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82" r:id="rId3"/>
    <p:sldId id="284" r:id="rId4"/>
    <p:sldId id="285" r:id="rId5"/>
    <p:sldId id="286" r:id="rId6"/>
    <p:sldId id="296" r:id="rId7"/>
    <p:sldId id="299" r:id="rId8"/>
    <p:sldId id="300" r:id="rId9"/>
    <p:sldId id="301" r:id="rId10"/>
    <p:sldId id="297" r:id="rId11"/>
    <p:sldId id="298" r:id="rId12"/>
    <p:sldId id="304" r:id="rId13"/>
    <p:sldId id="305" r:id="rId14"/>
    <p:sldId id="306" r:id="rId15"/>
    <p:sldId id="307" r:id="rId16"/>
    <p:sldId id="308" r:id="rId17"/>
    <p:sldId id="309" r:id="rId18"/>
    <p:sldId id="310" r:id="rId19"/>
    <p:sldId id="311" r:id="rId20"/>
    <p:sldId id="312" r:id="rId21"/>
    <p:sldId id="313" r:id="rId22"/>
    <p:sldId id="314" r:id="rId23"/>
    <p:sldId id="315" r:id="rId24"/>
    <p:sldId id="257" r:id="rId25"/>
    <p:sldId id="283" r:id="rId26"/>
    <p:sldId id="259" r:id="rId27"/>
    <p:sldId id="295" r:id="rId28"/>
    <p:sldId id="302" r:id="rId29"/>
    <p:sldId id="303" r:id="rId30"/>
  </p:sldIdLst>
  <p:sldSz cx="12192000" cy="6858000"/>
  <p:notesSz cx="6858000" cy="9144000"/>
  <p:embeddedFontLst>
    <p:embeddedFont>
      <p:font typeface="Georgia" panose="02040502050405020303"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8" autoAdjust="0"/>
    <p:restoredTop sz="94660" autoAdjust="0"/>
  </p:normalViewPr>
  <p:slideViewPr>
    <p:cSldViewPr snapToGrid="0">
      <p:cViewPr varScale="1">
        <p:scale>
          <a:sx n="54" d="100"/>
          <a:sy n="54" d="100"/>
        </p:scale>
        <p:origin x="456"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56E1EAE-AEDE-4F12-8680-B937EA5FB4DC}"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0198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7197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6E1EAE-AEDE-4F12-8680-B937EA5FB4DC}"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386139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56E1EAE-AEDE-4F12-8680-B937EA5FB4DC}"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04345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56E1EAE-AEDE-4F12-8680-B937EA5FB4DC}" type="datetimeFigureOut">
              <a:rPr lang="en-US" smtClean="0"/>
              <a:pPr/>
              <a:t>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4655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6E1EAE-AEDE-4F12-8680-B937EA5FB4DC}" type="datetimeFigureOut">
              <a:rPr lang="en-US" smtClean="0"/>
              <a:pPr/>
              <a:t>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699045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6E1EAE-AEDE-4F12-8680-B937EA5FB4DC}" type="datetimeFigureOut">
              <a:rPr lang="en-US" smtClean="0"/>
              <a:pPr/>
              <a:t>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2864401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07025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6E1EAE-AEDE-4F12-8680-B937EA5FB4DC}" type="datetimeFigureOut">
              <a:rPr lang="en-US" smtClean="0"/>
              <a:pPr/>
              <a:t>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186606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98817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56E1EAE-AEDE-4F12-8680-B937EA5FB4DC}" type="datetimeFigureOut">
              <a:rPr lang="en-US" smtClean="0"/>
              <a:pPr/>
              <a:t>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EA71B7-ED49-4210-86B3-AA84D7351108}" type="slidenum">
              <a:rPr lang="en-US" smtClean="0"/>
              <a:pPr/>
              <a:t>‹#›</a:t>
            </a:fld>
            <a:endParaRPr lang="en-US"/>
          </a:p>
        </p:txBody>
      </p:sp>
    </p:spTree>
    <p:extLst>
      <p:ext uri="{BB962C8B-B14F-4D97-AF65-F5344CB8AC3E}">
        <p14:creationId xmlns:p14="http://schemas.microsoft.com/office/powerpoint/2010/main" val="4103123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6E1EAE-AEDE-4F12-8680-B937EA5FB4DC}" type="datetimeFigureOut">
              <a:rPr lang="en-US" smtClean="0"/>
              <a:pPr/>
              <a:t>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A71B7-ED49-4210-86B3-AA84D7351108}" type="slidenum">
              <a:rPr lang="en-US" smtClean="0"/>
              <a:pPr/>
              <a:t>‹#›</a:t>
            </a:fld>
            <a:endParaRPr lang="en-US"/>
          </a:p>
        </p:txBody>
      </p:sp>
    </p:spTree>
    <p:extLst>
      <p:ext uri="{BB962C8B-B14F-4D97-AF65-F5344CB8AC3E}">
        <p14:creationId xmlns:p14="http://schemas.microsoft.com/office/powerpoint/2010/main" val="280109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B9D27A-A6DA-4B92-8C7E-0ABCFB3DB7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6" name="TextBox 85"/>
          <p:cNvSpPr txBox="1"/>
          <p:nvPr/>
        </p:nvSpPr>
        <p:spPr>
          <a:xfrm>
            <a:off x="145279" y="486957"/>
            <a:ext cx="11921383" cy="1569660"/>
          </a:xfrm>
          <a:prstGeom prst="rect">
            <a:avLst/>
          </a:prstGeom>
          <a:noFill/>
        </p:spPr>
        <p:txBody>
          <a:bodyPr wrap="square" rtlCol="0">
            <a:spAutoFit/>
          </a:bodyPr>
          <a:lstStyle/>
          <a:p>
            <a:pPr algn="ctr"/>
            <a:r>
              <a:rPr lang="en-US" sz="4800" dirty="0">
                <a:solidFill>
                  <a:schemeClr val="bg1"/>
                </a:solidFill>
                <a:latin typeface="Georgia" pitchFamily="18" charset="0"/>
              </a:rPr>
              <a:t>Prophesies of Armageddon</a:t>
            </a:r>
          </a:p>
          <a:p>
            <a:pPr algn="ctr"/>
            <a:r>
              <a:rPr lang="en-US" sz="4800" dirty="0">
                <a:solidFill>
                  <a:schemeClr val="bg1"/>
                </a:solidFill>
                <a:latin typeface="Georgia" pitchFamily="18" charset="0"/>
              </a:rPr>
              <a:t>Zechariah 9-14</a:t>
            </a:r>
          </a:p>
        </p:txBody>
      </p:sp>
      <p:grpSp>
        <p:nvGrpSpPr>
          <p:cNvPr id="316" name="Group 315"/>
          <p:cNvGrpSpPr/>
          <p:nvPr/>
        </p:nvGrpSpPr>
        <p:grpSpPr>
          <a:xfrm>
            <a:off x="3699669" y="2392878"/>
            <a:ext cx="4629909" cy="3685957"/>
            <a:chOff x="1172786" y="1041686"/>
            <a:chExt cx="7562195" cy="5398712"/>
          </a:xfrm>
        </p:grpSpPr>
        <p:sp>
          <p:nvSpPr>
            <p:cNvPr id="317" name="Rectangle 316"/>
            <p:cNvSpPr/>
            <p:nvPr/>
          </p:nvSpPr>
          <p:spPr>
            <a:xfrm>
              <a:off x="6381977" y="3195920"/>
              <a:ext cx="2179200" cy="1239111"/>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Rectangle 317"/>
            <p:cNvSpPr/>
            <p:nvPr/>
          </p:nvSpPr>
          <p:spPr>
            <a:xfrm>
              <a:off x="1280500" y="3172600"/>
              <a:ext cx="2235739" cy="1206004"/>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p:nvPr/>
          </p:nvSpPr>
          <p:spPr>
            <a:xfrm>
              <a:off x="1284066" y="5605095"/>
              <a:ext cx="7327839" cy="835303"/>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0" name="Group 1028"/>
            <p:cNvGrpSpPr/>
            <p:nvPr/>
          </p:nvGrpSpPr>
          <p:grpSpPr>
            <a:xfrm>
              <a:off x="3893103" y="4660421"/>
              <a:ext cx="2027660" cy="1654678"/>
              <a:chOff x="222738" y="1474170"/>
              <a:chExt cx="2027660" cy="1654678"/>
            </a:xfrm>
          </p:grpSpPr>
          <p:sp>
            <p:nvSpPr>
              <p:cNvPr id="497" name="Oval 496"/>
              <p:cNvSpPr/>
              <p:nvPr/>
            </p:nvSpPr>
            <p:spPr>
              <a:xfrm>
                <a:off x="228600" y="1735605"/>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Oval 497"/>
              <p:cNvSpPr/>
              <p:nvPr/>
            </p:nvSpPr>
            <p:spPr>
              <a:xfrm>
                <a:off x="222738" y="1590408"/>
                <a:ext cx="2021798" cy="1393243"/>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Oval 498"/>
              <p:cNvSpPr/>
              <p:nvPr/>
            </p:nvSpPr>
            <p:spPr>
              <a:xfrm>
                <a:off x="316064" y="1599959"/>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Oval 499"/>
              <p:cNvSpPr/>
              <p:nvPr/>
            </p:nvSpPr>
            <p:spPr>
              <a:xfrm>
                <a:off x="338496" y="1474170"/>
                <a:ext cx="1803279" cy="1242659"/>
              </a:xfrm>
              <a:prstGeom prst="ellipse">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1" name="Group 19"/>
            <p:cNvGrpSpPr/>
            <p:nvPr/>
          </p:nvGrpSpPr>
          <p:grpSpPr>
            <a:xfrm>
              <a:off x="3596173" y="1041686"/>
              <a:ext cx="2523931" cy="411548"/>
              <a:chOff x="2383002" y="2209800"/>
              <a:chExt cx="2877525" cy="713380"/>
            </a:xfrm>
          </p:grpSpPr>
          <p:sp>
            <p:nvSpPr>
              <p:cNvPr id="491" name="Quad Arrow Callout 25"/>
              <p:cNvSpPr/>
              <p:nvPr/>
            </p:nvSpPr>
            <p:spPr>
              <a:xfrm>
                <a:off x="2383002"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2" name="Quad Arrow Callout 26"/>
              <p:cNvSpPr/>
              <p:nvPr/>
            </p:nvSpPr>
            <p:spPr>
              <a:xfrm>
                <a:off x="2858279"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Quad Arrow Callout 27"/>
              <p:cNvSpPr/>
              <p:nvPr/>
            </p:nvSpPr>
            <p:spPr>
              <a:xfrm>
                <a:off x="3317426"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Quad Arrow Callout 28"/>
              <p:cNvSpPr/>
              <p:nvPr/>
            </p:nvSpPr>
            <p:spPr>
              <a:xfrm>
                <a:off x="3792703"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5" name="Quad Arrow Callout 29"/>
              <p:cNvSpPr/>
              <p:nvPr/>
            </p:nvSpPr>
            <p:spPr>
              <a:xfrm>
                <a:off x="4251850"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Quad Arrow Callout 30"/>
              <p:cNvSpPr/>
              <p:nvPr/>
            </p:nvSpPr>
            <p:spPr>
              <a:xfrm>
                <a:off x="4727127"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2" name="Rectangle 321"/>
            <p:cNvSpPr/>
            <p:nvPr/>
          </p:nvSpPr>
          <p:spPr>
            <a:xfrm>
              <a:off x="3581400" y="2209800"/>
              <a:ext cx="2590800" cy="2667000"/>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rapezoid 322"/>
            <p:cNvSpPr/>
            <p:nvPr/>
          </p:nvSpPr>
          <p:spPr>
            <a:xfrm>
              <a:off x="3303044" y="1981200"/>
              <a:ext cx="3163923" cy="228600"/>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6"/>
            <p:cNvSpPr/>
            <p:nvPr/>
          </p:nvSpPr>
          <p:spPr>
            <a:xfrm>
              <a:off x="3389438" y="1676400"/>
              <a:ext cx="2988150" cy="304799"/>
            </a:xfrm>
            <a:prstGeom prst="rect">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5" name="Group 7"/>
            <p:cNvGrpSpPr/>
            <p:nvPr/>
          </p:nvGrpSpPr>
          <p:grpSpPr>
            <a:xfrm>
              <a:off x="3562739" y="1698090"/>
              <a:ext cx="2590800" cy="283110"/>
              <a:chOff x="152400" y="2228073"/>
              <a:chExt cx="6782317" cy="1315227"/>
            </a:xfrm>
          </p:grpSpPr>
          <p:grpSp>
            <p:nvGrpSpPr>
              <p:cNvPr id="479" name="Group 5"/>
              <p:cNvGrpSpPr/>
              <p:nvPr/>
            </p:nvGrpSpPr>
            <p:grpSpPr>
              <a:xfrm>
                <a:off x="152400" y="2247900"/>
                <a:ext cx="1667970" cy="1295400"/>
                <a:chOff x="152400" y="2247900"/>
                <a:chExt cx="1667970" cy="1295400"/>
              </a:xfrm>
            </p:grpSpPr>
            <p:sp>
              <p:nvSpPr>
                <p:cNvPr id="489" name="Block Arc 4"/>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0" name="Block Arc 8"/>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0" name="Group 10"/>
              <p:cNvGrpSpPr/>
              <p:nvPr/>
            </p:nvGrpSpPr>
            <p:grpSpPr>
              <a:xfrm>
                <a:off x="1855891" y="2247900"/>
                <a:ext cx="1667970" cy="1295400"/>
                <a:chOff x="152400" y="2247900"/>
                <a:chExt cx="1667970" cy="1295400"/>
              </a:xfrm>
            </p:grpSpPr>
            <p:sp>
              <p:nvSpPr>
                <p:cNvPr id="487" name="Block Arc 11"/>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8" name="Block Arc 12"/>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1" name="Group 13"/>
              <p:cNvGrpSpPr/>
              <p:nvPr/>
            </p:nvGrpSpPr>
            <p:grpSpPr>
              <a:xfrm>
                <a:off x="3561319" y="2228073"/>
                <a:ext cx="1667970" cy="1295400"/>
                <a:chOff x="152400" y="2247900"/>
                <a:chExt cx="1667970" cy="1295400"/>
              </a:xfrm>
            </p:grpSpPr>
            <p:sp>
              <p:nvSpPr>
                <p:cNvPr id="485" name="Block Arc 14"/>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6" name="Block Arc 15"/>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82" name="Group 16"/>
              <p:cNvGrpSpPr/>
              <p:nvPr/>
            </p:nvGrpSpPr>
            <p:grpSpPr>
              <a:xfrm>
                <a:off x="5266747" y="2233906"/>
                <a:ext cx="1667970" cy="1295400"/>
                <a:chOff x="152400" y="2247900"/>
                <a:chExt cx="1667970" cy="1295400"/>
              </a:xfrm>
            </p:grpSpPr>
            <p:sp>
              <p:nvSpPr>
                <p:cNvPr id="483" name="Block Arc 17"/>
                <p:cNvSpPr/>
                <p:nvPr/>
              </p:nvSpPr>
              <p:spPr>
                <a:xfrm>
                  <a:off x="152400" y="2247900"/>
                  <a:ext cx="1271103" cy="1295400"/>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84" name="Block Arc 18"/>
                <p:cNvSpPr/>
                <p:nvPr/>
              </p:nvSpPr>
              <p:spPr>
                <a:xfrm rot="12932157">
                  <a:off x="813942" y="2319120"/>
                  <a:ext cx="1006428" cy="1025666"/>
                </a:xfrm>
                <a:prstGeom prst="blockArc">
                  <a:avLst>
                    <a:gd name="adj1" fmla="val 3514426"/>
                    <a:gd name="adj2" fmla="val 0"/>
                    <a:gd name="adj3" fmla="val 13255"/>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26" name="Trapezoid 325"/>
            <p:cNvSpPr/>
            <p:nvPr/>
          </p:nvSpPr>
          <p:spPr>
            <a:xfrm rot="10800000">
              <a:off x="3303043" y="1343566"/>
              <a:ext cx="3163923" cy="337895"/>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Rounded Rectangle 326"/>
            <p:cNvSpPr/>
            <p:nvPr/>
          </p:nvSpPr>
          <p:spPr>
            <a:xfrm>
              <a:off x="3981159" y="2241862"/>
              <a:ext cx="295108" cy="262504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ounded Rectangle 327"/>
            <p:cNvSpPr/>
            <p:nvPr/>
          </p:nvSpPr>
          <p:spPr>
            <a:xfrm>
              <a:off x="3376306" y="2214345"/>
              <a:ext cx="410777"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Rounded Rectangle 328"/>
            <p:cNvSpPr/>
            <p:nvPr/>
          </p:nvSpPr>
          <p:spPr>
            <a:xfrm>
              <a:off x="5382881" y="2219690"/>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ounded Rectangle 329"/>
            <p:cNvSpPr/>
            <p:nvPr/>
          </p:nvSpPr>
          <p:spPr>
            <a:xfrm>
              <a:off x="5966811" y="2241862"/>
              <a:ext cx="410777" cy="262504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330"/>
            <p:cNvSpPr/>
            <p:nvPr/>
          </p:nvSpPr>
          <p:spPr>
            <a:xfrm>
              <a:off x="4392421" y="2894067"/>
              <a:ext cx="884730" cy="1972843"/>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331"/>
            <p:cNvSpPr/>
            <p:nvPr/>
          </p:nvSpPr>
          <p:spPr>
            <a:xfrm>
              <a:off x="4508240" y="3228391"/>
              <a:ext cx="681974" cy="16452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Trapezoid 332"/>
            <p:cNvSpPr/>
            <p:nvPr/>
          </p:nvSpPr>
          <p:spPr>
            <a:xfrm rot="10800000">
              <a:off x="4344230" y="2894067"/>
              <a:ext cx="965621" cy="320446"/>
            </a:xfrm>
            <a:prstGeom prst="trapezoid">
              <a:avLst>
                <a:gd name="adj" fmla="val 30824"/>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Trapezoid 333"/>
            <p:cNvSpPr/>
            <p:nvPr/>
          </p:nvSpPr>
          <p:spPr>
            <a:xfrm rot="10800000">
              <a:off x="3303045" y="2215671"/>
              <a:ext cx="556710" cy="293865"/>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Quad Arrow Callout 334"/>
            <p:cNvSpPr/>
            <p:nvPr/>
          </p:nvSpPr>
          <p:spPr>
            <a:xfrm>
              <a:off x="3395090" y="2210923"/>
              <a:ext cx="344866" cy="303361"/>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Trapezoid 335"/>
            <p:cNvSpPr/>
            <p:nvPr/>
          </p:nvSpPr>
          <p:spPr>
            <a:xfrm rot="10800000">
              <a:off x="3924192" y="2216678"/>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Quad Arrow Callout 336"/>
            <p:cNvSpPr/>
            <p:nvPr/>
          </p:nvSpPr>
          <p:spPr>
            <a:xfrm>
              <a:off x="4035748" y="2241863"/>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Trapezoid 337"/>
            <p:cNvSpPr/>
            <p:nvPr/>
          </p:nvSpPr>
          <p:spPr>
            <a:xfrm rot="10800000">
              <a:off x="5898558" y="2218816"/>
              <a:ext cx="556710" cy="293865"/>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Quad Arrow Callout 338"/>
            <p:cNvSpPr/>
            <p:nvPr/>
          </p:nvSpPr>
          <p:spPr>
            <a:xfrm>
              <a:off x="5990603" y="2214068"/>
              <a:ext cx="344866" cy="303361"/>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Trapezoid 339"/>
            <p:cNvSpPr/>
            <p:nvPr/>
          </p:nvSpPr>
          <p:spPr>
            <a:xfrm rot="10800000">
              <a:off x="5326480" y="2229034"/>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Quad Arrow Callout 340"/>
            <p:cNvSpPr/>
            <p:nvPr/>
          </p:nvSpPr>
          <p:spPr>
            <a:xfrm>
              <a:off x="5438036" y="2254219"/>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2" name="Group 1024"/>
            <p:cNvGrpSpPr/>
            <p:nvPr/>
          </p:nvGrpSpPr>
          <p:grpSpPr>
            <a:xfrm>
              <a:off x="2990109" y="3487235"/>
              <a:ext cx="3860786" cy="2215763"/>
              <a:chOff x="-614818" y="3311925"/>
              <a:chExt cx="3860786" cy="2215763"/>
            </a:xfrm>
          </p:grpSpPr>
          <p:grpSp>
            <p:nvGrpSpPr>
              <p:cNvPr id="417" name="Group 99"/>
              <p:cNvGrpSpPr/>
              <p:nvPr/>
            </p:nvGrpSpPr>
            <p:grpSpPr>
              <a:xfrm>
                <a:off x="29363" y="3311925"/>
                <a:ext cx="2486532" cy="411548"/>
                <a:chOff x="2383002" y="2209800"/>
                <a:chExt cx="2877525" cy="713380"/>
              </a:xfrm>
            </p:grpSpPr>
            <p:sp>
              <p:nvSpPr>
                <p:cNvPr id="473" name="Quad Arrow Callout 472"/>
                <p:cNvSpPr/>
                <p:nvPr/>
              </p:nvSpPr>
              <p:spPr>
                <a:xfrm>
                  <a:off x="2383002"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4" name="Quad Arrow Callout 473"/>
                <p:cNvSpPr/>
                <p:nvPr/>
              </p:nvSpPr>
              <p:spPr>
                <a:xfrm>
                  <a:off x="2858279"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5" name="Quad Arrow Callout 102"/>
                <p:cNvSpPr/>
                <p:nvPr/>
              </p:nvSpPr>
              <p:spPr>
                <a:xfrm>
                  <a:off x="3317426"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6" name="Quad Arrow Callout 475"/>
                <p:cNvSpPr/>
                <p:nvPr/>
              </p:nvSpPr>
              <p:spPr>
                <a:xfrm>
                  <a:off x="3792703"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Quad Arrow Callout 476"/>
                <p:cNvSpPr/>
                <p:nvPr/>
              </p:nvSpPr>
              <p:spPr>
                <a:xfrm>
                  <a:off x="4251850"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8" name="Quad Arrow Callout 477"/>
                <p:cNvSpPr/>
                <p:nvPr/>
              </p:nvSpPr>
              <p:spPr>
                <a:xfrm>
                  <a:off x="4727127" y="2209800"/>
                  <a:ext cx="533400" cy="713380"/>
                </a:xfrm>
                <a:prstGeom prst="quadArrowCallout">
                  <a:avLst>
                    <a:gd name="adj1" fmla="val 30760"/>
                    <a:gd name="adj2" fmla="val 13617"/>
                    <a:gd name="adj3" fmla="val 18515"/>
                    <a:gd name="adj4" fmla="val 48123"/>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8" name="Rectangle 49"/>
              <p:cNvSpPr/>
              <p:nvPr/>
            </p:nvSpPr>
            <p:spPr>
              <a:xfrm>
                <a:off x="-6168" y="3733800"/>
                <a:ext cx="2590800" cy="1793696"/>
              </a:xfrm>
              <a:prstGeom prst="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Trapezoid 50"/>
              <p:cNvSpPr/>
              <p:nvPr/>
            </p:nvSpPr>
            <p:spPr>
              <a:xfrm>
                <a:off x="-38869" y="3551726"/>
                <a:ext cx="2623419" cy="181688"/>
              </a:xfrm>
              <a:prstGeom prst="trapezoid">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Rectangle 71"/>
              <p:cNvSpPr/>
              <p:nvPr/>
            </p:nvSpPr>
            <p:spPr>
              <a:xfrm>
                <a:off x="827920" y="4474799"/>
                <a:ext cx="830166" cy="104958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1" name="Group 87"/>
              <p:cNvGrpSpPr/>
              <p:nvPr/>
            </p:nvGrpSpPr>
            <p:grpSpPr>
              <a:xfrm>
                <a:off x="852796" y="3993193"/>
                <a:ext cx="936264" cy="928166"/>
                <a:chOff x="804497" y="4003838"/>
                <a:chExt cx="936264" cy="928166"/>
              </a:xfrm>
            </p:grpSpPr>
            <p:sp>
              <p:nvSpPr>
                <p:cNvPr id="471" name="Chord 32"/>
                <p:cNvSpPr/>
                <p:nvPr/>
              </p:nvSpPr>
              <p:spPr>
                <a:xfrm rot="8684568">
                  <a:off x="804497" y="4003838"/>
                  <a:ext cx="936264" cy="928166"/>
                </a:xfrm>
                <a:prstGeom prst="chord">
                  <a:avLst>
                    <a:gd name="adj1" fmla="val 2700000"/>
                    <a:gd name="adj2" fmla="val 12328797"/>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2" name="Chord 471"/>
                <p:cNvSpPr/>
                <p:nvPr/>
              </p:nvSpPr>
              <p:spPr>
                <a:xfrm rot="8684568">
                  <a:off x="911673" y="4057701"/>
                  <a:ext cx="737839" cy="731458"/>
                </a:xfrm>
                <a:prstGeom prst="chord">
                  <a:avLst>
                    <a:gd name="adj1" fmla="val 2700000"/>
                    <a:gd name="adj2" fmla="val 1232879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2" name="Flowchart: Delay 421"/>
              <p:cNvSpPr/>
              <p:nvPr/>
            </p:nvSpPr>
            <p:spPr>
              <a:xfrm rot="16200000">
                <a:off x="1872398" y="4102463"/>
                <a:ext cx="186455" cy="79056"/>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Flowchart: Delay 422"/>
              <p:cNvSpPr/>
              <p:nvPr/>
            </p:nvSpPr>
            <p:spPr>
              <a:xfrm rot="16200000">
                <a:off x="546188" y="4090856"/>
                <a:ext cx="186455" cy="79056"/>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4" name="Group 85"/>
              <p:cNvGrpSpPr/>
              <p:nvPr/>
            </p:nvGrpSpPr>
            <p:grpSpPr>
              <a:xfrm>
                <a:off x="1658085" y="4467921"/>
                <a:ext cx="213835" cy="1056465"/>
                <a:chOff x="1658085" y="4467921"/>
                <a:chExt cx="213835" cy="1056465"/>
              </a:xfrm>
            </p:grpSpPr>
            <p:grpSp>
              <p:nvGrpSpPr>
                <p:cNvPr id="466" name="Group 83"/>
                <p:cNvGrpSpPr/>
                <p:nvPr/>
              </p:nvGrpSpPr>
              <p:grpSpPr>
                <a:xfrm>
                  <a:off x="1658085" y="4467921"/>
                  <a:ext cx="213835" cy="1049684"/>
                  <a:chOff x="1738912" y="2870386"/>
                  <a:chExt cx="420039" cy="2663988"/>
                </a:xfrm>
              </p:grpSpPr>
              <p:sp>
                <p:nvSpPr>
                  <p:cNvPr id="468" name="Rounded Rectangle 467"/>
                  <p:cNvSpPr/>
                  <p:nvPr/>
                </p:nvSpPr>
                <p:spPr>
                  <a:xfrm>
                    <a:off x="1795313" y="2870386"/>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9" name="Trapezoid 7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0" name="Quad Arrow Callout 8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7" name="Trapezoid 466"/>
                <p:cNvSpPr/>
                <p:nvPr/>
              </p:nvSpPr>
              <p:spPr>
                <a:xfrm>
                  <a:off x="1673150" y="5420530"/>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5" name="Group 91"/>
              <p:cNvGrpSpPr/>
              <p:nvPr/>
            </p:nvGrpSpPr>
            <p:grpSpPr>
              <a:xfrm>
                <a:off x="746290" y="4471223"/>
                <a:ext cx="213835" cy="1056465"/>
                <a:chOff x="1658085" y="4467921"/>
                <a:chExt cx="213835" cy="1056465"/>
              </a:xfrm>
            </p:grpSpPr>
            <p:grpSp>
              <p:nvGrpSpPr>
                <p:cNvPr id="461" name="Group 92"/>
                <p:cNvGrpSpPr/>
                <p:nvPr/>
              </p:nvGrpSpPr>
              <p:grpSpPr>
                <a:xfrm>
                  <a:off x="1658085" y="4467921"/>
                  <a:ext cx="213835" cy="1049684"/>
                  <a:chOff x="1738912" y="2870386"/>
                  <a:chExt cx="420039" cy="2663988"/>
                </a:xfrm>
              </p:grpSpPr>
              <p:sp>
                <p:nvSpPr>
                  <p:cNvPr id="463" name="Rounded Rectangle 462"/>
                  <p:cNvSpPr/>
                  <p:nvPr/>
                </p:nvSpPr>
                <p:spPr>
                  <a:xfrm>
                    <a:off x="1795313" y="2870386"/>
                    <a:ext cx="295108" cy="2663988"/>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Trapezoid 46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5" name="Quad Arrow Callout 46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2" name="Trapezoid 461"/>
                <p:cNvSpPr/>
                <p:nvPr/>
              </p:nvSpPr>
              <p:spPr>
                <a:xfrm>
                  <a:off x="1673150" y="5420530"/>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6" name="Rectangle 97"/>
              <p:cNvSpPr/>
              <p:nvPr/>
            </p:nvSpPr>
            <p:spPr>
              <a:xfrm>
                <a:off x="1942763" y="4924386"/>
                <a:ext cx="242404"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Rectangle 426"/>
              <p:cNvSpPr/>
              <p:nvPr/>
            </p:nvSpPr>
            <p:spPr>
              <a:xfrm>
                <a:off x="396754" y="4942759"/>
                <a:ext cx="242404" cy="576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Rectangle 82"/>
              <p:cNvSpPr/>
              <p:nvPr/>
            </p:nvSpPr>
            <p:spPr>
              <a:xfrm>
                <a:off x="746289" y="4378941"/>
                <a:ext cx="1123610" cy="82200"/>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9" name="Group 1023"/>
              <p:cNvGrpSpPr/>
              <p:nvPr/>
            </p:nvGrpSpPr>
            <p:grpSpPr>
              <a:xfrm>
                <a:off x="2441961" y="3842069"/>
                <a:ext cx="804007" cy="1670595"/>
                <a:chOff x="2759603" y="3435865"/>
                <a:chExt cx="1079572" cy="2243175"/>
              </a:xfrm>
            </p:grpSpPr>
            <p:grpSp>
              <p:nvGrpSpPr>
                <p:cNvPr id="446" name="Group 106"/>
                <p:cNvGrpSpPr/>
                <p:nvPr/>
              </p:nvGrpSpPr>
              <p:grpSpPr>
                <a:xfrm>
                  <a:off x="2759603" y="3435865"/>
                  <a:ext cx="1079572" cy="2243175"/>
                  <a:chOff x="2759603" y="3435865"/>
                  <a:chExt cx="1079572" cy="2243175"/>
                </a:xfrm>
              </p:grpSpPr>
              <p:sp>
                <p:nvSpPr>
                  <p:cNvPr id="453" name="Rectangle 452"/>
                  <p:cNvSpPr/>
                  <p:nvPr/>
                </p:nvSpPr>
                <p:spPr>
                  <a:xfrm>
                    <a:off x="3015773" y="3578852"/>
                    <a:ext cx="741361"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4" name="Group 134"/>
                  <p:cNvGrpSpPr/>
                  <p:nvPr/>
                </p:nvGrpSpPr>
                <p:grpSpPr>
                  <a:xfrm>
                    <a:off x="2820097" y="3551684"/>
                    <a:ext cx="404954" cy="2127356"/>
                    <a:chOff x="1658085" y="4471603"/>
                    <a:chExt cx="213835" cy="1055032"/>
                  </a:xfrm>
                </p:grpSpPr>
                <p:grpSp>
                  <p:nvGrpSpPr>
                    <p:cNvPr id="456" name="Group 135"/>
                    <p:cNvGrpSpPr/>
                    <p:nvPr/>
                  </p:nvGrpSpPr>
                  <p:grpSpPr>
                    <a:xfrm>
                      <a:off x="1658085" y="4471603"/>
                      <a:ext cx="213835" cy="1046002"/>
                      <a:chOff x="1738912" y="2879730"/>
                      <a:chExt cx="420039" cy="2654644"/>
                    </a:xfrm>
                  </p:grpSpPr>
                  <p:sp>
                    <p:nvSpPr>
                      <p:cNvPr id="458" name="Rounded Rectangle 13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Trapezoid 13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Quad Arrow Callout 13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7" name="Trapezoid 13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5" name="Trapezoid 454"/>
                  <p:cNvSpPr/>
                  <p:nvPr/>
                </p:nvSpPr>
                <p:spPr>
                  <a:xfrm>
                    <a:off x="2759603" y="3435865"/>
                    <a:ext cx="1079572" cy="124779"/>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7" name="Group 140"/>
                <p:cNvGrpSpPr/>
                <p:nvPr/>
              </p:nvGrpSpPr>
              <p:grpSpPr>
                <a:xfrm>
                  <a:off x="3406372" y="3543300"/>
                  <a:ext cx="404954" cy="2127356"/>
                  <a:chOff x="1658085" y="4471603"/>
                  <a:chExt cx="213835" cy="1055032"/>
                </a:xfrm>
              </p:grpSpPr>
              <p:grpSp>
                <p:nvGrpSpPr>
                  <p:cNvPr id="448" name="Group 141"/>
                  <p:cNvGrpSpPr/>
                  <p:nvPr/>
                </p:nvGrpSpPr>
                <p:grpSpPr>
                  <a:xfrm>
                    <a:off x="1658085" y="4471603"/>
                    <a:ext cx="213835" cy="1046002"/>
                    <a:chOff x="1738912" y="2879730"/>
                    <a:chExt cx="420039" cy="2654644"/>
                  </a:xfrm>
                </p:grpSpPr>
                <p:sp>
                  <p:nvSpPr>
                    <p:cNvPr id="450" name="Rounded Rectangle 449"/>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Trapezoid 450"/>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Quad Arrow Callout 451"/>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9" name="Trapezoid 448"/>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30" name="Group 150"/>
              <p:cNvGrpSpPr/>
              <p:nvPr/>
            </p:nvGrpSpPr>
            <p:grpSpPr>
              <a:xfrm>
                <a:off x="-614818" y="3832158"/>
                <a:ext cx="804007" cy="1670595"/>
                <a:chOff x="2759603" y="3435865"/>
                <a:chExt cx="1079572" cy="2243175"/>
              </a:xfrm>
            </p:grpSpPr>
            <p:grpSp>
              <p:nvGrpSpPr>
                <p:cNvPr id="431" name="Group 151"/>
                <p:cNvGrpSpPr/>
                <p:nvPr/>
              </p:nvGrpSpPr>
              <p:grpSpPr>
                <a:xfrm>
                  <a:off x="2759603" y="3435865"/>
                  <a:ext cx="1079572" cy="2243175"/>
                  <a:chOff x="2759603" y="3435865"/>
                  <a:chExt cx="1079572" cy="2243175"/>
                </a:xfrm>
              </p:grpSpPr>
              <p:sp>
                <p:nvSpPr>
                  <p:cNvPr id="438" name="Rectangle 437"/>
                  <p:cNvSpPr/>
                  <p:nvPr/>
                </p:nvSpPr>
                <p:spPr>
                  <a:xfrm>
                    <a:off x="3015773" y="3578852"/>
                    <a:ext cx="741361"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9" name="Group 159"/>
                  <p:cNvGrpSpPr/>
                  <p:nvPr/>
                </p:nvGrpSpPr>
                <p:grpSpPr>
                  <a:xfrm>
                    <a:off x="2820097" y="3551684"/>
                    <a:ext cx="404954" cy="2127356"/>
                    <a:chOff x="1658085" y="4471603"/>
                    <a:chExt cx="213835" cy="1055032"/>
                  </a:xfrm>
                </p:grpSpPr>
                <p:grpSp>
                  <p:nvGrpSpPr>
                    <p:cNvPr id="441" name="Group 161"/>
                    <p:cNvGrpSpPr/>
                    <p:nvPr/>
                  </p:nvGrpSpPr>
                  <p:grpSpPr>
                    <a:xfrm>
                      <a:off x="1658085" y="4471603"/>
                      <a:ext cx="213835" cy="1046002"/>
                      <a:chOff x="1738912" y="2879730"/>
                      <a:chExt cx="420039" cy="2654644"/>
                    </a:xfrm>
                  </p:grpSpPr>
                  <p:sp>
                    <p:nvSpPr>
                      <p:cNvPr id="443" name="Rounded Rectangle 44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Trapezoid 44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Quad Arrow Callout 44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2" name="Trapezoid 44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0" name="Trapezoid 439"/>
                  <p:cNvSpPr/>
                  <p:nvPr/>
                </p:nvSpPr>
                <p:spPr>
                  <a:xfrm>
                    <a:off x="2759603" y="3435865"/>
                    <a:ext cx="1079572" cy="124779"/>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2" name="Group 152"/>
                <p:cNvGrpSpPr/>
                <p:nvPr/>
              </p:nvGrpSpPr>
              <p:grpSpPr>
                <a:xfrm>
                  <a:off x="3406372" y="3543300"/>
                  <a:ext cx="404954" cy="2127356"/>
                  <a:chOff x="1658085" y="4471603"/>
                  <a:chExt cx="213835" cy="1055032"/>
                </a:xfrm>
              </p:grpSpPr>
              <p:grpSp>
                <p:nvGrpSpPr>
                  <p:cNvPr id="433" name="Group 153"/>
                  <p:cNvGrpSpPr/>
                  <p:nvPr/>
                </p:nvGrpSpPr>
                <p:grpSpPr>
                  <a:xfrm>
                    <a:off x="1658085" y="4471603"/>
                    <a:ext cx="213835" cy="1046002"/>
                    <a:chOff x="1738912" y="2879730"/>
                    <a:chExt cx="420039" cy="2654644"/>
                  </a:xfrm>
                </p:grpSpPr>
                <p:sp>
                  <p:nvSpPr>
                    <p:cNvPr id="435" name="Rounded Rectangle 434"/>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rapezoid 435"/>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Quad Arrow Callout 436"/>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4" name="Trapezoid 433"/>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43" name="Group 90"/>
            <p:cNvGrpSpPr/>
            <p:nvPr/>
          </p:nvGrpSpPr>
          <p:grpSpPr>
            <a:xfrm>
              <a:off x="1172786" y="3655069"/>
              <a:ext cx="2035534" cy="2090637"/>
              <a:chOff x="6872949" y="2928514"/>
              <a:chExt cx="2194852" cy="2254268"/>
            </a:xfrm>
          </p:grpSpPr>
          <p:sp>
            <p:nvSpPr>
              <p:cNvPr id="391" name="Rectangle 390"/>
              <p:cNvSpPr/>
              <p:nvPr/>
            </p:nvSpPr>
            <p:spPr>
              <a:xfrm>
                <a:off x="7112779" y="3054817"/>
                <a:ext cx="1767614"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2" name="Group 107"/>
              <p:cNvGrpSpPr/>
              <p:nvPr/>
            </p:nvGrpSpPr>
            <p:grpSpPr>
              <a:xfrm>
                <a:off x="6938563" y="3055426"/>
                <a:ext cx="404954" cy="2127356"/>
                <a:chOff x="1658085" y="4471603"/>
                <a:chExt cx="213835" cy="1055032"/>
              </a:xfrm>
            </p:grpSpPr>
            <p:grpSp>
              <p:nvGrpSpPr>
                <p:cNvPr id="412" name="Group 108"/>
                <p:cNvGrpSpPr/>
                <p:nvPr/>
              </p:nvGrpSpPr>
              <p:grpSpPr>
                <a:xfrm>
                  <a:off x="1658085" y="4471603"/>
                  <a:ext cx="213835" cy="1046002"/>
                  <a:chOff x="1738912" y="2879730"/>
                  <a:chExt cx="420039" cy="2654644"/>
                </a:xfrm>
              </p:grpSpPr>
              <p:sp>
                <p:nvSpPr>
                  <p:cNvPr id="414" name="Rounded Rectangle 413"/>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Trapezoid 414"/>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Quad Arrow Callout 415"/>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3" name="Trapezoid 412"/>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3" name="Group 114"/>
              <p:cNvGrpSpPr/>
              <p:nvPr/>
            </p:nvGrpSpPr>
            <p:grpSpPr>
              <a:xfrm>
                <a:off x="7463357" y="3037218"/>
                <a:ext cx="404954" cy="2127356"/>
                <a:chOff x="1658085" y="4471603"/>
                <a:chExt cx="213835" cy="1055032"/>
              </a:xfrm>
            </p:grpSpPr>
            <p:grpSp>
              <p:nvGrpSpPr>
                <p:cNvPr id="407" name="Group 115"/>
                <p:cNvGrpSpPr/>
                <p:nvPr/>
              </p:nvGrpSpPr>
              <p:grpSpPr>
                <a:xfrm>
                  <a:off x="1658085" y="4471603"/>
                  <a:ext cx="213835" cy="1046002"/>
                  <a:chOff x="1738912" y="2879730"/>
                  <a:chExt cx="420039" cy="2654644"/>
                </a:xfrm>
              </p:grpSpPr>
              <p:sp>
                <p:nvSpPr>
                  <p:cNvPr id="409" name="Rounded Rectangle 408"/>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Trapezoid 40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Quad Arrow Callout 41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8" name="Trapezoid 407"/>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4" name="Group 120"/>
              <p:cNvGrpSpPr/>
              <p:nvPr/>
            </p:nvGrpSpPr>
            <p:grpSpPr>
              <a:xfrm>
                <a:off x="8024332" y="3037218"/>
                <a:ext cx="404954" cy="2127356"/>
                <a:chOff x="1658085" y="4471603"/>
                <a:chExt cx="213835" cy="1055032"/>
              </a:xfrm>
            </p:grpSpPr>
            <p:grpSp>
              <p:nvGrpSpPr>
                <p:cNvPr id="402" name="Group 121"/>
                <p:cNvGrpSpPr/>
                <p:nvPr/>
              </p:nvGrpSpPr>
              <p:grpSpPr>
                <a:xfrm>
                  <a:off x="1658085" y="4471603"/>
                  <a:ext cx="213835" cy="1046002"/>
                  <a:chOff x="1738912" y="2879730"/>
                  <a:chExt cx="420039" cy="2654644"/>
                </a:xfrm>
              </p:grpSpPr>
              <p:sp>
                <p:nvSpPr>
                  <p:cNvPr id="404" name="Rounded Rectangle 403"/>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Trapezoid 404"/>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Quad Arrow Callout 405"/>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3" name="Trapezoid 402"/>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5" name="Group 126"/>
              <p:cNvGrpSpPr/>
              <p:nvPr/>
            </p:nvGrpSpPr>
            <p:grpSpPr>
              <a:xfrm>
                <a:off x="8558281" y="3027937"/>
                <a:ext cx="404954" cy="2127356"/>
                <a:chOff x="1658085" y="4471603"/>
                <a:chExt cx="213835" cy="1055032"/>
              </a:xfrm>
            </p:grpSpPr>
            <p:grpSp>
              <p:nvGrpSpPr>
                <p:cNvPr id="397" name="Group 127"/>
                <p:cNvGrpSpPr/>
                <p:nvPr/>
              </p:nvGrpSpPr>
              <p:grpSpPr>
                <a:xfrm>
                  <a:off x="1658085" y="4471603"/>
                  <a:ext cx="213835" cy="1046002"/>
                  <a:chOff x="1738912" y="2879730"/>
                  <a:chExt cx="420039" cy="2654644"/>
                </a:xfrm>
              </p:grpSpPr>
              <p:sp>
                <p:nvSpPr>
                  <p:cNvPr id="399" name="Rounded Rectangle 398"/>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Trapezoid 399"/>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Quad Arrow Callout 400"/>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8" name="Trapezoid 397"/>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6" name="Trapezoid 395"/>
              <p:cNvSpPr/>
              <p:nvPr/>
            </p:nvSpPr>
            <p:spPr>
              <a:xfrm>
                <a:off x="6872949" y="2928514"/>
                <a:ext cx="2194852" cy="111468"/>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4" name="Group 167"/>
            <p:cNvGrpSpPr/>
            <p:nvPr/>
          </p:nvGrpSpPr>
          <p:grpSpPr>
            <a:xfrm>
              <a:off x="6699447" y="3670436"/>
              <a:ext cx="2035534" cy="2090637"/>
              <a:chOff x="6872949" y="2928514"/>
              <a:chExt cx="2194852" cy="2254268"/>
            </a:xfrm>
          </p:grpSpPr>
          <p:sp>
            <p:nvSpPr>
              <p:cNvPr id="365" name="Rectangle 364"/>
              <p:cNvSpPr/>
              <p:nvPr/>
            </p:nvSpPr>
            <p:spPr>
              <a:xfrm>
                <a:off x="7112779" y="3054817"/>
                <a:ext cx="1767614" cy="2073596"/>
              </a:xfrm>
              <a:prstGeom prst="rect">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6" name="Group 169"/>
              <p:cNvGrpSpPr/>
              <p:nvPr/>
            </p:nvGrpSpPr>
            <p:grpSpPr>
              <a:xfrm>
                <a:off x="6938563" y="3055426"/>
                <a:ext cx="404954" cy="2127356"/>
                <a:chOff x="1658085" y="4471603"/>
                <a:chExt cx="213835" cy="1055032"/>
              </a:xfrm>
            </p:grpSpPr>
            <p:grpSp>
              <p:nvGrpSpPr>
                <p:cNvPr id="386" name="Group 189"/>
                <p:cNvGrpSpPr/>
                <p:nvPr/>
              </p:nvGrpSpPr>
              <p:grpSpPr>
                <a:xfrm>
                  <a:off x="1658085" y="4471603"/>
                  <a:ext cx="213835" cy="1046002"/>
                  <a:chOff x="1738912" y="2879730"/>
                  <a:chExt cx="420039" cy="2654644"/>
                </a:xfrm>
              </p:grpSpPr>
              <p:sp>
                <p:nvSpPr>
                  <p:cNvPr id="388" name="Rounded Rectangle 38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Trapezoid 38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0" name="Quad Arrow Callout 38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7" name="Trapezoid 38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7" name="Group 170"/>
              <p:cNvGrpSpPr/>
              <p:nvPr/>
            </p:nvGrpSpPr>
            <p:grpSpPr>
              <a:xfrm>
                <a:off x="7463357" y="3037218"/>
                <a:ext cx="404954" cy="2127356"/>
                <a:chOff x="1658085" y="4471603"/>
                <a:chExt cx="213835" cy="1055032"/>
              </a:xfrm>
            </p:grpSpPr>
            <p:grpSp>
              <p:nvGrpSpPr>
                <p:cNvPr id="381" name="Group 184"/>
                <p:cNvGrpSpPr/>
                <p:nvPr/>
              </p:nvGrpSpPr>
              <p:grpSpPr>
                <a:xfrm>
                  <a:off x="1658085" y="4471603"/>
                  <a:ext cx="213835" cy="1046002"/>
                  <a:chOff x="1738912" y="2879730"/>
                  <a:chExt cx="420039" cy="2654644"/>
                </a:xfrm>
              </p:grpSpPr>
              <p:sp>
                <p:nvSpPr>
                  <p:cNvPr id="383" name="Rounded Rectangle 38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Trapezoid 38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Quad Arrow Callout 38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2" name="Trapezoid 38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8" name="Group 171"/>
              <p:cNvGrpSpPr/>
              <p:nvPr/>
            </p:nvGrpSpPr>
            <p:grpSpPr>
              <a:xfrm>
                <a:off x="8024332" y="3037218"/>
                <a:ext cx="404954" cy="2127356"/>
                <a:chOff x="1658085" y="4471603"/>
                <a:chExt cx="213835" cy="1055032"/>
              </a:xfrm>
            </p:grpSpPr>
            <p:grpSp>
              <p:nvGrpSpPr>
                <p:cNvPr id="376" name="Group 179"/>
                <p:cNvGrpSpPr/>
                <p:nvPr/>
              </p:nvGrpSpPr>
              <p:grpSpPr>
                <a:xfrm>
                  <a:off x="1658085" y="4471603"/>
                  <a:ext cx="213835" cy="1046002"/>
                  <a:chOff x="1738912" y="2879730"/>
                  <a:chExt cx="420039" cy="2654644"/>
                </a:xfrm>
              </p:grpSpPr>
              <p:sp>
                <p:nvSpPr>
                  <p:cNvPr id="378" name="Rounded Rectangle 377"/>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Trapezoid 378"/>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Quad Arrow Callout 379"/>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7" name="Trapezoid 376"/>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9" name="Group 172"/>
              <p:cNvGrpSpPr/>
              <p:nvPr/>
            </p:nvGrpSpPr>
            <p:grpSpPr>
              <a:xfrm>
                <a:off x="8558281" y="3027937"/>
                <a:ext cx="404954" cy="2127356"/>
                <a:chOff x="1658085" y="4471603"/>
                <a:chExt cx="213835" cy="1055032"/>
              </a:xfrm>
            </p:grpSpPr>
            <p:grpSp>
              <p:nvGrpSpPr>
                <p:cNvPr id="371" name="Group 174"/>
                <p:cNvGrpSpPr/>
                <p:nvPr/>
              </p:nvGrpSpPr>
              <p:grpSpPr>
                <a:xfrm>
                  <a:off x="1658085" y="4471603"/>
                  <a:ext cx="213835" cy="1046002"/>
                  <a:chOff x="1738912" y="2879730"/>
                  <a:chExt cx="420039" cy="2654644"/>
                </a:xfrm>
              </p:grpSpPr>
              <p:sp>
                <p:nvSpPr>
                  <p:cNvPr id="373" name="Rounded Rectangle 372"/>
                  <p:cNvSpPr/>
                  <p:nvPr/>
                </p:nvSpPr>
                <p:spPr>
                  <a:xfrm>
                    <a:off x="1795313" y="3005777"/>
                    <a:ext cx="295108" cy="2528597"/>
                  </a:xfrm>
                  <a:prstGeom prst="roundRect">
                    <a:avLst/>
                  </a:prstGeom>
                  <a:solidFill>
                    <a:srgbClr val="F5E9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Trapezoid 373"/>
                  <p:cNvSpPr/>
                  <p:nvPr/>
                </p:nvSpPr>
                <p:spPr>
                  <a:xfrm rot="10800000">
                    <a:off x="1738912" y="2879730"/>
                    <a:ext cx="420039" cy="221722"/>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Quad Arrow Callout 374"/>
                  <p:cNvSpPr/>
                  <p:nvPr/>
                </p:nvSpPr>
                <p:spPr>
                  <a:xfrm>
                    <a:off x="1850468" y="2904915"/>
                    <a:ext cx="222554" cy="195769"/>
                  </a:xfrm>
                  <a:prstGeom prst="quadArrowCallout">
                    <a:avLst>
                      <a:gd name="adj1" fmla="val 30760"/>
                      <a:gd name="adj2" fmla="val 13617"/>
                      <a:gd name="adj3" fmla="val 18515"/>
                      <a:gd name="adj4" fmla="val 48123"/>
                    </a:avLst>
                  </a:prstGeom>
                  <a:solidFill>
                    <a:srgbClr val="EAD37E"/>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2" name="Trapezoid 371"/>
                <p:cNvSpPr/>
                <p:nvPr/>
              </p:nvSpPr>
              <p:spPr>
                <a:xfrm>
                  <a:off x="1663668" y="5422779"/>
                  <a:ext cx="196749" cy="103856"/>
                </a:xfrm>
                <a:prstGeom prst="trapezoid">
                  <a:avLst>
                    <a:gd name="adj" fmla="val 21299"/>
                  </a:avLst>
                </a:prstGeom>
                <a:solidFill>
                  <a:srgbClr val="F1E1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0" name="Trapezoid 369"/>
              <p:cNvSpPr/>
              <p:nvPr/>
            </p:nvSpPr>
            <p:spPr>
              <a:xfrm>
                <a:off x="6872949" y="2928514"/>
                <a:ext cx="2194852" cy="111468"/>
              </a:xfrm>
              <a:prstGeom prst="trapezoid">
                <a:avLst/>
              </a:prstGeom>
              <a:solidFill>
                <a:srgbClr val="F799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5" name="Group 1031"/>
            <p:cNvGrpSpPr/>
            <p:nvPr/>
          </p:nvGrpSpPr>
          <p:grpSpPr>
            <a:xfrm>
              <a:off x="1517323" y="3213753"/>
              <a:ext cx="1303571" cy="441034"/>
              <a:chOff x="1517323" y="3213753"/>
              <a:chExt cx="1303571" cy="441034"/>
            </a:xfrm>
          </p:grpSpPr>
          <p:grpSp>
            <p:nvGrpSpPr>
              <p:cNvPr id="356" name="Group 1030"/>
              <p:cNvGrpSpPr/>
              <p:nvPr/>
            </p:nvGrpSpPr>
            <p:grpSpPr>
              <a:xfrm>
                <a:off x="1517323" y="3228585"/>
                <a:ext cx="206600" cy="426202"/>
                <a:chOff x="479200" y="1790476"/>
                <a:chExt cx="464864" cy="659513"/>
              </a:xfrm>
            </p:grpSpPr>
            <p:sp>
              <p:nvSpPr>
                <p:cNvPr id="363" name="Flowchart: Delay 362"/>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Flowchart: Delay 363"/>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7" name="Group 269"/>
              <p:cNvGrpSpPr/>
              <p:nvPr/>
            </p:nvGrpSpPr>
            <p:grpSpPr>
              <a:xfrm>
                <a:off x="2097865" y="3221988"/>
                <a:ext cx="206600" cy="426202"/>
                <a:chOff x="479200" y="1790476"/>
                <a:chExt cx="464864" cy="659513"/>
              </a:xfrm>
            </p:grpSpPr>
            <p:sp>
              <p:nvSpPr>
                <p:cNvPr id="361" name="Flowchart: Delay 360"/>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Flowchart: Delay 361"/>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8" name="Group 272"/>
              <p:cNvGrpSpPr/>
              <p:nvPr/>
            </p:nvGrpSpPr>
            <p:grpSpPr>
              <a:xfrm>
                <a:off x="2614294" y="3213753"/>
                <a:ext cx="206600" cy="426202"/>
                <a:chOff x="479200" y="1790476"/>
                <a:chExt cx="464864" cy="659513"/>
              </a:xfrm>
            </p:grpSpPr>
            <p:sp>
              <p:nvSpPr>
                <p:cNvPr id="359" name="Flowchart: Delay 358"/>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Flowchart: Delay 359"/>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6" name="Group 276"/>
            <p:cNvGrpSpPr/>
            <p:nvPr/>
          </p:nvGrpSpPr>
          <p:grpSpPr>
            <a:xfrm>
              <a:off x="7058611" y="3237979"/>
              <a:ext cx="1303571" cy="441034"/>
              <a:chOff x="1517323" y="3213753"/>
              <a:chExt cx="1303571" cy="441034"/>
            </a:xfrm>
          </p:grpSpPr>
          <p:grpSp>
            <p:nvGrpSpPr>
              <p:cNvPr id="347" name="Group 277"/>
              <p:cNvGrpSpPr/>
              <p:nvPr/>
            </p:nvGrpSpPr>
            <p:grpSpPr>
              <a:xfrm>
                <a:off x="1517323" y="3228585"/>
                <a:ext cx="206600" cy="426202"/>
                <a:chOff x="479200" y="1790476"/>
                <a:chExt cx="464864" cy="659513"/>
              </a:xfrm>
            </p:grpSpPr>
            <p:sp>
              <p:nvSpPr>
                <p:cNvPr id="354" name="Flowchart: Delay 353"/>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Flowchart: Delay 354"/>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8" name="Group 278"/>
              <p:cNvGrpSpPr/>
              <p:nvPr/>
            </p:nvGrpSpPr>
            <p:grpSpPr>
              <a:xfrm>
                <a:off x="2097865" y="3221988"/>
                <a:ext cx="206600" cy="426202"/>
                <a:chOff x="479200" y="1790476"/>
                <a:chExt cx="464864" cy="659513"/>
              </a:xfrm>
            </p:grpSpPr>
            <p:sp>
              <p:nvSpPr>
                <p:cNvPr id="352" name="Flowchart: Delay 351"/>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Flowchart: Delay 352"/>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9" name="Group 279"/>
              <p:cNvGrpSpPr/>
              <p:nvPr/>
            </p:nvGrpSpPr>
            <p:grpSpPr>
              <a:xfrm>
                <a:off x="2614294" y="3213753"/>
                <a:ext cx="206600" cy="426202"/>
                <a:chOff x="479200" y="1790476"/>
                <a:chExt cx="464864" cy="659513"/>
              </a:xfrm>
            </p:grpSpPr>
            <p:sp>
              <p:nvSpPr>
                <p:cNvPr id="350" name="Flowchart: Delay 349"/>
                <p:cNvSpPr/>
                <p:nvPr/>
              </p:nvSpPr>
              <p:spPr>
                <a:xfrm rot="16200000">
                  <a:off x="381875" y="1887801"/>
                  <a:ext cx="659513" cy="464864"/>
                </a:xfrm>
                <a:prstGeom prst="flowChartDelay">
                  <a:avLst/>
                </a:prstGeom>
                <a:solidFill>
                  <a:srgbClr val="EAD37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Flowchart: Delay 350"/>
                <p:cNvSpPr/>
                <p:nvPr/>
              </p:nvSpPr>
              <p:spPr>
                <a:xfrm rot="16200000">
                  <a:off x="521490" y="2058836"/>
                  <a:ext cx="406361" cy="236374"/>
                </a:xfrm>
                <a:prstGeom prst="flowChartDela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592" name="Group 591"/>
          <p:cNvGrpSpPr/>
          <p:nvPr/>
        </p:nvGrpSpPr>
        <p:grpSpPr>
          <a:xfrm>
            <a:off x="9359778" y="2033081"/>
            <a:ext cx="1963218" cy="4277730"/>
            <a:chOff x="6313364" y="2072267"/>
            <a:chExt cx="1866386" cy="3947532"/>
          </a:xfrm>
        </p:grpSpPr>
        <p:sp>
          <p:nvSpPr>
            <p:cNvPr id="593" name="Oval 592"/>
            <p:cNvSpPr/>
            <p:nvPr/>
          </p:nvSpPr>
          <p:spPr>
            <a:xfrm rot="18242526">
              <a:off x="7827446" y="4432026"/>
              <a:ext cx="347472" cy="357136"/>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4" name="Oval 593"/>
            <p:cNvSpPr/>
            <p:nvPr/>
          </p:nvSpPr>
          <p:spPr>
            <a:xfrm>
              <a:off x="6313364" y="4363059"/>
              <a:ext cx="314713" cy="46741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5" name="Flowchart: Manual Operation 594"/>
            <p:cNvSpPr/>
            <p:nvPr/>
          </p:nvSpPr>
          <p:spPr>
            <a:xfrm rot="12217775">
              <a:off x="6478214" y="3195841"/>
              <a:ext cx="529547" cy="149436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6" name="Flowchart: Manual Operation 595"/>
            <p:cNvSpPr/>
            <p:nvPr/>
          </p:nvSpPr>
          <p:spPr>
            <a:xfrm rot="9181948" flipH="1">
              <a:off x="7384808" y="3276269"/>
              <a:ext cx="537366" cy="141468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7" name="Oval 596"/>
            <p:cNvSpPr/>
            <p:nvPr/>
          </p:nvSpPr>
          <p:spPr>
            <a:xfrm>
              <a:off x="6775157" y="5659170"/>
              <a:ext cx="502639" cy="333868"/>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8" name="Oval 597"/>
            <p:cNvSpPr/>
            <p:nvPr/>
          </p:nvSpPr>
          <p:spPr>
            <a:xfrm>
              <a:off x="7111164" y="5685931"/>
              <a:ext cx="502639" cy="333868"/>
            </a:xfrm>
            <a:prstGeom prst="ellips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9" name="Cloud 598"/>
            <p:cNvSpPr/>
            <p:nvPr/>
          </p:nvSpPr>
          <p:spPr>
            <a:xfrm rot="20835976" flipH="1">
              <a:off x="7244076" y="2222461"/>
              <a:ext cx="808215" cy="1596437"/>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0" name="Flowchart: Manual Operation 599"/>
            <p:cNvSpPr/>
            <p:nvPr/>
          </p:nvSpPr>
          <p:spPr>
            <a:xfrm rot="10800000">
              <a:off x="6680756" y="3255991"/>
              <a:ext cx="1003214" cy="2364639"/>
            </a:xfrm>
            <a:prstGeom prst="flowChartManualOperation">
              <a:avLst/>
            </a:prstGeom>
            <a:solidFill>
              <a:srgbClr val="E7BE6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1" name="Rectangle 600"/>
            <p:cNvSpPr/>
            <p:nvPr/>
          </p:nvSpPr>
          <p:spPr>
            <a:xfrm>
              <a:off x="6680756" y="5583656"/>
              <a:ext cx="997070" cy="224657"/>
            </a:xfrm>
            <a:prstGeom prst="rect">
              <a:avLst/>
            </a:prstGeom>
            <a:solidFill>
              <a:srgbClr val="7F520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2" name="Flowchart: Extract 601"/>
            <p:cNvSpPr/>
            <p:nvPr/>
          </p:nvSpPr>
          <p:spPr>
            <a:xfrm rot="10800000">
              <a:off x="6972623" y="3243716"/>
              <a:ext cx="439810" cy="515270"/>
            </a:xfrm>
            <a:prstGeom prst="flowChartExtra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03" name="Cloud 602"/>
            <p:cNvSpPr/>
            <p:nvPr/>
          </p:nvSpPr>
          <p:spPr>
            <a:xfrm rot="764024">
              <a:off x="6338226" y="2236455"/>
              <a:ext cx="953813" cy="1656127"/>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4" name="Oval 603"/>
            <p:cNvSpPr/>
            <p:nvPr/>
          </p:nvSpPr>
          <p:spPr>
            <a:xfrm>
              <a:off x="6763918" y="2215180"/>
              <a:ext cx="816787" cy="1325455"/>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5" name="Cloud 604"/>
            <p:cNvSpPr/>
            <p:nvPr/>
          </p:nvSpPr>
          <p:spPr>
            <a:xfrm rot="16200000" flipH="1">
              <a:off x="6954375" y="1734654"/>
              <a:ext cx="517973" cy="1256596"/>
            </a:xfrm>
            <a:prstGeom prst="cloud">
              <a:avLst/>
            </a:prstGeom>
            <a:solidFill>
              <a:srgbClr val="8C430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6" name="Rounded Rectangle 605"/>
            <p:cNvSpPr/>
            <p:nvPr/>
          </p:nvSpPr>
          <p:spPr>
            <a:xfrm>
              <a:off x="6769239" y="4515528"/>
              <a:ext cx="851856" cy="163352"/>
            </a:xfrm>
            <a:prstGeom prst="round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7" name="Group 99"/>
            <p:cNvGrpSpPr/>
            <p:nvPr/>
          </p:nvGrpSpPr>
          <p:grpSpPr>
            <a:xfrm>
              <a:off x="7392215" y="4434289"/>
              <a:ext cx="546231" cy="1421573"/>
              <a:chOff x="5029205" y="1676401"/>
              <a:chExt cx="982013" cy="1407436"/>
            </a:xfrm>
            <a:solidFill>
              <a:srgbClr val="996633"/>
            </a:solidFill>
          </p:grpSpPr>
          <p:sp>
            <p:nvSpPr>
              <p:cNvPr id="610" name="Diagonal Stripe 609"/>
              <p:cNvSpPr/>
              <p:nvPr/>
            </p:nvSpPr>
            <p:spPr>
              <a:xfrm rot="19468279">
                <a:off x="5401618" y="1834736"/>
                <a:ext cx="609600" cy="1143000"/>
              </a:xfrm>
              <a:prstGeom prst="diagStrip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1" name="Diagonal Stripe 610"/>
              <p:cNvSpPr/>
              <p:nvPr/>
            </p:nvSpPr>
            <p:spPr>
              <a:xfrm rot="20963615">
                <a:off x="5066204" y="1940837"/>
                <a:ext cx="609600" cy="1143000"/>
              </a:xfrm>
              <a:prstGeom prst="diagStrip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2" name="Rounded Rectangle 611"/>
              <p:cNvSpPr/>
              <p:nvPr/>
            </p:nvSpPr>
            <p:spPr>
              <a:xfrm>
                <a:off x="5029205" y="1676401"/>
                <a:ext cx="548640" cy="334109"/>
              </a:xfrm>
              <a:prstGeom prst="round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08" name="Rounded Rectangle 607"/>
            <p:cNvSpPr/>
            <p:nvPr/>
          </p:nvSpPr>
          <p:spPr>
            <a:xfrm>
              <a:off x="6580124" y="2325437"/>
              <a:ext cx="1261535" cy="191081"/>
            </a:xfrm>
            <a:prstGeom prst="roundRect">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9" name="Snip Diagonal Corner Rectangle 608"/>
            <p:cNvSpPr/>
            <p:nvPr/>
          </p:nvSpPr>
          <p:spPr>
            <a:xfrm>
              <a:off x="6460569" y="2072267"/>
              <a:ext cx="1469196" cy="269849"/>
            </a:xfrm>
            <a:prstGeom prst="snip2DiagRect">
              <a:avLst>
                <a:gd name="adj1" fmla="val 50000"/>
                <a:gd name="adj2" fmla="val 50000"/>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1" name="Group 210"/>
          <p:cNvGrpSpPr/>
          <p:nvPr/>
        </p:nvGrpSpPr>
        <p:grpSpPr>
          <a:xfrm>
            <a:off x="575761" y="4522104"/>
            <a:ext cx="2860399" cy="1905000"/>
            <a:chOff x="4038600" y="3886200"/>
            <a:chExt cx="2860399" cy="1905000"/>
          </a:xfrm>
        </p:grpSpPr>
        <p:grpSp>
          <p:nvGrpSpPr>
            <p:cNvPr id="212" name="Group 163"/>
            <p:cNvGrpSpPr/>
            <p:nvPr/>
          </p:nvGrpSpPr>
          <p:grpSpPr>
            <a:xfrm>
              <a:off x="4267200" y="3962400"/>
              <a:ext cx="801845" cy="1526085"/>
              <a:chOff x="2487500" y="1794178"/>
              <a:chExt cx="1224741" cy="3261838"/>
            </a:xfrm>
          </p:grpSpPr>
          <p:sp>
            <p:nvSpPr>
              <p:cNvPr id="564" name="Oval 563"/>
              <p:cNvSpPr/>
              <p:nvPr/>
            </p:nvSpPr>
            <p:spPr>
              <a:xfrm rot="18242526">
                <a:off x="3462395" y="3821603"/>
                <a:ext cx="233602" cy="26609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5" name="Oval 564"/>
              <p:cNvSpPr/>
              <p:nvPr/>
            </p:nvSpPr>
            <p:spPr>
              <a:xfrm rot="1434122">
                <a:off x="2487500" y="3714414"/>
                <a:ext cx="187249" cy="442938"/>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6" name="Flowchart: Manual Operation 166"/>
              <p:cNvSpPr/>
              <p:nvPr/>
            </p:nvSpPr>
            <p:spPr>
              <a:xfrm rot="12310857">
                <a:off x="2578069" y="2918098"/>
                <a:ext cx="329120" cy="1146434"/>
              </a:xfrm>
              <a:prstGeom prst="flowChartManualOperation">
                <a:avLst/>
              </a:prstGeom>
              <a:solidFill>
                <a:srgbClr val="9966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7" name="Flowchart: Manual Operation 167"/>
              <p:cNvSpPr/>
              <p:nvPr/>
            </p:nvSpPr>
            <p:spPr>
              <a:xfrm rot="9335504" flipH="1">
                <a:off x="3227034" y="2834822"/>
                <a:ext cx="329120" cy="1169981"/>
              </a:xfrm>
              <a:prstGeom prst="flowChartManualOperation">
                <a:avLst/>
              </a:prstGeom>
              <a:solidFill>
                <a:srgbClr val="9966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8" name="Cloud 567"/>
              <p:cNvSpPr/>
              <p:nvPr/>
            </p:nvSpPr>
            <p:spPr>
              <a:xfrm flipH="1">
                <a:off x="3063678" y="1948152"/>
                <a:ext cx="454747" cy="846856"/>
              </a:xfrm>
              <a:prstGeom prst="cloud">
                <a:avLst/>
              </a:prstGeom>
              <a:solidFill>
                <a:srgbClr val="5D40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9" name="Cloud 568"/>
              <p:cNvSpPr/>
              <p:nvPr/>
            </p:nvSpPr>
            <p:spPr>
              <a:xfrm flipH="1">
                <a:off x="2608931" y="2025138"/>
                <a:ext cx="454747" cy="846856"/>
              </a:xfrm>
              <a:prstGeom prst="cloud">
                <a:avLst/>
              </a:prstGeom>
              <a:solidFill>
                <a:srgbClr val="5D40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0" name="Oval 569"/>
              <p:cNvSpPr/>
              <p:nvPr/>
            </p:nvSpPr>
            <p:spPr>
              <a:xfrm rot="20001088">
                <a:off x="2755115" y="4739632"/>
                <a:ext cx="374499" cy="316384"/>
              </a:xfrm>
              <a:prstGeom prst="ellips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1" name="Oval 570"/>
              <p:cNvSpPr/>
              <p:nvPr/>
            </p:nvSpPr>
            <p:spPr>
              <a:xfrm rot="1608598">
                <a:off x="3039388" y="4663084"/>
                <a:ext cx="374499" cy="316384"/>
              </a:xfrm>
              <a:prstGeom prst="ellips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2" name="Flowchart: Manual Operation 571"/>
              <p:cNvSpPr/>
              <p:nvPr/>
            </p:nvSpPr>
            <p:spPr>
              <a:xfrm rot="10800000">
                <a:off x="2722617" y="2871994"/>
                <a:ext cx="682122" cy="1924672"/>
              </a:xfrm>
              <a:prstGeom prst="flowChartManualOperation">
                <a:avLst/>
              </a:prstGeom>
              <a:solidFill>
                <a:srgbClr val="9966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 name="Flowchart: Extract 572"/>
              <p:cNvSpPr/>
              <p:nvPr/>
            </p:nvSpPr>
            <p:spPr>
              <a:xfrm rot="10800000">
                <a:off x="2906522" y="2999602"/>
                <a:ext cx="327686" cy="488287"/>
              </a:xfrm>
              <a:prstGeom prst="flowChartExtra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4" name="Rounded Rectangle 573"/>
              <p:cNvSpPr/>
              <p:nvPr/>
            </p:nvSpPr>
            <p:spPr>
              <a:xfrm rot="1691852">
                <a:off x="2977083" y="2833315"/>
                <a:ext cx="84841" cy="1735677"/>
              </a:xfrm>
              <a:prstGeom prst="roundRect">
                <a:avLst>
                  <a:gd name="adj" fmla="val 24929"/>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5" name="Pentagon 175"/>
              <p:cNvSpPr/>
              <p:nvPr/>
            </p:nvSpPr>
            <p:spPr>
              <a:xfrm rot="5400000">
                <a:off x="2553103" y="4293441"/>
                <a:ext cx="506215" cy="280874"/>
              </a:xfrm>
              <a:prstGeom prst="homePlat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6" name="Rectangle 575"/>
              <p:cNvSpPr/>
              <p:nvPr/>
            </p:nvSpPr>
            <p:spPr>
              <a:xfrm>
                <a:off x="2665774" y="4180769"/>
                <a:ext cx="280874" cy="126553"/>
              </a:xfrm>
              <a:prstGeom prst="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7" name="Oval 62"/>
              <p:cNvSpPr/>
              <p:nvPr/>
            </p:nvSpPr>
            <p:spPr>
              <a:xfrm>
                <a:off x="2766086" y="1923897"/>
                <a:ext cx="608560" cy="1256046"/>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8" name="Cloud 577"/>
              <p:cNvSpPr/>
              <p:nvPr/>
            </p:nvSpPr>
            <p:spPr>
              <a:xfrm flipH="1">
                <a:off x="2722617" y="1794178"/>
                <a:ext cx="738965" cy="846856"/>
              </a:xfrm>
              <a:prstGeom prst="cloud">
                <a:avLst/>
              </a:prstGeom>
              <a:solidFill>
                <a:srgbClr val="5D40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9" name="Rounded Rectangle 179"/>
              <p:cNvSpPr/>
              <p:nvPr/>
            </p:nvSpPr>
            <p:spPr>
              <a:xfrm>
                <a:off x="2666999" y="2179112"/>
                <a:ext cx="838199" cy="106888"/>
              </a:xfrm>
              <a:prstGeom prst="roundRect">
                <a:avLst/>
              </a:prstGeom>
              <a:solidFill>
                <a:srgbClr val="D8941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0" name="Cloud 180"/>
              <p:cNvSpPr/>
              <p:nvPr/>
            </p:nvSpPr>
            <p:spPr>
              <a:xfrm>
                <a:off x="2893147" y="2795007"/>
                <a:ext cx="341061" cy="692882"/>
              </a:xfrm>
              <a:prstGeom prst="cloud">
                <a:avLst/>
              </a:prstGeom>
              <a:solidFill>
                <a:srgbClr val="5D40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1" name="Oval 580"/>
              <p:cNvSpPr/>
              <p:nvPr/>
            </p:nvSpPr>
            <p:spPr>
              <a:xfrm rot="15944673">
                <a:off x="2953418" y="2884854"/>
                <a:ext cx="220522" cy="215888"/>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 name="Group 227"/>
            <p:cNvGrpSpPr/>
            <p:nvPr/>
          </p:nvGrpSpPr>
          <p:grpSpPr>
            <a:xfrm>
              <a:off x="6172200" y="4038600"/>
              <a:ext cx="726799" cy="1276221"/>
              <a:chOff x="1162092" y="1981200"/>
              <a:chExt cx="1654648" cy="3200400"/>
            </a:xfrm>
          </p:grpSpPr>
          <p:sp>
            <p:nvSpPr>
              <p:cNvPr id="523" name="Rounded Rectangle 522"/>
              <p:cNvSpPr/>
              <p:nvPr/>
            </p:nvSpPr>
            <p:spPr>
              <a:xfrm>
                <a:off x="1447800" y="1981200"/>
                <a:ext cx="1066800" cy="1295400"/>
              </a:xfrm>
              <a:prstGeom prst="roundRect">
                <a:avLst>
                  <a:gd name="adj" fmla="val 21709"/>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4" name="Oval 523"/>
              <p:cNvSpPr/>
              <p:nvPr/>
            </p:nvSpPr>
            <p:spPr>
              <a:xfrm rot="1721187">
                <a:off x="1162092" y="3621683"/>
                <a:ext cx="288203" cy="470730"/>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5" name="Trapezoid 524"/>
              <p:cNvSpPr/>
              <p:nvPr/>
            </p:nvSpPr>
            <p:spPr>
              <a:xfrm rot="1442139">
                <a:off x="1228182" y="2754012"/>
                <a:ext cx="508542" cy="1160520"/>
              </a:xfrm>
              <a:prstGeom prst="trapezoid">
                <a:avLst>
                  <a:gd name="adj" fmla="val 38794"/>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6" name="Oval 525"/>
              <p:cNvSpPr/>
              <p:nvPr/>
            </p:nvSpPr>
            <p:spPr>
              <a:xfrm rot="6128217">
                <a:off x="2054582" y="4798623"/>
                <a:ext cx="330499" cy="435455"/>
              </a:xfrm>
              <a:prstGeom prst="ellipse">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7" name="Oval 526"/>
              <p:cNvSpPr/>
              <p:nvPr/>
            </p:nvSpPr>
            <p:spPr>
              <a:xfrm rot="4472555">
                <a:off x="1648326" y="4786955"/>
                <a:ext cx="302769" cy="457678"/>
              </a:xfrm>
              <a:prstGeom prst="ellipse">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8" name="Trapezoid 527"/>
              <p:cNvSpPr/>
              <p:nvPr/>
            </p:nvSpPr>
            <p:spPr>
              <a:xfrm>
                <a:off x="1319859" y="2785067"/>
                <a:ext cx="1401741" cy="2191410"/>
              </a:xfrm>
              <a:prstGeom prst="trapezoid">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9" name="Trapezoid 528"/>
              <p:cNvSpPr/>
              <p:nvPr/>
            </p:nvSpPr>
            <p:spPr>
              <a:xfrm rot="334084">
                <a:off x="1447511" y="2718743"/>
                <a:ext cx="371332" cy="2232928"/>
              </a:xfrm>
              <a:prstGeom prst="trapezoid">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0" name="Oval 529"/>
              <p:cNvSpPr/>
              <p:nvPr/>
            </p:nvSpPr>
            <p:spPr>
              <a:xfrm rot="20226769">
                <a:off x="2509200" y="3624422"/>
                <a:ext cx="307540" cy="426343"/>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1" name="Trapezoid 530"/>
              <p:cNvSpPr/>
              <p:nvPr/>
            </p:nvSpPr>
            <p:spPr>
              <a:xfrm rot="20249249">
                <a:off x="2214534" y="2679601"/>
                <a:ext cx="539856" cy="1261795"/>
              </a:xfrm>
              <a:prstGeom prst="trapezoid">
                <a:avLst>
                  <a:gd name="adj" fmla="val 36374"/>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2" name="Trapezoid 531"/>
              <p:cNvSpPr/>
              <p:nvPr/>
            </p:nvSpPr>
            <p:spPr>
              <a:xfrm rot="21277925">
                <a:off x="2177698" y="2715183"/>
                <a:ext cx="371332" cy="2232928"/>
              </a:xfrm>
              <a:prstGeom prst="trapezoid">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Isosceles Triangle 532"/>
              <p:cNvSpPr/>
              <p:nvPr/>
            </p:nvSpPr>
            <p:spPr>
              <a:xfrm rot="10800000">
                <a:off x="1752600" y="2514600"/>
                <a:ext cx="457200" cy="1066800"/>
              </a:xfrm>
              <a:prstGeom prst="triangl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Oval 239"/>
              <p:cNvSpPr/>
              <p:nvPr/>
            </p:nvSpPr>
            <p:spPr>
              <a:xfrm>
                <a:off x="1447800" y="2057400"/>
                <a:ext cx="1024349" cy="89962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5" name="Group 262"/>
              <p:cNvGrpSpPr/>
              <p:nvPr/>
            </p:nvGrpSpPr>
            <p:grpSpPr>
              <a:xfrm rot="21394856">
                <a:off x="1600200" y="2819400"/>
                <a:ext cx="838200" cy="1219200"/>
                <a:chOff x="5791200" y="3429000"/>
                <a:chExt cx="2590800" cy="2057400"/>
              </a:xfrm>
            </p:grpSpPr>
            <p:sp>
              <p:nvSpPr>
                <p:cNvPr id="551" name="Oval 550"/>
                <p:cNvSpPr/>
                <p:nvPr/>
              </p:nvSpPr>
              <p:spPr>
                <a:xfrm>
                  <a:off x="6858000" y="51054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Oval 551"/>
                <p:cNvSpPr/>
                <p:nvPr/>
              </p:nvSpPr>
              <p:spPr>
                <a:xfrm>
                  <a:off x="7521388" y="3989294"/>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Oval 552"/>
                <p:cNvSpPr/>
                <p:nvPr/>
              </p:nvSpPr>
              <p:spPr>
                <a:xfrm>
                  <a:off x="6248400" y="39624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Oval 259"/>
                <p:cNvSpPr/>
                <p:nvPr/>
              </p:nvSpPr>
              <p:spPr>
                <a:xfrm>
                  <a:off x="5791200" y="34290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Cross 554"/>
                <p:cNvSpPr/>
                <p:nvPr/>
              </p:nvSpPr>
              <p:spPr>
                <a:xfrm rot="19064530">
                  <a:off x="6028171" y="3643830"/>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Plaque 555"/>
                <p:cNvSpPr/>
                <p:nvPr/>
              </p:nvSpPr>
              <p:spPr>
                <a:xfrm>
                  <a:off x="6705600" y="4419600"/>
                  <a:ext cx="762000" cy="609600"/>
                </a:xfrm>
                <a:prstGeom prst="plaque">
                  <a:avLst>
                    <a:gd name="adj" fmla="val 31373"/>
                  </a:avLst>
                </a:pr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Cross 556"/>
                <p:cNvSpPr/>
                <p:nvPr/>
              </p:nvSpPr>
              <p:spPr>
                <a:xfrm rot="19064530">
                  <a:off x="6505020" y="4183497"/>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8" name="Plaque 557"/>
                <p:cNvSpPr/>
                <p:nvPr/>
              </p:nvSpPr>
              <p:spPr>
                <a:xfrm>
                  <a:off x="6880412" y="4598895"/>
                  <a:ext cx="381000" cy="228600"/>
                </a:xfrm>
                <a:prstGeom prst="plaque">
                  <a:avLst>
                    <a:gd name="adj" fmla="val 50000"/>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9" name="Cross 558"/>
                <p:cNvSpPr/>
                <p:nvPr/>
              </p:nvSpPr>
              <p:spPr>
                <a:xfrm rot="2912150">
                  <a:off x="7269746" y="4180322"/>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p:cNvSpPr/>
                <p:nvPr/>
              </p:nvSpPr>
              <p:spPr>
                <a:xfrm>
                  <a:off x="8001000" y="3536576"/>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1" name="Cross 560"/>
                <p:cNvSpPr/>
                <p:nvPr/>
              </p:nvSpPr>
              <p:spPr>
                <a:xfrm rot="3015041">
                  <a:off x="7771805" y="3737959"/>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Cross 561"/>
                <p:cNvSpPr/>
                <p:nvPr/>
              </p:nvSpPr>
              <p:spPr>
                <a:xfrm rot="19064530">
                  <a:off x="7190821" y="4945498"/>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3" name="Cross 562"/>
                <p:cNvSpPr/>
                <p:nvPr/>
              </p:nvSpPr>
              <p:spPr>
                <a:xfrm rot="13429195">
                  <a:off x="6582231" y="4945040"/>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6" name="Rounded Rectangle 535"/>
              <p:cNvSpPr/>
              <p:nvPr/>
            </p:nvSpPr>
            <p:spPr>
              <a:xfrm>
                <a:off x="1600200" y="2057400"/>
                <a:ext cx="685800" cy="304800"/>
              </a:xfrm>
              <a:prstGeom prst="roundRect">
                <a:avLst>
                  <a:gd name="adj" fmla="val 21709"/>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7" name="Group 277"/>
              <p:cNvGrpSpPr/>
              <p:nvPr/>
            </p:nvGrpSpPr>
            <p:grpSpPr>
              <a:xfrm>
                <a:off x="1461247" y="2030506"/>
                <a:ext cx="1008891" cy="381000"/>
                <a:chOff x="4571999" y="4092557"/>
                <a:chExt cx="2958353" cy="1117199"/>
              </a:xfrm>
            </p:grpSpPr>
            <p:sp>
              <p:nvSpPr>
                <p:cNvPr id="539" name="Plaque 538"/>
                <p:cNvSpPr/>
                <p:nvPr/>
              </p:nvSpPr>
              <p:spPr>
                <a:xfrm>
                  <a:off x="4571999" y="4419600"/>
                  <a:ext cx="2958353" cy="457200"/>
                </a:xfrm>
                <a:prstGeom prst="plaque">
                  <a:avLst>
                    <a:gd name="adj" fmla="val 20588"/>
                  </a:avLst>
                </a:pr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0" name="Group 269"/>
                <p:cNvGrpSpPr/>
                <p:nvPr/>
              </p:nvGrpSpPr>
              <p:grpSpPr>
                <a:xfrm rot="18712249">
                  <a:off x="4850071" y="4056498"/>
                  <a:ext cx="1094819" cy="1211697"/>
                  <a:chOff x="5791200" y="3429000"/>
                  <a:chExt cx="1094819" cy="1211697"/>
                </a:xfrm>
              </p:grpSpPr>
              <p:sp>
                <p:nvSpPr>
                  <p:cNvPr id="547" name="Oval 546"/>
                  <p:cNvSpPr/>
                  <p:nvPr/>
                </p:nvSpPr>
                <p:spPr>
                  <a:xfrm>
                    <a:off x="6248400" y="39624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Oval 547"/>
                  <p:cNvSpPr/>
                  <p:nvPr/>
                </p:nvSpPr>
                <p:spPr>
                  <a:xfrm>
                    <a:off x="5791200" y="34290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Cross 548"/>
                  <p:cNvSpPr/>
                  <p:nvPr/>
                </p:nvSpPr>
                <p:spPr>
                  <a:xfrm rot="19064530">
                    <a:off x="6028171" y="3643830"/>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0" name="Cross 549"/>
                  <p:cNvSpPr/>
                  <p:nvPr/>
                </p:nvSpPr>
                <p:spPr>
                  <a:xfrm rot="19064530">
                    <a:off x="6505020" y="4183497"/>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1" name="Group 274"/>
                <p:cNvGrpSpPr/>
                <p:nvPr/>
              </p:nvGrpSpPr>
              <p:grpSpPr>
                <a:xfrm rot="7932257">
                  <a:off x="6181165" y="4034118"/>
                  <a:ext cx="1094819" cy="1211697"/>
                  <a:chOff x="5791200" y="3429000"/>
                  <a:chExt cx="1094819" cy="1211697"/>
                </a:xfrm>
              </p:grpSpPr>
              <p:sp>
                <p:nvSpPr>
                  <p:cNvPr id="543" name="Oval 542"/>
                  <p:cNvSpPr/>
                  <p:nvPr/>
                </p:nvSpPr>
                <p:spPr>
                  <a:xfrm>
                    <a:off x="6248400" y="39624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4" name="Oval 543"/>
                  <p:cNvSpPr/>
                  <p:nvPr/>
                </p:nvSpPr>
                <p:spPr>
                  <a:xfrm>
                    <a:off x="5791200" y="3429000"/>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5" name="Cross 250"/>
                  <p:cNvSpPr/>
                  <p:nvPr/>
                </p:nvSpPr>
                <p:spPr>
                  <a:xfrm rot="19064530">
                    <a:off x="6028171" y="3643830"/>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6" name="Cross 251"/>
                  <p:cNvSpPr/>
                  <p:nvPr/>
                </p:nvSpPr>
                <p:spPr>
                  <a:xfrm rot="19064530">
                    <a:off x="6505020" y="4183497"/>
                    <a:ext cx="380999" cy="457200"/>
                  </a:xfrm>
                  <a:prstGeom prst="plus">
                    <a:avLst>
                      <a:gd name="adj" fmla="val 33328"/>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2" name="Oval 541"/>
                <p:cNvSpPr/>
                <p:nvPr/>
              </p:nvSpPr>
              <p:spPr>
                <a:xfrm>
                  <a:off x="5885329" y="4473388"/>
                  <a:ext cx="3810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8" name="Rounded Rectangle 537"/>
              <p:cNvSpPr/>
              <p:nvPr/>
            </p:nvSpPr>
            <p:spPr>
              <a:xfrm>
                <a:off x="1600200" y="1981200"/>
                <a:ext cx="762000" cy="152400"/>
              </a:xfrm>
              <a:prstGeom prst="roundRect">
                <a:avLst>
                  <a:gd name="adj" fmla="val 21709"/>
                </a:avLst>
              </a:prstGeom>
              <a:solidFill>
                <a:schemeClr val="accent6">
                  <a:lumMod val="5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Group 269"/>
            <p:cNvGrpSpPr/>
            <p:nvPr/>
          </p:nvGrpSpPr>
          <p:grpSpPr>
            <a:xfrm>
              <a:off x="4953000" y="3886200"/>
              <a:ext cx="920612" cy="1523232"/>
              <a:chOff x="5856667" y="630878"/>
              <a:chExt cx="2137669" cy="3941122"/>
            </a:xfrm>
          </p:grpSpPr>
          <p:sp>
            <p:nvSpPr>
              <p:cNvPr id="272" name="Rounded Rectangle 270"/>
              <p:cNvSpPr/>
              <p:nvPr/>
            </p:nvSpPr>
            <p:spPr>
              <a:xfrm>
                <a:off x="6400800" y="762000"/>
                <a:ext cx="1143000" cy="1676400"/>
              </a:xfrm>
              <a:prstGeom prst="roundRect">
                <a:avLst>
                  <a:gd name="adj" fmla="val 24717"/>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Group 452"/>
              <p:cNvGrpSpPr/>
              <p:nvPr/>
            </p:nvGrpSpPr>
            <p:grpSpPr>
              <a:xfrm>
                <a:off x="5856667" y="1743998"/>
                <a:ext cx="2137669" cy="2828002"/>
                <a:chOff x="5856667" y="1743998"/>
                <a:chExt cx="2137669" cy="2828002"/>
              </a:xfrm>
            </p:grpSpPr>
            <p:sp>
              <p:nvSpPr>
                <p:cNvPr id="294" name="Oval 293"/>
                <p:cNvSpPr/>
                <p:nvPr/>
              </p:nvSpPr>
              <p:spPr>
                <a:xfrm rot="18968439">
                  <a:off x="7629734" y="2707566"/>
                  <a:ext cx="364602" cy="61478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294"/>
                <p:cNvSpPr/>
                <p:nvPr/>
              </p:nvSpPr>
              <p:spPr>
                <a:xfrm rot="2122256">
                  <a:off x="5856667" y="2724019"/>
                  <a:ext cx="393031" cy="61478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295"/>
                <p:cNvSpPr/>
                <p:nvPr/>
              </p:nvSpPr>
              <p:spPr>
                <a:xfrm>
                  <a:off x="6485022" y="4018695"/>
                  <a:ext cx="478011" cy="519293"/>
                </a:xfrm>
                <a:prstGeom prst="ellipse">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val 296"/>
                <p:cNvSpPr/>
                <p:nvPr/>
              </p:nvSpPr>
              <p:spPr>
                <a:xfrm rot="19974777">
                  <a:off x="7020697" y="4018695"/>
                  <a:ext cx="418829" cy="553305"/>
                </a:xfrm>
                <a:prstGeom prst="ellipse">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Trapezoid 297"/>
                <p:cNvSpPr/>
                <p:nvPr/>
              </p:nvSpPr>
              <p:spPr>
                <a:xfrm rot="1996156">
                  <a:off x="5961684" y="2022003"/>
                  <a:ext cx="744108" cy="1164502"/>
                </a:xfrm>
                <a:prstGeom prst="trapezoid">
                  <a:avLst/>
                </a:prstGeom>
                <a:solidFill>
                  <a:srgbClr val="EFBD6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Trapezoid 298"/>
                <p:cNvSpPr/>
                <p:nvPr/>
              </p:nvSpPr>
              <p:spPr>
                <a:xfrm rot="2041752">
                  <a:off x="6107395" y="1769346"/>
                  <a:ext cx="739715" cy="1175475"/>
                </a:xfrm>
                <a:prstGeom prst="trapezoid">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Trapezoid 299"/>
                <p:cNvSpPr/>
                <p:nvPr/>
              </p:nvSpPr>
              <p:spPr>
                <a:xfrm rot="19870960">
                  <a:off x="7188447" y="2025239"/>
                  <a:ext cx="698941" cy="1164502"/>
                </a:xfrm>
                <a:prstGeom prst="trapezoid">
                  <a:avLst/>
                </a:prstGeom>
                <a:solidFill>
                  <a:srgbClr val="EFBD6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Trapezoid 300"/>
                <p:cNvSpPr/>
                <p:nvPr/>
              </p:nvSpPr>
              <p:spPr>
                <a:xfrm rot="20036208">
                  <a:off x="7040058" y="1846851"/>
                  <a:ext cx="739715" cy="1108031"/>
                </a:xfrm>
                <a:prstGeom prst="trapezoid">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Trapezoid 301"/>
                <p:cNvSpPr/>
                <p:nvPr/>
              </p:nvSpPr>
              <p:spPr>
                <a:xfrm>
                  <a:off x="6428873" y="1928433"/>
                  <a:ext cx="1066800" cy="2336175"/>
                </a:xfrm>
                <a:prstGeom prst="trapezoid">
                  <a:avLst/>
                </a:prstGeom>
                <a:solidFill>
                  <a:srgbClr val="EFBD6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302"/>
                <p:cNvSpPr/>
                <p:nvPr/>
              </p:nvSpPr>
              <p:spPr>
                <a:xfrm>
                  <a:off x="6724338" y="1743998"/>
                  <a:ext cx="441814" cy="38960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Trapezoid 302"/>
                <p:cNvSpPr/>
                <p:nvPr/>
              </p:nvSpPr>
              <p:spPr>
                <a:xfrm rot="21335299">
                  <a:off x="7003399" y="1804927"/>
                  <a:ext cx="515125" cy="2338849"/>
                </a:xfrm>
                <a:prstGeom prst="trapezoid">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Trapezoid 304"/>
                <p:cNvSpPr/>
                <p:nvPr/>
              </p:nvSpPr>
              <p:spPr>
                <a:xfrm rot="353417">
                  <a:off x="6416298" y="1890436"/>
                  <a:ext cx="515125" cy="2235669"/>
                </a:xfrm>
                <a:prstGeom prst="trapezoid">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6" name="Group 400"/>
                <p:cNvGrpSpPr/>
                <p:nvPr/>
              </p:nvGrpSpPr>
              <p:grpSpPr>
                <a:xfrm rot="5172234">
                  <a:off x="6196835" y="2877415"/>
                  <a:ext cx="2097444" cy="484914"/>
                  <a:chOff x="0" y="4648200"/>
                  <a:chExt cx="3986134" cy="1541489"/>
                </a:xfrm>
              </p:grpSpPr>
              <p:grpSp>
                <p:nvGrpSpPr>
                  <p:cNvPr id="508" name="Group 138"/>
                  <p:cNvGrpSpPr/>
                  <p:nvPr/>
                </p:nvGrpSpPr>
                <p:grpSpPr>
                  <a:xfrm>
                    <a:off x="0" y="4648200"/>
                    <a:ext cx="1600200" cy="1524000"/>
                    <a:chOff x="533400" y="4648200"/>
                    <a:chExt cx="1905000" cy="1828800"/>
                  </a:xfrm>
                </p:grpSpPr>
                <p:sp>
                  <p:nvSpPr>
                    <p:cNvPr id="519" name="Plus 332"/>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0" name="Diamond 519"/>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 name="Diamond 334"/>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 name="Diamond 335"/>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9" name="Group 139"/>
                  <p:cNvGrpSpPr/>
                  <p:nvPr/>
                </p:nvGrpSpPr>
                <p:grpSpPr>
                  <a:xfrm>
                    <a:off x="1182973" y="4665689"/>
                    <a:ext cx="1600200" cy="1524000"/>
                    <a:chOff x="533400" y="4648200"/>
                    <a:chExt cx="1905000" cy="1828800"/>
                  </a:xfrm>
                </p:grpSpPr>
                <p:sp>
                  <p:nvSpPr>
                    <p:cNvPr id="515" name="Plus 328"/>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 name="Diamond 329"/>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Diamond 330"/>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8" name="Diamond 331"/>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0" name="Group 144"/>
                  <p:cNvGrpSpPr/>
                  <p:nvPr/>
                </p:nvGrpSpPr>
                <p:grpSpPr>
                  <a:xfrm>
                    <a:off x="2385934" y="4665689"/>
                    <a:ext cx="1600200" cy="1524000"/>
                    <a:chOff x="533400" y="4648200"/>
                    <a:chExt cx="1905000" cy="1828800"/>
                  </a:xfrm>
                </p:grpSpPr>
                <p:sp>
                  <p:nvSpPr>
                    <p:cNvPr id="511" name="Plus 510"/>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 name="Diamond 511"/>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 name="Diamond 512"/>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 name="Diamond 513"/>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07" name="Group 416"/>
                <p:cNvGrpSpPr/>
                <p:nvPr/>
              </p:nvGrpSpPr>
              <p:grpSpPr>
                <a:xfrm rot="16460121">
                  <a:off x="5649989" y="2855003"/>
                  <a:ext cx="2097444" cy="484914"/>
                  <a:chOff x="0" y="4648200"/>
                  <a:chExt cx="3986134" cy="1541489"/>
                </a:xfrm>
              </p:grpSpPr>
              <p:grpSp>
                <p:nvGrpSpPr>
                  <p:cNvPr id="308" name="Group 138"/>
                  <p:cNvGrpSpPr/>
                  <p:nvPr/>
                </p:nvGrpSpPr>
                <p:grpSpPr>
                  <a:xfrm>
                    <a:off x="0" y="4648200"/>
                    <a:ext cx="1600200" cy="1524000"/>
                    <a:chOff x="533400" y="4648200"/>
                    <a:chExt cx="1905000" cy="1828800"/>
                  </a:xfrm>
                </p:grpSpPr>
                <p:sp>
                  <p:nvSpPr>
                    <p:cNvPr id="504" name="Plus 503"/>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5" name="Diamond 504"/>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6" name="Diamond 505"/>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7" name="Diamond 506"/>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9" name="Group 139"/>
                  <p:cNvGrpSpPr/>
                  <p:nvPr/>
                </p:nvGrpSpPr>
                <p:grpSpPr>
                  <a:xfrm>
                    <a:off x="1182973" y="4665689"/>
                    <a:ext cx="1600200" cy="1524000"/>
                    <a:chOff x="533400" y="4648200"/>
                    <a:chExt cx="1905000" cy="1828800"/>
                  </a:xfrm>
                </p:grpSpPr>
                <p:sp>
                  <p:nvSpPr>
                    <p:cNvPr id="315" name="Plus 314"/>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 name="Diamond 500"/>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2" name="Diamond 501"/>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3" name="Diamond 502"/>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0" name="Group 144"/>
                  <p:cNvGrpSpPr/>
                  <p:nvPr/>
                </p:nvGrpSpPr>
                <p:grpSpPr>
                  <a:xfrm>
                    <a:off x="2385934" y="4665689"/>
                    <a:ext cx="1600200" cy="1524000"/>
                    <a:chOff x="533400" y="4648200"/>
                    <a:chExt cx="1905000" cy="1828800"/>
                  </a:xfrm>
                </p:grpSpPr>
                <p:sp>
                  <p:nvSpPr>
                    <p:cNvPr id="311" name="Plus 310"/>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Diamond 311"/>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Diamond 312"/>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Diamond 313"/>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74" name="Oval 273"/>
              <p:cNvSpPr/>
              <p:nvPr/>
            </p:nvSpPr>
            <p:spPr>
              <a:xfrm>
                <a:off x="6436360" y="744168"/>
                <a:ext cx="1066800" cy="124574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ound Diagonal Corner Rectangle 274"/>
              <p:cNvSpPr/>
              <p:nvPr/>
            </p:nvSpPr>
            <p:spPr>
              <a:xfrm rot="19471149">
                <a:off x="6812985" y="630878"/>
                <a:ext cx="654719" cy="533400"/>
              </a:xfrm>
              <a:prstGeom prst="round2DiagRect">
                <a:avLst>
                  <a:gd name="adj1" fmla="val 16667"/>
                  <a:gd name="adj2" fmla="val 50000"/>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ound Diagonal Corner Rectangle 275"/>
              <p:cNvSpPr/>
              <p:nvPr/>
            </p:nvSpPr>
            <p:spPr>
              <a:xfrm rot="424487">
                <a:off x="6431156" y="647888"/>
                <a:ext cx="654719" cy="533400"/>
              </a:xfrm>
              <a:prstGeom prst="round2DiagRect">
                <a:avLst>
                  <a:gd name="adj1" fmla="val 16667"/>
                  <a:gd name="adj2" fmla="val 50000"/>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ounded Rectangle 276"/>
              <p:cNvSpPr/>
              <p:nvPr/>
            </p:nvSpPr>
            <p:spPr>
              <a:xfrm>
                <a:off x="6427694" y="721659"/>
                <a:ext cx="1066800" cy="381000"/>
              </a:xfrm>
              <a:prstGeom prst="roundRect">
                <a:avLst>
                  <a:gd name="adj" fmla="val 24717"/>
                </a:avLst>
              </a:prstGeom>
              <a:solidFill>
                <a:srgbClr val="CF9E5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8" name="Group 434"/>
              <p:cNvGrpSpPr/>
              <p:nvPr/>
            </p:nvGrpSpPr>
            <p:grpSpPr>
              <a:xfrm>
                <a:off x="6360459" y="699247"/>
                <a:ext cx="1257300" cy="457200"/>
                <a:chOff x="0" y="4648200"/>
                <a:chExt cx="3986134" cy="1541489"/>
              </a:xfrm>
            </p:grpSpPr>
            <p:grpSp>
              <p:nvGrpSpPr>
                <p:cNvPr id="279" name="Group 138"/>
                <p:cNvGrpSpPr/>
                <p:nvPr/>
              </p:nvGrpSpPr>
              <p:grpSpPr>
                <a:xfrm>
                  <a:off x="0" y="4648200"/>
                  <a:ext cx="1600200" cy="1524000"/>
                  <a:chOff x="533400" y="4648200"/>
                  <a:chExt cx="1905000" cy="1828800"/>
                </a:xfrm>
              </p:grpSpPr>
              <p:sp>
                <p:nvSpPr>
                  <p:cNvPr id="290" name="Plus 289"/>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Diamond 290"/>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Diamond 291"/>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Diamond 292"/>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0" name="Group 139"/>
                <p:cNvGrpSpPr/>
                <p:nvPr/>
              </p:nvGrpSpPr>
              <p:grpSpPr>
                <a:xfrm>
                  <a:off x="1182973" y="4665689"/>
                  <a:ext cx="1600200" cy="1524000"/>
                  <a:chOff x="533400" y="4648200"/>
                  <a:chExt cx="1905000" cy="1828800"/>
                </a:xfrm>
              </p:grpSpPr>
              <p:sp>
                <p:nvSpPr>
                  <p:cNvPr id="286" name="Plus 285"/>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Diamond 286"/>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Diamond 287"/>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Diamond 288"/>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1" name="Group 144"/>
                <p:cNvGrpSpPr/>
                <p:nvPr/>
              </p:nvGrpSpPr>
              <p:grpSpPr>
                <a:xfrm>
                  <a:off x="2385934" y="4665689"/>
                  <a:ext cx="1600200" cy="1524000"/>
                  <a:chOff x="533400" y="4648200"/>
                  <a:chExt cx="1905000" cy="1828800"/>
                </a:xfrm>
              </p:grpSpPr>
              <p:sp>
                <p:nvSpPr>
                  <p:cNvPr id="282" name="Plus 281"/>
                  <p:cNvSpPr/>
                  <p:nvPr/>
                </p:nvSpPr>
                <p:spPr>
                  <a:xfrm>
                    <a:off x="533400" y="4648200"/>
                    <a:ext cx="1905000" cy="1828800"/>
                  </a:xfrm>
                  <a:prstGeom prst="mathPlus">
                    <a:avLst/>
                  </a:prstGeom>
                  <a:solidFill>
                    <a:schemeClr val="accent1">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Diamond 282"/>
                  <p:cNvSpPr/>
                  <p:nvPr/>
                </p:nvSpPr>
                <p:spPr>
                  <a:xfrm>
                    <a:off x="1295400" y="5181600"/>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Diamond 283"/>
                  <p:cNvSpPr/>
                  <p:nvPr/>
                </p:nvSpPr>
                <p:spPr>
                  <a:xfrm>
                    <a:off x="1822554" y="500421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Diamond 284"/>
                  <p:cNvSpPr/>
                  <p:nvPr/>
                </p:nvSpPr>
                <p:spPr>
                  <a:xfrm>
                    <a:off x="758252" y="4974237"/>
                    <a:ext cx="368508" cy="685800"/>
                  </a:xfrm>
                  <a:prstGeom prst="diamond">
                    <a:avLst/>
                  </a:prstGeom>
                  <a:solidFill>
                    <a:srgbClr val="D5B35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215" name="Group 174"/>
            <p:cNvGrpSpPr/>
            <p:nvPr/>
          </p:nvGrpSpPr>
          <p:grpSpPr>
            <a:xfrm>
              <a:off x="4038600" y="4648200"/>
              <a:ext cx="457200" cy="1005343"/>
              <a:chOff x="4114800" y="533400"/>
              <a:chExt cx="2217821" cy="4876800"/>
            </a:xfrm>
          </p:grpSpPr>
          <p:sp>
            <p:nvSpPr>
              <p:cNvPr id="259" name="Oval 258"/>
              <p:cNvSpPr/>
              <p:nvPr/>
            </p:nvSpPr>
            <p:spPr>
              <a:xfrm>
                <a:off x="4191000" y="533400"/>
                <a:ext cx="2057400" cy="2743200"/>
              </a:xfrm>
              <a:prstGeom prst="ellipse">
                <a:avLst/>
              </a:prstGeom>
              <a:solidFill>
                <a:srgbClr val="AB8E1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259"/>
              <p:cNvSpPr/>
              <p:nvPr/>
            </p:nvSpPr>
            <p:spPr>
              <a:xfrm rot="19671902">
                <a:off x="5805203" y="2969693"/>
                <a:ext cx="527418" cy="86392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260"/>
              <p:cNvSpPr/>
              <p:nvPr/>
            </p:nvSpPr>
            <p:spPr>
              <a:xfrm rot="2647766">
                <a:off x="4114800" y="2851484"/>
                <a:ext cx="480890" cy="86392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Oval 261"/>
              <p:cNvSpPr/>
              <p:nvPr/>
            </p:nvSpPr>
            <p:spPr>
              <a:xfrm rot="19352409">
                <a:off x="5359057" y="4546277"/>
                <a:ext cx="415510" cy="86392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262"/>
              <p:cNvSpPr/>
              <p:nvPr/>
            </p:nvSpPr>
            <p:spPr>
              <a:xfrm rot="2647766">
                <a:off x="4881374" y="4529189"/>
                <a:ext cx="413521" cy="863923"/>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Trapezoid 263"/>
              <p:cNvSpPr/>
              <p:nvPr/>
            </p:nvSpPr>
            <p:spPr>
              <a:xfrm rot="20169292">
                <a:off x="5310934" y="1959817"/>
                <a:ext cx="887382" cy="1541003"/>
              </a:xfrm>
              <a:prstGeom prst="trapezoid">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Trapezoid 264"/>
              <p:cNvSpPr/>
              <p:nvPr/>
            </p:nvSpPr>
            <p:spPr>
              <a:xfrm rot="1790291">
                <a:off x="4342377" y="1909327"/>
                <a:ext cx="887382" cy="1541003"/>
              </a:xfrm>
              <a:prstGeom prst="trapezoid">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Trapezoid 265"/>
              <p:cNvSpPr/>
              <p:nvPr/>
            </p:nvSpPr>
            <p:spPr>
              <a:xfrm>
                <a:off x="4603430" y="2158122"/>
                <a:ext cx="1323835" cy="2815613"/>
              </a:xfrm>
              <a:prstGeom prst="trapezoid">
                <a:avLst/>
              </a:prstGeom>
              <a:solidFill>
                <a:schemeClr val="accent2">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266"/>
              <p:cNvSpPr/>
              <p:nvPr/>
            </p:nvSpPr>
            <p:spPr>
              <a:xfrm>
                <a:off x="4905429" y="1677140"/>
                <a:ext cx="651575" cy="84912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Oval 267"/>
              <p:cNvSpPr/>
              <p:nvPr/>
            </p:nvSpPr>
            <p:spPr>
              <a:xfrm>
                <a:off x="4603430" y="685570"/>
                <a:ext cx="1261779" cy="161457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ound Diagonal Corner Rectangle 268"/>
              <p:cNvSpPr/>
              <p:nvPr/>
            </p:nvSpPr>
            <p:spPr>
              <a:xfrm rot="5773116">
                <a:off x="5105400" y="533400"/>
                <a:ext cx="914400" cy="914400"/>
              </a:xfrm>
              <a:prstGeom prst="round2DiagRect">
                <a:avLst>
                  <a:gd name="adj1" fmla="val 50000"/>
                  <a:gd name="adj2" fmla="val 0"/>
                </a:avLst>
              </a:prstGeom>
              <a:solidFill>
                <a:srgbClr val="AB8E1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ound Diagonal Corner Rectangle 269"/>
              <p:cNvSpPr/>
              <p:nvPr/>
            </p:nvSpPr>
            <p:spPr>
              <a:xfrm rot="20435048">
                <a:off x="4400769" y="590770"/>
                <a:ext cx="914400" cy="914400"/>
              </a:xfrm>
              <a:prstGeom prst="round2DiagRect">
                <a:avLst>
                  <a:gd name="adj1" fmla="val 50000"/>
                  <a:gd name="adj2" fmla="val 0"/>
                </a:avLst>
              </a:prstGeom>
              <a:solidFill>
                <a:srgbClr val="AB8E1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270"/>
              <p:cNvSpPr/>
              <p:nvPr/>
            </p:nvSpPr>
            <p:spPr>
              <a:xfrm>
                <a:off x="4648200" y="533400"/>
                <a:ext cx="1066800" cy="685800"/>
              </a:xfrm>
              <a:prstGeom prst="ellipse">
                <a:avLst/>
              </a:prstGeom>
              <a:solidFill>
                <a:srgbClr val="AB8E1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6" name="Group 159"/>
            <p:cNvGrpSpPr/>
            <p:nvPr/>
          </p:nvGrpSpPr>
          <p:grpSpPr>
            <a:xfrm>
              <a:off x="4648200" y="4191000"/>
              <a:ext cx="777359" cy="1600200"/>
              <a:chOff x="685800" y="609600"/>
              <a:chExt cx="2404519" cy="4949716"/>
            </a:xfrm>
          </p:grpSpPr>
          <p:sp>
            <p:nvSpPr>
              <p:cNvPr id="245" name="Cloud 244"/>
              <p:cNvSpPr/>
              <p:nvPr/>
            </p:nvSpPr>
            <p:spPr>
              <a:xfrm>
                <a:off x="914400" y="838200"/>
                <a:ext cx="1981200" cy="1676400"/>
              </a:xfrm>
              <a:prstGeom prst="cloud">
                <a:avLst/>
              </a:prstGeom>
              <a:solidFill>
                <a:srgbClr val="C05B0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245"/>
              <p:cNvSpPr/>
              <p:nvPr/>
            </p:nvSpPr>
            <p:spPr>
              <a:xfrm rot="19671902">
                <a:off x="2519256" y="3059430"/>
                <a:ext cx="571063" cy="87721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246"/>
              <p:cNvSpPr/>
              <p:nvPr/>
            </p:nvSpPr>
            <p:spPr>
              <a:xfrm rot="2647766">
                <a:off x="685800" y="2956996"/>
                <a:ext cx="509120" cy="87721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247"/>
              <p:cNvSpPr/>
              <p:nvPr/>
            </p:nvSpPr>
            <p:spPr>
              <a:xfrm rot="19352409">
                <a:off x="2012467" y="4682102"/>
                <a:ext cx="443210" cy="87721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248"/>
              <p:cNvSpPr/>
              <p:nvPr/>
            </p:nvSpPr>
            <p:spPr>
              <a:xfrm rot="2647766">
                <a:off x="1502939" y="4664751"/>
                <a:ext cx="441089" cy="87721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Trapezoid 249"/>
              <p:cNvSpPr/>
              <p:nvPr/>
            </p:nvSpPr>
            <p:spPr>
              <a:xfrm rot="20169292">
                <a:off x="1961136" y="2055850"/>
                <a:ext cx="946541" cy="1564711"/>
              </a:xfrm>
              <a:prstGeom prst="trapezoid">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Trapezoid 250"/>
              <p:cNvSpPr/>
              <p:nvPr/>
            </p:nvSpPr>
            <p:spPr>
              <a:xfrm rot="1790291">
                <a:off x="928009" y="2004583"/>
                <a:ext cx="946541" cy="1564711"/>
              </a:xfrm>
              <a:prstGeom prst="trapezoid">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Trapezoid 251"/>
              <p:cNvSpPr/>
              <p:nvPr/>
            </p:nvSpPr>
            <p:spPr>
              <a:xfrm>
                <a:off x="1206465" y="2257206"/>
                <a:ext cx="1412091" cy="2858930"/>
              </a:xfrm>
              <a:prstGeom prst="trapezoid">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252"/>
              <p:cNvSpPr/>
              <p:nvPr/>
            </p:nvSpPr>
            <p:spPr>
              <a:xfrm>
                <a:off x="1528597" y="1768824"/>
                <a:ext cx="695013" cy="86218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253"/>
              <p:cNvSpPr/>
              <p:nvPr/>
            </p:nvSpPr>
            <p:spPr>
              <a:xfrm>
                <a:off x="1206465" y="762000"/>
                <a:ext cx="1345898" cy="163941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Cloud 254"/>
              <p:cNvSpPr/>
              <p:nvPr/>
            </p:nvSpPr>
            <p:spPr>
              <a:xfrm>
                <a:off x="1219200" y="609600"/>
                <a:ext cx="1295400" cy="533400"/>
              </a:xfrm>
              <a:prstGeom prst="cloud">
                <a:avLst/>
              </a:prstGeom>
              <a:solidFill>
                <a:srgbClr val="C05B0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Chevron 255"/>
              <p:cNvSpPr/>
              <p:nvPr/>
            </p:nvSpPr>
            <p:spPr>
              <a:xfrm rot="16005868">
                <a:off x="1511995" y="1839701"/>
                <a:ext cx="1981200" cy="321880"/>
              </a:xfrm>
              <a:prstGeom prst="chevron">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7" name="Chevron 256"/>
              <p:cNvSpPr/>
              <p:nvPr/>
            </p:nvSpPr>
            <p:spPr>
              <a:xfrm rot="16048636">
                <a:off x="368994" y="1827765"/>
                <a:ext cx="1981200" cy="321880"/>
              </a:xfrm>
              <a:prstGeom prst="chevron">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8" name="Rounded Rectangle 257"/>
              <p:cNvSpPr/>
              <p:nvPr/>
            </p:nvSpPr>
            <p:spPr>
              <a:xfrm>
                <a:off x="1219200" y="990600"/>
                <a:ext cx="1447800" cy="228600"/>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7" name="Group 91"/>
            <p:cNvGrpSpPr/>
            <p:nvPr/>
          </p:nvGrpSpPr>
          <p:grpSpPr>
            <a:xfrm>
              <a:off x="5638800" y="3886200"/>
              <a:ext cx="685800" cy="1661442"/>
              <a:chOff x="4038600" y="2362200"/>
              <a:chExt cx="1380536" cy="3344532"/>
            </a:xfrm>
          </p:grpSpPr>
          <p:sp>
            <p:nvSpPr>
              <p:cNvPr id="231" name="Round Diagonal Corner Rectangle 230"/>
              <p:cNvSpPr/>
              <p:nvPr/>
            </p:nvSpPr>
            <p:spPr>
              <a:xfrm rot="19527262">
                <a:off x="4778338" y="2692626"/>
                <a:ext cx="555573" cy="631743"/>
              </a:xfrm>
              <a:prstGeom prst="round2DiagRect">
                <a:avLst>
                  <a:gd name="adj1" fmla="val 50000"/>
                  <a:gd name="adj2" fmla="val 0"/>
                </a:avLst>
              </a:prstGeom>
              <a:solidFill>
                <a:srgbClr val="71360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ound Diagonal Corner Rectangle 231"/>
              <p:cNvSpPr/>
              <p:nvPr/>
            </p:nvSpPr>
            <p:spPr>
              <a:xfrm rot="19527262">
                <a:off x="4092538" y="2768827"/>
                <a:ext cx="555573" cy="631743"/>
              </a:xfrm>
              <a:prstGeom prst="round2DiagRect">
                <a:avLst>
                  <a:gd name="adj1" fmla="val 50000"/>
                  <a:gd name="adj2" fmla="val 0"/>
                </a:avLst>
              </a:prstGeom>
              <a:solidFill>
                <a:srgbClr val="71360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232"/>
              <p:cNvSpPr/>
              <p:nvPr/>
            </p:nvSpPr>
            <p:spPr>
              <a:xfrm rot="19671902">
                <a:off x="5030448" y="4064673"/>
                <a:ext cx="388688"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233"/>
              <p:cNvSpPr/>
              <p:nvPr/>
            </p:nvSpPr>
            <p:spPr>
              <a:xfrm rot="2647766">
                <a:off x="4038600" y="4017204"/>
                <a:ext cx="388688"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234"/>
              <p:cNvSpPr/>
              <p:nvPr/>
            </p:nvSpPr>
            <p:spPr>
              <a:xfrm rot="19352409">
                <a:off x="4803886" y="5123365"/>
                <a:ext cx="250930"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235"/>
              <p:cNvSpPr/>
              <p:nvPr/>
            </p:nvSpPr>
            <p:spPr>
              <a:xfrm rot="2647766">
                <a:off x="4515409" y="5111826"/>
                <a:ext cx="249729"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Trapezoid 236"/>
              <p:cNvSpPr/>
              <p:nvPr/>
            </p:nvSpPr>
            <p:spPr>
              <a:xfrm rot="20169292">
                <a:off x="4774824" y="3376848"/>
                <a:ext cx="535898" cy="1040568"/>
              </a:xfrm>
              <a:prstGeom prst="trapezoid">
                <a:avLst/>
              </a:prstGeom>
              <a:solidFill>
                <a:schemeClr val="tx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Trapezoid 237"/>
              <p:cNvSpPr/>
              <p:nvPr/>
            </p:nvSpPr>
            <p:spPr>
              <a:xfrm rot="1790291">
                <a:off x="4189904" y="3342754"/>
                <a:ext cx="535898" cy="1040568"/>
              </a:xfrm>
              <a:prstGeom prst="trapezoid">
                <a:avLst/>
              </a:prstGeom>
              <a:solidFill>
                <a:schemeClr val="tx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Trapezoid 238"/>
              <p:cNvSpPr/>
              <p:nvPr/>
            </p:nvSpPr>
            <p:spPr>
              <a:xfrm>
                <a:off x="4347556" y="3510754"/>
                <a:ext cx="799476" cy="1901253"/>
              </a:xfrm>
              <a:prstGeom prst="trapezoid">
                <a:avLst/>
              </a:prstGeom>
              <a:solidFill>
                <a:schemeClr val="tx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239"/>
              <p:cNvSpPr/>
              <p:nvPr/>
            </p:nvSpPr>
            <p:spPr>
              <a:xfrm>
                <a:off x="4529936" y="3185969"/>
                <a:ext cx="393492" cy="57337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240"/>
              <p:cNvSpPr/>
              <p:nvPr/>
            </p:nvSpPr>
            <p:spPr>
              <a:xfrm>
                <a:off x="4347556" y="2516408"/>
                <a:ext cx="762000" cy="1090246"/>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ound Diagonal Corner Rectangle 241"/>
              <p:cNvSpPr/>
              <p:nvPr/>
            </p:nvSpPr>
            <p:spPr>
              <a:xfrm rot="1236535">
                <a:off x="4309319" y="2362200"/>
                <a:ext cx="436755" cy="503473"/>
              </a:xfrm>
              <a:prstGeom prst="round2DiagRect">
                <a:avLst>
                  <a:gd name="adj1" fmla="val 50000"/>
                  <a:gd name="adj2" fmla="val 0"/>
                </a:avLst>
              </a:prstGeom>
              <a:solidFill>
                <a:srgbClr val="71360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Round Diagonal Corner Rectangle 242"/>
              <p:cNvSpPr/>
              <p:nvPr/>
            </p:nvSpPr>
            <p:spPr>
              <a:xfrm rot="5076663">
                <a:off x="4705111" y="2429527"/>
                <a:ext cx="436755" cy="503473"/>
              </a:xfrm>
              <a:prstGeom prst="round2DiagRect">
                <a:avLst>
                  <a:gd name="adj1" fmla="val 50000"/>
                  <a:gd name="adj2" fmla="val 0"/>
                </a:avLst>
              </a:prstGeom>
              <a:solidFill>
                <a:srgbClr val="71360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Oval 243"/>
              <p:cNvSpPr/>
              <p:nvPr/>
            </p:nvSpPr>
            <p:spPr>
              <a:xfrm>
                <a:off x="4499956" y="2440208"/>
                <a:ext cx="381000" cy="381000"/>
              </a:xfrm>
              <a:prstGeom prst="ellipse">
                <a:avLst/>
              </a:prstGeom>
              <a:solidFill>
                <a:srgbClr val="713605"/>
              </a:solidFill>
              <a:ln w="12700">
                <a:solidFill>
                  <a:srgbClr val="7136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8" name="Group 60"/>
            <p:cNvGrpSpPr/>
            <p:nvPr/>
          </p:nvGrpSpPr>
          <p:grpSpPr>
            <a:xfrm>
              <a:off x="5410200" y="4648200"/>
              <a:ext cx="533400" cy="1066800"/>
              <a:chOff x="4796444" y="836392"/>
              <a:chExt cx="1380536" cy="3344532"/>
            </a:xfrm>
          </p:grpSpPr>
          <p:sp>
            <p:nvSpPr>
              <p:cNvPr id="219" name="Oval 218"/>
              <p:cNvSpPr/>
              <p:nvPr/>
            </p:nvSpPr>
            <p:spPr>
              <a:xfrm rot="19671902">
                <a:off x="5788292" y="2538865"/>
                <a:ext cx="388688"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Oval 219"/>
              <p:cNvSpPr/>
              <p:nvPr/>
            </p:nvSpPr>
            <p:spPr>
              <a:xfrm rot="2647766">
                <a:off x="4796444" y="2491396"/>
                <a:ext cx="388688"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Oval 220"/>
              <p:cNvSpPr/>
              <p:nvPr/>
            </p:nvSpPr>
            <p:spPr>
              <a:xfrm rot="19352409">
                <a:off x="5561730" y="3597557"/>
                <a:ext cx="250930"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p:cNvSpPr/>
              <p:nvPr/>
            </p:nvSpPr>
            <p:spPr>
              <a:xfrm rot="2647766">
                <a:off x="5273253" y="3586018"/>
                <a:ext cx="249729" cy="58336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Trapezoid 222"/>
              <p:cNvSpPr/>
              <p:nvPr/>
            </p:nvSpPr>
            <p:spPr>
              <a:xfrm rot="20169292">
                <a:off x="5532668" y="1851040"/>
                <a:ext cx="535898" cy="1040568"/>
              </a:xfrm>
              <a:prstGeom prst="trapezoid">
                <a:avLst/>
              </a:prstGeom>
              <a:solidFill>
                <a:srgbClr val="ECD26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Trapezoid 223"/>
              <p:cNvSpPr/>
              <p:nvPr/>
            </p:nvSpPr>
            <p:spPr>
              <a:xfrm rot="1790291">
                <a:off x="4947748" y="1816946"/>
                <a:ext cx="535898" cy="1040568"/>
              </a:xfrm>
              <a:prstGeom prst="trapezoid">
                <a:avLst/>
              </a:prstGeom>
              <a:solidFill>
                <a:srgbClr val="ECD26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Trapezoid 224"/>
              <p:cNvSpPr/>
              <p:nvPr/>
            </p:nvSpPr>
            <p:spPr>
              <a:xfrm>
                <a:off x="5105400" y="1984946"/>
                <a:ext cx="799476" cy="1901253"/>
              </a:xfrm>
              <a:prstGeom prst="trapezoid">
                <a:avLst/>
              </a:prstGeom>
              <a:solidFill>
                <a:srgbClr val="ECD26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p:cNvSpPr/>
              <p:nvPr/>
            </p:nvSpPr>
            <p:spPr>
              <a:xfrm>
                <a:off x="5287780" y="1660161"/>
                <a:ext cx="393492" cy="573374"/>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p:cNvSpPr/>
              <p:nvPr/>
            </p:nvSpPr>
            <p:spPr>
              <a:xfrm>
                <a:off x="5105400" y="990600"/>
                <a:ext cx="762000" cy="1090246"/>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ound Diagonal Corner Rectangle 227"/>
              <p:cNvSpPr/>
              <p:nvPr/>
            </p:nvSpPr>
            <p:spPr>
              <a:xfrm rot="1236535">
                <a:off x="5067163" y="836392"/>
                <a:ext cx="436755" cy="503473"/>
              </a:xfrm>
              <a:prstGeom prst="round2DiagRect">
                <a:avLst>
                  <a:gd name="adj1" fmla="val 50000"/>
                  <a:gd name="adj2" fmla="val 0"/>
                </a:avLst>
              </a:prstGeom>
              <a:solidFill>
                <a:srgbClr val="71360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ound Diagonal Corner Rectangle 228"/>
              <p:cNvSpPr/>
              <p:nvPr/>
            </p:nvSpPr>
            <p:spPr>
              <a:xfrm rot="5076663">
                <a:off x="5462955" y="903719"/>
                <a:ext cx="436755" cy="503473"/>
              </a:xfrm>
              <a:prstGeom prst="round2DiagRect">
                <a:avLst>
                  <a:gd name="adj1" fmla="val 50000"/>
                  <a:gd name="adj2" fmla="val 0"/>
                </a:avLst>
              </a:prstGeom>
              <a:solidFill>
                <a:srgbClr val="71360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p:cNvSpPr/>
              <p:nvPr/>
            </p:nvSpPr>
            <p:spPr>
              <a:xfrm>
                <a:off x="5257800" y="914400"/>
                <a:ext cx="381000" cy="381000"/>
              </a:xfrm>
              <a:prstGeom prst="ellipse">
                <a:avLst/>
              </a:prstGeom>
              <a:solidFill>
                <a:srgbClr val="71360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 name="Group 1"/>
          <p:cNvGrpSpPr/>
          <p:nvPr/>
        </p:nvGrpSpPr>
        <p:grpSpPr>
          <a:xfrm>
            <a:off x="3420036" y="4438450"/>
            <a:ext cx="2871724" cy="2008076"/>
            <a:chOff x="6096000" y="4572000"/>
            <a:chExt cx="2728884" cy="1793841"/>
          </a:xfrm>
        </p:grpSpPr>
        <p:grpSp>
          <p:nvGrpSpPr>
            <p:cNvPr id="582" name="Group 1179"/>
            <p:cNvGrpSpPr/>
            <p:nvPr/>
          </p:nvGrpSpPr>
          <p:grpSpPr>
            <a:xfrm>
              <a:off x="6096000" y="4724400"/>
              <a:ext cx="914400" cy="1600200"/>
              <a:chOff x="6019800" y="533400"/>
              <a:chExt cx="2438400" cy="5257800"/>
            </a:xfrm>
          </p:grpSpPr>
          <p:sp>
            <p:nvSpPr>
              <p:cNvPr id="583" name="Cloud 582"/>
              <p:cNvSpPr/>
              <p:nvPr/>
            </p:nvSpPr>
            <p:spPr>
              <a:xfrm rot="19732643">
                <a:off x="6299408" y="797926"/>
                <a:ext cx="1933898" cy="2210169"/>
              </a:xfrm>
              <a:prstGeom prst="cloud">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4" name="Oval 583"/>
              <p:cNvSpPr/>
              <p:nvPr/>
            </p:nvSpPr>
            <p:spPr>
              <a:xfrm>
                <a:off x="6019800" y="3805767"/>
                <a:ext cx="483771" cy="77999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5" name="Oval 4"/>
              <p:cNvSpPr/>
              <p:nvPr/>
            </p:nvSpPr>
            <p:spPr>
              <a:xfrm>
                <a:off x="7974429" y="3734859"/>
                <a:ext cx="483771" cy="77999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6" name="Trapezoid 585"/>
              <p:cNvSpPr/>
              <p:nvPr/>
            </p:nvSpPr>
            <p:spPr>
              <a:xfrm rot="20331229">
                <a:off x="7304186" y="2222597"/>
                <a:ext cx="916232" cy="2174808"/>
              </a:xfrm>
              <a:prstGeom prst="trapezoid">
                <a:avLst/>
              </a:prstGeom>
              <a:solidFill>
                <a:srgbClr val="FFD13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7" name="Trapezoid 27"/>
              <p:cNvSpPr/>
              <p:nvPr/>
            </p:nvSpPr>
            <p:spPr>
              <a:xfrm rot="1173993">
                <a:off x="6245971" y="2290186"/>
                <a:ext cx="916232" cy="2174808"/>
              </a:xfrm>
              <a:prstGeom prst="trapezoid">
                <a:avLst/>
              </a:prstGeom>
              <a:solidFill>
                <a:srgbClr val="FFD13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8" name="Group 85"/>
              <p:cNvGrpSpPr/>
              <p:nvPr/>
            </p:nvGrpSpPr>
            <p:grpSpPr>
              <a:xfrm rot="2228468">
                <a:off x="6691704" y="4869392"/>
                <a:ext cx="483771" cy="921808"/>
                <a:chOff x="4343400" y="2438400"/>
                <a:chExt cx="603504" cy="990600"/>
              </a:xfrm>
            </p:grpSpPr>
            <p:sp>
              <p:nvSpPr>
                <p:cNvPr id="744" name="Oval 3"/>
                <p:cNvSpPr/>
                <p:nvPr/>
              </p:nvSpPr>
              <p:spPr>
                <a:xfrm>
                  <a:off x="4343400" y="2590800"/>
                  <a:ext cx="603504" cy="838200"/>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5" name="Oval 84"/>
                <p:cNvSpPr/>
                <p:nvPr/>
              </p:nvSpPr>
              <p:spPr>
                <a:xfrm>
                  <a:off x="4343400" y="2438400"/>
                  <a:ext cx="603504" cy="83820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9" name="Group 86"/>
              <p:cNvGrpSpPr/>
              <p:nvPr/>
            </p:nvGrpSpPr>
            <p:grpSpPr>
              <a:xfrm rot="19648369">
                <a:off x="7180361" y="4869392"/>
                <a:ext cx="483771" cy="921808"/>
                <a:chOff x="4343400" y="2438400"/>
                <a:chExt cx="603504" cy="990600"/>
              </a:xfrm>
            </p:grpSpPr>
            <p:sp>
              <p:nvSpPr>
                <p:cNvPr id="742" name="Oval 87"/>
                <p:cNvSpPr/>
                <p:nvPr/>
              </p:nvSpPr>
              <p:spPr>
                <a:xfrm>
                  <a:off x="4343400" y="2590800"/>
                  <a:ext cx="603504" cy="838200"/>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3" name="Oval 88"/>
                <p:cNvSpPr/>
                <p:nvPr/>
              </p:nvSpPr>
              <p:spPr>
                <a:xfrm>
                  <a:off x="4343400" y="2438400"/>
                  <a:ext cx="603504" cy="83820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0" name="Trapezoid 589"/>
              <p:cNvSpPr/>
              <p:nvPr/>
            </p:nvSpPr>
            <p:spPr>
              <a:xfrm>
                <a:off x="6447375" y="2590801"/>
                <a:ext cx="1588136" cy="2774950"/>
              </a:xfrm>
              <a:prstGeom prst="trapezoid">
                <a:avLst>
                  <a:gd name="adj" fmla="val 38910"/>
                </a:avLst>
              </a:prstGeom>
              <a:solidFill>
                <a:srgbClr val="FFD13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1" name="Trapezoid 590"/>
              <p:cNvSpPr/>
              <p:nvPr/>
            </p:nvSpPr>
            <p:spPr>
              <a:xfrm rot="10800000">
                <a:off x="6781800" y="2286000"/>
                <a:ext cx="916232" cy="381000"/>
              </a:xfrm>
              <a:prstGeom prst="trapezoid">
                <a:avLst>
                  <a:gd name="adj" fmla="val 65657"/>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3" name="Oval 1"/>
              <p:cNvSpPr/>
              <p:nvPr/>
            </p:nvSpPr>
            <p:spPr>
              <a:xfrm>
                <a:off x="6691704" y="685800"/>
                <a:ext cx="1099479" cy="1772708"/>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 name="Rounded Rectangle 613"/>
              <p:cNvSpPr/>
              <p:nvPr/>
            </p:nvSpPr>
            <p:spPr>
              <a:xfrm>
                <a:off x="6630622" y="898525"/>
                <a:ext cx="1221643" cy="354542"/>
              </a:xfrm>
              <a:prstGeom prst="round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 name="Cloud 614"/>
              <p:cNvSpPr/>
              <p:nvPr/>
            </p:nvSpPr>
            <p:spPr>
              <a:xfrm>
                <a:off x="6629400" y="533400"/>
                <a:ext cx="1219200" cy="609600"/>
              </a:xfrm>
              <a:prstGeom prst="cloud">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6" name="Group 448"/>
              <p:cNvGrpSpPr/>
              <p:nvPr/>
            </p:nvGrpSpPr>
            <p:grpSpPr>
              <a:xfrm>
                <a:off x="6400800" y="2286000"/>
                <a:ext cx="381000" cy="1295400"/>
                <a:chOff x="4419600" y="4038600"/>
                <a:chExt cx="685800" cy="1981200"/>
              </a:xfrm>
            </p:grpSpPr>
            <p:sp>
              <p:nvSpPr>
                <p:cNvPr id="740" name="Moon 739"/>
                <p:cNvSpPr/>
                <p:nvPr/>
              </p:nvSpPr>
              <p:spPr>
                <a:xfrm>
                  <a:off x="4800600" y="4114800"/>
                  <a:ext cx="304800" cy="1905000"/>
                </a:xfrm>
                <a:prstGeom prst="moon">
                  <a:avLst>
                    <a:gd name="adj" fmla="val 87500"/>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1" name="Moon 740"/>
                <p:cNvSpPr/>
                <p:nvPr/>
              </p:nvSpPr>
              <p:spPr>
                <a:xfrm rot="1004979">
                  <a:off x="4419600" y="4038600"/>
                  <a:ext cx="457200" cy="1981200"/>
                </a:xfrm>
                <a:prstGeom prst="moon">
                  <a:avLst>
                    <a:gd name="adj" fmla="val 87500"/>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7" name="Group 459"/>
              <p:cNvGrpSpPr/>
              <p:nvPr/>
            </p:nvGrpSpPr>
            <p:grpSpPr>
              <a:xfrm>
                <a:off x="6477000" y="1219200"/>
                <a:ext cx="402833" cy="1396583"/>
                <a:chOff x="4939259" y="2184817"/>
                <a:chExt cx="698292" cy="2420912"/>
              </a:xfrm>
            </p:grpSpPr>
            <p:grpSp>
              <p:nvGrpSpPr>
                <p:cNvPr id="730" name="Group 451"/>
                <p:cNvGrpSpPr/>
                <p:nvPr/>
              </p:nvGrpSpPr>
              <p:grpSpPr>
                <a:xfrm>
                  <a:off x="4951751" y="2184817"/>
                  <a:ext cx="685800" cy="1219200"/>
                  <a:chOff x="4876800" y="3429000"/>
                  <a:chExt cx="685800" cy="1219200"/>
                </a:xfrm>
              </p:grpSpPr>
              <p:sp>
                <p:nvSpPr>
                  <p:cNvPr id="738" name="Diamond 737"/>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9" name="Diamond 738"/>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1" name="Group 452"/>
                <p:cNvGrpSpPr/>
                <p:nvPr/>
              </p:nvGrpSpPr>
              <p:grpSpPr>
                <a:xfrm>
                  <a:off x="4939259" y="3386529"/>
                  <a:ext cx="685800" cy="1219200"/>
                  <a:chOff x="4876800" y="3429000"/>
                  <a:chExt cx="685800" cy="1219200"/>
                </a:xfrm>
              </p:grpSpPr>
              <p:sp>
                <p:nvSpPr>
                  <p:cNvPr id="736" name="Diamond 735"/>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 name="Diamond 736"/>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2" name="Group 407"/>
                <p:cNvGrpSpPr/>
                <p:nvPr/>
              </p:nvGrpSpPr>
              <p:grpSpPr>
                <a:xfrm>
                  <a:off x="5030449" y="3155430"/>
                  <a:ext cx="549739" cy="496358"/>
                  <a:chOff x="457200" y="4953000"/>
                  <a:chExt cx="1219200" cy="1066800"/>
                </a:xfrm>
              </p:grpSpPr>
              <p:sp>
                <p:nvSpPr>
                  <p:cNvPr id="733" name="Cross 732"/>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4" name="Diamond 733"/>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5" name="Diamond 734"/>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18" name="Group 460"/>
              <p:cNvGrpSpPr/>
              <p:nvPr/>
            </p:nvGrpSpPr>
            <p:grpSpPr>
              <a:xfrm>
                <a:off x="7620000" y="1143000"/>
                <a:ext cx="402833" cy="1396583"/>
                <a:chOff x="4939259" y="2184817"/>
                <a:chExt cx="698292" cy="2420912"/>
              </a:xfrm>
            </p:grpSpPr>
            <p:grpSp>
              <p:nvGrpSpPr>
                <p:cNvPr id="720" name="Group 451"/>
                <p:cNvGrpSpPr/>
                <p:nvPr/>
              </p:nvGrpSpPr>
              <p:grpSpPr>
                <a:xfrm>
                  <a:off x="4951751" y="2184817"/>
                  <a:ext cx="685800" cy="1219200"/>
                  <a:chOff x="4876800" y="3429000"/>
                  <a:chExt cx="685800" cy="1219200"/>
                </a:xfrm>
              </p:grpSpPr>
              <p:sp>
                <p:nvSpPr>
                  <p:cNvPr id="728" name="Diamond 727"/>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9" name="Diamond 728"/>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1" name="Group 452"/>
                <p:cNvGrpSpPr/>
                <p:nvPr/>
              </p:nvGrpSpPr>
              <p:grpSpPr>
                <a:xfrm>
                  <a:off x="4939259" y="3386529"/>
                  <a:ext cx="685800" cy="1219200"/>
                  <a:chOff x="4876800" y="3429000"/>
                  <a:chExt cx="685800" cy="1219200"/>
                </a:xfrm>
              </p:grpSpPr>
              <p:sp>
                <p:nvSpPr>
                  <p:cNvPr id="726" name="Diamond 725"/>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 name="Diamond 726"/>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2" name="Group 407"/>
                <p:cNvGrpSpPr/>
                <p:nvPr/>
              </p:nvGrpSpPr>
              <p:grpSpPr>
                <a:xfrm>
                  <a:off x="5030449" y="3155430"/>
                  <a:ext cx="549739" cy="496358"/>
                  <a:chOff x="457200" y="4953000"/>
                  <a:chExt cx="1219200" cy="1066800"/>
                </a:xfrm>
              </p:grpSpPr>
              <p:sp>
                <p:nvSpPr>
                  <p:cNvPr id="723" name="Cross 722"/>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Diamond 723"/>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5" name="Diamond 724"/>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19" name="Group 493"/>
              <p:cNvGrpSpPr/>
              <p:nvPr/>
            </p:nvGrpSpPr>
            <p:grpSpPr>
              <a:xfrm>
                <a:off x="6906718" y="2794416"/>
                <a:ext cx="762000" cy="990600"/>
                <a:chOff x="4379925" y="4284689"/>
                <a:chExt cx="1396583" cy="1396583"/>
              </a:xfrm>
            </p:grpSpPr>
            <p:grpSp>
              <p:nvGrpSpPr>
                <p:cNvPr id="698" name="Group 471"/>
                <p:cNvGrpSpPr/>
                <p:nvPr/>
              </p:nvGrpSpPr>
              <p:grpSpPr>
                <a:xfrm rot="5400000">
                  <a:off x="4876800" y="4267200"/>
                  <a:ext cx="402833" cy="1396583"/>
                  <a:chOff x="4939259" y="2184817"/>
                  <a:chExt cx="698292" cy="2420912"/>
                </a:xfrm>
              </p:grpSpPr>
              <p:grpSp>
                <p:nvGrpSpPr>
                  <p:cNvPr id="710" name="Group 451"/>
                  <p:cNvGrpSpPr/>
                  <p:nvPr/>
                </p:nvGrpSpPr>
                <p:grpSpPr>
                  <a:xfrm>
                    <a:off x="4951751" y="2184817"/>
                    <a:ext cx="685800" cy="1219200"/>
                    <a:chOff x="4876800" y="3429000"/>
                    <a:chExt cx="685800" cy="1219200"/>
                  </a:xfrm>
                </p:grpSpPr>
                <p:sp>
                  <p:nvSpPr>
                    <p:cNvPr id="718" name="Diamond 717"/>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 name="Diamond 718"/>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1" name="Group 452"/>
                  <p:cNvGrpSpPr/>
                  <p:nvPr/>
                </p:nvGrpSpPr>
                <p:grpSpPr>
                  <a:xfrm>
                    <a:off x="4939259" y="3386529"/>
                    <a:ext cx="685800" cy="1219200"/>
                    <a:chOff x="4876800" y="3429000"/>
                    <a:chExt cx="685800" cy="1219200"/>
                  </a:xfrm>
                </p:grpSpPr>
                <p:sp>
                  <p:nvSpPr>
                    <p:cNvPr id="716" name="Diamond 715"/>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 name="Diamond 716"/>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2" name="Group 407"/>
                  <p:cNvGrpSpPr/>
                  <p:nvPr/>
                </p:nvGrpSpPr>
                <p:grpSpPr>
                  <a:xfrm>
                    <a:off x="5030449" y="3155430"/>
                    <a:ext cx="549739" cy="496358"/>
                    <a:chOff x="457200" y="4953000"/>
                    <a:chExt cx="1219200" cy="1066800"/>
                  </a:xfrm>
                </p:grpSpPr>
                <p:sp>
                  <p:nvSpPr>
                    <p:cNvPr id="713" name="Cross 712"/>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Diamond 713"/>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5" name="Diamond 714"/>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99" name="Group 482"/>
                <p:cNvGrpSpPr/>
                <p:nvPr/>
              </p:nvGrpSpPr>
              <p:grpSpPr>
                <a:xfrm rot="10800000">
                  <a:off x="4879298" y="4284689"/>
                  <a:ext cx="402833" cy="1396583"/>
                  <a:chOff x="4939259" y="2184817"/>
                  <a:chExt cx="698292" cy="2420912"/>
                </a:xfrm>
              </p:grpSpPr>
              <p:grpSp>
                <p:nvGrpSpPr>
                  <p:cNvPr id="700" name="Group 451"/>
                  <p:cNvGrpSpPr/>
                  <p:nvPr/>
                </p:nvGrpSpPr>
                <p:grpSpPr>
                  <a:xfrm>
                    <a:off x="4951751" y="2184817"/>
                    <a:ext cx="685800" cy="1219200"/>
                    <a:chOff x="4876800" y="3429000"/>
                    <a:chExt cx="685800" cy="1219200"/>
                  </a:xfrm>
                </p:grpSpPr>
                <p:sp>
                  <p:nvSpPr>
                    <p:cNvPr id="708" name="Diamond 707"/>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9" name="Diamond 708"/>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1" name="Group 452"/>
                  <p:cNvGrpSpPr/>
                  <p:nvPr/>
                </p:nvGrpSpPr>
                <p:grpSpPr>
                  <a:xfrm>
                    <a:off x="4939259" y="3386529"/>
                    <a:ext cx="685800" cy="1219200"/>
                    <a:chOff x="4876800" y="3429000"/>
                    <a:chExt cx="685800" cy="1219200"/>
                  </a:xfrm>
                </p:grpSpPr>
                <p:sp>
                  <p:nvSpPr>
                    <p:cNvPr id="706" name="Diamond 705"/>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7" name="Diamond 706"/>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2" name="Group 407"/>
                  <p:cNvGrpSpPr/>
                  <p:nvPr/>
                </p:nvGrpSpPr>
                <p:grpSpPr>
                  <a:xfrm>
                    <a:off x="5030449" y="3155430"/>
                    <a:ext cx="549739" cy="496358"/>
                    <a:chOff x="457200" y="4953000"/>
                    <a:chExt cx="1219200" cy="1066800"/>
                  </a:xfrm>
                </p:grpSpPr>
                <p:sp>
                  <p:nvSpPr>
                    <p:cNvPr id="703" name="Cross 702"/>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4" name="Diamond 703"/>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5" name="Diamond 704"/>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20" name="Group 563"/>
              <p:cNvGrpSpPr/>
              <p:nvPr/>
            </p:nvGrpSpPr>
            <p:grpSpPr>
              <a:xfrm>
                <a:off x="6478250" y="4876800"/>
                <a:ext cx="1524000" cy="472190"/>
                <a:chOff x="4876800" y="4572000"/>
                <a:chExt cx="2497111" cy="896911"/>
              </a:xfrm>
            </p:grpSpPr>
            <p:grpSp>
              <p:nvGrpSpPr>
                <p:cNvPr id="629" name="Group 494"/>
                <p:cNvGrpSpPr/>
                <p:nvPr/>
              </p:nvGrpSpPr>
              <p:grpSpPr>
                <a:xfrm>
                  <a:off x="5638800" y="4572000"/>
                  <a:ext cx="896911" cy="896911"/>
                  <a:chOff x="4379925" y="4284689"/>
                  <a:chExt cx="1396583" cy="1396583"/>
                </a:xfrm>
              </p:grpSpPr>
              <p:grpSp>
                <p:nvGrpSpPr>
                  <p:cNvPr id="676" name="Group 471"/>
                  <p:cNvGrpSpPr/>
                  <p:nvPr/>
                </p:nvGrpSpPr>
                <p:grpSpPr>
                  <a:xfrm rot="5400000">
                    <a:off x="4876800" y="4267200"/>
                    <a:ext cx="402833" cy="1396583"/>
                    <a:chOff x="4939259" y="2184817"/>
                    <a:chExt cx="698292" cy="2420912"/>
                  </a:xfrm>
                </p:grpSpPr>
                <p:grpSp>
                  <p:nvGrpSpPr>
                    <p:cNvPr id="688" name="Group 451"/>
                    <p:cNvGrpSpPr/>
                    <p:nvPr/>
                  </p:nvGrpSpPr>
                  <p:grpSpPr>
                    <a:xfrm>
                      <a:off x="4951751" y="2184817"/>
                      <a:ext cx="685800" cy="1219200"/>
                      <a:chOff x="4876800" y="3429000"/>
                      <a:chExt cx="685800" cy="1219200"/>
                    </a:xfrm>
                  </p:grpSpPr>
                  <p:sp>
                    <p:nvSpPr>
                      <p:cNvPr id="696" name="Diamond 695"/>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Diamond 696"/>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9" name="Group 452"/>
                    <p:cNvGrpSpPr/>
                    <p:nvPr/>
                  </p:nvGrpSpPr>
                  <p:grpSpPr>
                    <a:xfrm>
                      <a:off x="4939259" y="3386529"/>
                      <a:ext cx="685800" cy="1219200"/>
                      <a:chOff x="4876800" y="3429000"/>
                      <a:chExt cx="685800" cy="1219200"/>
                    </a:xfrm>
                  </p:grpSpPr>
                  <p:sp>
                    <p:nvSpPr>
                      <p:cNvPr id="694" name="Diamond 693"/>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Diamond 694"/>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0" name="Group 407"/>
                    <p:cNvGrpSpPr/>
                    <p:nvPr/>
                  </p:nvGrpSpPr>
                  <p:grpSpPr>
                    <a:xfrm>
                      <a:off x="5030449" y="3155430"/>
                      <a:ext cx="549739" cy="496358"/>
                      <a:chOff x="457200" y="4953000"/>
                      <a:chExt cx="1219200" cy="1066800"/>
                    </a:xfrm>
                  </p:grpSpPr>
                  <p:sp>
                    <p:nvSpPr>
                      <p:cNvPr id="691" name="Cross 690"/>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Diamond 691"/>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3" name="Diamond 692"/>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77" name="Group 482"/>
                  <p:cNvGrpSpPr/>
                  <p:nvPr/>
                </p:nvGrpSpPr>
                <p:grpSpPr>
                  <a:xfrm rot="10800000">
                    <a:off x="4879298" y="4284689"/>
                    <a:ext cx="402833" cy="1396583"/>
                    <a:chOff x="4939259" y="2184817"/>
                    <a:chExt cx="698292" cy="2420912"/>
                  </a:xfrm>
                </p:grpSpPr>
                <p:grpSp>
                  <p:nvGrpSpPr>
                    <p:cNvPr id="678" name="Group 451"/>
                    <p:cNvGrpSpPr/>
                    <p:nvPr/>
                  </p:nvGrpSpPr>
                  <p:grpSpPr>
                    <a:xfrm>
                      <a:off x="4951751" y="2184817"/>
                      <a:ext cx="685800" cy="1219200"/>
                      <a:chOff x="4876800" y="3429000"/>
                      <a:chExt cx="685800" cy="1219200"/>
                    </a:xfrm>
                  </p:grpSpPr>
                  <p:sp>
                    <p:nvSpPr>
                      <p:cNvPr id="686" name="Diamond 685"/>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7" name="Diamond 686"/>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9" name="Group 452"/>
                    <p:cNvGrpSpPr/>
                    <p:nvPr/>
                  </p:nvGrpSpPr>
                  <p:grpSpPr>
                    <a:xfrm>
                      <a:off x="4939259" y="3386529"/>
                      <a:ext cx="685800" cy="1219200"/>
                      <a:chOff x="4876800" y="3429000"/>
                      <a:chExt cx="685800" cy="1219200"/>
                    </a:xfrm>
                  </p:grpSpPr>
                  <p:sp>
                    <p:nvSpPr>
                      <p:cNvPr id="684" name="Diamond 683"/>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5" name="Diamond 684"/>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0" name="Group 407"/>
                    <p:cNvGrpSpPr/>
                    <p:nvPr/>
                  </p:nvGrpSpPr>
                  <p:grpSpPr>
                    <a:xfrm>
                      <a:off x="5030449" y="3155430"/>
                      <a:ext cx="549739" cy="496358"/>
                      <a:chOff x="457200" y="4953000"/>
                      <a:chExt cx="1219200" cy="1066800"/>
                    </a:xfrm>
                  </p:grpSpPr>
                  <p:sp>
                    <p:nvSpPr>
                      <p:cNvPr id="681" name="Cross 680"/>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2" name="Diamond 681"/>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3" name="Diamond 682"/>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30" name="Group 517"/>
                <p:cNvGrpSpPr/>
                <p:nvPr/>
              </p:nvGrpSpPr>
              <p:grpSpPr>
                <a:xfrm>
                  <a:off x="6477000" y="4572000"/>
                  <a:ext cx="896911" cy="896911"/>
                  <a:chOff x="4379925" y="4284689"/>
                  <a:chExt cx="1396583" cy="1396583"/>
                </a:xfrm>
              </p:grpSpPr>
              <p:grpSp>
                <p:nvGrpSpPr>
                  <p:cNvPr id="654" name="Group 471"/>
                  <p:cNvGrpSpPr/>
                  <p:nvPr/>
                </p:nvGrpSpPr>
                <p:grpSpPr>
                  <a:xfrm rot="5400000">
                    <a:off x="4876800" y="4267200"/>
                    <a:ext cx="402833" cy="1396583"/>
                    <a:chOff x="4939259" y="2184817"/>
                    <a:chExt cx="698292" cy="2420912"/>
                  </a:xfrm>
                </p:grpSpPr>
                <p:grpSp>
                  <p:nvGrpSpPr>
                    <p:cNvPr id="666" name="Group 451"/>
                    <p:cNvGrpSpPr/>
                    <p:nvPr/>
                  </p:nvGrpSpPr>
                  <p:grpSpPr>
                    <a:xfrm>
                      <a:off x="4951751" y="2184817"/>
                      <a:ext cx="685800" cy="1219200"/>
                      <a:chOff x="4876800" y="3429000"/>
                      <a:chExt cx="685800" cy="1219200"/>
                    </a:xfrm>
                  </p:grpSpPr>
                  <p:sp>
                    <p:nvSpPr>
                      <p:cNvPr id="674" name="Diamond 673"/>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Diamond 674"/>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7" name="Group 452"/>
                    <p:cNvGrpSpPr/>
                    <p:nvPr/>
                  </p:nvGrpSpPr>
                  <p:grpSpPr>
                    <a:xfrm>
                      <a:off x="4939259" y="3386529"/>
                      <a:ext cx="685800" cy="1219200"/>
                      <a:chOff x="4876800" y="3429000"/>
                      <a:chExt cx="685800" cy="1219200"/>
                    </a:xfrm>
                  </p:grpSpPr>
                  <p:sp>
                    <p:nvSpPr>
                      <p:cNvPr id="672" name="Diamond 671"/>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Diamond 672"/>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8" name="Group 407"/>
                    <p:cNvGrpSpPr/>
                    <p:nvPr/>
                  </p:nvGrpSpPr>
                  <p:grpSpPr>
                    <a:xfrm>
                      <a:off x="5030449" y="3155430"/>
                      <a:ext cx="549739" cy="496358"/>
                      <a:chOff x="457200" y="4953000"/>
                      <a:chExt cx="1219200" cy="1066800"/>
                    </a:xfrm>
                  </p:grpSpPr>
                  <p:sp>
                    <p:nvSpPr>
                      <p:cNvPr id="669" name="Cross 668"/>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Diamond 669"/>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Diamond 670"/>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55" name="Group 482"/>
                  <p:cNvGrpSpPr/>
                  <p:nvPr/>
                </p:nvGrpSpPr>
                <p:grpSpPr>
                  <a:xfrm rot="10800000">
                    <a:off x="4879298" y="4284689"/>
                    <a:ext cx="402833" cy="1396583"/>
                    <a:chOff x="4939259" y="2184817"/>
                    <a:chExt cx="698292" cy="2420912"/>
                  </a:xfrm>
                </p:grpSpPr>
                <p:grpSp>
                  <p:nvGrpSpPr>
                    <p:cNvPr id="656" name="Group 451"/>
                    <p:cNvGrpSpPr/>
                    <p:nvPr/>
                  </p:nvGrpSpPr>
                  <p:grpSpPr>
                    <a:xfrm>
                      <a:off x="4951751" y="2184817"/>
                      <a:ext cx="685800" cy="1219200"/>
                      <a:chOff x="4876800" y="3429000"/>
                      <a:chExt cx="685800" cy="1219200"/>
                    </a:xfrm>
                  </p:grpSpPr>
                  <p:sp>
                    <p:nvSpPr>
                      <p:cNvPr id="664" name="Diamond 663"/>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 name="Diamond 664"/>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7" name="Group 452"/>
                    <p:cNvGrpSpPr/>
                    <p:nvPr/>
                  </p:nvGrpSpPr>
                  <p:grpSpPr>
                    <a:xfrm>
                      <a:off x="4939259" y="3386529"/>
                      <a:ext cx="685800" cy="1219200"/>
                      <a:chOff x="4876800" y="3429000"/>
                      <a:chExt cx="685800" cy="1219200"/>
                    </a:xfrm>
                  </p:grpSpPr>
                  <p:sp>
                    <p:nvSpPr>
                      <p:cNvPr id="662" name="Diamond 661"/>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3" name="Diamond 662"/>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8" name="Group 407"/>
                    <p:cNvGrpSpPr/>
                    <p:nvPr/>
                  </p:nvGrpSpPr>
                  <p:grpSpPr>
                    <a:xfrm>
                      <a:off x="5030449" y="3155430"/>
                      <a:ext cx="549739" cy="496358"/>
                      <a:chOff x="457200" y="4953000"/>
                      <a:chExt cx="1219200" cy="1066800"/>
                    </a:xfrm>
                  </p:grpSpPr>
                  <p:sp>
                    <p:nvSpPr>
                      <p:cNvPr id="659" name="Cross 658"/>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0" name="Diamond 659"/>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1" name="Diamond 660"/>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631" name="Group 540"/>
                <p:cNvGrpSpPr/>
                <p:nvPr/>
              </p:nvGrpSpPr>
              <p:grpSpPr>
                <a:xfrm>
                  <a:off x="4876800" y="4572000"/>
                  <a:ext cx="896911" cy="896911"/>
                  <a:chOff x="4379925" y="4284689"/>
                  <a:chExt cx="1396583" cy="1396583"/>
                </a:xfrm>
              </p:grpSpPr>
              <p:grpSp>
                <p:nvGrpSpPr>
                  <p:cNvPr id="632" name="Group 471"/>
                  <p:cNvGrpSpPr/>
                  <p:nvPr/>
                </p:nvGrpSpPr>
                <p:grpSpPr>
                  <a:xfrm rot="5400000">
                    <a:off x="4876800" y="4267200"/>
                    <a:ext cx="402833" cy="1396583"/>
                    <a:chOff x="4939259" y="2184817"/>
                    <a:chExt cx="698292" cy="2420912"/>
                  </a:xfrm>
                </p:grpSpPr>
                <p:grpSp>
                  <p:nvGrpSpPr>
                    <p:cNvPr id="644" name="Group 451"/>
                    <p:cNvGrpSpPr/>
                    <p:nvPr/>
                  </p:nvGrpSpPr>
                  <p:grpSpPr>
                    <a:xfrm>
                      <a:off x="4951751" y="2184817"/>
                      <a:ext cx="685800" cy="1219200"/>
                      <a:chOff x="4876800" y="3429000"/>
                      <a:chExt cx="685800" cy="1219200"/>
                    </a:xfrm>
                  </p:grpSpPr>
                  <p:sp>
                    <p:nvSpPr>
                      <p:cNvPr id="652" name="Diamond 651"/>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3" name="Diamond 652"/>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5" name="Group 452"/>
                    <p:cNvGrpSpPr/>
                    <p:nvPr/>
                  </p:nvGrpSpPr>
                  <p:grpSpPr>
                    <a:xfrm>
                      <a:off x="4939259" y="3386529"/>
                      <a:ext cx="685800" cy="1219200"/>
                      <a:chOff x="4876800" y="3429000"/>
                      <a:chExt cx="685800" cy="1219200"/>
                    </a:xfrm>
                  </p:grpSpPr>
                  <p:sp>
                    <p:nvSpPr>
                      <p:cNvPr id="650" name="Diamond 649"/>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1" name="Diamond 650"/>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6" name="Group 407"/>
                    <p:cNvGrpSpPr/>
                    <p:nvPr/>
                  </p:nvGrpSpPr>
                  <p:grpSpPr>
                    <a:xfrm>
                      <a:off x="5030449" y="3155430"/>
                      <a:ext cx="549739" cy="496358"/>
                      <a:chOff x="457200" y="4953000"/>
                      <a:chExt cx="1219200" cy="1066800"/>
                    </a:xfrm>
                  </p:grpSpPr>
                  <p:sp>
                    <p:nvSpPr>
                      <p:cNvPr id="647" name="Cross 646"/>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8" name="Diamond 647"/>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Diamond 648"/>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33" name="Group 482"/>
                  <p:cNvGrpSpPr/>
                  <p:nvPr/>
                </p:nvGrpSpPr>
                <p:grpSpPr>
                  <a:xfrm rot="10800000">
                    <a:off x="4879298" y="4284689"/>
                    <a:ext cx="402833" cy="1396583"/>
                    <a:chOff x="4939259" y="2184817"/>
                    <a:chExt cx="698292" cy="2420912"/>
                  </a:xfrm>
                </p:grpSpPr>
                <p:grpSp>
                  <p:nvGrpSpPr>
                    <p:cNvPr id="634" name="Group 451"/>
                    <p:cNvGrpSpPr/>
                    <p:nvPr/>
                  </p:nvGrpSpPr>
                  <p:grpSpPr>
                    <a:xfrm>
                      <a:off x="4951751" y="2184817"/>
                      <a:ext cx="685800" cy="1219200"/>
                      <a:chOff x="4876800" y="3429000"/>
                      <a:chExt cx="685800" cy="1219200"/>
                    </a:xfrm>
                  </p:grpSpPr>
                  <p:sp>
                    <p:nvSpPr>
                      <p:cNvPr id="642" name="Diamond 641"/>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 name="Diamond 642"/>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5" name="Group 452"/>
                    <p:cNvGrpSpPr/>
                    <p:nvPr/>
                  </p:nvGrpSpPr>
                  <p:grpSpPr>
                    <a:xfrm>
                      <a:off x="4939259" y="3386529"/>
                      <a:ext cx="685800" cy="1219200"/>
                      <a:chOff x="4876800" y="3429000"/>
                      <a:chExt cx="685800" cy="1219200"/>
                    </a:xfrm>
                  </p:grpSpPr>
                  <p:sp>
                    <p:nvSpPr>
                      <p:cNvPr id="640" name="Diamond 639"/>
                      <p:cNvSpPr/>
                      <p:nvPr/>
                    </p:nvSpPr>
                    <p:spPr>
                      <a:xfrm>
                        <a:off x="4876800" y="3429000"/>
                        <a:ext cx="685800" cy="12192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Diamond 640"/>
                      <p:cNvSpPr/>
                      <p:nvPr/>
                    </p:nvSpPr>
                    <p:spPr>
                      <a:xfrm>
                        <a:off x="5050437" y="3666345"/>
                        <a:ext cx="361014" cy="762000"/>
                      </a:xfrm>
                      <a:prstGeom prst="diamond">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6" name="Group 407"/>
                    <p:cNvGrpSpPr/>
                    <p:nvPr/>
                  </p:nvGrpSpPr>
                  <p:grpSpPr>
                    <a:xfrm>
                      <a:off x="5030449" y="3155430"/>
                      <a:ext cx="549739" cy="496358"/>
                      <a:chOff x="457200" y="4953000"/>
                      <a:chExt cx="1219200" cy="1066800"/>
                    </a:xfrm>
                  </p:grpSpPr>
                  <p:sp>
                    <p:nvSpPr>
                      <p:cNvPr id="637" name="Cross 636"/>
                      <p:cNvSpPr/>
                      <p:nvPr/>
                    </p:nvSpPr>
                    <p:spPr>
                      <a:xfrm>
                        <a:off x="457200" y="4953000"/>
                        <a:ext cx="1219200" cy="1066800"/>
                      </a:xfrm>
                      <a:prstGeom prst="plus">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8" name="Diamond 637"/>
                      <p:cNvSpPr/>
                      <p:nvPr/>
                    </p:nvSpPr>
                    <p:spPr>
                      <a:xfrm>
                        <a:off x="914400" y="5181600"/>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9" name="Diamond 638"/>
                      <p:cNvSpPr/>
                      <p:nvPr/>
                    </p:nvSpPr>
                    <p:spPr>
                      <a:xfrm rot="16200000">
                        <a:off x="931888" y="5184099"/>
                        <a:ext cx="304800" cy="685800"/>
                      </a:xfrm>
                      <a:prstGeom prst="diamond">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grpSp>
            <p:nvGrpSpPr>
              <p:cNvPr id="621" name="Group 567"/>
              <p:cNvGrpSpPr/>
              <p:nvPr/>
            </p:nvGrpSpPr>
            <p:grpSpPr>
              <a:xfrm>
                <a:off x="6781800" y="2362200"/>
                <a:ext cx="457200" cy="1066800"/>
                <a:chOff x="4436097" y="4059618"/>
                <a:chExt cx="982782" cy="2171420"/>
              </a:xfrm>
            </p:grpSpPr>
            <p:sp>
              <p:nvSpPr>
                <p:cNvPr id="626" name="Donut 625"/>
                <p:cNvSpPr/>
                <p:nvPr/>
              </p:nvSpPr>
              <p:spPr>
                <a:xfrm rot="19853631">
                  <a:off x="4436097" y="4059618"/>
                  <a:ext cx="373183" cy="1104619"/>
                </a:xfrm>
                <a:prstGeom prst="donu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7" name="Donut 626"/>
                <p:cNvSpPr/>
                <p:nvPr/>
              </p:nvSpPr>
              <p:spPr>
                <a:xfrm rot="19853631">
                  <a:off x="4740897" y="4593018"/>
                  <a:ext cx="373183" cy="1104619"/>
                </a:xfrm>
                <a:prstGeom prst="donu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8" name="Donut 627"/>
                <p:cNvSpPr/>
                <p:nvPr/>
              </p:nvSpPr>
              <p:spPr>
                <a:xfrm rot="19853631">
                  <a:off x="5045696" y="5126419"/>
                  <a:ext cx="373183" cy="1104619"/>
                </a:xfrm>
                <a:prstGeom prst="donu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622" name="Group 572"/>
              <p:cNvGrpSpPr/>
              <p:nvPr/>
            </p:nvGrpSpPr>
            <p:grpSpPr>
              <a:xfrm rot="3425008">
                <a:off x="7258857" y="2370522"/>
                <a:ext cx="457200" cy="1066800"/>
                <a:chOff x="4436097" y="4059618"/>
                <a:chExt cx="982782" cy="2171420"/>
              </a:xfrm>
            </p:grpSpPr>
            <p:sp>
              <p:nvSpPr>
                <p:cNvPr id="623" name="Donut 622"/>
                <p:cNvSpPr/>
                <p:nvPr/>
              </p:nvSpPr>
              <p:spPr>
                <a:xfrm rot="19853631">
                  <a:off x="4436097" y="4059618"/>
                  <a:ext cx="373183" cy="1104619"/>
                </a:xfrm>
                <a:prstGeom prst="donu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4" name="Donut 623"/>
                <p:cNvSpPr/>
                <p:nvPr/>
              </p:nvSpPr>
              <p:spPr>
                <a:xfrm rot="19853631">
                  <a:off x="4740897" y="4593018"/>
                  <a:ext cx="373183" cy="1104619"/>
                </a:xfrm>
                <a:prstGeom prst="donu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5" name="Donut 624"/>
                <p:cNvSpPr/>
                <p:nvPr/>
              </p:nvSpPr>
              <p:spPr>
                <a:xfrm rot="19853631">
                  <a:off x="5045696" y="5126419"/>
                  <a:ext cx="373183" cy="1104619"/>
                </a:xfrm>
                <a:prstGeom prst="donu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nvGrpSpPr>
            <p:cNvPr id="746" name="Group 202"/>
            <p:cNvGrpSpPr/>
            <p:nvPr/>
          </p:nvGrpSpPr>
          <p:grpSpPr>
            <a:xfrm>
              <a:off x="7086600" y="4572000"/>
              <a:ext cx="823705" cy="1399727"/>
              <a:chOff x="6705600" y="2361319"/>
              <a:chExt cx="1981200" cy="3535192"/>
            </a:xfrm>
          </p:grpSpPr>
          <p:sp>
            <p:nvSpPr>
              <p:cNvPr id="747" name="Oval 746"/>
              <p:cNvSpPr/>
              <p:nvPr/>
            </p:nvSpPr>
            <p:spPr>
              <a:xfrm rot="18242526">
                <a:off x="8335150" y="4518124"/>
                <a:ext cx="272860" cy="43044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8" name="Oval 747"/>
              <p:cNvSpPr/>
              <p:nvPr/>
            </p:nvSpPr>
            <p:spPr>
              <a:xfrm>
                <a:off x="6705600" y="4452738"/>
                <a:ext cx="302903" cy="517375"/>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9" name="Flowchart: Manual Operation 748"/>
              <p:cNvSpPr/>
              <p:nvPr/>
            </p:nvSpPr>
            <p:spPr>
              <a:xfrm rot="12310857">
                <a:off x="6852109" y="3522598"/>
                <a:ext cx="532400" cy="1339096"/>
              </a:xfrm>
              <a:prstGeom prst="flowChartManualOperation">
                <a:avLst/>
              </a:prstGeom>
              <a:solidFill>
                <a:srgbClr val="9966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0" name="Flowchart: Manual Operation 749"/>
              <p:cNvSpPr/>
              <p:nvPr/>
            </p:nvSpPr>
            <p:spPr>
              <a:xfrm rot="9335504" flipH="1">
                <a:off x="7901906" y="3425327"/>
                <a:ext cx="532400" cy="1366600"/>
              </a:xfrm>
              <a:prstGeom prst="flowChartManualOperation">
                <a:avLst/>
              </a:prstGeom>
              <a:solidFill>
                <a:srgbClr val="9966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1" name="Cloud 750"/>
              <p:cNvSpPr/>
              <p:nvPr/>
            </p:nvSpPr>
            <p:spPr>
              <a:xfrm rot="21267149" flipH="1">
                <a:off x="7666089" y="2471640"/>
                <a:ext cx="735621" cy="989173"/>
              </a:xfrm>
              <a:prstGeom prst="cloud">
                <a:avLst/>
              </a:prstGeom>
              <a:solidFill>
                <a:srgbClr val="5D40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Cloud 208"/>
              <p:cNvSpPr/>
              <p:nvPr/>
            </p:nvSpPr>
            <p:spPr>
              <a:xfrm rot="1441540" flipH="1">
                <a:off x="6902033" y="2479574"/>
                <a:ext cx="735621" cy="989173"/>
              </a:xfrm>
              <a:prstGeom prst="cloud">
                <a:avLst/>
              </a:prstGeom>
              <a:solidFill>
                <a:srgbClr val="5D40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Oval 209"/>
              <p:cNvSpPr/>
              <p:nvPr/>
            </p:nvSpPr>
            <p:spPr>
              <a:xfrm rot="20001088">
                <a:off x="7137299" y="5526430"/>
                <a:ext cx="605808" cy="369553"/>
              </a:xfrm>
              <a:prstGeom prst="ellips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4" name="Oval 210"/>
              <p:cNvSpPr/>
              <p:nvPr/>
            </p:nvSpPr>
            <p:spPr>
              <a:xfrm rot="1608598">
                <a:off x="7594580" y="5526958"/>
                <a:ext cx="605808" cy="369553"/>
              </a:xfrm>
              <a:prstGeom prst="ellipse">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5" name="Flowchart: Manual Operation 211"/>
              <p:cNvSpPr/>
              <p:nvPr/>
            </p:nvSpPr>
            <p:spPr>
              <a:xfrm rot="10800000">
                <a:off x="7085937" y="3468746"/>
                <a:ext cx="1103433" cy="2248119"/>
              </a:xfrm>
              <a:prstGeom prst="flowChartManualOperation">
                <a:avLst/>
              </a:prstGeom>
              <a:solidFill>
                <a:srgbClr val="9966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6" name="Flowchart: Extract 212"/>
              <p:cNvSpPr/>
              <p:nvPr/>
            </p:nvSpPr>
            <p:spPr>
              <a:xfrm rot="10800000">
                <a:off x="7383430" y="3617799"/>
                <a:ext cx="530081" cy="570345"/>
              </a:xfrm>
              <a:prstGeom prst="flowChartExtract">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 name="Oval 62"/>
              <p:cNvSpPr/>
              <p:nvPr/>
            </p:nvSpPr>
            <p:spPr>
              <a:xfrm>
                <a:off x="7156254" y="2361319"/>
                <a:ext cx="984436" cy="1467128"/>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8" name="Rounded Rectangle 757"/>
              <p:cNvSpPr/>
              <p:nvPr/>
            </p:nvSpPr>
            <p:spPr>
              <a:xfrm>
                <a:off x="6995966" y="2659423"/>
                <a:ext cx="1355911" cy="124851"/>
              </a:xfrm>
              <a:prstGeom prst="roundRect">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9" name="Rectangle 758"/>
              <p:cNvSpPr/>
              <p:nvPr/>
            </p:nvSpPr>
            <p:spPr>
              <a:xfrm flipV="1">
                <a:off x="7144871" y="4607859"/>
                <a:ext cx="990600" cy="152400"/>
              </a:xfrm>
              <a:prstGeom prst="rect">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0" name="Group 94"/>
              <p:cNvGrpSpPr/>
              <p:nvPr/>
            </p:nvGrpSpPr>
            <p:grpSpPr>
              <a:xfrm>
                <a:off x="7126941" y="4724400"/>
                <a:ext cx="990601" cy="457200"/>
                <a:chOff x="3962399" y="5105400"/>
                <a:chExt cx="2283155" cy="591287"/>
              </a:xfrm>
            </p:grpSpPr>
            <p:sp>
              <p:nvSpPr>
                <p:cNvPr id="761" name="Pentagon 760"/>
                <p:cNvSpPr/>
                <p:nvPr/>
              </p:nvSpPr>
              <p:spPr>
                <a:xfrm rot="5400000">
                  <a:off x="3893934" y="5173866"/>
                  <a:ext cx="591286" cy="454355"/>
                </a:xfrm>
                <a:prstGeom prst="homePlat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2" name="Rectangle 761"/>
                <p:cNvSpPr/>
                <p:nvPr/>
              </p:nvSpPr>
              <p:spPr>
                <a:xfrm>
                  <a:off x="4419600" y="5334000"/>
                  <a:ext cx="454355" cy="147821"/>
                </a:xfrm>
                <a:prstGeom prst="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3" name="Rectangle 762"/>
                <p:cNvSpPr/>
                <p:nvPr/>
              </p:nvSpPr>
              <p:spPr>
                <a:xfrm>
                  <a:off x="4419600" y="5105400"/>
                  <a:ext cx="454355" cy="147821"/>
                </a:xfrm>
                <a:prstGeom prst="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4" name="Pentagon 763"/>
                <p:cNvSpPr/>
                <p:nvPr/>
              </p:nvSpPr>
              <p:spPr>
                <a:xfrm rot="5400000">
                  <a:off x="4808334" y="5173866"/>
                  <a:ext cx="591286" cy="454355"/>
                </a:xfrm>
                <a:prstGeom prst="homePlat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5" name="Pentagon 764"/>
                <p:cNvSpPr/>
                <p:nvPr/>
              </p:nvSpPr>
              <p:spPr>
                <a:xfrm rot="5400000">
                  <a:off x="5722734" y="5173866"/>
                  <a:ext cx="591286" cy="454355"/>
                </a:xfrm>
                <a:prstGeom prst="homePlate">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6" name="Rectangle 765"/>
                <p:cNvSpPr/>
                <p:nvPr/>
              </p:nvSpPr>
              <p:spPr>
                <a:xfrm>
                  <a:off x="5334000" y="5105400"/>
                  <a:ext cx="454355" cy="147821"/>
                </a:xfrm>
                <a:prstGeom prst="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7" name="Rectangle 766"/>
                <p:cNvSpPr/>
                <p:nvPr/>
              </p:nvSpPr>
              <p:spPr>
                <a:xfrm>
                  <a:off x="5334000" y="5334000"/>
                  <a:ext cx="454355" cy="147821"/>
                </a:xfrm>
                <a:prstGeom prst="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8" name="Cross 224"/>
                <p:cNvSpPr/>
                <p:nvPr/>
              </p:nvSpPr>
              <p:spPr>
                <a:xfrm>
                  <a:off x="4078943" y="5212977"/>
                  <a:ext cx="228599" cy="228599"/>
                </a:xfrm>
                <a:prstGeom prst="plus">
                  <a:avLst>
                    <a:gd name="adj" fmla="val 31723"/>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9" name="Cross 225"/>
                <p:cNvSpPr/>
                <p:nvPr/>
              </p:nvSpPr>
              <p:spPr>
                <a:xfrm>
                  <a:off x="4988861" y="5221942"/>
                  <a:ext cx="228599" cy="228599"/>
                </a:xfrm>
                <a:prstGeom prst="plus">
                  <a:avLst>
                    <a:gd name="adj" fmla="val 31723"/>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0" name="Cross 769"/>
                <p:cNvSpPr/>
                <p:nvPr/>
              </p:nvSpPr>
              <p:spPr>
                <a:xfrm>
                  <a:off x="5880849" y="5212977"/>
                  <a:ext cx="228599" cy="228599"/>
                </a:xfrm>
                <a:prstGeom prst="plus">
                  <a:avLst>
                    <a:gd name="adj" fmla="val 31723"/>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71" name="Group 449"/>
            <p:cNvGrpSpPr/>
            <p:nvPr/>
          </p:nvGrpSpPr>
          <p:grpSpPr>
            <a:xfrm>
              <a:off x="7467600" y="4953000"/>
              <a:ext cx="823705" cy="1412841"/>
              <a:chOff x="6472617" y="685800"/>
              <a:chExt cx="1867619" cy="3657600"/>
            </a:xfrm>
          </p:grpSpPr>
          <p:sp>
            <p:nvSpPr>
              <p:cNvPr id="772" name="Cloud 771"/>
              <p:cNvSpPr/>
              <p:nvPr/>
            </p:nvSpPr>
            <p:spPr>
              <a:xfrm>
                <a:off x="7583905" y="1475480"/>
                <a:ext cx="665181" cy="1189116"/>
              </a:xfrm>
              <a:prstGeom prst="cloud">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3" name="Cloud 772"/>
              <p:cNvSpPr/>
              <p:nvPr/>
            </p:nvSpPr>
            <p:spPr>
              <a:xfrm>
                <a:off x="7583905" y="1030458"/>
                <a:ext cx="529389" cy="890044"/>
              </a:xfrm>
              <a:prstGeom prst="cloud">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4" name="Cloud 773"/>
              <p:cNvSpPr/>
              <p:nvPr/>
            </p:nvSpPr>
            <p:spPr>
              <a:xfrm rot="19357175">
                <a:off x="7399986" y="685800"/>
                <a:ext cx="602473" cy="890044"/>
              </a:xfrm>
              <a:prstGeom prst="cloud">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5" name="Cloud 774"/>
              <p:cNvSpPr/>
              <p:nvPr/>
            </p:nvSpPr>
            <p:spPr>
              <a:xfrm rot="1400185">
                <a:off x="6720188" y="819975"/>
                <a:ext cx="602473" cy="890044"/>
              </a:xfrm>
              <a:prstGeom prst="cloud">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6" name="Cloud 775"/>
              <p:cNvSpPr/>
              <p:nvPr/>
            </p:nvSpPr>
            <p:spPr>
              <a:xfrm>
                <a:off x="6533713" y="1374196"/>
                <a:ext cx="665181" cy="1189116"/>
              </a:xfrm>
              <a:prstGeom prst="cloud">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7" name="Oval 776"/>
              <p:cNvSpPr/>
              <p:nvPr/>
            </p:nvSpPr>
            <p:spPr>
              <a:xfrm rot="6128217">
                <a:off x="7504525" y="3981844"/>
                <a:ext cx="305076" cy="418036"/>
              </a:xfrm>
              <a:prstGeom prst="ellipse">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8" name="Oval 777"/>
              <p:cNvSpPr/>
              <p:nvPr/>
            </p:nvSpPr>
            <p:spPr>
              <a:xfrm rot="4472555">
                <a:off x="7114006" y="3970663"/>
                <a:ext cx="279479" cy="439371"/>
              </a:xfrm>
              <a:prstGeom prst="ellipse">
                <a:avLst/>
              </a:prstGeom>
              <a:solidFill>
                <a:srgbClr val="875A1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9" name="Trapezoid 778"/>
              <p:cNvSpPr/>
              <p:nvPr/>
            </p:nvSpPr>
            <p:spPr>
              <a:xfrm>
                <a:off x="6793089" y="2131215"/>
                <a:ext cx="1345671" cy="2022840"/>
              </a:xfrm>
              <a:prstGeom prst="trapezoid">
                <a:avLst/>
              </a:prstGeom>
              <a:solidFill>
                <a:schemeClr val="tx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0" name="Trapezoid 779"/>
              <p:cNvSpPr/>
              <p:nvPr/>
            </p:nvSpPr>
            <p:spPr>
              <a:xfrm rot="610840">
                <a:off x="6914698" y="2080490"/>
                <a:ext cx="475257" cy="2061165"/>
              </a:xfrm>
              <a:prstGeom prst="trapezoid">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1" name="Oval 780"/>
              <p:cNvSpPr/>
              <p:nvPr/>
            </p:nvSpPr>
            <p:spPr>
              <a:xfrm rot="2901859">
                <a:off x="6576775" y="2757180"/>
                <a:ext cx="337375" cy="482715"/>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2" name="Oval 781"/>
              <p:cNvSpPr/>
              <p:nvPr/>
            </p:nvSpPr>
            <p:spPr>
              <a:xfrm rot="20226769">
                <a:off x="7984336" y="2779170"/>
                <a:ext cx="321912" cy="393547"/>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Trapezoid 782"/>
              <p:cNvSpPr/>
              <p:nvPr/>
            </p:nvSpPr>
            <p:spPr>
              <a:xfrm rot="1442139">
                <a:off x="6741918" y="2025411"/>
                <a:ext cx="449345" cy="1059872"/>
              </a:xfrm>
              <a:prstGeom prst="trapezoid">
                <a:avLst/>
              </a:prstGeom>
              <a:solidFill>
                <a:schemeClr val="tx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Trapezoid 783"/>
              <p:cNvSpPr/>
              <p:nvPr/>
            </p:nvSpPr>
            <p:spPr>
              <a:xfrm rot="20249249">
                <a:off x="7699857" y="2025226"/>
                <a:ext cx="446780" cy="1059872"/>
              </a:xfrm>
              <a:prstGeom prst="trapezoid">
                <a:avLst/>
              </a:prstGeom>
              <a:solidFill>
                <a:schemeClr val="tx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Trapezoid 784"/>
              <p:cNvSpPr/>
              <p:nvPr/>
            </p:nvSpPr>
            <p:spPr>
              <a:xfrm rot="21059837">
                <a:off x="7543138" y="2072491"/>
                <a:ext cx="430410" cy="2061164"/>
              </a:xfrm>
              <a:prstGeom prst="trapezoid">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6" name="Oval 785"/>
              <p:cNvSpPr/>
              <p:nvPr/>
            </p:nvSpPr>
            <p:spPr>
              <a:xfrm>
                <a:off x="6928031" y="997895"/>
                <a:ext cx="983375" cy="1362387"/>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Cloud 786"/>
              <p:cNvSpPr/>
              <p:nvPr/>
            </p:nvSpPr>
            <p:spPr>
              <a:xfrm rot="17055069">
                <a:off x="7046472" y="611276"/>
                <a:ext cx="619004" cy="866274"/>
              </a:xfrm>
              <a:prstGeom prst="cloud">
                <a:avLst/>
              </a:prstGeom>
              <a:solidFill>
                <a:schemeClr val="bg2">
                  <a:lumMod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88" name="Group 57"/>
              <p:cNvGrpSpPr/>
              <p:nvPr/>
            </p:nvGrpSpPr>
            <p:grpSpPr>
              <a:xfrm rot="5958039">
                <a:off x="6390099" y="3159410"/>
                <a:ext cx="1483482" cy="214851"/>
                <a:chOff x="6096000" y="1376597"/>
                <a:chExt cx="3810000" cy="1867525"/>
              </a:xfrm>
            </p:grpSpPr>
            <p:grpSp>
              <p:nvGrpSpPr>
                <p:cNvPr id="839" name="Group 34"/>
                <p:cNvGrpSpPr/>
                <p:nvPr/>
              </p:nvGrpSpPr>
              <p:grpSpPr>
                <a:xfrm>
                  <a:off x="6096000" y="1447800"/>
                  <a:ext cx="3810000" cy="1752600"/>
                  <a:chOff x="4800600" y="183630"/>
                  <a:chExt cx="5791200" cy="1311639"/>
                </a:xfrm>
              </p:grpSpPr>
              <p:grpSp>
                <p:nvGrpSpPr>
                  <p:cNvPr id="850" name="Group 28"/>
                  <p:cNvGrpSpPr/>
                  <p:nvPr/>
                </p:nvGrpSpPr>
                <p:grpSpPr>
                  <a:xfrm>
                    <a:off x="4800600" y="184879"/>
                    <a:ext cx="2895600" cy="1295400"/>
                    <a:chOff x="4800600" y="184879"/>
                    <a:chExt cx="2895600" cy="1295400"/>
                  </a:xfrm>
                </p:grpSpPr>
                <p:sp>
                  <p:nvSpPr>
                    <p:cNvPr id="856" name="Flowchart: Decision 855"/>
                    <p:cNvSpPr/>
                    <p:nvPr/>
                  </p:nvSpPr>
                  <p:spPr>
                    <a:xfrm>
                      <a:off x="48006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7" name="Flowchart: Decision 856"/>
                    <p:cNvSpPr/>
                    <p:nvPr/>
                  </p:nvSpPr>
                  <p:spPr>
                    <a:xfrm>
                      <a:off x="62484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8" name="4-Point Star 857"/>
                    <p:cNvSpPr/>
                    <p:nvPr/>
                  </p:nvSpPr>
                  <p:spPr>
                    <a:xfrm>
                      <a:off x="5472659" y="18487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1" name="Group 29"/>
                  <p:cNvGrpSpPr/>
                  <p:nvPr/>
                </p:nvGrpSpPr>
                <p:grpSpPr>
                  <a:xfrm>
                    <a:off x="7696200" y="183630"/>
                    <a:ext cx="2895600" cy="1295400"/>
                    <a:chOff x="4800600" y="184879"/>
                    <a:chExt cx="2895600" cy="1295400"/>
                  </a:xfrm>
                </p:grpSpPr>
                <p:sp>
                  <p:nvSpPr>
                    <p:cNvPr id="853" name="Flowchart: Decision 852"/>
                    <p:cNvSpPr/>
                    <p:nvPr/>
                  </p:nvSpPr>
                  <p:spPr>
                    <a:xfrm>
                      <a:off x="48006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4" name="Flowchart: Decision 853"/>
                    <p:cNvSpPr/>
                    <p:nvPr/>
                  </p:nvSpPr>
                  <p:spPr>
                    <a:xfrm>
                      <a:off x="62484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5" name="4-Point Star 854"/>
                    <p:cNvSpPr/>
                    <p:nvPr/>
                  </p:nvSpPr>
                  <p:spPr>
                    <a:xfrm>
                      <a:off x="5472659" y="18487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52" name="4-Point Star 851"/>
                  <p:cNvSpPr/>
                  <p:nvPr/>
                </p:nvSpPr>
                <p:spPr>
                  <a:xfrm>
                    <a:off x="6961682" y="19986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40" name="Oval 839"/>
                <p:cNvSpPr/>
                <p:nvPr/>
              </p:nvSpPr>
              <p:spPr>
                <a:xfrm>
                  <a:off x="62484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 name="Oval 840"/>
                <p:cNvSpPr/>
                <p:nvPr/>
              </p:nvSpPr>
              <p:spPr>
                <a:xfrm>
                  <a:off x="72390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 name="Oval 841"/>
                <p:cNvSpPr/>
                <p:nvPr/>
              </p:nvSpPr>
              <p:spPr>
                <a:xfrm>
                  <a:off x="81534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 name="Oval 842"/>
                <p:cNvSpPr/>
                <p:nvPr/>
              </p:nvSpPr>
              <p:spPr>
                <a:xfrm>
                  <a:off x="9231443" y="20948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 name="Oval 843"/>
                <p:cNvSpPr/>
                <p:nvPr/>
              </p:nvSpPr>
              <p:spPr>
                <a:xfrm>
                  <a:off x="6785548" y="1376597"/>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5" name="Oval 844"/>
                <p:cNvSpPr/>
                <p:nvPr/>
              </p:nvSpPr>
              <p:spPr>
                <a:xfrm>
                  <a:off x="7747417" y="14090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6" name="Oval 845"/>
                <p:cNvSpPr/>
                <p:nvPr/>
              </p:nvSpPr>
              <p:spPr>
                <a:xfrm>
                  <a:off x="8691797" y="14090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7" name="Oval 846"/>
                <p:cNvSpPr/>
                <p:nvPr/>
              </p:nvSpPr>
              <p:spPr>
                <a:xfrm>
                  <a:off x="6773056" y="2863122"/>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8" name="Oval 847"/>
                <p:cNvSpPr/>
                <p:nvPr/>
              </p:nvSpPr>
              <p:spPr>
                <a:xfrm>
                  <a:off x="7762407" y="2863121"/>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9" name="Oval 848"/>
                <p:cNvSpPr/>
                <p:nvPr/>
              </p:nvSpPr>
              <p:spPr>
                <a:xfrm>
                  <a:off x="8706788" y="2833141"/>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9" name="Group 57"/>
              <p:cNvGrpSpPr/>
              <p:nvPr/>
            </p:nvGrpSpPr>
            <p:grpSpPr>
              <a:xfrm rot="4970471">
                <a:off x="7005838" y="3154605"/>
                <a:ext cx="1483482" cy="214851"/>
                <a:chOff x="6096000" y="1376597"/>
                <a:chExt cx="3810000" cy="1867525"/>
              </a:xfrm>
            </p:grpSpPr>
            <p:grpSp>
              <p:nvGrpSpPr>
                <p:cNvPr id="819" name="Group 34"/>
                <p:cNvGrpSpPr/>
                <p:nvPr/>
              </p:nvGrpSpPr>
              <p:grpSpPr>
                <a:xfrm>
                  <a:off x="6096000" y="1447800"/>
                  <a:ext cx="3810000" cy="1752600"/>
                  <a:chOff x="4800600" y="183630"/>
                  <a:chExt cx="5791200" cy="1311639"/>
                </a:xfrm>
              </p:grpSpPr>
              <p:grpSp>
                <p:nvGrpSpPr>
                  <p:cNvPr id="830" name="Group 28"/>
                  <p:cNvGrpSpPr/>
                  <p:nvPr/>
                </p:nvGrpSpPr>
                <p:grpSpPr>
                  <a:xfrm>
                    <a:off x="4800600" y="184879"/>
                    <a:ext cx="2895600" cy="1295400"/>
                    <a:chOff x="4800600" y="184879"/>
                    <a:chExt cx="2895600" cy="1295400"/>
                  </a:xfrm>
                </p:grpSpPr>
                <p:sp>
                  <p:nvSpPr>
                    <p:cNvPr id="836" name="Flowchart: Decision 835"/>
                    <p:cNvSpPr/>
                    <p:nvPr/>
                  </p:nvSpPr>
                  <p:spPr>
                    <a:xfrm>
                      <a:off x="48006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 name="Flowchart: Decision 836"/>
                    <p:cNvSpPr/>
                    <p:nvPr/>
                  </p:nvSpPr>
                  <p:spPr>
                    <a:xfrm>
                      <a:off x="62484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 name="4-Point Star 837"/>
                    <p:cNvSpPr/>
                    <p:nvPr/>
                  </p:nvSpPr>
                  <p:spPr>
                    <a:xfrm>
                      <a:off x="5472659" y="18487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1" name="Group 29"/>
                  <p:cNvGrpSpPr/>
                  <p:nvPr/>
                </p:nvGrpSpPr>
                <p:grpSpPr>
                  <a:xfrm>
                    <a:off x="7696200" y="183630"/>
                    <a:ext cx="2895600" cy="1295400"/>
                    <a:chOff x="4800600" y="184879"/>
                    <a:chExt cx="2895600" cy="1295400"/>
                  </a:xfrm>
                </p:grpSpPr>
                <p:sp>
                  <p:nvSpPr>
                    <p:cNvPr id="833" name="Flowchart: Decision 832"/>
                    <p:cNvSpPr/>
                    <p:nvPr/>
                  </p:nvSpPr>
                  <p:spPr>
                    <a:xfrm>
                      <a:off x="48006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4" name="Flowchart: Decision 833"/>
                    <p:cNvSpPr/>
                    <p:nvPr/>
                  </p:nvSpPr>
                  <p:spPr>
                    <a:xfrm>
                      <a:off x="62484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 name="4-Point Star 834"/>
                    <p:cNvSpPr/>
                    <p:nvPr/>
                  </p:nvSpPr>
                  <p:spPr>
                    <a:xfrm>
                      <a:off x="5472659" y="18487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32" name="4-Point Star 831"/>
                  <p:cNvSpPr/>
                  <p:nvPr/>
                </p:nvSpPr>
                <p:spPr>
                  <a:xfrm>
                    <a:off x="6961682" y="19986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0" name="Oval 819"/>
                <p:cNvSpPr/>
                <p:nvPr/>
              </p:nvSpPr>
              <p:spPr>
                <a:xfrm>
                  <a:off x="62484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1" name="Oval 820"/>
                <p:cNvSpPr/>
                <p:nvPr/>
              </p:nvSpPr>
              <p:spPr>
                <a:xfrm>
                  <a:off x="72390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2" name="Oval 821"/>
                <p:cNvSpPr/>
                <p:nvPr/>
              </p:nvSpPr>
              <p:spPr>
                <a:xfrm>
                  <a:off x="81534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3" name="Oval 822"/>
                <p:cNvSpPr/>
                <p:nvPr/>
              </p:nvSpPr>
              <p:spPr>
                <a:xfrm>
                  <a:off x="9231443" y="20948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4" name="Oval 823"/>
                <p:cNvSpPr/>
                <p:nvPr/>
              </p:nvSpPr>
              <p:spPr>
                <a:xfrm>
                  <a:off x="6785548" y="1376597"/>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5" name="Oval 824"/>
                <p:cNvSpPr/>
                <p:nvPr/>
              </p:nvSpPr>
              <p:spPr>
                <a:xfrm>
                  <a:off x="7747417" y="14090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6" name="Oval 825"/>
                <p:cNvSpPr/>
                <p:nvPr/>
              </p:nvSpPr>
              <p:spPr>
                <a:xfrm>
                  <a:off x="8691797" y="14090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7" name="Oval 826"/>
                <p:cNvSpPr/>
                <p:nvPr/>
              </p:nvSpPr>
              <p:spPr>
                <a:xfrm>
                  <a:off x="6773056" y="2863122"/>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8" name="Oval 827"/>
                <p:cNvSpPr/>
                <p:nvPr/>
              </p:nvSpPr>
              <p:spPr>
                <a:xfrm>
                  <a:off x="7762407" y="2863121"/>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9" name="Oval 828"/>
                <p:cNvSpPr/>
                <p:nvPr/>
              </p:nvSpPr>
              <p:spPr>
                <a:xfrm>
                  <a:off x="8706788" y="2833141"/>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0" name="Group 543"/>
              <p:cNvGrpSpPr/>
              <p:nvPr/>
            </p:nvGrpSpPr>
            <p:grpSpPr>
              <a:xfrm rot="21212214">
                <a:off x="6472617" y="1086298"/>
                <a:ext cx="419818" cy="1299748"/>
                <a:chOff x="6742982" y="4953000"/>
                <a:chExt cx="419818" cy="1299748"/>
              </a:xfrm>
            </p:grpSpPr>
            <p:sp>
              <p:nvSpPr>
                <p:cNvPr id="816" name="Moon 815"/>
                <p:cNvSpPr/>
                <p:nvPr/>
              </p:nvSpPr>
              <p:spPr>
                <a:xfrm>
                  <a:off x="6934200" y="4953000"/>
                  <a:ext cx="228600" cy="1295400"/>
                </a:xfrm>
                <a:prstGeom prst="moon">
                  <a:avLst/>
                </a:prstGeom>
                <a:solidFill>
                  <a:srgbClr val="96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7" name="Moon 816"/>
                <p:cNvSpPr/>
                <p:nvPr/>
              </p:nvSpPr>
              <p:spPr>
                <a:xfrm rot="1051808">
                  <a:off x="6742982" y="4957348"/>
                  <a:ext cx="228600" cy="1295400"/>
                </a:xfrm>
                <a:prstGeom prst="moon">
                  <a:avLst/>
                </a:prstGeom>
                <a:solidFill>
                  <a:srgbClr val="96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8" name="Moon 817"/>
                <p:cNvSpPr/>
                <p:nvPr/>
              </p:nvSpPr>
              <p:spPr>
                <a:xfrm rot="580147">
                  <a:off x="6871694" y="5024031"/>
                  <a:ext cx="229998" cy="960868"/>
                </a:xfrm>
                <a:prstGeom prst="moon">
                  <a:avLst/>
                </a:prstGeom>
                <a:solidFill>
                  <a:srgbClr val="96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1" name="Group 544"/>
              <p:cNvGrpSpPr/>
              <p:nvPr/>
            </p:nvGrpSpPr>
            <p:grpSpPr>
              <a:xfrm rot="387786" flipH="1">
                <a:off x="7920418" y="1162498"/>
                <a:ext cx="419818" cy="1299748"/>
                <a:chOff x="6742982" y="4953000"/>
                <a:chExt cx="419818" cy="1299748"/>
              </a:xfrm>
            </p:grpSpPr>
            <p:sp>
              <p:nvSpPr>
                <p:cNvPr id="813" name="Moon 812"/>
                <p:cNvSpPr/>
                <p:nvPr/>
              </p:nvSpPr>
              <p:spPr>
                <a:xfrm>
                  <a:off x="6934200" y="4953000"/>
                  <a:ext cx="228600" cy="1295400"/>
                </a:xfrm>
                <a:prstGeom prst="moon">
                  <a:avLst/>
                </a:prstGeom>
                <a:solidFill>
                  <a:srgbClr val="96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4" name="Moon 813"/>
                <p:cNvSpPr/>
                <p:nvPr/>
              </p:nvSpPr>
              <p:spPr>
                <a:xfrm rot="1051808">
                  <a:off x="6742982" y="4957348"/>
                  <a:ext cx="228600" cy="1295400"/>
                </a:xfrm>
                <a:prstGeom prst="moon">
                  <a:avLst/>
                </a:prstGeom>
                <a:solidFill>
                  <a:srgbClr val="96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5" name="Moon 814"/>
                <p:cNvSpPr/>
                <p:nvPr/>
              </p:nvSpPr>
              <p:spPr>
                <a:xfrm rot="580147">
                  <a:off x="6871694" y="5024031"/>
                  <a:ext cx="229998" cy="960868"/>
                </a:xfrm>
                <a:prstGeom prst="moon">
                  <a:avLst/>
                </a:prstGeom>
                <a:solidFill>
                  <a:srgbClr val="96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2" name="Group 57"/>
              <p:cNvGrpSpPr/>
              <p:nvPr/>
            </p:nvGrpSpPr>
            <p:grpSpPr>
              <a:xfrm rot="10800000">
                <a:off x="6629400" y="990600"/>
                <a:ext cx="1582651" cy="348674"/>
                <a:chOff x="6096000" y="1376597"/>
                <a:chExt cx="3810000" cy="1867525"/>
              </a:xfrm>
            </p:grpSpPr>
            <p:grpSp>
              <p:nvGrpSpPr>
                <p:cNvPr id="793" name="Group 34"/>
                <p:cNvGrpSpPr/>
                <p:nvPr/>
              </p:nvGrpSpPr>
              <p:grpSpPr>
                <a:xfrm>
                  <a:off x="6096000" y="1447800"/>
                  <a:ext cx="3810000" cy="1752600"/>
                  <a:chOff x="4800600" y="183630"/>
                  <a:chExt cx="5791200" cy="1311639"/>
                </a:xfrm>
              </p:grpSpPr>
              <p:grpSp>
                <p:nvGrpSpPr>
                  <p:cNvPr id="804" name="Group 28"/>
                  <p:cNvGrpSpPr/>
                  <p:nvPr/>
                </p:nvGrpSpPr>
                <p:grpSpPr>
                  <a:xfrm>
                    <a:off x="4800600" y="184879"/>
                    <a:ext cx="2895600" cy="1295400"/>
                    <a:chOff x="4800600" y="184879"/>
                    <a:chExt cx="2895600" cy="1295400"/>
                  </a:xfrm>
                </p:grpSpPr>
                <p:sp>
                  <p:nvSpPr>
                    <p:cNvPr id="810" name="Flowchart: Decision 809"/>
                    <p:cNvSpPr/>
                    <p:nvPr/>
                  </p:nvSpPr>
                  <p:spPr>
                    <a:xfrm>
                      <a:off x="48006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1" name="Flowchart: Decision 810"/>
                    <p:cNvSpPr/>
                    <p:nvPr/>
                  </p:nvSpPr>
                  <p:spPr>
                    <a:xfrm>
                      <a:off x="62484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4-Point Star 811"/>
                    <p:cNvSpPr/>
                    <p:nvPr/>
                  </p:nvSpPr>
                  <p:spPr>
                    <a:xfrm>
                      <a:off x="5472659" y="18487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5" name="Group 29"/>
                  <p:cNvGrpSpPr/>
                  <p:nvPr/>
                </p:nvGrpSpPr>
                <p:grpSpPr>
                  <a:xfrm>
                    <a:off x="7696200" y="183630"/>
                    <a:ext cx="2895600" cy="1295400"/>
                    <a:chOff x="4800600" y="184879"/>
                    <a:chExt cx="2895600" cy="1295400"/>
                  </a:xfrm>
                </p:grpSpPr>
                <p:sp>
                  <p:nvSpPr>
                    <p:cNvPr id="807" name="Flowchart: Decision 806"/>
                    <p:cNvSpPr/>
                    <p:nvPr/>
                  </p:nvSpPr>
                  <p:spPr>
                    <a:xfrm>
                      <a:off x="48006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8" name="Flowchart: Decision 807"/>
                    <p:cNvSpPr/>
                    <p:nvPr/>
                  </p:nvSpPr>
                  <p:spPr>
                    <a:xfrm>
                      <a:off x="6248400" y="228600"/>
                      <a:ext cx="1447800" cy="1143000"/>
                    </a:xfrm>
                    <a:prstGeom prst="flowChartDecision">
                      <a:avLst/>
                    </a:prstGeom>
                    <a:solidFill>
                      <a:srgbClr val="E4CE7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9" name="4-Point Star 808"/>
                    <p:cNvSpPr/>
                    <p:nvPr/>
                  </p:nvSpPr>
                  <p:spPr>
                    <a:xfrm>
                      <a:off x="5472659" y="18487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6" name="4-Point Star 805"/>
                  <p:cNvSpPr/>
                  <p:nvPr/>
                </p:nvSpPr>
                <p:spPr>
                  <a:xfrm>
                    <a:off x="6961682" y="199869"/>
                    <a:ext cx="1524000" cy="1295400"/>
                  </a:xfrm>
                  <a:prstGeom prst="star4">
                    <a:avLst>
                      <a:gd name="adj" fmla="val 1944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94" name="Oval 793"/>
                <p:cNvSpPr/>
                <p:nvPr/>
              </p:nvSpPr>
              <p:spPr>
                <a:xfrm>
                  <a:off x="62484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5" name="Oval 794"/>
                <p:cNvSpPr/>
                <p:nvPr/>
              </p:nvSpPr>
              <p:spPr>
                <a:xfrm>
                  <a:off x="72390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Oval 795"/>
                <p:cNvSpPr/>
                <p:nvPr/>
              </p:nvSpPr>
              <p:spPr>
                <a:xfrm>
                  <a:off x="8153400" y="2133600"/>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7" name="Oval 796"/>
                <p:cNvSpPr/>
                <p:nvPr/>
              </p:nvSpPr>
              <p:spPr>
                <a:xfrm>
                  <a:off x="9231443" y="20948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Oval 797"/>
                <p:cNvSpPr/>
                <p:nvPr/>
              </p:nvSpPr>
              <p:spPr>
                <a:xfrm>
                  <a:off x="6785548" y="1376597"/>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9" name="Oval 798"/>
                <p:cNvSpPr/>
                <p:nvPr/>
              </p:nvSpPr>
              <p:spPr>
                <a:xfrm>
                  <a:off x="7747417" y="14090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0" name="Oval 799"/>
                <p:cNvSpPr/>
                <p:nvPr/>
              </p:nvSpPr>
              <p:spPr>
                <a:xfrm>
                  <a:off x="8691797" y="1409076"/>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1" name="Oval 800"/>
                <p:cNvSpPr/>
                <p:nvPr/>
              </p:nvSpPr>
              <p:spPr>
                <a:xfrm>
                  <a:off x="6773056" y="2863122"/>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Oval 801"/>
                <p:cNvSpPr/>
                <p:nvPr/>
              </p:nvSpPr>
              <p:spPr>
                <a:xfrm>
                  <a:off x="7762407" y="2863121"/>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 name="Oval 802"/>
                <p:cNvSpPr/>
                <p:nvPr/>
              </p:nvSpPr>
              <p:spPr>
                <a:xfrm>
                  <a:off x="8706788" y="2833141"/>
                  <a:ext cx="533400" cy="381000"/>
                </a:xfrm>
                <a:prstGeom prst="ellipse">
                  <a:avLst/>
                </a:prstGeom>
                <a:solidFill>
                  <a:schemeClr val="accent5">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59" name="Group 537"/>
            <p:cNvGrpSpPr/>
            <p:nvPr/>
          </p:nvGrpSpPr>
          <p:grpSpPr>
            <a:xfrm>
              <a:off x="6629400" y="4953000"/>
              <a:ext cx="823705" cy="1357537"/>
              <a:chOff x="2750285" y="333692"/>
              <a:chExt cx="1851077" cy="3323908"/>
            </a:xfrm>
          </p:grpSpPr>
          <p:sp>
            <p:nvSpPr>
              <p:cNvPr id="860" name="Oval 859"/>
              <p:cNvSpPr/>
              <p:nvPr/>
            </p:nvSpPr>
            <p:spPr>
              <a:xfrm rot="3646842">
                <a:off x="3668962" y="3298095"/>
                <a:ext cx="396562" cy="322447"/>
              </a:xfrm>
              <a:prstGeom prst="ellipse">
                <a:avLst/>
              </a:prstGeom>
              <a:solidFill>
                <a:srgbClr val="927B4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1" name="Oval 860"/>
              <p:cNvSpPr/>
              <p:nvPr/>
            </p:nvSpPr>
            <p:spPr>
              <a:xfrm rot="6922285">
                <a:off x="3311092" y="3296118"/>
                <a:ext cx="396562" cy="322447"/>
              </a:xfrm>
              <a:prstGeom prst="ellipse">
                <a:avLst/>
              </a:prstGeom>
              <a:solidFill>
                <a:srgbClr val="927B4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2" name="Cloud 861"/>
              <p:cNvSpPr/>
              <p:nvPr/>
            </p:nvSpPr>
            <p:spPr>
              <a:xfrm rot="20890669">
                <a:off x="3773523" y="512514"/>
                <a:ext cx="556528" cy="1312713"/>
              </a:xfrm>
              <a:prstGeom prst="cloud">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3" name="Cloud 862"/>
              <p:cNvSpPr/>
              <p:nvPr/>
            </p:nvSpPr>
            <p:spPr>
              <a:xfrm>
                <a:off x="3013476" y="499063"/>
                <a:ext cx="548042" cy="1253537"/>
              </a:xfrm>
              <a:prstGeom prst="cloud">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 name="Oval 863"/>
              <p:cNvSpPr/>
              <p:nvPr/>
            </p:nvSpPr>
            <p:spPr>
              <a:xfrm rot="3770880">
                <a:off x="3792726" y="3032294"/>
                <a:ext cx="444198" cy="299827"/>
              </a:xfrm>
              <a:prstGeom prst="ellipse">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Oval 864"/>
              <p:cNvSpPr/>
              <p:nvPr/>
            </p:nvSpPr>
            <p:spPr>
              <a:xfrm rot="2706969">
                <a:off x="4241858" y="2164708"/>
                <a:ext cx="396562" cy="322447"/>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6" name="Oval 865"/>
              <p:cNvSpPr/>
              <p:nvPr/>
            </p:nvSpPr>
            <p:spPr>
              <a:xfrm rot="6922285">
                <a:off x="2713228" y="2165825"/>
                <a:ext cx="396562" cy="322447"/>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7" name="Flowchart: Manual Operation 866"/>
              <p:cNvSpPr/>
              <p:nvPr/>
            </p:nvSpPr>
            <p:spPr>
              <a:xfrm rot="9035457">
                <a:off x="3941652" y="1504995"/>
                <a:ext cx="489108" cy="897265"/>
              </a:xfrm>
              <a:prstGeom prst="flowChartManualOperation">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8" name="Flowchart: Manual Operation 867"/>
              <p:cNvSpPr/>
              <p:nvPr/>
            </p:nvSpPr>
            <p:spPr>
              <a:xfrm rot="12441478">
                <a:off x="2936647" y="1505321"/>
                <a:ext cx="489108" cy="912220"/>
              </a:xfrm>
              <a:prstGeom prst="flowChartManualOperation">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9" name="Flowchart: Manual Operation 868"/>
              <p:cNvSpPr/>
              <p:nvPr/>
            </p:nvSpPr>
            <p:spPr>
              <a:xfrm rot="10800000">
                <a:off x="3086135" y="1503768"/>
                <a:ext cx="1187072" cy="1925685"/>
              </a:xfrm>
              <a:prstGeom prst="flowChartManualOperation">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 name="Hexagon 869"/>
              <p:cNvSpPr/>
              <p:nvPr/>
            </p:nvSpPr>
            <p:spPr>
              <a:xfrm>
                <a:off x="3542704" y="590348"/>
                <a:ext cx="273940" cy="199722"/>
              </a:xfrm>
              <a:prstGeom prst="hexagon">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1" name="Rounded Rectangle 870"/>
              <p:cNvSpPr/>
              <p:nvPr/>
            </p:nvSpPr>
            <p:spPr>
              <a:xfrm>
                <a:off x="3191098" y="2508473"/>
                <a:ext cx="995265" cy="167451"/>
              </a:xfrm>
              <a:prstGeom prst="roundRect">
                <a:avLst/>
              </a:prstGeom>
              <a:solidFill>
                <a:srgbClr val="E0C13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2" name="Oval 871"/>
              <p:cNvSpPr/>
              <p:nvPr/>
            </p:nvSpPr>
            <p:spPr>
              <a:xfrm>
                <a:off x="3429000" y="1066800"/>
                <a:ext cx="503908" cy="770500"/>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3" name="Oval 872"/>
              <p:cNvSpPr/>
              <p:nvPr/>
            </p:nvSpPr>
            <p:spPr>
              <a:xfrm>
                <a:off x="3177452" y="457200"/>
                <a:ext cx="1004445" cy="1264907"/>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4" name="Wave 873"/>
              <p:cNvSpPr/>
              <p:nvPr/>
            </p:nvSpPr>
            <p:spPr>
              <a:xfrm rot="16200000">
                <a:off x="3575370" y="2869318"/>
                <a:ext cx="669803" cy="199288"/>
              </a:xfrm>
              <a:prstGeom prst="wave">
                <a:avLst/>
              </a:prstGeom>
              <a:solidFill>
                <a:srgbClr val="E0C13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5" name="Wave 874"/>
              <p:cNvSpPr/>
              <p:nvPr/>
            </p:nvSpPr>
            <p:spPr>
              <a:xfrm rot="15242885">
                <a:off x="3621625" y="2828876"/>
                <a:ext cx="726761" cy="271130"/>
              </a:xfrm>
              <a:prstGeom prst="wave">
                <a:avLst/>
              </a:prstGeom>
              <a:solidFill>
                <a:srgbClr val="E0C13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6" name="Rounded Rectangle 875"/>
              <p:cNvSpPr/>
              <p:nvPr/>
            </p:nvSpPr>
            <p:spPr>
              <a:xfrm>
                <a:off x="3760806" y="2466610"/>
                <a:ext cx="270775" cy="209314"/>
              </a:xfrm>
              <a:prstGeom prst="roundRect">
                <a:avLst/>
              </a:prstGeom>
              <a:solidFill>
                <a:srgbClr val="E0C13C"/>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7" name="Cloud 876"/>
              <p:cNvSpPr/>
              <p:nvPr/>
            </p:nvSpPr>
            <p:spPr>
              <a:xfrm rot="15913670">
                <a:off x="3381379" y="178087"/>
                <a:ext cx="650083" cy="961293"/>
              </a:xfrm>
              <a:prstGeom prst="cloud">
                <a:avLst/>
              </a:prstGeom>
              <a:solidFill>
                <a:srgbClr val="6633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8" name="Rounded Rectangle 877"/>
              <p:cNvSpPr/>
              <p:nvPr/>
            </p:nvSpPr>
            <p:spPr>
              <a:xfrm>
                <a:off x="3124200" y="609600"/>
                <a:ext cx="1187072" cy="199722"/>
              </a:xfrm>
              <a:prstGeom prst="roundRect">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79" name="Group 164"/>
              <p:cNvGrpSpPr/>
              <p:nvPr/>
            </p:nvGrpSpPr>
            <p:grpSpPr>
              <a:xfrm>
                <a:off x="3124200" y="609600"/>
                <a:ext cx="1195728" cy="204788"/>
                <a:chOff x="4343400" y="5863281"/>
                <a:chExt cx="2286000" cy="844379"/>
              </a:xfrm>
            </p:grpSpPr>
            <p:grpSp>
              <p:nvGrpSpPr>
                <p:cNvPr id="911" name="Group 163"/>
                <p:cNvGrpSpPr/>
                <p:nvPr/>
              </p:nvGrpSpPr>
              <p:grpSpPr>
                <a:xfrm>
                  <a:off x="4343400" y="5863281"/>
                  <a:ext cx="2286000" cy="766119"/>
                  <a:chOff x="4343400" y="5863281"/>
                  <a:chExt cx="2286000" cy="766119"/>
                </a:xfrm>
              </p:grpSpPr>
              <p:sp>
                <p:nvSpPr>
                  <p:cNvPr id="916" name="Quad Arrow Callout 915"/>
                  <p:cNvSpPr/>
                  <p:nvPr/>
                </p:nvSpPr>
                <p:spPr>
                  <a:xfrm>
                    <a:off x="43434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7" name="Quad Arrow Callout 916"/>
                  <p:cNvSpPr/>
                  <p:nvPr/>
                </p:nvSpPr>
                <p:spPr>
                  <a:xfrm>
                    <a:off x="48768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8" name="Quad Arrow Callout 917"/>
                  <p:cNvSpPr/>
                  <p:nvPr/>
                </p:nvSpPr>
                <p:spPr>
                  <a:xfrm>
                    <a:off x="54102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9" name="Quad Arrow Callout 918"/>
                  <p:cNvSpPr/>
                  <p:nvPr/>
                </p:nvSpPr>
                <p:spPr>
                  <a:xfrm>
                    <a:off x="59436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0" name="Group 158"/>
                  <p:cNvGrpSpPr/>
                  <p:nvPr/>
                </p:nvGrpSpPr>
                <p:grpSpPr>
                  <a:xfrm>
                    <a:off x="4800600" y="5863281"/>
                    <a:ext cx="1396313" cy="313038"/>
                    <a:chOff x="4800600" y="5863281"/>
                    <a:chExt cx="1396313" cy="313038"/>
                  </a:xfrm>
                </p:grpSpPr>
                <p:sp>
                  <p:nvSpPr>
                    <p:cNvPr id="921" name="Isosceles Triangle 920"/>
                    <p:cNvSpPr/>
                    <p:nvPr/>
                  </p:nvSpPr>
                  <p:spPr>
                    <a:xfrm>
                      <a:off x="4800600" y="5867400"/>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2" name="Isosceles Triangle 921"/>
                    <p:cNvSpPr/>
                    <p:nvPr/>
                  </p:nvSpPr>
                  <p:spPr>
                    <a:xfrm>
                      <a:off x="5321643" y="5863281"/>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 name="Isosceles Triangle 922"/>
                    <p:cNvSpPr/>
                    <p:nvPr/>
                  </p:nvSpPr>
                  <p:spPr>
                    <a:xfrm>
                      <a:off x="5892113" y="5871519"/>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12" name="Group 159"/>
                <p:cNvGrpSpPr/>
                <p:nvPr/>
              </p:nvGrpSpPr>
              <p:grpSpPr>
                <a:xfrm flipH="1" flipV="1">
                  <a:off x="4800600" y="6394622"/>
                  <a:ext cx="1396313" cy="313038"/>
                  <a:chOff x="4800600" y="5863281"/>
                  <a:chExt cx="1396313" cy="313038"/>
                </a:xfrm>
              </p:grpSpPr>
              <p:sp>
                <p:nvSpPr>
                  <p:cNvPr id="913" name="Isosceles Triangle 912"/>
                  <p:cNvSpPr/>
                  <p:nvPr/>
                </p:nvSpPr>
                <p:spPr>
                  <a:xfrm>
                    <a:off x="4800600" y="5867400"/>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4" name="Isosceles Triangle 913"/>
                  <p:cNvSpPr/>
                  <p:nvPr/>
                </p:nvSpPr>
                <p:spPr>
                  <a:xfrm>
                    <a:off x="5321643" y="5863281"/>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5" name="Isosceles Triangle 914"/>
                  <p:cNvSpPr/>
                  <p:nvPr/>
                </p:nvSpPr>
                <p:spPr>
                  <a:xfrm>
                    <a:off x="5892113" y="5871519"/>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0" name="Group 298"/>
              <p:cNvGrpSpPr/>
              <p:nvPr/>
            </p:nvGrpSpPr>
            <p:grpSpPr>
              <a:xfrm>
                <a:off x="3276600" y="1447800"/>
                <a:ext cx="808459" cy="1004878"/>
                <a:chOff x="5513018" y="671522"/>
                <a:chExt cx="808459" cy="1004878"/>
              </a:xfrm>
            </p:grpSpPr>
            <p:grpSp>
              <p:nvGrpSpPr>
                <p:cNvPr id="881" name="Group 165"/>
                <p:cNvGrpSpPr/>
                <p:nvPr/>
              </p:nvGrpSpPr>
              <p:grpSpPr>
                <a:xfrm rot="2888522">
                  <a:off x="5228282" y="963721"/>
                  <a:ext cx="851830" cy="282357"/>
                  <a:chOff x="4343400" y="5863281"/>
                  <a:chExt cx="2286000" cy="844379"/>
                </a:xfrm>
              </p:grpSpPr>
              <p:grpSp>
                <p:nvGrpSpPr>
                  <p:cNvPr id="898" name="Group 163"/>
                  <p:cNvGrpSpPr/>
                  <p:nvPr/>
                </p:nvGrpSpPr>
                <p:grpSpPr>
                  <a:xfrm>
                    <a:off x="4343400" y="5863281"/>
                    <a:ext cx="2286000" cy="766119"/>
                    <a:chOff x="4343400" y="5863281"/>
                    <a:chExt cx="2286000" cy="766119"/>
                  </a:xfrm>
                </p:grpSpPr>
                <p:sp>
                  <p:nvSpPr>
                    <p:cNvPr id="903" name="Quad Arrow Callout 902"/>
                    <p:cNvSpPr/>
                    <p:nvPr/>
                  </p:nvSpPr>
                  <p:spPr>
                    <a:xfrm>
                      <a:off x="43434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4" name="Quad Arrow Callout 903"/>
                    <p:cNvSpPr/>
                    <p:nvPr/>
                  </p:nvSpPr>
                  <p:spPr>
                    <a:xfrm>
                      <a:off x="48768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 name="Quad Arrow Callout 904"/>
                    <p:cNvSpPr/>
                    <p:nvPr/>
                  </p:nvSpPr>
                  <p:spPr>
                    <a:xfrm>
                      <a:off x="54102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 name="Quad Arrow Callout 905"/>
                    <p:cNvSpPr/>
                    <p:nvPr/>
                  </p:nvSpPr>
                  <p:spPr>
                    <a:xfrm>
                      <a:off x="59436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7" name="Group 158"/>
                    <p:cNvGrpSpPr/>
                    <p:nvPr/>
                  </p:nvGrpSpPr>
                  <p:grpSpPr>
                    <a:xfrm>
                      <a:off x="4800600" y="5863281"/>
                      <a:ext cx="1396313" cy="313038"/>
                      <a:chOff x="4800600" y="5863281"/>
                      <a:chExt cx="1396313" cy="313038"/>
                    </a:xfrm>
                  </p:grpSpPr>
                  <p:sp>
                    <p:nvSpPr>
                      <p:cNvPr id="908" name="Isosceles Triangle 907"/>
                      <p:cNvSpPr/>
                      <p:nvPr/>
                    </p:nvSpPr>
                    <p:spPr>
                      <a:xfrm>
                        <a:off x="4800600" y="5867400"/>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9" name="Isosceles Triangle 908"/>
                      <p:cNvSpPr/>
                      <p:nvPr/>
                    </p:nvSpPr>
                    <p:spPr>
                      <a:xfrm>
                        <a:off x="5321643" y="5863281"/>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0" name="Isosceles Triangle 909"/>
                      <p:cNvSpPr/>
                      <p:nvPr/>
                    </p:nvSpPr>
                    <p:spPr>
                      <a:xfrm>
                        <a:off x="5892113" y="5871519"/>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99" name="Group 159"/>
                  <p:cNvGrpSpPr/>
                  <p:nvPr/>
                </p:nvGrpSpPr>
                <p:grpSpPr>
                  <a:xfrm flipH="1" flipV="1">
                    <a:off x="4800600" y="6394622"/>
                    <a:ext cx="1396313" cy="313038"/>
                    <a:chOff x="4800600" y="5863281"/>
                    <a:chExt cx="1396313" cy="313038"/>
                  </a:xfrm>
                </p:grpSpPr>
                <p:sp>
                  <p:nvSpPr>
                    <p:cNvPr id="900" name="Isosceles Triangle 899"/>
                    <p:cNvSpPr/>
                    <p:nvPr/>
                  </p:nvSpPr>
                  <p:spPr>
                    <a:xfrm>
                      <a:off x="4800600" y="5867400"/>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Isosceles Triangle 900"/>
                    <p:cNvSpPr/>
                    <p:nvPr/>
                  </p:nvSpPr>
                  <p:spPr>
                    <a:xfrm>
                      <a:off x="5321643" y="5863281"/>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 name="Isosceles Triangle 901"/>
                    <p:cNvSpPr/>
                    <p:nvPr/>
                  </p:nvSpPr>
                  <p:spPr>
                    <a:xfrm>
                      <a:off x="5892113" y="5871519"/>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2" name="Group 165"/>
                <p:cNvGrpSpPr/>
                <p:nvPr/>
              </p:nvGrpSpPr>
              <p:grpSpPr>
                <a:xfrm rot="18707503">
                  <a:off x="5754384" y="956258"/>
                  <a:ext cx="851830" cy="282357"/>
                  <a:chOff x="4343400" y="5863281"/>
                  <a:chExt cx="2286000" cy="844379"/>
                </a:xfrm>
              </p:grpSpPr>
              <p:grpSp>
                <p:nvGrpSpPr>
                  <p:cNvPr id="885" name="Group 163"/>
                  <p:cNvGrpSpPr/>
                  <p:nvPr/>
                </p:nvGrpSpPr>
                <p:grpSpPr>
                  <a:xfrm>
                    <a:off x="4343400" y="5863281"/>
                    <a:ext cx="2286000" cy="766119"/>
                    <a:chOff x="4343400" y="5863281"/>
                    <a:chExt cx="2286000" cy="766119"/>
                  </a:xfrm>
                </p:grpSpPr>
                <p:sp>
                  <p:nvSpPr>
                    <p:cNvPr id="890" name="Quad Arrow Callout 889"/>
                    <p:cNvSpPr/>
                    <p:nvPr/>
                  </p:nvSpPr>
                  <p:spPr>
                    <a:xfrm>
                      <a:off x="43434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 name="Quad Arrow Callout 890"/>
                    <p:cNvSpPr/>
                    <p:nvPr/>
                  </p:nvSpPr>
                  <p:spPr>
                    <a:xfrm>
                      <a:off x="48768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 name="Quad Arrow Callout 891"/>
                    <p:cNvSpPr/>
                    <p:nvPr/>
                  </p:nvSpPr>
                  <p:spPr>
                    <a:xfrm>
                      <a:off x="54102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 name="Quad Arrow Callout 892"/>
                    <p:cNvSpPr/>
                    <p:nvPr/>
                  </p:nvSpPr>
                  <p:spPr>
                    <a:xfrm>
                      <a:off x="5943600" y="5943600"/>
                      <a:ext cx="685800" cy="685800"/>
                    </a:xfrm>
                    <a:prstGeom prst="quadArrowCallout">
                      <a:avLst>
                        <a:gd name="adj1" fmla="val 0"/>
                        <a:gd name="adj2" fmla="val 16714"/>
                        <a:gd name="adj3" fmla="val 33286"/>
                        <a:gd name="adj4" fmla="val 4812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4" name="Group 158"/>
                    <p:cNvGrpSpPr/>
                    <p:nvPr/>
                  </p:nvGrpSpPr>
                  <p:grpSpPr>
                    <a:xfrm>
                      <a:off x="4800600" y="5863281"/>
                      <a:ext cx="1396313" cy="313038"/>
                      <a:chOff x="4800600" y="5863281"/>
                      <a:chExt cx="1396313" cy="313038"/>
                    </a:xfrm>
                  </p:grpSpPr>
                  <p:sp>
                    <p:nvSpPr>
                      <p:cNvPr id="895" name="Isosceles Triangle 894"/>
                      <p:cNvSpPr/>
                      <p:nvPr/>
                    </p:nvSpPr>
                    <p:spPr>
                      <a:xfrm>
                        <a:off x="4800600" y="5867400"/>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6" name="Isosceles Triangle 895"/>
                      <p:cNvSpPr/>
                      <p:nvPr/>
                    </p:nvSpPr>
                    <p:spPr>
                      <a:xfrm>
                        <a:off x="5321643" y="5863281"/>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7" name="Isosceles Triangle 896"/>
                      <p:cNvSpPr/>
                      <p:nvPr/>
                    </p:nvSpPr>
                    <p:spPr>
                      <a:xfrm>
                        <a:off x="5892113" y="5871519"/>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886" name="Group 159"/>
                  <p:cNvGrpSpPr/>
                  <p:nvPr/>
                </p:nvGrpSpPr>
                <p:grpSpPr>
                  <a:xfrm flipH="1" flipV="1">
                    <a:off x="4800600" y="6394622"/>
                    <a:ext cx="1396313" cy="313038"/>
                    <a:chOff x="4800600" y="5863281"/>
                    <a:chExt cx="1396313" cy="313038"/>
                  </a:xfrm>
                </p:grpSpPr>
                <p:sp>
                  <p:nvSpPr>
                    <p:cNvPr id="887" name="Isosceles Triangle 886"/>
                    <p:cNvSpPr/>
                    <p:nvPr/>
                  </p:nvSpPr>
                  <p:spPr>
                    <a:xfrm>
                      <a:off x="4800600" y="5867400"/>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 name="Isosceles Triangle 887"/>
                    <p:cNvSpPr/>
                    <p:nvPr/>
                  </p:nvSpPr>
                  <p:spPr>
                    <a:xfrm>
                      <a:off x="5321643" y="5863281"/>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 name="Isosceles Triangle 888"/>
                    <p:cNvSpPr/>
                    <p:nvPr/>
                  </p:nvSpPr>
                  <p:spPr>
                    <a:xfrm>
                      <a:off x="5892113" y="5871519"/>
                      <a:ext cx="304800" cy="304800"/>
                    </a:xfrm>
                    <a:prstGeom prst="triangle">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83" name="Oval 882"/>
                <p:cNvSpPr/>
                <p:nvPr/>
              </p:nvSpPr>
              <p:spPr>
                <a:xfrm>
                  <a:off x="5715000" y="1295400"/>
                  <a:ext cx="381000" cy="381000"/>
                </a:xfrm>
                <a:prstGeom prst="ellipse">
                  <a:avLst/>
                </a:prstGeom>
                <a:solidFill>
                  <a:schemeClr val="accent5">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4" name="Plaque 883"/>
                <p:cNvSpPr/>
                <p:nvPr/>
              </p:nvSpPr>
              <p:spPr>
                <a:xfrm>
                  <a:off x="5809130" y="1416424"/>
                  <a:ext cx="188259" cy="152400"/>
                </a:xfrm>
                <a:prstGeom prst="plaque">
                  <a:avLst>
                    <a:gd name="adj" fmla="val 31373"/>
                  </a:avLst>
                </a:prstGeom>
                <a:solidFill>
                  <a:schemeClr val="accent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24" name="Group 128"/>
            <p:cNvGrpSpPr/>
            <p:nvPr/>
          </p:nvGrpSpPr>
          <p:grpSpPr>
            <a:xfrm>
              <a:off x="8001000" y="5029200"/>
              <a:ext cx="823884" cy="1295400"/>
              <a:chOff x="1593975" y="990600"/>
              <a:chExt cx="1987425" cy="3466754"/>
            </a:xfrm>
          </p:grpSpPr>
          <p:sp>
            <p:nvSpPr>
              <p:cNvPr id="925" name="Oval 924"/>
              <p:cNvSpPr/>
              <p:nvPr/>
            </p:nvSpPr>
            <p:spPr>
              <a:xfrm rot="4427519">
                <a:off x="2206128" y="3815032"/>
                <a:ext cx="466193" cy="818451"/>
              </a:xfrm>
              <a:prstGeom prst="ellipse">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6" name="Oval 925"/>
              <p:cNvSpPr/>
              <p:nvPr/>
            </p:nvSpPr>
            <p:spPr>
              <a:xfrm rot="17172481" flipH="1">
                <a:off x="2739528" y="3815032"/>
                <a:ext cx="466193" cy="818451"/>
              </a:xfrm>
              <a:prstGeom prst="ellipse">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 name="Isosceles Triangle 926"/>
              <p:cNvSpPr/>
              <p:nvPr/>
            </p:nvSpPr>
            <p:spPr>
              <a:xfrm>
                <a:off x="1905000" y="2057400"/>
                <a:ext cx="1676400" cy="2133600"/>
              </a:xfrm>
              <a:prstGeom prst="triangle">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8" name="Isosceles Triangle 927"/>
              <p:cNvSpPr/>
              <p:nvPr/>
            </p:nvSpPr>
            <p:spPr>
              <a:xfrm rot="10800000">
                <a:off x="2514600" y="2286000"/>
                <a:ext cx="381000" cy="457200"/>
              </a:xfrm>
              <a:prstGeom prst="triangl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 name="Oval 928"/>
              <p:cNvSpPr/>
              <p:nvPr/>
            </p:nvSpPr>
            <p:spPr>
              <a:xfrm rot="19411276">
                <a:off x="3160869" y="2638846"/>
                <a:ext cx="420058" cy="753877"/>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 name="Oval 929"/>
              <p:cNvSpPr/>
              <p:nvPr/>
            </p:nvSpPr>
            <p:spPr>
              <a:xfrm rot="2820608">
                <a:off x="1760886" y="2537944"/>
                <a:ext cx="420057" cy="753879"/>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 name="Isosceles Triangle 930"/>
              <p:cNvSpPr/>
              <p:nvPr/>
            </p:nvSpPr>
            <p:spPr>
              <a:xfrm rot="2242960">
                <a:off x="1878936" y="1901223"/>
                <a:ext cx="914400" cy="1255680"/>
              </a:xfrm>
              <a:prstGeom prst="triangle">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2" name="Isosceles Triangle 931"/>
              <p:cNvSpPr/>
              <p:nvPr/>
            </p:nvSpPr>
            <p:spPr>
              <a:xfrm rot="19284057">
                <a:off x="2654004" y="1900669"/>
                <a:ext cx="914400" cy="1255680"/>
              </a:xfrm>
              <a:prstGeom prst="triangle">
                <a:avLst/>
              </a:prstGeom>
              <a:solidFill>
                <a:schemeClr val="bg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3" name="Oval 932"/>
              <p:cNvSpPr/>
              <p:nvPr/>
            </p:nvSpPr>
            <p:spPr>
              <a:xfrm>
                <a:off x="2209800" y="990600"/>
                <a:ext cx="990600" cy="1447800"/>
              </a:xfrm>
              <a:prstGeom prst="ellipse">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4" name="Cloud 933"/>
              <p:cNvSpPr/>
              <p:nvPr/>
            </p:nvSpPr>
            <p:spPr>
              <a:xfrm>
                <a:off x="2209800" y="990600"/>
                <a:ext cx="990600" cy="381000"/>
              </a:xfrm>
              <a:prstGeom prst="cloud">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5" name="Cloud 934"/>
              <p:cNvSpPr/>
              <p:nvPr/>
            </p:nvSpPr>
            <p:spPr>
              <a:xfrm rot="5107997">
                <a:off x="2396437" y="1718794"/>
                <a:ext cx="1505693" cy="381000"/>
              </a:xfrm>
              <a:prstGeom prst="cloud">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6" name="Cloud 935"/>
              <p:cNvSpPr/>
              <p:nvPr/>
            </p:nvSpPr>
            <p:spPr>
              <a:xfrm rot="6038579">
                <a:off x="1558237" y="1718794"/>
                <a:ext cx="1505693" cy="381000"/>
              </a:xfrm>
              <a:prstGeom prst="cloud">
                <a:avLst/>
              </a:prstGeom>
              <a:solidFill>
                <a:srgbClr val="9966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7" name="Trapezoid 936"/>
              <p:cNvSpPr/>
              <p:nvPr/>
            </p:nvSpPr>
            <p:spPr>
              <a:xfrm rot="283094">
                <a:off x="1986442" y="1103684"/>
                <a:ext cx="457200" cy="1295400"/>
              </a:xfrm>
              <a:prstGeom prst="trapezoid">
                <a:avLst>
                  <a:gd name="adj" fmla="val 43652"/>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8" name="Trapezoid 937"/>
              <p:cNvSpPr/>
              <p:nvPr/>
            </p:nvSpPr>
            <p:spPr>
              <a:xfrm rot="21363997">
                <a:off x="3015691" y="1080956"/>
                <a:ext cx="457200" cy="1295400"/>
              </a:xfrm>
              <a:prstGeom prst="trapezoid">
                <a:avLst>
                  <a:gd name="adj" fmla="val 43418"/>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 name="Flowchart: Stored Data 938"/>
              <p:cNvSpPr/>
              <p:nvPr/>
            </p:nvSpPr>
            <p:spPr>
              <a:xfrm rot="5400000">
                <a:off x="2438400" y="685800"/>
                <a:ext cx="609600" cy="1219200"/>
              </a:xfrm>
              <a:prstGeom prst="flowChartOnlineStorage">
                <a:avLst/>
              </a:prstGeom>
              <a:solidFill>
                <a:srgbClr val="CC9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 name="Cross 939"/>
              <p:cNvSpPr/>
              <p:nvPr/>
            </p:nvSpPr>
            <p:spPr>
              <a:xfrm>
                <a:off x="1981200" y="3886200"/>
                <a:ext cx="381000" cy="304800"/>
              </a:xfrm>
              <a:prstGeom prst="plus">
                <a:avLst>
                  <a:gd name="adj" fmla="val 28692"/>
                </a:avLst>
              </a:prstGeom>
              <a:solidFill>
                <a:schemeClr val="accent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 name="Cross 940"/>
              <p:cNvSpPr/>
              <p:nvPr/>
            </p:nvSpPr>
            <p:spPr>
              <a:xfrm>
                <a:off x="2362200" y="3886200"/>
                <a:ext cx="381000" cy="304800"/>
              </a:xfrm>
              <a:prstGeom prst="plus">
                <a:avLst>
                  <a:gd name="adj" fmla="val 28692"/>
                </a:avLst>
              </a:prstGeom>
              <a:solidFill>
                <a:schemeClr val="accent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 name="Cross 941"/>
              <p:cNvSpPr/>
              <p:nvPr/>
            </p:nvSpPr>
            <p:spPr>
              <a:xfrm>
                <a:off x="2819400" y="3886200"/>
                <a:ext cx="381000" cy="304800"/>
              </a:xfrm>
              <a:prstGeom prst="plus">
                <a:avLst>
                  <a:gd name="adj" fmla="val 28692"/>
                </a:avLst>
              </a:prstGeom>
              <a:solidFill>
                <a:schemeClr val="accent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 name="Cross 942"/>
              <p:cNvSpPr/>
              <p:nvPr/>
            </p:nvSpPr>
            <p:spPr>
              <a:xfrm>
                <a:off x="3124200" y="3886200"/>
                <a:ext cx="381000" cy="304800"/>
              </a:xfrm>
              <a:prstGeom prst="plus">
                <a:avLst>
                  <a:gd name="adj" fmla="val 28692"/>
                </a:avLst>
              </a:prstGeom>
              <a:solidFill>
                <a:schemeClr val="accent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1597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584775"/>
          </a:xfrm>
          <a:prstGeom prst="rect">
            <a:avLst/>
          </a:prstGeom>
          <a:noFill/>
        </p:spPr>
        <p:txBody>
          <a:bodyPr wrap="square" rtlCol="0">
            <a:spAutoFit/>
          </a:bodyPr>
          <a:lstStyle/>
          <a:p>
            <a:pPr algn="ctr"/>
            <a:r>
              <a:rPr lang="en-US" sz="3200" dirty="0">
                <a:solidFill>
                  <a:schemeClr val="bg1"/>
                </a:solidFill>
                <a:latin typeface="Georgia" pitchFamily="18" charset="0"/>
              </a:rPr>
              <a:t>Prophecy Fulfilled</a:t>
            </a:r>
          </a:p>
        </p:txBody>
      </p:sp>
      <p:pic>
        <p:nvPicPr>
          <p:cNvPr id="28674" name="Picture 2" descr="Triumphal Entry"/>
          <p:cNvPicPr>
            <a:picLocks noChangeAspect="1" noChangeArrowheads="1"/>
          </p:cNvPicPr>
          <p:nvPr/>
        </p:nvPicPr>
        <p:blipFill>
          <a:blip r:embed="rId3" cstate="print"/>
          <a:srcRect/>
          <a:stretch>
            <a:fillRect/>
          </a:stretch>
        </p:blipFill>
        <p:spPr bwMode="auto">
          <a:xfrm>
            <a:off x="4036912" y="1876120"/>
            <a:ext cx="4286250" cy="3219451"/>
          </a:xfrm>
          <a:prstGeom prst="rect">
            <a:avLst/>
          </a:prstGeom>
          <a:noFill/>
        </p:spPr>
      </p:pic>
      <p:sp>
        <p:nvSpPr>
          <p:cNvPr id="8" name="Rectangle 7"/>
          <p:cNvSpPr/>
          <p:nvPr/>
        </p:nvSpPr>
        <p:spPr>
          <a:xfrm>
            <a:off x="3009089" y="581747"/>
            <a:ext cx="6096000" cy="1200329"/>
          </a:xfrm>
          <a:prstGeom prst="rect">
            <a:avLst/>
          </a:prstGeom>
        </p:spPr>
        <p:txBody>
          <a:bodyPr>
            <a:spAutoFit/>
          </a:bodyPr>
          <a:lstStyle/>
          <a:p>
            <a:r>
              <a:rPr lang="en-US" i="1" dirty="0">
                <a:solidFill>
                  <a:srgbClr val="FFFF00"/>
                </a:solidFill>
              </a:rPr>
              <a:t>Rejoice greatly, O daughter of Zion; shout, O daughter of Jerusalem: behold, thy King cometh unto thee: he is just, and having salvation; lowly, and riding upon an ass, and upon a colt the foal of an ass. </a:t>
            </a:r>
            <a:r>
              <a:rPr lang="en-US" b="1" i="1" dirty="0">
                <a:solidFill>
                  <a:srgbClr val="FFFF00"/>
                </a:solidFill>
              </a:rPr>
              <a:t>Zechariah 9:9</a:t>
            </a:r>
          </a:p>
        </p:txBody>
      </p:sp>
      <p:sp>
        <p:nvSpPr>
          <p:cNvPr id="12" name="Rectangle 11"/>
          <p:cNvSpPr/>
          <p:nvPr/>
        </p:nvSpPr>
        <p:spPr>
          <a:xfrm>
            <a:off x="8735437" y="2266943"/>
            <a:ext cx="2655651" cy="2031325"/>
          </a:xfrm>
          <a:prstGeom prst="rect">
            <a:avLst/>
          </a:prstGeom>
        </p:spPr>
        <p:txBody>
          <a:bodyPr wrap="square">
            <a:spAutoFit/>
          </a:bodyPr>
          <a:lstStyle/>
          <a:p>
            <a:r>
              <a:rPr lang="en-US" i="1" dirty="0">
                <a:solidFill>
                  <a:srgbClr val="FFFF00"/>
                </a:solidFill>
              </a:rPr>
              <a:t>Tell ye the daughter of </a:t>
            </a:r>
            <a:r>
              <a:rPr lang="en-US" i="1" dirty="0" err="1">
                <a:solidFill>
                  <a:srgbClr val="FFFF00"/>
                </a:solidFill>
              </a:rPr>
              <a:t>Sion</a:t>
            </a:r>
            <a:r>
              <a:rPr lang="en-US" i="1" dirty="0">
                <a:solidFill>
                  <a:srgbClr val="FFFF00"/>
                </a:solidFill>
              </a:rPr>
              <a:t>, Behold, thy King cometh unto thee, meek, and sitting upon an ass, and a colt the foal of an ass. Matthew 21:5</a:t>
            </a:r>
          </a:p>
        </p:txBody>
      </p:sp>
      <p:sp>
        <p:nvSpPr>
          <p:cNvPr id="13" name="Rectangle 12"/>
          <p:cNvSpPr/>
          <p:nvPr/>
        </p:nvSpPr>
        <p:spPr>
          <a:xfrm>
            <a:off x="7247106" y="5117148"/>
            <a:ext cx="4649822" cy="1477328"/>
          </a:xfrm>
          <a:prstGeom prst="rect">
            <a:avLst/>
          </a:prstGeom>
        </p:spPr>
        <p:txBody>
          <a:bodyPr wrap="square">
            <a:spAutoFit/>
          </a:bodyPr>
          <a:lstStyle/>
          <a:p>
            <a:r>
              <a:rPr lang="en-US" i="1" dirty="0">
                <a:solidFill>
                  <a:srgbClr val="FFFF00"/>
                </a:solidFill>
              </a:rPr>
              <a:t>And the multitudes that went before, and that followed, cried, saying, Hosanna to the Son of David: Blessed is he that cometh in the name of the Lord; Hosanna in the highest.</a:t>
            </a:r>
          </a:p>
          <a:p>
            <a:r>
              <a:rPr lang="en-US" i="1" dirty="0">
                <a:solidFill>
                  <a:srgbClr val="FFFF00"/>
                </a:solidFill>
              </a:rPr>
              <a:t>Matthew 21:9</a:t>
            </a:r>
          </a:p>
        </p:txBody>
      </p:sp>
      <p:sp>
        <p:nvSpPr>
          <p:cNvPr id="14" name="Rectangle 13"/>
          <p:cNvSpPr/>
          <p:nvPr/>
        </p:nvSpPr>
        <p:spPr>
          <a:xfrm>
            <a:off x="645268" y="5379794"/>
            <a:ext cx="6096000" cy="923330"/>
          </a:xfrm>
          <a:prstGeom prst="rect">
            <a:avLst/>
          </a:prstGeom>
        </p:spPr>
        <p:txBody>
          <a:bodyPr>
            <a:spAutoFit/>
          </a:bodyPr>
          <a:lstStyle/>
          <a:p>
            <a:r>
              <a:rPr lang="en-US" i="1" dirty="0">
                <a:solidFill>
                  <a:srgbClr val="FFFF00"/>
                </a:solidFill>
              </a:rPr>
              <a:t>Took branches of palm trees, and went forth to meet him, and cried, Hosanna: Blessed is the King of Israel that cometh in the name of the Lord. John 12:13</a:t>
            </a:r>
          </a:p>
        </p:txBody>
      </p:sp>
      <p:sp>
        <p:nvSpPr>
          <p:cNvPr id="15" name="Rectangle 14"/>
          <p:cNvSpPr/>
          <p:nvPr/>
        </p:nvSpPr>
        <p:spPr>
          <a:xfrm>
            <a:off x="752272" y="2794550"/>
            <a:ext cx="2953965" cy="1200329"/>
          </a:xfrm>
          <a:prstGeom prst="rect">
            <a:avLst/>
          </a:prstGeom>
        </p:spPr>
        <p:txBody>
          <a:bodyPr wrap="square">
            <a:spAutoFit/>
          </a:bodyPr>
          <a:lstStyle/>
          <a:p>
            <a:r>
              <a:rPr lang="en-US" i="1" dirty="0">
                <a:solidFill>
                  <a:srgbClr val="FFFF00"/>
                </a:solidFill>
              </a:rPr>
              <a:t>Fear not, daughter of </a:t>
            </a:r>
            <a:r>
              <a:rPr lang="en-US" i="1" dirty="0" err="1">
                <a:solidFill>
                  <a:srgbClr val="FFFF00"/>
                </a:solidFill>
              </a:rPr>
              <a:t>Sion</a:t>
            </a:r>
            <a:r>
              <a:rPr lang="en-US" i="1" dirty="0">
                <a:solidFill>
                  <a:srgbClr val="FFFF00"/>
                </a:solidFill>
              </a:rPr>
              <a:t>: behold, thy King cometh, sitting on an ass’s colt. </a:t>
            </a:r>
          </a:p>
          <a:p>
            <a:r>
              <a:rPr lang="en-US" i="1" dirty="0">
                <a:solidFill>
                  <a:srgbClr val="FFFF00"/>
                </a:solidFill>
              </a:rPr>
              <a:t>John 12:15</a:t>
            </a:r>
          </a:p>
        </p:txBody>
      </p:sp>
      <p:sp>
        <p:nvSpPr>
          <p:cNvPr id="16" name="Rectangle 15"/>
          <p:cNvSpPr/>
          <p:nvPr/>
        </p:nvSpPr>
        <p:spPr>
          <a:xfrm>
            <a:off x="9062936" y="314926"/>
            <a:ext cx="3129064" cy="646331"/>
          </a:xfrm>
          <a:prstGeom prst="rect">
            <a:avLst/>
          </a:prstGeom>
        </p:spPr>
        <p:txBody>
          <a:bodyPr wrap="square">
            <a:spAutoFit/>
          </a:bodyPr>
          <a:lstStyle/>
          <a:p>
            <a:r>
              <a:rPr lang="en-US" dirty="0">
                <a:solidFill>
                  <a:schemeClr val="bg1"/>
                </a:solidFill>
              </a:rPr>
              <a:t>Donkey = symbol of Peace</a:t>
            </a:r>
          </a:p>
          <a:p>
            <a:r>
              <a:rPr lang="en-US" dirty="0">
                <a:solidFill>
                  <a:schemeClr val="bg1"/>
                </a:solidFill>
              </a:rPr>
              <a:t>Horse = symbol of war</a:t>
            </a:r>
          </a:p>
        </p:txBody>
      </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Looking for the Messiah</a:t>
            </a:r>
          </a:p>
        </p:txBody>
      </p:sp>
      <p:sp>
        <p:nvSpPr>
          <p:cNvPr id="7" name="TextBox 6"/>
          <p:cNvSpPr txBox="1"/>
          <p:nvPr/>
        </p:nvSpPr>
        <p:spPr>
          <a:xfrm>
            <a:off x="0" y="6488668"/>
            <a:ext cx="2120630" cy="369332"/>
          </a:xfrm>
          <a:prstGeom prst="rect">
            <a:avLst/>
          </a:prstGeom>
          <a:noFill/>
        </p:spPr>
        <p:txBody>
          <a:bodyPr wrap="square" rtlCol="0">
            <a:spAutoFit/>
          </a:bodyPr>
          <a:lstStyle/>
          <a:p>
            <a:r>
              <a:rPr lang="en-US" dirty="0">
                <a:solidFill>
                  <a:schemeClr val="bg1"/>
                </a:solidFill>
              </a:rPr>
              <a:t>Zechariah 9:9</a:t>
            </a:r>
          </a:p>
        </p:txBody>
      </p:sp>
      <p:sp>
        <p:nvSpPr>
          <p:cNvPr id="14" name="Rectangle 13"/>
          <p:cNvSpPr/>
          <p:nvPr/>
        </p:nvSpPr>
        <p:spPr>
          <a:xfrm>
            <a:off x="223738" y="894945"/>
            <a:ext cx="6196518" cy="2585323"/>
          </a:xfrm>
          <a:prstGeom prst="rect">
            <a:avLst/>
          </a:prstGeom>
        </p:spPr>
        <p:txBody>
          <a:bodyPr wrap="square">
            <a:spAutoFit/>
          </a:bodyPr>
          <a:lstStyle/>
          <a:p>
            <a:r>
              <a:rPr lang="en-US" dirty="0">
                <a:solidFill>
                  <a:schemeClr val="bg1"/>
                </a:solidFill>
              </a:rPr>
              <a:t> “Many Jews were looking only for a deliverer from the Roman power and for a greater national prosperity.” </a:t>
            </a:r>
          </a:p>
          <a:p>
            <a:endParaRPr lang="en-US" dirty="0">
              <a:solidFill>
                <a:schemeClr val="bg1"/>
              </a:solidFill>
            </a:endParaRPr>
          </a:p>
          <a:p>
            <a:r>
              <a:rPr lang="en-US" dirty="0">
                <a:solidFill>
                  <a:schemeClr val="bg1"/>
                </a:solidFill>
              </a:rPr>
              <a:t>When Jesus Christ rode into Jerusalem, many Jews cheered for Him as </a:t>
            </a:r>
            <a:r>
              <a:rPr lang="en-US" i="1" dirty="0">
                <a:solidFill>
                  <a:schemeClr val="bg1"/>
                </a:solidFill>
              </a:rPr>
              <a:t>a </a:t>
            </a:r>
            <a:r>
              <a:rPr lang="en-US" dirty="0">
                <a:solidFill>
                  <a:schemeClr val="bg1"/>
                </a:solidFill>
              </a:rPr>
              <a:t>messiah, or a political deliverer, not necessarily </a:t>
            </a:r>
            <a:r>
              <a:rPr lang="en-US" i="1" dirty="0">
                <a:solidFill>
                  <a:schemeClr val="bg1"/>
                </a:solidFill>
              </a:rPr>
              <a:t>the </a:t>
            </a:r>
            <a:r>
              <a:rPr lang="en-US" dirty="0">
                <a:solidFill>
                  <a:schemeClr val="bg1"/>
                </a:solidFill>
              </a:rPr>
              <a:t>Messiah, who would bring them eternal salvation. </a:t>
            </a:r>
          </a:p>
          <a:p>
            <a:endParaRPr lang="en-US" dirty="0">
              <a:solidFill>
                <a:schemeClr val="bg1"/>
              </a:solidFill>
            </a:endParaRPr>
          </a:p>
          <a:p>
            <a:r>
              <a:rPr lang="en-US" dirty="0">
                <a:solidFill>
                  <a:schemeClr val="bg1"/>
                </a:solidFill>
              </a:rPr>
              <a:t>The title </a:t>
            </a:r>
            <a:r>
              <a:rPr lang="en-US" i="1" dirty="0">
                <a:solidFill>
                  <a:schemeClr val="bg1"/>
                </a:solidFill>
              </a:rPr>
              <a:t>Messiah</a:t>
            </a:r>
            <a:r>
              <a:rPr lang="en-US" dirty="0">
                <a:solidFill>
                  <a:schemeClr val="bg1"/>
                </a:solidFill>
              </a:rPr>
              <a:t> means “the anointed Prophet, Priest, King, and Deliverer whose coming the Jews were eagerly expecting”</a:t>
            </a:r>
          </a:p>
        </p:txBody>
      </p:sp>
      <p:sp>
        <p:nvSpPr>
          <p:cNvPr id="15" name="TextBox 14"/>
          <p:cNvSpPr txBox="1"/>
          <p:nvPr/>
        </p:nvSpPr>
        <p:spPr>
          <a:xfrm>
            <a:off x="11216151" y="6488668"/>
            <a:ext cx="975849" cy="369332"/>
          </a:xfrm>
          <a:prstGeom prst="rect">
            <a:avLst/>
          </a:prstGeom>
          <a:noFill/>
        </p:spPr>
        <p:txBody>
          <a:bodyPr wrap="square" rtlCol="0">
            <a:spAutoFit/>
          </a:bodyPr>
          <a:lstStyle/>
          <a:p>
            <a:pPr algn="r"/>
            <a:r>
              <a:rPr lang="en-US" dirty="0">
                <a:solidFill>
                  <a:schemeClr val="bg1"/>
                </a:solidFill>
              </a:rPr>
              <a:t>(2)</a:t>
            </a:r>
          </a:p>
        </p:txBody>
      </p:sp>
      <p:sp>
        <p:nvSpPr>
          <p:cNvPr id="16" name="Rectangle 15"/>
          <p:cNvSpPr/>
          <p:nvPr/>
        </p:nvSpPr>
        <p:spPr>
          <a:xfrm>
            <a:off x="5048656" y="4057312"/>
            <a:ext cx="6770452" cy="2585323"/>
          </a:xfrm>
          <a:prstGeom prst="rect">
            <a:avLst/>
          </a:prstGeom>
        </p:spPr>
        <p:txBody>
          <a:bodyPr wrap="square">
            <a:spAutoFit/>
          </a:bodyPr>
          <a:lstStyle/>
          <a:p>
            <a:r>
              <a:rPr lang="en-US" dirty="0">
                <a:solidFill>
                  <a:schemeClr val="bg1"/>
                </a:solidFill>
              </a:rPr>
              <a:t>Although some people believed that Jesus Christ was the Messiah, many were disappointed that He did not overthrow the Roman rule. </a:t>
            </a:r>
          </a:p>
          <a:p>
            <a:endParaRPr lang="en-US" dirty="0">
              <a:solidFill>
                <a:schemeClr val="bg1"/>
              </a:solidFill>
            </a:endParaRPr>
          </a:p>
          <a:p>
            <a:r>
              <a:rPr lang="en-US" dirty="0">
                <a:solidFill>
                  <a:schemeClr val="bg1"/>
                </a:solidFill>
              </a:rPr>
              <a:t>Some of the Jewish leaders envied Him and rejected Him as both </a:t>
            </a:r>
            <a:r>
              <a:rPr lang="en-US" i="1" dirty="0">
                <a:solidFill>
                  <a:schemeClr val="bg1"/>
                </a:solidFill>
              </a:rPr>
              <a:t>a </a:t>
            </a:r>
            <a:r>
              <a:rPr lang="en-US" dirty="0">
                <a:solidFill>
                  <a:schemeClr val="bg1"/>
                </a:solidFill>
              </a:rPr>
              <a:t>messiah and </a:t>
            </a:r>
            <a:r>
              <a:rPr lang="en-US" i="1" dirty="0">
                <a:solidFill>
                  <a:schemeClr val="bg1"/>
                </a:solidFill>
              </a:rPr>
              <a:t>the</a:t>
            </a:r>
            <a:r>
              <a:rPr lang="en-US" dirty="0">
                <a:solidFill>
                  <a:schemeClr val="bg1"/>
                </a:solidFill>
              </a:rPr>
              <a:t> Messiah, so they plotted His death. </a:t>
            </a:r>
          </a:p>
          <a:p>
            <a:endParaRPr lang="en-US" dirty="0">
              <a:solidFill>
                <a:schemeClr val="bg1"/>
              </a:solidFill>
            </a:endParaRPr>
          </a:p>
          <a:p>
            <a:r>
              <a:rPr lang="en-US" dirty="0">
                <a:solidFill>
                  <a:schemeClr val="bg1"/>
                </a:solidFill>
              </a:rPr>
              <a:t>They persuaded the multitude at Pilate’s court to demand that Barabbas be released instead of Jesus Christ, which resulted in the Savior’s Crucifixion.</a:t>
            </a:r>
          </a:p>
        </p:txBody>
      </p:sp>
      <p:pic>
        <p:nvPicPr>
          <p:cNvPr id="27650" name="Picture 2" descr="http://www.jesus-story.net/1_trapped15.jpg"/>
          <p:cNvPicPr>
            <a:picLocks noChangeAspect="1" noChangeArrowheads="1"/>
          </p:cNvPicPr>
          <p:nvPr/>
        </p:nvPicPr>
        <p:blipFill>
          <a:blip r:embed="rId3" cstate="print"/>
          <a:srcRect/>
          <a:stretch>
            <a:fillRect/>
          </a:stretch>
        </p:blipFill>
        <p:spPr bwMode="auto">
          <a:xfrm>
            <a:off x="1333522" y="3784060"/>
            <a:ext cx="3555573" cy="2655651"/>
          </a:xfrm>
          <a:prstGeom prst="rect">
            <a:avLst/>
          </a:prstGeom>
          <a:noFill/>
        </p:spPr>
      </p:pic>
      <p:grpSp>
        <p:nvGrpSpPr>
          <p:cNvPr id="18" name="Group 17"/>
          <p:cNvGrpSpPr/>
          <p:nvPr/>
        </p:nvGrpSpPr>
        <p:grpSpPr>
          <a:xfrm>
            <a:off x="7256766" y="953301"/>
            <a:ext cx="3832766" cy="2797615"/>
            <a:chOff x="7373498" y="787931"/>
            <a:chExt cx="3832766" cy="2797615"/>
          </a:xfrm>
        </p:grpSpPr>
        <p:pic>
          <p:nvPicPr>
            <p:cNvPr id="27652" name="Picture 4" descr="http://clccharter.org/euzine1/images/colosseamatnight.gif"/>
            <p:cNvPicPr>
              <a:picLocks noChangeAspect="1" noChangeArrowheads="1"/>
            </p:cNvPicPr>
            <p:nvPr/>
          </p:nvPicPr>
          <p:blipFill>
            <a:blip r:embed="rId4" cstate="print"/>
            <a:srcRect/>
            <a:stretch>
              <a:fillRect/>
            </a:stretch>
          </p:blipFill>
          <p:spPr bwMode="auto">
            <a:xfrm>
              <a:off x="7373498" y="787931"/>
              <a:ext cx="3832766" cy="2551528"/>
            </a:xfrm>
            <a:prstGeom prst="rect">
              <a:avLst/>
            </a:prstGeom>
            <a:noFill/>
          </p:spPr>
        </p:pic>
        <p:sp>
          <p:nvSpPr>
            <p:cNvPr id="17" name="TextBox 16"/>
            <p:cNvSpPr txBox="1"/>
            <p:nvPr/>
          </p:nvSpPr>
          <p:spPr>
            <a:xfrm>
              <a:off x="7516238" y="3323936"/>
              <a:ext cx="3524656" cy="261610"/>
            </a:xfrm>
            <a:prstGeom prst="rect">
              <a:avLst/>
            </a:prstGeom>
            <a:noFill/>
          </p:spPr>
          <p:txBody>
            <a:bodyPr wrap="square" rtlCol="0">
              <a:spAutoFit/>
            </a:bodyPr>
            <a:lstStyle/>
            <a:p>
              <a:r>
                <a:rPr lang="en-US" sz="1100" dirty="0">
                  <a:solidFill>
                    <a:schemeClr val="bg1"/>
                  </a:solidFill>
                </a:rPr>
                <a:t>Roman Coliseum Dedicated by Titus in 80 AD</a:t>
              </a:r>
            </a:p>
          </p:txBody>
        </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childTnLst>
                                </p:cTn>
                              </p:par>
                              <p:par>
                                <p:cTn id="22" presetID="10" presetClass="entr" presetSubtype="0" fill="hold" nodeType="withEffect">
                                  <p:stCondLst>
                                    <p:cond delay="0"/>
                                  </p:stCondLst>
                                  <p:childTnLst>
                                    <p:set>
                                      <p:cBhvr>
                                        <p:cTn id="23" dur="1" fill="hold">
                                          <p:stCondLst>
                                            <p:cond delay="0"/>
                                          </p:stCondLst>
                                        </p:cTn>
                                        <p:tgtEl>
                                          <p:spTgt spid="27650"/>
                                        </p:tgtEl>
                                        <p:attrNameLst>
                                          <p:attrName>style.visibility</p:attrName>
                                        </p:attrNameLst>
                                      </p:cBhvr>
                                      <p:to>
                                        <p:strVal val="visible"/>
                                      </p:to>
                                    </p:set>
                                    <p:animEffect transition="in" filter="fade">
                                      <p:cBhvr>
                                        <p:cTn id="24" dur="500"/>
                                        <p:tgtEl>
                                          <p:spTgt spid="2765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Who Are the Prisoners?</a:t>
            </a:r>
          </a:p>
        </p:txBody>
      </p:sp>
      <p:sp>
        <p:nvSpPr>
          <p:cNvPr id="11" name="Rectangle 10"/>
          <p:cNvSpPr/>
          <p:nvPr/>
        </p:nvSpPr>
        <p:spPr>
          <a:xfrm>
            <a:off x="535021" y="872644"/>
            <a:ext cx="3073941" cy="2031325"/>
          </a:xfrm>
          <a:prstGeom prst="rect">
            <a:avLst/>
          </a:prstGeom>
        </p:spPr>
        <p:txBody>
          <a:bodyPr wrap="square">
            <a:spAutoFit/>
          </a:bodyPr>
          <a:lstStyle/>
          <a:p>
            <a:r>
              <a:rPr lang="en-US" dirty="0">
                <a:solidFill>
                  <a:schemeClr val="bg1"/>
                </a:solidFill>
              </a:rPr>
              <a:t>“It was of these that Zechariah prophesied when as part of a longer Messianic utterance, he spoke of ‘prisoners of hope’; it was of these that he gave assurance that ‘the Lord their God shall save them.’</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9:10-16</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(3)</a:t>
            </a:r>
          </a:p>
        </p:txBody>
      </p:sp>
      <p:sp>
        <p:nvSpPr>
          <p:cNvPr id="1247" name="Rectangle 1246"/>
          <p:cNvSpPr/>
          <p:nvPr/>
        </p:nvSpPr>
        <p:spPr>
          <a:xfrm>
            <a:off x="7052553" y="1881080"/>
            <a:ext cx="4335293" cy="2585323"/>
          </a:xfrm>
          <a:prstGeom prst="rect">
            <a:avLst/>
          </a:prstGeom>
        </p:spPr>
        <p:txBody>
          <a:bodyPr wrap="square">
            <a:spAutoFit/>
          </a:bodyPr>
          <a:lstStyle/>
          <a:p>
            <a:r>
              <a:rPr lang="en-US" dirty="0">
                <a:solidFill>
                  <a:schemeClr val="bg1"/>
                </a:solidFill>
              </a:rPr>
              <a:t>‘By the blood of the covenant’ = symbolic of the blood of Christ</a:t>
            </a:r>
          </a:p>
          <a:p>
            <a:endParaRPr lang="en-US" dirty="0">
              <a:solidFill>
                <a:schemeClr val="bg1"/>
              </a:solidFill>
            </a:endParaRPr>
          </a:p>
          <a:p>
            <a:r>
              <a:rPr lang="en-US" dirty="0">
                <a:solidFill>
                  <a:schemeClr val="bg1"/>
                </a:solidFill>
              </a:rPr>
              <a:t>‘I have sent forth thy prisoners out of the pit wherein is no water = Saving water, baptism and earthly ordinance</a:t>
            </a:r>
          </a:p>
          <a:p>
            <a:endParaRPr lang="en-US" dirty="0">
              <a:solidFill>
                <a:schemeClr val="bg1"/>
              </a:solidFill>
            </a:endParaRPr>
          </a:p>
          <a:p>
            <a:r>
              <a:rPr lang="en-US" dirty="0">
                <a:solidFill>
                  <a:schemeClr val="bg1"/>
                </a:solidFill>
              </a:rPr>
              <a:t>Baptism cannot be performed by spirit beings while they dwell in the spirit world.</a:t>
            </a:r>
          </a:p>
        </p:txBody>
      </p:sp>
      <p:sp>
        <p:nvSpPr>
          <p:cNvPr id="1248" name="Rectangle 1247"/>
          <p:cNvSpPr/>
          <p:nvPr/>
        </p:nvSpPr>
        <p:spPr>
          <a:xfrm>
            <a:off x="4632659" y="5159466"/>
            <a:ext cx="6681557" cy="1569660"/>
          </a:xfrm>
          <a:prstGeom prst="rect">
            <a:avLst/>
          </a:prstGeom>
        </p:spPr>
        <p:txBody>
          <a:bodyPr wrap="square">
            <a:spAutoFit/>
          </a:bodyPr>
          <a:lstStyle/>
          <a:p>
            <a:r>
              <a:rPr lang="en-US" sz="2400" i="1" dirty="0">
                <a:solidFill>
                  <a:srgbClr val="FFFF00"/>
                </a:solidFill>
              </a:rPr>
              <a:t>What shall they do which are baptized for the dead, if the dead rise not at all? why are they then baptized for the dead?’ </a:t>
            </a:r>
          </a:p>
          <a:p>
            <a:r>
              <a:rPr lang="en-US" sz="2400" i="1" dirty="0">
                <a:solidFill>
                  <a:srgbClr val="FFFF00"/>
                </a:solidFill>
              </a:rPr>
              <a:t>1 Cor. 15:29</a:t>
            </a:r>
          </a:p>
        </p:txBody>
      </p:sp>
      <p:pic>
        <p:nvPicPr>
          <p:cNvPr id="1249" name="Picture 1248" descr="bruce R. McConkie.jpg"/>
          <p:cNvPicPr>
            <a:picLocks noChangeAspect="1"/>
          </p:cNvPicPr>
          <p:nvPr/>
        </p:nvPicPr>
        <p:blipFill>
          <a:blip r:embed="rId3" cstate="print"/>
          <a:stretch>
            <a:fillRect/>
          </a:stretch>
        </p:blipFill>
        <p:spPr>
          <a:xfrm>
            <a:off x="10875523" y="187663"/>
            <a:ext cx="1066800" cy="1489075"/>
          </a:xfrm>
          <a:prstGeom prst="rect">
            <a:avLst/>
          </a:prstGeom>
        </p:spPr>
      </p:pic>
      <p:grpSp>
        <p:nvGrpSpPr>
          <p:cNvPr id="1251" name="Group 1250"/>
          <p:cNvGrpSpPr/>
          <p:nvPr/>
        </p:nvGrpSpPr>
        <p:grpSpPr>
          <a:xfrm>
            <a:off x="4017523" y="950541"/>
            <a:ext cx="2742930" cy="4010565"/>
            <a:chOff x="3832699" y="950541"/>
            <a:chExt cx="2927754" cy="4266834"/>
          </a:xfrm>
        </p:grpSpPr>
        <p:pic>
          <p:nvPicPr>
            <p:cNvPr id="26626" name="Picture 2" descr="https://s-media-cache-ak0.pinimg.com/736x/c5/26/3e/c5263ea750048cb7f91ccc701be45bd9.jpg"/>
            <p:cNvPicPr>
              <a:picLocks noChangeAspect="1" noChangeArrowheads="1"/>
            </p:cNvPicPr>
            <p:nvPr/>
          </p:nvPicPr>
          <p:blipFill>
            <a:blip r:embed="rId4" cstate="print"/>
            <a:srcRect/>
            <a:stretch>
              <a:fillRect/>
            </a:stretch>
          </p:blipFill>
          <p:spPr bwMode="auto">
            <a:xfrm>
              <a:off x="3846164" y="950541"/>
              <a:ext cx="2914289" cy="4078659"/>
            </a:xfrm>
            <a:prstGeom prst="rect">
              <a:avLst/>
            </a:prstGeom>
            <a:noFill/>
          </p:spPr>
        </p:pic>
        <p:sp>
          <p:nvSpPr>
            <p:cNvPr id="1250" name="TextBox 1249"/>
            <p:cNvSpPr txBox="1"/>
            <p:nvPr/>
          </p:nvSpPr>
          <p:spPr>
            <a:xfrm>
              <a:off x="3832699" y="4971154"/>
              <a:ext cx="2120630" cy="246221"/>
            </a:xfrm>
            <a:prstGeom prst="rect">
              <a:avLst/>
            </a:prstGeom>
            <a:noFill/>
          </p:spPr>
          <p:txBody>
            <a:bodyPr wrap="square" rtlCol="0">
              <a:spAutoFit/>
            </a:bodyPr>
            <a:lstStyle/>
            <a:p>
              <a:r>
                <a:rPr lang="en-US" sz="1000" dirty="0">
                  <a:solidFill>
                    <a:schemeClr val="bg1"/>
                  </a:solidFill>
                </a:rPr>
                <a:t>Liz Lemon Swindle</a:t>
              </a:r>
            </a:p>
          </p:txBody>
        </p:sp>
      </p:grpSp>
      <p:grpSp>
        <p:nvGrpSpPr>
          <p:cNvPr id="1252" name="Group 121"/>
          <p:cNvGrpSpPr/>
          <p:nvPr/>
        </p:nvGrpSpPr>
        <p:grpSpPr>
          <a:xfrm>
            <a:off x="131321" y="2910191"/>
            <a:ext cx="3677855" cy="2624847"/>
            <a:chOff x="228600" y="381000"/>
            <a:chExt cx="3505068" cy="2501531"/>
          </a:xfrm>
        </p:grpSpPr>
        <p:grpSp>
          <p:nvGrpSpPr>
            <p:cNvPr id="1253" name="Group 144"/>
            <p:cNvGrpSpPr/>
            <p:nvPr/>
          </p:nvGrpSpPr>
          <p:grpSpPr>
            <a:xfrm>
              <a:off x="228600" y="381000"/>
              <a:ext cx="3505068" cy="2501531"/>
              <a:chOff x="534986" y="381000"/>
              <a:chExt cx="2637111" cy="2501531"/>
            </a:xfrm>
          </p:grpSpPr>
          <p:sp>
            <p:nvSpPr>
              <p:cNvPr id="1255" name="Rectangle 1254"/>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56" name="Group 143"/>
              <p:cNvGrpSpPr/>
              <p:nvPr/>
            </p:nvGrpSpPr>
            <p:grpSpPr>
              <a:xfrm>
                <a:off x="534986" y="384805"/>
                <a:ext cx="457200" cy="2497726"/>
                <a:chOff x="533400" y="381000"/>
                <a:chExt cx="457200" cy="2497726"/>
              </a:xfrm>
            </p:grpSpPr>
            <p:sp>
              <p:nvSpPr>
                <p:cNvPr id="1262" name="Oval 1261"/>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3"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4"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5"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7" name="Group 142"/>
              <p:cNvGrpSpPr/>
              <p:nvPr/>
            </p:nvGrpSpPr>
            <p:grpSpPr>
              <a:xfrm>
                <a:off x="2714897" y="381000"/>
                <a:ext cx="457200" cy="2497726"/>
                <a:chOff x="2714897" y="457200"/>
                <a:chExt cx="457200" cy="2497726"/>
              </a:xfrm>
            </p:grpSpPr>
            <p:sp>
              <p:nvSpPr>
                <p:cNvPr id="1258" name="Oval 1257"/>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9"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0"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1" name="Oval 1260"/>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54" name="Rectangle 1253"/>
            <p:cNvSpPr/>
            <p:nvPr/>
          </p:nvSpPr>
          <p:spPr>
            <a:xfrm>
              <a:off x="813309" y="1027860"/>
              <a:ext cx="2293346" cy="1600438"/>
            </a:xfrm>
            <a:prstGeom prst="rect">
              <a:avLst/>
            </a:prstGeom>
          </p:spPr>
          <p:txBody>
            <a:bodyPr wrap="square">
              <a:spAutoFit/>
            </a:bodyPr>
            <a:lstStyle/>
            <a:p>
              <a:pPr algn="ctr"/>
              <a:r>
                <a:rPr lang="en-US" sz="1400" b="1" dirty="0"/>
                <a:t>Because of the Atonement of Jesus Christ, salvation is available to all mankind, and those who have died without having been baptized can be freed from spirit prison</a:t>
              </a:r>
              <a:endParaRPr lang="en-US" sz="1400" i="1" dirty="0"/>
            </a:p>
          </p:txBody>
        </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52"/>
                                        </p:tgtEl>
                                        <p:attrNameLst>
                                          <p:attrName>style.visibility</p:attrName>
                                        </p:attrNameLst>
                                      </p:cBhvr>
                                      <p:to>
                                        <p:strVal val="visible"/>
                                      </p:to>
                                    </p:set>
                                    <p:animEffect transition="in" filter="barn(outVertical)">
                                      <p:cBhvr>
                                        <p:cTn id="21" dur="500"/>
                                        <p:tgtEl>
                                          <p:spTgt spid="1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47" grpId="0"/>
      <p:bldP spid="12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11" name="Rectangle 10"/>
          <p:cNvSpPr/>
          <p:nvPr/>
        </p:nvSpPr>
        <p:spPr>
          <a:xfrm>
            <a:off x="309003" y="358040"/>
            <a:ext cx="4749380" cy="4093428"/>
          </a:xfrm>
          <a:prstGeom prst="rect">
            <a:avLst/>
          </a:prstGeom>
        </p:spPr>
        <p:txBody>
          <a:bodyPr wrap="square">
            <a:spAutoFit/>
          </a:bodyPr>
          <a:lstStyle/>
          <a:p>
            <a:r>
              <a:rPr lang="en-US" sz="2000" dirty="0">
                <a:solidFill>
                  <a:schemeClr val="bg1"/>
                </a:solidFill>
              </a:rPr>
              <a:t>“While yet in life, Jesus prophesied that He would also preach to the dead. Peter tells us this happened in the interval between the Savior’s Crucifixion and Resurrection.</a:t>
            </a:r>
          </a:p>
          <a:p>
            <a:endParaRPr lang="en-US" sz="2000" dirty="0">
              <a:solidFill>
                <a:schemeClr val="bg1"/>
              </a:solidFill>
            </a:endParaRPr>
          </a:p>
          <a:p>
            <a:r>
              <a:rPr lang="en-US" sz="2000" dirty="0">
                <a:solidFill>
                  <a:schemeClr val="bg1"/>
                </a:solidFill>
              </a:rPr>
              <a:t>President Joseph F. Smith … witnessed in vision that the Savior visited the spirit world and ‘from among the righteous [spirits], he organized his forces and appointed messengers, clothed with power and authority, and commissioned them to go forth and carry the light of the gospel to them that were in darkness. …</a:t>
            </a:r>
          </a:p>
        </p:txBody>
      </p:sp>
      <p:sp>
        <p:nvSpPr>
          <p:cNvPr id="7" name="TextBox 6"/>
          <p:cNvSpPr txBox="1"/>
          <p:nvPr/>
        </p:nvSpPr>
        <p:spPr>
          <a:xfrm>
            <a:off x="-1" y="6488668"/>
            <a:ext cx="5476673" cy="369332"/>
          </a:xfrm>
          <a:prstGeom prst="rect">
            <a:avLst/>
          </a:prstGeom>
          <a:noFill/>
        </p:spPr>
        <p:txBody>
          <a:bodyPr wrap="square" rtlCol="0">
            <a:spAutoFit/>
          </a:bodyPr>
          <a:lstStyle/>
          <a:p>
            <a:r>
              <a:rPr lang="en-US" dirty="0">
                <a:solidFill>
                  <a:schemeClr val="bg1"/>
                </a:solidFill>
              </a:rPr>
              <a:t>Zechariah 9:11-16; 1 Peter 3:18-19; D&amp;C 138:30, 33</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(4)</a:t>
            </a:r>
          </a:p>
        </p:txBody>
      </p:sp>
      <p:sp>
        <p:nvSpPr>
          <p:cNvPr id="69" name="Rectangle 68"/>
          <p:cNvSpPr/>
          <p:nvPr/>
        </p:nvSpPr>
        <p:spPr>
          <a:xfrm>
            <a:off x="5684196" y="3668206"/>
            <a:ext cx="6096000" cy="2308324"/>
          </a:xfrm>
          <a:prstGeom prst="rect">
            <a:avLst/>
          </a:prstGeom>
        </p:spPr>
        <p:txBody>
          <a:bodyPr>
            <a:spAutoFit/>
          </a:bodyPr>
          <a:lstStyle/>
          <a:p>
            <a:pPr fontAlgn="base"/>
            <a:r>
              <a:rPr lang="en-US" dirty="0">
                <a:solidFill>
                  <a:schemeClr val="bg1"/>
                </a:solidFill>
              </a:rPr>
              <a:t>“‘These were taught faith in God, repentance from sin, vicarious baptism for the remission of sins, [and] the gift of the Holy Ghost by the laying on of hands’ …</a:t>
            </a:r>
          </a:p>
          <a:p>
            <a:pPr fontAlgn="base"/>
            <a:endParaRPr lang="en-US" dirty="0">
              <a:solidFill>
                <a:schemeClr val="bg1"/>
              </a:solidFill>
            </a:endParaRPr>
          </a:p>
          <a:p>
            <a:pPr fontAlgn="base"/>
            <a:endParaRPr lang="en-US" dirty="0">
              <a:solidFill>
                <a:schemeClr val="bg1"/>
              </a:solidFill>
            </a:endParaRPr>
          </a:p>
          <a:p>
            <a:pPr fontAlgn="base"/>
            <a:r>
              <a:rPr lang="en-US" dirty="0">
                <a:solidFill>
                  <a:schemeClr val="bg1"/>
                </a:solidFill>
              </a:rPr>
              <a:t>“… Jesus Christ is the divine Redeemer of all mankind. His grace and promises reach even those who in life do not find Him. Because of Him</a:t>
            </a:r>
            <a:r>
              <a:rPr lang="en-US" b="1" dirty="0">
                <a:solidFill>
                  <a:schemeClr val="bg1"/>
                </a:solidFill>
              </a:rPr>
              <a:t>, the prisoners shall indeed go free</a:t>
            </a:r>
            <a:r>
              <a:rPr lang="en-US" dirty="0">
                <a:solidFill>
                  <a:schemeClr val="bg1"/>
                </a:solidFill>
              </a:rPr>
              <a:t>.”</a:t>
            </a:r>
          </a:p>
        </p:txBody>
      </p:sp>
      <p:pic>
        <p:nvPicPr>
          <p:cNvPr id="70" name="Picture 69" descr="d. Todd Christofferson.jpg"/>
          <p:cNvPicPr>
            <a:picLocks noChangeAspect="1"/>
          </p:cNvPicPr>
          <p:nvPr/>
        </p:nvPicPr>
        <p:blipFill>
          <a:blip r:embed="rId3" cstate="print"/>
          <a:stretch>
            <a:fillRect/>
          </a:stretch>
        </p:blipFill>
        <p:spPr>
          <a:xfrm>
            <a:off x="10783176" y="226655"/>
            <a:ext cx="1170432" cy="1463040"/>
          </a:xfrm>
          <a:prstGeom prst="rect">
            <a:avLst/>
          </a:prstGeom>
        </p:spPr>
      </p:pic>
      <p:pic>
        <p:nvPicPr>
          <p:cNvPr id="71" name="Picture 70" descr="Joseph F Smith.jpg"/>
          <p:cNvPicPr>
            <a:picLocks noChangeAspect="1"/>
          </p:cNvPicPr>
          <p:nvPr/>
        </p:nvPicPr>
        <p:blipFill>
          <a:blip r:embed="rId4" cstate="print"/>
          <a:stretch>
            <a:fillRect/>
          </a:stretch>
        </p:blipFill>
        <p:spPr>
          <a:xfrm>
            <a:off x="526608" y="4641521"/>
            <a:ext cx="1111983" cy="1486905"/>
          </a:xfrm>
          <a:prstGeom prst="rect">
            <a:avLst/>
          </a:prstGeom>
        </p:spPr>
      </p:pic>
      <p:grpSp>
        <p:nvGrpSpPr>
          <p:cNvPr id="74" name="Group 73"/>
          <p:cNvGrpSpPr/>
          <p:nvPr/>
        </p:nvGrpSpPr>
        <p:grpSpPr>
          <a:xfrm>
            <a:off x="5340484" y="389108"/>
            <a:ext cx="5090435" cy="3206166"/>
            <a:chOff x="5340484" y="389108"/>
            <a:chExt cx="5090435" cy="3206166"/>
          </a:xfrm>
        </p:grpSpPr>
        <p:pic>
          <p:nvPicPr>
            <p:cNvPr id="25602" name="Picture 2" descr="http://www.utlm.org/images/twelveoxen_color.jpg"/>
            <p:cNvPicPr>
              <a:picLocks noChangeAspect="1" noChangeArrowheads="1"/>
            </p:cNvPicPr>
            <p:nvPr/>
          </p:nvPicPr>
          <p:blipFill>
            <a:blip r:embed="rId5" cstate="print"/>
            <a:srcRect/>
            <a:stretch>
              <a:fillRect/>
            </a:stretch>
          </p:blipFill>
          <p:spPr bwMode="auto">
            <a:xfrm>
              <a:off x="5340484" y="389108"/>
              <a:ext cx="5090435" cy="2986390"/>
            </a:xfrm>
            <a:prstGeom prst="rect">
              <a:avLst/>
            </a:prstGeom>
            <a:noFill/>
          </p:spPr>
        </p:pic>
        <p:sp>
          <p:nvSpPr>
            <p:cNvPr id="73" name="TextBox 72"/>
            <p:cNvSpPr txBox="1"/>
            <p:nvPr/>
          </p:nvSpPr>
          <p:spPr>
            <a:xfrm>
              <a:off x="5356697" y="3333664"/>
              <a:ext cx="4737371" cy="261610"/>
            </a:xfrm>
            <a:prstGeom prst="rect">
              <a:avLst/>
            </a:prstGeom>
            <a:noFill/>
          </p:spPr>
          <p:txBody>
            <a:bodyPr wrap="square" rtlCol="0">
              <a:spAutoFit/>
            </a:bodyPr>
            <a:lstStyle/>
            <a:p>
              <a:r>
                <a:rPr lang="en-US" sz="1100" dirty="0">
                  <a:solidFill>
                    <a:schemeClr val="bg1"/>
                  </a:solidFill>
                </a:rPr>
                <a:t>Salt Lake Baptismal Font</a:t>
              </a:r>
            </a:p>
          </p:txBody>
        </p:sp>
      </p:grpSp>
    </p:spTree>
    <p:extLst>
      <p:ext uri="{BB962C8B-B14F-4D97-AF65-F5344CB8AC3E}">
        <p14:creationId xmlns:p14="http://schemas.microsoft.com/office/powerpoint/2010/main" val="29890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Follow the True Shepherd</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10:1-12</a:t>
            </a:r>
          </a:p>
        </p:txBody>
      </p:sp>
      <p:sp>
        <p:nvSpPr>
          <p:cNvPr id="1247" name="Rectangle 1246"/>
          <p:cNvSpPr/>
          <p:nvPr/>
        </p:nvSpPr>
        <p:spPr>
          <a:xfrm>
            <a:off x="3665710" y="590700"/>
            <a:ext cx="6694822" cy="369332"/>
          </a:xfrm>
          <a:prstGeom prst="rect">
            <a:avLst/>
          </a:prstGeom>
        </p:spPr>
        <p:txBody>
          <a:bodyPr wrap="square">
            <a:spAutoFit/>
          </a:bodyPr>
          <a:lstStyle/>
          <a:p>
            <a:r>
              <a:rPr lang="en-US" dirty="0">
                <a:solidFill>
                  <a:schemeClr val="bg1"/>
                </a:solidFill>
              </a:rPr>
              <a:t>Jesus Christ is the true shepherd of our souls</a:t>
            </a:r>
          </a:p>
        </p:txBody>
      </p:sp>
      <p:sp>
        <p:nvSpPr>
          <p:cNvPr id="1248" name="Rectangle 1247"/>
          <p:cNvSpPr/>
          <p:nvPr/>
        </p:nvSpPr>
        <p:spPr>
          <a:xfrm>
            <a:off x="348769" y="1109323"/>
            <a:ext cx="5169007" cy="2554545"/>
          </a:xfrm>
          <a:prstGeom prst="rect">
            <a:avLst/>
          </a:prstGeom>
        </p:spPr>
        <p:txBody>
          <a:bodyPr wrap="square">
            <a:spAutoFit/>
          </a:bodyPr>
          <a:lstStyle/>
          <a:p>
            <a:r>
              <a:rPr lang="en-US" sz="2000" dirty="0">
                <a:solidFill>
                  <a:schemeClr val="bg1"/>
                </a:solidFill>
              </a:rPr>
              <a:t>I am the door of the sheep</a:t>
            </a:r>
          </a:p>
          <a:p>
            <a:endParaRPr lang="en-US" sz="2000" dirty="0">
              <a:solidFill>
                <a:schemeClr val="bg1"/>
              </a:solidFill>
            </a:endParaRPr>
          </a:p>
          <a:p>
            <a:r>
              <a:rPr lang="en-US" sz="2000" dirty="0">
                <a:solidFill>
                  <a:schemeClr val="bg1"/>
                </a:solidFill>
              </a:rPr>
              <a:t>By me if any enter, he shall be saved and go in and out and find pasture</a:t>
            </a:r>
          </a:p>
          <a:p>
            <a:endParaRPr lang="en-US" sz="2000" dirty="0">
              <a:solidFill>
                <a:schemeClr val="bg1"/>
              </a:solidFill>
            </a:endParaRPr>
          </a:p>
          <a:p>
            <a:r>
              <a:rPr lang="en-US" sz="2000" dirty="0">
                <a:solidFill>
                  <a:schemeClr val="bg1"/>
                </a:solidFill>
              </a:rPr>
              <a:t>The good shepherd lives his life for his sheep</a:t>
            </a:r>
          </a:p>
          <a:p>
            <a:endParaRPr lang="en-US" sz="2000" dirty="0">
              <a:solidFill>
                <a:schemeClr val="bg1"/>
              </a:solidFill>
            </a:endParaRPr>
          </a:p>
          <a:p>
            <a:r>
              <a:rPr lang="en-US" sz="2000" dirty="0">
                <a:solidFill>
                  <a:schemeClr val="bg1"/>
                </a:solidFill>
              </a:rPr>
              <a:t>The good shepherd knows His sheep</a:t>
            </a:r>
          </a:p>
        </p:txBody>
      </p:sp>
      <p:sp>
        <p:nvSpPr>
          <p:cNvPr id="27" name="Rectangle 26"/>
          <p:cNvSpPr/>
          <p:nvPr/>
        </p:nvSpPr>
        <p:spPr>
          <a:xfrm>
            <a:off x="2778542" y="4672786"/>
            <a:ext cx="8469158" cy="1815882"/>
          </a:xfrm>
          <a:prstGeom prst="rect">
            <a:avLst/>
          </a:prstGeom>
        </p:spPr>
        <p:txBody>
          <a:bodyPr wrap="square">
            <a:spAutoFit/>
          </a:bodyPr>
          <a:lstStyle/>
          <a:p>
            <a:r>
              <a:rPr lang="en-US" sz="2800" i="1" dirty="0">
                <a:solidFill>
                  <a:srgbClr val="FFFF00"/>
                </a:solidFill>
              </a:rPr>
              <a:t>And other sheep I have, which are not of this fold: them also I must bring, and they shall hear my voice; and there shall be one fold, and one shepherd.</a:t>
            </a:r>
          </a:p>
          <a:p>
            <a:r>
              <a:rPr lang="en-US" sz="2800" i="1" dirty="0">
                <a:solidFill>
                  <a:srgbClr val="FFFF00"/>
                </a:solidFill>
              </a:rPr>
              <a:t>John 10:16</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6487" y="1193568"/>
            <a:ext cx="4743450" cy="3390900"/>
          </a:xfrm>
          <a:prstGeom prst="rect">
            <a:avLst/>
          </a:prstGeom>
        </p:spPr>
      </p:pic>
    </p:spTree>
    <p:extLst>
      <p:ext uri="{BB962C8B-B14F-4D97-AF65-F5344CB8AC3E}">
        <p14:creationId xmlns:p14="http://schemas.microsoft.com/office/powerpoint/2010/main" val="6885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48"/>
                                        </p:tgtEl>
                                        <p:attrNameLst>
                                          <p:attrName>style.visibility</p:attrName>
                                        </p:attrNameLst>
                                      </p:cBhvr>
                                      <p:to>
                                        <p:strVal val="visible"/>
                                      </p:to>
                                    </p:set>
                                    <p:animEffect transition="in" filter="fade">
                                      <p:cBhvr>
                                        <p:cTn id="7" dur="500"/>
                                        <p:tgtEl>
                                          <p:spTgt spid="124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Judah and Ephraim Restored</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10:4</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1247" name="Rectangle 1246"/>
          <p:cNvSpPr/>
          <p:nvPr/>
        </p:nvSpPr>
        <p:spPr>
          <a:xfrm>
            <a:off x="2748589" y="580484"/>
            <a:ext cx="6694822" cy="461665"/>
          </a:xfrm>
          <a:prstGeom prst="rect">
            <a:avLst/>
          </a:prstGeom>
        </p:spPr>
        <p:txBody>
          <a:bodyPr wrap="square">
            <a:spAutoFit/>
          </a:bodyPr>
          <a:lstStyle/>
          <a:p>
            <a:pPr algn="ctr"/>
            <a:r>
              <a:rPr lang="en-US" sz="2400" dirty="0">
                <a:solidFill>
                  <a:schemeClr val="bg1"/>
                </a:solidFill>
              </a:rPr>
              <a:t>To Their Rightful Place</a:t>
            </a:r>
          </a:p>
        </p:txBody>
      </p:sp>
      <p:sp>
        <p:nvSpPr>
          <p:cNvPr id="1248" name="Rectangle 1247"/>
          <p:cNvSpPr/>
          <p:nvPr/>
        </p:nvSpPr>
        <p:spPr>
          <a:xfrm>
            <a:off x="348769" y="1582018"/>
            <a:ext cx="6096000" cy="3785652"/>
          </a:xfrm>
          <a:prstGeom prst="rect">
            <a:avLst/>
          </a:prstGeom>
        </p:spPr>
        <p:txBody>
          <a:bodyPr>
            <a:spAutoFit/>
          </a:bodyPr>
          <a:lstStyle/>
          <a:p>
            <a:r>
              <a:rPr lang="en-US" sz="2000" dirty="0">
                <a:solidFill>
                  <a:schemeClr val="bg1"/>
                </a:solidFill>
              </a:rPr>
              <a:t>“Judah will provide the corner-stone for security. </a:t>
            </a:r>
          </a:p>
          <a:p>
            <a:endParaRPr lang="en-US" sz="2000" dirty="0">
              <a:solidFill>
                <a:schemeClr val="bg1"/>
              </a:solidFill>
            </a:endParaRPr>
          </a:p>
          <a:p>
            <a:r>
              <a:rPr lang="en-US" sz="2000" dirty="0">
                <a:solidFill>
                  <a:schemeClr val="bg1"/>
                </a:solidFill>
              </a:rPr>
              <a:t>The nail = The tent peg was the hooked peg built into a wall to hold the implements (weapons) of war as well as the household utensils.</a:t>
            </a:r>
          </a:p>
          <a:p>
            <a:endParaRPr lang="en-US" sz="2000" dirty="0">
              <a:solidFill>
                <a:schemeClr val="bg1"/>
              </a:solidFill>
            </a:endParaRPr>
          </a:p>
          <a:p>
            <a:r>
              <a:rPr lang="en-US" sz="2000" dirty="0">
                <a:solidFill>
                  <a:schemeClr val="bg1"/>
                </a:solidFill>
              </a:rPr>
              <a:t>The battle bow = the effective power in leadership</a:t>
            </a:r>
          </a:p>
          <a:p>
            <a:endParaRPr lang="en-US" sz="2000" dirty="0">
              <a:solidFill>
                <a:schemeClr val="bg1"/>
              </a:solidFill>
            </a:endParaRPr>
          </a:p>
          <a:p>
            <a:r>
              <a:rPr lang="en-US" sz="2000" dirty="0">
                <a:solidFill>
                  <a:schemeClr val="bg1"/>
                </a:solidFill>
              </a:rPr>
              <a:t>The prince-leader (Jesus Christ) will not oppress by unjust taxation or impose crushing burdens to great for the poor to bear, but will exact tribute from their vanquished enemies (5)</a:t>
            </a:r>
          </a:p>
        </p:txBody>
      </p:sp>
      <p:pic>
        <p:nvPicPr>
          <p:cNvPr id="12290" name="Picture 2" descr="https://s-media-cache-ak0.pinimg.com/236x/61/2a/a7/612aa7c1c22b78dea9d0af7b48e70bb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306" y="768561"/>
            <a:ext cx="3547250" cy="26604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174B346-D5E7-90AA-1022-1280B2F5B6A0}"/>
              </a:ext>
            </a:extLst>
          </p:cNvPr>
          <p:cNvPicPr>
            <a:picLocks noChangeAspect="1"/>
          </p:cNvPicPr>
          <p:nvPr/>
        </p:nvPicPr>
        <p:blipFill>
          <a:blip r:embed="rId4"/>
          <a:stretch>
            <a:fillRect/>
          </a:stretch>
        </p:blipFill>
        <p:spPr>
          <a:xfrm rot="5400000">
            <a:off x="7596059" y="2836960"/>
            <a:ext cx="2026839" cy="3968991"/>
          </a:xfrm>
          <a:prstGeom prst="rect">
            <a:avLst/>
          </a:prstGeom>
        </p:spPr>
      </p:pic>
    </p:spTree>
    <p:extLst>
      <p:ext uri="{BB962C8B-B14F-4D97-AF65-F5344CB8AC3E}">
        <p14:creationId xmlns:p14="http://schemas.microsoft.com/office/powerpoint/2010/main" val="236928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8">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12290"/>
                                        </p:tgtEl>
                                        <p:attrNameLst>
                                          <p:attrName>style.visibility</p:attrName>
                                        </p:attrNameLst>
                                      </p:cBhvr>
                                      <p:to>
                                        <p:strVal val="visible"/>
                                      </p:to>
                                    </p:set>
                                    <p:animEffect transition="in" filter="fade">
                                      <p:cBhvr>
                                        <p:cTn id="13" dur="500"/>
                                        <p:tgtEl>
                                          <p:spTgt spid="1229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48">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2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30  Pieces of Silver</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11:12: Luke 22:2-6</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1248" name="Rectangle 1247"/>
          <p:cNvSpPr/>
          <p:nvPr/>
        </p:nvSpPr>
        <p:spPr>
          <a:xfrm>
            <a:off x="1877437" y="721884"/>
            <a:ext cx="9489693" cy="646331"/>
          </a:xfrm>
          <a:prstGeom prst="rect">
            <a:avLst/>
          </a:prstGeom>
        </p:spPr>
        <p:txBody>
          <a:bodyPr wrap="square">
            <a:spAutoFit/>
          </a:bodyPr>
          <a:lstStyle/>
          <a:p>
            <a:r>
              <a:rPr lang="en-US" sz="3600" dirty="0">
                <a:solidFill>
                  <a:schemeClr val="bg1"/>
                </a:solidFill>
              </a:rPr>
              <a:t>The True Shepherd was sold by His own people</a:t>
            </a:r>
          </a:p>
        </p:txBody>
      </p:sp>
      <p:sp>
        <p:nvSpPr>
          <p:cNvPr id="5" name="Rectangle 4"/>
          <p:cNvSpPr/>
          <p:nvPr/>
        </p:nvSpPr>
        <p:spPr>
          <a:xfrm>
            <a:off x="4210030" y="1561471"/>
            <a:ext cx="4161351" cy="646331"/>
          </a:xfrm>
          <a:prstGeom prst="rect">
            <a:avLst/>
          </a:prstGeom>
        </p:spPr>
        <p:txBody>
          <a:bodyPr wrap="square">
            <a:spAutoFit/>
          </a:bodyPr>
          <a:lstStyle/>
          <a:p>
            <a:r>
              <a:rPr lang="en-US" dirty="0">
                <a:solidFill>
                  <a:schemeClr val="bg1"/>
                </a:solidFill>
              </a:rPr>
              <a:t>To betray =  to deceive, beguile, ensnare, trap, sell out, desert, to be a traitor</a:t>
            </a:r>
          </a:p>
        </p:txBody>
      </p:sp>
      <p:sp>
        <p:nvSpPr>
          <p:cNvPr id="6" name="Rectangle 5"/>
          <p:cNvSpPr/>
          <p:nvPr/>
        </p:nvSpPr>
        <p:spPr>
          <a:xfrm>
            <a:off x="9238128" y="2968994"/>
            <a:ext cx="2447365" cy="1477328"/>
          </a:xfrm>
          <a:prstGeom prst="rect">
            <a:avLst/>
          </a:prstGeom>
        </p:spPr>
        <p:txBody>
          <a:bodyPr wrap="square">
            <a:spAutoFit/>
          </a:bodyPr>
          <a:lstStyle/>
          <a:p>
            <a:r>
              <a:rPr lang="en-US" dirty="0">
                <a:solidFill>
                  <a:schemeClr val="bg1"/>
                </a:solidFill>
              </a:rPr>
              <a:t>Judas took the initiative. </a:t>
            </a:r>
          </a:p>
          <a:p>
            <a:r>
              <a:rPr lang="en-US" dirty="0">
                <a:solidFill>
                  <a:schemeClr val="bg1"/>
                </a:solidFill>
              </a:rPr>
              <a:t>He sought out the chief priest; he chose to betray the Lord: </a:t>
            </a:r>
          </a:p>
          <a:p>
            <a:r>
              <a:rPr lang="en-US" dirty="0">
                <a:solidFill>
                  <a:schemeClr val="bg1"/>
                </a:solidFill>
              </a:rPr>
              <a:t>he asked for money.</a:t>
            </a:r>
          </a:p>
        </p:txBody>
      </p:sp>
      <p:sp>
        <p:nvSpPr>
          <p:cNvPr id="8" name="Rectangle 7"/>
          <p:cNvSpPr/>
          <p:nvPr/>
        </p:nvSpPr>
        <p:spPr>
          <a:xfrm>
            <a:off x="4607976" y="5419187"/>
            <a:ext cx="3365461" cy="1200329"/>
          </a:xfrm>
          <a:prstGeom prst="rect">
            <a:avLst/>
          </a:prstGeom>
        </p:spPr>
        <p:txBody>
          <a:bodyPr wrap="square">
            <a:spAutoFit/>
          </a:bodyPr>
          <a:lstStyle/>
          <a:p>
            <a:r>
              <a:rPr lang="en-US" dirty="0">
                <a:solidFill>
                  <a:schemeClr val="bg1"/>
                </a:solidFill>
              </a:rPr>
              <a:t>30 pieces of silver was the amount recognized as the price of a slave in the law of Moses</a:t>
            </a:r>
          </a:p>
          <a:p>
            <a:r>
              <a:rPr lang="en-US" dirty="0">
                <a:solidFill>
                  <a:schemeClr val="bg1"/>
                </a:solidFill>
              </a:rPr>
              <a:t>Matthew 26:15</a:t>
            </a:r>
          </a:p>
        </p:txBody>
      </p:sp>
      <p:sp>
        <p:nvSpPr>
          <p:cNvPr id="9" name="Rectangle 8"/>
          <p:cNvSpPr/>
          <p:nvPr/>
        </p:nvSpPr>
        <p:spPr>
          <a:xfrm>
            <a:off x="412102" y="2871264"/>
            <a:ext cx="3218604" cy="1200329"/>
          </a:xfrm>
          <a:prstGeom prst="rect">
            <a:avLst/>
          </a:prstGeom>
        </p:spPr>
        <p:txBody>
          <a:bodyPr wrap="square">
            <a:spAutoFit/>
          </a:bodyPr>
          <a:lstStyle/>
          <a:p>
            <a:r>
              <a:rPr lang="en-US" dirty="0">
                <a:solidFill>
                  <a:schemeClr val="bg1"/>
                </a:solidFill>
              </a:rPr>
              <a:t>This shows a low regard that Judas and the chief priests had for Jesus.</a:t>
            </a:r>
          </a:p>
          <a:p>
            <a:r>
              <a:rPr lang="en-US" dirty="0">
                <a:solidFill>
                  <a:schemeClr val="bg1"/>
                </a:solidFill>
              </a:rPr>
              <a:t>Exodus 21:32</a:t>
            </a:r>
          </a:p>
        </p:txBody>
      </p:sp>
      <p:pic>
        <p:nvPicPr>
          <p:cNvPr id="13314" name="Picture 2" descr="https://moodymedia.s3.amazonaws.com/filer_public_thumbnails/filer_public/2012/10/10/betrayedforus.jpg__700x460_q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1155" y="2321711"/>
            <a:ext cx="4859100" cy="3026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60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72957" y="-82630"/>
            <a:ext cx="12046085" cy="1015663"/>
          </a:xfrm>
          <a:prstGeom prst="rect">
            <a:avLst/>
          </a:prstGeom>
          <a:noFill/>
        </p:spPr>
        <p:txBody>
          <a:bodyPr wrap="square" rtlCol="0">
            <a:spAutoFit/>
          </a:bodyPr>
          <a:lstStyle/>
          <a:p>
            <a:pPr algn="ctr"/>
            <a:r>
              <a:rPr lang="en-US" sz="6000" dirty="0" err="1">
                <a:solidFill>
                  <a:schemeClr val="bg1"/>
                </a:solidFill>
                <a:latin typeface="Georgia" pitchFamily="18" charset="0"/>
              </a:rPr>
              <a:t>Hadadrimmon</a:t>
            </a:r>
            <a:endParaRPr lang="en-US" sz="6000" dirty="0">
              <a:solidFill>
                <a:schemeClr val="bg1"/>
              </a:solidFill>
              <a:latin typeface="Georgia" pitchFamily="18" charset="0"/>
            </a:endParaRPr>
          </a:p>
        </p:txBody>
      </p:sp>
      <p:sp>
        <p:nvSpPr>
          <p:cNvPr id="7" name="TextBox 6"/>
          <p:cNvSpPr txBox="1"/>
          <p:nvPr/>
        </p:nvSpPr>
        <p:spPr>
          <a:xfrm>
            <a:off x="-1" y="6488668"/>
            <a:ext cx="4607977" cy="369332"/>
          </a:xfrm>
          <a:prstGeom prst="rect">
            <a:avLst/>
          </a:prstGeom>
          <a:noFill/>
        </p:spPr>
        <p:txBody>
          <a:bodyPr wrap="square" rtlCol="0">
            <a:spAutoFit/>
          </a:bodyPr>
          <a:lstStyle/>
          <a:p>
            <a:r>
              <a:rPr lang="en-US" dirty="0">
                <a:solidFill>
                  <a:schemeClr val="bg1"/>
                </a:solidFill>
              </a:rPr>
              <a:t>Zechariah 12:11; 2 Chronicles 35:22-24</a:t>
            </a:r>
          </a:p>
        </p:txBody>
      </p:sp>
      <p:sp>
        <p:nvSpPr>
          <p:cNvPr id="1246" name="TextBox 1245"/>
          <p:cNvSpPr txBox="1"/>
          <p:nvPr/>
        </p:nvSpPr>
        <p:spPr>
          <a:xfrm>
            <a:off x="11143193" y="6488668"/>
            <a:ext cx="975849" cy="369332"/>
          </a:xfrm>
          <a:prstGeom prst="rect">
            <a:avLst/>
          </a:prstGeom>
          <a:noFill/>
        </p:spPr>
        <p:txBody>
          <a:bodyPr wrap="square" rtlCol="0">
            <a:spAutoFit/>
          </a:bodyPr>
          <a:lstStyle/>
          <a:p>
            <a:pPr algn="r"/>
            <a:r>
              <a:rPr lang="en-US" dirty="0">
                <a:solidFill>
                  <a:schemeClr val="bg1"/>
                </a:solidFill>
              </a:rPr>
              <a:t>(1)</a:t>
            </a:r>
          </a:p>
        </p:txBody>
      </p:sp>
      <p:sp>
        <p:nvSpPr>
          <p:cNvPr id="1248" name="Rectangle 1247"/>
          <p:cNvSpPr/>
          <p:nvPr/>
        </p:nvSpPr>
        <p:spPr>
          <a:xfrm>
            <a:off x="1606658" y="756576"/>
            <a:ext cx="8855152" cy="646331"/>
          </a:xfrm>
          <a:prstGeom prst="rect">
            <a:avLst/>
          </a:prstGeom>
        </p:spPr>
        <p:txBody>
          <a:bodyPr wrap="square">
            <a:spAutoFit/>
          </a:bodyPr>
          <a:lstStyle/>
          <a:p>
            <a:pPr algn="ctr"/>
            <a:r>
              <a:rPr lang="en-US" sz="3600" dirty="0">
                <a:solidFill>
                  <a:schemeClr val="bg1"/>
                </a:solidFill>
              </a:rPr>
              <a:t>In the Valley of </a:t>
            </a:r>
            <a:r>
              <a:rPr lang="en-US" sz="3600" dirty="0" err="1">
                <a:solidFill>
                  <a:schemeClr val="bg1"/>
                </a:solidFill>
              </a:rPr>
              <a:t>Megiddon</a:t>
            </a:r>
            <a:endParaRPr lang="en-US" sz="3600" dirty="0">
              <a:solidFill>
                <a:schemeClr val="bg1"/>
              </a:solidFill>
            </a:endParaRPr>
          </a:p>
        </p:txBody>
      </p:sp>
      <p:sp>
        <p:nvSpPr>
          <p:cNvPr id="5" name="Rectangle 4"/>
          <p:cNvSpPr/>
          <p:nvPr/>
        </p:nvSpPr>
        <p:spPr>
          <a:xfrm>
            <a:off x="3738283" y="1364015"/>
            <a:ext cx="5359240" cy="923330"/>
          </a:xfrm>
          <a:prstGeom prst="rect">
            <a:avLst/>
          </a:prstGeom>
        </p:spPr>
        <p:txBody>
          <a:bodyPr wrap="square">
            <a:spAutoFit/>
          </a:bodyPr>
          <a:lstStyle/>
          <a:p>
            <a:r>
              <a:rPr lang="en-US" dirty="0">
                <a:solidFill>
                  <a:schemeClr val="bg1"/>
                </a:solidFill>
              </a:rPr>
              <a:t>The death of the king was bewailed by the people, especially the righteous members of the nation and Jeremiah compose an elegy on his death.</a:t>
            </a:r>
          </a:p>
        </p:txBody>
      </p:sp>
      <p:sp>
        <p:nvSpPr>
          <p:cNvPr id="6" name="Rectangle 5"/>
          <p:cNvSpPr/>
          <p:nvPr/>
        </p:nvSpPr>
        <p:spPr>
          <a:xfrm>
            <a:off x="8706700" y="2599149"/>
            <a:ext cx="2447365" cy="3139321"/>
          </a:xfrm>
          <a:prstGeom prst="rect">
            <a:avLst/>
          </a:prstGeom>
        </p:spPr>
        <p:txBody>
          <a:bodyPr wrap="square">
            <a:spAutoFit/>
          </a:bodyPr>
          <a:lstStyle/>
          <a:p>
            <a:r>
              <a:rPr lang="en-US" i="1" dirty="0">
                <a:solidFill>
                  <a:srgbClr val="FFFF00"/>
                </a:solidFill>
              </a:rPr>
              <a:t>And Jeremiah lamented for Josiah: and all the singing men and the singing women </a:t>
            </a:r>
            <a:r>
              <a:rPr lang="en-US" i="1" dirty="0" err="1">
                <a:solidFill>
                  <a:srgbClr val="FFFF00"/>
                </a:solidFill>
              </a:rPr>
              <a:t>spake</a:t>
            </a:r>
            <a:r>
              <a:rPr lang="en-US" i="1" dirty="0">
                <a:solidFill>
                  <a:srgbClr val="FFFF00"/>
                </a:solidFill>
              </a:rPr>
              <a:t> of Josiah in their lamentations to this day, and made them an ordinance in Israel: and, behold, they are written in the lamentations </a:t>
            </a:r>
          </a:p>
          <a:p>
            <a:r>
              <a:rPr lang="en-US" i="1" dirty="0">
                <a:solidFill>
                  <a:srgbClr val="FFFF00"/>
                </a:solidFill>
              </a:rPr>
              <a:t>2 Chronicles 35:25</a:t>
            </a:r>
          </a:p>
        </p:txBody>
      </p:sp>
      <p:sp>
        <p:nvSpPr>
          <p:cNvPr id="9" name="Rectangle 8"/>
          <p:cNvSpPr/>
          <p:nvPr/>
        </p:nvSpPr>
        <p:spPr>
          <a:xfrm>
            <a:off x="486069" y="2750240"/>
            <a:ext cx="3218604" cy="2585323"/>
          </a:xfrm>
          <a:prstGeom prst="rect">
            <a:avLst/>
          </a:prstGeom>
        </p:spPr>
        <p:txBody>
          <a:bodyPr wrap="square">
            <a:spAutoFit/>
          </a:bodyPr>
          <a:lstStyle/>
          <a:p>
            <a:r>
              <a:rPr lang="en-US" dirty="0" err="1">
                <a:solidFill>
                  <a:schemeClr val="bg1"/>
                </a:solidFill>
              </a:rPr>
              <a:t>Hadadremmon</a:t>
            </a:r>
            <a:r>
              <a:rPr lang="en-US" dirty="0">
                <a:solidFill>
                  <a:schemeClr val="bg1"/>
                </a:solidFill>
              </a:rPr>
              <a:t> is a city near Jerusalem, but is now called </a:t>
            </a:r>
            <a:r>
              <a:rPr lang="en-US" dirty="0" err="1">
                <a:solidFill>
                  <a:schemeClr val="bg1"/>
                </a:solidFill>
              </a:rPr>
              <a:t>Mazimianopolis</a:t>
            </a:r>
            <a:endParaRPr lang="en-US" dirty="0">
              <a:solidFill>
                <a:schemeClr val="bg1"/>
              </a:solidFill>
            </a:endParaRPr>
          </a:p>
          <a:p>
            <a:endParaRPr lang="en-US" dirty="0">
              <a:solidFill>
                <a:schemeClr val="bg1"/>
              </a:solidFill>
            </a:endParaRPr>
          </a:p>
          <a:p>
            <a:r>
              <a:rPr lang="en-US" dirty="0">
                <a:solidFill>
                  <a:schemeClr val="bg1"/>
                </a:solidFill>
              </a:rPr>
              <a:t>It is in the field of </a:t>
            </a:r>
            <a:r>
              <a:rPr lang="en-US" dirty="0" err="1">
                <a:solidFill>
                  <a:schemeClr val="bg1"/>
                </a:solidFill>
              </a:rPr>
              <a:t>Magedoon</a:t>
            </a:r>
            <a:r>
              <a:rPr lang="en-US" dirty="0">
                <a:solidFill>
                  <a:schemeClr val="bg1"/>
                </a:solidFill>
              </a:rPr>
              <a:t>, where the good king Josiah was wounded by Pharaoh </a:t>
            </a:r>
            <a:r>
              <a:rPr lang="en-US" dirty="0" err="1">
                <a:solidFill>
                  <a:schemeClr val="bg1"/>
                </a:solidFill>
              </a:rPr>
              <a:t>Necho</a:t>
            </a:r>
            <a:r>
              <a:rPr lang="en-US" dirty="0">
                <a:solidFill>
                  <a:schemeClr val="bg1"/>
                </a:solidFill>
              </a:rPr>
              <a:t>, then soon after “gave up the ghost’</a:t>
            </a:r>
          </a:p>
        </p:txBody>
      </p:sp>
      <p:sp>
        <p:nvSpPr>
          <p:cNvPr id="12" name="Rectangle 11"/>
          <p:cNvSpPr/>
          <p:nvPr/>
        </p:nvSpPr>
        <p:spPr>
          <a:xfrm>
            <a:off x="4093003" y="5552287"/>
            <a:ext cx="4161351" cy="923330"/>
          </a:xfrm>
          <a:prstGeom prst="rect">
            <a:avLst/>
          </a:prstGeom>
        </p:spPr>
        <p:txBody>
          <a:bodyPr wrap="square">
            <a:spAutoFit/>
          </a:bodyPr>
          <a:lstStyle/>
          <a:p>
            <a:r>
              <a:rPr lang="en-US" dirty="0">
                <a:solidFill>
                  <a:schemeClr val="bg1"/>
                </a:solidFill>
              </a:rPr>
              <a:t>Zechariah compares the lamentation for the putting of the Messiah to death to this great national mourning.</a:t>
            </a:r>
          </a:p>
        </p:txBody>
      </p:sp>
      <p:pic>
        <p:nvPicPr>
          <p:cNvPr id="11266" name="Picture 2" descr="http://revelationlogic.com/images/ArmageddonMap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768" y="2300396"/>
            <a:ext cx="3882461" cy="319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65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Wounds in His Hand</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13:6; D&amp;C 45:51-51</a:t>
            </a:r>
          </a:p>
        </p:txBody>
      </p:sp>
      <p:sp>
        <p:nvSpPr>
          <p:cNvPr id="1246" name="TextBox 1245"/>
          <p:cNvSpPr txBox="1"/>
          <p:nvPr/>
        </p:nvSpPr>
        <p:spPr>
          <a:xfrm>
            <a:off x="11062244" y="6395261"/>
            <a:ext cx="975849" cy="369332"/>
          </a:xfrm>
          <a:prstGeom prst="rect">
            <a:avLst/>
          </a:prstGeom>
          <a:noFill/>
        </p:spPr>
        <p:txBody>
          <a:bodyPr wrap="square" rtlCol="0">
            <a:spAutoFit/>
          </a:bodyPr>
          <a:lstStyle/>
          <a:p>
            <a:pPr algn="r"/>
            <a:r>
              <a:rPr lang="en-US" dirty="0">
                <a:solidFill>
                  <a:schemeClr val="bg1"/>
                </a:solidFill>
              </a:rPr>
              <a:t>(3)</a:t>
            </a:r>
          </a:p>
        </p:txBody>
      </p:sp>
      <p:sp>
        <p:nvSpPr>
          <p:cNvPr id="23" name="Rectangle 22"/>
          <p:cNvSpPr/>
          <p:nvPr/>
        </p:nvSpPr>
        <p:spPr>
          <a:xfrm>
            <a:off x="5454169" y="4396703"/>
            <a:ext cx="6096000" cy="1015663"/>
          </a:xfrm>
          <a:prstGeom prst="rect">
            <a:avLst/>
          </a:prstGeom>
        </p:spPr>
        <p:txBody>
          <a:bodyPr>
            <a:spAutoFit/>
          </a:bodyPr>
          <a:lstStyle/>
          <a:p>
            <a:r>
              <a:rPr lang="en-US" sz="2000" i="1" dirty="0">
                <a:solidFill>
                  <a:srgbClr val="FFFF00"/>
                </a:solidFill>
              </a:rPr>
              <a:t>An again another scripture </a:t>
            </a:r>
            <a:r>
              <a:rPr lang="en-US" sz="2000" i="1" dirty="0" err="1">
                <a:solidFill>
                  <a:srgbClr val="FFFF00"/>
                </a:solidFill>
              </a:rPr>
              <a:t>saith</a:t>
            </a:r>
            <a:r>
              <a:rPr lang="en-US" sz="2000" i="1" dirty="0">
                <a:solidFill>
                  <a:srgbClr val="FFFF00"/>
                </a:solidFill>
              </a:rPr>
              <a:t>, They shall look on him whom they pierced. </a:t>
            </a:r>
          </a:p>
          <a:p>
            <a:r>
              <a:rPr lang="en-US" sz="2000" i="1" dirty="0">
                <a:solidFill>
                  <a:srgbClr val="FFFF00"/>
                </a:solidFill>
              </a:rPr>
              <a:t>John 19:37</a:t>
            </a:r>
          </a:p>
        </p:txBody>
      </p:sp>
      <p:sp>
        <p:nvSpPr>
          <p:cNvPr id="24" name="Rectangle 23"/>
          <p:cNvSpPr/>
          <p:nvPr/>
        </p:nvSpPr>
        <p:spPr>
          <a:xfrm>
            <a:off x="5454169" y="3539684"/>
            <a:ext cx="6096000" cy="400110"/>
          </a:xfrm>
          <a:prstGeom prst="rect">
            <a:avLst/>
          </a:prstGeom>
        </p:spPr>
        <p:txBody>
          <a:bodyPr>
            <a:spAutoFit/>
          </a:bodyPr>
          <a:lstStyle/>
          <a:p>
            <a:pPr algn="ctr"/>
            <a:r>
              <a:rPr lang="en-US" sz="2000" dirty="0">
                <a:solidFill>
                  <a:schemeClr val="bg1"/>
                </a:solidFill>
              </a:rPr>
              <a:t>Crucifixion of Jesus Christ</a:t>
            </a:r>
          </a:p>
        </p:txBody>
      </p:sp>
      <p:grpSp>
        <p:nvGrpSpPr>
          <p:cNvPr id="9" name="Group 121"/>
          <p:cNvGrpSpPr/>
          <p:nvPr/>
        </p:nvGrpSpPr>
        <p:grpSpPr>
          <a:xfrm>
            <a:off x="888157" y="1533857"/>
            <a:ext cx="3677855" cy="2624847"/>
            <a:chOff x="228600" y="381000"/>
            <a:chExt cx="3505068" cy="2501531"/>
          </a:xfrm>
        </p:grpSpPr>
        <p:grpSp>
          <p:nvGrpSpPr>
            <p:cNvPr id="10" name="Group 144"/>
            <p:cNvGrpSpPr/>
            <p:nvPr/>
          </p:nvGrpSpPr>
          <p:grpSpPr>
            <a:xfrm>
              <a:off x="228600" y="381000"/>
              <a:ext cx="3505068" cy="2501531"/>
              <a:chOff x="534986" y="381000"/>
              <a:chExt cx="2637111" cy="2501531"/>
            </a:xfrm>
          </p:grpSpPr>
          <p:sp>
            <p:nvSpPr>
              <p:cNvPr id="12" name="Rectangle 11"/>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43"/>
              <p:cNvGrpSpPr/>
              <p:nvPr/>
            </p:nvGrpSpPr>
            <p:grpSpPr>
              <a:xfrm>
                <a:off x="534986" y="384805"/>
                <a:ext cx="457200" cy="2497726"/>
                <a:chOff x="533400" y="381000"/>
                <a:chExt cx="457200" cy="2497726"/>
              </a:xfrm>
            </p:grpSpPr>
            <p:sp>
              <p:nvSpPr>
                <p:cNvPr id="19" name="Oval 18"/>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42"/>
              <p:cNvGrpSpPr/>
              <p:nvPr/>
            </p:nvGrpSpPr>
            <p:grpSpPr>
              <a:xfrm>
                <a:off x="2714897" y="381000"/>
                <a:ext cx="457200" cy="2497726"/>
                <a:chOff x="2714897" y="457200"/>
                <a:chExt cx="457200" cy="2497726"/>
              </a:xfrm>
            </p:grpSpPr>
            <p:sp>
              <p:nvSpPr>
                <p:cNvPr id="15" name="Oval 14"/>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 name="Rectangle 10"/>
            <p:cNvSpPr/>
            <p:nvPr/>
          </p:nvSpPr>
          <p:spPr>
            <a:xfrm>
              <a:off x="832642" y="1167270"/>
              <a:ext cx="2293346" cy="1026610"/>
            </a:xfrm>
            <a:prstGeom prst="rect">
              <a:avLst/>
            </a:prstGeom>
          </p:spPr>
          <p:txBody>
            <a:bodyPr wrap="square">
              <a:spAutoFit/>
            </a:bodyPr>
            <a:lstStyle/>
            <a:p>
              <a:pPr algn="ctr"/>
              <a:r>
                <a:rPr lang="en-US" sz="1600" dirty="0"/>
                <a:t> A</a:t>
              </a:r>
              <a:r>
                <a:rPr lang="en-US" sz="1600" b="1" dirty="0"/>
                <a:t>t the Second Coming, the Jews at Jerusalem will recognize Jesus Christ as the Messiah.</a:t>
              </a:r>
              <a:endParaRPr lang="en-US" sz="1600" i="1" dirty="0"/>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2732" y="1038166"/>
            <a:ext cx="3309147" cy="2189128"/>
          </a:xfrm>
          <a:prstGeom prst="rect">
            <a:avLst/>
          </a:prstGeom>
        </p:spPr>
      </p:pic>
    </p:spTree>
    <p:extLst>
      <p:ext uri="{BB962C8B-B14F-4D97-AF65-F5344CB8AC3E}">
        <p14:creationId xmlns:p14="http://schemas.microsoft.com/office/powerpoint/2010/main" val="124769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Armageddon</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11; 14:3-5</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1247" name="Rectangle 1246"/>
          <p:cNvSpPr/>
          <p:nvPr/>
        </p:nvSpPr>
        <p:spPr>
          <a:xfrm>
            <a:off x="3665710" y="590700"/>
            <a:ext cx="6694822" cy="369332"/>
          </a:xfrm>
          <a:prstGeom prst="rect">
            <a:avLst/>
          </a:prstGeom>
        </p:spPr>
        <p:txBody>
          <a:bodyPr wrap="square">
            <a:spAutoFit/>
          </a:bodyPr>
          <a:lstStyle/>
          <a:p>
            <a:r>
              <a:rPr lang="en-US" dirty="0">
                <a:solidFill>
                  <a:schemeClr val="bg1"/>
                </a:solidFill>
              </a:rPr>
              <a:t>Gathering all the nations against Jerusalem to battle</a:t>
            </a:r>
          </a:p>
        </p:txBody>
      </p:sp>
      <p:sp>
        <p:nvSpPr>
          <p:cNvPr id="1248" name="Rectangle 1247"/>
          <p:cNvSpPr/>
          <p:nvPr/>
        </p:nvSpPr>
        <p:spPr>
          <a:xfrm>
            <a:off x="706876" y="1362438"/>
            <a:ext cx="6096000" cy="1200329"/>
          </a:xfrm>
          <a:prstGeom prst="rect">
            <a:avLst/>
          </a:prstGeom>
        </p:spPr>
        <p:txBody>
          <a:bodyPr>
            <a:spAutoFit/>
          </a:bodyPr>
          <a:lstStyle/>
          <a:p>
            <a:r>
              <a:rPr lang="en-US" sz="3600" dirty="0">
                <a:solidFill>
                  <a:schemeClr val="bg1"/>
                </a:solidFill>
              </a:rPr>
              <a:t>Jesus appears on Mount of Olives– East of Jerusalem</a:t>
            </a:r>
          </a:p>
        </p:txBody>
      </p:sp>
      <p:grpSp>
        <p:nvGrpSpPr>
          <p:cNvPr id="4" name="Group 3"/>
          <p:cNvGrpSpPr/>
          <p:nvPr/>
        </p:nvGrpSpPr>
        <p:grpSpPr>
          <a:xfrm>
            <a:off x="899951" y="4692849"/>
            <a:ext cx="10833847" cy="1917348"/>
            <a:chOff x="706876" y="2517765"/>
            <a:chExt cx="10833847" cy="1917348"/>
          </a:xfrm>
        </p:grpSpPr>
        <p:sp>
          <p:nvSpPr>
            <p:cNvPr id="27" name="Rectangle 26"/>
            <p:cNvSpPr/>
            <p:nvPr/>
          </p:nvSpPr>
          <p:spPr>
            <a:xfrm>
              <a:off x="706876" y="3031852"/>
              <a:ext cx="6096000" cy="1015663"/>
            </a:xfrm>
            <a:prstGeom prst="rect">
              <a:avLst/>
            </a:prstGeom>
          </p:spPr>
          <p:txBody>
            <a:bodyPr>
              <a:spAutoFit/>
            </a:bodyPr>
            <a:lstStyle/>
            <a:p>
              <a:r>
                <a:rPr lang="en-US" sz="2000" dirty="0">
                  <a:solidFill>
                    <a:schemeClr val="bg1"/>
                  </a:solidFill>
                </a:rPr>
                <a:t>Cedars and cypresses of Lebanon</a:t>
              </a:r>
            </a:p>
            <a:p>
              <a:endParaRPr lang="en-US" sz="2000" dirty="0">
                <a:solidFill>
                  <a:schemeClr val="bg1"/>
                </a:solidFill>
              </a:endParaRPr>
            </a:p>
            <a:p>
              <a:r>
                <a:rPr lang="en-US" sz="2000" dirty="0">
                  <a:solidFill>
                    <a:schemeClr val="bg1"/>
                  </a:solidFill>
                </a:rPr>
                <a:t>Oaks of Bashan</a:t>
              </a:r>
            </a:p>
          </p:txBody>
        </p:sp>
        <p:sp>
          <p:nvSpPr>
            <p:cNvPr id="2" name="Right Brace 1"/>
            <p:cNvSpPr/>
            <p:nvPr/>
          </p:nvSpPr>
          <p:spPr>
            <a:xfrm>
              <a:off x="4464424" y="3031852"/>
              <a:ext cx="618564" cy="975372"/>
            </a:xfrm>
            <a:prstGeom prst="rightBrace">
              <a:avLst>
                <a:gd name="adj1" fmla="val 8333"/>
                <a:gd name="adj2" fmla="val 47243"/>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ectangle 23"/>
            <p:cNvSpPr/>
            <p:nvPr/>
          </p:nvSpPr>
          <p:spPr>
            <a:xfrm>
              <a:off x="5444723" y="3111674"/>
              <a:ext cx="6096000" cy="1323439"/>
            </a:xfrm>
            <a:prstGeom prst="rect">
              <a:avLst/>
            </a:prstGeom>
          </p:spPr>
          <p:txBody>
            <a:bodyPr>
              <a:spAutoFit/>
            </a:bodyPr>
            <a:lstStyle/>
            <a:p>
              <a:r>
                <a:rPr lang="en-US" sz="2000" dirty="0">
                  <a:solidFill>
                    <a:schemeClr val="bg1"/>
                  </a:solidFill>
                </a:rPr>
                <a:t>Figures denoting what is lofty, glorious, and powerful in the world of nature and humanity. The land of Israel will become desolate.</a:t>
              </a:r>
            </a:p>
            <a:p>
              <a:endParaRPr lang="en-US" sz="2000" dirty="0">
                <a:solidFill>
                  <a:schemeClr val="bg1"/>
                </a:solidFill>
              </a:endParaRPr>
            </a:p>
          </p:txBody>
        </p:sp>
        <p:sp>
          <p:nvSpPr>
            <p:cNvPr id="3" name="Rectangle 2"/>
            <p:cNvSpPr/>
            <p:nvPr/>
          </p:nvSpPr>
          <p:spPr>
            <a:xfrm>
              <a:off x="5444723" y="2517765"/>
              <a:ext cx="3533596" cy="523220"/>
            </a:xfrm>
            <a:prstGeom prst="rect">
              <a:avLst/>
            </a:prstGeom>
          </p:spPr>
          <p:txBody>
            <a:bodyPr wrap="none">
              <a:spAutoFit/>
            </a:bodyPr>
            <a:lstStyle/>
            <a:p>
              <a:r>
                <a:rPr lang="en-US" sz="2800" dirty="0">
                  <a:solidFill>
                    <a:schemeClr val="bg1"/>
                  </a:solidFill>
                </a:rPr>
                <a:t>Trees represent people</a:t>
              </a:r>
            </a:p>
          </p:txBody>
        </p:sp>
      </p:grpSp>
      <p:sp>
        <p:nvSpPr>
          <p:cNvPr id="28" name="Rectangle 27"/>
          <p:cNvSpPr/>
          <p:nvPr/>
        </p:nvSpPr>
        <p:spPr>
          <a:xfrm>
            <a:off x="1877437" y="2950930"/>
            <a:ext cx="5212132" cy="1569660"/>
          </a:xfrm>
          <a:prstGeom prst="rect">
            <a:avLst/>
          </a:prstGeom>
        </p:spPr>
        <p:txBody>
          <a:bodyPr wrap="square">
            <a:spAutoFit/>
          </a:bodyPr>
          <a:lstStyle/>
          <a:p>
            <a:r>
              <a:rPr lang="en-US" sz="2400" i="1" dirty="0">
                <a:solidFill>
                  <a:srgbClr val="FFFF00"/>
                </a:solidFill>
              </a:rPr>
              <a:t>And he gathered them together into a place called in the Hebrew tongue: Armageddon</a:t>
            </a:r>
          </a:p>
          <a:p>
            <a:r>
              <a:rPr lang="en-US" sz="2400" i="1" dirty="0">
                <a:solidFill>
                  <a:srgbClr val="FFFF00"/>
                </a:solidFill>
              </a:rPr>
              <a:t>Revelation 16:16</a:t>
            </a:r>
          </a:p>
        </p:txBody>
      </p:sp>
      <p:sp>
        <p:nvSpPr>
          <p:cNvPr id="8" name="TextBox 7">
            <a:extLst>
              <a:ext uri="{FF2B5EF4-FFF2-40B4-BE49-F238E27FC236}">
                <a16:creationId xmlns:a16="http://schemas.microsoft.com/office/drawing/2014/main" id="{CFD40A53-172D-15CE-0449-27769F85F6F0}"/>
              </a:ext>
            </a:extLst>
          </p:cNvPr>
          <p:cNvSpPr txBox="1"/>
          <p:nvPr/>
        </p:nvSpPr>
        <p:spPr>
          <a:xfrm>
            <a:off x="288965" y="129035"/>
            <a:ext cx="3233696" cy="923330"/>
          </a:xfrm>
          <a:prstGeom prst="rect">
            <a:avLst/>
          </a:prstGeom>
          <a:solidFill>
            <a:srgbClr val="FFFF00"/>
          </a:solidFill>
        </p:spPr>
        <p:txBody>
          <a:bodyPr wrap="square">
            <a:spAutoFit/>
          </a:bodyPr>
          <a:lstStyle/>
          <a:p>
            <a:r>
              <a:rPr lang="en-US" b="1" i="0" dirty="0">
                <a:solidFill>
                  <a:srgbClr val="FF0000"/>
                </a:solidFill>
                <a:effectLst/>
              </a:rPr>
              <a:t>Jesus Christ will return in the last days and gather, save, and protect His people.</a:t>
            </a:r>
            <a:endParaRPr lang="en-US" dirty="0">
              <a:solidFill>
                <a:srgbClr val="FF0000"/>
              </a:solidFill>
            </a:endParaRPr>
          </a:p>
        </p:txBody>
      </p:sp>
      <p:pic>
        <p:nvPicPr>
          <p:cNvPr id="10" name="Picture 9">
            <a:extLst>
              <a:ext uri="{FF2B5EF4-FFF2-40B4-BE49-F238E27FC236}">
                <a16:creationId xmlns:a16="http://schemas.microsoft.com/office/drawing/2014/main" id="{EE5310AB-AF36-C391-8D3F-B1C8F133482B}"/>
              </a:ext>
            </a:extLst>
          </p:cNvPr>
          <p:cNvPicPr>
            <a:picLocks noChangeAspect="1"/>
          </p:cNvPicPr>
          <p:nvPr/>
        </p:nvPicPr>
        <p:blipFill>
          <a:blip r:embed="rId3"/>
          <a:stretch>
            <a:fillRect/>
          </a:stretch>
        </p:blipFill>
        <p:spPr>
          <a:xfrm>
            <a:off x="7274001" y="1126457"/>
            <a:ext cx="3318789" cy="3349519"/>
          </a:xfrm>
          <a:prstGeom prst="rect">
            <a:avLst/>
          </a:prstGeom>
        </p:spPr>
      </p:pic>
    </p:spTree>
    <p:extLst>
      <p:ext uri="{BB962C8B-B14F-4D97-AF65-F5344CB8AC3E}">
        <p14:creationId xmlns:p14="http://schemas.microsoft.com/office/powerpoint/2010/main" val="242611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48"/>
                                        </p:tgtEl>
                                        <p:attrNameLst>
                                          <p:attrName>style.visibility</p:attrName>
                                        </p:attrNameLst>
                                      </p:cBhvr>
                                      <p:to>
                                        <p:strVal val="visible"/>
                                      </p:to>
                                    </p:set>
                                    <p:animEffect transition="in" filter="fade">
                                      <p:cBhvr>
                                        <p:cTn id="7" dur="500"/>
                                        <p:tgtEl>
                                          <p:spTgt spid="1248"/>
                                        </p:tgtEl>
                                      </p:cBhvr>
                                    </p:animEffect>
                                  </p:childTnLst>
                                </p:cTn>
                              </p:par>
                              <p:par>
                                <p:cTn id="8" presetID="1"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Final Extremity--Armageddon</a:t>
            </a:r>
          </a:p>
        </p:txBody>
      </p:sp>
      <p:sp>
        <p:nvSpPr>
          <p:cNvPr id="7" name="TextBox 6"/>
          <p:cNvSpPr txBox="1"/>
          <p:nvPr/>
        </p:nvSpPr>
        <p:spPr>
          <a:xfrm>
            <a:off x="-1" y="6488668"/>
            <a:ext cx="3754877" cy="369332"/>
          </a:xfrm>
          <a:prstGeom prst="rect">
            <a:avLst/>
          </a:prstGeom>
          <a:noFill/>
        </p:spPr>
        <p:txBody>
          <a:bodyPr wrap="square" rtlCol="0">
            <a:spAutoFit/>
          </a:bodyPr>
          <a:lstStyle/>
          <a:p>
            <a:r>
              <a:rPr lang="en-US" dirty="0">
                <a:solidFill>
                  <a:schemeClr val="bg1"/>
                </a:solidFill>
              </a:rPr>
              <a:t>Zechariah 14:2; 13:8-9; 14:1</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1247" name="Rectangle 1246"/>
          <p:cNvSpPr/>
          <p:nvPr/>
        </p:nvSpPr>
        <p:spPr>
          <a:xfrm>
            <a:off x="2541493" y="706628"/>
            <a:ext cx="7758953" cy="707886"/>
          </a:xfrm>
          <a:prstGeom prst="rect">
            <a:avLst/>
          </a:prstGeom>
        </p:spPr>
        <p:txBody>
          <a:bodyPr wrap="square">
            <a:spAutoFit/>
          </a:bodyPr>
          <a:lstStyle/>
          <a:p>
            <a:pPr algn="ctr"/>
            <a:r>
              <a:rPr lang="en-US" sz="2000" dirty="0">
                <a:solidFill>
                  <a:schemeClr val="bg1"/>
                </a:solidFill>
              </a:rPr>
              <a:t>Two prophets will be captured and killed by the opposing army and their bodies will be left in the streets of Jerusalem for 3 ½ days</a:t>
            </a:r>
          </a:p>
        </p:txBody>
      </p:sp>
      <p:sp>
        <p:nvSpPr>
          <p:cNvPr id="1248" name="Rectangle 1247"/>
          <p:cNvSpPr/>
          <p:nvPr/>
        </p:nvSpPr>
        <p:spPr>
          <a:xfrm>
            <a:off x="557789" y="1875881"/>
            <a:ext cx="5022740" cy="1938992"/>
          </a:xfrm>
          <a:prstGeom prst="rect">
            <a:avLst/>
          </a:prstGeom>
        </p:spPr>
        <p:txBody>
          <a:bodyPr wrap="square">
            <a:spAutoFit/>
          </a:bodyPr>
          <a:lstStyle/>
          <a:p>
            <a:r>
              <a:rPr lang="en-US" sz="2400" dirty="0">
                <a:solidFill>
                  <a:schemeClr val="bg1"/>
                </a:solidFill>
              </a:rPr>
              <a:t>During the “three days and an half” that the prophets lie dead in the streets, the army will ravage the city of Jerusalem and the remaining population of Israel. Revelation 11:9</a:t>
            </a:r>
          </a:p>
        </p:txBody>
      </p:sp>
      <p:sp>
        <p:nvSpPr>
          <p:cNvPr id="5" name="Rectangle 4"/>
          <p:cNvSpPr/>
          <p:nvPr/>
        </p:nvSpPr>
        <p:spPr>
          <a:xfrm>
            <a:off x="5469226" y="4570495"/>
            <a:ext cx="6096000" cy="1631216"/>
          </a:xfrm>
          <a:prstGeom prst="rect">
            <a:avLst/>
          </a:prstGeom>
        </p:spPr>
        <p:txBody>
          <a:bodyPr>
            <a:spAutoFit/>
          </a:bodyPr>
          <a:lstStyle/>
          <a:p>
            <a:r>
              <a:rPr lang="en-US" sz="2000" dirty="0">
                <a:solidFill>
                  <a:schemeClr val="bg1"/>
                </a:solidFill>
                <a:latin typeface="Calibri" panose="020F0502020204030204" pitchFamily="34" charset="0"/>
              </a:rPr>
              <a:t>Zechariah says that only one-third of the nation of Israel will survive this final extremity when the “city [Jerusalem] shall be taken, and the houses rifled [looted], and the women ravished; and half of the city shall go forth into captivity.”</a:t>
            </a:r>
            <a:endParaRPr lang="en-US" sz="2000" dirty="0">
              <a:solidFill>
                <a:schemeClr val="bg1"/>
              </a:solidFill>
            </a:endParaRPr>
          </a:p>
        </p:txBody>
      </p:sp>
      <p:pic>
        <p:nvPicPr>
          <p:cNvPr id="9" name="Picture 2" descr="http://3.bp.blogspot.com/_MZB5nG8G8i4/Rzhv9eQvcMI/AAAAAAAAAjc/B5Ce53MczhY/s400/two+dead+witnesses+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0169" y="1609070"/>
            <a:ext cx="5471045" cy="2008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3996B276-7066-D9DD-D861-4069B052408A}"/>
              </a:ext>
            </a:extLst>
          </p:cNvPr>
          <p:cNvPicPr>
            <a:picLocks noChangeAspect="1"/>
          </p:cNvPicPr>
          <p:nvPr/>
        </p:nvPicPr>
        <p:blipFill>
          <a:blip r:embed="rId4"/>
          <a:stretch>
            <a:fillRect/>
          </a:stretch>
        </p:blipFill>
        <p:spPr>
          <a:xfrm>
            <a:off x="1540513" y="3948697"/>
            <a:ext cx="3553321" cy="2372056"/>
          </a:xfrm>
          <a:prstGeom prst="rect">
            <a:avLst/>
          </a:prstGeom>
        </p:spPr>
      </p:pic>
    </p:spTree>
    <p:extLst>
      <p:ext uri="{BB962C8B-B14F-4D97-AF65-F5344CB8AC3E}">
        <p14:creationId xmlns:p14="http://schemas.microsoft.com/office/powerpoint/2010/main" val="56527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Blackest Moment in Israel History</a:t>
            </a:r>
          </a:p>
        </p:txBody>
      </p:sp>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Zechariah 14:3; Ezekiel 38:18-20; Revelation 11:11-13; 16:18; Haggai 2:6- 7 </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1248" name="Rectangle 1247"/>
          <p:cNvSpPr/>
          <p:nvPr/>
        </p:nvSpPr>
        <p:spPr>
          <a:xfrm>
            <a:off x="3220307" y="889844"/>
            <a:ext cx="6096000" cy="1569660"/>
          </a:xfrm>
          <a:prstGeom prst="rect">
            <a:avLst/>
          </a:prstGeom>
        </p:spPr>
        <p:txBody>
          <a:bodyPr>
            <a:spAutoFit/>
          </a:bodyPr>
          <a:lstStyle/>
          <a:p>
            <a:r>
              <a:rPr lang="en-US" sz="2400" dirty="0">
                <a:solidFill>
                  <a:schemeClr val="bg1"/>
                </a:solidFill>
              </a:rPr>
              <a:t>Just as it appears that they are about to be annihilated, the Lord’s fury will be unleashed upon the kingdoms of the world, and the Lord will “go forth, and fight against those nations.”</a:t>
            </a:r>
          </a:p>
        </p:txBody>
      </p:sp>
      <p:sp>
        <p:nvSpPr>
          <p:cNvPr id="5" name="Rectangle 4"/>
          <p:cNvSpPr/>
          <p:nvPr/>
        </p:nvSpPr>
        <p:spPr>
          <a:xfrm>
            <a:off x="145915" y="2889036"/>
            <a:ext cx="6096000" cy="3477875"/>
          </a:xfrm>
          <a:prstGeom prst="rect">
            <a:avLst/>
          </a:prstGeom>
        </p:spPr>
        <p:txBody>
          <a:bodyPr>
            <a:spAutoFit/>
          </a:bodyPr>
          <a:lstStyle/>
          <a:p>
            <a:pPr fontAlgn="base"/>
            <a:r>
              <a:rPr lang="en-US" sz="2000" dirty="0">
                <a:solidFill>
                  <a:schemeClr val="bg1"/>
                </a:solidFill>
              </a:rPr>
              <a:t>The two prophets, lying dead in the streets of Jerusalem, will be resurrected in the sight of the people.</a:t>
            </a:r>
          </a:p>
          <a:p>
            <a:pPr fontAlgn="base"/>
            <a:endParaRPr lang="en-US" sz="2000" dirty="0">
              <a:solidFill>
                <a:schemeClr val="bg1"/>
              </a:solidFill>
            </a:endParaRPr>
          </a:p>
          <a:p>
            <a:pPr fontAlgn="base"/>
            <a:r>
              <a:rPr lang="en-US" sz="2000" dirty="0">
                <a:solidFill>
                  <a:schemeClr val="bg1"/>
                </a:solidFill>
              </a:rPr>
              <a:t> </a:t>
            </a:r>
            <a:r>
              <a:rPr lang="en-US" sz="2000" dirty="0">
                <a:solidFill>
                  <a:srgbClr val="FFFF00"/>
                </a:solidFill>
              </a:rPr>
              <a:t>“After three days and a half, on a sudden, the spirit of life from God will enter them; they will arise and stand upon their feet, and great fear will fall upon them that see them. And then they shall hear a voice from heaven saying, ‘Come up hither,’ and they will ascend up to heaven in a cloud, with their enemies beholding them.” </a:t>
            </a:r>
          </a:p>
          <a:p>
            <a:pPr fontAlgn="base"/>
            <a:r>
              <a:rPr lang="en-US" sz="2000" dirty="0">
                <a:solidFill>
                  <a:srgbClr val="FFFF00"/>
                </a:solidFill>
              </a:rPr>
              <a:t>Revelation 11:11-12 </a:t>
            </a:r>
          </a:p>
          <a:p>
            <a:pPr fontAlgn="base"/>
            <a:r>
              <a:rPr lang="en-US" sz="2000" dirty="0">
                <a:solidFill>
                  <a:schemeClr val="bg1"/>
                </a:solidFill>
              </a:rPr>
              <a:t>(6)</a:t>
            </a:r>
          </a:p>
        </p:txBody>
      </p:sp>
      <p:sp>
        <p:nvSpPr>
          <p:cNvPr id="2" name="Rectangle 1"/>
          <p:cNvSpPr/>
          <p:nvPr/>
        </p:nvSpPr>
        <p:spPr>
          <a:xfrm>
            <a:off x="7119334" y="5422323"/>
            <a:ext cx="4393946" cy="923330"/>
          </a:xfrm>
          <a:prstGeom prst="rect">
            <a:avLst/>
          </a:prstGeom>
        </p:spPr>
        <p:txBody>
          <a:bodyPr wrap="square">
            <a:spAutoFit/>
          </a:bodyPr>
          <a:lstStyle/>
          <a:p>
            <a:pPr fontAlgn="base"/>
            <a:r>
              <a:rPr lang="en-US" dirty="0">
                <a:solidFill>
                  <a:schemeClr val="bg1"/>
                </a:solidFill>
                <a:latin typeface="Calibri" panose="020F0502020204030204" pitchFamily="34" charset="0"/>
              </a:rPr>
              <a:t>An earthquake will strike the earth, affecting the whole world—the greatest earthquake the world has ever known</a:t>
            </a:r>
            <a:endParaRPr lang="en-US" b="0" i="0" dirty="0">
              <a:solidFill>
                <a:schemeClr val="bg1"/>
              </a:solidFill>
              <a:effectLst/>
              <a:latin typeface="Calibri" panose="020F0502020204030204" pitchFamily="34" charset="0"/>
            </a:endParaRPr>
          </a:p>
        </p:txBody>
      </p:sp>
      <p:pic>
        <p:nvPicPr>
          <p:cNvPr id="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364" y="2505772"/>
            <a:ext cx="4117403" cy="2858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63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Three Natural Changes</a:t>
            </a:r>
          </a:p>
        </p:txBody>
      </p:sp>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D&amp;C 133:21-24</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(3)</a:t>
            </a:r>
          </a:p>
        </p:txBody>
      </p:sp>
      <p:sp>
        <p:nvSpPr>
          <p:cNvPr id="1248" name="Rectangle 1247"/>
          <p:cNvSpPr/>
          <p:nvPr/>
        </p:nvSpPr>
        <p:spPr>
          <a:xfrm>
            <a:off x="2937919" y="605809"/>
            <a:ext cx="6096000" cy="461665"/>
          </a:xfrm>
          <a:prstGeom prst="rect">
            <a:avLst/>
          </a:prstGeom>
        </p:spPr>
        <p:txBody>
          <a:bodyPr>
            <a:spAutoFit/>
          </a:bodyPr>
          <a:lstStyle/>
          <a:p>
            <a:pPr algn="ctr"/>
            <a:r>
              <a:rPr lang="en-US" sz="2400" dirty="0">
                <a:solidFill>
                  <a:schemeClr val="bg1"/>
                </a:solidFill>
              </a:rPr>
              <a:t>Named in Revelation 16:17-21</a:t>
            </a:r>
          </a:p>
        </p:txBody>
      </p:sp>
      <p:sp>
        <p:nvSpPr>
          <p:cNvPr id="5" name="Rectangle 4"/>
          <p:cNvSpPr/>
          <p:nvPr/>
        </p:nvSpPr>
        <p:spPr>
          <a:xfrm>
            <a:off x="495539" y="1433305"/>
            <a:ext cx="3014143" cy="1323439"/>
          </a:xfrm>
          <a:prstGeom prst="rect">
            <a:avLst/>
          </a:prstGeom>
        </p:spPr>
        <p:txBody>
          <a:bodyPr wrap="square">
            <a:spAutoFit/>
          </a:bodyPr>
          <a:lstStyle/>
          <a:p>
            <a:pPr fontAlgn="base"/>
            <a:r>
              <a:rPr lang="en-US" sz="2000" dirty="0">
                <a:solidFill>
                  <a:schemeClr val="bg1"/>
                </a:solidFill>
              </a:rPr>
              <a:t>1. Earth’s land masses shall unite; islands and continents shall become one land.</a:t>
            </a:r>
          </a:p>
        </p:txBody>
      </p:sp>
      <p:sp>
        <p:nvSpPr>
          <p:cNvPr id="2" name="Rectangle 1"/>
          <p:cNvSpPr/>
          <p:nvPr/>
        </p:nvSpPr>
        <p:spPr>
          <a:xfrm>
            <a:off x="4357586" y="1385784"/>
            <a:ext cx="3256666" cy="1477328"/>
          </a:xfrm>
          <a:prstGeom prst="rect">
            <a:avLst/>
          </a:prstGeom>
        </p:spPr>
        <p:txBody>
          <a:bodyPr wrap="square">
            <a:spAutoFit/>
          </a:bodyPr>
          <a:lstStyle/>
          <a:p>
            <a:pPr fontAlgn="base"/>
            <a:r>
              <a:rPr lang="en-US" dirty="0">
                <a:solidFill>
                  <a:schemeClr val="bg1"/>
                </a:solidFill>
              </a:rPr>
              <a:t>2. Every valley shall be exalted and every mountain shall be made low; the rugged terrain of today shall level out into a millennial garden.</a:t>
            </a:r>
            <a:endParaRPr lang="en-US" b="0" i="0" dirty="0">
              <a:solidFill>
                <a:schemeClr val="bg1"/>
              </a:solidFill>
              <a:effectLst/>
            </a:endParaRPr>
          </a:p>
        </p:txBody>
      </p:sp>
      <p:sp>
        <p:nvSpPr>
          <p:cNvPr id="3" name="Rectangle 2"/>
          <p:cNvSpPr/>
          <p:nvPr/>
        </p:nvSpPr>
        <p:spPr>
          <a:xfrm>
            <a:off x="8471647" y="1460715"/>
            <a:ext cx="3616257" cy="1477328"/>
          </a:xfrm>
          <a:prstGeom prst="rect">
            <a:avLst/>
          </a:prstGeom>
        </p:spPr>
        <p:txBody>
          <a:bodyPr wrap="square">
            <a:spAutoFit/>
          </a:bodyPr>
          <a:lstStyle/>
          <a:p>
            <a:r>
              <a:rPr lang="en-US" dirty="0">
                <a:solidFill>
                  <a:schemeClr val="bg1"/>
                </a:solidFill>
              </a:rPr>
              <a:t>3. Such an earthquake as has never been known since man’s foot was planted on this planet shall attend these changes in the earth’s surface and appearance.</a:t>
            </a:r>
          </a:p>
        </p:txBody>
      </p:sp>
      <p:sp>
        <p:nvSpPr>
          <p:cNvPr id="4" name="Rectangle 3"/>
          <p:cNvSpPr/>
          <p:nvPr/>
        </p:nvSpPr>
        <p:spPr>
          <a:xfrm>
            <a:off x="5799616" y="4446809"/>
            <a:ext cx="6096000" cy="1200329"/>
          </a:xfrm>
          <a:prstGeom prst="rect">
            <a:avLst/>
          </a:prstGeom>
        </p:spPr>
        <p:txBody>
          <a:bodyPr>
            <a:spAutoFit/>
          </a:bodyPr>
          <a:lstStyle/>
          <a:p>
            <a:r>
              <a:rPr lang="en-US" dirty="0">
                <a:solidFill>
                  <a:schemeClr val="bg1"/>
                </a:solidFill>
                <a:latin typeface="Calibri" panose="020F0502020204030204" pitchFamily="34" charset="0"/>
              </a:rPr>
              <a:t>“And, fourthly, as recorded elsewhere, the great deep—presumably the Atlantic ocean—shall return to its place in the north, ‘and the earth shall be like as it was in the days before it was divided.” </a:t>
            </a:r>
            <a:endParaRPr lang="en-US" dirty="0">
              <a:solidFill>
                <a:schemeClr val="bg1"/>
              </a:solidFill>
            </a:endParaRPr>
          </a:p>
        </p:txBody>
      </p:sp>
      <p:pic>
        <p:nvPicPr>
          <p:cNvPr id="11" name="Picture 2" descr="http://eatrio.net/wp-content/uploads/2013/01/8.-pangea_07sep2007.jpg"/>
          <p:cNvPicPr>
            <a:picLocks noChangeAspect="1" noChangeArrowheads="1"/>
          </p:cNvPicPr>
          <p:nvPr/>
        </p:nvPicPr>
        <p:blipFill>
          <a:blip r:embed="rId3" cstate="print">
            <a:extLst>
              <a:ext uri="{28A0092B-C50C-407E-A947-70E740481C1C}">
                <a14:useLocalDpi xmlns:a14="http://schemas.microsoft.com/office/drawing/2010/main" val="0"/>
              </a:ext>
            </a:extLst>
          </a:blip>
          <a:srcRect t="7843" r="377" b="5882"/>
          <a:stretch>
            <a:fillRect/>
          </a:stretch>
        </p:blipFill>
        <p:spPr bwMode="auto">
          <a:xfrm>
            <a:off x="2277412" y="3389499"/>
            <a:ext cx="3182471" cy="3182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72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145915" y="6999"/>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Results of the Quake</a:t>
            </a:r>
          </a:p>
        </p:txBody>
      </p:sp>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Zechariah 14:8-10; Joel 3:18; Ezekiel 47:1-12</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4" name="Rectangle 3"/>
          <p:cNvSpPr/>
          <p:nvPr/>
        </p:nvSpPr>
        <p:spPr>
          <a:xfrm>
            <a:off x="145915" y="1104271"/>
            <a:ext cx="6096000" cy="4893647"/>
          </a:xfrm>
          <a:prstGeom prst="rect">
            <a:avLst/>
          </a:prstGeom>
        </p:spPr>
        <p:txBody>
          <a:bodyPr>
            <a:spAutoFit/>
          </a:bodyPr>
          <a:lstStyle/>
          <a:p>
            <a:pPr fontAlgn="base"/>
            <a:r>
              <a:rPr lang="en-US" sz="2400" dirty="0">
                <a:solidFill>
                  <a:schemeClr val="bg1"/>
                </a:solidFill>
              </a:rPr>
              <a:t>This quake will evidently create a huge spring in Jerusalem which will form a new river, flowing westward to the Mediterranean Sea and eastward to the Dead Sea. </a:t>
            </a:r>
          </a:p>
          <a:p>
            <a:pPr fontAlgn="base"/>
            <a:endParaRPr lang="en-US" sz="2400" dirty="0">
              <a:solidFill>
                <a:schemeClr val="bg1"/>
              </a:solidFill>
            </a:endParaRPr>
          </a:p>
          <a:p>
            <a:pPr fontAlgn="base"/>
            <a:r>
              <a:rPr lang="en-US" sz="2400" dirty="0">
                <a:solidFill>
                  <a:schemeClr val="bg1"/>
                </a:solidFill>
              </a:rPr>
              <a:t>Because of this river, the Dead Sea will have its waters healed, that is, it will become a lake with verdant foliage surrounding its shores and fish teeming in its waters.</a:t>
            </a:r>
          </a:p>
          <a:p>
            <a:pPr fontAlgn="base"/>
            <a:endParaRPr lang="en-US" sz="2400" dirty="0">
              <a:solidFill>
                <a:schemeClr val="bg1"/>
              </a:solidFill>
            </a:endParaRPr>
          </a:p>
          <a:p>
            <a:pPr fontAlgn="base"/>
            <a:r>
              <a:rPr lang="en-US" sz="2400" dirty="0">
                <a:solidFill>
                  <a:schemeClr val="bg1"/>
                </a:solidFill>
              </a:rPr>
              <a:t>The area around Jerusalem, which is now very hilly and steep, will be smoothed out and become like “a plain.” </a:t>
            </a:r>
          </a:p>
        </p:txBody>
      </p:sp>
      <p:pic>
        <p:nvPicPr>
          <p:cNvPr id="1026" name="Picture 2" descr="http://e360.yale.edu/images/slideshows/gallery_dead_sea_coastline_wav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150" y="1665602"/>
            <a:ext cx="5323466" cy="352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48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72957" y="-35648"/>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Mount of Olives—Split in Two</a:t>
            </a:r>
          </a:p>
        </p:txBody>
      </p:sp>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Zechariah 14:4-5; Ezekiel 38:17-23</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4" name="Rectangle 3"/>
          <p:cNvSpPr/>
          <p:nvPr/>
        </p:nvSpPr>
        <p:spPr>
          <a:xfrm>
            <a:off x="145915" y="1104271"/>
            <a:ext cx="6335567" cy="2246769"/>
          </a:xfrm>
          <a:prstGeom prst="rect">
            <a:avLst/>
          </a:prstGeom>
        </p:spPr>
        <p:txBody>
          <a:bodyPr wrap="square">
            <a:spAutoFit/>
          </a:bodyPr>
          <a:lstStyle/>
          <a:p>
            <a:pPr fontAlgn="base"/>
            <a:r>
              <a:rPr lang="en-US" sz="2000" dirty="0">
                <a:solidFill>
                  <a:schemeClr val="bg1"/>
                </a:solidFill>
              </a:rPr>
              <a:t>“All [the prophets] speak of [this day]; and when that time comes, the Lord is going to come out of His hiding place. You can see what a terrible condition it is going to be; and the Jews besieged, not only in Jerusalem but, of course, throughout Palestine are in the siege; and when they are about to go under, then the Lord comes. There will be the great earthquake.”</a:t>
            </a:r>
          </a:p>
        </p:txBody>
      </p:sp>
      <p:sp>
        <p:nvSpPr>
          <p:cNvPr id="10" name="Rectangle 9"/>
          <p:cNvSpPr/>
          <p:nvPr/>
        </p:nvSpPr>
        <p:spPr>
          <a:xfrm>
            <a:off x="3491753" y="703588"/>
            <a:ext cx="6096000" cy="369332"/>
          </a:xfrm>
          <a:prstGeom prst="rect">
            <a:avLst/>
          </a:prstGeom>
        </p:spPr>
        <p:txBody>
          <a:bodyPr>
            <a:spAutoFit/>
          </a:bodyPr>
          <a:lstStyle/>
          <a:p>
            <a:r>
              <a:rPr lang="en-US" dirty="0">
                <a:solidFill>
                  <a:schemeClr val="bg1"/>
                </a:solidFill>
                <a:latin typeface="Calibri" panose="020F0502020204030204" pitchFamily="34" charset="0"/>
              </a:rPr>
              <a:t>Providing an avenue of escape for the house of Israel </a:t>
            </a:r>
            <a:endParaRPr lang="en-US" dirty="0">
              <a:solidFill>
                <a:schemeClr val="bg1"/>
              </a:solidFill>
            </a:endParaRPr>
          </a:p>
        </p:txBody>
      </p:sp>
      <p:sp>
        <p:nvSpPr>
          <p:cNvPr id="11" name="Rectangle 10"/>
          <p:cNvSpPr/>
          <p:nvPr/>
        </p:nvSpPr>
        <p:spPr>
          <a:xfrm>
            <a:off x="5311691" y="4245543"/>
            <a:ext cx="6096000" cy="2246769"/>
          </a:xfrm>
          <a:prstGeom prst="rect">
            <a:avLst/>
          </a:prstGeom>
        </p:spPr>
        <p:txBody>
          <a:bodyPr>
            <a:spAutoFit/>
          </a:bodyPr>
          <a:lstStyle/>
          <a:p>
            <a:pPr fontAlgn="base"/>
            <a:r>
              <a:rPr lang="en-US" sz="2000" dirty="0">
                <a:solidFill>
                  <a:schemeClr val="bg1"/>
                </a:solidFill>
              </a:rPr>
              <a:t>The earthquake will not be only in Palestine. There will not be merely the separation of the Mount of Olives, to form a valley that the Jews may escape, but the whole earth is going to be shaken. There will be some dreadful things take place, and some great changes are going to take place, and that you will find written in the book of Ezekiel.”</a:t>
            </a:r>
          </a:p>
        </p:txBody>
      </p:sp>
      <p:pic>
        <p:nvPicPr>
          <p:cNvPr id="6146" name="Picture 2" descr="http://blogs.agu.org/tremblingearth/files/2013/06/FantasiaE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0671" y="1148394"/>
            <a:ext cx="4119096" cy="30793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upload.wikimedia.org/wikipedia/commons/thumb/0/00/1927_Earthquake_OliveMount.jpg/220px-1927_Earthquake_OliveMoun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6" y="3667965"/>
            <a:ext cx="3513892" cy="2315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28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72957" y="-35648"/>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Jews Will Flee</a:t>
            </a:r>
          </a:p>
        </p:txBody>
      </p:sp>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Zechariah 14:4-5; 12:9-10; 13:6; D&amp;C 45:47-53</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4" name="Rectangle 3"/>
          <p:cNvSpPr/>
          <p:nvPr/>
        </p:nvSpPr>
        <p:spPr>
          <a:xfrm>
            <a:off x="323969" y="1393156"/>
            <a:ext cx="5512056" cy="3970318"/>
          </a:xfrm>
          <a:prstGeom prst="rect">
            <a:avLst/>
          </a:prstGeom>
        </p:spPr>
        <p:txBody>
          <a:bodyPr wrap="square">
            <a:spAutoFit/>
          </a:bodyPr>
          <a:lstStyle/>
          <a:p>
            <a:pPr fontAlgn="base"/>
            <a:r>
              <a:rPr lang="en-US" sz="2800" dirty="0">
                <a:solidFill>
                  <a:schemeClr val="bg1"/>
                </a:solidFill>
              </a:rPr>
              <a:t>In gratitude and joy they will throw themselves at the feet of the Deliverer and discover the wounds in His hands and feet. </a:t>
            </a:r>
          </a:p>
          <a:p>
            <a:pPr fontAlgn="base"/>
            <a:endParaRPr lang="en-US" sz="2800" dirty="0">
              <a:solidFill>
                <a:schemeClr val="bg1"/>
              </a:solidFill>
            </a:endParaRPr>
          </a:p>
          <a:p>
            <a:pPr fontAlgn="base"/>
            <a:r>
              <a:rPr lang="en-US" sz="2800" dirty="0">
                <a:solidFill>
                  <a:schemeClr val="bg1"/>
                </a:solidFill>
              </a:rPr>
              <a:t>Suddenly they will realize that their Messiah is the Messiah who came to them before, and the Jewish nation will be converted to their God. </a:t>
            </a:r>
          </a:p>
        </p:txBody>
      </p:sp>
      <p:sp>
        <p:nvSpPr>
          <p:cNvPr id="10" name="Rectangle 9"/>
          <p:cNvSpPr/>
          <p:nvPr/>
        </p:nvSpPr>
        <p:spPr>
          <a:xfrm>
            <a:off x="3491752" y="703588"/>
            <a:ext cx="6822141" cy="369332"/>
          </a:xfrm>
          <a:prstGeom prst="rect">
            <a:avLst/>
          </a:prstGeom>
        </p:spPr>
        <p:txBody>
          <a:bodyPr wrap="square">
            <a:spAutoFit/>
          </a:bodyPr>
          <a:lstStyle/>
          <a:p>
            <a:r>
              <a:rPr lang="en-US" dirty="0">
                <a:solidFill>
                  <a:schemeClr val="bg1"/>
                </a:solidFill>
                <a:latin typeface="Calibri" panose="020F0502020204030204" pitchFamily="34" charset="0"/>
              </a:rPr>
              <a:t>They will see their Messiah who has come to deliver them. </a:t>
            </a:r>
            <a:endParaRPr lang="en-US" dirty="0">
              <a:solidFill>
                <a:schemeClr val="bg1"/>
              </a:solidFill>
            </a:endParaRPr>
          </a:p>
        </p:txBody>
      </p:sp>
      <p:pic>
        <p:nvPicPr>
          <p:cNvPr id="7172" name="Picture 4" descr="http://www.jpost.com/HttpHandlers/ShowImage.ashx?id=226799&amp;h=530&amp;w=758"/>
          <p:cNvPicPr>
            <a:picLocks noChangeAspect="1" noChangeArrowheads="1"/>
          </p:cNvPicPr>
          <p:nvPr/>
        </p:nvPicPr>
        <p:blipFill rotWithShape="1">
          <a:blip r:embed="rId3">
            <a:extLst>
              <a:ext uri="{28A0092B-C50C-407E-A947-70E740481C1C}">
                <a14:useLocalDpi xmlns:a14="http://schemas.microsoft.com/office/drawing/2010/main" val="0"/>
              </a:ext>
            </a:extLst>
          </a:blip>
          <a:srcRect t="27477" r="48888"/>
          <a:stretch/>
        </p:blipFill>
        <p:spPr bwMode="auto">
          <a:xfrm>
            <a:off x="6297704" y="1393156"/>
            <a:ext cx="4464669" cy="4429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922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72957" y="-35648"/>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Lord’s Fury</a:t>
            </a:r>
          </a:p>
        </p:txBody>
      </p:sp>
      <p:sp>
        <p:nvSpPr>
          <p:cNvPr id="7" name="TextBox 6"/>
          <p:cNvSpPr txBox="1"/>
          <p:nvPr/>
        </p:nvSpPr>
        <p:spPr>
          <a:xfrm>
            <a:off x="0" y="6527049"/>
            <a:ext cx="11236497" cy="307777"/>
          </a:xfrm>
          <a:prstGeom prst="rect">
            <a:avLst/>
          </a:prstGeom>
          <a:noFill/>
        </p:spPr>
        <p:txBody>
          <a:bodyPr wrap="square" rtlCol="0">
            <a:spAutoFit/>
          </a:bodyPr>
          <a:lstStyle/>
          <a:p>
            <a:r>
              <a:rPr lang="en-US" sz="1400" dirty="0">
                <a:solidFill>
                  <a:schemeClr val="bg1"/>
                </a:solidFill>
              </a:rPr>
              <a:t>Zechariah 14:12-13; Ezekiel 38:21-22; 39:6; D&amp;C 29:21; Revelation 16:21; Isaiah 34:9-10</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(1,8)</a:t>
            </a:r>
          </a:p>
        </p:txBody>
      </p:sp>
      <p:sp>
        <p:nvSpPr>
          <p:cNvPr id="4" name="Rectangle 3"/>
          <p:cNvSpPr/>
          <p:nvPr/>
        </p:nvSpPr>
        <p:spPr>
          <a:xfrm>
            <a:off x="226382" y="1168394"/>
            <a:ext cx="9765323" cy="5262979"/>
          </a:xfrm>
          <a:prstGeom prst="rect">
            <a:avLst/>
          </a:prstGeom>
        </p:spPr>
        <p:txBody>
          <a:bodyPr wrap="square">
            <a:spAutoFit/>
          </a:bodyPr>
          <a:lstStyle/>
          <a:p>
            <a:pPr fontAlgn="base"/>
            <a:r>
              <a:rPr lang="en-US" sz="2400" dirty="0">
                <a:solidFill>
                  <a:schemeClr val="bg1"/>
                </a:solidFill>
              </a:rPr>
              <a:t>The armies of Gog will turn upon each other, perhaps in the panic and confusion of the great earthquake.</a:t>
            </a:r>
          </a:p>
          <a:p>
            <a:pPr fontAlgn="base"/>
            <a:endParaRPr lang="en-US" sz="2400" dirty="0">
              <a:solidFill>
                <a:schemeClr val="bg1"/>
              </a:solidFill>
            </a:endParaRPr>
          </a:p>
          <a:p>
            <a:pPr fontAlgn="base"/>
            <a:r>
              <a:rPr lang="en-US" sz="2400" dirty="0">
                <a:solidFill>
                  <a:schemeClr val="bg1"/>
                </a:solidFill>
              </a:rPr>
              <a:t>A great rain of fire and hail will shower down upon the army .</a:t>
            </a:r>
          </a:p>
          <a:p>
            <a:pPr fontAlgn="base"/>
            <a:endParaRPr lang="en-US" sz="2400" dirty="0">
              <a:solidFill>
                <a:schemeClr val="bg1"/>
              </a:solidFill>
            </a:endParaRPr>
          </a:p>
          <a:p>
            <a:pPr fontAlgn="base"/>
            <a:r>
              <a:rPr lang="en-US" sz="2400" dirty="0">
                <a:solidFill>
                  <a:schemeClr val="bg1"/>
                </a:solidFill>
              </a:rPr>
              <a:t>John said the hailstones will weigh a talent, which is about 75.6 pounds or 34.3 kilograms.</a:t>
            </a:r>
          </a:p>
          <a:p>
            <a:pPr fontAlgn="base"/>
            <a:endParaRPr lang="en-US" sz="2400" dirty="0">
              <a:solidFill>
                <a:schemeClr val="bg1"/>
              </a:solidFill>
            </a:endParaRPr>
          </a:p>
          <a:p>
            <a:pPr fontAlgn="base"/>
            <a:r>
              <a:rPr lang="en-US" sz="2400" dirty="0">
                <a:solidFill>
                  <a:schemeClr val="bg1"/>
                </a:solidFill>
              </a:rPr>
              <a:t>Ezekiel stated that fire will also be sent against the land of Magog. The account by Ezekiel could very easily be a description of atomic warfare. </a:t>
            </a:r>
          </a:p>
          <a:p>
            <a:pPr fontAlgn="base"/>
            <a:endParaRPr lang="en-US" sz="2400" dirty="0">
              <a:solidFill>
                <a:schemeClr val="bg1"/>
              </a:solidFill>
            </a:endParaRPr>
          </a:p>
          <a:p>
            <a:pPr fontAlgn="base"/>
            <a:r>
              <a:rPr lang="en-US" sz="2400" dirty="0">
                <a:solidFill>
                  <a:schemeClr val="bg1"/>
                </a:solidFill>
              </a:rPr>
              <a:t>Isaiah described the fire’s effect on the land itself.</a:t>
            </a:r>
          </a:p>
          <a:p>
            <a:pPr fontAlgn="base"/>
            <a:endParaRPr lang="en-US" sz="2400" dirty="0">
              <a:solidFill>
                <a:schemeClr val="bg1"/>
              </a:solidFill>
            </a:endParaRPr>
          </a:p>
          <a:p>
            <a:pPr fontAlgn="base"/>
            <a:r>
              <a:rPr lang="en-US" sz="2400" dirty="0">
                <a:solidFill>
                  <a:schemeClr val="bg1"/>
                </a:solidFill>
              </a:rPr>
              <a:t>A plague will strike the army, causing terrible disease and calamity</a:t>
            </a:r>
          </a:p>
        </p:txBody>
      </p:sp>
      <p:sp>
        <p:nvSpPr>
          <p:cNvPr id="10" name="Rectangle 9"/>
          <p:cNvSpPr/>
          <p:nvPr/>
        </p:nvSpPr>
        <p:spPr>
          <a:xfrm>
            <a:off x="2684928" y="602709"/>
            <a:ext cx="6822141" cy="369332"/>
          </a:xfrm>
          <a:prstGeom prst="rect">
            <a:avLst/>
          </a:prstGeom>
        </p:spPr>
        <p:txBody>
          <a:bodyPr wrap="square">
            <a:spAutoFit/>
          </a:bodyPr>
          <a:lstStyle/>
          <a:p>
            <a:pPr algn="ctr"/>
            <a:r>
              <a:rPr lang="en-US" dirty="0">
                <a:solidFill>
                  <a:schemeClr val="bg1"/>
                </a:solidFill>
                <a:latin typeface="Calibri" panose="020F0502020204030204" pitchFamily="34" charset="0"/>
              </a:rPr>
              <a:t>Upon the army of Gog </a:t>
            </a:r>
            <a:endParaRPr lang="en-US" dirty="0">
              <a:solidFill>
                <a:schemeClr val="bg1"/>
              </a:solidFill>
            </a:endParaRPr>
          </a:p>
        </p:txBody>
      </p:sp>
      <p:pic>
        <p:nvPicPr>
          <p:cNvPr id="8" name="Picture 2" descr="http://www.bubblews.com/assets/images/news/1499665130_1362920371.jpg"/>
          <p:cNvPicPr>
            <a:picLocks noChangeAspect="1" noChangeArrowheads="1"/>
          </p:cNvPicPr>
          <p:nvPr/>
        </p:nvPicPr>
        <p:blipFill>
          <a:blip r:embed="rId3" cstate="print">
            <a:extLst>
              <a:ext uri="{28A0092B-C50C-407E-A947-70E740481C1C}">
                <a14:useLocalDpi xmlns:a14="http://schemas.microsoft.com/office/drawing/2010/main" val="0"/>
              </a:ext>
            </a:extLst>
          </a:blip>
          <a:srcRect r="13083"/>
          <a:stretch>
            <a:fillRect/>
          </a:stretch>
        </p:blipFill>
        <p:spPr bwMode="auto">
          <a:xfrm>
            <a:off x="9636938" y="2244473"/>
            <a:ext cx="2061883" cy="156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216718" y="3903640"/>
            <a:ext cx="2902324" cy="954107"/>
          </a:xfrm>
          <a:prstGeom prst="rect">
            <a:avLst/>
          </a:prstGeom>
        </p:spPr>
        <p:txBody>
          <a:bodyPr wrap="square">
            <a:spAutoFit/>
          </a:bodyPr>
          <a:lstStyle/>
          <a:p>
            <a:pPr>
              <a:spcBef>
                <a:spcPct val="0"/>
              </a:spcBef>
            </a:pPr>
            <a:r>
              <a:rPr lang="en-US" altLang="en-US" sz="1400" dirty="0">
                <a:solidFill>
                  <a:srgbClr val="FFFFFF"/>
                </a:solidFill>
                <a:latin typeface="Arial" panose="020B0604020202020204" pitchFamily="34" charset="0"/>
              </a:rPr>
              <a:t>The largest official hailstone ever collected in the U.S., fell in South Dakota on July 23, 2010.  8 inches – 2 </a:t>
            </a:r>
            <a:r>
              <a:rPr lang="en-US" altLang="en-US" sz="1400" dirty="0" err="1">
                <a:solidFill>
                  <a:srgbClr val="FFFFFF"/>
                </a:solidFill>
                <a:latin typeface="Arial" panose="020B0604020202020204" pitchFamily="34" charset="0"/>
              </a:rPr>
              <a:t>lbs</a:t>
            </a:r>
            <a:endParaRPr lang="en-US" altLang="en-US" sz="1400" dirty="0">
              <a:solidFill>
                <a:srgbClr val="FFFFFF"/>
              </a:solidFill>
              <a:latin typeface="Arial" panose="020B0604020202020204" pitchFamily="34" charset="0"/>
            </a:endParaRPr>
          </a:p>
        </p:txBody>
      </p:sp>
      <p:pic>
        <p:nvPicPr>
          <p:cNvPr id="11" name="Picture 10" descr="http://cdn.zmescience.com/wp-content/uploads/2008/04/vulcan-krakata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7827" y="5107312"/>
            <a:ext cx="2151529" cy="152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http://4.bp.blogspot.com/-gl7LFZwo-xk/TtaMLXa4E9I/AAAAAAAAAls/c6MTPy_PUT0/s400/T-90S_Indi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28424" y="430763"/>
            <a:ext cx="2254624" cy="1403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956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72957" y="-35648"/>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Results</a:t>
            </a:r>
          </a:p>
        </p:txBody>
      </p:sp>
      <p:sp>
        <p:nvSpPr>
          <p:cNvPr id="7" name="TextBox 6"/>
          <p:cNvSpPr txBox="1"/>
          <p:nvPr/>
        </p:nvSpPr>
        <p:spPr>
          <a:xfrm>
            <a:off x="-2" y="6488668"/>
            <a:ext cx="11236497" cy="307777"/>
          </a:xfrm>
          <a:prstGeom prst="rect">
            <a:avLst/>
          </a:prstGeom>
          <a:noFill/>
        </p:spPr>
        <p:txBody>
          <a:bodyPr wrap="square" rtlCol="0">
            <a:spAutoFit/>
          </a:bodyPr>
          <a:lstStyle/>
          <a:p>
            <a:r>
              <a:rPr lang="en-US" sz="1400" dirty="0">
                <a:solidFill>
                  <a:schemeClr val="bg1"/>
                </a:solidFill>
              </a:rPr>
              <a:t>Zechariah 14:12-13; Revelation 11:13; Ezekiel 39:8-16; Isaiah 34:2-3; Jeremiah 25:31,33</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4" name="Rectangle 3"/>
          <p:cNvSpPr/>
          <p:nvPr/>
        </p:nvSpPr>
        <p:spPr>
          <a:xfrm>
            <a:off x="226382" y="1168394"/>
            <a:ext cx="9765323" cy="461665"/>
          </a:xfrm>
          <a:prstGeom prst="rect">
            <a:avLst/>
          </a:prstGeom>
        </p:spPr>
        <p:txBody>
          <a:bodyPr wrap="square">
            <a:spAutoFit/>
          </a:bodyPr>
          <a:lstStyle/>
          <a:p>
            <a:pPr fontAlgn="base"/>
            <a:r>
              <a:rPr lang="en-US" sz="2400" dirty="0">
                <a:solidFill>
                  <a:schemeClr val="bg1"/>
                </a:solidFill>
              </a:rPr>
              <a:t> 7,000 will be slain, and one-tenth of the city destroyed. </a:t>
            </a:r>
          </a:p>
        </p:txBody>
      </p:sp>
      <p:sp>
        <p:nvSpPr>
          <p:cNvPr id="10" name="Rectangle 9"/>
          <p:cNvSpPr/>
          <p:nvPr/>
        </p:nvSpPr>
        <p:spPr>
          <a:xfrm>
            <a:off x="2684928" y="602709"/>
            <a:ext cx="6822141" cy="369332"/>
          </a:xfrm>
          <a:prstGeom prst="rect">
            <a:avLst/>
          </a:prstGeom>
        </p:spPr>
        <p:txBody>
          <a:bodyPr wrap="square">
            <a:spAutoFit/>
          </a:bodyPr>
          <a:lstStyle/>
          <a:p>
            <a:pPr algn="ctr"/>
            <a:r>
              <a:rPr lang="en-US" dirty="0">
                <a:solidFill>
                  <a:schemeClr val="bg1"/>
                </a:solidFill>
                <a:latin typeface="Calibri" panose="020F0502020204030204" pitchFamily="34" charset="0"/>
              </a:rPr>
              <a:t>One sixth of the army will survive the Lord’s judgment </a:t>
            </a:r>
            <a:endParaRPr lang="en-US" dirty="0">
              <a:solidFill>
                <a:schemeClr val="bg1"/>
              </a:solidFill>
            </a:endParaRPr>
          </a:p>
        </p:txBody>
      </p:sp>
      <p:sp>
        <p:nvSpPr>
          <p:cNvPr id="2" name="Rectangle 1"/>
          <p:cNvSpPr/>
          <p:nvPr/>
        </p:nvSpPr>
        <p:spPr>
          <a:xfrm>
            <a:off x="4823767" y="1803049"/>
            <a:ext cx="6096000" cy="646331"/>
          </a:xfrm>
          <a:prstGeom prst="rect">
            <a:avLst/>
          </a:prstGeom>
        </p:spPr>
        <p:txBody>
          <a:bodyPr>
            <a:spAutoFit/>
          </a:bodyPr>
          <a:lstStyle/>
          <a:p>
            <a:r>
              <a:rPr lang="en-US" dirty="0">
                <a:solidFill>
                  <a:schemeClr val="bg1"/>
                </a:solidFill>
                <a:latin typeface="Calibri" panose="020F0502020204030204" pitchFamily="34" charset="0"/>
              </a:rPr>
              <a:t>So great will be the devastation that for seven years Israel will be able to live off the spoils of war left behind</a:t>
            </a:r>
            <a:endParaRPr lang="en-US" dirty="0">
              <a:solidFill>
                <a:schemeClr val="bg1"/>
              </a:solidFill>
            </a:endParaRPr>
          </a:p>
        </p:txBody>
      </p:sp>
      <p:sp>
        <p:nvSpPr>
          <p:cNvPr id="3" name="Rectangle 2"/>
          <p:cNvSpPr/>
          <p:nvPr/>
        </p:nvSpPr>
        <p:spPr>
          <a:xfrm>
            <a:off x="479612" y="2760864"/>
            <a:ext cx="6096000" cy="2862322"/>
          </a:xfrm>
          <a:prstGeom prst="rect">
            <a:avLst/>
          </a:prstGeom>
        </p:spPr>
        <p:txBody>
          <a:bodyPr>
            <a:spAutoFit/>
          </a:bodyPr>
          <a:lstStyle/>
          <a:p>
            <a:r>
              <a:rPr lang="en-US" dirty="0">
                <a:solidFill>
                  <a:schemeClr val="bg1"/>
                </a:solidFill>
                <a:latin typeface="Calibri" panose="020F0502020204030204" pitchFamily="34" charset="0"/>
              </a:rPr>
              <a:t>It will take seven months to bury the dead, and thereafter burial teams will search out the remaining bodies in an attempt to cleanse the land.</a:t>
            </a:r>
          </a:p>
          <a:p>
            <a:endParaRPr lang="en-US" dirty="0">
              <a:solidFill>
                <a:schemeClr val="bg1"/>
              </a:solidFill>
              <a:latin typeface="Calibri" panose="020F0502020204030204" pitchFamily="34" charset="0"/>
            </a:endParaRPr>
          </a:p>
          <a:p>
            <a:r>
              <a:rPr lang="en-US" dirty="0">
                <a:solidFill>
                  <a:schemeClr val="bg1"/>
                </a:solidFill>
                <a:latin typeface="Calibri" panose="020F0502020204030204" pitchFamily="34" charset="0"/>
              </a:rPr>
              <a:t>Isaiah said that the Lord “hath delivered them to the slaughter … and the mountains shall be melted with their blood”.</a:t>
            </a:r>
          </a:p>
          <a:p>
            <a:endParaRPr lang="en-US" dirty="0">
              <a:solidFill>
                <a:schemeClr val="bg1"/>
              </a:solidFill>
              <a:latin typeface="Calibri" panose="020F0502020204030204" pitchFamily="34" charset="0"/>
            </a:endParaRPr>
          </a:p>
          <a:p>
            <a:r>
              <a:rPr lang="en-US" dirty="0">
                <a:solidFill>
                  <a:schemeClr val="bg1"/>
                </a:solidFill>
                <a:latin typeface="Calibri" panose="020F0502020204030204" pitchFamily="34" charset="0"/>
              </a:rPr>
              <a:t>Jeremiah stated that the Lord “will give them that are wicked to the sword, … and the slain of the Lord shall be at that day from one end of the earth even unto the other”</a:t>
            </a:r>
            <a:endParaRPr lang="en-US" dirty="0">
              <a:solidFill>
                <a:schemeClr val="bg1"/>
              </a:solidFill>
            </a:endParaRPr>
          </a:p>
        </p:txBody>
      </p:sp>
      <p:pic>
        <p:nvPicPr>
          <p:cNvPr id="11" name="Picture 2" descr="https://electronicintifada.net/sites/default/files/styles/original_800w/public/2013-03/130318-sarah-beddington-jericho.jpg?itok=49l5T8PC"/>
          <p:cNvPicPr>
            <a:picLocks noChangeAspect="1" noChangeArrowheads="1"/>
          </p:cNvPicPr>
          <p:nvPr/>
        </p:nvPicPr>
        <p:blipFill rotWithShape="1">
          <a:blip r:embed="rId3">
            <a:extLst>
              <a:ext uri="{28A0092B-C50C-407E-A947-70E740481C1C}">
                <a14:useLocalDpi xmlns:a14="http://schemas.microsoft.com/office/drawing/2010/main" val="0"/>
              </a:ext>
            </a:extLst>
          </a:blip>
          <a:srcRect l="18690" t="360" r="16369" b="6405"/>
          <a:stretch/>
        </p:blipFill>
        <p:spPr bwMode="auto">
          <a:xfrm>
            <a:off x="7055224" y="2714150"/>
            <a:ext cx="3488708" cy="3337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3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86" name="TextBox 85"/>
          <p:cNvSpPr txBox="1"/>
          <p:nvPr/>
        </p:nvSpPr>
        <p:spPr>
          <a:xfrm>
            <a:off x="72957" y="-35648"/>
            <a:ext cx="12046085" cy="707886"/>
          </a:xfrm>
          <a:prstGeom prst="rect">
            <a:avLst/>
          </a:prstGeom>
          <a:noFill/>
        </p:spPr>
        <p:txBody>
          <a:bodyPr wrap="square" rtlCol="0">
            <a:spAutoFit/>
          </a:bodyPr>
          <a:lstStyle/>
          <a:p>
            <a:pPr algn="ctr"/>
            <a:r>
              <a:rPr lang="en-US" sz="4000" dirty="0">
                <a:solidFill>
                  <a:schemeClr val="bg1"/>
                </a:solidFill>
                <a:latin typeface="Georgia" pitchFamily="18" charset="0"/>
              </a:rPr>
              <a:t>The End and the Beginning</a:t>
            </a:r>
          </a:p>
        </p:txBody>
      </p:sp>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Zechariah 14:9</a:t>
            </a:r>
          </a:p>
        </p:txBody>
      </p:sp>
      <p:sp>
        <p:nvSpPr>
          <p:cNvPr id="1246" name="TextBox 1245"/>
          <p:cNvSpPr txBox="1"/>
          <p:nvPr/>
        </p:nvSpPr>
        <p:spPr>
          <a:xfrm>
            <a:off x="10919767" y="6387304"/>
            <a:ext cx="975849" cy="369332"/>
          </a:xfrm>
          <a:prstGeom prst="rect">
            <a:avLst/>
          </a:prstGeom>
          <a:noFill/>
        </p:spPr>
        <p:txBody>
          <a:bodyPr wrap="square" rtlCol="0">
            <a:spAutoFit/>
          </a:bodyPr>
          <a:lstStyle/>
          <a:p>
            <a:pPr algn="r"/>
            <a:r>
              <a:rPr lang="en-US" dirty="0">
                <a:solidFill>
                  <a:schemeClr val="bg1"/>
                </a:solidFill>
              </a:rPr>
              <a:t>(1)</a:t>
            </a:r>
          </a:p>
        </p:txBody>
      </p:sp>
      <p:sp>
        <p:nvSpPr>
          <p:cNvPr id="3" name="Rectangle 2"/>
          <p:cNvSpPr/>
          <p:nvPr/>
        </p:nvSpPr>
        <p:spPr>
          <a:xfrm>
            <a:off x="412375" y="1168669"/>
            <a:ext cx="6096000" cy="2246769"/>
          </a:xfrm>
          <a:prstGeom prst="rect">
            <a:avLst/>
          </a:prstGeom>
        </p:spPr>
        <p:txBody>
          <a:bodyPr>
            <a:spAutoFit/>
          </a:bodyPr>
          <a:lstStyle/>
          <a:p>
            <a:r>
              <a:rPr lang="en-US" sz="2000" dirty="0">
                <a:solidFill>
                  <a:schemeClr val="bg1"/>
                </a:solidFill>
              </a:rPr>
              <a:t>Armageddon signals the end of the world, which is defined as “the destruction of the wicked). But it prepares the way for the ushering in of the millennial reign of Christ and the era of peace that will endure for a thousand years. Mankind will enter a remarkable period of righteousness, health, education, prosperity, and security. </a:t>
            </a:r>
          </a:p>
        </p:txBody>
      </p:sp>
      <p:sp>
        <p:nvSpPr>
          <p:cNvPr id="5" name="Rectangle 4"/>
          <p:cNvSpPr/>
          <p:nvPr/>
        </p:nvSpPr>
        <p:spPr>
          <a:xfrm>
            <a:off x="5618246" y="4140535"/>
            <a:ext cx="6096000" cy="2246769"/>
          </a:xfrm>
          <a:prstGeom prst="rect">
            <a:avLst/>
          </a:prstGeom>
        </p:spPr>
        <p:txBody>
          <a:bodyPr>
            <a:spAutoFit/>
          </a:bodyPr>
          <a:lstStyle/>
          <a:p>
            <a:r>
              <a:rPr lang="en-US" sz="2000" dirty="0">
                <a:solidFill>
                  <a:schemeClr val="bg1"/>
                </a:solidFill>
              </a:rPr>
              <a:t>The millennial era could not begin without the widespread destruction of the wicked. Therefore, while the battle of Armageddon is in and of itself a thing horrible to contemplate, it is necessary because of the wickedness of the world, and ultimately it will play an important part in the Lord’s plan for redemption of the world. </a:t>
            </a:r>
          </a:p>
        </p:txBody>
      </p:sp>
      <p:sp>
        <p:nvSpPr>
          <p:cNvPr id="6" name="AutoShape 2" descr="data:image/jpeg;base64,/9j/4AAQSkZJRgABAQAAAQABAAD/2wCEAAkGBxMSEBIPExIWFRUVEA8VDxUQEhUQFQ8QFRUWFhURFRUYHSggGBolHRUVITEhJSkrLi4uFx8zODMtNygtLisBCgoKDg0OFxAQGjAlHR0tLS0rLS0tKzAtKy0tLS0tLS0tLS0yMC0tLS0tKy0tLS0tLS0tNy0tLS0tLSstLS0tLf/AABEIALEBHAMBIgACEQEDEQH/xAAcAAABBQEBAQAAAAAAAAAAAAABAAIDBAUGBwj/xABJEAABAwIDBAcEBQcJCQAAAAABAAIRAwQSITEFQVFhBhNxgZGhsSIyQsEHFBVS8ENTYnKS0dIjM1SEosLT4fEWVXOCg5OUo7L/xAAZAQEBAQEBAQAAAAAAAAAAAAAAAQIDBAX/xAAyEQACAgEBBQYFAgcAAAAAAAAAAQIRAxIEITFBoQUTUVKx0RRCgZHhIjIVI2FxwfDx/9oADAMBAAIRAxEAPwDxVxTCU5yau7IBBFJQASSSUAkkYQVoCRSSQCARhJJAEBIhEIwqBsJQn4ShhUA2EITy1CFANCJRhKEA2EiE5KEBHCSfCEIBqSdCUIBqSKSACSSSgEki1JxlABJJJAFEIIgoB7kwqR4UZXQgEkk5tMlQo1EBTstCVapbOJSiWZ0ItYSt2jsob1oUNmNG5BZzDLRx3K1S2S87l1lGyar9C1CjYOOp7AcVco9GSdV2lK3Cu0aI4LOoHG0Oio3q/S6KM4LradMcFYA5LLbKjk29Fm8ET0VZ93yXXNan4Fls1ZxFTomzgoD0OadF3nUotoKamU4A9CAmnoRzXogoJwt1dbIecHoMeKa7oORvXpjLRS/VSrqYPJ39CnKlX6JVRoF7GbfkoKlvyTUyHitTo7WHwqs/ZNQfCV7U61H3QoKuz2fdV1g8UfYvHwnwULqRG5eyV9l0/u+Sx73Y1Mz7Kuoh5jhQhdtcbBZwWZX2BwKtoHOBArZqbEcFTrbPcNyoKSSe6kQgQgGpIpSoCxVbmmikrLmIgLq0ZI6dAK3TpgKJr1J1ygLLVYphZ4rqRtdAbFIK7RAWFTuVYp3iyynRUgFZpuC56nfc1O2/5rDFHSU6oVunXC5dl/zVqnfc1k1R0zbgJ/1kLnWX3NPF2stlo6EXAUrKy55l5zVmleLLZaNwVU4VVktu1ILpYbFGs2qpmVViC7UrLvmmoUbtOqputHBYlO7Uzbpa1CjSdUCgc8Kk+7URvFdRKLxeOChfUHBVPraYboK2KJKkFVatuCi+sFA6tzQhDUsQqNfZyvuuTxTTX4rSBiVbIhZ9e24hdHUrj8BVK7xyWkDlLmzadyzLmyjRdXctbwWVctC2mQ5h9OCgGLRuaYlU3BWgWqtRQGom1HqIlVsiRLjRxqGUpUspNjRFRQSlKWC0Kqe2sqgcngqWKLjbgqVt0qAcngqNmkjQZdlWKd6sjEpGOWGzSRuMvlJ9eKyGFPaSubaOqgazb08Vbo7RjesRhUoXNyRtYmbjdqp/2sueDkiVlyRruWdD9rot2uubNSEOtRNE7o6tm2uakG3ea47rkuuVM92dj9uDih9sDiuNNUofWCtEcDtm7UHFP+0Qd64cX0b077QPFWjDido+9HFV6t3zXJfaRTHbVK0kZaR1B2hCidtHmuXO0SUx16VtIy6Oq+0Ex96Fy4vSibwrSRDffcBV6jgVji6KkFwtUQluKQVF1PNWy+VA85rRDPqBRqzXI4KuQkggSlKBSCwUMopBGEAgnNT6dKfxCvW1mw+88Dsl3osSmkdI43IpNaVK2kV1exti2ziA+oSMv0cu+IXp3RzojYFoIoseeLnPf2ZOcQvBn7Qjj3Uz2R2R1bZ4W2gf9Vo2exqz/cpPd+oxzvQL6RtLChRyp0WN/UY1voFpU65PFeT+JauRe7jHlZ87W3Q29cMrWt30nt9QrQ6GXI9+mG/rvYz1cvoYCdUDRWXtM3wCyxXI+f29FHjIvog8DXpT+yHEq5R6FvcP52kOEvcZ/ZaV7qKHE+KjNBrRkGjsaAuc800rv0Nrad/BdTwa76OCmQypcUWkiRnUMjupqe16HdZhwV6Di8Eta2o7FESfYwyDAORzy0XqPSCzbUbhIBC5Wxs6dKtihuTHRiOHN3sa9jiOwlfMl2jN2k96PrYYwyY9VbznX9AX4XVOsZhDXOLiXxhaJJHszu4LErbDptAcbilBGUCsSORApyCvULm7DQx5gESGxULhjIJLI0c2Bw0zVDYuy2eycIyiMlMfaWWMdU36GoYYOLlNHEW/Q97wCx2KRIIo3JEdvUqX/YCuRIGX/CuPTqp8l7RbCAFaDuS9ePtCclbf+/Y+Zkmr3RR4dS+ji6fo0AcXh9Pyc0O8k8/Rddb3UgOT3E+GFe1ulV6rCtT7QyLgzMdL4pHitT6N64+OmeQJHq2Fl7Q6F3NPSkX86f8AKema9zfSChfRasR7UzJ79537rE+R86XWzKzD7VJ7f1mOHqFXdY1fzb/2HAeML6Me0DfHfCzrqrhzx/2l6odsS8nU5vYYS5nz66k4ahRuBXr22bazqYnuaJOuFwmeMLz7a9tRaTgJ719PZ9t735Wjy5tj0K0zAlAuUlRo3KMhe9Hge4QKlY5RAJ8wtpMyXaT1FUrCVXNQqOVqiE9ZmahIKfVJUZlRgCMISjjKhRYeSlot1kxll7MyVFiSxKNFTolzKQa4JrHhT0qrd48FKRbZLb1njOCuq2F0rfRI94eK5mlctyy8AJUzbocyPA9y8+XBDIqaPRjzyhwZ6vZfSVTgYmuJ7YWnb/SNRO4DtMryP68wjJjgcvjMRvyT2XI5+K8D7Nx8rPR8Rq4pHt1t0/tzq9o7AStCj01tT+VHgV4hQuRz8VqWlZsjIxlILte8QeK4S2PTwkzS0S+U9k/2stD+WCZV6SW50qhebdewgNZTIJgfeJPnxVmzsKtRuNtGo5u5zWZHOMife7ufBeHPjdb2d8eDHxfqdZtDbNA/lB3LmbjaLXOJY7TBJyjNwMeDXeCgvdmVGNdio1BESS0kZxEEa6hCw2PXaXg27x7TZOGTlJjLPv0zXgjgxxeqz6mDRBceo3aD2Na2ozOnEtAyAeDhc6CcjDhlpkIjfpbK6Q0mgSqm29j1jipspOGIAe6S1zgW5lwGEOcJ36+K5+3ty3NzXN3HEwtgzEGRrOXauncwywVs6ynGUa4o9FZ0rojeiemVEcVx9ns6pVkU6bnYTDsg0AzEEuIE8plV7wmk51N7cLmwHA7sgRy3jMZLpj2aF0mfPnDHdV1Our9OqQ0Du4LJuun7dzXd4XOG5nh3qlcVuQ8AvfDYcb439zg5aeCRuV+nz9zFm3HTusdBCxLh07h4KhVb+IXtx7Bs/lPPPasi4Gje9Lbh2hA7FjXG1az9XnxTah/EKB7uS92PZsUeETyT2nK+YHXNSZL3TxxFVqr3HMkntzT3PUbnL1RjFcjzynJ8WRwgQpWPA1E/JMeRuW0YGQk5h4HvCe2uQITOtKWKIyEoRLkEsEtQKKEahUZcstlHEIhnMeKikpYjxWbLuLPVz8Te8n9yd1H6bB2l38KqB54qxQtKzzDKdR3DCxx9ApbLu8CZtlP5WmO3rP4FMzZw/pFEdvXfKmqAD/vRr+UaCI1ymZ5b9yeycJPXQdzfbxHviI796y9XibTh4GszZLd91RH/AC18v/UrtHYdLfe0R/065/uLnqTzvquHZiPzCsMuGtd71R4w/HU6mHTwaXSIneNViUZ+b09jop4vL1Z0lHYFD/eFIf1eufkr9Ho/biCb9rhIkMtqgJbvgucAO0+BXGvvzOVQjLINqViCdeJz3ajTvT6W1sMk1Kx4YXuaJ7SZGpXKWPK/n6L2OkZ4fL1PRNm7ItwIDnV3NkuIAY2BmIaHnTfJO/TcLumaWQtg0BnsvqXFCoHuk+8ymZwgEZgYhGcnNef1tuOIjFUJykPeSJ3jJ2feO5VKm1q5y614HBr3NHquPws27b9f8M6/E448F6ex6tT21s+iWvfVLXNeCMDKtRoIIzjDOo0JPaVrW/0n2r3S55HPA8EZDXL2idYyA0nevBzxP+qc2oBunvhcsnZWLJ+9t/Ux8Y74I+gj9JtoB/ONmBh9scveG48hPapqP0i2bgCHPIjPC1rg06wSH5dpy0XgVO5gAyOIAMGM9ciO5Bt+MvYAJye4cOIG7flmuD7EwPx+5r4mPOK6n0jT6T2rhIuWHMQCACASAd+6ZJU529aam4p/tgfNfODK7GxDs/hzyE74DMjkFp2223sAAczLfiJdx3AeC88uwoLg2bjng+K6/g9wr9ILQkn6yCIjCwzvmZGc8xCzLjatjixgnHhwh/Umq4DCWiC4xoe9eeM6UtezDUqCY19loBWVVq9Y44Kg4+8Y8pWMfZLi97a/t/w9Kz4a3X9aPQtsXVnWLSalUOGKXMthL8Rk4s8zpHADesepb2f5+4P9WH8S4upb1MRbDu2HNHi6FA+3eN3b7TSY4xK9+PY3FUpvocpZ4eXqdfUt7X89cd1s3+MKpWt7T87c/wDjs/xFx1Q9ihevTHZ5r530OMs+PydTqatta/nLj/sM/wARU6tvb/nK/fSZ/GudITCBwXeOKa+d9DhLNj8i+7Nt9KjudV76bB/eVeoyluNTva0fNZcJpC6qMvE5OcfL6mg4M4u7w396icW8/JVISK2r8TDa8CwSOfkgYUATwrbMscShKBTVSDyU1xz0TXFCVGUKLHkGR6A+qYgoCZtdw0c4djiMuCY+oTqSe0ymJIA4kcSEIhqAUoJ2DmnBvf2z8igGAJwCsNrtaRiosOkgmqMQ45PyU15tGk4RTtadPXMPr1HaDXE/DrO7es3/AELRTa7NSNHEgRGs/IFV2uI0Kc1wgyJJiDOmesb1QX2POXuHLdRYcuOdPNEgk+40kbuqLcuxrAs8VI/dxUtK6iPYa6JkOBOPtz9IUZpNF1tsTl1bdfuVD/8AIJTfq8GOqaRoXYK8AzodDO7RUvrRlpws9mcurbBn7wjNWvtY5fyNCN46lufadfAhYerkdI921vfT8lo7PIc1nUsc5xMS24YeJgOcCYA3DhxVmrshoiRTZMxLbhuKNfedG9UWbXH9GoSTIimcj3k8lapbXdBBp02k+4SIb2Ec+MxmsPvOS6r2O0VgV2+j90BuyqMSakZ6swwB2OcT8+SlovoUajXMJe5oBBxwARxDczrHD5tZ0irU5PVtEOgyX66xk8cCn0+l9UEktGsw3LPvBB8E/mc11/Byl3fJ9PyWq+0LaqZNV7N5wMAkzMEuHzRt9mtqyaZqVBEnAWkjmQCYUdLpE9zYLngHUOrPcD2jgOzdonDariRDcWYwES7XMH3csuIUcZCM0VrnZLm54Xa6HXxiPNZ9W0ePhPkt64qVH++ypycysNO8+srHurNx0cXQTIe4Ym+ZB8luN8ySp8DPcwjKFGQrT7F43Hth0HsyUDqDhuXRM5tEYRFInEQCQ0S4x7okCTwzIHegWlSU7hzWPpiIeW4jvhs+yDwM5jfhHBaMELhCCRSVAkZQQQD5QQRhCAemp7kxCiSSTsKgGhGUcCWFALEliSwpYUAsSONANRgICejWdwaYj3gw+ufgrle7qAD2aYkyerc12L9bC45LNAHBOdG4KbzW6iZ100uLnMLnERm4QOwYcvHemOqUiT7DhkIwvbkeJlufkoY5IQhCZ3VwID53yWx6JoDCQAHeRJ5BNSB4hAOcKe7F5BSYKcTFSOPs68EBVAmGdklXbfaTGtDTRJO8tfAjsIPqsSlJcI2d8ePHJ/qnX0ZTw08oFT+yePj5JrWt+JtTugeqs/Xm4ierOGBAxQQd5mEal5TOjXg7vaaR5hTVLwN9zir9/RkDX0x8DyMplwJA3kZaqzbtt3DMOaf0iSDr90Zaeaourckm1Tw8Freef9Nms6pb0yHU2FzhoZMd+IZ+BT6m0hmQz2j7xLzn24Qs4up7zUA3iWg92SLW0jmC6d2Is+ZClFtE77xxzljT+i17ncR7xOSrvrvLsZqgniHxHdkrlO6YBEOmNwaRPc48U43RPwtHJxDSe7/NXeNxU6wkz1r3coJ7siVObipr1Z76Zz8QnC63GPH8BStuOBhSi34EGIkZ0f7vqoX2x+6B3yrwrHQqCtSxaOc3vJHn+9VEZSqUI3eaic0KSvbPH6Q4gz5KqVtMwxxhNSSVIJEFAIoB1UQVGpqmahKMCTmlNSCgJJQxI6o4UAwlAFSAZxCOHkgIpSUrWjfI7BPzCLqXDP18EBEindWdIPPLRItQDIQUkJQgGJFPhIhARhEIwngIBpCaQpQ1SstpCFopogq26z5nvHzUDaJLg0ak5c1BQHVHTJMniYckaztJ8gpK9uW8c9JGE88lDCAQKBTgESxUDArFAPnJQFm/dxTmPI0JQGqyfwR80HuVKlXO8+id1knPTwKhqyfrfBNewO1146HxQHimuMIQrVbct5jw8lCVNVqyoVTIkUISQE7mqIhSOcgVWCOE9rU1EFQDtE8PUZKaqC0KrcpGkbzHNAPHEnx/yVVPaoCy5oMZppA4/JRhByoJO/0hNICjISAUA/DzTurTAFIeSpQYPxBSLCjCaTCAGHkk1Suou4H03oGi7geKgC16QqFI0nDcUC1wGKMss0ATXPFHrRGmfGVAUiEoWPeZ3k9plRkJ7WpQgGJ0IQpKSAZ1hiBlOsZT28U1oG9WzTBTeq4KADaIUrWBRafKU19fcgsne8BU6lSUHOlNhUNjUYSARKEAUsKMIhAEpzUklQBApJIgEaHuQCSSAR18UAkkoCUJhSSVAk9u9JJAFifvSSVQCU0pJICKnqO1J2g7/UpJKFFuHYfUprNUkkA/enBJJCDwkUklSkbkmJJKAt09E9qCSMpBV1Kg+Ido9UkkMgoa9x9CiEkkAk4pJKgATkkkB//Z"/>
          <p:cNvSpPr>
            <a:spLocks noChangeAspect="1" noChangeArrowheads="1"/>
          </p:cNvSpPr>
          <p:nvPr/>
        </p:nvSpPr>
        <p:spPr bwMode="auto">
          <a:xfrm>
            <a:off x="-3536268" y="5415241"/>
            <a:ext cx="97647" cy="9764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6" name="Picture 4" descr="https://lh3.googleusercontent.com/-PyL7bG3dfMM/UToE6AkCb0I/AAAAAAAAAAs/smQ8aaQu82c/s0-d/17975_miscellaneous_nuclear_explosion_explosi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4232" y="987704"/>
            <a:ext cx="4882347" cy="305146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cache.desktopnexus.com/thumbseg/1184/1184870-bigthumbnai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6007" y="3451086"/>
            <a:ext cx="3782218" cy="2832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2" y="0"/>
            <a:ext cx="12192000" cy="6858000"/>
          </a:xfrm>
          <a:prstGeom prst="rect">
            <a:avLst/>
          </a:prstGeom>
          <a:noFill/>
        </p:spPr>
      </p:pic>
      <p:sp>
        <p:nvSpPr>
          <p:cNvPr id="7" name="TextBox 6"/>
          <p:cNvSpPr txBox="1"/>
          <p:nvPr/>
        </p:nvSpPr>
        <p:spPr>
          <a:xfrm>
            <a:off x="-2" y="6488668"/>
            <a:ext cx="11236497" cy="369332"/>
          </a:xfrm>
          <a:prstGeom prst="rect">
            <a:avLst/>
          </a:prstGeom>
          <a:noFill/>
        </p:spPr>
        <p:txBody>
          <a:bodyPr wrap="square" rtlCol="0">
            <a:spAutoFit/>
          </a:bodyPr>
          <a:lstStyle/>
          <a:p>
            <a:r>
              <a:rPr lang="en-US" dirty="0">
                <a:solidFill>
                  <a:schemeClr val="bg1"/>
                </a:solidFill>
              </a:rPr>
              <a:t>Zechariah 14:16</a:t>
            </a:r>
          </a:p>
        </p:txBody>
      </p:sp>
      <p:sp>
        <p:nvSpPr>
          <p:cNvPr id="3" name="Rectangle 2"/>
          <p:cNvSpPr/>
          <p:nvPr/>
        </p:nvSpPr>
        <p:spPr>
          <a:xfrm>
            <a:off x="225726" y="214294"/>
            <a:ext cx="6096000" cy="2677656"/>
          </a:xfrm>
          <a:prstGeom prst="rect">
            <a:avLst/>
          </a:prstGeom>
        </p:spPr>
        <p:txBody>
          <a:bodyPr>
            <a:spAutoFit/>
          </a:bodyPr>
          <a:lstStyle/>
          <a:p>
            <a:r>
              <a:rPr lang="en-US" sz="2800" i="1" dirty="0">
                <a:solidFill>
                  <a:srgbClr val="FFFF00"/>
                </a:solidFill>
              </a:rPr>
              <a:t>And it shall come to pass, that every one that is left of all the nations which came against Jerusalem shall even go up from year to year to worship the King, the </a:t>
            </a:r>
            <a:r>
              <a:rPr lang="en-US" sz="2800" i="1" cap="small" dirty="0">
                <a:solidFill>
                  <a:srgbClr val="FFFF00"/>
                </a:solidFill>
              </a:rPr>
              <a:t>Lord</a:t>
            </a:r>
            <a:r>
              <a:rPr lang="en-US" sz="2800" i="1" dirty="0">
                <a:solidFill>
                  <a:srgbClr val="FFFF00"/>
                </a:solidFill>
              </a:rPr>
              <a:t> of hosts, and to keep the feast of tabernacles.</a:t>
            </a:r>
          </a:p>
        </p:txBody>
      </p:sp>
      <p:grpSp>
        <p:nvGrpSpPr>
          <p:cNvPr id="8" name="Group 121"/>
          <p:cNvGrpSpPr/>
          <p:nvPr/>
        </p:nvGrpSpPr>
        <p:grpSpPr>
          <a:xfrm>
            <a:off x="2418143" y="3863821"/>
            <a:ext cx="3677855" cy="2624847"/>
            <a:chOff x="228600" y="381000"/>
            <a:chExt cx="3505068" cy="2501531"/>
          </a:xfrm>
        </p:grpSpPr>
        <p:grpSp>
          <p:nvGrpSpPr>
            <p:cNvPr id="9" name="Group 144"/>
            <p:cNvGrpSpPr/>
            <p:nvPr/>
          </p:nvGrpSpPr>
          <p:grpSpPr>
            <a:xfrm>
              <a:off x="228600" y="381000"/>
              <a:ext cx="3505068" cy="2501531"/>
              <a:chOff x="534986" y="381000"/>
              <a:chExt cx="2637111" cy="2501531"/>
            </a:xfrm>
          </p:grpSpPr>
          <p:sp>
            <p:nvSpPr>
              <p:cNvPr id="11" name="Rectangle 10"/>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43"/>
              <p:cNvGrpSpPr/>
              <p:nvPr/>
            </p:nvGrpSpPr>
            <p:grpSpPr>
              <a:xfrm>
                <a:off x="534986" y="384805"/>
                <a:ext cx="457200" cy="2497726"/>
                <a:chOff x="533400" y="381000"/>
                <a:chExt cx="457200" cy="2497726"/>
              </a:xfrm>
            </p:grpSpPr>
            <p:sp>
              <p:nvSpPr>
                <p:cNvPr id="18" name="Oval 17"/>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42"/>
              <p:cNvGrpSpPr/>
              <p:nvPr/>
            </p:nvGrpSpPr>
            <p:grpSpPr>
              <a:xfrm>
                <a:off x="2714897" y="381000"/>
                <a:ext cx="457200" cy="2497726"/>
                <a:chOff x="2714897" y="457200"/>
                <a:chExt cx="457200" cy="2497726"/>
              </a:xfrm>
            </p:grpSpPr>
            <p:sp>
              <p:nvSpPr>
                <p:cNvPr id="14" name="Oval 13"/>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 name="Rectangle 9"/>
            <p:cNvSpPr/>
            <p:nvPr/>
          </p:nvSpPr>
          <p:spPr>
            <a:xfrm>
              <a:off x="813309" y="1027860"/>
              <a:ext cx="2293346" cy="1143937"/>
            </a:xfrm>
            <a:prstGeom prst="rect">
              <a:avLst/>
            </a:prstGeom>
          </p:spPr>
          <p:txBody>
            <a:bodyPr wrap="square">
              <a:spAutoFit/>
            </a:bodyPr>
            <a:lstStyle/>
            <a:p>
              <a:pPr algn="ctr"/>
              <a:r>
                <a:rPr lang="en-US" dirty="0"/>
                <a:t> Jesus Christ will one day return to the earth and all people will honor Him as their King</a:t>
              </a:r>
              <a:endParaRPr lang="en-US" i="1" dirty="0"/>
            </a:p>
          </p:txBody>
        </p:sp>
      </p:grpSp>
      <p:pic>
        <p:nvPicPr>
          <p:cNvPr id="10242" name="Picture 2" descr="https://s-media-cache-ak0.pinimg.com/736x/9d/c3/7d/9dc37dff235575ffceff5e0788fd0ae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7453" y="214293"/>
            <a:ext cx="3689739" cy="528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29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A5534-E376-027F-A270-F232C0CCCCB8}"/>
            </a:ext>
          </a:extLst>
        </p:cNvPr>
        <p:cNvGrpSpPr/>
        <p:nvPr/>
      </p:nvGrpSpPr>
      <p:grpSpPr>
        <a:xfrm>
          <a:off x="0" y="0"/>
          <a:ext cx="0" cy="0"/>
          <a:chOff x="0" y="0"/>
          <a:chExt cx="0" cy="0"/>
        </a:xfrm>
      </p:grpSpPr>
      <p:pic>
        <p:nvPicPr>
          <p:cNvPr id="77" name="Picture 2" descr="https://encrypted-tbn0.gstatic.com/images?q=tbn:ANd9GcSDEob2LYL8lf-DO33nOM62GMDRW2zAWIBfHB1KEf5vsZLmI-m4">
            <a:extLst>
              <a:ext uri="{FF2B5EF4-FFF2-40B4-BE49-F238E27FC236}">
                <a16:creationId xmlns:a16="http://schemas.microsoft.com/office/drawing/2014/main" id="{E2A65A9C-187A-E66E-A715-0AB1E138764A}"/>
              </a:ext>
            </a:extLst>
          </p:cNvPr>
          <p:cNvPicPr>
            <a:picLocks noChangeAspect="1" noChangeArrowheads="1"/>
          </p:cNvPicPr>
          <p:nvPr/>
        </p:nvPicPr>
        <p:blipFill>
          <a:blip r:embed="rId2" cstate="print"/>
          <a:srcRect/>
          <a:stretch>
            <a:fillRect/>
          </a:stretch>
        </p:blipFill>
        <p:spPr bwMode="auto">
          <a:xfrm>
            <a:off x="-41560" y="0"/>
            <a:ext cx="12233560" cy="6858000"/>
          </a:xfrm>
          <a:prstGeom prst="rect">
            <a:avLst/>
          </a:prstGeom>
          <a:noFill/>
        </p:spPr>
      </p:pic>
      <p:sp>
        <p:nvSpPr>
          <p:cNvPr id="7" name="TextBox 6">
            <a:extLst>
              <a:ext uri="{FF2B5EF4-FFF2-40B4-BE49-F238E27FC236}">
                <a16:creationId xmlns:a16="http://schemas.microsoft.com/office/drawing/2014/main" id="{B17F6BC3-8C42-2D0A-EA2E-2A8D979ECEB6}"/>
              </a:ext>
            </a:extLst>
          </p:cNvPr>
          <p:cNvSpPr txBox="1"/>
          <p:nvPr/>
        </p:nvSpPr>
        <p:spPr>
          <a:xfrm>
            <a:off x="498761" y="257920"/>
            <a:ext cx="6097978" cy="2862322"/>
          </a:xfrm>
          <a:prstGeom prst="rect">
            <a:avLst/>
          </a:prstGeom>
          <a:noFill/>
        </p:spPr>
        <p:txBody>
          <a:bodyPr wrap="square" rtlCol="0">
            <a:spAutoFit/>
          </a:bodyPr>
          <a:lstStyle/>
          <a:p>
            <a:r>
              <a:rPr lang="en-US" dirty="0">
                <a:solidFill>
                  <a:schemeClr val="bg1"/>
                </a:solidFill>
              </a:rPr>
              <a:t>The Lord will return to the land that He made holy by His mission there in mortality. In triumph, He will come again to Jerusalem. In royal robes of red to symbolize His blood, which oozed from every pore, He shall return to the Holy City.</a:t>
            </a:r>
          </a:p>
          <a:p>
            <a:endParaRPr lang="en-US" dirty="0">
              <a:solidFill>
                <a:schemeClr val="bg1"/>
              </a:solidFill>
            </a:endParaRPr>
          </a:p>
          <a:p>
            <a:r>
              <a:rPr lang="en-US" dirty="0">
                <a:solidFill>
                  <a:schemeClr val="bg1"/>
                </a:solidFill>
              </a:rPr>
              <a:t>There and elsewhere, “the glory of the Lord shall be revealed, and all flesh shall see it together”.</a:t>
            </a:r>
          </a:p>
          <a:p>
            <a:endParaRPr lang="en-US" dirty="0">
              <a:solidFill>
                <a:schemeClr val="bg1"/>
              </a:solidFill>
            </a:endParaRPr>
          </a:p>
          <a:p>
            <a:r>
              <a:rPr lang="en-US" dirty="0">
                <a:solidFill>
                  <a:schemeClr val="bg1"/>
                </a:solidFill>
              </a:rPr>
              <a:t>His “name shall be called Wonderful, Counsellor, The mighty God, The everlasting Father, The Prince of Peace”.</a:t>
            </a:r>
          </a:p>
        </p:txBody>
      </p:sp>
      <p:sp>
        <p:nvSpPr>
          <p:cNvPr id="4" name="TextBox 3">
            <a:extLst>
              <a:ext uri="{FF2B5EF4-FFF2-40B4-BE49-F238E27FC236}">
                <a16:creationId xmlns:a16="http://schemas.microsoft.com/office/drawing/2014/main" id="{0E3531DE-D3B2-23FF-16F8-0D2D7BBA00FB}"/>
              </a:ext>
            </a:extLst>
          </p:cNvPr>
          <p:cNvSpPr txBox="1"/>
          <p:nvPr/>
        </p:nvSpPr>
        <p:spPr>
          <a:xfrm>
            <a:off x="5139736" y="3809840"/>
            <a:ext cx="6746168" cy="2031325"/>
          </a:xfrm>
          <a:prstGeom prst="rect">
            <a:avLst/>
          </a:prstGeom>
          <a:noFill/>
        </p:spPr>
        <p:txBody>
          <a:bodyPr wrap="square">
            <a:spAutoFit/>
          </a:bodyPr>
          <a:lstStyle/>
          <a:p>
            <a:r>
              <a:rPr lang="en-US" b="0" i="0" dirty="0">
                <a:solidFill>
                  <a:schemeClr val="bg1"/>
                </a:solidFill>
                <a:effectLst/>
              </a:rPr>
              <a:t>He will govern from two world capitals: one in old Jerusalem and the other in the New Jerusalem “built upon the American continent”.</a:t>
            </a:r>
          </a:p>
          <a:p>
            <a:endParaRPr lang="en-US" dirty="0">
              <a:solidFill>
                <a:schemeClr val="bg1"/>
              </a:solidFill>
            </a:endParaRPr>
          </a:p>
          <a:p>
            <a:r>
              <a:rPr lang="en-US" b="0" i="0" dirty="0">
                <a:solidFill>
                  <a:schemeClr val="bg1"/>
                </a:solidFill>
                <a:effectLst/>
              </a:rPr>
              <a:t>From these centers He will direct the affairs of His Church and kingdom. Another temple will yet be built in Jerusalem. From that temple He shall reign forever as Lord of Lords. Water will issue from under the temple. Waters of the Dead Sea will be healed. </a:t>
            </a:r>
            <a:endParaRPr lang="en-US" dirty="0">
              <a:solidFill>
                <a:schemeClr val="bg1"/>
              </a:solidFill>
            </a:endParaRPr>
          </a:p>
        </p:txBody>
      </p:sp>
      <p:sp>
        <p:nvSpPr>
          <p:cNvPr id="6" name="TextBox 5">
            <a:extLst>
              <a:ext uri="{FF2B5EF4-FFF2-40B4-BE49-F238E27FC236}">
                <a16:creationId xmlns:a16="http://schemas.microsoft.com/office/drawing/2014/main" id="{CBBE97B1-1C68-0A04-5957-52E18B721698}"/>
              </a:ext>
            </a:extLst>
          </p:cNvPr>
          <p:cNvSpPr txBox="1"/>
          <p:nvPr/>
        </p:nvSpPr>
        <p:spPr>
          <a:xfrm>
            <a:off x="41560" y="6415414"/>
            <a:ext cx="10503728" cy="369332"/>
          </a:xfrm>
          <a:prstGeom prst="rect">
            <a:avLst/>
          </a:prstGeom>
          <a:noFill/>
        </p:spPr>
        <p:txBody>
          <a:bodyPr wrap="square">
            <a:spAutoFit/>
          </a:bodyPr>
          <a:lstStyle/>
          <a:p>
            <a:r>
              <a:rPr lang="en-US" dirty="0">
                <a:solidFill>
                  <a:schemeClr val="bg1"/>
                </a:solidFill>
              </a:rPr>
              <a:t>Zechariah 14: Doctrine and Covenants 101:23;  133:46–48 Isaiah 9:6; 40:5; Articles of Faith 1:10; Ezekiel 47:1-8</a:t>
            </a:r>
            <a:endParaRPr lang="en-US" dirty="0"/>
          </a:p>
        </p:txBody>
      </p:sp>
      <p:pic>
        <p:nvPicPr>
          <p:cNvPr id="22" name="Picture 21">
            <a:extLst>
              <a:ext uri="{FF2B5EF4-FFF2-40B4-BE49-F238E27FC236}">
                <a16:creationId xmlns:a16="http://schemas.microsoft.com/office/drawing/2014/main" id="{F5239276-E150-EC1E-907C-C1EB68BE04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301" y="184935"/>
            <a:ext cx="1223603" cy="1555588"/>
          </a:xfrm>
          <a:prstGeom prst="rect">
            <a:avLst/>
          </a:prstGeom>
        </p:spPr>
      </p:pic>
      <p:pic>
        <p:nvPicPr>
          <p:cNvPr id="23" name="Picture 22">
            <a:extLst>
              <a:ext uri="{FF2B5EF4-FFF2-40B4-BE49-F238E27FC236}">
                <a16:creationId xmlns:a16="http://schemas.microsoft.com/office/drawing/2014/main" id="{DE73D5E2-CF7A-8884-4A57-9B784A791668}"/>
              </a:ext>
            </a:extLst>
          </p:cNvPr>
          <p:cNvPicPr>
            <a:picLocks noChangeAspect="1"/>
          </p:cNvPicPr>
          <p:nvPr/>
        </p:nvPicPr>
        <p:blipFill>
          <a:blip r:embed="rId4"/>
          <a:stretch>
            <a:fillRect/>
          </a:stretch>
        </p:blipFill>
        <p:spPr>
          <a:xfrm>
            <a:off x="7095502" y="138416"/>
            <a:ext cx="2486372" cy="3448531"/>
          </a:xfrm>
          <a:prstGeom prst="rect">
            <a:avLst/>
          </a:prstGeom>
        </p:spPr>
      </p:pic>
      <p:pic>
        <p:nvPicPr>
          <p:cNvPr id="27" name="Picture 26">
            <a:extLst>
              <a:ext uri="{FF2B5EF4-FFF2-40B4-BE49-F238E27FC236}">
                <a16:creationId xmlns:a16="http://schemas.microsoft.com/office/drawing/2014/main" id="{582AED01-1896-D8E5-734A-DB808DACCC43}"/>
              </a:ext>
            </a:extLst>
          </p:cNvPr>
          <p:cNvPicPr>
            <a:picLocks noChangeAspect="1"/>
          </p:cNvPicPr>
          <p:nvPr/>
        </p:nvPicPr>
        <p:blipFill>
          <a:blip r:embed="rId5"/>
          <a:stretch>
            <a:fillRect/>
          </a:stretch>
        </p:blipFill>
        <p:spPr>
          <a:xfrm>
            <a:off x="498761" y="3737759"/>
            <a:ext cx="4406798" cy="2308323"/>
          </a:xfrm>
          <a:prstGeom prst="rect">
            <a:avLst/>
          </a:prstGeom>
        </p:spPr>
      </p:pic>
    </p:spTree>
    <p:extLst>
      <p:ext uri="{BB962C8B-B14F-4D97-AF65-F5344CB8AC3E}">
        <p14:creationId xmlns:p14="http://schemas.microsoft.com/office/powerpoint/2010/main" val="374277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AF6E7-4454-334D-2186-A0896FB95775}"/>
            </a:ext>
          </a:extLst>
        </p:cNvPr>
        <p:cNvGrpSpPr/>
        <p:nvPr/>
      </p:nvGrpSpPr>
      <p:grpSpPr>
        <a:xfrm>
          <a:off x="0" y="0"/>
          <a:ext cx="0" cy="0"/>
          <a:chOff x="0" y="0"/>
          <a:chExt cx="0" cy="0"/>
        </a:xfrm>
      </p:grpSpPr>
      <p:pic>
        <p:nvPicPr>
          <p:cNvPr id="77" name="Picture 2" descr="https://encrypted-tbn0.gstatic.com/images?q=tbn:ANd9GcSDEob2LYL8lf-DO33nOM62GMDRW2zAWIBfHB1KEf5vsZLmI-m4">
            <a:extLst>
              <a:ext uri="{FF2B5EF4-FFF2-40B4-BE49-F238E27FC236}">
                <a16:creationId xmlns:a16="http://schemas.microsoft.com/office/drawing/2014/main" id="{748206A2-6795-34D3-1146-66D632D2A667}"/>
              </a:ext>
            </a:extLst>
          </p:cNvPr>
          <p:cNvPicPr>
            <a:picLocks noChangeAspect="1" noChangeArrowheads="1"/>
          </p:cNvPicPr>
          <p:nvPr/>
        </p:nvPicPr>
        <p:blipFill>
          <a:blip r:embed="rId2" cstate="print"/>
          <a:srcRect/>
          <a:stretch>
            <a:fillRect/>
          </a:stretch>
        </p:blipFill>
        <p:spPr bwMode="auto">
          <a:xfrm>
            <a:off x="-2" y="0"/>
            <a:ext cx="12192000" cy="6858000"/>
          </a:xfrm>
          <a:prstGeom prst="rect">
            <a:avLst/>
          </a:prstGeom>
          <a:noFill/>
        </p:spPr>
      </p:pic>
      <p:sp>
        <p:nvSpPr>
          <p:cNvPr id="7" name="TextBox 6">
            <a:extLst>
              <a:ext uri="{FF2B5EF4-FFF2-40B4-BE49-F238E27FC236}">
                <a16:creationId xmlns:a16="http://schemas.microsoft.com/office/drawing/2014/main" id="{0152DE91-FDE9-F72A-36D3-693C4D49A11B}"/>
              </a:ext>
            </a:extLst>
          </p:cNvPr>
          <p:cNvSpPr txBox="1"/>
          <p:nvPr/>
        </p:nvSpPr>
        <p:spPr>
          <a:xfrm>
            <a:off x="641265" y="315008"/>
            <a:ext cx="6246423" cy="2862322"/>
          </a:xfrm>
          <a:prstGeom prst="rect">
            <a:avLst/>
          </a:prstGeom>
          <a:noFill/>
        </p:spPr>
        <p:txBody>
          <a:bodyPr wrap="square" rtlCol="0">
            <a:spAutoFit/>
          </a:bodyPr>
          <a:lstStyle/>
          <a:p>
            <a:pPr fontAlgn="base"/>
            <a:r>
              <a:rPr lang="en-US" dirty="0">
                <a:solidFill>
                  <a:schemeClr val="bg1"/>
                </a:solidFill>
              </a:rPr>
              <a:t>In that day He will bear new titles and be surrounded by special Saints. </a:t>
            </a:r>
          </a:p>
          <a:p>
            <a:pPr fontAlgn="base"/>
            <a:endParaRPr lang="en-US" dirty="0">
              <a:solidFill>
                <a:schemeClr val="bg1"/>
              </a:solidFill>
            </a:endParaRPr>
          </a:p>
          <a:p>
            <a:pPr fontAlgn="base"/>
            <a:r>
              <a:rPr lang="en-US" dirty="0">
                <a:solidFill>
                  <a:schemeClr val="bg1"/>
                </a:solidFill>
              </a:rPr>
              <a:t>He will be known as “Lord of lords, and King of kings: and they that [will be] with him [will be those who] are called, and chosen, and faithful”  to their trust here in mortality. Then He “shall reign for ever and ever” .</a:t>
            </a:r>
          </a:p>
          <a:p>
            <a:pPr fontAlgn="base"/>
            <a:endParaRPr lang="en-US" dirty="0">
              <a:solidFill>
                <a:schemeClr val="bg1"/>
              </a:solidFill>
            </a:endParaRPr>
          </a:p>
          <a:p>
            <a:pPr fontAlgn="base"/>
            <a:r>
              <a:rPr lang="en-US" dirty="0">
                <a:solidFill>
                  <a:schemeClr val="bg1"/>
                </a:solidFill>
              </a:rPr>
              <a:t>The earth will be returned to its paradisiacal state and be made new. There will be a new heaven and a new earth.</a:t>
            </a:r>
          </a:p>
        </p:txBody>
      </p:sp>
      <p:sp>
        <p:nvSpPr>
          <p:cNvPr id="4" name="TextBox 3">
            <a:extLst>
              <a:ext uri="{FF2B5EF4-FFF2-40B4-BE49-F238E27FC236}">
                <a16:creationId xmlns:a16="http://schemas.microsoft.com/office/drawing/2014/main" id="{4A4C03EF-9AEF-8287-E86D-A6426A60A1C4}"/>
              </a:ext>
            </a:extLst>
          </p:cNvPr>
          <p:cNvSpPr txBox="1"/>
          <p:nvPr/>
        </p:nvSpPr>
        <p:spPr>
          <a:xfrm>
            <a:off x="5630278" y="4464797"/>
            <a:ext cx="3981202" cy="1384995"/>
          </a:xfrm>
          <a:prstGeom prst="rect">
            <a:avLst/>
          </a:prstGeom>
          <a:noFill/>
        </p:spPr>
        <p:txBody>
          <a:bodyPr wrap="square">
            <a:spAutoFit/>
          </a:bodyPr>
          <a:lstStyle/>
          <a:p>
            <a:r>
              <a:rPr lang="en-US" sz="2800" dirty="0">
                <a:solidFill>
                  <a:schemeClr val="bg1"/>
                </a:solidFill>
              </a:rPr>
              <a:t>It is our charge—it is our privilege—to help prepare the world for that day. </a:t>
            </a:r>
            <a:r>
              <a:rPr lang="en-US" dirty="0">
                <a:solidFill>
                  <a:schemeClr val="bg1"/>
                </a:solidFill>
              </a:rPr>
              <a:t>(9)</a:t>
            </a:r>
          </a:p>
        </p:txBody>
      </p:sp>
      <p:sp>
        <p:nvSpPr>
          <p:cNvPr id="2" name="TextBox 1">
            <a:extLst>
              <a:ext uri="{FF2B5EF4-FFF2-40B4-BE49-F238E27FC236}">
                <a16:creationId xmlns:a16="http://schemas.microsoft.com/office/drawing/2014/main" id="{F3F7D5FA-AD68-10EB-282F-CB3C7AFB5BDC}"/>
              </a:ext>
            </a:extLst>
          </p:cNvPr>
          <p:cNvSpPr txBox="1"/>
          <p:nvPr/>
        </p:nvSpPr>
        <p:spPr>
          <a:xfrm>
            <a:off x="41560" y="6415414"/>
            <a:ext cx="10503728" cy="369332"/>
          </a:xfrm>
          <a:prstGeom prst="rect">
            <a:avLst/>
          </a:prstGeom>
          <a:noFill/>
        </p:spPr>
        <p:txBody>
          <a:bodyPr wrap="square">
            <a:spAutoFit/>
          </a:bodyPr>
          <a:lstStyle/>
          <a:p>
            <a:r>
              <a:rPr lang="en-US" dirty="0">
                <a:solidFill>
                  <a:schemeClr val="bg1"/>
                </a:solidFill>
              </a:rPr>
              <a:t>Zechariah 14: Revelation 11:15; 17:14; 21:1; Ether 13:9; Doctrine and Covenants 29:23-24</a:t>
            </a:r>
            <a:endParaRPr lang="en-US" dirty="0"/>
          </a:p>
        </p:txBody>
      </p:sp>
      <p:pic>
        <p:nvPicPr>
          <p:cNvPr id="5" name="Picture 4">
            <a:extLst>
              <a:ext uri="{FF2B5EF4-FFF2-40B4-BE49-F238E27FC236}">
                <a16:creationId xmlns:a16="http://schemas.microsoft.com/office/drawing/2014/main" id="{8151C870-8AA0-36B9-7FE6-CEA2A5A2BF2E}"/>
              </a:ext>
            </a:extLst>
          </p:cNvPr>
          <p:cNvPicPr>
            <a:picLocks noChangeAspect="1"/>
          </p:cNvPicPr>
          <p:nvPr/>
        </p:nvPicPr>
        <p:blipFill>
          <a:blip r:embed="rId3"/>
          <a:stretch>
            <a:fillRect/>
          </a:stretch>
        </p:blipFill>
        <p:spPr>
          <a:xfrm>
            <a:off x="1334753" y="3177330"/>
            <a:ext cx="3738981" cy="3164830"/>
          </a:xfrm>
          <a:prstGeom prst="rect">
            <a:avLst/>
          </a:prstGeom>
        </p:spPr>
      </p:pic>
      <p:pic>
        <p:nvPicPr>
          <p:cNvPr id="10" name="Picture 9">
            <a:extLst>
              <a:ext uri="{FF2B5EF4-FFF2-40B4-BE49-F238E27FC236}">
                <a16:creationId xmlns:a16="http://schemas.microsoft.com/office/drawing/2014/main" id="{B9CC9451-DDA1-E634-BACC-CA0106A645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8024" y="4735999"/>
            <a:ext cx="1557503" cy="1980081"/>
          </a:xfrm>
          <a:prstGeom prst="rect">
            <a:avLst/>
          </a:prstGeom>
        </p:spPr>
      </p:pic>
      <p:pic>
        <p:nvPicPr>
          <p:cNvPr id="12" name="Picture 11">
            <a:extLst>
              <a:ext uri="{FF2B5EF4-FFF2-40B4-BE49-F238E27FC236}">
                <a16:creationId xmlns:a16="http://schemas.microsoft.com/office/drawing/2014/main" id="{92F4ACBC-D83A-EB77-17E4-D8B661E51759}"/>
              </a:ext>
            </a:extLst>
          </p:cNvPr>
          <p:cNvPicPr>
            <a:picLocks noChangeAspect="1"/>
          </p:cNvPicPr>
          <p:nvPr/>
        </p:nvPicPr>
        <p:blipFill>
          <a:blip r:embed="rId5"/>
          <a:stretch>
            <a:fillRect/>
          </a:stretch>
        </p:blipFill>
        <p:spPr>
          <a:xfrm>
            <a:off x="7581176" y="315008"/>
            <a:ext cx="2720220" cy="3644494"/>
          </a:xfrm>
          <a:prstGeom prst="rect">
            <a:avLst/>
          </a:prstGeom>
        </p:spPr>
      </p:pic>
    </p:spTree>
    <p:extLst>
      <p:ext uri="{BB962C8B-B14F-4D97-AF65-F5344CB8AC3E}">
        <p14:creationId xmlns:p14="http://schemas.microsoft.com/office/powerpoint/2010/main" val="3344827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https://encrypted-tbn0.gstatic.com/images?q=tbn:ANd9GcSDEob2LYL8lf-DO33nOM62GMDRW2zAWIBfHB1KEf5vsZLmI-m4"/>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4" name="TextBox 3"/>
          <p:cNvSpPr txBox="1"/>
          <p:nvPr/>
        </p:nvSpPr>
        <p:spPr>
          <a:xfrm>
            <a:off x="107576" y="0"/>
            <a:ext cx="11443448" cy="6463308"/>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Video: </a:t>
            </a:r>
          </a:p>
          <a:p>
            <a:r>
              <a:rPr lang="en-US" b="1" dirty="0">
                <a:solidFill>
                  <a:schemeClr val="bg1"/>
                </a:solidFill>
              </a:rPr>
              <a:t>Will I Do My Part?</a:t>
            </a:r>
            <a:r>
              <a:rPr lang="en-US" dirty="0">
                <a:solidFill>
                  <a:schemeClr val="bg1"/>
                </a:solidFill>
              </a:rPr>
              <a:t> (2:43)</a:t>
            </a:r>
          </a:p>
          <a:p>
            <a:r>
              <a:rPr lang="en-US" dirty="0">
                <a:solidFill>
                  <a:schemeClr val="bg1"/>
                </a:solidFill>
              </a:rPr>
              <a:t> “The Lord’s Triumphal Entry into Jerusalem” (1:22).</a:t>
            </a:r>
          </a:p>
          <a:p>
            <a:endParaRPr lang="en-US" dirty="0">
              <a:solidFill>
                <a:schemeClr val="bg1"/>
              </a:solidFill>
            </a:endParaRPr>
          </a:p>
          <a:p>
            <a:pPr marL="342900" indent="-342900">
              <a:buFontTx/>
              <a:buAutoNum type="arabicPeriod"/>
            </a:pPr>
            <a:r>
              <a:rPr lang="en-US" dirty="0">
                <a:solidFill>
                  <a:schemeClr val="bg1"/>
                </a:solidFill>
              </a:rPr>
              <a:t>Old Testament Student Institute Manual </a:t>
            </a:r>
            <a:r>
              <a:rPr lang="en-US" i="1" dirty="0">
                <a:solidFill>
                  <a:schemeClr val="bg1"/>
                </a:solidFill>
              </a:rPr>
              <a:t>Preparations for the Lord’s Return in Glory (Zechariah</a:t>
            </a:r>
            <a:r>
              <a:rPr lang="en-US" dirty="0">
                <a:solidFill>
                  <a:schemeClr val="bg1"/>
                </a:solidFill>
              </a:rPr>
              <a:t>) Chapter 33 and Enrichment 1 (Armageddon)</a:t>
            </a:r>
          </a:p>
          <a:p>
            <a:pPr marL="342900" indent="-342900">
              <a:buAutoNum type="arabicPeriod" startAt="2"/>
            </a:pPr>
            <a:r>
              <a:rPr lang="en-US" dirty="0">
                <a:solidFill>
                  <a:schemeClr val="bg1"/>
                </a:solidFill>
              </a:rPr>
              <a:t>Guide to the scriptures “Messiah”</a:t>
            </a:r>
          </a:p>
          <a:p>
            <a:pPr marL="342900" indent="-342900">
              <a:buAutoNum type="arabicPeriod" startAt="2"/>
            </a:pPr>
            <a:r>
              <a:rPr lang="en-US" dirty="0">
                <a:solidFill>
                  <a:schemeClr val="bg1"/>
                </a:solidFill>
              </a:rPr>
              <a:t>Elder Bruce R. McConkie </a:t>
            </a:r>
            <a:r>
              <a:rPr lang="en-US" i="1" dirty="0">
                <a:solidFill>
                  <a:schemeClr val="bg1"/>
                </a:solidFill>
              </a:rPr>
              <a:t>The Promised Messiah,</a:t>
            </a:r>
            <a:r>
              <a:rPr lang="en-US" dirty="0">
                <a:solidFill>
                  <a:schemeClr val="bg1"/>
                </a:solidFill>
              </a:rPr>
              <a:t> p. 241</a:t>
            </a:r>
          </a:p>
          <a:p>
            <a:r>
              <a:rPr lang="en-US" dirty="0">
                <a:solidFill>
                  <a:schemeClr val="bg1"/>
                </a:solidFill>
              </a:rPr>
              <a:t>	(</a:t>
            </a:r>
            <a:r>
              <a:rPr lang="en-US" i="1" dirty="0">
                <a:solidFill>
                  <a:schemeClr val="bg1"/>
                </a:solidFill>
              </a:rPr>
              <a:t>Doctrinal New Testament Commentary,</a:t>
            </a:r>
            <a:r>
              <a:rPr lang="en-US" dirty="0">
                <a:solidFill>
                  <a:schemeClr val="bg1"/>
                </a:solidFill>
              </a:rPr>
              <a:t>3:543.</a:t>
            </a:r>
          </a:p>
          <a:p>
            <a:pPr marL="342900" indent="-342900">
              <a:buAutoNum type="arabicPeriod" startAt="4"/>
            </a:pPr>
            <a:r>
              <a:rPr lang="en-US" dirty="0">
                <a:solidFill>
                  <a:schemeClr val="bg1"/>
                </a:solidFill>
              </a:rPr>
              <a:t>D. Todd </a:t>
            </a:r>
            <a:r>
              <a:rPr lang="en-US" dirty="0" err="1">
                <a:solidFill>
                  <a:schemeClr val="bg1"/>
                </a:solidFill>
              </a:rPr>
              <a:t>Christofferson</a:t>
            </a:r>
            <a:r>
              <a:rPr lang="en-US" dirty="0">
                <a:solidFill>
                  <a:schemeClr val="bg1"/>
                </a:solidFill>
              </a:rPr>
              <a:t> (“Why Do We Baptize for the Dead?”</a:t>
            </a:r>
            <a:r>
              <a:rPr lang="en-US" i="1" dirty="0">
                <a:solidFill>
                  <a:schemeClr val="bg1"/>
                </a:solidFill>
              </a:rPr>
              <a:t>New Era,</a:t>
            </a:r>
            <a:r>
              <a:rPr lang="en-US" dirty="0">
                <a:solidFill>
                  <a:schemeClr val="bg1"/>
                </a:solidFill>
              </a:rPr>
              <a:t> Mar. 2009, 2, 5.</a:t>
            </a:r>
          </a:p>
          <a:p>
            <a:pPr marL="342900" indent="-342900">
              <a:buAutoNum type="arabicPeriod" startAt="4"/>
            </a:pPr>
            <a:r>
              <a:rPr lang="en-US" dirty="0">
                <a:solidFill>
                  <a:schemeClr val="bg1"/>
                </a:solidFill>
              </a:rPr>
              <a:t>Guthrie and </a:t>
            </a:r>
            <a:r>
              <a:rPr lang="en-US" dirty="0" err="1">
                <a:solidFill>
                  <a:schemeClr val="bg1"/>
                </a:solidFill>
              </a:rPr>
              <a:t>Motyer</a:t>
            </a:r>
            <a:r>
              <a:rPr lang="en-US" dirty="0">
                <a:solidFill>
                  <a:schemeClr val="bg1"/>
                </a:solidFill>
              </a:rPr>
              <a:t>, New Bible Commentary, p. 769</a:t>
            </a:r>
          </a:p>
          <a:p>
            <a:r>
              <a:rPr lang="en-US" dirty="0">
                <a:solidFill>
                  <a:schemeClr val="bg1"/>
                </a:solidFill>
              </a:rPr>
              <a:t>Presentation by ©http://fashionsbylynda.com/blog/</a:t>
            </a:r>
          </a:p>
          <a:p>
            <a:pPr marL="342900" indent="-342900">
              <a:buAutoNum type="arabicPeriod" startAt="4"/>
            </a:pPr>
            <a:endParaRPr lang="en-US" dirty="0">
              <a:solidFill>
                <a:schemeClr val="bg1"/>
              </a:solidFill>
            </a:endParaRPr>
          </a:p>
          <a:p>
            <a:r>
              <a:rPr lang="en-US" dirty="0">
                <a:solidFill>
                  <a:schemeClr val="bg1"/>
                </a:solidFill>
              </a:rPr>
              <a:t>6. Orson Pratt, </a:t>
            </a:r>
            <a:r>
              <a:rPr lang="en-US" i="1" dirty="0">
                <a:solidFill>
                  <a:schemeClr val="bg1"/>
                </a:solidFill>
              </a:rPr>
              <a:t>Voice of Warning,</a:t>
            </a:r>
            <a:r>
              <a:rPr lang="en-US" dirty="0">
                <a:solidFill>
                  <a:schemeClr val="bg1"/>
                </a:solidFill>
              </a:rPr>
              <a:t> p. 33.</a:t>
            </a:r>
          </a:p>
          <a:p>
            <a:r>
              <a:rPr lang="en-US" dirty="0">
                <a:solidFill>
                  <a:schemeClr val="bg1"/>
                </a:solidFill>
              </a:rPr>
              <a:t>7. Joseph Smith, </a:t>
            </a:r>
            <a:r>
              <a:rPr lang="en-US" i="1" dirty="0">
                <a:solidFill>
                  <a:schemeClr val="bg1"/>
                </a:solidFill>
              </a:rPr>
              <a:t>Teachings of the Prophet Joseph Smith,</a:t>
            </a:r>
            <a:r>
              <a:rPr lang="en-US" dirty="0">
                <a:solidFill>
                  <a:schemeClr val="bg1"/>
                </a:solidFill>
              </a:rPr>
              <a:t> p. 286.</a:t>
            </a:r>
          </a:p>
          <a:p>
            <a:r>
              <a:rPr lang="en-US" dirty="0">
                <a:solidFill>
                  <a:schemeClr val="bg1"/>
                </a:solidFill>
              </a:rPr>
              <a:t>		</a:t>
            </a:r>
            <a:r>
              <a:rPr lang="en-US" i="1" dirty="0">
                <a:solidFill>
                  <a:schemeClr val="bg1"/>
                </a:solidFill>
              </a:rPr>
              <a:t>Signs of the Times,</a:t>
            </a:r>
            <a:r>
              <a:rPr lang="en-US" dirty="0">
                <a:solidFill>
                  <a:schemeClr val="bg1"/>
                </a:solidFill>
              </a:rPr>
              <a:t> p. 170.</a:t>
            </a:r>
          </a:p>
          <a:p>
            <a:r>
              <a:rPr lang="en-US" dirty="0">
                <a:solidFill>
                  <a:schemeClr val="bg1"/>
                </a:solidFill>
              </a:rPr>
              <a:t>8. Bible Dictionary</a:t>
            </a:r>
          </a:p>
          <a:p>
            <a:r>
              <a:rPr lang="en-US" dirty="0">
                <a:solidFill>
                  <a:schemeClr val="bg1"/>
                </a:solidFill>
              </a:rPr>
              <a:t>9. President Russell M. Nelson  (“The Future of the Church: Preparing the World for the Savior’s Second Coming,” </a:t>
            </a:r>
            <a:r>
              <a:rPr lang="en-US" i="1" dirty="0">
                <a:solidFill>
                  <a:schemeClr val="bg1"/>
                </a:solidFill>
              </a:rPr>
              <a:t>Ensign</a:t>
            </a:r>
            <a:r>
              <a:rPr lang="en-US" dirty="0">
                <a:solidFill>
                  <a:schemeClr val="bg1"/>
                </a:solidFill>
              </a:rPr>
              <a:t>, Apr. 2020, 16–17)</a:t>
            </a:r>
          </a:p>
          <a:p>
            <a:pPr marL="342900" indent="-342900">
              <a:buAutoNum type="arabicPeriod" startAt="4"/>
            </a:pPr>
            <a:endParaRPr lang="en-US" dirty="0">
              <a:solidFill>
                <a:schemeClr val="bg1"/>
              </a:solidFill>
            </a:endParaRPr>
          </a:p>
          <a:p>
            <a:pPr marL="342900" indent="-342900"/>
            <a:r>
              <a:rPr lang="en-US" dirty="0">
                <a:solidFill>
                  <a:schemeClr val="bg1"/>
                </a:solidFill>
              </a:rPr>
              <a:t>  </a:t>
            </a:r>
          </a:p>
        </p:txBody>
      </p:sp>
      <p:grpSp>
        <p:nvGrpSpPr>
          <p:cNvPr id="5" name="Group 4"/>
          <p:cNvGrpSpPr/>
          <p:nvPr/>
        </p:nvGrpSpPr>
        <p:grpSpPr>
          <a:xfrm>
            <a:off x="5265492" y="394692"/>
            <a:ext cx="830508" cy="1051976"/>
            <a:chOff x="7543800" y="3810000"/>
            <a:chExt cx="1143000" cy="1447800"/>
          </a:xfrm>
        </p:grpSpPr>
        <p:sp>
          <p:nvSpPr>
            <p:cNvPr id="6" name="Trapezoid 5"/>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82"/>
            <p:cNvGrpSpPr/>
            <p:nvPr/>
          </p:nvGrpSpPr>
          <p:grpSpPr>
            <a:xfrm>
              <a:off x="7924800" y="3810000"/>
              <a:ext cx="645353" cy="610017"/>
              <a:chOff x="7924800" y="5867400"/>
              <a:chExt cx="645353" cy="610017"/>
            </a:xfrm>
          </p:grpSpPr>
          <p:grpSp>
            <p:nvGrpSpPr>
              <p:cNvPr id="18" name="Group 13"/>
              <p:cNvGrpSpPr/>
              <p:nvPr/>
            </p:nvGrpSpPr>
            <p:grpSpPr>
              <a:xfrm>
                <a:off x="7924800" y="5867400"/>
                <a:ext cx="645353" cy="610017"/>
                <a:chOff x="3037563" y="3121795"/>
                <a:chExt cx="1250371" cy="1224010"/>
              </a:xfrm>
            </p:grpSpPr>
            <p:sp>
              <p:nvSpPr>
                <p:cNvPr id="20" name="Oval 19"/>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83"/>
            <p:cNvGrpSpPr/>
            <p:nvPr/>
          </p:nvGrpSpPr>
          <p:grpSpPr>
            <a:xfrm>
              <a:off x="7543800" y="4038600"/>
              <a:ext cx="403070" cy="381000"/>
              <a:chOff x="7924800" y="5867400"/>
              <a:chExt cx="645353" cy="610017"/>
            </a:xfrm>
          </p:grpSpPr>
          <p:grpSp>
            <p:nvGrpSpPr>
              <p:cNvPr id="12" name="Group 13"/>
              <p:cNvGrpSpPr/>
              <p:nvPr/>
            </p:nvGrpSpPr>
            <p:grpSpPr>
              <a:xfrm>
                <a:off x="7924800" y="5867400"/>
                <a:ext cx="645353" cy="610017"/>
                <a:chOff x="3037563" y="3121795"/>
                <a:chExt cx="1250371" cy="1224010"/>
              </a:xfrm>
            </p:grpSpPr>
            <p:sp>
              <p:nvSpPr>
                <p:cNvPr id="14" name="Oval 13"/>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416245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708284909"/>
              </p:ext>
            </p:extLst>
          </p:nvPr>
        </p:nvGraphicFramePr>
        <p:xfrm>
          <a:off x="764544" y="402216"/>
          <a:ext cx="10691780" cy="1925320"/>
        </p:xfrm>
        <a:graphic>
          <a:graphicData uri="http://schemas.openxmlformats.org/drawingml/2006/table">
            <a:tbl>
              <a:tblPr firstRow="1" bandRow="1">
                <a:tableStyleId>{5940675A-B579-460E-94D1-54222C63F5DA}</a:tableStyleId>
              </a:tblPr>
              <a:tblGrid>
                <a:gridCol w="2672945">
                  <a:extLst>
                    <a:ext uri="{9D8B030D-6E8A-4147-A177-3AD203B41FA5}">
                      <a16:colId xmlns:a16="http://schemas.microsoft.com/office/drawing/2014/main" val="20000"/>
                    </a:ext>
                  </a:extLst>
                </a:gridCol>
                <a:gridCol w="2672945">
                  <a:extLst>
                    <a:ext uri="{9D8B030D-6E8A-4147-A177-3AD203B41FA5}">
                      <a16:colId xmlns:a16="http://schemas.microsoft.com/office/drawing/2014/main" val="20001"/>
                    </a:ext>
                  </a:extLst>
                </a:gridCol>
                <a:gridCol w="2672945">
                  <a:extLst>
                    <a:ext uri="{9D8B030D-6E8A-4147-A177-3AD203B41FA5}">
                      <a16:colId xmlns:a16="http://schemas.microsoft.com/office/drawing/2014/main" val="20002"/>
                    </a:ext>
                  </a:extLst>
                </a:gridCol>
                <a:gridCol w="2672945">
                  <a:extLst>
                    <a:ext uri="{9D8B030D-6E8A-4147-A177-3AD203B41FA5}">
                      <a16:colId xmlns:a16="http://schemas.microsoft.com/office/drawing/2014/main" val="20003"/>
                    </a:ext>
                  </a:extLst>
                </a:gridCol>
              </a:tblGrid>
              <a:tr h="370840">
                <a:tc>
                  <a:txBody>
                    <a:bodyPr/>
                    <a:lstStyle/>
                    <a:p>
                      <a:pPr algn="ctr"/>
                      <a:r>
                        <a:rPr lang="en-US" b="1" dirty="0"/>
                        <a:t>Zechariah 1-6</a:t>
                      </a:r>
                    </a:p>
                  </a:txBody>
                  <a:tcPr/>
                </a:tc>
                <a:tc>
                  <a:txBody>
                    <a:bodyPr/>
                    <a:lstStyle/>
                    <a:p>
                      <a:pPr algn="ctr"/>
                      <a:r>
                        <a:rPr lang="en-US" b="1" dirty="0"/>
                        <a:t>Zechariah 7-8</a:t>
                      </a:r>
                    </a:p>
                  </a:txBody>
                  <a:tcPr/>
                </a:tc>
                <a:tc>
                  <a:txBody>
                    <a:bodyPr/>
                    <a:lstStyle/>
                    <a:p>
                      <a:pPr algn="ctr"/>
                      <a:r>
                        <a:rPr lang="en-US" b="1" dirty="0"/>
                        <a:t>Zechariah 9-11</a:t>
                      </a:r>
                    </a:p>
                  </a:txBody>
                  <a:tcPr/>
                </a:tc>
                <a:tc>
                  <a:txBody>
                    <a:bodyPr/>
                    <a:lstStyle/>
                    <a:p>
                      <a:pPr algn="ctr"/>
                      <a:r>
                        <a:rPr lang="en-US" b="1" dirty="0"/>
                        <a:t>Zechariah 12-14</a:t>
                      </a:r>
                    </a:p>
                  </a:txBody>
                  <a:tcPr/>
                </a:tc>
                <a:extLst>
                  <a:ext uri="{0D108BD9-81ED-4DB2-BD59-A6C34878D82A}">
                    <a16:rowId xmlns:a16="http://schemas.microsoft.com/office/drawing/2014/main" val="10000"/>
                  </a:ext>
                </a:extLst>
              </a:tr>
              <a:tr h="370840">
                <a:tc>
                  <a:txBody>
                    <a:bodyPr/>
                    <a:lstStyle/>
                    <a:p>
                      <a:r>
                        <a:rPr lang="en-US" sz="1200" dirty="0"/>
                        <a:t>In a series of visions, Zechariah sees the restoration of Jerusalem and the temple; the gathering of Israel; and Joshua, the high priest, crowned in similitude of Christ.</a:t>
                      </a:r>
                    </a:p>
                  </a:txBody>
                  <a:tcPr/>
                </a:tc>
                <a:tc>
                  <a:txBody>
                    <a:bodyPr/>
                    <a:lstStyle/>
                    <a:p>
                      <a:r>
                        <a:rPr lang="en-US" sz="1200" dirty="0"/>
                        <a:t>Because of the Israelites’ hypocrisy and oppression of the poor, the Lord scattered them among the nations. In the latter days, He will restore Jerusalem and gather Judah; many Gentiles will gather with them to worship the Lord.</a:t>
                      </a:r>
                    </a:p>
                  </a:txBody>
                  <a:tcPr/>
                </a:tc>
                <a:tc>
                  <a:txBody>
                    <a:bodyPr/>
                    <a:lstStyle/>
                    <a:p>
                      <a:r>
                        <a:rPr lang="en-US" sz="1200" dirty="0"/>
                        <a:t>Zechariah prophesies of Christ’s ministry: He will enter Jerusalem riding upon an ass; the spirits in prison will be redeemed by the blood of the covenant. Scattered Israel will be gathered, redeemed, and strengthened. Christ will be betrayed for 30 pieces of silver.</a:t>
                      </a:r>
                    </a:p>
                  </a:txBody>
                  <a:tcPr/>
                </a:tc>
                <a:tc>
                  <a:txBody>
                    <a:bodyPr/>
                    <a:lstStyle/>
                    <a:p>
                      <a:r>
                        <a:rPr lang="en-US" sz="1200" dirty="0"/>
                        <a:t>In the final battle before the Second Coming of Jesus Christ, many people will gather to fight against Jerusalem, and the Lord will destroy them. The Jews will recognize their Messiah, whom they crucified, and see the wounds in His hands. Christ will reign as King of the whole earth.</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69665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005918" cy="3416320"/>
          </a:xfrm>
          <a:prstGeom prst="rect">
            <a:avLst/>
          </a:prstGeom>
          <a:ln>
            <a:solidFill>
              <a:schemeClr val="tx1"/>
            </a:solidFill>
          </a:ln>
        </p:spPr>
        <p:txBody>
          <a:bodyPr wrap="square">
            <a:spAutoFit/>
          </a:bodyPr>
          <a:lstStyle/>
          <a:p>
            <a:pPr fontAlgn="base"/>
            <a:r>
              <a:rPr lang="en-US" sz="1200" b="1" dirty="0"/>
              <a:t>Armageddon</a:t>
            </a:r>
          </a:p>
          <a:p>
            <a:pPr fontAlgn="base"/>
            <a:r>
              <a:rPr lang="en-US" sz="1200" dirty="0"/>
              <a:t>The name has inspired books, movies, and an almost endless amount of commentary. The very name conjures up pictures of vast armies, horrible suffering, and widespread devastation. It has created a host of speculations and much embellishment that is not scriptural. </a:t>
            </a:r>
          </a:p>
          <a:p>
            <a:pPr fontAlgn="base"/>
            <a:endParaRPr lang="en-US" sz="1200" dirty="0"/>
          </a:p>
          <a:p>
            <a:pPr fontAlgn="base"/>
            <a:r>
              <a:rPr lang="en-US" sz="1200" dirty="0"/>
              <a:t>This final war will usher in the Millennium. Isaiah, Jeremiah, Ezekiel, Daniel, Zechariah, John, Joseph Smith, and others have all talked about the battle and events associated wit it. </a:t>
            </a:r>
          </a:p>
          <a:p>
            <a:pPr fontAlgn="base"/>
            <a:endParaRPr lang="en-US" sz="1200" dirty="0"/>
          </a:p>
          <a:p>
            <a:pPr fontAlgn="base"/>
            <a:r>
              <a:rPr lang="en-US" sz="1200" dirty="0"/>
              <a:t>Joseph Fielding Smith “Now I have read these passages of Scripture from these various prophets. Here you will find Isaiah saying the Lord will pour out war upon all the world</a:t>
            </a:r>
          </a:p>
          <a:p>
            <a:pPr fontAlgn="base"/>
            <a:r>
              <a:rPr lang="en-US" sz="1200" dirty="0"/>
              <a:t>Jeremiah sassing the same thing and speaking of these terrible things;</a:t>
            </a:r>
          </a:p>
          <a:p>
            <a:pPr fontAlgn="base"/>
            <a:endParaRPr lang="en-US" sz="1200" dirty="0"/>
          </a:p>
          <a:p>
            <a:pPr fontAlgn="base"/>
            <a:r>
              <a:rPr lang="en-US" sz="1200" dirty="0"/>
              <a:t>Daniel say so; Ezekiel say so. We find Joel, Zephaniah, Zechariah, all proclaiming that in this last day, the day when the sun shall be darkened and the moon turned to blood and the stars fall from heaven, that the nations of the earth would gather against Jerusalem. All of them speak of it; and when that time comes, the Lord is going to come out of His hiding place.”  (The Signs of the times, p. 170)</a:t>
            </a:r>
          </a:p>
          <a:p>
            <a:pPr fontAlgn="base"/>
            <a:endParaRPr lang="en-US" sz="1200" dirty="0"/>
          </a:p>
          <a:p>
            <a:pPr fontAlgn="base"/>
            <a:endParaRPr lang="en-US" sz="1200" dirty="0"/>
          </a:p>
        </p:txBody>
      </p:sp>
      <p:sp>
        <p:nvSpPr>
          <p:cNvPr id="7" name="Rectangle 6"/>
          <p:cNvSpPr/>
          <p:nvPr/>
        </p:nvSpPr>
        <p:spPr>
          <a:xfrm>
            <a:off x="0" y="3415938"/>
            <a:ext cx="7005918" cy="3416320"/>
          </a:xfrm>
          <a:prstGeom prst="rect">
            <a:avLst/>
          </a:prstGeom>
          <a:ln>
            <a:solidFill>
              <a:schemeClr val="tx1"/>
            </a:solidFill>
          </a:ln>
        </p:spPr>
        <p:txBody>
          <a:bodyPr wrap="square">
            <a:spAutoFit/>
          </a:bodyPr>
          <a:lstStyle/>
          <a:p>
            <a:pPr fontAlgn="base"/>
            <a:r>
              <a:rPr lang="en-US" sz="1200" b="1" dirty="0"/>
              <a:t>The Name of Armageddon:</a:t>
            </a:r>
          </a:p>
          <a:p>
            <a:pPr fontAlgn="base"/>
            <a:r>
              <a:rPr lang="en-US" sz="1200" dirty="0"/>
              <a:t>In the southern part of Galilee in present-day Israel, about 60 miles north of Jerusalem, is abroad and fertile plain. Today it is one of the richest agricultural areas of the state of Israel and is often called Israel’s breadbasket. It runs from the Bay of Haifa on the northern coast in the southeast direction to the River Jordan 15 miles wide at its great breath, the valley of Esdraelon (its Greek name is still used today) is flanked on the north by the Nazareth ridge and on the south by Mount Carmel, Mount </a:t>
            </a:r>
            <a:r>
              <a:rPr lang="en-US" sz="1200" dirty="0" err="1"/>
              <a:t>Gilboa</a:t>
            </a:r>
            <a:r>
              <a:rPr lang="en-US" sz="1200" dirty="0"/>
              <a:t>, and the hills of Samaria.</a:t>
            </a:r>
          </a:p>
          <a:p>
            <a:pPr fontAlgn="base"/>
            <a:r>
              <a:rPr lang="en-US" sz="1200" dirty="0"/>
              <a:t>One of the most important highways of antiquity passed through the valley. The Via Maris, or “Way of the Sea,” ran up the coast from Egypt, turned inland just south of present-day Haifa and Mount Carmel, followed an important pass through the hills, and then dropped into the Plain of Esdraelon. Because of the strategic importance of the pass, a fortified city lay at the entrance into the valley. The city was Megiddo, which name means in Hebrew “the place of troops” </a:t>
            </a:r>
          </a:p>
          <a:p>
            <a:pPr fontAlgn="base"/>
            <a:r>
              <a:rPr lang="en-US" sz="1200" dirty="0"/>
              <a:t>Because it lay on the flank of a hill, it was also known as </a:t>
            </a:r>
            <a:r>
              <a:rPr lang="en-US" sz="1200" dirty="0" err="1"/>
              <a:t>Har</a:t>
            </a:r>
            <a:r>
              <a:rPr lang="en-US" sz="1200" dirty="0"/>
              <a:t>-Megiddo or the “Mount of Megiddo.” In the English version of the New Testament the name is rendered Armageddon (Rev. 16:16)</a:t>
            </a:r>
          </a:p>
          <a:p>
            <a:pPr fontAlgn="base"/>
            <a:endParaRPr lang="en-US" sz="1200" dirty="0"/>
          </a:p>
          <a:p>
            <a:pPr fontAlgn="base"/>
            <a:r>
              <a:rPr lang="en-US" sz="1200" dirty="0"/>
              <a:t>From the earliest days, the valley of Armageddon, or the Plain of Esdraelon, has been the site of great battles. Egyptian foot soldiers, shouts of Assyrian battalions, Nebuchadnezzar’s Babylonian troops, Jewish guerillas fought Roman legionnaires, the cries of Crusaders and Moslems locked in battle, Israeli troops maneuvering against Arab forces. Megiddo is called “the place of troops”. OT Institute Manual  enrichment  I-1</a:t>
            </a:r>
          </a:p>
        </p:txBody>
      </p:sp>
      <p:sp>
        <p:nvSpPr>
          <p:cNvPr id="4" name="Rectangle 3"/>
          <p:cNvSpPr/>
          <p:nvPr/>
        </p:nvSpPr>
        <p:spPr>
          <a:xfrm>
            <a:off x="7005918" y="0"/>
            <a:ext cx="5186082" cy="3785652"/>
          </a:xfrm>
          <a:prstGeom prst="rect">
            <a:avLst/>
          </a:prstGeom>
          <a:ln>
            <a:solidFill>
              <a:schemeClr val="tx1"/>
            </a:solidFill>
          </a:ln>
        </p:spPr>
        <p:txBody>
          <a:bodyPr wrap="square">
            <a:spAutoFit/>
          </a:bodyPr>
          <a:lstStyle/>
          <a:p>
            <a:pPr fontAlgn="base"/>
            <a:r>
              <a:rPr lang="en-US" sz="1200" b="1" dirty="0"/>
              <a:t>Joseph Fielding Smith:</a:t>
            </a:r>
          </a:p>
          <a:p>
            <a:pPr fontAlgn="base"/>
            <a:r>
              <a:rPr lang="en-US" sz="1200" dirty="0"/>
              <a:t>“I know these are unpleasant things. It is not a pleasant thing even for me to stand here and tell you that this is written in the Scriptures. If the Lord has a controversy with the nations, He will put them to the sword. Their bodies shall lie unburied like dung upon the earth. That is not nice, is it, but should we not know it? Is it not our duty to read these things and understand them? Don’t you think the Lord has given us these things that we might know and we might prepare ourselves through humility, through repentance, through faith, that we might escape from these dreadful conditions that are portrayed by these ancient prophets? That is why I am reading them. I feel just as keenly as you do about the condition, and I pray for it to come to an end, but I want it to come to an end right. …</a:t>
            </a:r>
          </a:p>
          <a:p>
            <a:pPr fontAlgn="base"/>
            <a:r>
              <a:rPr lang="en-US" sz="1200" dirty="0"/>
              <a:t>“So I pray every day of my life that the Lord will hasten His work; and while all this has to take place, I hope He will hasten it, that it may soon come to an end, that peace may come; and so I repeat, as I said in one of the talks some time ago, I am praying for the end of the world because I want a better world. I want the coming of Christ. I want the reign of peace. I want the time to come when every man can live in peace and in the spirit of faith, humility and prayer.” (</a:t>
            </a:r>
            <a:r>
              <a:rPr lang="en-US" sz="1200" i="1" dirty="0"/>
              <a:t>Signs of the Times, </a:t>
            </a:r>
            <a:r>
              <a:rPr lang="en-US" sz="1200" dirty="0"/>
              <a:t>pp. 154–55, 175.)</a:t>
            </a:r>
          </a:p>
          <a:p>
            <a:pPr fontAlgn="base"/>
            <a:endParaRPr lang="en-US" sz="1200" dirty="0"/>
          </a:p>
        </p:txBody>
      </p:sp>
    </p:spTree>
    <p:extLst>
      <p:ext uri="{BB962C8B-B14F-4D97-AF65-F5344CB8AC3E}">
        <p14:creationId xmlns:p14="http://schemas.microsoft.com/office/powerpoint/2010/main" val="3069665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6076879" cy="3785652"/>
          </a:xfrm>
          <a:prstGeom prst="rect">
            <a:avLst/>
          </a:prstGeom>
          <a:ln>
            <a:solidFill>
              <a:schemeClr val="tx1"/>
            </a:solidFill>
          </a:ln>
        </p:spPr>
        <p:txBody>
          <a:bodyPr wrap="square">
            <a:spAutoFit/>
          </a:bodyPr>
          <a:lstStyle/>
          <a:p>
            <a:pPr fontAlgn="base"/>
            <a:r>
              <a:rPr lang="en-US" sz="1200" b="1" dirty="0"/>
              <a:t>Vision 8 Zechariah 6:1-8</a:t>
            </a:r>
          </a:p>
          <a:p>
            <a:pPr fontAlgn="base"/>
            <a:endParaRPr lang="en-US" sz="1200" dirty="0"/>
          </a:p>
          <a:p>
            <a:pPr fontAlgn="base"/>
            <a:r>
              <a:rPr lang="en-US" sz="1200" dirty="0"/>
              <a:t>On 6 December 1832, the Savior told the Prophet Joseph Smith that these angels were crying unto Him day and night for permission to reap down the earth and burn the tares (see D&amp;C 86:4–7).Zechariah 6:7 states that the angels could not go forth upon the earth until given permission by the Lord.</a:t>
            </a:r>
          </a:p>
          <a:p>
            <a:pPr fontAlgn="base"/>
            <a:endParaRPr lang="en-US" sz="1200" dirty="0"/>
          </a:p>
          <a:p>
            <a:pPr fontAlgn="base"/>
            <a:r>
              <a:rPr lang="en-US" sz="1200" dirty="0"/>
              <a:t>Sixty-one years after the revelation in section 86 of the Doctrine and Covenants was given,</a:t>
            </a:r>
          </a:p>
          <a:p>
            <a:pPr fontAlgn="base"/>
            <a:endParaRPr lang="en-US" sz="1200" dirty="0"/>
          </a:p>
          <a:p>
            <a:pPr fontAlgn="base"/>
            <a:r>
              <a:rPr lang="en-US" sz="1200" dirty="0"/>
              <a:t> President </a:t>
            </a:r>
            <a:r>
              <a:rPr lang="en-US" sz="1200" dirty="0" err="1"/>
              <a:t>Wilford</a:t>
            </a:r>
            <a:r>
              <a:rPr lang="en-US" sz="1200" dirty="0"/>
              <a:t> Woodruff declared that the Lord had released those destroying angels and they were then upon the earth separating the tares from the wheat in preparation for the burning that would soon take place: “God has held the angels of destruction for many years, lest they should reap down the wheat with the tares. But I want to tell you now, that those angels have left the portals of heaven, and they stand over this people and this nation now, and are hovering over the earth waiting to pour out the judgments. </a:t>
            </a:r>
            <a:r>
              <a:rPr lang="en-US" sz="1200" i="1" dirty="0"/>
              <a:t>And from this very day they shall be poured out.</a:t>
            </a:r>
            <a:r>
              <a:rPr lang="en-US" sz="1200" dirty="0"/>
              <a:t> Calamities and troubles are increasing in the earth, and there is a meaning to these things. Remember this, and reflect upon these matters. If you do your duty, and I do my duty, we’ll have protection, and shall pass through the afflictions in peace and in safety.” (“The Temple Workers’ Excursion,” </a:t>
            </a:r>
            <a:r>
              <a:rPr lang="en-US" sz="1200" i="1" dirty="0"/>
              <a:t>Young Woman’s Journal,</a:t>
            </a:r>
            <a:r>
              <a:rPr lang="en-US" sz="1200" dirty="0"/>
              <a:t> Aug. 1894, pp. 512–13; emphasis added.)</a:t>
            </a:r>
          </a:p>
        </p:txBody>
      </p:sp>
      <p:sp>
        <p:nvSpPr>
          <p:cNvPr id="11" name="Rectangle 10"/>
          <p:cNvSpPr/>
          <p:nvPr/>
        </p:nvSpPr>
        <p:spPr>
          <a:xfrm>
            <a:off x="0" y="3793787"/>
            <a:ext cx="6076879" cy="2308324"/>
          </a:xfrm>
          <a:prstGeom prst="rect">
            <a:avLst/>
          </a:prstGeom>
          <a:ln>
            <a:solidFill>
              <a:schemeClr val="tx1"/>
            </a:solidFill>
          </a:ln>
        </p:spPr>
        <p:txBody>
          <a:bodyPr wrap="square">
            <a:spAutoFit/>
          </a:bodyPr>
          <a:lstStyle/>
          <a:p>
            <a:pPr fontAlgn="base"/>
            <a:r>
              <a:rPr lang="en-US" sz="1200" b="1" dirty="0"/>
              <a:t>D&amp;C 86:</a:t>
            </a:r>
          </a:p>
          <a:p>
            <a:pPr fontAlgn="base"/>
            <a:r>
              <a:rPr lang="en-US" sz="1200" dirty="0"/>
              <a:t>President Joseph Fielding Smith said:</a:t>
            </a:r>
          </a:p>
          <a:p>
            <a:pPr fontAlgn="base"/>
            <a:r>
              <a:rPr lang="en-US" sz="1200" dirty="0"/>
              <a:t>“Now I want to make some comments in regard to the statement by President Woodruff and this parable [the parable of the wheat and tares in D&amp;C 86].</a:t>
            </a:r>
          </a:p>
          <a:p>
            <a:pPr fontAlgn="base"/>
            <a:r>
              <a:rPr lang="en-US" sz="1200" dirty="0"/>
              <a:t>“The Lord said that the sending forth of these angels was to be at the end of the harvest, and the harvest is the end of the world. Now, that ought to cause us some very serious reflections. And the angels have been pleading, as I have read it to you, before the Lord to be sent on their mission. Until 1893 the Lord said to them no, and then He set them loose. According to the revelation of President Woodruff, the Lord sent them out on that mission.</a:t>
            </a:r>
          </a:p>
          <a:p>
            <a:pPr fontAlgn="base"/>
            <a:r>
              <a:rPr lang="en-US" sz="1200" dirty="0"/>
              <a:t>“What do we gather out of that? That we are at the time of the end. This is the time of the harvest. This is the time spoken of which is called the end of the world.” (</a:t>
            </a:r>
            <a:r>
              <a:rPr lang="en-US" sz="1200" i="1" dirty="0"/>
              <a:t>The Signs of the Times,</a:t>
            </a:r>
            <a:r>
              <a:rPr lang="en-US" sz="1200" dirty="0"/>
              <a:t> pp. 11–21.)</a:t>
            </a:r>
          </a:p>
        </p:txBody>
      </p:sp>
      <p:sp>
        <p:nvSpPr>
          <p:cNvPr id="4" name="Rectangle 3"/>
          <p:cNvSpPr/>
          <p:nvPr/>
        </p:nvSpPr>
        <p:spPr>
          <a:xfrm>
            <a:off x="6076879" y="0"/>
            <a:ext cx="6076879" cy="1569660"/>
          </a:xfrm>
          <a:prstGeom prst="rect">
            <a:avLst/>
          </a:prstGeom>
          <a:ln>
            <a:solidFill>
              <a:schemeClr val="tx1"/>
            </a:solidFill>
          </a:ln>
        </p:spPr>
        <p:txBody>
          <a:bodyPr wrap="square">
            <a:spAutoFit/>
          </a:bodyPr>
          <a:lstStyle/>
          <a:p>
            <a:pPr fontAlgn="base"/>
            <a:r>
              <a:rPr lang="en-US" sz="1200" b="1" dirty="0"/>
              <a:t>Armageddon Struggle:</a:t>
            </a:r>
          </a:p>
          <a:p>
            <a:pPr fontAlgn="base"/>
            <a:r>
              <a:rPr lang="en-US" sz="1200" dirty="0"/>
              <a:t>Elder Pratt explained: “After a struggle of three years and a half, they [Gog’s army] will at length succeed in destroying these two prophets and then overrunning much of the city; they will send gifts to each other because of the death of the two prophets, and in the meantime will not allow their dead bodies to be put in graves, but will suffer them to lie in the streets of Jerusalem three days and a half, during which time the armies of the Gentiles, consisting of many </a:t>
            </a:r>
            <a:r>
              <a:rPr lang="en-US" sz="1200" dirty="0" err="1"/>
              <a:t>kindreds</a:t>
            </a:r>
            <a:r>
              <a:rPr lang="en-US" sz="1200" dirty="0"/>
              <a:t>, tongues, and nations, passing through the city, plundering the Jews, will see their dead bodies lying in the street.” (</a:t>
            </a:r>
            <a:r>
              <a:rPr lang="en-US" sz="1200" i="1" dirty="0"/>
              <a:t>Voice of Warning,</a:t>
            </a:r>
            <a:r>
              <a:rPr lang="en-US" sz="1200" dirty="0"/>
              <a:t> p. 33.)</a:t>
            </a:r>
          </a:p>
        </p:txBody>
      </p:sp>
      <p:sp>
        <p:nvSpPr>
          <p:cNvPr id="5" name="Rectangle 4"/>
          <p:cNvSpPr/>
          <p:nvPr/>
        </p:nvSpPr>
        <p:spPr>
          <a:xfrm>
            <a:off x="6076878" y="1569660"/>
            <a:ext cx="6076879" cy="2862322"/>
          </a:xfrm>
          <a:prstGeom prst="rect">
            <a:avLst/>
          </a:prstGeom>
          <a:ln>
            <a:solidFill>
              <a:schemeClr val="tx1"/>
            </a:solidFill>
          </a:ln>
        </p:spPr>
        <p:txBody>
          <a:bodyPr wrap="square">
            <a:spAutoFit/>
          </a:bodyPr>
          <a:lstStyle/>
          <a:p>
            <a:pPr fontAlgn="base"/>
            <a:r>
              <a:rPr lang="en-US" sz="1200" b="1" dirty="0"/>
              <a:t>Foregoing list of events of the Second Coming:</a:t>
            </a:r>
          </a:p>
          <a:p>
            <a:pPr fontAlgn="base"/>
            <a:r>
              <a:rPr lang="en-US" sz="1200" dirty="0"/>
              <a:t>“The bankrupt nations, envying the wealth of the sons of Judah, will seek a pretext to make war upon them, and will invade the ‘holy land’ to ‘take a prey and a spoil.’ …</a:t>
            </a:r>
          </a:p>
          <a:p>
            <a:pPr fontAlgn="base"/>
            <a:r>
              <a:rPr lang="en-US" sz="1200" dirty="0"/>
              <a:t>“His [Christ’s] next appearance [after coming to his temple] will be among the distressed and nearly vanquished sons of Judah. At the crisis of their fate, when the hostile troops of several nations are ravaging the city and all the horrors of war are overwhelming the people of Jerusalem, he will set his feet upon the Mount of Olives, which will cleave and part asunder at his touch. Attended by a host from heaven, he will overthrow and destroy the combined armies of the Gentiles, and appear to the worshipping Jews as the mighty Deliverer and Conqueror so long expected by their race; and while love, gratitude, awe, and admiration swell their bosoms, the Deliverer will show them the tokens of his crucifixion and disclose himself as Jesus of Nazareth, whom they had reviled and whom their fathers put to death. Then will unbelief depart from their souls, and ‘the blindness in part which has happened unto Israel’ be removed.” Elder Charles W. Penrose (“The Second Advent,” </a:t>
            </a:r>
            <a:r>
              <a:rPr lang="en-US" sz="1200" i="1" dirty="0"/>
              <a:t>Millennial Star,</a:t>
            </a:r>
            <a:r>
              <a:rPr lang="en-US" sz="1200" dirty="0"/>
              <a:t> 10 Sept. 1859, pp. 582–83.) </a:t>
            </a:r>
          </a:p>
        </p:txBody>
      </p:sp>
    </p:spTree>
    <p:extLst>
      <p:ext uri="{BB962C8B-B14F-4D97-AF65-F5344CB8AC3E}">
        <p14:creationId xmlns:p14="http://schemas.microsoft.com/office/powerpoint/2010/main" val="3069665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88498633"/>
              </p:ext>
            </p:extLst>
          </p:nvPr>
        </p:nvGraphicFramePr>
        <p:xfrm>
          <a:off x="309282" y="215156"/>
          <a:ext cx="11752730" cy="6136083"/>
        </p:xfrm>
        <a:graphic>
          <a:graphicData uri="http://schemas.openxmlformats.org/drawingml/2006/table">
            <a:tbl>
              <a:tblPr firstRow="1" bandRow="1">
                <a:tableStyleId>{5940675A-B579-460E-94D1-54222C63F5DA}</a:tableStyleId>
              </a:tblPr>
              <a:tblGrid>
                <a:gridCol w="2389622">
                  <a:extLst>
                    <a:ext uri="{9D8B030D-6E8A-4147-A177-3AD203B41FA5}">
                      <a16:colId xmlns:a16="http://schemas.microsoft.com/office/drawing/2014/main" val="20000"/>
                    </a:ext>
                  </a:extLst>
                </a:gridCol>
                <a:gridCol w="9363108">
                  <a:extLst>
                    <a:ext uri="{9D8B030D-6E8A-4147-A177-3AD203B41FA5}">
                      <a16:colId xmlns:a16="http://schemas.microsoft.com/office/drawing/2014/main" val="20001"/>
                    </a:ext>
                  </a:extLst>
                </a:gridCol>
              </a:tblGrid>
              <a:tr h="612801">
                <a:tc>
                  <a:txBody>
                    <a:bodyPr/>
                    <a:lstStyle/>
                    <a:p>
                      <a:pPr algn="ctr"/>
                      <a:r>
                        <a:rPr lang="en-US" sz="2400" b="1" dirty="0"/>
                        <a:t>Scripture</a:t>
                      </a:r>
                    </a:p>
                  </a:txBody>
                  <a:tcPr/>
                </a:tc>
                <a:tc>
                  <a:txBody>
                    <a:bodyPr/>
                    <a:lstStyle/>
                    <a:p>
                      <a:pPr algn="ctr"/>
                      <a:r>
                        <a:rPr lang="en-US" sz="2400" b="1" dirty="0"/>
                        <a:t>Events to take place before the battle begins</a:t>
                      </a:r>
                    </a:p>
                  </a:txBody>
                  <a:tcPr/>
                </a:tc>
                <a:extLst>
                  <a:ext uri="{0D108BD9-81ED-4DB2-BD59-A6C34878D82A}">
                    <a16:rowId xmlns:a16="http://schemas.microsoft.com/office/drawing/2014/main" val="10000"/>
                  </a:ext>
                </a:extLst>
              </a:tr>
              <a:tr h="612801">
                <a:tc>
                  <a:txBody>
                    <a:bodyPr/>
                    <a:lstStyle/>
                    <a:p>
                      <a:r>
                        <a:rPr lang="en-US" dirty="0"/>
                        <a:t>Ezekiel 36:24; 37:21</a:t>
                      </a:r>
                    </a:p>
                  </a:txBody>
                  <a:tcPr/>
                </a:tc>
                <a:tc>
                  <a:txBody>
                    <a:bodyPr/>
                    <a:lstStyle/>
                    <a:p>
                      <a:r>
                        <a:rPr lang="en-US" dirty="0"/>
                        <a:t>The house of Israel will be gathered from among the heathen (the Gentiles) and returned to their own land</a:t>
                      </a:r>
                    </a:p>
                  </a:txBody>
                  <a:tcPr/>
                </a:tc>
                <a:extLst>
                  <a:ext uri="{0D108BD9-81ED-4DB2-BD59-A6C34878D82A}">
                    <a16:rowId xmlns:a16="http://schemas.microsoft.com/office/drawing/2014/main" val="10001"/>
                  </a:ext>
                </a:extLst>
              </a:tr>
              <a:tr h="612801">
                <a:tc>
                  <a:txBody>
                    <a:bodyPr/>
                    <a:lstStyle/>
                    <a:p>
                      <a:r>
                        <a:rPr lang="en-US" dirty="0"/>
                        <a:t>Ezekiel 36:10-12, 33-36</a:t>
                      </a:r>
                    </a:p>
                  </a:txBody>
                  <a:tcPr/>
                </a:tc>
                <a:tc>
                  <a:txBody>
                    <a:bodyPr/>
                    <a:lstStyle/>
                    <a:p>
                      <a:r>
                        <a:rPr lang="en-US" dirty="0"/>
                        <a:t>The land</a:t>
                      </a:r>
                      <a:r>
                        <a:rPr lang="en-US" baseline="0" dirty="0"/>
                        <a:t> of Israel will be rebuilt and </a:t>
                      </a:r>
                      <a:r>
                        <a:rPr lang="en-US" baseline="0" dirty="0" err="1"/>
                        <a:t>reinhabited</a:t>
                      </a:r>
                      <a:r>
                        <a:rPr lang="en-US" baseline="0" dirty="0"/>
                        <a:t> by the covenant people</a:t>
                      </a:r>
                      <a:endParaRPr lang="en-US" dirty="0"/>
                    </a:p>
                  </a:txBody>
                  <a:tcPr/>
                </a:tc>
                <a:extLst>
                  <a:ext uri="{0D108BD9-81ED-4DB2-BD59-A6C34878D82A}">
                    <a16:rowId xmlns:a16="http://schemas.microsoft.com/office/drawing/2014/main" val="10002"/>
                  </a:ext>
                </a:extLst>
              </a:tr>
              <a:tr h="612801">
                <a:tc>
                  <a:txBody>
                    <a:bodyPr/>
                    <a:lstStyle/>
                    <a:p>
                      <a:r>
                        <a:rPr lang="en-US" dirty="0"/>
                        <a:t>Ezekiel 36:8, 29-30, 34-35</a:t>
                      </a:r>
                    </a:p>
                  </a:txBody>
                  <a:tcPr/>
                </a:tc>
                <a:tc>
                  <a:txBody>
                    <a:bodyPr/>
                    <a:lstStyle/>
                    <a:p>
                      <a:r>
                        <a:rPr lang="en-US" dirty="0"/>
                        <a:t>The land will become highly productive and fruitful,</a:t>
                      </a:r>
                      <a:r>
                        <a:rPr lang="en-US" baseline="0" dirty="0"/>
                        <a:t> even like the Garden of Eden</a:t>
                      </a:r>
                      <a:endParaRPr lang="en-US" dirty="0"/>
                    </a:p>
                  </a:txBody>
                  <a:tcPr/>
                </a:tc>
                <a:extLst>
                  <a:ext uri="{0D108BD9-81ED-4DB2-BD59-A6C34878D82A}">
                    <a16:rowId xmlns:a16="http://schemas.microsoft.com/office/drawing/2014/main" val="10003"/>
                  </a:ext>
                </a:extLst>
              </a:tr>
              <a:tr h="612801">
                <a:tc>
                  <a:txBody>
                    <a:bodyPr/>
                    <a:lstStyle/>
                    <a:p>
                      <a:r>
                        <a:rPr lang="en-US" dirty="0"/>
                        <a:t>Ezekiel 37:22</a:t>
                      </a:r>
                    </a:p>
                  </a:txBody>
                  <a:tcPr/>
                </a:tc>
                <a:tc>
                  <a:txBody>
                    <a:bodyPr/>
                    <a:lstStyle/>
                    <a:p>
                      <a:r>
                        <a:rPr lang="en-US" dirty="0"/>
                        <a:t>There will be one nation in the land of Israel again</a:t>
                      </a:r>
                    </a:p>
                  </a:txBody>
                  <a:tcPr/>
                </a:tc>
                <a:extLst>
                  <a:ext uri="{0D108BD9-81ED-4DB2-BD59-A6C34878D82A}">
                    <a16:rowId xmlns:a16="http://schemas.microsoft.com/office/drawing/2014/main" val="10004"/>
                  </a:ext>
                </a:extLst>
              </a:tr>
              <a:tr h="61280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Zechariah 1:16-17, 2:12; 12:6,</a:t>
                      </a:r>
                      <a:r>
                        <a:rPr lang="en-US" baseline="0" dirty="0"/>
                        <a:t> 3 Nephi 20:46</a:t>
                      </a:r>
                      <a:endParaRPr lang="en-US" dirty="0"/>
                    </a:p>
                    <a:p>
                      <a:endParaRPr lang="en-US" dirty="0"/>
                    </a:p>
                  </a:txBody>
                  <a:tcPr/>
                </a:tc>
                <a:tc>
                  <a:txBody>
                    <a:bodyPr/>
                    <a:lstStyle/>
                    <a:p>
                      <a:r>
                        <a:rPr lang="en-US" dirty="0"/>
                        <a:t>Jerusalem will be reestablished as the capital city of the</a:t>
                      </a:r>
                      <a:r>
                        <a:rPr lang="en-US" baseline="0" dirty="0"/>
                        <a:t> Israelites</a:t>
                      </a:r>
                      <a:endParaRPr lang="en-US" dirty="0"/>
                    </a:p>
                  </a:txBody>
                  <a:tcPr/>
                </a:tc>
                <a:extLst>
                  <a:ext uri="{0D108BD9-81ED-4DB2-BD59-A6C34878D82A}">
                    <a16:rowId xmlns:a16="http://schemas.microsoft.com/office/drawing/2014/main" val="10005"/>
                  </a:ext>
                </a:extLst>
              </a:tr>
              <a:tr h="612801">
                <a:tc>
                  <a:txBody>
                    <a:bodyPr/>
                    <a:lstStyle/>
                    <a:p>
                      <a:r>
                        <a:rPr lang="en-US" dirty="0"/>
                        <a:t>Isaiah 19:16-17, Zechariah 10:3, 5-6</a:t>
                      </a:r>
                    </a:p>
                  </a:txBody>
                  <a:tcPr/>
                </a:tc>
                <a:tc>
                  <a:txBody>
                    <a:bodyPr/>
                    <a:lstStyle/>
                    <a:p>
                      <a:r>
                        <a:rPr lang="en-US" dirty="0"/>
                        <a:t>Judah will become powerful in politics and warfare</a:t>
                      </a:r>
                    </a:p>
                  </a:txBody>
                  <a:tcPr/>
                </a:tc>
                <a:extLst>
                  <a:ext uri="{0D108BD9-81ED-4DB2-BD59-A6C34878D82A}">
                    <a16:rowId xmlns:a16="http://schemas.microsoft.com/office/drawing/2014/main" val="10006"/>
                  </a:ext>
                </a:extLst>
              </a:tr>
              <a:tr h="612801">
                <a:tc>
                  <a:txBody>
                    <a:bodyPr/>
                    <a:lstStyle/>
                    <a:p>
                      <a:r>
                        <a:rPr lang="en-US" dirty="0"/>
                        <a:t>Revelation 13:1 JST Revelation 13:1; 17:8-14; Revelation 17:1,5</a:t>
                      </a:r>
                    </a:p>
                  </a:txBody>
                  <a:tcPr/>
                </a:tc>
                <a:tc>
                  <a:txBody>
                    <a:bodyPr/>
                    <a:lstStyle/>
                    <a:p>
                      <a:r>
                        <a:rPr lang="en-US" dirty="0"/>
                        <a:t>A great combination of organizations serving Satan will arise in the last</a:t>
                      </a:r>
                      <a:r>
                        <a:rPr lang="en-US" baseline="0" dirty="0"/>
                        <a:t> days. This combination has several names: The “beast…out of the sea” representing the kingdoms of the earth and the “great and abominable church,” “ the church of the devil,” the great whore,” and “the mother of…abominations</a:t>
                      </a:r>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00194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62729018"/>
              </p:ext>
            </p:extLst>
          </p:nvPr>
        </p:nvGraphicFramePr>
        <p:xfrm>
          <a:off x="134468" y="109005"/>
          <a:ext cx="11927544" cy="2828103"/>
        </p:xfrm>
        <a:graphic>
          <a:graphicData uri="http://schemas.openxmlformats.org/drawingml/2006/table">
            <a:tbl>
              <a:tblPr firstRow="1" bandRow="1">
                <a:tableStyleId>{5940675A-B579-460E-94D1-54222C63F5DA}</a:tableStyleId>
              </a:tblPr>
              <a:tblGrid>
                <a:gridCol w="2425166">
                  <a:extLst>
                    <a:ext uri="{9D8B030D-6E8A-4147-A177-3AD203B41FA5}">
                      <a16:colId xmlns:a16="http://schemas.microsoft.com/office/drawing/2014/main" val="20000"/>
                    </a:ext>
                  </a:extLst>
                </a:gridCol>
                <a:gridCol w="9502378">
                  <a:extLst>
                    <a:ext uri="{9D8B030D-6E8A-4147-A177-3AD203B41FA5}">
                      <a16:colId xmlns:a16="http://schemas.microsoft.com/office/drawing/2014/main" val="20001"/>
                    </a:ext>
                  </a:extLst>
                </a:gridCol>
              </a:tblGrid>
              <a:tr h="349620">
                <a:tc>
                  <a:txBody>
                    <a:bodyPr/>
                    <a:lstStyle/>
                    <a:p>
                      <a:pPr algn="ctr"/>
                      <a:r>
                        <a:rPr lang="en-US" sz="1600" b="1" dirty="0"/>
                        <a:t>Scripture</a:t>
                      </a:r>
                    </a:p>
                  </a:txBody>
                  <a:tcPr/>
                </a:tc>
                <a:tc>
                  <a:txBody>
                    <a:bodyPr/>
                    <a:lstStyle/>
                    <a:p>
                      <a:pPr algn="ctr"/>
                      <a:r>
                        <a:rPr lang="en-US" sz="1600" b="1" dirty="0"/>
                        <a:t>Armageddon</a:t>
                      </a:r>
                      <a:r>
                        <a:rPr lang="en-US" sz="1600" b="1" baseline="0" dirty="0"/>
                        <a:t> Participants</a:t>
                      </a:r>
                      <a:endParaRPr lang="en-US" sz="1600" b="1" dirty="0"/>
                    </a:p>
                  </a:txBody>
                  <a:tcPr/>
                </a:tc>
                <a:extLst>
                  <a:ext uri="{0D108BD9-81ED-4DB2-BD59-A6C34878D82A}">
                    <a16:rowId xmlns:a16="http://schemas.microsoft.com/office/drawing/2014/main" val="10000"/>
                  </a:ext>
                </a:extLst>
              </a:tr>
              <a:tr h="612801">
                <a:tc>
                  <a:txBody>
                    <a:bodyPr/>
                    <a:lstStyle/>
                    <a:p>
                      <a:r>
                        <a:rPr lang="en-US" sz="1200" dirty="0"/>
                        <a:t>Ezekiel 38:1-3</a:t>
                      </a:r>
                    </a:p>
                  </a:txBody>
                  <a:tcPr/>
                </a:tc>
                <a:tc>
                  <a:txBody>
                    <a:bodyPr/>
                    <a:lstStyle/>
                    <a:p>
                      <a:r>
                        <a:rPr lang="en-US" sz="1200" dirty="0"/>
                        <a:t>Ezekiel named God of the land of Magog, the prince of </a:t>
                      </a:r>
                      <a:r>
                        <a:rPr lang="en-US" sz="1200" dirty="0" err="1"/>
                        <a:t>Meshech</a:t>
                      </a:r>
                      <a:r>
                        <a:rPr lang="en-US" sz="1200" dirty="0"/>
                        <a:t> and Tubal, as the leader of the forces that would come against Israel. Magog, </a:t>
                      </a:r>
                      <a:r>
                        <a:rPr lang="en-US" sz="1200" dirty="0" err="1"/>
                        <a:t>Meshech</a:t>
                      </a:r>
                      <a:r>
                        <a:rPr lang="en-US" sz="1200" dirty="0"/>
                        <a:t>, and Tubal were ancient peoples in the northern part of Asia Minor. Gog is a symbolic name for the leader or leaders of this great evil power that will arise in the last days.</a:t>
                      </a:r>
                    </a:p>
                  </a:txBody>
                  <a:tcPr/>
                </a:tc>
                <a:extLst>
                  <a:ext uri="{0D108BD9-81ED-4DB2-BD59-A6C34878D82A}">
                    <a16:rowId xmlns:a16="http://schemas.microsoft.com/office/drawing/2014/main" val="10001"/>
                  </a:ext>
                </a:extLst>
              </a:tr>
              <a:tr h="612801">
                <a:tc>
                  <a:txBody>
                    <a:bodyPr/>
                    <a:lstStyle/>
                    <a:p>
                      <a:r>
                        <a:rPr lang="en-US" sz="1200" dirty="0"/>
                        <a:t>Ezekiel 38:2-6</a:t>
                      </a:r>
                    </a:p>
                  </a:txBody>
                  <a:tcPr/>
                </a:tc>
                <a:tc>
                  <a:txBody>
                    <a:bodyPr/>
                    <a:lstStyle/>
                    <a:p>
                      <a:r>
                        <a:rPr lang="en-US" sz="1200" dirty="0"/>
                        <a:t>Ezekiel named Persia, Ethiopia, Libya, Gomer, and </a:t>
                      </a:r>
                      <a:r>
                        <a:rPr lang="en-US" sz="1200" dirty="0" err="1"/>
                        <a:t>Togarmah</a:t>
                      </a:r>
                      <a:r>
                        <a:rPr lang="en-US" sz="1200" dirty="0"/>
                        <a:t> as being in alliance with Gog.</a:t>
                      </a:r>
                      <a:r>
                        <a:rPr lang="en-US" sz="1200" baseline="0" dirty="0"/>
                        <a:t> (Areas of the ancient world, so a list of modern nations fighting in Armageddon cannot be compiled from these sources</a:t>
                      </a:r>
                      <a:endParaRPr lang="en-US" sz="1200" dirty="0"/>
                    </a:p>
                  </a:txBody>
                  <a:tcPr/>
                </a:tc>
                <a:extLst>
                  <a:ext uri="{0D108BD9-81ED-4DB2-BD59-A6C34878D82A}">
                    <a16:rowId xmlns:a16="http://schemas.microsoft.com/office/drawing/2014/main" val="10002"/>
                  </a:ext>
                </a:extLst>
              </a:tr>
              <a:tr h="612801">
                <a:tc>
                  <a:txBody>
                    <a:bodyPr/>
                    <a:lstStyle/>
                    <a:p>
                      <a:r>
                        <a:rPr lang="en-US" sz="1200" dirty="0"/>
                        <a:t>Jeremiah 25:26; Joel 3:1; Zechariah 14:2 Revelation 16:14</a:t>
                      </a:r>
                    </a:p>
                  </a:txBody>
                  <a:tcPr/>
                </a:tc>
                <a:tc>
                  <a:txBody>
                    <a:bodyPr/>
                    <a:lstStyle/>
                    <a:p>
                      <a:r>
                        <a:rPr lang="en-US" sz="1200" dirty="0"/>
                        <a:t>The prophets agreed that all nations should be joined in this alliance in one way or another.</a:t>
                      </a:r>
                    </a:p>
                  </a:txBody>
                  <a:tcPr/>
                </a:tc>
                <a:extLst>
                  <a:ext uri="{0D108BD9-81ED-4DB2-BD59-A6C34878D82A}">
                    <a16:rowId xmlns:a16="http://schemas.microsoft.com/office/drawing/2014/main" val="10003"/>
                  </a:ext>
                </a:extLst>
              </a:tr>
              <a:tr h="612801">
                <a:tc>
                  <a:txBody>
                    <a:bodyPr/>
                    <a:lstStyle/>
                    <a:p>
                      <a:r>
                        <a:rPr lang="en-US" sz="1200" dirty="0"/>
                        <a:t>Ezekiel 38:8,</a:t>
                      </a:r>
                      <a:r>
                        <a:rPr lang="en-US" sz="1200" baseline="0" dirty="0"/>
                        <a:t> 15-16; Joel 2:1; 3:1-2; Zechariah 14:2</a:t>
                      </a:r>
                      <a:endParaRPr lang="en-US" sz="1200" dirty="0"/>
                    </a:p>
                  </a:txBody>
                  <a:tcPr/>
                </a:tc>
                <a:tc>
                  <a:txBody>
                    <a:bodyPr/>
                    <a:lstStyle/>
                    <a:p>
                      <a:r>
                        <a:rPr lang="en-US" sz="1200" dirty="0"/>
                        <a:t>The strategic objective of this great and evil alliance is clearly the nation of Israel</a:t>
                      </a:r>
                    </a:p>
                  </a:txBody>
                  <a:tcPr/>
                </a:tc>
                <a:extLst>
                  <a:ext uri="{0D108BD9-81ED-4DB2-BD59-A6C34878D82A}">
                    <a16:rowId xmlns:a16="http://schemas.microsoft.com/office/drawing/2014/main" val="10004"/>
                  </a:ext>
                </a:extLst>
              </a:tr>
            </a:tbl>
          </a:graphicData>
        </a:graphic>
      </p:graphicFrame>
      <p:sp>
        <p:nvSpPr>
          <p:cNvPr id="3" name="TextBox 2"/>
          <p:cNvSpPr txBox="1"/>
          <p:nvPr/>
        </p:nvSpPr>
        <p:spPr>
          <a:xfrm>
            <a:off x="134468" y="2935571"/>
            <a:ext cx="4787156" cy="1015663"/>
          </a:xfrm>
          <a:prstGeom prst="rect">
            <a:avLst/>
          </a:prstGeom>
          <a:noFill/>
          <a:ln>
            <a:solidFill>
              <a:schemeClr val="tx1"/>
            </a:solidFill>
          </a:ln>
        </p:spPr>
        <p:txBody>
          <a:bodyPr wrap="square" rtlCol="0">
            <a:spAutoFit/>
          </a:bodyPr>
          <a:lstStyle/>
          <a:p>
            <a:r>
              <a:rPr lang="en-US" sz="1200" b="1" dirty="0"/>
              <a:t>Ezekiel </a:t>
            </a:r>
            <a:r>
              <a:rPr lang="en-US" sz="1200" dirty="0"/>
              <a:t>described it as “clothed with all sorts of </a:t>
            </a:r>
            <a:r>
              <a:rPr lang="en-US" sz="1200" dirty="0" err="1"/>
              <a:t>armour</a:t>
            </a:r>
            <a:r>
              <a:rPr lang="en-US" sz="1200" dirty="0"/>
              <a:t>, even a great company with bucklers and shields, all of them handling swords” (Ezekiel 38:4) and as coming like “a storm” and “a cloud to cover the land” (v. 9), having “many people” with him, “all of them riding upon horses [a symbol of power in war], a great company, and a mighty army” (v. 15).</a:t>
            </a:r>
          </a:p>
        </p:txBody>
      </p:sp>
      <p:sp>
        <p:nvSpPr>
          <p:cNvPr id="4" name="TextBox 3"/>
          <p:cNvSpPr txBox="1"/>
          <p:nvPr/>
        </p:nvSpPr>
        <p:spPr>
          <a:xfrm>
            <a:off x="134468" y="3951234"/>
            <a:ext cx="4787156" cy="1200329"/>
          </a:xfrm>
          <a:prstGeom prst="rect">
            <a:avLst/>
          </a:prstGeom>
          <a:noFill/>
          <a:ln>
            <a:solidFill>
              <a:schemeClr val="tx1"/>
            </a:solidFill>
          </a:ln>
        </p:spPr>
        <p:txBody>
          <a:bodyPr wrap="square" rtlCol="0">
            <a:spAutoFit/>
          </a:bodyPr>
          <a:lstStyle/>
          <a:p>
            <a:r>
              <a:rPr lang="en-US" sz="1200" b="1" dirty="0"/>
              <a:t>Daniel</a:t>
            </a:r>
            <a:r>
              <a:rPr lang="en-US" sz="1200" dirty="0"/>
              <a:t> described the “king of the north” as coming with a “great army” which others have no “strength to withstand” (Daniel 11:13, 15) and as coming “like a whirlwind, with chariots, and with horsemen, and with many ships; and he shall enter into the countries and shall overflow and pass over” (v. 40). Elder Joseph Fielding Smith specifically identified Daniel 11–12 as referring to the last days (see </a:t>
            </a:r>
            <a:r>
              <a:rPr lang="en-US" sz="1200" i="1" dirty="0"/>
              <a:t>Signs of the Times,</a:t>
            </a:r>
            <a:r>
              <a:rPr lang="en-US" sz="1200" dirty="0"/>
              <a:t> p. 156).</a:t>
            </a:r>
          </a:p>
        </p:txBody>
      </p:sp>
      <p:sp>
        <p:nvSpPr>
          <p:cNvPr id="5" name="TextBox 4"/>
          <p:cNvSpPr txBox="1"/>
          <p:nvPr/>
        </p:nvSpPr>
        <p:spPr>
          <a:xfrm>
            <a:off x="134468" y="5151563"/>
            <a:ext cx="4787156" cy="1384995"/>
          </a:xfrm>
          <a:prstGeom prst="rect">
            <a:avLst/>
          </a:prstGeom>
          <a:noFill/>
          <a:ln>
            <a:solidFill>
              <a:schemeClr val="tx1"/>
            </a:solidFill>
          </a:ln>
        </p:spPr>
        <p:txBody>
          <a:bodyPr wrap="square" rtlCol="0">
            <a:spAutoFit/>
          </a:bodyPr>
          <a:lstStyle/>
          <a:p>
            <a:r>
              <a:rPr lang="en-US" sz="1200" b="1" dirty="0"/>
              <a:t>Joel</a:t>
            </a:r>
            <a:r>
              <a:rPr lang="en-US" sz="1200" dirty="0"/>
              <a:t> stated that the army would be the greatest army in the history of the world up to that point (Joel 2:2). He described it as being like a “fire” that devours the land, leaving what had looked like the “garden of Eden” before their coming as “a desolate wilderness” (Joel 2:3; see also Joel 2:2, 4–5). Joel also said that the army would be highly disciplined in warfare and virtually invincible: “When they fall upon the sword, they shall not be wounded” (Joel 2:8; see also Joel 2:7, 9).</a:t>
            </a:r>
          </a:p>
        </p:txBody>
      </p:sp>
      <p:sp>
        <p:nvSpPr>
          <p:cNvPr id="6" name="TextBox 5"/>
          <p:cNvSpPr txBox="1"/>
          <p:nvPr/>
        </p:nvSpPr>
        <p:spPr>
          <a:xfrm>
            <a:off x="4921625" y="2935571"/>
            <a:ext cx="7140386" cy="1938992"/>
          </a:xfrm>
          <a:prstGeom prst="rect">
            <a:avLst/>
          </a:prstGeom>
          <a:noFill/>
          <a:ln>
            <a:solidFill>
              <a:schemeClr val="tx1"/>
            </a:solidFill>
          </a:ln>
        </p:spPr>
        <p:txBody>
          <a:bodyPr wrap="square" rtlCol="0">
            <a:spAutoFit/>
          </a:bodyPr>
          <a:lstStyle/>
          <a:p>
            <a:r>
              <a:rPr lang="en-US" sz="1200" b="1" dirty="0"/>
              <a:t>John the Revelator </a:t>
            </a:r>
            <a:r>
              <a:rPr lang="en-US" sz="1200" dirty="0"/>
              <a:t>used the imagery of a cloud of locusts (vast numbers that bring great devastation) and described the army as having the “teeth of lions,” “breastplates of iron,” and “wings” that sounded like the “sound of chariots of many horses running to battle” (Revelation 9:8–9). The army was numbered “two hundred thousand </a:t>
            </a:r>
            <a:r>
              <a:rPr lang="en-US" sz="1200" dirty="0" err="1"/>
              <a:t>thousand</a:t>
            </a:r>
            <a:r>
              <a:rPr lang="en-US" sz="1200" dirty="0"/>
              <a:t>” (Revelation 9:16), having “breastplates of fire, and of jacinth, and brimstone” and with “fire and smoke and brimstone” issuing “out of their mouths” (Revelation 9:17). Elder Bruce R. McConkie, referring to the imagery of John and Joel, suggested that “it is not improbable that these ancient prophets were seeing such things as men wearing or protected by strong armor; as troops of cavalry and companies of tanks and flame throwers; as airplanes and airborne missiles which explode, fire shells and drop bombs; and even other weapons yet to be devised in an age when warfare is the desire and love of wicked men” (</a:t>
            </a:r>
            <a:r>
              <a:rPr lang="en-US" sz="1200" i="1" dirty="0"/>
              <a:t>Doctrinal New Testament Commentary,</a:t>
            </a:r>
            <a:r>
              <a:rPr lang="en-US" sz="1200" dirty="0"/>
              <a:t> 3:503).</a:t>
            </a:r>
          </a:p>
        </p:txBody>
      </p:sp>
      <p:sp>
        <p:nvSpPr>
          <p:cNvPr id="7" name="TextBox 6"/>
          <p:cNvSpPr txBox="1"/>
          <p:nvPr/>
        </p:nvSpPr>
        <p:spPr>
          <a:xfrm>
            <a:off x="4921625" y="4874106"/>
            <a:ext cx="7140386" cy="1785104"/>
          </a:xfrm>
          <a:prstGeom prst="rect">
            <a:avLst/>
          </a:prstGeom>
          <a:noFill/>
          <a:ln>
            <a:solidFill>
              <a:schemeClr val="tx1"/>
            </a:solidFill>
          </a:ln>
        </p:spPr>
        <p:txBody>
          <a:bodyPr wrap="square" rtlCol="0">
            <a:spAutoFit/>
          </a:bodyPr>
          <a:lstStyle/>
          <a:p>
            <a:r>
              <a:rPr lang="en-US" sz="1100" b="1" dirty="0"/>
              <a:t> Elder Orson Pratt </a:t>
            </a:r>
            <a:r>
              <a:rPr lang="en-US" sz="1100" dirty="0"/>
              <a:t>taught that “so great will be the darkness resting upon Christendom, and so great the bonds of </a:t>
            </a:r>
            <a:r>
              <a:rPr lang="en-US" sz="1100" dirty="0" err="1"/>
              <a:t>priestcraft</a:t>
            </a:r>
            <a:r>
              <a:rPr lang="en-US" sz="1100" dirty="0"/>
              <a:t> with which they will be bound, that they will not understand, and they will be given up to the hardness of their hearts. Then will be fulfilled that saying, That the day shall come when the Lord shall have power over his Saints, and the Devil shall have power over his own dominion. He will give them up to the power of the Devil, and he will have power over them, and he will carry them about as chaff before a whirlwind. He will gather up millions upon millions of people into the valleys around about Jerusalem in order to destroy the Jews after they have gathered. How will the Devil do this? He will perform miracles to do it. The Bible says the kings of the earth and the great ones will be deceived by these false miracles. It says there shall be three unclean spirits that shall go forth working miracles, and they are spirits of devils. Where do they go? To the kings of the earth; and what will they do? Gather them up to battle unto the great day of God Almighty. Where? Into the valley of Armageddon.” (In </a:t>
            </a:r>
            <a:r>
              <a:rPr lang="en-US" sz="1100" i="1" dirty="0"/>
              <a:t>Journal of Discourses,</a:t>
            </a:r>
            <a:r>
              <a:rPr lang="en-US" sz="1100" dirty="0"/>
              <a:t> 7:189.)</a:t>
            </a:r>
          </a:p>
        </p:txBody>
      </p:sp>
    </p:spTree>
    <p:extLst>
      <p:ext uri="{BB962C8B-B14F-4D97-AF65-F5344CB8AC3E}">
        <p14:creationId xmlns:p14="http://schemas.microsoft.com/office/powerpoint/2010/main" val="2324021943"/>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1307</TotalTime>
  <Words>6188</Words>
  <Application>Microsoft Office PowerPoint</Application>
  <PresentationFormat>Widescreen</PresentationFormat>
  <Paragraphs>306</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Georgia</vt:lpstr>
      <vt:lpstr>Calibri</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64</cp:revision>
  <dcterms:created xsi:type="dcterms:W3CDTF">2016-05-02T12:24:41Z</dcterms:created>
  <dcterms:modified xsi:type="dcterms:W3CDTF">2026-01-07T17:40:02Z</dcterms:modified>
</cp:coreProperties>
</file>