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58" r:id="rId3"/>
    <p:sldId id="280" r:id="rId4"/>
    <p:sldId id="279" r:id="rId5"/>
    <p:sldId id="281" r:id="rId6"/>
    <p:sldId id="282" r:id="rId7"/>
    <p:sldId id="283" r:id="rId8"/>
    <p:sldId id="284" r:id="rId9"/>
    <p:sldId id="257" r:id="rId10"/>
    <p:sldId id="259" r:id="rId11"/>
  </p:sldIdLst>
  <p:sldSz cx="12192000" cy="6858000"/>
  <p:notesSz cx="6858000" cy="9144000"/>
  <p:embeddedFontLst>
    <p:embeddedFont>
      <p:font typeface="Britannic Bold" panose="020B0903060703020204" pitchFamily="34" charset="0"/>
      <p:regular r:id="rId1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127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38" autoAdjust="0"/>
    <p:restoredTop sz="94660" autoAdjust="0"/>
  </p:normalViewPr>
  <p:slideViewPr>
    <p:cSldViewPr snapToGrid="0">
      <p:cViewPr varScale="1">
        <p:scale>
          <a:sx n="54" d="100"/>
          <a:sy n="54" d="100"/>
        </p:scale>
        <p:origin x="996" y="26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56E1EAE-AEDE-4F12-8680-B937EA5FB4DC}" type="datetimeFigureOut">
              <a:rPr lang="en-US" smtClean="0"/>
              <a:pPr/>
              <a:t>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EA71B7-ED49-4210-86B3-AA84D7351108}" type="slidenum">
              <a:rPr lang="en-US" smtClean="0"/>
              <a:pPr/>
              <a:t>‹#›</a:t>
            </a:fld>
            <a:endParaRPr lang="en-US"/>
          </a:p>
        </p:txBody>
      </p:sp>
    </p:spTree>
    <p:extLst>
      <p:ext uri="{BB962C8B-B14F-4D97-AF65-F5344CB8AC3E}">
        <p14:creationId xmlns:p14="http://schemas.microsoft.com/office/powerpoint/2010/main" val="3801985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56E1EAE-AEDE-4F12-8680-B937EA5FB4DC}" type="datetimeFigureOut">
              <a:rPr lang="en-US" smtClean="0"/>
              <a:pPr/>
              <a:t>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EA71B7-ED49-4210-86B3-AA84D7351108}" type="slidenum">
              <a:rPr lang="en-US" smtClean="0"/>
              <a:pPr/>
              <a:t>‹#›</a:t>
            </a:fld>
            <a:endParaRPr lang="en-US"/>
          </a:p>
        </p:txBody>
      </p:sp>
    </p:spTree>
    <p:extLst>
      <p:ext uri="{BB962C8B-B14F-4D97-AF65-F5344CB8AC3E}">
        <p14:creationId xmlns:p14="http://schemas.microsoft.com/office/powerpoint/2010/main" val="988177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56E1EAE-AEDE-4F12-8680-B937EA5FB4DC}" type="datetimeFigureOut">
              <a:rPr lang="en-US" smtClean="0"/>
              <a:pPr/>
              <a:t>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EA71B7-ED49-4210-86B3-AA84D7351108}" type="slidenum">
              <a:rPr lang="en-US" smtClean="0"/>
              <a:pPr/>
              <a:t>‹#›</a:t>
            </a:fld>
            <a:endParaRPr lang="en-US"/>
          </a:p>
        </p:txBody>
      </p:sp>
    </p:spTree>
    <p:extLst>
      <p:ext uri="{BB962C8B-B14F-4D97-AF65-F5344CB8AC3E}">
        <p14:creationId xmlns:p14="http://schemas.microsoft.com/office/powerpoint/2010/main" val="4103123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56E1EAE-AEDE-4F12-8680-B937EA5FB4DC}" type="datetimeFigureOut">
              <a:rPr lang="en-US" smtClean="0"/>
              <a:pPr/>
              <a:t>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EA71B7-ED49-4210-86B3-AA84D7351108}" type="slidenum">
              <a:rPr lang="en-US" smtClean="0"/>
              <a:pPr/>
              <a:t>‹#›</a:t>
            </a:fld>
            <a:endParaRPr lang="en-US"/>
          </a:p>
        </p:txBody>
      </p:sp>
    </p:spTree>
    <p:extLst>
      <p:ext uri="{BB962C8B-B14F-4D97-AF65-F5344CB8AC3E}">
        <p14:creationId xmlns:p14="http://schemas.microsoft.com/office/powerpoint/2010/main" val="1871978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6E1EAE-AEDE-4F12-8680-B937EA5FB4DC}" type="datetimeFigureOut">
              <a:rPr lang="en-US" smtClean="0"/>
              <a:pPr/>
              <a:t>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EA71B7-ED49-4210-86B3-AA84D7351108}" type="slidenum">
              <a:rPr lang="en-US" smtClean="0"/>
              <a:pPr/>
              <a:t>‹#›</a:t>
            </a:fld>
            <a:endParaRPr lang="en-US"/>
          </a:p>
        </p:txBody>
      </p:sp>
    </p:spTree>
    <p:extLst>
      <p:ext uri="{BB962C8B-B14F-4D97-AF65-F5344CB8AC3E}">
        <p14:creationId xmlns:p14="http://schemas.microsoft.com/office/powerpoint/2010/main" val="3861393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56E1EAE-AEDE-4F12-8680-B937EA5FB4DC}" type="datetimeFigureOut">
              <a:rPr lang="en-US" smtClean="0"/>
              <a:pPr/>
              <a:t>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EA71B7-ED49-4210-86B3-AA84D7351108}" type="slidenum">
              <a:rPr lang="en-US" smtClean="0"/>
              <a:pPr/>
              <a:t>‹#›</a:t>
            </a:fld>
            <a:endParaRPr lang="en-US"/>
          </a:p>
        </p:txBody>
      </p:sp>
    </p:spTree>
    <p:extLst>
      <p:ext uri="{BB962C8B-B14F-4D97-AF65-F5344CB8AC3E}">
        <p14:creationId xmlns:p14="http://schemas.microsoft.com/office/powerpoint/2010/main" val="4004345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56E1EAE-AEDE-4F12-8680-B937EA5FB4DC}" type="datetimeFigureOut">
              <a:rPr lang="en-US" smtClean="0"/>
              <a:pPr/>
              <a:t>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EA71B7-ED49-4210-86B3-AA84D7351108}" type="slidenum">
              <a:rPr lang="en-US" smtClean="0"/>
              <a:pPr/>
              <a:t>‹#›</a:t>
            </a:fld>
            <a:endParaRPr lang="en-US"/>
          </a:p>
        </p:txBody>
      </p:sp>
    </p:spTree>
    <p:extLst>
      <p:ext uri="{BB962C8B-B14F-4D97-AF65-F5344CB8AC3E}">
        <p14:creationId xmlns:p14="http://schemas.microsoft.com/office/powerpoint/2010/main" val="1846555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56E1EAE-AEDE-4F12-8680-B937EA5FB4DC}" type="datetimeFigureOut">
              <a:rPr lang="en-US" smtClean="0"/>
              <a:pPr/>
              <a:t>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EA71B7-ED49-4210-86B3-AA84D7351108}" type="slidenum">
              <a:rPr lang="en-US" smtClean="0"/>
              <a:pPr/>
              <a:t>‹#›</a:t>
            </a:fld>
            <a:endParaRPr lang="en-US"/>
          </a:p>
        </p:txBody>
      </p:sp>
    </p:spTree>
    <p:extLst>
      <p:ext uri="{BB962C8B-B14F-4D97-AF65-F5344CB8AC3E}">
        <p14:creationId xmlns:p14="http://schemas.microsoft.com/office/powerpoint/2010/main" val="2699045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6E1EAE-AEDE-4F12-8680-B937EA5FB4DC}" type="datetimeFigureOut">
              <a:rPr lang="en-US" smtClean="0"/>
              <a:pPr/>
              <a:t>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EA71B7-ED49-4210-86B3-AA84D7351108}" type="slidenum">
              <a:rPr lang="en-US" smtClean="0"/>
              <a:pPr/>
              <a:t>‹#›</a:t>
            </a:fld>
            <a:endParaRPr lang="en-US"/>
          </a:p>
        </p:txBody>
      </p:sp>
    </p:spTree>
    <p:extLst>
      <p:ext uri="{BB962C8B-B14F-4D97-AF65-F5344CB8AC3E}">
        <p14:creationId xmlns:p14="http://schemas.microsoft.com/office/powerpoint/2010/main" val="2864401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56E1EAE-AEDE-4F12-8680-B937EA5FB4DC}" type="datetimeFigureOut">
              <a:rPr lang="en-US" smtClean="0"/>
              <a:pPr/>
              <a:t>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EA71B7-ED49-4210-86B3-AA84D7351108}" type="slidenum">
              <a:rPr lang="en-US" smtClean="0"/>
              <a:pPr/>
              <a:t>‹#›</a:t>
            </a:fld>
            <a:endParaRPr lang="en-US"/>
          </a:p>
        </p:txBody>
      </p:sp>
    </p:spTree>
    <p:extLst>
      <p:ext uri="{BB962C8B-B14F-4D97-AF65-F5344CB8AC3E}">
        <p14:creationId xmlns:p14="http://schemas.microsoft.com/office/powerpoint/2010/main" val="407025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56E1EAE-AEDE-4F12-8680-B937EA5FB4DC}" type="datetimeFigureOut">
              <a:rPr lang="en-US" smtClean="0"/>
              <a:pPr/>
              <a:t>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EA71B7-ED49-4210-86B3-AA84D7351108}" type="slidenum">
              <a:rPr lang="en-US" smtClean="0"/>
              <a:pPr/>
              <a:t>‹#›</a:t>
            </a:fld>
            <a:endParaRPr lang="en-US"/>
          </a:p>
        </p:txBody>
      </p:sp>
    </p:spTree>
    <p:extLst>
      <p:ext uri="{BB962C8B-B14F-4D97-AF65-F5344CB8AC3E}">
        <p14:creationId xmlns:p14="http://schemas.microsoft.com/office/powerpoint/2010/main" val="1866067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6E1EAE-AEDE-4F12-8680-B937EA5FB4DC}" type="datetimeFigureOut">
              <a:rPr lang="en-US" smtClean="0"/>
              <a:pPr/>
              <a:t>1/8/2026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EA71B7-ED49-4210-86B3-AA84D7351108}" type="slidenum">
              <a:rPr lang="en-US" smtClean="0"/>
              <a:pPr/>
              <a:t>‹#›</a:t>
            </a:fld>
            <a:endParaRPr lang="en-US"/>
          </a:p>
        </p:txBody>
      </p:sp>
    </p:spTree>
    <p:extLst>
      <p:ext uri="{BB962C8B-B14F-4D97-AF65-F5344CB8AC3E}">
        <p14:creationId xmlns:p14="http://schemas.microsoft.com/office/powerpoint/2010/main" val="2801091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F7A3C7E-178E-460E-A4DD-6FAC08FD82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6" name="TextBox 85"/>
          <p:cNvSpPr txBox="1"/>
          <p:nvPr/>
        </p:nvSpPr>
        <p:spPr>
          <a:xfrm>
            <a:off x="145279" y="1002523"/>
            <a:ext cx="11921383" cy="1569660"/>
          </a:xfrm>
          <a:prstGeom prst="rect">
            <a:avLst/>
          </a:prstGeom>
          <a:noFill/>
        </p:spPr>
        <p:txBody>
          <a:bodyPr wrap="square" rtlCol="0">
            <a:spAutoFit/>
          </a:bodyPr>
          <a:lstStyle/>
          <a:p>
            <a:pPr algn="ctr"/>
            <a:r>
              <a:rPr lang="en-US" sz="4800" dirty="0">
                <a:solidFill>
                  <a:schemeClr val="bg1"/>
                </a:solidFill>
                <a:latin typeface="Britannic Bold" panose="020B0903060703020204" pitchFamily="34" charset="0"/>
              </a:rPr>
              <a:t>A Perfect Sacrifice</a:t>
            </a:r>
          </a:p>
          <a:p>
            <a:pPr algn="ctr"/>
            <a:r>
              <a:rPr lang="en-US" sz="4800" dirty="0">
                <a:solidFill>
                  <a:schemeClr val="bg1"/>
                </a:solidFill>
                <a:latin typeface="Britannic Bold" panose="020B0903060703020204" pitchFamily="34" charset="0"/>
              </a:rPr>
              <a:t>Malachi 1-2</a:t>
            </a:r>
          </a:p>
        </p:txBody>
      </p:sp>
      <p:grpSp>
        <p:nvGrpSpPr>
          <p:cNvPr id="77" name="Group 126"/>
          <p:cNvGrpSpPr/>
          <p:nvPr/>
        </p:nvGrpSpPr>
        <p:grpSpPr>
          <a:xfrm>
            <a:off x="8350624" y="1976719"/>
            <a:ext cx="2437350" cy="4171162"/>
            <a:chOff x="3934493" y="526432"/>
            <a:chExt cx="3184088" cy="5360642"/>
          </a:xfrm>
        </p:grpSpPr>
        <p:sp>
          <p:nvSpPr>
            <p:cNvPr id="78" name="Oval 77"/>
            <p:cNvSpPr/>
            <p:nvPr/>
          </p:nvSpPr>
          <p:spPr>
            <a:xfrm rot="20950279">
              <a:off x="4769039" y="5331999"/>
              <a:ext cx="842492" cy="555075"/>
            </a:xfrm>
            <a:prstGeom prst="ellipse">
              <a:avLst/>
            </a:prstGeom>
            <a:solidFill>
              <a:srgbClr val="99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rot="20950279">
              <a:off x="5531041" y="5331998"/>
              <a:ext cx="842492" cy="555075"/>
            </a:xfrm>
            <a:prstGeom prst="ellipse">
              <a:avLst/>
            </a:prstGeom>
            <a:solidFill>
              <a:srgbClr val="99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rot="20950279">
              <a:off x="3934493" y="4192823"/>
              <a:ext cx="842493" cy="374623"/>
            </a:xfrm>
            <a:prstGeom prst="ellipse">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rot="602317" flipH="1">
              <a:off x="6276089" y="4114405"/>
              <a:ext cx="842492" cy="374624"/>
            </a:xfrm>
            <a:prstGeom prst="ellipse">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Trapezoid 81"/>
            <p:cNvSpPr/>
            <p:nvPr/>
          </p:nvSpPr>
          <p:spPr>
            <a:xfrm rot="1217087" flipH="1">
              <a:off x="4376605" y="2616314"/>
              <a:ext cx="821445" cy="1846282"/>
            </a:xfrm>
            <a:prstGeom prst="trapezoid">
              <a:avLst/>
            </a:prstGeom>
            <a:solidFill>
              <a:srgbClr val="F5DD7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Trapezoid 82"/>
            <p:cNvSpPr/>
            <p:nvPr/>
          </p:nvSpPr>
          <p:spPr>
            <a:xfrm rot="20382913">
              <a:off x="5999732" y="2606855"/>
              <a:ext cx="754619" cy="1781702"/>
            </a:xfrm>
            <a:prstGeom prst="trapezoid">
              <a:avLst/>
            </a:prstGeom>
            <a:solidFill>
              <a:srgbClr val="F5DD7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Trapezoid 83"/>
            <p:cNvSpPr/>
            <p:nvPr/>
          </p:nvSpPr>
          <p:spPr>
            <a:xfrm>
              <a:off x="4694999" y="2532652"/>
              <a:ext cx="1825584" cy="3078007"/>
            </a:xfrm>
            <a:prstGeom prst="trapezoid">
              <a:avLst/>
            </a:prstGeom>
            <a:solidFill>
              <a:srgbClr val="F5DD7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Chord 84"/>
            <p:cNvSpPr/>
            <p:nvPr/>
          </p:nvSpPr>
          <p:spPr>
            <a:xfrm rot="7621963">
              <a:off x="4853222" y="563675"/>
              <a:ext cx="1799756" cy="1983060"/>
            </a:xfrm>
            <a:prstGeom prst="chord">
              <a:avLst>
                <a:gd name="adj1" fmla="val 2700000"/>
                <a:gd name="adj2" fmla="val 15640335"/>
              </a:avLst>
            </a:prstGeom>
            <a:solidFill>
              <a:srgbClr val="83644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Trapezoid 159"/>
            <p:cNvSpPr/>
            <p:nvPr/>
          </p:nvSpPr>
          <p:spPr>
            <a:xfrm rot="3750173">
              <a:off x="4211366" y="3992801"/>
              <a:ext cx="3051046" cy="384882"/>
            </a:xfrm>
            <a:prstGeom prst="trapezoid">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Cloud 160"/>
            <p:cNvSpPr/>
            <p:nvPr/>
          </p:nvSpPr>
          <p:spPr>
            <a:xfrm rot="671737">
              <a:off x="4573997" y="1030680"/>
              <a:ext cx="651921" cy="2439222"/>
            </a:xfrm>
            <a:prstGeom prst="cloud">
              <a:avLst/>
            </a:prstGeom>
            <a:solidFill>
              <a:srgbClr val="83644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Cloud 161"/>
            <p:cNvSpPr/>
            <p:nvPr/>
          </p:nvSpPr>
          <p:spPr>
            <a:xfrm rot="20928263" flipH="1">
              <a:off x="5993896" y="1272641"/>
              <a:ext cx="762456" cy="2162673"/>
            </a:xfrm>
            <a:prstGeom prst="cloud">
              <a:avLst/>
            </a:prstGeom>
            <a:solidFill>
              <a:srgbClr val="83644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5291528" y="2578308"/>
              <a:ext cx="652072" cy="670612"/>
            </a:xfrm>
            <a:prstGeom prst="ellipse">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Trapezoid 163"/>
            <p:cNvSpPr/>
            <p:nvPr/>
          </p:nvSpPr>
          <p:spPr>
            <a:xfrm rot="4384463">
              <a:off x="3827107" y="4066227"/>
              <a:ext cx="3051046" cy="384882"/>
            </a:xfrm>
            <a:prstGeom prst="trapezoid">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Trapezoid 164"/>
            <p:cNvSpPr/>
            <p:nvPr/>
          </p:nvSpPr>
          <p:spPr>
            <a:xfrm rot="4351830">
              <a:off x="4069000" y="4063690"/>
              <a:ext cx="3051046" cy="384882"/>
            </a:xfrm>
            <a:prstGeom prst="trapezoid">
              <a:avLst>
                <a:gd name="adj" fmla="val 8631"/>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6" name="Group 107"/>
            <p:cNvGrpSpPr/>
            <p:nvPr/>
          </p:nvGrpSpPr>
          <p:grpSpPr>
            <a:xfrm>
              <a:off x="4724400" y="2590800"/>
              <a:ext cx="685800" cy="838200"/>
              <a:chOff x="8077200" y="2590800"/>
              <a:chExt cx="685800" cy="838200"/>
            </a:xfrm>
          </p:grpSpPr>
          <p:sp>
            <p:nvSpPr>
              <p:cNvPr id="183" name="Oval 182"/>
              <p:cNvSpPr/>
              <p:nvPr/>
            </p:nvSpPr>
            <p:spPr>
              <a:xfrm>
                <a:off x="8077200" y="2590800"/>
                <a:ext cx="685800" cy="838200"/>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Quad Arrow 183"/>
              <p:cNvSpPr/>
              <p:nvPr/>
            </p:nvSpPr>
            <p:spPr>
              <a:xfrm>
                <a:off x="8077200" y="2667000"/>
                <a:ext cx="685800" cy="685800"/>
              </a:xfrm>
              <a:prstGeom prst="quadArrow">
                <a:avLst/>
              </a:prstGeom>
              <a:solidFill>
                <a:srgbClr val="F4DA6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7" name="Oval 166"/>
            <p:cNvSpPr/>
            <p:nvPr/>
          </p:nvSpPr>
          <p:spPr>
            <a:xfrm>
              <a:off x="4800599" y="725994"/>
              <a:ext cx="1600201" cy="2258320"/>
            </a:xfrm>
            <a:prstGeom prst="ellipse">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Moon 167"/>
            <p:cNvSpPr/>
            <p:nvPr/>
          </p:nvSpPr>
          <p:spPr>
            <a:xfrm rot="5743566">
              <a:off x="5384800" y="-19307"/>
              <a:ext cx="812800" cy="1981200"/>
            </a:xfrm>
            <a:prstGeom prst="moon">
              <a:avLst>
                <a:gd name="adj" fmla="val 87500"/>
              </a:avLst>
            </a:prstGeom>
            <a:solidFill>
              <a:srgbClr val="F9EBA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Moon 168"/>
            <p:cNvSpPr/>
            <p:nvPr/>
          </p:nvSpPr>
          <p:spPr>
            <a:xfrm rot="5743566">
              <a:off x="5447734" y="-79953"/>
              <a:ext cx="667004" cy="1879774"/>
            </a:xfrm>
            <a:prstGeom prst="moon">
              <a:avLst>
                <a:gd name="adj" fmla="val 65725"/>
              </a:avLst>
            </a:prstGeom>
            <a:solidFill>
              <a:srgbClr val="F9EBA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0" name="Group 124"/>
            <p:cNvGrpSpPr/>
            <p:nvPr/>
          </p:nvGrpSpPr>
          <p:grpSpPr>
            <a:xfrm>
              <a:off x="5105400" y="914400"/>
              <a:ext cx="1272905" cy="371557"/>
              <a:chOff x="7557386" y="1121682"/>
              <a:chExt cx="1272905" cy="371557"/>
            </a:xfrm>
          </p:grpSpPr>
          <p:grpSp>
            <p:nvGrpSpPr>
              <p:cNvPr id="171" name="Group 110"/>
              <p:cNvGrpSpPr/>
              <p:nvPr/>
            </p:nvGrpSpPr>
            <p:grpSpPr>
              <a:xfrm rot="401849">
                <a:off x="7557386" y="1163079"/>
                <a:ext cx="359190" cy="254000"/>
                <a:chOff x="8077200" y="2590800"/>
                <a:chExt cx="687114" cy="838200"/>
              </a:xfrm>
            </p:grpSpPr>
            <p:sp>
              <p:nvSpPr>
                <p:cNvPr id="181" name="Oval 180"/>
                <p:cNvSpPr/>
                <p:nvPr/>
              </p:nvSpPr>
              <p:spPr>
                <a:xfrm>
                  <a:off x="8077200" y="2590800"/>
                  <a:ext cx="685800" cy="838200"/>
                </a:xfrm>
                <a:prstGeom prst="ellipse">
                  <a:avLst/>
                </a:prstGeom>
                <a:solidFill>
                  <a:srgbClr val="FFC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Quad Arrow 181"/>
                <p:cNvSpPr/>
                <p:nvPr/>
              </p:nvSpPr>
              <p:spPr>
                <a:xfrm>
                  <a:off x="8078513" y="2666734"/>
                  <a:ext cx="685801" cy="685799"/>
                </a:xfrm>
                <a:prstGeom prst="quadArrow">
                  <a:avLst/>
                </a:prstGeom>
                <a:solidFill>
                  <a:srgbClr val="F4DA6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2" name="Group 113"/>
              <p:cNvGrpSpPr/>
              <p:nvPr/>
            </p:nvGrpSpPr>
            <p:grpSpPr>
              <a:xfrm rot="401849">
                <a:off x="7854102" y="1121682"/>
                <a:ext cx="358503" cy="254000"/>
                <a:chOff x="8077200" y="2590800"/>
                <a:chExt cx="685800" cy="838200"/>
              </a:xfrm>
            </p:grpSpPr>
            <p:sp>
              <p:nvSpPr>
                <p:cNvPr id="179" name="Oval 178"/>
                <p:cNvSpPr/>
                <p:nvPr/>
              </p:nvSpPr>
              <p:spPr>
                <a:xfrm>
                  <a:off x="8077200" y="2590800"/>
                  <a:ext cx="685800" cy="838200"/>
                </a:xfrm>
                <a:prstGeom prst="ellipse">
                  <a:avLst/>
                </a:prstGeom>
                <a:solidFill>
                  <a:srgbClr val="FFC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Quad Arrow 179"/>
                <p:cNvSpPr/>
                <p:nvPr/>
              </p:nvSpPr>
              <p:spPr>
                <a:xfrm>
                  <a:off x="8077200" y="2667000"/>
                  <a:ext cx="685800" cy="685800"/>
                </a:xfrm>
                <a:prstGeom prst="quadArrow">
                  <a:avLst/>
                </a:prstGeom>
                <a:solidFill>
                  <a:srgbClr val="F4DA6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3" name="Group 116"/>
              <p:cNvGrpSpPr/>
              <p:nvPr/>
            </p:nvGrpSpPr>
            <p:grpSpPr>
              <a:xfrm rot="401849">
                <a:off x="8150815" y="1156524"/>
                <a:ext cx="358503" cy="254000"/>
                <a:chOff x="8077200" y="2590800"/>
                <a:chExt cx="685800" cy="838200"/>
              </a:xfrm>
            </p:grpSpPr>
            <p:sp>
              <p:nvSpPr>
                <p:cNvPr id="177" name="Oval 176"/>
                <p:cNvSpPr/>
                <p:nvPr/>
              </p:nvSpPr>
              <p:spPr>
                <a:xfrm>
                  <a:off x="8077200" y="2590800"/>
                  <a:ext cx="685800" cy="838200"/>
                </a:xfrm>
                <a:prstGeom prst="ellipse">
                  <a:avLst/>
                </a:prstGeom>
                <a:solidFill>
                  <a:srgbClr val="FFC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Quad Arrow 177"/>
                <p:cNvSpPr/>
                <p:nvPr/>
              </p:nvSpPr>
              <p:spPr>
                <a:xfrm>
                  <a:off x="8077200" y="2667000"/>
                  <a:ext cx="685800" cy="685800"/>
                </a:xfrm>
                <a:prstGeom prst="quadArrow">
                  <a:avLst/>
                </a:prstGeom>
                <a:solidFill>
                  <a:srgbClr val="F4DA6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4" name="Group 119"/>
              <p:cNvGrpSpPr/>
              <p:nvPr/>
            </p:nvGrpSpPr>
            <p:grpSpPr>
              <a:xfrm rot="401849">
                <a:off x="8471788" y="1239239"/>
                <a:ext cx="358503" cy="254000"/>
                <a:chOff x="8077200" y="2590800"/>
                <a:chExt cx="685800" cy="838200"/>
              </a:xfrm>
            </p:grpSpPr>
            <p:sp>
              <p:nvSpPr>
                <p:cNvPr id="175" name="Oval 174"/>
                <p:cNvSpPr/>
                <p:nvPr/>
              </p:nvSpPr>
              <p:spPr>
                <a:xfrm>
                  <a:off x="8077200" y="2590800"/>
                  <a:ext cx="685800" cy="838200"/>
                </a:xfrm>
                <a:prstGeom prst="ellipse">
                  <a:avLst/>
                </a:prstGeom>
                <a:solidFill>
                  <a:srgbClr val="FFC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Quad Arrow 175"/>
                <p:cNvSpPr/>
                <p:nvPr/>
              </p:nvSpPr>
              <p:spPr>
                <a:xfrm>
                  <a:off x="8077200" y="2667000"/>
                  <a:ext cx="685800" cy="685800"/>
                </a:xfrm>
                <a:prstGeom prst="quadArrow">
                  <a:avLst/>
                </a:prstGeom>
                <a:solidFill>
                  <a:srgbClr val="F4DA6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39" name="Rectangle 38"/>
          <p:cNvSpPr/>
          <p:nvPr/>
        </p:nvSpPr>
        <p:spPr>
          <a:xfrm>
            <a:off x="1745871" y="3514762"/>
            <a:ext cx="5672923" cy="1200329"/>
          </a:xfrm>
          <a:prstGeom prst="rect">
            <a:avLst/>
          </a:prstGeom>
        </p:spPr>
        <p:txBody>
          <a:bodyPr wrap="square">
            <a:spAutoFit/>
          </a:bodyPr>
          <a:lstStyle/>
          <a:p>
            <a:r>
              <a:rPr lang="en-US" sz="2400" i="1" dirty="0">
                <a:solidFill>
                  <a:schemeClr val="bg1"/>
                </a:solidFill>
              </a:rPr>
              <a:t> But with the precious blood of Christ, as of a lamb without blemish and without spot:</a:t>
            </a:r>
          </a:p>
          <a:p>
            <a:r>
              <a:rPr lang="en-US" sz="2400" i="1" dirty="0">
                <a:solidFill>
                  <a:schemeClr val="bg1"/>
                </a:solidFill>
              </a:rPr>
              <a:t>1 Peter 1 :19</a:t>
            </a:r>
          </a:p>
        </p:txBody>
      </p:sp>
    </p:spTree>
    <p:extLst>
      <p:ext uri="{BB962C8B-B14F-4D97-AF65-F5344CB8AC3E}">
        <p14:creationId xmlns:p14="http://schemas.microsoft.com/office/powerpoint/2010/main" val="3159731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27284071"/>
              </p:ext>
            </p:extLst>
          </p:nvPr>
        </p:nvGraphicFramePr>
        <p:xfrm>
          <a:off x="195761" y="0"/>
          <a:ext cx="11791575" cy="1988172"/>
        </p:xfrm>
        <a:graphic>
          <a:graphicData uri="http://schemas.openxmlformats.org/drawingml/2006/table">
            <a:tbl>
              <a:tblPr firstRow="1" bandRow="1">
                <a:tableStyleId>{5940675A-B579-460E-94D1-54222C63F5DA}</a:tableStyleId>
              </a:tblPr>
              <a:tblGrid>
                <a:gridCol w="4694797">
                  <a:extLst>
                    <a:ext uri="{9D8B030D-6E8A-4147-A177-3AD203B41FA5}">
                      <a16:colId xmlns:a16="http://schemas.microsoft.com/office/drawing/2014/main" val="20000"/>
                    </a:ext>
                  </a:extLst>
                </a:gridCol>
                <a:gridCol w="2948299">
                  <a:extLst>
                    <a:ext uri="{9D8B030D-6E8A-4147-A177-3AD203B41FA5}">
                      <a16:colId xmlns:a16="http://schemas.microsoft.com/office/drawing/2014/main" val="20001"/>
                    </a:ext>
                  </a:extLst>
                </a:gridCol>
                <a:gridCol w="4148479">
                  <a:extLst>
                    <a:ext uri="{9D8B030D-6E8A-4147-A177-3AD203B41FA5}">
                      <a16:colId xmlns:a16="http://schemas.microsoft.com/office/drawing/2014/main" val="20002"/>
                    </a:ext>
                  </a:extLst>
                </a:gridCol>
              </a:tblGrid>
              <a:tr h="403212">
                <a:tc>
                  <a:txBody>
                    <a:bodyPr/>
                    <a:lstStyle/>
                    <a:p>
                      <a:pPr algn="ctr"/>
                      <a:r>
                        <a:rPr lang="en-US" sz="2000" b="1" i="0" u="none" strike="noStrike" kern="1200" dirty="0">
                          <a:solidFill>
                            <a:schemeClr val="tx1"/>
                          </a:solidFill>
                          <a:effectLst/>
                          <a:latin typeface="+mn-lt"/>
                          <a:ea typeface="+mn-ea"/>
                          <a:cs typeface="+mn-cs"/>
                        </a:rPr>
                        <a:t>Malachi 1</a:t>
                      </a:r>
                      <a:endParaRPr lang="en-US" sz="2000" b="1" dirty="0"/>
                    </a:p>
                  </a:txBody>
                  <a:tcPr/>
                </a:tc>
                <a:tc>
                  <a:txBody>
                    <a:bodyPr/>
                    <a:lstStyle/>
                    <a:p>
                      <a:pPr algn="ctr"/>
                      <a:r>
                        <a:rPr lang="en-US" sz="2000" b="1" dirty="0"/>
                        <a:t>Malachi 2</a:t>
                      </a:r>
                    </a:p>
                  </a:txBody>
                  <a:tcPr/>
                </a:tc>
                <a:tc>
                  <a:txBody>
                    <a:bodyPr/>
                    <a:lstStyle/>
                    <a:p>
                      <a:pPr algn="ctr"/>
                      <a:r>
                        <a:rPr lang="en-US" sz="2000" b="1" dirty="0"/>
                        <a:t>Malachi 3-4</a:t>
                      </a:r>
                    </a:p>
                  </a:txBody>
                  <a:tcPr/>
                </a:tc>
                <a:extLst>
                  <a:ext uri="{0D108BD9-81ED-4DB2-BD59-A6C34878D82A}">
                    <a16:rowId xmlns:a16="http://schemas.microsoft.com/office/drawing/2014/main" val="10000"/>
                  </a:ext>
                </a:extLst>
              </a:tr>
              <a:tr h="370840">
                <a:tc>
                  <a:txBody>
                    <a:bodyPr/>
                    <a:lstStyle/>
                    <a:p>
                      <a:r>
                        <a:rPr lang="en-US" sz="1400" b="0" i="0" kern="1200" dirty="0">
                          <a:solidFill>
                            <a:schemeClr val="tx1"/>
                          </a:solidFill>
                          <a:effectLst/>
                          <a:latin typeface="+mn-lt"/>
                          <a:ea typeface="+mn-ea"/>
                          <a:cs typeface="+mn-cs"/>
                        </a:rPr>
                        <a:t>Through Malachi, the Lord rebukes the Jews for their disobedience in the practices and sacrifices at the temple. The Jewish leaders were offering “polluted bread” (</a:t>
                      </a:r>
                      <a:r>
                        <a:rPr lang="en-US" sz="1400" b="0" i="0" u="none" strike="noStrike" kern="1200" dirty="0">
                          <a:solidFill>
                            <a:schemeClr val="tx1"/>
                          </a:solidFill>
                          <a:effectLst/>
                          <a:latin typeface="+mn-lt"/>
                          <a:ea typeface="+mn-ea"/>
                          <a:cs typeface="+mn-cs"/>
                        </a:rPr>
                        <a:t>Malachi 1:7</a:t>
                      </a:r>
                      <a:r>
                        <a:rPr lang="en-US" sz="1400" b="0" i="0" kern="1200" dirty="0">
                          <a:solidFill>
                            <a:schemeClr val="tx1"/>
                          </a:solidFill>
                          <a:effectLst/>
                          <a:latin typeface="+mn-lt"/>
                          <a:ea typeface="+mn-ea"/>
                          <a:cs typeface="+mn-cs"/>
                        </a:rPr>
                        <a:t>) and improper sacrifices using blemished, injured, and diseased animals.</a:t>
                      </a:r>
                      <a:endParaRPr lang="en-US" sz="1400" dirty="0"/>
                    </a:p>
                  </a:txBody>
                  <a:tcPr/>
                </a:tc>
                <a:tc>
                  <a:txBody>
                    <a:bodyPr/>
                    <a:lstStyle/>
                    <a:p>
                      <a:r>
                        <a:rPr lang="en-US" sz="1400" b="0" i="0" kern="1200" dirty="0">
                          <a:solidFill>
                            <a:schemeClr val="tx1"/>
                          </a:solidFill>
                          <a:effectLst/>
                          <a:latin typeface="+mn-lt"/>
                          <a:ea typeface="+mn-ea"/>
                          <a:cs typeface="+mn-cs"/>
                        </a:rPr>
                        <a:t>The Lord chastises the priests for not keeping their covenant with the Lord and for being a poor example to the people. He uses the breaching of a marriage covenant to illustrate their failure to keep their covenant with Him.</a:t>
                      </a:r>
                      <a:endParaRPr lang="en-US" sz="1400" dirty="0"/>
                    </a:p>
                  </a:txBody>
                  <a:tcPr/>
                </a:tc>
                <a:tc>
                  <a:txBody>
                    <a:bodyPr/>
                    <a:lstStyle/>
                    <a:p>
                      <a:pPr fontAlgn="base"/>
                      <a:r>
                        <a:rPr lang="en-US" sz="1400" b="0" i="0" kern="1200" dirty="0">
                          <a:solidFill>
                            <a:schemeClr val="tx1"/>
                          </a:solidFill>
                          <a:effectLst/>
                          <a:latin typeface="+mn-lt"/>
                          <a:ea typeface="+mn-ea"/>
                          <a:cs typeface="+mn-cs"/>
                        </a:rPr>
                        <a:t>The Lord will send a forerunner to prepare the way before Him, and He will come suddenly to His temple. He challenges the people to live the law of tithing and promises to send Elijah before the great and dreadful day of the Lord.</a:t>
                      </a:r>
                      <a:endParaRPr lang="en-US" sz="1400" dirty="0"/>
                    </a:p>
                  </a:txBody>
                  <a:tcPr/>
                </a:tc>
                <a:extLst>
                  <a:ext uri="{0D108BD9-81ED-4DB2-BD59-A6C34878D82A}">
                    <a16:rowId xmlns:a16="http://schemas.microsoft.com/office/drawing/2014/main" val="10001"/>
                  </a:ext>
                </a:extLst>
              </a:tr>
            </a:tbl>
          </a:graphicData>
        </a:graphic>
      </p:graphicFrame>
      <p:sp>
        <p:nvSpPr>
          <p:cNvPr id="21" name="Rectangle 20"/>
          <p:cNvSpPr/>
          <p:nvPr/>
        </p:nvSpPr>
        <p:spPr>
          <a:xfrm>
            <a:off x="195761" y="1988172"/>
            <a:ext cx="6302637" cy="1569660"/>
          </a:xfrm>
          <a:prstGeom prst="rect">
            <a:avLst/>
          </a:prstGeom>
          <a:ln>
            <a:solidFill>
              <a:schemeClr val="tx1"/>
            </a:solidFill>
          </a:ln>
        </p:spPr>
        <p:txBody>
          <a:bodyPr wrap="square">
            <a:spAutoFit/>
          </a:bodyPr>
          <a:lstStyle/>
          <a:p>
            <a:pPr fontAlgn="base"/>
            <a:r>
              <a:rPr lang="en-US" sz="1200" b="1" dirty="0"/>
              <a:t>The Book of Malachi </a:t>
            </a:r>
            <a:r>
              <a:rPr lang="en-US" sz="1200" dirty="0"/>
              <a:t>is a book of chastening:</a:t>
            </a:r>
          </a:p>
          <a:p>
            <a:pPr fontAlgn="base"/>
            <a:r>
              <a:rPr lang="en-US" sz="1200" dirty="0"/>
              <a:t> “I would like to speak of one particular attitude and practice we need to adopt if we are to meet our Heavenly Father’s high expectations. It is this: willingly to accept and even seek correction. Correction is vital if we would conform our lives ‘unto a perfect man, [that is,] unto the measure of the stature of the </a:t>
            </a:r>
            <a:r>
              <a:rPr lang="en-US" sz="1200" dirty="0" err="1"/>
              <a:t>fulness</a:t>
            </a:r>
            <a:r>
              <a:rPr lang="en-US" sz="1200" dirty="0"/>
              <a:t> of Christ’ (Ephesians 4:13). Paul said of divine correction or chastening, ‘For whom the Lord </a:t>
            </a:r>
            <a:r>
              <a:rPr lang="en-US" sz="1200" dirty="0" err="1"/>
              <a:t>loveth</a:t>
            </a:r>
            <a:r>
              <a:rPr lang="en-US" sz="1200" dirty="0"/>
              <a:t> he </a:t>
            </a:r>
            <a:r>
              <a:rPr lang="en-US" sz="1200" dirty="0" err="1"/>
              <a:t>chasteneth</a:t>
            </a:r>
            <a:r>
              <a:rPr lang="en-US" sz="1200" dirty="0"/>
              <a:t>’ (Hebrews 12:6). Though it is often difficult to endure, truly we ought to rejoice that God considers us worth the time and trouble to correct.” Elder D. Todd </a:t>
            </a:r>
            <a:r>
              <a:rPr lang="en-US" sz="1200" dirty="0" err="1"/>
              <a:t>Christofferson</a:t>
            </a:r>
            <a:r>
              <a:rPr lang="en-US" sz="1200" dirty="0"/>
              <a:t>  (“As Many as I Love, I Rebuke and Chasten,” </a:t>
            </a:r>
            <a:r>
              <a:rPr lang="en-US" sz="1200" i="1" dirty="0"/>
              <a:t>Ensign,</a:t>
            </a:r>
            <a:r>
              <a:rPr lang="en-US" sz="1200" dirty="0"/>
              <a:t> May 2011, 97–98).</a:t>
            </a:r>
          </a:p>
        </p:txBody>
      </p:sp>
      <p:sp>
        <p:nvSpPr>
          <p:cNvPr id="22" name="Rectangle 21"/>
          <p:cNvSpPr/>
          <p:nvPr/>
        </p:nvSpPr>
        <p:spPr>
          <a:xfrm>
            <a:off x="208759" y="3557832"/>
            <a:ext cx="6289639" cy="1938992"/>
          </a:xfrm>
          <a:prstGeom prst="rect">
            <a:avLst/>
          </a:prstGeom>
          <a:ln>
            <a:solidFill>
              <a:schemeClr val="tx1"/>
            </a:solidFill>
          </a:ln>
        </p:spPr>
        <p:txBody>
          <a:bodyPr wrap="square">
            <a:spAutoFit/>
          </a:bodyPr>
          <a:lstStyle/>
          <a:p>
            <a:pPr fontAlgn="base"/>
            <a:r>
              <a:rPr lang="en-US" sz="1200" b="1" dirty="0"/>
              <a:t>Malachi 2:13-14 </a:t>
            </a:r>
            <a:r>
              <a:rPr lang="en-US" sz="1200" dirty="0"/>
              <a:t>One of the gross sins among the ancient people of the Lord was unfaithfulness in marriage vows. Some of the Hebrew men, tiring of their wives and the mothers of their children, were seeking the companionship of younger women. The wives would come to the temple and make an appeal to God at the altar. In this unfaithfulness to marriage vows, the Lord declared, the men had dealt treacherously (see vv. 13–14). The Lord was angry with these men because they did not remain true to their wives, but He also expressed anger toward the priests for knowing the problem and not executing justice. He told the men to scrutinize their innermost feelings toward the women whom they had loved in their youth, who had borne their children, and who had loved and served them, and not to put away their wives (v. 15). For “the Lord … </a:t>
            </a:r>
            <a:r>
              <a:rPr lang="en-US" sz="1200" dirty="0" err="1"/>
              <a:t>hateth</a:t>
            </a:r>
            <a:r>
              <a:rPr lang="en-US" sz="1200" dirty="0"/>
              <a:t> putting away” OT Institute</a:t>
            </a:r>
          </a:p>
        </p:txBody>
      </p:sp>
    </p:spTree>
    <p:extLst>
      <p:ext uri="{BB962C8B-B14F-4D97-AF65-F5344CB8AC3E}">
        <p14:creationId xmlns:p14="http://schemas.microsoft.com/office/powerpoint/2010/main" val="3069665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http://wallpapercave.com/wp/kqvP4Hn.png"/>
          <p:cNvPicPr>
            <a:picLocks noChangeAspect="1" noChangeArrowheads="1"/>
          </p:cNvPicPr>
          <p:nvPr/>
        </p:nvPicPr>
        <p:blipFill>
          <a:blip r:embed="rId2" cstate="print">
            <a:duotone>
              <a:prstClr val="black"/>
              <a:srgbClr val="00B050">
                <a:tint val="45000"/>
                <a:satMod val="400000"/>
              </a:srgbClr>
            </a:duotone>
          </a:blip>
          <a:srcRect/>
          <a:stretch>
            <a:fillRect/>
          </a:stretch>
        </p:blipFill>
        <p:spPr bwMode="auto">
          <a:xfrm>
            <a:off x="0" y="0"/>
            <a:ext cx="12192000" cy="6858000"/>
          </a:xfrm>
          <a:prstGeom prst="rect">
            <a:avLst/>
          </a:prstGeom>
          <a:noFill/>
        </p:spPr>
      </p:pic>
      <p:sp>
        <p:nvSpPr>
          <p:cNvPr id="4" name="TextBox 3"/>
          <p:cNvSpPr txBox="1"/>
          <p:nvPr/>
        </p:nvSpPr>
        <p:spPr>
          <a:xfrm>
            <a:off x="0" y="739510"/>
            <a:ext cx="9883302" cy="5909310"/>
          </a:xfrm>
          <a:prstGeom prst="rect">
            <a:avLst/>
          </a:prstGeom>
          <a:noFill/>
        </p:spPr>
        <p:txBody>
          <a:bodyPr wrap="square" rtlCol="0">
            <a:spAutoFit/>
          </a:bodyPr>
          <a:lstStyle/>
          <a:p>
            <a:r>
              <a:rPr lang="en-US" dirty="0">
                <a:solidFill>
                  <a:schemeClr val="bg1"/>
                </a:solidFill>
              </a:rPr>
              <a:t>His name means “messenger” and he administered to the Jews in Jerusalem</a:t>
            </a:r>
          </a:p>
          <a:p>
            <a:endParaRPr lang="en-US" dirty="0">
              <a:solidFill>
                <a:schemeClr val="bg1"/>
              </a:solidFill>
            </a:endParaRPr>
          </a:p>
          <a:p>
            <a:r>
              <a:rPr lang="en-US" dirty="0">
                <a:solidFill>
                  <a:schemeClr val="bg1"/>
                </a:solidFill>
              </a:rPr>
              <a:t>He was last of the Old Testament prophets shortly after Ezra and Nehemiah disappeared from the scene</a:t>
            </a:r>
          </a:p>
          <a:p>
            <a:endParaRPr lang="en-US" dirty="0">
              <a:solidFill>
                <a:schemeClr val="bg1"/>
              </a:solidFill>
            </a:endParaRPr>
          </a:p>
          <a:p>
            <a:r>
              <a:rPr lang="en-US" dirty="0">
                <a:solidFill>
                  <a:schemeClr val="bg1"/>
                </a:solidFill>
              </a:rPr>
              <a:t>The Book of Malachi was written around 430 B.C.</a:t>
            </a:r>
          </a:p>
          <a:p>
            <a:endParaRPr lang="en-US" dirty="0">
              <a:solidFill>
                <a:schemeClr val="bg1"/>
              </a:solidFill>
            </a:endParaRPr>
          </a:p>
          <a:p>
            <a:r>
              <a:rPr lang="en-US" dirty="0">
                <a:solidFill>
                  <a:schemeClr val="bg1"/>
                </a:solidFill>
              </a:rPr>
              <a:t>He taught the people of his day and calls them to repentance and reminds them to prepare for the Second Coming and the judgments of the Lord. Also he teaches the Priests and Levites that they were given the Law to teach the people a pattern of obedience</a:t>
            </a:r>
          </a:p>
          <a:p>
            <a:endParaRPr lang="en-US" dirty="0">
              <a:solidFill>
                <a:schemeClr val="bg1"/>
              </a:solidFill>
            </a:endParaRPr>
          </a:p>
          <a:p>
            <a:r>
              <a:rPr lang="en-US" dirty="0">
                <a:solidFill>
                  <a:schemeClr val="bg1"/>
                </a:solidFill>
              </a:rPr>
              <a:t>He is remembered for his reference to tithes and offerings</a:t>
            </a:r>
          </a:p>
          <a:p>
            <a:endParaRPr lang="en-US" dirty="0">
              <a:solidFill>
                <a:schemeClr val="bg1"/>
              </a:solidFill>
            </a:endParaRPr>
          </a:p>
          <a:p>
            <a:r>
              <a:rPr lang="en-US" dirty="0">
                <a:solidFill>
                  <a:schemeClr val="bg1"/>
                </a:solidFill>
              </a:rPr>
              <a:t>He prophesied regarding Elijah and the last days and is mentioned in the Book of Mormon by Jesus Christ (3 Nephi 24:1) Moroni quoted verses from Malachi (Malachi 4:1,5,6) (Joseph Smith History 1:39)</a:t>
            </a:r>
          </a:p>
          <a:p>
            <a:endParaRPr lang="en-US" dirty="0">
              <a:solidFill>
                <a:schemeClr val="bg1"/>
              </a:solidFill>
            </a:endParaRPr>
          </a:p>
          <a:p>
            <a:r>
              <a:rPr lang="en-US" dirty="0">
                <a:solidFill>
                  <a:schemeClr val="bg1"/>
                </a:solidFill>
              </a:rPr>
              <a:t>He was the grand prophet of transition from the Old Testament to the New Testament</a:t>
            </a:r>
          </a:p>
          <a:p>
            <a:endParaRPr lang="en-US" dirty="0">
              <a:solidFill>
                <a:schemeClr val="bg1"/>
              </a:solidFill>
            </a:endParaRPr>
          </a:p>
          <a:p>
            <a:r>
              <a:rPr lang="en-US" dirty="0">
                <a:solidFill>
                  <a:schemeClr val="bg1"/>
                </a:solidFill>
              </a:rPr>
              <a:t>He spoke of John the Baptist</a:t>
            </a:r>
          </a:p>
          <a:p>
            <a:endParaRPr lang="en-US" dirty="0">
              <a:solidFill>
                <a:schemeClr val="bg1"/>
              </a:solidFill>
            </a:endParaRPr>
          </a:p>
          <a:p>
            <a:r>
              <a:rPr lang="en-US" dirty="0">
                <a:solidFill>
                  <a:schemeClr val="bg1"/>
                </a:solidFill>
              </a:rPr>
              <a:t>He was mentioned by President Joseph F. Smith in his vision of the work of salvation going on in the spiritual world</a:t>
            </a:r>
          </a:p>
        </p:txBody>
      </p:sp>
      <p:sp>
        <p:nvSpPr>
          <p:cNvPr id="86" name="TextBox 85"/>
          <p:cNvSpPr txBox="1"/>
          <p:nvPr/>
        </p:nvSpPr>
        <p:spPr>
          <a:xfrm>
            <a:off x="1514883" y="6999"/>
            <a:ext cx="8505311" cy="830997"/>
          </a:xfrm>
          <a:prstGeom prst="rect">
            <a:avLst/>
          </a:prstGeom>
          <a:noFill/>
        </p:spPr>
        <p:txBody>
          <a:bodyPr wrap="square" rtlCol="0">
            <a:spAutoFit/>
          </a:bodyPr>
          <a:lstStyle/>
          <a:p>
            <a:pPr algn="ctr"/>
            <a:r>
              <a:rPr lang="en-US" sz="4800" dirty="0">
                <a:solidFill>
                  <a:schemeClr val="bg1"/>
                </a:solidFill>
                <a:latin typeface="Britannic Bold" panose="020B0903060703020204" pitchFamily="34" charset="0"/>
              </a:rPr>
              <a:t>Malachi</a:t>
            </a:r>
          </a:p>
        </p:txBody>
      </p:sp>
      <p:sp>
        <p:nvSpPr>
          <p:cNvPr id="2" name="TextBox 1"/>
          <p:cNvSpPr txBox="1"/>
          <p:nvPr/>
        </p:nvSpPr>
        <p:spPr>
          <a:xfrm>
            <a:off x="10919767" y="6387304"/>
            <a:ext cx="975849" cy="369332"/>
          </a:xfrm>
          <a:prstGeom prst="rect">
            <a:avLst/>
          </a:prstGeom>
          <a:noFill/>
        </p:spPr>
        <p:txBody>
          <a:bodyPr wrap="square" rtlCol="0">
            <a:spAutoFit/>
          </a:bodyPr>
          <a:lstStyle/>
          <a:p>
            <a:pPr algn="r"/>
            <a:r>
              <a:rPr lang="en-US" dirty="0">
                <a:solidFill>
                  <a:schemeClr val="bg1"/>
                </a:solidFill>
              </a:rPr>
              <a:t>(1,2)</a:t>
            </a:r>
          </a:p>
        </p:txBody>
      </p:sp>
      <p:grpSp>
        <p:nvGrpSpPr>
          <p:cNvPr id="77" name="Group 126"/>
          <p:cNvGrpSpPr/>
          <p:nvPr/>
        </p:nvGrpSpPr>
        <p:grpSpPr>
          <a:xfrm>
            <a:off x="9941668" y="1553183"/>
            <a:ext cx="1780162" cy="3651116"/>
            <a:chOff x="3990090" y="526432"/>
            <a:chExt cx="3128491" cy="5360642"/>
          </a:xfrm>
        </p:grpSpPr>
        <p:sp>
          <p:nvSpPr>
            <p:cNvPr id="78" name="Oval 77"/>
            <p:cNvSpPr/>
            <p:nvPr/>
          </p:nvSpPr>
          <p:spPr>
            <a:xfrm rot="20950279">
              <a:off x="4769039" y="5331999"/>
              <a:ext cx="842492" cy="555075"/>
            </a:xfrm>
            <a:prstGeom prst="ellipse">
              <a:avLst/>
            </a:prstGeom>
            <a:solidFill>
              <a:srgbClr val="99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rot="20950279">
              <a:off x="5531041" y="5331998"/>
              <a:ext cx="842492" cy="555075"/>
            </a:xfrm>
            <a:prstGeom prst="ellipse">
              <a:avLst/>
            </a:prstGeom>
            <a:solidFill>
              <a:srgbClr val="99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rot="20950279">
              <a:off x="3990090" y="4266805"/>
              <a:ext cx="842492" cy="374624"/>
            </a:xfrm>
            <a:prstGeom prst="ellipse">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rot="602317" flipH="1">
              <a:off x="6276089" y="4114405"/>
              <a:ext cx="842492" cy="374624"/>
            </a:xfrm>
            <a:prstGeom prst="ellipse">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Trapezoid 81"/>
            <p:cNvSpPr/>
            <p:nvPr/>
          </p:nvSpPr>
          <p:spPr>
            <a:xfrm rot="1217087" flipH="1">
              <a:off x="4376605" y="2616314"/>
              <a:ext cx="821445" cy="1846282"/>
            </a:xfrm>
            <a:prstGeom prst="trapezoid">
              <a:avLst/>
            </a:prstGeom>
            <a:solidFill>
              <a:srgbClr val="F5DD7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Trapezoid 82"/>
            <p:cNvSpPr/>
            <p:nvPr/>
          </p:nvSpPr>
          <p:spPr>
            <a:xfrm rot="20382913">
              <a:off x="5999732" y="2606855"/>
              <a:ext cx="754619" cy="1781702"/>
            </a:xfrm>
            <a:prstGeom prst="trapezoid">
              <a:avLst/>
            </a:prstGeom>
            <a:solidFill>
              <a:srgbClr val="F5DD7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Trapezoid 83"/>
            <p:cNvSpPr/>
            <p:nvPr/>
          </p:nvSpPr>
          <p:spPr>
            <a:xfrm>
              <a:off x="4694999" y="2532652"/>
              <a:ext cx="1825584" cy="3078007"/>
            </a:xfrm>
            <a:prstGeom prst="trapezoid">
              <a:avLst/>
            </a:prstGeom>
            <a:solidFill>
              <a:srgbClr val="F5DD7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Chord 84"/>
            <p:cNvSpPr/>
            <p:nvPr/>
          </p:nvSpPr>
          <p:spPr>
            <a:xfrm rot="7621963">
              <a:off x="4853222" y="563675"/>
              <a:ext cx="1799756" cy="1983060"/>
            </a:xfrm>
            <a:prstGeom prst="chord">
              <a:avLst>
                <a:gd name="adj1" fmla="val 2700000"/>
                <a:gd name="adj2" fmla="val 15640335"/>
              </a:avLst>
            </a:prstGeom>
            <a:solidFill>
              <a:srgbClr val="83644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Trapezoid 158"/>
            <p:cNvSpPr/>
            <p:nvPr/>
          </p:nvSpPr>
          <p:spPr>
            <a:xfrm rot="3750173">
              <a:off x="4211366" y="3992801"/>
              <a:ext cx="3051046" cy="384882"/>
            </a:xfrm>
            <a:prstGeom prst="trapezoid">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Cloud 159"/>
            <p:cNvSpPr/>
            <p:nvPr/>
          </p:nvSpPr>
          <p:spPr>
            <a:xfrm rot="671737">
              <a:off x="4573997" y="1030680"/>
              <a:ext cx="651921" cy="2439222"/>
            </a:xfrm>
            <a:prstGeom prst="cloud">
              <a:avLst/>
            </a:prstGeom>
            <a:solidFill>
              <a:srgbClr val="83644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Cloud 160"/>
            <p:cNvSpPr/>
            <p:nvPr/>
          </p:nvSpPr>
          <p:spPr>
            <a:xfrm rot="20928263" flipH="1">
              <a:off x="5993896" y="1272641"/>
              <a:ext cx="762456" cy="2162673"/>
            </a:xfrm>
            <a:prstGeom prst="cloud">
              <a:avLst/>
            </a:prstGeom>
            <a:solidFill>
              <a:srgbClr val="83644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5291529" y="2578308"/>
              <a:ext cx="532995" cy="670612"/>
            </a:xfrm>
            <a:prstGeom prst="ellipse">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Trapezoid 162"/>
            <p:cNvSpPr/>
            <p:nvPr/>
          </p:nvSpPr>
          <p:spPr>
            <a:xfrm rot="4384463">
              <a:off x="3827107" y="4066227"/>
              <a:ext cx="3051046" cy="384882"/>
            </a:xfrm>
            <a:prstGeom prst="trapezoid">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Trapezoid 163"/>
            <p:cNvSpPr/>
            <p:nvPr/>
          </p:nvSpPr>
          <p:spPr>
            <a:xfrm rot="4351830">
              <a:off x="4069000" y="4063690"/>
              <a:ext cx="3051046" cy="384882"/>
            </a:xfrm>
            <a:prstGeom prst="trapezoid">
              <a:avLst>
                <a:gd name="adj" fmla="val 8631"/>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5" name="Group 107"/>
            <p:cNvGrpSpPr/>
            <p:nvPr/>
          </p:nvGrpSpPr>
          <p:grpSpPr>
            <a:xfrm>
              <a:off x="4724400" y="2590800"/>
              <a:ext cx="685800" cy="838200"/>
              <a:chOff x="8077200" y="2590800"/>
              <a:chExt cx="685800" cy="838200"/>
            </a:xfrm>
          </p:grpSpPr>
          <p:sp>
            <p:nvSpPr>
              <p:cNvPr id="182" name="Oval 181"/>
              <p:cNvSpPr/>
              <p:nvPr/>
            </p:nvSpPr>
            <p:spPr>
              <a:xfrm>
                <a:off x="8077200" y="2590800"/>
                <a:ext cx="685800" cy="838200"/>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Quad Arrow 182"/>
              <p:cNvSpPr/>
              <p:nvPr/>
            </p:nvSpPr>
            <p:spPr>
              <a:xfrm>
                <a:off x="8077200" y="2667000"/>
                <a:ext cx="685800" cy="685800"/>
              </a:xfrm>
              <a:prstGeom prst="quadArrow">
                <a:avLst/>
              </a:prstGeom>
              <a:solidFill>
                <a:srgbClr val="F4DA6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6" name="Oval 165"/>
            <p:cNvSpPr/>
            <p:nvPr/>
          </p:nvSpPr>
          <p:spPr>
            <a:xfrm>
              <a:off x="4800599" y="725994"/>
              <a:ext cx="1600201" cy="2258320"/>
            </a:xfrm>
            <a:prstGeom prst="ellipse">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Moon 166"/>
            <p:cNvSpPr/>
            <p:nvPr/>
          </p:nvSpPr>
          <p:spPr>
            <a:xfrm rot="5743566">
              <a:off x="5384800" y="-19307"/>
              <a:ext cx="812800" cy="1981200"/>
            </a:xfrm>
            <a:prstGeom prst="moon">
              <a:avLst>
                <a:gd name="adj" fmla="val 87500"/>
              </a:avLst>
            </a:prstGeom>
            <a:solidFill>
              <a:srgbClr val="F9EBA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Moon 167"/>
            <p:cNvSpPr/>
            <p:nvPr/>
          </p:nvSpPr>
          <p:spPr>
            <a:xfrm rot="5743566">
              <a:off x="5447734" y="-79953"/>
              <a:ext cx="667004" cy="1879774"/>
            </a:xfrm>
            <a:prstGeom prst="moon">
              <a:avLst>
                <a:gd name="adj" fmla="val 65725"/>
              </a:avLst>
            </a:prstGeom>
            <a:solidFill>
              <a:srgbClr val="F9EBA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9" name="Group 124"/>
            <p:cNvGrpSpPr/>
            <p:nvPr/>
          </p:nvGrpSpPr>
          <p:grpSpPr>
            <a:xfrm>
              <a:off x="5105400" y="914400"/>
              <a:ext cx="1272905" cy="371557"/>
              <a:chOff x="7557386" y="1121682"/>
              <a:chExt cx="1272905" cy="371557"/>
            </a:xfrm>
          </p:grpSpPr>
          <p:grpSp>
            <p:nvGrpSpPr>
              <p:cNvPr id="170" name="Group 110"/>
              <p:cNvGrpSpPr/>
              <p:nvPr/>
            </p:nvGrpSpPr>
            <p:grpSpPr>
              <a:xfrm rot="401849">
                <a:off x="7557386" y="1163079"/>
                <a:ext cx="359190" cy="254000"/>
                <a:chOff x="8077200" y="2590800"/>
                <a:chExt cx="687114" cy="838200"/>
              </a:xfrm>
            </p:grpSpPr>
            <p:sp>
              <p:nvSpPr>
                <p:cNvPr id="180" name="Oval 179"/>
                <p:cNvSpPr/>
                <p:nvPr/>
              </p:nvSpPr>
              <p:spPr>
                <a:xfrm>
                  <a:off x="8077200" y="2590800"/>
                  <a:ext cx="685800" cy="838200"/>
                </a:xfrm>
                <a:prstGeom prst="ellipse">
                  <a:avLst/>
                </a:prstGeom>
                <a:solidFill>
                  <a:srgbClr val="FFC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Quad Arrow 180"/>
                <p:cNvSpPr/>
                <p:nvPr/>
              </p:nvSpPr>
              <p:spPr>
                <a:xfrm>
                  <a:off x="8078513" y="2666734"/>
                  <a:ext cx="685801" cy="685799"/>
                </a:xfrm>
                <a:prstGeom prst="quadArrow">
                  <a:avLst/>
                </a:prstGeom>
                <a:solidFill>
                  <a:srgbClr val="F4DA6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1" name="Group 113"/>
              <p:cNvGrpSpPr/>
              <p:nvPr/>
            </p:nvGrpSpPr>
            <p:grpSpPr>
              <a:xfrm rot="401849">
                <a:off x="7854102" y="1121682"/>
                <a:ext cx="358503" cy="254000"/>
                <a:chOff x="8077200" y="2590800"/>
                <a:chExt cx="685800" cy="838200"/>
              </a:xfrm>
            </p:grpSpPr>
            <p:sp>
              <p:nvSpPr>
                <p:cNvPr id="178" name="Oval 177"/>
                <p:cNvSpPr/>
                <p:nvPr/>
              </p:nvSpPr>
              <p:spPr>
                <a:xfrm>
                  <a:off x="8077200" y="2590800"/>
                  <a:ext cx="685800" cy="838200"/>
                </a:xfrm>
                <a:prstGeom prst="ellipse">
                  <a:avLst/>
                </a:prstGeom>
                <a:solidFill>
                  <a:srgbClr val="FFC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Quad Arrow 178"/>
                <p:cNvSpPr/>
                <p:nvPr/>
              </p:nvSpPr>
              <p:spPr>
                <a:xfrm>
                  <a:off x="8077200" y="2667000"/>
                  <a:ext cx="685800" cy="685800"/>
                </a:xfrm>
                <a:prstGeom prst="quadArrow">
                  <a:avLst/>
                </a:prstGeom>
                <a:solidFill>
                  <a:srgbClr val="F4DA6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2" name="Group 116"/>
              <p:cNvGrpSpPr/>
              <p:nvPr/>
            </p:nvGrpSpPr>
            <p:grpSpPr>
              <a:xfrm rot="401849">
                <a:off x="8150815" y="1156524"/>
                <a:ext cx="358503" cy="254000"/>
                <a:chOff x="8077200" y="2590800"/>
                <a:chExt cx="685800" cy="838200"/>
              </a:xfrm>
            </p:grpSpPr>
            <p:sp>
              <p:nvSpPr>
                <p:cNvPr id="176" name="Oval 175"/>
                <p:cNvSpPr/>
                <p:nvPr/>
              </p:nvSpPr>
              <p:spPr>
                <a:xfrm>
                  <a:off x="8077200" y="2590800"/>
                  <a:ext cx="685800" cy="838200"/>
                </a:xfrm>
                <a:prstGeom prst="ellipse">
                  <a:avLst/>
                </a:prstGeom>
                <a:solidFill>
                  <a:srgbClr val="FFC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Quad Arrow 176"/>
                <p:cNvSpPr/>
                <p:nvPr/>
              </p:nvSpPr>
              <p:spPr>
                <a:xfrm>
                  <a:off x="8077200" y="2667000"/>
                  <a:ext cx="685800" cy="685800"/>
                </a:xfrm>
                <a:prstGeom prst="quadArrow">
                  <a:avLst/>
                </a:prstGeom>
                <a:solidFill>
                  <a:srgbClr val="F4DA6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3" name="Group 119"/>
              <p:cNvGrpSpPr/>
              <p:nvPr/>
            </p:nvGrpSpPr>
            <p:grpSpPr>
              <a:xfrm rot="401849">
                <a:off x="8471788" y="1239239"/>
                <a:ext cx="358503" cy="254000"/>
                <a:chOff x="8077200" y="2590800"/>
                <a:chExt cx="685800" cy="838200"/>
              </a:xfrm>
            </p:grpSpPr>
            <p:sp>
              <p:nvSpPr>
                <p:cNvPr id="174" name="Oval 173"/>
                <p:cNvSpPr/>
                <p:nvPr/>
              </p:nvSpPr>
              <p:spPr>
                <a:xfrm>
                  <a:off x="8077200" y="2590800"/>
                  <a:ext cx="685800" cy="838200"/>
                </a:xfrm>
                <a:prstGeom prst="ellipse">
                  <a:avLst/>
                </a:prstGeom>
                <a:solidFill>
                  <a:srgbClr val="FFC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Quad Arrow 174"/>
                <p:cNvSpPr/>
                <p:nvPr/>
              </p:nvSpPr>
              <p:spPr>
                <a:xfrm>
                  <a:off x="8077200" y="2667000"/>
                  <a:ext cx="685800" cy="685800"/>
                </a:xfrm>
                <a:prstGeom prst="quadArrow">
                  <a:avLst/>
                </a:prstGeom>
                <a:solidFill>
                  <a:srgbClr val="F4DA6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Tree>
    <p:extLst>
      <p:ext uri="{BB962C8B-B14F-4D97-AF65-F5344CB8AC3E}">
        <p14:creationId xmlns:p14="http://schemas.microsoft.com/office/powerpoint/2010/main" val="2989070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26" presetClass="entr" presetSubtype="0" fill="hold" nodeType="withEffect">
                                  <p:stCondLst>
                                    <p:cond delay="0"/>
                                  </p:stCondLst>
                                  <p:childTnLst>
                                    <p:set>
                                      <p:cBhvr>
                                        <p:cTn id="8" dur="1" fill="hold">
                                          <p:stCondLst>
                                            <p:cond delay="0"/>
                                          </p:stCondLst>
                                        </p:cTn>
                                        <p:tgtEl>
                                          <p:spTgt spid="77"/>
                                        </p:tgtEl>
                                        <p:attrNameLst>
                                          <p:attrName>style.visibility</p:attrName>
                                        </p:attrNameLst>
                                      </p:cBhvr>
                                      <p:to>
                                        <p:strVal val="visible"/>
                                      </p:to>
                                    </p:set>
                                    <p:animEffect transition="in" filter="wipe(down)">
                                      <p:cBhvr>
                                        <p:cTn id="9" dur="580">
                                          <p:stCondLst>
                                            <p:cond delay="0"/>
                                          </p:stCondLst>
                                        </p:cTn>
                                        <p:tgtEl>
                                          <p:spTgt spid="77"/>
                                        </p:tgtEl>
                                      </p:cBhvr>
                                    </p:animEffect>
                                    <p:anim calcmode="lin" valueType="num">
                                      <p:cBhvr>
                                        <p:cTn id="10" dur="1822" tmFilter="0,0; 0.14,0.36; 0.43,0.73; 0.71,0.91; 1.0,1.0">
                                          <p:stCondLst>
                                            <p:cond delay="0"/>
                                          </p:stCondLst>
                                        </p:cTn>
                                        <p:tgtEl>
                                          <p:spTgt spid="77"/>
                                        </p:tgtEl>
                                        <p:attrNameLst>
                                          <p:attrName>ppt_x</p:attrName>
                                        </p:attrNameLst>
                                      </p:cBhvr>
                                      <p:tavLst>
                                        <p:tav tm="0">
                                          <p:val>
                                            <p:strVal val="#ppt_x-0.25"/>
                                          </p:val>
                                        </p:tav>
                                        <p:tav tm="100000">
                                          <p:val>
                                            <p:strVal val="#ppt_x"/>
                                          </p:val>
                                        </p:tav>
                                      </p:tavLst>
                                    </p:anim>
                                    <p:anim calcmode="lin" valueType="num">
                                      <p:cBhvr>
                                        <p:cTn id="11" dur="664" tmFilter="0.0,0.0; 0.25,0.07; 0.50,0.2; 0.75,0.467; 1.0,1.0">
                                          <p:stCondLst>
                                            <p:cond delay="0"/>
                                          </p:stCondLst>
                                        </p:cTn>
                                        <p:tgtEl>
                                          <p:spTgt spid="77"/>
                                        </p:tgtEl>
                                        <p:attrNameLst>
                                          <p:attrName>ppt_y</p:attrName>
                                        </p:attrNameLst>
                                      </p:cBhvr>
                                      <p:tavLst>
                                        <p:tav tm="0" fmla="#ppt_y-sin(pi*$)/3">
                                          <p:val>
                                            <p:fltVal val="0.5"/>
                                          </p:val>
                                        </p:tav>
                                        <p:tav tm="100000">
                                          <p:val>
                                            <p:fltVal val="1"/>
                                          </p:val>
                                        </p:tav>
                                      </p:tavLst>
                                    </p:anim>
                                    <p:anim calcmode="lin" valueType="num">
                                      <p:cBhvr>
                                        <p:cTn id="12" dur="664" tmFilter="0, 0; 0.125,0.2665; 0.25,0.4; 0.375,0.465; 0.5,0.5;  0.625,0.535; 0.75,0.6; 0.875,0.7335; 1,1">
                                          <p:stCondLst>
                                            <p:cond delay="664"/>
                                          </p:stCondLst>
                                        </p:cTn>
                                        <p:tgtEl>
                                          <p:spTgt spid="77"/>
                                        </p:tgtEl>
                                        <p:attrNameLst>
                                          <p:attrName>ppt_y</p:attrName>
                                        </p:attrNameLst>
                                      </p:cBhvr>
                                      <p:tavLst>
                                        <p:tav tm="0" fmla="#ppt_y-sin(pi*$)/9">
                                          <p:val>
                                            <p:fltVal val="0"/>
                                          </p:val>
                                        </p:tav>
                                        <p:tav tm="100000">
                                          <p:val>
                                            <p:fltVal val="1"/>
                                          </p:val>
                                        </p:tav>
                                      </p:tavLst>
                                    </p:anim>
                                    <p:anim calcmode="lin" valueType="num">
                                      <p:cBhvr>
                                        <p:cTn id="13" dur="332" tmFilter="0, 0; 0.125,0.2665; 0.25,0.4; 0.375,0.465; 0.5,0.5;  0.625,0.535; 0.75,0.6; 0.875,0.7335; 1,1">
                                          <p:stCondLst>
                                            <p:cond delay="1324"/>
                                          </p:stCondLst>
                                        </p:cTn>
                                        <p:tgtEl>
                                          <p:spTgt spid="77"/>
                                        </p:tgtEl>
                                        <p:attrNameLst>
                                          <p:attrName>ppt_y</p:attrName>
                                        </p:attrNameLst>
                                      </p:cBhvr>
                                      <p:tavLst>
                                        <p:tav tm="0" fmla="#ppt_y-sin(pi*$)/27">
                                          <p:val>
                                            <p:fltVal val="0"/>
                                          </p:val>
                                        </p:tav>
                                        <p:tav tm="100000">
                                          <p:val>
                                            <p:fltVal val="1"/>
                                          </p:val>
                                        </p:tav>
                                      </p:tavLst>
                                    </p:anim>
                                    <p:anim calcmode="lin" valueType="num">
                                      <p:cBhvr>
                                        <p:cTn id="14" dur="164" tmFilter="0, 0; 0.125,0.2665; 0.25,0.4; 0.375,0.465; 0.5,0.5;  0.625,0.535; 0.75,0.6; 0.875,0.7335; 1,1">
                                          <p:stCondLst>
                                            <p:cond delay="1656"/>
                                          </p:stCondLst>
                                        </p:cTn>
                                        <p:tgtEl>
                                          <p:spTgt spid="77"/>
                                        </p:tgtEl>
                                        <p:attrNameLst>
                                          <p:attrName>ppt_y</p:attrName>
                                        </p:attrNameLst>
                                      </p:cBhvr>
                                      <p:tavLst>
                                        <p:tav tm="0" fmla="#ppt_y-sin(pi*$)/81">
                                          <p:val>
                                            <p:fltVal val="0"/>
                                          </p:val>
                                        </p:tav>
                                        <p:tav tm="100000">
                                          <p:val>
                                            <p:fltVal val="1"/>
                                          </p:val>
                                        </p:tav>
                                      </p:tavLst>
                                    </p:anim>
                                    <p:animScale>
                                      <p:cBhvr>
                                        <p:cTn id="15" dur="26">
                                          <p:stCondLst>
                                            <p:cond delay="650"/>
                                          </p:stCondLst>
                                        </p:cTn>
                                        <p:tgtEl>
                                          <p:spTgt spid="77"/>
                                        </p:tgtEl>
                                      </p:cBhvr>
                                      <p:to x="100000" y="60000"/>
                                    </p:animScale>
                                    <p:animScale>
                                      <p:cBhvr>
                                        <p:cTn id="16" dur="166" decel="50000">
                                          <p:stCondLst>
                                            <p:cond delay="676"/>
                                          </p:stCondLst>
                                        </p:cTn>
                                        <p:tgtEl>
                                          <p:spTgt spid="77"/>
                                        </p:tgtEl>
                                      </p:cBhvr>
                                      <p:to x="100000" y="100000"/>
                                    </p:animScale>
                                    <p:animScale>
                                      <p:cBhvr>
                                        <p:cTn id="17" dur="26">
                                          <p:stCondLst>
                                            <p:cond delay="1312"/>
                                          </p:stCondLst>
                                        </p:cTn>
                                        <p:tgtEl>
                                          <p:spTgt spid="77"/>
                                        </p:tgtEl>
                                      </p:cBhvr>
                                      <p:to x="100000" y="80000"/>
                                    </p:animScale>
                                    <p:animScale>
                                      <p:cBhvr>
                                        <p:cTn id="18" dur="166" decel="50000">
                                          <p:stCondLst>
                                            <p:cond delay="1338"/>
                                          </p:stCondLst>
                                        </p:cTn>
                                        <p:tgtEl>
                                          <p:spTgt spid="77"/>
                                        </p:tgtEl>
                                      </p:cBhvr>
                                      <p:to x="100000" y="100000"/>
                                    </p:animScale>
                                    <p:animScale>
                                      <p:cBhvr>
                                        <p:cTn id="19" dur="26">
                                          <p:stCondLst>
                                            <p:cond delay="1642"/>
                                          </p:stCondLst>
                                        </p:cTn>
                                        <p:tgtEl>
                                          <p:spTgt spid="77"/>
                                        </p:tgtEl>
                                      </p:cBhvr>
                                      <p:to x="100000" y="90000"/>
                                    </p:animScale>
                                    <p:animScale>
                                      <p:cBhvr>
                                        <p:cTn id="20" dur="166" decel="50000">
                                          <p:stCondLst>
                                            <p:cond delay="1668"/>
                                          </p:stCondLst>
                                        </p:cTn>
                                        <p:tgtEl>
                                          <p:spTgt spid="77"/>
                                        </p:tgtEl>
                                      </p:cBhvr>
                                      <p:to x="100000" y="100000"/>
                                    </p:animScale>
                                    <p:animScale>
                                      <p:cBhvr>
                                        <p:cTn id="21" dur="26">
                                          <p:stCondLst>
                                            <p:cond delay="1808"/>
                                          </p:stCondLst>
                                        </p:cTn>
                                        <p:tgtEl>
                                          <p:spTgt spid="77"/>
                                        </p:tgtEl>
                                      </p:cBhvr>
                                      <p:to x="100000" y="95000"/>
                                    </p:animScale>
                                    <p:animScale>
                                      <p:cBhvr>
                                        <p:cTn id="22" dur="166" decel="50000">
                                          <p:stCondLst>
                                            <p:cond delay="1834"/>
                                          </p:stCondLst>
                                        </p:cTn>
                                        <p:tgtEl>
                                          <p:spTgt spid="77"/>
                                        </p:tgtEl>
                                      </p:cBhvr>
                                      <p:to x="100000" y="100000"/>
                                    </p:animScale>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
                                            <p:txEl>
                                              <p:pRg st="12" end="12"/>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
                                            <p:txEl>
                                              <p:pRg st="14" end="14"/>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http://wallpapercave.com/wp/kqvP4Hn.png"/>
          <p:cNvPicPr>
            <a:picLocks noChangeAspect="1" noChangeArrowheads="1"/>
          </p:cNvPicPr>
          <p:nvPr/>
        </p:nvPicPr>
        <p:blipFill>
          <a:blip r:embed="rId2" cstate="print">
            <a:duotone>
              <a:prstClr val="black"/>
              <a:srgbClr val="00B050">
                <a:tint val="45000"/>
                <a:satMod val="400000"/>
              </a:srgbClr>
            </a:duotone>
          </a:blip>
          <a:srcRect/>
          <a:stretch>
            <a:fillRect/>
          </a:stretch>
        </p:blipFill>
        <p:spPr bwMode="auto">
          <a:xfrm>
            <a:off x="0" y="0"/>
            <a:ext cx="12192000" cy="6858000"/>
          </a:xfrm>
          <a:prstGeom prst="rect">
            <a:avLst/>
          </a:prstGeom>
          <a:noFill/>
        </p:spPr>
      </p:pic>
      <p:sp>
        <p:nvSpPr>
          <p:cNvPr id="4" name="TextBox 3"/>
          <p:cNvSpPr txBox="1"/>
          <p:nvPr/>
        </p:nvSpPr>
        <p:spPr>
          <a:xfrm>
            <a:off x="3633631" y="859375"/>
            <a:ext cx="4908176" cy="1200329"/>
          </a:xfrm>
          <a:prstGeom prst="rect">
            <a:avLst/>
          </a:prstGeom>
          <a:noFill/>
        </p:spPr>
        <p:txBody>
          <a:bodyPr wrap="square" rtlCol="0">
            <a:spAutoFit/>
          </a:bodyPr>
          <a:lstStyle/>
          <a:p>
            <a:r>
              <a:rPr lang="en-US" i="1" dirty="0">
                <a:solidFill>
                  <a:srgbClr val="FFFF00"/>
                </a:solidFill>
              </a:rPr>
              <a:t>“Behold, the time has fully come, which was spoken of by the mouth of Malachi—testifying that he [Elijah] should be sent, before the great and dreadful day of the Lord come” (D&amp;C 110:14). </a:t>
            </a:r>
          </a:p>
        </p:txBody>
      </p:sp>
      <p:sp>
        <p:nvSpPr>
          <p:cNvPr id="86" name="TextBox 85"/>
          <p:cNvSpPr txBox="1"/>
          <p:nvPr/>
        </p:nvSpPr>
        <p:spPr>
          <a:xfrm>
            <a:off x="1514883" y="6999"/>
            <a:ext cx="8505311" cy="830997"/>
          </a:xfrm>
          <a:prstGeom prst="rect">
            <a:avLst/>
          </a:prstGeom>
          <a:noFill/>
        </p:spPr>
        <p:txBody>
          <a:bodyPr wrap="square" rtlCol="0">
            <a:spAutoFit/>
          </a:bodyPr>
          <a:lstStyle/>
          <a:p>
            <a:pPr algn="ctr"/>
            <a:r>
              <a:rPr lang="en-US" sz="4800" dirty="0">
                <a:solidFill>
                  <a:schemeClr val="bg1"/>
                </a:solidFill>
                <a:latin typeface="Britannic Bold" panose="020B0903060703020204" pitchFamily="34" charset="0"/>
              </a:rPr>
              <a:t>From the Mouth of Malachi</a:t>
            </a:r>
          </a:p>
        </p:txBody>
      </p:sp>
      <p:grpSp>
        <p:nvGrpSpPr>
          <p:cNvPr id="77" name="Group 126"/>
          <p:cNvGrpSpPr/>
          <p:nvPr/>
        </p:nvGrpSpPr>
        <p:grpSpPr>
          <a:xfrm>
            <a:off x="9585791" y="194354"/>
            <a:ext cx="1080670" cy="2216456"/>
            <a:chOff x="3990090" y="526432"/>
            <a:chExt cx="3128491" cy="5360642"/>
          </a:xfrm>
        </p:grpSpPr>
        <p:sp>
          <p:nvSpPr>
            <p:cNvPr id="78" name="Oval 77"/>
            <p:cNvSpPr/>
            <p:nvPr/>
          </p:nvSpPr>
          <p:spPr>
            <a:xfrm rot="20950279">
              <a:off x="4769039" y="5331999"/>
              <a:ext cx="842492" cy="555075"/>
            </a:xfrm>
            <a:prstGeom prst="ellipse">
              <a:avLst/>
            </a:prstGeom>
            <a:solidFill>
              <a:srgbClr val="99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rot="20950279">
              <a:off x="5531041" y="5331998"/>
              <a:ext cx="842492" cy="555075"/>
            </a:xfrm>
            <a:prstGeom prst="ellipse">
              <a:avLst/>
            </a:prstGeom>
            <a:solidFill>
              <a:srgbClr val="99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rot="20950279">
              <a:off x="3990090" y="4266805"/>
              <a:ext cx="842492" cy="374624"/>
            </a:xfrm>
            <a:prstGeom prst="ellipse">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rot="602317" flipH="1">
              <a:off x="6276089" y="4114405"/>
              <a:ext cx="842492" cy="374624"/>
            </a:xfrm>
            <a:prstGeom prst="ellipse">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Trapezoid 81"/>
            <p:cNvSpPr/>
            <p:nvPr/>
          </p:nvSpPr>
          <p:spPr>
            <a:xfrm rot="1217087" flipH="1">
              <a:off x="4376605" y="2616314"/>
              <a:ext cx="821445" cy="1846282"/>
            </a:xfrm>
            <a:prstGeom prst="trapezoid">
              <a:avLst/>
            </a:prstGeom>
            <a:solidFill>
              <a:srgbClr val="F5DD7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Trapezoid 82"/>
            <p:cNvSpPr/>
            <p:nvPr/>
          </p:nvSpPr>
          <p:spPr>
            <a:xfrm rot="20382913">
              <a:off x="5999732" y="2606855"/>
              <a:ext cx="754619" cy="1781702"/>
            </a:xfrm>
            <a:prstGeom prst="trapezoid">
              <a:avLst/>
            </a:prstGeom>
            <a:solidFill>
              <a:srgbClr val="F5DD7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Trapezoid 83"/>
            <p:cNvSpPr/>
            <p:nvPr/>
          </p:nvSpPr>
          <p:spPr>
            <a:xfrm>
              <a:off x="4694999" y="2532652"/>
              <a:ext cx="1825584" cy="3078007"/>
            </a:xfrm>
            <a:prstGeom prst="trapezoid">
              <a:avLst/>
            </a:prstGeom>
            <a:solidFill>
              <a:srgbClr val="F5DD7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Chord 84"/>
            <p:cNvSpPr/>
            <p:nvPr/>
          </p:nvSpPr>
          <p:spPr>
            <a:xfrm rot="7621963">
              <a:off x="4853222" y="563675"/>
              <a:ext cx="1799756" cy="1983060"/>
            </a:xfrm>
            <a:prstGeom prst="chord">
              <a:avLst>
                <a:gd name="adj1" fmla="val 2700000"/>
                <a:gd name="adj2" fmla="val 15640335"/>
              </a:avLst>
            </a:prstGeom>
            <a:solidFill>
              <a:srgbClr val="83644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Trapezoid 158"/>
            <p:cNvSpPr/>
            <p:nvPr/>
          </p:nvSpPr>
          <p:spPr>
            <a:xfrm rot="3750173">
              <a:off x="4211366" y="3992801"/>
              <a:ext cx="3051046" cy="384882"/>
            </a:xfrm>
            <a:prstGeom prst="trapezoid">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Cloud 159"/>
            <p:cNvSpPr/>
            <p:nvPr/>
          </p:nvSpPr>
          <p:spPr>
            <a:xfrm rot="671737">
              <a:off x="4573997" y="1030680"/>
              <a:ext cx="651921" cy="2439222"/>
            </a:xfrm>
            <a:prstGeom prst="cloud">
              <a:avLst/>
            </a:prstGeom>
            <a:solidFill>
              <a:srgbClr val="83644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Cloud 160"/>
            <p:cNvSpPr/>
            <p:nvPr/>
          </p:nvSpPr>
          <p:spPr>
            <a:xfrm rot="20928263" flipH="1">
              <a:off x="5993896" y="1272641"/>
              <a:ext cx="762456" cy="2162673"/>
            </a:xfrm>
            <a:prstGeom prst="cloud">
              <a:avLst/>
            </a:prstGeom>
            <a:solidFill>
              <a:srgbClr val="83644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5291529" y="2578308"/>
              <a:ext cx="532995" cy="670612"/>
            </a:xfrm>
            <a:prstGeom prst="ellipse">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Trapezoid 162"/>
            <p:cNvSpPr/>
            <p:nvPr/>
          </p:nvSpPr>
          <p:spPr>
            <a:xfrm rot="4384463">
              <a:off x="3827107" y="4066227"/>
              <a:ext cx="3051046" cy="384882"/>
            </a:xfrm>
            <a:prstGeom prst="trapezoid">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Trapezoid 163"/>
            <p:cNvSpPr/>
            <p:nvPr/>
          </p:nvSpPr>
          <p:spPr>
            <a:xfrm rot="4351830">
              <a:off x="4069000" y="4063690"/>
              <a:ext cx="3051046" cy="384882"/>
            </a:xfrm>
            <a:prstGeom prst="trapezoid">
              <a:avLst>
                <a:gd name="adj" fmla="val 8631"/>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5" name="Group 107"/>
            <p:cNvGrpSpPr/>
            <p:nvPr/>
          </p:nvGrpSpPr>
          <p:grpSpPr>
            <a:xfrm>
              <a:off x="4724400" y="2590800"/>
              <a:ext cx="685800" cy="838200"/>
              <a:chOff x="8077200" y="2590800"/>
              <a:chExt cx="685800" cy="838200"/>
            </a:xfrm>
          </p:grpSpPr>
          <p:sp>
            <p:nvSpPr>
              <p:cNvPr id="182" name="Oval 181"/>
              <p:cNvSpPr/>
              <p:nvPr/>
            </p:nvSpPr>
            <p:spPr>
              <a:xfrm>
                <a:off x="8077200" y="2590800"/>
                <a:ext cx="685800" cy="838200"/>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Quad Arrow 182"/>
              <p:cNvSpPr/>
              <p:nvPr/>
            </p:nvSpPr>
            <p:spPr>
              <a:xfrm>
                <a:off x="8077200" y="2667000"/>
                <a:ext cx="685800" cy="685800"/>
              </a:xfrm>
              <a:prstGeom prst="quadArrow">
                <a:avLst/>
              </a:prstGeom>
              <a:solidFill>
                <a:srgbClr val="F4DA6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6" name="Oval 165"/>
            <p:cNvSpPr/>
            <p:nvPr/>
          </p:nvSpPr>
          <p:spPr>
            <a:xfrm>
              <a:off x="4800599" y="725994"/>
              <a:ext cx="1600201" cy="2258320"/>
            </a:xfrm>
            <a:prstGeom prst="ellipse">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Moon 166"/>
            <p:cNvSpPr/>
            <p:nvPr/>
          </p:nvSpPr>
          <p:spPr>
            <a:xfrm rot="5743566">
              <a:off x="5384800" y="-19307"/>
              <a:ext cx="812800" cy="1981200"/>
            </a:xfrm>
            <a:prstGeom prst="moon">
              <a:avLst>
                <a:gd name="adj" fmla="val 87500"/>
              </a:avLst>
            </a:prstGeom>
            <a:solidFill>
              <a:srgbClr val="F9EBA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Moon 167"/>
            <p:cNvSpPr/>
            <p:nvPr/>
          </p:nvSpPr>
          <p:spPr>
            <a:xfrm rot="5743566">
              <a:off x="5447734" y="-79953"/>
              <a:ext cx="667004" cy="1879774"/>
            </a:xfrm>
            <a:prstGeom prst="moon">
              <a:avLst>
                <a:gd name="adj" fmla="val 65725"/>
              </a:avLst>
            </a:prstGeom>
            <a:solidFill>
              <a:srgbClr val="F9EBA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9" name="Group 124"/>
            <p:cNvGrpSpPr/>
            <p:nvPr/>
          </p:nvGrpSpPr>
          <p:grpSpPr>
            <a:xfrm>
              <a:off x="5105400" y="914400"/>
              <a:ext cx="1272905" cy="371557"/>
              <a:chOff x="7557386" y="1121682"/>
              <a:chExt cx="1272905" cy="371557"/>
            </a:xfrm>
          </p:grpSpPr>
          <p:grpSp>
            <p:nvGrpSpPr>
              <p:cNvPr id="170" name="Group 110"/>
              <p:cNvGrpSpPr/>
              <p:nvPr/>
            </p:nvGrpSpPr>
            <p:grpSpPr>
              <a:xfrm rot="401849">
                <a:off x="7557386" y="1163079"/>
                <a:ext cx="359190" cy="254000"/>
                <a:chOff x="8077200" y="2590800"/>
                <a:chExt cx="687114" cy="838200"/>
              </a:xfrm>
            </p:grpSpPr>
            <p:sp>
              <p:nvSpPr>
                <p:cNvPr id="180" name="Oval 179"/>
                <p:cNvSpPr/>
                <p:nvPr/>
              </p:nvSpPr>
              <p:spPr>
                <a:xfrm>
                  <a:off x="8077200" y="2590800"/>
                  <a:ext cx="685800" cy="838200"/>
                </a:xfrm>
                <a:prstGeom prst="ellipse">
                  <a:avLst/>
                </a:prstGeom>
                <a:solidFill>
                  <a:srgbClr val="FFC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Quad Arrow 180"/>
                <p:cNvSpPr/>
                <p:nvPr/>
              </p:nvSpPr>
              <p:spPr>
                <a:xfrm>
                  <a:off x="8078513" y="2666734"/>
                  <a:ext cx="685801" cy="685799"/>
                </a:xfrm>
                <a:prstGeom prst="quadArrow">
                  <a:avLst/>
                </a:prstGeom>
                <a:solidFill>
                  <a:srgbClr val="F4DA6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1" name="Group 113"/>
              <p:cNvGrpSpPr/>
              <p:nvPr/>
            </p:nvGrpSpPr>
            <p:grpSpPr>
              <a:xfrm rot="401849">
                <a:off x="7854102" y="1121682"/>
                <a:ext cx="358503" cy="254000"/>
                <a:chOff x="8077200" y="2590800"/>
                <a:chExt cx="685800" cy="838200"/>
              </a:xfrm>
            </p:grpSpPr>
            <p:sp>
              <p:nvSpPr>
                <p:cNvPr id="178" name="Oval 177"/>
                <p:cNvSpPr/>
                <p:nvPr/>
              </p:nvSpPr>
              <p:spPr>
                <a:xfrm>
                  <a:off x="8077200" y="2590800"/>
                  <a:ext cx="685800" cy="838200"/>
                </a:xfrm>
                <a:prstGeom prst="ellipse">
                  <a:avLst/>
                </a:prstGeom>
                <a:solidFill>
                  <a:srgbClr val="FFC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Quad Arrow 178"/>
                <p:cNvSpPr/>
                <p:nvPr/>
              </p:nvSpPr>
              <p:spPr>
                <a:xfrm>
                  <a:off x="8077200" y="2667000"/>
                  <a:ext cx="685800" cy="685800"/>
                </a:xfrm>
                <a:prstGeom prst="quadArrow">
                  <a:avLst/>
                </a:prstGeom>
                <a:solidFill>
                  <a:srgbClr val="F4DA6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2" name="Group 116"/>
              <p:cNvGrpSpPr/>
              <p:nvPr/>
            </p:nvGrpSpPr>
            <p:grpSpPr>
              <a:xfrm rot="401849">
                <a:off x="8150815" y="1156524"/>
                <a:ext cx="358503" cy="254000"/>
                <a:chOff x="8077200" y="2590800"/>
                <a:chExt cx="685800" cy="838200"/>
              </a:xfrm>
            </p:grpSpPr>
            <p:sp>
              <p:nvSpPr>
                <p:cNvPr id="176" name="Oval 175"/>
                <p:cNvSpPr/>
                <p:nvPr/>
              </p:nvSpPr>
              <p:spPr>
                <a:xfrm>
                  <a:off x="8077200" y="2590800"/>
                  <a:ext cx="685800" cy="838200"/>
                </a:xfrm>
                <a:prstGeom prst="ellipse">
                  <a:avLst/>
                </a:prstGeom>
                <a:solidFill>
                  <a:srgbClr val="FFC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Quad Arrow 176"/>
                <p:cNvSpPr/>
                <p:nvPr/>
              </p:nvSpPr>
              <p:spPr>
                <a:xfrm>
                  <a:off x="8077200" y="2667000"/>
                  <a:ext cx="685800" cy="685800"/>
                </a:xfrm>
                <a:prstGeom prst="quadArrow">
                  <a:avLst/>
                </a:prstGeom>
                <a:solidFill>
                  <a:srgbClr val="F4DA6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3" name="Group 119"/>
              <p:cNvGrpSpPr/>
              <p:nvPr/>
            </p:nvGrpSpPr>
            <p:grpSpPr>
              <a:xfrm rot="401849">
                <a:off x="8471788" y="1239239"/>
                <a:ext cx="358503" cy="254000"/>
                <a:chOff x="8077200" y="2590800"/>
                <a:chExt cx="685800" cy="838200"/>
              </a:xfrm>
            </p:grpSpPr>
            <p:sp>
              <p:nvSpPr>
                <p:cNvPr id="174" name="Oval 173"/>
                <p:cNvSpPr/>
                <p:nvPr/>
              </p:nvSpPr>
              <p:spPr>
                <a:xfrm>
                  <a:off x="8077200" y="2590800"/>
                  <a:ext cx="685800" cy="838200"/>
                </a:xfrm>
                <a:prstGeom prst="ellipse">
                  <a:avLst/>
                </a:prstGeom>
                <a:solidFill>
                  <a:srgbClr val="FFC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Quad Arrow 174"/>
                <p:cNvSpPr/>
                <p:nvPr/>
              </p:nvSpPr>
              <p:spPr>
                <a:xfrm>
                  <a:off x="8077200" y="2667000"/>
                  <a:ext cx="685800" cy="685800"/>
                </a:xfrm>
                <a:prstGeom prst="quadArrow">
                  <a:avLst/>
                </a:prstGeom>
                <a:solidFill>
                  <a:srgbClr val="F4DA6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40" name="TextBox 39"/>
          <p:cNvSpPr txBox="1"/>
          <p:nvPr/>
        </p:nvSpPr>
        <p:spPr>
          <a:xfrm>
            <a:off x="36496" y="2647216"/>
            <a:ext cx="8505311" cy="830997"/>
          </a:xfrm>
          <a:prstGeom prst="rect">
            <a:avLst/>
          </a:prstGeom>
          <a:noFill/>
        </p:spPr>
        <p:txBody>
          <a:bodyPr wrap="square" rtlCol="0">
            <a:spAutoFit/>
          </a:bodyPr>
          <a:lstStyle/>
          <a:p>
            <a:pPr algn="ctr"/>
            <a:r>
              <a:rPr lang="en-US" sz="4800" dirty="0">
                <a:solidFill>
                  <a:schemeClr val="bg1"/>
                </a:solidFill>
                <a:latin typeface="Britannic Bold" panose="020B0903060703020204" pitchFamily="34" charset="0"/>
              </a:rPr>
              <a:t>Elijah</a:t>
            </a:r>
          </a:p>
        </p:txBody>
      </p:sp>
      <p:sp>
        <p:nvSpPr>
          <p:cNvPr id="3" name="Rectangle 2"/>
          <p:cNvSpPr/>
          <p:nvPr/>
        </p:nvSpPr>
        <p:spPr>
          <a:xfrm>
            <a:off x="1678590" y="4648682"/>
            <a:ext cx="4167384" cy="1323439"/>
          </a:xfrm>
          <a:prstGeom prst="rect">
            <a:avLst/>
          </a:prstGeom>
        </p:spPr>
        <p:txBody>
          <a:bodyPr wrap="square">
            <a:spAutoFit/>
          </a:bodyPr>
          <a:lstStyle/>
          <a:p>
            <a:r>
              <a:rPr lang="en-US" sz="2000" dirty="0">
                <a:solidFill>
                  <a:schemeClr val="bg1"/>
                </a:solidFill>
                <a:latin typeface="Calibri" panose="020F0502020204030204" pitchFamily="34" charset="0"/>
              </a:rPr>
              <a:t>Doctrines:</a:t>
            </a:r>
          </a:p>
          <a:p>
            <a:r>
              <a:rPr lang="en-US" sz="2000" dirty="0">
                <a:solidFill>
                  <a:schemeClr val="bg1"/>
                </a:solidFill>
                <a:latin typeface="Calibri" panose="020F0502020204030204" pitchFamily="34" charset="0"/>
              </a:rPr>
              <a:t>of the sealing power, eternal families, and the work we do for the dead in temples</a:t>
            </a:r>
            <a:endParaRPr lang="en-US" sz="2000" dirty="0">
              <a:solidFill>
                <a:schemeClr val="bg1"/>
              </a:solidFill>
            </a:endParaRPr>
          </a:p>
        </p:txBody>
      </p:sp>
      <p:sp>
        <p:nvSpPr>
          <p:cNvPr id="5" name="Rectangle 4"/>
          <p:cNvSpPr/>
          <p:nvPr/>
        </p:nvSpPr>
        <p:spPr>
          <a:xfrm>
            <a:off x="5727790" y="2603866"/>
            <a:ext cx="6096000" cy="3970318"/>
          </a:xfrm>
          <a:prstGeom prst="rect">
            <a:avLst/>
          </a:prstGeom>
        </p:spPr>
        <p:txBody>
          <a:bodyPr>
            <a:spAutoFit/>
          </a:bodyPr>
          <a:lstStyle/>
          <a:p>
            <a:pPr fontAlgn="base"/>
            <a:r>
              <a:rPr lang="en-US" i="1" dirty="0">
                <a:solidFill>
                  <a:srgbClr val="FFFF00"/>
                </a:solidFill>
              </a:rPr>
              <a:t>And Malachi, the prophet who testified of the coming of Elijah—of whom also </a:t>
            </a:r>
            <a:r>
              <a:rPr lang="en-US" i="1" dirty="0" err="1">
                <a:solidFill>
                  <a:srgbClr val="FFFF00"/>
                </a:solidFill>
              </a:rPr>
              <a:t>Moroni</a:t>
            </a:r>
            <a:r>
              <a:rPr lang="en-US" i="1" dirty="0">
                <a:solidFill>
                  <a:srgbClr val="FFFF00"/>
                </a:solidFill>
              </a:rPr>
              <a:t> </a:t>
            </a:r>
            <a:r>
              <a:rPr lang="en-US" i="1" dirty="0" err="1">
                <a:solidFill>
                  <a:srgbClr val="FFFF00"/>
                </a:solidFill>
              </a:rPr>
              <a:t>spake</a:t>
            </a:r>
            <a:r>
              <a:rPr lang="en-US" i="1" dirty="0">
                <a:solidFill>
                  <a:srgbClr val="FFFF00"/>
                </a:solidFill>
              </a:rPr>
              <a:t> to the Prophet Joseph Smith, declaring that he should come before the ushering in of the great and dreadful day of the Lord—were also there.</a:t>
            </a:r>
          </a:p>
          <a:p>
            <a:pPr fontAlgn="base"/>
            <a:endParaRPr lang="en-US" i="1" dirty="0">
              <a:solidFill>
                <a:srgbClr val="FFFF00"/>
              </a:solidFill>
            </a:endParaRPr>
          </a:p>
          <a:p>
            <a:pPr fontAlgn="base"/>
            <a:r>
              <a:rPr lang="en-US" i="1" dirty="0">
                <a:solidFill>
                  <a:srgbClr val="FFFF00"/>
                </a:solidFill>
              </a:rPr>
              <a:t>The Prophet Elijah was to plant in the hearts of the children the promises made to their fathers,</a:t>
            </a:r>
          </a:p>
          <a:p>
            <a:pPr fontAlgn="base"/>
            <a:endParaRPr lang="en-US" i="1" dirty="0">
              <a:solidFill>
                <a:srgbClr val="FFFF00"/>
              </a:solidFill>
            </a:endParaRPr>
          </a:p>
          <a:p>
            <a:pPr fontAlgn="base"/>
            <a:r>
              <a:rPr lang="en-US" i="1" dirty="0">
                <a:solidFill>
                  <a:srgbClr val="FFFF00"/>
                </a:solidFill>
              </a:rPr>
              <a:t>Foreshadowing the great work to be done in the temples of the Lord in the dispensation of the </a:t>
            </a:r>
            <a:r>
              <a:rPr lang="en-US" i="1" dirty="0" err="1">
                <a:solidFill>
                  <a:srgbClr val="FFFF00"/>
                </a:solidFill>
              </a:rPr>
              <a:t>fulness</a:t>
            </a:r>
            <a:r>
              <a:rPr lang="en-US" i="1" dirty="0">
                <a:solidFill>
                  <a:srgbClr val="FFFF00"/>
                </a:solidFill>
              </a:rPr>
              <a:t> of times, for the redemption of the dead, and the sealing of the children to their parents, lest the whole earth be smitten with a curse and utterly wasted at his coming.</a:t>
            </a:r>
          </a:p>
          <a:p>
            <a:pPr fontAlgn="base"/>
            <a:r>
              <a:rPr lang="en-US" b="0" i="1" dirty="0">
                <a:solidFill>
                  <a:srgbClr val="FFFF00"/>
                </a:solidFill>
                <a:effectLst/>
              </a:rPr>
              <a:t>D&amp;C 138:46-48</a:t>
            </a:r>
          </a:p>
        </p:txBody>
      </p:sp>
      <p:grpSp>
        <p:nvGrpSpPr>
          <p:cNvPr id="43" name="Group 42"/>
          <p:cNvGrpSpPr/>
          <p:nvPr/>
        </p:nvGrpSpPr>
        <p:grpSpPr>
          <a:xfrm>
            <a:off x="1447738" y="1255328"/>
            <a:ext cx="1400735" cy="3404947"/>
            <a:chOff x="3379176" y="481253"/>
            <a:chExt cx="2001888" cy="4934660"/>
          </a:xfrm>
        </p:grpSpPr>
        <p:grpSp>
          <p:nvGrpSpPr>
            <p:cNvPr id="44" name="Group 43"/>
            <p:cNvGrpSpPr/>
            <p:nvPr/>
          </p:nvGrpSpPr>
          <p:grpSpPr>
            <a:xfrm>
              <a:off x="3379176" y="481253"/>
              <a:ext cx="2001888" cy="4934660"/>
              <a:chOff x="3104183" y="529034"/>
              <a:chExt cx="1415407" cy="3344532"/>
            </a:xfrm>
          </p:grpSpPr>
          <p:sp>
            <p:nvSpPr>
              <p:cNvPr id="67" name="Oval 66"/>
              <p:cNvSpPr/>
              <p:nvPr/>
            </p:nvSpPr>
            <p:spPr>
              <a:xfrm rot="208670" flipH="1">
                <a:off x="3290479" y="666542"/>
                <a:ext cx="1082574" cy="1225198"/>
              </a:xfrm>
              <a:prstGeom prst="ellipse">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rot="1928098" flipH="1">
                <a:off x="3104183" y="2157592"/>
                <a:ext cx="326552" cy="583367"/>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rot="20127589" flipH="1">
                <a:off x="4179015" y="2153524"/>
                <a:ext cx="340575" cy="514527"/>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rot="2247591" flipH="1">
                <a:off x="3488745" y="3290199"/>
                <a:ext cx="250930" cy="583367"/>
              </a:xfrm>
              <a:prstGeom prst="ellipse">
                <a:avLst/>
              </a:prstGeom>
              <a:solidFill>
                <a:srgbClr val="7F520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rot="18952234" flipH="1">
                <a:off x="3778423" y="3278660"/>
                <a:ext cx="249729" cy="583367"/>
              </a:xfrm>
              <a:prstGeom prst="ellipse">
                <a:avLst/>
              </a:prstGeom>
              <a:solidFill>
                <a:srgbClr val="7F520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rapezoid 71"/>
              <p:cNvSpPr/>
              <p:nvPr/>
            </p:nvSpPr>
            <p:spPr>
              <a:xfrm rot="1430708" flipH="1">
                <a:off x="3232839" y="1543682"/>
                <a:ext cx="535898" cy="1040568"/>
              </a:xfrm>
              <a:prstGeom prst="trapezoid">
                <a:avLst/>
              </a:prstGeom>
              <a:solidFill>
                <a:srgbClr val="E9A84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Trapezoid 72"/>
              <p:cNvSpPr/>
              <p:nvPr/>
            </p:nvSpPr>
            <p:spPr>
              <a:xfrm rot="19809709" flipH="1">
                <a:off x="3817759" y="1509588"/>
                <a:ext cx="535898" cy="1040568"/>
              </a:xfrm>
              <a:prstGeom prst="trapezoid">
                <a:avLst/>
              </a:prstGeom>
              <a:solidFill>
                <a:srgbClr val="E9A84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Trapezoid 73"/>
              <p:cNvSpPr/>
              <p:nvPr/>
            </p:nvSpPr>
            <p:spPr>
              <a:xfrm flipH="1">
                <a:off x="3396529" y="1677588"/>
                <a:ext cx="799476" cy="1901253"/>
              </a:xfrm>
              <a:prstGeom prst="trapezoid">
                <a:avLst/>
              </a:prstGeom>
              <a:solidFill>
                <a:srgbClr val="E9A84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flipH="1">
                <a:off x="3434005" y="683242"/>
                <a:ext cx="762000" cy="1090246"/>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ound Diagonal Corner Rectangle 75"/>
              <p:cNvSpPr/>
              <p:nvPr/>
            </p:nvSpPr>
            <p:spPr>
              <a:xfrm rot="20363465" flipH="1">
                <a:off x="3797487" y="529034"/>
                <a:ext cx="436755" cy="503473"/>
              </a:xfrm>
              <a:prstGeom prst="round2DiagRect">
                <a:avLst>
                  <a:gd name="adj1" fmla="val 50000"/>
                  <a:gd name="adj2" fmla="val 0"/>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ound Diagonal Corner Rectangle 86"/>
              <p:cNvSpPr/>
              <p:nvPr/>
            </p:nvSpPr>
            <p:spPr>
              <a:xfrm rot="16523337" flipH="1">
                <a:off x="3401695" y="596361"/>
                <a:ext cx="436755" cy="503473"/>
              </a:xfrm>
              <a:prstGeom prst="round2DiagRect">
                <a:avLst>
                  <a:gd name="adj1" fmla="val 50000"/>
                  <a:gd name="adj2" fmla="val 0"/>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flipH="1">
                <a:off x="3662604" y="607042"/>
                <a:ext cx="381000" cy="318292"/>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Trapezoid 88"/>
              <p:cNvSpPr/>
              <p:nvPr/>
            </p:nvSpPr>
            <p:spPr>
              <a:xfrm rot="21333240" flipH="1">
                <a:off x="3739056" y="1571378"/>
                <a:ext cx="535898" cy="1941196"/>
              </a:xfrm>
              <a:prstGeom prst="trapezoid">
                <a:avLst>
                  <a:gd name="adj" fmla="val 34480"/>
                </a:avLst>
              </a:prstGeom>
              <a:solidFill>
                <a:srgbClr val="8B641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Trapezoid 89"/>
              <p:cNvSpPr/>
              <p:nvPr/>
            </p:nvSpPr>
            <p:spPr>
              <a:xfrm rot="301939" flipH="1">
                <a:off x="3286312" y="1642895"/>
                <a:ext cx="535898" cy="1869571"/>
              </a:xfrm>
              <a:prstGeom prst="trapezoid">
                <a:avLst>
                  <a:gd name="adj" fmla="val 34480"/>
                </a:avLst>
              </a:prstGeom>
              <a:solidFill>
                <a:srgbClr val="8B641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flipH="1">
                <a:off x="3545298" y="1280504"/>
                <a:ext cx="504876" cy="583367"/>
              </a:xfrm>
              <a:prstGeom prst="ellipse">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flipH="1">
                <a:off x="3664351" y="1390963"/>
                <a:ext cx="256067" cy="152988"/>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5" name="Group 44"/>
            <p:cNvGrpSpPr/>
            <p:nvPr/>
          </p:nvGrpSpPr>
          <p:grpSpPr>
            <a:xfrm rot="5064542">
              <a:off x="3663476" y="3438057"/>
              <a:ext cx="2025923" cy="403837"/>
              <a:chOff x="5852664" y="2219295"/>
              <a:chExt cx="4456611" cy="986155"/>
            </a:xfrm>
          </p:grpSpPr>
          <p:grpSp>
            <p:nvGrpSpPr>
              <p:cNvPr id="57" name="Group 56"/>
              <p:cNvGrpSpPr/>
              <p:nvPr/>
            </p:nvGrpSpPr>
            <p:grpSpPr>
              <a:xfrm>
                <a:off x="5852664" y="2219295"/>
                <a:ext cx="1926771" cy="964384"/>
                <a:chOff x="5852664" y="2219295"/>
                <a:chExt cx="1926771" cy="964384"/>
              </a:xfrm>
            </p:grpSpPr>
            <p:sp>
              <p:nvSpPr>
                <p:cNvPr id="64" name="Notched Right Arrow 63"/>
                <p:cNvSpPr/>
                <p:nvPr/>
              </p:nvSpPr>
              <p:spPr>
                <a:xfrm>
                  <a:off x="5852664" y="2219295"/>
                  <a:ext cx="990600" cy="960030"/>
                </a:xfrm>
                <a:prstGeom prst="notchedRightArrow">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Notched Right Arrow 64"/>
                <p:cNvSpPr/>
                <p:nvPr/>
              </p:nvSpPr>
              <p:spPr>
                <a:xfrm rot="10800000">
                  <a:off x="6788835" y="2223649"/>
                  <a:ext cx="990600" cy="960030"/>
                </a:xfrm>
                <a:prstGeom prst="notchedRightArrow">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Diamond 65"/>
                <p:cNvSpPr/>
                <p:nvPr/>
              </p:nvSpPr>
              <p:spPr>
                <a:xfrm>
                  <a:off x="6718936" y="2219295"/>
                  <a:ext cx="215264" cy="957276"/>
                </a:xfrm>
                <a:prstGeom prst="diamond">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8" name="Notched Right Arrow 57"/>
              <p:cNvSpPr/>
              <p:nvPr/>
            </p:nvSpPr>
            <p:spPr>
              <a:xfrm>
                <a:off x="7666811" y="2498373"/>
                <a:ext cx="407119" cy="394555"/>
              </a:xfrm>
              <a:prstGeom prst="notchedRightArrow">
                <a:avLst>
                  <a:gd name="adj1" fmla="val 50000"/>
                  <a:gd name="adj2" fmla="val 79935"/>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Notched Right Arrow 58"/>
              <p:cNvSpPr/>
              <p:nvPr/>
            </p:nvSpPr>
            <p:spPr>
              <a:xfrm rot="10800000">
                <a:off x="8073930" y="2515399"/>
                <a:ext cx="407119" cy="394555"/>
              </a:xfrm>
              <a:prstGeom prst="notchedRightArrow">
                <a:avLst>
                  <a:gd name="adj1" fmla="val 50000"/>
                  <a:gd name="adj2" fmla="val 79935"/>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0" name="Group 59"/>
              <p:cNvGrpSpPr/>
              <p:nvPr/>
            </p:nvGrpSpPr>
            <p:grpSpPr>
              <a:xfrm>
                <a:off x="8382504" y="2241066"/>
                <a:ext cx="1926771" cy="964384"/>
                <a:chOff x="5852664" y="2219295"/>
                <a:chExt cx="1926771" cy="964384"/>
              </a:xfrm>
            </p:grpSpPr>
            <p:sp>
              <p:nvSpPr>
                <p:cNvPr id="61" name="Notched Right Arrow 60"/>
                <p:cNvSpPr/>
                <p:nvPr/>
              </p:nvSpPr>
              <p:spPr>
                <a:xfrm>
                  <a:off x="5852664" y="2219295"/>
                  <a:ext cx="990600" cy="960030"/>
                </a:xfrm>
                <a:prstGeom prst="notchedRightArrow">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Notched Right Arrow 61"/>
                <p:cNvSpPr/>
                <p:nvPr/>
              </p:nvSpPr>
              <p:spPr>
                <a:xfrm rot="10800000">
                  <a:off x="6788835" y="2223649"/>
                  <a:ext cx="990600" cy="960030"/>
                </a:xfrm>
                <a:prstGeom prst="notchedRightArrow">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Diamond 62"/>
                <p:cNvSpPr/>
                <p:nvPr/>
              </p:nvSpPr>
              <p:spPr>
                <a:xfrm>
                  <a:off x="6718936" y="2219295"/>
                  <a:ext cx="215264" cy="957276"/>
                </a:xfrm>
                <a:prstGeom prst="diamond">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6" name="Group 45"/>
            <p:cNvGrpSpPr/>
            <p:nvPr/>
          </p:nvGrpSpPr>
          <p:grpSpPr>
            <a:xfrm rot="16535458" flipH="1">
              <a:off x="3004808" y="3414764"/>
              <a:ext cx="2025923" cy="403837"/>
              <a:chOff x="5852664" y="2219295"/>
              <a:chExt cx="4456611" cy="986155"/>
            </a:xfrm>
          </p:grpSpPr>
          <p:grpSp>
            <p:nvGrpSpPr>
              <p:cNvPr id="47" name="Group 46"/>
              <p:cNvGrpSpPr/>
              <p:nvPr/>
            </p:nvGrpSpPr>
            <p:grpSpPr>
              <a:xfrm>
                <a:off x="5852664" y="2219295"/>
                <a:ext cx="1926771" cy="964384"/>
                <a:chOff x="5852664" y="2219295"/>
                <a:chExt cx="1926771" cy="964384"/>
              </a:xfrm>
            </p:grpSpPr>
            <p:sp>
              <p:nvSpPr>
                <p:cNvPr id="54" name="Notched Right Arrow 53"/>
                <p:cNvSpPr/>
                <p:nvPr/>
              </p:nvSpPr>
              <p:spPr>
                <a:xfrm>
                  <a:off x="5852664" y="2219295"/>
                  <a:ext cx="990600" cy="960030"/>
                </a:xfrm>
                <a:prstGeom prst="notchedRightArrow">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Notched Right Arrow 54"/>
                <p:cNvSpPr/>
                <p:nvPr/>
              </p:nvSpPr>
              <p:spPr>
                <a:xfrm rot="10800000">
                  <a:off x="6788835" y="2223649"/>
                  <a:ext cx="990600" cy="960030"/>
                </a:xfrm>
                <a:prstGeom prst="notchedRightArrow">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Diamond 55"/>
                <p:cNvSpPr/>
                <p:nvPr/>
              </p:nvSpPr>
              <p:spPr>
                <a:xfrm>
                  <a:off x="6718936" y="2219295"/>
                  <a:ext cx="215264" cy="957276"/>
                </a:xfrm>
                <a:prstGeom prst="diamond">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8" name="Notched Right Arrow 47"/>
              <p:cNvSpPr/>
              <p:nvPr/>
            </p:nvSpPr>
            <p:spPr>
              <a:xfrm>
                <a:off x="7666811" y="2498373"/>
                <a:ext cx="407119" cy="394555"/>
              </a:xfrm>
              <a:prstGeom prst="notchedRightArrow">
                <a:avLst>
                  <a:gd name="adj1" fmla="val 50000"/>
                  <a:gd name="adj2" fmla="val 79935"/>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Notched Right Arrow 48"/>
              <p:cNvSpPr/>
              <p:nvPr/>
            </p:nvSpPr>
            <p:spPr>
              <a:xfrm rot="10800000">
                <a:off x="8073930" y="2515399"/>
                <a:ext cx="407119" cy="394555"/>
              </a:xfrm>
              <a:prstGeom prst="notchedRightArrow">
                <a:avLst>
                  <a:gd name="adj1" fmla="val 50000"/>
                  <a:gd name="adj2" fmla="val 79935"/>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0" name="Group 49"/>
              <p:cNvGrpSpPr/>
              <p:nvPr/>
            </p:nvGrpSpPr>
            <p:grpSpPr>
              <a:xfrm>
                <a:off x="8382504" y="2241066"/>
                <a:ext cx="1926771" cy="964384"/>
                <a:chOff x="5852664" y="2219295"/>
                <a:chExt cx="1926771" cy="964384"/>
              </a:xfrm>
            </p:grpSpPr>
            <p:sp>
              <p:nvSpPr>
                <p:cNvPr id="51" name="Notched Right Arrow 50"/>
                <p:cNvSpPr/>
                <p:nvPr/>
              </p:nvSpPr>
              <p:spPr>
                <a:xfrm>
                  <a:off x="5852664" y="2219295"/>
                  <a:ext cx="990600" cy="960030"/>
                </a:xfrm>
                <a:prstGeom prst="notchedRightArrow">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Notched Right Arrow 51"/>
                <p:cNvSpPr/>
                <p:nvPr/>
              </p:nvSpPr>
              <p:spPr>
                <a:xfrm rot="10800000">
                  <a:off x="6788835" y="2223649"/>
                  <a:ext cx="990600" cy="960030"/>
                </a:xfrm>
                <a:prstGeom prst="notchedRightArrow">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Diamond 52"/>
                <p:cNvSpPr/>
                <p:nvPr/>
              </p:nvSpPr>
              <p:spPr>
                <a:xfrm>
                  <a:off x="6718936" y="2219295"/>
                  <a:ext cx="215264" cy="957276"/>
                </a:xfrm>
                <a:prstGeom prst="diamond">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Tree>
    <p:extLst>
      <p:ext uri="{BB962C8B-B14F-4D97-AF65-F5344CB8AC3E}">
        <p14:creationId xmlns:p14="http://schemas.microsoft.com/office/powerpoint/2010/main" val="2216686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3"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http://wallpapercave.com/wp/kqvP4Hn.png"/>
          <p:cNvPicPr>
            <a:picLocks noChangeAspect="1" noChangeArrowheads="1"/>
          </p:cNvPicPr>
          <p:nvPr/>
        </p:nvPicPr>
        <p:blipFill>
          <a:blip r:embed="rId2" cstate="print">
            <a:duotone>
              <a:prstClr val="black"/>
              <a:srgbClr val="00B050">
                <a:tint val="45000"/>
                <a:satMod val="400000"/>
              </a:srgbClr>
            </a:duotone>
          </a:blip>
          <a:srcRect/>
          <a:stretch>
            <a:fillRect/>
          </a:stretch>
        </p:blipFill>
        <p:spPr bwMode="auto">
          <a:xfrm>
            <a:off x="0" y="0"/>
            <a:ext cx="12192000" cy="6858000"/>
          </a:xfrm>
          <a:prstGeom prst="rect">
            <a:avLst/>
          </a:prstGeom>
          <a:noFill/>
        </p:spPr>
      </p:pic>
      <p:sp>
        <p:nvSpPr>
          <p:cNvPr id="4" name="TextBox 3"/>
          <p:cNvSpPr txBox="1"/>
          <p:nvPr/>
        </p:nvSpPr>
        <p:spPr>
          <a:xfrm>
            <a:off x="0" y="739510"/>
            <a:ext cx="9883302" cy="369332"/>
          </a:xfrm>
          <a:prstGeom prst="rect">
            <a:avLst/>
          </a:prstGeom>
          <a:noFill/>
        </p:spPr>
        <p:txBody>
          <a:bodyPr wrap="square" rtlCol="0">
            <a:spAutoFit/>
          </a:bodyPr>
          <a:lstStyle/>
          <a:p>
            <a:endParaRPr lang="en-US" dirty="0">
              <a:solidFill>
                <a:schemeClr val="bg1"/>
              </a:solidFill>
            </a:endParaRPr>
          </a:p>
        </p:txBody>
      </p:sp>
      <p:sp>
        <p:nvSpPr>
          <p:cNvPr id="86" name="TextBox 85"/>
          <p:cNvSpPr txBox="1"/>
          <p:nvPr/>
        </p:nvSpPr>
        <p:spPr>
          <a:xfrm>
            <a:off x="1514883" y="6999"/>
            <a:ext cx="8505311" cy="830997"/>
          </a:xfrm>
          <a:prstGeom prst="rect">
            <a:avLst/>
          </a:prstGeom>
          <a:noFill/>
        </p:spPr>
        <p:txBody>
          <a:bodyPr wrap="square" rtlCol="0">
            <a:spAutoFit/>
          </a:bodyPr>
          <a:lstStyle/>
          <a:p>
            <a:pPr algn="ctr"/>
            <a:r>
              <a:rPr lang="en-US" sz="4800" dirty="0">
                <a:solidFill>
                  <a:schemeClr val="bg1"/>
                </a:solidFill>
                <a:latin typeface="Britannic Bold" panose="020B0903060703020204" pitchFamily="34" charset="0"/>
              </a:rPr>
              <a:t>Rebuking the Israelites</a:t>
            </a:r>
          </a:p>
        </p:txBody>
      </p:sp>
      <p:sp>
        <p:nvSpPr>
          <p:cNvPr id="2" name="TextBox 1"/>
          <p:cNvSpPr txBox="1"/>
          <p:nvPr/>
        </p:nvSpPr>
        <p:spPr>
          <a:xfrm>
            <a:off x="10919767" y="6387304"/>
            <a:ext cx="975849" cy="369332"/>
          </a:xfrm>
          <a:prstGeom prst="rect">
            <a:avLst/>
          </a:prstGeom>
          <a:noFill/>
        </p:spPr>
        <p:txBody>
          <a:bodyPr wrap="square" rtlCol="0">
            <a:spAutoFit/>
          </a:bodyPr>
          <a:lstStyle/>
          <a:p>
            <a:pPr algn="r"/>
            <a:r>
              <a:rPr lang="en-US" dirty="0">
                <a:solidFill>
                  <a:schemeClr val="bg1"/>
                </a:solidFill>
              </a:rPr>
              <a:t>(2)</a:t>
            </a:r>
          </a:p>
        </p:txBody>
      </p:sp>
      <p:sp>
        <p:nvSpPr>
          <p:cNvPr id="3" name="Rectangle 2"/>
          <p:cNvSpPr/>
          <p:nvPr/>
        </p:nvSpPr>
        <p:spPr>
          <a:xfrm>
            <a:off x="5767538" y="2619956"/>
            <a:ext cx="6096000" cy="1477328"/>
          </a:xfrm>
          <a:prstGeom prst="rect">
            <a:avLst/>
          </a:prstGeom>
        </p:spPr>
        <p:txBody>
          <a:bodyPr>
            <a:spAutoFit/>
          </a:bodyPr>
          <a:lstStyle/>
          <a:p>
            <a:r>
              <a:rPr lang="en-US" i="1" dirty="0">
                <a:solidFill>
                  <a:schemeClr val="bg1"/>
                </a:solidFill>
                <a:latin typeface="Calibri" panose="020F0502020204030204" pitchFamily="34" charset="0"/>
              </a:rPr>
              <a:t>hated</a:t>
            </a:r>
            <a:r>
              <a:rPr lang="en-US" dirty="0">
                <a:solidFill>
                  <a:schemeClr val="bg1"/>
                </a:solidFill>
                <a:latin typeface="Calibri" panose="020F0502020204030204" pitchFamily="34" charset="0"/>
              </a:rPr>
              <a:t> in Hebrew = to be loved less than someone else, not to be disliked with bitter hostility.</a:t>
            </a:r>
          </a:p>
          <a:p>
            <a:endParaRPr lang="en-US" dirty="0">
              <a:solidFill>
                <a:schemeClr val="bg1"/>
              </a:solidFill>
            </a:endParaRPr>
          </a:p>
          <a:p>
            <a:r>
              <a:rPr lang="en-US" dirty="0">
                <a:solidFill>
                  <a:schemeClr val="bg1"/>
                </a:solidFill>
              </a:rPr>
              <a:t>Jacob stood as a symbol for Israel or the chosen people while Esau (Edom) symbolized the world. </a:t>
            </a:r>
          </a:p>
        </p:txBody>
      </p:sp>
      <p:sp>
        <p:nvSpPr>
          <p:cNvPr id="6" name="Rectangle 5"/>
          <p:cNvSpPr/>
          <p:nvPr/>
        </p:nvSpPr>
        <p:spPr>
          <a:xfrm>
            <a:off x="4666163" y="4649021"/>
            <a:ext cx="7214022" cy="1569660"/>
          </a:xfrm>
          <a:prstGeom prst="rect">
            <a:avLst/>
          </a:prstGeom>
        </p:spPr>
        <p:txBody>
          <a:bodyPr wrap="square">
            <a:spAutoFit/>
          </a:bodyPr>
          <a:lstStyle/>
          <a:p>
            <a:r>
              <a:rPr lang="en-US" sz="2400" dirty="0">
                <a:solidFill>
                  <a:schemeClr val="bg1"/>
                </a:solidFill>
                <a:latin typeface="Calibri" panose="020F0502020204030204" pitchFamily="34" charset="0"/>
              </a:rPr>
              <a:t>The Lord hates the sin rather than the sinner, but when people array themselves against the Lord as Esau and his descendants, the </a:t>
            </a:r>
            <a:r>
              <a:rPr lang="en-US" sz="2400" dirty="0" err="1">
                <a:solidFill>
                  <a:schemeClr val="bg1"/>
                </a:solidFill>
                <a:latin typeface="Calibri" panose="020F0502020204030204" pitchFamily="34" charset="0"/>
              </a:rPr>
              <a:t>Edomites</a:t>
            </a:r>
            <a:r>
              <a:rPr lang="en-US" sz="2400" dirty="0">
                <a:solidFill>
                  <a:schemeClr val="bg1"/>
                </a:solidFill>
                <a:latin typeface="Calibri" panose="020F0502020204030204" pitchFamily="34" charset="0"/>
              </a:rPr>
              <a:t>, had done for centuries, the Lord withdraws His blessings. </a:t>
            </a:r>
            <a:endParaRPr lang="en-US" sz="2400" dirty="0">
              <a:solidFill>
                <a:schemeClr val="bg1"/>
              </a:solidFill>
            </a:endParaRPr>
          </a:p>
        </p:txBody>
      </p:sp>
      <p:sp>
        <p:nvSpPr>
          <p:cNvPr id="7" name="Rectangle 6"/>
          <p:cNvSpPr/>
          <p:nvPr/>
        </p:nvSpPr>
        <p:spPr>
          <a:xfrm>
            <a:off x="291354" y="1267311"/>
            <a:ext cx="6096000" cy="646331"/>
          </a:xfrm>
          <a:prstGeom prst="rect">
            <a:avLst/>
          </a:prstGeom>
        </p:spPr>
        <p:txBody>
          <a:bodyPr>
            <a:spAutoFit/>
          </a:bodyPr>
          <a:lstStyle/>
          <a:p>
            <a:r>
              <a:rPr lang="en-US" dirty="0">
                <a:solidFill>
                  <a:schemeClr val="bg1"/>
                </a:solidFill>
                <a:latin typeface="Calibri" panose="020F0502020204030204" pitchFamily="34" charset="0"/>
              </a:rPr>
              <a:t>Before Malachi’s time they were known as </a:t>
            </a:r>
            <a:r>
              <a:rPr lang="en-US" dirty="0" err="1">
                <a:solidFill>
                  <a:schemeClr val="bg1"/>
                </a:solidFill>
                <a:latin typeface="Calibri" panose="020F0502020204030204" pitchFamily="34" charset="0"/>
              </a:rPr>
              <a:t>Edomites</a:t>
            </a:r>
            <a:r>
              <a:rPr lang="en-US" dirty="0">
                <a:solidFill>
                  <a:schemeClr val="bg1"/>
                </a:solidFill>
                <a:latin typeface="Calibri" panose="020F0502020204030204" pitchFamily="34" charset="0"/>
              </a:rPr>
              <a:t>, or </a:t>
            </a:r>
            <a:r>
              <a:rPr lang="en-US" dirty="0" err="1">
                <a:solidFill>
                  <a:schemeClr val="bg1"/>
                </a:solidFill>
                <a:latin typeface="Calibri" panose="020F0502020204030204" pitchFamily="34" charset="0"/>
              </a:rPr>
              <a:t>Idumeans</a:t>
            </a:r>
            <a:r>
              <a:rPr lang="en-US" dirty="0">
                <a:solidFill>
                  <a:schemeClr val="bg1"/>
                </a:solidFill>
                <a:latin typeface="Calibri" panose="020F0502020204030204" pitchFamily="34" charset="0"/>
              </a:rPr>
              <a:t>, and their place of habitation was known as Edom.</a:t>
            </a:r>
            <a:endParaRPr lang="en-US" dirty="0">
              <a:solidFill>
                <a:schemeClr val="bg1"/>
              </a:solidFill>
            </a:endParaRPr>
          </a:p>
        </p:txBody>
      </p:sp>
      <p:sp>
        <p:nvSpPr>
          <p:cNvPr id="44" name="TextBox 43"/>
          <p:cNvSpPr txBox="1"/>
          <p:nvPr/>
        </p:nvSpPr>
        <p:spPr>
          <a:xfrm>
            <a:off x="0" y="6468724"/>
            <a:ext cx="3034054" cy="369332"/>
          </a:xfrm>
          <a:prstGeom prst="rect">
            <a:avLst/>
          </a:prstGeom>
          <a:noFill/>
        </p:spPr>
        <p:txBody>
          <a:bodyPr wrap="square" rtlCol="0">
            <a:spAutoFit/>
          </a:bodyPr>
          <a:lstStyle/>
          <a:p>
            <a:r>
              <a:rPr lang="en-US" dirty="0">
                <a:solidFill>
                  <a:schemeClr val="bg1"/>
                </a:solidFill>
              </a:rPr>
              <a:t>Malachi 1:2-5</a:t>
            </a:r>
          </a:p>
        </p:txBody>
      </p:sp>
      <p:sp>
        <p:nvSpPr>
          <p:cNvPr id="8" name="Rectangle 7"/>
          <p:cNvSpPr/>
          <p:nvPr/>
        </p:nvSpPr>
        <p:spPr>
          <a:xfrm>
            <a:off x="3235588" y="686243"/>
            <a:ext cx="5498749" cy="369332"/>
          </a:xfrm>
          <a:prstGeom prst="rect">
            <a:avLst/>
          </a:prstGeom>
        </p:spPr>
        <p:txBody>
          <a:bodyPr wrap="none">
            <a:spAutoFit/>
          </a:bodyPr>
          <a:lstStyle/>
          <a:p>
            <a:r>
              <a:rPr lang="en-US" dirty="0">
                <a:solidFill>
                  <a:schemeClr val="bg1"/>
                </a:solidFill>
                <a:latin typeface="Calibri" panose="020F0502020204030204" pitchFamily="34" charset="0"/>
              </a:rPr>
              <a:t>Esau’s descendants = wickedness of humanity in general </a:t>
            </a:r>
            <a:endParaRPr lang="en-US" dirty="0"/>
          </a:p>
        </p:txBody>
      </p:sp>
      <p:grpSp>
        <p:nvGrpSpPr>
          <p:cNvPr id="9" name="Group 8"/>
          <p:cNvGrpSpPr/>
          <p:nvPr/>
        </p:nvGrpSpPr>
        <p:grpSpPr>
          <a:xfrm>
            <a:off x="1164278" y="2125867"/>
            <a:ext cx="3307414" cy="4505667"/>
            <a:chOff x="1164278" y="2125867"/>
            <a:chExt cx="3307414" cy="4505667"/>
          </a:xfrm>
        </p:grpSpPr>
        <p:pic>
          <p:nvPicPr>
            <p:cNvPr id="6146" name="Picture 2" descr="https://media.ldscdn.org/images/media-library/old-testament-seminary-curriculum-images/esau-jacob-barrett-embracing-love-166551-wallpaper.jpg?download=tru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64278" y="2125867"/>
              <a:ext cx="3268620" cy="4332885"/>
            </a:xfrm>
            <a:prstGeom prst="rect">
              <a:avLst/>
            </a:prstGeom>
            <a:noFill/>
            <a:extLst>
              <a:ext uri="{909E8E84-426E-40DD-AFC4-6F175D3DCCD1}">
                <a14:hiddenFill xmlns:a14="http://schemas.microsoft.com/office/drawing/2010/main">
                  <a:solidFill>
                    <a:srgbClr val="FFFFFF"/>
                  </a:solidFill>
                </a14:hiddenFill>
              </a:ext>
            </a:extLst>
          </p:spPr>
        </p:pic>
        <p:sp>
          <p:nvSpPr>
            <p:cNvPr id="47" name="Rectangle 46"/>
            <p:cNvSpPr/>
            <p:nvPr/>
          </p:nvSpPr>
          <p:spPr>
            <a:xfrm>
              <a:off x="3550871" y="6400702"/>
              <a:ext cx="920821" cy="230832"/>
            </a:xfrm>
            <a:prstGeom prst="rect">
              <a:avLst/>
            </a:prstGeom>
          </p:spPr>
          <p:txBody>
            <a:bodyPr wrap="square">
              <a:spAutoFit/>
            </a:bodyPr>
            <a:lstStyle/>
            <a:p>
              <a:r>
                <a:rPr lang="en-US" sz="900" i="1" dirty="0">
                  <a:solidFill>
                    <a:schemeClr val="bg1"/>
                  </a:solidFill>
                  <a:latin typeface="Calibri" panose="020F0502020204030204" pitchFamily="34" charset="0"/>
                </a:rPr>
                <a:t>R.T. Barrett</a:t>
              </a:r>
              <a:r>
                <a:rPr lang="en-US" sz="900" dirty="0">
                  <a:solidFill>
                    <a:schemeClr val="bg1"/>
                  </a:solidFill>
                </a:rPr>
                <a:t>. </a:t>
              </a:r>
            </a:p>
          </p:txBody>
        </p:sp>
      </p:grpSp>
    </p:spTree>
    <p:extLst>
      <p:ext uri="{BB962C8B-B14F-4D97-AF65-F5344CB8AC3E}">
        <p14:creationId xmlns:p14="http://schemas.microsoft.com/office/powerpoint/2010/main" val="336476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http://wallpapercave.com/wp/kqvP4Hn.png"/>
          <p:cNvPicPr>
            <a:picLocks noChangeAspect="1" noChangeArrowheads="1"/>
          </p:cNvPicPr>
          <p:nvPr/>
        </p:nvPicPr>
        <p:blipFill>
          <a:blip r:embed="rId2" cstate="print">
            <a:duotone>
              <a:prstClr val="black"/>
              <a:srgbClr val="00B050">
                <a:tint val="45000"/>
                <a:satMod val="400000"/>
              </a:srgbClr>
            </a:duotone>
          </a:blip>
          <a:srcRect/>
          <a:stretch>
            <a:fillRect/>
          </a:stretch>
        </p:blipFill>
        <p:spPr bwMode="auto">
          <a:xfrm>
            <a:off x="0" y="0"/>
            <a:ext cx="12192000" cy="6858000"/>
          </a:xfrm>
          <a:prstGeom prst="rect">
            <a:avLst/>
          </a:prstGeom>
          <a:noFill/>
        </p:spPr>
      </p:pic>
      <p:sp>
        <p:nvSpPr>
          <p:cNvPr id="4" name="TextBox 3"/>
          <p:cNvSpPr txBox="1"/>
          <p:nvPr/>
        </p:nvSpPr>
        <p:spPr>
          <a:xfrm>
            <a:off x="0" y="739510"/>
            <a:ext cx="9883302" cy="369332"/>
          </a:xfrm>
          <a:prstGeom prst="rect">
            <a:avLst/>
          </a:prstGeom>
          <a:noFill/>
        </p:spPr>
        <p:txBody>
          <a:bodyPr wrap="square" rtlCol="0">
            <a:spAutoFit/>
          </a:bodyPr>
          <a:lstStyle/>
          <a:p>
            <a:endParaRPr lang="en-US" dirty="0">
              <a:solidFill>
                <a:schemeClr val="bg1"/>
              </a:solidFill>
            </a:endParaRPr>
          </a:p>
        </p:txBody>
      </p:sp>
      <p:sp>
        <p:nvSpPr>
          <p:cNvPr id="86" name="TextBox 85"/>
          <p:cNvSpPr txBox="1"/>
          <p:nvPr/>
        </p:nvSpPr>
        <p:spPr>
          <a:xfrm>
            <a:off x="1709818" y="4894"/>
            <a:ext cx="8505311" cy="830997"/>
          </a:xfrm>
          <a:prstGeom prst="rect">
            <a:avLst/>
          </a:prstGeom>
          <a:noFill/>
        </p:spPr>
        <p:txBody>
          <a:bodyPr wrap="square" rtlCol="0">
            <a:spAutoFit/>
          </a:bodyPr>
          <a:lstStyle/>
          <a:p>
            <a:pPr algn="ctr"/>
            <a:r>
              <a:rPr lang="en-US" sz="4800" dirty="0">
                <a:solidFill>
                  <a:schemeClr val="bg1"/>
                </a:solidFill>
                <a:latin typeface="Britannic Bold" panose="020B0903060703020204" pitchFamily="34" charset="0"/>
              </a:rPr>
              <a:t>Polluted and Corrupt</a:t>
            </a:r>
          </a:p>
        </p:txBody>
      </p:sp>
      <p:sp>
        <p:nvSpPr>
          <p:cNvPr id="2" name="TextBox 1"/>
          <p:cNvSpPr txBox="1"/>
          <p:nvPr/>
        </p:nvSpPr>
        <p:spPr>
          <a:xfrm>
            <a:off x="10919767" y="6387304"/>
            <a:ext cx="975849" cy="369332"/>
          </a:xfrm>
          <a:prstGeom prst="rect">
            <a:avLst/>
          </a:prstGeom>
          <a:noFill/>
        </p:spPr>
        <p:txBody>
          <a:bodyPr wrap="square" rtlCol="0">
            <a:spAutoFit/>
          </a:bodyPr>
          <a:lstStyle/>
          <a:p>
            <a:pPr algn="r"/>
            <a:r>
              <a:rPr lang="en-US" dirty="0">
                <a:solidFill>
                  <a:schemeClr val="bg1"/>
                </a:solidFill>
              </a:rPr>
              <a:t>(2)</a:t>
            </a:r>
          </a:p>
        </p:txBody>
      </p:sp>
      <p:sp>
        <p:nvSpPr>
          <p:cNvPr id="44" name="TextBox 43"/>
          <p:cNvSpPr txBox="1"/>
          <p:nvPr/>
        </p:nvSpPr>
        <p:spPr>
          <a:xfrm>
            <a:off x="0" y="6468724"/>
            <a:ext cx="3034054" cy="369332"/>
          </a:xfrm>
          <a:prstGeom prst="rect">
            <a:avLst/>
          </a:prstGeom>
          <a:noFill/>
        </p:spPr>
        <p:txBody>
          <a:bodyPr wrap="square" rtlCol="0">
            <a:spAutoFit/>
          </a:bodyPr>
          <a:lstStyle/>
          <a:p>
            <a:r>
              <a:rPr lang="en-US" dirty="0">
                <a:solidFill>
                  <a:schemeClr val="bg1"/>
                </a:solidFill>
              </a:rPr>
              <a:t>Malachi 1:8,13</a:t>
            </a:r>
          </a:p>
        </p:txBody>
      </p:sp>
      <p:sp>
        <p:nvSpPr>
          <p:cNvPr id="5" name="Rectangle 4"/>
          <p:cNvSpPr/>
          <p:nvPr/>
        </p:nvSpPr>
        <p:spPr>
          <a:xfrm>
            <a:off x="417784" y="1087657"/>
            <a:ext cx="6096000" cy="2031325"/>
          </a:xfrm>
          <a:prstGeom prst="rect">
            <a:avLst/>
          </a:prstGeom>
        </p:spPr>
        <p:txBody>
          <a:bodyPr>
            <a:spAutoFit/>
          </a:bodyPr>
          <a:lstStyle/>
          <a:p>
            <a:r>
              <a:rPr lang="en-US" dirty="0">
                <a:solidFill>
                  <a:schemeClr val="bg1"/>
                </a:solidFill>
                <a:latin typeface="Calibri" panose="020F0502020204030204" pitchFamily="34" charset="0"/>
              </a:rPr>
              <a:t>The people of Judah, and particularly the Levites living among them, were also polluted and corrupt. As the spiritual sons and servants of the Lord, their offerings to God had become common and worthless. Inasmuch as the sacrifices that they made for the people typified the coming sacrifice and Atonement of the Son of God, the only acceptable sacrifice was that which was spotless.</a:t>
            </a:r>
            <a:endParaRPr lang="en-US" dirty="0">
              <a:solidFill>
                <a:schemeClr val="bg1"/>
              </a:solidFill>
            </a:endParaRPr>
          </a:p>
        </p:txBody>
      </p:sp>
      <p:sp>
        <p:nvSpPr>
          <p:cNvPr id="9" name="Rectangle 8"/>
          <p:cNvSpPr/>
          <p:nvPr/>
        </p:nvSpPr>
        <p:spPr>
          <a:xfrm>
            <a:off x="4941651" y="3645642"/>
            <a:ext cx="3844728" cy="1477328"/>
          </a:xfrm>
          <a:prstGeom prst="rect">
            <a:avLst/>
          </a:prstGeom>
        </p:spPr>
        <p:txBody>
          <a:bodyPr wrap="square">
            <a:spAutoFit/>
          </a:bodyPr>
          <a:lstStyle/>
          <a:p>
            <a:r>
              <a:rPr lang="en-US" dirty="0">
                <a:solidFill>
                  <a:schemeClr val="bg1"/>
                </a:solidFill>
                <a:latin typeface="Calibri" panose="020F0502020204030204" pitchFamily="34" charset="0"/>
              </a:rPr>
              <a:t>The priests and Levites of Malachi’s day were mocking God by offering sacrifices to the Lord with sick, blind, and lame animals and calling them acceptable.</a:t>
            </a:r>
            <a:endParaRPr lang="en-US" dirty="0">
              <a:solidFill>
                <a:schemeClr val="bg1"/>
              </a:solidFill>
            </a:endParaRPr>
          </a:p>
        </p:txBody>
      </p:sp>
      <p:pic>
        <p:nvPicPr>
          <p:cNvPr id="1026" name="Picture 2" descr="https://encrypted-tbn3.gstatic.com/images?q=tbn:ANd9GcQTt4Yj3ciHjhhbZr8E2SJrhb9S6dTlEhNgmGH6-fb_L5o5scc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31568" y="1232929"/>
            <a:ext cx="2466975" cy="184785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www.all-creatures.org/stories/a-Felix-0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86379" y="3283888"/>
            <a:ext cx="2857500" cy="2886076"/>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www.droitwichadvertiser.co.uk/resources/images/3460936/"/>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53312" y="3450174"/>
            <a:ext cx="3166480" cy="2085918"/>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2343208" y="5599525"/>
            <a:ext cx="6299242" cy="830997"/>
          </a:xfrm>
          <a:prstGeom prst="rect">
            <a:avLst/>
          </a:prstGeom>
        </p:spPr>
        <p:txBody>
          <a:bodyPr wrap="square">
            <a:spAutoFit/>
          </a:bodyPr>
          <a:lstStyle/>
          <a:p>
            <a:r>
              <a:rPr lang="en-US" sz="2400" dirty="0">
                <a:solidFill>
                  <a:srgbClr val="FFFF00"/>
                </a:solidFill>
                <a:latin typeface="Calibri" panose="020F0502020204030204" pitchFamily="34" charset="0"/>
              </a:rPr>
              <a:t>Why do you think the Lord only accepted animal sacrifices that were perfect and without blemish?</a:t>
            </a:r>
            <a:endParaRPr lang="en-US" sz="2400" dirty="0">
              <a:solidFill>
                <a:srgbClr val="FFFF00"/>
              </a:solidFill>
            </a:endParaRPr>
          </a:p>
        </p:txBody>
      </p:sp>
    </p:spTree>
    <p:extLst>
      <p:ext uri="{BB962C8B-B14F-4D97-AF65-F5344CB8AC3E}">
        <p14:creationId xmlns:p14="http://schemas.microsoft.com/office/powerpoint/2010/main" val="1955240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3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3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1000"/>
                                        <p:tgtEl>
                                          <p:spTgt spid="10"/>
                                        </p:tgtEl>
                                      </p:cBhvr>
                                    </p:animEffect>
                                    <p:anim calcmode="lin" valueType="num">
                                      <p:cBhvr>
                                        <p:cTn id="26" dur="1000" fill="hold"/>
                                        <p:tgtEl>
                                          <p:spTgt spid="10"/>
                                        </p:tgtEl>
                                        <p:attrNameLst>
                                          <p:attrName>ppt_x</p:attrName>
                                        </p:attrNameLst>
                                      </p:cBhvr>
                                      <p:tavLst>
                                        <p:tav tm="0">
                                          <p:val>
                                            <p:strVal val="#ppt_x"/>
                                          </p:val>
                                        </p:tav>
                                        <p:tav tm="100000">
                                          <p:val>
                                            <p:strVal val="#ppt_x"/>
                                          </p:val>
                                        </p:tav>
                                      </p:tavLst>
                                    </p:anim>
                                    <p:anim calcmode="lin" valueType="num">
                                      <p:cBhvr>
                                        <p:cTn id="2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http://wallpapercave.com/wp/kqvP4Hn.png"/>
          <p:cNvPicPr>
            <a:picLocks noChangeAspect="1" noChangeArrowheads="1"/>
          </p:cNvPicPr>
          <p:nvPr/>
        </p:nvPicPr>
        <p:blipFill>
          <a:blip r:embed="rId2" cstate="print">
            <a:duotone>
              <a:prstClr val="black"/>
              <a:srgbClr val="00B050">
                <a:tint val="45000"/>
                <a:satMod val="400000"/>
              </a:srgbClr>
            </a:duotone>
          </a:blip>
          <a:srcRect/>
          <a:stretch>
            <a:fillRect/>
          </a:stretch>
        </p:blipFill>
        <p:spPr bwMode="auto">
          <a:xfrm>
            <a:off x="0" y="0"/>
            <a:ext cx="12192000" cy="6858000"/>
          </a:xfrm>
          <a:prstGeom prst="rect">
            <a:avLst/>
          </a:prstGeom>
          <a:noFill/>
        </p:spPr>
      </p:pic>
      <p:sp>
        <p:nvSpPr>
          <p:cNvPr id="4" name="TextBox 3"/>
          <p:cNvSpPr txBox="1"/>
          <p:nvPr/>
        </p:nvSpPr>
        <p:spPr>
          <a:xfrm>
            <a:off x="0" y="739510"/>
            <a:ext cx="9883302" cy="369332"/>
          </a:xfrm>
          <a:prstGeom prst="rect">
            <a:avLst/>
          </a:prstGeom>
          <a:noFill/>
        </p:spPr>
        <p:txBody>
          <a:bodyPr wrap="square" rtlCol="0">
            <a:spAutoFit/>
          </a:bodyPr>
          <a:lstStyle/>
          <a:p>
            <a:endParaRPr lang="en-US" dirty="0">
              <a:solidFill>
                <a:schemeClr val="bg1"/>
              </a:solidFill>
            </a:endParaRPr>
          </a:p>
        </p:txBody>
      </p:sp>
      <p:sp>
        <p:nvSpPr>
          <p:cNvPr id="86" name="TextBox 85"/>
          <p:cNvSpPr txBox="1"/>
          <p:nvPr/>
        </p:nvSpPr>
        <p:spPr>
          <a:xfrm>
            <a:off x="1709818" y="4894"/>
            <a:ext cx="8505311" cy="830997"/>
          </a:xfrm>
          <a:prstGeom prst="rect">
            <a:avLst/>
          </a:prstGeom>
          <a:noFill/>
        </p:spPr>
        <p:txBody>
          <a:bodyPr wrap="square" rtlCol="0">
            <a:spAutoFit/>
          </a:bodyPr>
          <a:lstStyle/>
          <a:p>
            <a:pPr algn="ctr"/>
            <a:r>
              <a:rPr lang="en-US" sz="4800" dirty="0">
                <a:solidFill>
                  <a:schemeClr val="bg1"/>
                </a:solidFill>
                <a:latin typeface="Britannic Bold" panose="020B0903060703020204" pitchFamily="34" charset="0"/>
              </a:rPr>
              <a:t>A Perfect Sacrifice</a:t>
            </a:r>
          </a:p>
        </p:txBody>
      </p:sp>
      <p:sp>
        <p:nvSpPr>
          <p:cNvPr id="44" name="TextBox 43"/>
          <p:cNvSpPr txBox="1"/>
          <p:nvPr/>
        </p:nvSpPr>
        <p:spPr>
          <a:xfrm>
            <a:off x="0" y="6468724"/>
            <a:ext cx="3034054" cy="369332"/>
          </a:xfrm>
          <a:prstGeom prst="rect">
            <a:avLst/>
          </a:prstGeom>
          <a:noFill/>
        </p:spPr>
        <p:txBody>
          <a:bodyPr wrap="square" rtlCol="0">
            <a:spAutoFit/>
          </a:bodyPr>
          <a:lstStyle/>
          <a:p>
            <a:r>
              <a:rPr lang="en-US" dirty="0">
                <a:solidFill>
                  <a:schemeClr val="bg1"/>
                </a:solidFill>
              </a:rPr>
              <a:t>Malachi 1:8,13</a:t>
            </a:r>
          </a:p>
        </p:txBody>
      </p:sp>
      <p:sp>
        <p:nvSpPr>
          <p:cNvPr id="5" name="Rectangle 4"/>
          <p:cNvSpPr/>
          <p:nvPr/>
        </p:nvSpPr>
        <p:spPr>
          <a:xfrm>
            <a:off x="6590848" y="4160400"/>
            <a:ext cx="4363663" cy="1938992"/>
          </a:xfrm>
          <a:prstGeom prst="rect">
            <a:avLst/>
          </a:prstGeom>
        </p:spPr>
        <p:txBody>
          <a:bodyPr wrap="square">
            <a:spAutoFit/>
          </a:bodyPr>
          <a:lstStyle/>
          <a:p>
            <a:r>
              <a:rPr lang="en-US" sz="2400" i="1" dirty="0">
                <a:solidFill>
                  <a:srgbClr val="FFFF00"/>
                </a:solidFill>
              </a:rPr>
              <a:t>This thing is a similitude of the sacrifice of the Only Begotten of the Father, which is full of grace and truth.</a:t>
            </a:r>
          </a:p>
          <a:p>
            <a:r>
              <a:rPr lang="en-US" sz="2400" i="1" dirty="0">
                <a:solidFill>
                  <a:srgbClr val="FFFF00"/>
                </a:solidFill>
              </a:rPr>
              <a:t>Moses 5:7</a:t>
            </a:r>
          </a:p>
        </p:txBody>
      </p:sp>
      <p:sp>
        <p:nvSpPr>
          <p:cNvPr id="9" name="Rectangle 8"/>
          <p:cNvSpPr/>
          <p:nvPr/>
        </p:nvSpPr>
        <p:spPr>
          <a:xfrm>
            <a:off x="168482" y="941015"/>
            <a:ext cx="5427646" cy="1569660"/>
          </a:xfrm>
          <a:prstGeom prst="rect">
            <a:avLst/>
          </a:prstGeom>
        </p:spPr>
        <p:txBody>
          <a:bodyPr wrap="square">
            <a:spAutoFit/>
          </a:bodyPr>
          <a:lstStyle/>
          <a:p>
            <a:r>
              <a:rPr lang="en-US" sz="2400" i="1" dirty="0">
                <a:solidFill>
                  <a:srgbClr val="FFFF00"/>
                </a:solidFill>
              </a:rPr>
              <a:t>Your lamb shall be without blemish, a male of the first year: ye shall take it out from the sheep, or from the goats.</a:t>
            </a:r>
          </a:p>
          <a:p>
            <a:r>
              <a:rPr lang="en-US" sz="2400" i="1" dirty="0">
                <a:solidFill>
                  <a:srgbClr val="FFFF00"/>
                </a:solidFill>
              </a:rPr>
              <a:t>Exodus 12:5</a:t>
            </a:r>
          </a:p>
        </p:txBody>
      </p:sp>
      <p:sp>
        <p:nvSpPr>
          <p:cNvPr id="10" name="Rectangle 9"/>
          <p:cNvSpPr/>
          <p:nvPr/>
        </p:nvSpPr>
        <p:spPr>
          <a:xfrm>
            <a:off x="6814203" y="1479624"/>
            <a:ext cx="4557770" cy="1569660"/>
          </a:xfrm>
          <a:prstGeom prst="rect">
            <a:avLst/>
          </a:prstGeom>
        </p:spPr>
        <p:txBody>
          <a:bodyPr wrap="square">
            <a:spAutoFit/>
          </a:bodyPr>
          <a:lstStyle/>
          <a:p>
            <a:r>
              <a:rPr lang="en-US" sz="2400" i="1" dirty="0">
                <a:solidFill>
                  <a:srgbClr val="FFFF00"/>
                </a:solidFill>
              </a:rPr>
              <a:t> But with the precious blood of Christ, as of a lamb without blemish and without spot:</a:t>
            </a:r>
          </a:p>
          <a:p>
            <a:r>
              <a:rPr lang="en-US" sz="2400" i="1" dirty="0">
                <a:solidFill>
                  <a:srgbClr val="FFFF00"/>
                </a:solidFill>
              </a:rPr>
              <a:t>1 Peter 1 :19</a:t>
            </a:r>
          </a:p>
        </p:txBody>
      </p:sp>
      <p:pic>
        <p:nvPicPr>
          <p:cNvPr id="2050" name="Picture 2" descr="http://www.adoremus.org/NewABart/Lamb-Zur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9976" y="2904708"/>
            <a:ext cx="5375189" cy="31699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3884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http://wallpapercave.com/wp/kqvP4Hn.png"/>
          <p:cNvPicPr>
            <a:picLocks noChangeAspect="1" noChangeArrowheads="1"/>
          </p:cNvPicPr>
          <p:nvPr/>
        </p:nvPicPr>
        <p:blipFill>
          <a:blip r:embed="rId2" cstate="print">
            <a:duotone>
              <a:prstClr val="black"/>
              <a:srgbClr val="00B050">
                <a:tint val="45000"/>
                <a:satMod val="400000"/>
              </a:srgbClr>
            </a:duotone>
          </a:blip>
          <a:srcRect/>
          <a:stretch>
            <a:fillRect/>
          </a:stretch>
        </p:blipFill>
        <p:spPr bwMode="auto">
          <a:xfrm>
            <a:off x="0" y="0"/>
            <a:ext cx="12192000" cy="6858000"/>
          </a:xfrm>
          <a:prstGeom prst="rect">
            <a:avLst/>
          </a:prstGeom>
          <a:noFill/>
        </p:spPr>
      </p:pic>
      <p:sp>
        <p:nvSpPr>
          <p:cNvPr id="4" name="TextBox 3"/>
          <p:cNvSpPr txBox="1"/>
          <p:nvPr/>
        </p:nvSpPr>
        <p:spPr>
          <a:xfrm>
            <a:off x="0" y="739510"/>
            <a:ext cx="9883302" cy="369332"/>
          </a:xfrm>
          <a:prstGeom prst="rect">
            <a:avLst/>
          </a:prstGeom>
          <a:noFill/>
        </p:spPr>
        <p:txBody>
          <a:bodyPr wrap="square" rtlCol="0">
            <a:spAutoFit/>
          </a:bodyPr>
          <a:lstStyle/>
          <a:p>
            <a:endParaRPr lang="en-US" dirty="0">
              <a:solidFill>
                <a:schemeClr val="bg1"/>
              </a:solidFill>
            </a:endParaRPr>
          </a:p>
        </p:txBody>
      </p:sp>
      <p:sp>
        <p:nvSpPr>
          <p:cNvPr id="44" name="TextBox 43"/>
          <p:cNvSpPr txBox="1"/>
          <p:nvPr/>
        </p:nvSpPr>
        <p:spPr>
          <a:xfrm>
            <a:off x="0" y="6468724"/>
            <a:ext cx="3034054" cy="369332"/>
          </a:xfrm>
          <a:prstGeom prst="rect">
            <a:avLst/>
          </a:prstGeom>
          <a:noFill/>
        </p:spPr>
        <p:txBody>
          <a:bodyPr wrap="square" rtlCol="0">
            <a:spAutoFit/>
          </a:bodyPr>
          <a:lstStyle/>
          <a:p>
            <a:r>
              <a:rPr lang="en-US" dirty="0">
                <a:solidFill>
                  <a:schemeClr val="bg1"/>
                </a:solidFill>
              </a:rPr>
              <a:t>Malachi 1:8,13</a:t>
            </a:r>
          </a:p>
        </p:txBody>
      </p:sp>
      <p:sp>
        <p:nvSpPr>
          <p:cNvPr id="9" name="Rectangle 8"/>
          <p:cNvSpPr/>
          <p:nvPr/>
        </p:nvSpPr>
        <p:spPr>
          <a:xfrm>
            <a:off x="334177" y="428178"/>
            <a:ext cx="5427646" cy="2308324"/>
          </a:xfrm>
          <a:prstGeom prst="rect">
            <a:avLst/>
          </a:prstGeom>
        </p:spPr>
        <p:txBody>
          <a:bodyPr wrap="square">
            <a:spAutoFit/>
          </a:bodyPr>
          <a:lstStyle/>
          <a:p>
            <a:r>
              <a:rPr lang="en-US" sz="2400" dirty="0">
                <a:solidFill>
                  <a:schemeClr val="bg1"/>
                </a:solidFill>
              </a:rPr>
              <a:t>“The atonement was plainly to be a vicarious sacrifice, voluntary and love-inspired on the Savior’s part, universal in its application to mankind so far as men shall accept the means of deliverance thus placed within their reach.</a:t>
            </a:r>
          </a:p>
        </p:txBody>
      </p:sp>
      <p:sp>
        <p:nvSpPr>
          <p:cNvPr id="11" name="Rectangle 10"/>
          <p:cNvSpPr/>
          <p:nvPr/>
        </p:nvSpPr>
        <p:spPr>
          <a:xfrm>
            <a:off x="5316956" y="3237888"/>
            <a:ext cx="6212058" cy="3416320"/>
          </a:xfrm>
          <a:prstGeom prst="rect">
            <a:avLst/>
          </a:prstGeom>
        </p:spPr>
        <p:txBody>
          <a:bodyPr wrap="square">
            <a:spAutoFit/>
          </a:bodyPr>
          <a:lstStyle/>
          <a:p>
            <a:endParaRPr lang="en-US" sz="2400" dirty="0">
              <a:solidFill>
                <a:schemeClr val="bg1"/>
              </a:solidFill>
            </a:endParaRPr>
          </a:p>
          <a:p>
            <a:r>
              <a:rPr lang="en-US" sz="2400" dirty="0">
                <a:solidFill>
                  <a:schemeClr val="bg1"/>
                </a:solidFill>
              </a:rPr>
              <a:t> “For such a mission only one who was without sin could be eligible. Even the altar victims of ancient Israel offered as a provisional propitiation for the offenses of the people under the Mosaic law had to be clean and devoid of spot or blemish; otherwise they were unacceptable and the attempt to offer them was sacrilege.”</a:t>
            </a:r>
            <a:endParaRPr lang="en-US" sz="2400" i="1" dirty="0">
              <a:solidFill>
                <a:schemeClr val="bg1"/>
              </a:solidFill>
            </a:endParaRPr>
          </a:p>
        </p:txBody>
      </p:sp>
      <p:sp>
        <p:nvSpPr>
          <p:cNvPr id="2" name="Rectangle 1"/>
          <p:cNvSpPr/>
          <p:nvPr/>
        </p:nvSpPr>
        <p:spPr>
          <a:xfrm>
            <a:off x="11580481" y="6426446"/>
            <a:ext cx="442750" cy="369332"/>
          </a:xfrm>
          <a:prstGeom prst="rect">
            <a:avLst/>
          </a:prstGeom>
        </p:spPr>
        <p:txBody>
          <a:bodyPr wrap="none">
            <a:spAutoFit/>
          </a:bodyPr>
          <a:lstStyle/>
          <a:p>
            <a:r>
              <a:rPr lang="en-US" dirty="0">
                <a:solidFill>
                  <a:schemeClr val="bg1"/>
                </a:solidFill>
              </a:rPr>
              <a:t>(3)</a:t>
            </a:r>
            <a:endParaRPr lang="en-US" i="1" dirty="0">
              <a:solidFill>
                <a:schemeClr val="bg1"/>
              </a:solidFill>
            </a:endParaRPr>
          </a:p>
        </p:txBody>
      </p:sp>
      <p:grpSp>
        <p:nvGrpSpPr>
          <p:cNvPr id="12" name="Group 11"/>
          <p:cNvGrpSpPr/>
          <p:nvPr/>
        </p:nvGrpSpPr>
        <p:grpSpPr>
          <a:xfrm>
            <a:off x="1873718" y="2947598"/>
            <a:ext cx="3218103" cy="2347802"/>
            <a:chOff x="228600" y="381000"/>
            <a:chExt cx="3505068" cy="2501531"/>
          </a:xfrm>
        </p:grpSpPr>
        <p:grpSp>
          <p:nvGrpSpPr>
            <p:cNvPr id="13" name="Group 144"/>
            <p:cNvGrpSpPr/>
            <p:nvPr/>
          </p:nvGrpSpPr>
          <p:grpSpPr>
            <a:xfrm>
              <a:off x="228600" y="381000"/>
              <a:ext cx="3505068" cy="2501531"/>
              <a:chOff x="534986" y="381000"/>
              <a:chExt cx="2637111" cy="2501531"/>
            </a:xfrm>
          </p:grpSpPr>
          <p:sp>
            <p:nvSpPr>
              <p:cNvPr id="15" name="Rectangle 14"/>
              <p:cNvSpPr/>
              <p:nvPr/>
            </p:nvSpPr>
            <p:spPr>
              <a:xfrm>
                <a:off x="902971" y="980041"/>
                <a:ext cx="1811926" cy="1425710"/>
              </a:xfrm>
              <a:prstGeom prst="rect">
                <a:avLst/>
              </a:prstGeom>
              <a:solidFill>
                <a:srgbClr val="DDC27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143"/>
              <p:cNvGrpSpPr/>
              <p:nvPr/>
            </p:nvGrpSpPr>
            <p:grpSpPr>
              <a:xfrm>
                <a:off x="534986" y="384805"/>
                <a:ext cx="457200" cy="2497726"/>
                <a:chOff x="533400" y="381000"/>
                <a:chExt cx="457200" cy="2497726"/>
              </a:xfrm>
            </p:grpSpPr>
            <p:sp>
              <p:nvSpPr>
                <p:cNvPr id="22" name="Oval 21"/>
                <p:cNvSpPr/>
                <p:nvPr/>
              </p:nvSpPr>
              <p:spPr>
                <a:xfrm rot="16200000">
                  <a:off x="469990" y="2452006"/>
                  <a:ext cx="586739" cy="266702"/>
                </a:xfrm>
                <a:prstGeom prst="ellipse">
                  <a:avLst/>
                </a:prstGeom>
                <a:solidFill>
                  <a:srgbClr val="9E7D2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ounded Rectangle 3"/>
                <p:cNvSpPr/>
                <p:nvPr/>
              </p:nvSpPr>
              <p:spPr>
                <a:xfrm>
                  <a:off x="533400" y="956854"/>
                  <a:ext cx="457200" cy="1524000"/>
                </a:xfrm>
                <a:prstGeom prst="roundRect">
                  <a:avLst/>
                </a:prstGeom>
                <a:solidFill>
                  <a:srgbClr val="D2AF5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4"/>
                <p:cNvSpPr/>
                <p:nvPr/>
              </p:nvSpPr>
              <p:spPr>
                <a:xfrm>
                  <a:off x="533400" y="868679"/>
                  <a:ext cx="457200" cy="152400"/>
                </a:xfrm>
                <a:prstGeom prst="ellipse">
                  <a:avLst/>
                </a:prstGeom>
                <a:solidFill>
                  <a:srgbClr val="D2AF5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6"/>
                <p:cNvSpPr/>
                <p:nvPr/>
              </p:nvSpPr>
              <p:spPr>
                <a:xfrm rot="16200000">
                  <a:off x="468631" y="541019"/>
                  <a:ext cx="586739" cy="266702"/>
                </a:xfrm>
                <a:prstGeom prst="ellipse">
                  <a:avLst/>
                </a:prstGeom>
                <a:solidFill>
                  <a:srgbClr val="9E7D2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42"/>
              <p:cNvGrpSpPr/>
              <p:nvPr/>
            </p:nvGrpSpPr>
            <p:grpSpPr>
              <a:xfrm>
                <a:off x="2714897" y="381000"/>
                <a:ext cx="457200" cy="2497726"/>
                <a:chOff x="2714897" y="457200"/>
                <a:chExt cx="457200" cy="2497726"/>
              </a:xfrm>
            </p:grpSpPr>
            <p:sp>
              <p:nvSpPr>
                <p:cNvPr id="18" name="Oval 17"/>
                <p:cNvSpPr/>
                <p:nvPr/>
              </p:nvSpPr>
              <p:spPr>
                <a:xfrm rot="16200000">
                  <a:off x="2642509" y="2528206"/>
                  <a:ext cx="586739" cy="266702"/>
                </a:xfrm>
                <a:prstGeom prst="ellipse">
                  <a:avLst/>
                </a:prstGeom>
                <a:solidFill>
                  <a:srgbClr val="9E7D2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2"/>
                <p:cNvSpPr/>
                <p:nvPr/>
              </p:nvSpPr>
              <p:spPr>
                <a:xfrm>
                  <a:off x="2714897" y="1043940"/>
                  <a:ext cx="457200" cy="1524000"/>
                </a:xfrm>
                <a:prstGeom prst="roundRect">
                  <a:avLst/>
                </a:prstGeom>
                <a:solidFill>
                  <a:srgbClr val="D2AF5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5"/>
                <p:cNvSpPr/>
                <p:nvPr/>
              </p:nvSpPr>
              <p:spPr>
                <a:xfrm>
                  <a:off x="2714897" y="956854"/>
                  <a:ext cx="457200" cy="152400"/>
                </a:xfrm>
                <a:prstGeom prst="ellipse">
                  <a:avLst/>
                </a:prstGeom>
                <a:solidFill>
                  <a:srgbClr val="D2AF5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rot="16200000">
                  <a:off x="2642508" y="617219"/>
                  <a:ext cx="586739" cy="266702"/>
                </a:xfrm>
                <a:prstGeom prst="ellipse">
                  <a:avLst/>
                </a:prstGeom>
                <a:solidFill>
                  <a:srgbClr val="9E7D2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4" name="Rectangle 13"/>
            <p:cNvSpPr/>
            <p:nvPr/>
          </p:nvSpPr>
          <p:spPr>
            <a:xfrm>
              <a:off x="842492" y="1128335"/>
              <a:ext cx="2293346" cy="830997"/>
            </a:xfrm>
            <a:prstGeom prst="rect">
              <a:avLst/>
            </a:prstGeom>
          </p:spPr>
          <p:txBody>
            <a:bodyPr wrap="square">
              <a:spAutoFit/>
            </a:bodyPr>
            <a:lstStyle/>
            <a:p>
              <a:pPr algn="ctr"/>
              <a:r>
                <a:rPr lang="en-US" sz="1600" b="1" dirty="0"/>
                <a:t>We honor and please the Lord when we give our best to Him</a:t>
              </a:r>
              <a:endParaRPr lang="en-US" sz="1600" i="1" dirty="0"/>
            </a:p>
          </p:txBody>
        </p:sp>
      </p:grpSp>
      <p:pic>
        <p:nvPicPr>
          <p:cNvPr id="5122" name="Picture 2" descr="https://s-media-cache-ak0.pinimg.com/736x/fb/f1/07/fbf107b4df238b225b0d3efb65d85fa9.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238124"/>
            <a:ext cx="5143500" cy="319087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54FB48BB-8D52-7CBF-7473-A0D1FF6EEE01}"/>
              </a:ext>
            </a:extLst>
          </p:cNvPr>
          <p:cNvPicPr>
            <a:picLocks noChangeAspect="1"/>
          </p:cNvPicPr>
          <p:nvPr/>
        </p:nvPicPr>
        <p:blipFill>
          <a:blip r:embed="rId4"/>
          <a:stretch>
            <a:fillRect/>
          </a:stretch>
        </p:blipFill>
        <p:spPr>
          <a:xfrm>
            <a:off x="180692" y="4765094"/>
            <a:ext cx="1342110" cy="1570554"/>
          </a:xfrm>
          <a:prstGeom prst="rect">
            <a:avLst/>
          </a:prstGeom>
        </p:spPr>
      </p:pic>
    </p:spTree>
    <p:extLst>
      <p:ext uri="{BB962C8B-B14F-4D97-AF65-F5344CB8AC3E}">
        <p14:creationId xmlns:p14="http://schemas.microsoft.com/office/powerpoint/2010/main" val="2197365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37"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barn(outVertical)">
                                      <p:cBhvr>
                                        <p:cTn id="1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http://wallpapercave.com/wp/kqvP4Hn.png"/>
          <p:cNvPicPr>
            <a:picLocks noChangeAspect="1" noChangeArrowheads="1"/>
          </p:cNvPicPr>
          <p:nvPr/>
        </p:nvPicPr>
        <p:blipFill>
          <a:blip r:embed="rId2" cstate="print">
            <a:duotone>
              <a:prstClr val="black"/>
              <a:srgbClr val="00B050">
                <a:tint val="45000"/>
                <a:satMod val="400000"/>
              </a:srgbClr>
            </a:duotone>
          </a:blip>
          <a:srcRect/>
          <a:stretch>
            <a:fillRect/>
          </a:stretch>
        </p:blipFill>
        <p:spPr bwMode="auto">
          <a:xfrm>
            <a:off x="0" y="0"/>
            <a:ext cx="12192000" cy="6858000"/>
          </a:xfrm>
          <a:prstGeom prst="rect">
            <a:avLst/>
          </a:prstGeom>
          <a:noFill/>
        </p:spPr>
      </p:pic>
      <p:sp>
        <p:nvSpPr>
          <p:cNvPr id="4" name="TextBox 3"/>
          <p:cNvSpPr txBox="1"/>
          <p:nvPr/>
        </p:nvSpPr>
        <p:spPr>
          <a:xfrm>
            <a:off x="0" y="739510"/>
            <a:ext cx="9883302" cy="369332"/>
          </a:xfrm>
          <a:prstGeom prst="rect">
            <a:avLst/>
          </a:prstGeom>
          <a:noFill/>
        </p:spPr>
        <p:txBody>
          <a:bodyPr wrap="square" rtlCol="0">
            <a:spAutoFit/>
          </a:bodyPr>
          <a:lstStyle/>
          <a:p>
            <a:endParaRPr lang="en-US" dirty="0">
              <a:solidFill>
                <a:schemeClr val="bg1"/>
              </a:solidFill>
            </a:endParaRPr>
          </a:p>
        </p:txBody>
      </p:sp>
      <p:sp>
        <p:nvSpPr>
          <p:cNvPr id="86" name="TextBox 85"/>
          <p:cNvSpPr txBox="1"/>
          <p:nvPr/>
        </p:nvSpPr>
        <p:spPr>
          <a:xfrm>
            <a:off x="0" y="4894"/>
            <a:ext cx="12192000" cy="830997"/>
          </a:xfrm>
          <a:prstGeom prst="rect">
            <a:avLst/>
          </a:prstGeom>
          <a:noFill/>
        </p:spPr>
        <p:txBody>
          <a:bodyPr wrap="square" rtlCol="0">
            <a:spAutoFit/>
          </a:bodyPr>
          <a:lstStyle/>
          <a:p>
            <a:pPr algn="ctr"/>
            <a:r>
              <a:rPr lang="en-US" sz="4800" dirty="0">
                <a:solidFill>
                  <a:schemeClr val="bg1"/>
                </a:solidFill>
                <a:latin typeface="Britannic Bold" panose="020B0903060703020204" pitchFamily="34" charset="0"/>
              </a:rPr>
              <a:t>Corrupt Priest VS Faithful Priest</a:t>
            </a:r>
          </a:p>
        </p:txBody>
      </p:sp>
      <p:sp>
        <p:nvSpPr>
          <p:cNvPr id="2" name="TextBox 1"/>
          <p:cNvSpPr txBox="1"/>
          <p:nvPr/>
        </p:nvSpPr>
        <p:spPr>
          <a:xfrm>
            <a:off x="10919767" y="6387304"/>
            <a:ext cx="975849" cy="369332"/>
          </a:xfrm>
          <a:prstGeom prst="rect">
            <a:avLst/>
          </a:prstGeom>
          <a:noFill/>
        </p:spPr>
        <p:txBody>
          <a:bodyPr wrap="square" rtlCol="0">
            <a:spAutoFit/>
          </a:bodyPr>
          <a:lstStyle/>
          <a:p>
            <a:pPr algn="r"/>
            <a:r>
              <a:rPr lang="en-US" dirty="0">
                <a:solidFill>
                  <a:schemeClr val="bg1"/>
                </a:solidFill>
              </a:rPr>
              <a:t>(2)</a:t>
            </a:r>
          </a:p>
        </p:txBody>
      </p:sp>
      <p:sp>
        <p:nvSpPr>
          <p:cNvPr id="44" name="TextBox 43"/>
          <p:cNvSpPr txBox="1"/>
          <p:nvPr/>
        </p:nvSpPr>
        <p:spPr>
          <a:xfrm>
            <a:off x="0" y="6468724"/>
            <a:ext cx="3034054" cy="369332"/>
          </a:xfrm>
          <a:prstGeom prst="rect">
            <a:avLst/>
          </a:prstGeom>
          <a:noFill/>
        </p:spPr>
        <p:txBody>
          <a:bodyPr wrap="square" rtlCol="0">
            <a:spAutoFit/>
          </a:bodyPr>
          <a:lstStyle/>
          <a:p>
            <a:r>
              <a:rPr lang="en-US" dirty="0">
                <a:solidFill>
                  <a:schemeClr val="bg1"/>
                </a:solidFill>
              </a:rPr>
              <a:t>Malachi 2:2-17</a:t>
            </a:r>
          </a:p>
        </p:txBody>
      </p:sp>
      <p:sp>
        <p:nvSpPr>
          <p:cNvPr id="9" name="Rectangle 8"/>
          <p:cNvSpPr/>
          <p:nvPr/>
        </p:nvSpPr>
        <p:spPr>
          <a:xfrm>
            <a:off x="302382" y="1078545"/>
            <a:ext cx="6317873" cy="5016758"/>
          </a:xfrm>
          <a:prstGeom prst="rect">
            <a:avLst/>
          </a:prstGeom>
        </p:spPr>
        <p:txBody>
          <a:bodyPr wrap="square">
            <a:spAutoFit/>
          </a:bodyPr>
          <a:lstStyle/>
          <a:p>
            <a:r>
              <a:rPr lang="en-US" sz="2000" dirty="0">
                <a:solidFill>
                  <a:schemeClr val="bg1"/>
                </a:solidFill>
              </a:rPr>
              <a:t>The faithful priesthood bearer is a sincere worshiper. He acts as if he were in the Lord’s presence when upon the Lord’s errand. </a:t>
            </a:r>
          </a:p>
          <a:p>
            <a:endParaRPr lang="en-US" sz="2000" dirty="0">
              <a:solidFill>
                <a:schemeClr val="bg1"/>
              </a:solidFill>
            </a:endParaRPr>
          </a:p>
          <a:p>
            <a:r>
              <a:rPr lang="en-US" sz="2000" dirty="0">
                <a:solidFill>
                  <a:schemeClr val="bg1"/>
                </a:solidFill>
              </a:rPr>
              <a:t>He is honest in all his dealings with others, and his speech is dignified and appropriate. </a:t>
            </a:r>
          </a:p>
          <a:p>
            <a:endParaRPr lang="en-US" sz="2000" dirty="0">
              <a:solidFill>
                <a:schemeClr val="bg1"/>
              </a:solidFill>
            </a:endParaRPr>
          </a:p>
          <a:p>
            <a:r>
              <a:rPr lang="en-US" sz="2000" dirty="0">
                <a:solidFill>
                  <a:schemeClr val="bg1"/>
                </a:solidFill>
              </a:rPr>
              <a:t>He walks with the Lord with confidence and assurance and is comfortable in his role of blessing others and leading them into a better way of life. </a:t>
            </a:r>
          </a:p>
          <a:p>
            <a:endParaRPr lang="en-US" sz="2000" dirty="0">
              <a:solidFill>
                <a:schemeClr val="bg1"/>
              </a:solidFill>
            </a:endParaRPr>
          </a:p>
          <a:p>
            <a:r>
              <a:rPr lang="en-US" sz="2000" dirty="0">
                <a:solidFill>
                  <a:schemeClr val="bg1"/>
                </a:solidFill>
              </a:rPr>
              <a:t>He is a student of the scriptures and has the capacity to teach the words of life to others.</a:t>
            </a:r>
          </a:p>
          <a:p>
            <a:endParaRPr lang="en-US" sz="2000" dirty="0">
              <a:solidFill>
                <a:schemeClr val="bg1"/>
              </a:solidFill>
            </a:endParaRPr>
          </a:p>
          <a:p>
            <a:r>
              <a:rPr lang="en-US" sz="2000" dirty="0">
                <a:solidFill>
                  <a:schemeClr val="bg1"/>
                </a:solidFill>
              </a:rPr>
              <a:t> “He is the messenger [teacher, tool, representative] of the Lord of hosts” </a:t>
            </a:r>
          </a:p>
        </p:txBody>
      </p:sp>
      <p:grpSp>
        <p:nvGrpSpPr>
          <p:cNvPr id="13" name="Group 12"/>
          <p:cNvGrpSpPr/>
          <p:nvPr/>
        </p:nvGrpSpPr>
        <p:grpSpPr>
          <a:xfrm>
            <a:off x="7797076" y="4120922"/>
            <a:ext cx="3218103" cy="2347802"/>
            <a:chOff x="228600" y="381000"/>
            <a:chExt cx="3505068" cy="2501531"/>
          </a:xfrm>
        </p:grpSpPr>
        <p:grpSp>
          <p:nvGrpSpPr>
            <p:cNvPr id="14" name="Group 144"/>
            <p:cNvGrpSpPr/>
            <p:nvPr/>
          </p:nvGrpSpPr>
          <p:grpSpPr>
            <a:xfrm>
              <a:off x="228600" y="381000"/>
              <a:ext cx="3505068" cy="2501531"/>
              <a:chOff x="534986" y="381000"/>
              <a:chExt cx="2637111" cy="2501531"/>
            </a:xfrm>
          </p:grpSpPr>
          <p:sp>
            <p:nvSpPr>
              <p:cNvPr id="16" name="Rectangle 15"/>
              <p:cNvSpPr/>
              <p:nvPr/>
            </p:nvSpPr>
            <p:spPr>
              <a:xfrm>
                <a:off x="902971" y="980041"/>
                <a:ext cx="1811926" cy="1425710"/>
              </a:xfrm>
              <a:prstGeom prst="rect">
                <a:avLst/>
              </a:prstGeom>
              <a:solidFill>
                <a:srgbClr val="DDC27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43"/>
              <p:cNvGrpSpPr/>
              <p:nvPr/>
            </p:nvGrpSpPr>
            <p:grpSpPr>
              <a:xfrm>
                <a:off x="534986" y="384805"/>
                <a:ext cx="457200" cy="2497726"/>
                <a:chOff x="533400" y="381000"/>
                <a:chExt cx="457200" cy="2497726"/>
              </a:xfrm>
            </p:grpSpPr>
            <p:sp>
              <p:nvSpPr>
                <p:cNvPr id="23" name="Oval 22"/>
                <p:cNvSpPr/>
                <p:nvPr/>
              </p:nvSpPr>
              <p:spPr>
                <a:xfrm rot="16200000">
                  <a:off x="469990" y="2452006"/>
                  <a:ext cx="586739" cy="266702"/>
                </a:xfrm>
                <a:prstGeom prst="ellipse">
                  <a:avLst/>
                </a:prstGeom>
                <a:solidFill>
                  <a:srgbClr val="9E7D2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ounded Rectangle 3"/>
                <p:cNvSpPr/>
                <p:nvPr/>
              </p:nvSpPr>
              <p:spPr>
                <a:xfrm>
                  <a:off x="533400" y="956854"/>
                  <a:ext cx="457200" cy="1524000"/>
                </a:xfrm>
                <a:prstGeom prst="roundRect">
                  <a:avLst/>
                </a:prstGeom>
                <a:solidFill>
                  <a:srgbClr val="D2AF5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4"/>
                <p:cNvSpPr/>
                <p:nvPr/>
              </p:nvSpPr>
              <p:spPr>
                <a:xfrm>
                  <a:off x="533400" y="868679"/>
                  <a:ext cx="457200" cy="152400"/>
                </a:xfrm>
                <a:prstGeom prst="ellipse">
                  <a:avLst/>
                </a:prstGeom>
                <a:solidFill>
                  <a:srgbClr val="D2AF5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6"/>
                <p:cNvSpPr/>
                <p:nvPr/>
              </p:nvSpPr>
              <p:spPr>
                <a:xfrm rot="16200000">
                  <a:off x="468631" y="541019"/>
                  <a:ext cx="586739" cy="266702"/>
                </a:xfrm>
                <a:prstGeom prst="ellipse">
                  <a:avLst/>
                </a:prstGeom>
                <a:solidFill>
                  <a:srgbClr val="9E7D2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42"/>
              <p:cNvGrpSpPr/>
              <p:nvPr/>
            </p:nvGrpSpPr>
            <p:grpSpPr>
              <a:xfrm>
                <a:off x="2714897" y="381000"/>
                <a:ext cx="457200" cy="2497726"/>
                <a:chOff x="2714897" y="457200"/>
                <a:chExt cx="457200" cy="2497726"/>
              </a:xfrm>
            </p:grpSpPr>
            <p:sp>
              <p:nvSpPr>
                <p:cNvPr id="19" name="Oval 18"/>
                <p:cNvSpPr/>
                <p:nvPr/>
              </p:nvSpPr>
              <p:spPr>
                <a:xfrm rot="16200000">
                  <a:off x="2642509" y="2528206"/>
                  <a:ext cx="586739" cy="266702"/>
                </a:xfrm>
                <a:prstGeom prst="ellipse">
                  <a:avLst/>
                </a:prstGeom>
                <a:solidFill>
                  <a:srgbClr val="9E7D2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ounded Rectangle 2"/>
                <p:cNvSpPr/>
                <p:nvPr/>
              </p:nvSpPr>
              <p:spPr>
                <a:xfrm>
                  <a:off x="2714897" y="1043940"/>
                  <a:ext cx="457200" cy="1524000"/>
                </a:xfrm>
                <a:prstGeom prst="roundRect">
                  <a:avLst/>
                </a:prstGeom>
                <a:solidFill>
                  <a:srgbClr val="D2AF5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5"/>
                <p:cNvSpPr/>
                <p:nvPr/>
              </p:nvSpPr>
              <p:spPr>
                <a:xfrm>
                  <a:off x="2714897" y="956854"/>
                  <a:ext cx="457200" cy="152400"/>
                </a:xfrm>
                <a:prstGeom prst="ellipse">
                  <a:avLst/>
                </a:prstGeom>
                <a:solidFill>
                  <a:srgbClr val="D2AF5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rot="16200000">
                  <a:off x="2642508" y="617219"/>
                  <a:ext cx="586739" cy="266702"/>
                </a:xfrm>
                <a:prstGeom prst="ellipse">
                  <a:avLst/>
                </a:prstGeom>
                <a:solidFill>
                  <a:srgbClr val="9E7D2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5" name="Rectangle 14"/>
            <p:cNvSpPr/>
            <p:nvPr/>
          </p:nvSpPr>
          <p:spPr>
            <a:xfrm>
              <a:off x="842492" y="1128335"/>
              <a:ext cx="2293346" cy="1147752"/>
            </a:xfrm>
            <a:prstGeom prst="rect">
              <a:avLst/>
            </a:prstGeom>
          </p:spPr>
          <p:txBody>
            <a:bodyPr wrap="square">
              <a:spAutoFit/>
            </a:bodyPr>
            <a:lstStyle/>
            <a:p>
              <a:pPr algn="ctr"/>
              <a:r>
                <a:rPr lang="en-US" sz="1600" dirty="0"/>
                <a:t> </a:t>
              </a:r>
              <a:r>
                <a:rPr lang="en-US" sz="1600" b="1" dirty="0"/>
                <a:t>If we do not follow the Lord’s ways, then we may cause others to stumble</a:t>
              </a:r>
              <a:endParaRPr lang="en-US" sz="1600" i="1" dirty="0"/>
            </a:p>
          </p:txBody>
        </p:sp>
      </p:grpSp>
      <p:pic>
        <p:nvPicPr>
          <p:cNvPr id="4100" name="Picture 4" descr="http://www.deluxevectors.com/images/sample/men-in-black-clip-ar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89526" y="1078545"/>
            <a:ext cx="4048125" cy="27622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7120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6" presetClass="entr" presetSubtype="37"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barn(outVertical)">
                                      <p:cBhvr>
                                        <p:cTn id="2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 descr="http://wallpapercave.com/wp/kqvP4Hn.png"/>
          <p:cNvPicPr>
            <a:picLocks noChangeAspect="1" noChangeArrowheads="1"/>
          </p:cNvPicPr>
          <p:nvPr/>
        </p:nvPicPr>
        <p:blipFill>
          <a:blip r:embed="rId2" cstate="print">
            <a:duotone>
              <a:prstClr val="black"/>
              <a:srgbClr val="00B050">
                <a:tint val="45000"/>
                <a:satMod val="400000"/>
              </a:srgbClr>
            </a:duotone>
          </a:blip>
          <a:srcRect/>
          <a:stretch>
            <a:fillRect/>
          </a:stretch>
        </p:blipFill>
        <p:spPr bwMode="auto">
          <a:xfrm>
            <a:off x="0" y="0"/>
            <a:ext cx="12192000" cy="6858000"/>
          </a:xfrm>
          <a:prstGeom prst="rect">
            <a:avLst/>
          </a:prstGeom>
          <a:noFill/>
        </p:spPr>
      </p:pic>
      <p:sp>
        <p:nvSpPr>
          <p:cNvPr id="4" name="TextBox 3"/>
          <p:cNvSpPr txBox="1"/>
          <p:nvPr/>
        </p:nvSpPr>
        <p:spPr>
          <a:xfrm>
            <a:off x="107576" y="0"/>
            <a:ext cx="11981330" cy="3693319"/>
          </a:xfrm>
          <a:prstGeom prst="rect">
            <a:avLst/>
          </a:prstGeom>
          <a:noFill/>
        </p:spPr>
        <p:txBody>
          <a:bodyPr wrap="square" rtlCol="0">
            <a:spAutoFit/>
          </a:bodyPr>
          <a:lstStyle/>
          <a:p>
            <a:r>
              <a:rPr lang="en-US" dirty="0">
                <a:solidFill>
                  <a:schemeClr val="bg1"/>
                </a:solidFill>
              </a:rPr>
              <a:t>Sources:</a:t>
            </a:r>
          </a:p>
          <a:p>
            <a:endParaRPr lang="en-US" dirty="0">
              <a:solidFill>
                <a:schemeClr val="bg1"/>
              </a:solidFill>
            </a:endParaRPr>
          </a:p>
          <a:p>
            <a:endParaRPr lang="en-US" i="1" dirty="0">
              <a:solidFill>
                <a:schemeClr val="bg1"/>
              </a:solidFill>
            </a:endParaRPr>
          </a:p>
          <a:p>
            <a:r>
              <a:rPr lang="en-US" dirty="0">
                <a:solidFill>
                  <a:schemeClr val="bg1"/>
                </a:solidFill>
              </a:rPr>
              <a:t>Videos: </a:t>
            </a:r>
            <a:r>
              <a:rPr lang="en-US" b="1" dirty="0">
                <a:solidFill>
                  <a:schemeClr val="bg1"/>
                </a:solidFill>
              </a:rPr>
              <a:t>With All Your Heart</a:t>
            </a:r>
            <a:r>
              <a:rPr lang="en-US" dirty="0">
                <a:solidFill>
                  <a:schemeClr val="bg1"/>
                </a:solidFill>
              </a:rPr>
              <a:t> (3:27)</a:t>
            </a:r>
          </a:p>
          <a:p>
            <a:r>
              <a:rPr lang="en-US" dirty="0">
                <a:solidFill>
                  <a:schemeClr val="bg1"/>
                </a:solidFill>
              </a:rPr>
              <a:t>	</a:t>
            </a:r>
            <a:r>
              <a:rPr lang="en-US" b="1" dirty="0">
                <a:solidFill>
                  <a:schemeClr val="bg1"/>
                </a:solidFill>
              </a:rPr>
              <a:t>Bullied No More</a:t>
            </a:r>
            <a:r>
              <a:rPr lang="en-US" dirty="0">
                <a:solidFill>
                  <a:schemeClr val="bg1"/>
                </a:solidFill>
              </a:rPr>
              <a:t> (4:55)</a:t>
            </a:r>
          </a:p>
          <a:p>
            <a:endParaRPr lang="en-US" dirty="0">
              <a:solidFill>
                <a:schemeClr val="bg1"/>
              </a:solidFill>
            </a:endParaRPr>
          </a:p>
          <a:p>
            <a:pPr marL="342900" indent="-342900">
              <a:buAutoNum type="arabicPeriod"/>
            </a:pPr>
            <a:r>
              <a:rPr lang="en-US" i="1" dirty="0">
                <a:solidFill>
                  <a:schemeClr val="bg1"/>
                </a:solidFill>
              </a:rPr>
              <a:t>Who’s Who in the Old Testament </a:t>
            </a:r>
            <a:r>
              <a:rPr lang="en-US" dirty="0">
                <a:solidFill>
                  <a:schemeClr val="bg1"/>
                </a:solidFill>
              </a:rPr>
              <a:t>by Ed J. </a:t>
            </a:r>
            <a:r>
              <a:rPr lang="en-US" dirty="0" err="1">
                <a:solidFill>
                  <a:schemeClr val="bg1"/>
                </a:solidFill>
              </a:rPr>
              <a:t>Pinegar</a:t>
            </a:r>
            <a:r>
              <a:rPr lang="en-US" dirty="0">
                <a:solidFill>
                  <a:schemeClr val="bg1"/>
                </a:solidFill>
              </a:rPr>
              <a:t> and Richard J. Allen pp. 121-122</a:t>
            </a:r>
          </a:p>
          <a:p>
            <a:pPr marL="342900" indent="-342900">
              <a:buAutoNum type="arabicPeriod"/>
            </a:pPr>
            <a:endParaRPr lang="en-US" dirty="0">
              <a:solidFill>
                <a:schemeClr val="bg1"/>
              </a:solidFill>
            </a:endParaRPr>
          </a:p>
          <a:p>
            <a:pPr marL="342900" indent="-342900">
              <a:buFontTx/>
              <a:buAutoNum type="arabicPeriod"/>
            </a:pPr>
            <a:r>
              <a:rPr lang="en-US" dirty="0">
                <a:solidFill>
                  <a:schemeClr val="bg1"/>
                </a:solidFill>
              </a:rPr>
              <a:t>Old Testament Student Institute Manual </a:t>
            </a:r>
            <a:r>
              <a:rPr lang="en-US" i="1" dirty="0">
                <a:solidFill>
                  <a:schemeClr val="bg1"/>
                </a:solidFill>
              </a:rPr>
              <a:t>“Behold, I Will Send You Elijah the Prophet” </a:t>
            </a:r>
            <a:r>
              <a:rPr lang="en-US" dirty="0">
                <a:solidFill>
                  <a:schemeClr val="bg1"/>
                </a:solidFill>
              </a:rPr>
              <a:t>Chapter 34</a:t>
            </a:r>
          </a:p>
          <a:p>
            <a:r>
              <a:rPr lang="en-US" dirty="0">
                <a:solidFill>
                  <a:schemeClr val="bg1"/>
                </a:solidFill>
              </a:rPr>
              <a:t>Presentation by ©http://fashionsbylynda.com/blog/</a:t>
            </a:r>
          </a:p>
          <a:p>
            <a:r>
              <a:rPr lang="en-US" dirty="0">
                <a:solidFill>
                  <a:schemeClr val="bg1"/>
                </a:solidFill>
              </a:rPr>
              <a:t>3. Elder James E. </a:t>
            </a:r>
            <a:r>
              <a:rPr lang="en-US" dirty="0" err="1">
                <a:solidFill>
                  <a:schemeClr val="bg1"/>
                </a:solidFill>
              </a:rPr>
              <a:t>Talmage</a:t>
            </a:r>
            <a:r>
              <a:rPr lang="en-US" dirty="0">
                <a:solidFill>
                  <a:schemeClr val="bg1"/>
                </a:solidFill>
              </a:rPr>
              <a:t> </a:t>
            </a:r>
            <a:r>
              <a:rPr lang="en-US" i="1" dirty="0">
                <a:solidFill>
                  <a:schemeClr val="bg1"/>
                </a:solidFill>
              </a:rPr>
              <a:t>Jesus the Christ,</a:t>
            </a:r>
            <a:r>
              <a:rPr lang="en-US" dirty="0">
                <a:solidFill>
                  <a:schemeClr val="bg1"/>
                </a:solidFill>
              </a:rPr>
              <a:t> p. 21</a:t>
            </a:r>
            <a:r>
              <a:rPr lang="en-US" i="1" dirty="0">
                <a:solidFill>
                  <a:schemeClr val="bg1"/>
                </a:solidFill>
              </a:rPr>
              <a:t> </a:t>
            </a:r>
          </a:p>
          <a:p>
            <a:pPr marL="342900" indent="-342900">
              <a:buFontTx/>
              <a:buAutoNum type="arabicPeriod"/>
            </a:pPr>
            <a:endParaRPr lang="en-US" i="1" dirty="0">
              <a:solidFill>
                <a:schemeClr val="bg1"/>
              </a:solidFill>
            </a:endParaRPr>
          </a:p>
          <a:p>
            <a:pPr marL="342900" indent="-342900">
              <a:buFontTx/>
              <a:buAutoNum type="arabicPeriod"/>
            </a:pPr>
            <a:endParaRPr lang="en-US" i="1" dirty="0">
              <a:solidFill>
                <a:schemeClr val="bg1"/>
              </a:solidFill>
            </a:endParaRPr>
          </a:p>
        </p:txBody>
      </p:sp>
      <p:grpSp>
        <p:nvGrpSpPr>
          <p:cNvPr id="5" name="Group 4"/>
          <p:cNvGrpSpPr/>
          <p:nvPr/>
        </p:nvGrpSpPr>
        <p:grpSpPr>
          <a:xfrm>
            <a:off x="3605429" y="669450"/>
            <a:ext cx="623045" cy="789190"/>
            <a:chOff x="7543800" y="3810000"/>
            <a:chExt cx="1143000" cy="1447800"/>
          </a:xfrm>
        </p:grpSpPr>
        <p:sp>
          <p:nvSpPr>
            <p:cNvPr id="6" name="Trapezoid 5"/>
            <p:cNvSpPr/>
            <p:nvPr/>
          </p:nvSpPr>
          <p:spPr>
            <a:xfrm rot="16200000">
              <a:off x="8243309" y="4391868"/>
              <a:ext cx="493691" cy="393290"/>
            </a:xfrm>
            <a:prstGeom prst="trapezoid">
              <a:avLst>
                <a:gd name="adj" fmla="val 41471"/>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p:cNvSpPr/>
            <p:nvPr/>
          </p:nvSpPr>
          <p:spPr>
            <a:xfrm rot="4358081">
              <a:off x="7961518" y="4968574"/>
              <a:ext cx="417474" cy="112077"/>
            </a:xfrm>
            <a:prstGeom prst="roundRect">
              <a:avLst>
                <a:gd name="adj" fmla="val 18628"/>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rot="6732551">
              <a:off x="7707087" y="4993024"/>
              <a:ext cx="417474" cy="112077"/>
            </a:xfrm>
            <a:prstGeom prst="roundRect">
              <a:avLst>
                <a:gd name="adj" fmla="val 18628"/>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7546258" y="4341668"/>
              <a:ext cx="904568" cy="531668"/>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82"/>
            <p:cNvGrpSpPr/>
            <p:nvPr/>
          </p:nvGrpSpPr>
          <p:grpSpPr>
            <a:xfrm>
              <a:off x="7924800" y="3810000"/>
              <a:ext cx="645353" cy="610017"/>
              <a:chOff x="7924800" y="5867400"/>
              <a:chExt cx="645353" cy="610017"/>
            </a:xfrm>
          </p:grpSpPr>
          <p:grpSp>
            <p:nvGrpSpPr>
              <p:cNvPr id="18" name="Group 13"/>
              <p:cNvGrpSpPr/>
              <p:nvPr/>
            </p:nvGrpSpPr>
            <p:grpSpPr>
              <a:xfrm>
                <a:off x="7924800" y="5867400"/>
                <a:ext cx="645353" cy="610017"/>
                <a:chOff x="3037563" y="3121795"/>
                <a:chExt cx="1250371" cy="1224010"/>
              </a:xfrm>
            </p:grpSpPr>
            <p:sp>
              <p:nvSpPr>
                <p:cNvPr id="20" name="Oval 19"/>
                <p:cNvSpPr/>
                <p:nvPr/>
              </p:nvSpPr>
              <p:spPr>
                <a:xfrm rot="1737695">
                  <a:off x="3037563" y="3121795"/>
                  <a:ext cx="1250371" cy="122401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rot="1737695">
                  <a:off x="3293344" y="3360266"/>
                  <a:ext cx="264234" cy="258662"/>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rot="1737695">
                  <a:off x="3263187" y="3803877"/>
                  <a:ext cx="242335" cy="23722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rot="1737695">
                  <a:off x="3738715" y="3834847"/>
                  <a:ext cx="262122" cy="25659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Oval 18"/>
              <p:cNvSpPr/>
              <p:nvPr/>
            </p:nvSpPr>
            <p:spPr>
              <a:xfrm rot="1737695">
                <a:off x="8279177" y="5995452"/>
                <a:ext cx="136379" cy="128911"/>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 name="Group 83"/>
            <p:cNvGrpSpPr/>
            <p:nvPr/>
          </p:nvGrpSpPr>
          <p:grpSpPr>
            <a:xfrm>
              <a:off x="7543800" y="4038600"/>
              <a:ext cx="403070" cy="381000"/>
              <a:chOff x="7924800" y="5867400"/>
              <a:chExt cx="645353" cy="610017"/>
            </a:xfrm>
          </p:grpSpPr>
          <p:grpSp>
            <p:nvGrpSpPr>
              <p:cNvPr id="12" name="Group 13"/>
              <p:cNvGrpSpPr/>
              <p:nvPr/>
            </p:nvGrpSpPr>
            <p:grpSpPr>
              <a:xfrm>
                <a:off x="7924800" y="5867400"/>
                <a:ext cx="645353" cy="610017"/>
                <a:chOff x="3037563" y="3121795"/>
                <a:chExt cx="1250371" cy="1224010"/>
              </a:xfrm>
            </p:grpSpPr>
            <p:sp>
              <p:nvSpPr>
                <p:cNvPr id="14" name="Oval 13"/>
                <p:cNvSpPr/>
                <p:nvPr/>
              </p:nvSpPr>
              <p:spPr>
                <a:xfrm rot="1737695">
                  <a:off x="3037563" y="3121795"/>
                  <a:ext cx="1250371" cy="122401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rot="1737695">
                  <a:off x="3293344" y="3360266"/>
                  <a:ext cx="264234" cy="258662"/>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rot="1737695">
                  <a:off x="3263187" y="3803877"/>
                  <a:ext cx="242335" cy="23722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rot="1737695">
                  <a:off x="3738715" y="3834847"/>
                  <a:ext cx="262122" cy="25659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Oval 12"/>
              <p:cNvSpPr/>
              <p:nvPr/>
            </p:nvSpPr>
            <p:spPr>
              <a:xfrm rot="1737695">
                <a:off x="8279177" y="5995452"/>
                <a:ext cx="136379" cy="128911"/>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3416245414"/>
      </p:ext>
    </p:extLst>
  </p:cSld>
  <p:clrMapOvr>
    <a:masterClrMapping/>
  </p:clrMapOvr>
</p:sld>
</file>

<file path=ppt/theme/theme1.xml><?xml version="1.0" encoding="utf-8"?>
<a:theme xmlns:a="http://schemas.openxmlformats.org/drawingml/2006/main" name="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680</TotalTime>
  <Words>1555</Words>
  <Application>Microsoft Office PowerPoint</Application>
  <PresentationFormat>Widescreen</PresentationFormat>
  <Paragraphs>97</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Britannic Bold</vt:lpstr>
      <vt:lpstr>Calibri Light</vt:lpstr>
      <vt:lpstr>Calibri</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Brad Blau</cp:lastModifiedBy>
  <cp:revision>35</cp:revision>
  <dcterms:created xsi:type="dcterms:W3CDTF">2016-05-02T12:24:41Z</dcterms:created>
  <dcterms:modified xsi:type="dcterms:W3CDTF">2026-01-08T16:47:19Z</dcterms:modified>
</cp:coreProperties>
</file>