
<file path=[Content_Types].xml><?xml version="1.0" encoding="utf-8"?>
<Types xmlns="http://schemas.openxmlformats.org/package/2006/content-types">
  <Default Extension="fntdata" ContentType="application/x-fontdata"/>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sldIdLst>
    <p:sldId id="256" r:id="rId2"/>
    <p:sldId id="280" r:id="rId3"/>
    <p:sldId id="282" r:id="rId4"/>
    <p:sldId id="284" r:id="rId5"/>
    <p:sldId id="287" r:id="rId6"/>
    <p:sldId id="286" r:id="rId7"/>
    <p:sldId id="289" r:id="rId8"/>
    <p:sldId id="288" r:id="rId9"/>
    <p:sldId id="290" r:id="rId10"/>
    <p:sldId id="291" r:id="rId11"/>
    <p:sldId id="292" r:id="rId12"/>
    <p:sldId id="293" r:id="rId13"/>
    <p:sldId id="294" r:id="rId14"/>
    <p:sldId id="295" r:id="rId15"/>
    <p:sldId id="257" r:id="rId16"/>
    <p:sldId id="259" r:id="rId17"/>
  </p:sldIdLst>
  <p:sldSz cx="12192000" cy="6858000"/>
  <p:notesSz cx="6858000" cy="9144000"/>
  <p:embeddedFontLst>
    <p:embeddedFont>
      <p:font typeface="AR ESSENCE" panose="020B0604020202020204" charset="0"/>
      <p:regular r:id="rId18"/>
    </p:embeddedFont>
    <p:embeddedFont>
      <p:font typeface="Britannic Bold" panose="020B0903060703020204" pitchFamily="34" charset="0"/>
      <p:regular r:id="rId19"/>
    </p:embeddedFont>
    <p:embeddedFont>
      <p:font typeface="Colonna MT" panose="04020805060202030203" pitchFamily="82" charset="0"/>
      <p:regular r:id="rId20"/>
    </p:embeddedFont>
    <p:embeddedFont>
      <p:font typeface="Comic Sans MS" panose="030F0702030302020204" pitchFamily="66" charset="0"/>
      <p:regular r:id="rId21"/>
      <p:bold r:id="rId22"/>
      <p:italic r:id="rId23"/>
      <p:boldItalic r:id="rId2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81276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038" autoAdjust="0"/>
    <p:restoredTop sz="94660" autoAdjust="0"/>
  </p:normalViewPr>
  <p:slideViewPr>
    <p:cSldViewPr snapToGrid="0">
      <p:cViewPr varScale="1">
        <p:scale>
          <a:sx n="54" d="100"/>
          <a:sy n="54" d="100"/>
        </p:scale>
        <p:origin x="996" y="264"/>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1.fntdata"/><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7.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6.fntdata"/><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5.fntdata"/><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C56E1EAE-AEDE-4F12-8680-B937EA5FB4DC}" type="datetimeFigureOut">
              <a:rPr lang="en-US" smtClean="0"/>
              <a:pPr/>
              <a:t>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9EA71B7-ED49-4210-86B3-AA84D7351108}" type="slidenum">
              <a:rPr lang="en-US" smtClean="0"/>
              <a:pPr/>
              <a:t>‹#›</a:t>
            </a:fld>
            <a:endParaRPr lang="en-US"/>
          </a:p>
        </p:txBody>
      </p:sp>
    </p:spTree>
    <p:extLst>
      <p:ext uri="{BB962C8B-B14F-4D97-AF65-F5344CB8AC3E}">
        <p14:creationId xmlns:p14="http://schemas.microsoft.com/office/powerpoint/2010/main" val="38019850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56E1EAE-AEDE-4F12-8680-B937EA5FB4DC}" type="datetimeFigureOut">
              <a:rPr lang="en-US" smtClean="0"/>
              <a:pPr/>
              <a:t>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9EA71B7-ED49-4210-86B3-AA84D7351108}" type="slidenum">
              <a:rPr lang="en-US" smtClean="0"/>
              <a:pPr/>
              <a:t>‹#›</a:t>
            </a:fld>
            <a:endParaRPr lang="en-US"/>
          </a:p>
        </p:txBody>
      </p:sp>
    </p:spTree>
    <p:extLst>
      <p:ext uri="{BB962C8B-B14F-4D97-AF65-F5344CB8AC3E}">
        <p14:creationId xmlns:p14="http://schemas.microsoft.com/office/powerpoint/2010/main" val="18719780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56E1EAE-AEDE-4F12-8680-B937EA5FB4DC}" type="datetimeFigureOut">
              <a:rPr lang="en-US" smtClean="0"/>
              <a:pPr/>
              <a:t>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9EA71B7-ED49-4210-86B3-AA84D7351108}" type="slidenum">
              <a:rPr lang="en-US" smtClean="0"/>
              <a:pPr/>
              <a:t>‹#›</a:t>
            </a:fld>
            <a:endParaRPr lang="en-US"/>
          </a:p>
        </p:txBody>
      </p:sp>
    </p:spTree>
    <p:extLst>
      <p:ext uri="{BB962C8B-B14F-4D97-AF65-F5344CB8AC3E}">
        <p14:creationId xmlns:p14="http://schemas.microsoft.com/office/powerpoint/2010/main" val="38613938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C56E1EAE-AEDE-4F12-8680-B937EA5FB4DC}" type="datetimeFigureOut">
              <a:rPr lang="en-US" smtClean="0"/>
              <a:pPr/>
              <a:t>1/8/2026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9EA71B7-ED49-4210-86B3-AA84D7351108}" type="slidenum">
              <a:rPr lang="en-US" smtClean="0"/>
              <a:pPr/>
              <a:t>‹#›</a:t>
            </a:fld>
            <a:endParaRPr lang="en-US"/>
          </a:p>
        </p:txBody>
      </p:sp>
    </p:spTree>
    <p:extLst>
      <p:ext uri="{BB962C8B-B14F-4D97-AF65-F5344CB8AC3E}">
        <p14:creationId xmlns:p14="http://schemas.microsoft.com/office/powerpoint/2010/main" val="40043450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C56E1EAE-AEDE-4F12-8680-B937EA5FB4DC}" type="datetimeFigureOut">
              <a:rPr lang="en-US" smtClean="0"/>
              <a:pPr/>
              <a:t>1/8/2026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9EA71B7-ED49-4210-86B3-AA84D7351108}" type="slidenum">
              <a:rPr lang="en-US" smtClean="0"/>
              <a:pPr/>
              <a:t>‹#›</a:t>
            </a:fld>
            <a:endParaRPr lang="en-US"/>
          </a:p>
        </p:txBody>
      </p:sp>
    </p:spTree>
    <p:extLst>
      <p:ext uri="{BB962C8B-B14F-4D97-AF65-F5344CB8AC3E}">
        <p14:creationId xmlns:p14="http://schemas.microsoft.com/office/powerpoint/2010/main" val="18465551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C56E1EAE-AEDE-4F12-8680-B937EA5FB4DC}" type="datetimeFigureOut">
              <a:rPr lang="en-US" smtClean="0"/>
              <a:pPr/>
              <a:t>1/8/2026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9EA71B7-ED49-4210-86B3-AA84D7351108}" type="slidenum">
              <a:rPr lang="en-US" smtClean="0"/>
              <a:pPr/>
              <a:t>‹#›</a:t>
            </a:fld>
            <a:endParaRPr lang="en-US"/>
          </a:p>
        </p:txBody>
      </p:sp>
    </p:spTree>
    <p:extLst>
      <p:ext uri="{BB962C8B-B14F-4D97-AF65-F5344CB8AC3E}">
        <p14:creationId xmlns:p14="http://schemas.microsoft.com/office/powerpoint/2010/main" val="26990457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56E1EAE-AEDE-4F12-8680-B937EA5FB4DC}" type="datetimeFigureOut">
              <a:rPr lang="en-US" smtClean="0"/>
              <a:pPr/>
              <a:t>1/8/2026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9EA71B7-ED49-4210-86B3-AA84D7351108}" type="slidenum">
              <a:rPr lang="en-US" smtClean="0"/>
              <a:pPr/>
              <a:t>‹#›</a:t>
            </a:fld>
            <a:endParaRPr lang="en-US"/>
          </a:p>
        </p:txBody>
      </p:sp>
    </p:spTree>
    <p:extLst>
      <p:ext uri="{BB962C8B-B14F-4D97-AF65-F5344CB8AC3E}">
        <p14:creationId xmlns:p14="http://schemas.microsoft.com/office/powerpoint/2010/main" val="28644017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56E1EAE-AEDE-4F12-8680-B937EA5FB4DC}" type="datetimeFigureOut">
              <a:rPr lang="en-US" smtClean="0"/>
              <a:pPr/>
              <a:t>1/8/2026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9EA71B7-ED49-4210-86B3-AA84D7351108}" type="slidenum">
              <a:rPr lang="en-US" smtClean="0"/>
              <a:pPr/>
              <a:t>‹#›</a:t>
            </a:fld>
            <a:endParaRPr lang="en-US"/>
          </a:p>
        </p:txBody>
      </p:sp>
    </p:spTree>
    <p:extLst>
      <p:ext uri="{BB962C8B-B14F-4D97-AF65-F5344CB8AC3E}">
        <p14:creationId xmlns:p14="http://schemas.microsoft.com/office/powerpoint/2010/main" val="4070259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56E1EAE-AEDE-4F12-8680-B937EA5FB4DC}" type="datetimeFigureOut">
              <a:rPr lang="en-US" smtClean="0"/>
              <a:pPr/>
              <a:t>1/8/2026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9EA71B7-ED49-4210-86B3-AA84D7351108}" type="slidenum">
              <a:rPr lang="en-US" smtClean="0"/>
              <a:pPr/>
              <a:t>‹#›</a:t>
            </a:fld>
            <a:endParaRPr lang="en-US"/>
          </a:p>
        </p:txBody>
      </p:sp>
    </p:spTree>
    <p:extLst>
      <p:ext uri="{BB962C8B-B14F-4D97-AF65-F5344CB8AC3E}">
        <p14:creationId xmlns:p14="http://schemas.microsoft.com/office/powerpoint/2010/main" val="18660671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56E1EAE-AEDE-4F12-8680-B937EA5FB4DC}" type="datetimeFigureOut">
              <a:rPr lang="en-US" smtClean="0"/>
              <a:pPr/>
              <a:t>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9EA71B7-ED49-4210-86B3-AA84D7351108}" type="slidenum">
              <a:rPr lang="en-US" smtClean="0"/>
              <a:pPr/>
              <a:t>‹#›</a:t>
            </a:fld>
            <a:endParaRPr lang="en-US"/>
          </a:p>
        </p:txBody>
      </p:sp>
    </p:spTree>
    <p:extLst>
      <p:ext uri="{BB962C8B-B14F-4D97-AF65-F5344CB8AC3E}">
        <p14:creationId xmlns:p14="http://schemas.microsoft.com/office/powerpoint/2010/main" val="9881777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56E1EAE-AEDE-4F12-8680-B937EA5FB4DC}" type="datetimeFigureOut">
              <a:rPr lang="en-US" smtClean="0"/>
              <a:pPr/>
              <a:t>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9EA71B7-ED49-4210-86B3-AA84D7351108}" type="slidenum">
              <a:rPr lang="en-US" smtClean="0"/>
              <a:pPr/>
              <a:t>‹#›</a:t>
            </a:fld>
            <a:endParaRPr lang="en-US"/>
          </a:p>
        </p:txBody>
      </p:sp>
    </p:spTree>
    <p:extLst>
      <p:ext uri="{BB962C8B-B14F-4D97-AF65-F5344CB8AC3E}">
        <p14:creationId xmlns:p14="http://schemas.microsoft.com/office/powerpoint/2010/main" val="41031230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56E1EAE-AEDE-4F12-8680-B937EA5FB4DC}" type="datetimeFigureOut">
              <a:rPr lang="en-US" smtClean="0"/>
              <a:pPr/>
              <a:t>1/8/2026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9EA71B7-ED49-4210-86B3-AA84D7351108}" type="slidenum">
              <a:rPr lang="en-US" smtClean="0"/>
              <a:pPr/>
              <a:t>‹#›</a:t>
            </a:fld>
            <a:endParaRPr lang="en-US"/>
          </a:p>
        </p:txBody>
      </p:sp>
    </p:spTree>
    <p:extLst>
      <p:ext uri="{BB962C8B-B14F-4D97-AF65-F5344CB8AC3E}">
        <p14:creationId xmlns:p14="http://schemas.microsoft.com/office/powerpoint/2010/main" val="28010914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4.gif"/></Relationships>
</file>

<file path=ppt/slides/_rels/slide3.xml.rels><?xml version="1.0" encoding="UTF-8" standalone="yes"?>
<Relationships xmlns="http://schemas.openxmlformats.org/package/2006/relationships"><Relationship Id="rId3" Type="http://schemas.openxmlformats.org/officeDocument/2006/relationships/image" Target="../media/image5.gif"/><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6.gif"/></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9.jpeg"/></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11.jpeg"/></Relationships>
</file>

<file path=ppt/slides/_rels/slide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13.jpeg"/></Relationships>
</file>

<file path=ppt/slides/_rels/slide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15.jpeg"/></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18.jpeg"/></Relationships>
</file>

<file path=ppt/slides/_rels/slide1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20.jpeg"/></Relationships>
</file>

<file path=ppt/slides/_rels/slide1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png"/><Relationship Id="rId1" Type="http://schemas.openxmlformats.org/officeDocument/2006/relationships/slideLayout" Target="../slideLayouts/slideLayout7.xml"/><Relationship Id="rId5" Type="http://schemas.openxmlformats.org/officeDocument/2006/relationships/image" Target="../media/image23.jpeg"/><Relationship Id="rId4" Type="http://schemas.openxmlformats.org/officeDocument/2006/relationships/image" Target="../media/image22.jpeg"/></Relationships>
</file>

<file path=ppt/slides/_rels/slide14.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1388CCA-C4DA-4307-9D34-AAE01CDCCD3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86" name="TextBox 85"/>
          <p:cNvSpPr txBox="1"/>
          <p:nvPr/>
        </p:nvSpPr>
        <p:spPr>
          <a:xfrm>
            <a:off x="145279" y="1002523"/>
            <a:ext cx="11921383" cy="1569660"/>
          </a:xfrm>
          <a:prstGeom prst="rect">
            <a:avLst/>
          </a:prstGeom>
          <a:noFill/>
        </p:spPr>
        <p:txBody>
          <a:bodyPr wrap="square" rtlCol="0">
            <a:spAutoFit/>
          </a:bodyPr>
          <a:lstStyle/>
          <a:p>
            <a:pPr algn="ctr"/>
            <a:r>
              <a:rPr lang="en-US" sz="4800" dirty="0">
                <a:solidFill>
                  <a:schemeClr val="bg1"/>
                </a:solidFill>
                <a:latin typeface="Britannic Bold" panose="020B0903060703020204" pitchFamily="34" charset="0"/>
              </a:rPr>
              <a:t>The Last Prophet of the Old Testament</a:t>
            </a:r>
          </a:p>
          <a:p>
            <a:pPr algn="ctr"/>
            <a:r>
              <a:rPr lang="en-US" sz="4800" dirty="0">
                <a:solidFill>
                  <a:schemeClr val="bg1"/>
                </a:solidFill>
                <a:latin typeface="Britannic Bold" panose="020B0903060703020204" pitchFamily="34" charset="0"/>
              </a:rPr>
              <a:t>Malachi 4</a:t>
            </a:r>
          </a:p>
        </p:txBody>
      </p:sp>
      <p:grpSp>
        <p:nvGrpSpPr>
          <p:cNvPr id="77" name="Group 126"/>
          <p:cNvGrpSpPr/>
          <p:nvPr/>
        </p:nvGrpSpPr>
        <p:grpSpPr>
          <a:xfrm>
            <a:off x="8350624" y="1976719"/>
            <a:ext cx="2437350" cy="4171162"/>
            <a:chOff x="3934493" y="526432"/>
            <a:chExt cx="3184088" cy="5360642"/>
          </a:xfrm>
        </p:grpSpPr>
        <p:sp>
          <p:nvSpPr>
            <p:cNvPr id="78" name="Oval 77"/>
            <p:cNvSpPr/>
            <p:nvPr/>
          </p:nvSpPr>
          <p:spPr>
            <a:xfrm rot="20950279">
              <a:off x="4769039" y="5331999"/>
              <a:ext cx="842492" cy="555075"/>
            </a:xfrm>
            <a:prstGeom prst="ellipse">
              <a:avLst/>
            </a:prstGeom>
            <a:solidFill>
              <a:srgbClr val="9966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Oval 78"/>
            <p:cNvSpPr/>
            <p:nvPr/>
          </p:nvSpPr>
          <p:spPr>
            <a:xfrm rot="20950279">
              <a:off x="5531041" y="5331998"/>
              <a:ext cx="842492" cy="555075"/>
            </a:xfrm>
            <a:prstGeom prst="ellipse">
              <a:avLst/>
            </a:prstGeom>
            <a:solidFill>
              <a:srgbClr val="9966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Oval 79"/>
            <p:cNvSpPr/>
            <p:nvPr/>
          </p:nvSpPr>
          <p:spPr>
            <a:xfrm rot="20950279">
              <a:off x="3934493" y="4192823"/>
              <a:ext cx="842493" cy="374623"/>
            </a:xfrm>
            <a:prstGeom prst="ellipse">
              <a:avLst/>
            </a:prstGeom>
            <a:solidFill>
              <a:schemeClr val="accent6">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Oval 80"/>
            <p:cNvSpPr/>
            <p:nvPr/>
          </p:nvSpPr>
          <p:spPr>
            <a:xfrm rot="602317" flipH="1">
              <a:off x="6276089" y="4114405"/>
              <a:ext cx="842492" cy="374624"/>
            </a:xfrm>
            <a:prstGeom prst="ellipse">
              <a:avLst/>
            </a:prstGeom>
            <a:solidFill>
              <a:schemeClr val="accent6">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Trapezoid 81"/>
            <p:cNvSpPr/>
            <p:nvPr/>
          </p:nvSpPr>
          <p:spPr>
            <a:xfrm rot="1217087" flipH="1">
              <a:off x="4376605" y="2616314"/>
              <a:ext cx="821445" cy="1846282"/>
            </a:xfrm>
            <a:prstGeom prst="trapezoid">
              <a:avLst/>
            </a:prstGeom>
            <a:solidFill>
              <a:srgbClr val="F5DD77"/>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Trapezoid 82"/>
            <p:cNvSpPr/>
            <p:nvPr/>
          </p:nvSpPr>
          <p:spPr>
            <a:xfrm rot="20382913">
              <a:off x="5999732" y="2606855"/>
              <a:ext cx="754619" cy="1781702"/>
            </a:xfrm>
            <a:prstGeom prst="trapezoid">
              <a:avLst/>
            </a:prstGeom>
            <a:solidFill>
              <a:srgbClr val="F5DD77"/>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 name="Trapezoid 83"/>
            <p:cNvSpPr/>
            <p:nvPr/>
          </p:nvSpPr>
          <p:spPr>
            <a:xfrm>
              <a:off x="4694999" y="2532652"/>
              <a:ext cx="1825584" cy="3078007"/>
            </a:xfrm>
            <a:prstGeom prst="trapezoid">
              <a:avLst/>
            </a:prstGeom>
            <a:solidFill>
              <a:srgbClr val="F5DD77"/>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Chord 84"/>
            <p:cNvSpPr/>
            <p:nvPr/>
          </p:nvSpPr>
          <p:spPr>
            <a:xfrm rot="7621963">
              <a:off x="4853222" y="563675"/>
              <a:ext cx="1799756" cy="1983060"/>
            </a:xfrm>
            <a:prstGeom prst="chord">
              <a:avLst>
                <a:gd name="adj1" fmla="val 2700000"/>
                <a:gd name="adj2" fmla="val 15640335"/>
              </a:avLst>
            </a:prstGeom>
            <a:solidFill>
              <a:srgbClr val="83644D"/>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0" name="Trapezoid 159"/>
            <p:cNvSpPr/>
            <p:nvPr/>
          </p:nvSpPr>
          <p:spPr>
            <a:xfrm rot="3750173">
              <a:off x="4211366" y="3992801"/>
              <a:ext cx="3051046" cy="384882"/>
            </a:xfrm>
            <a:prstGeom prst="trapezoid">
              <a:avLst/>
            </a:prstGeom>
            <a:solidFill>
              <a:schemeClr val="accent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1" name="Cloud 160"/>
            <p:cNvSpPr/>
            <p:nvPr/>
          </p:nvSpPr>
          <p:spPr>
            <a:xfrm rot="671737">
              <a:off x="4573997" y="1030680"/>
              <a:ext cx="651921" cy="2439222"/>
            </a:xfrm>
            <a:prstGeom prst="cloud">
              <a:avLst/>
            </a:prstGeom>
            <a:solidFill>
              <a:srgbClr val="83644D"/>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2" name="Cloud 161"/>
            <p:cNvSpPr/>
            <p:nvPr/>
          </p:nvSpPr>
          <p:spPr>
            <a:xfrm rot="20928263" flipH="1">
              <a:off x="5993896" y="1272641"/>
              <a:ext cx="762456" cy="2162673"/>
            </a:xfrm>
            <a:prstGeom prst="cloud">
              <a:avLst/>
            </a:prstGeom>
            <a:solidFill>
              <a:srgbClr val="83644D"/>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3" name="Oval 162"/>
            <p:cNvSpPr/>
            <p:nvPr/>
          </p:nvSpPr>
          <p:spPr>
            <a:xfrm>
              <a:off x="5291528" y="2578308"/>
              <a:ext cx="652072" cy="670612"/>
            </a:xfrm>
            <a:prstGeom prst="ellipse">
              <a:avLst/>
            </a:prstGeom>
            <a:solidFill>
              <a:schemeClr val="accent6">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4" name="Trapezoid 163"/>
            <p:cNvSpPr/>
            <p:nvPr/>
          </p:nvSpPr>
          <p:spPr>
            <a:xfrm rot="4384463">
              <a:off x="3827107" y="4066227"/>
              <a:ext cx="3051046" cy="384882"/>
            </a:xfrm>
            <a:prstGeom prst="trapezoid">
              <a:avLst/>
            </a:prstGeom>
            <a:solidFill>
              <a:schemeClr val="accent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5" name="Trapezoid 164"/>
            <p:cNvSpPr/>
            <p:nvPr/>
          </p:nvSpPr>
          <p:spPr>
            <a:xfrm rot="4351830">
              <a:off x="4069000" y="4063690"/>
              <a:ext cx="3051046" cy="384882"/>
            </a:xfrm>
            <a:prstGeom prst="trapezoid">
              <a:avLst>
                <a:gd name="adj" fmla="val 8631"/>
              </a:avLst>
            </a:prstGeom>
            <a:solidFill>
              <a:schemeClr val="accent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66" name="Group 107"/>
            <p:cNvGrpSpPr/>
            <p:nvPr/>
          </p:nvGrpSpPr>
          <p:grpSpPr>
            <a:xfrm>
              <a:off x="4724400" y="2590800"/>
              <a:ext cx="685800" cy="838200"/>
              <a:chOff x="8077200" y="2590800"/>
              <a:chExt cx="685800" cy="838200"/>
            </a:xfrm>
          </p:grpSpPr>
          <p:sp>
            <p:nvSpPr>
              <p:cNvPr id="183" name="Oval 182"/>
              <p:cNvSpPr/>
              <p:nvPr/>
            </p:nvSpPr>
            <p:spPr>
              <a:xfrm>
                <a:off x="8077200" y="2590800"/>
                <a:ext cx="685800" cy="838200"/>
              </a:xfrm>
              <a:prstGeom prst="ellipse">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4" name="Quad Arrow 183"/>
              <p:cNvSpPr/>
              <p:nvPr/>
            </p:nvSpPr>
            <p:spPr>
              <a:xfrm>
                <a:off x="8077200" y="2667000"/>
                <a:ext cx="685800" cy="685800"/>
              </a:xfrm>
              <a:prstGeom prst="quadArrow">
                <a:avLst/>
              </a:prstGeom>
              <a:solidFill>
                <a:srgbClr val="F4DA6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67" name="Oval 166"/>
            <p:cNvSpPr/>
            <p:nvPr/>
          </p:nvSpPr>
          <p:spPr>
            <a:xfrm>
              <a:off x="4800599" y="725994"/>
              <a:ext cx="1600201" cy="2258320"/>
            </a:xfrm>
            <a:prstGeom prst="ellipse">
              <a:avLst/>
            </a:prstGeom>
            <a:solidFill>
              <a:schemeClr val="accent6">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8" name="Moon 167"/>
            <p:cNvSpPr/>
            <p:nvPr/>
          </p:nvSpPr>
          <p:spPr>
            <a:xfrm rot="5743566">
              <a:off x="5384800" y="-19307"/>
              <a:ext cx="812800" cy="1981200"/>
            </a:xfrm>
            <a:prstGeom prst="moon">
              <a:avLst>
                <a:gd name="adj" fmla="val 87500"/>
              </a:avLst>
            </a:prstGeom>
            <a:solidFill>
              <a:srgbClr val="F9EBAD"/>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9" name="Moon 168"/>
            <p:cNvSpPr/>
            <p:nvPr/>
          </p:nvSpPr>
          <p:spPr>
            <a:xfrm rot="5743566">
              <a:off x="5447734" y="-79953"/>
              <a:ext cx="667004" cy="1879774"/>
            </a:xfrm>
            <a:prstGeom prst="moon">
              <a:avLst>
                <a:gd name="adj" fmla="val 65725"/>
              </a:avLst>
            </a:prstGeom>
            <a:solidFill>
              <a:srgbClr val="F9EBAD"/>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70" name="Group 124"/>
            <p:cNvGrpSpPr/>
            <p:nvPr/>
          </p:nvGrpSpPr>
          <p:grpSpPr>
            <a:xfrm>
              <a:off x="5105400" y="914400"/>
              <a:ext cx="1272905" cy="371557"/>
              <a:chOff x="7557386" y="1121682"/>
              <a:chExt cx="1272905" cy="371557"/>
            </a:xfrm>
          </p:grpSpPr>
          <p:grpSp>
            <p:nvGrpSpPr>
              <p:cNvPr id="171" name="Group 110"/>
              <p:cNvGrpSpPr/>
              <p:nvPr/>
            </p:nvGrpSpPr>
            <p:grpSpPr>
              <a:xfrm rot="401849">
                <a:off x="7557386" y="1163079"/>
                <a:ext cx="359190" cy="254000"/>
                <a:chOff x="8077200" y="2590800"/>
                <a:chExt cx="687114" cy="838200"/>
              </a:xfrm>
            </p:grpSpPr>
            <p:sp>
              <p:nvSpPr>
                <p:cNvPr id="181" name="Oval 180"/>
                <p:cNvSpPr/>
                <p:nvPr/>
              </p:nvSpPr>
              <p:spPr>
                <a:xfrm>
                  <a:off x="8077200" y="2590800"/>
                  <a:ext cx="685800" cy="838200"/>
                </a:xfrm>
                <a:prstGeom prst="ellipse">
                  <a:avLst/>
                </a:prstGeom>
                <a:solidFill>
                  <a:srgbClr val="FFC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2" name="Quad Arrow 181"/>
                <p:cNvSpPr/>
                <p:nvPr/>
              </p:nvSpPr>
              <p:spPr>
                <a:xfrm>
                  <a:off x="8078513" y="2666734"/>
                  <a:ext cx="685801" cy="685799"/>
                </a:xfrm>
                <a:prstGeom prst="quadArrow">
                  <a:avLst/>
                </a:prstGeom>
                <a:solidFill>
                  <a:srgbClr val="F4DA6C"/>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72" name="Group 113"/>
              <p:cNvGrpSpPr/>
              <p:nvPr/>
            </p:nvGrpSpPr>
            <p:grpSpPr>
              <a:xfrm rot="401849">
                <a:off x="7854102" y="1121682"/>
                <a:ext cx="358503" cy="254000"/>
                <a:chOff x="8077200" y="2590800"/>
                <a:chExt cx="685800" cy="838200"/>
              </a:xfrm>
            </p:grpSpPr>
            <p:sp>
              <p:nvSpPr>
                <p:cNvPr id="179" name="Oval 178"/>
                <p:cNvSpPr/>
                <p:nvPr/>
              </p:nvSpPr>
              <p:spPr>
                <a:xfrm>
                  <a:off x="8077200" y="2590800"/>
                  <a:ext cx="685800" cy="838200"/>
                </a:xfrm>
                <a:prstGeom prst="ellipse">
                  <a:avLst/>
                </a:prstGeom>
                <a:solidFill>
                  <a:srgbClr val="FFC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0" name="Quad Arrow 179"/>
                <p:cNvSpPr/>
                <p:nvPr/>
              </p:nvSpPr>
              <p:spPr>
                <a:xfrm>
                  <a:off x="8077200" y="2667000"/>
                  <a:ext cx="685800" cy="685800"/>
                </a:xfrm>
                <a:prstGeom prst="quadArrow">
                  <a:avLst/>
                </a:prstGeom>
                <a:solidFill>
                  <a:srgbClr val="F4DA6C"/>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73" name="Group 116"/>
              <p:cNvGrpSpPr/>
              <p:nvPr/>
            </p:nvGrpSpPr>
            <p:grpSpPr>
              <a:xfrm rot="401849">
                <a:off x="8150815" y="1156524"/>
                <a:ext cx="358503" cy="254000"/>
                <a:chOff x="8077200" y="2590800"/>
                <a:chExt cx="685800" cy="838200"/>
              </a:xfrm>
            </p:grpSpPr>
            <p:sp>
              <p:nvSpPr>
                <p:cNvPr id="177" name="Oval 176"/>
                <p:cNvSpPr/>
                <p:nvPr/>
              </p:nvSpPr>
              <p:spPr>
                <a:xfrm>
                  <a:off x="8077200" y="2590800"/>
                  <a:ext cx="685800" cy="838200"/>
                </a:xfrm>
                <a:prstGeom prst="ellipse">
                  <a:avLst/>
                </a:prstGeom>
                <a:solidFill>
                  <a:srgbClr val="FFC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8" name="Quad Arrow 177"/>
                <p:cNvSpPr/>
                <p:nvPr/>
              </p:nvSpPr>
              <p:spPr>
                <a:xfrm>
                  <a:off x="8077200" y="2667000"/>
                  <a:ext cx="685800" cy="685800"/>
                </a:xfrm>
                <a:prstGeom prst="quadArrow">
                  <a:avLst/>
                </a:prstGeom>
                <a:solidFill>
                  <a:srgbClr val="F4DA6C"/>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74" name="Group 119"/>
              <p:cNvGrpSpPr/>
              <p:nvPr/>
            </p:nvGrpSpPr>
            <p:grpSpPr>
              <a:xfrm rot="401849">
                <a:off x="8471788" y="1239239"/>
                <a:ext cx="358503" cy="254000"/>
                <a:chOff x="8077200" y="2590800"/>
                <a:chExt cx="685800" cy="838200"/>
              </a:xfrm>
            </p:grpSpPr>
            <p:sp>
              <p:nvSpPr>
                <p:cNvPr id="175" name="Oval 174"/>
                <p:cNvSpPr/>
                <p:nvPr/>
              </p:nvSpPr>
              <p:spPr>
                <a:xfrm>
                  <a:off x="8077200" y="2590800"/>
                  <a:ext cx="685800" cy="838200"/>
                </a:xfrm>
                <a:prstGeom prst="ellipse">
                  <a:avLst/>
                </a:prstGeom>
                <a:solidFill>
                  <a:srgbClr val="FFC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6" name="Quad Arrow 175"/>
                <p:cNvSpPr/>
                <p:nvPr/>
              </p:nvSpPr>
              <p:spPr>
                <a:xfrm>
                  <a:off x="8077200" y="2667000"/>
                  <a:ext cx="685800" cy="685800"/>
                </a:xfrm>
                <a:prstGeom prst="quadArrow">
                  <a:avLst/>
                </a:prstGeom>
                <a:solidFill>
                  <a:srgbClr val="F4DA6C"/>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grpSp>
        <p:nvGrpSpPr>
          <p:cNvPr id="40" name="Group 39"/>
          <p:cNvGrpSpPr/>
          <p:nvPr/>
        </p:nvGrpSpPr>
        <p:grpSpPr>
          <a:xfrm>
            <a:off x="4543163" y="2775152"/>
            <a:ext cx="3048000" cy="1828800"/>
            <a:chOff x="2612570" y="4716754"/>
            <a:chExt cx="3048000" cy="1828800"/>
          </a:xfrm>
        </p:grpSpPr>
        <p:grpSp>
          <p:nvGrpSpPr>
            <p:cNvPr id="41" name="Group 40"/>
            <p:cNvGrpSpPr/>
            <p:nvPr/>
          </p:nvGrpSpPr>
          <p:grpSpPr>
            <a:xfrm>
              <a:off x="2612570" y="4716754"/>
              <a:ext cx="3048000" cy="1828800"/>
              <a:chOff x="3810000" y="4800600"/>
              <a:chExt cx="3048000" cy="1828800"/>
            </a:xfrm>
          </p:grpSpPr>
          <p:sp>
            <p:nvSpPr>
              <p:cNvPr id="51" name="Rounded Rectangle 50"/>
              <p:cNvSpPr/>
              <p:nvPr/>
            </p:nvSpPr>
            <p:spPr>
              <a:xfrm>
                <a:off x="3810000" y="4800600"/>
                <a:ext cx="3048000" cy="1828800"/>
              </a:xfrm>
              <a:prstGeom prst="roundRect">
                <a:avLst>
                  <a:gd name="adj" fmla="val 1190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Rounded Rectangle 51"/>
              <p:cNvSpPr/>
              <p:nvPr/>
            </p:nvSpPr>
            <p:spPr>
              <a:xfrm>
                <a:off x="3924111" y="4901788"/>
                <a:ext cx="2788471" cy="1593412"/>
              </a:xfrm>
              <a:prstGeom prst="roundRect">
                <a:avLst>
                  <a:gd name="adj" fmla="val 11905"/>
                </a:avLst>
              </a:prstGeom>
              <a:solidFill>
                <a:schemeClr val="tx1">
                  <a:lumMod val="65000"/>
                  <a:lumOff val="3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3" name="Group 52"/>
              <p:cNvGrpSpPr/>
              <p:nvPr/>
            </p:nvGrpSpPr>
            <p:grpSpPr>
              <a:xfrm>
                <a:off x="4247839" y="5132039"/>
                <a:ext cx="2210246" cy="1116362"/>
                <a:chOff x="4838927" y="2114535"/>
                <a:chExt cx="4585267" cy="2315949"/>
              </a:xfrm>
            </p:grpSpPr>
            <p:grpSp>
              <p:nvGrpSpPr>
                <p:cNvPr id="54" name="Group 53"/>
                <p:cNvGrpSpPr/>
                <p:nvPr/>
              </p:nvGrpSpPr>
              <p:grpSpPr>
                <a:xfrm>
                  <a:off x="4838927" y="2126252"/>
                  <a:ext cx="1308666" cy="2304232"/>
                  <a:chOff x="4838927" y="2126252"/>
                  <a:chExt cx="1308666" cy="2304232"/>
                </a:xfrm>
              </p:grpSpPr>
              <p:sp>
                <p:nvSpPr>
                  <p:cNvPr id="71" name="Left-Right Arrow 70"/>
                  <p:cNvSpPr/>
                  <p:nvPr/>
                </p:nvSpPr>
                <p:spPr>
                  <a:xfrm>
                    <a:off x="5030627" y="4196669"/>
                    <a:ext cx="967401" cy="233815"/>
                  </a:xfrm>
                  <a:prstGeom prst="leftRightArrow">
                    <a:avLst>
                      <a:gd name="adj1" fmla="val 100000"/>
                      <a:gd name="adj2" fmla="val 50000"/>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Left-Right Arrow 71"/>
                  <p:cNvSpPr/>
                  <p:nvPr/>
                </p:nvSpPr>
                <p:spPr>
                  <a:xfrm rot="16200000">
                    <a:off x="5546985" y="3680311"/>
                    <a:ext cx="967401" cy="233815"/>
                  </a:xfrm>
                  <a:prstGeom prst="leftRightArrow">
                    <a:avLst>
                      <a:gd name="adj1" fmla="val 100000"/>
                      <a:gd name="adj2" fmla="val 50000"/>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3" name="Left-Right Arrow 72"/>
                  <p:cNvSpPr/>
                  <p:nvPr/>
                </p:nvSpPr>
                <p:spPr>
                  <a:xfrm rot="16200000">
                    <a:off x="4501957" y="3712969"/>
                    <a:ext cx="967401" cy="233815"/>
                  </a:xfrm>
                  <a:prstGeom prst="leftRightArrow">
                    <a:avLst>
                      <a:gd name="adj1" fmla="val 100000"/>
                      <a:gd name="adj2" fmla="val 50000"/>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4" name="Left-Right Arrow 73"/>
                  <p:cNvSpPr/>
                  <p:nvPr/>
                </p:nvSpPr>
                <p:spPr>
                  <a:xfrm rot="16200000">
                    <a:off x="4472134" y="2655157"/>
                    <a:ext cx="967401" cy="233815"/>
                  </a:xfrm>
                  <a:prstGeom prst="leftRightArrow">
                    <a:avLst>
                      <a:gd name="adj1" fmla="val 100000"/>
                      <a:gd name="adj2" fmla="val 50000"/>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5" name="Left-Right Arrow 74"/>
                  <p:cNvSpPr/>
                  <p:nvPr/>
                </p:nvSpPr>
                <p:spPr>
                  <a:xfrm>
                    <a:off x="5030627" y="3173411"/>
                    <a:ext cx="967401" cy="233815"/>
                  </a:xfrm>
                  <a:prstGeom prst="leftRightArrow">
                    <a:avLst>
                      <a:gd name="adj1" fmla="val 100000"/>
                      <a:gd name="adj2" fmla="val 50000"/>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Left-Right Arrow 75"/>
                  <p:cNvSpPr/>
                  <p:nvPr/>
                </p:nvSpPr>
                <p:spPr>
                  <a:xfrm>
                    <a:off x="5002698" y="2126252"/>
                    <a:ext cx="967401" cy="233815"/>
                  </a:xfrm>
                  <a:prstGeom prst="leftRightArrow">
                    <a:avLst>
                      <a:gd name="adj1" fmla="val 100000"/>
                      <a:gd name="adj2" fmla="val 50000"/>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5" name="Group 54"/>
                <p:cNvGrpSpPr/>
                <p:nvPr/>
              </p:nvGrpSpPr>
              <p:grpSpPr>
                <a:xfrm>
                  <a:off x="6656842" y="2114535"/>
                  <a:ext cx="1308666" cy="2293346"/>
                  <a:chOff x="4838927" y="2137138"/>
                  <a:chExt cx="1308666" cy="2293346"/>
                </a:xfrm>
              </p:grpSpPr>
              <p:sp>
                <p:nvSpPr>
                  <p:cNvPr id="65" name="Left-Right Arrow 64"/>
                  <p:cNvSpPr/>
                  <p:nvPr/>
                </p:nvSpPr>
                <p:spPr>
                  <a:xfrm>
                    <a:off x="5030627" y="4196669"/>
                    <a:ext cx="967401" cy="233815"/>
                  </a:xfrm>
                  <a:prstGeom prst="leftRightArrow">
                    <a:avLst>
                      <a:gd name="adj1" fmla="val 100000"/>
                      <a:gd name="adj2" fmla="val 50000"/>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Left-Right Arrow 65"/>
                  <p:cNvSpPr/>
                  <p:nvPr/>
                </p:nvSpPr>
                <p:spPr>
                  <a:xfrm rot="16200000">
                    <a:off x="5546985" y="3680311"/>
                    <a:ext cx="967401" cy="233815"/>
                  </a:xfrm>
                  <a:prstGeom prst="leftRightArrow">
                    <a:avLst>
                      <a:gd name="adj1" fmla="val 100000"/>
                      <a:gd name="adj2" fmla="val 50000"/>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7" name="Left-Right Arrow 66"/>
                  <p:cNvSpPr/>
                  <p:nvPr/>
                </p:nvSpPr>
                <p:spPr>
                  <a:xfrm rot="16200000">
                    <a:off x="4480186" y="3691198"/>
                    <a:ext cx="967401" cy="233815"/>
                  </a:xfrm>
                  <a:prstGeom prst="leftRightArrow">
                    <a:avLst>
                      <a:gd name="adj1" fmla="val 100000"/>
                      <a:gd name="adj2" fmla="val 50000"/>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8" name="Left-Right Arrow 67"/>
                  <p:cNvSpPr/>
                  <p:nvPr/>
                </p:nvSpPr>
                <p:spPr>
                  <a:xfrm rot="16200000">
                    <a:off x="4472134" y="2655157"/>
                    <a:ext cx="967401" cy="233815"/>
                  </a:xfrm>
                  <a:prstGeom prst="leftRightArrow">
                    <a:avLst>
                      <a:gd name="adj1" fmla="val 100000"/>
                      <a:gd name="adj2" fmla="val 50000"/>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9" name="Left-Right Arrow 68"/>
                  <p:cNvSpPr/>
                  <p:nvPr/>
                </p:nvSpPr>
                <p:spPr>
                  <a:xfrm rot="16200000">
                    <a:off x="5542255" y="2661782"/>
                    <a:ext cx="967401" cy="233815"/>
                  </a:xfrm>
                  <a:prstGeom prst="leftRightArrow">
                    <a:avLst>
                      <a:gd name="adj1" fmla="val 100000"/>
                      <a:gd name="adj2" fmla="val 50000"/>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Left-Right Arrow 69"/>
                  <p:cNvSpPr/>
                  <p:nvPr/>
                </p:nvSpPr>
                <p:spPr>
                  <a:xfrm>
                    <a:off x="5024469" y="2137138"/>
                    <a:ext cx="967401" cy="233815"/>
                  </a:xfrm>
                  <a:prstGeom prst="leftRightArrow">
                    <a:avLst>
                      <a:gd name="adj1" fmla="val 100000"/>
                      <a:gd name="adj2" fmla="val 50000"/>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6" name="Left-Right Arrow 55"/>
                <p:cNvSpPr/>
                <p:nvPr/>
              </p:nvSpPr>
              <p:spPr>
                <a:xfrm rot="16200000">
                  <a:off x="6208488" y="2902533"/>
                  <a:ext cx="298463" cy="243292"/>
                </a:xfrm>
                <a:prstGeom prst="leftRightArrow">
                  <a:avLst>
                    <a:gd name="adj1" fmla="val 100000"/>
                    <a:gd name="adj2" fmla="val 50000"/>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7" name="Left-Right Arrow 56"/>
                <p:cNvSpPr/>
                <p:nvPr/>
              </p:nvSpPr>
              <p:spPr>
                <a:xfrm rot="16200000">
                  <a:off x="6219373" y="3348847"/>
                  <a:ext cx="298463" cy="243292"/>
                </a:xfrm>
                <a:prstGeom prst="leftRightArrow">
                  <a:avLst>
                    <a:gd name="adj1" fmla="val 100000"/>
                    <a:gd name="adj2" fmla="val 50000"/>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58" name="Group 57"/>
                <p:cNvGrpSpPr/>
                <p:nvPr/>
              </p:nvGrpSpPr>
              <p:grpSpPr>
                <a:xfrm>
                  <a:off x="8115528" y="2125421"/>
                  <a:ext cx="1308666" cy="2293346"/>
                  <a:chOff x="4838927" y="2137138"/>
                  <a:chExt cx="1308666" cy="2293346"/>
                </a:xfrm>
              </p:grpSpPr>
              <p:sp>
                <p:nvSpPr>
                  <p:cNvPr id="59" name="Left-Right Arrow 58"/>
                  <p:cNvSpPr/>
                  <p:nvPr/>
                </p:nvSpPr>
                <p:spPr>
                  <a:xfrm>
                    <a:off x="5030627" y="4196669"/>
                    <a:ext cx="967401" cy="233815"/>
                  </a:xfrm>
                  <a:prstGeom prst="leftRightArrow">
                    <a:avLst>
                      <a:gd name="adj1" fmla="val 100000"/>
                      <a:gd name="adj2" fmla="val 50000"/>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Left-Right Arrow 59"/>
                  <p:cNvSpPr/>
                  <p:nvPr/>
                </p:nvSpPr>
                <p:spPr>
                  <a:xfrm rot="16200000">
                    <a:off x="5546985" y="3680311"/>
                    <a:ext cx="967401" cy="233815"/>
                  </a:xfrm>
                  <a:prstGeom prst="leftRightArrow">
                    <a:avLst>
                      <a:gd name="adj1" fmla="val 100000"/>
                      <a:gd name="adj2" fmla="val 50000"/>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1" name="Left-Right Arrow 60"/>
                  <p:cNvSpPr/>
                  <p:nvPr/>
                </p:nvSpPr>
                <p:spPr>
                  <a:xfrm rot="16200000">
                    <a:off x="4480186" y="3691198"/>
                    <a:ext cx="967401" cy="233815"/>
                  </a:xfrm>
                  <a:prstGeom prst="leftRightArrow">
                    <a:avLst>
                      <a:gd name="adj1" fmla="val 100000"/>
                      <a:gd name="adj2" fmla="val 50000"/>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2" name="Left-Right Arrow 61"/>
                  <p:cNvSpPr/>
                  <p:nvPr/>
                </p:nvSpPr>
                <p:spPr>
                  <a:xfrm rot="16200000">
                    <a:off x="4472134" y="2655157"/>
                    <a:ext cx="967401" cy="233815"/>
                  </a:xfrm>
                  <a:prstGeom prst="leftRightArrow">
                    <a:avLst>
                      <a:gd name="adj1" fmla="val 100000"/>
                      <a:gd name="adj2" fmla="val 50000"/>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3" name="Left-Right Arrow 62"/>
                  <p:cNvSpPr/>
                  <p:nvPr/>
                </p:nvSpPr>
                <p:spPr>
                  <a:xfrm rot="16200000">
                    <a:off x="5542255" y="2661782"/>
                    <a:ext cx="967401" cy="233815"/>
                  </a:xfrm>
                  <a:prstGeom prst="leftRightArrow">
                    <a:avLst>
                      <a:gd name="adj1" fmla="val 100000"/>
                      <a:gd name="adj2" fmla="val 50000"/>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Left-Right Arrow 63"/>
                  <p:cNvSpPr/>
                  <p:nvPr/>
                </p:nvSpPr>
                <p:spPr>
                  <a:xfrm>
                    <a:off x="5024469" y="2137138"/>
                    <a:ext cx="967401" cy="233815"/>
                  </a:xfrm>
                  <a:prstGeom prst="leftRightArrow">
                    <a:avLst>
                      <a:gd name="adj1" fmla="val 100000"/>
                      <a:gd name="adj2" fmla="val 50000"/>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grpSp>
          <p:nvGrpSpPr>
            <p:cNvPr id="42" name="Group 41"/>
            <p:cNvGrpSpPr/>
            <p:nvPr/>
          </p:nvGrpSpPr>
          <p:grpSpPr>
            <a:xfrm>
              <a:off x="4942305" y="6198904"/>
              <a:ext cx="430371" cy="165665"/>
              <a:chOff x="6656229" y="2333163"/>
              <a:chExt cx="1393605" cy="536447"/>
            </a:xfrm>
          </p:grpSpPr>
          <p:sp>
            <p:nvSpPr>
              <p:cNvPr id="43" name="Left-Right Arrow 42"/>
              <p:cNvSpPr/>
              <p:nvPr/>
            </p:nvSpPr>
            <p:spPr>
              <a:xfrm rot="16200000">
                <a:off x="6479423" y="2580098"/>
                <a:ext cx="466318" cy="112706"/>
              </a:xfrm>
              <a:prstGeom prst="leftRightArrow">
                <a:avLst>
                  <a:gd name="adj1" fmla="val 100000"/>
                  <a:gd name="adj2" fmla="val 50000"/>
                </a:avLst>
              </a:prstGeom>
              <a:solidFill>
                <a:srgbClr val="FF00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4" name="Left-Right Arrow 43"/>
              <p:cNvSpPr/>
              <p:nvPr/>
            </p:nvSpPr>
            <p:spPr>
              <a:xfrm rot="10800000">
                <a:off x="6726776" y="2337677"/>
                <a:ext cx="466318" cy="65613"/>
              </a:xfrm>
              <a:prstGeom prst="leftRightArrow">
                <a:avLst>
                  <a:gd name="adj1" fmla="val 100000"/>
                  <a:gd name="adj2" fmla="val 50000"/>
                </a:avLst>
              </a:prstGeom>
              <a:solidFill>
                <a:srgbClr val="FF00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5" name="Left-Right Arrow 44"/>
              <p:cNvSpPr/>
              <p:nvPr/>
            </p:nvSpPr>
            <p:spPr>
              <a:xfrm rot="16200000">
                <a:off x="6974130" y="2567863"/>
                <a:ext cx="466318" cy="112706"/>
              </a:xfrm>
              <a:prstGeom prst="leftRightArrow">
                <a:avLst>
                  <a:gd name="adj1" fmla="val 100000"/>
                  <a:gd name="adj2" fmla="val 50000"/>
                </a:avLst>
              </a:prstGeom>
              <a:solidFill>
                <a:srgbClr val="FF00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6" name="Left-Right Arrow 45"/>
              <p:cNvSpPr/>
              <p:nvPr/>
            </p:nvSpPr>
            <p:spPr>
              <a:xfrm rot="16200000">
                <a:off x="7189170" y="2546155"/>
                <a:ext cx="466318" cy="112706"/>
              </a:xfrm>
              <a:prstGeom prst="leftRightArrow">
                <a:avLst>
                  <a:gd name="adj1" fmla="val 100000"/>
                  <a:gd name="adj2" fmla="val 50000"/>
                </a:avLst>
              </a:prstGeom>
              <a:solidFill>
                <a:srgbClr val="FF00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7" name="Left-Right Arrow 46"/>
              <p:cNvSpPr/>
              <p:nvPr/>
            </p:nvSpPr>
            <p:spPr>
              <a:xfrm rot="16200000">
                <a:off x="7760322" y="2562216"/>
                <a:ext cx="466318" cy="112706"/>
              </a:xfrm>
              <a:prstGeom prst="leftRightArrow">
                <a:avLst>
                  <a:gd name="adj1" fmla="val 100000"/>
                  <a:gd name="adj2" fmla="val 50000"/>
                </a:avLst>
              </a:prstGeom>
              <a:solidFill>
                <a:srgbClr val="FF00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8" name="Left-Right Arrow 47"/>
              <p:cNvSpPr/>
              <p:nvPr/>
            </p:nvSpPr>
            <p:spPr>
              <a:xfrm rot="14187461">
                <a:off x="7472318" y="2436998"/>
                <a:ext cx="273859" cy="66190"/>
              </a:xfrm>
              <a:prstGeom prst="leftRightArrow">
                <a:avLst>
                  <a:gd name="adj1" fmla="val 100000"/>
                  <a:gd name="adj2" fmla="val 50000"/>
                </a:avLst>
              </a:prstGeom>
              <a:solidFill>
                <a:srgbClr val="FF00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9" name="Left-Right Arrow 48"/>
              <p:cNvSpPr/>
              <p:nvPr/>
            </p:nvSpPr>
            <p:spPr>
              <a:xfrm rot="18252302">
                <a:off x="7690003" y="2445693"/>
                <a:ext cx="273859" cy="66190"/>
              </a:xfrm>
              <a:prstGeom prst="leftRightArrow">
                <a:avLst>
                  <a:gd name="adj1" fmla="val 100000"/>
                  <a:gd name="adj2" fmla="val 50000"/>
                </a:avLst>
              </a:prstGeom>
              <a:solidFill>
                <a:srgbClr val="FF00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0" name="Left-Right Arrow 49"/>
              <p:cNvSpPr/>
              <p:nvPr/>
            </p:nvSpPr>
            <p:spPr>
              <a:xfrm rot="10800000">
                <a:off x="6788229" y="2560199"/>
                <a:ext cx="343402" cy="96490"/>
              </a:xfrm>
              <a:prstGeom prst="leftRightArrow">
                <a:avLst>
                  <a:gd name="adj1" fmla="val 100000"/>
                  <a:gd name="adj2" fmla="val 50000"/>
                </a:avLst>
              </a:prstGeom>
              <a:solidFill>
                <a:srgbClr val="FF00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grpSp>
        <p:nvGrpSpPr>
          <p:cNvPr id="87" name="Group 86"/>
          <p:cNvGrpSpPr/>
          <p:nvPr/>
        </p:nvGrpSpPr>
        <p:grpSpPr>
          <a:xfrm>
            <a:off x="909045" y="1932566"/>
            <a:ext cx="1973621" cy="4652819"/>
            <a:chOff x="3379176" y="481253"/>
            <a:chExt cx="2001888" cy="4934660"/>
          </a:xfrm>
        </p:grpSpPr>
        <p:grpSp>
          <p:nvGrpSpPr>
            <p:cNvPr id="88" name="Group 87"/>
            <p:cNvGrpSpPr/>
            <p:nvPr/>
          </p:nvGrpSpPr>
          <p:grpSpPr>
            <a:xfrm>
              <a:off x="3379176" y="481253"/>
              <a:ext cx="2001888" cy="4934660"/>
              <a:chOff x="3104183" y="529034"/>
              <a:chExt cx="1415407" cy="3344532"/>
            </a:xfrm>
          </p:grpSpPr>
          <p:sp>
            <p:nvSpPr>
              <p:cNvPr id="111" name="Oval 110"/>
              <p:cNvSpPr/>
              <p:nvPr/>
            </p:nvSpPr>
            <p:spPr>
              <a:xfrm rot="208670" flipH="1">
                <a:off x="3290479" y="666542"/>
                <a:ext cx="1082574" cy="1225198"/>
              </a:xfrm>
              <a:prstGeom prst="ellipse">
                <a:avLst/>
              </a:prstGeom>
              <a:solidFill>
                <a:schemeClr val="bg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 name="Oval 111"/>
              <p:cNvSpPr/>
              <p:nvPr/>
            </p:nvSpPr>
            <p:spPr>
              <a:xfrm rot="1928098" flipH="1">
                <a:off x="3104183" y="2157592"/>
                <a:ext cx="326552" cy="583367"/>
              </a:xfrm>
              <a:prstGeom prst="ellipse">
                <a:avLst/>
              </a:prstGeom>
              <a:solidFill>
                <a:schemeClr val="accent6">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3" name="Oval 112"/>
              <p:cNvSpPr/>
              <p:nvPr/>
            </p:nvSpPr>
            <p:spPr>
              <a:xfrm rot="20127589" flipH="1">
                <a:off x="4179015" y="2153524"/>
                <a:ext cx="340575" cy="514527"/>
              </a:xfrm>
              <a:prstGeom prst="ellipse">
                <a:avLst/>
              </a:prstGeom>
              <a:solidFill>
                <a:schemeClr val="accent6">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Oval 113"/>
              <p:cNvSpPr/>
              <p:nvPr/>
            </p:nvSpPr>
            <p:spPr>
              <a:xfrm rot="2247591" flipH="1">
                <a:off x="3488745" y="3290199"/>
                <a:ext cx="250930" cy="583367"/>
              </a:xfrm>
              <a:prstGeom prst="ellipse">
                <a:avLst/>
              </a:prstGeom>
              <a:solidFill>
                <a:srgbClr val="7F520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5" name="Oval 114"/>
              <p:cNvSpPr/>
              <p:nvPr/>
            </p:nvSpPr>
            <p:spPr>
              <a:xfrm rot="18952234" flipH="1">
                <a:off x="3778423" y="3278660"/>
                <a:ext cx="249729" cy="583367"/>
              </a:xfrm>
              <a:prstGeom prst="ellipse">
                <a:avLst/>
              </a:prstGeom>
              <a:solidFill>
                <a:srgbClr val="7F520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6" name="Trapezoid 115"/>
              <p:cNvSpPr/>
              <p:nvPr/>
            </p:nvSpPr>
            <p:spPr>
              <a:xfrm rot="1430708" flipH="1">
                <a:off x="3232839" y="1543682"/>
                <a:ext cx="535898" cy="1040568"/>
              </a:xfrm>
              <a:prstGeom prst="trapezoid">
                <a:avLst/>
              </a:prstGeom>
              <a:solidFill>
                <a:srgbClr val="E9A84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7" name="Trapezoid 116"/>
              <p:cNvSpPr/>
              <p:nvPr/>
            </p:nvSpPr>
            <p:spPr>
              <a:xfrm rot="19809709" flipH="1">
                <a:off x="3817759" y="1509588"/>
                <a:ext cx="535898" cy="1040568"/>
              </a:xfrm>
              <a:prstGeom prst="trapezoid">
                <a:avLst/>
              </a:prstGeom>
              <a:solidFill>
                <a:srgbClr val="E9A84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8" name="Trapezoid 117"/>
              <p:cNvSpPr/>
              <p:nvPr/>
            </p:nvSpPr>
            <p:spPr>
              <a:xfrm flipH="1">
                <a:off x="3396529" y="1677588"/>
                <a:ext cx="799476" cy="1901253"/>
              </a:xfrm>
              <a:prstGeom prst="trapezoid">
                <a:avLst/>
              </a:prstGeom>
              <a:solidFill>
                <a:srgbClr val="E9A84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9" name="Oval 118"/>
              <p:cNvSpPr/>
              <p:nvPr/>
            </p:nvSpPr>
            <p:spPr>
              <a:xfrm flipH="1">
                <a:off x="3434005" y="683242"/>
                <a:ext cx="762000" cy="1090246"/>
              </a:xfrm>
              <a:prstGeom prst="ellipse">
                <a:avLst/>
              </a:prstGeom>
              <a:solidFill>
                <a:schemeClr val="accent6">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0" name="Round Diagonal Corner Rectangle 119"/>
              <p:cNvSpPr/>
              <p:nvPr/>
            </p:nvSpPr>
            <p:spPr>
              <a:xfrm rot="20363465" flipH="1">
                <a:off x="3797487" y="529034"/>
                <a:ext cx="436755" cy="503473"/>
              </a:xfrm>
              <a:prstGeom prst="round2DiagRect">
                <a:avLst>
                  <a:gd name="adj1" fmla="val 50000"/>
                  <a:gd name="adj2" fmla="val 0"/>
                </a:avLst>
              </a:prstGeom>
              <a:solidFill>
                <a:schemeClr val="bg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1" name="Round Diagonal Corner Rectangle 120"/>
              <p:cNvSpPr/>
              <p:nvPr/>
            </p:nvSpPr>
            <p:spPr>
              <a:xfrm rot="16523337" flipH="1">
                <a:off x="3401695" y="596361"/>
                <a:ext cx="436755" cy="503473"/>
              </a:xfrm>
              <a:prstGeom prst="round2DiagRect">
                <a:avLst>
                  <a:gd name="adj1" fmla="val 50000"/>
                  <a:gd name="adj2" fmla="val 0"/>
                </a:avLst>
              </a:prstGeom>
              <a:solidFill>
                <a:schemeClr val="bg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2" name="Oval 121"/>
              <p:cNvSpPr/>
              <p:nvPr/>
            </p:nvSpPr>
            <p:spPr>
              <a:xfrm flipH="1">
                <a:off x="3662604" y="607042"/>
                <a:ext cx="381000" cy="318292"/>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3" name="Trapezoid 122"/>
              <p:cNvSpPr/>
              <p:nvPr/>
            </p:nvSpPr>
            <p:spPr>
              <a:xfrm rot="21333240" flipH="1">
                <a:off x="3739056" y="1571378"/>
                <a:ext cx="535898" cy="1941196"/>
              </a:xfrm>
              <a:prstGeom prst="trapezoid">
                <a:avLst>
                  <a:gd name="adj" fmla="val 34480"/>
                </a:avLst>
              </a:prstGeom>
              <a:solidFill>
                <a:srgbClr val="8B6417"/>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4" name="Trapezoid 123"/>
              <p:cNvSpPr/>
              <p:nvPr/>
            </p:nvSpPr>
            <p:spPr>
              <a:xfrm rot="301939" flipH="1">
                <a:off x="3286312" y="1642895"/>
                <a:ext cx="535898" cy="1869571"/>
              </a:xfrm>
              <a:prstGeom prst="trapezoid">
                <a:avLst>
                  <a:gd name="adj" fmla="val 34480"/>
                </a:avLst>
              </a:prstGeom>
              <a:solidFill>
                <a:srgbClr val="8B6417"/>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5" name="Oval 124"/>
              <p:cNvSpPr/>
              <p:nvPr/>
            </p:nvSpPr>
            <p:spPr>
              <a:xfrm flipH="1">
                <a:off x="3545298" y="1280504"/>
                <a:ext cx="504876" cy="583367"/>
              </a:xfrm>
              <a:prstGeom prst="ellipse">
                <a:avLst/>
              </a:prstGeom>
              <a:solidFill>
                <a:schemeClr val="bg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6" name="Oval 125"/>
              <p:cNvSpPr/>
              <p:nvPr/>
            </p:nvSpPr>
            <p:spPr>
              <a:xfrm flipH="1">
                <a:off x="3664351" y="1390963"/>
                <a:ext cx="256067" cy="152988"/>
              </a:xfrm>
              <a:prstGeom prst="ellipse">
                <a:avLst/>
              </a:prstGeom>
              <a:solidFill>
                <a:schemeClr val="accent6">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89" name="Group 88"/>
            <p:cNvGrpSpPr/>
            <p:nvPr/>
          </p:nvGrpSpPr>
          <p:grpSpPr>
            <a:xfrm rot="5064542">
              <a:off x="3663476" y="3438057"/>
              <a:ext cx="2025923" cy="403837"/>
              <a:chOff x="5852664" y="2219295"/>
              <a:chExt cx="4456611" cy="986155"/>
            </a:xfrm>
          </p:grpSpPr>
          <p:grpSp>
            <p:nvGrpSpPr>
              <p:cNvPr id="101" name="Group 100"/>
              <p:cNvGrpSpPr/>
              <p:nvPr/>
            </p:nvGrpSpPr>
            <p:grpSpPr>
              <a:xfrm>
                <a:off x="5852664" y="2219295"/>
                <a:ext cx="1926771" cy="964384"/>
                <a:chOff x="5852664" y="2219295"/>
                <a:chExt cx="1926771" cy="964384"/>
              </a:xfrm>
            </p:grpSpPr>
            <p:sp>
              <p:nvSpPr>
                <p:cNvPr id="108" name="Notched Right Arrow 107"/>
                <p:cNvSpPr/>
                <p:nvPr/>
              </p:nvSpPr>
              <p:spPr>
                <a:xfrm>
                  <a:off x="5852664" y="2219295"/>
                  <a:ext cx="990600" cy="960030"/>
                </a:xfrm>
                <a:prstGeom prst="notchedRightArrow">
                  <a:avLst/>
                </a:prstGeom>
                <a:solidFill>
                  <a:schemeClr val="accent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9" name="Notched Right Arrow 108"/>
                <p:cNvSpPr/>
                <p:nvPr/>
              </p:nvSpPr>
              <p:spPr>
                <a:xfrm rot="10800000">
                  <a:off x="6788835" y="2223649"/>
                  <a:ext cx="990600" cy="960030"/>
                </a:xfrm>
                <a:prstGeom prst="notchedRightArrow">
                  <a:avLst/>
                </a:prstGeom>
                <a:solidFill>
                  <a:schemeClr val="accent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0" name="Diamond 109"/>
                <p:cNvSpPr/>
                <p:nvPr/>
              </p:nvSpPr>
              <p:spPr>
                <a:xfrm>
                  <a:off x="6718936" y="2219295"/>
                  <a:ext cx="215264" cy="957276"/>
                </a:xfrm>
                <a:prstGeom prst="diamond">
                  <a:avLst/>
                </a:prstGeom>
                <a:solidFill>
                  <a:schemeClr val="accent6">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2" name="Notched Right Arrow 101"/>
              <p:cNvSpPr/>
              <p:nvPr/>
            </p:nvSpPr>
            <p:spPr>
              <a:xfrm>
                <a:off x="7666811" y="2498373"/>
                <a:ext cx="407119" cy="394555"/>
              </a:xfrm>
              <a:prstGeom prst="notchedRightArrow">
                <a:avLst>
                  <a:gd name="adj1" fmla="val 50000"/>
                  <a:gd name="adj2" fmla="val 79935"/>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 name="Notched Right Arrow 102"/>
              <p:cNvSpPr/>
              <p:nvPr/>
            </p:nvSpPr>
            <p:spPr>
              <a:xfrm rot="10800000">
                <a:off x="8073930" y="2515399"/>
                <a:ext cx="407119" cy="394555"/>
              </a:xfrm>
              <a:prstGeom prst="notchedRightArrow">
                <a:avLst>
                  <a:gd name="adj1" fmla="val 50000"/>
                  <a:gd name="adj2" fmla="val 79935"/>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4" name="Group 103"/>
              <p:cNvGrpSpPr/>
              <p:nvPr/>
            </p:nvGrpSpPr>
            <p:grpSpPr>
              <a:xfrm>
                <a:off x="8382504" y="2241066"/>
                <a:ext cx="1926771" cy="964384"/>
                <a:chOff x="5852664" y="2219295"/>
                <a:chExt cx="1926771" cy="964384"/>
              </a:xfrm>
            </p:grpSpPr>
            <p:sp>
              <p:nvSpPr>
                <p:cNvPr id="105" name="Notched Right Arrow 104"/>
                <p:cNvSpPr/>
                <p:nvPr/>
              </p:nvSpPr>
              <p:spPr>
                <a:xfrm>
                  <a:off x="5852664" y="2219295"/>
                  <a:ext cx="990600" cy="960030"/>
                </a:xfrm>
                <a:prstGeom prst="notchedRightArrow">
                  <a:avLst/>
                </a:prstGeom>
                <a:solidFill>
                  <a:schemeClr val="accent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 name="Notched Right Arrow 105"/>
                <p:cNvSpPr/>
                <p:nvPr/>
              </p:nvSpPr>
              <p:spPr>
                <a:xfrm rot="10800000">
                  <a:off x="6788835" y="2223649"/>
                  <a:ext cx="990600" cy="960030"/>
                </a:xfrm>
                <a:prstGeom prst="notchedRightArrow">
                  <a:avLst/>
                </a:prstGeom>
                <a:solidFill>
                  <a:schemeClr val="accent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7" name="Diamond 106"/>
                <p:cNvSpPr/>
                <p:nvPr/>
              </p:nvSpPr>
              <p:spPr>
                <a:xfrm>
                  <a:off x="6718936" y="2219295"/>
                  <a:ext cx="215264" cy="957276"/>
                </a:xfrm>
                <a:prstGeom prst="diamond">
                  <a:avLst/>
                </a:prstGeom>
                <a:solidFill>
                  <a:schemeClr val="accent6">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90" name="Group 89"/>
            <p:cNvGrpSpPr/>
            <p:nvPr/>
          </p:nvGrpSpPr>
          <p:grpSpPr>
            <a:xfrm rot="16535458" flipH="1">
              <a:off x="3004808" y="3414764"/>
              <a:ext cx="2025923" cy="403837"/>
              <a:chOff x="5852664" y="2219295"/>
              <a:chExt cx="4456611" cy="986155"/>
            </a:xfrm>
          </p:grpSpPr>
          <p:grpSp>
            <p:nvGrpSpPr>
              <p:cNvPr id="91" name="Group 90"/>
              <p:cNvGrpSpPr/>
              <p:nvPr/>
            </p:nvGrpSpPr>
            <p:grpSpPr>
              <a:xfrm>
                <a:off x="5852664" y="2219295"/>
                <a:ext cx="1926771" cy="964384"/>
                <a:chOff x="5852664" y="2219295"/>
                <a:chExt cx="1926771" cy="964384"/>
              </a:xfrm>
            </p:grpSpPr>
            <p:sp>
              <p:nvSpPr>
                <p:cNvPr id="98" name="Notched Right Arrow 97"/>
                <p:cNvSpPr/>
                <p:nvPr/>
              </p:nvSpPr>
              <p:spPr>
                <a:xfrm>
                  <a:off x="5852664" y="2219295"/>
                  <a:ext cx="990600" cy="960030"/>
                </a:xfrm>
                <a:prstGeom prst="notchedRightArrow">
                  <a:avLst/>
                </a:prstGeom>
                <a:solidFill>
                  <a:schemeClr val="accent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 name="Notched Right Arrow 98"/>
                <p:cNvSpPr/>
                <p:nvPr/>
              </p:nvSpPr>
              <p:spPr>
                <a:xfrm rot="10800000">
                  <a:off x="6788835" y="2223649"/>
                  <a:ext cx="990600" cy="960030"/>
                </a:xfrm>
                <a:prstGeom prst="notchedRightArrow">
                  <a:avLst/>
                </a:prstGeom>
                <a:solidFill>
                  <a:schemeClr val="accent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0" name="Diamond 99"/>
                <p:cNvSpPr/>
                <p:nvPr/>
              </p:nvSpPr>
              <p:spPr>
                <a:xfrm>
                  <a:off x="6718936" y="2219295"/>
                  <a:ext cx="215264" cy="957276"/>
                </a:xfrm>
                <a:prstGeom prst="diamond">
                  <a:avLst/>
                </a:prstGeom>
                <a:solidFill>
                  <a:schemeClr val="accent6">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2" name="Notched Right Arrow 91"/>
              <p:cNvSpPr/>
              <p:nvPr/>
            </p:nvSpPr>
            <p:spPr>
              <a:xfrm>
                <a:off x="7666811" y="2498373"/>
                <a:ext cx="407119" cy="394555"/>
              </a:xfrm>
              <a:prstGeom prst="notchedRightArrow">
                <a:avLst>
                  <a:gd name="adj1" fmla="val 50000"/>
                  <a:gd name="adj2" fmla="val 79935"/>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3" name="Notched Right Arrow 92"/>
              <p:cNvSpPr/>
              <p:nvPr/>
            </p:nvSpPr>
            <p:spPr>
              <a:xfrm rot="10800000">
                <a:off x="8073930" y="2515399"/>
                <a:ext cx="407119" cy="394555"/>
              </a:xfrm>
              <a:prstGeom prst="notchedRightArrow">
                <a:avLst>
                  <a:gd name="adj1" fmla="val 50000"/>
                  <a:gd name="adj2" fmla="val 79935"/>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4" name="Group 93"/>
              <p:cNvGrpSpPr/>
              <p:nvPr/>
            </p:nvGrpSpPr>
            <p:grpSpPr>
              <a:xfrm>
                <a:off x="8382504" y="2241066"/>
                <a:ext cx="1926771" cy="964384"/>
                <a:chOff x="5852664" y="2219295"/>
                <a:chExt cx="1926771" cy="964384"/>
              </a:xfrm>
            </p:grpSpPr>
            <p:sp>
              <p:nvSpPr>
                <p:cNvPr id="95" name="Notched Right Arrow 94"/>
                <p:cNvSpPr/>
                <p:nvPr/>
              </p:nvSpPr>
              <p:spPr>
                <a:xfrm>
                  <a:off x="5852664" y="2219295"/>
                  <a:ext cx="990600" cy="960030"/>
                </a:xfrm>
                <a:prstGeom prst="notchedRightArrow">
                  <a:avLst/>
                </a:prstGeom>
                <a:solidFill>
                  <a:schemeClr val="accent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6" name="Notched Right Arrow 95"/>
                <p:cNvSpPr/>
                <p:nvPr/>
              </p:nvSpPr>
              <p:spPr>
                <a:xfrm rot="10800000">
                  <a:off x="6788835" y="2223649"/>
                  <a:ext cx="990600" cy="960030"/>
                </a:xfrm>
                <a:prstGeom prst="notchedRightArrow">
                  <a:avLst/>
                </a:prstGeom>
                <a:solidFill>
                  <a:schemeClr val="accent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7" name="Diamond 96"/>
                <p:cNvSpPr/>
                <p:nvPr/>
              </p:nvSpPr>
              <p:spPr>
                <a:xfrm>
                  <a:off x="6718936" y="2219295"/>
                  <a:ext cx="215264" cy="957276"/>
                </a:xfrm>
                <a:prstGeom prst="diamond">
                  <a:avLst/>
                </a:prstGeom>
                <a:solidFill>
                  <a:schemeClr val="accent6">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sp>
        <p:nvSpPr>
          <p:cNvPr id="2" name="Rectangle 1"/>
          <p:cNvSpPr/>
          <p:nvPr/>
        </p:nvSpPr>
        <p:spPr>
          <a:xfrm>
            <a:off x="2945726" y="5171467"/>
            <a:ext cx="6096000" cy="1015663"/>
          </a:xfrm>
          <a:prstGeom prst="rect">
            <a:avLst/>
          </a:prstGeom>
        </p:spPr>
        <p:txBody>
          <a:bodyPr>
            <a:spAutoFit/>
          </a:bodyPr>
          <a:lstStyle/>
          <a:p>
            <a:r>
              <a:rPr lang="en-US" sz="2000" i="1" dirty="0">
                <a:solidFill>
                  <a:schemeClr val="bg1"/>
                </a:solidFill>
              </a:rPr>
              <a:t>To turn the hearts of the fathers to the children, and the children to the fathers…</a:t>
            </a:r>
          </a:p>
          <a:p>
            <a:r>
              <a:rPr lang="en-US" sz="2000" i="1" dirty="0">
                <a:solidFill>
                  <a:schemeClr val="bg1"/>
                </a:solidFill>
              </a:rPr>
              <a:t>D&amp;C 110:15</a:t>
            </a:r>
          </a:p>
        </p:txBody>
      </p:sp>
    </p:spTree>
    <p:extLst>
      <p:ext uri="{BB962C8B-B14F-4D97-AF65-F5344CB8AC3E}">
        <p14:creationId xmlns:p14="http://schemas.microsoft.com/office/powerpoint/2010/main" val="3159731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descr="http://wallpapercave.com/wp/kqvP4Hn.png"/>
          <p:cNvPicPr>
            <a:picLocks noChangeAspect="1" noChangeArrowheads="1"/>
          </p:cNvPicPr>
          <p:nvPr/>
        </p:nvPicPr>
        <p:blipFill>
          <a:blip r:embed="rId2" cstate="print">
            <a:duotone>
              <a:prstClr val="black"/>
              <a:srgbClr val="00B050">
                <a:tint val="45000"/>
                <a:satMod val="400000"/>
              </a:srgbClr>
            </a:duotone>
          </a:blip>
          <a:srcRect/>
          <a:stretch>
            <a:fillRect/>
          </a:stretch>
        </p:blipFill>
        <p:spPr bwMode="auto">
          <a:xfrm>
            <a:off x="0" y="0"/>
            <a:ext cx="12192000" cy="6864882"/>
          </a:xfrm>
          <a:prstGeom prst="rect">
            <a:avLst/>
          </a:prstGeom>
          <a:noFill/>
        </p:spPr>
      </p:pic>
      <p:sp>
        <p:nvSpPr>
          <p:cNvPr id="4" name="TextBox 3"/>
          <p:cNvSpPr txBox="1"/>
          <p:nvPr/>
        </p:nvSpPr>
        <p:spPr>
          <a:xfrm>
            <a:off x="7534823" y="1530182"/>
            <a:ext cx="4234681" cy="2554545"/>
          </a:xfrm>
          <a:prstGeom prst="rect">
            <a:avLst/>
          </a:prstGeom>
          <a:noFill/>
        </p:spPr>
        <p:txBody>
          <a:bodyPr wrap="square" rtlCol="0">
            <a:spAutoFit/>
          </a:bodyPr>
          <a:lstStyle/>
          <a:p>
            <a:r>
              <a:rPr lang="en-US" sz="4000" i="1" dirty="0">
                <a:solidFill>
                  <a:schemeClr val="bg1"/>
                </a:solidFill>
              </a:rPr>
              <a:t>What would happen to a tree if we eliminated one of its vital parts?</a:t>
            </a:r>
          </a:p>
        </p:txBody>
      </p:sp>
      <p:sp>
        <p:nvSpPr>
          <p:cNvPr id="40" name="TextBox 39"/>
          <p:cNvSpPr txBox="1"/>
          <p:nvPr/>
        </p:nvSpPr>
        <p:spPr>
          <a:xfrm>
            <a:off x="36496" y="2647216"/>
            <a:ext cx="8505311" cy="830997"/>
          </a:xfrm>
          <a:prstGeom prst="rect">
            <a:avLst/>
          </a:prstGeom>
          <a:noFill/>
        </p:spPr>
        <p:txBody>
          <a:bodyPr wrap="square" rtlCol="0">
            <a:spAutoFit/>
          </a:bodyPr>
          <a:lstStyle/>
          <a:p>
            <a:pPr algn="ctr"/>
            <a:r>
              <a:rPr lang="en-US" sz="4800" dirty="0">
                <a:solidFill>
                  <a:schemeClr val="bg1"/>
                </a:solidFill>
                <a:latin typeface="Britannic Bold" panose="020B0903060703020204" pitchFamily="34" charset="0"/>
              </a:rPr>
              <a:t>Elijah</a:t>
            </a:r>
          </a:p>
        </p:txBody>
      </p:sp>
      <p:sp>
        <p:nvSpPr>
          <p:cNvPr id="95" name="TextBox 94"/>
          <p:cNvSpPr txBox="1"/>
          <p:nvPr/>
        </p:nvSpPr>
        <p:spPr>
          <a:xfrm>
            <a:off x="1692731" y="66780"/>
            <a:ext cx="4234681" cy="707886"/>
          </a:xfrm>
          <a:prstGeom prst="rect">
            <a:avLst/>
          </a:prstGeom>
          <a:noFill/>
        </p:spPr>
        <p:txBody>
          <a:bodyPr wrap="square" rtlCol="0">
            <a:spAutoFit/>
          </a:bodyPr>
          <a:lstStyle/>
          <a:p>
            <a:pPr algn="ctr"/>
            <a:r>
              <a:rPr lang="en-US" sz="4000" i="1" dirty="0">
                <a:solidFill>
                  <a:schemeClr val="bg1"/>
                </a:solidFill>
              </a:rPr>
              <a:t>Family </a:t>
            </a:r>
          </a:p>
        </p:txBody>
      </p:sp>
      <p:grpSp>
        <p:nvGrpSpPr>
          <p:cNvPr id="6" name="Group 5"/>
          <p:cNvGrpSpPr/>
          <p:nvPr/>
        </p:nvGrpSpPr>
        <p:grpSpPr>
          <a:xfrm>
            <a:off x="333934" y="705172"/>
            <a:ext cx="6952277" cy="5233737"/>
            <a:chOff x="2280430" y="1191345"/>
            <a:chExt cx="6952277" cy="5233737"/>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80430" y="1191345"/>
              <a:ext cx="6952277" cy="5233737"/>
            </a:xfrm>
            <a:prstGeom prst="rect">
              <a:avLst/>
            </a:prstGeom>
          </p:spPr>
        </p:pic>
        <p:sp>
          <p:nvSpPr>
            <p:cNvPr id="5" name="Rectangle 4"/>
            <p:cNvSpPr/>
            <p:nvPr/>
          </p:nvSpPr>
          <p:spPr>
            <a:xfrm>
              <a:off x="2741918" y="1298371"/>
              <a:ext cx="1259714" cy="369332"/>
            </a:xfrm>
            <a:prstGeom prst="rect">
              <a:avLst/>
            </a:prstGeom>
          </p:spPr>
          <p:txBody>
            <a:bodyPr wrap="square">
              <a:spAutoFit/>
            </a:bodyPr>
            <a:lstStyle/>
            <a:p>
              <a:pPr fontAlgn="base"/>
              <a:r>
                <a:rPr lang="en-US" i="1" dirty="0"/>
                <a:t>Branches</a:t>
              </a:r>
              <a:endParaRPr lang="en-US" b="0" i="1" dirty="0">
                <a:effectLst/>
              </a:endParaRPr>
            </a:p>
          </p:txBody>
        </p:sp>
        <p:sp>
          <p:nvSpPr>
            <p:cNvPr id="93" name="Rectangle 92"/>
            <p:cNvSpPr/>
            <p:nvPr/>
          </p:nvSpPr>
          <p:spPr>
            <a:xfrm>
              <a:off x="3762282" y="3632586"/>
              <a:ext cx="1259714" cy="369332"/>
            </a:xfrm>
            <a:prstGeom prst="rect">
              <a:avLst/>
            </a:prstGeom>
          </p:spPr>
          <p:txBody>
            <a:bodyPr wrap="square">
              <a:spAutoFit/>
            </a:bodyPr>
            <a:lstStyle/>
            <a:p>
              <a:pPr fontAlgn="base"/>
              <a:r>
                <a:rPr lang="en-US" i="1" dirty="0"/>
                <a:t>Trunk</a:t>
              </a:r>
              <a:endParaRPr lang="en-US" b="0" i="1" dirty="0">
                <a:effectLst/>
              </a:endParaRPr>
            </a:p>
          </p:txBody>
        </p:sp>
        <p:sp>
          <p:nvSpPr>
            <p:cNvPr id="94" name="Rectangle 93"/>
            <p:cNvSpPr/>
            <p:nvPr/>
          </p:nvSpPr>
          <p:spPr>
            <a:xfrm>
              <a:off x="3371775" y="4802592"/>
              <a:ext cx="1259714" cy="369332"/>
            </a:xfrm>
            <a:prstGeom prst="rect">
              <a:avLst/>
            </a:prstGeom>
          </p:spPr>
          <p:txBody>
            <a:bodyPr wrap="square">
              <a:spAutoFit/>
            </a:bodyPr>
            <a:lstStyle/>
            <a:p>
              <a:pPr fontAlgn="base"/>
              <a:r>
                <a:rPr lang="en-US" i="1" dirty="0">
                  <a:solidFill>
                    <a:schemeClr val="bg1"/>
                  </a:solidFill>
                </a:rPr>
                <a:t>Roots</a:t>
              </a:r>
              <a:endParaRPr lang="en-US" b="0" i="1" dirty="0">
                <a:solidFill>
                  <a:schemeClr val="bg1"/>
                </a:solidFill>
                <a:effectLst/>
              </a:endParaRPr>
            </a:p>
          </p:txBody>
        </p:sp>
      </p:grpSp>
      <p:sp>
        <p:nvSpPr>
          <p:cNvPr id="7" name="Rectangle 6"/>
          <p:cNvSpPr/>
          <p:nvPr/>
        </p:nvSpPr>
        <p:spPr>
          <a:xfrm>
            <a:off x="4238211" y="6078730"/>
            <a:ext cx="6096000" cy="646331"/>
          </a:xfrm>
          <a:prstGeom prst="rect">
            <a:avLst/>
          </a:prstGeom>
        </p:spPr>
        <p:txBody>
          <a:bodyPr>
            <a:spAutoFit/>
          </a:bodyPr>
          <a:lstStyle/>
          <a:p>
            <a:pPr fontAlgn="base"/>
            <a:r>
              <a:rPr lang="en-US" dirty="0">
                <a:solidFill>
                  <a:schemeClr val="bg1"/>
                </a:solidFill>
                <a:latin typeface="Calibri" panose="020F0502020204030204" pitchFamily="34" charset="0"/>
              </a:rPr>
              <a:t>If the trunk of the tree represents you, what might the branches and roots represent?</a:t>
            </a:r>
            <a:endParaRPr lang="en-US" b="0" i="0" dirty="0">
              <a:solidFill>
                <a:schemeClr val="bg1"/>
              </a:solidFill>
              <a:effectLst/>
              <a:latin typeface="Calibri" panose="020F0502020204030204" pitchFamily="34" charset="0"/>
            </a:endParaRPr>
          </a:p>
        </p:txBody>
      </p:sp>
      <p:grpSp>
        <p:nvGrpSpPr>
          <p:cNvPr id="8" name="Group 7"/>
          <p:cNvGrpSpPr/>
          <p:nvPr/>
        </p:nvGrpSpPr>
        <p:grpSpPr>
          <a:xfrm>
            <a:off x="3499263" y="2914873"/>
            <a:ext cx="621616" cy="1586212"/>
            <a:chOff x="3499263" y="2914873"/>
            <a:chExt cx="621616" cy="1586212"/>
          </a:xfrm>
        </p:grpSpPr>
        <p:grpSp>
          <p:nvGrpSpPr>
            <p:cNvPr id="96" name="Group 95"/>
            <p:cNvGrpSpPr/>
            <p:nvPr/>
          </p:nvGrpSpPr>
          <p:grpSpPr>
            <a:xfrm>
              <a:off x="3527606" y="2914873"/>
              <a:ext cx="564929" cy="1586212"/>
              <a:chOff x="393789" y="3641726"/>
              <a:chExt cx="1090624" cy="3062264"/>
            </a:xfrm>
            <a:solidFill>
              <a:srgbClr val="FFFF00"/>
            </a:solidFill>
          </p:grpSpPr>
          <p:sp>
            <p:nvSpPr>
              <p:cNvPr id="97" name="Rounded Rectangle 96"/>
              <p:cNvSpPr/>
              <p:nvPr/>
            </p:nvSpPr>
            <p:spPr>
              <a:xfrm>
                <a:off x="680022" y="4456181"/>
                <a:ext cx="526702" cy="1304578"/>
              </a:xfrm>
              <a:prstGeom prst="roundRect">
                <a:avLst>
                  <a:gd name="adj" fmla="val 50000"/>
                </a:avLst>
              </a:prstGeom>
              <a:grp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 name="Rounded Rectangle 97"/>
              <p:cNvSpPr/>
              <p:nvPr/>
            </p:nvSpPr>
            <p:spPr>
              <a:xfrm rot="16200000">
                <a:off x="777200" y="4072770"/>
                <a:ext cx="323802" cy="1090624"/>
              </a:xfrm>
              <a:prstGeom prst="roundRect">
                <a:avLst>
                  <a:gd name="adj" fmla="val 50000"/>
                </a:avLst>
              </a:prstGeom>
              <a:grp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 name="Rounded Rectangle 98"/>
              <p:cNvSpPr/>
              <p:nvPr/>
            </p:nvSpPr>
            <p:spPr>
              <a:xfrm>
                <a:off x="412482" y="4496066"/>
                <a:ext cx="178083" cy="1089385"/>
              </a:xfrm>
              <a:prstGeom prst="roundRect">
                <a:avLst>
                  <a:gd name="adj" fmla="val 50000"/>
                </a:avLst>
              </a:prstGeom>
              <a:grp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0" name="Oval 99"/>
              <p:cNvSpPr/>
              <p:nvPr/>
            </p:nvSpPr>
            <p:spPr>
              <a:xfrm>
                <a:off x="527823" y="3641726"/>
                <a:ext cx="754690" cy="754759"/>
              </a:xfrm>
              <a:prstGeom prst="ellipse">
                <a:avLst/>
              </a:prstGeom>
              <a:grp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 name="Rounded Rectangle 100"/>
              <p:cNvSpPr/>
              <p:nvPr/>
            </p:nvSpPr>
            <p:spPr>
              <a:xfrm>
                <a:off x="977172" y="5600691"/>
                <a:ext cx="200206" cy="1089385"/>
              </a:xfrm>
              <a:prstGeom prst="roundRect">
                <a:avLst>
                  <a:gd name="adj" fmla="val 50000"/>
                </a:avLst>
              </a:prstGeom>
              <a:grp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 name="Rounded Rectangle 101"/>
              <p:cNvSpPr/>
              <p:nvPr/>
            </p:nvSpPr>
            <p:spPr>
              <a:xfrm>
                <a:off x="1294442" y="4511306"/>
                <a:ext cx="178083" cy="1089385"/>
              </a:xfrm>
              <a:prstGeom prst="roundRect">
                <a:avLst>
                  <a:gd name="adj" fmla="val 50000"/>
                </a:avLst>
              </a:prstGeom>
              <a:grp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 name="Rounded Rectangle 102"/>
              <p:cNvSpPr/>
              <p:nvPr/>
            </p:nvSpPr>
            <p:spPr>
              <a:xfrm>
                <a:off x="704962" y="5614605"/>
                <a:ext cx="200206" cy="1089385"/>
              </a:xfrm>
              <a:prstGeom prst="roundRect">
                <a:avLst>
                  <a:gd name="adj" fmla="val 50000"/>
                </a:avLst>
              </a:prstGeom>
              <a:grp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1026" name="Picture 2" descr="http://orig06.deviantart.net/2689/f/2015/156/5/1/untitled_1_by_the3dlab-d8w30tz.gif"/>
            <p:cNvPicPr>
              <a:picLocks noChangeAspect="1" noChangeArrowheads="1" noCrop="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499263" y="3332617"/>
              <a:ext cx="621616" cy="349659"/>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22166860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95"/>
                                        </p:tgtEl>
                                        <p:attrNameLst>
                                          <p:attrName>style.visibility</p:attrName>
                                        </p:attrNameLst>
                                      </p:cBhvr>
                                      <p:to>
                                        <p:strVal val="visible"/>
                                      </p:to>
                                    </p:set>
                                    <p:animEffect transition="in" filter="fade">
                                      <p:cBhvr>
                                        <p:cTn id="12" dur="1000"/>
                                        <p:tgtEl>
                                          <p:spTgt spid="95"/>
                                        </p:tgtEl>
                                      </p:cBhvr>
                                    </p:animEffect>
                                    <p:anim calcmode="lin" valueType="num">
                                      <p:cBhvr>
                                        <p:cTn id="13" dur="1000" fill="hold"/>
                                        <p:tgtEl>
                                          <p:spTgt spid="95"/>
                                        </p:tgtEl>
                                        <p:attrNameLst>
                                          <p:attrName>ppt_x</p:attrName>
                                        </p:attrNameLst>
                                      </p:cBhvr>
                                      <p:tavLst>
                                        <p:tav tm="0">
                                          <p:val>
                                            <p:strVal val="#ppt_x"/>
                                          </p:val>
                                        </p:tav>
                                        <p:tav tm="100000">
                                          <p:val>
                                            <p:strVal val="#ppt_x"/>
                                          </p:val>
                                        </p:tav>
                                      </p:tavLst>
                                    </p:anim>
                                    <p:anim calcmode="lin" valueType="num">
                                      <p:cBhvr>
                                        <p:cTn id="14" dur="1000" fill="hold"/>
                                        <p:tgtEl>
                                          <p:spTgt spid="95"/>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500"/>
                                        <p:tgtEl>
                                          <p:spTgt spid="7"/>
                                        </p:tgtEl>
                                      </p:cBhvr>
                                    </p:animEffect>
                                  </p:childTnLst>
                                </p:cTn>
                              </p:par>
                              <p:par>
                                <p:cTn id="20" presetID="10" presetClass="entr" presetSubtype="0" fill="hold" nodeType="with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95" grpId="0"/>
      <p:bldP spid="7"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descr="http://wallpapercave.com/wp/kqvP4Hn.png"/>
          <p:cNvPicPr>
            <a:picLocks noChangeAspect="1" noChangeArrowheads="1"/>
          </p:cNvPicPr>
          <p:nvPr/>
        </p:nvPicPr>
        <p:blipFill>
          <a:blip r:embed="rId2" cstate="print">
            <a:duotone>
              <a:prstClr val="black"/>
              <a:srgbClr val="00B050">
                <a:tint val="45000"/>
                <a:satMod val="400000"/>
              </a:srgbClr>
            </a:duotone>
          </a:blip>
          <a:srcRect/>
          <a:stretch>
            <a:fillRect/>
          </a:stretch>
        </p:blipFill>
        <p:spPr bwMode="auto">
          <a:xfrm>
            <a:off x="0" y="0"/>
            <a:ext cx="12192000" cy="6858000"/>
          </a:xfrm>
          <a:prstGeom prst="rect">
            <a:avLst/>
          </a:prstGeom>
          <a:noFill/>
        </p:spPr>
      </p:pic>
      <p:sp>
        <p:nvSpPr>
          <p:cNvPr id="4" name="TextBox 3"/>
          <p:cNvSpPr txBox="1"/>
          <p:nvPr/>
        </p:nvSpPr>
        <p:spPr>
          <a:xfrm>
            <a:off x="0" y="739510"/>
            <a:ext cx="9883302" cy="369332"/>
          </a:xfrm>
          <a:prstGeom prst="rect">
            <a:avLst/>
          </a:prstGeom>
          <a:noFill/>
        </p:spPr>
        <p:txBody>
          <a:bodyPr wrap="square" rtlCol="0">
            <a:spAutoFit/>
          </a:bodyPr>
          <a:lstStyle/>
          <a:p>
            <a:endParaRPr lang="en-US" dirty="0">
              <a:solidFill>
                <a:schemeClr val="bg1"/>
              </a:solidFill>
            </a:endParaRPr>
          </a:p>
        </p:txBody>
      </p:sp>
      <p:sp>
        <p:nvSpPr>
          <p:cNvPr id="86" name="TextBox 85"/>
          <p:cNvSpPr txBox="1"/>
          <p:nvPr/>
        </p:nvSpPr>
        <p:spPr>
          <a:xfrm>
            <a:off x="145474" y="4894"/>
            <a:ext cx="11876806" cy="830997"/>
          </a:xfrm>
          <a:prstGeom prst="rect">
            <a:avLst/>
          </a:prstGeom>
          <a:noFill/>
        </p:spPr>
        <p:txBody>
          <a:bodyPr wrap="square" rtlCol="0">
            <a:spAutoFit/>
          </a:bodyPr>
          <a:lstStyle/>
          <a:p>
            <a:pPr algn="ctr"/>
            <a:r>
              <a:rPr lang="en-US" sz="4800" dirty="0">
                <a:solidFill>
                  <a:schemeClr val="bg1"/>
                </a:solidFill>
                <a:latin typeface="AR ESSENCE" panose="02000000000000000000" pitchFamily="2" charset="0"/>
              </a:rPr>
              <a:t>“it shall leave them neither root nor branch”</a:t>
            </a:r>
          </a:p>
        </p:txBody>
      </p:sp>
      <p:sp>
        <p:nvSpPr>
          <p:cNvPr id="44" name="TextBox 43"/>
          <p:cNvSpPr txBox="1"/>
          <p:nvPr/>
        </p:nvSpPr>
        <p:spPr>
          <a:xfrm>
            <a:off x="0" y="6468724"/>
            <a:ext cx="3034054" cy="369332"/>
          </a:xfrm>
          <a:prstGeom prst="rect">
            <a:avLst/>
          </a:prstGeom>
          <a:noFill/>
        </p:spPr>
        <p:txBody>
          <a:bodyPr wrap="square" rtlCol="0">
            <a:spAutoFit/>
          </a:bodyPr>
          <a:lstStyle/>
          <a:p>
            <a:r>
              <a:rPr lang="en-US" dirty="0">
                <a:solidFill>
                  <a:schemeClr val="bg1"/>
                </a:solidFill>
              </a:rPr>
              <a:t>Malachi 4:1-4</a:t>
            </a:r>
          </a:p>
        </p:txBody>
      </p:sp>
      <p:sp>
        <p:nvSpPr>
          <p:cNvPr id="2" name="Rectangle 1"/>
          <p:cNvSpPr/>
          <p:nvPr/>
        </p:nvSpPr>
        <p:spPr>
          <a:xfrm>
            <a:off x="450273" y="1108842"/>
            <a:ext cx="6096000" cy="923330"/>
          </a:xfrm>
          <a:prstGeom prst="rect">
            <a:avLst/>
          </a:prstGeom>
        </p:spPr>
        <p:txBody>
          <a:bodyPr>
            <a:spAutoFit/>
          </a:bodyPr>
          <a:lstStyle/>
          <a:p>
            <a:r>
              <a:rPr lang="en-US" i="1" dirty="0">
                <a:solidFill>
                  <a:schemeClr val="bg1"/>
                </a:solidFill>
                <a:latin typeface="Calibri" panose="020F0502020204030204" pitchFamily="34" charset="0"/>
              </a:rPr>
              <a:t>Stubble</a:t>
            </a:r>
            <a:r>
              <a:rPr lang="en-US" dirty="0">
                <a:solidFill>
                  <a:schemeClr val="bg1"/>
                </a:solidFill>
                <a:latin typeface="Calibri" panose="020F0502020204030204" pitchFamily="34" charset="0"/>
              </a:rPr>
              <a:t> = to the short stalks that remain after grain has been harvested from a field. Farmers often burn the stubble in preparation to plow and plant the field again.</a:t>
            </a:r>
            <a:endParaRPr lang="en-US" dirty="0">
              <a:solidFill>
                <a:schemeClr val="bg1"/>
              </a:solidFill>
            </a:endParaRPr>
          </a:p>
        </p:txBody>
      </p:sp>
      <p:sp>
        <p:nvSpPr>
          <p:cNvPr id="3" name="Rectangle 2"/>
          <p:cNvSpPr/>
          <p:nvPr/>
        </p:nvSpPr>
        <p:spPr>
          <a:xfrm>
            <a:off x="5344389" y="5156400"/>
            <a:ext cx="6677891" cy="923330"/>
          </a:xfrm>
          <a:prstGeom prst="rect">
            <a:avLst/>
          </a:prstGeom>
        </p:spPr>
        <p:txBody>
          <a:bodyPr wrap="square">
            <a:spAutoFit/>
          </a:bodyPr>
          <a:lstStyle/>
          <a:p>
            <a:r>
              <a:rPr lang="en-US" dirty="0">
                <a:solidFill>
                  <a:schemeClr val="bg1"/>
                </a:solidFill>
                <a:latin typeface="Calibri" panose="020F0502020204030204" pitchFamily="34" charset="0"/>
              </a:rPr>
              <a:t>Malachi’s reference to the wicked being like stubble in the day of burning means that the wicked will be destroyed as part of the Lord’s cleansing of the earth at His Second Coming.</a:t>
            </a:r>
            <a:endParaRPr lang="en-US" dirty="0">
              <a:solidFill>
                <a:schemeClr val="bg1"/>
              </a:solidFill>
            </a:endParaRPr>
          </a:p>
        </p:txBody>
      </p:sp>
      <p:pic>
        <p:nvPicPr>
          <p:cNvPr id="2052" name="Picture 4" descr="http://www.anticorcomposite.ru/fire.gif"/>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6996546" y="1570507"/>
            <a:ext cx="3501656" cy="3501656"/>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Wind Blowing Hay GIF | GIFDB.com">
            <a:extLst>
              <a:ext uri="{FF2B5EF4-FFF2-40B4-BE49-F238E27FC236}">
                <a16:creationId xmlns:a16="http://schemas.microsoft.com/office/drawing/2014/main" id="{437ABFAC-5236-E06B-F20E-02459DEBE06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09253" y="2385773"/>
            <a:ext cx="3810000" cy="381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138842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5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descr="http://wallpapercave.com/wp/kqvP4Hn.png"/>
          <p:cNvPicPr>
            <a:picLocks noChangeAspect="1" noChangeArrowheads="1"/>
          </p:cNvPicPr>
          <p:nvPr/>
        </p:nvPicPr>
        <p:blipFill>
          <a:blip r:embed="rId2" cstate="print">
            <a:duotone>
              <a:prstClr val="black"/>
              <a:srgbClr val="00B050">
                <a:tint val="45000"/>
                <a:satMod val="400000"/>
              </a:srgbClr>
            </a:duotone>
          </a:blip>
          <a:srcRect/>
          <a:stretch>
            <a:fillRect/>
          </a:stretch>
        </p:blipFill>
        <p:spPr bwMode="auto">
          <a:xfrm>
            <a:off x="0" y="-55826"/>
            <a:ext cx="12192000" cy="6913826"/>
          </a:xfrm>
          <a:prstGeom prst="rect">
            <a:avLst/>
          </a:prstGeom>
          <a:noFill/>
        </p:spPr>
      </p:pic>
      <p:sp>
        <p:nvSpPr>
          <p:cNvPr id="4" name="TextBox 3"/>
          <p:cNvSpPr txBox="1"/>
          <p:nvPr/>
        </p:nvSpPr>
        <p:spPr>
          <a:xfrm>
            <a:off x="0" y="739510"/>
            <a:ext cx="9883302" cy="369332"/>
          </a:xfrm>
          <a:prstGeom prst="rect">
            <a:avLst/>
          </a:prstGeom>
          <a:noFill/>
        </p:spPr>
        <p:txBody>
          <a:bodyPr wrap="square" rtlCol="0">
            <a:spAutoFit/>
          </a:bodyPr>
          <a:lstStyle/>
          <a:p>
            <a:endParaRPr lang="en-US" dirty="0">
              <a:solidFill>
                <a:schemeClr val="bg1"/>
              </a:solidFill>
            </a:endParaRPr>
          </a:p>
        </p:txBody>
      </p:sp>
      <p:sp>
        <p:nvSpPr>
          <p:cNvPr id="86" name="TextBox 85"/>
          <p:cNvSpPr txBox="1"/>
          <p:nvPr/>
        </p:nvSpPr>
        <p:spPr>
          <a:xfrm>
            <a:off x="0" y="4894"/>
            <a:ext cx="12192000" cy="830997"/>
          </a:xfrm>
          <a:prstGeom prst="rect">
            <a:avLst/>
          </a:prstGeom>
          <a:noFill/>
        </p:spPr>
        <p:txBody>
          <a:bodyPr wrap="square" rtlCol="0">
            <a:spAutoFit/>
          </a:bodyPr>
          <a:lstStyle/>
          <a:p>
            <a:pPr algn="ctr"/>
            <a:r>
              <a:rPr lang="en-US" sz="4800" dirty="0">
                <a:solidFill>
                  <a:schemeClr val="bg1"/>
                </a:solidFill>
                <a:latin typeface="Britannic Bold" panose="020B0903060703020204" pitchFamily="34" charset="0"/>
              </a:rPr>
              <a:t>The Proud and the Wicked</a:t>
            </a:r>
          </a:p>
        </p:txBody>
      </p:sp>
      <p:sp>
        <p:nvSpPr>
          <p:cNvPr id="2" name="TextBox 1"/>
          <p:cNvSpPr txBox="1"/>
          <p:nvPr/>
        </p:nvSpPr>
        <p:spPr>
          <a:xfrm>
            <a:off x="10919767" y="6387304"/>
            <a:ext cx="975849" cy="369332"/>
          </a:xfrm>
          <a:prstGeom prst="rect">
            <a:avLst/>
          </a:prstGeom>
          <a:noFill/>
        </p:spPr>
        <p:txBody>
          <a:bodyPr wrap="square" rtlCol="0">
            <a:spAutoFit/>
          </a:bodyPr>
          <a:lstStyle/>
          <a:p>
            <a:pPr algn="r"/>
            <a:r>
              <a:rPr lang="en-US" dirty="0">
                <a:solidFill>
                  <a:schemeClr val="bg1"/>
                </a:solidFill>
              </a:rPr>
              <a:t>(2)</a:t>
            </a:r>
          </a:p>
        </p:txBody>
      </p:sp>
      <p:sp>
        <p:nvSpPr>
          <p:cNvPr id="44" name="TextBox 43"/>
          <p:cNvSpPr txBox="1"/>
          <p:nvPr/>
        </p:nvSpPr>
        <p:spPr>
          <a:xfrm>
            <a:off x="0" y="6468724"/>
            <a:ext cx="3034054" cy="369332"/>
          </a:xfrm>
          <a:prstGeom prst="rect">
            <a:avLst/>
          </a:prstGeom>
          <a:noFill/>
        </p:spPr>
        <p:txBody>
          <a:bodyPr wrap="square" rtlCol="0">
            <a:spAutoFit/>
          </a:bodyPr>
          <a:lstStyle/>
          <a:p>
            <a:r>
              <a:rPr lang="en-US" dirty="0">
                <a:solidFill>
                  <a:schemeClr val="bg1"/>
                </a:solidFill>
              </a:rPr>
              <a:t>Malachi 4:1; D&amp;C 64:24</a:t>
            </a:r>
          </a:p>
        </p:txBody>
      </p:sp>
      <p:sp>
        <p:nvSpPr>
          <p:cNvPr id="6" name="Rectangle 5"/>
          <p:cNvSpPr/>
          <p:nvPr/>
        </p:nvSpPr>
        <p:spPr>
          <a:xfrm>
            <a:off x="220365" y="1401507"/>
            <a:ext cx="3477490" cy="3416320"/>
          </a:xfrm>
          <a:prstGeom prst="rect">
            <a:avLst/>
          </a:prstGeom>
        </p:spPr>
        <p:txBody>
          <a:bodyPr wrap="square">
            <a:spAutoFit/>
          </a:bodyPr>
          <a:lstStyle/>
          <a:p>
            <a:r>
              <a:rPr lang="en-US" dirty="0">
                <a:solidFill>
                  <a:schemeClr val="bg1"/>
                </a:solidFill>
                <a:latin typeface="Calibri" panose="020F0502020204030204" pitchFamily="34" charset="0"/>
              </a:rPr>
              <a:t>“When Malachi prophesied of the second coming of Christ, he spoke of ‘the proud, yea, and all that do wickedly.’ Of whom was he speaking? </a:t>
            </a:r>
          </a:p>
          <a:p>
            <a:endParaRPr lang="en-US" dirty="0">
              <a:solidFill>
                <a:schemeClr val="bg1"/>
              </a:solidFill>
              <a:latin typeface="Calibri" panose="020F0502020204030204" pitchFamily="34" charset="0"/>
            </a:endParaRPr>
          </a:p>
          <a:p>
            <a:r>
              <a:rPr lang="en-US" dirty="0">
                <a:solidFill>
                  <a:schemeClr val="bg1"/>
                </a:solidFill>
                <a:latin typeface="Calibri" panose="020F0502020204030204" pitchFamily="34" charset="0"/>
              </a:rPr>
              <a:t>First, of those who rejected Christ because of the pride of their hearts, and second, of those who, having accepted Jesus, were not valiant in keeping his commandments.</a:t>
            </a:r>
            <a:endParaRPr lang="en-US" dirty="0">
              <a:solidFill>
                <a:schemeClr val="bg1"/>
              </a:solidFill>
            </a:endParaRPr>
          </a:p>
        </p:txBody>
      </p:sp>
      <p:sp>
        <p:nvSpPr>
          <p:cNvPr id="7" name="Rectangle 6"/>
          <p:cNvSpPr/>
          <p:nvPr/>
        </p:nvSpPr>
        <p:spPr>
          <a:xfrm>
            <a:off x="8131254" y="2786502"/>
            <a:ext cx="3652024" cy="1754326"/>
          </a:xfrm>
          <a:prstGeom prst="rect">
            <a:avLst/>
          </a:prstGeom>
        </p:spPr>
        <p:txBody>
          <a:bodyPr wrap="square">
            <a:spAutoFit/>
          </a:bodyPr>
          <a:lstStyle/>
          <a:p>
            <a:r>
              <a:rPr lang="en-US" dirty="0">
                <a:solidFill>
                  <a:schemeClr val="bg1"/>
                </a:solidFill>
                <a:latin typeface="Calibri" panose="020F0502020204030204" pitchFamily="34" charset="0"/>
              </a:rPr>
              <a:t>“Malachi went on to say they ‘shall burn as stubble.’ This means that they shall be destroyed. By whom? Malachi explains, ‘They that come shall burn them, </a:t>
            </a:r>
            <a:r>
              <a:rPr lang="en-US" dirty="0" err="1">
                <a:solidFill>
                  <a:schemeClr val="bg1"/>
                </a:solidFill>
                <a:latin typeface="Calibri" panose="020F0502020204030204" pitchFamily="34" charset="0"/>
              </a:rPr>
              <a:t>saith</a:t>
            </a:r>
            <a:r>
              <a:rPr lang="en-US" dirty="0">
                <a:solidFill>
                  <a:schemeClr val="bg1"/>
                </a:solidFill>
                <a:latin typeface="Calibri" panose="020F0502020204030204" pitchFamily="34" charset="0"/>
              </a:rPr>
              <a:t> the Lord of Hosts.’” </a:t>
            </a:r>
            <a:endParaRPr lang="en-US" dirty="0">
              <a:solidFill>
                <a:schemeClr val="bg1"/>
              </a:solidFill>
            </a:endParaRPr>
          </a:p>
        </p:txBody>
      </p:sp>
      <p:pic>
        <p:nvPicPr>
          <p:cNvPr id="71" name="Picture 2" descr="http://oncepodcast.com/files/2015/03/Burning-Tree-4x15-Enter-the-Dragon.jpg"/>
          <p:cNvPicPr>
            <a:picLocks noChangeAspect="1" noChangeArrowheads="1"/>
          </p:cNvPicPr>
          <p:nvPr/>
        </p:nvPicPr>
        <p:blipFill rotWithShape="1">
          <a:blip r:embed="rId3">
            <a:extLst>
              <a:ext uri="{28A0092B-C50C-407E-A947-70E740481C1C}">
                <a14:useLocalDpi xmlns:a14="http://schemas.microsoft.com/office/drawing/2010/main" val="0"/>
              </a:ext>
            </a:extLst>
          </a:blip>
          <a:srcRect l="33009" t="1397" r="26594" b="-256"/>
          <a:stretch/>
        </p:blipFill>
        <p:spPr bwMode="auto">
          <a:xfrm>
            <a:off x="3918220" y="1150406"/>
            <a:ext cx="3804312" cy="5236898"/>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7"/>
          <p:cNvSpPr/>
          <p:nvPr/>
        </p:nvSpPr>
        <p:spPr>
          <a:xfrm>
            <a:off x="2454898" y="5556307"/>
            <a:ext cx="7502368" cy="830997"/>
          </a:xfrm>
          <a:prstGeom prst="rect">
            <a:avLst/>
          </a:prstGeom>
        </p:spPr>
        <p:txBody>
          <a:bodyPr wrap="square">
            <a:spAutoFit/>
          </a:bodyPr>
          <a:lstStyle/>
          <a:p>
            <a:r>
              <a:rPr lang="en-US" sz="2400" dirty="0">
                <a:solidFill>
                  <a:schemeClr val="bg1"/>
                </a:solidFill>
                <a:latin typeface="Calibri" panose="020F0502020204030204" pitchFamily="34" charset="0"/>
              </a:rPr>
              <a:t>Every corruptible and impure thing, including human and animal, fish and fowl, will be cleansed from the earth</a:t>
            </a:r>
            <a:endParaRPr lang="en-US" sz="2400" dirty="0">
              <a:solidFill>
                <a:schemeClr val="bg1"/>
              </a:solidFill>
            </a:endParaRPr>
          </a:p>
        </p:txBody>
      </p:sp>
      <p:grpSp>
        <p:nvGrpSpPr>
          <p:cNvPr id="110" name="Group 109"/>
          <p:cNvGrpSpPr/>
          <p:nvPr/>
        </p:nvGrpSpPr>
        <p:grpSpPr>
          <a:xfrm>
            <a:off x="10309033" y="0"/>
            <a:ext cx="1780494" cy="1092700"/>
            <a:chOff x="2612570" y="4716754"/>
            <a:chExt cx="3048000" cy="1828800"/>
          </a:xfrm>
        </p:grpSpPr>
        <p:grpSp>
          <p:nvGrpSpPr>
            <p:cNvPr id="111" name="Group 110"/>
            <p:cNvGrpSpPr/>
            <p:nvPr/>
          </p:nvGrpSpPr>
          <p:grpSpPr>
            <a:xfrm>
              <a:off x="2612570" y="4716754"/>
              <a:ext cx="3048000" cy="1828800"/>
              <a:chOff x="3810000" y="4800600"/>
              <a:chExt cx="3048000" cy="1828800"/>
            </a:xfrm>
          </p:grpSpPr>
          <p:sp>
            <p:nvSpPr>
              <p:cNvPr id="121" name="Rounded Rectangle 120"/>
              <p:cNvSpPr/>
              <p:nvPr/>
            </p:nvSpPr>
            <p:spPr>
              <a:xfrm>
                <a:off x="3810000" y="4800600"/>
                <a:ext cx="3048000" cy="1828800"/>
              </a:xfrm>
              <a:prstGeom prst="roundRect">
                <a:avLst>
                  <a:gd name="adj" fmla="val 1190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2" name="Rounded Rectangle 121"/>
              <p:cNvSpPr/>
              <p:nvPr/>
            </p:nvSpPr>
            <p:spPr>
              <a:xfrm>
                <a:off x="3924111" y="4901788"/>
                <a:ext cx="2788471" cy="1593412"/>
              </a:xfrm>
              <a:prstGeom prst="roundRect">
                <a:avLst>
                  <a:gd name="adj" fmla="val 11905"/>
                </a:avLst>
              </a:prstGeom>
              <a:solidFill>
                <a:schemeClr val="tx1">
                  <a:lumMod val="65000"/>
                  <a:lumOff val="3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3" name="Group 122"/>
              <p:cNvGrpSpPr/>
              <p:nvPr/>
            </p:nvGrpSpPr>
            <p:grpSpPr>
              <a:xfrm>
                <a:off x="4247839" y="5137287"/>
                <a:ext cx="2210246" cy="1111115"/>
                <a:chOff x="4838927" y="2125421"/>
                <a:chExt cx="4585267" cy="2305063"/>
              </a:xfrm>
            </p:grpSpPr>
            <p:grpSp>
              <p:nvGrpSpPr>
                <p:cNvPr id="124" name="Group 123"/>
                <p:cNvGrpSpPr/>
                <p:nvPr/>
              </p:nvGrpSpPr>
              <p:grpSpPr>
                <a:xfrm>
                  <a:off x="4838927" y="2126252"/>
                  <a:ext cx="1308666" cy="2304232"/>
                  <a:chOff x="4838927" y="2126252"/>
                  <a:chExt cx="1308666" cy="2304232"/>
                </a:xfrm>
              </p:grpSpPr>
              <p:sp>
                <p:nvSpPr>
                  <p:cNvPr id="137" name="Left-Right Arrow 136"/>
                  <p:cNvSpPr/>
                  <p:nvPr/>
                </p:nvSpPr>
                <p:spPr>
                  <a:xfrm>
                    <a:off x="5030627" y="4196669"/>
                    <a:ext cx="967401" cy="233815"/>
                  </a:xfrm>
                  <a:prstGeom prst="leftRightArrow">
                    <a:avLst>
                      <a:gd name="adj1" fmla="val 100000"/>
                      <a:gd name="adj2" fmla="val 50000"/>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8" name="Left-Right Arrow 137"/>
                  <p:cNvSpPr/>
                  <p:nvPr/>
                </p:nvSpPr>
                <p:spPr>
                  <a:xfrm rot="16200000">
                    <a:off x="5546985" y="3680311"/>
                    <a:ext cx="967401" cy="233815"/>
                  </a:xfrm>
                  <a:prstGeom prst="leftRightArrow">
                    <a:avLst>
                      <a:gd name="adj1" fmla="val 100000"/>
                      <a:gd name="adj2" fmla="val 50000"/>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9" name="Left-Right Arrow 138"/>
                  <p:cNvSpPr/>
                  <p:nvPr/>
                </p:nvSpPr>
                <p:spPr>
                  <a:xfrm rot="16200000">
                    <a:off x="4501957" y="3712969"/>
                    <a:ext cx="967401" cy="233815"/>
                  </a:xfrm>
                  <a:prstGeom prst="leftRightArrow">
                    <a:avLst>
                      <a:gd name="adj1" fmla="val 100000"/>
                      <a:gd name="adj2" fmla="val 50000"/>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0" name="Left-Right Arrow 139"/>
                  <p:cNvSpPr/>
                  <p:nvPr/>
                </p:nvSpPr>
                <p:spPr>
                  <a:xfrm rot="16200000">
                    <a:off x="4472134" y="2655157"/>
                    <a:ext cx="967401" cy="233815"/>
                  </a:xfrm>
                  <a:prstGeom prst="leftRightArrow">
                    <a:avLst>
                      <a:gd name="adj1" fmla="val 100000"/>
                      <a:gd name="adj2" fmla="val 50000"/>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1" name="Left-Right Arrow 140"/>
                  <p:cNvSpPr/>
                  <p:nvPr/>
                </p:nvSpPr>
                <p:spPr>
                  <a:xfrm>
                    <a:off x="5030627" y="3173411"/>
                    <a:ext cx="967401" cy="233815"/>
                  </a:xfrm>
                  <a:prstGeom prst="leftRightArrow">
                    <a:avLst>
                      <a:gd name="adj1" fmla="val 100000"/>
                      <a:gd name="adj2" fmla="val 50000"/>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2" name="Left-Right Arrow 141"/>
                  <p:cNvSpPr/>
                  <p:nvPr/>
                </p:nvSpPr>
                <p:spPr>
                  <a:xfrm>
                    <a:off x="5002698" y="2126252"/>
                    <a:ext cx="967401" cy="233815"/>
                  </a:xfrm>
                  <a:prstGeom prst="leftRightArrow">
                    <a:avLst>
                      <a:gd name="adj1" fmla="val 100000"/>
                      <a:gd name="adj2" fmla="val 50000"/>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25" name="Group 124"/>
                <p:cNvGrpSpPr/>
                <p:nvPr/>
              </p:nvGrpSpPr>
              <p:grpSpPr>
                <a:xfrm>
                  <a:off x="7726963" y="2272386"/>
                  <a:ext cx="238545" cy="1985930"/>
                  <a:chOff x="5909048" y="2294989"/>
                  <a:chExt cx="238545" cy="1985930"/>
                </a:xfrm>
              </p:grpSpPr>
              <p:sp>
                <p:nvSpPr>
                  <p:cNvPr id="135" name="Left-Right Arrow 134"/>
                  <p:cNvSpPr/>
                  <p:nvPr/>
                </p:nvSpPr>
                <p:spPr>
                  <a:xfrm rot="16200000">
                    <a:off x="5546985" y="3680311"/>
                    <a:ext cx="967401" cy="233815"/>
                  </a:xfrm>
                  <a:prstGeom prst="leftRightArrow">
                    <a:avLst>
                      <a:gd name="adj1" fmla="val 100000"/>
                      <a:gd name="adj2" fmla="val 50000"/>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6" name="Left-Right Arrow 135"/>
                  <p:cNvSpPr/>
                  <p:nvPr/>
                </p:nvSpPr>
                <p:spPr>
                  <a:xfrm rot="16200000">
                    <a:off x="5542255" y="2661782"/>
                    <a:ext cx="967401" cy="233815"/>
                  </a:xfrm>
                  <a:prstGeom prst="leftRightArrow">
                    <a:avLst>
                      <a:gd name="adj1" fmla="val 100000"/>
                      <a:gd name="adj2" fmla="val 50000"/>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26" name="Left-Right Arrow 125"/>
                <p:cNvSpPr/>
                <p:nvPr/>
              </p:nvSpPr>
              <p:spPr>
                <a:xfrm rot="16200000">
                  <a:off x="6208488" y="2902533"/>
                  <a:ext cx="298463" cy="243292"/>
                </a:xfrm>
                <a:prstGeom prst="leftRightArrow">
                  <a:avLst>
                    <a:gd name="adj1" fmla="val 100000"/>
                    <a:gd name="adj2" fmla="val 50000"/>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7" name="Left-Right Arrow 126"/>
                <p:cNvSpPr/>
                <p:nvPr/>
              </p:nvSpPr>
              <p:spPr>
                <a:xfrm rot="16200000">
                  <a:off x="6219373" y="3348847"/>
                  <a:ext cx="298463" cy="243292"/>
                </a:xfrm>
                <a:prstGeom prst="leftRightArrow">
                  <a:avLst>
                    <a:gd name="adj1" fmla="val 100000"/>
                    <a:gd name="adj2" fmla="val 50000"/>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28" name="Group 127"/>
                <p:cNvGrpSpPr/>
                <p:nvPr/>
              </p:nvGrpSpPr>
              <p:grpSpPr>
                <a:xfrm>
                  <a:off x="8115528" y="2125421"/>
                  <a:ext cx="1308666" cy="2293346"/>
                  <a:chOff x="4838927" y="2137138"/>
                  <a:chExt cx="1308666" cy="2293346"/>
                </a:xfrm>
              </p:grpSpPr>
              <p:sp>
                <p:nvSpPr>
                  <p:cNvPr id="129" name="Left-Right Arrow 128"/>
                  <p:cNvSpPr/>
                  <p:nvPr/>
                </p:nvSpPr>
                <p:spPr>
                  <a:xfrm>
                    <a:off x="5030627" y="4196669"/>
                    <a:ext cx="967401" cy="233815"/>
                  </a:xfrm>
                  <a:prstGeom prst="leftRightArrow">
                    <a:avLst>
                      <a:gd name="adj1" fmla="val 100000"/>
                      <a:gd name="adj2" fmla="val 50000"/>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0" name="Left-Right Arrow 129"/>
                  <p:cNvSpPr/>
                  <p:nvPr/>
                </p:nvSpPr>
                <p:spPr>
                  <a:xfrm rot="16200000">
                    <a:off x="5546985" y="3680311"/>
                    <a:ext cx="967401" cy="233815"/>
                  </a:xfrm>
                  <a:prstGeom prst="leftRightArrow">
                    <a:avLst>
                      <a:gd name="adj1" fmla="val 100000"/>
                      <a:gd name="adj2" fmla="val 50000"/>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1" name="Left-Right Arrow 130"/>
                  <p:cNvSpPr/>
                  <p:nvPr/>
                </p:nvSpPr>
                <p:spPr>
                  <a:xfrm rot="16200000">
                    <a:off x="4480186" y="3691198"/>
                    <a:ext cx="967401" cy="233815"/>
                  </a:xfrm>
                  <a:prstGeom prst="leftRightArrow">
                    <a:avLst>
                      <a:gd name="adj1" fmla="val 100000"/>
                      <a:gd name="adj2" fmla="val 50000"/>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2" name="Left-Right Arrow 131"/>
                  <p:cNvSpPr/>
                  <p:nvPr/>
                </p:nvSpPr>
                <p:spPr>
                  <a:xfrm rot="16200000">
                    <a:off x="4472134" y="2655157"/>
                    <a:ext cx="967401" cy="233815"/>
                  </a:xfrm>
                  <a:prstGeom prst="leftRightArrow">
                    <a:avLst>
                      <a:gd name="adj1" fmla="val 100000"/>
                      <a:gd name="adj2" fmla="val 50000"/>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3" name="Left-Right Arrow 132"/>
                  <p:cNvSpPr/>
                  <p:nvPr/>
                </p:nvSpPr>
                <p:spPr>
                  <a:xfrm rot="16200000">
                    <a:off x="5542255" y="2661782"/>
                    <a:ext cx="967401" cy="233815"/>
                  </a:xfrm>
                  <a:prstGeom prst="leftRightArrow">
                    <a:avLst>
                      <a:gd name="adj1" fmla="val 100000"/>
                      <a:gd name="adj2" fmla="val 50000"/>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4" name="Left-Right Arrow 133"/>
                  <p:cNvSpPr/>
                  <p:nvPr/>
                </p:nvSpPr>
                <p:spPr>
                  <a:xfrm>
                    <a:off x="5024469" y="2137138"/>
                    <a:ext cx="967401" cy="233815"/>
                  </a:xfrm>
                  <a:prstGeom prst="leftRightArrow">
                    <a:avLst>
                      <a:gd name="adj1" fmla="val 100000"/>
                      <a:gd name="adj2" fmla="val 50000"/>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grpSp>
          <p:nvGrpSpPr>
            <p:cNvPr id="112" name="Group 111"/>
            <p:cNvGrpSpPr/>
            <p:nvPr/>
          </p:nvGrpSpPr>
          <p:grpSpPr>
            <a:xfrm>
              <a:off x="4942305" y="6198904"/>
              <a:ext cx="430371" cy="165665"/>
              <a:chOff x="6656229" y="2333163"/>
              <a:chExt cx="1393605" cy="536447"/>
            </a:xfrm>
          </p:grpSpPr>
          <p:sp>
            <p:nvSpPr>
              <p:cNvPr id="113" name="Left-Right Arrow 112"/>
              <p:cNvSpPr/>
              <p:nvPr/>
            </p:nvSpPr>
            <p:spPr>
              <a:xfrm rot="16200000">
                <a:off x="6479423" y="2580098"/>
                <a:ext cx="466318" cy="112706"/>
              </a:xfrm>
              <a:prstGeom prst="leftRightArrow">
                <a:avLst>
                  <a:gd name="adj1" fmla="val 100000"/>
                  <a:gd name="adj2" fmla="val 50000"/>
                </a:avLst>
              </a:prstGeom>
              <a:solidFill>
                <a:srgbClr val="FF00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4" name="Left-Right Arrow 113"/>
              <p:cNvSpPr/>
              <p:nvPr/>
            </p:nvSpPr>
            <p:spPr>
              <a:xfrm rot="10800000">
                <a:off x="6726776" y="2337677"/>
                <a:ext cx="466318" cy="65613"/>
              </a:xfrm>
              <a:prstGeom prst="leftRightArrow">
                <a:avLst>
                  <a:gd name="adj1" fmla="val 100000"/>
                  <a:gd name="adj2" fmla="val 50000"/>
                </a:avLst>
              </a:prstGeom>
              <a:solidFill>
                <a:srgbClr val="FF00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5" name="Left-Right Arrow 114"/>
              <p:cNvSpPr/>
              <p:nvPr/>
            </p:nvSpPr>
            <p:spPr>
              <a:xfrm rot="16200000">
                <a:off x="6974130" y="2567863"/>
                <a:ext cx="466318" cy="112706"/>
              </a:xfrm>
              <a:prstGeom prst="leftRightArrow">
                <a:avLst>
                  <a:gd name="adj1" fmla="val 100000"/>
                  <a:gd name="adj2" fmla="val 50000"/>
                </a:avLst>
              </a:prstGeom>
              <a:solidFill>
                <a:srgbClr val="FF00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6" name="Left-Right Arrow 115"/>
              <p:cNvSpPr/>
              <p:nvPr/>
            </p:nvSpPr>
            <p:spPr>
              <a:xfrm rot="16200000">
                <a:off x="7189170" y="2546155"/>
                <a:ext cx="466318" cy="112706"/>
              </a:xfrm>
              <a:prstGeom prst="leftRightArrow">
                <a:avLst>
                  <a:gd name="adj1" fmla="val 100000"/>
                  <a:gd name="adj2" fmla="val 50000"/>
                </a:avLst>
              </a:prstGeom>
              <a:solidFill>
                <a:srgbClr val="FF00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7" name="Left-Right Arrow 116"/>
              <p:cNvSpPr/>
              <p:nvPr/>
            </p:nvSpPr>
            <p:spPr>
              <a:xfrm rot="16200000">
                <a:off x="7760322" y="2562216"/>
                <a:ext cx="466318" cy="112706"/>
              </a:xfrm>
              <a:prstGeom prst="leftRightArrow">
                <a:avLst>
                  <a:gd name="adj1" fmla="val 100000"/>
                  <a:gd name="adj2" fmla="val 50000"/>
                </a:avLst>
              </a:prstGeom>
              <a:solidFill>
                <a:srgbClr val="FF00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8" name="Left-Right Arrow 117"/>
              <p:cNvSpPr/>
              <p:nvPr/>
            </p:nvSpPr>
            <p:spPr>
              <a:xfrm rot="14187461">
                <a:off x="7472318" y="2436998"/>
                <a:ext cx="273859" cy="66190"/>
              </a:xfrm>
              <a:prstGeom prst="leftRightArrow">
                <a:avLst>
                  <a:gd name="adj1" fmla="val 100000"/>
                  <a:gd name="adj2" fmla="val 50000"/>
                </a:avLst>
              </a:prstGeom>
              <a:solidFill>
                <a:srgbClr val="FF00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9" name="Left-Right Arrow 118"/>
              <p:cNvSpPr/>
              <p:nvPr/>
            </p:nvSpPr>
            <p:spPr>
              <a:xfrm rot="18252302">
                <a:off x="7690003" y="2445693"/>
                <a:ext cx="273859" cy="66190"/>
              </a:xfrm>
              <a:prstGeom prst="leftRightArrow">
                <a:avLst>
                  <a:gd name="adj1" fmla="val 100000"/>
                  <a:gd name="adj2" fmla="val 50000"/>
                </a:avLst>
              </a:prstGeom>
              <a:solidFill>
                <a:srgbClr val="FF00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0" name="Left-Right Arrow 119"/>
              <p:cNvSpPr/>
              <p:nvPr/>
            </p:nvSpPr>
            <p:spPr>
              <a:xfrm rot="10800000">
                <a:off x="6788229" y="2560199"/>
                <a:ext cx="343402" cy="96490"/>
              </a:xfrm>
              <a:prstGeom prst="leftRightArrow">
                <a:avLst>
                  <a:gd name="adj1" fmla="val 100000"/>
                  <a:gd name="adj2" fmla="val 50000"/>
                </a:avLst>
              </a:prstGeom>
              <a:solidFill>
                <a:srgbClr val="FF00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spTree>
    <p:extLst>
      <p:ext uri="{BB962C8B-B14F-4D97-AF65-F5344CB8AC3E}">
        <p14:creationId xmlns:p14="http://schemas.microsoft.com/office/powerpoint/2010/main" val="7271200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1000"/>
                                        <p:tgtEl>
                                          <p:spTgt spid="8"/>
                                        </p:tgtEl>
                                      </p:cBhvr>
                                    </p:animEffect>
                                    <p:anim calcmode="lin" valueType="num">
                                      <p:cBhvr>
                                        <p:cTn id="18" dur="1000" fill="hold"/>
                                        <p:tgtEl>
                                          <p:spTgt spid="8"/>
                                        </p:tgtEl>
                                        <p:attrNameLst>
                                          <p:attrName>ppt_x</p:attrName>
                                        </p:attrNameLst>
                                      </p:cBhvr>
                                      <p:tavLst>
                                        <p:tav tm="0">
                                          <p:val>
                                            <p:strVal val="#ppt_x"/>
                                          </p:val>
                                        </p:tav>
                                        <p:tav tm="100000">
                                          <p:val>
                                            <p:strVal val="#ppt_x"/>
                                          </p:val>
                                        </p:tav>
                                      </p:tavLst>
                                    </p:anim>
                                    <p:anim calcmode="lin" valueType="num">
                                      <p:cBhvr>
                                        <p:cTn id="1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descr="http://wallpapercave.com/wp/kqvP4Hn.png"/>
          <p:cNvPicPr>
            <a:picLocks noChangeAspect="1" noChangeArrowheads="1"/>
          </p:cNvPicPr>
          <p:nvPr/>
        </p:nvPicPr>
        <p:blipFill>
          <a:blip r:embed="rId2" cstate="print">
            <a:duotone>
              <a:prstClr val="black"/>
              <a:srgbClr val="00B050">
                <a:tint val="45000"/>
                <a:satMod val="400000"/>
              </a:srgbClr>
            </a:duotone>
          </a:blip>
          <a:srcRect/>
          <a:stretch>
            <a:fillRect/>
          </a:stretch>
        </p:blipFill>
        <p:spPr bwMode="auto">
          <a:xfrm>
            <a:off x="0" y="-55826"/>
            <a:ext cx="12192000" cy="6913826"/>
          </a:xfrm>
          <a:prstGeom prst="rect">
            <a:avLst/>
          </a:prstGeom>
          <a:noFill/>
        </p:spPr>
      </p:pic>
      <p:sp>
        <p:nvSpPr>
          <p:cNvPr id="4" name="TextBox 3"/>
          <p:cNvSpPr txBox="1"/>
          <p:nvPr/>
        </p:nvSpPr>
        <p:spPr>
          <a:xfrm>
            <a:off x="0" y="739510"/>
            <a:ext cx="9883302" cy="369332"/>
          </a:xfrm>
          <a:prstGeom prst="rect">
            <a:avLst/>
          </a:prstGeom>
          <a:noFill/>
        </p:spPr>
        <p:txBody>
          <a:bodyPr wrap="square" rtlCol="0">
            <a:spAutoFit/>
          </a:bodyPr>
          <a:lstStyle/>
          <a:p>
            <a:endParaRPr lang="en-US" dirty="0">
              <a:solidFill>
                <a:schemeClr val="bg1"/>
              </a:solidFill>
            </a:endParaRPr>
          </a:p>
        </p:txBody>
      </p:sp>
      <p:sp>
        <p:nvSpPr>
          <p:cNvPr id="86" name="TextBox 85"/>
          <p:cNvSpPr txBox="1"/>
          <p:nvPr/>
        </p:nvSpPr>
        <p:spPr>
          <a:xfrm>
            <a:off x="0" y="4894"/>
            <a:ext cx="12192000" cy="830997"/>
          </a:xfrm>
          <a:prstGeom prst="rect">
            <a:avLst/>
          </a:prstGeom>
          <a:noFill/>
        </p:spPr>
        <p:txBody>
          <a:bodyPr wrap="square" rtlCol="0">
            <a:spAutoFit/>
          </a:bodyPr>
          <a:lstStyle/>
          <a:p>
            <a:pPr algn="ctr"/>
            <a:r>
              <a:rPr lang="en-US" sz="4800" dirty="0">
                <a:solidFill>
                  <a:schemeClr val="bg1"/>
                </a:solidFill>
                <a:latin typeface="Britannic Bold" panose="020B0903060703020204" pitchFamily="34" charset="0"/>
              </a:rPr>
              <a:t>A Family Tree</a:t>
            </a:r>
          </a:p>
        </p:txBody>
      </p:sp>
      <p:sp>
        <p:nvSpPr>
          <p:cNvPr id="2" name="TextBox 1"/>
          <p:cNvSpPr txBox="1"/>
          <p:nvPr/>
        </p:nvSpPr>
        <p:spPr>
          <a:xfrm>
            <a:off x="10919767" y="6387304"/>
            <a:ext cx="975849" cy="369332"/>
          </a:xfrm>
          <a:prstGeom prst="rect">
            <a:avLst/>
          </a:prstGeom>
          <a:noFill/>
        </p:spPr>
        <p:txBody>
          <a:bodyPr wrap="square" rtlCol="0">
            <a:spAutoFit/>
          </a:bodyPr>
          <a:lstStyle/>
          <a:p>
            <a:pPr algn="r"/>
            <a:r>
              <a:rPr lang="en-US" dirty="0">
                <a:solidFill>
                  <a:schemeClr val="bg1"/>
                </a:solidFill>
              </a:rPr>
              <a:t>(1)</a:t>
            </a:r>
          </a:p>
        </p:txBody>
      </p:sp>
      <p:sp>
        <p:nvSpPr>
          <p:cNvPr id="44" name="TextBox 43"/>
          <p:cNvSpPr txBox="1"/>
          <p:nvPr/>
        </p:nvSpPr>
        <p:spPr>
          <a:xfrm>
            <a:off x="0" y="6468724"/>
            <a:ext cx="3034054" cy="369332"/>
          </a:xfrm>
          <a:prstGeom prst="rect">
            <a:avLst/>
          </a:prstGeom>
          <a:noFill/>
        </p:spPr>
        <p:txBody>
          <a:bodyPr wrap="square" rtlCol="0">
            <a:spAutoFit/>
          </a:bodyPr>
          <a:lstStyle/>
          <a:p>
            <a:r>
              <a:rPr lang="en-US" dirty="0">
                <a:solidFill>
                  <a:schemeClr val="bg1"/>
                </a:solidFill>
              </a:rPr>
              <a:t>Malachi 4:1</a:t>
            </a:r>
          </a:p>
        </p:txBody>
      </p:sp>
      <p:sp>
        <p:nvSpPr>
          <p:cNvPr id="6" name="Rectangle 5"/>
          <p:cNvSpPr/>
          <p:nvPr/>
        </p:nvSpPr>
        <p:spPr>
          <a:xfrm>
            <a:off x="924791" y="1072441"/>
            <a:ext cx="3848008" cy="2554545"/>
          </a:xfrm>
          <a:prstGeom prst="rect">
            <a:avLst/>
          </a:prstGeom>
        </p:spPr>
        <p:txBody>
          <a:bodyPr wrap="square">
            <a:spAutoFit/>
          </a:bodyPr>
          <a:lstStyle/>
          <a:p>
            <a:r>
              <a:rPr lang="en-US" sz="2000" dirty="0">
                <a:solidFill>
                  <a:schemeClr val="bg1"/>
                </a:solidFill>
              </a:rPr>
              <a:t>Each person belongs to a family tree. Our “roots” are the ancestors from whom we descend, and our “branches” are those who descend from us. To be “left with neither root nor branch” is to be cut off from one’s ancestry and posterity eternally. </a:t>
            </a:r>
          </a:p>
        </p:txBody>
      </p:sp>
      <p:sp>
        <p:nvSpPr>
          <p:cNvPr id="3" name="Rectangle 2"/>
          <p:cNvSpPr/>
          <p:nvPr/>
        </p:nvSpPr>
        <p:spPr>
          <a:xfrm>
            <a:off x="5235005" y="4487133"/>
            <a:ext cx="6096000" cy="1631216"/>
          </a:xfrm>
          <a:prstGeom prst="rect">
            <a:avLst/>
          </a:prstGeom>
        </p:spPr>
        <p:txBody>
          <a:bodyPr>
            <a:spAutoFit/>
          </a:bodyPr>
          <a:lstStyle/>
          <a:p>
            <a:r>
              <a:rPr lang="en-US" sz="2000" dirty="0">
                <a:solidFill>
                  <a:schemeClr val="bg1"/>
                </a:solidFill>
              </a:rPr>
              <a:t>That is precisely the condition of those for whom the sealing blessings of the Melchizedek Priesthood have not been performed or for those who, having had the ordinances performed, fail to live worthy of claiming their blessings. </a:t>
            </a:r>
          </a:p>
        </p:txBody>
      </p:sp>
      <p:pic>
        <p:nvPicPr>
          <p:cNvPr id="4098" name="Picture 2" descr="http://sonomasun.com/wp-content/uploads/2016/04/family-tree-136394693370703901-14112815394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41175" y="1062936"/>
            <a:ext cx="5083660" cy="2863482"/>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http://lazerbrody.typepad.com/.a/6a00d8345263cd69e2016300c2cdcb970d-pi"/>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26187" y="3776981"/>
            <a:ext cx="1790700" cy="22955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873324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10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descr="http://wallpapercave.com/wp/kqvP4Hn.png"/>
          <p:cNvPicPr>
            <a:picLocks noChangeAspect="1" noChangeArrowheads="1"/>
          </p:cNvPicPr>
          <p:nvPr/>
        </p:nvPicPr>
        <p:blipFill>
          <a:blip r:embed="rId2" cstate="print">
            <a:duotone>
              <a:prstClr val="black"/>
              <a:srgbClr val="00B050">
                <a:tint val="45000"/>
                <a:satMod val="400000"/>
              </a:srgbClr>
            </a:duotone>
          </a:blip>
          <a:srcRect/>
          <a:stretch>
            <a:fillRect/>
          </a:stretch>
        </p:blipFill>
        <p:spPr bwMode="auto">
          <a:xfrm>
            <a:off x="0" y="-55826"/>
            <a:ext cx="12192000" cy="6913826"/>
          </a:xfrm>
          <a:prstGeom prst="rect">
            <a:avLst/>
          </a:prstGeom>
          <a:noFill/>
        </p:spPr>
      </p:pic>
      <p:sp>
        <p:nvSpPr>
          <p:cNvPr id="4" name="TextBox 3"/>
          <p:cNvSpPr txBox="1"/>
          <p:nvPr/>
        </p:nvSpPr>
        <p:spPr>
          <a:xfrm>
            <a:off x="0" y="739510"/>
            <a:ext cx="9883302" cy="369332"/>
          </a:xfrm>
          <a:prstGeom prst="rect">
            <a:avLst/>
          </a:prstGeom>
          <a:noFill/>
        </p:spPr>
        <p:txBody>
          <a:bodyPr wrap="square" rtlCol="0">
            <a:spAutoFit/>
          </a:bodyPr>
          <a:lstStyle/>
          <a:p>
            <a:endParaRPr lang="en-US" dirty="0">
              <a:solidFill>
                <a:schemeClr val="bg1"/>
              </a:solidFill>
            </a:endParaRPr>
          </a:p>
        </p:txBody>
      </p:sp>
      <p:sp>
        <p:nvSpPr>
          <p:cNvPr id="86" name="TextBox 85"/>
          <p:cNvSpPr txBox="1"/>
          <p:nvPr/>
        </p:nvSpPr>
        <p:spPr>
          <a:xfrm>
            <a:off x="0" y="4894"/>
            <a:ext cx="12192000" cy="830997"/>
          </a:xfrm>
          <a:prstGeom prst="rect">
            <a:avLst/>
          </a:prstGeom>
          <a:noFill/>
        </p:spPr>
        <p:txBody>
          <a:bodyPr wrap="square" rtlCol="0">
            <a:spAutoFit/>
          </a:bodyPr>
          <a:lstStyle/>
          <a:p>
            <a:pPr algn="ctr"/>
            <a:r>
              <a:rPr lang="en-US" sz="4800" dirty="0">
                <a:solidFill>
                  <a:schemeClr val="bg1"/>
                </a:solidFill>
                <a:latin typeface="Britannic Bold" panose="020B0903060703020204" pitchFamily="34" charset="0"/>
              </a:rPr>
              <a:t>Protect, Care, And Heal</a:t>
            </a:r>
          </a:p>
        </p:txBody>
      </p:sp>
      <p:sp>
        <p:nvSpPr>
          <p:cNvPr id="44" name="TextBox 43"/>
          <p:cNvSpPr txBox="1"/>
          <p:nvPr/>
        </p:nvSpPr>
        <p:spPr>
          <a:xfrm>
            <a:off x="0" y="6468724"/>
            <a:ext cx="3034054" cy="369332"/>
          </a:xfrm>
          <a:prstGeom prst="rect">
            <a:avLst/>
          </a:prstGeom>
          <a:noFill/>
        </p:spPr>
        <p:txBody>
          <a:bodyPr wrap="square" rtlCol="0">
            <a:spAutoFit/>
          </a:bodyPr>
          <a:lstStyle/>
          <a:p>
            <a:r>
              <a:rPr lang="en-US" dirty="0">
                <a:solidFill>
                  <a:schemeClr val="bg1"/>
                </a:solidFill>
              </a:rPr>
              <a:t>Malachi 4:2-3</a:t>
            </a:r>
          </a:p>
        </p:txBody>
      </p:sp>
      <p:sp>
        <p:nvSpPr>
          <p:cNvPr id="6" name="Rectangle 5"/>
          <p:cNvSpPr/>
          <p:nvPr/>
        </p:nvSpPr>
        <p:spPr>
          <a:xfrm>
            <a:off x="220364" y="1401507"/>
            <a:ext cx="4580235" cy="1815882"/>
          </a:xfrm>
          <a:prstGeom prst="rect">
            <a:avLst/>
          </a:prstGeom>
        </p:spPr>
        <p:txBody>
          <a:bodyPr wrap="square">
            <a:spAutoFit/>
          </a:bodyPr>
          <a:lstStyle/>
          <a:p>
            <a:r>
              <a:rPr lang="en-US" sz="2800" dirty="0">
                <a:solidFill>
                  <a:schemeClr val="bg1"/>
                </a:solidFill>
              </a:rPr>
              <a:t>They will receive healing, “grow up as calves of the stall,” and “tread down the wicked.”</a:t>
            </a:r>
            <a:r>
              <a:rPr lang="en-US" sz="2800" dirty="0">
                <a:solidFill>
                  <a:schemeClr val="bg1"/>
                </a:solidFill>
                <a:latin typeface="Calibri" panose="020F0502020204030204" pitchFamily="34" charset="0"/>
              </a:rPr>
              <a:t>.</a:t>
            </a:r>
            <a:endParaRPr lang="en-US" sz="2800" dirty="0">
              <a:solidFill>
                <a:schemeClr val="bg1"/>
              </a:solidFill>
            </a:endParaRPr>
          </a:p>
        </p:txBody>
      </p:sp>
      <p:sp>
        <p:nvSpPr>
          <p:cNvPr id="3" name="Rectangle 2"/>
          <p:cNvSpPr/>
          <p:nvPr/>
        </p:nvSpPr>
        <p:spPr>
          <a:xfrm>
            <a:off x="5469729" y="4863066"/>
            <a:ext cx="6096000" cy="923330"/>
          </a:xfrm>
          <a:prstGeom prst="rect">
            <a:avLst/>
          </a:prstGeom>
        </p:spPr>
        <p:txBody>
          <a:bodyPr>
            <a:spAutoFit/>
          </a:bodyPr>
          <a:lstStyle/>
          <a:p>
            <a:r>
              <a:rPr lang="en-US" dirty="0">
                <a:solidFill>
                  <a:schemeClr val="bg1"/>
                </a:solidFill>
                <a:latin typeface="Calibri" panose="020F0502020204030204" pitchFamily="34" charset="0"/>
              </a:rPr>
              <a:t>The phrase “ye shall tread down the wicked” means that the Lord will help the righteous overcome evil by destroying the wicked at His Second Coming.</a:t>
            </a:r>
            <a:endParaRPr lang="en-US" dirty="0">
              <a:solidFill>
                <a:schemeClr val="bg1"/>
              </a:solidFill>
            </a:endParaRPr>
          </a:p>
        </p:txBody>
      </p:sp>
      <p:sp>
        <p:nvSpPr>
          <p:cNvPr id="5" name="Rectangle 4"/>
          <p:cNvSpPr/>
          <p:nvPr/>
        </p:nvSpPr>
        <p:spPr>
          <a:xfrm>
            <a:off x="3900055" y="869037"/>
            <a:ext cx="4318362" cy="369332"/>
          </a:xfrm>
          <a:prstGeom prst="rect">
            <a:avLst/>
          </a:prstGeom>
        </p:spPr>
        <p:txBody>
          <a:bodyPr wrap="none">
            <a:spAutoFit/>
          </a:bodyPr>
          <a:lstStyle/>
          <a:p>
            <a:r>
              <a:rPr lang="en-US" dirty="0">
                <a:solidFill>
                  <a:schemeClr val="bg1"/>
                </a:solidFill>
                <a:latin typeface="Calibri" panose="020F0502020204030204" pitchFamily="34" charset="0"/>
              </a:rPr>
              <a:t>Through the power of the Lord’s Atonement</a:t>
            </a:r>
            <a:endParaRPr lang="en-US" dirty="0"/>
          </a:p>
        </p:txBody>
      </p:sp>
      <p:pic>
        <p:nvPicPr>
          <p:cNvPr id="5122" name="Picture 2" descr="http://www.zastavki.com/pictures/originals/2014/Photoshop_Burning_tree_070997_.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31808" y="1471642"/>
            <a:ext cx="4845797" cy="3028623"/>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http://www.cinnamon-yoga.com/images/reiki%20hands%20holdingn%20tree.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22779" y="3268075"/>
            <a:ext cx="3829836" cy="2927697"/>
          </a:xfrm>
          <a:prstGeom prst="rect">
            <a:avLst/>
          </a:prstGeom>
          <a:noFill/>
          <a:extLst>
            <a:ext uri="{909E8E84-426E-40DD-AFC4-6F175D3DCCD1}">
              <a14:hiddenFill xmlns:a14="http://schemas.microsoft.com/office/drawing/2010/main">
                <a:solidFill>
                  <a:srgbClr val="FFFFFF"/>
                </a:solidFill>
              </a14:hiddenFill>
            </a:ext>
          </a:extLst>
        </p:spPr>
      </p:pic>
      <p:grpSp>
        <p:nvGrpSpPr>
          <p:cNvPr id="29" name="Group 28"/>
          <p:cNvGrpSpPr/>
          <p:nvPr/>
        </p:nvGrpSpPr>
        <p:grpSpPr>
          <a:xfrm>
            <a:off x="10435216" y="60260"/>
            <a:ext cx="1567001" cy="836351"/>
            <a:chOff x="2612570" y="4716754"/>
            <a:chExt cx="3048000" cy="1828800"/>
          </a:xfrm>
        </p:grpSpPr>
        <p:grpSp>
          <p:nvGrpSpPr>
            <p:cNvPr id="30" name="Group 29"/>
            <p:cNvGrpSpPr/>
            <p:nvPr/>
          </p:nvGrpSpPr>
          <p:grpSpPr>
            <a:xfrm>
              <a:off x="2612570" y="4716754"/>
              <a:ext cx="3048000" cy="1828800"/>
              <a:chOff x="3810000" y="4800600"/>
              <a:chExt cx="3048000" cy="1828800"/>
            </a:xfrm>
          </p:grpSpPr>
          <p:sp>
            <p:nvSpPr>
              <p:cNvPr id="40" name="Rounded Rectangle 39"/>
              <p:cNvSpPr/>
              <p:nvPr/>
            </p:nvSpPr>
            <p:spPr>
              <a:xfrm>
                <a:off x="3810000" y="4800600"/>
                <a:ext cx="3048000" cy="1828800"/>
              </a:xfrm>
              <a:prstGeom prst="roundRect">
                <a:avLst>
                  <a:gd name="adj" fmla="val 1190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ounded Rectangle 40"/>
              <p:cNvSpPr/>
              <p:nvPr/>
            </p:nvSpPr>
            <p:spPr>
              <a:xfrm>
                <a:off x="3924111" y="4901788"/>
                <a:ext cx="2788471" cy="1593412"/>
              </a:xfrm>
              <a:prstGeom prst="roundRect">
                <a:avLst>
                  <a:gd name="adj" fmla="val 11905"/>
                </a:avLst>
              </a:prstGeom>
              <a:solidFill>
                <a:schemeClr val="tx1">
                  <a:lumMod val="65000"/>
                  <a:lumOff val="3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2" name="Group 41"/>
              <p:cNvGrpSpPr/>
              <p:nvPr/>
            </p:nvGrpSpPr>
            <p:grpSpPr>
              <a:xfrm>
                <a:off x="4247839" y="5137287"/>
                <a:ext cx="2210246" cy="1126240"/>
                <a:chOff x="4838927" y="2125421"/>
                <a:chExt cx="4585267" cy="2336441"/>
              </a:xfrm>
            </p:grpSpPr>
            <p:grpSp>
              <p:nvGrpSpPr>
                <p:cNvPr id="43" name="Group 42"/>
                <p:cNvGrpSpPr/>
                <p:nvPr/>
              </p:nvGrpSpPr>
              <p:grpSpPr>
                <a:xfrm>
                  <a:off x="4838927" y="2126252"/>
                  <a:ext cx="1308666" cy="2304232"/>
                  <a:chOff x="4838927" y="2126252"/>
                  <a:chExt cx="1308666" cy="2304232"/>
                </a:xfrm>
              </p:grpSpPr>
              <p:sp>
                <p:nvSpPr>
                  <p:cNvPr id="56" name="Left-Right Arrow 55"/>
                  <p:cNvSpPr/>
                  <p:nvPr/>
                </p:nvSpPr>
                <p:spPr>
                  <a:xfrm>
                    <a:off x="5030627" y="4196669"/>
                    <a:ext cx="967401" cy="233815"/>
                  </a:xfrm>
                  <a:prstGeom prst="leftRightArrow">
                    <a:avLst>
                      <a:gd name="adj1" fmla="val 100000"/>
                      <a:gd name="adj2" fmla="val 50000"/>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Left-Right Arrow 56"/>
                  <p:cNvSpPr/>
                  <p:nvPr/>
                </p:nvSpPr>
                <p:spPr>
                  <a:xfrm rot="16200000">
                    <a:off x="5546985" y="3680311"/>
                    <a:ext cx="967401" cy="233815"/>
                  </a:xfrm>
                  <a:prstGeom prst="leftRightArrow">
                    <a:avLst>
                      <a:gd name="adj1" fmla="val 100000"/>
                      <a:gd name="adj2" fmla="val 50000"/>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8" name="Left-Right Arrow 57"/>
                  <p:cNvSpPr/>
                  <p:nvPr/>
                </p:nvSpPr>
                <p:spPr>
                  <a:xfrm rot="16200000">
                    <a:off x="4501957" y="3712969"/>
                    <a:ext cx="967401" cy="233815"/>
                  </a:xfrm>
                  <a:prstGeom prst="leftRightArrow">
                    <a:avLst>
                      <a:gd name="adj1" fmla="val 100000"/>
                      <a:gd name="adj2" fmla="val 50000"/>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9" name="Left-Right Arrow 58"/>
                  <p:cNvSpPr/>
                  <p:nvPr/>
                </p:nvSpPr>
                <p:spPr>
                  <a:xfrm rot="16200000">
                    <a:off x="4472134" y="2655157"/>
                    <a:ext cx="967401" cy="233815"/>
                  </a:xfrm>
                  <a:prstGeom prst="leftRightArrow">
                    <a:avLst>
                      <a:gd name="adj1" fmla="val 100000"/>
                      <a:gd name="adj2" fmla="val 50000"/>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0" name="Left-Right Arrow 59"/>
                  <p:cNvSpPr/>
                  <p:nvPr/>
                </p:nvSpPr>
                <p:spPr>
                  <a:xfrm>
                    <a:off x="5030627" y="3173411"/>
                    <a:ext cx="967401" cy="233815"/>
                  </a:xfrm>
                  <a:prstGeom prst="leftRightArrow">
                    <a:avLst>
                      <a:gd name="adj1" fmla="val 100000"/>
                      <a:gd name="adj2" fmla="val 50000"/>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Left-Right Arrow 60"/>
                  <p:cNvSpPr/>
                  <p:nvPr/>
                </p:nvSpPr>
                <p:spPr>
                  <a:xfrm>
                    <a:off x="5002698" y="2126252"/>
                    <a:ext cx="967401" cy="233815"/>
                  </a:xfrm>
                  <a:prstGeom prst="leftRightArrow">
                    <a:avLst>
                      <a:gd name="adj1" fmla="val 100000"/>
                      <a:gd name="adj2" fmla="val 50000"/>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5" name="Group 44"/>
                <p:cNvGrpSpPr/>
                <p:nvPr/>
              </p:nvGrpSpPr>
              <p:grpSpPr>
                <a:xfrm>
                  <a:off x="7450301" y="2219079"/>
                  <a:ext cx="196740" cy="2242783"/>
                  <a:chOff x="5632386" y="2241682"/>
                  <a:chExt cx="196740" cy="2242783"/>
                </a:xfrm>
              </p:grpSpPr>
              <p:sp>
                <p:nvSpPr>
                  <p:cNvPr id="54" name="Left-Right Arrow 53"/>
                  <p:cNvSpPr/>
                  <p:nvPr/>
                </p:nvSpPr>
                <p:spPr>
                  <a:xfrm rot="16200000">
                    <a:off x="5128704" y="3814734"/>
                    <a:ext cx="1178144" cy="161318"/>
                  </a:xfrm>
                  <a:prstGeom prst="leftRightArrow">
                    <a:avLst>
                      <a:gd name="adj1" fmla="val 100000"/>
                      <a:gd name="adj2" fmla="val 50000"/>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5" name="Left-Right Arrow 54"/>
                  <p:cNvSpPr/>
                  <p:nvPr/>
                </p:nvSpPr>
                <p:spPr>
                  <a:xfrm rot="16200000">
                    <a:off x="5223998" y="2650070"/>
                    <a:ext cx="1013515" cy="196740"/>
                  </a:xfrm>
                  <a:prstGeom prst="leftRightArrow">
                    <a:avLst>
                      <a:gd name="adj1" fmla="val 100000"/>
                      <a:gd name="adj2" fmla="val 50000"/>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Left-Right Arrow 45"/>
                <p:cNvSpPr/>
                <p:nvPr/>
              </p:nvSpPr>
              <p:spPr>
                <a:xfrm rot="16200000">
                  <a:off x="6208488" y="2902533"/>
                  <a:ext cx="298463" cy="243292"/>
                </a:xfrm>
                <a:prstGeom prst="leftRightArrow">
                  <a:avLst>
                    <a:gd name="adj1" fmla="val 100000"/>
                    <a:gd name="adj2" fmla="val 50000"/>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7" name="Left-Right Arrow 46"/>
                <p:cNvSpPr/>
                <p:nvPr/>
              </p:nvSpPr>
              <p:spPr>
                <a:xfrm rot="16200000">
                  <a:off x="6219373" y="3348847"/>
                  <a:ext cx="298463" cy="243292"/>
                </a:xfrm>
                <a:prstGeom prst="leftRightArrow">
                  <a:avLst>
                    <a:gd name="adj1" fmla="val 100000"/>
                    <a:gd name="adj2" fmla="val 50000"/>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48" name="Group 47"/>
                <p:cNvGrpSpPr/>
                <p:nvPr/>
              </p:nvGrpSpPr>
              <p:grpSpPr>
                <a:xfrm>
                  <a:off x="8115528" y="2125421"/>
                  <a:ext cx="1308666" cy="2293346"/>
                  <a:chOff x="4838927" y="2137138"/>
                  <a:chExt cx="1308666" cy="2293346"/>
                </a:xfrm>
              </p:grpSpPr>
              <p:sp>
                <p:nvSpPr>
                  <p:cNvPr id="49" name="Left-Right Arrow 48"/>
                  <p:cNvSpPr/>
                  <p:nvPr/>
                </p:nvSpPr>
                <p:spPr>
                  <a:xfrm>
                    <a:off x="5030627" y="4196669"/>
                    <a:ext cx="967401" cy="233815"/>
                  </a:xfrm>
                  <a:prstGeom prst="leftRightArrow">
                    <a:avLst>
                      <a:gd name="adj1" fmla="val 100000"/>
                      <a:gd name="adj2" fmla="val 50000"/>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Left-Right Arrow 49"/>
                  <p:cNvSpPr/>
                  <p:nvPr/>
                </p:nvSpPr>
                <p:spPr>
                  <a:xfrm rot="16200000">
                    <a:off x="5546985" y="3680311"/>
                    <a:ext cx="967401" cy="233815"/>
                  </a:xfrm>
                  <a:prstGeom prst="leftRightArrow">
                    <a:avLst>
                      <a:gd name="adj1" fmla="val 100000"/>
                      <a:gd name="adj2" fmla="val 50000"/>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1" name="Left-Right Arrow 50"/>
                  <p:cNvSpPr/>
                  <p:nvPr/>
                </p:nvSpPr>
                <p:spPr>
                  <a:xfrm rot="16200000">
                    <a:off x="4472134" y="2655157"/>
                    <a:ext cx="967401" cy="233815"/>
                  </a:xfrm>
                  <a:prstGeom prst="leftRightArrow">
                    <a:avLst>
                      <a:gd name="adj1" fmla="val 100000"/>
                      <a:gd name="adj2" fmla="val 50000"/>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2" name="Left-Right Arrow 51"/>
                  <p:cNvSpPr/>
                  <p:nvPr/>
                </p:nvSpPr>
                <p:spPr>
                  <a:xfrm rot="10800000">
                    <a:off x="5042130" y="3061554"/>
                    <a:ext cx="860547" cy="262849"/>
                  </a:xfrm>
                  <a:prstGeom prst="leftRightArrow">
                    <a:avLst>
                      <a:gd name="adj1" fmla="val 100000"/>
                      <a:gd name="adj2" fmla="val 50000"/>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Left-Right Arrow 52"/>
                  <p:cNvSpPr/>
                  <p:nvPr/>
                </p:nvSpPr>
                <p:spPr>
                  <a:xfrm>
                    <a:off x="5024469" y="2137138"/>
                    <a:ext cx="967401" cy="233815"/>
                  </a:xfrm>
                  <a:prstGeom prst="leftRightArrow">
                    <a:avLst>
                      <a:gd name="adj1" fmla="val 100000"/>
                      <a:gd name="adj2" fmla="val 50000"/>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grpSp>
          <p:nvGrpSpPr>
            <p:cNvPr id="31" name="Group 30"/>
            <p:cNvGrpSpPr/>
            <p:nvPr/>
          </p:nvGrpSpPr>
          <p:grpSpPr>
            <a:xfrm>
              <a:off x="4942305" y="6198904"/>
              <a:ext cx="430371" cy="165665"/>
              <a:chOff x="6656229" y="2333163"/>
              <a:chExt cx="1393605" cy="536447"/>
            </a:xfrm>
          </p:grpSpPr>
          <p:sp>
            <p:nvSpPr>
              <p:cNvPr id="32" name="Left-Right Arrow 31"/>
              <p:cNvSpPr/>
              <p:nvPr/>
            </p:nvSpPr>
            <p:spPr>
              <a:xfrm rot="16200000">
                <a:off x="6479423" y="2580098"/>
                <a:ext cx="466318" cy="112706"/>
              </a:xfrm>
              <a:prstGeom prst="leftRightArrow">
                <a:avLst>
                  <a:gd name="adj1" fmla="val 100000"/>
                  <a:gd name="adj2" fmla="val 50000"/>
                </a:avLst>
              </a:prstGeom>
              <a:solidFill>
                <a:srgbClr val="FF00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3" name="Left-Right Arrow 32"/>
              <p:cNvSpPr/>
              <p:nvPr/>
            </p:nvSpPr>
            <p:spPr>
              <a:xfrm rot="10800000">
                <a:off x="6726776" y="2337677"/>
                <a:ext cx="466318" cy="65613"/>
              </a:xfrm>
              <a:prstGeom prst="leftRightArrow">
                <a:avLst>
                  <a:gd name="adj1" fmla="val 100000"/>
                  <a:gd name="adj2" fmla="val 50000"/>
                </a:avLst>
              </a:prstGeom>
              <a:solidFill>
                <a:srgbClr val="FF00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4" name="Left-Right Arrow 33"/>
              <p:cNvSpPr/>
              <p:nvPr/>
            </p:nvSpPr>
            <p:spPr>
              <a:xfrm rot="16200000">
                <a:off x="6974130" y="2567863"/>
                <a:ext cx="466318" cy="112706"/>
              </a:xfrm>
              <a:prstGeom prst="leftRightArrow">
                <a:avLst>
                  <a:gd name="adj1" fmla="val 100000"/>
                  <a:gd name="adj2" fmla="val 50000"/>
                </a:avLst>
              </a:prstGeom>
              <a:solidFill>
                <a:srgbClr val="FF00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5" name="Left-Right Arrow 34"/>
              <p:cNvSpPr/>
              <p:nvPr/>
            </p:nvSpPr>
            <p:spPr>
              <a:xfrm rot="16200000">
                <a:off x="7189170" y="2546155"/>
                <a:ext cx="466318" cy="112706"/>
              </a:xfrm>
              <a:prstGeom prst="leftRightArrow">
                <a:avLst>
                  <a:gd name="adj1" fmla="val 100000"/>
                  <a:gd name="adj2" fmla="val 50000"/>
                </a:avLst>
              </a:prstGeom>
              <a:solidFill>
                <a:srgbClr val="FF00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6" name="Left-Right Arrow 35"/>
              <p:cNvSpPr/>
              <p:nvPr/>
            </p:nvSpPr>
            <p:spPr>
              <a:xfrm rot="16200000">
                <a:off x="7760322" y="2562216"/>
                <a:ext cx="466318" cy="112706"/>
              </a:xfrm>
              <a:prstGeom prst="leftRightArrow">
                <a:avLst>
                  <a:gd name="adj1" fmla="val 100000"/>
                  <a:gd name="adj2" fmla="val 50000"/>
                </a:avLst>
              </a:prstGeom>
              <a:solidFill>
                <a:srgbClr val="FF00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7" name="Left-Right Arrow 36"/>
              <p:cNvSpPr/>
              <p:nvPr/>
            </p:nvSpPr>
            <p:spPr>
              <a:xfrm rot="14187461">
                <a:off x="7472318" y="2436998"/>
                <a:ext cx="273859" cy="66190"/>
              </a:xfrm>
              <a:prstGeom prst="leftRightArrow">
                <a:avLst>
                  <a:gd name="adj1" fmla="val 100000"/>
                  <a:gd name="adj2" fmla="val 50000"/>
                </a:avLst>
              </a:prstGeom>
              <a:solidFill>
                <a:srgbClr val="FF00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8" name="Left-Right Arrow 37"/>
              <p:cNvSpPr/>
              <p:nvPr/>
            </p:nvSpPr>
            <p:spPr>
              <a:xfrm rot="18252302">
                <a:off x="7690003" y="2445693"/>
                <a:ext cx="273859" cy="66190"/>
              </a:xfrm>
              <a:prstGeom prst="leftRightArrow">
                <a:avLst>
                  <a:gd name="adj1" fmla="val 100000"/>
                  <a:gd name="adj2" fmla="val 50000"/>
                </a:avLst>
              </a:prstGeom>
              <a:solidFill>
                <a:srgbClr val="FF00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9" name="Left-Right Arrow 38"/>
              <p:cNvSpPr/>
              <p:nvPr/>
            </p:nvSpPr>
            <p:spPr>
              <a:xfrm rot="10800000">
                <a:off x="6788229" y="2560199"/>
                <a:ext cx="343402" cy="96490"/>
              </a:xfrm>
              <a:prstGeom prst="leftRightArrow">
                <a:avLst>
                  <a:gd name="adj1" fmla="val 100000"/>
                  <a:gd name="adj2" fmla="val 50000"/>
                </a:avLst>
              </a:prstGeom>
              <a:solidFill>
                <a:srgbClr val="FF00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spTree>
    <p:extLst>
      <p:ext uri="{BB962C8B-B14F-4D97-AF65-F5344CB8AC3E}">
        <p14:creationId xmlns:p14="http://schemas.microsoft.com/office/powerpoint/2010/main" val="16236490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12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512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descr="http://wallpapercave.com/wp/kqvP4Hn.png"/>
          <p:cNvPicPr>
            <a:picLocks noChangeAspect="1" noChangeArrowheads="1"/>
          </p:cNvPicPr>
          <p:nvPr/>
        </p:nvPicPr>
        <p:blipFill>
          <a:blip r:embed="rId2" cstate="print">
            <a:duotone>
              <a:prstClr val="black"/>
              <a:srgbClr val="00B050">
                <a:tint val="45000"/>
                <a:satMod val="400000"/>
              </a:srgbClr>
            </a:duotone>
          </a:blip>
          <a:srcRect/>
          <a:stretch>
            <a:fillRect/>
          </a:stretch>
        </p:blipFill>
        <p:spPr bwMode="auto">
          <a:xfrm>
            <a:off x="0" y="-55826"/>
            <a:ext cx="12192000" cy="6913826"/>
          </a:xfrm>
          <a:prstGeom prst="rect">
            <a:avLst/>
          </a:prstGeom>
          <a:noFill/>
        </p:spPr>
      </p:pic>
      <p:sp>
        <p:nvSpPr>
          <p:cNvPr id="4" name="TextBox 3"/>
          <p:cNvSpPr txBox="1"/>
          <p:nvPr/>
        </p:nvSpPr>
        <p:spPr>
          <a:xfrm>
            <a:off x="0" y="739510"/>
            <a:ext cx="9883302" cy="369332"/>
          </a:xfrm>
          <a:prstGeom prst="rect">
            <a:avLst/>
          </a:prstGeom>
          <a:noFill/>
        </p:spPr>
        <p:txBody>
          <a:bodyPr wrap="square" rtlCol="0">
            <a:spAutoFit/>
          </a:bodyPr>
          <a:lstStyle/>
          <a:p>
            <a:endParaRPr lang="en-US" dirty="0">
              <a:solidFill>
                <a:schemeClr val="bg1"/>
              </a:solidFill>
            </a:endParaRPr>
          </a:p>
        </p:txBody>
      </p:sp>
      <p:sp>
        <p:nvSpPr>
          <p:cNvPr id="86" name="TextBox 85"/>
          <p:cNvSpPr txBox="1"/>
          <p:nvPr/>
        </p:nvSpPr>
        <p:spPr>
          <a:xfrm>
            <a:off x="0" y="4894"/>
            <a:ext cx="12192000" cy="830997"/>
          </a:xfrm>
          <a:prstGeom prst="rect">
            <a:avLst/>
          </a:prstGeom>
          <a:noFill/>
        </p:spPr>
        <p:txBody>
          <a:bodyPr wrap="square" rtlCol="0">
            <a:spAutoFit/>
          </a:bodyPr>
          <a:lstStyle/>
          <a:p>
            <a:pPr algn="ctr"/>
            <a:r>
              <a:rPr lang="en-US" sz="4800" dirty="0">
                <a:solidFill>
                  <a:schemeClr val="bg1"/>
                </a:solidFill>
                <a:latin typeface="Britannic Bold" panose="020B0903060703020204" pitchFamily="34" charset="0"/>
              </a:rPr>
              <a:t>Reverence the Lord</a:t>
            </a:r>
          </a:p>
        </p:txBody>
      </p:sp>
      <p:sp>
        <p:nvSpPr>
          <p:cNvPr id="44" name="TextBox 43"/>
          <p:cNvSpPr txBox="1"/>
          <p:nvPr/>
        </p:nvSpPr>
        <p:spPr>
          <a:xfrm>
            <a:off x="0" y="6468724"/>
            <a:ext cx="3034054" cy="369332"/>
          </a:xfrm>
          <a:prstGeom prst="rect">
            <a:avLst/>
          </a:prstGeom>
          <a:noFill/>
        </p:spPr>
        <p:txBody>
          <a:bodyPr wrap="square" rtlCol="0">
            <a:spAutoFit/>
          </a:bodyPr>
          <a:lstStyle/>
          <a:p>
            <a:r>
              <a:rPr lang="en-US" dirty="0">
                <a:solidFill>
                  <a:schemeClr val="bg1"/>
                </a:solidFill>
              </a:rPr>
              <a:t>Malachi 4:2-3</a:t>
            </a:r>
          </a:p>
        </p:txBody>
      </p:sp>
      <p:grpSp>
        <p:nvGrpSpPr>
          <p:cNvPr id="15" name="Group 14"/>
          <p:cNvGrpSpPr/>
          <p:nvPr/>
        </p:nvGrpSpPr>
        <p:grpSpPr>
          <a:xfrm>
            <a:off x="5071257" y="664970"/>
            <a:ext cx="3505068" cy="2501531"/>
            <a:chOff x="228600" y="381000"/>
            <a:chExt cx="3505068" cy="2501531"/>
          </a:xfrm>
        </p:grpSpPr>
        <p:grpSp>
          <p:nvGrpSpPr>
            <p:cNvPr id="16" name="Group 15"/>
            <p:cNvGrpSpPr/>
            <p:nvPr/>
          </p:nvGrpSpPr>
          <p:grpSpPr>
            <a:xfrm>
              <a:off x="228600" y="381000"/>
              <a:ext cx="3505068" cy="2501531"/>
              <a:chOff x="534986" y="381000"/>
              <a:chExt cx="2637111" cy="2501531"/>
            </a:xfrm>
          </p:grpSpPr>
          <p:sp>
            <p:nvSpPr>
              <p:cNvPr id="18" name="Rectangle 17"/>
              <p:cNvSpPr/>
              <p:nvPr/>
            </p:nvSpPr>
            <p:spPr>
              <a:xfrm>
                <a:off x="902971" y="980041"/>
                <a:ext cx="1811926" cy="1425710"/>
              </a:xfrm>
              <a:prstGeom prst="rect">
                <a:avLst/>
              </a:prstGeom>
              <a:solidFill>
                <a:srgbClr val="DDC27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9" name="Group 18"/>
              <p:cNvGrpSpPr/>
              <p:nvPr/>
            </p:nvGrpSpPr>
            <p:grpSpPr>
              <a:xfrm>
                <a:off x="534986" y="384805"/>
                <a:ext cx="457200" cy="2497726"/>
                <a:chOff x="533400" y="381000"/>
                <a:chExt cx="457200" cy="2497726"/>
              </a:xfrm>
            </p:grpSpPr>
            <p:sp>
              <p:nvSpPr>
                <p:cNvPr id="25" name="Oval 24"/>
                <p:cNvSpPr/>
                <p:nvPr/>
              </p:nvSpPr>
              <p:spPr>
                <a:xfrm rot="16200000">
                  <a:off x="469990" y="2452006"/>
                  <a:ext cx="586739" cy="266702"/>
                </a:xfrm>
                <a:prstGeom prst="ellipse">
                  <a:avLst/>
                </a:prstGeom>
                <a:solidFill>
                  <a:srgbClr val="9E7D2A"/>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Rounded Rectangle 25"/>
                <p:cNvSpPr/>
                <p:nvPr/>
              </p:nvSpPr>
              <p:spPr>
                <a:xfrm>
                  <a:off x="533400" y="956854"/>
                  <a:ext cx="457200" cy="1524000"/>
                </a:xfrm>
                <a:prstGeom prst="roundRect">
                  <a:avLst/>
                </a:prstGeom>
                <a:solidFill>
                  <a:srgbClr val="D2AF5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Oval 26"/>
                <p:cNvSpPr/>
                <p:nvPr/>
              </p:nvSpPr>
              <p:spPr>
                <a:xfrm>
                  <a:off x="533400" y="868679"/>
                  <a:ext cx="457200" cy="152400"/>
                </a:xfrm>
                <a:prstGeom prst="ellipse">
                  <a:avLst/>
                </a:prstGeom>
                <a:solidFill>
                  <a:srgbClr val="D2AF5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Oval 27"/>
                <p:cNvSpPr/>
                <p:nvPr/>
              </p:nvSpPr>
              <p:spPr>
                <a:xfrm rot="16200000">
                  <a:off x="468631" y="541019"/>
                  <a:ext cx="586739" cy="266702"/>
                </a:xfrm>
                <a:prstGeom prst="ellipse">
                  <a:avLst/>
                </a:prstGeom>
                <a:solidFill>
                  <a:srgbClr val="9E7D2A"/>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0" name="Group 19"/>
              <p:cNvGrpSpPr/>
              <p:nvPr/>
            </p:nvGrpSpPr>
            <p:grpSpPr>
              <a:xfrm>
                <a:off x="2714897" y="381000"/>
                <a:ext cx="457200" cy="2497726"/>
                <a:chOff x="2714897" y="457200"/>
                <a:chExt cx="457200" cy="2497726"/>
              </a:xfrm>
            </p:grpSpPr>
            <p:sp>
              <p:nvSpPr>
                <p:cNvPr id="21" name="Oval 20"/>
                <p:cNvSpPr/>
                <p:nvPr/>
              </p:nvSpPr>
              <p:spPr>
                <a:xfrm rot="16200000">
                  <a:off x="2642509" y="2528206"/>
                  <a:ext cx="586739" cy="266702"/>
                </a:xfrm>
                <a:prstGeom prst="ellipse">
                  <a:avLst/>
                </a:prstGeom>
                <a:solidFill>
                  <a:srgbClr val="9E7D2A"/>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ounded Rectangle 21"/>
                <p:cNvSpPr/>
                <p:nvPr/>
              </p:nvSpPr>
              <p:spPr>
                <a:xfrm>
                  <a:off x="2714897" y="1043940"/>
                  <a:ext cx="457200" cy="1524000"/>
                </a:xfrm>
                <a:prstGeom prst="roundRect">
                  <a:avLst/>
                </a:prstGeom>
                <a:solidFill>
                  <a:srgbClr val="D2AF5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p:cNvSpPr/>
                <p:nvPr/>
              </p:nvSpPr>
              <p:spPr>
                <a:xfrm>
                  <a:off x="2714897" y="956854"/>
                  <a:ext cx="457200" cy="152400"/>
                </a:xfrm>
                <a:prstGeom prst="ellipse">
                  <a:avLst/>
                </a:prstGeom>
                <a:solidFill>
                  <a:srgbClr val="D2AF5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Oval 23"/>
                <p:cNvSpPr/>
                <p:nvPr/>
              </p:nvSpPr>
              <p:spPr>
                <a:xfrm rot="16200000">
                  <a:off x="2642508" y="617219"/>
                  <a:ext cx="586739" cy="266702"/>
                </a:xfrm>
                <a:prstGeom prst="ellipse">
                  <a:avLst/>
                </a:prstGeom>
                <a:solidFill>
                  <a:srgbClr val="9E7D2A"/>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17" name="Rectangle 16"/>
            <p:cNvSpPr/>
            <p:nvPr/>
          </p:nvSpPr>
          <p:spPr>
            <a:xfrm>
              <a:off x="842492" y="972693"/>
              <a:ext cx="2293346" cy="1323439"/>
            </a:xfrm>
            <a:prstGeom prst="rect">
              <a:avLst/>
            </a:prstGeom>
          </p:spPr>
          <p:txBody>
            <a:bodyPr wrap="square">
              <a:spAutoFit/>
            </a:bodyPr>
            <a:lstStyle/>
            <a:p>
              <a:pPr algn="ctr"/>
              <a:r>
                <a:rPr lang="en-US" sz="1600" dirty="0"/>
                <a:t> I</a:t>
              </a:r>
              <a:r>
                <a:rPr lang="en-US" sz="1600" b="1" dirty="0"/>
                <a:t>f we reverence and obey the Lord, we will experience the power and protection of the Atonement</a:t>
              </a:r>
              <a:endParaRPr lang="en-US" sz="1600" i="1" dirty="0"/>
            </a:p>
          </p:txBody>
        </p:sp>
      </p:grpSp>
      <p:pic>
        <p:nvPicPr>
          <p:cNvPr id="8194" name="Picture 2" descr="http://media.mnn.com/assets/images/2015/10/woman%20climb%20tree.jpg.653x0_q80_crop-smart.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3500" y="695159"/>
            <a:ext cx="3619321" cy="2715877"/>
          </a:xfrm>
          <a:prstGeom prst="rect">
            <a:avLst/>
          </a:prstGeom>
          <a:noFill/>
          <a:extLst>
            <a:ext uri="{909E8E84-426E-40DD-AFC4-6F175D3DCCD1}">
              <a14:hiddenFill xmlns:a14="http://schemas.microsoft.com/office/drawing/2010/main">
                <a:solidFill>
                  <a:srgbClr val="FFFFFF"/>
                </a:solidFill>
              </a14:hiddenFill>
            </a:ext>
          </a:extLst>
        </p:spPr>
      </p:pic>
      <p:pic>
        <p:nvPicPr>
          <p:cNvPr id="8196" name="Picture 4" descr="https://rogershipp.files.wordpress.com/2015/09/man-sitting-under-tree_martin_edstrom_azote.jpg"/>
          <p:cNvPicPr>
            <a:picLocks noChangeAspect="1" noChangeArrowheads="1"/>
          </p:cNvPicPr>
          <p:nvPr/>
        </p:nvPicPr>
        <p:blipFill rotWithShape="1">
          <a:blip r:embed="rId4">
            <a:extLst>
              <a:ext uri="{28A0092B-C50C-407E-A947-70E740481C1C}">
                <a14:useLocalDpi xmlns:a14="http://schemas.microsoft.com/office/drawing/2010/main" val="0"/>
              </a:ext>
            </a:extLst>
          </a:blip>
          <a:srcRect l="41264" t="2405"/>
          <a:stretch/>
        </p:blipFill>
        <p:spPr bwMode="auto">
          <a:xfrm>
            <a:off x="7353836" y="3308524"/>
            <a:ext cx="4195921" cy="2974697"/>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172502" y="3998815"/>
            <a:ext cx="7227641" cy="1938992"/>
          </a:xfrm>
          <a:prstGeom prst="rect">
            <a:avLst/>
          </a:prstGeom>
        </p:spPr>
        <p:txBody>
          <a:bodyPr wrap="square">
            <a:spAutoFit/>
          </a:bodyPr>
          <a:lstStyle/>
          <a:p>
            <a:pPr fontAlgn="base"/>
            <a:r>
              <a:rPr lang="en-US" sz="2000" dirty="0">
                <a:solidFill>
                  <a:srgbClr val="FFFF00"/>
                </a:solidFill>
                <a:latin typeface="Calibri" panose="020F0502020204030204" pitchFamily="34" charset="0"/>
              </a:rPr>
              <a:t>What are specific ways we can reverence and obey the Lord?</a:t>
            </a:r>
          </a:p>
          <a:p>
            <a:pPr fontAlgn="base"/>
            <a:endParaRPr lang="en-US" sz="2000" dirty="0">
              <a:solidFill>
                <a:srgbClr val="FFFF00"/>
              </a:solidFill>
              <a:latin typeface="Calibri" panose="020F0502020204030204" pitchFamily="34" charset="0"/>
            </a:endParaRPr>
          </a:p>
          <a:p>
            <a:pPr fontAlgn="base"/>
            <a:r>
              <a:rPr lang="en-US" sz="2000" dirty="0">
                <a:solidFill>
                  <a:srgbClr val="FFFF00"/>
                </a:solidFill>
                <a:latin typeface="Calibri" panose="020F0502020204030204" pitchFamily="34" charset="0"/>
              </a:rPr>
              <a:t>Why does reverencing and obeying the Lord enable us to experience His power and protection?</a:t>
            </a:r>
          </a:p>
          <a:p>
            <a:pPr fontAlgn="base"/>
            <a:endParaRPr lang="en-US" sz="2000" dirty="0">
              <a:solidFill>
                <a:srgbClr val="FFFF00"/>
              </a:solidFill>
              <a:latin typeface="Calibri" panose="020F0502020204030204" pitchFamily="34" charset="0"/>
            </a:endParaRPr>
          </a:p>
          <a:p>
            <a:pPr fontAlgn="base"/>
            <a:r>
              <a:rPr lang="en-US" sz="2000" dirty="0">
                <a:solidFill>
                  <a:srgbClr val="FFFF00"/>
                </a:solidFill>
                <a:latin typeface="Calibri" panose="020F0502020204030204" pitchFamily="34" charset="0"/>
              </a:rPr>
              <a:t>When have you experienced the Lord’s power or protection?</a:t>
            </a:r>
            <a:endParaRPr lang="en-US" sz="2000" b="0" i="0" dirty="0">
              <a:solidFill>
                <a:srgbClr val="FFFF00"/>
              </a:solidFill>
              <a:effectLst/>
              <a:latin typeface="Calibri" panose="020F0502020204030204" pitchFamily="34" charset="0"/>
            </a:endParaRPr>
          </a:p>
        </p:txBody>
      </p:sp>
    </p:spTree>
    <p:extLst>
      <p:ext uri="{BB962C8B-B14F-4D97-AF65-F5344CB8AC3E}">
        <p14:creationId xmlns:p14="http://schemas.microsoft.com/office/powerpoint/2010/main" val="37536944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barn(outVertical)">
                                      <p:cBhvr>
                                        <p:cTn id="7" dur="500"/>
                                        <p:tgtEl>
                                          <p:spTgt spid="15"/>
                                        </p:tgtEl>
                                      </p:cBhvr>
                                    </p:animEffect>
                                  </p:childTnLst>
                                </p:cTn>
                              </p:par>
                              <p:par>
                                <p:cTn id="8" presetID="10" presetClass="entr" presetSubtype="0" fill="hold" nodeType="withEffect">
                                  <p:stCondLst>
                                    <p:cond delay="0"/>
                                  </p:stCondLst>
                                  <p:childTnLst>
                                    <p:set>
                                      <p:cBhvr>
                                        <p:cTn id="9" dur="1" fill="hold">
                                          <p:stCondLst>
                                            <p:cond delay="0"/>
                                          </p:stCondLst>
                                        </p:cTn>
                                        <p:tgtEl>
                                          <p:spTgt spid="8194"/>
                                        </p:tgtEl>
                                        <p:attrNameLst>
                                          <p:attrName>style.visibility</p:attrName>
                                        </p:attrNameLst>
                                      </p:cBhvr>
                                      <p:to>
                                        <p:strVal val="visible"/>
                                      </p:to>
                                    </p:set>
                                    <p:animEffect transition="in" filter="fade">
                                      <p:cBhvr>
                                        <p:cTn id="10" dur="500"/>
                                        <p:tgtEl>
                                          <p:spTgt spid="8194"/>
                                        </p:tgtEl>
                                      </p:cBhvr>
                                    </p:animEffect>
                                  </p:childTnLst>
                                </p:cTn>
                              </p:par>
                              <p:par>
                                <p:cTn id="11" presetID="10" presetClass="entr" presetSubtype="0" fill="hold" nodeType="withEffect">
                                  <p:stCondLst>
                                    <p:cond delay="0"/>
                                  </p:stCondLst>
                                  <p:childTnLst>
                                    <p:set>
                                      <p:cBhvr>
                                        <p:cTn id="12" dur="1" fill="hold">
                                          <p:stCondLst>
                                            <p:cond delay="0"/>
                                          </p:stCondLst>
                                        </p:cTn>
                                        <p:tgtEl>
                                          <p:spTgt spid="8196"/>
                                        </p:tgtEl>
                                        <p:attrNameLst>
                                          <p:attrName>style.visibility</p:attrName>
                                        </p:attrNameLst>
                                      </p:cBhvr>
                                      <p:to>
                                        <p:strVal val="visible"/>
                                      </p:to>
                                    </p:set>
                                    <p:animEffect transition="in" filter="fade">
                                      <p:cBhvr>
                                        <p:cTn id="13" dur="500"/>
                                        <p:tgtEl>
                                          <p:spTgt spid="8196"/>
                                        </p:tgtEl>
                                      </p:cBhvr>
                                    </p:animEffec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nodeType="clickEffect">
                                  <p:stCondLst>
                                    <p:cond delay="0"/>
                                  </p:stCondLst>
                                  <p:childTnLst>
                                    <p:set>
                                      <p:cBhvr>
                                        <p:cTn id="17"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nodeType="clickEffect">
                                  <p:stCondLst>
                                    <p:cond delay="0"/>
                                  </p:stCondLst>
                                  <p:childTnLst>
                                    <p:set>
                                      <p:cBhvr>
                                        <p:cTn id="25"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descr="http://wallpapercave.com/wp/kqvP4Hn.png"/>
          <p:cNvPicPr>
            <a:picLocks noChangeAspect="1" noChangeArrowheads="1"/>
          </p:cNvPicPr>
          <p:nvPr/>
        </p:nvPicPr>
        <p:blipFill>
          <a:blip r:embed="rId2" cstate="print">
            <a:duotone>
              <a:prstClr val="black"/>
              <a:srgbClr val="00B050">
                <a:tint val="45000"/>
                <a:satMod val="400000"/>
              </a:srgbClr>
            </a:duotone>
          </a:blip>
          <a:srcRect/>
          <a:stretch>
            <a:fillRect/>
          </a:stretch>
        </p:blipFill>
        <p:spPr bwMode="auto">
          <a:xfrm>
            <a:off x="0" y="-19473"/>
            <a:ext cx="12192000" cy="6893882"/>
          </a:xfrm>
          <a:prstGeom prst="rect">
            <a:avLst/>
          </a:prstGeom>
          <a:noFill/>
        </p:spPr>
      </p:pic>
      <p:sp>
        <p:nvSpPr>
          <p:cNvPr id="4" name="TextBox 3"/>
          <p:cNvSpPr txBox="1"/>
          <p:nvPr/>
        </p:nvSpPr>
        <p:spPr>
          <a:xfrm>
            <a:off x="0" y="739510"/>
            <a:ext cx="9883302" cy="369332"/>
          </a:xfrm>
          <a:prstGeom prst="rect">
            <a:avLst/>
          </a:prstGeom>
          <a:noFill/>
        </p:spPr>
        <p:txBody>
          <a:bodyPr wrap="square" rtlCol="0">
            <a:spAutoFit/>
          </a:bodyPr>
          <a:lstStyle/>
          <a:p>
            <a:endParaRPr lang="en-US" dirty="0">
              <a:solidFill>
                <a:schemeClr val="bg1"/>
              </a:solidFill>
            </a:endParaRPr>
          </a:p>
        </p:txBody>
      </p:sp>
      <p:sp>
        <p:nvSpPr>
          <p:cNvPr id="86" name="TextBox 85"/>
          <p:cNvSpPr txBox="1"/>
          <p:nvPr/>
        </p:nvSpPr>
        <p:spPr>
          <a:xfrm>
            <a:off x="0" y="4894"/>
            <a:ext cx="12192000" cy="830997"/>
          </a:xfrm>
          <a:prstGeom prst="rect">
            <a:avLst/>
          </a:prstGeom>
          <a:noFill/>
        </p:spPr>
        <p:txBody>
          <a:bodyPr wrap="square" rtlCol="0">
            <a:spAutoFit/>
          </a:bodyPr>
          <a:lstStyle/>
          <a:p>
            <a:pPr algn="ctr"/>
            <a:r>
              <a:rPr lang="en-US" sz="4800" dirty="0">
                <a:solidFill>
                  <a:schemeClr val="bg1"/>
                </a:solidFill>
                <a:latin typeface="Britannic Bold" panose="020B0903060703020204" pitchFamily="34" charset="0"/>
              </a:rPr>
              <a:t>The Sealing Powers</a:t>
            </a:r>
          </a:p>
        </p:txBody>
      </p:sp>
      <p:sp>
        <p:nvSpPr>
          <p:cNvPr id="2" name="TextBox 1"/>
          <p:cNvSpPr txBox="1"/>
          <p:nvPr/>
        </p:nvSpPr>
        <p:spPr>
          <a:xfrm>
            <a:off x="10919767" y="6387304"/>
            <a:ext cx="975849" cy="369332"/>
          </a:xfrm>
          <a:prstGeom prst="rect">
            <a:avLst/>
          </a:prstGeom>
          <a:noFill/>
        </p:spPr>
        <p:txBody>
          <a:bodyPr wrap="square" rtlCol="0">
            <a:spAutoFit/>
          </a:bodyPr>
          <a:lstStyle/>
          <a:p>
            <a:pPr algn="r"/>
            <a:r>
              <a:rPr lang="en-US" dirty="0">
                <a:solidFill>
                  <a:schemeClr val="bg1"/>
                </a:solidFill>
              </a:rPr>
              <a:t>(1)</a:t>
            </a:r>
          </a:p>
        </p:txBody>
      </p:sp>
      <p:sp>
        <p:nvSpPr>
          <p:cNvPr id="44" name="TextBox 43"/>
          <p:cNvSpPr txBox="1"/>
          <p:nvPr/>
        </p:nvSpPr>
        <p:spPr>
          <a:xfrm>
            <a:off x="0" y="6468724"/>
            <a:ext cx="3034054" cy="369332"/>
          </a:xfrm>
          <a:prstGeom prst="rect">
            <a:avLst/>
          </a:prstGeom>
          <a:noFill/>
        </p:spPr>
        <p:txBody>
          <a:bodyPr wrap="square" rtlCol="0">
            <a:spAutoFit/>
          </a:bodyPr>
          <a:lstStyle/>
          <a:p>
            <a:r>
              <a:rPr lang="en-US" dirty="0">
                <a:solidFill>
                  <a:schemeClr val="bg1"/>
                </a:solidFill>
              </a:rPr>
              <a:t>Malachi 4:5-6</a:t>
            </a:r>
          </a:p>
        </p:txBody>
      </p:sp>
      <p:sp>
        <p:nvSpPr>
          <p:cNvPr id="3" name="Rectangle 2"/>
          <p:cNvSpPr/>
          <p:nvPr/>
        </p:nvSpPr>
        <p:spPr>
          <a:xfrm>
            <a:off x="1063829" y="1340541"/>
            <a:ext cx="3877822" cy="1200329"/>
          </a:xfrm>
          <a:prstGeom prst="rect">
            <a:avLst/>
          </a:prstGeom>
        </p:spPr>
        <p:txBody>
          <a:bodyPr wrap="square">
            <a:spAutoFit/>
          </a:bodyPr>
          <a:lstStyle/>
          <a:p>
            <a:r>
              <a:rPr lang="en-US" sz="3600" dirty="0">
                <a:solidFill>
                  <a:schemeClr val="bg1"/>
                </a:solidFill>
              </a:rPr>
              <a:t>To prevent this great catastrophe…</a:t>
            </a:r>
          </a:p>
        </p:txBody>
      </p:sp>
      <p:pic>
        <p:nvPicPr>
          <p:cNvPr id="7170" name="Picture 2" descr="http://thefilmexperience.net/storage/2000s/mrfox-treehome.jpg?__SQUARESPACE_CACHEVERSION=140724691037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92462" y="1108842"/>
            <a:ext cx="4727003" cy="2517562"/>
          </a:xfrm>
          <a:prstGeom prst="rect">
            <a:avLst/>
          </a:prstGeom>
          <a:noFill/>
          <a:extLst>
            <a:ext uri="{909E8E84-426E-40DD-AFC4-6F175D3DCCD1}">
              <a14:hiddenFill xmlns:a14="http://schemas.microsoft.com/office/drawing/2010/main">
                <a:solidFill>
                  <a:srgbClr val="FFFFFF"/>
                </a:solidFill>
              </a14:hiddenFill>
            </a:ext>
          </a:extLst>
        </p:spPr>
      </p:pic>
      <p:pic>
        <p:nvPicPr>
          <p:cNvPr id="7172" name="Picture 4" descr="http://www.hd-wallpapersdownload.com/upload/bulk-upload/desktop-fantastic-mr-fox-images-wallpaper.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90917" y="3972899"/>
            <a:ext cx="4345835" cy="2353994"/>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5239783" y="4184450"/>
            <a:ext cx="6096000" cy="1938992"/>
          </a:xfrm>
          <a:prstGeom prst="rect">
            <a:avLst/>
          </a:prstGeom>
        </p:spPr>
        <p:txBody>
          <a:bodyPr>
            <a:spAutoFit/>
          </a:bodyPr>
          <a:lstStyle/>
          <a:p>
            <a:r>
              <a:rPr lang="en-US" sz="4000" dirty="0">
                <a:solidFill>
                  <a:schemeClr val="bg1"/>
                </a:solidFill>
              </a:rPr>
              <a:t>Elijah was sent to earth in the latter days with the sealing powers</a:t>
            </a:r>
          </a:p>
        </p:txBody>
      </p:sp>
    </p:spTree>
    <p:extLst>
      <p:ext uri="{BB962C8B-B14F-4D97-AF65-F5344CB8AC3E}">
        <p14:creationId xmlns:p14="http://schemas.microsoft.com/office/powerpoint/2010/main" val="9070005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nodeType="withEffect">
                                  <p:stCondLst>
                                    <p:cond delay="0"/>
                                  </p:stCondLst>
                                  <p:childTnLst>
                                    <p:set>
                                      <p:cBhvr>
                                        <p:cTn id="9" dur="1" fill="hold">
                                          <p:stCondLst>
                                            <p:cond delay="0"/>
                                          </p:stCondLst>
                                        </p:cTn>
                                        <p:tgtEl>
                                          <p:spTgt spid="7172"/>
                                        </p:tgtEl>
                                        <p:attrNameLst>
                                          <p:attrName>style.visibility</p:attrName>
                                        </p:attrNameLst>
                                      </p:cBhvr>
                                      <p:to>
                                        <p:strVal val="visible"/>
                                      </p:to>
                                    </p:set>
                                    <p:animEffect transition="in" filter="fade">
                                      <p:cBhvr>
                                        <p:cTn id="10" dur="500"/>
                                        <p:tgtEl>
                                          <p:spTgt spid="7172"/>
                                        </p:tgtEl>
                                      </p:cBhvr>
                                    </p:animEffect>
                                  </p:childTnLst>
                                </p:cTn>
                              </p:par>
                              <p:par>
                                <p:cTn id="11" presetID="10" presetClass="exit" presetSubtype="0" fill="hold" nodeType="withEffect">
                                  <p:stCondLst>
                                    <p:cond delay="0"/>
                                  </p:stCondLst>
                                  <p:childTnLst>
                                    <p:animEffect transition="out" filter="fade">
                                      <p:cBhvr>
                                        <p:cTn id="12" dur="500"/>
                                        <p:tgtEl>
                                          <p:spTgt spid="7170"/>
                                        </p:tgtEl>
                                      </p:cBhvr>
                                    </p:animEffect>
                                    <p:set>
                                      <p:cBhvr>
                                        <p:cTn id="13" dur="1" fill="hold">
                                          <p:stCondLst>
                                            <p:cond delay="499"/>
                                          </p:stCondLst>
                                        </p:cTn>
                                        <p:tgtEl>
                                          <p:spTgt spid="7170"/>
                                        </p:tgtEl>
                                        <p:attrNameLst>
                                          <p:attrName>style.visibility</p:attrName>
                                        </p:attrNameLst>
                                      </p:cBhvr>
                                      <p:to>
                                        <p:strVal val="hidden"/>
                                      </p:to>
                                    </p:set>
                                  </p:childTnLst>
                                </p:cTn>
                              </p:par>
                              <p:par>
                                <p:cTn id="14" presetID="10" presetClass="exit" presetSubtype="0" fill="hold" grpId="0" nodeType="withEffect">
                                  <p:stCondLst>
                                    <p:cond delay="0"/>
                                  </p:stCondLst>
                                  <p:childTnLst>
                                    <p:animEffect transition="out" filter="fade">
                                      <p:cBhvr>
                                        <p:cTn id="15" dur="500"/>
                                        <p:tgtEl>
                                          <p:spTgt spid="3"/>
                                        </p:tgtEl>
                                      </p:cBhvr>
                                    </p:animEffect>
                                    <p:set>
                                      <p:cBhvr>
                                        <p:cTn id="16" dur="1" fill="hold">
                                          <p:stCondLst>
                                            <p:cond delay="499"/>
                                          </p:stCondLst>
                                        </p:cTn>
                                        <p:tgtEl>
                                          <p:spTgt spid="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descr="http://wallpapercave.com/wp/kqvP4Hn.png"/>
          <p:cNvPicPr>
            <a:picLocks noChangeAspect="1" noChangeArrowheads="1"/>
          </p:cNvPicPr>
          <p:nvPr/>
        </p:nvPicPr>
        <p:blipFill>
          <a:blip r:embed="rId2" cstate="print">
            <a:duotone>
              <a:prstClr val="black"/>
              <a:srgbClr val="00B050">
                <a:tint val="45000"/>
                <a:satMod val="400000"/>
              </a:srgbClr>
            </a:duotone>
          </a:blip>
          <a:srcRect/>
          <a:stretch>
            <a:fillRect/>
          </a:stretch>
        </p:blipFill>
        <p:spPr bwMode="auto">
          <a:xfrm>
            <a:off x="0" y="-55826"/>
            <a:ext cx="12192000" cy="6913826"/>
          </a:xfrm>
          <a:prstGeom prst="rect">
            <a:avLst/>
          </a:prstGeom>
          <a:noFill/>
        </p:spPr>
      </p:pic>
      <p:sp>
        <p:nvSpPr>
          <p:cNvPr id="4" name="TextBox 3"/>
          <p:cNvSpPr txBox="1"/>
          <p:nvPr/>
        </p:nvSpPr>
        <p:spPr>
          <a:xfrm>
            <a:off x="0" y="739510"/>
            <a:ext cx="9883302" cy="369332"/>
          </a:xfrm>
          <a:prstGeom prst="rect">
            <a:avLst/>
          </a:prstGeom>
          <a:noFill/>
        </p:spPr>
        <p:txBody>
          <a:bodyPr wrap="square" rtlCol="0">
            <a:spAutoFit/>
          </a:bodyPr>
          <a:lstStyle/>
          <a:p>
            <a:endParaRPr lang="en-US" dirty="0">
              <a:solidFill>
                <a:schemeClr val="bg1"/>
              </a:solidFill>
            </a:endParaRPr>
          </a:p>
        </p:txBody>
      </p:sp>
      <p:sp>
        <p:nvSpPr>
          <p:cNvPr id="86" name="TextBox 85"/>
          <p:cNvSpPr txBox="1"/>
          <p:nvPr/>
        </p:nvSpPr>
        <p:spPr>
          <a:xfrm>
            <a:off x="0" y="4894"/>
            <a:ext cx="12192000" cy="830997"/>
          </a:xfrm>
          <a:prstGeom prst="rect">
            <a:avLst/>
          </a:prstGeom>
          <a:noFill/>
        </p:spPr>
        <p:txBody>
          <a:bodyPr wrap="square" rtlCol="0">
            <a:spAutoFit/>
          </a:bodyPr>
          <a:lstStyle/>
          <a:p>
            <a:pPr algn="ctr"/>
            <a:r>
              <a:rPr lang="en-US" sz="4800" dirty="0">
                <a:solidFill>
                  <a:schemeClr val="bg1"/>
                </a:solidFill>
                <a:latin typeface="Britannic Bold" panose="020B0903060703020204" pitchFamily="34" charset="0"/>
              </a:rPr>
              <a:t>Doctrinal Mastery</a:t>
            </a:r>
          </a:p>
        </p:txBody>
      </p:sp>
      <p:sp>
        <p:nvSpPr>
          <p:cNvPr id="2" name="Rectangle 1"/>
          <p:cNvSpPr/>
          <p:nvPr/>
        </p:nvSpPr>
        <p:spPr>
          <a:xfrm>
            <a:off x="4422531" y="1570507"/>
            <a:ext cx="7227641" cy="4031873"/>
          </a:xfrm>
          <a:prstGeom prst="rect">
            <a:avLst/>
          </a:prstGeom>
        </p:spPr>
        <p:txBody>
          <a:bodyPr wrap="square">
            <a:spAutoFit/>
          </a:bodyPr>
          <a:lstStyle/>
          <a:p>
            <a:pPr fontAlgn="base"/>
            <a:r>
              <a:rPr lang="en-US" sz="3200" dirty="0">
                <a:solidFill>
                  <a:schemeClr val="bg1"/>
                </a:solidFill>
              </a:rPr>
              <a:t>Behold, I will send you Elijah the prophet before the coming of the great and dreadful day of the </a:t>
            </a:r>
            <a:r>
              <a:rPr lang="en-US" sz="3200" cap="small" dirty="0">
                <a:solidFill>
                  <a:schemeClr val="bg1"/>
                </a:solidFill>
              </a:rPr>
              <a:t>Lord</a:t>
            </a:r>
            <a:r>
              <a:rPr lang="en-US" sz="3200" dirty="0">
                <a:solidFill>
                  <a:schemeClr val="bg1"/>
                </a:solidFill>
              </a:rPr>
              <a:t>:</a:t>
            </a:r>
          </a:p>
          <a:p>
            <a:pPr fontAlgn="base"/>
            <a:endParaRPr lang="en-US" sz="3200" dirty="0">
              <a:solidFill>
                <a:schemeClr val="bg1"/>
              </a:solidFill>
            </a:endParaRPr>
          </a:p>
          <a:p>
            <a:pPr fontAlgn="base"/>
            <a:r>
              <a:rPr lang="en-US" sz="3200" dirty="0">
                <a:solidFill>
                  <a:schemeClr val="bg1"/>
                </a:solidFill>
              </a:rPr>
              <a:t>And he shall turn the heart of the fathers to the children, and the heart of the children to their fathers, lest I come and smite the earth with a curse.</a:t>
            </a:r>
          </a:p>
        </p:txBody>
      </p:sp>
      <p:grpSp>
        <p:nvGrpSpPr>
          <p:cNvPr id="29" name="Group 28"/>
          <p:cNvGrpSpPr/>
          <p:nvPr/>
        </p:nvGrpSpPr>
        <p:grpSpPr>
          <a:xfrm>
            <a:off x="223627" y="1570507"/>
            <a:ext cx="2979879" cy="3770972"/>
            <a:chOff x="2819400" y="3657600"/>
            <a:chExt cx="1447800" cy="2121932"/>
          </a:xfrm>
        </p:grpSpPr>
        <p:sp>
          <p:nvSpPr>
            <p:cNvPr id="30" name="TextBox 29"/>
            <p:cNvSpPr txBox="1"/>
            <p:nvPr/>
          </p:nvSpPr>
          <p:spPr>
            <a:xfrm>
              <a:off x="3869621" y="5410200"/>
              <a:ext cx="184731" cy="369332"/>
            </a:xfrm>
            <a:prstGeom prst="rect">
              <a:avLst/>
            </a:prstGeom>
            <a:noFill/>
          </p:spPr>
          <p:txBody>
            <a:bodyPr wrap="none" rtlCol="0">
              <a:spAutoFit/>
            </a:bodyPr>
            <a:lstStyle/>
            <a:p>
              <a:pPr algn="ctr"/>
              <a:endParaRPr lang="en-US" dirty="0">
                <a:latin typeface="Comic Sans MS" pitchFamily="66" charset="0"/>
              </a:endParaRPr>
            </a:p>
          </p:txBody>
        </p:sp>
        <p:sp>
          <p:nvSpPr>
            <p:cNvPr id="31" name="Rectangle 30"/>
            <p:cNvSpPr/>
            <p:nvPr/>
          </p:nvSpPr>
          <p:spPr>
            <a:xfrm>
              <a:off x="2819400" y="3730770"/>
              <a:ext cx="1447800" cy="1975592"/>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p:cNvSpPr/>
            <p:nvPr/>
          </p:nvSpPr>
          <p:spPr>
            <a:xfrm>
              <a:off x="2971800" y="3733799"/>
              <a:ext cx="1219200" cy="1899392"/>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p:cNvSpPr/>
            <p:nvPr/>
          </p:nvSpPr>
          <p:spPr>
            <a:xfrm>
              <a:off x="2819400" y="3657600"/>
              <a:ext cx="1219200" cy="1975592"/>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a:solidFill>
                    <a:srgbClr val="FFC000"/>
                  </a:solidFill>
                  <a:latin typeface="Colonna MT" pitchFamily="82" charset="0"/>
                </a:rPr>
                <a:t>Malachi 4:5-6</a:t>
              </a:r>
            </a:p>
          </p:txBody>
        </p:sp>
        <p:sp>
          <p:nvSpPr>
            <p:cNvPr id="34" name="Rectangle 33"/>
            <p:cNvSpPr/>
            <p:nvPr/>
          </p:nvSpPr>
          <p:spPr>
            <a:xfrm>
              <a:off x="2819400" y="3657600"/>
              <a:ext cx="76200" cy="1975592"/>
            </a:xfrm>
            <a:prstGeom prst="rect">
              <a:avLst/>
            </a:prstGeom>
            <a:solidFill>
              <a:schemeClr val="tx1">
                <a:lumMod val="95000"/>
                <a:lumOff val="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5" name="Group 34"/>
          <p:cNvGrpSpPr/>
          <p:nvPr/>
        </p:nvGrpSpPr>
        <p:grpSpPr>
          <a:xfrm>
            <a:off x="10480999" y="74310"/>
            <a:ext cx="1512346" cy="907408"/>
            <a:chOff x="2612570" y="4716754"/>
            <a:chExt cx="3048000" cy="1828800"/>
          </a:xfrm>
        </p:grpSpPr>
        <p:grpSp>
          <p:nvGrpSpPr>
            <p:cNvPr id="36" name="Group 35"/>
            <p:cNvGrpSpPr/>
            <p:nvPr/>
          </p:nvGrpSpPr>
          <p:grpSpPr>
            <a:xfrm>
              <a:off x="2612570" y="4716754"/>
              <a:ext cx="3048000" cy="1828800"/>
              <a:chOff x="3810000" y="4800600"/>
              <a:chExt cx="3048000" cy="1828800"/>
            </a:xfrm>
          </p:grpSpPr>
          <p:sp>
            <p:nvSpPr>
              <p:cNvPr id="47" name="Rounded Rectangle 46"/>
              <p:cNvSpPr/>
              <p:nvPr/>
            </p:nvSpPr>
            <p:spPr>
              <a:xfrm>
                <a:off x="3810000" y="4800600"/>
                <a:ext cx="3048000" cy="1828800"/>
              </a:xfrm>
              <a:prstGeom prst="roundRect">
                <a:avLst>
                  <a:gd name="adj" fmla="val 1190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Rounded Rectangle 47"/>
              <p:cNvSpPr/>
              <p:nvPr/>
            </p:nvSpPr>
            <p:spPr>
              <a:xfrm>
                <a:off x="3924111" y="4901788"/>
                <a:ext cx="2788471" cy="1593412"/>
              </a:xfrm>
              <a:prstGeom prst="roundRect">
                <a:avLst>
                  <a:gd name="adj" fmla="val 11905"/>
                </a:avLst>
              </a:prstGeom>
              <a:solidFill>
                <a:schemeClr val="tx1">
                  <a:lumMod val="65000"/>
                  <a:lumOff val="3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9" name="Group 48"/>
              <p:cNvGrpSpPr/>
              <p:nvPr/>
            </p:nvGrpSpPr>
            <p:grpSpPr>
              <a:xfrm>
                <a:off x="4247839" y="5132039"/>
                <a:ext cx="2210246" cy="1116362"/>
                <a:chOff x="4838927" y="2114535"/>
                <a:chExt cx="4585267" cy="2315949"/>
              </a:xfrm>
            </p:grpSpPr>
            <p:grpSp>
              <p:nvGrpSpPr>
                <p:cNvPr id="50" name="Group 49"/>
                <p:cNvGrpSpPr/>
                <p:nvPr/>
              </p:nvGrpSpPr>
              <p:grpSpPr>
                <a:xfrm>
                  <a:off x="4838927" y="2126252"/>
                  <a:ext cx="1308666" cy="2304232"/>
                  <a:chOff x="4838927" y="2126252"/>
                  <a:chExt cx="1308666" cy="2304232"/>
                </a:xfrm>
              </p:grpSpPr>
              <p:sp>
                <p:nvSpPr>
                  <p:cNvPr id="66" name="Left-Right Arrow 65"/>
                  <p:cNvSpPr/>
                  <p:nvPr/>
                </p:nvSpPr>
                <p:spPr>
                  <a:xfrm>
                    <a:off x="5030627" y="4196669"/>
                    <a:ext cx="967401" cy="233815"/>
                  </a:xfrm>
                  <a:prstGeom prst="leftRightArrow">
                    <a:avLst>
                      <a:gd name="adj1" fmla="val 100000"/>
                      <a:gd name="adj2" fmla="val 50000"/>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Left-Right Arrow 66"/>
                  <p:cNvSpPr/>
                  <p:nvPr/>
                </p:nvSpPr>
                <p:spPr>
                  <a:xfrm rot="16200000">
                    <a:off x="5546985" y="3680311"/>
                    <a:ext cx="967401" cy="233815"/>
                  </a:xfrm>
                  <a:prstGeom prst="leftRightArrow">
                    <a:avLst>
                      <a:gd name="adj1" fmla="val 100000"/>
                      <a:gd name="adj2" fmla="val 50000"/>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8" name="Left-Right Arrow 67"/>
                  <p:cNvSpPr/>
                  <p:nvPr/>
                </p:nvSpPr>
                <p:spPr>
                  <a:xfrm rot="16200000">
                    <a:off x="4501957" y="3712969"/>
                    <a:ext cx="967401" cy="233815"/>
                  </a:xfrm>
                  <a:prstGeom prst="leftRightArrow">
                    <a:avLst>
                      <a:gd name="adj1" fmla="val 100000"/>
                      <a:gd name="adj2" fmla="val 50000"/>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9" name="Left-Right Arrow 68"/>
                  <p:cNvSpPr/>
                  <p:nvPr/>
                </p:nvSpPr>
                <p:spPr>
                  <a:xfrm rot="16200000">
                    <a:off x="4472134" y="2655157"/>
                    <a:ext cx="967401" cy="233815"/>
                  </a:xfrm>
                  <a:prstGeom prst="leftRightArrow">
                    <a:avLst>
                      <a:gd name="adj1" fmla="val 100000"/>
                      <a:gd name="adj2" fmla="val 50000"/>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0" name="Left-Right Arrow 69"/>
                  <p:cNvSpPr/>
                  <p:nvPr/>
                </p:nvSpPr>
                <p:spPr>
                  <a:xfrm>
                    <a:off x="5030627" y="3173411"/>
                    <a:ext cx="967401" cy="233815"/>
                  </a:xfrm>
                  <a:prstGeom prst="leftRightArrow">
                    <a:avLst>
                      <a:gd name="adj1" fmla="val 100000"/>
                      <a:gd name="adj2" fmla="val 50000"/>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Left-Right Arrow 70"/>
                  <p:cNvSpPr/>
                  <p:nvPr/>
                </p:nvSpPr>
                <p:spPr>
                  <a:xfrm>
                    <a:off x="5002698" y="2126252"/>
                    <a:ext cx="967401" cy="233815"/>
                  </a:xfrm>
                  <a:prstGeom prst="leftRightArrow">
                    <a:avLst>
                      <a:gd name="adj1" fmla="val 100000"/>
                      <a:gd name="adj2" fmla="val 50000"/>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1" name="Group 50"/>
                <p:cNvGrpSpPr/>
                <p:nvPr/>
              </p:nvGrpSpPr>
              <p:grpSpPr>
                <a:xfrm>
                  <a:off x="6805909" y="2114535"/>
                  <a:ext cx="1159599" cy="2293346"/>
                  <a:chOff x="4987994" y="2137138"/>
                  <a:chExt cx="1159599" cy="2293346"/>
                </a:xfrm>
              </p:grpSpPr>
              <p:sp>
                <p:nvSpPr>
                  <p:cNvPr id="61" name="Left-Right Arrow 60"/>
                  <p:cNvSpPr/>
                  <p:nvPr/>
                </p:nvSpPr>
                <p:spPr>
                  <a:xfrm>
                    <a:off x="5030627" y="4196669"/>
                    <a:ext cx="967401" cy="233815"/>
                  </a:xfrm>
                  <a:prstGeom prst="leftRightArrow">
                    <a:avLst>
                      <a:gd name="adj1" fmla="val 100000"/>
                      <a:gd name="adj2" fmla="val 50000"/>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Left-Right Arrow 61"/>
                  <p:cNvSpPr/>
                  <p:nvPr/>
                </p:nvSpPr>
                <p:spPr>
                  <a:xfrm rot="16200000">
                    <a:off x="5546985" y="3680311"/>
                    <a:ext cx="967401" cy="233815"/>
                  </a:xfrm>
                  <a:prstGeom prst="leftRightArrow">
                    <a:avLst>
                      <a:gd name="adj1" fmla="val 100000"/>
                      <a:gd name="adj2" fmla="val 50000"/>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3" name="Left-Right Arrow 62"/>
                  <p:cNvSpPr/>
                  <p:nvPr/>
                </p:nvSpPr>
                <p:spPr>
                  <a:xfrm rot="10800000">
                    <a:off x="4987994" y="3212460"/>
                    <a:ext cx="967403" cy="233814"/>
                  </a:xfrm>
                  <a:prstGeom prst="leftRightArrow">
                    <a:avLst>
                      <a:gd name="adj1" fmla="val 100000"/>
                      <a:gd name="adj2" fmla="val 50000"/>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4" name="Left-Right Arrow 63"/>
                  <p:cNvSpPr/>
                  <p:nvPr/>
                </p:nvSpPr>
                <p:spPr>
                  <a:xfrm rot="16200000">
                    <a:off x="5542255" y="2661782"/>
                    <a:ext cx="967401" cy="233815"/>
                  </a:xfrm>
                  <a:prstGeom prst="leftRightArrow">
                    <a:avLst>
                      <a:gd name="adj1" fmla="val 100000"/>
                      <a:gd name="adj2" fmla="val 50000"/>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Left-Right Arrow 64"/>
                  <p:cNvSpPr/>
                  <p:nvPr/>
                </p:nvSpPr>
                <p:spPr>
                  <a:xfrm>
                    <a:off x="5024469" y="2137138"/>
                    <a:ext cx="967401" cy="233815"/>
                  </a:xfrm>
                  <a:prstGeom prst="leftRightArrow">
                    <a:avLst>
                      <a:gd name="adj1" fmla="val 100000"/>
                      <a:gd name="adj2" fmla="val 50000"/>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2" name="Left-Right Arrow 51"/>
                <p:cNvSpPr/>
                <p:nvPr/>
              </p:nvSpPr>
              <p:spPr>
                <a:xfrm rot="16200000">
                  <a:off x="6208488" y="2902533"/>
                  <a:ext cx="298463" cy="243292"/>
                </a:xfrm>
                <a:prstGeom prst="leftRightArrow">
                  <a:avLst>
                    <a:gd name="adj1" fmla="val 100000"/>
                    <a:gd name="adj2" fmla="val 50000"/>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3" name="Left-Right Arrow 52"/>
                <p:cNvSpPr/>
                <p:nvPr/>
              </p:nvSpPr>
              <p:spPr>
                <a:xfrm rot="16200000">
                  <a:off x="6219373" y="3348847"/>
                  <a:ext cx="298463" cy="243292"/>
                </a:xfrm>
                <a:prstGeom prst="leftRightArrow">
                  <a:avLst>
                    <a:gd name="adj1" fmla="val 100000"/>
                    <a:gd name="adj2" fmla="val 50000"/>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54" name="Group 53"/>
                <p:cNvGrpSpPr/>
                <p:nvPr/>
              </p:nvGrpSpPr>
              <p:grpSpPr>
                <a:xfrm>
                  <a:off x="8115528" y="2125421"/>
                  <a:ext cx="1308666" cy="2293346"/>
                  <a:chOff x="4838927" y="2137138"/>
                  <a:chExt cx="1308666" cy="2293346"/>
                </a:xfrm>
              </p:grpSpPr>
              <p:sp>
                <p:nvSpPr>
                  <p:cNvPr id="55" name="Left-Right Arrow 54"/>
                  <p:cNvSpPr/>
                  <p:nvPr/>
                </p:nvSpPr>
                <p:spPr>
                  <a:xfrm>
                    <a:off x="5030627" y="4196669"/>
                    <a:ext cx="967401" cy="233815"/>
                  </a:xfrm>
                  <a:prstGeom prst="leftRightArrow">
                    <a:avLst>
                      <a:gd name="adj1" fmla="val 100000"/>
                      <a:gd name="adj2" fmla="val 50000"/>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Left-Right Arrow 55"/>
                  <p:cNvSpPr/>
                  <p:nvPr/>
                </p:nvSpPr>
                <p:spPr>
                  <a:xfrm rot="16200000">
                    <a:off x="5546985" y="3680311"/>
                    <a:ext cx="967401" cy="233815"/>
                  </a:xfrm>
                  <a:prstGeom prst="leftRightArrow">
                    <a:avLst>
                      <a:gd name="adj1" fmla="val 100000"/>
                      <a:gd name="adj2" fmla="val 50000"/>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7" name="Left-Right Arrow 56"/>
                  <p:cNvSpPr/>
                  <p:nvPr/>
                </p:nvSpPr>
                <p:spPr>
                  <a:xfrm rot="16200000">
                    <a:off x="4480186" y="3691198"/>
                    <a:ext cx="967401" cy="233815"/>
                  </a:xfrm>
                  <a:prstGeom prst="leftRightArrow">
                    <a:avLst>
                      <a:gd name="adj1" fmla="val 100000"/>
                      <a:gd name="adj2" fmla="val 50000"/>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8" name="Left-Right Arrow 57"/>
                  <p:cNvSpPr/>
                  <p:nvPr/>
                </p:nvSpPr>
                <p:spPr>
                  <a:xfrm rot="16200000">
                    <a:off x="4472134" y="2655157"/>
                    <a:ext cx="967401" cy="233815"/>
                  </a:xfrm>
                  <a:prstGeom prst="leftRightArrow">
                    <a:avLst>
                      <a:gd name="adj1" fmla="val 100000"/>
                      <a:gd name="adj2" fmla="val 50000"/>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9" name="Left-Right Arrow 58"/>
                  <p:cNvSpPr/>
                  <p:nvPr/>
                </p:nvSpPr>
                <p:spPr>
                  <a:xfrm rot="16200000">
                    <a:off x="5542255" y="2661782"/>
                    <a:ext cx="967401" cy="233815"/>
                  </a:xfrm>
                  <a:prstGeom prst="leftRightArrow">
                    <a:avLst>
                      <a:gd name="adj1" fmla="val 100000"/>
                      <a:gd name="adj2" fmla="val 50000"/>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Left-Right Arrow 59"/>
                  <p:cNvSpPr/>
                  <p:nvPr/>
                </p:nvSpPr>
                <p:spPr>
                  <a:xfrm>
                    <a:off x="5024469" y="2137138"/>
                    <a:ext cx="967401" cy="233815"/>
                  </a:xfrm>
                  <a:prstGeom prst="leftRightArrow">
                    <a:avLst>
                      <a:gd name="adj1" fmla="val 100000"/>
                      <a:gd name="adj2" fmla="val 50000"/>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grpSp>
          <p:nvGrpSpPr>
            <p:cNvPr id="37" name="Group 36"/>
            <p:cNvGrpSpPr/>
            <p:nvPr/>
          </p:nvGrpSpPr>
          <p:grpSpPr>
            <a:xfrm>
              <a:off x="4942305" y="6198904"/>
              <a:ext cx="430371" cy="165665"/>
              <a:chOff x="6656229" y="2333163"/>
              <a:chExt cx="1393605" cy="536447"/>
            </a:xfrm>
          </p:grpSpPr>
          <p:sp>
            <p:nvSpPr>
              <p:cNvPr id="38" name="Left-Right Arrow 37"/>
              <p:cNvSpPr/>
              <p:nvPr/>
            </p:nvSpPr>
            <p:spPr>
              <a:xfrm rot="16200000">
                <a:off x="6479423" y="2580098"/>
                <a:ext cx="466318" cy="112706"/>
              </a:xfrm>
              <a:prstGeom prst="leftRightArrow">
                <a:avLst>
                  <a:gd name="adj1" fmla="val 100000"/>
                  <a:gd name="adj2" fmla="val 50000"/>
                </a:avLst>
              </a:prstGeom>
              <a:solidFill>
                <a:srgbClr val="FF00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9" name="Left-Right Arrow 38"/>
              <p:cNvSpPr/>
              <p:nvPr/>
            </p:nvSpPr>
            <p:spPr>
              <a:xfrm rot="10800000">
                <a:off x="6726776" y="2337677"/>
                <a:ext cx="466318" cy="65613"/>
              </a:xfrm>
              <a:prstGeom prst="leftRightArrow">
                <a:avLst>
                  <a:gd name="adj1" fmla="val 100000"/>
                  <a:gd name="adj2" fmla="val 50000"/>
                </a:avLst>
              </a:prstGeom>
              <a:solidFill>
                <a:srgbClr val="FF00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0" name="Left-Right Arrow 39"/>
              <p:cNvSpPr/>
              <p:nvPr/>
            </p:nvSpPr>
            <p:spPr>
              <a:xfrm rot="16200000">
                <a:off x="6974130" y="2567863"/>
                <a:ext cx="466318" cy="112706"/>
              </a:xfrm>
              <a:prstGeom prst="leftRightArrow">
                <a:avLst>
                  <a:gd name="adj1" fmla="val 100000"/>
                  <a:gd name="adj2" fmla="val 50000"/>
                </a:avLst>
              </a:prstGeom>
              <a:solidFill>
                <a:srgbClr val="FF00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1" name="Left-Right Arrow 40"/>
              <p:cNvSpPr/>
              <p:nvPr/>
            </p:nvSpPr>
            <p:spPr>
              <a:xfrm rot="16200000">
                <a:off x="7189170" y="2546155"/>
                <a:ext cx="466318" cy="112706"/>
              </a:xfrm>
              <a:prstGeom prst="leftRightArrow">
                <a:avLst>
                  <a:gd name="adj1" fmla="val 100000"/>
                  <a:gd name="adj2" fmla="val 50000"/>
                </a:avLst>
              </a:prstGeom>
              <a:solidFill>
                <a:srgbClr val="FF00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2" name="Left-Right Arrow 41"/>
              <p:cNvSpPr/>
              <p:nvPr/>
            </p:nvSpPr>
            <p:spPr>
              <a:xfrm rot="16200000">
                <a:off x="7760322" y="2562216"/>
                <a:ext cx="466318" cy="112706"/>
              </a:xfrm>
              <a:prstGeom prst="leftRightArrow">
                <a:avLst>
                  <a:gd name="adj1" fmla="val 100000"/>
                  <a:gd name="adj2" fmla="val 50000"/>
                </a:avLst>
              </a:prstGeom>
              <a:solidFill>
                <a:srgbClr val="FF00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3" name="Left-Right Arrow 42"/>
              <p:cNvSpPr/>
              <p:nvPr/>
            </p:nvSpPr>
            <p:spPr>
              <a:xfrm rot="14187461">
                <a:off x="7472318" y="2436998"/>
                <a:ext cx="273859" cy="66190"/>
              </a:xfrm>
              <a:prstGeom prst="leftRightArrow">
                <a:avLst>
                  <a:gd name="adj1" fmla="val 100000"/>
                  <a:gd name="adj2" fmla="val 50000"/>
                </a:avLst>
              </a:prstGeom>
              <a:solidFill>
                <a:srgbClr val="FF00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5" name="Left-Right Arrow 44"/>
              <p:cNvSpPr/>
              <p:nvPr/>
            </p:nvSpPr>
            <p:spPr>
              <a:xfrm rot="18252302">
                <a:off x="7690003" y="2445693"/>
                <a:ext cx="273859" cy="66190"/>
              </a:xfrm>
              <a:prstGeom prst="leftRightArrow">
                <a:avLst>
                  <a:gd name="adj1" fmla="val 100000"/>
                  <a:gd name="adj2" fmla="val 50000"/>
                </a:avLst>
              </a:prstGeom>
              <a:solidFill>
                <a:srgbClr val="FF00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6" name="Left-Right Arrow 45"/>
              <p:cNvSpPr/>
              <p:nvPr/>
            </p:nvSpPr>
            <p:spPr>
              <a:xfrm rot="10800000">
                <a:off x="6788229" y="2560199"/>
                <a:ext cx="343402" cy="96490"/>
              </a:xfrm>
              <a:prstGeom prst="leftRightArrow">
                <a:avLst>
                  <a:gd name="adj1" fmla="val 100000"/>
                  <a:gd name="adj2" fmla="val 50000"/>
                </a:avLst>
              </a:prstGeom>
              <a:solidFill>
                <a:srgbClr val="FF00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sp>
        <p:nvSpPr>
          <p:cNvPr id="3" name="Right Arrow 2"/>
          <p:cNvSpPr/>
          <p:nvPr/>
        </p:nvSpPr>
        <p:spPr>
          <a:xfrm>
            <a:off x="3381931" y="3065172"/>
            <a:ext cx="1040600" cy="540913"/>
          </a:xfrm>
          <a:prstGeom prst="right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268932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additive="base">
                                        <p:cTn id="7" dur="1250" fill="hold"/>
                                        <p:tgtEl>
                                          <p:spTgt spid="29"/>
                                        </p:tgtEl>
                                        <p:attrNameLst>
                                          <p:attrName>ppt_x</p:attrName>
                                        </p:attrNameLst>
                                      </p:cBhvr>
                                      <p:tavLst>
                                        <p:tav tm="0">
                                          <p:val>
                                            <p:strVal val="0-#ppt_w/2"/>
                                          </p:val>
                                        </p:tav>
                                        <p:tav tm="100000">
                                          <p:val>
                                            <p:strVal val="#ppt_x"/>
                                          </p:val>
                                        </p:tav>
                                      </p:tavLst>
                                    </p:anim>
                                    <p:anim calcmode="lin" valueType="num">
                                      <p:cBhvr additive="base">
                                        <p:cTn id="8" dur="1250" fill="hold"/>
                                        <p:tgtEl>
                                          <p:spTgt spid="29"/>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1250" fill="hold"/>
                                        <p:tgtEl>
                                          <p:spTgt spid="3"/>
                                        </p:tgtEl>
                                        <p:attrNameLst>
                                          <p:attrName>ppt_x</p:attrName>
                                        </p:attrNameLst>
                                      </p:cBhvr>
                                      <p:tavLst>
                                        <p:tav tm="0">
                                          <p:val>
                                            <p:strVal val="0-#ppt_w/2"/>
                                          </p:val>
                                        </p:tav>
                                        <p:tav tm="100000">
                                          <p:val>
                                            <p:strVal val="#ppt_x"/>
                                          </p:val>
                                        </p:tav>
                                      </p:tavLst>
                                    </p:anim>
                                    <p:anim calcmode="lin" valueType="num">
                                      <p:cBhvr additive="base">
                                        <p:cTn id="12" dur="1250" fill="hold"/>
                                        <p:tgtEl>
                                          <p:spTgt spid="3"/>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2"/>
                                        </p:tgtEl>
                                        <p:attrNameLst>
                                          <p:attrName>style.visibility</p:attrName>
                                        </p:attrNameLst>
                                      </p:cBhvr>
                                      <p:to>
                                        <p:strVal val="visible"/>
                                      </p:to>
                                    </p:set>
                                    <p:anim calcmode="lin" valueType="num">
                                      <p:cBhvr additive="base">
                                        <p:cTn id="15" dur="1250" fill="hold"/>
                                        <p:tgtEl>
                                          <p:spTgt spid="2"/>
                                        </p:tgtEl>
                                        <p:attrNameLst>
                                          <p:attrName>ppt_x</p:attrName>
                                        </p:attrNameLst>
                                      </p:cBhvr>
                                      <p:tavLst>
                                        <p:tav tm="0">
                                          <p:val>
                                            <p:strVal val="0-#ppt_w/2"/>
                                          </p:val>
                                        </p:tav>
                                        <p:tav tm="100000">
                                          <p:val>
                                            <p:strVal val="#ppt_x"/>
                                          </p:val>
                                        </p:tav>
                                      </p:tavLst>
                                    </p:anim>
                                    <p:anim calcmode="lin" valueType="num">
                                      <p:cBhvr additive="base">
                                        <p:cTn id="16" dur="125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descr="http://wallpapercave.com/wp/kqvP4Hn.png"/>
          <p:cNvPicPr>
            <a:picLocks noChangeAspect="1" noChangeArrowheads="1"/>
          </p:cNvPicPr>
          <p:nvPr/>
        </p:nvPicPr>
        <p:blipFill>
          <a:blip r:embed="rId2" cstate="print">
            <a:duotone>
              <a:prstClr val="black"/>
              <a:srgbClr val="00B050">
                <a:tint val="45000"/>
                <a:satMod val="400000"/>
              </a:srgbClr>
            </a:duotone>
          </a:blip>
          <a:srcRect/>
          <a:stretch>
            <a:fillRect/>
          </a:stretch>
        </p:blipFill>
        <p:spPr bwMode="auto">
          <a:xfrm>
            <a:off x="0" y="-55826"/>
            <a:ext cx="12192000" cy="6913826"/>
          </a:xfrm>
          <a:prstGeom prst="rect">
            <a:avLst/>
          </a:prstGeom>
          <a:noFill/>
        </p:spPr>
      </p:pic>
      <p:sp>
        <p:nvSpPr>
          <p:cNvPr id="4" name="TextBox 3"/>
          <p:cNvSpPr txBox="1"/>
          <p:nvPr/>
        </p:nvSpPr>
        <p:spPr>
          <a:xfrm>
            <a:off x="0" y="739510"/>
            <a:ext cx="9883302" cy="369332"/>
          </a:xfrm>
          <a:prstGeom prst="rect">
            <a:avLst/>
          </a:prstGeom>
          <a:noFill/>
        </p:spPr>
        <p:txBody>
          <a:bodyPr wrap="square" rtlCol="0">
            <a:spAutoFit/>
          </a:bodyPr>
          <a:lstStyle/>
          <a:p>
            <a:endParaRPr lang="en-US" dirty="0">
              <a:solidFill>
                <a:schemeClr val="bg1"/>
              </a:solidFill>
            </a:endParaRPr>
          </a:p>
        </p:txBody>
      </p:sp>
      <p:sp>
        <p:nvSpPr>
          <p:cNvPr id="2" name="Rectangle 1"/>
          <p:cNvSpPr/>
          <p:nvPr/>
        </p:nvSpPr>
        <p:spPr>
          <a:xfrm>
            <a:off x="378565" y="462924"/>
            <a:ext cx="7227641" cy="2062103"/>
          </a:xfrm>
          <a:prstGeom prst="rect">
            <a:avLst/>
          </a:prstGeom>
        </p:spPr>
        <p:txBody>
          <a:bodyPr wrap="square">
            <a:spAutoFit/>
          </a:bodyPr>
          <a:lstStyle/>
          <a:p>
            <a:pPr fontAlgn="base"/>
            <a:r>
              <a:rPr lang="en-US" sz="3200" dirty="0">
                <a:solidFill>
                  <a:schemeClr val="bg1"/>
                </a:solidFill>
              </a:rPr>
              <a:t>“Many of your ancestors died never having the chance to accept the gospel and to receive the blessings and promises you have received. …</a:t>
            </a:r>
          </a:p>
        </p:txBody>
      </p:sp>
      <p:sp>
        <p:nvSpPr>
          <p:cNvPr id="3" name="Rectangle 2"/>
          <p:cNvSpPr/>
          <p:nvPr/>
        </p:nvSpPr>
        <p:spPr>
          <a:xfrm>
            <a:off x="6362162" y="3170678"/>
            <a:ext cx="5138671" cy="1569660"/>
          </a:xfrm>
          <a:prstGeom prst="rect">
            <a:avLst/>
          </a:prstGeom>
        </p:spPr>
        <p:txBody>
          <a:bodyPr wrap="square">
            <a:spAutoFit/>
          </a:bodyPr>
          <a:lstStyle/>
          <a:p>
            <a:r>
              <a:rPr lang="en-US" sz="3200" dirty="0">
                <a:solidFill>
                  <a:schemeClr val="bg1"/>
                </a:solidFill>
                <a:latin typeface="Calibri" panose="020F0502020204030204" pitchFamily="34" charset="0"/>
              </a:rPr>
              <a:t>“… There are more temples across the earth than there have ever been. </a:t>
            </a:r>
            <a:endParaRPr lang="en-US" sz="3200" dirty="0">
              <a:solidFill>
                <a:schemeClr val="bg1"/>
              </a:solidFill>
            </a:endParaRPr>
          </a:p>
        </p:txBody>
      </p:sp>
      <p:grpSp>
        <p:nvGrpSpPr>
          <p:cNvPr id="13" name="Group 12"/>
          <p:cNvGrpSpPr/>
          <p:nvPr/>
        </p:nvGrpSpPr>
        <p:grpSpPr>
          <a:xfrm>
            <a:off x="649469" y="2602494"/>
            <a:ext cx="6685832" cy="3911099"/>
            <a:chOff x="3024838" y="2862322"/>
            <a:chExt cx="6685832" cy="3911099"/>
          </a:xfrm>
        </p:grpSpPr>
        <p:pic>
          <p:nvPicPr>
            <p:cNvPr id="14" name="Picture 6" descr="https://media.ldscdn.org/images/media-library/seasons/winter/idaho-falls-temple-lds-845191-gallery.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24838" y="2862322"/>
              <a:ext cx="5410823" cy="3593634"/>
            </a:xfrm>
            <a:prstGeom prst="rect">
              <a:avLst/>
            </a:prstGeom>
            <a:noFill/>
            <a:extLst>
              <a:ext uri="{909E8E84-426E-40DD-AFC4-6F175D3DCCD1}">
                <a14:hiddenFill xmlns:a14="http://schemas.microsoft.com/office/drawing/2010/main">
                  <a:solidFill>
                    <a:srgbClr val="FFFFFF"/>
                  </a:solidFill>
                </a14:hiddenFill>
              </a:ext>
            </a:extLst>
          </p:spPr>
        </p:pic>
        <p:sp>
          <p:nvSpPr>
            <p:cNvPr id="15" name="Rectangle 14"/>
            <p:cNvSpPr/>
            <p:nvPr/>
          </p:nvSpPr>
          <p:spPr>
            <a:xfrm>
              <a:off x="3614670" y="6404089"/>
              <a:ext cx="6096000" cy="369332"/>
            </a:xfrm>
            <a:prstGeom prst="rect">
              <a:avLst/>
            </a:prstGeom>
          </p:spPr>
          <p:txBody>
            <a:bodyPr>
              <a:spAutoFit/>
            </a:bodyPr>
            <a:lstStyle/>
            <a:p>
              <a:r>
                <a:rPr lang="en-US" dirty="0">
                  <a:solidFill>
                    <a:schemeClr val="bg1"/>
                  </a:solidFill>
                  <a:latin typeface="Calibri" panose="020F0502020204030204" pitchFamily="34" charset="0"/>
                </a:rPr>
                <a:t> </a:t>
              </a:r>
              <a:r>
                <a:rPr lang="en-US" b="1" dirty="0">
                  <a:solidFill>
                    <a:schemeClr val="bg1"/>
                  </a:solidFill>
                  <a:latin typeface="Calibri" panose="020F0502020204030204" pitchFamily="34" charset="0"/>
                </a:rPr>
                <a:t>Idaho Falls Temple</a:t>
              </a:r>
              <a:endParaRPr lang="en-US" dirty="0">
                <a:solidFill>
                  <a:schemeClr val="bg1"/>
                </a:solidFill>
              </a:endParaRPr>
            </a:p>
          </p:txBody>
        </p:sp>
      </p:grpSp>
      <p:sp>
        <p:nvSpPr>
          <p:cNvPr id="16" name="Rectangle 15"/>
          <p:cNvSpPr/>
          <p:nvPr/>
        </p:nvSpPr>
        <p:spPr>
          <a:xfrm>
            <a:off x="11596417" y="6329811"/>
            <a:ext cx="442750" cy="369332"/>
          </a:xfrm>
          <a:prstGeom prst="rect">
            <a:avLst/>
          </a:prstGeom>
        </p:spPr>
        <p:txBody>
          <a:bodyPr wrap="none">
            <a:spAutoFit/>
          </a:bodyPr>
          <a:lstStyle/>
          <a:p>
            <a:r>
              <a:rPr lang="en-US" dirty="0">
                <a:solidFill>
                  <a:schemeClr val="bg1"/>
                </a:solidFill>
                <a:latin typeface="Calibri" panose="020F0502020204030204" pitchFamily="34" charset="0"/>
              </a:rPr>
              <a:t>(3)</a:t>
            </a:r>
            <a:endParaRPr lang="en-US" dirty="0"/>
          </a:p>
        </p:txBody>
      </p:sp>
    </p:spTree>
    <p:extLst>
      <p:ext uri="{BB962C8B-B14F-4D97-AF65-F5344CB8AC3E}">
        <p14:creationId xmlns:p14="http://schemas.microsoft.com/office/powerpoint/2010/main" val="25998424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fade">
                                      <p:cBhvr>
                                        <p:cTn id="10"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descr="http://wallpapercave.com/wp/kqvP4Hn.png"/>
          <p:cNvPicPr>
            <a:picLocks noChangeAspect="1" noChangeArrowheads="1"/>
          </p:cNvPicPr>
          <p:nvPr/>
        </p:nvPicPr>
        <p:blipFill>
          <a:blip r:embed="rId2" cstate="print">
            <a:duotone>
              <a:prstClr val="black"/>
              <a:srgbClr val="00B050">
                <a:tint val="45000"/>
                <a:satMod val="400000"/>
              </a:srgbClr>
            </a:duotone>
          </a:blip>
          <a:srcRect/>
          <a:stretch>
            <a:fillRect/>
          </a:stretch>
        </p:blipFill>
        <p:spPr bwMode="auto">
          <a:xfrm>
            <a:off x="0" y="-55826"/>
            <a:ext cx="12192000" cy="6913826"/>
          </a:xfrm>
          <a:prstGeom prst="rect">
            <a:avLst/>
          </a:prstGeom>
          <a:noFill/>
        </p:spPr>
      </p:pic>
      <p:sp>
        <p:nvSpPr>
          <p:cNvPr id="4" name="TextBox 3"/>
          <p:cNvSpPr txBox="1"/>
          <p:nvPr/>
        </p:nvSpPr>
        <p:spPr>
          <a:xfrm>
            <a:off x="0" y="739510"/>
            <a:ext cx="9883302" cy="369332"/>
          </a:xfrm>
          <a:prstGeom prst="rect">
            <a:avLst/>
          </a:prstGeom>
          <a:noFill/>
        </p:spPr>
        <p:txBody>
          <a:bodyPr wrap="square" rtlCol="0">
            <a:spAutoFit/>
          </a:bodyPr>
          <a:lstStyle/>
          <a:p>
            <a:endParaRPr lang="en-US" dirty="0">
              <a:solidFill>
                <a:schemeClr val="bg1"/>
              </a:solidFill>
            </a:endParaRPr>
          </a:p>
        </p:txBody>
      </p:sp>
      <p:sp>
        <p:nvSpPr>
          <p:cNvPr id="3" name="Rectangle 2"/>
          <p:cNvSpPr/>
          <p:nvPr/>
        </p:nvSpPr>
        <p:spPr>
          <a:xfrm>
            <a:off x="385130" y="473981"/>
            <a:ext cx="6096000" cy="2585323"/>
          </a:xfrm>
          <a:prstGeom prst="rect">
            <a:avLst/>
          </a:prstGeom>
        </p:spPr>
        <p:txBody>
          <a:bodyPr>
            <a:spAutoFit/>
          </a:bodyPr>
          <a:lstStyle/>
          <a:p>
            <a:r>
              <a:rPr lang="en-US" dirty="0">
                <a:solidFill>
                  <a:schemeClr val="bg1"/>
                </a:solidFill>
                <a:latin typeface="Calibri" panose="020F0502020204030204" pitchFamily="34" charset="0"/>
              </a:rPr>
              <a:t>More people in all the world have felt the Spirit of Elijah move them to record the identities and facts of their ancestors’ lives. </a:t>
            </a:r>
          </a:p>
          <a:p>
            <a:endParaRPr lang="en-US" dirty="0">
              <a:solidFill>
                <a:schemeClr val="bg1"/>
              </a:solidFill>
              <a:latin typeface="Calibri" panose="020F0502020204030204" pitchFamily="34" charset="0"/>
            </a:endParaRPr>
          </a:p>
          <a:p>
            <a:r>
              <a:rPr lang="en-US" dirty="0">
                <a:solidFill>
                  <a:schemeClr val="bg1"/>
                </a:solidFill>
                <a:latin typeface="Calibri" panose="020F0502020204030204" pitchFamily="34" charset="0"/>
              </a:rPr>
              <a:t>There are more resources to search out your ancestors than there have ever been in the history of the world. </a:t>
            </a:r>
          </a:p>
          <a:p>
            <a:endParaRPr lang="en-US" dirty="0">
              <a:solidFill>
                <a:schemeClr val="bg1"/>
              </a:solidFill>
              <a:latin typeface="Calibri" panose="020F0502020204030204" pitchFamily="34" charset="0"/>
            </a:endParaRPr>
          </a:p>
          <a:p>
            <a:r>
              <a:rPr lang="en-US" dirty="0">
                <a:solidFill>
                  <a:schemeClr val="bg1"/>
                </a:solidFill>
                <a:latin typeface="Calibri" panose="020F0502020204030204" pitchFamily="34" charset="0"/>
              </a:rPr>
              <a:t>The Lord has poured out knowledge about how to make that information available worldwide through technology that a few years ago would have seemed a miracle. …</a:t>
            </a:r>
            <a:endParaRPr lang="en-US" dirty="0">
              <a:solidFill>
                <a:schemeClr val="bg1"/>
              </a:solidFill>
            </a:endParaRPr>
          </a:p>
        </p:txBody>
      </p:sp>
      <p:sp>
        <p:nvSpPr>
          <p:cNvPr id="5" name="Rectangle 4"/>
          <p:cNvSpPr/>
          <p:nvPr/>
        </p:nvSpPr>
        <p:spPr>
          <a:xfrm>
            <a:off x="5598017" y="3915076"/>
            <a:ext cx="6096000" cy="2308324"/>
          </a:xfrm>
          <a:prstGeom prst="rect">
            <a:avLst/>
          </a:prstGeom>
        </p:spPr>
        <p:txBody>
          <a:bodyPr>
            <a:spAutoFit/>
          </a:bodyPr>
          <a:lstStyle/>
          <a:p>
            <a:r>
              <a:rPr lang="en-US" dirty="0">
                <a:solidFill>
                  <a:schemeClr val="bg1"/>
                </a:solidFill>
                <a:latin typeface="Calibri" panose="020F0502020204030204" pitchFamily="34" charset="0"/>
              </a:rPr>
              <a:t>“… When you were baptized, your ancestors looked down on you with hope. Perhaps after centuries, they rejoiced to see one of their descendants make a covenant to find them and to offer them freedom. In your reunion, you will see in their eyes either gratitude or terrible disappointment. Their hearts are bound to you. Their hope is in your hands. You will have more than your own strength as you choose to labor on to find them.”</a:t>
            </a:r>
            <a:endParaRPr lang="en-US" dirty="0">
              <a:solidFill>
                <a:schemeClr val="bg1"/>
              </a:solidFill>
            </a:endParaRPr>
          </a:p>
        </p:txBody>
      </p:sp>
      <p:sp>
        <p:nvSpPr>
          <p:cNvPr id="6" name="Rectangle 5"/>
          <p:cNvSpPr/>
          <p:nvPr/>
        </p:nvSpPr>
        <p:spPr>
          <a:xfrm>
            <a:off x="11596417" y="6329811"/>
            <a:ext cx="442750" cy="369332"/>
          </a:xfrm>
          <a:prstGeom prst="rect">
            <a:avLst/>
          </a:prstGeom>
        </p:spPr>
        <p:txBody>
          <a:bodyPr wrap="none">
            <a:spAutoFit/>
          </a:bodyPr>
          <a:lstStyle/>
          <a:p>
            <a:r>
              <a:rPr lang="en-US" dirty="0">
                <a:solidFill>
                  <a:schemeClr val="bg1"/>
                </a:solidFill>
                <a:latin typeface="Calibri" panose="020F0502020204030204" pitchFamily="34" charset="0"/>
              </a:rPr>
              <a:t>(3)</a:t>
            </a:r>
            <a:endParaRPr lang="en-US" dirty="0"/>
          </a:p>
        </p:txBody>
      </p:sp>
      <p:pic>
        <p:nvPicPr>
          <p:cNvPr id="10242" name="Picture 2" descr="http://www.mbborupphotography.com/wp-content/uploads/2013/02/St-George-Temple-featured-Slider.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66259" y="924176"/>
            <a:ext cx="4730158" cy="2301025"/>
          </a:xfrm>
          <a:prstGeom prst="rect">
            <a:avLst/>
          </a:prstGeom>
          <a:noFill/>
          <a:extLst>
            <a:ext uri="{909E8E84-426E-40DD-AFC4-6F175D3DCCD1}">
              <a14:hiddenFill xmlns:a14="http://schemas.microsoft.com/office/drawing/2010/main">
                <a:solidFill>
                  <a:srgbClr val="FFFFFF"/>
                </a:solidFill>
              </a14:hiddenFill>
            </a:ext>
          </a:extLst>
        </p:spPr>
      </p:pic>
      <p:pic>
        <p:nvPicPr>
          <p:cNvPr id="10244" name="Picture 4" descr="https://www.lds.org/bc/content/shared/content/images/gospel-library/magazine/ensignlp.nfo:o:eb3.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57096" y="3601832"/>
            <a:ext cx="3686175" cy="2743201"/>
          </a:xfrm>
          <a:prstGeom prst="rect">
            <a:avLst/>
          </a:prstGeom>
          <a:noFill/>
          <a:extLst>
            <a:ext uri="{909E8E84-426E-40DD-AFC4-6F175D3DCCD1}">
              <a14:hiddenFill xmlns:a14="http://schemas.microsoft.com/office/drawing/2010/main">
                <a:solidFill>
                  <a:srgbClr val="FFFFFF"/>
                </a:solidFill>
              </a14:hiddenFill>
            </a:ext>
          </a:extLst>
        </p:spPr>
      </p:pic>
      <p:grpSp>
        <p:nvGrpSpPr>
          <p:cNvPr id="10" name="Group 9"/>
          <p:cNvGrpSpPr/>
          <p:nvPr/>
        </p:nvGrpSpPr>
        <p:grpSpPr>
          <a:xfrm>
            <a:off x="10648834" y="0"/>
            <a:ext cx="1420973" cy="739510"/>
            <a:chOff x="5827508" y="4776103"/>
            <a:chExt cx="3048000" cy="1828800"/>
          </a:xfrm>
        </p:grpSpPr>
        <p:grpSp>
          <p:nvGrpSpPr>
            <p:cNvPr id="11" name="Group 10"/>
            <p:cNvGrpSpPr/>
            <p:nvPr/>
          </p:nvGrpSpPr>
          <p:grpSpPr>
            <a:xfrm>
              <a:off x="5827508" y="4776103"/>
              <a:ext cx="3048000" cy="1828800"/>
              <a:chOff x="5827508" y="4776103"/>
              <a:chExt cx="3048000" cy="1828800"/>
            </a:xfrm>
          </p:grpSpPr>
          <p:sp>
            <p:nvSpPr>
              <p:cNvPr id="18" name="Rounded Rectangle 17"/>
              <p:cNvSpPr/>
              <p:nvPr/>
            </p:nvSpPr>
            <p:spPr>
              <a:xfrm>
                <a:off x="5827508" y="4776103"/>
                <a:ext cx="3048000" cy="1828800"/>
              </a:xfrm>
              <a:prstGeom prst="roundRect">
                <a:avLst>
                  <a:gd name="adj" fmla="val 1190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ounded Rectangle 18"/>
              <p:cNvSpPr/>
              <p:nvPr/>
            </p:nvSpPr>
            <p:spPr>
              <a:xfrm>
                <a:off x="5941619" y="4877291"/>
                <a:ext cx="2788471" cy="1593412"/>
              </a:xfrm>
              <a:prstGeom prst="roundRect">
                <a:avLst>
                  <a:gd name="adj" fmla="val 11905"/>
                </a:avLst>
              </a:prstGeom>
              <a:solidFill>
                <a:schemeClr val="tx1">
                  <a:lumMod val="65000"/>
                  <a:lumOff val="3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0" name="Group 19"/>
              <p:cNvGrpSpPr/>
              <p:nvPr/>
            </p:nvGrpSpPr>
            <p:grpSpPr>
              <a:xfrm>
                <a:off x="6265347" y="5113190"/>
                <a:ext cx="630819" cy="1110714"/>
                <a:chOff x="4838927" y="2126252"/>
                <a:chExt cx="1308666" cy="2304232"/>
              </a:xfrm>
            </p:grpSpPr>
            <p:sp>
              <p:nvSpPr>
                <p:cNvPr id="37" name="Left-Right Arrow 36"/>
                <p:cNvSpPr/>
                <p:nvPr/>
              </p:nvSpPr>
              <p:spPr>
                <a:xfrm>
                  <a:off x="5030627" y="4196669"/>
                  <a:ext cx="967401" cy="233815"/>
                </a:xfrm>
                <a:prstGeom prst="leftRightArrow">
                  <a:avLst>
                    <a:gd name="adj1" fmla="val 100000"/>
                    <a:gd name="adj2" fmla="val 50000"/>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Left-Right Arrow 37"/>
                <p:cNvSpPr/>
                <p:nvPr/>
              </p:nvSpPr>
              <p:spPr>
                <a:xfrm rot="16200000">
                  <a:off x="5546985" y="3680311"/>
                  <a:ext cx="967401" cy="233815"/>
                </a:xfrm>
                <a:prstGeom prst="leftRightArrow">
                  <a:avLst>
                    <a:gd name="adj1" fmla="val 100000"/>
                    <a:gd name="adj2" fmla="val 50000"/>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9" name="Left-Right Arrow 38"/>
                <p:cNvSpPr/>
                <p:nvPr/>
              </p:nvSpPr>
              <p:spPr>
                <a:xfrm rot="16200000">
                  <a:off x="4501957" y="3712969"/>
                  <a:ext cx="967401" cy="233815"/>
                </a:xfrm>
                <a:prstGeom prst="leftRightArrow">
                  <a:avLst>
                    <a:gd name="adj1" fmla="val 100000"/>
                    <a:gd name="adj2" fmla="val 50000"/>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0" name="Left-Right Arrow 39"/>
                <p:cNvSpPr/>
                <p:nvPr/>
              </p:nvSpPr>
              <p:spPr>
                <a:xfrm rot="16200000">
                  <a:off x="4472134" y="2655157"/>
                  <a:ext cx="967401" cy="233815"/>
                </a:xfrm>
                <a:prstGeom prst="leftRightArrow">
                  <a:avLst>
                    <a:gd name="adj1" fmla="val 100000"/>
                    <a:gd name="adj2" fmla="val 50000"/>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1" name="Left-Right Arrow 40"/>
                <p:cNvSpPr/>
                <p:nvPr/>
              </p:nvSpPr>
              <p:spPr>
                <a:xfrm>
                  <a:off x="5030627" y="3173411"/>
                  <a:ext cx="967401" cy="233815"/>
                </a:xfrm>
                <a:prstGeom prst="leftRightArrow">
                  <a:avLst>
                    <a:gd name="adj1" fmla="val 100000"/>
                    <a:gd name="adj2" fmla="val 50000"/>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Left-Right Arrow 41"/>
                <p:cNvSpPr/>
                <p:nvPr/>
              </p:nvSpPr>
              <p:spPr>
                <a:xfrm>
                  <a:off x="5002698" y="2126252"/>
                  <a:ext cx="967401" cy="233815"/>
                </a:xfrm>
                <a:prstGeom prst="leftRightArrow">
                  <a:avLst>
                    <a:gd name="adj1" fmla="val 100000"/>
                    <a:gd name="adj2" fmla="val 50000"/>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1" name="Left-Right Arrow 20"/>
              <p:cNvSpPr/>
              <p:nvPr/>
            </p:nvSpPr>
            <p:spPr>
              <a:xfrm rot="16200000">
                <a:off x="6925519" y="5487382"/>
                <a:ext cx="143869" cy="117275"/>
              </a:xfrm>
              <a:prstGeom prst="leftRightArrow">
                <a:avLst>
                  <a:gd name="adj1" fmla="val 100000"/>
                  <a:gd name="adj2" fmla="val 50000"/>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Left-Right Arrow 21"/>
              <p:cNvSpPr/>
              <p:nvPr/>
            </p:nvSpPr>
            <p:spPr>
              <a:xfrm rot="16200000">
                <a:off x="6930766" y="5702520"/>
                <a:ext cx="143869" cy="117275"/>
              </a:xfrm>
              <a:prstGeom prst="leftRightArrow">
                <a:avLst>
                  <a:gd name="adj1" fmla="val 100000"/>
                  <a:gd name="adj2" fmla="val 50000"/>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23" name="Group 22"/>
              <p:cNvGrpSpPr/>
              <p:nvPr/>
            </p:nvGrpSpPr>
            <p:grpSpPr>
              <a:xfrm>
                <a:off x="7934209" y="5112789"/>
                <a:ext cx="518142" cy="1105467"/>
                <a:chOff x="5024469" y="2137138"/>
                <a:chExt cx="1074913" cy="2293346"/>
              </a:xfrm>
            </p:grpSpPr>
            <p:sp>
              <p:nvSpPr>
                <p:cNvPr id="33" name="Left-Right Arrow 32"/>
                <p:cNvSpPr/>
                <p:nvPr/>
              </p:nvSpPr>
              <p:spPr>
                <a:xfrm>
                  <a:off x="5030627" y="4196669"/>
                  <a:ext cx="967401" cy="233815"/>
                </a:xfrm>
                <a:prstGeom prst="leftRightArrow">
                  <a:avLst>
                    <a:gd name="adj1" fmla="val 100000"/>
                    <a:gd name="adj2" fmla="val 50000"/>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Left-Right Arrow 33"/>
                <p:cNvSpPr/>
                <p:nvPr/>
              </p:nvSpPr>
              <p:spPr>
                <a:xfrm>
                  <a:off x="5072741" y="3163951"/>
                  <a:ext cx="967403" cy="233814"/>
                </a:xfrm>
                <a:prstGeom prst="leftRightArrow">
                  <a:avLst>
                    <a:gd name="adj1" fmla="val 100000"/>
                    <a:gd name="adj2" fmla="val 50000"/>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5" name="Left-Right Arrow 34"/>
                <p:cNvSpPr/>
                <p:nvPr/>
              </p:nvSpPr>
              <p:spPr>
                <a:xfrm rot="5400000">
                  <a:off x="5498774" y="3654158"/>
                  <a:ext cx="967402" cy="233815"/>
                </a:xfrm>
                <a:prstGeom prst="leftRightArrow">
                  <a:avLst>
                    <a:gd name="adj1" fmla="val 100000"/>
                    <a:gd name="adj2" fmla="val 50000"/>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Left-Right Arrow 35"/>
                <p:cNvSpPr/>
                <p:nvPr/>
              </p:nvSpPr>
              <p:spPr>
                <a:xfrm>
                  <a:off x="5024469" y="2137138"/>
                  <a:ext cx="967401" cy="233815"/>
                </a:xfrm>
                <a:prstGeom prst="leftRightArrow">
                  <a:avLst>
                    <a:gd name="adj1" fmla="val 100000"/>
                    <a:gd name="adj2" fmla="val 50000"/>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4" name="Group 23"/>
              <p:cNvGrpSpPr/>
              <p:nvPr/>
            </p:nvGrpSpPr>
            <p:grpSpPr>
              <a:xfrm>
                <a:off x="8157243" y="6258253"/>
                <a:ext cx="430371" cy="165665"/>
                <a:chOff x="6656229" y="2333163"/>
                <a:chExt cx="1393605" cy="536447"/>
              </a:xfrm>
            </p:grpSpPr>
            <p:sp>
              <p:nvSpPr>
                <p:cNvPr id="25" name="Left-Right Arrow 24"/>
                <p:cNvSpPr/>
                <p:nvPr/>
              </p:nvSpPr>
              <p:spPr>
                <a:xfrm rot="16200000">
                  <a:off x="6479423" y="2580098"/>
                  <a:ext cx="466318" cy="112706"/>
                </a:xfrm>
                <a:prstGeom prst="leftRightArrow">
                  <a:avLst>
                    <a:gd name="adj1" fmla="val 100000"/>
                    <a:gd name="adj2" fmla="val 50000"/>
                  </a:avLst>
                </a:prstGeom>
                <a:solidFill>
                  <a:srgbClr val="FF00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Left-Right Arrow 25"/>
                <p:cNvSpPr/>
                <p:nvPr/>
              </p:nvSpPr>
              <p:spPr>
                <a:xfrm rot="10800000">
                  <a:off x="6726776" y="2337677"/>
                  <a:ext cx="466318" cy="65613"/>
                </a:xfrm>
                <a:prstGeom prst="leftRightArrow">
                  <a:avLst>
                    <a:gd name="adj1" fmla="val 100000"/>
                    <a:gd name="adj2" fmla="val 50000"/>
                  </a:avLst>
                </a:prstGeom>
                <a:solidFill>
                  <a:srgbClr val="FF00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Left-Right Arrow 26"/>
                <p:cNvSpPr/>
                <p:nvPr/>
              </p:nvSpPr>
              <p:spPr>
                <a:xfrm rot="16200000">
                  <a:off x="6974130" y="2567863"/>
                  <a:ext cx="466318" cy="112706"/>
                </a:xfrm>
                <a:prstGeom prst="leftRightArrow">
                  <a:avLst>
                    <a:gd name="adj1" fmla="val 100000"/>
                    <a:gd name="adj2" fmla="val 50000"/>
                  </a:avLst>
                </a:prstGeom>
                <a:solidFill>
                  <a:srgbClr val="FF00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Left-Right Arrow 27"/>
                <p:cNvSpPr/>
                <p:nvPr/>
              </p:nvSpPr>
              <p:spPr>
                <a:xfrm rot="16200000">
                  <a:off x="7189170" y="2546155"/>
                  <a:ext cx="466318" cy="112706"/>
                </a:xfrm>
                <a:prstGeom prst="leftRightArrow">
                  <a:avLst>
                    <a:gd name="adj1" fmla="val 100000"/>
                    <a:gd name="adj2" fmla="val 50000"/>
                  </a:avLst>
                </a:prstGeom>
                <a:solidFill>
                  <a:srgbClr val="FF00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 name="Left-Right Arrow 28"/>
                <p:cNvSpPr/>
                <p:nvPr/>
              </p:nvSpPr>
              <p:spPr>
                <a:xfrm rot="16200000">
                  <a:off x="7760322" y="2562216"/>
                  <a:ext cx="466318" cy="112706"/>
                </a:xfrm>
                <a:prstGeom prst="leftRightArrow">
                  <a:avLst>
                    <a:gd name="adj1" fmla="val 100000"/>
                    <a:gd name="adj2" fmla="val 50000"/>
                  </a:avLst>
                </a:prstGeom>
                <a:solidFill>
                  <a:srgbClr val="FF00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 name="Left-Right Arrow 29"/>
                <p:cNvSpPr/>
                <p:nvPr/>
              </p:nvSpPr>
              <p:spPr>
                <a:xfrm rot="14187461">
                  <a:off x="7472318" y="2436998"/>
                  <a:ext cx="273859" cy="66190"/>
                </a:xfrm>
                <a:prstGeom prst="leftRightArrow">
                  <a:avLst>
                    <a:gd name="adj1" fmla="val 100000"/>
                    <a:gd name="adj2" fmla="val 50000"/>
                  </a:avLst>
                </a:prstGeom>
                <a:solidFill>
                  <a:srgbClr val="FF00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 name="Left-Right Arrow 30"/>
                <p:cNvSpPr/>
                <p:nvPr/>
              </p:nvSpPr>
              <p:spPr>
                <a:xfrm rot="18252302">
                  <a:off x="7690003" y="2445693"/>
                  <a:ext cx="273859" cy="66190"/>
                </a:xfrm>
                <a:prstGeom prst="leftRightArrow">
                  <a:avLst>
                    <a:gd name="adj1" fmla="val 100000"/>
                    <a:gd name="adj2" fmla="val 50000"/>
                  </a:avLst>
                </a:prstGeom>
                <a:solidFill>
                  <a:srgbClr val="FF00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2" name="Left-Right Arrow 31"/>
                <p:cNvSpPr/>
                <p:nvPr/>
              </p:nvSpPr>
              <p:spPr>
                <a:xfrm rot="10800000">
                  <a:off x="6788229" y="2560199"/>
                  <a:ext cx="343402" cy="96490"/>
                </a:xfrm>
                <a:prstGeom prst="leftRightArrow">
                  <a:avLst>
                    <a:gd name="adj1" fmla="val 100000"/>
                    <a:gd name="adj2" fmla="val 50000"/>
                  </a:avLst>
                </a:prstGeom>
                <a:solidFill>
                  <a:srgbClr val="FF00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sp>
          <p:nvSpPr>
            <p:cNvPr id="12" name="Left-Right Arrow 11"/>
            <p:cNvSpPr/>
            <p:nvPr/>
          </p:nvSpPr>
          <p:spPr>
            <a:xfrm rot="5400000">
              <a:off x="7714512" y="5378184"/>
              <a:ext cx="466319" cy="112706"/>
            </a:xfrm>
            <a:prstGeom prst="leftRightArrow">
              <a:avLst>
                <a:gd name="adj1" fmla="val 100000"/>
                <a:gd name="adj2" fmla="val 50000"/>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3" name="Group 12"/>
            <p:cNvGrpSpPr/>
            <p:nvPr/>
          </p:nvGrpSpPr>
          <p:grpSpPr>
            <a:xfrm>
              <a:off x="7153878" y="5129528"/>
              <a:ext cx="603696" cy="1053557"/>
              <a:chOff x="4852933" y="2155232"/>
              <a:chExt cx="1294287" cy="2258755"/>
            </a:xfrm>
          </p:grpSpPr>
          <p:sp>
            <p:nvSpPr>
              <p:cNvPr id="14" name="Left-Right Arrow 13"/>
              <p:cNvSpPr/>
              <p:nvPr/>
            </p:nvSpPr>
            <p:spPr>
              <a:xfrm rot="16200000">
                <a:off x="5459620" y="3741277"/>
                <a:ext cx="1126495" cy="218926"/>
              </a:xfrm>
              <a:prstGeom prst="leftRightArrow">
                <a:avLst>
                  <a:gd name="adj1" fmla="val 100000"/>
                  <a:gd name="adj2" fmla="val 50000"/>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Left-Right Arrow 14"/>
              <p:cNvSpPr/>
              <p:nvPr/>
            </p:nvSpPr>
            <p:spPr>
              <a:xfrm>
                <a:off x="4968387" y="3145482"/>
                <a:ext cx="967401" cy="233815"/>
              </a:xfrm>
              <a:prstGeom prst="leftRightArrow">
                <a:avLst>
                  <a:gd name="adj1" fmla="val 100000"/>
                  <a:gd name="adj2" fmla="val 50000"/>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Left-Right Arrow 15"/>
              <p:cNvSpPr/>
              <p:nvPr/>
            </p:nvSpPr>
            <p:spPr>
              <a:xfrm rot="16200000">
                <a:off x="5474555" y="2589725"/>
                <a:ext cx="1107158" cy="238172"/>
              </a:xfrm>
              <a:prstGeom prst="leftRightArrow">
                <a:avLst>
                  <a:gd name="adj1" fmla="val 100000"/>
                  <a:gd name="adj2" fmla="val 50000"/>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Left-Right Arrow 16"/>
              <p:cNvSpPr/>
              <p:nvPr/>
            </p:nvSpPr>
            <p:spPr>
              <a:xfrm rot="16200000">
                <a:off x="4486141" y="2550678"/>
                <a:ext cx="967400" cy="233816"/>
              </a:xfrm>
              <a:prstGeom prst="leftRightArrow">
                <a:avLst>
                  <a:gd name="adj1" fmla="val 100000"/>
                  <a:gd name="adj2" fmla="val 50000"/>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Tree>
    <p:extLst>
      <p:ext uri="{BB962C8B-B14F-4D97-AF65-F5344CB8AC3E}">
        <p14:creationId xmlns:p14="http://schemas.microsoft.com/office/powerpoint/2010/main" val="11298803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0" presetClass="entr" presetSubtype="0" fill="hold" nodeType="withEffect">
                                  <p:stCondLst>
                                    <p:cond delay="0"/>
                                  </p:stCondLst>
                                  <p:childTnLst>
                                    <p:set>
                                      <p:cBhvr>
                                        <p:cTn id="8" dur="1" fill="hold">
                                          <p:stCondLst>
                                            <p:cond delay="0"/>
                                          </p:stCondLst>
                                        </p:cTn>
                                        <p:tgtEl>
                                          <p:spTgt spid="10242"/>
                                        </p:tgtEl>
                                        <p:attrNameLst>
                                          <p:attrName>style.visibility</p:attrName>
                                        </p:attrNameLst>
                                      </p:cBhvr>
                                      <p:to>
                                        <p:strVal val="visible"/>
                                      </p:to>
                                    </p:set>
                                    <p:animEffect transition="in" filter="fade">
                                      <p:cBhvr>
                                        <p:cTn id="9" dur="500"/>
                                        <p:tgtEl>
                                          <p:spTgt spid="10242"/>
                                        </p:tgtEl>
                                      </p:cBhvr>
                                    </p:animEffec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nodeType="clickEffect">
                                  <p:stCondLst>
                                    <p:cond delay="0"/>
                                  </p:stCondLst>
                                  <p:childTnLst>
                                    <p:set>
                                      <p:cBhvr>
                                        <p:cTn id="13"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500"/>
                                        <p:tgtEl>
                                          <p:spTgt spid="5"/>
                                        </p:tgtEl>
                                      </p:cBhvr>
                                    </p:animEffect>
                                  </p:childTnLst>
                                </p:cTn>
                              </p:par>
                              <p:par>
                                <p:cTn id="19" presetID="10" presetClass="entr" presetSubtype="0" fill="hold" nodeType="withEffect">
                                  <p:stCondLst>
                                    <p:cond delay="0"/>
                                  </p:stCondLst>
                                  <p:childTnLst>
                                    <p:set>
                                      <p:cBhvr>
                                        <p:cTn id="20" dur="1" fill="hold">
                                          <p:stCondLst>
                                            <p:cond delay="0"/>
                                          </p:stCondLst>
                                        </p:cTn>
                                        <p:tgtEl>
                                          <p:spTgt spid="10244"/>
                                        </p:tgtEl>
                                        <p:attrNameLst>
                                          <p:attrName>style.visibility</p:attrName>
                                        </p:attrNameLst>
                                      </p:cBhvr>
                                      <p:to>
                                        <p:strVal val="visible"/>
                                      </p:to>
                                    </p:set>
                                    <p:animEffect transition="in" filter="fade">
                                      <p:cBhvr>
                                        <p:cTn id="21" dur="500"/>
                                        <p:tgtEl>
                                          <p:spTgt spid="102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descr="http://wallpapercave.com/wp/kqvP4Hn.png"/>
          <p:cNvPicPr>
            <a:picLocks noChangeAspect="1" noChangeArrowheads="1"/>
          </p:cNvPicPr>
          <p:nvPr/>
        </p:nvPicPr>
        <p:blipFill>
          <a:blip r:embed="rId2" cstate="print">
            <a:duotone>
              <a:prstClr val="black"/>
              <a:srgbClr val="00B050">
                <a:tint val="45000"/>
                <a:satMod val="400000"/>
              </a:srgbClr>
            </a:duotone>
          </a:blip>
          <a:srcRect/>
          <a:stretch>
            <a:fillRect/>
          </a:stretch>
        </p:blipFill>
        <p:spPr bwMode="auto">
          <a:xfrm>
            <a:off x="0" y="-55826"/>
            <a:ext cx="12192000" cy="6913826"/>
          </a:xfrm>
          <a:prstGeom prst="rect">
            <a:avLst/>
          </a:prstGeom>
          <a:noFill/>
        </p:spPr>
      </p:pic>
      <p:sp>
        <p:nvSpPr>
          <p:cNvPr id="4" name="TextBox 3"/>
          <p:cNvSpPr txBox="1"/>
          <p:nvPr/>
        </p:nvSpPr>
        <p:spPr>
          <a:xfrm>
            <a:off x="0" y="739510"/>
            <a:ext cx="9883302" cy="369332"/>
          </a:xfrm>
          <a:prstGeom prst="rect">
            <a:avLst/>
          </a:prstGeom>
          <a:noFill/>
        </p:spPr>
        <p:txBody>
          <a:bodyPr wrap="square" rtlCol="0">
            <a:spAutoFit/>
          </a:bodyPr>
          <a:lstStyle/>
          <a:p>
            <a:endParaRPr lang="en-US" dirty="0">
              <a:solidFill>
                <a:schemeClr val="bg1"/>
              </a:solidFill>
            </a:endParaRPr>
          </a:p>
        </p:txBody>
      </p:sp>
      <p:sp>
        <p:nvSpPr>
          <p:cNvPr id="3" name="Rectangle 2"/>
          <p:cNvSpPr/>
          <p:nvPr/>
        </p:nvSpPr>
        <p:spPr>
          <a:xfrm>
            <a:off x="230584" y="197088"/>
            <a:ext cx="6569462" cy="3416320"/>
          </a:xfrm>
          <a:prstGeom prst="rect">
            <a:avLst/>
          </a:prstGeom>
        </p:spPr>
        <p:txBody>
          <a:bodyPr wrap="square">
            <a:spAutoFit/>
          </a:bodyPr>
          <a:lstStyle/>
          <a:p>
            <a:r>
              <a:rPr lang="en-US" sz="2400" dirty="0">
                <a:solidFill>
                  <a:schemeClr val="bg1"/>
                </a:solidFill>
              </a:rPr>
              <a:t>“Elijah restored the sealing powers whereby ordinances that were sealed on earth were also sealed in heaven. That would affect all priesthood ordinances but was particularly important for the sealing of families down through the generations of time, for without that link no family ties would exist in the eternities, and indeed the family of man would have been left in eternity with ‘neither root [ancestors] nor branch [descendants]’ </a:t>
            </a:r>
          </a:p>
        </p:txBody>
      </p:sp>
      <p:sp>
        <p:nvSpPr>
          <p:cNvPr id="5" name="Rectangle 4"/>
          <p:cNvSpPr/>
          <p:nvPr/>
        </p:nvSpPr>
        <p:spPr>
          <a:xfrm>
            <a:off x="5912541" y="4423027"/>
            <a:ext cx="6096000" cy="1938992"/>
          </a:xfrm>
          <a:prstGeom prst="rect">
            <a:avLst/>
          </a:prstGeom>
        </p:spPr>
        <p:txBody>
          <a:bodyPr>
            <a:spAutoFit/>
          </a:bodyPr>
          <a:lstStyle/>
          <a:p>
            <a:r>
              <a:rPr lang="en-US" sz="2400" dirty="0">
                <a:solidFill>
                  <a:schemeClr val="bg1"/>
                </a:solidFill>
              </a:rPr>
              <a:t>“Inasmuch as such a sealed, united, celestially saved family of God is the ultimate purpose of mortality, any failure here would have been a curse indeed, rendering the entire plan of salvation ‘utterly wasted’ [D&amp;C 2:3]”</a:t>
            </a:r>
          </a:p>
        </p:txBody>
      </p:sp>
      <p:sp>
        <p:nvSpPr>
          <p:cNvPr id="6" name="Rectangle 5"/>
          <p:cNvSpPr/>
          <p:nvPr/>
        </p:nvSpPr>
        <p:spPr>
          <a:xfrm>
            <a:off x="11596417" y="6329811"/>
            <a:ext cx="442750" cy="369332"/>
          </a:xfrm>
          <a:prstGeom prst="rect">
            <a:avLst/>
          </a:prstGeom>
        </p:spPr>
        <p:txBody>
          <a:bodyPr wrap="none">
            <a:spAutoFit/>
          </a:bodyPr>
          <a:lstStyle/>
          <a:p>
            <a:r>
              <a:rPr lang="en-US" dirty="0">
                <a:solidFill>
                  <a:schemeClr val="bg1"/>
                </a:solidFill>
                <a:latin typeface="Calibri" panose="020F0502020204030204" pitchFamily="34" charset="0"/>
              </a:rPr>
              <a:t>(4)</a:t>
            </a:r>
            <a:endParaRPr lang="en-US" dirty="0"/>
          </a:p>
        </p:txBody>
      </p:sp>
      <p:pic>
        <p:nvPicPr>
          <p:cNvPr id="13314" name="Picture 2" descr="http://s3-media2.fl.yelpcdn.com/bphoto/AWsGq0dTrIl-YCUz5GNbwQ/o.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48407" y="893042"/>
            <a:ext cx="4808526" cy="3192861"/>
          </a:xfrm>
          <a:prstGeom prst="rect">
            <a:avLst/>
          </a:prstGeom>
          <a:noFill/>
          <a:extLst>
            <a:ext uri="{909E8E84-426E-40DD-AFC4-6F175D3DCCD1}">
              <a14:hiddenFill xmlns:a14="http://schemas.microsoft.com/office/drawing/2010/main">
                <a:solidFill>
                  <a:srgbClr val="FFFFFF"/>
                </a:solidFill>
              </a14:hiddenFill>
            </a:ext>
          </a:extLst>
        </p:spPr>
      </p:pic>
      <p:pic>
        <p:nvPicPr>
          <p:cNvPr id="13316" name="Picture 4" descr="https://darylstreecare.files.wordpress.com/2014/09/surface-tree-roots.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88907" y="3776802"/>
            <a:ext cx="4363392" cy="28198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667181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nodeType="withEffect">
                                  <p:stCondLst>
                                    <p:cond delay="0"/>
                                  </p:stCondLst>
                                  <p:childTnLst>
                                    <p:set>
                                      <p:cBhvr>
                                        <p:cTn id="9" dur="1" fill="hold">
                                          <p:stCondLst>
                                            <p:cond delay="0"/>
                                          </p:stCondLst>
                                        </p:cTn>
                                        <p:tgtEl>
                                          <p:spTgt spid="13314"/>
                                        </p:tgtEl>
                                        <p:attrNameLst>
                                          <p:attrName>style.visibility</p:attrName>
                                        </p:attrNameLst>
                                      </p:cBhvr>
                                      <p:to>
                                        <p:strVal val="visible"/>
                                      </p:to>
                                    </p:set>
                                    <p:animEffect transition="in" filter="fade">
                                      <p:cBhvr>
                                        <p:cTn id="10" dur="500"/>
                                        <p:tgtEl>
                                          <p:spTgt spid="133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descr="http://wallpapercave.com/wp/kqvP4Hn.png"/>
          <p:cNvPicPr>
            <a:picLocks noChangeAspect="1" noChangeArrowheads="1"/>
          </p:cNvPicPr>
          <p:nvPr/>
        </p:nvPicPr>
        <p:blipFill>
          <a:blip r:embed="rId2" cstate="print">
            <a:duotone>
              <a:prstClr val="black"/>
              <a:srgbClr val="00B050">
                <a:tint val="45000"/>
                <a:satMod val="400000"/>
              </a:srgbClr>
            </a:duotone>
          </a:blip>
          <a:srcRect/>
          <a:stretch>
            <a:fillRect/>
          </a:stretch>
        </p:blipFill>
        <p:spPr bwMode="auto">
          <a:xfrm>
            <a:off x="0" y="-55826"/>
            <a:ext cx="12192000" cy="6913826"/>
          </a:xfrm>
          <a:prstGeom prst="rect">
            <a:avLst/>
          </a:prstGeom>
          <a:noFill/>
        </p:spPr>
      </p:pic>
      <p:sp>
        <p:nvSpPr>
          <p:cNvPr id="4" name="TextBox 3"/>
          <p:cNvSpPr txBox="1"/>
          <p:nvPr/>
        </p:nvSpPr>
        <p:spPr>
          <a:xfrm>
            <a:off x="0" y="739510"/>
            <a:ext cx="9883302" cy="369332"/>
          </a:xfrm>
          <a:prstGeom prst="rect">
            <a:avLst/>
          </a:prstGeom>
          <a:noFill/>
        </p:spPr>
        <p:txBody>
          <a:bodyPr wrap="square" rtlCol="0">
            <a:spAutoFit/>
          </a:bodyPr>
          <a:lstStyle/>
          <a:p>
            <a:endParaRPr lang="en-US" dirty="0">
              <a:solidFill>
                <a:schemeClr val="bg1"/>
              </a:solidFill>
            </a:endParaRPr>
          </a:p>
        </p:txBody>
      </p:sp>
      <p:grpSp>
        <p:nvGrpSpPr>
          <p:cNvPr id="15" name="Group 14"/>
          <p:cNvGrpSpPr/>
          <p:nvPr/>
        </p:nvGrpSpPr>
        <p:grpSpPr>
          <a:xfrm>
            <a:off x="3744732" y="111178"/>
            <a:ext cx="4030771" cy="2876720"/>
            <a:chOff x="228600" y="381000"/>
            <a:chExt cx="3505068" cy="2501531"/>
          </a:xfrm>
        </p:grpSpPr>
        <p:grpSp>
          <p:nvGrpSpPr>
            <p:cNvPr id="16" name="Group 15"/>
            <p:cNvGrpSpPr/>
            <p:nvPr/>
          </p:nvGrpSpPr>
          <p:grpSpPr>
            <a:xfrm>
              <a:off x="228600" y="381000"/>
              <a:ext cx="3505068" cy="2501531"/>
              <a:chOff x="534986" y="381000"/>
              <a:chExt cx="2637111" cy="2501531"/>
            </a:xfrm>
          </p:grpSpPr>
          <p:sp>
            <p:nvSpPr>
              <p:cNvPr id="18" name="Rectangle 17"/>
              <p:cNvSpPr/>
              <p:nvPr/>
            </p:nvSpPr>
            <p:spPr>
              <a:xfrm>
                <a:off x="902971" y="980041"/>
                <a:ext cx="1811926" cy="1425710"/>
              </a:xfrm>
              <a:prstGeom prst="rect">
                <a:avLst/>
              </a:prstGeom>
              <a:solidFill>
                <a:srgbClr val="DDC27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9" name="Group 18"/>
              <p:cNvGrpSpPr/>
              <p:nvPr/>
            </p:nvGrpSpPr>
            <p:grpSpPr>
              <a:xfrm>
                <a:off x="534986" y="384805"/>
                <a:ext cx="457200" cy="2497726"/>
                <a:chOff x="533400" y="381000"/>
                <a:chExt cx="457200" cy="2497726"/>
              </a:xfrm>
            </p:grpSpPr>
            <p:sp>
              <p:nvSpPr>
                <p:cNvPr id="25" name="Oval 24"/>
                <p:cNvSpPr/>
                <p:nvPr/>
              </p:nvSpPr>
              <p:spPr>
                <a:xfrm rot="16200000">
                  <a:off x="469990" y="2452006"/>
                  <a:ext cx="586739" cy="266702"/>
                </a:xfrm>
                <a:prstGeom prst="ellipse">
                  <a:avLst/>
                </a:prstGeom>
                <a:solidFill>
                  <a:srgbClr val="9E7D2A"/>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Rounded Rectangle 25"/>
                <p:cNvSpPr/>
                <p:nvPr/>
              </p:nvSpPr>
              <p:spPr>
                <a:xfrm>
                  <a:off x="533400" y="956854"/>
                  <a:ext cx="457200" cy="1524000"/>
                </a:xfrm>
                <a:prstGeom prst="roundRect">
                  <a:avLst/>
                </a:prstGeom>
                <a:solidFill>
                  <a:srgbClr val="D2AF5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Oval 26"/>
                <p:cNvSpPr/>
                <p:nvPr/>
              </p:nvSpPr>
              <p:spPr>
                <a:xfrm>
                  <a:off x="533400" y="868679"/>
                  <a:ext cx="457200" cy="152400"/>
                </a:xfrm>
                <a:prstGeom prst="ellipse">
                  <a:avLst/>
                </a:prstGeom>
                <a:solidFill>
                  <a:srgbClr val="D2AF5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Oval 27"/>
                <p:cNvSpPr/>
                <p:nvPr/>
              </p:nvSpPr>
              <p:spPr>
                <a:xfrm rot="16200000">
                  <a:off x="468631" y="541019"/>
                  <a:ext cx="586739" cy="266702"/>
                </a:xfrm>
                <a:prstGeom prst="ellipse">
                  <a:avLst/>
                </a:prstGeom>
                <a:solidFill>
                  <a:srgbClr val="9E7D2A"/>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0" name="Group 19"/>
              <p:cNvGrpSpPr/>
              <p:nvPr/>
            </p:nvGrpSpPr>
            <p:grpSpPr>
              <a:xfrm>
                <a:off x="2714897" y="381000"/>
                <a:ext cx="457200" cy="2497726"/>
                <a:chOff x="2714897" y="457200"/>
                <a:chExt cx="457200" cy="2497726"/>
              </a:xfrm>
            </p:grpSpPr>
            <p:sp>
              <p:nvSpPr>
                <p:cNvPr id="21" name="Oval 20"/>
                <p:cNvSpPr/>
                <p:nvPr/>
              </p:nvSpPr>
              <p:spPr>
                <a:xfrm rot="16200000">
                  <a:off x="2642509" y="2528206"/>
                  <a:ext cx="586739" cy="266702"/>
                </a:xfrm>
                <a:prstGeom prst="ellipse">
                  <a:avLst/>
                </a:prstGeom>
                <a:solidFill>
                  <a:srgbClr val="9E7D2A"/>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ounded Rectangle 21"/>
                <p:cNvSpPr/>
                <p:nvPr/>
              </p:nvSpPr>
              <p:spPr>
                <a:xfrm>
                  <a:off x="2714897" y="1043940"/>
                  <a:ext cx="457200" cy="1524000"/>
                </a:xfrm>
                <a:prstGeom prst="roundRect">
                  <a:avLst/>
                </a:prstGeom>
                <a:solidFill>
                  <a:srgbClr val="D2AF5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p:cNvSpPr/>
                <p:nvPr/>
              </p:nvSpPr>
              <p:spPr>
                <a:xfrm>
                  <a:off x="2714897" y="956854"/>
                  <a:ext cx="457200" cy="152400"/>
                </a:xfrm>
                <a:prstGeom prst="ellipse">
                  <a:avLst/>
                </a:prstGeom>
                <a:solidFill>
                  <a:srgbClr val="D2AF5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Oval 23"/>
                <p:cNvSpPr/>
                <p:nvPr/>
              </p:nvSpPr>
              <p:spPr>
                <a:xfrm rot="16200000">
                  <a:off x="2642508" y="617219"/>
                  <a:ext cx="586739" cy="266702"/>
                </a:xfrm>
                <a:prstGeom prst="ellipse">
                  <a:avLst/>
                </a:prstGeom>
                <a:solidFill>
                  <a:srgbClr val="9E7D2A"/>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17" name="Rectangle 16"/>
            <p:cNvSpPr/>
            <p:nvPr/>
          </p:nvSpPr>
          <p:spPr>
            <a:xfrm>
              <a:off x="842492" y="972693"/>
              <a:ext cx="2293346" cy="1815882"/>
            </a:xfrm>
            <a:prstGeom prst="rect">
              <a:avLst/>
            </a:prstGeom>
          </p:spPr>
          <p:txBody>
            <a:bodyPr wrap="square">
              <a:spAutoFit/>
            </a:bodyPr>
            <a:lstStyle/>
            <a:p>
              <a:pPr algn="ctr"/>
              <a:r>
                <a:rPr lang="en-US" sz="1600" dirty="0"/>
                <a:t> </a:t>
              </a:r>
              <a:r>
                <a:rPr lang="en-US" sz="1600" b="1" dirty="0"/>
                <a:t>As we do family history and temple work, our hearts will be turned to our ancestors and we will help prepare the earth for the Second Coming of Jesus Christ</a:t>
              </a:r>
              <a:endParaRPr lang="en-US" sz="1600" i="1" dirty="0"/>
            </a:p>
          </p:txBody>
        </p:sp>
      </p:grpSp>
      <p:pic>
        <p:nvPicPr>
          <p:cNvPr id="14338" name="Picture 2" descr="http://shine365.marshfieldclinic.org/wp-content/uploads/2014/11/family-tree-i-482288469.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2627" y="3030169"/>
            <a:ext cx="3252105" cy="3396454"/>
          </a:xfrm>
          <a:prstGeom prst="rect">
            <a:avLst/>
          </a:prstGeom>
          <a:noFill/>
          <a:extLst>
            <a:ext uri="{909E8E84-426E-40DD-AFC4-6F175D3DCCD1}">
              <a14:hiddenFill xmlns:a14="http://schemas.microsoft.com/office/drawing/2010/main">
                <a:solidFill>
                  <a:srgbClr val="FFFFFF"/>
                </a:solidFill>
              </a14:hiddenFill>
            </a:ext>
          </a:extLst>
        </p:spPr>
      </p:pic>
      <p:grpSp>
        <p:nvGrpSpPr>
          <p:cNvPr id="3" name="Group 2"/>
          <p:cNvGrpSpPr/>
          <p:nvPr/>
        </p:nvGrpSpPr>
        <p:grpSpPr>
          <a:xfrm>
            <a:off x="6907704" y="1948316"/>
            <a:ext cx="5038299" cy="4478307"/>
            <a:chOff x="6907704" y="1948316"/>
            <a:chExt cx="5038299" cy="4478307"/>
          </a:xfrm>
        </p:grpSpPr>
        <p:pic>
          <p:nvPicPr>
            <p:cNvPr id="14340" name="Picture 4" descr="https://history.lds.org/bc/content/images/joseph-smith-net/Original%20Photographs/mortensen_sacred_grove_trail_fall.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907704" y="3151728"/>
              <a:ext cx="5038299" cy="3274895"/>
            </a:xfrm>
            <a:prstGeom prst="rect">
              <a:avLst/>
            </a:prstGeom>
            <a:noFill/>
            <a:extLst>
              <a:ext uri="{909E8E84-426E-40DD-AFC4-6F175D3DCCD1}">
                <a14:hiddenFill xmlns:a14="http://schemas.microsoft.com/office/drawing/2010/main">
                  <a:solidFill>
                    <a:srgbClr val="FFFFFF"/>
                  </a:solidFill>
                </a14:hiddenFill>
              </a:ext>
            </a:extLst>
          </p:spPr>
        </p:pic>
        <p:pic>
          <p:nvPicPr>
            <p:cNvPr id="14342" name="Picture 6" descr="https://s-media-cache-ak0.pinimg.com/736x/16/f0/06/16f0060b4b8f2fde773d6dac9c9141ec.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244275" y="1948316"/>
              <a:ext cx="2328713" cy="3693114"/>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10785944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barn(outVertical)">
                                      <p:cBhvr>
                                        <p:cTn id="7" dur="500"/>
                                        <p:tgtEl>
                                          <p:spTgt spid="15"/>
                                        </p:tgtEl>
                                      </p:cBhvr>
                                    </p:animEffect>
                                  </p:childTnLst>
                                </p:cTn>
                              </p:par>
                              <p:par>
                                <p:cTn id="8" presetID="10" presetClass="entr" presetSubtype="0" fill="hold" nodeType="withEffect">
                                  <p:stCondLst>
                                    <p:cond delay="0"/>
                                  </p:stCondLst>
                                  <p:childTnLst>
                                    <p:set>
                                      <p:cBhvr>
                                        <p:cTn id="9" dur="1" fill="hold">
                                          <p:stCondLst>
                                            <p:cond delay="0"/>
                                          </p:stCondLst>
                                        </p:cTn>
                                        <p:tgtEl>
                                          <p:spTgt spid="14338"/>
                                        </p:tgtEl>
                                        <p:attrNameLst>
                                          <p:attrName>style.visibility</p:attrName>
                                        </p:attrNameLst>
                                      </p:cBhvr>
                                      <p:to>
                                        <p:strVal val="visible"/>
                                      </p:to>
                                    </p:set>
                                    <p:animEffect transition="in" filter="fade">
                                      <p:cBhvr>
                                        <p:cTn id="10" dur="750"/>
                                        <p:tgtEl>
                                          <p:spTgt spid="14338"/>
                                        </p:tgtEl>
                                      </p:cBhvr>
                                    </p:animEffect>
                                  </p:childTnLst>
                                </p:cTn>
                              </p:par>
                              <p:par>
                                <p:cTn id="11" presetID="10" presetClass="entr" presetSubtype="0" fill="hold" nodeType="with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75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descr="http://wallpapercave.com/wp/kqvP4Hn.png"/>
          <p:cNvPicPr>
            <a:picLocks noChangeAspect="1" noChangeArrowheads="1"/>
          </p:cNvPicPr>
          <p:nvPr/>
        </p:nvPicPr>
        <p:blipFill>
          <a:blip r:embed="rId2" cstate="print">
            <a:duotone>
              <a:prstClr val="black"/>
              <a:srgbClr val="00B050">
                <a:tint val="45000"/>
                <a:satMod val="400000"/>
              </a:srgbClr>
            </a:duotone>
          </a:blip>
          <a:srcRect/>
          <a:stretch>
            <a:fillRect/>
          </a:stretch>
        </p:blipFill>
        <p:spPr bwMode="auto">
          <a:xfrm>
            <a:off x="0" y="-55826"/>
            <a:ext cx="12192000" cy="6913826"/>
          </a:xfrm>
          <a:prstGeom prst="rect">
            <a:avLst/>
          </a:prstGeom>
          <a:noFill/>
        </p:spPr>
      </p:pic>
      <p:sp>
        <p:nvSpPr>
          <p:cNvPr id="4" name="TextBox 3"/>
          <p:cNvSpPr txBox="1"/>
          <p:nvPr/>
        </p:nvSpPr>
        <p:spPr>
          <a:xfrm>
            <a:off x="0" y="739510"/>
            <a:ext cx="9883302" cy="369332"/>
          </a:xfrm>
          <a:prstGeom prst="rect">
            <a:avLst/>
          </a:prstGeom>
          <a:noFill/>
        </p:spPr>
        <p:txBody>
          <a:bodyPr wrap="square" rtlCol="0">
            <a:spAutoFit/>
          </a:bodyPr>
          <a:lstStyle/>
          <a:p>
            <a:endParaRPr lang="en-US" dirty="0">
              <a:solidFill>
                <a:schemeClr val="bg1"/>
              </a:solidFill>
            </a:endParaRPr>
          </a:p>
        </p:txBody>
      </p:sp>
      <p:sp>
        <p:nvSpPr>
          <p:cNvPr id="86" name="TextBox 85"/>
          <p:cNvSpPr txBox="1"/>
          <p:nvPr/>
        </p:nvSpPr>
        <p:spPr>
          <a:xfrm>
            <a:off x="0" y="4894"/>
            <a:ext cx="12192000" cy="830997"/>
          </a:xfrm>
          <a:prstGeom prst="rect">
            <a:avLst/>
          </a:prstGeom>
          <a:noFill/>
        </p:spPr>
        <p:txBody>
          <a:bodyPr wrap="square" rtlCol="0">
            <a:spAutoFit/>
          </a:bodyPr>
          <a:lstStyle/>
          <a:p>
            <a:pPr algn="ctr"/>
            <a:r>
              <a:rPr lang="en-US" sz="4800" dirty="0">
                <a:solidFill>
                  <a:schemeClr val="bg1"/>
                </a:solidFill>
                <a:latin typeface="Britannic Bold" panose="020B0903060703020204" pitchFamily="34" charset="0"/>
              </a:rPr>
              <a:t>My Testimony</a:t>
            </a:r>
          </a:p>
        </p:txBody>
      </p:sp>
      <p:sp>
        <p:nvSpPr>
          <p:cNvPr id="2" name="Rectangle 1"/>
          <p:cNvSpPr/>
          <p:nvPr/>
        </p:nvSpPr>
        <p:spPr>
          <a:xfrm>
            <a:off x="238652" y="751983"/>
            <a:ext cx="11714696" cy="4154984"/>
          </a:xfrm>
          <a:prstGeom prst="rect">
            <a:avLst/>
          </a:prstGeom>
        </p:spPr>
        <p:txBody>
          <a:bodyPr wrap="square">
            <a:spAutoFit/>
          </a:bodyPr>
          <a:lstStyle/>
          <a:p>
            <a:pPr fontAlgn="base"/>
            <a:r>
              <a:rPr lang="en-US" sz="2400" dirty="0">
                <a:solidFill>
                  <a:schemeClr val="bg1"/>
                </a:solidFill>
              </a:rPr>
              <a:t>This year has been a whirlwind of emotions that have kept me pondering the importance of the Old Testament in my life. It was very difficult to read and study the harshness of the people and the wars on the earth today. Not only in the world but in our own communities and homes.</a:t>
            </a:r>
          </a:p>
          <a:p>
            <a:pPr fontAlgn="base"/>
            <a:endParaRPr lang="en-US" sz="2400" dirty="0">
              <a:solidFill>
                <a:schemeClr val="bg1"/>
              </a:solidFill>
            </a:endParaRPr>
          </a:p>
          <a:p>
            <a:pPr fontAlgn="base"/>
            <a:r>
              <a:rPr lang="en-US" sz="2400" dirty="0">
                <a:solidFill>
                  <a:schemeClr val="bg1"/>
                </a:solidFill>
              </a:rPr>
              <a:t>I have grown to love my Savior even more and realize that He is very forgiving and compassionate and most of all, loving. Thank you to my husband who encouraged me to dig deep into the Old Testament and continue. </a:t>
            </a:r>
          </a:p>
          <a:p>
            <a:pPr fontAlgn="base"/>
            <a:endParaRPr lang="en-US" sz="2400" dirty="0">
              <a:solidFill>
                <a:schemeClr val="bg1"/>
              </a:solidFill>
            </a:endParaRPr>
          </a:p>
          <a:p>
            <a:pPr fontAlgn="base"/>
            <a:r>
              <a:rPr lang="en-US" sz="2400" dirty="0">
                <a:solidFill>
                  <a:schemeClr val="bg1"/>
                </a:solidFill>
              </a:rPr>
              <a:t>Thank you for the seminary teachers who give so much time and effort into their lessons. They are truly the Lord’s disciples. </a:t>
            </a:r>
          </a:p>
        </p:txBody>
      </p:sp>
      <p:grpSp>
        <p:nvGrpSpPr>
          <p:cNvPr id="5" name="Group 4"/>
          <p:cNvGrpSpPr/>
          <p:nvPr/>
        </p:nvGrpSpPr>
        <p:grpSpPr>
          <a:xfrm>
            <a:off x="10470524" y="1"/>
            <a:ext cx="1482824" cy="889694"/>
            <a:chOff x="5827508" y="4776103"/>
            <a:chExt cx="3048000" cy="1828800"/>
          </a:xfrm>
        </p:grpSpPr>
        <p:grpSp>
          <p:nvGrpSpPr>
            <p:cNvPr id="12" name="Group 11"/>
            <p:cNvGrpSpPr/>
            <p:nvPr/>
          </p:nvGrpSpPr>
          <p:grpSpPr>
            <a:xfrm>
              <a:off x="5827508" y="4776103"/>
              <a:ext cx="3048000" cy="1828800"/>
              <a:chOff x="5827508" y="4776103"/>
              <a:chExt cx="3048000" cy="1828800"/>
            </a:xfrm>
          </p:grpSpPr>
          <p:grpSp>
            <p:nvGrpSpPr>
              <p:cNvPr id="13" name="Group 12"/>
              <p:cNvGrpSpPr/>
              <p:nvPr/>
            </p:nvGrpSpPr>
            <p:grpSpPr>
              <a:xfrm>
                <a:off x="5827508" y="4776103"/>
                <a:ext cx="3048000" cy="1828800"/>
                <a:chOff x="5827508" y="4776103"/>
                <a:chExt cx="3048000" cy="1828800"/>
              </a:xfrm>
            </p:grpSpPr>
            <p:sp>
              <p:nvSpPr>
                <p:cNvPr id="20" name="Rounded Rectangle 19"/>
                <p:cNvSpPr/>
                <p:nvPr/>
              </p:nvSpPr>
              <p:spPr>
                <a:xfrm>
                  <a:off x="5827508" y="4776103"/>
                  <a:ext cx="3048000" cy="1828800"/>
                </a:xfrm>
                <a:prstGeom prst="roundRect">
                  <a:avLst>
                    <a:gd name="adj" fmla="val 1190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ounded Rectangle 20"/>
                <p:cNvSpPr/>
                <p:nvPr/>
              </p:nvSpPr>
              <p:spPr>
                <a:xfrm>
                  <a:off x="5941619" y="4877291"/>
                  <a:ext cx="2788471" cy="1593412"/>
                </a:xfrm>
                <a:prstGeom prst="roundRect">
                  <a:avLst>
                    <a:gd name="adj" fmla="val 11905"/>
                  </a:avLst>
                </a:prstGeom>
                <a:solidFill>
                  <a:schemeClr val="tx1">
                    <a:lumMod val="65000"/>
                    <a:lumOff val="3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2" name="Group 21"/>
                <p:cNvGrpSpPr/>
                <p:nvPr/>
              </p:nvGrpSpPr>
              <p:grpSpPr>
                <a:xfrm>
                  <a:off x="6265347" y="5113190"/>
                  <a:ext cx="630819" cy="1110714"/>
                  <a:chOff x="4838927" y="2126252"/>
                  <a:chExt cx="1308666" cy="2304232"/>
                </a:xfrm>
              </p:grpSpPr>
              <p:sp>
                <p:nvSpPr>
                  <p:cNvPr id="45" name="Left-Right Arrow 44"/>
                  <p:cNvSpPr/>
                  <p:nvPr/>
                </p:nvSpPr>
                <p:spPr>
                  <a:xfrm>
                    <a:off x="5030627" y="4196669"/>
                    <a:ext cx="967401" cy="233815"/>
                  </a:xfrm>
                  <a:prstGeom prst="leftRightArrow">
                    <a:avLst>
                      <a:gd name="adj1" fmla="val 100000"/>
                      <a:gd name="adj2" fmla="val 50000"/>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Left-Right Arrow 45"/>
                  <p:cNvSpPr/>
                  <p:nvPr/>
                </p:nvSpPr>
                <p:spPr>
                  <a:xfrm rot="16200000">
                    <a:off x="5546985" y="3680311"/>
                    <a:ext cx="967401" cy="233815"/>
                  </a:xfrm>
                  <a:prstGeom prst="leftRightArrow">
                    <a:avLst>
                      <a:gd name="adj1" fmla="val 100000"/>
                      <a:gd name="adj2" fmla="val 50000"/>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7" name="Left-Right Arrow 46"/>
                  <p:cNvSpPr/>
                  <p:nvPr/>
                </p:nvSpPr>
                <p:spPr>
                  <a:xfrm rot="16200000">
                    <a:off x="4501957" y="3712969"/>
                    <a:ext cx="967401" cy="233815"/>
                  </a:xfrm>
                  <a:prstGeom prst="leftRightArrow">
                    <a:avLst>
                      <a:gd name="adj1" fmla="val 100000"/>
                      <a:gd name="adj2" fmla="val 50000"/>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8" name="Left-Right Arrow 47"/>
                  <p:cNvSpPr/>
                  <p:nvPr/>
                </p:nvSpPr>
                <p:spPr>
                  <a:xfrm rot="16200000">
                    <a:off x="4472134" y="2655157"/>
                    <a:ext cx="967401" cy="233815"/>
                  </a:xfrm>
                  <a:prstGeom prst="leftRightArrow">
                    <a:avLst>
                      <a:gd name="adj1" fmla="val 100000"/>
                      <a:gd name="adj2" fmla="val 50000"/>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9" name="Left-Right Arrow 48"/>
                  <p:cNvSpPr/>
                  <p:nvPr/>
                </p:nvSpPr>
                <p:spPr>
                  <a:xfrm>
                    <a:off x="5030627" y="3173411"/>
                    <a:ext cx="967401" cy="233815"/>
                  </a:xfrm>
                  <a:prstGeom prst="leftRightArrow">
                    <a:avLst>
                      <a:gd name="adj1" fmla="val 100000"/>
                      <a:gd name="adj2" fmla="val 50000"/>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Left-Right Arrow 49"/>
                  <p:cNvSpPr/>
                  <p:nvPr/>
                </p:nvSpPr>
                <p:spPr>
                  <a:xfrm>
                    <a:off x="5002698" y="2126252"/>
                    <a:ext cx="967401" cy="233815"/>
                  </a:xfrm>
                  <a:prstGeom prst="leftRightArrow">
                    <a:avLst>
                      <a:gd name="adj1" fmla="val 100000"/>
                      <a:gd name="adj2" fmla="val 50000"/>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3" name="Left-Right Arrow 22"/>
                <p:cNvSpPr/>
                <p:nvPr/>
              </p:nvSpPr>
              <p:spPr>
                <a:xfrm rot="16200000">
                  <a:off x="6925519" y="5487382"/>
                  <a:ext cx="143869" cy="117275"/>
                </a:xfrm>
                <a:prstGeom prst="leftRightArrow">
                  <a:avLst>
                    <a:gd name="adj1" fmla="val 100000"/>
                    <a:gd name="adj2" fmla="val 50000"/>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Left-Right Arrow 23"/>
                <p:cNvSpPr/>
                <p:nvPr/>
              </p:nvSpPr>
              <p:spPr>
                <a:xfrm rot="16200000">
                  <a:off x="6930766" y="5702520"/>
                  <a:ext cx="143869" cy="117275"/>
                </a:xfrm>
                <a:prstGeom prst="leftRightArrow">
                  <a:avLst>
                    <a:gd name="adj1" fmla="val 100000"/>
                    <a:gd name="adj2" fmla="val 50000"/>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25" name="Group 24"/>
                <p:cNvGrpSpPr/>
                <p:nvPr/>
              </p:nvGrpSpPr>
              <p:grpSpPr>
                <a:xfrm>
                  <a:off x="7934209" y="5112789"/>
                  <a:ext cx="518142" cy="1105467"/>
                  <a:chOff x="5024469" y="2137138"/>
                  <a:chExt cx="1074913" cy="2293346"/>
                </a:xfrm>
              </p:grpSpPr>
              <p:sp>
                <p:nvSpPr>
                  <p:cNvPr id="41" name="Left-Right Arrow 40"/>
                  <p:cNvSpPr/>
                  <p:nvPr/>
                </p:nvSpPr>
                <p:spPr>
                  <a:xfrm>
                    <a:off x="5030627" y="4196669"/>
                    <a:ext cx="967401" cy="233815"/>
                  </a:xfrm>
                  <a:prstGeom prst="leftRightArrow">
                    <a:avLst>
                      <a:gd name="adj1" fmla="val 100000"/>
                      <a:gd name="adj2" fmla="val 50000"/>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Left-Right Arrow 41"/>
                  <p:cNvSpPr/>
                  <p:nvPr/>
                </p:nvSpPr>
                <p:spPr>
                  <a:xfrm>
                    <a:off x="5072741" y="3163951"/>
                    <a:ext cx="967403" cy="233814"/>
                  </a:xfrm>
                  <a:prstGeom prst="leftRightArrow">
                    <a:avLst>
                      <a:gd name="adj1" fmla="val 100000"/>
                      <a:gd name="adj2" fmla="val 50000"/>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3" name="Left-Right Arrow 42"/>
                  <p:cNvSpPr/>
                  <p:nvPr/>
                </p:nvSpPr>
                <p:spPr>
                  <a:xfrm rot="5400000">
                    <a:off x="5498774" y="3654158"/>
                    <a:ext cx="967402" cy="233815"/>
                  </a:xfrm>
                  <a:prstGeom prst="leftRightArrow">
                    <a:avLst>
                      <a:gd name="adj1" fmla="val 100000"/>
                      <a:gd name="adj2" fmla="val 50000"/>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Left-Right Arrow 43"/>
                  <p:cNvSpPr/>
                  <p:nvPr/>
                </p:nvSpPr>
                <p:spPr>
                  <a:xfrm>
                    <a:off x="5024469" y="2137138"/>
                    <a:ext cx="967401" cy="233815"/>
                  </a:xfrm>
                  <a:prstGeom prst="leftRightArrow">
                    <a:avLst>
                      <a:gd name="adj1" fmla="val 100000"/>
                      <a:gd name="adj2" fmla="val 50000"/>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6" name="Group 25"/>
                <p:cNvGrpSpPr/>
                <p:nvPr/>
              </p:nvGrpSpPr>
              <p:grpSpPr>
                <a:xfrm>
                  <a:off x="8157243" y="6258253"/>
                  <a:ext cx="430371" cy="165665"/>
                  <a:chOff x="6656229" y="2333163"/>
                  <a:chExt cx="1393605" cy="536447"/>
                </a:xfrm>
              </p:grpSpPr>
              <p:sp>
                <p:nvSpPr>
                  <p:cNvPr id="27" name="Left-Right Arrow 26"/>
                  <p:cNvSpPr/>
                  <p:nvPr/>
                </p:nvSpPr>
                <p:spPr>
                  <a:xfrm rot="16200000">
                    <a:off x="6479423" y="2580098"/>
                    <a:ext cx="466318" cy="112706"/>
                  </a:xfrm>
                  <a:prstGeom prst="leftRightArrow">
                    <a:avLst>
                      <a:gd name="adj1" fmla="val 100000"/>
                      <a:gd name="adj2" fmla="val 50000"/>
                    </a:avLst>
                  </a:prstGeom>
                  <a:solidFill>
                    <a:srgbClr val="FF00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Left-Right Arrow 27"/>
                  <p:cNvSpPr/>
                  <p:nvPr/>
                </p:nvSpPr>
                <p:spPr>
                  <a:xfrm rot="10800000">
                    <a:off x="6726776" y="2337677"/>
                    <a:ext cx="466318" cy="65613"/>
                  </a:xfrm>
                  <a:prstGeom prst="leftRightArrow">
                    <a:avLst>
                      <a:gd name="adj1" fmla="val 100000"/>
                      <a:gd name="adj2" fmla="val 50000"/>
                    </a:avLst>
                  </a:prstGeom>
                  <a:solidFill>
                    <a:srgbClr val="FF00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5" name="Left-Right Arrow 34"/>
                  <p:cNvSpPr/>
                  <p:nvPr/>
                </p:nvSpPr>
                <p:spPr>
                  <a:xfrm rot="16200000">
                    <a:off x="6974130" y="2567863"/>
                    <a:ext cx="466318" cy="112706"/>
                  </a:xfrm>
                  <a:prstGeom prst="leftRightArrow">
                    <a:avLst>
                      <a:gd name="adj1" fmla="val 100000"/>
                      <a:gd name="adj2" fmla="val 50000"/>
                    </a:avLst>
                  </a:prstGeom>
                  <a:solidFill>
                    <a:srgbClr val="FF00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6" name="Left-Right Arrow 35"/>
                  <p:cNvSpPr/>
                  <p:nvPr/>
                </p:nvSpPr>
                <p:spPr>
                  <a:xfrm rot="16200000">
                    <a:off x="7189170" y="2546155"/>
                    <a:ext cx="466318" cy="112706"/>
                  </a:xfrm>
                  <a:prstGeom prst="leftRightArrow">
                    <a:avLst>
                      <a:gd name="adj1" fmla="val 100000"/>
                      <a:gd name="adj2" fmla="val 50000"/>
                    </a:avLst>
                  </a:prstGeom>
                  <a:solidFill>
                    <a:srgbClr val="FF00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7" name="Left-Right Arrow 36"/>
                  <p:cNvSpPr/>
                  <p:nvPr/>
                </p:nvSpPr>
                <p:spPr>
                  <a:xfrm rot="16200000">
                    <a:off x="7760322" y="2562216"/>
                    <a:ext cx="466318" cy="112706"/>
                  </a:xfrm>
                  <a:prstGeom prst="leftRightArrow">
                    <a:avLst>
                      <a:gd name="adj1" fmla="val 100000"/>
                      <a:gd name="adj2" fmla="val 50000"/>
                    </a:avLst>
                  </a:prstGeom>
                  <a:solidFill>
                    <a:srgbClr val="FF00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8" name="Left-Right Arrow 37"/>
                  <p:cNvSpPr/>
                  <p:nvPr/>
                </p:nvSpPr>
                <p:spPr>
                  <a:xfrm rot="14187461">
                    <a:off x="7472318" y="2436998"/>
                    <a:ext cx="273859" cy="66190"/>
                  </a:xfrm>
                  <a:prstGeom prst="leftRightArrow">
                    <a:avLst>
                      <a:gd name="adj1" fmla="val 100000"/>
                      <a:gd name="adj2" fmla="val 50000"/>
                    </a:avLst>
                  </a:prstGeom>
                  <a:solidFill>
                    <a:srgbClr val="FF00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9" name="Left-Right Arrow 38"/>
                  <p:cNvSpPr/>
                  <p:nvPr/>
                </p:nvSpPr>
                <p:spPr>
                  <a:xfrm rot="18252302">
                    <a:off x="7690003" y="2445693"/>
                    <a:ext cx="273859" cy="66190"/>
                  </a:xfrm>
                  <a:prstGeom prst="leftRightArrow">
                    <a:avLst>
                      <a:gd name="adj1" fmla="val 100000"/>
                      <a:gd name="adj2" fmla="val 50000"/>
                    </a:avLst>
                  </a:prstGeom>
                  <a:solidFill>
                    <a:srgbClr val="FF00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0" name="Left-Right Arrow 39"/>
                  <p:cNvSpPr/>
                  <p:nvPr/>
                </p:nvSpPr>
                <p:spPr>
                  <a:xfrm rot="10800000">
                    <a:off x="6788229" y="2560199"/>
                    <a:ext cx="343402" cy="96490"/>
                  </a:xfrm>
                  <a:prstGeom prst="leftRightArrow">
                    <a:avLst>
                      <a:gd name="adj1" fmla="val 100000"/>
                      <a:gd name="adj2" fmla="val 50000"/>
                    </a:avLst>
                  </a:prstGeom>
                  <a:solidFill>
                    <a:srgbClr val="FF00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sp>
            <p:nvSpPr>
              <p:cNvPr id="14" name="Left-Right Arrow 13"/>
              <p:cNvSpPr/>
              <p:nvPr/>
            </p:nvSpPr>
            <p:spPr>
              <a:xfrm rot="5400000">
                <a:off x="7714512" y="5378184"/>
                <a:ext cx="466319" cy="112706"/>
              </a:xfrm>
              <a:prstGeom prst="leftRightArrow">
                <a:avLst>
                  <a:gd name="adj1" fmla="val 100000"/>
                  <a:gd name="adj2" fmla="val 50000"/>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5" name="Group 14"/>
              <p:cNvGrpSpPr/>
              <p:nvPr/>
            </p:nvGrpSpPr>
            <p:grpSpPr>
              <a:xfrm>
                <a:off x="7153878" y="5074708"/>
                <a:ext cx="599145" cy="1108377"/>
                <a:chOff x="4852933" y="2037702"/>
                <a:chExt cx="1284530" cy="2376285"/>
              </a:xfrm>
            </p:grpSpPr>
            <p:sp>
              <p:nvSpPr>
                <p:cNvPr id="16" name="Left-Right Arrow 15"/>
                <p:cNvSpPr/>
                <p:nvPr/>
              </p:nvSpPr>
              <p:spPr>
                <a:xfrm rot="16200000">
                  <a:off x="5459620" y="3741277"/>
                  <a:ext cx="1126495" cy="218926"/>
                </a:xfrm>
                <a:prstGeom prst="leftRightArrow">
                  <a:avLst>
                    <a:gd name="adj1" fmla="val 100000"/>
                    <a:gd name="adj2" fmla="val 50000"/>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Left-Right Arrow 16"/>
                <p:cNvSpPr/>
                <p:nvPr/>
              </p:nvSpPr>
              <p:spPr>
                <a:xfrm>
                  <a:off x="4968387" y="3145482"/>
                  <a:ext cx="967401" cy="233815"/>
                </a:xfrm>
                <a:prstGeom prst="leftRightArrow">
                  <a:avLst>
                    <a:gd name="adj1" fmla="val 100000"/>
                    <a:gd name="adj2" fmla="val 50000"/>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Left-Right Arrow 17"/>
                <p:cNvSpPr/>
                <p:nvPr/>
              </p:nvSpPr>
              <p:spPr>
                <a:xfrm rot="10800000">
                  <a:off x="5030301" y="2037702"/>
                  <a:ext cx="1107162" cy="238172"/>
                </a:xfrm>
                <a:prstGeom prst="leftRightArrow">
                  <a:avLst>
                    <a:gd name="adj1" fmla="val 100000"/>
                    <a:gd name="adj2" fmla="val 50000"/>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Left-Right Arrow 18"/>
                <p:cNvSpPr/>
                <p:nvPr/>
              </p:nvSpPr>
              <p:spPr>
                <a:xfrm rot="16200000">
                  <a:off x="4486141" y="2550678"/>
                  <a:ext cx="967400" cy="233816"/>
                </a:xfrm>
                <a:prstGeom prst="leftRightArrow">
                  <a:avLst>
                    <a:gd name="adj1" fmla="val 100000"/>
                    <a:gd name="adj2" fmla="val 50000"/>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51" name="Left-Right Arrow 50"/>
            <p:cNvSpPr/>
            <p:nvPr/>
          </p:nvSpPr>
          <p:spPr>
            <a:xfrm>
              <a:off x="7180643" y="6092640"/>
              <a:ext cx="466319" cy="112706"/>
            </a:xfrm>
            <a:prstGeom prst="leftRightArrow">
              <a:avLst>
                <a:gd name="adj1" fmla="val 100000"/>
                <a:gd name="adj2" fmla="val 50000"/>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955747" y="4468373"/>
            <a:ext cx="3043597" cy="2282697"/>
          </a:xfrm>
          <a:prstGeom prst="rect">
            <a:avLst/>
          </a:prstGeom>
        </p:spPr>
      </p:pic>
      <p:sp>
        <p:nvSpPr>
          <p:cNvPr id="52" name="Rectangle 51"/>
          <p:cNvSpPr/>
          <p:nvPr/>
        </p:nvSpPr>
        <p:spPr>
          <a:xfrm>
            <a:off x="283192" y="4774539"/>
            <a:ext cx="4431264" cy="1200329"/>
          </a:xfrm>
          <a:prstGeom prst="rect">
            <a:avLst/>
          </a:prstGeom>
        </p:spPr>
        <p:txBody>
          <a:bodyPr wrap="square">
            <a:spAutoFit/>
          </a:bodyPr>
          <a:lstStyle/>
          <a:p>
            <a:pPr fontAlgn="base"/>
            <a:r>
              <a:rPr lang="en-US" sz="2400" dirty="0">
                <a:solidFill>
                  <a:schemeClr val="bg1"/>
                </a:solidFill>
              </a:rPr>
              <a:t>I love the Lord with all my heart and know that the gospel is true. The Savior will come again.</a:t>
            </a:r>
          </a:p>
        </p:txBody>
      </p:sp>
    </p:spTree>
    <p:extLst>
      <p:ext uri="{BB962C8B-B14F-4D97-AF65-F5344CB8AC3E}">
        <p14:creationId xmlns:p14="http://schemas.microsoft.com/office/powerpoint/2010/main" val="316754757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Picture 2" descr="http://wallpapercave.com/wp/kqvP4Hn.png"/>
          <p:cNvPicPr>
            <a:picLocks noChangeAspect="1" noChangeArrowheads="1"/>
          </p:cNvPicPr>
          <p:nvPr/>
        </p:nvPicPr>
        <p:blipFill>
          <a:blip r:embed="rId2" cstate="print">
            <a:duotone>
              <a:prstClr val="black"/>
              <a:srgbClr val="00B050">
                <a:tint val="45000"/>
                <a:satMod val="400000"/>
              </a:srgbClr>
            </a:duotone>
          </a:blip>
          <a:srcRect/>
          <a:stretch>
            <a:fillRect/>
          </a:stretch>
        </p:blipFill>
        <p:spPr bwMode="auto">
          <a:xfrm>
            <a:off x="0" y="0"/>
            <a:ext cx="12192000" cy="6858000"/>
          </a:xfrm>
          <a:prstGeom prst="rect">
            <a:avLst/>
          </a:prstGeom>
          <a:noFill/>
        </p:spPr>
      </p:pic>
      <p:sp>
        <p:nvSpPr>
          <p:cNvPr id="4" name="TextBox 3"/>
          <p:cNvSpPr txBox="1"/>
          <p:nvPr/>
        </p:nvSpPr>
        <p:spPr>
          <a:xfrm>
            <a:off x="107576" y="0"/>
            <a:ext cx="11981330" cy="3416320"/>
          </a:xfrm>
          <a:prstGeom prst="rect">
            <a:avLst/>
          </a:prstGeom>
          <a:noFill/>
        </p:spPr>
        <p:txBody>
          <a:bodyPr wrap="square" rtlCol="0">
            <a:spAutoFit/>
          </a:bodyPr>
          <a:lstStyle/>
          <a:p>
            <a:r>
              <a:rPr lang="en-US" dirty="0">
                <a:solidFill>
                  <a:schemeClr val="bg1"/>
                </a:solidFill>
              </a:rPr>
              <a:t>Sources:</a:t>
            </a:r>
          </a:p>
          <a:p>
            <a:endParaRPr lang="en-US" dirty="0">
              <a:solidFill>
                <a:schemeClr val="bg1"/>
              </a:solidFill>
            </a:endParaRPr>
          </a:p>
          <a:p>
            <a:r>
              <a:rPr lang="en-US" dirty="0">
                <a:solidFill>
                  <a:schemeClr val="bg1"/>
                </a:solidFill>
              </a:rPr>
              <a:t>Suggested Hymn: #152 </a:t>
            </a:r>
            <a:r>
              <a:rPr lang="en-US" i="1" dirty="0">
                <a:solidFill>
                  <a:schemeClr val="bg1"/>
                </a:solidFill>
              </a:rPr>
              <a:t>God Be with You Till We Meet Again (Great Closing Hymn)</a:t>
            </a:r>
          </a:p>
          <a:p>
            <a:endParaRPr lang="en-US" i="1" dirty="0">
              <a:solidFill>
                <a:schemeClr val="bg1"/>
              </a:solidFill>
            </a:endParaRPr>
          </a:p>
          <a:p>
            <a:r>
              <a:rPr lang="en-US" dirty="0">
                <a:solidFill>
                  <a:schemeClr val="bg1"/>
                </a:solidFill>
              </a:rPr>
              <a:t>Video: </a:t>
            </a:r>
            <a:r>
              <a:rPr lang="en-US" b="1" dirty="0">
                <a:solidFill>
                  <a:schemeClr val="bg1"/>
                </a:solidFill>
              </a:rPr>
              <a:t>By the Hand of Elijah the Prophet</a:t>
            </a:r>
            <a:r>
              <a:rPr lang="en-US" dirty="0">
                <a:solidFill>
                  <a:schemeClr val="bg1"/>
                </a:solidFill>
              </a:rPr>
              <a:t> (3:32)</a:t>
            </a:r>
          </a:p>
          <a:p>
            <a:r>
              <a:rPr lang="en-US" dirty="0">
                <a:solidFill>
                  <a:schemeClr val="bg1"/>
                </a:solidFill>
              </a:rPr>
              <a:t>	</a:t>
            </a:r>
            <a:r>
              <a:rPr lang="en-US" b="1" dirty="0">
                <a:solidFill>
                  <a:schemeClr val="bg1"/>
                </a:solidFill>
              </a:rPr>
              <a:t>Hearts Bound Together</a:t>
            </a:r>
            <a:r>
              <a:rPr lang="en-US" dirty="0">
                <a:solidFill>
                  <a:schemeClr val="bg1"/>
                </a:solidFill>
              </a:rPr>
              <a:t> (2:18)</a:t>
            </a:r>
          </a:p>
          <a:p>
            <a:r>
              <a:rPr lang="en-US" dirty="0">
                <a:solidFill>
                  <a:schemeClr val="bg1"/>
                </a:solidFill>
              </a:rPr>
              <a:t>	</a:t>
            </a:r>
          </a:p>
          <a:p>
            <a:pPr marL="342900" indent="-342900">
              <a:buFontTx/>
              <a:buAutoNum type="arabicPeriod"/>
            </a:pPr>
            <a:r>
              <a:rPr lang="en-US" dirty="0">
                <a:solidFill>
                  <a:schemeClr val="bg1"/>
                </a:solidFill>
              </a:rPr>
              <a:t>Old Testament Student Institute Manual </a:t>
            </a:r>
            <a:r>
              <a:rPr lang="en-US" i="1" dirty="0">
                <a:solidFill>
                  <a:schemeClr val="bg1"/>
                </a:solidFill>
              </a:rPr>
              <a:t>“Behold, I Will Send You Elijah the Prophet” </a:t>
            </a:r>
            <a:r>
              <a:rPr lang="en-US" dirty="0">
                <a:solidFill>
                  <a:schemeClr val="bg1"/>
                </a:solidFill>
              </a:rPr>
              <a:t>Chapter 34</a:t>
            </a:r>
            <a:endParaRPr lang="en-US" i="1" dirty="0">
              <a:solidFill>
                <a:schemeClr val="bg1"/>
              </a:solidFill>
            </a:endParaRPr>
          </a:p>
          <a:p>
            <a:pPr marL="342900" indent="-342900">
              <a:buFontTx/>
              <a:buAutoNum type="arabicPeriod"/>
            </a:pPr>
            <a:r>
              <a:rPr lang="en-US" dirty="0">
                <a:solidFill>
                  <a:schemeClr val="bg1"/>
                </a:solidFill>
              </a:rPr>
              <a:t>Elder Theodore M. Burton In Conference Report, Oct. 1967, p. 81</a:t>
            </a:r>
          </a:p>
          <a:p>
            <a:r>
              <a:rPr lang="en-US" dirty="0">
                <a:solidFill>
                  <a:schemeClr val="bg1"/>
                </a:solidFill>
              </a:rPr>
              <a:t>Presentation by ©http://fashionsbylynda.com/blog/</a:t>
            </a:r>
            <a:endParaRPr lang="en-US" i="1" dirty="0">
              <a:solidFill>
                <a:schemeClr val="bg1"/>
              </a:solidFill>
            </a:endParaRPr>
          </a:p>
          <a:p>
            <a:r>
              <a:rPr lang="en-US" dirty="0">
                <a:solidFill>
                  <a:schemeClr val="bg1"/>
                </a:solidFill>
              </a:rPr>
              <a:t>3. Henry B. Eyring (“Hearts Bound Together,”</a:t>
            </a:r>
            <a:r>
              <a:rPr lang="en-US" i="1" dirty="0">
                <a:solidFill>
                  <a:schemeClr val="bg1"/>
                </a:solidFill>
              </a:rPr>
              <a:t> Ensign</a:t>
            </a:r>
            <a:r>
              <a:rPr lang="en-US" dirty="0">
                <a:solidFill>
                  <a:schemeClr val="bg1"/>
                </a:solidFill>
              </a:rPr>
              <a:t> or </a:t>
            </a:r>
            <a:r>
              <a:rPr lang="en-US" i="1" dirty="0">
                <a:solidFill>
                  <a:schemeClr val="bg1"/>
                </a:solidFill>
              </a:rPr>
              <a:t>Liahona,</a:t>
            </a:r>
            <a:r>
              <a:rPr lang="en-US" dirty="0">
                <a:solidFill>
                  <a:schemeClr val="bg1"/>
                </a:solidFill>
              </a:rPr>
              <a:t> May 2005, 77, 79–80).</a:t>
            </a:r>
          </a:p>
          <a:p>
            <a:r>
              <a:rPr lang="en-US" dirty="0">
                <a:solidFill>
                  <a:schemeClr val="bg1"/>
                </a:solidFill>
              </a:rPr>
              <a:t>4.   Elder Jeffrey R. Holland (</a:t>
            </a:r>
            <a:r>
              <a:rPr lang="en-US" i="1" dirty="0">
                <a:solidFill>
                  <a:schemeClr val="bg1"/>
                </a:solidFill>
              </a:rPr>
              <a:t>Christ and the New Covenant: The Messianic Message of the Book of Mormon</a:t>
            </a:r>
            <a:r>
              <a:rPr lang="en-US" dirty="0">
                <a:solidFill>
                  <a:schemeClr val="bg1"/>
                </a:solidFill>
              </a:rPr>
              <a:t> [1997], 297–98).</a:t>
            </a:r>
            <a:endParaRPr lang="en-US" i="1" dirty="0">
              <a:solidFill>
                <a:schemeClr val="bg1"/>
              </a:solidFill>
            </a:endParaRPr>
          </a:p>
        </p:txBody>
      </p:sp>
      <p:grpSp>
        <p:nvGrpSpPr>
          <p:cNvPr id="5" name="Group 4"/>
          <p:cNvGrpSpPr/>
          <p:nvPr/>
        </p:nvGrpSpPr>
        <p:grpSpPr>
          <a:xfrm>
            <a:off x="4797249" y="1010584"/>
            <a:ext cx="623045" cy="789190"/>
            <a:chOff x="7543800" y="3810000"/>
            <a:chExt cx="1143000" cy="1447800"/>
          </a:xfrm>
        </p:grpSpPr>
        <p:sp>
          <p:nvSpPr>
            <p:cNvPr id="6" name="Trapezoid 5"/>
            <p:cNvSpPr/>
            <p:nvPr/>
          </p:nvSpPr>
          <p:spPr>
            <a:xfrm rot="16200000">
              <a:off x="8243309" y="4391868"/>
              <a:ext cx="493691" cy="393290"/>
            </a:xfrm>
            <a:prstGeom prst="trapezoid">
              <a:avLst>
                <a:gd name="adj" fmla="val 41471"/>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ounded Rectangle 6"/>
            <p:cNvSpPr/>
            <p:nvPr/>
          </p:nvSpPr>
          <p:spPr>
            <a:xfrm rot="4358081">
              <a:off x="7961518" y="4968574"/>
              <a:ext cx="417474" cy="112077"/>
            </a:xfrm>
            <a:prstGeom prst="roundRect">
              <a:avLst>
                <a:gd name="adj" fmla="val 18628"/>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ounded Rectangle 7"/>
            <p:cNvSpPr/>
            <p:nvPr/>
          </p:nvSpPr>
          <p:spPr>
            <a:xfrm rot="6732551">
              <a:off x="7707087" y="4993024"/>
              <a:ext cx="417474" cy="112077"/>
            </a:xfrm>
            <a:prstGeom prst="roundRect">
              <a:avLst>
                <a:gd name="adj" fmla="val 18628"/>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ounded Rectangle 8"/>
            <p:cNvSpPr/>
            <p:nvPr/>
          </p:nvSpPr>
          <p:spPr>
            <a:xfrm>
              <a:off x="7546258" y="4341668"/>
              <a:ext cx="904568" cy="531668"/>
            </a:xfrm>
            <a:prstGeom prst="roundRect">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82"/>
            <p:cNvGrpSpPr/>
            <p:nvPr/>
          </p:nvGrpSpPr>
          <p:grpSpPr>
            <a:xfrm>
              <a:off x="7924800" y="3810000"/>
              <a:ext cx="645353" cy="610017"/>
              <a:chOff x="7924800" y="5867400"/>
              <a:chExt cx="645353" cy="610017"/>
            </a:xfrm>
          </p:grpSpPr>
          <p:grpSp>
            <p:nvGrpSpPr>
              <p:cNvPr id="18" name="Group 13"/>
              <p:cNvGrpSpPr/>
              <p:nvPr/>
            </p:nvGrpSpPr>
            <p:grpSpPr>
              <a:xfrm>
                <a:off x="7924800" y="5867400"/>
                <a:ext cx="645353" cy="610017"/>
                <a:chOff x="3037563" y="3121795"/>
                <a:chExt cx="1250371" cy="1224010"/>
              </a:xfrm>
            </p:grpSpPr>
            <p:sp>
              <p:nvSpPr>
                <p:cNvPr id="20" name="Oval 19"/>
                <p:cNvSpPr/>
                <p:nvPr/>
              </p:nvSpPr>
              <p:spPr>
                <a:xfrm rot="1737695">
                  <a:off x="3037563" y="3121795"/>
                  <a:ext cx="1250371" cy="1224010"/>
                </a:xfrm>
                <a:prstGeom prst="ellipse">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p:cNvSpPr/>
                <p:nvPr/>
              </p:nvSpPr>
              <p:spPr>
                <a:xfrm rot="1737695">
                  <a:off x="3293344" y="3360266"/>
                  <a:ext cx="264234" cy="258662"/>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p:cNvSpPr/>
                <p:nvPr/>
              </p:nvSpPr>
              <p:spPr>
                <a:xfrm rot="1737695">
                  <a:off x="3263187" y="3803877"/>
                  <a:ext cx="242335" cy="237225"/>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p:cNvSpPr/>
                <p:nvPr/>
              </p:nvSpPr>
              <p:spPr>
                <a:xfrm rot="1737695">
                  <a:off x="3738715" y="3834847"/>
                  <a:ext cx="262122" cy="256596"/>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9" name="Oval 18"/>
              <p:cNvSpPr/>
              <p:nvPr/>
            </p:nvSpPr>
            <p:spPr>
              <a:xfrm rot="1737695">
                <a:off x="8279177" y="5995452"/>
                <a:ext cx="136379" cy="128911"/>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1" name="Group 83"/>
            <p:cNvGrpSpPr/>
            <p:nvPr/>
          </p:nvGrpSpPr>
          <p:grpSpPr>
            <a:xfrm>
              <a:off x="7543800" y="4038600"/>
              <a:ext cx="403070" cy="381000"/>
              <a:chOff x="7924800" y="5867400"/>
              <a:chExt cx="645353" cy="610017"/>
            </a:xfrm>
          </p:grpSpPr>
          <p:grpSp>
            <p:nvGrpSpPr>
              <p:cNvPr id="12" name="Group 13"/>
              <p:cNvGrpSpPr/>
              <p:nvPr/>
            </p:nvGrpSpPr>
            <p:grpSpPr>
              <a:xfrm>
                <a:off x="7924800" y="5867400"/>
                <a:ext cx="645353" cy="610017"/>
                <a:chOff x="3037563" y="3121795"/>
                <a:chExt cx="1250371" cy="1224010"/>
              </a:xfrm>
            </p:grpSpPr>
            <p:sp>
              <p:nvSpPr>
                <p:cNvPr id="14" name="Oval 13"/>
                <p:cNvSpPr/>
                <p:nvPr/>
              </p:nvSpPr>
              <p:spPr>
                <a:xfrm rot="1737695">
                  <a:off x="3037563" y="3121795"/>
                  <a:ext cx="1250371" cy="1224010"/>
                </a:xfrm>
                <a:prstGeom prst="ellipse">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p:cNvSpPr/>
                <p:nvPr/>
              </p:nvSpPr>
              <p:spPr>
                <a:xfrm rot="1737695">
                  <a:off x="3293344" y="3360266"/>
                  <a:ext cx="264234" cy="258662"/>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p:cNvSpPr/>
                <p:nvPr/>
              </p:nvSpPr>
              <p:spPr>
                <a:xfrm rot="1737695">
                  <a:off x="3263187" y="3803877"/>
                  <a:ext cx="242335" cy="237225"/>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p:cNvSpPr/>
                <p:nvPr/>
              </p:nvSpPr>
              <p:spPr>
                <a:xfrm rot="1737695">
                  <a:off x="3738715" y="3834847"/>
                  <a:ext cx="262122" cy="256596"/>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3" name="Oval 12"/>
              <p:cNvSpPr/>
              <p:nvPr/>
            </p:nvSpPr>
            <p:spPr>
              <a:xfrm rot="1737695">
                <a:off x="8279177" y="5995452"/>
                <a:ext cx="136379" cy="128911"/>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Tree>
    <p:extLst>
      <p:ext uri="{BB962C8B-B14F-4D97-AF65-F5344CB8AC3E}">
        <p14:creationId xmlns:p14="http://schemas.microsoft.com/office/powerpoint/2010/main" val="341624541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390917" y="2271508"/>
            <a:ext cx="9092485" cy="4278094"/>
          </a:xfrm>
          <a:prstGeom prst="rect">
            <a:avLst/>
          </a:prstGeom>
          <a:ln>
            <a:solidFill>
              <a:schemeClr val="tx1"/>
            </a:solidFill>
          </a:ln>
        </p:spPr>
        <p:txBody>
          <a:bodyPr wrap="square">
            <a:spAutoFit/>
          </a:bodyPr>
          <a:lstStyle/>
          <a:p>
            <a:pPr fontAlgn="base"/>
            <a:r>
              <a:rPr lang="en-US" sz="1600" dirty="0"/>
              <a:t>Elder David A. Bednar of the Quorum of the Twelve Apostles commented on who Elijah was and what his mission entailed:</a:t>
            </a:r>
          </a:p>
          <a:p>
            <a:pPr fontAlgn="base"/>
            <a:r>
              <a:rPr lang="en-US" sz="1600" dirty="0"/>
              <a:t>“Elijah was an Old Testament prophet through whom mighty miracles were performed. He sealed the heavens, and no rain fell in ancient Israel for 3½ years. He multiplied a widow’s meal and oil. He raised a young boy from the dead, and he called down fire from heaven in a challenge to the prophets of Baal. (See 1 Kings 17–18.) At the conclusion of Elijah’s mortal ministry, he ‘went up by a whirlwind into heaven’ (2 Kings 2:11) and was translated.</a:t>
            </a:r>
          </a:p>
          <a:p>
            <a:pPr fontAlgn="base"/>
            <a:r>
              <a:rPr lang="en-US" sz="1600" dirty="0"/>
              <a:t>“‘We learn from latter-day revelation that Elijah held the sealing power of the Melchizedek Priesthood. …’ (Bible Dictionary, ‘Elijah’). The Prophet Joseph Smith explained, ‘The spirit, power, and calling of Elijah is, that ye have power to hold the key of the … </a:t>
            </a:r>
            <a:r>
              <a:rPr lang="en-US" sz="1600" i="1" dirty="0"/>
              <a:t>fullness of the Melchizedek Priesthood …</a:t>
            </a:r>
            <a:r>
              <a:rPr lang="en-US" sz="1600" dirty="0"/>
              <a:t> ; and to … obtain … all the ordinances belonging to the kingdom of God’ (</a:t>
            </a:r>
            <a:r>
              <a:rPr lang="en-US" sz="1600" i="1" dirty="0"/>
              <a:t>Teachings of Presidents of the Church: Joseph Smith</a:t>
            </a:r>
            <a:r>
              <a:rPr lang="en-US" sz="1600" dirty="0"/>
              <a:t> [2007], 311; emphasis added). This sacred sealing authority is essential for priesthood ordinances to be valid and binding both on earth and in heaven.</a:t>
            </a:r>
          </a:p>
          <a:p>
            <a:pPr fontAlgn="base"/>
            <a:r>
              <a:rPr lang="en-US" sz="1600" dirty="0"/>
              <a:t>“Elijah appeared with Moses on the Mount of Transfiguration (see Matthew 17:3) and conferred this authority upon Peter, James, and John. Elijah appeared again with Moses and others on April 3, 1836, in the Kirtland Temple and conferred the same keys upon Joseph Smith and Oliver Cowdery” (“The Hearts of the Children Shall Turn,”</a:t>
            </a:r>
            <a:r>
              <a:rPr lang="en-US" sz="1600" i="1" dirty="0"/>
              <a:t> Ensign,</a:t>
            </a:r>
            <a:r>
              <a:rPr lang="en-US" sz="1600" dirty="0"/>
              <a:t> Nov. 2011, 24).</a:t>
            </a:r>
          </a:p>
        </p:txBody>
      </p:sp>
      <p:graphicFrame>
        <p:nvGraphicFramePr>
          <p:cNvPr id="8" name="Table 7"/>
          <p:cNvGraphicFramePr>
            <a:graphicFrameLocks noGrp="1"/>
          </p:cNvGraphicFramePr>
          <p:nvPr>
            <p:extLst>
              <p:ext uri="{D42A27DB-BD31-4B8C-83A1-F6EECF244321}">
                <p14:modId xmlns:p14="http://schemas.microsoft.com/office/powerpoint/2010/main" val="1967678246"/>
              </p:ext>
            </p:extLst>
          </p:nvPr>
        </p:nvGraphicFramePr>
        <p:xfrm>
          <a:off x="195761" y="0"/>
          <a:ext cx="11791575" cy="1988172"/>
        </p:xfrm>
        <a:graphic>
          <a:graphicData uri="http://schemas.openxmlformats.org/drawingml/2006/table">
            <a:tbl>
              <a:tblPr firstRow="1" bandRow="1">
                <a:tableStyleId>{5940675A-B579-460E-94D1-54222C63F5DA}</a:tableStyleId>
              </a:tblPr>
              <a:tblGrid>
                <a:gridCol w="4694797">
                  <a:extLst>
                    <a:ext uri="{9D8B030D-6E8A-4147-A177-3AD203B41FA5}">
                      <a16:colId xmlns:a16="http://schemas.microsoft.com/office/drawing/2014/main" val="20000"/>
                    </a:ext>
                  </a:extLst>
                </a:gridCol>
                <a:gridCol w="2948299">
                  <a:extLst>
                    <a:ext uri="{9D8B030D-6E8A-4147-A177-3AD203B41FA5}">
                      <a16:colId xmlns:a16="http://schemas.microsoft.com/office/drawing/2014/main" val="20001"/>
                    </a:ext>
                  </a:extLst>
                </a:gridCol>
                <a:gridCol w="4148479">
                  <a:extLst>
                    <a:ext uri="{9D8B030D-6E8A-4147-A177-3AD203B41FA5}">
                      <a16:colId xmlns:a16="http://schemas.microsoft.com/office/drawing/2014/main" val="20002"/>
                    </a:ext>
                  </a:extLst>
                </a:gridCol>
              </a:tblGrid>
              <a:tr h="403212">
                <a:tc>
                  <a:txBody>
                    <a:bodyPr/>
                    <a:lstStyle/>
                    <a:p>
                      <a:pPr algn="ctr"/>
                      <a:r>
                        <a:rPr lang="en-US" sz="2000" b="1" i="0" u="none" strike="noStrike" kern="1200" dirty="0">
                          <a:solidFill>
                            <a:schemeClr val="tx1"/>
                          </a:solidFill>
                          <a:effectLst/>
                          <a:latin typeface="+mn-lt"/>
                          <a:ea typeface="+mn-ea"/>
                          <a:cs typeface="+mn-cs"/>
                        </a:rPr>
                        <a:t>Malachi 1</a:t>
                      </a:r>
                      <a:endParaRPr lang="en-US" sz="2000" b="1" dirty="0"/>
                    </a:p>
                  </a:txBody>
                  <a:tcPr/>
                </a:tc>
                <a:tc>
                  <a:txBody>
                    <a:bodyPr/>
                    <a:lstStyle/>
                    <a:p>
                      <a:pPr algn="ctr"/>
                      <a:r>
                        <a:rPr lang="en-US" sz="2000" b="1" dirty="0"/>
                        <a:t>Malachi 2</a:t>
                      </a:r>
                    </a:p>
                  </a:txBody>
                  <a:tcPr/>
                </a:tc>
                <a:tc>
                  <a:txBody>
                    <a:bodyPr/>
                    <a:lstStyle/>
                    <a:p>
                      <a:pPr algn="ctr"/>
                      <a:r>
                        <a:rPr lang="en-US" sz="2000" b="1" dirty="0"/>
                        <a:t>Malachi 3-4</a:t>
                      </a:r>
                    </a:p>
                  </a:txBody>
                  <a:tcPr/>
                </a:tc>
                <a:extLst>
                  <a:ext uri="{0D108BD9-81ED-4DB2-BD59-A6C34878D82A}">
                    <a16:rowId xmlns:a16="http://schemas.microsoft.com/office/drawing/2014/main" val="10000"/>
                  </a:ext>
                </a:extLst>
              </a:tr>
              <a:tr h="370840">
                <a:tc>
                  <a:txBody>
                    <a:bodyPr/>
                    <a:lstStyle/>
                    <a:p>
                      <a:r>
                        <a:rPr lang="en-US" sz="1400" b="0" i="0" kern="1200" dirty="0">
                          <a:solidFill>
                            <a:schemeClr val="tx1"/>
                          </a:solidFill>
                          <a:effectLst/>
                          <a:latin typeface="+mn-lt"/>
                          <a:ea typeface="+mn-ea"/>
                          <a:cs typeface="+mn-cs"/>
                        </a:rPr>
                        <a:t>Through Malachi, the Lord rebukes the Jews for their disobedience in the practices and sacrifices at the temple. The Jewish leaders were offering “polluted bread” (</a:t>
                      </a:r>
                      <a:r>
                        <a:rPr lang="en-US" sz="1400" b="0" i="0" u="none" strike="noStrike" kern="1200" dirty="0">
                          <a:solidFill>
                            <a:schemeClr val="tx1"/>
                          </a:solidFill>
                          <a:effectLst/>
                          <a:latin typeface="+mn-lt"/>
                          <a:ea typeface="+mn-ea"/>
                          <a:cs typeface="+mn-cs"/>
                        </a:rPr>
                        <a:t>Malachi 1:7</a:t>
                      </a:r>
                      <a:r>
                        <a:rPr lang="en-US" sz="1400" b="0" i="0" kern="1200" dirty="0">
                          <a:solidFill>
                            <a:schemeClr val="tx1"/>
                          </a:solidFill>
                          <a:effectLst/>
                          <a:latin typeface="+mn-lt"/>
                          <a:ea typeface="+mn-ea"/>
                          <a:cs typeface="+mn-cs"/>
                        </a:rPr>
                        <a:t>) and improper sacrifices using blemished, injured, and diseased animals.</a:t>
                      </a:r>
                      <a:endParaRPr lang="en-US" sz="1400" dirty="0"/>
                    </a:p>
                  </a:txBody>
                  <a:tcPr/>
                </a:tc>
                <a:tc>
                  <a:txBody>
                    <a:bodyPr/>
                    <a:lstStyle/>
                    <a:p>
                      <a:r>
                        <a:rPr lang="en-US" sz="1400" b="0" i="0" kern="1200" dirty="0">
                          <a:solidFill>
                            <a:schemeClr val="tx1"/>
                          </a:solidFill>
                          <a:effectLst/>
                          <a:latin typeface="+mn-lt"/>
                          <a:ea typeface="+mn-ea"/>
                          <a:cs typeface="+mn-cs"/>
                        </a:rPr>
                        <a:t>The Lord chastises the priests for not keeping their covenant with the Lord and for being a poor example to the people. He uses the breaching of a marriage covenant to illustrate their failure to keep their covenant with Him.</a:t>
                      </a:r>
                      <a:endParaRPr lang="en-US" sz="1400" dirty="0"/>
                    </a:p>
                  </a:txBody>
                  <a:tcPr/>
                </a:tc>
                <a:tc>
                  <a:txBody>
                    <a:bodyPr/>
                    <a:lstStyle/>
                    <a:p>
                      <a:pPr fontAlgn="base"/>
                      <a:r>
                        <a:rPr lang="en-US" sz="1400" b="0" i="0" kern="1200" dirty="0">
                          <a:solidFill>
                            <a:schemeClr val="tx1"/>
                          </a:solidFill>
                          <a:effectLst/>
                          <a:latin typeface="+mn-lt"/>
                          <a:ea typeface="+mn-ea"/>
                          <a:cs typeface="+mn-cs"/>
                        </a:rPr>
                        <a:t>The Lord will send a forerunner to prepare the way before Him, and He will come suddenly to His temple. He challenges the people to live the law of tithing and promises to send Elijah before the great and dreadful day of the Lord.</a:t>
                      </a:r>
                      <a:endParaRPr lang="en-US" sz="1400" dirty="0"/>
                    </a:p>
                  </a:txBody>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3069665163"/>
      </p:ext>
    </p:extLst>
  </p:cSld>
  <p:clrMapOvr>
    <a:masterClrMapping/>
  </p:clrMapOvr>
</p:sld>
</file>

<file path=ppt/theme/theme1.xml><?xml version="1.0" encoding="utf-8"?>
<a:theme xmlns:a="http://schemas.openxmlformats.org/drawingml/2006/main" name="Office Theme">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794</TotalTime>
  <Words>1707</Words>
  <Application>Microsoft Office PowerPoint</Application>
  <PresentationFormat>Widescreen</PresentationFormat>
  <Paragraphs>95</Paragraphs>
  <Slides>16</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16</vt:i4>
      </vt:variant>
    </vt:vector>
  </HeadingPairs>
  <TitlesOfParts>
    <vt:vector size="24" baseType="lpstr">
      <vt:lpstr>Britannic Bold</vt:lpstr>
      <vt:lpstr>Comic Sans MS</vt:lpstr>
      <vt:lpstr>AR ESSENCE</vt:lpstr>
      <vt:lpstr>Calibri Light</vt:lpstr>
      <vt:lpstr>Calibri</vt:lpstr>
      <vt:lpstr>Colonna MT</vt: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account</dc:creator>
  <cp:lastModifiedBy>Brad Blau</cp:lastModifiedBy>
  <cp:revision>48</cp:revision>
  <dcterms:created xsi:type="dcterms:W3CDTF">2016-05-02T12:24:41Z</dcterms:created>
  <dcterms:modified xsi:type="dcterms:W3CDTF">2026-01-08T18:04:56Z</dcterms:modified>
</cp:coreProperties>
</file>