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57" r:id="rId4"/>
    <p:sldId id="262" r:id="rId5"/>
    <p:sldId id="263" r:id="rId6"/>
    <p:sldId id="264" r:id="rId7"/>
    <p:sldId id="266" r:id="rId8"/>
    <p:sldId id="267" r:id="rId9"/>
    <p:sldId id="270" r:id="rId10"/>
    <p:sldId id="268" r:id="rId11"/>
    <p:sldId id="269" r:id="rId12"/>
    <p:sldId id="271" r:id="rId13"/>
    <p:sldId id="272" r:id="rId14"/>
    <p:sldId id="273" r:id="rId15"/>
    <p:sldId id="274" r:id="rId16"/>
    <p:sldId id="275" r:id="rId17"/>
    <p:sldId id="276" r:id="rId18"/>
    <p:sldId id="277" r:id="rId19"/>
    <p:sldId id="278" r:id="rId20"/>
    <p:sldId id="283" r:id="rId21"/>
    <p:sldId id="279" r:id="rId22"/>
    <p:sldId id="280" r:id="rId23"/>
    <p:sldId id="259" r:id="rId24"/>
    <p:sldId id="281" r:id="rId25"/>
    <p:sldId id="265" r:id="rId26"/>
    <p:sldId id="25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103" d="100"/>
          <a:sy n="103" d="100"/>
        </p:scale>
        <p:origin x="73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EE60A70-9001-4B4A-A47B-A83528FA699A}" type="datetimeFigureOut">
              <a:rPr lang="en-US" smtClean="0"/>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1B556-DF44-41A5-906D-D388035CA18B}" type="slidenum">
              <a:rPr lang="en-US" smtClean="0"/>
              <a:t>‹#›</a:t>
            </a:fld>
            <a:endParaRPr lang="en-US"/>
          </a:p>
        </p:txBody>
      </p:sp>
    </p:spTree>
    <p:extLst>
      <p:ext uri="{BB962C8B-B14F-4D97-AF65-F5344CB8AC3E}">
        <p14:creationId xmlns:p14="http://schemas.microsoft.com/office/powerpoint/2010/main" val="2867895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E60A70-9001-4B4A-A47B-A83528FA699A}" type="datetimeFigureOut">
              <a:rPr lang="en-US" smtClean="0"/>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1B556-DF44-41A5-906D-D388035CA18B}" type="slidenum">
              <a:rPr lang="en-US" smtClean="0"/>
              <a:t>‹#›</a:t>
            </a:fld>
            <a:endParaRPr lang="en-US"/>
          </a:p>
        </p:txBody>
      </p:sp>
    </p:spTree>
    <p:extLst>
      <p:ext uri="{BB962C8B-B14F-4D97-AF65-F5344CB8AC3E}">
        <p14:creationId xmlns:p14="http://schemas.microsoft.com/office/powerpoint/2010/main" val="574684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E60A70-9001-4B4A-A47B-A83528FA699A}" type="datetimeFigureOut">
              <a:rPr lang="en-US" smtClean="0"/>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1B556-DF44-41A5-906D-D388035CA18B}" type="slidenum">
              <a:rPr lang="en-US" smtClean="0"/>
              <a:t>‹#›</a:t>
            </a:fld>
            <a:endParaRPr lang="en-US"/>
          </a:p>
        </p:txBody>
      </p:sp>
    </p:spTree>
    <p:extLst>
      <p:ext uri="{BB962C8B-B14F-4D97-AF65-F5344CB8AC3E}">
        <p14:creationId xmlns:p14="http://schemas.microsoft.com/office/powerpoint/2010/main" val="2116361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E60A70-9001-4B4A-A47B-A83528FA699A}" type="datetimeFigureOut">
              <a:rPr lang="en-US" smtClean="0"/>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1B556-DF44-41A5-906D-D388035CA18B}" type="slidenum">
              <a:rPr lang="en-US" smtClean="0"/>
              <a:t>‹#›</a:t>
            </a:fld>
            <a:endParaRPr lang="en-US"/>
          </a:p>
        </p:txBody>
      </p:sp>
    </p:spTree>
    <p:extLst>
      <p:ext uri="{BB962C8B-B14F-4D97-AF65-F5344CB8AC3E}">
        <p14:creationId xmlns:p14="http://schemas.microsoft.com/office/powerpoint/2010/main" val="1963263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E60A70-9001-4B4A-A47B-A83528FA699A}" type="datetimeFigureOut">
              <a:rPr lang="en-US" smtClean="0"/>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1B556-DF44-41A5-906D-D388035CA18B}" type="slidenum">
              <a:rPr lang="en-US" smtClean="0"/>
              <a:t>‹#›</a:t>
            </a:fld>
            <a:endParaRPr lang="en-US"/>
          </a:p>
        </p:txBody>
      </p:sp>
    </p:spTree>
    <p:extLst>
      <p:ext uri="{BB962C8B-B14F-4D97-AF65-F5344CB8AC3E}">
        <p14:creationId xmlns:p14="http://schemas.microsoft.com/office/powerpoint/2010/main" val="1672426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E60A70-9001-4B4A-A47B-A83528FA699A}" type="datetimeFigureOut">
              <a:rPr lang="en-US" smtClean="0"/>
              <a:t>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C1B556-DF44-41A5-906D-D388035CA18B}" type="slidenum">
              <a:rPr lang="en-US" smtClean="0"/>
              <a:t>‹#›</a:t>
            </a:fld>
            <a:endParaRPr lang="en-US"/>
          </a:p>
        </p:txBody>
      </p:sp>
    </p:spTree>
    <p:extLst>
      <p:ext uri="{BB962C8B-B14F-4D97-AF65-F5344CB8AC3E}">
        <p14:creationId xmlns:p14="http://schemas.microsoft.com/office/powerpoint/2010/main" val="3458494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E60A70-9001-4B4A-A47B-A83528FA699A}" type="datetimeFigureOut">
              <a:rPr lang="en-US" smtClean="0"/>
              <a:t>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C1B556-DF44-41A5-906D-D388035CA18B}" type="slidenum">
              <a:rPr lang="en-US" smtClean="0"/>
              <a:t>‹#›</a:t>
            </a:fld>
            <a:endParaRPr lang="en-US"/>
          </a:p>
        </p:txBody>
      </p:sp>
    </p:spTree>
    <p:extLst>
      <p:ext uri="{BB962C8B-B14F-4D97-AF65-F5344CB8AC3E}">
        <p14:creationId xmlns:p14="http://schemas.microsoft.com/office/powerpoint/2010/main" val="182128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E60A70-9001-4B4A-A47B-A83528FA699A}" type="datetimeFigureOut">
              <a:rPr lang="en-US" smtClean="0"/>
              <a:t>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C1B556-DF44-41A5-906D-D388035CA18B}" type="slidenum">
              <a:rPr lang="en-US" smtClean="0"/>
              <a:t>‹#›</a:t>
            </a:fld>
            <a:endParaRPr lang="en-US"/>
          </a:p>
        </p:txBody>
      </p:sp>
    </p:spTree>
    <p:extLst>
      <p:ext uri="{BB962C8B-B14F-4D97-AF65-F5344CB8AC3E}">
        <p14:creationId xmlns:p14="http://schemas.microsoft.com/office/powerpoint/2010/main" val="2592089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E60A70-9001-4B4A-A47B-A83528FA699A}" type="datetimeFigureOut">
              <a:rPr lang="en-US" smtClean="0"/>
              <a:t>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C1B556-DF44-41A5-906D-D388035CA18B}" type="slidenum">
              <a:rPr lang="en-US" smtClean="0"/>
              <a:t>‹#›</a:t>
            </a:fld>
            <a:endParaRPr lang="en-US"/>
          </a:p>
        </p:txBody>
      </p:sp>
    </p:spTree>
    <p:extLst>
      <p:ext uri="{BB962C8B-B14F-4D97-AF65-F5344CB8AC3E}">
        <p14:creationId xmlns:p14="http://schemas.microsoft.com/office/powerpoint/2010/main" val="2820811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E60A70-9001-4B4A-A47B-A83528FA699A}" type="datetimeFigureOut">
              <a:rPr lang="en-US" smtClean="0"/>
              <a:t>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C1B556-DF44-41A5-906D-D388035CA18B}" type="slidenum">
              <a:rPr lang="en-US" smtClean="0"/>
              <a:t>‹#›</a:t>
            </a:fld>
            <a:endParaRPr lang="en-US"/>
          </a:p>
        </p:txBody>
      </p:sp>
    </p:spTree>
    <p:extLst>
      <p:ext uri="{BB962C8B-B14F-4D97-AF65-F5344CB8AC3E}">
        <p14:creationId xmlns:p14="http://schemas.microsoft.com/office/powerpoint/2010/main" val="1325698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E60A70-9001-4B4A-A47B-A83528FA699A}" type="datetimeFigureOut">
              <a:rPr lang="en-US" smtClean="0"/>
              <a:t>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C1B556-DF44-41A5-906D-D388035CA18B}" type="slidenum">
              <a:rPr lang="en-US" smtClean="0"/>
              <a:t>‹#›</a:t>
            </a:fld>
            <a:endParaRPr lang="en-US"/>
          </a:p>
        </p:txBody>
      </p:sp>
    </p:spTree>
    <p:extLst>
      <p:ext uri="{BB962C8B-B14F-4D97-AF65-F5344CB8AC3E}">
        <p14:creationId xmlns:p14="http://schemas.microsoft.com/office/powerpoint/2010/main" val="1524272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E60A70-9001-4B4A-A47B-A83528FA699A}" type="datetimeFigureOut">
              <a:rPr lang="en-US" smtClean="0"/>
              <a:t>2/5/2026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C1B556-DF44-41A5-906D-D388035CA18B}" type="slidenum">
              <a:rPr lang="en-US" smtClean="0"/>
              <a:t>‹#›</a:t>
            </a:fld>
            <a:endParaRPr lang="en-US"/>
          </a:p>
        </p:txBody>
      </p:sp>
    </p:spTree>
    <p:extLst>
      <p:ext uri="{BB962C8B-B14F-4D97-AF65-F5344CB8AC3E}">
        <p14:creationId xmlns:p14="http://schemas.microsoft.com/office/powerpoint/2010/main" val="4196845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 Id="rId9" Type="http://schemas.openxmlformats.org/officeDocument/2006/relationships/image" Target="../media/image8.gif"/></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aetherforce.com/wp-content/uploads/2015/01/the_great_pyramids_of_kaiser_2_by_nethskie-d2xcunw.jpg"/>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t="-132" r="65545"/>
          <a:stretch/>
        </p:blipFill>
        <p:spPr bwMode="auto">
          <a:xfrm>
            <a:off x="-1" y="-9053"/>
            <a:ext cx="12192001" cy="68670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0534" y="63374"/>
            <a:ext cx="2109458" cy="369332"/>
          </a:xfrm>
          <a:prstGeom prst="rect">
            <a:avLst/>
          </a:prstGeom>
          <a:noFill/>
        </p:spPr>
        <p:txBody>
          <a:bodyPr wrap="square" rtlCol="0">
            <a:spAutoFit/>
          </a:bodyPr>
          <a:lstStyle/>
          <a:p>
            <a:r>
              <a:rPr lang="en-US" dirty="0"/>
              <a:t>Lesson 30</a:t>
            </a:r>
          </a:p>
        </p:txBody>
      </p:sp>
      <p:sp>
        <p:nvSpPr>
          <p:cNvPr id="4" name="TextBox 3"/>
          <p:cNvSpPr txBox="1"/>
          <p:nvPr/>
        </p:nvSpPr>
        <p:spPr>
          <a:xfrm>
            <a:off x="90534" y="535890"/>
            <a:ext cx="12032056" cy="1446550"/>
          </a:xfrm>
          <a:prstGeom prst="rect">
            <a:avLst/>
          </a:prstGeom>
          <a:noFill/>
        </p:spPr>
        <p:txBody>
          <a:bodyPr wrap="square" rtlCol="0">
            <a:spAutoFit/>
          </a:bodyPr>
          <a:lstStyle/>
          <a:p>
            <a:pPr algn="ctr"/>
            <a:r>
              <a:rPr lang="en-US" sz="4400" dirty="0">
                <a:latin typeface="AR CENA" panose="02000000000000000000" pitchFamily="2" charset="0"/>
              </a:rPr>
              <a:t>Warnings and Blessings From the Lord</a:t>
            </a:r>
          </a:p>
          <a:p>
            <a:pPr algn="ctr"/>
            <a:r>
              <a:rPr lang="en-US" sz="4400" dirty="0">
                <a:latin typeface="AR CENA" panose="02000000000000000000" pitchFamily="2" charset="0"/>
              </a:rPr>
              <a:t>Genesis 20-22</a:t>
            </a:r>
          </a:p>
        </p:txBody>
      </p:sp>
      <p:grpSp>
        <p:nvGrpSpPr>
          <p:cNvPr id="5" name="Group 4"/>
          <p:cNvGrpSpPr/>
          <p:nvPr/>
        </p:nvGrpSpPr>
        <p:grpSpPr>
          <a:xfrm>
            <a:off x="910616" y="3127580"/>
            <a:ext cx="1839832" cy="3482238"/>
            <a:chOff x="3810000" y="553998"/>
            <a:chExt cx="1839832" cy="3482238"/>
          </a:xfrm>
        </p:grpSpPr>
        <p:sp>
          <p:nvSpPr>
            <p:cNvPr id="6" name="Cloud 5"/>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loud 6"/>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Manual Operation 9"/>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anual Operation 10"/>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13"/>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Extract 14"/>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4220061" y="818482"/>
              <a:ext cx="938018" cy="300171"/>
              <a:chOff x="1756756" y="4876800"/>
              <a:chExt cx="4088873" cy="1308463"/>
            </a:xfrm>
          </p:grpSpPr>
          <p:grpSp>
            <p:nvGrpSpPr>
              <p:cNvPr id="53" name="Group 52"/>
              <p:cNvGrpSpPr/>
              <p:nvPr/>
            </p:nvGrpSpPr>
            <p:grpSpPr>
              <a:xfrm>
                <a:off x="1756756" y="4876800"/>
                <a:ext cx="1367444" cy="1295400"/>
                <a:chOff x="1756756" y="4876800"/>
                <a:chExt cx="1367444" cy="1295400"/>
              </a:xfrm>
            </p:grpSpPr>
            <p:sp>
              <p:nvSpPr>
                <p:cNvPr id="64" name="Quad Arrow Callout 6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Quad Arrow Callout 6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Quad Arrow Callout 6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3119647" y="4889863"/>
                <a:ext cx="1367444" cy="1295400"/>
                <a:chOff x="1756756" y="4876800"/>
                <a:chExt cx="1367444" cy="1295400"/>
              </a:xfrm>
            </p:grpSpPr>
            <p:sp>
              <p:nvSpPr>
                <p:cNvPr id="61" name="Quad Arrow Callout 6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Quad Arrow Callout 6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Quad Arrow Callout 6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4478185" y="4889863"/>
                <a:ext cx="1367444" cy="1295400"/>
                <a:chOff x="1756756" y="4876800"/>
                <a:chExt cx="1367444" cy="1295400"/>
              </a:xfrm>
            </p:grpSpPr>
            <p:sp>
              <p:nvSpPr>
                <p:cNvPr id="58" name="Quad Arrow Callout 5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Quad Arrow Callout 5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Quad Arrow Callout 5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Quad Arrow Callout 55"/>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Quad Arrow Callout 56"/>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rot="17531393">
              <a:off x="4356564" y="2143638"/>
              <a:ext cx="938018" cy="300171"/>
              <a:chOff x="1756756" y="4876800"/>
              <a:chExt cx="4088873" cy="1308463"/>
            </a:xfrm>
          </p:grpSpPr>
          <p:grpSp>
            <p:nvGrpSpPr>
              <p:cNvPr id="39" name="Group 38"/>
              <p:cNvGrpSpPr/>
              <p:nvPr/>
            </p:nvGrpSpPr>
            <p:grpSpPr>
              <a:xfrm>
                <a:off x="1756756" y="4876800"/>
                <a:ext cx="1367444" cy="1295400"/>
                <a:chOff x="1756756" y="4876800"/>
                <a:chExt cx="1367444" cy="1295400"/>
              </a:xfrm>
            </p:grpSpPr>
            <p:sp>
              <p:nvSpPr>
                <p:cNvPr id="50" name="Quad Arrow Callout 4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Quad Arrow Callout 5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Quad Arrow Callout 5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3119647" y="4889863"/>
                <a:ext cx="1367444" cy="1295400"/>
                <a:chOff x="1756756" y="4876800"/>
                <a:chExt cx="1367444" cy="1295400"/>
              </a:xfrm>
            </p:grpSpPr>
            <p:sp>
              <p:nvSpPr>
                <p:cNvPr id="47" name="Quad Arrow Callout 4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Quad Arrow Callout 4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Quad Arrow Callout 4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4478185" y="4889863"/>
                <a:ext cx="1367444" cy="1295400"/>
                <a:chOff x="1756756" y="4876800"/>
                <a:chExt cx="1367444" cy="1295400"/>
              </a:xfrm>
            </p:grpSpPr>
            <p:sp>
              <p:nvSpPr>
                <p:cNvPr id="44" name="Quad Arrow Callout 4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Quad Arrow Callout 4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Quad Arrow Callout 4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Quad Arrow Callout 41"/>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Quad Arrow Callout 42"/>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rot="17531393">
              <a:off x="3995156" y="3097226"/>
              <a:ext cx="938018" cy="300171"/>
              <a:chOff x="1756756" y="4876800"/>
              <a:chExt cx="4088873" cy="1308463"/>
            </a:xfrm>
          </p:grpSpPr>
          <p:grpSp>
            <p:nvGrpSpPr>
              <p:cNvPr id="25" name="Group 24"/>
              <p:cNvGrpSpPr/>
              <p:nvPr/>
            </p:nvGrpSpPr>
            <p:grpSpPr>
              <a:xfrm>
                <a:off x="1756756" y="4876800"/>
                <a:ext cx="1367444" cy="1295400"/>
                <a:chOff x="1756756" y="4876800"/>
                <a:chExt cx="1367444" cy="1295400"/>
              </a:xfrm>
            </p:grpSpPr>
            <p:sp>
              <p:nvSpPr>
                <p:cNvPr id="36" name="Quad Arrow Callout 3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Quad Arrow Callout 3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Quad Arrow Callout 3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3119647" y="4889863"/>
                <a:ext cx="1367444" cy="1295400"/>
                <a:chOff x="1756756" y="4876800"/>
                <a:chExt cx="1367444" cy="1295400"/>
              </a:xfrm>
            </p:grpSpPr>
            <p:sp>
              <p:nvSpPr>
                <p:cNvPr id="33" name="Quad Arrow Callout 3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Quad Arrow Callout 3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Quad Arrow Callout 3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4478185" y="4889863"/>
                <a:ext cx="1367444" cy="1295400"/>
                <a:chOff x="1756756" y="4876800"/>
                <a:chExt cx="1367444" cy="1295400"/>
              </a:xfrm>
            </p:grpSpPr>
            <p:sp>
              <p:nvSpPr>
                <p:cNvPr id="30" name="Quad Arrow Callout 2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Quad Arrow Callout 3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Quad Arrow Callout 3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Quad Arrow Callout 27"/>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Quad Arrow Callout 28"/>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Cloud 22"/>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5944673">
              <a:off x="4557837" y="1671452"/>
              <a:ext cx="235423" cy="3243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2830802" y="3368047"/>
            <a:ext cx="1698656" cy="3205364"/>
            <a:chOff x="6271588" y="553998"/>
            <a:chExt cx="2022382" cy="3816236"/>
          </a:xfrm>
        </p:grpSpPr>
        <p:sp>
          <p:nvSpPr>
            <p:cNvPr id="68" name="Oval 67"/>
            <p:cNvSpPr/>
            <p:nvPr/>
          </p:nvSpPr>
          <p:spPr>
            <a:xfrm rot="3435232" flipH="1">
              <a:off x="7673811" y="2692254"/>
              <a:ext cx="443101" cy="3698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8164768">
              <a:off x="6389098" y="2759160"/>
              <a:ext cx="443101" cy="34775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rot="20676161" flipH="1">
              <a:off x="7354333" y="1977212"/>
              <a:ext cx="673694" cy="959833"/>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rot="996339">
              <a:off x="6464891" y="1863475"/>
              <a:ext cx="673694" cy="1080116"/>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loud 71"/>
            <p:cNvSpPr/>
            <p:nvPr/>
          </p:nvSpPr>
          <p:spPr>
            <a:xfrm rot="10800000">
              <a:off x="6392471" y="611603"/>
              <a:ext cx="1730753" cy="210259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20260128">
              <a:off x="6662172" y="4068787"/>
              <a:ext cx="618126" cy="29450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2101605">
              <a:off x="7051187" y="4033055"/>
              <a:ext cx="618126" cy="33717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a:off x="6629400" y="2667000"/>
              <a:ext cx="1143000" cy="1506544"/>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a:off x="6705600" y="2057400"/>
              <a:ext cx="989002" cy="1506544"/>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6840178" y="1496996"/>
              <a:ext cx="805783" cy="1219200"/>
              <a:chOff x="6859404" y="1496996"/>
              <a:chExt cx="920895" cy="1219200"/>
            </a:xfrm>
          </p:grpSpPr>
          <p:sp>
            <p:nvSpPr>
              <p:cNvPr id="122" name="Oval 121"/>
              <p:cNvSpPr/>
              <p:nvPr/>
            </p:nvSpPr>
            <p:spPr>
              <a:xfrm>
                <a:off x="6859404" y="1496996"/>
                <a:ext cx="920895" cy="121920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7051097" y="1606717"/>
                <a:ext cx="57129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Oval 77"/>
            <p:cNvSpPr/>
            <p:nvPr/>
          </p:nvSpPr>
          <p:spPr>
            <a:xfrm>
              <a:off x="6705600" y="914400"/>
              <a:ext cx="1236252" cy="12406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6661727" y="3902364"/>
              <a:ext cx="1066800" cy="228600"/>
              <a:chOff x="5562600" y="5257800"/>
              <a:chExt cx="2743200" cy="533400"/>
            </a:xfrm>
          </p:grpSpPr>
          <p:grpSp>
            <p:nvGrpSpPr>
              <p:cNvPr id="110" name="Group 109"/>
              <p:cNvGrpSpPr/>
              <p:nvPr/>
            </p:nvGrpSpPr>
            <p:grpSpPr>
              <a:xfrm>
                <a:off x="5562600" y="5257800"/>
                <a:ext cx="685800" cy="533400"/>
                <a:chOff x="5562600" y="5257800"/>
                <a:chExt cx="685800" cy="533400"/>
              </a:xfrm>
            </p:grpSpPr>
            <p:sp>
              <p:nvSpPr>
                <p:cNvPr id="120" name="Hexagon 119"/>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Cross 120"/>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p:cNvGrpSpPr/>
              <p:nvPr/>
            </p:nvGrpSpPr>
            <p:grpSpPr>
              <a:xfrm>
                <a:off x="6248400" y="5257800"/>
                <a:ext cx="685800" cy="533400"/>
                <a:chOff x="5562600" y="5257800"/>
                <a:chExt cx="685800" cy="533400"/>
              </a:xfrm>
            </p:grpSpPr>
            <p:sp>
              <p:nvSpPr>
                <p:cNvPr id="118" name="Hexagon 117"/>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Cross 118"/>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p:cNvGrpSpPr/>
              <p:nvPr/>
            </p:nvGrpSpPr>
            <p:grpSpPr>
              <a:xfrm>
                <a:off x="6934200" y="5257800"/>
                <a:ext cx="685800" cy="533400"/>
                <a:chOff x="5562600" y="5257800"/>
                <a:chExt cx="685800" cy="533400"/>
              </a:xfrm>
            </p:grpSpPr>
            <p:sp>
              <p:nvSpPr>
                <p:cNvPr id="116" name="Hexagon 115"/>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Cross 116"/>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p:nvPr/>
            </p:nvGrpSpPr>
            <p:grpSpPr>
              <a:xfrm>
                <a:off x="7620000" y="5257800"/>
                <a:ext cx="685800" cy="533400"/>
                <a:chOff x="5562600" y="5257800"/>
                <a:chExt cx="685800" cy="533400"/>
              </a:xfrm>
            </p:grpSpPr>
            <p:sp>
              <p:nvSpPr>
                <p:cNvPr id="114" name="Hexagon 113"/>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ross 114"/>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0" name="Cloud 79"/>
            <p:cNvSpPr/>
            <p:nvPr/>
          </p:nvSpPr>
          <p:spPr>
            <a:xfrm>
              <a:off x="6781800" y="553998"/>
              <a:ext cx="1143000" cy="89380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p:nvPr/>
          </p:nvGrpSpPr>
          <p:grpSpPr>
            <a:xfrm>
              <a:off x="6553201" y="990600"/>
              <a:ext cx="1447800" cy="279400"/>
              <a:chOff x="4950691" y="2343727"/>
              <a:chExt cx="1208937" cy="279400"/>
            </a:xfrm>
          </p:grpSpPr>
          <p:sp>
            <p:nvSpPr>
              <p:cNvPr id="96" name="Cross 95"/>
              <p:cNvSpPr/>
              <p:nvPr/>
            </p:nvSpPr>
            <p:spPr>
              <a:xfrm>
                <a:off x="4950691" y="2343727"/>
                <a:ext cx="1208937" cy="279400"/>
              </a:xfrm>
              <a:prstGeom prst="plus">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5029200" y="2362200"/>
                <a:ext cx="1066800" cy="228600"/>
                <a:chOff x="5562600" y="5257800"/>
                <a:chExt cx="2743200" cy="533400"/>
              </a:xfrm>
            </p:grpSpPr>
            <p:grpSp>
              <p:nvGrpSpPr>
                <p:cNvPr id="98" name="Group 335"/>
                <p:cNvGrpSpPr/>
                <p:nvPr/>
              </p:nvGrpSpPr>
              <p:grpSpPr>
                <a:xfrm>
                  <a:off x="5562600" y="5257800"/>
                  <a:ext cx="685800" cy="533400"/>
                  <a:chOff x="5562600" y="5257800"/>
                  <a:chExt cx="685800" cy="533400"/>
                </a:xfrm>
              </p:grpSpPr>
              <p:sp>
                <p:nvSpPr>
                  <p:cNvPr id="108" name="Hexagon 107"/>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Cross 108"/>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336"/>
                <p:cNvGrpSpPr/>
                <p:nvPr/>
              </p:nvGrpSpPr>
              <p:grpSpPr>
                <a:xfrm>
                  <a:off x="6248400" y="5257800"/>
                  <a:ext cx="685800" cy="533400"/>
                  <a:chOff x="5562600" y="5257800"/>
                  <a:chExt cx="685800" cy="533400"/>
                </a:xfrm>
              </p:grpSpPr>
              <p:sp>
                <p:nvSpPr>
                  <p:cNvPr id="106" name="Hexagon 105"/>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ross 106"/>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339"/>
                <p:cNvGrpSpPr/>
                <p:nvPr/>
              </p:nvGrpSpPr>
              <p:grpSpPr>
                <a:xfrm>
                  <a:off x="6934200" y="5257800"/>
                  <a:ext cx="685800" cy="533400"/>
                  <a:chOff x="5562600" y="5257800"/>
                  <a:chExt cx="685800" cy="533400"/>
                </a:xfrm>
              </p:grpSpPr>
              <p:sp>
                <p:nvSpPr>
                  <p:cNvPr id="104" name="Hexagon 103"/>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Cross 104"/>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342"/>
                <p:cNvGrpSpPr/>
                <p:nvPr/>
              </p:nvGrpSpPr>
              <p:grpSpPr>
                <a:xfrm>
                  <a:off x="7620000" y="5257800"/>
                  <a:ext cx="685800" cy="533400"/>
                  <a:chOff x="5562600" y="5257800"/>
                  <a:chExt cx="685800" cy="533400"/>
                </a:xfrm>
              </p:grpSpPr>
              <p:sp>
                <p:nvSpPr>
                  <p:cNvPr id="102" name="Hexagon 101"/>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Cross 102"/>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82" name="Isosceles Triangle 81"/>
            <p:cNvSpPr/>
            <p:nvPr/>
          </p:nvSpPr>
          <p:spPr>
            <a:xfrm>
              <a:off x="7912970" y="1148134"/>
              <a:ext cx="381000" cy="1471460"/>
            </a:xfrm>
            <a:prstGeom prst="triangle">
              <a:avLst>
                <a:gd name="adj" fmla="val 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Isosceles Triangle 82"/>
            <p:cNvSpPr/>
            <p:nvPr/>
          </p:nvSpPr>
          <p:spPr>
            <a:xfrm>
              <a:off x="6271588" y="1167856"/>
              <a:ext cx="390139" cy="1451738"/>
            </a:xfrm>
            <a:prstGeom prst="triangle">
              <a:avLst>
                <a:gd name="adj" fmla="val 1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6894801" y="2174967"/>
              <a:ext cx="238478" cy="260636"/>
              <a:chOff x="1756756" y="4876800"/>
              <a:chExt cx="1367444" cy="1295400"/>
            </a:xfrm>
          </p:grpSpPr>
          <p:sp>
            <p:nvSpPr>
              <p:cNvPr id="93" name="Quad Arrow Callout 9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Quad Arrow Callout 9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Quad Arrow Callout 9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7088428" y="2393269"/>
              <a:ext cx="308572" cy="337242"/>
              <a:chOff x="1756756" y="4876800"/>
              <a:chExt cx="1367444" cy="1295400"/>
            </a:xfrm>
          </p:grpSpPr>
          <p:sp>
            <p:nvSpPr>
              <p:cNvPr id="90" name="Quad Arrow Callout 8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Quad Arrow Callout 9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Quad Arrow Callout 9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7335996" y="2164703"/>
              <a:ext cx="287568" cy="314287"/>
              <a:chOff x="1756756" y="4876800"/>
              <a:chExt cx="1367444" cy="1295400"/>
            </a:xfrm>
          </p:grpSpPr>
          <p:sp>
            <p:nvSpPr>
              <p:cNvPr id="87" name="Quad Arrow Callout 8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Quad Arrow Callout 8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Quad Arrow Callout 8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4" name="Group 93"/>
          <p:cNvGrpSpPr/>
          <p:nvPr/>
        </p:nvGrpSpPr>
        <p:grpSpPr>
          <a:xfrm rot="5400000">
            <a:off x="3646187" y="4714035"/>
            <a:ext cx="667055" cy="1038731"/>
            <a:chOff x="1219200" y="1336880"/>
            <a:chExt cx="1774930" cy="2724382"/>
          </a:xfrm>
        </p:grpSpPr>
        <p:sp>
          <p:nvSpPr>
            <p:cNvPr id="125" name="Oval 124"/>
            <p:cNvSpPr/>
            <p:nvPr/>
          </p:nvSpPr>
          <p:spPr>
            <a:xfrm rot="19638581">
              <a:off x="1393929" y="1336880"/>
              <a:ext cx="1600201" cy="2724382"/>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1371600" y="1752600"/>
              <a:ext cx="914400" cy="9144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Cloud 126"/>
            <p:cNvSpPr/>
            <p:nvPr/>
          </p:nvSpPr>
          <p:spPr>
            <a:xfrm rot="19132349">
              <a:off x="1219200" y="1828800"/>
              <a:ext cx="762000" cy="3048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rot="2148584">
              <a:off x="1960450" y="2387289"/>
              <a:ext cx="258094" cy="5334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rot="20368391">
              <a:off x="1448079" y="2465277"/>
              <a:ext cx="240166" cy="47970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133600" y="2133600"/>
              <a:ext cx="228600" cy="42185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2133600" y="2438400"/>
              <a:ext cx="152400" cy="1524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2" name="Oval 131"/>
          <p:cNvSpPr/>
          <p:nvPr/>
        </p:nvSpPr>
        <p:spPr>
          <a:xfrm rot="3435232" flipH="1">
            <a:off x="4201388" y="5284451"/>
            <a:ext cx="93256" cy="2353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 name="Group 132"/>
          <p:cNvGrpSpPr/>
          <p:nvPr/>
        </p:nvGrpSpPr>
        <p:grpSpPr>
          <a:xfrm>
            <a:off x="5713252" y="2459683"/>
            <a:ext cx="1859194" cy="3897405"/>
            <a:chOff x="3740437" y="712126"/>
            <a:chExt cx="1859194" cy="3897405"/>
          </a:xfrm>
        </p:grpSpPr>
        <p:grpSp>
          <p:nvGrpSpPr>
            <p:cNvPr id="134" name="Group 133"/>
            <p:cNvGrpSpPr/>
            <p:nvPr/>
          </p:nvGrpSpPr>
          <p:grpSpPr>
            <a:xfrm>
              <a:off x="3740437" y="712126"/>
              <a:ext cx="1859194" cy="3897405"/>
              <a:chOff x="3740437" y="712126"/>
              <a:chExt cx="1859194" cy="3897405"/>
            </a:xfrm>
          </p:grpSpPr>
          <p:sp>
            <p:nvSpPr>
              <p:cNvPr id="166" name="Round Diagonal Corner Rectangle 165"/>
              <p:cNvSpPr/>
              <p:nvPr/>
            </p:nvSpPr>
            <p:spPr>
              <a:xfrm rot="15732436">
                <a:off x="4420811" y="1259803"/>
                <a:ext cx="1095634" cy="498396"/>
              </a:xfrm>
              <a:prstGeom prst="round2DiagRect">
                <a:avLst>
                  <a:gd name="adj1" fmla="val 50000"/>
                  <a:gd name="adj2" fmla="val 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 Diagonal Corner Rectangle 166"/>
              <p:cNvSpPr/>
              <p:nvPr/>
            </p:nvSpPr>
            <p:spPr>
              <a:xfrm rot="17018360">
                <a:off x="3771825" y="1263839"/>
                <a:ext cx="1095634" cy="498396"/>
              </a:xfrm>
              <a:prstGeom prst="round2DiagRect">
                <a:avLst>
                  <a:gd name="adj1" fmla="val 50000"/>
                  <a:gd name="adj2" fmla="val 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8" name="Group 23"/>
              <p:cNvGrpSpPr/>
              <p:nvPr/>
            </p:nvGrpSpPr>
            <p:grpSpPr>
              <a:xfrm>
                <a:off x="4837762" y="1859909"/>
                <a:ext cx="761869" cy="1406871"/>
                <a:chOff x="4743279" y="2800993"/>
                <a:chExt cx="1124121" cy="2075807"/>
              </a:xfrm>
            </p:grpSpPr>
            <p:sp>
              <p:nvSpPr>
                <p:cNvPr id="214" name="Oval 213"/>
                <p:cNvSpPr/>
                <p:nvPr/>
              </p:nvSpPr>
              <p:spPr>
                <a:xfrm>
                  <a:off x="5486400" y="4191000"/>
                  <a:ext cx="38100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Trapezoid 214"/>
                <p:cNvSpPr/>
                <p:nvPr/>
              </p:nvSpPr>
              <p:spPr>
                <a:xfrm rot="19830111">
                  <a:off x="4809673" y="2800993"/>
                  <a:ext cx="729945" cy="1881039"/>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rapezoid 215"/>
                <p:cNvSpPr/>
                <p:nvPr/>
              </p:nvSpPr>
              <p:spPr>
                <a:xfrm rot="19749421">
                  <a:off x="4743279" y="2937980"/>
                  <a:ext cx="877678" cy="1504779"/>
                </a:xfrm>
                <a:prstGeom prst="trapezoid">
                  <a:avLst>
                    <a:gd name="adj" fmla="val 304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9" name="Oval 168"/>
              <p:cNvSpPr/>
              <p:nvPr/>
            </p:nvSpPr>
            <p:spPr>
              <a:xfrm>
                <a:off x="4050303" y="4196377"/>
                <a:ext cx="516443" cy="413154"/>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4566745" y="4196377"/>
                <a:ext cx="516443" cy="413154"/>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3740437" y="2956914"/>
                <a:ext cx="258221" cy="41315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p:cNvSpPr/>
              <p:nvPr/>
            </p:nvSpPr>
            <p:spPr>
              <a:xfrm rot="1480658">
                <a:off x="3856448" y="2008427"/>
                <a:ext cx="671376" cy="1239463"/>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rapezoid 172"/>
              <p:cNvSpPr/>
              <p:nvPr/>
            </p:nvSpPr>
            <p:spPr>
              <a:xfrm rot="1522635">
                <a:off x="3925162" y="1925483"/>
                <a:ext cx="529972" cy="1137527"/>
              </a:xfrm>
              <a:prstGeom prst="trapezoid">
                <a:avLst>
                  <a:gd name="adj" fmla="val 304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rapezoid 173"/>
              <p:cNvSpPr/>
              <p:nvPr/>
            </p:nvSpPr>
            <p:spPr>
              <a:xfrm>
                <a:off x="3947014" y="2078961"/>
                <a:ext cx="1342751" cy="2323993"/>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rapezoid 174"/>
              <p:cNvSpPr/>
              <p:nvPr/>
            </p:nvSpPr>
            <p:spPr>
              <a:xfrm>
                <a:off x="3998658" y="1924028"/>
                <a:ext cx="1239463" cy="2272349"/>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rapezoid 175"/>
              <p:cNvSpPr/>
              <p:nvPr/>
            </p:nvSpPr>
            <p:spPr>
              <a:xfrm rot="402310">
                <a:off x="3990494" y="1944088"/>
                <a:ext cx="548498" cy="2403254"/>
              </a:xfrm>
              <a:prstGeom prst="trapezoid">
                <a:avLst>
                  <a:gd name="adj" fmla="val 41507"/>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rapezoid 176"/>
              <p:cNvSpPr/>
              <p:nvPr/>
            </p:nvSpPr>
            <p:spPr>
              <a:xfrm rot="21185207">
                <a:off x="4711745" y="1914531"/>
                <a:ext cx="569910" cy="2398573"/>
              </a:xfrm>
              <a:prstGeom prst="trapezoid">
                <a:avLst>
                  <a:gd name="adj" fmla="val 36537"/>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Isosceles Triangle 177"/>
              <p:cNvSpPr/>
              <p:nvPr/>
            </p:nvSpPr>
            <p:spPr>
              <a:xfrm rot="10800000">
                <a:off x="4356115" y="1911811"/>
                <a:ext cx="539181" cy="346447"/>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4195708" y="857497"/>
                <a:ext cx="855041" cy="123946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 Diagonal Corner Rectangle 179"/>
              <p:cNvSpPr/>
              <p:nvPr/>
            </p:nvSpPr>
            <p:spPr>
              <a:xfrm rot="4940393">
                <a:off x="4630780" y="881848"/>
                <a:ext cx="668087" cy="498396"/>
              </a:xfrm>
              <a:prstGeom prst="round2DiagRect">
                <a:avLst>
                  <a:gd name="adj1" fmla="val 50000"/>
                  <a:gd name="adj2" fmla="val 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 Diagonal Corner Rectangle 180"/>
              <p:cNvSpPr/>
              <p:nvPr/>
            </p:nvSpPr>
            <p:spPr>
              <a:xfrm rot="21381449">
                <a:off x="4135861" y="773648"/>
                <a:ext cx="668087" cy="498396"/>
              </a:xfrm>
              <a:prstGeom prst="round2DiagRect">
                <a:avLst>
                  <a:gd name="adj1" fmla="val 50000"/>
                  <a:gd name="adj2" fmla="val 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4355800" y="787370"/>
                <a:ext cx="791893" cy="461363"/>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3" name="Group 182"/>
              <p:cNvGrpSpPr/>
              <p:nvPr/>
            </p:nvGrpSpPr>
            <p:grpSpPr>
              <a:xfrm rot="16579256">
                <a:off x="3237049" y="3279925"/>
                <a:ext cx="2006951" cy="127750"/>
                <a:chOff x="6764312" y="5017957"/>
                <a:chExt cx="3174167" cy="544643"/>
              </a:xfrm>
            </p:grpSpPr>
            <p:sp>
              <p:nvSpPr>
                <p:cNvPr id="205" name="Rounded Rectangle 204"/>
                <p:cNvSpPr/>
                <p:nvPr/>
              </p:nvSpPr>
              <p:spPr>
                <a:xfrm>
                  <a:off x="6934200" y="5029200"/>
                  <a:ext cx="2899348" cy="533400"/>
                </a:xfrm>
                <a:prstGeom prst="roundRect">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 name="Group 115"/>
                <p:cNvGrpSpPr/>
                <p:nvPr/>
              </p:nvGrpSpPr>
              <p:grpSpPr>
                <a:xfrm>
                  <a:off x="6764312" y="5017957"/>
                  <a:ext cx="3174167" cy="543394"/>
                  <a:chOff x="4419600" y="6019800"/>
                  <a:chExt cx="4553263" cy="718278"/>
                </a:xfrm>
              </p:grpSpPr>
              <p:sp>
                <p:nvSpPr>
                  <p:cNvPr id="207" name="Multiply 206"/>
                  <p:cNvSpPr/>
                  <p:nvPr/>
                </p:nvSpPr>
                <p:spPr>
                  <a:xfrm>
                    <a:off x="4419600" y="6019800"/>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ultiply 207"/>
                  <p:cNvSpPr/>
                  <p:nvPr/>
                </p:nvSpPr>
                <p:spPr>
                  <a:xfrm>
                    <a:off x="5461416" y="602229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Diamond 208"/>
                  <p:cNvSpPr/>
                  <p:nvPr/>
                </p:nvSpPr>
                <p:spPr>
                  <a:xfrm>
                    <a:off x="5471410" y="6096000"/>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Diamond 209"/>
                  <p:cNvSpPr/>
                  <p:nvPr/>
                </p:nvSpPr>
                <p:spPr>
                  <a:xfrm>
                    <a:off x="6553201" y="6128479"/>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Multiply 210"/>
                  <p:cNvSpPr/>
                  <p:nvPr/>
                </p:nvSpPr>
                <p:spPr>
                  <a:xfrm>
                    <a:off x="6550702" y="605227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Diamond 211"/>
                  <p:cNvSpPr/>
                  <p:nvPr/>
                </p:nvSpPr>
                <p:spPr>
                  <a:xfrm>
                    <a:off x="7649981" y="6130978"/>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ultiply 212"/>
                  <p:cNvSpPr/>
                  <p:nvPr/>
                </p:nvSpPr>
                <p:spPr>
                  <a:xfrm>
                    <a:off x="7677463" y="6024797"/>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4" name="Group 183"/>
              <p:cNvGrpSpPr/>
              <p:nvPr/>
            </p:nvGrpSpPr>
            <p:grpSpPr>
              <a:xfrm rot="15815349">
                <a:off x="4025096" y="3266494"/>
                <a:ext cx="2006951" cy="127750"/>
                <a:chOff x="6764312" y="5017957"/>
                <a:chExt cx="3174167" cy="544643"/>
              </a:xfrm>
            </p:grpSpPr>
            <p:sp>
              <p:nvSpPr>
                <p:cNvPr id="196" name="Rounded Rectangle 195"/>
                <p:cNvSpPr/>
                <p:nvPr/>
              </p:nvSpPr>
              <p:spPr>
                <a:xfrm>
                  <a:off x="6934200" y="5029200"/>
                  <a:ext cx="2899348" cy="533400"/>
                </a:xfrm>
                <a:prstGeom prst="roundRect">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7" name="Group 115"/>
                <p:cNvGrpSpPr/>
                <p:nvPr/>
              </p:nvGrpSpPr>
              <p:grpSpPr>
                <a:xfrm>
                  <a:off x="6764312" y="5017957"/>
                  <a:ext cx="3174167" cy="543394"/>
                  <a:chOff x="4419600" y="6019800"/>
                  <a:chExt cx="4553263" cy="718278"/>
                </a:xfrm>
              </p:grpSpPr>
              <p:sp>
                <p:nvSpPr>
                  <p:cNvPr id="198" name="Multiply 197"/>
                  <p:cNvSpPr/>
                  <p:nvPr/>
                </p:nvSpPr>
                <p:spPr>
                  <a:xfrm>
                    <a:off x="4419600" y="6019800"/>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ultiply 198"/>
                  <p:cNvSpPr/>
                  <p:nvPr/>
                </p:nvSpPr>
                <p:spPr>
                  <a:xfrm>
                    <a:off x="5461416" y="602229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Diamond 199"/>
                  <p:cNvSpPr/>
                  <p:nvPr/>
                </p:nvSpPr>
                <p:spPr>
                  <a:xfrm>
                    <a:off x="5471410" y="6096000"/>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Diamond 200"/>
                  <p:cNvSpPr/>
                  <p:nvPr/>
                </p:nvSpPr>
                <p:spPr>
                  <a:xfrm>
                    <a:off x="6553201" y="6128479"/>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ultiply 201"/>
                  <p:cNvSpPr/>
                  <p:nvPr/>
                </p:nvSpPr>
                <p:spPr>
                  <a:xfrm>
                    <a:off x="6550702" y="605227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Diamond 202"/>
                  <p:cNvSpPr/>
                  <p:nvPr/>
                </p:nvSpPr>
                <p:spPr>
                  <a:xfrm>
                    <a:off x="7649981" y="6130978"/>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ultiply 203"/>
                  <p:cNvSpPr/>
                  <p:nvPr/>
                </p:nvSpPr>
                <p:spPr>
                  <a:xfrm>
                    <a:off x="7677463" y="6024797"/>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5" name="Trapezoid 184"/>
              <p:cNvSpPr/>
              <p:nvPr/>
            </p:nvSpPr>
            <p:spPr>
              <a:xfrm rot="10800000">
                <a:off x="3963986" y="712126"/>
                <a:ext cx="1399045" cy="455916"/>
              </a:xfrm>
              <a:prstGeom prst="trapezoid">
                <a:avLst>
                  <a:gd name="adj" fmla="val 304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6" name="Group 185"/>
              <p:cNvGrpSpPr/>
              <p:nvPr/>
            </p:nvGrpSpPr>
            <p:grpSpPr>
              <a:xfrm>
                <a:off x="4116436" y="899883"/>
                <a:ext cx="1079732" cy="263112"/>
                <a:chOff x="6764312" y="5017957"/>
                <a:chExt cx="3174167" cy="544643"/>
              </a:xfrm>
            </p:grpSpPr>
            <p:sp>
              <p:nvSpPr>
                <p:cNvPr id="187" name="Rounded Rectangle 186"/>
                <p:cNvSpPr/>
                <p:nvPr/>
              </p:nvSpPr>
              <p:spPr>
                <a:xfrm>
                  <a:off x="6934200" y="5029200"/>
                  <a:ext cx="2899348" cy="533400"/>
                </a:xfrm>
                <a:prstGeom prst="roundRect">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8" name="Group 115"/>
                <p:cNvGrpSpPr/>
                <p:nvPr/>
              </p:nvGrpSpPr>
              <p:grpSpPr>
                <a:xfrm>
                  <a:off x="6764312" y="5017957"/>
                  <a:ext cx="3174167" cy="543394"/>
                  <a:chOff x="4419600" y="6019800"/>
                  <a:chExt cx="4553263" cy="718278"/>
                </a:xfrm>
              </p:grpSpPr>
              <p:sp>
                <p:nvSpPr>
                  <p:cNvPr id="189" name="Multiply 188"/>
                  <p:cNvSpPr/>
                  <p:nvPr/>
                </p:nvSpPr>
                <p:spPr>
                  <a:xfrm>
                    <a:off x="4419600" y="6019800"/>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ultiply 189"/>
                  <p:cNvSpPr/>
                  <p:nvPr/>
                </p:nvSpPr>
                <p:spPr>
                  <a:xfrm>
                    <a:off x="5461416" y="602229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Diamond 190"/>
                  <p:cNvSpPr/>
                  <p:nvPr/>
                </p:nvSpPr>
                <p:spPr>
                  <a:xfrm>
                    <a:off x="5471410" y="6096000"/>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iamond 191"/>
                  <p:cNvSpPr/>
                  <p:nvPr/>
                </p:nvSpPr>
                <p:spPr>
                  <a:xfrm>
                    <a:off x="6553201" y="6128479"/>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ultiply 192"/>
                  <p:cNvSpPr/>
                  <p:nvPr/>
                </p:nvSpPr>
                <p:spPr>
                  <a:xfrm>
                    <a:off x="6550702" y="605227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Diamond 193"/>
                  <p:cNvSpPr/>
                  <p:nvPr/>
                </p:nvSpPr>
                <p:spPr>
                  <a:xfrm>
                    <a:off x="7649981" y="6130978"/>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ultiply 194"/>
                  <p:cNvSpPr/>
                  <p:nvPr/>
                </p:nvSpPr>
                <p:spPr>
                  <a:xfrm>
                    <a:off x="7677463" y="6024797"/>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5" name="Group 134"/>
            <p:cNvGrpSpPr/>
            <p:nvPr/>
          </p:nvGrpSpPr>
          <p:grpSpPr>
            <a:xfrm>
              <a:off x="4413760" y="1961593"/>
              <a:ext cx="477093" cy="593005"/>
              <a:chOff x="5513018" y="671522"/>
              <a:chExt cx="808459" cy="1004878"/>
            </a:xfrm>
            <a:solidFill>
              <a:srgbClr val="FFD961"/>
            </a:solidFill>
          </p:grpSpPr>
          <p:grpSp>
            <p:nvGrpSpPr>
              <p:cNvPr id="136" name="Group 165"/>
              <p:cNvGrpSpPr/>
              <p:nvPr/>
            </p:nvGrpSpPr>
            <p:grpSpPr>
              <a:xfrm rot="2888522">
                <a:off x="5228282" y="963721"/>
                <a:ext cx="851830" cy="282357"/>
                <a:chOff x="4343400" y="5863281"/>
                <a:chExt cx="2286000" cy="844379"/>
              </a:xfrm>
              <a:grpFill/>
            </p:grpSpPr>
            <p:grpSp>
              <p:nvGrpSpPr>
                <p:cNvPr id="153" name="Group 163"/>
                <p:cNvGrpSpPr/>
                <p:nvPr/>
              </p:nvGrpSpPr>
              <p:grpSpPr>
                <a:xfrm>
                  <a:off x="4343400" y="5863281"/>
                  <a:ext cx="2286000" cy="766119"/>
                  <a:chOff x="4343400" y="5863281"/>
                  <a:chExt cx="2286000" cy="766119"/>
                </a:xfrm>
                <a:grpFill/>
              </p:grpSpPr>
              <p:sp>
                <p:nvSpPr>
                  <p:cNvPr id="158" name="Quad Arrow Callout 157"/>
                  <p:cNvSpPr/>
                  <p:nvPr/>
                </p:nvSpPr>
                <p:spPr>
                  <a:xfrm>
                    <a:off x="43434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Quad Arrow Callout 158"/>
                  <p:cNvSpPr/>
                  <p:nvPr/>
                </p:nvSpPr>
                <p:spPr>
                  <a:xfrm>
                    <a:off x="48768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Quad Arrow Callout 159"/>
                  <p:cNvSpPr/>
                  <p:nvPr/>
                </p:nvSpPr>
                <p:spPr>
                  <a:xfrm>
                    <a:off x="54102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Quad Arrow Callout 160"/>
                  <p:cNvSpPr/>
                  <p:nvPr/>
                </p:nvSpPr>
                <p:spPr>
                  <a:xfrm>
                    <a:off x="59436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2" name="Group 158"/>
                  <p:cNvGrpSpPr/>
                  <p:nvPr/>
                </p:nvGrpSpPr>
                <p:grpSpPr>
                  <a:xfrm>
                    <a:off x="4800600" y="5863281"/>
                    <a:ext cx="1396313" cy="313038"/>
                    <a:chOff x="4800600" y="5863281"/>
                    <a:chExt cx="1396313" cy="313038"/>
                  </a:xfrm>
                  <a:grpFill/>
                </p:grpSpPr>
                <p:sp>
                  <p:nvSpPr>
                    <p:cNvPr id="163" name="Isosceles Triangle 162"/>
                    <p:cNvSpPr/>
                    <p:nvPr/>
                  </p:nvSpPr>
                  <p:spPr>
                    <a:xfrm>
                      <a:off x="4800600" y="5867400"/>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Isosceles Triangle 163"/>
                    <p:cNvSpPr/>
                    <p:nvPr/>
                  </p:nvSpPr>
                  <p:spPr>
                    <a:xfrm>
                      <a:off x="5321643" y="5863281"/>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Isosceles Triangle 164"/>
                    <p:cNvSpPr/>
                    <p:nvPr/>
                  </p:nvSpPr>
                  <p:spPr>
                    <a:xfrm>
                      <a:off x="5892113" y="5871519"/>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4" name="Group 159"/>
                <p:cNvGrpSpPr/>
                <p:nvPr/>
              </p:nvGrpSpPr>
              <p:grpSpPr>
                <a:xfrm flipH="1" flipV="1">
                  <a:off x="4800600" y="6394622"/>
                  <a:ext cx="1396313" cy="313038"/>
                  <a:chOff x="4800600" y="5863281"/>
                  <a:chExt cx="1396313" cy="313038"/>
                </a:xfrm>
                <a:grpFill/>
              </p:grpSpPr>
              <p:sp>
                <p:nvSpPr>
                  <p:cNvPr id="155" name="Isosceles Triangle 154"/>
                  <p:cNvSpPr/>
                  <p:nvPr/>
                </p:nvSpPr>
                <p:spPr>
                  <a:xfrm>
                    <a:off x="4800600" y="5867400"/>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Isosceles Triangle 155"/>
                  <p:cNvSpPr/>
                  <p:nvPr/>
                </p:nvSpPr>
                <p:spPr>
                  <a:xfrm>
                    <a:off x="5321643" y="5863281"/>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Isosceles Triangle 156"/>
                  <p:cNvSpPr/>
                  <p:nvPr/>
                </p:nvSpPr>
                <p:spPr>
                  <a:xfrm>
                    <a:off x="5892113" y="5871519"/>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7" name="Group 165"/>
              <p:cNvGrpSpPr/>
              <p:nvPr/>
            </p:nvGrpSpPr>
            <p:grpSpPr>
              <a:xfrm rot="18707503">
                <a:off x="5754384" y="956258"/>
                <a:ext cx="851830" cy="282357"/>
                <a:chOff x="4343400" y="5863281"/>
                <a:chExt cx="2286000" cy="844379"/>
              </a:xfrm>
              <a:grpFill/>
            </p:grpSpPr>
            <p:grpSp>
              <p:nvGrpSpPr>
                <p:cNvPr id="140" name="Group 163"/>
                <p:cNvGrpSpPr/>
                <p:nvPr/>
              </p:nvGrpSpPr>
              <p:grpSpPr>
                <a:xfrm>
                  <a:off x="4343400" y="5863281"/>
                  <a:ext cx="2286000" cy="766119"/>
                  <a:chOff x="4343400" y="5863281"/>
                  <a:chExt cx="2286000" cy="766119"/>
                </a:xfrm>
                <a:grpFill/>
              </p:grpSpPr>
              <p:sp>
                <p:nvSpPr>
                  <p:cNvPr id="145" name="Quad Arrow Callout 144"/>
                  <p:cNvSpPr/>
                  <p:nvPr/>
                </p:nvSpPr>
                <p:spPr>
                  <a:xfrm>
                    <a:off x="43434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Quad Arrow Callout 145"/>
                  <p:cNvSpPr/>
                  <p:nvPr/>
                </p:nvSpPr>
                <p:spPr>
                  <a:xfrm>
                    <a:off x="48768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Quad Arrow Callout 146"/>
                  <p:cNvSpPr/>
                  <p:nvPr/>
                </p:nvSpPr>
                <p:spPr>
                  <a:xfrm>
                    <a:off x="54102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Quad Arrow Callout 147"/>
                  <p:cNvSpPr/>
                  <p:nvPr/>
                </p:nvSpPr>
                <p:spPr>
                  <a:xfrm>
                    <a:off x="59436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158"/>
                  <p:cNvGrpSpPr/>
                  <p:nvPr/>
                </p:nvGrpSpPr>
                <p:grpSpPr>
                  <a:xfrm>
                    <a:off x="4800600" y="5863281"/>
                    <a:ext cx="1396313" cy="313038"/>
                    <a:chOff x="4800600" y="5863281"/>
                    <a:chExt cx="1396313" cy="313038"/>
                  </a:xfrm>
                  <a:grpFill/>
                </p:grpSpPr>
                <p:sp>
                  <p:nvSpPr>
                    <p:cNvPr id="150" name="Isosceles Triangle 149"/>
                    <p:cNvSpPr/>
                    <p:nvPr/>
                  </p:nvSpPr>
                  <p:spPr>
                    <a:xfrm>
                      <a:off x="4800600" y="5867400"/>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Isosceles Triangle 150"/>
                    <p:cNvSpPr/>
                    <p:nvPr/>
                  </p:nvSpPr>
                  <p:spPr>
                    <a:xfrm>
                      <a:off x="5321643" y="5863281"/>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Isosceles Triangle 151"/>
                    <p:cNvSpPr/>
                    <p:nvPr/>
                  </p:nvSpPr>
                  <p:spPr>
                    <a:xfrm>
                      <a:off x="5892113" y="5871519"/>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1" name="Group 159"/>
                <p:cNvGrpSpPr/>
                <p:nvPr/>
              </p:nvGrpSpPr>
              <p:grpSpPr>
                <a:xfrm flipH="1" flipV="1">
                  <a:off x="4800600" y="6394622"/>
                  <a:ext cx="1396313" cy="313038"/>
                  <a:chOff x="4800600" y="5863281"/>
                  <a:chExt cx="1396313" cy="313038"/>
                </a:xfrm>
                <a:grpFill/>
              </p:grpSpPr>
              <p:sp>
                <p:nvSpPr>
                  <p:cNvPr id="142" name="Isosceles Triangle 141"/>
                  <p:cNvSpPr/>
                  <p:nvPr/>
                </p:nvSpPr>
                <p:spPr>
                  <a:xfrm>
                    <a:off x="4800600" y="5867400"/>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Isosceles Triangle 142"/>
                  <p:cNvSpPr/>
                  <p:nvPr/>
                </p:nvSpPr>
                <p:spPr>
                  <a:xfrm>
                    <a:off x="5321643" y="5863281"/>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Isosceles Triangle 143"/>
                  <p:cNvSpPr/>
                  <p:nvPr/>
                </p:nvSpPr>
                <p:spPr>
                  <a:xfrm>
                    <a:off x="5892113" y="5871519"/>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8" name="Oval 137"/>
              <p:cNvSpPr/>
              <p:nvPr/>
            </p:nvSpPr>
            <p:spPr>
              <a:xfrm>
                <a:off x="5715000" y="1295400"/>
                <a:ext cx="381000" cy="381000"/>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Plaque 138"/>
              <p:cNvSpPr/>
              <p:nvPr/>
            </p:nvSpPr>
            <p:spPr>
              <a:xfrm>
                <a:off x="5809130" y="1416424"/>
                <a:ext cx="188259" cy="152400"/>
              </a:xfrm>
              <a:prstGeom prst="plaque">
                <a:avLst>
                  <a:gd name="adj" fmla="val 3137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7" name="Group 216"/>
          <p:cNvGrpSpPr/>
          <p:nvPr/>
        </p:nvGrpSpPr>
        <p:grpSpPr>
          <a:xfrm>
            <a:off x="10614220" y="3728139"/>
            <a:ext cx="1151797" cy="2517446"/>
            <a:chOff x="4288870" y="1367784"/>
            <a:chExt cx="1881733" cy="4109760"/>
          </a:xfrm>
        </p:grpSpPr>
        <p:sp>
          <p:nvSpPr>
            <p:cNvPr id="218" name="Oval 4"/>
            <p:cNvSpPr/>
            <p:nvPr/>
          </p:nvSpPr>
          <p:spPr>
            <a:xfrm flipH="1">
              <a:off x="4327760" y="3731194"/>
              <a:ext cx="386617" cy="5764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5"/>
            <p:cNvSpPr/>
            <p:nvPr/>
          </p:nvSpPr>
          <p:spPr>
            <a:xfrm flipH="1">
              <a:off x="5653394" y="3695361"/>
              <a:ext cx="440114" cy="63938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6"/>
            <p:cNvSpPr/>
            <p:nvPr/>
          </p:nvSpPr>
          <p:spPr>
            <a:xfrm rot="18724763" flipH="1">
              <a:off x="5232169" y="4974310"/>
              <a:ext cx="440111" cy="566358"/>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7"/>
            <p:cNvSpPr/>
            <p:nvPr/>
          </p:nvSpPr>
          <p:spPr>
            <a:xfrm rot="3076064" flipH="1">
              <a:off x="4764550" y="4946831"/>
              <a:ext cx="440112" cy="566358"/>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Trapezoid 8"/>
            <p:cNvSpPr/>
            <p:nvPr/>
          </p:nvSpPr>
          <p:spPr>
            <a:xfrm rot="20366507" flipH="1">
              <a:off x="5298353" y="2824833"/>
              <a:ext cx="729089" cy="1314963"/>
            </a:xfrm>
            <a:prstGeom prst="trapezoid">
              <a:avLst/>
            </a:prstGeom>
            <a:solidFill>
              <a:srgbClr val="BF83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rapezoid 10"/>
            <p:cNvSpPr/>
            <p:nvPr/>
          </p:nvSpPr>
          <p:spPr>
            <a:xfrm rot="1129774" flipH="1">
              <a:off x="4425188" y="2777739"/>
              <a:ext cx="684834" cy="1318457"/>
            </a:xfrm>
            <a:prstGeom prst="trapezoid">
              <a:avLst>
                <a:gd name="adj" fmla="val 32632"/>
              </a:avLst>
            </a:prstGeom>
            <a:solidFill>
              <a:srgbClr val="BF83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rapezoid 12"/>
            <p:cNvSpPr/>
            <p:nvPr/>
          </p:nvSpPr>
          <p:spPr>
            <a:xfrm flipH="1">
              <a:off x="4682028" y="2838719"/>
              <a:ext cx="1045269" cy="2391291"/>
            </a:xfrm>
            <a:prstGeom prst="trapezoid">
              <a:avLst/>
            </a:prstGeom>
            <a:solidFill>
              <a:srgbClr val="BF83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13"/>
            <p:cNvSpPr/>
            <p:nvPr/>
          </p:nvSpPr>
          <p:spPr>
            <a:xfrm flipH="1">
              <a:off x="5004899" y="2649933"/>
              <a:ext cx="432898" cy="5034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16"/>
            <p:cNvSpPr/>
            <p:nvPr/>
          </p:nvSpPr>
          <p:spPr>
            <a:xfrm flipH="1">
              <a:off x="4682028" y="1438188"/>
              <a:ext cx="1078276" cy="154094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Cloud 229"/>
            <p:cNvSpPr/>
            <p:nvPr/>
          </p:nvSpPr>
          <p:spPr>
            <a:xfrm rot="18793003" flipH="1">
              <a:off x="4955853" y="1391846"/>
              <a:ext cx="595009" cy="546885"/>
            </a:xfrm>
            <a:prstGeom prst="cloud">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Cloud 230"/>
            <p:cNvSpPr/>
            <p:nvPr/>
          </p:nvSpPr>
          <p:spPr>
            <a:xfrm rot="17623677" flipH="1">
              <a:off x="4468747" y="1668731"/>
              <a:ext cx="669055" cy="491621"/>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Cloud 231"/>
            <p:cNvSpPr/>
            <p:nvPr/>
          </p:nvSpPr>
          <p:spPr>
            <a:xfrm rot="20895528" flipH="1">
              <a:off x="5453227" y="1579630"/>
              <a:ext cx="581648" cy="793129"/>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16"/>
            <p:cNvSpPr/>
            <p:nvPr/>
          </p:nvSpPr>
          <p:spPr>
            <a:xfrm flipH="1">
              <a:off x="4726798" y="1489248"/>
              <a:ext cx="1053118" cy="558941"/>
            </a:xfrm>
            <a:prstGeom prst="ellipse">
              <a:avLst/>
            </a:prstGeom>
            <a:solidFill>
              <a:srgbClr val="422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p:cNvGrpSpPr/>
            <p:nvPr/>
          </p:nvGrpSpPr>
          <p:grpSpPr>
            <a:xfrm>
              <a:off x="4706861" y="4843570"/>
              <a:ext cx="990600" cy="367896"/>
              <a:chOff x="6553200" y="2979128"/>
              <a:chExt cx="1817276" cy="674913"/>
            </a:xfrm>
          </p:grpSpPr>
          <p:grpSp>
            <p:nvGrpSpPr>
              <p:cNvPr id="267" name="Group 266"/>
              <p:cNvGrpSpPr/>
              <p:nvPr/>
            </p:nvGrpSpPr>
            <p:grpSpPr>
              <a:xfrm>
                <a:off x="7036526" y="2983482"/>
                <a:ext cx="362945" cy="666204"/>
                <a:chOff x="6553200" y="2979128"/>
                <a:chExt cx="362945" cy="666204"/>
              </a:xfrm>
            </p:grpSpPr>
            <p:sp>
              <p:nvSpPr>
                <p:cNvPr id="280" name="Cross 279"/>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Diamond 280"/>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 name="Group 267"/>
              <p:cNvGrpSpPr/>
              <p:nvPr/>
            </p:nvGrpSpPr>
            <p:grpSpPr>
              <a:xfrm>
                <a:off x="6553200" y="2979128"/>
                <a:ext cx="362945" cy="666204"/>
                <a:chOff x="6553200" y="2979128"/>
                <a:chExt cx="362945" cy="666204"/>
              </a:xfrm>
            </p:grpSpPr>
            <p:sp>
              <p:nvSpPr>
                <p:cNvPr id="278" name="Cross 277"/>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Diamond 278"/>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9" name="Diamond 268"/>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0" name="Group 269"/>
              <p:cNvGrpSpPr/>
              <p:nvPr/>
            </p:nvGrpSpPr>
            <p:grpSpPr>
              <a:xfrm>
                <a:off x="7528560" y="2987837"/>
                <a:ext cx="362945" cy="666204"/>
                <a:chOff x="6553200" y="2979128"/>
                <a:chExt cx="362945" cy="666204"/>
              </a:xfrm>
            </p:grpSpPr>
            <p:sp>
              <p:nvSpPr>
                <p:cNvPr id="276" name="Cross 275"/>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Diamond 276"/>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1" name="Diamond 270"/>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2" name="Group 271"/>
              <p:cNvGrpSpPr/>
              <p:nvPr/>
            </p:nvGrpSpPr>
            <p:grpSpPr>
              <a:xfrm>
                <a:off x="8007531" y="2979128"/>
                <a:ext cx="362945" cy="666204"/>
                <a:chOff x="6553200" y="2979128"/>
                <a:chExt cx="362945" cy="666204"/>
              </a:xfrm>
            </p:grpSpPr>
            <p:sp>
              <p:nvSpPr>
                <p:cNvPr id="274" name="Cross 273"/>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Diamond 274"/>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3" name="Diamond 272"/>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234"/>
            <p:cNvGrpSpPr/>
            <p:nvPr/>
          </p:nvGrpSpPr>
          <p:grpSpPr>
            <a:xfrm rot="20387557">
              <a:off x="5616828" y="3853894"/>
              <a:ext cx="553775" cy="205665"/>
              <a:chOff x="6553200" y="2979128"/>
              <a:chExt cx="1817276" cy="674913"/>
            </a:xfrm>
          </p:grpSpPr>
          <p:grpSp>
            <p:nvGrpSpPr>
              <p:cNvPr id="252" name="Group 251"/>
              <p:cNvGrpSpPr/>
              <p:nvPr/>
            </p:nvGrpSpPr>
            <p:grpSpPr>
              <a:xfrm>
                <a:off x="7036526" y="2983482"/>
                <a:ext cx="362945" cy="666204"/>
                <a:chOff x="6553200" y="2979128"/>
                <a:chExt cx="362945" cy="666204"/>
              </a:xfrm>
            </p:grpSpPr>
            <p:sp>
              <p:nvSpPr>
                <p:cNvPr id="265" name="Cross 264"/>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Diamond 265"/>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252"/>
              <p:cNvGrpSpPr/>
              <p:nvPr/>
            </p:nvGrpSpPr>
            <p:grpSpPr>
              <a:xfrm>
                <a:off x="6553200" y="2979128"/>
                <a:ext cx="362945" cy="666204"/>
                <a:chOff x="6553200" y="2979128"/>
                <a:chExt cx="362945" cy="666204"/>
              </a:xfrm>
            </p:grpSpPr>
            <p:sp>
              <p:nvSpPr>
                <p:cNvPr id="263" name="Cross 262"/>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Diamond 263"/>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4" name="Diamond 253"/>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5" name="Group 254"/>
              <p:cNvGrpSpPr/>
              <p:nvPr/>
            </p:nvGrpSpPr>
            <p:grpSpPr>
              <a:xfrm>
                <a:off x="7528560" y="2987837"/>
                <a:ext cx="362945" cy="666204"/>
                <a:chOff x="6553200" y="2979128"/>
                <a:chExt cx="362945" cy="666204"/>
              </a:xfrm>
            </p:grpSpPr>
            <p:sp>
              <p:nvSpPr>
                <p:cNvPr id="261" name="Cross 260"/>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Diamond 261"/>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6" name="Diamond 255"/>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7" name="Group 256"/>
              <p:cNvGrpSpPr/>
              <p:nvPr/>
            </p:nvGrpSpPr>
            <p:grpSpPr>
              <a:xfrm>
                <a:off x="8007531" y="2979128"/>
                <a:ext cx="362945" cy="666204"/>
                <a:chOff x="6553200" y="2979128"/>
                <a:chExt cx="362945" cy="666204"/>
              </a:xfrm>
            </p:grpSpPr>
            <p:sp>
              <p:nvSpPr>
                <p:cNvPr id="259" name="Cross 258"/>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Diamond 259"/>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8" name="Diamond 257"/>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 name="Group 235"/>
            <p:cNvGrpSpPr/>
            <p:nvPr/>
          </p:nvGrpSpPr>
          <p:grpSpPr>
            <a:xfrm rot="1083127">
              <a:off x="4288870" y="3842193"/>
              <a:ext cx="553775" cy="205665"/>
              <a:chOff x="6553200" y="2979128"/>
              <a:chExt cx="1817276" cy="674913"/>
            </a:xfrm>
          </p:grpSpPr>
          <p:grpSp>
            <p:nvGrpSpPr>
              <p:cNvPr id="237" name="Group 236"/>
              <p:cNvGrpSpPr/>
              <p:nvPr/>
            </p:nvGrpSpPr>
            <p:grpSpPr>
              <a:xfrm>
                <a:off x="7036526" y="2983482"/>
                <a:ext cx="362945" cy="666204"/>
                <a:chOff x="6553200" y="2979128"/>
                <a:chExt cx="362945" cy="666204"/>
              </a:xfrm>
            </p:grpSpPr>
            <p:sp>
              <p:nvSpPr>
                <p:cNvPr id="250" name="Cross 249"/>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Diamond 250"/>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237"/>
              <p:cNvGrpSpPr/>
              <p:nvPr/>
            </p:nvGrpSpPr>
            <p:grpSpPr>
              <a:xfrm>
                <a:off x="6553200" y="2979128"/>
                <a:ext cx="362945" cy="666204"/>
                <a:chOff x="6553200" y="2979128"/>
                <a:chExt cx="362945" cy="666204"/>
              </a:xfrm>
            </p:grpSpPr>
            <p:sp>
              <p:nvSpPr>
                <p:cNvPr id="248" name="Cross 247"/>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Diamond 248"/>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9" name="Diamond 238"/>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0" name="Group 239"/>
              <p:cNvGrpSpPr/>
              <p:nvPr/>
            </p:nvGrpSpPr>
            <p:grpSpPr>
              <a:xfrm>
                <a:off x="7528560" y="2987837"/>
                <a:ext cx="362945" cy="666204"/>
                <a:chOff x="6553200" y="2979128"/>
                <a:chExt cx="362945" cy="666204"/>
              </a:xfrm>
            </p:grpSpPr>
            <p:sp>
              <p:nvSpPr>
                <p:cNvPr id="246" name="Cross 245"/>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Diamond 246"/>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1" name="Diamond 240"/>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2" name="Group 241"/>
              <p:cNvGrpSpPr/>
              <p:nvPr/>
            </p:nvGrpSpPr>
            <p:grpSpPr>
              <a:xfrm>
                <a:off x="8007531" y="2979128"/>
                <a:ext cx="362945" cy="666204"/>
                <a:chOff x="6553200" y="2979128"/>
                <a:chExt cx="362945" cy="666204"/>
              </a:xfrm>
            </p:grpSpPr>
            <p:sp>
              <p:nvSpPr>
                <p:cNvPr id="244" name="Cross 243"/>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Diamond 244"/>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3" name="Diamond 242"/>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184"/>
          <p:cNvGrpSpPr/>
          <p:nvPr/>
        </p:nvGrpSpPr>
        <p:grpSpPr>
          <a:xfrm flipH="1">
            <a:off x="9354545" y="3307324"/>
            <a:ext cx="1540785" cy="3163895"/>
            <a:chOff x="304800" y="762000"/>
            <a:chExt cx="2528871" cy="5192861"/>
          </a:xfrm>
        </p:grpSpPr>
        <p:sp>
          <p:nvSpPr>
            <p:cNvPr id="283" name="Rounded Rectangle 282"/>
            <p:cNvSpPr/>
            <p:nvPr/>
          </p:nvSpPr>
          <p:spPr>
            <a:xfrm>
              <a:off x="762000" y="1344270"/>
              <a:ext cx="1752600" cy="2846729"/>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4" name="Group 70"/>
            <p:cNvGrpSpPr/>
            <p:nvPr/>
          </p:nvGrpSpPr>
          <p:grpSpPr>
            <a:xfrm flipH="1">
              <a:off x="1143000" y="4468471"/>
              <a:ext cx="609601" cy="1447801"/>
              <a:chOff x="4222137" y="4305789"/>
              <a:chExt cx="609601" cy="1447801"/>
            </a:xfrm>
          </p:grpSpPr>
          <p:sp>
            <p:nvSpPr>
              <p:cNvPr id="361" name="Oval 360"/>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71"/>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68"/>
            <p:cNvGrpSpPr/>
            <p:nvPr/>
          </p:nvGrpSpPr>
          <p:grpSpPr>
            <a:xfrm>
              <a:off x="1555137" y="4507060"/>
              <a:ext cx="609601" cy="1447801"/>
              <a:chOff x="4222137" y="4305789"/>
              <a:chExt cx="609601" cy="1447801"/>
            </a:xfrm>
          </p:grpSpPr>
          <p:sp>
            <p:nvSpPr>
              <p:cNvPr id="359" name="Oval 66"/>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67"/>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6" name="Oval 285"/>
            <p:cNvSpPr/>
            <p:nvPr/>
          </p:nvSpPr>
          <p:spPr>
            <a:xfrm rot="4223114">
              <a:off x="1957370" y="3206423"/>
              <a:ext cx="1219201"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rot="7252322">
              <a:off x="114716" y="3202227"/>
              <a:ext cx="1219201"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34"/>
            <p:cNvGrpSpPr/>
            <p:nvPr/>
          </p:nvGrpSpPr>
          <p:grpSpPr>
            <a:xfrm rot="18918069">
              <a:off x="1754044" y="2367296"/>
              <a:ext cx="992712" cy="1453296"/>
              <a:chOff x="1977877" y="1457884"/>
              <a:chExt cx="992712" cy="1453296"/>
            </a:xfrm>
          </p:grpSpPr>
          <p:sp>
            <p:nvSpPr>
              <p:cNvPr id="347" name="Trapezoid 35"/>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8" name="Group 32"/>
              <p:cNvGrpSpPr/>
              <p:nvPr/>
            </p:nvGrpSpPr>
            <p:grpSpPr>
              <a:xfrm rot="1329619">
                <a:off x="1977877" y="2670865"/>
                <a:ext cx="750562" cy="222094"/>
                <a:chOff x="1398494" y="4038600"/>
                <a:chExt cx="1192306" cy="434340"/>
              </a:xfrm>
            </p:grpSpPr>
            <p:sp>
              <p:nvSpPr>
                <p:cNvPr id="349" name="Pentagon 135"/>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Pentagon 136"/>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Diamond 350"/>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2" name="Group 15"/>
                <p:cNvGrpSpPr/>
                <p:nvPr/>
              </p:nvGrpSpPr>
              <p:grpSpPr>
                <a:xfrm>
                  <a:off x="1909482" y="4043875"/>
                  <a:ext cx="681318" cy="429065"/>
                  <a:chOff x="685800" y="1524000"/>
                  <a:chExt cx="1219200" cy="609600"/>
                </a:xfrm>
              </p:grpSpPr>
              <p:sp>
                <p:nvSpPr>
                  <p:cNvPr id="354"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Pentagon 354"/>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Pentagon 355"/>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Diamond 356"/>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Diamond 357"/>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3" name="Diamond 352"/>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9" name="Group 33"/>
            <p:cNvGrpSpPr/>
            <p:nvPr/>
          </p:nvGrpSpPr>
          <p:grpSpPr>
            <a:xfrm>
              <a:off x="304800" y="2258671"/>
              <a:ext cx="992712" cy="1453296"/>
              <a:chOff x="1977877" y="1457884"/>
              <a:chExt cx="992712" cy="1453296"/>
            </a:xfrm>
          </p:grpSpPr>
          <p:sp>
            <p:nvSpPr>
              <p:cNvPr id="335" name="Trapezoid 18"/>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6" name="Group 32"/>
              <p:cNvGrpSpPr/>
              <p:nvPr/>
            </p:nvGrpSpPr>
            <p:grpSpPr>
              <a:xfrm rot="1329619">
                <a:off x="1977877" y="2670865"/>
                <a:ext cx="750562" cy="222094"/>
                <a:chOff x="1398494" y="4038600"/>
                <a:chExt cx="1192306" cy="434340"/>
              </a:xfrm>
            </p:grpSpPr>
            <p:sp>
              <p:nvSpPr>
                <p:cNvPr id="337" name="Pentagon 21"/>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Pentagon 22"/>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Diamond 24"/>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0" name="Group 15"/>
                <p:cNvGrpSpPr/>
                <p:nvPr/>
              </p:nvGrpSpPr>
              <p:grpSpPr>
                <a:xfrm>
                  <a:off x="1909482" y="4043875"/>
                  <a:ext cx="681318" cy="429065"/>
                  <a:chOff x="685800" y="1524000"/>
                  <a:chExt cx="1219200" cy="609600"/>
                </a:xfrm>
              </p:grpSpPr>
              <p:sp>
                <p:nvSpPr>
                  <p:cNvPr id="342"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Pentagon 28"/>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Pentagon 29"/>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Diamond 30"/>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Diamond 31"/>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1" name="Diamond 26"/>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0" name="Trapezoid 3"/>
            <p:cNvSpPr/>
            <p:nvPr/>
          </p:nvSpPr>
          <p:spPr>
            <a:xfrm>
              <a:off x="914400" y="2334871"/>
              <a:ext cx="1447800" cy="2667000"/>
            </a:xfrm>
            <a:prstGeom prst="trapezoid">
              <a:avLst>
                <a:gd name="adj" fmla="val 2438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rapezoid 290"/>
            <p:cNvSpPr/>
            <p:nvPr/>
          </p:nvSpPr>
          <p:spPr>
            <a:xfrm>
              <a:off x="1416571" y="2212451"/>
              <a:ext cx="457200" cy="457200"/>
            </a:xfrm>
            <a:prstGeom prst="trapezoid">
              <a:avLst>
                <a:gd name="adj" fmla="val 34836"/>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2" name="Group 17"/>
            <p:cNvGrpSpPr/>
            <p:nvPr/>
          </p:nvGrpSpPr>
          <p:grpSpPr>
            <a:xfrm>
              <a:off x="914400" y="4925671"/>
              <a:ext cx="1447800" cy="434340"/>
              <a:chOff x="533400" y="1364105"/>
              <a:chExt cx="2590800" cy="617095"/>
            </a:xfrm>
          </p:grpSpPr>
          <p:sp>
            <p:nvSpPr>
              <p:cNvPr id="323" name="Pentagon 109"/>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Pentagon 110"/>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Pentagon 7"/>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Diamond 8"/>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Diamond 9"/>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8" name="Group 15"/>
              <p:cNvGrpSpPr/>
              <p:nvPr/>
            </p:nvGrpSpPr>
            <p:grpSpPr>
              <a:xfrm>
                <a:off x="1905000" y="1371600"/>
                <a:ext cx="1219200" cy="609600"/>
                <a:chOff x="685800" y="1524000"/>
                <a:chExt cx="1219200" cy="609600"/>
              </a:xfrm>
            </p:grpSpPr>
            <p:sp>
              <p:nvSpPr>
                <p:cNvPr id="330"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Pentagon 11"/>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Pentagon 12"/>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Diamond 13"/>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Diamond 14"/>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9" name="Diamond 16"/>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3" name="Oval 292"/>
            <p:cNvSpPr/>
            <p:nvPr/>
          </p:nvSpPr>
          <p:spPr>
            <a:xfrm>
              <a:off x="838200" y="1344271"/>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ounded Rectangle 293"/>
            <p:cNvSpPr/>
            <p:nvPr/>
          </p:nvSpPr>
          <p:spPr>
            <a:xfrm>
              <a:off x="762000" y="1344271"/>
              <a:ext cx="1752600" cy="381000"/>
            </a:xfrm>
            <a:prstGeom prst="round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5" name="Group 50"/>
            <p:cNvGrpSpPr/>
            <p:nvPr/>
          </p:nvGrpSpPr>
          <p:grpSpPr>
            <a:xfrm>
              <a:off x="914400" y="1344271"/>
              <a:ext cx="1447800" cy="434340"/>
              <a:chOff x="533400" y="1364105"/>
              <a:chExt cx="2590800" cy="617095"/>
            </a:xfrm>
          </p:grpSpPr>
          <p:sp>
            <p:nvSpPr>
              <p:cNvPr id="311" name="Pentagon 310"/>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Pentagon 311"/>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Pentagon 312"/>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Diamond 313"/>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Diamond 314"/>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6" name="Group 15"/>
              <p:cNvGrpSpPr/>
              <p:nvPr/>
            </p:nvGrpSpPr>
            <p:grpSpPr>
              <a:xfrm>
                <a:off x="1905000" y="1371600"/>
                <a:ext cx="1219200" cy="609600"/>
                <a:chOff x="685800" y="1524000"/>
                <a:chExt cx="1219200" cy="609600"/>
              </a:xfrm>
            </p:grpSpPr>
            <p:sp>
              <p:nvSpPr>
                <p:cNvPr id="318"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Pentagon 318"/>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Pentagon 319"/>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Diamond 107"/>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Diamond 108"/>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7" name="Diamond 103"/>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6" name="Chord 295"/>
            <p:cNvSpPr/>
            <p:nvPr/>
          </p:nvSpPr>
          <p:spPr>
            <a:xfrm rot="9025953">
              <a:off x="725911" y="762000"/>
              <a:ext cx="1755873" cy="1552505"/>
            </a:xfrm>
            <a:prstGeom prst="chord">
              <a:avLst>
                <a:gd name="adj1" fmla="val 2633283"/>
                <a:gd name="adj2" fmla="val 1180895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179"/>
            <p:cNvGrpSpPr/>
            <p:nvPr/>
          </p:nvGrpSpPr>
          <p:grpSpPr>
            <a:xfrm rot="4546340">
              <a:off x="908994" y="2684664"/>
              <a:ext cx="724841" cy="220741"/>
              <a:chOff x="3294680" y="350136"/>
              <a:chExt cx="1963120" cy="335664"/>
            </a:xfrm>
          </p:grpSpPr>
          <p:sp>
            <p:nvSpPr>
              <p:cNvPr id="308" name="Donut 94"/>
              <p:cNvSpPr/>
              <p:nvPr/>
            </p:nvSpPr>
            <p:spPr>
              <a:xfrm>
                <a:off x="3294680" y="350136"/>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9" name="Donut 308"/>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0" name="Donut 309"/>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8" name="Group 180"/>
            <p:cNvGrpSpPr/>
            <p:nvPr/>
          </p:nvGrpSpPr>
          <p:grpSpPr>
            <a:xfrm rot="6411433">
              <a:off x="1502634" y="2730746"/>
              <a:ext cx="759652" cy="200444"/>
              <a:chOff x="3200400" y="381000"/>
              <a:chExt cx="2057400" cy="304800"/>
            </a:xfrm>
          </p:grpSpPr>
          <p:sp>
            <p:nvSpPr>
              <p:cNvPr id="305" name="Donut 304"/>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6" name="Donut 305"/>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7" name="Donut 93"/>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9" name="Group 17"/>
            <p:cNvGrpSpPr/>
            <p:nvPr/>
          </p:nvGrpSpPr>
          <p:grpSpPr>
            <a:xfrm>
              <a:off x="1295400" y="2895600"/>
              <a:ext cx="681318" cy="429065"/>
              <a:chOff x="533400" y="1371600"/>
              <a:chExt cx="1219200" cy="609600"/>
            </a:xfrm>
          </p:grpSpPr>
          <p:sp>
            <p:nvSpPr>
              <p:cNvPr id="300" name="Pentagon 299"/>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Pentagon 300"/>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Pentagon 301"/>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Diamond 302"/>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Diamond 303"/>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64" name="Rectangle 363"/>
          <p:cNvSpPr/>
          <p:nvPr/>
        </p:nvSpPr>
        <p:spPr>
          <a:xfrm>
            <a:off x="729832" y="1833170"/>
            <a:ext cx="3938269" cy="1200329"/>
          </a:xfrm>
          <a:prstGeom prst="rect">
            <a:avLst/>
          </a:prstGeom>
        </p:spPr>
        <p:txBody>
          <a:bodyPr wrap="square">
            <a:spAutoFit/>
          </a:bodyPr>
          <a:lstStyle/>
          <a:p>
            <a:r>
              <a:rPr lang="en-US" b="0" i="1" dirty="0">
                <a:solidFill>
                  <a:srgbClr val="333333"/>
                </a:solidFill>
                <a:effectLst/>
                <a:latin typeface="Palatino"/>
              </a:rPr>
              <a:t>And Abraham called the name of his son that was born unto him, whom Sarah bare to him, Isaac.</a:t>
            </a:r>
          </a:p>
          <a:p>
            <a:r>
              <a:rPr lang="en-US" i="1" dirty="0">
                <a:solidFill>
                  <a:srgbClr val="333333"/>
                </a:solidFill>
                <a:latin typeface="Palatino"/>
              </a:rPr>
              <a:t>Genesis 21:3</a:t>
            </a:r>
            <a:endParaRPr lang="en-US" i="1" dirty="0"/>
          </a:p>
        </p:txBody>
      </p:sp>
      <p:sp>
        <p:nvSpPr>
          <p:cNvPr id="363" name="Footer Placeholder 14">
            <a:extLst>
              <a:ext uri="{FF2B5EF4-FFF2-40B4-BE49-F238E27FC236}">
                <a16:creationId xmlns:a16="http://schemas.microsoft.com/office/drawing/2014/main" id="{DEB1BC52-F7C4-41BE-8C52-7ED2E0714BA7}"/>
              </a:ext>
            </a:extLst>
          </p:cNvPr>
          <p:cNvSpPr>
            <a:spLocks noGrp="1"/>
          </p:cNvSpPr>
          <p:nvPr/>
        </p:nvSpPr>
        <p:spPr>
          <a:xfrm>
            <a:off x="-1" y="654690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419394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aetherforce.com/wp-content/uploads/2015/01/the_great_pyramids_of_kaiser_2_by_nethskie-d2xcunw.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840" y="22592"/>
            <a:ext cx="12119158" cy="707886"/>
          </a:xfrm>
          <a:prstGeom prst="rect">
            <a:avLst/>
          </a:prstGeom>
          <a:noFill/>
        </p:spPr>
        <p:txBody>
          <a:bodyPr wrap="square" rtlCol="0">
            <a:spAutoFit/>
          </a:bodyPr>
          <a:lstStyle/>
          <a:p>
            <a:pPr algn="ctr"/>
            <a:r>
              <a:rPr lang="en-US" sz="4000" dirty="0">
                <a:latin typeface="AR CENA" panose="02000000000000000000" pitchFamily="2" charset="0"/>
              </a:rPr>
              <a:t>Ishmael’s Descendants</a:t>
            </a:r>
          </a:p>
        </p:txBody>
      </p:sp>
      <p:sp>
        <p:nvSpPr>
          <p:cNvPr id="5" name="TextBox 4"/>
          <p:cNvSpPr txBox="1"/>
          <p:nvPr/>
        </p:nvSpPr>
        <p:spPr>
          <a:xfrm>
            <a:off x="231820" y="6478073"/>
            <a:ext cx="1841679" cy="369332"/>
          </a:xfrm>
          <a:prstGeom prst="rect">
            <a:avLst/>
          </a:prstGeom>
          <a:noFill/>
        </p:spPr>
        <p:txBody>
          <a:bodyPr wrap="square" rtlCol="0">
            <a:spAutoFit/>
          </a:bodyPr>
          <a:lstStyle/>
          <a:p>
            <a:r>
              <a:rPr lang="en-US" dirty="0"/>
              <a:t>Genesis 21:14-20</a:t>
            </a:r>
          </a:p>
        </p:txBody>
      </p:sp>
      <p:sp>
        <p:nvSpPr>
          <p:cNvPr id="6" name="Rectangle 5"/>
          <p:cNvSpPr/>
          <p:nvPr/>
        </p:nvSpPr>
        <p:spPr>
          <a:xfrm>
            <a:off x="322256" y="1161459"/>
            <a:ext cx="7018701" cy="646331"/>
          </a:xfrm>
          <a:prstGeom prst="rect">
            <a:avLst/>
          </a:prstGeom>
        </p:spPr>
        <p:txBody>
          <a:bodyPr wrap="square">
            <a:spAutoFit/>
          </a:bodyPr>
          <a:lstStyle/>
          <a:p>
            <a:r>
              <a:rPr lang="en-US" dirty="0">
                <a:latin typeface="Helam Slab"/>
              </a:rPr>
              <a:t>Ishmael eventually became the principal ancestor of much of the Arab world in fulfillment of the promise made to Abraham</a:t>
            </a:r>
          </a:p>
        </p:txBody>
      </p:sp>
      <p:sp>
        <p:nvSpPr>
          <p:cNvPr id="7" name="Rectangle 6"/>
          <p:cNvSpPr/>
          <p:nvPr/>
        </p:nvSpPr>
        <p:spPr>
          <a:xfrm>
            <a:off x="3048000" y="2413338"/>
            <a:ext cx="6096000" cy="3970318"/>
          </a:xfrm>
          <a:prstGeom prst="rect">
            <a:avLst/>
          </a:prstGeom>
        </p:spPr>
        <p:txBody>
          <a:bodyPr>
            <a:spAutoFit/>
          </a:bodyPr>
          <a:lstStyle/>
          <a:p>
            <a:r>
              <a:rPr lang="en-US" b="0" i="0" dirty="0">
                <a:solidFill>
                  <a:srgbClr val="333333"/>
                </a:solidFill>
                <a:effectLst/>
                <a:latin typeface="Open Sans"/>
              </a:rPr>
              <a:t>Eventually the descendants of Ishmael’s twelve sons began to fill the Arabian peninsula.</a:t>
            </a:r>
          </a:p>
          <a:p>
            <a:endParaRPr lang="en-US" dirty="0">
              <a:solidFill>
                <a:srgbClr val="333333"/>
              </a:solidFill>
              <a:latin typeface="Open Sans"/>
            </a:endParaRPr>
          </a:p>
          <a:p>
            <a:endParaRPr lang="en-US" b="0" i="0" dirty="0">
              <a:solidFill>
                <a:srgbClr val="333333"/>
              </a:solidFill>
              <a:effectLst/>
              <a:latin typeface="Open Sans"/>
            </a:endParaRPr>
          </a:p>
          <a:p>
            <a:endParaRPr lang="en-US" dirty="0">
              <a:solidFill>
                <a:srgbClr val="333333"/>
              </a:solidFill>
              <a:latin typeface="Open Sans"/>
            </a:endParaRPr>
          </a:p>
          <a:p>
            <a:endParaRPr lang="en-US" b="0" i="0" dirty="0">
              <a:solidFill>
                <a:srgbClr val="333333"/>
              </a:solidFill>
              <a:effectLst/>
              <a:latin typeface="Open Sans"/>
            </a:endParaRPr>
          </a:p>
          <a:p>
            <a:r>
              <a:rPr lang="en-US" b="0" i="0" dirty="0">
                <a:solidFill>
                  <a:srgbClr val="333333"/>
                </a:solidFill>
                <a:effectLst/>
                <a:latin typeface="Open Sans"/>
              </a:rPr>
              <a:t> </a:t>
            </a:r>
          </a:p>
          <a:p>
            <a:endParaRPr lang="en-US" dirty="0">
              <a:solidFill>
                <a:srgbClr val="333333"/>
              </a:solidFill>
              <a:latin typeface="Open Sans"/>
            </a:endParaRPr>
          </a:p>
          <a:p>
            <a:r>
              <a:rPr lang="en-US" b="0" i="0" dirty="0">
                <a:solidFill>
                  <a:srgbClr val="333333"/>
                </a:solidFill>
                <a:effectLst/>
                <a:latin typeface="Open Sans"/>
              </a:rPr>
              <a:t>The Biblical account, though it differs in specifics, suggests also that Hagar and Ishmael were directed in their wanderings. </a:t>
            </a:r>
          </a:p>
          <a:p>
            <a:endParaRPr lang="en-US" dirty="0">
              <a:solidFill>
                <a:srgbClr val="333333"/>
              </a:solidFill>
              <a:latin typeface="Open Sans"/>
            </a:endParaRPr>
          </a:p>
          <a:p>
            <a:r>
              <a:rPr lang="en-US" b="0" i="0" dirty="0">
                <a:solidFill>
                  <a:srgbClr val="333333"/>
                </a:solidFill>
                <a:effectLst/>
                <a:latin typeface="Open Sans"/>
              </a:rPr>
              <a:t>Genesis recounts that an angel of the Lord comforted and preserved them, and that “God was with the lad [Ishmael].</a:t>
            </a:r>
            <a:endParaRPr lang="en-US" dirty="0"/>
          </a:p>
        </p:txBody>
      </p:sp>
      <p:sp>
        <p:nvSpPr>
          <p:cNvPr id="432" name="TextBox 431"/>
          <p:cNvSpPr txBox="1"/>
          <p:nvPr/>
        </p:nvSpPr>
        <p:spPr>
          <a:xfrm>
            <a:off x="11496539" y="6488668"/>
            <a:ext cx="695459" cy="369332"/>
          </a:xfrm>
          <a:prstGeom prst="rect">
            <a:avLst/>
          </a:prstGeom>
          <a:noFill/>
        </p:spPr>
        <p:txBody>
          <a:bodyPr wrap="square" rtlCol="0">
            <a:spAutoFit/>
          </a:bodyPr>
          <a:lstStyle/>
          <a:p>
            <a:r>
              <a:rPr lang="en-US" dirty="0"/>
              <a:t>(3)</a:t>
            </a:r>
          </a:p>
        </p:txBody>
      </p:sp>
      <p:pic>
        <p:nvPicPr>
          <p:cNvPr id="12290" name="Picture 2" descr="http://www.truthinlove.com/Pictures/geneology_abraham.gif"/>
          <p:cNvPicPr>
            <a:picLocks noChangeAspect="1" noChangeArrowheads="1"/>
          </p:cNvPicPr>
          <p:nvPr/>
        </p:nvPicPr>
        <p:blipFill rotWithShape="1">
          <a:blip r:embed="rId3">
            <a:extLst>
              <a:ext uri="{28A0092B-C50C-407E-A947-70E740481C1C}">
                <a14:useLocalDpi xmlns:a14="http://schemas.microsoft.com/office/drawing/2010/main" val="0"/>
              </a:ext>
            </a:extLst>
          </a:blip>
          <a:srcRect l="-1134" t="49706" r="73722" b="26387"/>
          <a:stretch/>
        </p:blipFill>
        <p:spPr bwMode="auto">
          <a:xfrm>
            <a:off x="4436478" y="3039413"/>
            <a:ext cx="2569630" cy="1494103"/>
          </a:xfrm>
          <a:prstGeom prst="rect">
            <a:avLst/>
          </a:prstGeom>
          <a:noFill/>
          <a:extLst>
            <a:ext uri="{909E8E84-426E-40DD-AFC4-6F175D3DCCD1}">
              <a14:hiddenFill xmlns:a14="http://schemas.microsoft.com/office/drawing/2010/main">
                <a:solidFill>
                  <a:srgbClr val="FFFFFF"/>
                </a:solidFill>
              </a14:hiddenFill>
            </a:ext>
          </a:extLst>
        </p:spPr>
      </p:pic>
      <p:grpSp>
        <p:nvGrpSpPr>
          <p:cNvPr id="433" name="Group 432"/>
          <p:cNvGrpSpPr/>
          <p:nvPr/>
        </p:nvGrpSpPr>
        <p:grpSpPr>
          <a:xfrm>
            <a:off x="583133" y="1807790"/>
            <a:ext cx="1881733" cy="4109760"/>
            <a:chOff x="4288870" y="1367784"/>
            <a:chExt cx="1881733" cy="4109760"/>
          </a:xfrm>
        </p:grpSpPr>
        <p:sp>
          <p:nvSpPr>
            <p:cNvPr id="434" name="Oval 4"/>
            <p:cNvSpPr/>
            <p:nvPr/>
          </p:nvSpPr>
          <p:spPr>
            <a:xfrm flipH="1">
              <a:off x="4327760" y="3731194"/>
              <a:ext cx="386617" cy="5764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5"/>
            <p:cNvSpPr/>
            <p:nvPr/>
          </p:nvSpPr>
          <p:spPr>
            <a:xfrm flipH="1">
              <a:off x="5653394" y="3695361"/>
              <a:ext cx="440114" cy="63938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6"/>
            <p:cNvSpPr/>
            <p:nvPr/>
          </p:nvSpPr>
          <p:spPr>
            <a:xfrm rot="18724763" flipH="1">
              <a:off x="5232169" y="4974310"/>
              <a:ext cx="440111" cy="566358"/>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7"/>
            <p:cNvSpPr/>
            <p:nvPr/>
          </p:nvSpPr>
          <p:spPr>
            <a:xfrm rot="3076064" flipH="1">
              <a:off x="4764550" y="4946831"/>
              <a:ext cx="440112" cy="566358"/>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Trapezoid 8"/>
            <p:cNvSpPr/>
            <p:nvPr/>
          </p:nvSpPr>
          <p:spPr>
            <a:xfrm rot="20366507" flipH="1">
              <a:off x="5298353" y="2824833"/>
              <a:ext cx="729089" cy="1314963"/>
            </a:xfrm>
            <a:prstGeom prst="trapezoid">
              <a:avLst/>
            </a:prstGeom>
            <a:solidFill>
              <a:srgbClr val="BF83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Trapezoid 10"/>
            <p:cNvSpPr/>
            <p:nvPr/>
          </p:nvSpPr>
          <p:spPr>
            <a:xfrm rot="1129774" flipH="1">
              <a:off x="4425188" y="2777739"/>
              <a:ext cx="684834" cy="1318457"/>
            </a:xfrm>
            <a:prstGeom prst="trapezoid">
              <a:avLst>
                <a:gd name="adj" fmla="val 32632"/>
              </a:avLst>
            </a:prstGeom>
            <a:solidFill>
              <a:srgbClr val="BF83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Trapezoid 12"/>
            <p:cNvSpPr/>
            <p:nvPr/>
          </p:nvSpPr>
          <p:spPr>
            <a:xfrm flipH="1">
              <a:off x="4682028" y="2838719"/>
              <a:ext cx="1045269" cy="2391291"/>
            </a:xfrm>
            <a:prstGeom prst="trapezoid">
              <a:avLst/>
            </a:prstGeom>
            <a:solidFill>
              <a:srgbClr val="BF83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Oval 13"/>
            <p:cNvSpPr/>
            <p:nvPr/>
          </p:nvSpPr>
          <p:spPr>
            <a:xfrm flipH="1">
              <a:off x="5004899" y="2649933"/>
              <a:ext cx="432898" cy="5034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16"/>
            <p:cNvSpPr/>
            <p:nvPr/>
          </p:nvSpPr>
          <p:spPr>
            <a:xfrm flipH="1">
              <a:off x="4682028" y="1438188"/>
              <a:ext cx="1078276" cy="154094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16"/>
            <p:cNvSpPr/>
            <p:nvPr/>
          </p:nvSpPr>
          <p:spPr>
            <a:xfrm rot="5400000" flipH="1">
              <a:off x="4776905" y="2863958"/>
              <a:ext cx="855513" cy="19039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Cloud 443"/>
            <p:cNvSpPr/>
            <p:nvPr/>
          </p:nvSpPr>
          <p:spPr>
            <a:xfrm rot="20552374" flipH="1">
              <a:off x="4824903" y="2422691"/>
              <a:ext cx="828526" cy="739057"/>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16"/>
            <p:cNvSpPr/>
            <p:nvPr/>
          </p:nvSpPr>
          <p:spPr>
            <a:xfrm flipH="1">
              <a:off x="5094633" y="2555165"/>
              <a:ext cx="275070" cy="1656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Cloud 445"/>
            <p:cNvSpPr/>
            <p:nvPr/>
          </p:nvSpPr>
          <p:spPr>
            <a:xfrm rot="18793003" flipH="1">
              <a:off x="4955853" y="1391846"/>
              <a:ext cx="595009" cy="546885"/>
            </a:xfrm>
            <a:prstGeom prst="cloud">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Cloud 446"/>
            <p:cNvSpPr/>
            <p:nvPr/>
          </p:nvSpPr>
          <p:spPr>
            <a:xfrm rot="17623677" flipH="1">
              <a:off x="4468747" y="1668731"/>
              <a:ext cx="669055" cy="491621"/>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Cloud 447"/>
            <p:cNvSpPr/>
            <p:nvPr/>
          </p:nvSpPr>
          <p:spPr>
            <a:xfrm rot="20895528" flipH="1">
              <a:off x="5453227" y="1579630"/>
              <a:ext cx="581648" cy="793129"/>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Oval 16"/>
            <p:cNvSpPr/>
            <p:nvPr/>
          </p:nvSpPr>
          <p:spPr>
            <a:xfrm flipH="1">
              <a:off x="4726798" y="1489248"/>
              <a:ext cx="1053118" cy="558941"/>
            </a:xfrm>
            <a:prstGeom prst="ellipse">
              <a:avLst/>
            </a:prstGeom>
            <a:solidFill>
              <a:srgbClr val="422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0" name="Group 449"/>
            <p:cNvGrpSpPr/>
            <p:nvPr/>
          </p:nvGrpSpPr>
          <p:grpSpPr>
            <a:xfrm>
              <a:off x="4706861" y="4843570"/>
              <a:ext cx="990600" cy="367896"/>
              <a:chOff x="6553200" y="2979128"/>
              <a:chExt cx="1817276" cy="674913"/>
            </a:xfrm>
          </p:grpSpPr>
          <p:grpSp>
            <p:nvGrpSpPr>
              <p:cNvPr id="483" name="Group 482"/>
              <p:cNvGrpSpPr/>
              <p:nvPr/>
            </p:nvGrpSpPr>
            <p:grpSpPr>
              <a:xfrm>
                <a:off x="7036526" y="2983482"/>
                <a:ext cx="362945" cy="666204"/>
                <a:chOff x="6553200" y="2979128"/>
                <a:chExt cx="362945" cy="666204"/>
              </a:xfrm>
            </p:grpSpPr>
            <p:sp>
              <p:nvSpPr>
                <p:cNvPr id="496" name="Cross 495"/>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Diamond 496"/>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4" name="Group 483"/>
              <p:cNvGrpSpPr/>
              <p:nvPr/>
            </p:nvGrpSpPr>
            <p:grpSpPr>
              <a:xfrm>
                <a:off x="6553200" y="2979128"/>
                <a:ext cx="362945" cy="666204"/>
                <a:chOff x="6553200" y="2979128"/>
                <a:chExt cx="362945" cy="666204"/>
              </a:xfrm>
            </p:grpSpPr>
            <p:sp>
              <p:nvSpPr>
                <p:cNvPr id="494" name="Cross 493"/>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Diamond 494"/>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5" name="Diamond 484"/>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6" name="Group 485"/>
              <p:cNvGrpSpPr/>
              <p:nvPr/>
            </p:nvGrpSpPr>
            <p:grpSpPr>
              <a:xfrm>
                <a:off x="7528560" y="2987837"/>
                <a:ext cx="362945" cy="666204"/>
                <a:chOff x="6553200" y="2979128"/>
                <a:chExt cx="362945" cy="666204"/>
              </a:xfrm>
            </p:grpSpPr>
            <p:sp>
              <p:nvSpPr>
                <p:cNvPr id="492" name="Cross 491"/>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Diamond 492"/>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7" name="Diamond 486"/>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8" name="Group 487"/>
              <p:cNvGrpSpPr/>
              <p:nvPr/>
            </p:nvGrpSpPr>
            <p:grpSpPr>
              <a:xfrm>
                <a:off x="8007531" y="2979128"/>
                <a:ext cx="362945" cy="666204"/>
                <a:chOff x="6553200" y="2979128"/>
                <a:chExt cx="362945" cy="666204"/>
              </a:xfrm>
            </p:grpSpPr>
            <p:sp>
              <p:nvSpPr>
                <p:cNvPr id="490" name="Cross 489"/>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Diamond 490"/>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9" name="Diamond 488"/>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1" name="Group 450"/>
            <p:cNvGrpSpPr/>
            <p:nvPr/>
          </p:nvGrpSpPr>
          <p:grpSpPr>
            <a:xfrm rot="20387557">
              <a:off x="5616828" y="3853894"/>
              <a:ext cx="553775" cy="205665"/>
              <a:chOff x="6553200" y="2979128"/>
              <a:chExt cx="1817276" cy="674913"/>
            </a:xfrm>
          </p:grpSpPr>
          <p:grpSp>
            <p:nvGrpSpPr>
              <p:cNvPr id="468" name="Group 467"/>
              <p:cNvGrpSpPr/>
              <p:nvPr/>
            </p:nvGrpSpPr>
            <p:grpSpPr>
              <a:xfrm>
                <a:off x="7036526" y="2983482"/>
                <a:ext cx="362945" cy="666204"/>
                <a:chOff x="6553200" y="2979128"/>
                <a:chExt cx="362945" cy="666204"/>
              </a:xfrm>
            </p:grpSpPr>
            <p:sp>
              <p:nvSpPr>
                <p:cNvPr id="481" name="Cross 480"/>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Diamond 481"/>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9" name="Group 468"/>
              <p:cNvGrpSpPr/>
              <p:nvPr/>
            </p:nvGrpSpPr>
            <p:grpSpPr>
              <a:xfrm>
                <a:off x="6553200" y="2979128"/>
                <a:ext cx="362945" cy="666204"/>
                <a:chOff x="6553200" y="2979128"/>
                <a:chExt cx="362945" cy="666204"/>
              </a:xfrm>
            </p:grpSpPr>
            <p:sp>
              <p:nvSpPr>
                <p:cNvPr id="479" name="Cross 478"/>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Diamond 479"/>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0" name="Diamond 469"/>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1" name="Group 470"/>
              <p:cNvGrpSpPr/>
              <p:nvPr/>
            </p:nvGrpSpPr>
            <p:grpSpPr>
              <a:xfrm>
                <a:off x="7528560" y="2987837"/>
                <a:ext cx="362945" cy="666204"/>
                <a:chOff x="6553200" y="2979128"/>
                <a:chExt cx="362945" cy="666204"/>
              </a:xfrm>
            </p:grpSpPr>
            <p:sp>
              <p:nvSpPr>
                <p:cNvPr id="477" name="Cross 476"/>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Diamond 477"/>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2" name="Diamond 471"/>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3" name="Group 472"/>
              <p:cNvGrpSpPr/>
              <p:nvPr/>
            </p:nvGrpSpPr>
            <p:grpSpPr>
              <a:xfrm>
                <a:off x="8007531" y="2979128"/>
                <a:ext cx="362945" cy="666204"/>
                <a:chOff x="6553200" y="2979128"/>
                <a:chExt cx="362945" cy="666204"/>
              </a:xfrm>
            </p:grpSpPr>
            <p:sp>
              <p:nvSpPr>
                <p:cNvPr id="475" name="Cross 474"/>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Diamond 475"/>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4" name="Diamond 473"/>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2" name="Group 451"/>
            <p:cNvGrpSpPr/>
            <p:nvPr/>
          </p:nvGrpSpPr>
          <p:grpSpPr>
            <a:xfrm rot="1083127">
              <a:off x="4288870" y="3842193"/>
              <a:ext cx="553775" cy="205665"/>
              <a:chOff x="6553200" y="2979128"/>
              <a:chExt cx="1817276" cy="674913"/>
            </a:xfrm>
          </p:grpSpPr>
          <p:grpSp>
            <p:nvGrpSpPr>
              <p:cNvPr id="453" name="Group 452"/>
              <p:cNvGrpSpPr/>
              <p:nvPr/>
            </p:nvGrpSpPr>
            <p:grpSpPr>
              <a:xfrm>
                <a:off x="7036526" y="2983482"/>
                <a:ext cx="362945" cy="666204"/>
                <a:chOff x="6553200" y="2979128"/>
                <a:chExt cx="362945" cy="666204"/>
              </a:xfrm>
            </p:grpSpPr>
            <p:sp>
              <p:nvSpPr>
                <p:cNvPr id="466" name="Cross 465"/>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Diamond 466"/>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4" name="Group 453"/>
              <p:cNvGrpSpPr/>
              <p:nvPr/>
            </p:nvGrpSpPr>
            <p:grpSpPr>
              <a:xfrm>
                <a:off x="6553200" y="2979128"/>
                <a:ext cx="362945" cy="666204"/>
                <a:chOff x="6553200" y="2979128"/>
                <a:chExt cx="362945" cy="666204"/>
              </a:xfrm>
            </p:grpSpPr>
            <p:sp>
              <p:nvSpPr>
                <p:cNvPr id="464" name="Cross 463"/>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Diamond 464"/>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5" name="Diamond 454"/>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6" name="Group 455"/>
              <p:cNvGrpSpPr/>
              <p:nvPr/>
            </p:nvGrpSpPr>
            <p:grpSpPr>
              <a:xfrm>
                <a:off x="7528560" y="2987837"/>
                <a:ext cx="362945" cy="666204"/>
                <a:chOff x="6553200" y="2979128"/>
                <a:chExt cx="362945" cy="666204"/>
              </a:xfrm>
            </p:grpSpPr>
            <p:sp>
              <p:nvSpPr>
                <p:cNvPr id="462" name="Cross 461"/>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Diamond 462"/>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7" name="Diamond 456"/>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8" name="Group 457"/>
              <p:cNvGrpSpPr/>
              <p:nvPr/>
            </p:nvGrpSpPr>
            <p:grpSpPr>
              <a:xfrm>
                <a:off x="8007531" y="2979128"/>
                <a:ext cx="362945" cy="666204"/>
                <a:chOff x="6553200" y="2979128"/>
                <a:chExt cx="362945" cy="666204"/>
              </a:xfrm>
            </p:grpSpPr>
            <p:sp>
              <p:nvSpPr>
                <p:cNvPr id="460" name="Cross 459"/>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Diamond 460"/>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9" name="Diamond 458"/>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026" name="Picture 2" descr="Image result for james b mayfield">
            <a:extLst>
              <a:ext uri="{FF2B5EF4-FFF2-40B4-BE49-F238E27FC236}">
                <a16:creationId xmlns:a16="http://schemas.microsoft.com/office/drawing/2014/main" id="{887086BC-667E-4A36-B0E1-425201E145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1701" y="106166"/>
            <a:ext cx="120967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40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290"/>
                                        </p:tgtEl>
                                        <p:attrNameLst>
                                          <p:attrName>style.visibility</p:attrName>
                                        </p:attrNameLst>
                                      </p:cBhvr>
                                      <p:to>
                                        <p:strVal val="visible"/>
                                      </p:to>
                                    </p:set>
                                    <p:animEffect transition="in" filter="fade">
                                      <p:cBhvr>
                                        <p:cTn id="9" dur="500"/>
                                        <p:tgtEl>
                                          <p:spTgt spid="1229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aetherforce.com/wp-content/uploads/2015/01/the_great_pyramids_of_kaiser_2_by_nethskie-d2xcunw.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01875" y="865466"/>
            <a:ext cx="9066727" cy="5509200"/>
          </a:xfrm>
          <a:prstGeom prst="rect">
            <a:avLst/>
          </a:prstGeom>
        </p:spPr>
        <p:txBody>
          <a:bodyPr wrap="square">
            <a:spAutoFit/>
          </a:bodyPr>
          <a:lstStyle/>
          <a:p>
            <a:pPr fontAlgn="base"/>
            <a:r>
              <a:rPr lang="en-US" sz="3200" dirty="0">
                <a:latin typeface="Helam Slab"/>
              </a:rPr>
              <a:t>“It should be manifestly evident to members of the Church that our Father loves all of his children.</a:t>
            </a:r>
          </a:p>
          <a:p>
            <a:pPr fontAlgn="base"/>
            <a:endParaRPr lang="en-US" sz="3200" dirty="0">
              <a:latin typeface="Helam Slab"/>
            </a:endParaRPr>
          </a:p>
          <a:p>
            <a:pPr fontAlgn="base"/>
            <a:r>
              <a:rPr lang="en-US" sz="3200" dirty="0">
                <a:latin typeface="Helam Slab"/>
              </a:rPr>
              <a:t>“He desires all of them to embrace the gospel and come unto him. …</a:t>
            </a:r>
          </a:p>
          <a:p>
            <a:pPr fontAlgn="base"/>
            <a:endParaRPr lang="en-US" sz="3200" dirty="0">
              <a:latin typeface="Helam Slab"/>
            </a:endParaRPr>
          </a:p>
          <a:p>
            <a:pPr fontAlgn="base"/>
            <a:r>
              <a:rPr lang="en-US" sz="3200" dirty="0">
                <a:latin typeface="Helam Slab"/>
              </a:rPr>
              <a:t>“Both the Jews and the Arabs are children of our Father. They are both children of promise, and as a church we do not take sides. We have love for and an interest in each.”</a:t>
            </a:r>
          </a:p>
        </p:txBody>
      </p:sp>
      <p:sp>
        <p:nvSpPr>
          <p:cNvPr id="4" name="TextBox 3"/>
          <p:cNvSpPr txBox="1"/>
          <p:nvPr/>
        </p:nvSpPr>
        <p:spPr>
          <a:xfrm>
            <a:off x="11496539" y="6488668"/>
            <a:ext cx="695459" cy="369332"/>
          </a:xfrm>
          <a:prstGeom prst="rect">
            <a:avLst/>
          </a:prstGeom>
          <a:noFill/>
        </p:spPr>
        <p:txBody>
          <a:bodyPr wrap="square" rtlCol="0">
            <a:spAutoFit/>
          </a:bodyPr>
          <a:lstStyle/>
          <a:p>
            <a:r>
              <a:rPr lang="en-US" dirty="0"/>
              <a:t>(4)</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44766" y="118966"/>
            <a:ext cx="1497564" cy="1948050"/>
          </a:xfrm>
          <a:prstGeom prst="rect">
            <a:avLst/>
          </a:prstGeom>
        </p:spPr>
      </p:pic>
    </p:spTree>
    <p:extLst>
      <p:ext uri="{BB962C8B-B14F-4D97-AF65-F5344CB8AC3E}">
        <p14:creationId xmlns:p14="http://schemas.microsoft.com/office/powerpoint/2010/main" val="302521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4286893" y="4539413"/>
            <a:ext cx="3486401" cy="1834652"/>
            <a:chOff x="4219893" y="3050114"/>
            <a:chExt cx="3486401" cy="1834652"/>
          </a:xfrm>
        </p:grpSpPr>
        <p:grpSp>
          <p:nvGrpSpPr>
            <p:cNvPr id="12" name="Group 11"/>
            <p:cNvGrpSpPr/>
            <p:nvPr/>
          </p:nvGrpSpPr>
          <p:grpSpPr>
            <a:xfrm>
              <a:off x="4470934" y="3050114"/>
              <a:ext cx="2950877" cy="1834652"/>
              <a:chOff x="3233872" y="3956180"/>
              <a:chExt cx="2950877" cy="1834652"/>
            </a:xfrm>
          </p:grpSpPr>
          <p:sp>
            <p:nvSpPr>
              <p:cNvPr id="13" name="Rounded Rectangle 12"/>
              <p:cNvSpPr/>
              <p:nvPr/>
            </p:nvSpPr>
            <p:spPr>
              <a:xfrm>
                <a:off x="3408835" y="4336229"/>
                <a:ext cx="2511997" cy="1387792"/>
              </a:xfrm>
              <a:prstGeom prst="round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3233872" y="5287811"/>
                <a:ext cx="802896" cy="428989"/>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rot="6049866">
                <a:off x="3816943" y="5363787"/>
                <a:ext cx="468247" cy="333413"/>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6470551">
                <a:off x="3951556" y="5067840"/>
                <a:ext cx="1006041" cy="439943"/>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800000">
                <a:off x="3238384" y="4769054"/>
                <a:ext cx="1003530" cy="536371"/>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646645" y="5288732"/>
                <a:ext cx="639152" cy="458925"/>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5715379" y="5287811"/>
                <a:ext cx="469370" cy="436210"/>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5753968">
                <a:off x="5227755" y="5244031"/>
                <a:ext cx="597159" cy="481583"/>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5131837" y="4348065"/>
                <a:ext cx="447869" cy="850033"/>
              </a:xfrm>
              <a:custGeom>
                <a:avLst/>
                <a:gdLst>
                  <a:gd name="connsiteX0" fmla="*/ 149290 w 447869"/>
                  <a:gd name="connsiteY0" fmla="*/ 0 h 850033"/>
                  <a:gd name="connsiteX1" fmla="*/ 149290 w 447869"/>
                  <a:gd name="connsiteY1" fmla="*/ 0 h 850033"/>
                  <a:gd name="connsiteX2" fmla="*/ 83975 w 447869"/>
                  <a:gd name="connsiteY2" fmla="*/ 46653 h 850033"/>
                  <a:gd name="connsiteX3" fmla="*/ 65314 w 447869"/>
                  <a:gd name="connsiteY3" fmla="*/ 65315 h 850033"/>
                  <a:gd name="connsiteX4" fmla="*/ 37322 w 447869"/>
                  <a:gd name="connsiteY4" fmla="*/ 214604 h 850033"/>
                  <a:gd name="connsiteX5" fmla="*/ 18661 w 447869"/>
                  <a:gd name="connsiteY5" fmla="*/ 289249 h 850033"/>
                  <a:gd name="connsiteX6" fmla="*/ 0 w 447869"/>
                  <a:gd name="connsiteY6" fmla="*/ 363894 h 850033"/>
                  <a:gd name="connsiteX7" fmla="*/ 9330 w 447869"/>
                  <a:gd name="connsiteY7" fmla="*/ 494523 h 850033"/>
                  <a:gd name="connsiteX8" fmla="*/ 27992 w 447869"/>
                  <a:gd name="connsiteY8" fmla="*/ 513184 h 850033"/>
                  <a:gd name="connsiteX9" fmla="*/ 55983 w 447869"/>
                  <a:gd name="connsiteY9" fmla="*/ 550506 h 850033"/>
                  <a:gd name="connsiteX10" fmla="*/ 83975 w 447869"/>
                  <a:gd name="connsiteY10" fmla="*/ 578498 h 850033"/>
                  <a:gd name="connsiteX11" fmla="*/ 121298 w 447869"/>
                  <a:gd name="connsiteY11" fmla="*/ 653143 h 850033"/>
                  <a:gd name="connsiteX12" fmla="*/ 139959 w 447869"/>
                  <a:gd name="connsiteY12" fmla="*/ 718457 h 850033"/>
                  <a:gd name="connsiteX13" fmla="*/ 158620 w 447869"/>
                  <a:gd name="connsiteY13" fmla="*/ 746449 h 850033"/>
                  <a:gd name="connsiteX14" fmla="*/ 205273 w 447869"/>
                  <a:gd name="connsiteY14" fmla="*/ 830425 h 850033"/>
                  <a:gd name="connsiteX15" fmla="*/ 261257 w 447869"/>
                  <a:gd name="connsiteY15" fmla="*/ 849086 h 850033"/>
                  <a:gd name="connsiteX16" fmla="*/ 391885 w 447869"/>
                  <a:gd name="connsiteY16" fmla="*/ 811764 h 850033"/>
                  <a:gd name="connsiteX17" fmla="*/ 410547 w 447869"/>
                  <a:gd name="connsiteY17" fmla="*/ 793102 h 850033"/>
                  <a:gd name="connsiteX18" fmla="*/ 419877 w 447869"/>
                  <a:gd name="connsiteY18" fmla="*/ 765111 h 850033"/>
                  <a:gd name="connsiteX19" fmla="*/ 438539 w 447869"/>
                  <a:gd name="connsiteY19" fmla="*/ 727788 h 850033"/>
                  <a:gd name="connsiteX20" fmla="*/ 447869 w 447869"/>
                  <a:gd name="connsiteY20" fmla="*/ 597159 h 850033"/>
                  <a:gd name="connsiteX21" fmla="*/ 438539 w 447869"/>
                  <a:gd name="connsiteY21" fmla="*/ 186613 h 850033"/>
                  <a:gd name="connsiteX22" fmla="*/ 419877 w 447869"/>
                  <a:gd name="connsiteY22" fmla="*/ 158621 h 850033"/>
                  <a:gd name="connsiteX23" fmla="*/ 373224 w 447869"/>
                  <a:gd name="connsiteY23" fmla="*/ 111968 h 850033"/>
                  <a:gd name="connsiteX24" fmla="*/ 326571 w 447869"/>
                  <a:gd name="connsiteY24" fmla="*/ 55984 h 850033"/>
                  <a:gd name="connsiteX25" fmla="*/ 261257 w 447869"/>
                  <a:gd name="connsiteY25" fmla="*/ 46653 h 850033"/>
                  <a:gd name="connsiteX26" fmla="*/ 223934 w 447869"/>
                  <a:gd name="connsiteY26" fmla="*/ 37323 h 850033"/>
                  <a:gd name="connsiteX27" fmla="*/ 195943 w 447869"/>
                  <a:gd name="connsiteY27" fmla="*/ 27992 h 850033"/>
                  <a:gd name="connsiteX28" fmla="*/ 149290 w 447869"/>
                  <a:gd name="connsiteY28" fmla="*/ 0 h 85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7869" h="850033">
                    <a:moveTo>
                      <a:pt x="149290" y="0"/>
                    </a:moveTo>
                    <a:lnTo>
                      <a:pt x="149290" y="0"/>
                    </a:lnTo>
                    <a:cubicBezTo>
                      <a:pt x="127518" y="15551"/>
                      <a:pt x="105094" y="30227"/>
                      <a:pt x="83975" y="46653"/>
                    </a:cubicBezTo>
                    <a:cubicBezTo>
                      <a:pt x="77031" y="52054"/>
                      <a:pt x="67039" y="56689"/>
                      <a:pt x="65314" y="65315"/>
                    </a:cubicBezTo>
                    <a:cubicBezTo>
                      <a:pt x="31831" y="232731"/>
                      <a:pt x="84918" y="143211"/>
                      <a:pt x="37322" y="214604"/>
                    </a:cubicBezTo>
                    <a:cubicBezTo>
                      <a:pt x="19486" y="268116"/>
                      <a:pt x="35550" y="216062"/>
                      <a:pt x="18661" y="289249"/>
                    </a:cubicBezTo>
                    <a:cubicBezTo>
                      <a:pt x="12894" y="314240"/>
                      <a:pt x="0" y="363894"/>
                      <a:pt x="0" y="363894"/>
                    </a:cubicBezTo>
                    <a:cubicBezTo>
                      <a:pt x="3110" y="407437"/>
                      <a:pt x="1285" y="451617"/>
                      <a:pt x="9330" y="494523"/>
                    </a:cubicBezTo>
                    <a:cubicBezTo>
                      <a:pt x="10951" y="503169"/>
                      <a:pt x="22360" y="506426"/>
                      <a:pt x="27992" y="513184"/>
                    </a:cubicBezTo>
                    <a:cubicBezTo>
                      <a:pt x="37947" y="525130"/>
                      <a:pt x="45863" y="538699"/>
                      <a:pt x="55983" y="550506"/>
                    </a:cubicBezTo>
                    <a:cubicBezTo>
                      <a:pt x="64571" y="560525"/>
                      <a:pt x="75527" y="568361"/>
                      <a:pt x="83975" y="578498"/>
                    </a:cubicBezTo>
                    <a:cubicBezTo>
                      <a:pt x="103021" y="601354"/>
                      <a:pt x="111772" y="624564"/>
                      <a:pt x="121298" y="653143"/>
                    </a:cubicBezTo>
                    <a:cubicBezTo>
                      <a:pt x="127281" y="671092"/>
                      <a:pt x="130969" y="700477"/>
                      <a:pt x="139959" y="718457"/>
                    </a:cubicBezTo>
                    <a:cubicBezTo>
                      <a:pt x="144974" y="728487"/>
                      <a:pt x="153605" y="736419"/>
                      <a:pt x="158620" y="746449"/>
                    </a:cubicBezTo>
                    <a:cubicBezTo>
                      <a:pt x="171765" y="772738"/>
                      <a:pt x="169972" y="818658"/>
                      <a:pt x="205273" y="830425"/>
                    </a:cubicBezTo>
                    <a:lnTo>
                      <a:pt x="261257" y="849086"/>
                    </a:lnTo>
                    <a:cubicBezTo>
                      <a:pt x="468979" y="833107"/>
                      <a:pt x="351150" y="879656"/>
                      <a:pt x="391885" y="811764"/>
                    </a:cubicBezTo>
                    <a:cubicBezTo>
                      <a:pt x="396411" y="804220"/>
                      <a:pt x="404326" y="799323"/>
                      <a:pt x="410547" y="793102"/>
                    </a:cubicBezTo>
                    <a:cubicBezTo>
                      <a:pt x="413657" y="783772"/>
                      <a:pt x="416003" y="774151"/>
                      <a:pt x="419877" y="765111"/>
                    </a:cubicBezTo>
                    <a:cubicBezTo>
                      <a:pt x="425356" y="752326"/>
                      <a:pt x="436252" y="741508"/>
                      <a:pt x="438539" y="727788"/>
                    </a:cubicBezTo>
                    <a:cubicBezTo>
                      <a:pt x="445716" y="684728"/>
                      <a:pt x="444759" y="640702"/>
                      <a:pt x="447869" y="597159"/>
                    </a:cubicBezTo>
                    <a:cubicBezTo>
                      <a:pt x="444759" y="460310"/>
                      <a:pt x="447259" y="323219"/>
                      <a:pt x="438539" y="186613"/>
                    </a:cubicBezTo>
                    <a:cubicBezTo>
                      <a:pt x="437825" y="175422"/>
                      <a:pt x="427262" y="167061"/>
                      <a:pt x="419877" y="158621"/>
                    </a:cubicBezTo>
                    <a:cubicBezTo>
                      <a:pt x="405395" y="142070"/>
                      <a:pt x="385423" y="130267"/>
                      <a:pt x="373224" y="111968"/>
                    </a:cubicBezTo>
                    <a:cubicBezTo>
                      <a:pt x="363894" y="97973"/>
                      <a:pt x="342900" y="62516"/>
                      <a:pt x="326571" y="55984"/>
                    </a:cubicBezTo>
                    <a:cubicBezTo>
                      <a:pt x="306152" y="47816"/>
                      <a:pt x="282895" y="50587"/>
                      <a:pt x="261257" y="46653"/>
                    </a:cubicBezTo>
                    <a:cubicBezTo>
                      <a:pt x="248640" y="44359"/>
                      <a:pt x="236264" y="40846"/>
                      <a:pt x="223934" y="37323"/>
                    </a:cubicBezTo>
                    <a:cubicBezTo>
                      <a:pt x="214477" y="34621"/>
                      <a:pt x="205744" y="28809"/>
                      <a:pt x="195943" y="27992"/>
                    </a:cubicBezTo>
                    <a:cubicBezTo>
                      <a:pt x="168048" y="25667"/>
                      <a:pt x="157066" y="4665"/>
                      <a:pt x="149290" y="0"/>
                    </a:cubicBezTo>
                    <a:close/>
                  </a:path>
                </a:pathLst>
              </a:cu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3320703" y="4282751"/>
                <a:ext cx="684279" cy="503853"/>
              </a:xfrm>
              <a:custGeom>
                <a:avLst/>
                <a:gdLst>
                  <a:gd name="connsiteX0" fmla="*/ 66309 w 684279"/>
                  <a:gd name="connsiteY0" fmla="*/ 65314 h 503853"/>
                  <a:gd name="connsiteX1" fmla="*/ 66309 w 684279"/>
                  <a:gd name="connsiteY1" fmla="*/ 65314 h 503853"/>
                  <a:gd name="connsiteX2" fmla="*/ 38317 w 684279"/>
                  <a:gd name="connsiteY2" fmla="*/ 205273 h 503853"/>
                  <a:gd name="connsiteX3" fmla="*/ 19656 w 684279"/>
                  <a:gd name="connsiteY3" fmla="*/ 223935 h 503853"/>
                  <a:gd name="connsiteX4" fmla="*/ 19656 w 684279"/>
                  <a:gd name="connsiteY4" fmla="*/ 466531 h 503853"/>
                  <a:gd name="connsiteX5" fmla="*/ 38317 w 684279"/>
                  <a:gd name="connsiteY5" fmla="*/ 494522 h 503853"/>
                  <a:gd name="connsiteX6" fmla="*/ 66309 w 684279"/>
                  <a:gd name="connsiteY6" fmla="*/ 503853 h 503853"/>
                  <a:gd name="connsiteX7" fmla="*/ 234260 w 684279"/>
                  <a:gd name="connsiteY7" fmla="*/ 494522 h 503853"/>
                  <a:gd name="connsiteX8" fmla="*/ 290244 w 684279"/>
                  <a:gd name="connsiteY8" fmla="*/ 485192 h 503853"/>
                  <a:gd name="connsiteX9" fmla="*/ 626146 w 684279"/>
                  <a:gd name="connsiteY9" fmla="*/ 494522 h 503853"/>
                  <a:gd name="connsiteX10" fmla="*/ 682130 w 684279"/>
                  <a:gd name="connsiteY10" fmla="*/ 485192 h 503853"/>
                  <a:gd name="connsiteX11" fmla="*/ 654138 w 684279"/>
                  <a:gd name="connsiteY11" fmla="*/ 382555 h 503853"/>
                  <a:gd name="connsiteX12" fmla="*/ 644807 w 684279"/>
                  <a:gd name="connsiteY12" fmla="*/ 205273 h 503853"/>
                  <a:gd name="connsiteX13" fmla="*/ 626146 w 684279"/>
                  <a:gd name="connsiteY13" fmla="*/ 27992 h 503853"/>
                  <a:gd name="connsiteX14" fmla="*/ 607485 w 684279"/>
                  <a:gd name="connsiteY14" fmla="*/ 0 h 503853"/>
                  <a:gd name="connsiteX15" fmla="*/ 122293 w 684279"/>
                  <a:gd name="connsiteY15" fmla="*/ 9331 h 503853"/>
                  <a:gd name="connsiteX16" fmla="*/ 94301 w 684279"/>
                  <a:gd name="connsiteY16" fmla="*/ 18661 h 503853"/>
                  <a:gd name="connsiteX17" fmla="*/ 84970 w 684279"/>
                  <a:gd name="connsiteY17" fmla="*/ 46653 h 503853"/>
                  <a:gd name="connsiteX18" fmla="*/ 66309 w 684279"/>
                  <a:gd name="connsiteY18" fmla="*/ 65314 h 50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4279" h="503853">
                    <a:moveTo>
                      <a:pt x="66309" y="65314"/>
                    </a:moveTo>
                    <a:lnTo>
                      <a:pt x="66309" y="65314"/>
                    </a:lnTo>
                    <a:cubicBezTo>
                      <a:pt x="64673" y="80036"/>
                      <a:pt x="58995" y="184594"/>
                      <a:pt x="38317" y="205273"/>
                    </a:cubicBezTo>
                    <a:lnTo>
                      <a:pt x="19656" y="223935"/>
                    </a:lnTo>
                    <a:cubicBezTo>
                      <a:pt x="-10668" y="314915"/>
                      <a:pt x="-2089" y="278068"/>
                      <a:pt x="19656" y="466531"/>
                    </a:cubicBezTo>
                    <a:cubicBezTo>
                      <a:pt x="20941" y="477671"/>
                      <a:pt x="29561" y="487517"/>
                      <a:pt x="38317" y="494522"/>
                    </a:cubicBezTo>
                    <a:cubicBezTo>
                      <a:pt x="45997" y="500666"/>
                      <a:pt x="56978" y="500743"/>
                      <a:pt x="66309" y="503853"/>
                    </a:cubicBezTo>
                    <a:cubicBezTo>
                      <a:pt x="122293" y="500743"/>
                      <a:pt x="178384" y="499178"/>
                      <a:pt x="234260" y="494522"/>
                    </a:cubicBezTo>
                    <a:cubicBezTo>
                      <a:pt x="253113" y="492951"/>
                      <a:pt x="271325" y="485192"/>
                      <a:pt x="290244" y="485192"/>
                    </a:cubicBezTo>
                    <a:cubicBezTo>
                      <a:pt x="402255" y="485192"/>
                      <a:pt x="514179" y="491412"/>
                      <a:pt x="626146" y="494522"/>
                    </a:cubicBezTo>
                    <a:cubicBezTo>
                      <a:pt x="644807" y="491412"/>
                      <a:pt x="671134" y="500587"/>
                      <a:pt x="682130" y="485192"/>
                    </a:cubicBezTo>
                    <a:cubicBezTo>
                      <a:pt x="692974" y="470010"/>
                      <a:pt x="659526" y="396025"/>
                      <a:pt x="654138" y="382555"/>
                    </a:cubicBezTo>
                    <a:cubicBezTo>
                      <a:pt x="651028" y="323461"/>
                      <a:pt x="648183" y="264352"/>
                      <a:pt x="644807" y="205273"/>
                    </a:cubicBezTo>
                    <a:cubicBezTo>
                      <a:pt x="644033" y="191729"/>
                      <a:pt x="649436" y="74572"/>
                      <a:pt x="626146" y="27992"/>
                    </a:cubicBezTo>
                    <a:cubicBezTo>
                      <a:pt x="621131" y="17962"/>
                      <a:pt x="613705" y="9331"/>
                      <a:pt x="607485" y="0"/>
                    </a:cubicBezTo>
                    <a:lnTo>
                      <a:pt x="122293" y="9331"/>
                    </a:lnTo>
                    <a:cubicBezTo>
                      <a:pt x="112464" y="9688"/>
                      <a:pt x="101256" y="11706"/>
                      <a:pt x="94301" y="18661"/>
                    </a:cubicBezTo>
                    <a:cubicBezTo>
                      <a:pt x="87346" y="25616"/>
                      <a:pt x="90030" y="38219"/>
                      <a:pt x="84970" y="46653"/>
                    </a:cubicBezTo>
                    <a:cubicBezTo>
                      <a:pt x="80444" y="54196"/>
                      <a:pt x="69419" y="62204"/>
                      <a:pt x="66309" y="65314"/>
                    </a:cubicBezTo>
                    <a:close/>
                  </a:path>
                </a:pathLst>
              </a:cu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850922" flipH="1">
                <a:off x="3914748" y="4377915"/>
                <a:ext cx="585350" cy="464051"/>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4441371" y="4311701"/>
                <a:ext cx="709127" cy="494647"/>
              </a:xfrm>
              <a:custGeom>
                <a:avLst/>
                <a:gdLst>
                  <a:gd name="connsiteX0" fmla="*/ 27992 w 709127"/>
                  <a:gd name="connsiteY0" fmla="*/ 27034 h 494647"/>
                  <a:gd name="connsiteX1" fmla="*/ 27992 w 709127"/>
                  <a:gd name="connsiteY1" fmla="*/ 27034 h 494647"/>
                  <a:gd name="connsiteX2" fmla="*/ 18662 w 709127"/>
                  <a:gd name="connsiteY2" fmla="*/ 111009 h 494647"/>
                  <a:gd name="connsiteX3" fmla="*/ 0 w 709127"/>
                  <a:gd name="connsiteY3" fmla="*/ 474903 h 494647"/>
                  <a:gd name="connsiteX4" fmla="*/ 18662 w 709127"/>
                  <a:gd name="connsiteY4" fmla="*/ 493564 h 494647"/>
                  <a:gd name="connsiteX5" fmla="*/ 587829 w 709127"/>
                  <a:gd name="connsiteY5" fmla="*/ 484234 h 494647"/>
                  <a:gd name="connsiteX6" fmla="*/ 606490 w 709127"/>
                  <a:gd name="connsiteY6" fmla="*/ 465572 h 494647"/>
                  <a:gd name="connsiteX7" fmla="*/ 643813 w 709127"/>
                  <a:gd name="connsiteY7" fmla="*/ 437581 h 494647"/>
                  <a:gd name="connsiteX8" fmla="*/ 690466 w 709127"/>
                  <a:gd name="connsiteY8" fmla="*/ 400258 h 494647"/>
                  <a:gd name="connsiteX9" fmla="*/ 699796 w 709127"/>
                  <a:gd name="connsiteY9" fmla="*/ 362936 h 494647"/>
                  <a:gd name="connsiteX10" fmla="*/ 709127 w 709127"/>
                  <a:gd name="connsiteY10" fmla="*/ 334944 h 494647"/>
                  <a:gd name="connsiteX11" fmla="*/ 699796 w 709127"/>
                  <a:gd name="connsiteY11" fmla="*/ 139001 h 494647"/>
                  <a:gd name="connsiteX12" fmla="*/ 681135 w 709127"/>
                  <a:gd name="connsiteY12" fmla="*/ 73687 h 494647"/>
                  <a:gd name="connsiteX13" fmla="*/ 643813 w 709127"/>
                  <a:gd name="connsiteY13" fmla="*/ 55026 h 494647"/>
                  <a:gd name="connsiteX14" fmla="*/ 625151 w 709127"/>
                  <a:gd name="connsiteY14" fmla="*/ 36364 h 494647"/>
                  <a:gd name="connsiteX15" fmla="*/ 597160 w 709127"/>
                  <a:gd name="connsiteY15" fmla="*/ 27034 h 494647"/>
                  <a:gd name="connsiteX16" fmla="*/ 382556 w 709127"/>
                  <a:gd name="connsiteY16" fmla="*/ 17703 h 494647"/>
                  <a:gd name="connsiteX17" fmla="*/ 46653 w 709127"/>
                  <a:gd name="connsiteY17" fmla="*/ 17703 h 494647"/>
                  <a:gd name="connsiteX18" fmla="*/ 27992 w 709127"/>
                  <a:gd name="connsiteY18" fmla="*/ 45695 h 494647"/>
                  <a:gd name="connsiteX19" fmla="*/ 27992 w 709127"/>
                  <a:gd name="connsiteY19" fmla="*/ 27034 h 49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9127" h="494647">
                    <a:moveTo>
                      <a:pt x="27992" y="27034"/>
                    </a:moveTo>
                    <a:lnTo>
                      <a:pt x="27992" y="27034"/>
                    </a:lnTo>
                    <a:cubicBezTo>
                      <a:pt x="24882" y="55026"/>
                      <a:pt x="19912" y="82873"/>
                      <a:pt x="18662" y="111009"/>
                    </a:cubicBezTo>
                    <a:cubicBezTo>
                      <a:pt x="2410" y="476686"/>
                      <a:pt x="45337" y="338898"/>
                      <a:pt x="0" y="474903"/>
                    </a:cubicBezTo>
                    <a:cubicBezTo>
                      <a:pt x="6221" y="481123"/>
                      <a:pt x="9866" y="493424"/>
                      <a:pt x="18662" y="493564"/>
                    </a:cubicBezTo>
                    <a:cubicBezTo>
                      <a:pt x="208386" y="496576"/>
                      <a:pt x="398296" y="493259"/>
                      <a:pt x="587829" y="484234"/>
                    </a:cubicBezTo>
                    <a:cubicBezTo>
                      <a:pt x="596616" y="483816"/>
                      <a:pt x="599732" y="471204"/>
                      <a:pt x="606490" y="465572"/>
                    </a:cubicBezTo>
                    <a:cubicBezTo>
                      <a:pt x="618437" y="455617"/>
                      <a:pt x="631866" y="447536"/>
                      <a:pt x="643813" y="437581"/>
                    </a:cubicBezTo>
                    <a:cubicBezTo>
                      <a:pt x="697002" y="393257"/>
                      <a:pt x="621248" y="446403"/>
                      <a:pt x="690466" y="400258"/>
                    </a:cubicBezTo>
                    <a:cubicBezTo>
                      <a:pt x="693576" y="387817"/>
                      <a:pt x="696273" y="375266"/>
                      <a:pt x="699796" y="362936"/>
                    </a:cubicBezTo>
                    <a:cubicBezTo>
                      <a:pt x="702498" y="353479"/>
                      <a:pt x="709127" y="344779"/>
                      <a:pt x="709127" y="334944"/>
                    </a:cubicBezTo>
                    <a:cubicBezTo>
                      <a:pt x="709127" y="269556"/>
                      <a:pt x="705010" y="204181"/>
                      <a:pt x="699796" y="139001"/>
                    </a:cubicBezTo>
                    <a:cubicBezTo>
                      <a:pt x="699775" y="138736"/>
                      <a:pt x="685552" y="78104"/>
                      <a:pt x="681135" y="73687"/>
                    </a:cubicBezTo>
                    <a:cubicBezTo>
                      <a:pt x="671300" y="63852"/>
                      <a:pt x="655386" y="62741"/>
                      <a:pt x="643813" y="55026"/>
                    </a:cubicBezTo>
                    <a:cubicBezTo>
                      <a:pt x="636493" y="50146"/>
                      <a:pt x="632695" y="40890"/>
                      <a:pt x="625151" y="36364"/>
                    </a:cubicBezTo>
                    <a:cubicBezTo>
                      <a:pt x="616718" y="31304"/>
                      <a:pt x="606966" y="27788"/>
                      <a:pt x="597160" y="27034"/>
                    </a:cubicBezTo>
                    <a:cubicBezTo>
                      <a:pt x="525769" y="21542"/>
                      <a:pt x="454091" y="20813"/>
                      <a:pt x="382556" y="17703"/>
                    </a:cubicBezTo>
                    <a:cubicBezTo>
                      <a:pt x="253516" y="-3804"/>
                      <a:pt x="251565" y="-7911"/>
                      <a:pt x="46653" y="17703"/>
                    </a:cubicBezTo>
                    <a:cubicBezTo>
                      <a:pt x="35526" y="19094"/>
                      <a:pt x="35921" y="37765"/>
                      <a:pt x="27992" y="45695"/>
                    </a:cubicBezTo>
                    <a:lnTo>
                      <a:pt x="27992" y="27034"/>
                    </a:lnTo>
                    <a:close/>
                  </a:path>
                </a:pathLst>
              </a:cu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4693298" y="4809941"/>
                <a:ext cx="597162" cy="521303"/>
              </a:xfrm>
              <a:custGeom>
                <a:avLst/>
                <a:gdLst>
                  <a:gd name="connsiteX0" fmla="*/ 46653 w 597162"/>
                  <a:gd name="connsiteY0" fmla="*/ 13986 h 521303"/>
                  <a:gd name="connsiteX1" fmla="*/ 46653 w 597162"/>
                  <a:gd name="connsiteY1" fmla="*/ 13986 h 521303"/>
                  <a:gd name="connsiteX2" fmla="*/ 18661 w 597162"/>
                  <a:gd name="connsiteY2" fmla="*/ 88630 h 521303"/>
                  <a:gd name="connsiteX3" fmla="*/ 9331 w 597162"/>
                  <a:gd name="connsiteY3" fmla="*/ 125953 h 521303"/>
                  <a:gd name="connsiteX4" fmla="*/ 0 w 597162"/>
                  <a:gd name="connsiteY4" fmla="*/ 153945 h 521303"/>
                  <a:gd name="connsiteX5" fmla="*/ 9331 w 597162"/>
                  <a:gd name="connsiteY5" fmla="*/ 461855 h 521303"/>
                  <a:gd name="connsiteX6" fmla="*/ 18661 w 597162"/>
                  <a:gd name="connsiteY6" fmla="*/ 489847 h 521303"/>
                  <a:gd name="connsiteX7" fmla="*/ 46653 w 597162"/>
                  <a:gd name="connsiteY7" fmla="*/ 499177 h 521303"/>
                  <a:gd name="connsiteX8" fmla="*/ 65314 w 597162"/>
                  <a:gd name="connsiteY8" fmla="*/ 517839 h 521303"/>
                  <a:gd name="connsiteX9" fmla="*/ 195943 w 597162"/>
                  <a:gd name="connsiteY9" fmla="*/ 499177 h 521303"/>
                  <a:gd name="connsiteX10" fmla="*/ 298580 w 597162"/>
                  <a:gd name="connsiteY10" fmla="*/ 480516 h 521303"/>
                  <a:gd name="connsiteX11" fmla="*/ 494522 w 597162"/>
                  <a:gd name="connsiteY11" fmla="*/ 471186 h 521303"/>
                  <a:gd name="connsiteX12" fmla="*/ 587829 w 597162"/>
                  <a:gd name="connsiteY12" fmla="*/ 461855 h 521303"/>
                  <a:gd name="connsiteX13" fmla="*/ 597159 w 597162"/>
                  <a:gd name="connsiteY13" fmla="*/ 433863 h 521303"/>
                  <a:gd name="connsiteX14" fmla="*/ 569167 w 597162"/>
                  <a:gd name="connsiteY14" fmla="*/ 237920 h 521303"/>
                  <a:gd name="connsiteX15" fmla="*/ 541175 w 597162"/>
                  <a:gd name="connsiteY15" fmla="*/ 191267 h 521303"/>
                  <a:gd name="connsiteX16" fmla="*/ 531845 w 597162"/>
                  <a:gd name="connsiteY16" fmla="*/ 163275 h 521303"/>
                  <a:gd name="connsiteX17" fmla="*/ 522514 w 597162"/>
                  <a:gd name="connsiteY17" fmla="*/ 125953 h 521303"/>
                  <a:gd name="connsiteX18" fmla="*/ 494522 w 597162"/>
                  <a:gd name="connsiteY18" fmla="*/ 107292 h 521303"/>
                  <a:gd name="connsiteX19" fmla="*/ 475861 w 597162"/>
                  <a:gd name="connsiteY19" fmla="*/ 88630 h 521303"/>
                  <a:gd name="connsiteX20" fmla="*/ 457200 w 597162"/>
                  <a:gd name="connsiteY20" fmla="*/ 60639 h 521303"/>
                  <a:gd name="connsiteX21" fmla="*/ 429208 w 597162"/>
                  <a:gd name="connsiteY21" fmla="*/ 51308 h 521303"/>
                  <a:gd name="connsiteX22" fmla="*/ 401216 w 597162"/>
                  <a:gd name="connsiteY22" fmla="*/ 32647 h 521303"/>
                  <a:gd name="connsiteX23" fmla="*/ 251926 w 597162"/>
                  <a:gd name="connsiteY23" fmla="*/ 4655 h 521303"/>
                  <a:gd name="connsiteX24" fmla="*/ 46653 w 597162"/>
                  <a:gd name="connsiteY24" fmla="*/ 13986 h 5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7162" h="521303">
                    <a:moveTo>
                      <a:pt x="46653" y="13986"/>
                    </a:moveTo>
                    <a:lnTo>
                      <a:pt x="46653" y="13986"/>
                    </a:lnTo>
                    <a:cubicBezTo>
                      <a:pt x="37322" y="38867"/>
                      <a:pt x="27064" y="63420"/>
                      <a:pt x="18661" y="88630"/>
                    </a:cubicBezTo>
                    <a:cubicBezTo>
                      <a:pt x="14606" y="100796"/>
                      <a:pt x="12854" y="113623"/>
                      <a:pt x="9331" y="125953"/>
                    </a:cubicBezTo>
                    <a:cubicBezTo>
                      <a:pt x="6629" y="135410"/>
                      <a:pt x="3110" y="144614"/>
                      <a:pt x="0" y="153945"/>
                    </a:cubicBezTo>
                    <a:cubicBezTo>
                      <a:pt x="3110" y="256582"/>
                      <a:pt x="3635" y="359329"/>
                      <a:pt x="9331" y="461855"/>
                    </a:cubicBezTo>
                    <a:cubicBezTo>
                      <a:pt x="9877" y="471675"/>
                      <a:pt x="11706" y="482892"/>
                      <a:pt x="18661" y="489847"/>
                    </a:cubicBezTo>
                    <a:cubicBezTo>
                      <a:pt x="25616" y="496802"/>
                      <a:pt x="37322" y="496067"/>
                      <a:pt x="46653" y="499177"/>
                    </a:cubicBezTo>
                    <a:cubicBezTo>
                      <a:pt x="52873" y="505398"/>
                      <a:pt x="56543" y="517164"/>
                      <a:pt x="65314" y="517839"/>
                    </a:cubicBezTo>
                    <a:cubicBezTo>
                      <a:pt x="199458" y="528158"/>
                      <a:pt x="129144" y="513491"/>
                      <a:pt x="195943" y="499177"/>
                    </a:cubicBezTo>
                    <a:cubicBezTo>
                      <a:pt x="229944" y="491891"/>
                      <a:pt x="263959" y="483762"/>
                      <a:pt x="298580" y="480516"/>
                    </a:cubicBezTo>
                    <a:cubicBezTo>
                      <a:pt x="363683" y="474413"/>
                      <a:pt x="429208" y="474296"/>
                      <a:pt x="494522" y="471186"/>
                    </a:cubicBezTo>
                    <a:cubicBezTo>
                      <a:pt x="525624" y="468076"/>
                      <a:pt x="558453" y="472537"/>
                      <a:pt x="587829" y="461855"/>
                    </a:cubicBezTo>
                    <a:cubicBezTo>
                      <a:pt x="597072" y="458494"/>
                      <a:pt x="597159" y="443698"/>
                      <a:pt x="597159" y="433863"/>
                    </a:cubicBezTo>
                    <a:cubicBezTo>
                      <a:pt x="597159" y="306183"/>
                      <a:pt x="598140" y="324838"/>
                      <a:pt x="569167" y="237920"/>
                    </a:cubicBezTo>
                    <a:cubicBezTo>
                      <a:pt x="557054" y="201581"/>
                      <a:pt x="566793" y="216884"/>
                      <a:pt x="541175" y="191267"/>
                    </a:cubicBezTo>
                    <a:cubicBezTo>
                      <a:pt x="538065" y="181936"/>
                      <a:pt x="534547" y="172732"/>
                      <a:pt x="531845" y="163275"/>
                    </a:cubicBezTo>
                    <a:cubicBezTo>
                      <a:pt x="528322" y="150945"/>
                      <a:pt x="529627" y="136623"/>
                      <a:pt x="522514" y="125953"/>
                    </a:cubicBezTo>
                    <a:cubicBezTo>
                      <a:pt x="516293" y="116622"/>
                      <a:pt x="503279" y="114297"/>
                      <a:pt x="494522" y="107292"/>
                    </a:cubicBezTo>
                    <a:cubicBezTo>
                      <a:pt x="487653" y="101796"/>
                      <a:pt x="481356" y="95499"/>
                      <a:pt x="475861" y="88630"/>
                    </a:cubicBezTo>
                    <a:cubicBezTo>
                      <a:pt x="468856" y="79874"/>
                      <a:pt x="465956" y="67644"/>
                      <a:pt x="457200" y="60639"/>
                    </a:cubicBezTo>
                    <a:cubicBezTo>
                      <a:pt x="449520" y="54495"/>
                      <a:pt x="438005" y="55707"/>
                      <a:pt x="429208" y="51308"/>
                    </a:cubicBezTo>
                    <a:cubicBezTo>
                      <a:pt x="419178" y="46293"/>
                      <a:pt x="411463" y="37201"/>
                      <a:pt x="401216" y="32647"/>
                    </a:cubicBezTo>
                    <a:cubicBezTo>
                      <a:pt x="341757" y="6221"/>
                      <a:pt x="323209" y="12576"/>
                      <a:pt x="251926" y="4655"/>
                    </a:cubicBezTo>
                    <a:cubicBezTo>
                      <a:pt x="126286" y="-9306"/>
                      <a:pt x="80865" y="12431"/>
                      <a:pt x="46653" y="13986"/>
                    </a:cubicBezTo>
                    <a:close/>
                  </a:path>
                </a:pathLst>
              </a:cu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flipV="1">
                <a:off x="5771513" y="4730901"/>
                <a:ext cx="362534" cy="574525"/>
              </a:xfrm>
              <a:custGeom>
                <a:avLst/>
                <a:gdLst>
                  <a:gd name="connsiteX0" fmla="*/ 149290 w 447869"/>
                  <a:gd name="connsiteY0" fmla="*/ 0 h 850033"/>
                  <a:gd name="connsiteX1" fmla="*/ 149290 w 447869"/>
                  <a:gd name="connsiteY1" fmla="*/ 0 h 850033"/>
                  <a:gd name="connsiteX2" fmla="*/ 83975 w 447869"/>
                  <a:gd name="connsiteY2" fmla="*/ 46653 h 850033"/>
                  <a:gd name="connsiteX3" fmla="*/ 65314 w 447869"/>
                  <a:gd name="connsiteY3" fmla="*/ 65315 h 850033"/>
                  <a:gd name="connsiteX4" fmla="*/ 37322 w 447869"/>
                  <a:gd name="connsiteY4" fmla="*/ 214604 h 850033"/>
                  <a:gd name="connsiteX5" fmla="*/ 18661 w 447869"/>
                  <a:gd name="connsiteY5" fmla="*/ 289249 h 850033"/>
                  <a:gd name="connsiteX6" fmla="*/ 0 w 447869"/>
                  <a:gd name="connsiteY6" fmla="*/ 363894 h 850033"/>
                  <a:gd name="connsiteX7" fmla="*/ 9330 w 447869"/>
                  <a:gd name="connsiteY7" fmla="*/ 494523 h 850033"/>
                  <a:gd name="connsiteX8" fmla="*/ 27992 w 447869"/>
                  <a:gd name="connsiteY8" fmla="*/ 513184 h 850033"/>
                  <a:gd name="connsiteX9" fmla="*/ 55983 w 447869"/>
                  <a:gd name="connsiteY9" fmla="*/ 550506 h 850033"/>
                  <a:gd name="connsiteX10" fmla="*/ 83975 w 447869"/>
                  <a:gd name="connsiteY10" fmla="*/ 578498 h 850033"/>
                  <a:gd name="connsiteX11" fmla="*/ 121298 w 447869"/>
                  <a:gd name="connsiteY11" fmla="*/ 653143 h 850033"/>
                  <a:gd name="connsiteX12" fmla="*/ 139959 w 447869"/>
                  <a:gd name="connsiteY12" fmla="*/ 718457 h 850033"/>
                  <a:gd name="connsiteX13" fmla="*/ 158620 w 447869"/>
                  <a:gd name="connsiteY13" fmla="*/ 746449 h 850033"/>
                  <a:gd name="connsiteX14" fmla="*/ 205273 w 447869"/>
                  <a:gd name="connsiteY14" fmla="*/ 830425 h 850033"/>
                  <a:gd name="connsiteX15" fmla="*/ 261257 w 447869"/>
                  <a:gd name="connsiteY15" fmla="*/ 849086 h 850033"/>
                  <a:gd name="connsiteX16" fmla="*/ 391885 w 447869"/>
                  <a:gd name="connsiteY16" fmla="*/ 811764 h 850033"/>
                  <a:gd name="connsiteX17" fmla="*/ 410547 w 447869"/>
                  <a:gd name="connsiteY17" fmla="*/ 793102 h 850033"/>
                  <a:gd name="connsiteX18" fmla="*/ 419877 w 447869"/>
                  <a:gd name="connsiteY18" fmla="*/ 765111 h 850033"/>
                  <a:gd name="connsiteX19" fmla="*/ 438539 w 447869"/>
                  <a:gd name="connsiteY19" fmla="*/ 727788 h 850033"/>
                  <a:gd name="connsiteX20" fmla="*/ 447869 w 447869"/>
                  <a:gd name="connsiteY20" fmla="*/ 597159 h 850033"/>
                  <a:gd name="connsiteX21" fmla="*/ 438539 w 447869"/>
                  <a:gd name="connsiteY21" fmla="*/ 186613 h 850033"/>
                  <a:gd name="connsiteX22" fmla="*/ 419877 w 447869"/>
                  <a:gd name="connsiteY22" fmla="*/ 158621 h 850033"/>
                  <a:gd name="connsiteX23" fmla="*/ 373224 w 447869"/>
                  <a:gd name="connsiteY23" fmla="*/ 111968 h 850033"/>
                  <a:gd name="connsiteX24" fmla="*/ 326571 w 447869"/>
                  <a:gd name="connsiteY24" fmla="*/ 55984 h 850033"/>
                  <a:gd name="connsiteX25" fmla="*/ 261257 w 447869"/>
                  <a:gd name="connsiteY25" fmla="*/ 46653 h 850033"/>
                  <a:gd name="connsiteX26" fmla="*/ 223934 w 447869"/>
                  <a:gd name="connsiteY26" fmla="*/ 37323 h 850033"/>
                  <a:gd name="connsiteX27" fmla="*/ 195943 w 447869"/>
                  <a:gd name="connsiteY27" fmla="*/ 27992 h 850033"/>
                  <a:gd name="connsiteX28" fmla="*/ 149290 w 447869"/>
                  <a:gd name="connsiteY28" fmla="*/ 0 h 85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7869" h="850033">
                    <a:moveTo>
                      <a:pt x="149290" y="0"/>
                    </a:moveTo>
                    <a:lnTo>
                      <a:pt x="149290" y="0"/>
                    </a:lnTo>
                    <a:cubicBezTo>
                      <a:pt x="127518" y="15551"/>
                      <a:pt x="105094" y="30227"/>
                      <a:pt x="83975" y="46653"/>
                    </a:cubicBezTo>
                    <a:cubicBezTo>
                      <a:pt x="77031" y="52054"/>
                      <a:pt x="67039" y="56689"/>
                      <a:pt x="65314" y="65315"/>
                    </a:cubicBezTo>
                    <a:cubicBezTo>
                      <a:pt x="31831" y="232731"/>
                      <a:pt x="84918" y="143211"/>
                      <a:pt x="37322" y="214604"/>
                    </a:cubicBezTo>
                    <a:cubicBezTo>
                      <a:pt x="19486" y="268116"/>
                      <a:pt x="35550" y="216062"/>
                      <a:pt x="18661" y="289249"/>
                    </a:cubicBezTo>
                    <a:cubicBezTo>
                      <a:pt x="12894" y="314240"/>
                      <a:pt x="0" y="363894"/>
                      <a:pt x="0" y="363894"/>
                    </a:cubicBezTo>
                    <a:cubicBezTo>
                      <a:pt x="3110" y="407437"/>
                      <a:pt x="1285" y="451617"/>
                      <a:pt x="9330" y="494523"/>
                    </a:cubicBezTo>
                    <a:cubicBezTo>
                      <a:pt x="10951" y="503169"/>
                      <a:pt x="22360" y="506426"/>
                      <a:pt x="27992" y="513184"/>
                    </a:cubicBezTo>
                    <a:cubicBezTo>
                      <a:pt x="37947" y="525130"/>
                      <a:pt x="45863" y="538699"/>
                      <a:pt x="55983" y="550506"/>
                    </a:cubicBezTo>
                    <a:cubicBezTo>
                      <a:pt x="64571" y="560525"/>
                      <a:pt x="75527" y="568361"/>
                      <a:pt x="83975" y="578498"/>
                    </a:cubicBezTo>
                    <a:cubicBezTo>
                      <a:pt x="103021" y="601354"/>
                      <a:pt x="111772" y="624564"/>
                      <a:pt x="121298" y="653143"/>
                    </a:cubicBezTo>
                    <a:cubicBezTo>
                      <a:pt x="127281" y="671092"/>
                      <a:pt x="130969" y="700477"/>
                      <a:pt x="139959" y="718457"/>
                    </a:cubicBezTo>
                    <a:cubicBezTo>
                      <a:pt x="144974" y="728487"/>
                      <a:pt x="153605" y="736419"/>
                      <a:pt x="158620" y="746449"/>
                    </a:cubicBezTo>
                    <a:cubicBezTo>
                      <a:pt x="171765" y="772738"/>
                      <a:pt x="169972" y="818658"/>
                      <a:pt x="205273" y="830425"/>
                    </a:cubicBezTo>
                    <a:lnTo>
                      <a:pt x="261257" y="849086"/>
                    </a:lnTo>
                    <a:cubicBezTo>
                      <a:pt x="468979" y="833107"/>
                      <a:pt x="351150" y="879656"/>
                      <a:pt x="391885" y="811764"/>
                    </a:cubicBezTo>
                    <a:cubicBezTo>
                      <a:pt x="396411" y="804220"/>
                      <a:pt x="404326" y="799323"/>
                      <a:pt x="410547" y="793102"/>
                    </a:cubicBezTo>
                    <a:cubicBezTo>
                      <a:pt x="413657" y="783772"/>
                      <a:pt x="416003" y="774151"/>
                      <a:pt x="419877" y="765111"/>
                    </a:cubicBezTo>
                    <a:cubicBezTo>
                      <a:pt x="425356" y="752326"/>
                      <a:pt x="436252" y="741508"/>
                      <a:pt x="438539" y="727788"/>
                    </a:cubicBezTo>
                    <a:cubicBezTo>
                      <a:pt x="445716" y="684728"/>
                      <a:pt x="444759" y="640702"/>
                      <a:pt x="447869" y="597159"/>
                    </a:cubicBezTo>
                    <a:cubicBezTo>
                      <a:pt x="444759" y="460310"/>
                      <a:pt x="447259" y="323219"/>
                      <a:pt x="438539" y="186613"/>
                    </a:cubicBezTo>
                    <a:cubicBezTo>
                      <a:pt x="437825" y="175422"/>
                      <a:pt x="427262" y="167061"/>
                      <a:pt x="419877" y="158621"/>
                    </a:cubicBezTo>
                    <a:cubicBezTo>
                      <a:pt x="405395" y="142070"/>
                      <a:pt x="385423" y="130267"/>
                      <a:pt x="373224" y="111968"/>
                    </a:cubicBezTo>
                    <a:cubicBezTo>
                      <a:pt x="363894" y="97973"/>
                      <a:pt x="342900" y="62516"/>
                      <a:pt x="326571" y="55984"/>
                    </a:cubicBezTo>
                    <a:cubicBezTo>
                      <a:pt x="306152" y="47816"/>
                      <a:pt x="282895" y="50587"/>
                      <a:pt x="261257" y="46653"/>
                    </a:cubicBezTo>
                    <a:cubicBezTo>
                      <a:pt x="248640" y="44359"/>
                      <a:pt x="236264" y="40846"/>
                      <a:pt x="223934" y="37323"/>
                    </a:cubicBezTo>
                    <a:cubicBezTo>
                      <a:pt x="214477" y="34621"/>
                      <a:pt x="205744" y="28809"/>
                      <a:pt x="195943" y="27992"/>
                    </a:cubicBezTo>
                    <a:cubicBezTo>
                      <a:pt x="168048" y="25667"/>
                      <a:pt x="157066" y="4665"/>
                      <a:pt x="149290" y="0"/>
                    </a:cubicBezTo>
                    <a:close/>
                  </a:path>
                </a:pathLst>
              </a:cu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5557148" y="4702629"/>
                <a:ext cx="323098" cy="561141"/>
              </a:xfrm>
              <a:custGeom>
                <a:avLst/>
                <a:gdLst>
                  <a:gd name="connsiteX0" fmla="*/ 321138 w 323098"/>
                  <a:gd name="connsiteY0" fmla="*/ 27991 h 561141"/>
                  <a:gd name="connsiteX1" fmla="*/ 321138 w 323098"/>
                  <a:gd name="connsiteY1" fmla="*/ 27991 h 561141"/>
                  <a:gd name="connsiteX2" fmla="*/ 97203 w 323098"/>
                  <a:gd name="connsiteY2" fmla="*/ 0 h 561141"/>
                  <a:gd name="connsiteX3" fmla="*/ 31889 w 323098"/>
                  <a:gd name="connsiteY3" fmla="*/ 9330 h 561141"/>
                  <a:gd name="connsiteX4" fmla="*/ 22558 w 323098"/>
                  <a:gd name="connsiteY4" fmla="*/ 223934 h 561141"/>
                  <a:gd name="connsiteX5" fmla="*/ 41219 w 323098"/>
                  <a:gd name="connsiteY5" fmla="*/ 279918 h 561141"/>
                  <a:gd name="connsiteX6" fmla="*/ 31889 w 323098"/>
                  <a:gd name="connsiteY6" fmla="*/ 391885 h 561141"/>
                  <a:gd name="connsiteX7" fmla="*/ 13228 w 323098"/>
                  <a:gd name="connsiteY7" fmla="*/ 447869 h 561141"/>
                  <a:gd name="connsiteX8" fmla="*/ 31889 w 323098"/>
                  <a:gd name="connsiteY8" fmla="*/ 494522 h 561141"/>
                  <a:gd name="connsiteX9" fmla="*/ 59881 w 323098"/>
                  <a:gd name="connsiteY9" fmla="*/ 503853 h 561141"/>
                  <a:gd name="connsiteX10" fmla="*/ 115864 w 323098"/>
                  <a:gd name="connsiteY10" fmla="*/ 513183 h 561141"/>
                  <a:gd name="connsiteX11" fmla="*/ 143856 w 323098"/>
                  <a:gd name="connsiteY11" fmla="*/ 531844 h 561141"/>
                  <a:gd name="connsiteX12" fmla="*/ 162517 w 323098"/>
                  <a:gd name="connsiteY12" fmla="*/ 550506 h 561141"/>
                  <a:gd name="connsiteX13" fmla="*/ 190509 w 323098"/>
                  <a:gd name="connsiteY13" fmla="*/ 559836 h 561141"/>
                  <a:gd name="connsiteX14" fmla="*/ 265154 w 323098"/>
                  <a:gd name="connsiteY14" fmla="*/ 550506 h 561141"/>
                  <a:gd name="connsiteX15" fmla="*/ 246493 w 323098"/>
                  <a:gd name="connsiteY15" fmla="*/ 447869 h 561141"/>
                  <a:gd name="connsiteX16" fmla="*/ 227832 w 323098"/>
                  <a:gd name="connsiteY16" fmla="*/ 391885 h 561141"/>
                  <a:gd name="connsiteX17" fmla="*/ 218501 w 323098"/>
                  <a:gd name="connsiteY17" fmla="*/ 363893 h 561141"/>
                  <a:gd name="connsiteX18" fmla="*/ 237162 w 323098"/>
                  <a:gd name="connsiteY18" fmla="*/ 242595 h 561141"/>
                  <a:gd name="connsiteX19" fmla="*/ 265154 w 323098"/>
                  <a:gd name="connsiteY19" fmla="*/ 233265 h 561141"/>
                  <a:gd name="connsiteX20" fmla="*/ 293146 w 323098"/>
                  <a:gd name="connsiteY20" fmla="*/ 205273 h 561141"/>
                  <a:gd name="connsiteX21" fmla="*/ 311807 w 323098"/>
                  <a:gd name="connsiteY21" fmla="*/ 177281 h 561141"/>
                  <a:gd name="connsiteX22" fmla="*/ 321138 w 323098"/>
                  <a:gd name="connsiteY22" fmla="*/ 27991 h 56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3098" h="561141">
                    <a:moveTo>
                      <a:pt x="321138" y="27991"/>
                    </a:moveTo>
                    <a:lnTo>
                      <a:pt x="321138" y="27991"/>
                    </a:lnTo>
                    <a:cubicBezTo>
                      <a:pt x="222532" y="6079"/>
                      <a:pt x="215205" y="0"/>
                      <a:pt x="97203" y="0"/>
                    </a:cubicBezTo>
                    <a:cubicBezTo>
                      <a:pt x="75211" y="0"/>
                      <a:pt x="53660" y="6220"/>
                      <a:pt x="31889" y="9330"/>
                    </a:cubicBezTo>
                    <a:cubicBezTo>
                      <a:pt x="-19334" y="86166"/>
                      <a:pt x="1642" y="42661"/>
                      <a:pt x="22558" y="223934"/>
                    </a:cubicBezTo>
                    <a:cubicBezTo>
                      <a:pt x="24813" y="243475"/>
                      <a:pt x="41219" y="279918"/>
                      <a:pt x="41219" y="279918"/>
                    </a:cubicBezTo>
                    <a:cubicBezTo>
                      <a:pt x="38109" y="317240"/>
                      <a:pt x="38046" y="354943"/>
                      <a:pt x="31889" y="391885"/>
                    </a:cubicBezTo>
                    <a:cubicBezTo>
                      <a:pt x="28655" y="411288"/>
                      <a:pt x="13228" y="447869"/>
                      <a:pt x="13228" y="447869"/>
                    </a:cubicBezTo>
                    <a:cubicBezTo>
                      <a:pt x="19448" y="463420"/>
                      <a:pt x="21167" y="481655"/>
                      <a:pt x="31889" y="494522"/>
                    </a:cubicBezTo>
                    <a:cubicBezTo>
                      <a:pt x="38185" y="502078"/>
                      <a:pt x="50280" y="501719"/>
                      <a:pt x="59881" y="503853"/>
                    </a:cubicBezTo>
                    <a:cubicBezTo>
                      <a:pt x="78349" y="507957"/>
                      <a:pt x="97203" y="510073"/>
                      <a:pt x="115864" y="513183"/>
                    </a:cubicBezTo>
                    <a:cubicBezTo>
                      <a:pt x="125195" y="519403"/>
                      <a:pt x="135099" y="524839"/>
                      <a:pt x="143856" y="531844"/>
                    </a:cubicBezTo>
                    <a:cubicBezTo>
                      <a:pt x="150725" y="537340"/>
                      <a:pt x="154974" y="545980"/>
                      <a:pt x="162517" y="550506"/>
                    </a:cubicBezTo>
                    <a:cubicBezTo>
                      <a:pt x="170951" y="555566"/>
                      <a:pt x="181178" y="556726"/>
                      <a:pt x="190509" y="559836"/>
                    </a:cubicBezTo>
                    <a:cubicBezTo>
                      <a:pt x="215391" y="556726"/>
                      <a:pt x="248642" y="569377"/>
                      <a:pt x="265154" y="550506"/>
                    </a:cubicBezTo>
                    <a:cubicBezTo>
                      <a:pt x="270536" y="544355"/>
                      <a:pt x="251520" y="464628"/>
                      <a:pt x="246493" y="447869"/>
                    </a:cubicBezTo>
                    <a:cubicBezTo>
                      <a:pt x="240841" y="429028"/>
                      <a:pt x="234052" y="410546"/>
                      <a:pt x="227832" y="391885"/>
                    </a:cubicBezTo>
                    <a:lnTo>
                      <a:pt x="218501" y="363893"/>
                    </a:lnTo>
                    <a:cubicBezTo>
                      <a:pt x="224721" y="323460"/>
                      <a:pt x="223403" y="281120"/>
                      <a:pt x="237162" y="242595"/>
                    </a:cubicBezTo>
                    <a:cubicBezTo>
                      <a:pt x="240470" y="233333"/>
                      <a:pt x="256970" y="238721"/>
                      <a:pt x="265154" y="233265"/>
                    </a:cubicBezTo>
                    <a:cubicBezTo>
                      <a:pt x="276133" y="225946"/>
                      <a:pt x="284698" y="215410"/>
                      <a:pt x="293146" y="205273"/>
                    </a:cubicBezTo>
                    <a:cubicBezTo>
                      <a:pt x="300325" y="196658"/>
                      <a:pt x="306792" y="187311"/>
                      <a:pt x="311807" y="177281"/>
                    </a:cubicBezTo>
                    <a:cubicBezTo>
                      <a:pt x="330974" y="138948"/>
                      <a:pt x="319583" y="52873"/>
                      <a:pt x="321138" y="27991"/>
                    </a:cubicBezTo>
                    <a:close/>
                  </a:path>
                </a:pathLst>
              </a:cu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5486400" y="4320073"/>
                <a:ext cx="628462" cy="448982"/>
              </a:xfrm>
              <a:custGeom>
                <a:avLst/>
                <a:gdLst>
                  <a:gd name="connsiteX0" fmla="*/ 0 w 550506"/>
                  <a:gd name="connsiteY0" fmla="*/ 9331 h 392500"/>
                  <a:gd name="connsiteX1" fmla="*/ 0 w 550506"/>
                  <a:gd name="connsiteY1" fmla="*/ 9331 h 392500"/>
                  <a:gd name="connsiteX2" fmla="*/ 9330 w 550506"/>
                  <a:gd name="connsiteY2" fmla="*/ 93307 h 392500"/>
                  <a:gd name="connsiteX3" fmla="*/ 18661 w 550506"/>
                  <a:gd name="connsiteY3" fmla="*/ 121298 h 392500"/>
                  <a:gd name="connsiteX4" fmla="*/ 46653 w 550506"/>
                  <a:gd name="connsiteY4" fmla="*/ 130629 h 392500"/>
                  <a:gd name="connsiteX5" fmla="*/ 74645 w 550506"/>
                  <a:gd name="connsiteY5" fmla="*/ 149290 h 392500"/>
                  <a:gd name="connsiteX6" fmla="*/ 83975 w 550506"/>
                  <a:gd name="connsiteY6" fmla="*/ 177282 h 392500"/>
                  <a:gd name="connsiteX7" fmla="*/ 93306 w 550506"/>
                  <a:gd name="connsiteY7" fmla="*/ 307911 h 392500"/>
                  <a:gd name="connsiteX8" fmla="*/ 195943 w 550506"/>
                  <a:gd name="connsiteY8" fmla="*/ 317241 h 392500"/>
                  <a:gd name="connsiteX9" fmla="*/ 242596 w 550506"/>
                  <a:gd name="connsiteY9" fmla="*/ 354564 h 392500"/>
                  <a:gd name="connsiteX10" fmla="*/ 270587 w 550506"/>
                  <a:gd name="connsiteY10" fmla="*/ 363894 h 392500"/>
                  <a:gd name="connsiteX11" fmla="*/ 289249 w 550506"/>
                  <a:gd name="connsiteY11" fmla="*/ 382556 h 392500"/>
                  <a:gd name="connsiteX12" fmla="*/ 531845 w 550506"/>
                  <a:gd name="connsiteY12" fmla="*/ 354564 h 392500"/>
                  <a:gd name="connsiteX13" fmla="*/ 541175 w 550506"/>
                  <a:gd name="connsiteY13" fmla="*/ 307911 h 392500"/>
                  <a:gd name="connsiteX14" fmla="*/ 550506 w 550506"/>
                  <a:gd name="connsiteY14" fmla="*/ 279919 h 392500"/>
                  <a:gd name="connsiteX15" fmla="*/ 541175 w 550506"/>
                  <a:gd name="connsiteY15" fmla="*/ 102637 h 392500"/>
                  <a:gd name="connsiteX16" fmla="*/ 531845 w 550506"/>
                  <a:gd name="connsiteY16" fmla="*/ 74645 h 392500"/>
                  <a:gd name="connsiteX17" fmla="*/ 457200 w 550506"/>
                  <a:gd name="connsiteY17" fmla="*/ 18662 h 392500"/>
                  <a:gd name="connsiteX18" fmla="*/ 401216 w 550506"/>
                  <a:gd name="connsiteY18" fmla="*/ 0 h 392500"/>
                  <a:gd name="connsiteX19" fmla="*/ 0 w 550506"/>
                  <a:gd name="connsiteY19" fmla="*/ 9331 h 39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0506" h="392500">
                    <a:moveTo>
                      <a:pt x="0" y="9331"/>
                    </a:moveTo>
                    <a:lnTo>
                      <a:pt x="0" y="9331"/>
                    </a:lnTo>
                    <a:cubicBezTo>
                      <a:pt x="3110" y="37323"/>
                      <a:pt x="4700" y="65526"/>
                      <a:pt x="9330" y="93307"/>
                    </a:cubicBezTo>
                    <a:cubicBezTo>
                      <a:pt x="10947" y="103008"/>
                      <a:pt x="11706" y="114344"/>
                      <a:pt x="18661" y="121298"/>
                    </a:cubicBezTo>
                    <a:cubicBezTo>
                      <a:pt x="25616" y="128253"/>
                      <a:pt x="37856" y="126230"/>
                      <a:pt x="46653" y="130629"/>
                    </a:cubicBezTo>
                    <a:cubicBezTo>
                      <a:pt x="56683" y="135644"/>
                      <a:pt x="65314" y="143070"/>
                      <a:pt x="74645" y="149290"/>
                    </a:cubicBezTo>
                    <a:cubicBezTo>
                      <a:pt x="77755" y="158621"/>
                      <a:pt x="82826" y="167514"/>
                      <a:pt x="83975" y="177282"/>
                    </a:cubicBezTo>
                    <a:cubicBezTo>
                      <a:pt x="89076" y="220637"/>
                      <a:pt x="66035" y="273823"/>
                      <a:pt x="93306" y="307911"/>
                    </a:cubicBezTo>
                    <a:cubicBezTo>
                      <a:pt x="114766" y="334736"/>
                      <a:pt x="161731" y="314131"/>
                      <a:pt x="195943" y="317241"/>
                    </a:cubicBezTo>
                    <a:cubicBezTo>
                      <a:pt x="213301" y="334600"/>
                      <a:pt x="219053" y="342793"/>
                      <a:pt x="242596" y="354564"/>
                    </a:cubicBezTo>
                    <a:cubicBezTo>
                      <a:pt x="251393" y="358962"/>
                      <a:pt x="261257" y="360784"/>
                      <a:pt x="270587" y="363894"/>
                    </a:cubicBezTo>
                    <a:cubicBezTo>
                      <a:pt x="276808" y="370115"/>
                      <a:pt x="280459" y="382204"/>
                      <a:pt x="289249" y="382556"/>
                    </a:cubicBezTo>
                    <a:cubicBezTo>
                      <a:pt x="488380" y="390522"/>
                      <a:pt x="448454" y="410157"/>
                      <a:pt x="531845" y="354564"/>
                    </a:cubicBezTo>
                    <a:cubicBezTo>
                      <a:pt x="534955" y="339013"/>
                      <a:pt x="537329" y="323296"/>
                      <a:pt x="541175" y="307911"/>
                    </a:cubicBezTo>
                    <a:cubicBezTo>
                      <a:pt x="543560" y="298369"/>
                      <a:pt x="550506" y="289754"/>
                      <a:pt x="550506" y="279919"/>
                    </a:cubicBezTo>
                    <a:cubicBezTo>
                      <a:pt x="550506" y="220743"/>
                      <a:pt x="546532" y="161570"/>
                      <a:pt x="541175" y="102637"/>
                    </a:cubicBezTo>
                    <a:cubicBezTo>
                      <a:pt x="540285" y="92842"/>
                      <a:pt x="536905" y="83079"/>
                      <a:pt x="531845" y="74645"/>
                    </a:cubicBezTo>
                    <a:cubicBezTo>
                      <a:pt x="520793" y="56225"/>
                      <a:pt x="460669" y="19818"/>
                      <a:pt x="457200" y="18662"/>
                    </a:cubicBezTo>
                    <a:lnTo>
                      <a:pt x="401216" y="0"/>
                    </a:lnTo>
                    <a:cubicBezTo>
                      <a:pt x="21779" y="18973"/>
                      <a:pt x="66869" y="7776"/>
                      <a:pt x="0" y="9331"/>
                    </a:cubicBezTo>
                    <a:close/>
                  </a:path>
                </a:pathLst>
              </a:cu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3342546" y="3956180"/>
                <a:ext cx="2824989" cy="391885"/>
              </a:xfrm>
              <a:custGeom>
                <a:avLst/>
                <a:gdLst>
                  <a:gd name="connsiteX0" fmla="*/ 231078 w 2824989"/>
                  <a:gd name="connsiteY0" fmla="*/ 0 h 391885"/>
                  <a:gd name="connsiteX1" fmla="*/ 231078 w 2824989"/>
                  <a:gd name="connsiteY1" fmla="*/ 0 h 391885"/>
                  <a:gd name="connsiteX2" fmla="*/ 147103 w 2824989"/>
                  <a:gd name="connsiteY2" fmla="*/ 18661 h 391885"/>
                  <a:gd name="connsiteX3" fmla="*/ 119111 w 2824989"/>
                  <a:gd name="connsiteY3" fmla="*/ 37322 h 391885"/>
                  <a:gd name="connsiteX4" fmla="*/ 91119 w 2824989"/>
                  <a:gd name="connsiteY4" fmla="*/ 46653 h 391885"/>
                  <a:gd name="connsiteX5" fmla="*/ 72458 w 2824989"/>
                  <a:gd name="connsiteY5" fmla="*/ 74644 h 391885"/>
                  <a:gd name="connsiteX6" fmla="*/ 44466 w 2824989"/>
                  <a:gd name="connsiteY6" fmla="*/ 93306 h 391885"/>
                  <a:gd name="connsiteX7" fmla="*/ 35136 w 2824989"/>
                  <a:gd name="connsiteY7" fmla="*/ 121298 h 391885"/>
                  <a:gd name="connsiteX8" fmla="*/ 16474 w 2824989"/>
                  <a:gd name="connsiteY8" fmla="*/ 139959 h 391885"/>
                  <a:gd name="connsiteX9" fmla="*/ 16474 w 2824989"/>
                  <a:gd name="connsiteY9" fmla="*/ 317240 h 391885"/>
                  <a:gd name="connsiteX10" fmla="*/ 35136 w 2824989"/>
                  <a:gd name="connsiteY10" fmla="*/ 335902 h 391885"/>
                  <a:gd name="connsiteX11" fmla="*/ 53797 w 2824989"/>
                  <a:gd name="connsiteY11" fmla="*/ 363893 h 391885"/>
                  <a:gd name="connsiteX12" fmla="*/ 1686654 w 2824989"/>
                  <a:gd name="connsiteY12" fmla="*/ 373224 h 391885"/>
                  <a:gd name="connsiteX13" fmla="*/ 1789291 w 2824989"/>
                  <a:gd name="connsiteY13" fmla="*/ 391885 h 391885"/>
                  <a:gd name="connsiteX14" fmla="*/ 2796997 w 2824989"/>
                  <a:gd name="connsiteY14" fmla="*/ 382555 h 391885"/>
                  <a:gd name="connsiteX15" fmla="*/ 2815658 w 2824989"/>
                  <a:gd name="connsiteY15" fmla="*/ 363893 h 391885"/>
                  <a:gd name="connsiteX16" fmla="*/ 2824989 w 2824989"/>
                  <a:gd name="connsiteY16" fmla="*/ 335902 h 391885"/>
                  <a:gd name="connsiteX17" fmla="*/ 2815658 w 2824989"/>
                  <a:gd name="connsiteY17" fmla="*/ 121298 h 391885"/>
                  <a:gd name="connsiteX18" fmla="*/ 2796997 w 2824989"/>
                  <a:gd name="connsiteY18" fmla="*/ 102636 h 391885"/>
                  <a:gd name="connsiteX19" fmla="*/ 2741013 w 2824989"/>
                  <a:gd name="connsiteY19" fmla="*/ 83975 h 391885"/>
                  <a:gd name="connsiteX20" fmla="*/ 2666368 w 2824989"/>
                  <a:gd name="connsiteY20" fmla="*/ 55983 h 391885"/>
                  <a:gd name="connsiteX21" fmla="*/ 2022556 w 2824989"/>
                  <a:gd name="connsiteY21" fmla="*/ 46653 h 391885"/>
                  <a:gd name="connsiteX22" fmla="*/ 1266776 w 2824989"/>
                  <a:gd name="connsiteY22" fmla="*/ 18661 h 391885"/>
                  <a:gd name="connsiteX23" fmla="*/ 996189 w 2824989"/>
                  <a:gd name="connsiteY23" fmla="*/ 0 h 391885"/>
                  <a:gd name="connsiteX24" fmla="*/ 231078 w 2824989"/>
                  <a:gd name="connsiteY24" fmla="*/ 0 h 39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24989" h="391885">
                    <a:moveTo>
                      <a:pt x="231078" y="0"/>
                    </a:moveTo>
                    <a:lnTo>
                      <a:pt x="231078" y="0"/>
                    </a:lnTo>
                    <a:cubicBezTo>
                      <a:pt x="203086" y="6220"/>
                      <a:pt x="174306" y="9593"/>
                      <a:pt x="147103" y="18661"/>
                    </a:cubicBezTo>
                    <a:cubicBezTo>
                      <a:pt x="136464" y="22207"/>
                      <a:pt x="129141" y="32307"/>
                      <a:pt x="119111" y="37322"/>
                    </a:cubicBezTo>
                    <a:cubicBezTo>
                      <a:pt x="110314" y="41721"/>
                      <a:pt x="100450" y="43543"/>
                      <a:pt x="91119" y="46653"/>
                    </a:cubicBezTo>
                    <a:cubicBezTo>
                      <a:pt x="84899" y="55983"/>
                      <a:pt x="80387" y="66715"/>
                      <a:pt x="72458" y="74644"/>
                    </a:cubicBezTo>
                    <a:cubicBezTo>
                      <a:pt x="64528" y="82574"/>
                      <a:pt x="51471" y="84549"/>
                      <a:pt x="44466" y="93306"/>
                    </a:cubicBezTo>
                    <a:cubicBezTo>
                      <a:pt x="38322" y="100986"/>
                      <a:pt x="40196" y="112864"/>
                      <a:pt x="35136" y="121298"/>
                    </a:cubicBezTo>
                    <a:cubicBezTo>
                      <a:pt x="30610" y="128841"/>
                      <a:pt x="22695" y="133739"/>
                      <a:pt x="16474" y="139959"/>
                    </a:cubicBezTo>
                    <a:cubicBezTo>
                      <a:pt x="-6443" y="208714"/>
                      <a:pt x="-4519" y="191285"/>
                      <a:pt x="16474" y="317240"/>
                    </a:cubicBezTo>
                    <a:cubicBezTo>
                      <a:pt x="17920" y="325918"/>
                      <a:pt x="29640" y="329032"/>
                      <a:pt x="35136" y="335902"/>
                    </a:cubicBezTo>
                    <a:cubicBezTo>
                      <a:pt x="42141" y="344658"/>
                      <a:pt x="42586" y="363640"/>
                      <a:pt x="53797" y="363893"/>
                    </a:cubicBezTo>
                    <a:cubicBezTo>
                      <a:pt x="597953" y="376190"/>
                      <a:pt x="1142368" y="370114"/>
                      <a:pt x="1686654" y="373224"/>
                    </a:cubicBezTo>
                    <a:cubicBezTo>
                      <a:pt x="1726021" y="386347"/>
                      <a:pt x="1736535" y="391885"/>
                      <a:pt x="1789291" y="391885"/>
                    </a:cubicBezTo>
                    <a:lnTo>
                      <a:pt x="2796997" y="382555"/>
                    </a:lnTo>
                    <a:cubicBezTo>
                      <a:pt x="2803217" y="376334"/>
                      <a:pt x="2811132" y="371436"/>
                      <a:pt x="2815658" y="363893"/>
                    </a:cubicBezTo>
                    <a:cubicBezTo>
                      <a:pt x="2820718" y="355459"/>
                      <a:pt x="2824989" y="345737"/>
                      <a:pt x="2824989" y="335902"/>
                    </a:cubicBezTo>
                    <a:cubicBezTo>
                      <a:pt x="2824989" y="264300"/>
                      <a:pt x="2824189" y="192390"/>
                      <a:pt x="2815658" y="121298"/>
                    </a:cubicBezTo>
                    <a:cubicBezTo>
                      <a:pt x="2814610" y="112564"/>
                      <a:pt x="2804865" y="106570"/>
                      <a:pt x="2796997" y="102636"/>
                    </a:cubicBezTo>
                    <a:cubicBezTo>
                      <a:pt x="2779403" y="93839"/>
                      <a:pt x="2757380" y="94886"/>
                      <a:pt x="2741013" y="83975"/>
                    </a:cubicBezTo>
                    <a:cubicBezTo>
                      <a:pt x="2710850" y="63867"/>
                      <a:pt x="2708426" y="57120"/>
                      <a:pt x="2666368" y="55983"/>
                    </a:cubicBezTo>
                    <a:cubicBezTo>
                      <a:pt x="2451820" y="50184"/>
                      <a:pt x="2237160" y="49763"/>
                      <a:pt x="2022556" y="46653"/>
                    </a:cubicBezTo>
                    <a:cubicBezTo>
                      <a:pt x="1480016" y="16511"/>
                      <a:pt x="2535970" y="73843"/>
                      <a:pt x="1266776" y="18661"/>
                    </a:cubicBezTo>
                    <a:cubicBezTo>
                      <a:pt x="1176451" y="14734"/>
                      <a:pt x="1086599" y="0"/>
                      <a:pt x="996189" y="0"/>
                    </a:cubicBezTo>
                    <a:lnTo>
                      <a:pt x="231078" y="0"/>
                    </a:lnTo>
                    <a:close/>
                  </a:path>
                </a:pathLst>
              </a:cu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rot="20066776" flipH="1">
              <a:off x="4219893" y="4146418"/>
              <a:ext cx="420238" cy="685659"/>
              <a:chOff x="3301619" y="4751740"/>
              <a:chExt cx="592079" cy="966034"/>
            </a:xfrm>
          </p:grpSpPr>
          <p:sp>
            <p:nvSpPr>
              <p:cNvPr id="31" name="Moon 30"/>
              <p:cNvSpPr/>
              <p:nvPr/>
            </p:nvSpPr>
            <p:spPr>
              <a:xfrm rot="1558533">
                <a:off x="3512698" y="4867727"/>
                <a:ext cx="381000" cy="761999"/>
              </a:xfrm>
              <a:prstGeom prst="moon">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8803068">
                <a:off x="3301619" y="4751740"/>
                <a:ext cx="461585" cy="960429"/>
              </a:xfrm>
              <a:prstGeom prst="moon">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8118905">
                <a:off x="3325698" y="4955773"/>
                <a:ext cx="295504" cy="762001"/>
              </a:xfrm>
              <a:prstGeom prst="moon">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7257517" y="4149703"/>
              <a:ext cx="448777" cy="681681"/>
              <a:chOff x="3301619" y="4751740"/>
              <a:chExt cx="632288" cy="960429"/>
            </a:xfrm>
          </p:grpSpPr>
          <p:sp>
            <p:nvSpPr>
              <p:cNvPr id="35" name="Moon 34"/>
              <p:cNvSpPr/>
              <p:nvPr/>
            </p:nvSpPr>
            <p:spPr>
              <a:xfrm rot="1558533">
                <a:off x="3552907" y="4946815"/>
                <a:ext cx="381000" cy="762000"/>
              </a:xfrm>
              <a:prstGeom prst="moon">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8803068">
                <a:off x="3301619" y="4751740"/>
                <a:ext cx="461585" cy="960429"/>
              </a:xfrm>
              <a:prstGeom prst="moon">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p:cNvSpPr/>
              <p:nvPr/>
            </p:nvSpPr>
            <p:spPr>
              <a:xfrm rot="8118905">
                <a:off x="3313344" y="4925713"/>
                <a:ext cx="381000" cy="762000"/>
              </a:xfrm>
              <a:prstGeom prst="moon">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0" name="TextBox 39"/>
          <p:cNvSpPr txBox="1"/>
          <p:nvPr/>
        </p:nvSpPr>
        <p:spPr>
          <a:xfrm>
            <a:off x="-4724" y="686438"/>
            <a:ext cx="12094028" cy="1938992"/>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A Test of Obedience</a:t>
            </a:r>
          </a:p>
          <a:p>
            <a:pPr algn="ctr"/>
            <a:r>
              <a:rPr lang="en-US" sz="6000" dirty="0">
                <a:solidFill>
                  <a:schemeClr val="bg1"/>
                </a:solidFill>
                <a:latin typeface="Britannic Bold" panose="020B0903060703020204" pitchFamily="34" charset="0"/>
              </a:rPr>
              <a:t>Genesis 22</a:t>
            </a:r>
          </a:p>
        </p:txBody>
      </p:sp>
      <p:grpSp>
        <p:nvGrpSpPr>
          <p:cNvPr id="42" name="Group 131"/>
          <p:cNvGrpSpPr/>
          <p:nvPr/>
        </p:nvGrpSpPr>
        <p:grpSpPr>
          <a:xfrm>
            <a:off x="9389633" y="2823646"/>
            <a:ext cx="1600200" cy="3697623"/>
            <a:chOff x="5715000" y="1143000"/>
            <a:chExt cx="1978594" cy="4515889"/>
          </a:xfrm>
        </p:grpSpPr>
        <p:sp>
          <p:nvSpPr>
            <p:cNvPr id="43" name="Double Wave 8"/>
            <p:cNvSpPr/>
            <p:nvPr/>
          </p:nvSpPr>
          <p:spPr>
            <a:xfrm rot="5400000">
              <a:off x="6717586" y="1740613"/>
              <a:ext cx="1066801" cy="481175"/>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ouble Wave 8"/>
            <p:cNvSpPr/>
            <p:nvPr/>
          </p:nvSpPr>
          <p:spPr>
            <a:xfrm rot="6254388">
              <a:off x="5877489" y="1624787"/>
              <a:ext cx="968254" cy="774047"/>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2"/>
            <p:cNvSpPr/>
            <p:nvPr/>
          </p:nvSpPr>
          <p:spPr>
            <a:xfrm rot="2980448">
              <a:off x="6218324" y="5049679"/>
              <a:ext cx="450516" cy="757827"/>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18788802">
              <a:off x="6734605" y="5054717"/>
              <a:ext cx="450516" cy="757827"/>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2"/>
            <p:cNvSpPr/>
            <p:nvPr/>
          </p:nvSpPr>
          <p:spPr>
            <a:xfrm rot="20847300">
              <a:off x="7306829" y="3278739"/>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3"/>
            <p:cNvSpPr/>
            <p:nvPr/>
          </p:nvSpPr>
          <p:spPr>
            <a:xfrm>
              <a:off x="5715000" y="3397098"/>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
            <p:cNvSpPr/>
            <p:nvPr/>
          </p:nvSpPr>
          <p:spPr>
            <a:xfrm rot="20339459">
              <a:off x="6830592" y="2089476"/>
              <a:ext cx="666750" cy="1671083"/>
            </a:xfrm>
            <a:prstGeom prst="trapezoid">
              <a:avLst>
                <a:gd name="adj" fmla="val 34133"/>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5"/>
            <p:cNvSpPr/>
            <p:nvPr/>
          </p:nvSpPr>
          <p:spPr>
            <a:xfrm rot="1327004">
              <a:off x="5928848" y="2241933"/>
              <a:ext cx="666750" cy="1671083"/>
            </a:xfrm>
            <a:prstGeom prst="trapezoid">
              <a:avLst>
                <a:gd name="adj" fmla="val 34133"/>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6"/>
            <p:cNvSpPr/>
            <p:nvPr/>
          </p:nvSpPr>
          <p:spPr>
            <a:xfrm>
              <a:off x="6022731" y="2248545"/>
              <a:ext cx="1436077" cy="3250485"/>
            </a:xfrm>
            <a:prstGeom prst="trapezoid">
              <a:avLst>
                <a:gd name="adj" fmla="val 30618"/>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7"/>
            <p:cNvSpPr/>
            <p:nvPr/>
          </p:nvSpPr>
          <p:spPr>
            <a:xfrm rot="10800000">
              <a:off x="6535615" y="2248545"/>
              <a:ext cx="410308" cy="60194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172200" y="1143000"/>
              <a:ext cx="1143000" cy="130033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64"/>
            <p:cNvGrpSpPr/>
            <p:nvPr/>
          </p:nvGrpSpPr>
          <p:grpSpPr>
            <a:xfrm flipH="1">
              <a:off x="6248403" y="3604586"/>
              <a:ext cx="1230918" cy="1352981"/>
              <a:chOff x="7543805" y="3605661"/>
              <a:chExt cx="1066795" cy="1042539"/>
            </a:xfrm>
          </p:grpSpPr>
          <p:sp>
            <p:nvSpPr>
              <p:cNvPr id="90" name="Rounded Rectangle 89"/>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162"/>
              <p:cNvGrpSpPr/>
              <p:nvPr/>
            </p:nvGrpSpPr>
            <p:grpSpPr>
              <a:xfrm>
                <a:off x="7543805" y="3605661"/>
                <a:ext cx="418448" cy="1042539"/>
                <a:chOff x="6827799" y="4847065"/>
                <a:chExt cx="794795" cy="1996712"/>
              </a:xfrm>
              <a:solidFill>
                <a:srgbClr val="D98A33"/>
              </a:solidFill>
            </p:grpSpPr>
            <p:sp>
              <p:nvSpPr>
                <p:cNvPr id="92" name="Double Wave 91"/>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a:off x="7103985" y="4847065"/>
                  <a:ext cx="518609" cy="47088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 name="Group 188"/>
            <p:cNvGrpSpPr/>
            <p:nvPr/>
          </p:nvGrpSpPr>
          <p:grpSpPr>
            <a:xfrm>
              <a:off x="6019800" y="5173301"/>
              <a:ext cx="1447800" cy="289560"/>
              <a:chOff x="2286000" y="6019800"/>
              <a:chExt cx="3048000" cy="609600"/>
            </a:xfrm>
          </p:grpSpPr>
          <p:grpSp>
            <p:nvGrpSpPr>
              <p:cNvPr id="75" name="Group 175"/>
              <p:cNvGrpSpPr/>
              <p:nvPr/>
            </p:nvGrpSpPr>
            <p:grpSpPr>
              <a:xfrm>
                <a:off x="2286000" y="6019800"/>
                <a:ext cx="609600" cy="609600"/>
                <a:chOff x="2286000" y="6019800"/>
                <a:chExt cx="609600" cy="609600"/>
              </a:xfrm>
            </p:grpSpPr>
            <p:sp>
              <p:nvSpPr>
                <p:cNvPr id="88" name="Quad Arrow Callout 8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ross 8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176"/>
              <p:cNvGrpSpPr/>
              <p:nvPr/>
            </p:nvGrpSpPr>
            <p:grpSpPr>
              <a:xfrm>
                <a:off x="2895600" y="6019800"/>
                <a:ext cx="609600" cy="609600"/>
                <a:chOff x="2286000" y="6019800"/>
                <a:chExt cx="609600" cy="609600"/>
              </a:xfrm>
            </p:grpSpPr>
            <p:sp>
              <p:nvSpPr>
                <p:cNvPr id="86" name="Quad Arrow Callout 8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ross 8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179"/>
              <p:cNvGrpSpPr/>
              <p:nvPr/>
            </p:nvGrpSpPr>
            <p:grpSpPr>
              <a:xfrm>
                <a:off x="3505200" y="6019800"/>
                <a:ext cx="609600" cy="609600"/>
                <a:chOff x="2286000" y="6019800"/>
                <a:chExt cx="609600" cy="609600"/>
              </a:xfrm>
            </p:grpSpPr>
            <p:sp>
              <p:nvSpPr>
                <p:cNvPr id="84" name="Quad Arrow Callout 8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ross 8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182"/>
              <p:cNvGrpSpPr/>
              <p:nvPr/>
            </p:nvGrpSpPr>
            <p:grpSpPr>
              <a:xfrm>
                <a:off x="4114800" y="6019800"/>
                <a:ext cx="609600" cy="609600"/>
                <a:chOff x="2286000" y="6019800"/>
                <a:chExt cx="609600" cy="609600"/>
              </a:xfrm>
            </p:grpSpPr>
            <p:sp>
              <p:nvSpPr>
                <p:cNvPr id="82" name="Quad Arrow Callout 8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ross 8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185"/>
              <p:cNvGrpSpPr/>
              <p:nvPr/>
            </p:nvGrpSpPr>
            <p:grpSpPr>
              <a:xfrm>
                <a:off x="4724400" y="6019800"/>
                <a:ext cx="609600" cy="609600"/>
                <a:chOff x="2286000" y="6019800"/>
                <a:chExt cx="609600" cy="609600"/>
              </a:xfrm>
            </p:grpSpPr>
            <p:sp>
              <p:nvSpPr>
                <p:cNvPr id="80" name="Quad Arrow Callout 7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Cross 8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6" name="Double Wave 8"/>
            <p:cNvSpPr/>
            <p:nvPr/>
          </p:nvSpPr>
          <p:spPr>
            <a:xfrm rot="10558211">
              <a:off x="6102425" y="1488339"/>
              <a:ext cx="1161594" cy="223721"/>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56"/>
            <p:cNvSpPr/>
            <p:nvPr/>
          </p:nvSpPr>
          <p:spPr>
            <a:xfrm rot="5598382">
              <a:off x="6527289" y="806839"/>
              <a:ext cx="423981" cy="1096304"/>
            </a:xfrm>
            <a:prstGeom prst="moon">
              <a:avLst>
                <a:gd name="adj" fmla="val 6108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6179812" y="1371982"/>
              <a:ext cx="1100074" cy="194131"/>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189"/>
            <p:cNvGrpSpPr/>
            <p:nvPr/>
          </p:nvGrpSpPr>
          <p:grpSpPr>
            <a:xfrm>
              <a:off x="6172200" y="1357767"/>
              <a:ext cx="1054396" cy="210879"/>
              <a:chOff x="2286000" y="6019800"/>
              <a:chExt cx="3048000" cy="609600"/>
            </a:xfrm>
          </p:grpSpPr>
          <p:grpSp>
            <p:nvGrpSpPr>
              <p:cNvPr id="60" name="Group 175"/>
              <p:cNvGrpSpPr/>
              <p:nvPr/>
            </p:nvGrpSpPr>
            <p:grpSpPr>
              <a:xfrm>
                <a:off x="2286000" y="6019800"/>
                <a:ext cx="609600" cy="609600"/>
                <a:chOff x="2286000" y="6019800"/>
                <a:chExt cx="609600" cy="609600"/>
              </a:xfrm>
            </p:grpSpPr>
            <p:sp>
              <p:nvSpPr>
                <p:cNvPr id="73" name="Quad Arrow Callout 7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ross 7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176"/>
              <p:cNvGrpSpPr/>
              <p:nvPr/>
            </p:nvGrpSpPr>
            <p:grpSpPr>
              <a:xfrm>
                <a:off x="2895600" y="6019800"/>
                <a:ext cx="609600" cy="609600"/>
                <a:chOff x="2286000" y="6019800"/>
                <a:chExt cx="609600" cy="609600"/>
              </a:xfrm>
            </p:grpSpPr>
            <p:sp>
              <p:nvSpPr>
                <p:cNvPr id="71" name="Quad Arrow Callout 7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ross 7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179"/>
              <p:cNvGrpSpPr/>
              <p:nvPr/>
            </p:nvGrpSpPr>
            <p:grpSpPr>
              <a:xfrm>
                <a:off x="3505200" y="6019800"/>
                <a:ext cx="609600" cy="609600"/>
                <a:chOff x="2286000" y="6019800"/>
                <a:chExt cx="609600" cy="609600"/>
              </a:xfrm>
            </p:grpSpPr>
            <p:sp>
              <p:nvSpPr>
                <p:cNvPr id="69" name="Quad Arrow Callout 6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ross 6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182"/>
              <p:cNvGrpSpPr/>
              <p:nvPr/>
            </p:nvGrpSpPr>
            <p:grpSpPr>
              <a:xfrm>
                <a:off x="4114800" y="6019800"/>
                <a:ext cx="609600" cy="609600"/>
                <a:chOff x="2286000" y="6019800"/>
                <a:chExt cx="609600" cy="609600"/>
              </a:xfrm>
            </p:grpSpPr>
            <p:sp>
              <p:nvSpPr>
                <p:cNvPr id="67" name="Quad Arrow Callout 6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ross 6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185"/>
              <p:cNvGrpSpPr/>
              <p:nvPr/>
            </p:nvGrpSpPr>
            <p:grpSpPr>
              <a:xfrm>
                <a:off x="4724400" y="6019800"/>
                <a:ext cx="609600" cy="609600"/>
                <a:chOff x="2286000" y="6019800"/>
                <a:chExt cx="609600" cy="609600"/>
              </a:xfrm>
            </p:grpSpPr>
            <p:sp>
              <p:nvSpPr>
                <p:cNvPr id="65" name="Quad Arrow Callout 6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ross 6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5" name="Group 94"/>
          <p:cNvGrpSpPr/>
          <p:nvPr/>
        </p:nvGrpSpPr>
        <p:grpSpPr>
          <a:xfrm>
            <a:off x="923803" y="2751772"/>
            <a:ext cx="2016029" cy="3808926"/>
            <a:chOff x="3810000" y="553998"/>
            <a:chExt cx="1839832" cy="3482238"/>
          </a:xfrm>
        </p:grpSpPr>
        <p:sp>
          <p:nvSpPr>
            <p:cNvPr id="96" name="Cloud 95"/>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loud 96"/>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lowchart: Manual Operation 99"/>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lowchart: Manual Operation 100"/>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Manual Operation 103"/>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lowchart: Extract 104"/>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Cloud 107"/>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4220061" y="818482"/>
              <a:ext cx="938018" cy="300171"/>
              <a:chOff x="1756756" y="4876800"/>
              <a:chExt cx="4088873" cy="1308463"/>
            </a:xfrm>
          </p:grpSpPr>
          <p:grpSp>
            <p:nvGrpSpPr>
              <p:cNvPr id="143" name="Group 142"/>
              <p:cNvGrpSpPr/>
              <p:nvPr/>
            </p:nvGrpSpPr>
            <p:grpSpPr>
              <a:xfrm>
                <a:off x="1756756" y="4876800"/>
                <a:ext cx="1367444" cy="1295400"/>
                <a:chOff x="1756756" y="4876800"/>
                <a:chExt cx="1367444" cy="1295400"/>
              </a:xfrm>
            </p:grpSpPr>
            <p:sp>
              <p:nvSpPr>
                <p:cNvPr id="154" name="Quad Arrow Callout 15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Quad Arrow Callout 15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Quad Arrow Callout 15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43"/>
              <p:cNvGrpSpPr/>
              <p:nvPr/>
            </p:nvGrpSpPr>
            <p:grpSpPr>
              <a:xfrm>
                <a:off x="3119647" y="4889863"/>
                <a:ext cx="1367444" cy="1295400"/>
                <a:chOff x="1756756" y="4876800"/>
                <a:chExt cx="1367444" cy="1295400"/>
              </a:xfrm>
            </p:grpSpPr>
            <p:sp>
              <p:nvSpPr>
                <p:cNvPr id="151" name="Quad Arrow Callout 15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Quad Arrow Callout 15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Quad Arrow Callout 15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p:cNvGrpSpPr/>
              <p:nvPr/>
            </p:nvGrpSpPr>
            <p:grpSpPr>
              <a:xfrm>
                <a:off x="4478185" y="4889863"/>
                <a:ext cx="1367444" cy="1295400"/>
                <a:chOff x="1756756" y="4876800"/>
                <a:chExt cx="1367444" cy="1295400"/>
              </a:xfrm>
            </p:grpSpPr>
            <p:sp>
              <p:nvSpPr>
                <p:cNvPr id="148" name="Quad Arrow Callout 14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Quad Arrow Callout 14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Quad Arrow Callout 14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6" name="Quad Arrow Callout 145"/>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Quad Arrow Callout 146"/>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p:cNvGrpSpPr/>
            <p:nvPr/>
          </p:nvGrpSpPr>
          <p:grpSpPr>
            <a:xfrm rot="17531393">
              <a:off x="4356564" y="2143638"/>
              <a:ext cx="938018" cy="300171"/>
              <a:chOff x="1756756" y="4876800"/>
              <a:chExt cx="4088873" cy="1308463"/>
            </a:xfrm>
          </p:grpSpPr>
          <p:grpSp>
            <p:nvGrpSpPr>
              <p:cNvPr id="129" name="Group 128"/>
              <p:cNvGrpSpPr/>
              <p:nvPr/>
            </p:nvGrpSpPr>
            <p:grpSpPr>
              <a:xfrm>
                <a:off x="1756756" y="4876800"/>
                <a:ext cx="1367444" cy="1295400"/>
                <a:chOff x="1756756" y="4876800"/>
                <a:chExt cx="1367444" cy="1295400"/>
              </a:xfrm>
            </p:grpSpPr>
            <p:sp>
              <p:nvSpPr>
                <p:cNvPr id="140" name="Quad Arrow Callout 13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Quad Arrow Callout 14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Quad Arrow Callout 14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3119647" y="4889863"/>
                <a:ext cx="1367444" cy="1295400"/>
                <a:chOff x="1756756" y="4876800"/>
                <a:chExt cx="1367444" cy="1295400"/>
              </a:xfrm>
            </p:grpSpPr>
            <p:sp>
              <p:nvSpPr>
                <p:cNvPr id="137" name="Quad Arrow Callout 13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Quad Arrow Callout 13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Quad Arrow Callout 13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p:cNvGrpSpPr/>
              <p:nvPr/>
            </p:nvGrpSpPr>
            <p:grpSpPr>
              <a:xfrm>
                <a:off x="4478185" y="4889863"/>
                <a:ext cx="1367444" cy="1295400"/>
                <a:chOff x="1756756" y="4876800"/>
                <a:chExt cx="1367444" cy="1295400"/>
              </a:xfrm>
            </p:grpSpPr>
            <p:sp>
              <p:nvSpPr>
                <p:cNvPr id="134" name="Quad Arrow Callout 13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Quad Arrow Callout 13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Quad Arrow Callout 13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2" name="Quad Arrow Callout 131"/>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Quad Arrow Callout 132"/>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p:cNvGrpSpPr/>
            <p:nvPr/>
          </p:nvGrpSpPr>
          <p:grpSpPr>
            <a:xfrm rot="17531393">
              <a:off x="3995156" y="3097226"/>
              <a:ext cx="938018" cy="300171"/>
              <a:chOff x="1756756" y="4876800"/>
              <a:chExt cx="4088873" cy="1308463"/>
            </a:xfrm>
          </p:grpSpPr>
          <p:grpSp>
            <p:nvGrpSpPr>
              <p:cNvPr id="115" name="Group 114"/>
              <p:cNvGrpSpPr/>
              <p:nvPr/>
            </p:nvGrpSpPr>
            <p:grpSpPr>
              <a:xfrm>
                <a:off x="1756756" y="4876800"/>
                <a:ext cx="1367444" cy="1295400"/>
                <a:chOff x="1756756" y="4876800"/>
                <a:chExt cx="1367444" cy="1295400"/>
              </a:xfrm>
            </p:grpSpPr>
            <p:sp>
              <p:nvSpPr>
                <p:cNvPr id="126" name="Quad Arrow Callout 12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Quad Arrow Callout 12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Quad Arrow Callout 12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p:nvPr/>
            </p:nvGrpSpPr>
            <p:grpSpPr>
              <a:xfrm>
                <a:off x="3119647" y="4889863"/>
                <a:ext cx="1367444" cy="1295400"/>
                <a:chOff x="1756756" y="4876800"/>
                <a:chExt cx="1367444" cy="1295400"/>
              </a:xfrm>
            </p:grpSpPr>
            <p:sp>
              <p:nvSpPr>
                <p:cNvPr id="123" name="Quad Arrow Callout 12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Quad Arrow Callout 12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Quad Arrow Callout 12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p:cNvGrpSpPr/>
              <p:nvPr/>
            </p:nvGrpSpPr>
            <p:grpSpPr>
              <a:xfrm>
                <a:off x="4478185" y="4889863"/>
                <a:ext cx="1367444" cy="1295400"/>
                <a:chOff x="1756756" y="4876800"/>
                <a:chExt cx="1367444" cy="1295400"/>
              </a:xfrm>
            </p:grpSpPr>
            <p:sp>
              <p:nvSpPr>
                <p:cNvPr id="120" name="Quad Arrow Callout 11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Quad Arrow Callout 12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Quad Arrow Callout 12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Quad Arrow Callout 117"/>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Quad Arrow Callout 118"/>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Cloud 112"/>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15944673">
              <a:off x="4557837" y="1671452"/>
              <a:ext cx="235423" cy="3243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p:cNvSpPr/>
          <p:nvPr/>
        </p:nvSpPr>
        <p:spPr>
          <a:xfrm>
            <a:off x="3296159" y="2804929"/>
            <a:ext cx="6096000" cy="1477328"/>
          </a:xfrm>
          <a:prstGeom prst="rect">
            <a:avLst/>
          </a:prstGeom>
        </p:spPr>
        <p:txBody>
          <a:bodyPr>
            <a:spAutoFit/>
          </a:bodyPr>
          <a:lstStyle/>
          <a:p>
            <a:r>
              <a:rPr lang="en-US" b="0" i="1" dirty="0">
                <a:solidFill>
                  <a:schemeClr val="bg1"/>
                </a:solidFill>
                <a:effectLst/>
                <a:latin typeface="Palatino"/>
              </a:rPr>
              <a:t>For I know him, that he will command his children and his household after him, and they shall keep the way of the </a:t>
            </a:r>
            <a:r>
              <a:rPr lang="en-US" b="0" i="1" cap="small" dirty="0">
                <a:solidFill>
                  <a:schemeClr val="bg1"/>
                </a:solidFill>
                <a:effectLst/>
                <a:latin typeface="Palatino"/>
              </a:rPr>
              <a:t>Lord</a:t>
            </a:r>
            <a:r>
              <a:rPr lang="en-US" b="0" i="1" dirty="0">
                <a:solidFill>
                  <a:schemeClr val="bg1"/>
                </a:solidFill>
                <a:effectLst/>
                <a:latin typeface="Palatino"/>
              </a:rPr>
              <a:t>, to do justice and judgment; that the </a:t>
            </a:r>
            <a:r>
              <a:rPr lang="en-US" b="0" i="1" cap="small" dirty="0">
                <a:solidFill>
                  <a:schemeClr val="bg1"/>
                </a:solidFill>
                <a:effectLst/>
                <a:latin typeface="Palatino"/>
              </a:rPr>
              <a:t>Lord</a:t>
            </a:r>
            <a:r>
              <a:rPr lang="en-US" b="0" i="1" dirty="0">
                <a:solidFill>
                  <a:schemeClr val="bg1"/>
                </a:solidFill>
                <a:effectLst/>
                <a:latin typeface="Palatino"/>
              </a:rPr>
              <a:t> may bring upon Abraham that which he hath spoken of him.</a:t>
            </a:r>
          </a:p>
          <a:p>
            <a:pPr algn="ctr"/>
            <a:r>
              <a:rPr lang="en-US" i="1" dirty="0">
                <a:solidFill>
                  <a:schemeClr val="bg1"/>
                </a:solidFill>
                <a:latin typeface="Palatino"/>
              </a:rPr>
              <a:t>Genesis 18:19</a:t>
            </a:r>
            <a:endParaRPr lang="en-US" i="1" dirty="0">
              <a:solidFill>
                <a:schemeClr val="bg1"/>
              </a:solidFill>
            </a:endParaRPr>
          </a:p>
        </p:txBody>
      </p:sp>
    </p:spTree>
    <p:extLst>
      <p:ext uri="{BB962C8B-B14F-4D97-AF65-F5344CB8AC3E}">
        <p14:creationId xmlns:p14="http://schemas.microsoft.com/office/powerpoint/2010/main" val="2404018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1065" y="6428610"/>
            <a:ext cx="1458686" cy="646331"/>
          </a:xfrm>
          <a:prstGeom prst="rect">
            <a:avLst/>
          </a:prstGeom>
          <a:noFill/>
        </p:spPr>
        <p:txBody>
          <a:bodyPr wrap="square" rtlCol="0">
            <a:spAutoFit/>
          </a:bodyPr>
          <a:lstStyle/>
          <a:p>
            <a:r>
              <a:rPr lang="en-US" dirty="0">
                <a:solidFill>
                  <a:schemeClr val="bg1"/>
                </a:solidFill>
              </a:rPr>
              <a:t>Genesis 22:1-14</a:t>
            </a:r>
          </a:p>
        </p:txBody>
      </p:sp>
      <p:sp>
        <p:nvSpPr>
          <p:cNvPr id="40" name="TextBox 39"/>
          <p:cNvSpPr txBox="1"/>
          <p:nvPr/>
        </p:nvSpPr>
        <p:spPr>
          <a:xfrm>
            <a:off x="62450" y="23784"/>
            <a:ext cx="12094028"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Tempt—To test/to Prove</a:t>
            </a:r>
          </a:p>
        </p:txBody>
      </p:sp>
      <p:sp>
        <p:nvSpPr>
          <p:cNvPr id="2" name="Rectangle 1"/>
          <p:cNvSpPr/>
          <p:nvPr/>
        </p:nvSpPr>
        <p:spPr>
          <a:xfrm>
            <a:off x="4048739" y="1687430"/>
            <a:ext cx="4162096" cy="1477328"/>
          </a:xfrm>
          <a:prstGeom prst="rect">
            <a:avLst/>
          </a:prstGeom>
        </p:spPr>
        <p:txBody>
          <a:bodyPr wrap="square">
            <a:spAutoFit/>
          </a:bodyPr>
          <a:lstStyle/>
          <a:p>
            <a:r>
              <a:rPr lang="en-US" b="0" i="0" dirty="0">
                <a:solidFill>
                  <a:schemeClr val="bg1"/>
                </a:solidFill>
                <a:effectLst/>
                <a:latin typeface="Open Sans"/>
              </a:rPr>
              <a:t>The Lord had required Abraham to make his three-day journey with Isaac into the “land of Moriah” to reach the mountain that the Lord would designate</a:t>
            </a:r>
            <a:endParaRPr lang="en-US" dirty="0">
              <a:solidFill>
                <a:schemeClr val="bg1"/>
              </a:solidFill>
            </a:endParaRPr>
          </a:p>
        </p:txBody>
      </p:sp>
      <p:sp>
        <p:nvSpPr>
          <p:cNvPr id="158" name="Rectangle 157"/>
          <p:cNvSpPr/>
          <p:nvPr/>
        </p:nvSpPr>
        <p:spPr>
          <a:xfrm>
            <a:off x="5529460" y="5417890"/>
            <a:ext cx="4162096" cy="646331"/>
          </a:xfrm>
          <a:prstGeom prst="rect">
            <a:avLst/>
          </a:prstGeom>
        </p:spPr>
        <p:txBody>
          <a:bodyPr wrap="square">
            <a:spAutoFit/>
          </a:bodyPr>
          <a:lstStyle/>
          <a:p>
            <a:r>
              <a:rPr lang="en-US" b="0" i="0" dirty="0">
                <a:solidFill>
                  <a:schemeClr val="bg1"/>
                </a:solidFill>
                <a:effectLst/>
                <a:latin typeface="Open Sans"/>
              </a:rPr>
              <a:t>The Lord had required </a:t>
            </a:r>
            <a:r>
              <a:rPr lang="en-US" dirty="0">
                <a:solidFill>
                  <a:schemeClr val="bg1"/>
                </a:solidFill>
                <a:latin typeface="Open Sans"/>
              </a:rPr>
              <a:t>Abraham </a:t>
            </a:r>
            <a:r>
              <a:rPr lang="en-US" b="0" i="0" dirty="0">
                <a:solidFill>
                  <a:schemeClr val="bg1"/>
                </a:solidFill>
                <a:effectLst/>
                <a:latin typeface="Open Sans"/>
              </a:rPr>
              <a:t>to</a:t>
            </a:r>
            <a:r>
              <a:rPr lang="en-US" dirty="0">
                <a:solidFill>
                  <a:schemeClr val="bg1"/>
                </a:solidFill>
                <a:latin typeface="Open Sans"/>
              </a:rPr>
              <a:t> sacrifice Isaac as a burnt offering</a:t>
            </a:r>
          </a:p>
        </p:txBody>
      </p:sp>
      <p:pic>
        <p:nvPicPr>
          <p:cNvPr id="161" name="Picture 8" descr="http://www.blm.gov/pgdata/etc/medialib/blm/nv/field_offices/ely_field_office/wilderness/photos/mount_moriah.Par.15273.Image.-1.-1.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0542" y="4535514"/>
            <a:ext cx="3066813" cy="229870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7966583" y="1108185"/>
            <a:ext cx="3973524" cy="3984888"/>
            <a:chOff x="7966583" y="1108185"/>
            <a:chExt cx="3973524" cy="3984888"/>
          </a:xfrm>
        </p:grpSpPr>
        <p:pic>
          <p:nvPicPr>
            <p:cNvPr id="4098" name="Picture 2" descr="http://www.bible-history.com/maps/images/genesis_mountains_of_moriah.jpg"/>
            <p:cNvPicPr>
              <a:picLocks noChangeAspect="1" noChangeArrowheads="1"/>
            </p:cNvPicPr>
            <p:nvPr/>
          </p:nvPicPr>
          <p:blipFill rotWithShape="1">
            <a:blip r:embed="rId3">
              <a:extLst>
                <a:ext uri="{28A0092B-C50C-407E-A947-70E740481C1C}">
                  <a14:useLocalDpi xmlns:a14="http://schemas.microsoft.com/office/drawing/2010/main" val="0"/>
                </a:ext>
              </a:extLst>
            </a:blip>
            <a:srcRect l="6483" t="39362" r="44374" b="18759"/>
            <a:stretch/>
          </p:blipFill>
          <p:spPr bwMode="auto">
            <a:xfrm>
              <a:off x="8315045" y="1479015"/>
              <a:ext cx="3276600" cy="361405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966583" y="1108185"/>
              <a:ext cx="3973524" cy="307777"/>
            </a:xfrm>
            <a:prstGeom prst="rect">
              <a:avLst/>
            </a:prstGeom>
          </p:spPr>
          <p:txBody>
            <a:bodyPr wrap="none">
              <a:spAutoFit/>
            </a:bodyPr>
            <a:lstStyle/>
            <a:p>
              <a:r>
                <a:rPr lang="en-US" sz="1400" b="0" i="0" dirty="0">
                  <a:solidFill>
                    <a:schemeClr val="bg1"/>
                  </a:solidFill>
                  <a:effectLst/>
                  <a:latin typeface="Open Sans"/>
                </a:rPr>
                <a:t>Today Mount Moriah is a major hill of Jerusalem</a:t>
              </a:r>
              <a:endParaRPr lang="en-US" sz="1400" dirty="0">
                <a:solidFill>
                  <a:schemeClr val="bg1"/>
                </a:solidFill>
              </a:endParaRPr>
            </a:p>
          </p:txBody>
        </p:sp>
      </p:grpSp>
      <p:pic>
        <p:nvPicPr>
          <p:cNvPr id="4100" name="Picture 4" descr="https://www.lds.org/scriptures/bc/scriptures/ot/gen/21/images/009-009-abraham-taking-isaac-to-be-sacrificed-fullb.jpg?download=tru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0712" y="1039447"/>
            <a:ext cx="2147316" cy="2861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27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1065" y="6428610"/>
            <a:ext cx="2375564" cy="369332"/>
          </a:xfrm>
          <a:prstGeom prst="rect">
            <a:avLst/>
          </a:prstGeom>
          <a:noFill/>
        </p:spPr>
        <p:txBody>
          <a:bodyPr wrap="square" rtlCol="0">
            <a:spAutoFit/>
          </a:bodyPr>
          <a:lstStyle/>
          <a:p>
            <a:r>
              <a:rPr lang="en-US" dirty="0">
                <a:solidFill>
                  <a:schemeClr val="bg1"/>
                </a:solidFill>
              </a:rPr>
              <a:t>Genesis 22:1-14</a:t>
            </a:r>
          </a:p>
        </p:txBody>
      </p:sp>
      <p:sp>
        <p:nvSpPr>
          <p:cNvPr id="40" name="TextBox 39"/>
          <p:cNvSpPr txBox="1"/>
          <p:nvPr/>
        </p:nvSpPr>
        <p:spPr>
          <a:xfrm>
            <a:off x="62450" y="23784"/>
            <a:ext cx="12094028"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Similitude</a:t>
            </a:r>
          </a:p>
        </p:txBody>
      </p:sp>
      <p:sp>
        <p:nvSpPr>
          <p:cNvPr id="2" name="Rectangle 1"/>
          <p:cNvSpPr/>
          <p:nvPr/>
        </p:nvSpPr>
        <p:spPr>
          <a:xfrm>
            <a:off x="357721" y="1643450"/>
            <a:ext cx="6609136" cy="2308324"/>
          </a:xfrm>
          <a:prstGeom prst="rect">
            <a:avLst/>
          </a:prstGeom>
        </p:spPr>
        <p:txBody>
          <a:bodyPr wrap="square">
            <a:spAutoFit/>
          </a:bodyPr>
          <a:lstStyle/>
          <a:p>
            <a:r>
              <a:rPr lang="en-US" i="1" dirty="0">
                <a:solidFill>
                  <a:srgbClr val="FFFF00"/>
                </a:solidFill>
              </a:rPr>
              <a:t>Behold, they believed in Christ and worshiped the Father in his name, and also we worship the Father in his name. And for this intent we keep the law of Moses, it pointing our souls to him; and for this cause it is sanctified unto us for righteousness, even as it was accounted unto Abraham in the wilderness to be obedient unto the commands of God in offering up his son Isaac, which is a similitude of God and his Only Begotten Son.</a:t>
            </a:r>
          </a:p>
          <a:p>
            <a:r>
              <a:rPr lang="en-US" i="1" dirty="0">
                <a:solidFill>
                  <a:srgbClr val="FFFF00"/>
                </a:solidFill>
              </a:rPr>
              <a:t>Jacob 4:5</a:t>
            </a:r>
          </a:p>
        </p:txBody>
      </p:sp>
      <p:sp>
        <p:nvSpPr>
          <p:cNvPr id="158" name="Rectangle 157"/>
          <p:cNvSpPr/>
          <p:nvPr/>
        </p:nvSpPr>
        <p:spPr>
          <a:xfrm>
            <a:off x="2590800" y="950953"/>
            <a:ext cx="7830099" cy="646331"/>
          </a:xfrm>
          <a:prstGeom prst="rect">
            <a:avLst/>
          </a:prstGeom>
        </p:spPr>
        <p:txBody>
          <a:bodyPr wrap="square">
            <a:spAutoFit/>
          </a:bodyPr>
          <a:lstStyle/>
          <a:p>
            <a:r>
              <a:rPr lang="en-US" dirty="0">
                <a:solidFill>
                  <a:schemeClr val="bg1"/>
                </a:solidFill>
                <a:latin typeface="Open Sans"/>
              </a:rPr>
              <a:t>A similitude is an object, act, or event in physical reality which corresponds to (is similar to or is a simulation of) some greater spiritual reality. </a:t>
            </a:r>
          </a:p>
        </p:txBody>
      </p:sp>
      <p:sp>
        <p:nvSpPr>
          <p:cNvPr id="3" name="Rectangle 2"/>
          <p:cNvSpPr/>
          <p:nvPr/>
        </p:nvSpPr>
        <p:spPr>
          <a:xfrm>
            <a:off x="420735" y="4472201"/>
            <a:ext cx="4793522" cy="1754326"/>
          </a:xfrm>
          <a:prstGeom prst="rect">
            <a:avLst/>
          </a:prstGeom>
        </p:spPr>
        <p:txBody>
          <a:bodyPr wrap="square">
            <a:spAutoFit/>
          </a:bodyPr>
          <a:lstStyle/>
          <a:p>
            <a:r>
              <a:rPr lang="en-US" b="0" i="0" dirty="0">
                <a:solidFill>
                  <a:schemeClr val="bg1"/>
                </a:solidFill>
                <a:effectLst/>
                <a:latin typeface="Open Sans"/>
              </a:rPr>
              <a:t>Abraham obviously was a type or similitude of the Father. Interestingly enough, his name, </a:t>
            </a:r>
            <a:r>
              <a:rPr lang="en-US" b="0" i="1" dirty="0">
                <a:solidFill>
                  <a:schemeClr val="bg1"/>
                </a:solidFill>
                <a:effectLst/>
                <a:latin typeface="Open Sans"/>
              </a:rPr>
              <a:t>Abram,</a:t>
            </a:r>
            <a:r>
              <a:rPr lang="en-US" b="0" i="0" dirty="0">
                <a:solidFill>
                  <a:schemeClr val="bg1"/>
                </a:solidFill>
                <a:effectLst/>
                <a:latin typeface="Open Sans"/>
              </a:rPr>
              <a:t> means “exalted father,” and </a:t>
            </a:r>
            <a:r>
              <a:rPr lang="en-US" b="0" i="1" dirty="0">
                <a:solidFill>
                  <a:schemeClr val="bg1"/>
                </a:solidFill>
                <a:effectLst/>
                <a:latin typeface="Open Sans"/>
              </a:rPr>
              <a:t>Abraham</a:t>
            </a:r>
            <a:r>
              <a:rPr lang="en-US" b="0" i="0" dirty="0">
                <a:solidFill>
                  <a:schemeClr val="bg1"/>
                </a:solidFill>
                <a:effectLst/>
                <a:latin typeface="Open Sans"/>
              </a:rPr>
              <a:t> means “father of a great multitude” Both are names appropriate of Heavenly Father.</a:t>
            </a:r>
            <a:endParaRPr lang="en-US" dirty="0">
              <a:solidFill>
                <a:schemeClr val="bg1"/>
              </a:solidFill>
            </a:endParaRPr>
          </a:p>
        </p:txBody>
      </p:sp>
      <p:sp>
        <p:nvSpPr>
          <p:cNvPr id="5" name="Rectangle 4"/>
          <p:cNvSpPr/>
          <p:nvPr/>
        </p:nvSpPr>
        <p:spPr>
          <a:xfrm>
            <a:off x="6959172" y="4459607"/>
            <a:ext cx="3245847" cy="923330"/>
          </a:xfrm>
          <a:prstGeom prst="rect">
            <a:avLst/>
          </a:prstGeom>
        </p:spPr>
        <p:txBody>
          <a:bodyPr wrap="square">
            <a:spAutoFit/>
          </a:bodyPr>
          <a:lstStyle/>
          <a:p>
            <a:r>
              <a:rPr lang="en-US" b="0" i="0" dirty="0">
                <a:solidFill>
                  <a:schemeClr val="bg1"/>
                </a:solidFill>
                <a:effectLst/>
                <a:latin typeface="Open Sans"/>
              </a:rPr>
              <a:t>Isaac was a type of the Son of God. One of the meanings of his name is “he shall rejoice.” </a:t>
            </a:r>
            <a:endParaRPr lang="en-US" dirty="0">
              <a:solidFill>
                <a:schemeClr val="bg1"/>
              </a:solidFill>
            </a:endParaRPr>
          </a:p>
        </p:txBody>
      </p:sp>
      <p:sp>
        <p:nvSpPr>
          <p:cNvPr id="6" name="Rectangle 5"/>
          <p:cNvSpPr/>
          <p:nvPr/>
        </p:nvSpPr>
        <p:spPr>
          <a:xfrm>
            <a:off x="6753625" y="5543386"/>
            <a:ext cx="5203371" cy="1200329"/>
          </a:xfrm>
          <a:prstGeom prst="rect">
            <a:avLst/>
          </a:prstGeom>
        </p:spPr>
        <p:txBody>
          <a:bodyPr wrap="square">
            <a:spAutoFit/>
          </a:bodyPr>
          <a:lstStyle/>
          <a:p>
            <a:r>
              <a:rPr lang="en-US" b="1" i="1" dirty="0">
                <a:solidFill>
                  <a:srgbClr val="FFFF00"/>
                </a:solidFill>
                <a:effectLst/>
                <a:latin typeface="Palatino"/>
              </a:rPr>
              <a:t> </a:t>
            </a:r>
            <a:r>
              <a:rPr lang="en-US" b="0" i="1" dirty="0">
                <a:solidFill>
                  <a:srgbClr val="FFFF00"/>
                </a:solidFill>
                <a:effectLst/>
                <a:latin typeface="Palatino"/>
              </a:rPr>
              <a:t>By faith Abraham, when he was tried, offered up Isaac: and he that had received the promises offered up his only begotten son, Hebrews 11:17</a:t>
            </a:r>
            <a:endParaRPr lang="en-US" i="1" dirty="0">
              <a:solidFill>
                <a:srgbClr val="FFFF00"/>
              </a:solidFill>
            </a:endParaRPr>
          </a:p>
        </p:txBody>
      </p:sp>
      <p:pic>
        <p:nvPicPr>
          <p:cNvPr id="14" name="Picture 12" descr="https://alaskabibleteacher.files.wordpress.com/2015/01/abraham_isaac_1.jpg?w=350&amp;h=200&amp;cro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7149" y="1711567"/>
            <a:ext cx="4440822" cy="253761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4.bp.blogspot.com/-2BJku7j-MS4/Tat8FFbGP_I/AAAAAAAAAiA/VzdjUrJhB7g/s1600/Bound%2Brejected%2Bscourged.png"/>
          <p:cNvPicPr>
            <a:picLocks noChangeAspect="1" noChangeArrowheads="1"/>
          </p:cNvPicPr>
          <p:nvPr/>
        </p:nvPicPr>
        <p:blipFill rotWithShape="1">
          <a:blip r:embed="rId3">
            <a:extLst>
              <a:ext uri="{28A0092B-C50C-407E-A947-70E740481C1C}">
                <a14:useLocalDpi xmlns:a14="http://schemas.microsoft.com/office/drawing/2010/main" val="0"/>
              </a:ext>
            </a:extLst>
          </a:blip>
          <a:srcRect l="36009" t="28821" r="19676" b="4873"/>
          <a:stretch/>
        </p:blipFill>
        <p:spPr bwMode="auto">
          <a:xfrm>
            <a:off x="4803801" y="5246397"/>
            <a:ext cx="1828800" cy="1473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10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1065" y="6428610"/>
            <a:ext cx="2375564" cy="369332"/>
          </a:xfrm>
          <a:prstGeom prst="rect">
            <a:avLst/>
          </a:prstGeom>
          <a:noFill/>
        </p:spPr>
        <p:txBody>
          <a:bodyPr wrap="square" rtlCol="0">
            <a:spAutoFit/>
          </a:bodyPr>
          <a:lstStyle/>
          <a:p>
            <a:r>
              <a:rPr lang="en-US" dirty="0">
                <a:solidFill>
                  <a:schemeClr val="bg1"/>
                </a:solidFill>
              </a:rPr>
              <a:t>Genesis 22:6-7</a:t>
            </a:r>
          </a:p>
        </p:txBody>
      </p:sp>
      <p:sp>
        <p:nvSpPr>
          <p:cNvPr id="40" name="TextBox 39"/>
          <p:cNvSpPr txBox="1"/>
          <p:nvPr/>
        </p:nvSpPr>
        <p:spPr>
          <a:xfrm>
            <a:off x="62450" y="23784"/>
            <a:ext cx="12094028"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Placing of the Wood</a:t>
            </a:r>
          </a:p>
        </p:txBody>
      </p:sp>
      <p:sp>
        <p:nvSpPr>
          <p:cNvPr id="158" name="Rectangle 157"/>
          <p:cNvSpPr/>
          <p:nvPr/>
        </p:nvSpPr>
        <p:spPr>
          <a:xfrm>
            <a:off x="457200" y="1495239"/>
            <a:ext cx="3091543" cy="646331"/>
          </a:xfrm>
          <a:prstGeom prst="rect">
            <a:avLst/>
          </a:prstGeom>
        </p:spPr>
        <p:txBody>
          <a:bodyPr wrap="square">
            <a:spAutoFit/>
          </a:bodyPr>
          <a:lstStyle/>
          <a:p>
            <a:r>
              <a:rPr lang="en-US" dirty="0">
                <a:solidFill>
                  <a:schemeClr val="bg1"/>
                </a:solidFill>
                <a:latin typeface="Open Sans"/>
              </a:rPr>
              <a:t>“laid it upon Isaac his son”</a:t>
            </a:r>
          </a:p>
          <a:p>
            <a:r>
              <a:rPr lang="en-US" dirty="0">
                <a:solidFill>
                  <a:schemeClr val="bg1"/>
                </a:solidFill>
                <a:latin typeface="Open Sans"/>
              </a:rPr>
              <a:t>Genesis 22:6</a:t>
            </a:r>
          </a:p>
        </p:txBody>
      </p:sp>
      <p:sp>
        <p:nvSpPr>
          <p:cNvPr id="7" name="Rectangle 6"/>
          <p:cNvSpPr/>
          <p:nvPr/>
        </p:nvSpPr>
        <p:spPr>
          <a:xfrm>
            <a:off x="8142514" y="1562787"/>
            <a:ext cx="2364750" cy="646331"/>
          </a:xfrm>
          <a:prstGeom prst="rect">
            <a:avLst/>
          </a:prstGeom>
        </p:spPr>
        <p:txBody>
          <a:bodyPr wrap="none">
            <a:spAutoFit/>
          </a:bodyPr>
          <a:lstStyle/>
          <a:p>
            <a:r>
              <a:rPr lang="en-US" b="0" i="0" dirty="0">
                <a:solidFill>
                  <a:schemeClr val="bg1"/>
                </a:solidFill>
                <a:effectLst/>
                <a:latin typeface="Open Sans"/>
              </a:rPr>
              <a:t>“laid it upon his back”</a:t>
            </a:r>
          </a:p>
          <a:p>
            <a:r>
              <a:rPr lang="en-US" dirty="0">
                <a:solidFill>
                  <a:schemeClr val="bg1"/>
                </a:solidFill>
                <a:latin typeface="Open Sans"/>
              </a:rPr>
              <a:t>JST Genesis 22:7</a:t>
            </a:r>
            <a:endParaRPr lang="en-US" dirty="0">
              <a:solidFill>
                <a:schemeClr val="bg1"/>
              </a:solidFill>
            </a:endParaRPr>
          </a:p>
        </p:txBody>
      </p:sp>
      <p:pic>
        <p:nvPicPr>
          <p:cNvPr id="15" name="Picture 2" descr="http://rootsoffaith.org/wp-content/uploads/2010/10/01022001-RLW-Genesis-22-1-Abraham-and-Isaac-climbing-Mt-Moria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5943" y="1087889"/>
            <a:ext cx="3441661" cy="224245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158394" y="4295103"/>
            <a:ext cx="4147354" cy="369332"/>
          </a:xfrm>
          <a:prstGeom prst="rect">
            <a:avLst/>
          </a:prstGeom>
        </p:spPr>
        <p:txBody>
          <a:bodyPr wrap="none">
            <a:spAutoFit/>
          </a:bodyPr>
          <a:lstStyle/>
          <a:p>
            <a:r>
              <a:rPr lang="en-US" b="0" i="0" dirty="0">
                <a:solidFill>
                  <a:schemeClr val="bg1"/>
                </a:solidFill>
                <a:effectLst/>
                <a:latin typeface="Open Sans"/>
              </a:rPr>
              <a:t>Isaac voluntarily submitted to Abraham</a:t>
            </a:r>
            <a:endParaRPr lang="en-US" dirty="0">
              <a:solidFill>
                <a:schemeClr val="bg1"/>
              </a:solidFill>
            </a:endParaRPr>
          </a:p>
        </p:txBody>
      </p:sp>
      <p:grpSp>
        <p:nvGrpSpPr>
          <p:cNvPr id="9" name="Group 8"/>
          <p:cNvGrpSpPr/>
          <p:nvPr/>
        </p:nvGrpSpPr>
        <p:grpSpPr>
          <a:xfrm>
            <a:off x="353785" y="2891140"/>
            <a:ext cx="3091543" cy="2855063"/>
            <a:chOff x="353785" y="2891140"/>
            <a:chExt cx="3091543" cy="2855063"/>
          </a:xfrm>
        </p:grpSpPr>
        <p:pic>
          <p:nvPicPr>
            <p:cNvPr id="6148" name="Picture 4" descr="http://www.turnbacktogod.com/wp-content/uploads/2010/12/He-Carried-That-Cross-For-U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582667"/>
              <a:ext cx="2884714" cy="216353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353785" y="2891140"/>
              <a:ext cx="3091543" cy="646331"/>
            </a:xfrm>
            <a:prstGeom prst="rect">
              <a:avLst/>
            </a:prstGeom>
          </p:spPr>
          <p:txBody>
            <a:bodyPr wrap="square">
              <a:spAutoFit/>
            </a:bodyPr>
            <a:lstStyle/>
            <a:p>
              <a:pPr algn="ctr"/>
              <a:r>
                <a:rPr lang="en-US" dirty="0">
                  <a:solidFill>
                    <a:schemeClr val="bg1"/>
                  </a:solidFill>
                  <a:latin typeface="Open Sans"/>
                </a:rPr>
                <a:t>Similitude of Christ carrying his own cross</a:t>
              </a:r>
            </a:p>
          </p:txBody>
        </p:sp>
      </p:grpSp>
      <p:grpSp>
        <p:nvGrpSpPr>
          <p:cNvPr id="12" name="Group 11"/>
          <p:cNvGrpSpPr/>
          <p:nvPr/>
        </p:nvGrpSpPr>
        <p:grpSpPr>
          <a:xfrm>
            <a:off x="8507998" y="2373543"/>
            <a:ext cx="2914667" cy="4155686"/>
            <a:chOff x="8507998" y="2373543"/>
            <a:chExt cx="2914667" cy="4155686"/>
          </a:xfrm>
        </p:grpSpPr>
        <p:pic>
          <p:nvPicPr>
            <p:cNvPr id="6150" name="Picture 6" descr="http://www.1st-art-gallery.com/thumbnail/237460/1/Abraham-And-Isaac-At-Mount-Moriah.jpg"/>
            <p:cNvPicPr>
              <a:picLocks noChangeAspect="1" noChangeArrowheads="1"/>
            </p:cNvPicPr>
            <p:nvPr/>
          </p:nvPicPr>
          <p:blipFill rotWithShape="1">
            <a:blip r:embed="rId4">
              <a:extLst>
                <a:ext uri="{28A0092B-C50C-407E-A947-70E740481C1C}">
                  <a14:useLocalDpi xmlns:a14="http://schemas.microsoft.com/office/drawing/2010/main" val="0"/>
                </a:ext>
              </a:extLst>
            </a:blip>
            <a:srcRect l="10317" t="22857" r="21471" b="5334"/>
            <a:stretch/>
          </p:blipFill>
          <p:spPr bwMode="auto">
            <a:xfrm>
              <a:off x="8537951" y="2373543"/>
              <a:ext cx="2884714" cy="410391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8507998" y="6252230"/>
              <a:ext cx="1633781" cy="276999"/>
            </a:xfrm>
            <a:prstGeom prst="rect">
              <a:avLst/>
            </a:prstGeom>
          </p:spPr>
          <p:txBody>
            <a:bodyPr wrap="none">
              <a:spAutoFit/>
            </a:bodyPr>
            <a:lstStyle/>
            <a:p>
              <a:r>
                <a:rPr lang="en-US" sz="1200" b="0" i="0" u="none" strike="noStrike" dirty="0">
                  <a:solidFill>
                    <a:schemeClr val="bg1"/>
                  </a:solidFill>
                  <a:effectLst/>
                  <a:latin typeface="Aller"/>
                </a:rPr>
                <a:t>William </a:t>
              </a:r>
              <a:r>
                <a:rPr lang="en-US" sz="1200" b="0" i="0" u="none" strike="noStrike" dirty="0" err="1">
                  <a:solidFill>
                    <a:schemeClr val="bg1"/>
                  </a:solidFill>
                  <a:effectLst/>
                  <a:latin typeface="Aller"/>
                </a:rPr>
                <a:t>Brassey</a:t>
              </a:r>
              <a:r>
                <a:rPr lang="en-US" sz="1200" b="0" i="0" u="none" strike="noStrike" dirty="0">
                  <a:solidFill>
                    <a:schemeClr val="bg1"/>
                  </a:solidFill>
                  <a:effectLst/>
                  <a:latin typeface="Aller"/>
                </a:rPr>
                <a:t> Hole</a:t>
              </a:r>
              <a:endParaRPr lang="en-US" sz="1200" dirty="0">
                <a:solidFill>
                  <a:schemeClr val="bg1"/>
                </a:solidFill>
              </a:endParaRPr>
            </a:p>
          </p:txBody>
        </p:sp>
      </p:grpSp>
    </p:spTree>
    <p:extLst>
      <p:ext uri="{BB962C8B-B14F-4D97-AF65-F5344CB8AC3E}">
        <p14:creationId xmlns:p14="http://schemas.microsoft.com/office/powerpoint/2010/main" val="340450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1065" y="6428610"/>
            <a:ext cx="2375564" cy="369332"/>
          </a:xfrm>
          <a:prstGeom prst="rect">
            <a:avLst/>
          </a:prstGeom>
          <a:noFill/>
        </p:spPr>
        <p:txBody>
          <a:bodyPr wrap="square" rtlCol="0">
            <a:spAutoFit/>
          </a:bodyPr>
          <a:lstStyle/>
          <a:p>
            <a:r>
              <a:rPr lang="en-US" dirty="0">
                <a:solidFill>
                  <a:schemeClr val="bg1"/>
                </a:solidFill>
              </a:rPr>
              <a:t>Genesis 22:9-12</a:t>
            </a:r>
          </a:p>
        </p:txBody>
      </p:sp>
      <p:sp>
        <p:nvSpPr>
          <p:cNvPr id="40" name="TextBox 39"/>
          <p:cNvSpPr txBox="1"/>
          <p:nvPr/>
        </p:nvSpPr>
        <p:spPr>
          <a:xfrm>
            <a:off x="62450" y="23784"/>
            <a:ext cx="12094028"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Here Am I</a:t>
            </a:r>
          </a:p>
        </p:txBody>
      </p:sp>
      <p:pic>
        <p:nvPicPr>
          <p:cNvPr id="16" name="Picture 6" descr="https://simlachandigarhdiocese.files.wordpress.com/2015/03/abraham-sacrifices-isaa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8927" y="1039447"/>
            <a:ext cx="3681073" cy="28332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87260" y="1676946"/>
            <a:ext cx="3469585" cy="1754326"/>
          </a:xfrm>
          <a:prstGeom prst="rect">
            <a:avLst/>
          </a:prstGeom>
        </p:spPr>
        <p:txBody>
          <a:bodyPr wrap="square">
            <a:spAutoFit/>
          </a:bodyPr>
          <a:lstStyle/>
          <a:p>
            <a:r>
              <a:rPr lang="en-US" b="0" i="0" dirty="0">
                <a:solidFill>
                  <a:schemeClr val="bg1"/>
                </a:solidFill>
                <a:effectLst/>
                <a:latin typeface="Open Sans"/>
              </a:rPr>
              <a:t>“We generally interpret the word </a:t>
            </a:r>
            <a:r>
              <a:rPr lang="en-US" b="0" i="1" dirty="0">
                <a:solidFill>
                  <a:schemeClr val="bg1"/>
                </a:solidFill>
                <a:effectLst/>
                <a:latin typeface="Open Sans"/>
              </a:rPr>
              <a:t>fear</a:t>
            </a:r>
            <a:r>
              <a:rPr lang="en-US" b="0" i="0" dirty="0">
                <a:solidFill>
                  <a:schemeClr val="bg1"/>
                </a:solidFill>
                <a:effectLst/>
                <a:latin typeface="Open Sans"/>
              </a:rPr>
              <a:t> as ‘respect’ or ‘reverence’ or ‘love,’” we should also “so love and reverence Him that we fear doing anything wrong in His sight.” (5)</a:t>
            </a:r>
            <a:endParaRPr lang="en-US" dirty="0">
              <a:solidFill>
                <a:schemeClr val="bg1"/>
              </a:solidFill>
            </a:endParaRPr>
          </a:p>
        </p:txBody>
      </p:sp>
      <p:grpSp>
        <p:nvGrpSpPr>
          <p:cNvPr id="18" name="Group 17"/>
          <p:cNvGrpSpPr/>
          <p:nvPr/>
        </p:nvGrpSpPr>
        <p:grpSpPr>
          <a:xfrm>
            <a:off x="7950000" y="3996925"/>
            <a:ext cx="3505068" cy="2501531"/>
            <a:chOff x="228600" y="381000"/>
            <a:chExt cx="3505068" cy="2501531"/>
          </a:xfrm>
        </p:grpSpPr>
        <p:grpSp>
          <p:nvGrpSpPr>
            <p:cNvPr id="19" name="Group 18"/>
            <p:cNvGrpSpPr/>
            <p:nvPr/>
          </p:nvGrpSpPr>
          <p:grpSpPr>
            <a:xfrm>
              <a:off x="228600" y="381000"/>
              <a:ext cx="3505068" cy="2501531"/>
              <a:chOff x="534986" y="381000"/>
              <a:chExt cx="2637111" cy="2501531"/>
            </a:xfrm>
          </p:grpSpPr>
          <p:sp>
            <p:nvSpPr>
              <p:cNvPr id="21" name="Rectangle 20"/>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534986" y="384805"/>
                <a:ext cx="457200" cy="2497726"/>
                <a:chOff x="533400" y="381000"/>
                <a:chExt cx="457200" cy="2497726"/>
              </a:xfrm>
            </p:grpSpPr>
            <p:sp>
              <p:nvSpPr>
                <p:cNvPr id="28" name="Oval 27"/>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2714897" y="381000"/>
                <a:ext cx="457200" cy="2497726"/>
                <a:chOff x="2714897" y="457200"/>
                <a:chExt cx="457200" cy="2497726"/>
              </a:xfrm>
            </p:grpSpPr>
            <p:sp>
              <p:nvSpPr>
                <p:cNvPr id="24" name="Oval 23"/>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Rectangle 19"/>
            <p:cNvSpPr/>
            <p:nvPr/>
          </p:nvSpPr>
          <p:spPr>
            <a:xfrm>
              <a:off x="812912" y="1060939"/>
              <a:ext cx="2371313" cy="1323439"/>
            </a:xfrm>
            <a:prstGeom prst="rect">
              <a:avLst/>
            </a:prstGeom>
          </p:spPr>
          <p:txBody>
            <a:bodyPr wrap="square">
              <a:spAutoFit/>
            </a:bodyPr>
            <a:lstStyle/>
            <a:p>
              <a:pPr algn="ctr"/>
              <a:r>
                <a:rPr lang="en-US" sz="1600" b="1" dirty="0"/>
                <a:t>When we are willing do what the Lord commands us, we show our reverence and love for Him</a:t>
              </a:r>
              <a:endParaRPr lang="en-US" sz="1600" i="1" dirty="0"/>
            </a:p>
          </p:txBody>
        </p:sp>
      </p:grpSp>
      <p:sp>
        <p:nvSpPr>
          <p:cNvPr id="3" name="Rectangle 2"/>
          <p:cNvSpPr/>
          <p:nvPr/>
        </p:nvSpPr>
        <p:spPr>
          <a:xfrm>
            <a:off x="587260" y="4888344"/>
            <a:ext cx="6586355" cy="923330"/>
          </a:xfrm>
          <a:prstGeom prst="rect">
            <a:avLst/>
          </a:prstGeom>
        </p:spPr>
        <p:txBody>
          <a:bodyPr wrap="square">
            <a:spAutoFit/>
          </a:bodyPr>
          <a:lstStyle/>
          <a:p>
            <a:r>
              <a:rPr lang="en-US" b="0" i="0" dirty="0">
                <a:solidFill>
                  <a:schemeClr val="bg1"/>
                </a:solidFill>
                <a:effectLst/>
                <a:latin typeface="Open Sans"/>
              </a:rPr>
              <a:t>Once the event was over and all ended happily, Abraham named the place </a:t>
            </a:r>
            <a:r>
              <a:rPr lang="en-US" b="0" i="1" dirty="0">
                <a:solidFill>
                  <a:schemeClr val="bg1"/>
                </a:solidFill>
                <a:effectLst/>
                <a:latin typeface="Open Sans"/>
              </a:rPr>
              <a:t>Jehovah-</a:t>
            </a:r>
            <a:r>
              <a:rPr lang="en-US" b="0" i="1" dirty="0" err="1">
                <a:solidFill>
                  <a:schemeClr val="bg1"/>
                </a:solidFill>
                <a:effectLst/>
                <a:latin typeface="Open Sans"/>
              </a:rPr>
              <a:t>jireh</a:t>
            </a:r>
            <a:r>
              <a:rPr lang="en-US" b="0" i="1" dirty="0">
                <a:solidFill>
                  <a:schemeClr val="bg1"/>
                </a:solidFill>
                <a:effectLst/>
                <a:latin typeface="Open Sans"/>
              </a:rPr>
              <a:t>,</a:t>
            </a:r>
            <a:r>
              <a:rPr lang="en-US" b="0" i="0" dirty="0">
                <a:solidFill>
                  <a:schemeClr val="bg1"/>
                </a:solidFill>
                <a:effectLst/>
                <a:latin typeface="Open Sans"/>
              </a:rPr>
              <a:t> which the King James Version translates as “in the mount of the Lord it shall be seen.” (6)</a:t>
            </a:r>
            <a:endParaRPr lang="en-US" dirty="0">
              <a:solidFill>
                <a:schemeClr val="bg1"/>
              </a:solidFill>
            </a:endParaRPr>
          </a:p>
        </p:txBody>
      </p:sp>
      <p:pic>
        <p:nvPicPr>
          <p:cNvPr id="6" name="Picture 5">
            <a:extLst>
              <a:ext uri="{FF2B5EF4-FFF2-40B4-BE49-F238E27FC236}">
                <a16:creationId xmlns:a16="http://schemas.microsoft.com/office/drawing/2014/main" id="{D3E27DB2-BC81-405B-B7C0-74FDB461B9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3127" y="245188"/>
            <a:ext cx="1170432" cy="1463040"/>
          </a:xfrm>
          <a:prstGeom prst="rect">
            <a:avLst/>
          </a:prstGeom>
        </p:spPr>
      </p:pic>
    </p:spTree>
    <p:extLst>
      <p:ext uri="{BB962C8B-B14F-4D97-AF65-F5344CB8AC3E}">
        <p14:creationId xmlns:p14="http://schemas.microsoft.com/office/powerpoint/2010/main" val="68778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1065" y="6428610"/>
            <a:ext cx="2375564" cy="369332"/>
          </a:xfrm>
          <a:prstGeom prst="rect">
            <a:avLst/>
          </a:prstGeom>
          <a:noFill/>
        </p:spPr>
        <p:txBody>
          <a:bodyPr wrap="square" rtlCol="0">
            <a:spAutoFit/>
          </a:bodyPr>
          <a:lstStyle/>
          <a:p>
            <a:r>
              <a:rPr lang="en-US" dirty="0">
                <a:solidFill>
                  <a:schemeClr val="bg1"/>
                </a:solidFill>
              </a:rPr>
              <a:t>Genesis 22:13</a:t>
            </a:r>
          </a:p>
        </p:txBody>
      </p:sp>
      <p:sp>
        <p:nvSpPr>
          <p:cNvPr id="40" name="TextBox 39"/>
          <p:cNvSpPr txBox="1"/>
          <p:nvPr/>
        </p:nvSpPr>
        <p:spPr>
          <a:xfrm>
            <a:off x="62450" y="23784"/>
            <a:ext cx="12094028"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The Lord Provides a Way</a:t>
            </a:r>
          </a:p>
        </p:txBody>
      </p:sp>
      <p:pic>
        <p:nvPicPr>
          <p:cNvPr id="32" name="Picture 10" descr="http://www.biblelessonsite.org/flash/images26/slides/p_0009.jpg"/>
          <p:cNvPicPr>
            <a:picLocks noChangeAspect="1" noChangeArrowheads="1"/>
          </p:cNvPicPr>
          <p:nvPr/>
        </p:nvPicPr>
        <p:blipFill rotWithShape="1">
          <a:blip r:embed="rId2">
            <a:extLst>
              <a:ext uri="{28A0092B-C50C-407E-A947-70E740481C1C}">
                <a14:useLocalDpi xmlns:a14="http://schemas.microsoft.com/office/drawing/2010/main" val="0"/>
              </a:ext>
            </a:extLst>
          </a:blip>
          <a:srcRect r="2652" b="4537"/>
          <a:stretch/>
        </p:blipFill>
        <p:spPr bwMode="auto">
          <a:xfrm>
            <a:off x="4653316" y="1063232"/>
            <a:ext cx="3042884" cy="226779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671457" y="3613563"/>
            <a:ext cx="6096000" cy="1754326"/>
          </a:xfrm>
          <a:prstGeom prst="rect">
            <a:avLst/>
          </a:prstGeom>
        </p:spPr>
        <p:txBody>
          <a:bodyPr>
            <a:spAutoFit/>
          </a:bodyPr>
          <a:lstStyle/>
          <a:p>
            <a:r>
              <a:rPr lang="en-US" b="0" i="1" dirty="0">
                <a:solidFill>
                  <a:srgbClr val="FFFF00"/>
                </a:solidFill>
                <a:effectLst/>
                <a:latin typeface="Open Sans"/>
              </a:rPr>
              <a:t> “For God so loved the world, that he gave his only begotten Son, that whosoever believeth in him should not perish, but have everlasting life. For God sent not his Son into the world to condemn the world; but that the world through him might be saved.” </a:t>
            </a:r>
          </a:p>
          <a:p>
            <a:r>
              <a:rPr lang="en-US" b="0" i="1" u="none" strike="noStrike" dirty="0">
                <a:solidFill>
                  <a:srgbClr val="FFFF00"/>
                </a:solidFill>
                <a:effectLst/>
                <a:latin typeface="Open Sans"/>
              </a:rPr>
              <a:t>John 3:16–17</a:t>
            </a:r>
            <a:endParaRPr lang="en-US" i="1" dirty="0">
              <a:solidFill>
                <a:srgbClr val="FFFF00"/>
              </a:solidFill>
            </a:endParaRPr>
          </a:p>
        </p:txBody>
      </p:sp>
      <p:sp>
        <p:nvSpPr>
          <p:cNvPr id="5" name="Rectangle 4"/>
          <p:cNvSpPr/>
          <p:nvPr/>
        </p:nvSpPr>
        <p:spPr>
          <a:xfrm>
            <a:off x="484415" y="1829310"/>
            <a:ext cx="3864428" cy="923330"/>
          </a:xfrm>
          <a:prstGeom prst="rect">
            <a:avLst/>
          </a:prstGeom>
        </p:spPr>
        <p:txBody>
          <a:bodyPr wrap="square">
            <a:spAutoFit/>
          </a:bodyPr>
          <a:lstStyle/>
          <a:p>
            <a:r>
              <a:rPr lang="en-US" b="0" i="0" dirty="0">
                <a:solidFill>
                  <a:schemeClr val="bg1"/>
                </a:solidFill>
                <a:effectLst/>
                <a:latin typeface="Open Sans"/>
              </a:rPr>
              <a:t>“God has provided one way and only one way for his mortal children to attain godlike perfection.”</a:t>
            </a:r>
            <a:endParaRPr lang="en-US" dirty="0">
              <a:solidFill>
                <a:schemeClr val="bg1"/>
              </a:solidFill>
            </a:endParaRPr>
          </a:p>
        </p:txBody>
      </p:sp>
      <p:sp>
        <p:nvSpPr>
          <p:cNvPr id="6" name="Rectangle 5"/>
          <p:cNvSpPr/>
          <p:nvPr/>
        </p:nvSpPr>
        <p:spPr>
          <a:xfrm>
            <a:off x="5246914" y="5794868"/>
            <a:ext cx="6096000" cy="646331"/>
          </a:xfrm>
          <a:prstGeom prst="rect">
            <a:avLst/>
          </a:prstGeom>
        </p:spPr>
        <p:txBody>
          <a:bodyPr>
            <a:spAutoFit/>
          </a:bodyPr>
          <a:lstStyle/>
          <a:p>
            <a:r>
              <a:rPr lang="en-US" b="0" i="0" dirty="0">
                <a:solidFill>
                  <a:schemeClr val="bg1"/>
                </a:solidFill>
                <a:effectLst/>
                <a:latin typeface="Open Sans"/>
              </a:rPr>
              <a:t>“God’s greatest gift to his children is for them to be saved in the kingdom of God.”</a:t>
            </a:r>
            <a:endParaRPr lang="en-US" dirty="0">
              <a:solidFill>
                <a:schemeClr val="bg1"/>
              </a:solidFill>
            </a:endParaRPr>
          </a:p>
        </p:txBody>
      </p:sp>
      <p:sp>
        <p:nvSpPr>
          <p:cNvPr id="7" name="Rectangle 6"/>
          <p:cNvSpPr/>
          <p:nvPr/>
        </p:nvSpPr>
        <p:spPr>
          <a:xfrm>
            <a:off x="11534060" y="6362061"/>
            <a:ext cx="447558" cy="369332"/>
          </a:xfrm>
          <a:prstGeom prst="rect">
            <a:avLst/>
          </a:prstGeom>
        </p:spPr>
        <p:txBody>
          <a:bodyPr wrap="none">
            <a:spAutoFit/>
          </a:bodyPr>
          <a:lstStyle/>
          <a:p>
            <a:r>
              <a:rPr lang="en-US" b="0" i="0" dirty="0">
                <a:solidFill>
                  <a:schemeClr val="bg1"/>
                </a:solidFill>
                <a:effectLst/>
                <a:latin typeface="Open Sans"/>
              </a:rPr>
              <a:t>(7)</a:t>
            </a:r>
            <a:endParaRPr lang="en-US" dirty="0">
              <a:solidFill>
                <a:schemeClr val="bg1"/>
              </a:solidFill>
            </a:endParaRPr>
          </a:p>
        </p:txBody>
      </p:sp>
      <p:pic>
        <p:nvPicPr>
          <p:cNvPr id="7170" name="Picture 2" descr="https://www.lds.org/bc/content/ldsorg/content/images/The-Atonement-of-Jesus-Christ-Landing-2011-01-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87" y="3429000"/>
            <a:ext cx="4572000" cy="2571751"/>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32"/>
          <p:cNvGrpSpPr/>
          <p:nvPr/>
        </p:nvGrpSpPr>
        <p:grpSpPr>
          <a:xfrm>
            <a:off x="8113286" y="927469"/>
            <a:ext cx="3505068" cy="2501531"/>
            <a:chOff x="228600" y="381000"/>
            <a:chExt cx="3505068" cy="2501531"/>
          </a:xfrm>
        </p:grpSpPr>
        <p:grpSp>
          <p:nvGrpSpPr>
            <p:cNvPr id="34" name="Group 33"/>
            <p:cNvGrpSpPr/>
            <p:nvPr/>
          </p:nvGrpSpPr>
          <p:grpSpPr>
            <a:xfrm>
              <a:off x="228600" y="381000"/>
              <a:ext cx="3505068" cy="2501531"/>
              <a:chOff x="534986" y="381000"/>
              <a:chExt cx="2637111" cy="2501531"/>
            </a:xfrm>
          </p:grpSpPr>
          <p:sp>
            <p:nvSpPr>
              <p:cNvPr id="36" name="Rectangle 35"/>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534986" y="384805"/>
                <a:ext cx="457200" cy="2497726"/>
                <a:chOff x="533400" y="381000"/>
                <a:chExt cx="457200" cy="2497726"/>
              </a:xfrm>
            </p:grpSpPr>
            <p:sp>
              <p:nvSpPr>
                <p:cNvPr id="44" name="Oval 43"/>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ounded Rectangle 44"/>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2714897" y="381000"/>
                <a:ext cx="457200" cy="2497726"/>
                <a:chOff x="2714897" y="457200"/>
                <a:chExt cx="457200" cy="2497726"/>
              </a:xfrm>
            </p:grpSpPr>
            <p:sp>
              <p:nvSpPr>
                <p:cNvPr id="39" name="Oval 38"/>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 name="Rectangle 34"/>
            <p:cNvSpPr/>
            <p:nvPr/>
          </p:nvSpPr>
          <p:spPr>
            <a:xfrm>
              <a:off x="812912" y="1060939"/>
              <a:ext cx="2371313" cy="1077218"/>
            </a:xfrm>
            <a:prstGeom prst="rect">
              <a:avLst/>
            </a:prstGeom>
          </p:spPr>
          <p:txBody>
            <a:bodyPr wrap="square">
              <a:spAutoFit/>
            </a:bodyPr>
            <a:lstStyle/>
            <a:p>
              <a:pPr algn="ctr"/>
              <a:r>
                <a:rPr lang="en-US" sz="1600" b="1" dirty="0"/>
                <a:t>Heavenly Father demonstrated His love for us through the sacrifice of His Son, Jesus Christ.</a:t>
              </a:r>
              <a:endParaRPr lang="en-US" sz="1600" i="1" dirty="0"/>
            </a:p>
          </p:txBody>
        </p:sp>
      </p:grpSp>
      <p:pic>
        <p:nvPicPr>
          <p:cNvPr id="3074" name="Picture 2" descr="Image result for Bernard P. Brockbank">
            <a:extLst>
              <a:ext uri="{FF2B5EF4-FFF2-40B4-BE49-F238E27FC236}">
                <a16:creationId xmlns:a16="http://schemas.microsoft.com/office/drawing/2014/main" id="{76C44200-CA03-40F0-9093-EF7B30A4A5E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208" y="109563"/>
            <a:ext cx="1104326" cy="1471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52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37672" y="382245"/>
            <a:ext cx="5890410" cy="2677656"/>
          </a:xfrm>
          <a:prstGeom prst="rect">
            <a:avLst/>
          </a:prstGeom>
        </p:spPr>
        <p:txBody>
          <a:bodyPr wrap="square">
            <a:spAutoFit/>
          </a:bodyPr>
          <a:lstStyle/>
          <a:p>
            <a:r>
              <a:rPr lang="en-US" sz="2400" dirty="0">
                <a:solidFill>
                  <a:schemeClr val="bg1"/>
                </a:solidFill>
                <a:latin typeface="Open Sans"/>
              </a:rPr>
              <a:t>“The submission of one’s will is really the only uniquely personal thing we have to place on God’s altar. </a:t>
            </a:r>
          </a:p>
          <a:p>
            <a:endParaRPr lang="en-US" sz="2400" dirty="0">
              <a:solidFill>
                <a:schemeClr val="bg1"/>
              </a:solidFill>
              <a:latin typeface="Open Sans"/>
            </a:endParaRPr>
          </a:p>
          <a:p>
            <a:r>
              <a:rPr lang="en-US" sz="2400" dirty="0">
                <a:solidFill>
                  <a:schemeClr val="bg1"/>
                </a:solidFill>
                <a:latin typeface="Open Sans"/>
              </a:rPr>
              <a:t>The many other things we ‘give,’ brothers and sisters, are actually the things He has already given or loaned to us. </a:t>
            </a:r>
          </a:p>
        </p:txBody>
      </p:sp>
      <p:sp>
        <p:nvSpPr>
          <p:cNvPr id="7" name="Rectangle 6"/>
          <p:cNvSpPr/>
          <p:nvPr/>
        </p:nvSpPr>
        <p:spPr>
          <a:xfrm>
            <a:off x="11534060" y="6362061"/>
            <a:ext cx="447558" cy="369332"/>
          </a:xfrm>
          <a:prstGeom prst="rect">
            <a:avLst/>
          </a:prstGeom>
        </p:spPr>
        <p:txBody>
          <a:bodyPr wrap="none">
            <a:spAutoFit/>
          </a:bodyPr>
          <a:lstStyle/>
          <a:p>
            <a:r>
              <a:rPr lang="en-US" b="0" i="0" dirty="0">
                <a:solidFill>
                  <a:schemeClr val="bg1"/>
                </a:solidFill>
                <a:effectLst/>
                <a:latin typeface="Open Sans"/>
              </a:rPr>
              <a:t>(8)</a:t>
            </a:r>
            <a:endParaRPr lang="en-US" dirty="0">
              <a:solidFill>
                <a:schemeClr val="bg1"/>
              </a:solidFill>
            </a:endParaRPr>
          </a:p>
        </p:txBody>
      </p:sp>
      <p:pic>
        <p:nvPicPr>
          <p:cNvPr id="9218" name="Picture 2" descr="Elder Neal A. Maxw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8169" y="122691"/>
            <a:ext cx="831781" cy="110663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www.lds.org/bc/content/shared/content/images/magazines/ensign/2014/10/woman-with-issue-of-blood_1298330_in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3655" y="1461181"/>
            <a:ext cx="4286250" cy="276225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www.ldsliving.com/images/stories/large/19089.jpg?1420235483"/>
          <p:cNvPicPr>
            <a:picLocks noChangeAspect="1" noChangeArrowheads="1"/>
          </p:cNvPicPr>
          <p:nvPr/>
        </p:nvPicPr>
        <p:blipFill rotWithShape="1">
          <a:blip r:embed="rId4">
            <a:extLst>
              <a:ext uri="{28A0092B-C50C-407E-A947-70E740481C1C}">
                <a14:useLocalDpi xmlns:a14="http://schemas.microsoft.com/office/drawing/2010/main" val="0"/>
              </a:ext>
            </a:extLst>
          </a:blip>
          <a:srcRect l="25833" t="652" r="20565" b="10711"/>
          <a:stretch/>
        </p:blipFill>
        <p:spPr bwMode="auto">
          <a:xfrm>
            <a:off x="1971535" y="3969010"/>
            <a:ext cx="2884715" cy="255814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5595084" y="4957493"/>
            <a:ext cx="5890410" cy="1569660"/>
          </a:xfrm>
          <a:prstGeom prst="rect">
            <a:avLst/>
          </a:prstGeom>
        </p:spPr>
        <p:txBody>
          <a:bodyPr wrap="square">
            <a:spAutoFit/>
          </a:bodyPr>
          <a:lstStyle/>
          <a:p>
            <a:r>
              <a:rPr lang="en-US" sz="2400" dirty="0">
                <a:solidFill>
                  <a:schemeClr val="bg1"/>
                </a:solidFill>
                <a:latin typeface="Open Sans"/>
              </a:rPr>
              <a:t>“However, when you and I finally submit ourselves, by letting our individual wills be swallowed up in God’s will, then we are really giving something to Him!”</a:t>
            </a:r>
          </a:p>
        </p:txBody>
      </p:sp>
    </p:spTree>
    <p:extLst>
      <p:ext uri="{BB962C8B-B14F-4D97-AF65-F5344CB8AC3E}">
        <p14:creationId xmlns:p14="http://schemas.microsoft.com/office/powerpoint/2010/main" val="83364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11099" y="187905"/>
            <a:ext cx="6701330" cy="3170099"/>
          </a:xfrm>
          <a:prstGeom prst="rect">
            <a:avLst/>
          </a:prstGeom>
        </p:spPr>
        <p:txBody>
          <a:bodyPr wrap="square">
            <a:spAutoFit/>
          </a:bodyPr>
          <a:lstStyle/>
          <a:p>
            <a:r>
              <a:rPr lang="en-US" sz="2000" dirty="0">
                <a:solidFill>
                  <a:schemeClr val="bg1"/>
                </a:solidFill>
                <a:latin typeface="Open Sans"/>
              </a:rPr>
              <a:t>“Exceeding faith was shown by Abraham when the superhuman test was applied to him. </a:t>
            </a:r>
          </a:p>
          <a:p>
            <a:endParaRPr lang="en-US" sz="2000" dirty="0">
              <a:solidFill>
                <a:schemeClr val="bg1"/>
              </a:solidFill>
              <a:latin typeface="Open Sans"/>
            </a:endParaRPr>
          </a:p>
          <a:p>
            <a:r>
              <a:rPr lang="en-US" sz="2000" dirty="0">
                <a:solidFill>
                  <a:schemeClr val="bg1"/>
                </a:solidFill>
                <a:latin typeface="Open Sans"/>
              </a:rPr>
              <a:t>His young ‘child of promise,’ destined to be the father of empires, must now be offered upon the sacrificial altar. It was God’s command, but it seemed so contradictory! </a:t>
            </a:r>
          </a:p>
          <a:p>
            <a:endParaRPr lang="en-US" sz="2000" dirty="0">
              <a:solidFill>
                <a:schemeClr val="bg1"/>
              </a:solidFill>
              <a:latin typeface="Open Sans"/>
            </a:endParaRPr>
          </a:p>
          <a:p>
            <a:r>
              <a:rPr lang="en-US" sz="2000" dirty="0">
                <a:solidFill>
                  <a:schemeClr val="bg1"/>
                </a:solidFill>
                <a:latin typeface="Open Sans"/>
              </a:rPr>
              <a:t>How could his son, Isaac, be the father of an uncountable posterity if in his youth his mortal life was to be terminated? </a:t>
            </a:r>
          </a:p>
        </p:txBody>
      </p:sp>
      <p:sp>
        <p:nvSpPr>
          <p:cNvPr id="7" name="Rectangle 6"/>
          <p:cNvSpPr/>
          <p:nvPr/>
        </p:nvSpPr>
        <p:spPr>
          <a:xfrm>
            <a:off x="11534060" y="6362061"/>
            <a:ext cx="447558" cy="369332"/>
          </a:xfrm>
          <a:prstGeom prst="rect">
            <a:avLst/>
          </a:prstGeom>
        </p:spPr>
        <p:txBody>
          <a:bodyPr wrap="none">
            <a:spAutoFit/>
          </a:bodyPr>
          <a:lstStyle/>
          <a:p>
            <a:r>
              <a:rPr lang="en-US" b="0" i="0" dirty="0">
                <a:solidFill>
                  <a:schemeClr val="bg1"/>
                </a:solidFill>
                <a:effectLst/>
                <a:latin typeface="Open Sans"/>
              </a:rPr>
              <a:t>(9)</a:t>
            </a:r>
            <a:endParaRPr lang="en-US" dirty="0">
              <a:solidFill>
                <a:schemeClr val="bg1"/>
              </a:solidFill>
            </a:endParaRPr>
          </a:p>
        </p:txBody>
      </p:sp>
      <p:sp>
        <p:nvSpPr>
          <p:cNvPr id="10" name="Rectangle 9"/>
          <p:cNvSpPr/>
          <p:nvPr/>
        </p:nvSpPr>
        <p:spPr>
          <a:xfrm>
            <a:off x="5410200" y="3921314"/>
            <a:ext cx="6255013" cy="2554545"/>
          </a:xfrm>
          <a:prstGeom prst="rect">
            <a:avLst/>
          </a:prstGeom>
        </p:spPr>
        <p:txBody>
          <a:bodyPr wrap="square">
            <a:spAutoFit/>
          </a:bodyPr>
          <a:lstStyle/>
          <a:p>
            <a:r>
              <a:rPr lang="en-US" sz="2000" dirty="0">
                <a:solidFill>
                  <a:schemeClr val="bg1"/>
                </a:solidFill>
                <a:latin typeface="Open Sans"/>
              </a:rPr>
              <a:t>Why should he, Abraham, be called upon to do this revolting deed? </a:t>
            </a:r>
          </a:p>
          <a:p>
            <a:endParaRPr lang="en-US" sz="2000" dirty="0">
              <a:solidFill>
                <a:schemeClr val="bg1"/>
              </a:solidFill>
              <a:latin typeface="Open Sans"/>
            </a:endParaRPr>
          </a:p>
          <a:p>
            <a:r>
              <a:rPr lang="en-US" sz="2000" dirty="0">
                <a:solidFill>
                  <a:schemeClr val="bg1"/>
                </a:solidFill>
                <a:latin typeface="Open Sans"/>
              </a:rPr>
              <a:t>It was irreconcilable, impossible! And yet he believed God. His undaunted faith carried him with breaking heart toward the land of Moriah with this young son who little suspected the agonies through which his father must have been passing.”</a:t>
            </a:r>
          </a:p>
        </p:txBody>
      </p:sp>
      <p:pic>
        <p:nvPicPr>
          <p:cNvPr id="12" name="Picture 2" descr="https://s-media-cache-ak0.pinimg.com/736x/c1/b8/1c/c1b81c86febbe8d760cdca778118cb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3286" y="496615"/>
            <a:ext cx="2464026" cy="316916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upload.wikimedia.org/wikipedia/commons/6/6a/AbrahamIsaa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9221" y="3429000"/>
            <a:ext cx="2611759" cy="324023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www.motleyvision.org/wp-content/uploads/2013/05/SpencerWKimba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96229" y="187905"/>
            <a:ext cx="1104625" cy="1377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02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268"/>
                                        </p:tgtEl>
                                        <p:attrNameLst>
                                          <p:attrName>style.visibility</p:attrName>
                                        </p:attrNameLst>
                                      </p:cBhvr>
                                      <p:to>
                                        <p:strVal val="visible"/>
                                      </p:to>
                                    </p:set>
                                    <p:animEffect transition="in" filter="fade">
                                      <p:cBhvr>
                                        <p:cTn id="9" dur="500"/>
                                        <p:tgtEl>
                                          <p:spTgt spid="1126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aetherforce.com/wp-content/uploads/2015/01/the_great_pyramids_of_kaiser_2_by_nethskie-d2xcunw.jpg"/>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t="-132" r="65545"/>
          <a:stretch/>
        </p:blipFill>
        <p:spPr bwMode="auto">
          <a:xfrm>
            <a:off x="-1" y="-9053"/>
            <a:ext cx="12192001" cy="68670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40021" y="4741289"/>
            <a:ext cx="1237865" cy="369332"/>
          </a:xfrm>
          <a:prstGeom prst="rect">
            <a:avLst/>
          </a:prstGeom>
          <a:noFill/>
        </p:spPr>
        <p:txBody>
          <a:bodyPr wrap="square" rtlCol="0">
            <a:spAutoFit/>
          </a:bodyPr>
          <a:lstStyle/>
          <a:p>
            <a:r>
              <a:rPr lang="en-US" dirty="0"/>
              <a:t>One Way</a:t>
            </a:r>
          </a:p>
        </p:txBody>
      </p:sp>
      <p:sp>
        <p:nvSpPr>
          <p:cNvPr id="4" name="TextBox 3"/>
          <p:cNvSpPr txBox="1"/>
          <p:nvPr/>
        </p:nvSpPr>
        <p:spPr>
          <a:xfrm>
            <a:off x="1751547" y="4630983"/>
            <a:ext cx="5916240" cy="707886"/>
          </a:xfrm>
          <a:prstGeom prst="rect">
            <a:avLst/>
          </a:prstGeom>
          <a:noFill/>
        </p:spPr>
        <p:txBody>
          <a:bodyPr wrap="square" rtlCol="0">
            <a:spAutoFit/>
          </a:bodyPr>
          <a:lstStyle/>
          <a:p>
            <a:pPr algn="ctr"/>
            <a:r>
              <a:rPr lang="en-US" sz="4000" dirty="0">
                <a:latin typeface="AR CENA" panose="02000000000000000000" pitchFamily="2" charset="0"/>
              </a:rPr>
              <a:t>To Warn</a:t>
            </a:r>
          </a:p>
        </p:txBody>
      </p:sp>
      <p:pic>
        <p:nvPicPr>
          <p:cNvPr id="3074" name="Picture 2" descr="http://www.netanimations.net/animated-roped-off-construction-barracades.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93402" y="899144"/>
            <a:ext cx="4924425" cy="12287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danyk.cz/rtg_z.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9377" y="1527714"/>
            <a:ext cx="1492148" cy="13097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clipartbest.com/cliparts/niE/kRL/niEkRL6i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4525" y="2610475"/>
            <a:ext cx="2072206" cy="183089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upload.wikimedia.org/wikipedia/commons/thumb/7/7d/MUTCD_R5-1.svg/2000px-MUTCD_R5-1.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3621" y="2143911"/>
            <a:ext cx="2597378" cy="259737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clker.com/cliparts/U/y/T/1/8/d/high-voltage-sign-m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56241" y="3442600"/>
            <a:ext cx="2847975" cy="2600325"/>
          </a:xfrm>
          <a:prstGeom prst="rect">
            <a:avLst/>
          </a:prstGeom>
          <a:noFill/>
          <a:extLst>
            <a:ext uri="{909E8E84-426E-40DD-AFC4-6F175D3DCCD1}">
              <a14:hiddenFill xmlns:a14="http://schemas.microsoft.com/office/drawing/2010/main">
                <a:solidFill>
                  <a:srgbClr val="FFFFFF"/>
                </a:solidFill>
              </a14:hiddenFill>
            </a:ext>
          </a:extLst>
        </p:spPr>
      </p:pic>
      <p:sp>
        <p:nvSpPr>
          <p:cNvPr id="365" name="TextBox 364"/>
          <p:cNvSpPr txBox="1"/>
          <p:nvPr/>
        </p:nvSpPr>
        <p:spPr>
          <a:xfrm>
            <a:off x="-45372" y="21303"/>
            <a:ext cx="12192000" cy="707886"/>
          </a:xfrm>
          <a:prstGeom prst="rect">
            <a:avLst/>
          </a:prstGeom>
          <a:noFill/>
        </p:spPr>
        <p:txBody>
          <a:bodyPr wrap="square" rtlCol="0">
            <a:spAutoFit/>
          </a:bodyPr>
          <a:lstStyle/>
          <a:p>
            <a:pPr algn="ctr"/>
            <a:r>
              <a:rPr lang="en-US" sz="4000" dirty="0">
                <a:latin typeface="AR CENA" panose="02000000000000000000" pitchFamily="2" charset="0"/>
              </a:rPr>
              <a:t>What is the Purpose of These Signs?</a:t>
            </a:r>
          </a:p>
        </p:txBody>
      </p:sp>
      <p:sp>
        <p:nvSpPr>
          <p:cNvPr id="366" name="TextBox 365"/>
          <p:cNvSpPr txBox="1"/>
          <p:nvPr/>
        </p:nvSpPr>
        <p:spPr>
          <a:xfrm>
            <a:off x="5549524" y="4371957"/>
            <a:ext cx="1237865" cy="369332"/>
          </a:xfrm>
          <a:prstGeom prst="rect">
            <a:avLst/>
          </a:prstGeom>
          <a:noFill/>
        </p:spPr>
        <p:txBody>
          <a:bodyPr wrap="square" rtlCol="0">
            <a:spAutoFit/>
          </a:bodyPr>
          <a:lstStyle/>
          <a:p>
            <a:r>
              <a:rPr lang="en-US" dirty="0"/>
              <a:t>Poison</a:t>
            </a:r>
          </a:p>
        </p:txBody>
      </p:sp>
      <p:sp>
        <p:nvSpPr>
          <p:cNvPr id="367" name="TextBox 366"/>
          <p:cNvSpPr txBox="1"/>
          <p:nvPr/>
        </p:nvSpPr>
        <p:spPr>
          <a:xfrm>
            <a:off x="9513660" y="2770712"/>
            <a:ext cx="1237865" cy="369332"/>
          </a:xfrm>
          <a:prstGeom prst="rect">
            <a:avLst/>
          </a:prstGeom>
          <a:noFill/>
        </p:spPr>
        <p:txBody>
          <a:bodyPr wrap="square" rtlCol="0">
            <a:spAutoFit/>
          </a:bodyPr>
          <a:lstStyle/>
          <a:p>
            <a:r>
              <a:rPr lang="en-US" dirty="0"/>
              <a:t>Radiation</a:t>
            </a:r>
          </a:p>
        </p:txBody>
      </p:sp>
      <p:sp>
        <p:nvSpPr>
          <p:cNvPr id="368" name="TextBox 367"/>
          <p:cNvSpPr txBox="1"/>
          <p:nvPr/>
        </p:nvSpPr>
        <p:spPr>
          <a:xfrm>
            <a:off x="8509088" y="6042925"/>
            <a:ext cx="2009143" cy="369332"/>
          </a:xfrm>
          <a:prstGeom prst="rect">
            <a:avLst/>
          </a:prstGeom>
          <a:noFill/>
        </p:spPr>
        <p:txBody>
          <a:bodyPr wrap="square" rtlCol="0">
            <a:spAutoFit/>
          </a:bodyPr>
          <a:lstStyle/>
          <a:p>
            <a:r>
              <a:rPr lang="en-US" dirty="0"/>
              <a:t>High Voltage</a:t>
            </a:r>
          </a:p>
        </p:txBody>
      </p:sp>
      <p:sp>
        <p:nvSpPr>
          <p:cNvPr id="227" name="Rectangle 226"/>
          <p:cNvSpPr/>
          <p:nvPr/>
        </p:nvSpPr>
        <p:spPr>
          <a:xfrm>
            <a:off x="3982257" y="5691566"/>
            <a:ext cx="3865290" cy="1200329"/>
          </a:xfrm>
          <a:prstGeom prst="rect">
            <a:avLst/>
          </a:prstGeom>
        </p:spPr>
        <p:txBody>
          <a:bodyPr wrap="square">
            <a:spAutoFit/>
          </a:bodyPr>
          <a:lstStyle/>
          <a:p>
            <a:r>
              <a:rPr lang="en-US" b="0" i="0" dirty="0">
                <a:solidFill>
                  <a:srgbClr val="333333"/>
                </a:solidFill>
                <a:effectLst/>
                <a:latin typeface="Open Sans"/>
              </a:rPr>
              <a:t>Have you or someone you know ever received a warning from God when about to make a mistake? </a:t>
            </a:r>
          </a:p>
          <a:p>
            <a:r>
              <a:rPr lang="en-US" b="0" i="0" dirty="0">
                <a:solidFill>
                  <a:srgbClr val="333333"/>
                </a:solidFill>
                <a:effectLst/>
                <a:latin typeface="Open Sans"/>
              </a:rPr>
              <a:t>How was that warning given?</a:t>
            </a:r>
            <a:endParaRPr lang="en-US" dirty="0"/>
          </a:p>
        </p:txBody>
      </p:sp>
      <p:pic>
        <p:nvPicPr>
          <p:cNvPr id="3084" name="Picture 12" descr="http://www.clker.com/cliparts/K/d/5/P/g/3/empty-warning-symbol-md.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5543" y="5190030"/>
            <a:ext cx="1811959" cy="1599857"/>
          </a:xfrm>
          <a:prstGeom prst="rect">
            <a:avLst/>
          </a:prstGeom>
          <a:noFill/>
          <a:extLst>
            <a:ext uri="{909E8E84-426E-40DD-AFC4-6F175D3DCCD1}">
              <a14:hiddenFill xmlns:a14="http://schemas.microsoft.com/office/drawing/2010/main">
                <a:solidFill>
                  <a:srgbClr val="FFFFFF"/>
                </a:solidFill>
              </a14:hiddenFill>
            </a:ext>
          </a:extLst>
        </p:spPr>
      </p:pic>
      <p:pic>
        <p:nvPicPr>
          <p:cNvPr id="371" name="Picture 2" descr="http://www.uni.edu/becker/anImated%20question%20mark%20.gif"/>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68492" y="5729270"/>
            <a:ext cx="521817" cy="885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6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8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366" grpId="0"/>
      <p:bldP spid="367" grpId="0"/>
      <p:bldP spid="368" grpId="0"/>
      <p:bldP spid="2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D74CDEA3-28DF-4FE2-AAE2-03352BE8FBB2}"/>
              </a:ext>
            </a:extLst>
          </p:cNvPr>
          <p:cNvGraphicFramePr>
            <a:graphicFrameLocks noGrp="1"/>
          </p:cNvGraphicFramePr>
          <p:nvPr>
            <p:extLst>
              <p:ext uri="{D42A27DB-BD31-4B8C-83A1-F6EECF244321}">
                <p14:modId xmlns:p14="http://schemas.microsoft.com/office/powerpoint/2010/main" val="2320432457"/>
              </p:ext>
            </p:extLst>
          </p:nvPr>
        </p:nvGraphicFramePr>
        <p:xfrm>
          <a:off x="2965556" y="2517394"/>
          <a:ext cx="6239080" cy="739140"/>
        </p:xfrm>
        <a:graphic>
          <a:graphicData uri="http://schemas.openxmlformats.org/drawingml/2006/table">
            <a:tbl>
              <a:tblPr firstRow="1" bandRow="1">
                <a:tableStyleId>{7DF18680-E054-41AD-8BC1-D1AEF772440D}</a:tableStyleId>
              </a:tblPr>
              <a:tblGrid>
                <a:gridCol w="3119540">
                  <a:extLst>
                    <a:ext uri="{9D8B030D-6E8A-4147-A177-3AD203B41FA5}">
                      <a16:colId xmlns:a16="http://schemas.microsoft.com/office/drawing/2014/main" val="4113086824"/>
                    </a:ext>
                  </a:extLst>
                </a:gridCol>
                <a:gridCol w="3119540">
                  <a:extLst>
                    <a:ext uri="{9D8B030D-6E8A-4147-A177-3AD203B41FA5}">
                      <a16:colId xmlns:a16="http://schemas.microsoft.com/office/drawing/2014/main" val="1542058524"/>
                    </a:ext>
                  </a:extLst>
                </a:gridCol>
              </a:tblGrid>
              <a:tr h="0">
                <a:tc>
                  <a:txBody>
                    <a:bodyPr/>
                    <a:lstStyle/>
                    <a:p>
                      <a:pPr algn="ctr" fontAlgn="base"/>
                      <a:r>
                        <a:rPr lang="en-US" dirty="0">
                          <a:effectLst/>
                        </a:rPr>
                        <a:t>Abraham’s Sacrifice of Isaac</a:t>
                      </a:r>
                      <a:endParaRPr lang="en-US" dirty="0">
                        <a:effectLst/>
                        <a:latin typeface="Open Sans"/>
                      </a:endParaRPr>
                    </a:p>
                  </a:txBody>
                  <a:tcPr marL="95250" marR="95250" marT="95250" marB="95250" anchor="ctr"/>
                </a:tc>
                <a:tc>
                  <a:txBody>
                    <a:bodyPr/>
                    <a:lstStyle/>
                    <a:p>
                      <a:pPr algn="ctr" fontAlgn="base"/>
                      <a:r>
                        <a:rPr lang="en-US" dirty="0">
                          <a:effectLst/>
                        </a:rPr>
                        <a:t>Heavenly Father’s Sacrifice of Jesus Christ</a:t>
                      </a:r>
                      <a:endParaRPr lang="en-US" dirty="0">
                        <a:effectLst/>
                        <a:latin typeface="Open Sans"/>
                      </a:endParaRPr>
                    </a:p>
                  </a:txBody>
                  <a:tcPr marL="95250" marR="95250" marT="95250" marB="95250" anchor="ctr"/>
                </a:tc>
                <a:extLst>
                  <a:ext uri="{0D108BD9-81ED-4DB2-BD59-A6C34878D82A}">
                    <a16:rowId xmlns:a16="http://schemas.microsoft.com/office/drawing/2014/main" val="2955959931"/>
                  </a:ext>
                </a:extLst>
              </a:tr>
            </a:tbl>
          </a:graphicData>
        </a:graphic>
      </p:graphicFrame>
      <p:sp>
        <p:nvSpPr>
          <p:cNvPr id="3" name="Rectangle 2">
            <a:extLst>
              <a:ext uri="{FF2B5EF4-FFF2-40B4-BE49-F238E27FC236}">
                <a16:creationId xmlns:a16="http://schemas.microsoft.com/office/drawing/2014/main" id="{C5BA73E6-2501-4030-A7AE-8AE7D3528181}"/>
              </a:ext>
            </a:extLst>
          </p:cNvPr>
          <p:cNvSpPr/>
          <p:nvPr/>
        </p:nvSpPr>
        <p:spPr>
          <a:xfrm>
            <a:off x="2919742" y="186170"/>
            <a:ext cx="6239080" cy="523220"/>
          </a:xfrm>
          <a:prstGeom prst="rect">
            <a:avLst/>
          </a:prstGeom>
        </p:spPr>
        <p:txBody>
          <a:bodyPr wrap="none">
            <a:spAutoFit/>
          </a:bodyPr>
          <a:lstStyle/>
          <a:p>
            <a:pPr fontAlgn="base"/>
            <a:r>
              <a:rPr lang="en-US" sz="2800" dirty="0">
                <a:solidFill>
                  <a:schemeClr val="bg1"/>
                </a:solidFill>
                <a:latin typeface="Open Sans"/>
              </a:rPr>
              <a:t>Similarities Between the Two Sacrifices</a:t>
            </a:r>
            <a:endParaRPr lang="en-US" sz="2800" b="0" dirty="0">
              <a:solidFill>
                <a:schemeClr val="bg1"/>
              </a:solidFill>
              <a:effectLst/>
              <a:latin typeface="Open Sans"/>
            </a:endParaRPr>
          </a:p>
        </p:txBody>
      </p:sp>
      <p:pic>
        <p:nvPicPr>
          <p:cNvPr id="9" name="Picture 8">
            <a:extLst>
              <a:ext uri="{FF2B5EF4-FFF2-40B4-BE49-F238E27FC236}">
                <a16:creationId xmlns:a16="http://schemas.microsoft.com/office/drawing/2014/main" id="{90C9E19C-FCA3-440A-92C0-EAA6262887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821" y="35334"/>
            <a:ext cx="11150550" cy="2182557"/>
          </a:xfrm>
          <a:prstGeom prst="rect">
            <a:avLst/>
          </a:prstGeom>
        </p:spPr>
      </p:pic>
      <p:pic>
        <p:nvPicPr>
          <p:cNvPr id="15" name="Picture 14">
            <a:extLst>
              <a:ext uri="{FF2B5EF4-FFF2-40B4-BE49-F238E27FC236}">
                <a16:creationId xmlns:a16="http://schemas.microsoft.com/office/drawing/2014/main" id="{8BAD7286-93C2-4279-86EC-7536CC28A4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705" y="1762556"/>
            <a:ext cx="11937003" cy="2523963"/>
          </a:xfrm>
          <a:prstGeom prst="rect">
            <a:avLst/>
          </a:prstGeom>
        </p:spPr>
      </p:pic>
      <p:pic>
        <p:nvPicPr>
          <p:cNvPr id="17" name="Picture 16">
            <a:extLst>
              <a:ext uri="{FF2B5EF4-FFF2-40B4-BE49-F238E27FC236}">
                <a16:creationId xmlns:a16="http://schemas.microsoft.com/office/drawing/2014/main" id="{57F5F8DD-994F-438D-92B9-0CDCD65C48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705" y="4220230"/>
            <a:ext cx="11784589" cy="2548349"/>
          </a:xfrm>
          <a:prstGeom prst="rect">
            <a:avLst/>
          </a:prstGeom>
        </p:spPr>
      </p:pic>
      <p:pic>
        <p:nvPicPr>
          <p:cNvPr id="19" name="Picture 18">
            <a:extLst>
              <a:ext uri="{FF2B5EF4-FFF2-40B4-BE49-F238E27FC236}">
                <a16:creationId xmlns:a16="http://schemas.microsoft.com/office/drawing/2014/main" id="{AABD1235-1411-4887-8B1F-6A90EA2C14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6422" y="3724013"/>
            <a:ext cx="4999153" cy="2871465"/>
          </a:xfrm>
          <a:prstGeom prst="rect">
            <a:avLst/>
          </a:prstGeom>
        </p:spPr>
      </p:pic>
    </p:spTree>
    <p:extLst>
      <p:ext uri="{BB962C8B-B14F-4D97-AF65-F5344CB8AC3E}">
        <p14:creationId xmlns:p14="http://schemas.microsoft.com/office/powerpoint/2010/main" val="46510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ttp://www.michaelandersongallery.com/images/large/The-Red-Planet-Jericoacoara-Night-Stars-MA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4" y="0"/>
            <a:ext cx="12219214"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1065" y="6428610"/>
            <a:ext cx="2375564" cy="369332"/>
          </a:xfrm>
          <a:prstGeom prst="rect">
            <a:avLst/>
          </a:prstGeom>
          <a:noFill/>
        </p:spPr>
        <p:txBody>
          <a:bodyPr wrap="square" rtlCol="0">
            <a:spAutoFit/>
          </a:bodyPr>
          <a:lstStyle/>
          <a:p>
            <a:r>
              <a:rPr lang="en-US" dirty="0">
                <a:solidFill>
                  <a:schemeClr val="bg1"/>
                </a:solidFill>
              </a:rPr>
              <a:t>Genesis 22:15-19</a:t>
            </a:r>
          </a:p>
        </p:txBody>
      </p:sp>
      <p:sp>
        <p:nvSpPr>
          <p:cNvPr id="40" name="TextBox 39"/>
          <p:cNvSpPr txBox="1"/>
          <p:nvPr/>
        </p:nvSpPr>
        <p:spPr>
          <a:xfrm>
            <a:off x="62450" y="23784"/>
            <a:ext cx="12094028"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The Promise in Obedience</a:t>
            </a:r>
          </a:p>
        </p:txBody>
      </p:sp>
      <p:sp>
        <p:nvSpPr>
          <p:cNvPr id="2" name="Rectangle 1"/>
          <p:cNvSpPr/>
          <p:nvPr/>
        </p:nvSpPr>
        <p:spPr>
          <a:xfrm>
            <a:off x="5274895" y="4618532"/>
            <a:ext cx="3907972" cy="1569660"/>
          </a:xfrm>
          <a:prstGeom prst="rect">
            <a:avLst/>
          </a:prstGeom>
        </p:spPr>
        <p:txBody>
          <a:bodyPr wrap="square">
            <a:spAutoFit/>
          </a:bodyPr>
          <a:lstStyle/>
          <a:p>
            <a:r>
              <a:rPr lang="en-US" sz="2400" b="0" i="0" dirty="0">
                <a:solidFill>
                  <a:schemeClr val="bg1"/>
                </a:solidFill>
                <a:effectLst/>
                <a:latin typeface="Palatino"/>
              </a:rPr>
              <a:t>And in thy seed shall all the nations of the earth be blessed; because thou hast obeyed my voice.</a:t>
            </a:r>
            <a:endParaRPr lang="en-US" sz="2400" dirty="0">
              <a:solidFill>
                <a:schemeClr val="bg1"/>
              </a:solidFill>
            </a:endParaRPr>
          </a:p>
        </p:txBody>
      </p:sp>
      <p:sp>
        <p:nvSpPr>
          <p:cNvPr id="6" name="Rectangle 5"/>
          <p:cNvSpPr/>
          <p:nvPr/>
        </p:nvSpPr>
        <p:spPr>
          <a:xfrm>
            <a:off x="859971" y="1821583"/>
            <a:ext cx="4145166" cy="1569660"/>
          </a:xfrm>
          <a:prstGeom prst="rect">
            <a:avLst/>
          </a:prstGeom>
        </p:spPr>
        <p:txBody>
          <a:bodyPr wrap="square">
            <a:spAutoFit/>
          </a:bodyPr>
          <a:lstStyle/>
          <a:p>
            <a:r>
              <a:rPr lang="en-US" sz="2400" dirty="0">
                <a:solidFill>
                  <a:schemeClr val="bg1"/>
                </a:solidFill>
                <a:latin typeface="Open Sans"/>
              </a:rPr>
              <a:t> I will multiply thy seed as the stars of the heaven, and as the sand which </a:t>
            </a:r>
            <a:r>
              <a:rPr lang="en-US" sz="2400" i="1" dirty="0">
                <a:solidFill>
                  <a:schemeClr val="bg1"/>
                </a:solidFill>
                <a:latin typeface="Open Sans"/>
              </a:rPr>
              <a:t>is</a:t>
            </a:r>
            <a:r>
              <a:rPr lang="en-US" sz="2400" dirty="0">
                <a:solidFill>
                  <a:schemeClr val="bg1"/>
                </a:solidFill>
                <a:latin typeface="Open Sans"/>
              </a:rPr>
              <a:t> upon the sea shore;</a:t>
            </a:r>
          </a:p>
        </p:txBody>
      </p:sp>
      <p:pic>
        <p:nvPicPr>
          <p:cNvPr id="12296" name="Picture 8" descr="http://dentalpackagetour.com/file/2013/04/2731263-753421-social-network-collage-with-many-people.jpg"/>
          <p:cNvPicPr>
            <a:picLocks noChangeAspect="1" noChangeArrowheads="1"/>
          </p:cNvPicPr>
          <p:nvPr/>
        </p:nvPicPr>
        <p:blipFill rotWithShape="1">
          <a:blip r:embed="rId3">
            <a:extLst>
              <a:ext uri="{28A0092B-C50C-407E-A947-70E740481C1C}">
                <a14:useLocalDpi xmlns:a14="http://schemas.microsoft.com/office/drawing/2010/main" val="0"/>
              </a:ext>
            </a:extLst>
          </a:blip>
          <a:srcRect l="12074" t="6310" r="7927" b="12161"/>
          <a:stretch/>
        </p:blipFill>
        <p:spPr bwMode="auto">
          <a:xfrm>
            <a:off x="8036264" y="960932"/>
            <a:ext cx="3657601" cy="36576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97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12296"/>
                                        </p:tgtEl>
                                        <p:attrNameLst>
                                          <p:attrName>style.visibility</p:attrName>
                                        </p:attrNameLst>
                                      </p:cBhvr>
                                      <p:to>
                                        <p:strVal val="visible"/>
                                      </p:to>
                                    </p:set>
                                    <p:animEffect transition="in" filter="fade">
                                      <p:cBhvr>
                                        <p:cTn id="15" dur="5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1065" y="6428610"/>
            <a:ext cx="2375564" cy="369332"/>
          </a:xfrm>
          <a:prstGeom prst="rect">
            <a:avLst/>
          </a:prstGeom>
          <a:noFill/>
        </p:spPr>
        <p:txBody>
          <a:bodyPr wrap="square" rtlCol="0">
            <a:spAutoFit/>
          </a:bodyPr>
          <a:lstStyle/>
          <a:p>
            <a:r>
              <a:rPr lang="en-US" dirty="0">
                <a:solidFill>
                  <a:schemeClr val="bg1"/>
                </a:solidFill>
              </a:rPr>
              <a:t>Genesis 22:20-24</a:t>
            </a:r>
          </a:p>
        </p:txBody>
      </p:sp>
      <p:sp>
        <p:nvSpPr>
          <p:cNvPr id="40" name="TextBox 39"/>
          <p:cNvSpPr txBox="1"/>
          <p:nvPr/>
        </p:nvSpPr>
        <p:spPr>
          <a:xfrm>
            <a:off x="62450" y="23784"/>
            <a:ext cx="12094028"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Scenes For Next Time</a:t>
            </a:r>
          </a:p>
        </p:txBody>
      </p:sp>
      <p:sp>
        <p:nvSpPr>
          <p:cNvPr id="5" name="Rectangle 4"/>
          <p:cNvSpPr/>
          <p:nvPr/>
        </p:nvSpPr>
        <p:spPr>
          <a:xfrm>
            <a:off x="257403" y="1063231"/>
            <a:ext cx="3864428" cy="2031325"/>
          </a:xfrm>
          <a:prstGeom prst="rect">
            <a:avLst/>
          </a:prstGeom>
        </p:spPr>
        <p:txBody>
          <a:bodyPr wrap="square">
            <a:spAutoFit/>
          </a:bodyPr>
          <a:lstStyle/>
          <a:p>
            <a:r>
              <a:rPr lang="en-US" dirty="0">
                <a:solidFill>
                  <a:schemeClr val="bg1"/>
                </a:solidFill>
                <a:latin typeface="Open Sans"/>
              </a:rPr>
              <a:t>Abraham returns home, and learns about children born into the household of his brother </a:t>
            </a:r>
            <a:r>
              <a:rPr lang="en-US" dirty="0" err="1">
                <a:solidFill>
                  <a:schemeClr val="bg1"/>
                </a:solidFill>
                <a:latin typeface="Open Sans"/>
              </a:rPr>
              <a:t>Nahor</a:t>
            </a:r>
            <a:r>
              <a:rPr lang="en-US" dirty="0">
                <a:solidFill>
                  <a:schemeClr val="bg1"/>
                </a:solidFill>
                <a:latin typeface="Open Sans"/>
              </a:rPr>
              <a:t>, including a granddaughter named Rebekah, who would play an important role in the fulfillment of God’s promises to Abraham.</a:t>
            </a:r>
          </a:p>
        </p:txBody>
      </p:sp>
      <p:grpSp>
        <p:nvGrpSpPr>
          <p:cNvPr id="23" name="Group 22"/>
          <p:cNvGrpSpPr/>
          <p:nvPr/>
        </p:nvGrpSpPr>
        <p:grpSpPr>
          <a:xfrm>
            <a:off x="4595360" y="1683606"/>
            <a:ext cx="8526723" cy="4043515"/>
            <a:chOff x="3474131" y="3061899"/>
            <a:chExt cx="8526723" cy="4043515"/>
          </a:xfrm>
        </p:grpSpPr>
        <p:sp>
          <p:nvSpPr>
            <p:cNvPr id="7" name="Rectangle 6"/>
            <p:cNvSpPr/>
            <p:nvPr/>
          </p:nvSpPr>
          <p:spPr>
            <a:xfrm>
              <a:off x="11534060" y="6362061"/>
              <a:ext cx="466794" cy="369332"/>
            </a:xfrm>
            <a:prstGeom prst="rect">
              <a:avLst/>
            </a:prstGeom>
          </p:spPr>
          <p:txBody>
            <a:bodyPr wrap="none">
              <a:spAutoFit/>
            </a:bodyPr>
            <a:lstStyle/>
            <a:p>
              <a:r>
                <a:rPr lang="en-US" b="0" i="0" dirty="0">
                  <a:solidFill>
                    <a:schemeClr val="bg1"/>
                  </a:solidFill>
                  <a:effectLst/>
                  <a:latin typeface="Open Sans"/>
                </a:rPr>
                <a:t>(3)</a:t>
              </a:r>
              <a:endParaRPr lang="en-US" dirty="0">
                <a:solidFill>
                  <a:schemeClr val="bg1"/>
                </a:solidFill>
              </a:endParaRPr>
            </a:p>
          </p:txBody>
        </p:sp>
        <p:sp>
          <p:nvSpPr>
            <p:cNvPr id="8" name="Rectangle 7"/>
            <p:cNvSpPr/>
            <p:nvPr/>
          </p:nvSpPr>
          <p:spPr>
            <a:xfrm>
              <a:off x="3980317" y="3061899"/>
              <a:ext cx="1295400"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Milcah</a:t>
              </a:r>
              <a:endParaRPr lang="en-US" dirty="0"/>
            </a:p>
          </p:txBody>
        </p:sp>
        <p:sp>
          <p:nvSpPr>
            <p:cNvPr id="28" name="Rectangle 27"/>
            <p:cNvSpPr/>
            <p:nvPr/>
          </p:nvSpPr>
          <p:spPr>
            <a:xfrm>
              <a:off x="5805940" y="3086683"/>
              <a:ext cx="1295400"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Nahor</a:t>
              </a:r>
              <a:endParaRPr lang="en-US" dirty="0"/>
            </a:p>
          </p:txBody>
        </p:sp>
        <p:sp>
          <p:nvSpPr>
            <p:cNvPr id="49" name="Rectangle 48"/>
            <p:cNvSpPr/>
            <p:nvPr/>
          </p:nvSpPr>
          <p:spPr>
            <a:xfrm>
              <a:off x="7023766" y="4616207"/>
              <a:ext cx="1295400"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Aram</a:t>
              </a:r>
            </a:p>
          </p:txBody>
        </p:sp>
        <p:grpSp>
          <p:nvGrpSpPr>
            <p:cNvPr id="17" name="Group 16"/>
            <p:cNvGrpSpPr/>
            <p:nvPr/>
          </p:nvGrpSpPr>
          <p:grpSpPr>
            <a:xfrm>
              <a:off x="5186532" y="3787186"/>
              <a:ext cx="1324541" cy="3312785"/>
              <a:chOff x="5134542" y="3671720"/>
              <a:chExt cx="1324541" cy="3312785"/>
            </a:xfrm>
          </p:grpSpPr>
          <p:sp>
            <p:nvSpPr>
              <p:cNvPr id="29" name="Rectangle 28"/>
              <p:cNvSpPr/>
              <p:nvPr/>
            </p:nvSpPr>
            <p:spPr>
              <a:xfrm>
                <a:off x="5163683" y="3671720"/>
                <a:ext cx="1295400"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Huz</a:t>
                </a:r>
                <a:endParaRPr lang="en-US" dirty="0"/>
              </a:p>
            </p:txBody>
          </p:sp>
          <p:sp>
            <p:nvSpPr>
              <p:cNvPr id="30" name="Rectangle 29"/>
              <p:cNvSpPr/>
              <p:nvPr/>
            </p:nvSpPr>
            <p:spPr>
              <a:xfrm>
                <a:off x="5163683" y="4078649"/>
                <a:ext cx="1295400"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Buz</a:t>
                </a:r>
                <a:endParaRPr lang="en-US" dirty="0"/>
              </a:p>
            </p:txBody>
          </p:sp>
          <p:sp>
            <p:nvSpPr>
              <p:cNvPr id="31" name="Rectangle 30"/>
              <p:cNvSpPr/>
              <p:nvPr/>
            </p:nvSpPr>
            <p:spPr>
              <a:xfrm>
                <a:off x="5151422" y="4507350"/>
                <a:ext cx="1295400"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Kemuel</a:t>
                </a:r>
                <a:endParaRPr lang="en-US" dirty="0"/>
              </a:p>
            </p:txBody>
          </p:sp>
          <p:sp>
            <p:nvSpPr>
              <p:cNvPr id="48" name="Rectangle 47"/>
              <p:cNvSpPr/>
              <p:nvPr/>
            </p:nvSpPr>
            <p:spPr>
              <a:xfrm>
                <a:off x="5162308" y="4952626"/>
                <a:ext cx="1295400"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Chesed</a:t>
                </a:r>
                <a:endParaRPr lang="en-US" dirty="0"/>
              </a:p>
            </p:txBody>
          </p:sp>
          <p:sp>
            <p:nvSpPr>
              <p:cNvPr id="50" name="Rectangle 49"/>
              <p:cNvSpPr/>
              <p:nvPr/>
            </p:nvSpPr>
            <p:spPr>
              <a:xfrm>
                <a:off x="5153901" y="5387017"/>
                <a:ext cx="1295400"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Hazo</a:t>
                </a:r>
                <a:endParaRPr lang="en-US" dirty="0"/>
              </a:p>
            </p:txBody>
          </p:sp>
          <p:sp>
            <p:nvSpPr>
              <p:cNvPr id="51" name="Rectangle 50"/>
              <p:cNvSpPr/>
              <p:nvPr/>
            </p:nvSpPr>
            <p:spPr>
              <a:xfrm>
                <a:off x="5145428" y="5823756"/>
                <a:ext cx="1295400"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Pildash</a:t>
                </a:r>
                <a:endParaRPr lang="en-US" dirty="0"/>
              </a:p>
            </p:txBody>
          </p:sp>
          <p:sp>
            <p:nvSpPr>
              <p:cNvPr id="52" name="Rectangle 51"/>
              <p:cNvSpPr/>
              <p:nvPr/>
            </p:nvSpPr>
            <p:spPr>
              <a:xfrm>
                <a:off x="5151424" y="6229864"/>
                <a:ext cx="1295400"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Jidlaph</a:t>
                </a:r>
                <a:endParaRPr lang="en-US" dirty="0"/>
              </a:p>
            </p:txBody>
          </p:sp>
          <p:sp>
            <p:nvSpPr>
              <p:cNvPr id="53" name="Rectangle 52"/>
              <p:cNvSpPr/>
              <p:nvPr/>
            </p:nvSpPr>
            <p:spPr>
              <a:xfrm>
                <a:off x="5134542" y="6650061"/>
                <a:ext cx="1295400"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Bethuel</a:t>
                </a:r>
                <a:endParaRPr lang="en-US" dirty="0"/>
              </a:p>
            </p:txBody>
          </p:sp>
        </p:grpSp>
        <p:sp>
          <p:nvSpPr>
            <p:cNvPr id="54" name="Rectangle 53"/>
            <p:cNvSpPr/>
            <p:nvPr/>
          </p:nvSpPr>
          <p:spPr>
            <a:xfrm>
              <a:off x="3474131" y="6770970"/>
              <a:ext cx="1295400"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Rebekah</a:t>
              </a:r>
            </a:p>
          </p:txBody>
        </p:sp>
        <p:sp>
          <p:nvSpPr>
            <p:cNvPr id="55" name="Rectangle 54"/>
            <p:cNvSpPr/>
            <p:nvPr/>
          </p:nvSpPr>
          <p:spPr>
            <a:xfrm>
              <a:off x="7553435" y="3075797"/>
              <a:ext cx="1295400"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Reumah</a:t>
              </a:r>
              <a:endParaRPr lang="en-US" dirty="0"/>
            </a:p>
          </p:txBody>
        </p:sp>
        <p:grpSp>
          <p:nvGrpSpPr>
            <p:cNvPr id="9" name="Group 8"/>
            <p:cNvGrpSpPr/>
            <p:nvPr/>
          </p:nvGrpSpPr>
          <p:grpSpPr>
            <a:xfrm>
              <a:off x="8712630" y="3504498"/>
              <a:ext cx="1307661" cy="1615350"/>
              <a:chOff x="8544589" y="4556970"/>
              <a:chExt cx="1307661" cy="1615350"/>
            </a:xfrm>
          </p:grpSpPr>
          <p:sp>
            <p:nvSpPr>
              <p:cNvPr id="56" name="Rectangle 55"/>
              <p:cNvSpPr/>
              <p:nvPr/>
            </p:nvSpPr>
            <p:spPr>
              <a:xfrm>
                <a:off x="8556850" y="4556970"/>
                <a:ext cx="1295400"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Tebah</a:t>
                </a:r>
                <a:endParaRPr lang="en-US" dirty="0"/>
              </a:p>
            </p:txBody>
          </p:sp>
          <p:sp>
            <p:nvSpPr>
              <p:cNvPr id="57" name="Rectangle 56"/>
              <p:cNvSpPr/>
              <p:nvPr/>
            </p:nvSpPr>
            <p:spPr>
              <a:xfrm>
                <a:off x="8556850" y="4963899"/>
                <a:ext cx="1295400"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Gaham</a:t>
                </a:r>
                <a:endParaRPr lang="en-US" dirty="0"/>
              </a:p>
            </p:txBody>
          </p:sp>
          <p:sp>
            <p:nvSpPr>
              <p:cNvPr id="58" name="Rectangle 57"/>
              <p:cNvSpPr/>
              <p:nvPr/>
            </p:nvSpPr>
            <p:spPr>
              <a:xfrm>
                <a:off x="8544589" y="5392600"/>
                <a:ext cx="1295400"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Thahas</a:t>
                </a:r>
                <a:endParaRPr lang="en-US" dirty="0"/>
              </a:p>
            </p:txBody>
          </p:sp>
          <p:sp>
            <p:nvSpPr>
              <p:cNvPr id="59" name="Rectangle 58"/>
              <p:cNvSpPr/>
              <p:nvPr/>
            </p:nvSpPr>
            <p:spPr>
              <a:xfrm>
                <a:off x="8555475" y="5837876"/>
                <a:ext cx="1295400"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Maachah</a:t>
                </a:r>
                <a:endParaRPr lang="en-US" dirty="0"/>
              </a:p>
            </p:txBody>
          </p:sp>
        </p:grpSp>
        <p:cxnSp>
          <p:nvCxnSpPr>
            <p:cNvPr id="12" name="Straight Arrow Connector 11"/>
            <p:cNvCxnSpPr/>
            <p:nvPr/>
          </p:nvCxnSpPr>
          <p:spPr>
            <a:xfrm>
              <a:off x="7101340" y="3253905"/>
              <a:ext cx="431574" cy="9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5296915" y="3264790"/>
              <a:ext cx="431574" cy="9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5878286" y="3417190"/>
              <a:ext cx="2603"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4769532" y="6977743"/>
              <a:ext cx="379411" cy="12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6576077" y="4785404"/>
              <a:ext cx="431574" cy="9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7175880" y="3491080"/>
              <a:ext cx="1467377" cy="1556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181"/>
          <p:cNvGrpSpPr/>
          <p:nvPr/>
        </p:nvGrpSpPr>
        <p:grpSpPr>
          <a:xfrm>
            <a:off x="2952948" y="3718936"/>
            <a:ext cx="1494974" cy="2703305"/>
            <a:chOff x="560446" y="420466"/>
            <a:chExt cx="3360667" cy="5425343"/>
          </a:xfrm>
        </p:grpSpPr>
        <p:grpSp>
          <p:nvGrpSpPr>
            <p:cNvPr id="66" name="Group 173"/>
            <p:cNvGrpSpPr/>
            <p:nvPr/>
          </p:nvGrpSpPr>
          <p:grpSpPr>
            <a:xfrm>
              <a:off x="2133600" y="5105400"/>
              <a:ext cx="783670" cy="664209"/>
              <a:chOff x="3864530" y="5516614"/>
              <a:chExt cx="1031368" cy="874149"/>
            </a:xfrm>
          </p:grpSpPr>
          <p:sp>
            <p:nvSpPr>
              <p:cNvPr id="133" name="Oval 132"/>
              <p:cNvSpPr/>
              <p:nvPr/>
            </p:nvSpPr>
            <p:spPr>
              <a:xfrm rot="2101605">
                <a:off x="3864530" y="5516614"/>
                <a:ext cx="1030210" cy="874149"/>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oon 134"/>
              <p:cNvSpPr/>
              <p:nvPr/>
            </p:nvSpPr>
            <p:spPr>
              <a:xfrm rot="4319138">
                <a:off x="4314905" y="5563212"/>
                <a:ext cx="281239" cy="880746"/>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177"/>
            <p:cNvGrpSpPr/>
            <p:nvPr/>
          </p:nvGrpSpPr>
          <p:grpSpPr>
            <a:xfrm flipH="1">
              <a:off x="1447800" y="5181600"/>
              <a:ext cx="783670" cy="664209"/>
              <a:chOff x="3864530" y="5516614"/>
              <a:chExt cx="1031368" cy="874149"/>
            </a:xfrm>
          </p:grpSpPr>
          <p:sp>
            <p:nvSpPr>
              <p:cNvPr id="130" name="Oval 129"/>
              <p:cNvSpPr/>
              <p:nvPr/>
            </p:nvSpPr>
            <p:spPr>
              <a:xfrm rot="2101605">
                <a:off x="3864530" y="5516614"/>
                <a:ext cx="1030210" cy="874149"/>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4319138">
                <a:off x="4314905" y="5563212"/>
                <a:ext cx="281239" cy="880746"/>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165"/>
            <p:cNvGrpSpPr/>
            <p:nvPr/>
          </p:nvGrpSpPr>
          <p:grpSpPr>
            <a:xfrm>
              <a:off x="560446" y="420466"/>
              <a:ext cx="3360667" cy="4965982"/>
              <a:chOff x="560446" y="420466"/>
              <a:chExt cx="3360667" cy="4965982"/>
            </a:xfrm>
          </p:grpSpPr>
          <p:sp>
            <p:nvSpPr>
              <p:cNvPr id="69" name="Rounded Rectangle 68"/>
              <p:cNvSpPr/>
              <p:nvPr/>
            </p:nvSpPr>
            <p:spPr>
              <a:xfrm>
                <a:off x="838200" y="1371600"/>
                <a:ext cx="2667000" cy="2362200"/>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2"/>
              <p:cNvSpPr/>
              <p:nvPr/>
            </p:nvSpPr>
            <p:spPr>
              <a:xfrm rot="3435232" flipH="1">
                <a:off x="2829629" y="3776238"/>
                <a:ext cx="702478" cy="77014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3"/>
              <p:cNvSpPr/>
              <p:nvPr/>
            </p:nvSpPr>
            <p:spPr>
              <a:xfrm rot="18164768">
                <a:off x="924630" y="3776238"/>
                <a:ext cx="702478" cy="77014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a:off x="1380126" y="2998024"/>
                <a:ext cx="1648336" cy="2388424"/>
              </a:xfrm>
              <a:prstGeom prst="trapezoid">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20676161" flipH="1">
                <a:off x="2449995" y="2425936"/>
                <a:ext cx="917342" cy="1778506"/>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rot="996339">
                <a:off x="1023509" y="2480168"/>
                <a:ext cx="976135" cy="1720839"/>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a:off x="1380126" y="2717033"/>
                <a:ext cx="1648336" cy="2388424"/>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792210" y="2155051"/>
                <a:ext cx="824168" cy="84297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13"/>
              <p:cNvSpPr/>
              <p:nvPr/>
            </p:nvSpPr>
            <p:spPr>
              <a:xfrm>
                <a:off x="1174084" y="890591"/>
                <a:ext cx="2060420" cy="196693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 Diagonal Corner Rectangle 77"/>
              <p:cNvSpPr/>
              <p:nvPr/>
            </p:nvSpPr>
            <p:spPr>
              <a:xfrm rot="2884430">
                <a:off x="1952439" y="909506"/>
                <a:ext cx="1425463" cy="771072"/>
              </a:xfrm>
              <a:prstGeom prst="round2DiagRect">
                <a:avLst>
                  <a:gd name="adj1" fmla="val 50000"/>
                  <a:gd name="adj2" fmla="val 13374"/>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 Diagonal Corner Rectangle 78"/>
              <p:cNvSpPr/>
              <p:nvPr/>
            </p:nvSpPr>
            <p:spPr>
              <a:xfrm>
                <a:off x="1066800" y="762000"/>
                <a:ext cx="1447800" cy="990600"/>
              </a:xfrm>
              <a:prstGeom prst="round2DiagRect">
                <a:avLst>
                  <a:gd name="adj1" fmla="val 50000"/>
                  <a:gd name="adj2" fmla="val 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rot="996339">
                <a:off x="560446" y="1055798"/>
                <a:ext cx="807082" cy="2403854"/>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rot="20603661" flipH="1">
                <a:off x="3114031" y="1136672"/>
                <a:ext cx="807082" cy="2179705"/>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hord 81"/>
              <p:cNvSpPr/>
              <p:nvPr/>
            </p:nvSpPr>
            <p:spPr>
              <a:xfrm rot="11111887">
                <a:off x="906039" y="420466"/>
                <a:ext cx="2626723" cy="1616787"/>
              </a:xfrm>
              <a:prstGeom prst="chord">
                <a:avLst>
                  <a:gd name="adj1" fmla="val 243305"/>
                  <a:gd name="adj2" fmla="val 9993495"/>
                </a:avLst>
              </a:prstGeom>
              <a:solidFill>
                <a:schemeClr val="bg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ross 82"/>
              <p:cNvSpPr/>
              <p:nvPr/>
            </p:nvSpPr>
            <p:spPr>
              <a:xfrm>
                <a:off x="838200" y="914400"/>
                <a:ext cx="2667000" cy="533400"/>
              </a:xfrm>
              <a:prstGeom prst="plus">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119"/>
              <p:cNvGrpSpPr/>
              <p:nvPr/>
            </p:nvGrpSpPr>
            <p:grpSpPr>
              <a:xfrm>
                <a:off x="1219200" y="914400"/>
                <a:ext cx="1983698" cy="644577"/>
                <a:chOff x="3352800" y="5486400"/>
                <a:chExt cx="3429000" cy="838200"/>
              </a:xfrm>
            </p:grpSpPr>
            <p:grpSp>
              <p:nvGrpSpPr>
                <p:cNvPr id="118" name="Group 109"/>
                <p:cNvGrpSpPr/>
                <p:nvPr/>
              </p:nvGrpSpPr>
              <p:grpSpPr>
                <a:xfrm>
                  <a:off x="3352800" y="5486400"/>
                  <a:ext cx="914400" cy="838200"/>
                  <a:chOff x="3352800" y="5486400"/>
                  <a:chExt cx="914400" cy="838200"/>
                </a:xfrm>
              </p:grpSpPr>
              <p:sp>
                <p:nvSpPr>
                  <p:cNvPr id="128" name="Quad Arrow 127"/>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10"/>
                <p:cNvGrpSpPr/>
                <p:nvPr/>
              </p:nvGrpSpPr>
              <p:grpSpPr>
                <a:xfrm>
                  <a:off x="4191000" y="5486400"/>
                  <a:ext cx="914400" cy="838200"/>
                  <a:chOff x="3352800" y="5486400"/>
                  <a:chExt cx="914400" cy="838200"/>
                </a:xfrm>
              </p:grpSpPr>
              <p:sp>
                <p:nvSpPr>
                  <p:cNvPr id="126" name="Quad Arrow 125"/>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3"/>
                <p:cNvGrpSpPr/>
                <p:nvPr/>
              </p:nvGrpSpPr>
              <p:grpSpPr>
                <a:xfrm>
                  <a:off x="5029200" y="5486400"/>
                  <a:ext cx="914400" cy="838200"/>
                  <a:chOff x="3352800" y="5486400"/>
                  <a:chExt cx="914400" cy="838200"/>
                </a:xfrm>
              </p:grpSpPr>
              <p:sp>
                <p:nvSpPr>
                  <p:cNvPr id="124" name="Quad Arrow 123"/>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ed Rectangle 124"/>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16"/>
                <p:cNvGrpSpPr/>
                <p:nvPr/>
              </p:nvGrpSpPr>
              <p:grpSpPr>
                <a:xfrm>
                  <a:off x="5867400" y="5486400"/>
                  <a:ext cx="914400" cy="838200"/>
                  <a:chOff x="3352800" y="5486400"/>
                  <a:chExt cx="914400" cy="838200"/>
                </a:xfrm>
              </p:grpSpPr>
              <p:sp>
                <p:nvSpPr>
                  <p:cNvPr id="122" name="Quad Arrow 121"/>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122"/>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5" name="Group 134"/>
              <p:cNvGrpSpPr/>
              <p:nvPr/>
            </p:nvGrpSpPr>
            <p:grpSpPr>
              <a:xfrm rot="17163614">
                <a:off x="297833" y="3730952"/>
                <a:ext cx="2514600" cy="609600"/>
                <a:chOff x="3124200" y="5715000"/>
                <a:chExt cx="2514600" cy="609600"/>
              </a:xfrm>
            </p:grpSpPr>
            <p:sp>
              <p:nvSpPr>
                <p:cNvPr id="104" name="Rounded Rectangle 103"/>
                <p:cNvSpPr/>
                <p:nvPr/>
              </p:nvSpPr>
              <p:spPr>
                <a:xfrm>
                  <a:off x="3124200" y="5715000"/>
                  <a:ext cx="2514600" cy="609600"/>
                </a:xfrm>
                <a:prstGeom prst="round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20"/>
                <p:cNvGrpSpPr/>
                <p:nvPr/>
              </p:nvGrpSpPr>
              <p:grpSpPr>
                <a:xfrm>
                  <a:off x="3200400" y="5715000"/>
                  <a:ext cx="2362200" cy="609599"/>
                  <a:chOff x="3352800" y="5486400"/>
                  <a:chExt cx="3429000" cy="838200"/>
                </a:xfrm>
              </p:grpSpPr>
              <p:grpSp>
                <p:nvGrpSpPr>
                  <p:cNvPr id="106" name="Group 109"/>
                  <p:cNvGrpSpPr/>
                  <p:nvPr/>
                </p:nvGrpSpPr>
                <p:grpSpPr>
                  <a:xfrm>
                    <a:off x="3352800" y="5486400"/>
                    <a:ext cx="914400" cy="838200"/>
                    <a:chOff x="3352800" y="5486400"/>
                    <a:chExt cx="914400" cy="838200"/>
                  </a:xfrm>
                </p:grpSpPr>
                <p:sp>
                  <p:nvSpPr>
                    <p:cNvPr id="116" name="Quad Arrow 115"/>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10"/>
                  <p:cNvGrpSpPr/>
                  <p:nvPr/>
                </p:nvGrpSpPr>
                <p:grpSpPr>
                  <a:xfrm>
                    <a:off x="4191000" y="5486400"/>
                    <a:ext cx="914400" cy="838200"/>
                    <a:chOff x="3352800" y="5486400"/>
                    <a:chExt cx="914400" cy="838200"/>
                  </a:xfrm>
                </p:grpSpPr>
                <p:sp>
                  <p:nvSpPr>
                    <p:cNvPr id="114" name="Quad Arrow 113"/>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13"/>
                  <p:cNvGrpSpPr/>
                  <p:nvPr/>
                </p:nvGrpSpPr>
                <p:grpSpPr>
                  <a:xfrm>
                    <a:off x="5029200" y="5486400"/>
                    <a:ext cx="914400" cy="838200"/>
                    <a:chOff x="3352800" y="5486400"/>
                    <a:chExt cx="914400" cy="838200"/>
                  </a:xfrm>
                </p:grpSpPr>
                <p:sp>
                  <p:nvSpPr>
                    <p:cNvPr id="112" name="Quad Arrow 111"/>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16"/>
                  <p:cNvGrpSpPr/>
                  <p:nvPr/>
                </p:nvGrpSpPr>
                <p:grpSpPr>
                  <a:xfrm>
                    <a:off x="5867400" y="5486400"/>
                    <a:ext cx="914400" cy="838200"/>
                    <a:chOff x="3352800" y="5486400"/>
                    <a:chExt cx="914400" cy="838200"/>
                  </a:xfrm>
                </p:grpSpPr>
                <p:sp>
                  <p:nvSpPr>
                    <p:cNvPr id="110" name="Quad Arrow 109"/>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6" name="Group 135"/>
              <p:cNvGrpSpPr/>
              <p:nvPr/>
            </p:nvGrpSpPr>
            <p:grpSpPr>
              <a:xfrm rot="4436386" flipH="1">
                <a:off x="1593233" y="3730952"/>
                <a:ext cx="2514600" cy="609600"/>
                <a:chOff x="3124200" y="5715000"/>
                <a:chExt cx="2514600" cy="609600"/>
              </a:xfrm>
            </p:grpSpPr>
            <p:sp>
              <p:nvSpPr>
                <p:cNvPr id="90" name="Rounded Rectangle 89"/>
                <p:cNvSpPr/>
                <p:nvPr/>
              </p:nvSpPr>
              <p:spPr>
                <a:xfrm>
                  <a:off x="3124200" y="5715000"/>
                  <a:ext cx="2514600" cy="609600"/>
                </a:xfrm>
                <a:prstGeom prst="round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120"/>
                <p:cNvGrpSpPr/>
                <p:nvPr/>
              </p:nvGrpSpPr>
              <p:grpSpPr>
                <a:xfrm>
                  <a:off x="3200400" y="5715000"/>
                  <a:ext cx="2362200" cy="609599"/>
                  <a:chOff x="3352800" y="5486400"/>
                  <a:chExt cx="3429000" cy="838200"/>
                </a:xfrm>
              </p:grpSpPr>
              <p:grpSp>
                <p:nvGrpSpPr>
                  <p:cNvPr id="92" name="Group 109"/>
                  <p:cNvGrpSpPr/>
                  <p:nvPr/>
                </p:nvGrpSpPr>
                <p:grpSpPr>
                  <a:xfrm>
                    <a:off x="3352800" y="5486400"/>
                    <a:ext cx="914400" cy="838200"/>
                    <a:chOff x="3352800" y="5486400"/>
                    <a:chExt cx="914400" cy="838200"/>
                  </a:xfrm>
                </p:grpSpPr>
                <p:sp>
                  <p:nvSpPr>
                    <p:cNvPr id="102" name="Quad Arrow 101"/>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110"/>
                  <p:cNvGrpSpPr/>
                  <p:nvPr/>
                </p:nvGrpSpPr>
                <p:grpSpPr>
                  <a:xfrm>
                    <a:off x="4191000" y="5486400"/>
                    <a:ext cx="914400" cy="838200"/>
                    <a:chOff x="3352800" y="5486400"/>
                    <a:chExt cx="914400" cy="838200"/>
                  </a:xfrm>
                </p:grpSpPr>
                <p:sp>
                  <p:nvSpPr>
                    <p:cNvPr id="100" name="Quad Arrow 99"/>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113"/>
                  <p:cNvGrpSpPr/>
                  <p:nvPr/>
                </p:nvGrpSpPr>
                <p:grpSpPr>
                  <a:xfrm>
                    <a:off x="5029200" y="5486400"/>
                    <a:ext cx="914400" cy="838200"/>
                    <a:chOff x="3352800" y="5486400"/>
                    <a:chExt cx="914400" cy="838200"/>
                  </a:xfrm>
                </p:grpSpPr>
                <p:sp>
                  <p:nvSpPr>
                    <p:cNvPr id="98" name="Quad Arrow 97"/>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116"/>
                  <p:cNvGrpSpPr/>
                  <p:nvPr/>
                </p:nvGrpSpPr>
                <p:grpSpPr>
                  <a:xfrm>
                    <a:off x="5867400" y="5486400"/>
                    <a:ext cx="914400" cy="838200"/>
                    <a:chOff x="3352800" y="5486400"/>
                    <a:chExt cx="914400" cy="838200"/>
                  </a:xfrm>
                </p:grpSpPr>
                <p:sp>
                  <p:nvSpPr>
                    <p:cNvPr id="96" name="Quad Arrow 95"/>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7" name="Group 116"/>
              <p:cNvGrpSpPr/>
              <p:nvPr/>
            </p:nvGrpSpPr>
            <p:grpSpPr>
              <a:xfrm rot="16200000">
                <a:off x="1877856" y="3532344"/>
                <a:ext cx="685800" cy="631512"/>
                <a:chOff x="3352800" y="5486400"/>
                <a:chExt cx="914400" cy="838200"/>
              </a:xfrm>
            </p:grpSpPr>
            <p:sp>
              <p:nvSpPr>
                <p:cNvPr id="88" name="Quad Arrow 87"/>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402009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65"/>
                                        </p:tgtEl>
                                        <p:attrNameLst>
                                          <p:attrName>style.visibility</p:attrName>
                                        </p:attrNameLst>
                                      </p:cBhvr>
                                      <p:to>
                                        <p:strVal val="visible"/>
                                      </p:to>
                                    </p:set>
                                    <p:animEffect transition="in" filter="wipe(down)">
                                      <p:cBhvr>
                                        <p:cTn id="9" dur="580">
                                          <p:stCondLst>
                                            <p:cond delay="0"/>
                                          </p:stCondLst>
                                        </p:cTn>
                                        <p:tgtEl>
                                          <p:spTgt spid="65"/>
                                        </p:tgtEl>
                                      </p:cBhvr>
                                    </p:animEffect>
                                    <p:anim calcmode="lin" valueType="num">
                                      <p:cBhvr>
                                        <p:cTn id="10"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15" dur="26">
                                          <p:stCondLst>
                                            <p:cond delay="650"/>
                                          </p:stCondLst>
                                        </p:cTn>
                                        <p:tgtEl>
                                          <p:spTgt spid="65"/>
                                        </p:tgtEl>
                                      </p:cBhvr>
                                      <p:to x="100000" y="60000"/>
                                    </p:animScale>
                                    <p:animScale>
                                      <p:cBhvr>
                                        <p:cTn id="16" dur="166" decel="50000">
                                          <p:stCondLst>
                                            <p:cond delay="676"/>
                                          </p:stCondLst>
                                        </p:cTn>
                                        <p:tgtEl>
                                          <p:spTgt spid="65"/>
                                        </p:tgtEl>
                                      </p:cBhvr>
                                      <p:to x="100000" y="100000"/>
                                    </p:animScale>
                                    <p:animScale>
                                      <p:cBhvr>
                                        <p:cTn id="17" dur="26">
                                          <p:stCondLst>
                                            <p:cond delay="1312"/>
                                          </p:stCondLst>
                                        </p:cTn>
                                        <p:tgtEl>
                                          <p:spTgt spid="65"/>
                                        </p:tgtEl>
                                      </p:cBhvr>
                                      <p:to x="100000" y="80000"/>
                                    </p:animScale>
                                    <p:animScale>
                                      <p:cBhvr>
                                        <p:cTn id="18" dur="166" decel="50000">
                                          <p:stCondLst>
                                            <p:cond delay="1338"/>
                                          </p:stCondLst>
                                        </p:cTn>
                                        <p:tgtEl>
                                          <p:spTgt spid="65"/>
                                        </p:tgtEl>
                                      </p:cBhvr>
                                      <p:to x="100000" y="100000"/>
                                    </p:animScale>
                                    <p:animScale>
                                      <p:cBhvr>
                                        <p:cTn id="19" dur="26">
                                          <p:stCondLst>
                                            <p:cond delay="1642"/>
                                          </p:stCondLst>
                                        </p:cTn>
                                        <p:tgtEl>
                                          <p:spTgt spid="65"/>
                                        </p:tgtEl>
                                      </p:cBhvr>
                                      <p:to x="100000" y="90000"/>
                                    </p:animScale>
                                    <p:animScale>
                                      <p:cBhvr>
                                        <p:cTn id="20" dur="166" decel="50000">
                                          <p:stCondLst>
                                            <p:cond delay="1668"/>
                                          </p:stCondLst>
                                        </p:cTn>
                                        <p:tgtEl>
                                          <p:spTgt spid="65"/>
                                        </p:tgtEl>
                                      </p:cBhvr>
                                      <p:to x="100000" y="100000"/>
                                    </p:animScale>
                                    <p:animScale>
                                      <p:cBhvr>
                                        <p:cTn id="21" dur="26">
                                          <p:stCondLst>
                                            <p:cond delay="1808"/>
                                          </p:stCondLst>
                                        </p:cTn>
                                        <p:tgtEl>
                                          <p:spTgt spid="65"/>
                                        </p:tgtEl>
                                      </p:cBhvr>
                                      <p:to x="100000" y="95000"/>
                                    </p:animScale>
                                    <p:animScale>
                                      <p:cBhvr>
                                        <p:cTn id="22" dur="166" decel="50000">
                                          <p:stCondLst>
                                            <p:cond delay="1834"/>
                                          </p:stCondLst>
                                        </p:cTn>
                                        <p:tgtEl>
                                          <p:spTgt spid="6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aetherforce.com/wp-content/uploads/2015/01/the_great_pyramids_of_kaiser_2_by_nethskie-d2xcunw.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8462" y="63870"/>
            <a:ext cx="11924647" cy="6463308"/>
          </a:xfrm>
          <a:prstGeom prst="rect">
            <a:avLst/>
          </a:prstGeom>
        </p:spPr>
        <p:txBody>
          <a:bodyPr wrap="square">
            <a:spAutoFit/>
          </a:bodyPr>
          <a:lstStyle/>
          <a:p>
            <a:pPr fontAlgn="base"/>
            <a:r>
              <a:rPr lang="en-US" b="0" i="0" dirty="0">
                <a:effectLst/>
                <a:latin typeface="Helam Slab"/>
              </a:rPr>
              <a:t>Sources:</a:t>
            </a:r>
          </a:p>
          <a:p>
            <a:pPr fontAlgn="base"/>
            <a:r>
              <a:rPr lang="en-US" dirty="0">
                <a:latin typeface="Helam Slab"/>
              </a:rPr>
              <a:t>Suggested Hymn: # 275 </a:t>
            </a:r>
            <a:r>
              <a:rPr lang="en-US" i="1" dirty="0">
                <a:latin typeface="Helam Slab"/>
              </a:rPr>
              <a:t>Men Are That They Might Have Joy</a:t>
            </a:r>
          </a:p>
          <a:p>
            <a:pPr fontAlgn="base"/>
            <a:endParaRPr lang="en-US" b="0" i="0" dirty="0">
              <a:effectLst/>
              <a:latin typeface="Helam Slab"/>
            </a:endParaRPr>
          </a:p>
          <a:p>
            <a:pPr fontAlgn="base"/>
            <a:r>
              <a:rPr lang="en-US" dirty="0"/>
              <a:t>Video</a:t>
            </a:r>
            <a:r>
              <a:rPr lang="en-US" i="1" dirty="0"/>
              <a:t>: </a:t>
            </a:r>
            <a:r>
              <a:rPr lang="en-US" dirty="0"/>
              <a:t> “Akedah (The Binding)” (12:57) </a:t>
            </a:r>
            <a:endParaRPr lang="en-US" i="1" dirty="0"/>
          </a:p>
          <a:p>
            <a:pPr fontAlgn="base"/>
            <a:endParaRPr lang="en-US" dirty="0">
              <a:latin typeface="Helam Slab"/>
            </a:endParaRPr>
          </a:p>
          <a:p>
            <a:pPr marL="342900" indent="-342900" fontAlgn="base">
              <a:buAutoNum type="arabicPeriod"/>
            </a:pPr>
            <a:r>
              <a:rPr lang="en-US" b="0" i="0" dirty="0">
                <a:effectLst/>
                <a:latin typeface="Helam Slab"/>
              </a:rPr>
              <a:t>S. Kent Brown </a:t>
            </a:r>
            <a:r>
              <a:rPr lang="en-US" b="0" i="1" dirty="0">
                <a:effectLst/>
                <a:latin typeface="Helam Slab"/>
              </a:rPr>
              <a:t>Biblical Egypt: Land of Refuge, Land of Bondage</a:t>
            </a:r>
            <a:r>
              <a:rPr lang="en-US" b="0" i="0" dirty="0">
                <a:effectLst/>
                <a:latin typeface="Helam Slab"/>
              </a:rPr>
              <a:t> September 1980 Ensign</a:t>
            </a:r>
          </a:p>
          <a:p>
            <a:pPr marL="342900" indent="-342900" fontAlgn="base">
              <a:buAutoNum type="arabicPeriod"/>
            </a:pPr>
            <a:endParaRPr lang="en-US" dirty="0">
              <a:latin typeface="Helam Slab"/>
            </a:endParaRPr>
          </a:p>
          <a:p>
            <a:pPr marL="342900" indent="-342900" fontAlgn="base">
              <a:buFontTx/>
              <a:buAutoNum type="arabicPeriod"/>
            </a:pPr>
            <a:r>
              <a:rPr lang="en-US" dirty="0">
                <a:latin typeface="Helam Slab"/>
              </a:rPr>
              <a:t>President Boyd K. Packer (“How to Survive in Enemy Territory,”</a:t>
            </a:r>
            <a:r>
              <a:rPr lang="en-US" i="1" dirty="0">
                <a:latin typeface="Helam Slab"/>
              </a:rPr>
              <a:t> New Era,</a:t>
            </a:r>
            <a:r>
              <a:rPr lang="en-US" dirty="0">
                <a:latin typeface="Helam Slab"/>
              </a:rPr>
              <a:t> Apr. 2012, 3).</a:t>
            </a:r>
          </a:p>
          <a:p>
            <a:pPr marL="342900" indent="-342900" fontAlgn="base">
              <a:buFontTx/>
              <a:buAutoNum type="arabicPeriod"/>
            </a:pPr>
            <a:endParaRPr lang="en-US" dirty="0">
              <a:latin typeface="Helam Slab"/>
            </a:endParaRPr>
          </a:p>
          <a:p>
            <a:pPr fontAlgn="base"/>
            <a:r>
              <a:rPr lang="en-US" dirty="0">
                <a:latin typeface="Helam Slab"/>
              </a:rPr>
              <a:t>3. James B. Mayfield </a:t>
            </a:r>
            <a:r>
              <a:rPr lang="en-US" i="1" dirty="0">
                <a:latin typeface="Helam Slab"/>
              </a:rPr>
              <a:t>Ishmael, Our Brother </a:t>
            </a:r>
            <a:r>
              <a:rPr lang="en-US" dirty="0">
                <a:latin typeface="Helam Slab"/>
              </a:rPr>
              <a:t>June 1979 Ensign</a:t>
            </a:r>
          </a:p>
          <a:p>
            <a:pPr fontAlgn="base"/>
            <a:endParaRPr lang="en-US" b="0" i="0" dirty="0">
              <a:effectLst/>
              <a:latin typeface="Helam Slab"/>
            </a:endParaRPr>
          </a:p>
          <a:p>
            <a:pPr fontAlgn="base"/>
            <a:r>
              <a:rPr lang="en-US" dirty="0">
                <a:latin typeface="Helam Slab"/>
              </a:rPr>
              <a:t>4. President Howard W. Hunter (</a:t>
            </a:r>
            <a:r>
              <a:rPr lang="en-US" i="1" dirty="0">
                <a:latin typeface="Helam Slab"/>
              </a:rPr>
              <a:t>That We Might Have Joy</a:t>
            </a:r>
            <a:r>
              <a:rPr lang="en-US" dirty="0">
                <a:latin typeface="Helam Slab"/>
              </a:rPr>
              <a:t> [1994], 73–74, 75.)</a:t>
            </a:r>
          </a:p>
          <a:p>
            <a:endParaRPr lang="en-US" i="1" dirty="0"/>
          </a:p>
          <a:p>
            <a:r>
              <a:rPr lang="en-US" dirty="0"/>
              <a:t>5.  Elder D. Todd Christofferson  (“A Sense of the Sacred,” [Church Educational System fireside for young adults, Nov. 7, 2004], 6, 7;LDS.org).</a:t>
            </a:r>
          </a:p>
          <a:p>
            <a:pPr marL="342900" indent="-342900">
              <a:buFont typeface="+mj-lt"/>
              <a:buAutoNum type="arabicPeriod"/>
            </a:pPr>
            <a:endParaRPr lang="en-US" dirty="0"/>
          </a:p>
          <a:p>
            <a:r>
              <a:rPr lang="en-US" dirty="0"/>
              <a:t>6.  Old Testament Institute Student Manual Genesis 18-23</a:t>
            </a:r>
          </a:p>
          <a:p>
            <a:pPr marL="342900" indent="-342900">
              <a:buFont typeface="+mj-lt"/>
              <a:buAutoNum type="arabicPeriod"/>
            </a:pPr>
            <a:endParaRPr lang="en-US" dirty="0"/>
          </a:p>
          <a:p>
            <a:pPr fontAlgn="base"/>
            <a:r>
              <a:rPr lang="en-US" dirty="0"/>
              <a:t>7.  Bernard P. Brockbank </a:t>
            </a:r>
            <a:r>
              <a:rPr lang="en-US" i="1" dirty="0"/>
              <a:t>God’s Way to Eternal Life </a:t>
            </a:r>
            <a:r>
              <a:rPr lang="en-US" dirty="0"/>
              <a:t>Oct. 1973 Ensign</a:t>
            </a:r>
          </a:p>
          <a:p>
            <a:pPr marL="342900" indent="-342900" fontAlgn="base">
              <a:buFont typeface="+mj-lt"/>
              <a:buAutoNum type="arabicPeriod"/>
            </a:pPr>
            <a:endParaRPr lang="en-US" dirty="0"/>
          </a:p>
          <a:p>
            <a:pPr fontAlgn="base"/>
            <a:r>
              <a:rPr lang="en-US" dirty="0"/>
              <a:t>8.  Elder Neal A. Maxwell (“Swallowed Up in the Will of the Father,”</a:t>
            </a:r>
            <a:r>
              <a:rPr lang="en-US" i="1" dirty="0"/>
              <a:t> Ensign,</a:t>
            </a:r>
            <a:r>
              <a:rPr lang="en-US" dirty="0"/>
              <a:t> Nov. 1995, 24).</a:t>
            </a:r>
          </a:p>
          <a:p>
            <a:pPr marL="342900" indent="-342900" fontAlgn="base">
              <a:buFont typeface="+mj-lt"/>
              <a:buAutoNum type="arabicPeriod"/>
            </a:pPr>
            <a:endParaRPr lang="en-US" dirty="0"/>
          </a:p>
          <a:p>
            <a:pPr fontAlgn="base"/>
            <a:r>
              <a:rPr lang="en-US" dirty="0"/>
              <a:t>9.  Elder Spencer W. Kimball  (In Conference Report, Oct. 1952, p. 48.)</a:t>
            </a:r>
            <a:endParaRPr lang="en-US" b="0" i="0" dirty="0">
              <a:effectLst/>
              <a:latin typeface="Helam Slab"/>
            </a:endParaRPr>
          </a:p>
        </p:txBody>
      </p:sp>
      <p:grpSp>
        <p:nvGrpSpPr>
          <p:cNvPr id="6" name="Group 5">
            <a:extLst>
              <a:ext uri="{FF2B5EF4-FFF2-40B4-BE49-F238E27FC236}">
                <a16:creationId xmlns:a16="http://schemas.microsoft.com/office/drawing/2014/main" id="{768697E4-7911-4863-9A75-6BCE46FDE627}"/>
              </a:ext>
            </a:extLst>
          </p:cNvPr>
          <p:cNvGrpSpPr/>
          <p:nvPr/>
        </p:nvGrpSpPr>
        <p:grpSpPr>
          <a:xfrm>
            <a:off x="3863797" y="677509"/>
            <a:ext cx="586746" cy="743212"/>
            <a:chOff x="7543800" y="3810000"/>
            <a:chExt cx="1143000" cy="1447800"/>
          </a:xfrm>
        </p:grpSpPr>
        <p:sp>
          <p:nvSpPr>
            <p:cNvPr id="7" name="Trapezoid 6">
              <a:extLst>
                <a:ext uri="{FF2B5EF4-FFF2-40B4-BE49-F238E27FC236}">
                  <a16:creationId xmlns:a16="http://schemas.microsoft.com/office/drawing/2014/main" id="{25992ED9-96D1-4DF1-B941-BB31AFD4E8DE}"/>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158">
              <a:extLst>
                <a:ext uri="{FF2B5EF4-FFF2-40B4-BE49-F238E27FC236}">
                  <a16:creationId xmlns:a16="http://schemas.microsoft.com/office/drawing/2014/main" id="{89952E0C-D094-4BB0-83B1-8DF3E26B08A0}"/>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59">
              <a:extLst>
                <a:ext uri="{FF2B5EF4-FFF2-40B4-BE49-F238E27FC236}">
                  <a16:creationId xmlns:a16="http://schemas.microsoft.com/office/drawing/2014/main" id="{F895A698-2281-4AAF-9CC9-741F6CE6ACF8}"/>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60">
              <a:extLst>
                <a:ext uri="{FF2B5EF4-FFF2-40B4-BE49-F238E27FC236}">
                  <a16:creationId xmlns:a16="http://schemas.microsoft.com/office/drawing/2014/main" id="{568C6DFC-EB7B-4148-B8F2-7677F585E8B0}"/>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8A22533-2F23-4FCC-8678-4D4B5AC581F9}"/>
                </a:ext>
              </a:extLst>
            </p:cNvPr>
            <p:cNvGrpSpPr/>
            <p:nvPr/>
          </p:nvGrpSpPr>
          <p:grpSpPr>
            <a:xfrm>
              <a:off x="7924800" y="3810000"/>
              <a:ext cx="645353" cy="610017"/>
              <a:chOff x="7924800" y="5867400"/>
              <a:chExt cx="645353" cy="610017"/>
            </a:xfrm>
          </p:grpSpPr>
          <p:grpSp>
            <p:nvGrpSpPr>
              <p:cNvPr id="19" name="Group 13">
                <a:extLst>
                  <a:ext uri="{FF2B5EF4-FFF2-40B4-BE49-F238E27FC236}">
                    <a16:creationId xmlns:a16="http://schemas.microsoft.com/office/drawing/2014/main" id="{5C220853-7878-4CBC-A676-778BF1D2E0AB}"/>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D25EB594-61FE-4640-A16F-208F9BC9B9EB}"/>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FEB0491-20AD-4150-BE5C-72F2DC9BA81C}"/>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CB0C126-A131-4CE6-8617-C2E51306E137}"/>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4274DEA-723B-4F0D-BC2D-8DFBCC26D88D}"/>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0B108EEF-B7A9-478D-AC5D-00263641F692}"/>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EE0ED847-1E8C-463E-8036-A3737F5EF5B3}"/>
                </a:ext>
              </a:extLst>
            </p:cNvPr>
            <p:cNvGrpSpPr/>
            <p:nvPr/>
          </p:nvGrpSpPr>
          <p:grpSpPr>
            <a:xfrm>
              <a:off x="7543800" y="4038600"/>
              <a:ext cx="403070" cy="381000"/>
              <a:chOff x="7924800" y="5867400"/>
              <a:chExt cx="645353" cy="610017"/>
            </a:xfrm>
          </p:grpSpPr>
          <p:grpSp>
            <p:nvGrpSpPr>
              <p:cNvPr id="13" name="Group 13">
                <a:extLst>
                  <a:ext uri="{FF2B5EF4-FFF2-40B4-BE49-F238E27FC236}">
                    <a16:creationId xmlns:a16="http://schemas.microsoft.com/office/drawing/2014/main" id="{F2CBC319-B068-4C2C-895E-CA8ED166B10A}"/>
                  </a:ext>
                </a:extLst>
              </p:cNvPr>
              <p:cNvGrpSpPr/>
              <p:nvPr/>
            </p:nvGrpSpPr>
            <p:grpSpPr>
              <a:xfrm>
                <a:off x="7924800" y="5867400"/>
                <a:ext cx="645353" cy="610017"/>
                <a:chOff x="3037563" y="3121795"/>
                <a:chExt cx="1250371" cy="1224010"/>
              </a:xfrm>
            </p:grpSpPr>
            <p:sp>
              <p:nvSpPr>
                <p:cNvPr id="15" name="Oval 14">
                  <a:extLst>
                    <a:ext uri="{FF2B5EF4-FFF2-40B4-BE49-F238E27FC236}">
                      <a16:creationId xmlns:a16="http://schemas.microsoft.com/office/drawing/2014/main" id="{A7F99F3E-2747-47EA-BF41-FAF5C70F2E2B}"/>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5EB6A24-2FE5-4A39-A454-33528B28F88B}"/>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F0C0B02-8BD1-4A72-BD97-5F1388E429F8}"/>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1FE9479-BB33-479F-AA68-ED65010684AE}"/>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8B20994D-04D7-474C-B886-6D4DFEF9666C}"/>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704DA2DE-B39B-4743-91AE-22C492A64143}"/>
              </a:ext>
            </a:extLst>
          </p:cNvPr>
          <p:cNvSpPr>
            <a:spLocks noGrp="1"/>
          </p:cNvSpPr>
          <p:nvPr/>
        </p:nvSpPr>
        <p:spPr>
          <a:xfrm>
            <a:off x="-1" y="654690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3273934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3046988"/>
          </a:xfrm>
          <a:prstGeom prst="rect">
            <a:avLst/>
          </a:prstGeom>
          <a:ln>
            <a:solidFill>
              <a:schemeClr val="tx1"/>
            </a:solidFill>
          </a:ln>
        </p:spPr>
        <p:txBody>
          <a:bodyPr>
            <a:spAutoFit/>
          </a:bodyPr>
          <a:lstStyle/>
          <a:p>
            <a:r>
              <a:rPr lang="en-US" sz="1200" b="1" i="0" dirty="0">
                <a:solidFill>
                  <a:srgbClr val="333333"/>
                </a:solidFill>
                <a:effectLst/>
              </a:rPr>
              <a:t>Mt. Moriah:</a:t>
            </a:r>
          </a:p>
          <a:p>
            <a:r>
              <a:rPr lang="en-US" sz="1200" b="0" i="0" dirty="0">
                <a:solidFill>
                  <a:srgbClr val="333333"/>
                </a:solidFill>
                <a:effectLst/>
              </a:rPr>
              <a:t>Solomon constructed the temple on “mount Moriah” over the threshing floor of </a:t>
            </a:r>
            <a:r>
              <a:rPr lang="en-US" sz="1200" b="0" i="0" dirty="0" err="1">
                <a:solidFill>
                  <a:srgbClr val="333333"/>
                </a:solidFill>
                <a:effectLst/>
              </a:rPr>
              <a:t>Ornan</a:t>
            </a:r>
            <a:r>
              <a:rPr lang="en-US" sz="1200" b="0" i="0" dirty="0">
                <a:solidFill>
                  <a:srgbClr val="333333"/>
                </a:solidFill>
                <a:effectLst/>
              </a:rPr>
              <a:t> the </a:t>
            </a:r>
            <a:r>
              <a:rPr lang="en-US" sz="1200" b="0" i="0" dirty="0" err="1">
                <a:solidFill>
                  <a:srgbClr val="333333"/>
                </a:solidFill>
                <a:effectLst/>
              </a:rPr>
              <a:t>Jebusite</a:t>
            </a:r>
            <a:r>
              <a:rPr lang="en-US" sz="1200" b="0" i="0" dirty="0">
                <a:solidFill>
                  <a:srgbClr val="333333"/>
                </a:solidFill>
                <a:effectLst/>
              </a:rPr>
              <a:t> (2 Chronicles 3:1; 2 Samuel 24:16-25)</a:t>
            </a:r>
          </a:p>
          <a:p>
            <a:r>
              <a:rPr lang="en-US" sz="1200" dirty="0"/>
              <a:t>Flavius Josephus, a Jewish leader involved in Judah’s rebellion against Rome in A.D. 66–70, says that it was the same (see his </a:t>
            </a:r>
            <a:r>
              <a:rPr lang="en-US" sz="1200" i="1" dirty="0"/>
              <a:t>Antiquities of the Jews, </a:t>
            </a:r>
            <a:r>
              <a:rPr lang="en-US" sz="1200" dirty="0"/>
              <a:t>bk. 1, </a:t>
            </a:r>
            <a:r>
              <a:rPr lang="en-US" sz="1200" dirty="0" err="1"/>
              <a:t>ch.</a:t>
            </a:r>
            <a:r>
              <a:rPr lang="en-US" sz="1200" dirty="0"/>
              <a:t> 13, sect. 2).</a:t>
            </a:r>
          </a:p>
          <a:p>
            <a:r>
              <a:rPr lang="en-US" sz="1200" dirty="0"/>
              <a:t>Although Moriah has been called “hill,” “mount,” and “mountain,” it is only a few hundred feet above the floor of the adjacent valleys and is less than a mile and half long from one end to the other. It is dwarfed by some of its neighbors, including the Mount of Olives.</a:t>
            </a:r>
          </a:p>
          <a:p>
            <a:r>
              <a:rPr lang="en-US" sz="1200" dirty="0"/>
              <a:t>The mountain has been given several names. Abraham himself, after Isaac’s life was spared, called the mount “Jehovah-</a:t>
            </a:r>
            <a:r>
              <a:rPr lang="en-US" sz="1200" dirty="0" err="1"/>
              <a:t>jireh</a:t>
            </a:r>
            <a:r>
              <a:rPr lang="en-US" sz="1200" dirty="0"/>
              <a:t>,” meaning, “in the mount of the Lord it shall be seen” (Gen. 22:14)</a:t>
            </a:r>
          </a:p>
          <a:p>
            <a:pPr fontAlgn="base"/>
            <a:r>
              <a:rPr lang="en-US" sz="1200" dirty="0" err="1"/>
              <a:t>Artel</a:t>
            </a:r>
            <a:r>
              <a:rPr lang="en-US" sz="1200" dirty="0"/>
              <a:t> Ricks Mount Moriah: Some Personal Reflections September 1980 Ensign </a:t>
            </a:r>
          </a:p>
          <a:p>
            <a:pPr fontAlgn="base"/>
            <a:endParaRPr lang="en-US" sz="1200" dirty="0"/>
          </a:p>
          <a:p>
            <a:pPr fontAlgn="base"/>
            <a:r>
              <a:rPr lang="en-US" sz="1200" dirty="0"/>
              <a:t> Jesus was sentenced to death within the walls of the Antonia fortress, which was only about a hundred yards from the traditional site of Abraham’s sacrifice. He was put to death at Golgotha, part of the same ridge system as Moriah. Institute Student Manual Old Testament Gen. 22</a:t>
            </a:r>
          </a:p>
        </p:txBody>
      </p:sp>
      <p:sp>
        <p:nvSpPr>
          <p:cNvPr id="3" name="Rectangle 2"/>
          <p:cNvSpPr/>
          <p:nvPr/>
        </p:nvSpPr>
        <p:spPr>
          <a:xfrm>
            <a:off x="6096000" y="0"/>
            <a:ext cx="6096000" cy="6370975"/>
          </a:xfrm>
          <a:prstGeom prst="rect">
            <a:avLst/>
          </a:prstGeom>
          <a:ln>
            <a:solidFill>
              <a:schemeClr val="tx1"/>
            </a:solidFill>
          </a:ln>
        </p:spPr>
        <p:txBody>
          <a:bodyPr wrap="square">
            <a:spAutoFit/>
          </a:bodyPr>
          <a:lstStyle/>
          <a:p>
            <a:pPr fontAlgn="base"/>
            <a:r>
              <a:rPr lang="en-US" sz="1200" b="1" i="0" dirty="0">
                <a:effectLst/>
              </a:rPr>
              <a:t>Similitude: The Importance of Symbols</a:t>
            </a:r>
          </a:p>
          <a:p>
            <a:pPr fontAlgn="base"/>
            <a:r>
              <a:rPr lang="en-US" sz="1200" b="0" i="0" dirty="0">
                <a:effectLst/>
              </a:rPr>
              <a:t>Thomas Carlyle once wrote: “It is in and through symbolism that man consciously or unconsciously lives, works, and has his being. Those ages, moreover, are accounted the noblest which can best recognize symbolical worth, and prize it the highest.” (In Maurice H. </a:t>
            </a:r>
            <a:r>
              <a:rPr lang="en-US" sz="1200" b="0" i="0" dirty="0" err="1">
                <a:effectLst/>
              </a:rPr>
              <a:t>Farbridge</a:t>
            </a:r>
            <a:r>
              <a:rPr lang="en-US" sz="1200" b="0" i="0" dirty="0">
                <a:effectLst/>
              </a:rPr>
              <a:t>, </a:t>
            </a:r>
            <a:r>
              <a:rPr lang="en-US" sz="1200" b="0" i="1" dirty="0">
                <a:effectLst/>
              </a:rPr>
              <a:t>Studies in Biblical and Semitic Symbolism,</a:t>
            </a:r>
            <a:r>
              <a:rPr lang="en-US" sz="1200" b="0" i="0" dirty="0">
                <a:effectLst/>
              </a:rPr>
              <a:t> flyleaf.) </a:t>
            </a:r>
            <a:endParaRPr lang="en-US" sz="1200" dirty="0"/>
          </a:p>
          <a:p>
            <a:pPr fontAlgn="base"/>
            <a:r>
              <a:rPr lang="en-US" sz="1200" b="0" i="0" dirty="0">
                <a:effectLst/>
              </a:rPr>
              <a:t>It should not be surprising, then, that symbolic language and imagery should play a central role in religion, which is concerned with man’s eternal destiny. Religious ordinances and rituals are deeply symbolic, and the scriptures, which contain the word of the Lord revealed for His children, abound with similes, metaphors, parables, allegories, types, and symbols. The symbolism is so profound and so extensive that if one does not have an understanding of the meaning of that symbolism, many of the most important and satisfying truths will be missed.</a:t>
            </a:r>
            <a:endParaRPr lang="en-US" sz="1200" dirty="0"/>
          </a:p>
          <a:p>
            <a:pPr fontAlgn="base"/>
            <a:r>
              <a:rPr lang="en-US" sz="1200" dirty="0"/>
              <a:t>Symbolic language and imagery have the power to convey important truths through many languages and cultures with great power and impact. A figurative image can provide powerful teaching impact. For example, in the midst of lengthy prophecies of judgment upon Israel, Isaiah gave what at first seems to be a difficult and obscure passage: “Give ye ear, and hear my voice; hearken, and hear my speech.</a:t>
            </a:r>
          </a:p>
          <a:p>
            <a:pPr fontAlgn="base"/>
            <a:r>
              <a:rPr lang="en-US" sz="1200" b="1" i="1" dirty="0"/>
              <a:t>Couching great truths in symbolic language helped preserve them from those who sought to take away the plain and precious parts of the scriptures.</a:t>
            </a:r>
          </a:p>
          <a:p>
            <a:pPr fontAlgn="base"/>
            <a:r>
              <a:rPr lang="en-US" sz="1200" b="1" i="1" dirty="0"/>
              <a:t>Figurative language can convey truth and meaning to all levels of spiritual maturity.</a:t>
            </a:r>
          </a:p>
          <a:p>
            <a:pPr fontAlgn="base"/>
            <a:r>
              <a:rPr lang="en-US" sz="1200" b="1" i="1" dirty="0"/>
              <a:t>Symbols deeply affect the emotions and attitudes of an individual.</a:t>
            </a:r>
          </a:p>
          <a:p>
            <a:pPr fontAlgn="base"/>
            <a:r>
              <a:rPr lang="en-US" sz="1200" b="1" i="1" dirty="0"/>
              <a:t>Spiritual power comes when one is forced to ponder and search out the meaning of symbolic imagery in an attitude of quest.</a:t>
            </a:r>
          </a:p>
          <a:p>
            <a:pPr fontAlgn="base"/>
            <a:r>
              <a:rPr lang="en-US" sz="1200" dirty="0"/>
              <a:t>Two things should be kept in mind. First, these practices (animal sacrifice) were not offensive to the people of the Old Testament. The killing of animals for food, the sight of blood, the cleansing of the meat were all part of everyday life. The typical family in those times kept animals and slaughtered them for food. Even in large cities people purchased meat in open-air markets where often the animal was killed on the spot so that the meat would be fresh. Such a practice is common in the Middle East to this day. Second, it is the denotation of these practices that may be offensive to today’s urbanized reader. But when one looks beyond the symbol itself to what it was meant to connote, then the offense is replaced by appreciation for the spiritual truths being taught.</a:t>
            </a:r>
          </a:p>
          <a:p>
            <a:pPr fontAlgn="base"/>
            <a:r>
              <a:rPr lang="en-US" sz="1200" b="0" i="0" dirty="0">
                <a:effectLst/>
              </a:rPr>
              <a:t>Excerpts from: </a:t>
            </a:r>
            <a:r>
              <a:rPr lang="en-US" sz="1200" dirty="0"/>
              <a:t>Enrichment Section C: Symbolism and Typology in the Old Testament</a:t>
            </a:r>
          </a:p>
          <a:p>
            <a:pPr fontAlgn="base"/>
            <a:r>
              <a:rPr lang="en-US" sz="1200" i="1" dirty="0"/>
              <a:t>Old Testament Student Manual Genesis-2 Samuel</a:t>
            </a:r>
            <a:r>
              <a:rPr lang="en-US" sz="1200" dirty="0"/>
              <a:t>, (1980), 110–15</a:t>
            </a:r>
          </a:p>
          <a:p>
            <a:pPr fontAlgn="base"/>
            <a:endParaRPr lang="en-US" sz="1200" b="0" i="0" dirty="0">
              <a:effectLst/>
            </a:endParaRPr>
          </a:p>
        </p:txBody>
      </p:sp>
      <p:sp>
        <p:nvSpPr>
          <p:cNvPr id="4" name="Rectangle 3"/>
          <p:cNvSpPr/>
          <p:nvPr/>
        </p:nvSpPr>
        <p:spPr>
          <a:xfrm>
            <a:off x="0" y="3046988"/>
            <a:ext cx="6096000" cy="3108543"/>
          </a:xfrm>
          <a:prstGeom prst="rect">
            <a:avLst/>
          </a:prstGeom>
          <a:ln>
            <a:solidFill>
              <a:schemeClr val="tx1"/>
            </a:solidFill>
          </a:ln>
        </p:spPr>
        <p:txBody>
          <a:bodyPr wrap="square">
            <a:spAutoFit/>
          </a:bodyPr>
          <a:lstStyle/>
          <a:p>
            <a:r>
              <a:rPr lang="en-US" sz="1400" b="1" i="0" dirty="0">
                <a:effectLst/>
                <a:latin typeface="Open Sans"/>
              </a:rPr>
              <a:t>How Old was Isaac?</a:t>
            </a:r>
          </a:p>
          <a:p>
            <a:r>
              <a:rPr lang="en-US" sz="1400" b="0" i="0" dirty="0">
                <a:effectLst/>
                <a:latin typeface="Open Sans"/>
              </a:rPr>
              <a:t>Isaac voluntarily submitted to Abraham. This important parallel is often overlooked. The Old Testament does not give enough detail to indicate exactly how old Isaac was at the time of this event, but it is possible that he was an adult. Immediately following the account of the sacrifice on Mount Moriah is recorded the statement that Sarah died at the age of 127 (see </a:t>
            </a:r>
            <a:r>
              <a:rPr lang="en-US" sz="1400" b="0" i="0" u="none" strike="noStrike" dirty="0">
                <a:effectLst/>
                <a:latin typeface="Open Sans"/>
              </a:rPr>
              <a:t>Genesis 23:1</a:t>
            </a:r>
            <a:r>
              <a:rPr lang="en-US" sz="1400" b="0" i="0" dirty="0">
                <a:effectLst/>
                <a:latin typeface="Open Sans"/>
              </a:rPr>
              <a:t>). Thus, Isaac would have been 37 at the time of her death. Even if the journey to Moriah had happened several years before Sarah’s death, Isaac could have been in his thirties, as was the Savior at the time of His Crucifixion. Nevertheless, Isaac’s exact age is not really important. What is significant is that Abraham was well over a hundred years old and Isaac was most likely a strong young man who could have put up a fierce resistance had he chosen to do so. In fact, Isaac submitted willingly to what his father intended, just as the Savior would do.</a:t>
            </a:r>
            <a:endParaRPr lang="en-US" sz="1400" dirty="0"/>
          </a:p>
        </p:txBody>
      </p:sp>
    </p:spTree>
    <p:extLst>
      <p:ext uri="{BB962C8B-B14F-4D97-AF65-F5344CB8AC3E}">
        <p14:creationId xmlns:p14="http://schemas.microsoft.com/office/powerpoint/2010/main" val="2160917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886"/>
            <a:ext cx="6096000" cy="4154984"/>
          </a:xfrm>
          <a:prstGeom prst="rect">
            <a:avLst/>
          </a:prstGeom>
          <a:ln>
            <a:solidFill>
              <a:schemeClr val="tx1"/>
            </a:solidFill>
          </a:ln>
        </p:spPr>
        <p:txBody>
          <a:bodyPr>
            <a:spAutoFit/>
          </a:bodyPr>
          <a:lstStyle/>
          <a:p>
            <a:pPr fontAlgn="base"/>
            <a:r>
              <a:rPr lang="en-US" sz="1200" b="1" i="0" dirty="0">
                <a:effectLst/>
                <a:latin typeface="Open Sans"/>
              </a:rPr>
              <a:t>Offerings:</a:t>
            </a:r>
          </a:p>
          <a:p>
            <a:pPr fontAlgn="base"/>
            <a:r>
              <a:rPr lang="en-US" sz="1200" b="0" i="0" dirty="0">
                <a:effectLst/>
                <a:latin typeface="Open Sans"/>
              </a:rPr>
              <a:t>Under the law there were three kinds of sacrifice: (1) sin offerings, (2) burnt offerings, and (3) peace offerings. The Bible Dictionary states that the fundamental idea of the sin offerings “was atonement, expiation. They implied that there was a sin, or some uncleanness akin to a sin, that needed atoning for before fellowship with Jehovah could be obtained. …</a:t>
            </a:r>
          </a:p>
          <a:p>
            <a:pPr fontAlgn="base"/>
            <a:r>
              <a:rPr lang="en-US" sz="1200" b="0" i="0" dirty="0">
                <a:effectLst/>
                <a:latin typeface="Open Sans"/>
              </a:rPr>
              <a:t>“</a:t>
            </a:r>
            <a:r>
              <a:rPr lang="en-US" sz="1200" b="0" i="1" dirty="0">
                <a:effectLst/>
                <a:latin typeface="Open Sans"/>
              </a:rPr>
              <a:t>Trespass </a:t>
            </a:r>
            <a:r>
              <a:rPr lang="en-US" sz="1200" b="0" i="0" dirty="0">
                <a:effectLst/>
                <a:latin typeface="Open Sans"/>
              </a:rPr>
              <a:t>or </a:t>
            </a:r>
            <a:r>
              <a:rPr lang="en-US" sz="1200" b="0" i="1" dirty="0">
                <a:effectLst/>
                <a:latin typeface="Open Sans"/>
              </a:rPr>
              <a:t>guilt offerings</a:t>
            </a:r>
            <a:r>
              <a:rPr lang="en-US" sz="1200" b="0" i="0" dirty="0">
                <a:effectLst/>
                <a:latin typeface="Open Sans"/>
              </a:rPr>
              <a:t> were a particular kind of sin offerings.</a:t>
            </a:r>
          </a:p>
          <a:p>
            <a:pPr fontAlgn="base"/>
            <a:r>
              <a:rPr lang="en-US" sz="1200" b="0" i="0" dirty="0">
                <a:effectLst/>
                <a:latin typeface="Open Sans"/>
              </a:rPr>
              <a:t>“The </a:t>
            </a:r>
            <a:r>
              <a:rPr lang="en-US" sz="1200" b="0" i="1" dirty="0">
                <a:effectLst/>
                <a:latin typeface="Open Sans"/>
              </a:rPr>
              <a:t>burnt offering</a:t>
            </a:r>
            <a:r>
              <a:rPr lang="en-US" sz="1200" b="0" i="0" dirty="0">
                <a:effectLst/>
                <a:latin typeface="Open Sans"/>
              </a:rPr>
              <a:t> got its Hebrew name from the idea of the smoke of the sacrifice ascending to heaven” (“Sacrifices,” 766). It was placed on the altar and completely burned, symbolizing complete surrender and total devotion to God and parallels the process of justification and sanctification, a process of “retaining a remission of [our] sins” (</a:t>
            </a:r>
            <a:r>
              <a:rPr lang="en-US" sz="1200" b="0" i="0" u="none" strike="noStrike" dirty="0">
                <a:effectLst/>
                <a:latin typeface="Open Sans"/>
              </a:rPr>
              <a:t>Alma 4:14</a:t>
            </a:r>
            <a:r>
              <a:rPr lang="en-US" sz="1200" b="0" i="0" dirty="0">
                <a:effectLst/>
                <a:latin typeface="Open Sans"/>
              </a:rPr>
              <a:t>).</a:t>
            </a:r>
          </a:p>
          <a:p>
            <a:pPr fontAlgn="base"/>
            <a:r>
              <a:rPr lang="en-US" sz="1200" b="0" i="0" dirty="0">
                <a:effectLst/>
                <a:latin typeface="Open Sans"/>
              </a:rPr>
              <a:t>“As the obligation to surrender [to God] was constant on the part of Israel, a burnt offering, called the continual burnt offering, was offered twice daily, morning and evening. …</a:t>
            </a:r>
          </a:p>
          <a:p>
            <a:pPr fontAlgn="base"/>
            <a:r>
              <a:rPr lang="en-US" sz="1200" dirty="0"/>
              <a:t>“</a:t>
            </a:r>
            <a:r>
              <a:rPr lang="en-US" sz="1200" i="1" dirty="0"/>
              <a:t>Peace offerings,</a:t>
            </a:r>
            <a:r>
              <a:rPr lang="en-US" sz="1200" dirty="0"/>
              <a:t> as the name indicates, presupposed that the </a:t>
            </a:r>
            <a:r>
              <a:rPr lang="en-US" sz="1200" dirty="0" err="1"/>
              <a:t>sacrificer</a:t>
            </a:r>
            <a:r>
              <a:rPr lang="en-US" sz="1200" dirty="0"/>
              <a:t> was at peace with God; they were offered for the further realization and enjoyment of that peace. …</a:t>
            </a:r>
          </a:p>
          <a:p>
            <a:pPr fontAlgn="base"/>
            <a:r>
              <a:rPr lang="en-US" sz="1200" dirty="0"/>
              <a:t>“… When the three offerings were offered together, the sin always preceded the burnt, and the burnt [preceded] the peace offerings. Thus the order of the symbolizing sacrifices was the order of the atonement, sanctification, and fellowship with the Lord” (“Sacrifices,” 766–67).</a:t>
            </a:r>
          </a:p>
          <a:p>
            <a:pPr fontAlgn="base"/>
            <a:r>
              <a:rPr lang="en-US" sz="1200" dirty="0"/>
              <a:t>September 2011 Ensign </a:t>
            </a:r>
            <a:r>
              <a:rPr lang="en-US" sz="1200" i="1" dirty="0"/>
              <a:t>Sacrament Meeting and the Sacrament </a:t>
            </a:r>
            <a:r>
              <a:rPr lang="en-US" sz="1200" dirty="0"/>
              <a:t>By Elder Vaughn J. Featherstone Of the Seventy</a:t>
            </a:r>
            <a:endParaRPr lang="en-US" sz="1200" b="0" i="0" dirty="0">
              <a:effectLst/>
              <a:latin typeface="Open Sans"/>
            </a:endParaRPr>
          </a:p>
        </p:txBody>
      </p:sp>
      <p:sp>
        <p:nvSpPr>
          <p:cNvPr id="4" name="Rectangle 3"/>
          <p:cNvSpPr/>
          <p:nvPr/>
        </p:nvSpPr>
        <p:spPr>
          <a:xfrm>
            <a:off x="6096000" y="0"/>
            <a:ext cx="6096000" cy="3416320"/>
          </a:xfrm>
          <a:prstGeom prst="rect">
            <a:avLst/>
          </a:prstGeom>
          <a:ln>
            <a:solidFill>
              <a:schemeClr val="tx1"/>
            </a:solidFill>
          </a:ln>
        </p:spPr>
        <p:txBody>
          <a:bodyPr>
            <a:spAutoFit/>
          </a:bodyPr>
          <a:lstStyle/>
          <a:p>
            <a:r>
              <a:rPr lang="en-US" sz="1200" b="1" i="0" dirty="0">
                <a:effectLst/>
                <a:latin typeface="Open Sans"/>
              </a:rPr>
              <a:t>Tempt:</a:t>
            </a:r>
          </a:p>
          <a:p>
            <a:r>
              <a:rPr lang="en-US" sz="1200" b="0" i="0" dirty="0">
                <a:effectLst/>
                <a:latin typeface="Open Sans"/>
              </a:rPr>
              <a:t>The word translated as “tempt” in the King James Version comes from the Hebrew word </a:t>
            </a:r>
            <a:r>
              <a:rPr lang="en-US" sz="1200" b="0" i="1" dirty="0" err="1">
                <a:effectLst/>
                <a:latin typeface="Open Sans"/>
              </a:rPr>
              <a:t>nissah</a:t>
            </a:r>
            <a:r>
              <a:rPr lang="en-US" sz="1200" b="0" i="1" dirty="0">
                <a:effectLst/>
                <a:latin typeface="Open Sans"/>
              </a:rPr>
              <a:t>,</a:t>
            </a:r>
            <a:r>
              <a:rPr lang="en-US" sz="1200" b="0" i="0" dirty="0">
                <a:effectLst/>
                <a:latin typeface="Open Sans"/>
              </a:rPr>
              <a:t> which means “to test, try, or prove.” The test given to Abraham had two aspects. First, he was asked to give up something very precious to him. To kill one’s child would be horrible enough but to kill the child that had come after decades of fruitless waiting, the child promised by holy men sent from God, the child in whom the covenant was to be fulfilled, must have been a test beyond comprehension. The willingness of Abraham to give up something as dear as Isaac sharply contrasts with the reluctance of the rich young ruler who asked the Savior what he must do to be saved. When told he should sell all of his possessions and follow the Master, “he went away sorrowful: for he had great possessions” (</a:t>
            </a:r>
            <a:r>
              <a:rPr lang="en-US" sz="1200" b="0" i="0" u="none" strike="noStrike" dirty="0">
                <a:effectLst/>
                <a:latin typeface="Open Sans"/>
              </a:rPr>
              <a:t>Matthew 19:22</a:t>
            </a:r>
            <a:r>
              <a:rPr lang="en-US" sz="1200" b="0" i="0" dirty="0">
                <a:effectLst/>
                <a:latin typeface="Open Sans"/>
              </a:rPr>
              <a:t>).</a:t>
            </a:r>
          </a:p>
          <a:p>
            <a:r>
              <a:rPr lang="en-US" sz="1200" dirty="0"/>
              <a:t>But an equally difficult, if not greater, test was what could be described as the question of the integrity of God. Abraham himself had nearly lost his life on an idolatrous altar and had been saved by the direct intervention of the Lord (see Abraham 1:12–20). Abraham knew that the law of God forbids human sacrifice or murder of any sort. Surely one would wonder at such a command, asking himself, “Can this be from God? Does God contradict himself?” And then to know that, additionally, it would mean the end of the very covenant line that God had Himself promised to establish would surely be almost overwhelming.</a:t>
            </a:r>
          </a:p>
        </p:txBody>
      </p:sp>
      <p:sp>
        <p:nvSpPr>
          <p:cNvPr id="5" name="Rectangle 4"/>
          <p:cNvSpPr/>
          <p:nvPr/>
        </p:nvSpPr>
        <p:spPr>
          <a:xfrm>
            <a:off x="0" y="4154984"/>
            <a:ext cx="6096000" cy="1938992"/>
          </a:xfrm>
          <a:prstGeom prst="rect">
            <a:avLst/>
          </a:prstGeom>
          <a:ln>
            <a:solidFill>
              <a:schemeClr val="tx1"/>
            </a:solidFill>
          </a:ln>
        </p:spPr>
        <p:txBody>
          <a:bodyPr>
            <a:spAutoFit/>
          </a:bodyPr>
          <a:lstStyle/>
          <a:p>
            <a:r>
              <a:rPr lang="en-US" sz="1200" b="1" i="0" dirty="0">
                <a:solidFill>
                  <a:srgbClr val="333333"/>
                </a:solidFill>
                <a:effectLst/>
                <a:latin typeface="Open Sans"/>
              </a:rPr>
              <a:t>Thoughts on Abraham and His Son:</a:t>
            </a:r>
          </a:p>
          <a:p>
            <a:r>
              <a:rPr lang="en-US" sz="1200" b="0" i="0" dirty="0">
                <a:solidFill>
                  <a:srgbClr val="333333"/>
                </a:solidFill>
                <a:effectLst/>
                <a:latin typeface="Open Sans"/>
              </a:rPr>
              <a:t>“In that hour I think I can see our dear Father behind the veil looking upon these dying struggles. … His great heart almost breaking for the love that He had for His Son. Oh, in that moment when He might have saved His Son, I thank Him and praise Him that He did not fail us. … I rejoice that He did not interfere, and that His love for us made it possible for Him to endure to look upon the sufferings of His [Only Begotten] and give Him finally to us, our </a:t>
            </a:r>
            <a:r>
              <a:rPr lang="en-US" sz="1200" b="0" i="0" dirty="0" err="1">
                <a:solidFill>
                  <a:srgbClr val="333333"/>
                </a:solidFill>
                <a:effectLst/>
                <a:latin typeface="Open Sans"/>
              </a:rPr>
              <a:t>Saviour</a:t>
            </a:r>
            <a:r>
              <a:rPr lang="en-US" sz="1200" b="0" i="0" dirty="0">
                <a:solidFill>
                  <a:srgbClr val="333333"/>
                </a:solidFill>
                <a:effectLst/>
                <a:latin typeface="Open Sans"/>
              </a:rPr>
              <a:t> and our Redeemer. Without Him, without His sacrifice, … we would never have come glorified into His presence. … This is what it cost, in part, for our Father in heaven to give the gift of His Son unto men” </a:t>
            </a:r>
            <a:r>
              <a:rPr lang="en-US" sz="1200" dirty="0"/>
              <a:t>Elder Melvin J. Ballard</a:t>
            </a:r>
            <a:r>
              <a:rPr lang="en-US" sz="1200" b="0" i="0" dirty="0">
                <a:solidFill>
                  <a:srgbClr val="333333"/>
                </a:solidFill>
                <a:effectLst/>
                <a:latin typeface="Open Sans"/>
              </a:rPr>
              <a:t>(in </a:t>
            </a:r>
            <a:r>
              <a:rPr lang="en-US" sz="1200" b="0" i="1" dirty="0">
                <a:solidFill>
                  <a:srgbClr val="333333"/>
                </a:solidFill>
                <a:effectLst/>
                <a:latin typeface="Open Sans"/>
              </a:rPr>
              <a:t>Crusader for Righteousness</a:t>
            </a:r>
            <a:r>
              <a:rPr lang="en-US" sz="1200" b="0" i="0" dirty="0">
                <a:solidFill>
                  <a:srgbClr val="333333"/>
                </a:solidFill>
                <a:effectLst/>
                <a:latin typeface="Open Sans"/>
              </a:rPr>
              <a:t> [1966], 137).</a:t>
            </a:r>
            <a:endParaRPr lang="en-US" sz="1200" dirty="0"/>
          </a:p>
        </p:txBody>
      </p:sp>
      <p:sp>
        <p:nvSpPr>
          <p:cNvPr id="6" name="Rectangle 5"/>
          <p:cNvSpPr/>
          <p:nvPr/>
        </p:nvSpPr>
        <p:spPr>
          <a:xfrm>
            <a:off x="6096000" y="3427206"/>
            <a:ext cx="6096000" cy="3046988"/>
          </a:xfrm>
          <a:prstGeom prst="rect">
            <a:avLst/>
          </a:prstGeom>
          <a:ln>
            <a:solidFill>
              <a:schemeClr val="tx1"/>
            </a:solidFill>
          </a:ln>
        </p:spPr>
        <p:txBody>
          <a:bodyPr>
            <a:spAutoFit/>
          </a:bodyPr>
          <a:lstStyle/>
          <a:p>
            <a:r>
              <a:rPr lang="en-US" sz="1600" b="1" i="0">
                <a:solidFill>
                  <a:srgbClr val="333333"/>
                </a:solidFill>
                <a:effectLst/>
              </a:rPr>
              <a:t>The Ram-- </a:t>
            </a:r>
            <a:r>
              <a:rPr lang="en-US" sz="1600" b="1" i="0" dirty="0">
                <a:solidFill>
                  <a:srgbClr val="333333"/>
                </a:solidFill>
                <a:effectLst/>
              </a:rPr>
              <a:t>Our Savior:</a:t>
            </a:r>
          </a:p>
          <a:p>
            <a:r>
              <a:rPr lang="en-US" sz="1600" b="0" i="0" dirty="0">
                <a:solidFill>
                  <a:srgbClr val="333333"/>
                </a:solidFill>
                <a:effectLst/>
              </a:rPr>
              <a:t>“This story also shows the goodness of God in protecting Isaac and in providing a substitute so he would not have to die. Because of our sins and our mortality, we, like Isaac, are condemned to death. When all other hope is gone, our Father in Heaven provides the Lamb of God, and we are saved by his sacrifice” </a:t>
            </a:r>
            <a:r>
              <a:rPr lang="en-US" sz="1600" dirty="0"/>
              <a:t>Elder Dallin H. Oaks  </a:t>
            </a:r>
            <a:r>
              <a:rPr lang="en-US" sz="1600" b="0" i="0" dirty="0">
                <a:solidFill>
                  <a:srgbClr val="333333"/>
                </a:solidFill>
                <a:effectLst/>
              </a:rPr>
              <a:t>(“Bible Stories and Personal Protection,”</a:t>
            </a:r>
            <a:r>
              <a:rPr lang="en-US" sz="1600" b="0" i="1" dirty="0">
                <a:solidFill>
                  <a:srgbClr val="333333"/>
                </a:solidFill>
                <a:effectLst/>
              </a:rPr>
              <a:t> Ensign,</a:t>
            </a:r>
            <a:r>
              <a:rPr lang="en-US" sz="1600" b="0" i="0" dirty="0">
                <a:solidFill>
                  <a:srgbClr val="333333"/>
                </a:solidFill>
                <a:effectLst/>
              </a:rPr>
              <a:t> Nov. 1992, 37).</a:t>
            </a:r>
          </a:p>
          <a:p>
            <a:endParaRPr lang="en-US" sz="1600" dirty="0">
              <a:solidFill>
                <a:srgbClr val="333333"/>
              </a:solidFill>
            </a:endParaRPr>
          </a:p>
          <a:p>
            <a:r>
              <a:rPr lang="en-US" sz="1600" dirty="0"/>
              <a:t>“Knowing that God would make no capricious nor unnecessary demands, that the lad could be raised even from death if necessary, Abraham obeyed. A ram was provided” (in Conference Report, Oct. 1954, 52). Spencer W. Kimball</a:t>
            </a:r>
          </a:p>
        </p:txBody>
      </p:sp>
    </p:spTree>
    <p:extLst>
      <p:ext uri="{BB962C8B-B14F-4D97-AF65-F5344CB8AC3E}">
        <p14:creationId xmlns:p14="http://schemas.microsoft.com/office/powerpoint/2010/main" val="2037205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463" y="74070"/>
            <a:ext cx="6096000" cy="2123658"/>
          </a:xfrm>
          <a:prstGeom prst="rect">
            <a:avLst/>
          </a:prstGeom>
          <a:ln>
            <a:solidFill>
              <a:schemeClr val="tx1"/>
            </a:solidFill>
          </a:ln>
        </p:spPr>
        <p:txBody>
          <a:bodyPr>
            <a:spAutoFit/>
          </a:bodyPr>
          <a:lstStyle/>
          <a:p>
            <a:pPr fontAlgn="base"/>
            <a:r>
              <a:rPr lang="en-US" sz="1200" b="1" i="0" dirty="0">
                <a:effectLst/>
                <a:latin typeface="Open Sans"/>
              </a:rPr>
              <a:t>Ishmael</a:t>
            </a:r>
            <a:r>
              <a:rPr lang="en-US" sz="1200" b="0" i="0" dirty="0">
                <a:effectLst/>
                <a:latin typeface="Open Sans"/>
              </a:rPr>
              <a:t> eventually became the principle ancestor of much of the Arab world in fulfillment of the promise made to Abraham (see </a:t>
            </a:r>
            <a:r>
              <a:rPr lang="en-US" sz="1200" b="0" i="0" u="none" strike="noStrike" dirty="0">
                <a:effectLst/>
                <a:latin typeface="Open Sans"/>
              </a:rPr>
              <a:t>Genesis 21:13</a:t>
            </a:r>
            <a:r>
              <a:rPr lang="en-US" sz="1200" b="0" i="0" dirty="0">
                <a:effectLst/>
                <a:latin typeface="Open Sans"/>
              </a:rPr>
              <a:t>). President Howard W. Hunter taught:</a:t>
            </a:r>
          </a:p>
          <a:p>
            <a:pPr fontAlgn="base"/>
            <a:r>
              <a:rPr lang="en-US" sz="1200" b="0" i="0" dirty="0">
                <a:effectLst/>
                <a:latin typeface="Open Sans"/>
              </a:rPr>
              <a:t>“It should be manifestly evident to members of the Church that our Father loves all of his children.</a:t>
            </a:r>
          </a:p>
          <a:p>
            <a:pPr fontAlgn="base"/>
            <a:r>
              <a:rPr lang="en-US" sz="1200" b="0" i="0" dirty="0">
                <a:effectLst/>
                <a:latin typeface="Open Sans"/>
              </a:rPr>
              <a:t>“He desires all of them to embrace the gospel and come unto him. …</a:t>
            </a:r>
          </a:p>
          <a:p>
            <a:pPr fontAlgn="base"/>
            <a:r>
              <a:rPr lang="en-US" sz="1200" b="0" i="0" dirty="0">
                <a:effectLst/>
                <a:latin typeface="Open Sans"/>
              </a:rPr>
              <a:t>“Both the Jews and the Arabs are children of our Father. They are both children of promise, and as a church we do not take sides. We have love for and an interest in each” (</a:t>
            </a:r>
            <a:r>
              <a:rPr lang="en-US" sz="1200" b="0" i="1" dirty="0">
                <a:effectLst/>
                <a:latin typeface="Open Sans"/>
              </a:rPr>
              <a:t>That We Might Have Joy</a:t>
            </a:r>
            <a:r>
              <a:rPr lang="en-US" sz="1200" b="0" i="0" dirty="0">
                <a:effectLst/>
                <a:latin typeface="Open Sans"/>
              </a:rPr>
              <a:t> [1994], 73–74, 75.)</a:t>
            </a:r>
          </a:p>
          <a:p>
            <a:pPr fontAlgn="base"/>
            <a:r>
              <a:rPr lang="en-US" sz="1200" b="0" i="0" dirty="0">
                <a:effectLst/>
                <a:latin typeface="Open Sans"/>
              </a:rPr>
              <a:t>For more information about Ishmael and his modern descendants, see “Ishmael, Our Brother” (James B. Mayfield, </a:t>
            </a:r>
            <a:r>
              <a:rPr lang="en-US" sz="1200" b="0" i="1" dirty="0">
                <a:effectLst/>
                <a:latin typeface="Open Sans"/>
              </a:rPr>
              <a:t>Ensign,</a:t>
            </a:r>
            <a:r>
              <a:rPr lang="en-US" sz="1200" b="0" i="0" dirty="0">
                <a:effectLst/>
                <a:latin typeface="Open Sans"/>
              </a:rPr>
              <a:t> June 1979, 24–32).</a:t>
            </a:r>
          </a:p>
        </p:txBody>
      </p:sp>
      <p:sp>
        <p:nvSpPr>
          <p:cNvPr id="5" name="Rectangle 4"/>
          <p:cNvSpPr/>
          <p:nvPr/>
        </p:nvSpPr>
        <p:spPr>
          <a:xfrm>
            <a:off x="6174463" y="74070"/>
            <a:ext cx="6096000" cy="6771084"/>
          </a:xfrm>
          <a:prstGeom prst="rect">
            <a:avLst/>
          </a:prstGeom>
          <a:ln>
            <a:solidFill>
              <a:schemeClr val="tx1"/>
            </a:solidFill>
          </a:ln>
        </p:spPr>
        <p:txBody>
          <a:bodyPr>
            <a:spAutoFit/>
          </a:bodyPr>
          <a:lstStyle/>
          <a:p>
            <a:r>
              <a:rPr lang="en-US" sz="1400" b="1" i="0" dirty="0">
                <a:effectLst/>
                <a:latin typeface="Open Sans"/>
              </a:rPr>
              <a:t>Sarah the Sister of Abraham:</a:t>
            </a:r>
          </a:p>
          <a:p>
            <a:r>
              <a:rPr lang="en-US" sz="1400" b="0" i="0" dirty="0">
                <a:effectLst/>
                <a:latin typeface="Open Sans"/>
              </a:rPr>
              <a:t>Most are familiar with the story of Sarah posing as Abraham’s sister (see </a:t>
            </a:r>
            <a:r>
              <a:rPr lang="en-US" sz="1400" b="0" i="0" u="none" strike="noStrike" dirty="0">
                <a:effectLst/>
                <a:latin typeface="Open Sans"/>
              </a:rPr>
              <a:t>Gen. 12:11–15</a:t>
            </a:r>
            <a:r>
              <a:rPr lang="en-US" sz="1400" b="0" i="0" dirty="0">
                <a:effectLst/>
                <a:latin typeface="Open Sans"/>
              </a:rPr>
              <a:t>). Even though Abraham later insisted that Sarah was his sister through his father, but not his mother (see </a:t>
            </a:r>
            <a:r>
              <a:rPr lang="en-US" sz="1400" b="0" i="0" u="none" strike="noStrike" dirty="0">
                <a:effectLst/>
                <a:latin typeface="Open Sans"/>
              </a:rPr>
              <a:t>Gen. 20:12</a:t>
            </a:r>
            <a:r>
              <a:rPr lang="en-US" sz="1400" b="0" i="0" dirty="0">
                <a:effectLst/>
                <a:latin typeface="Open Sans"/>
              </a:rPr>
              <a:t>), many students have felt confused with this explanation. It was not until the discovery of ancient Hurrian legal texts at the site of </a:t>
            </a:r>
            <a:r>
              <a:rPr lang="en-US" sz="1400" b="0" i="0" dirty="0" err="1">
                <a:effectLst/>
                <a:latin typeface="Open Sans"/>
              </a:rPr>
              <a:t>Nuzi</a:t>
            </a:r>
            <a:r>
              <a:rPr lang="en-US" sz="1400" b="0" i="0" dirty="0">
                <a:effectLst/>
                <a:latin typeface="Open Sans"/>
              </a:rPr>
              <a:t>, a city east of Ashur, the capital of ancient Assyria, that we obtained a clearer background for this incident.</a:t>
            </a:r>
          </a:p>
          <a:p>
            <a:r>
              <a:rPr lang="en-US" sz="1400" dirty="0"/>
              <a:t>The </a:t>
            </a:r>
            <a:r>
              <a:rPr lang="en-US" sz="1400" dirty="0" err="1"/>
              <a:t>Hurrians</a:t>
            </a:r>
            <a:r>
              <a:rPr lang="en-US" sz="1400" dirty="0"/>
              <a:t> were people who flourished about the time of Abraham, and later. Their kingdom included the land of Haran in which Abraham and Sarah lived for a number of years before moving to Canaan (see Gen. 11:31; Gen. 12:5). Interestingly, only in stories dealing with Sarah and Rebecca do we find the claim made that the wife was also a sister to her husband (see Gen. 12:10–20; Gen. 20:2–6; Gen. 26:1–11). Rebecca, like Sarah, spent her youth growing up in Haran, no doubt in contact with </a:t>
            </a:r>
            <a:r>
              <a:rPr lang="en-US" sz="1400" dirty="0" err="1"/>
              <a:t>Hurrians</a:t>
            </a:r>
            <a:r>
              <a:rPr lang="en-US" sz="1400" dirty="0"/>
              <a:t>.</a:t>
            </a:r>
          </a:p>
          <a:p>
            <a:r>
              <a:rPr lang="en-US" sz="1400" dirty="0"/>
              <a:t>The contact is important when we learn that under Hurrian law women were frequently adopted as sisters by their husbands either before or during the marriage ceremony. Such a dual status, both wife and sister, had important consequences for a woman. It guaranteed to her special legal and social protections and opportunities which were simply not available to women in any other culture of the Near East. Because Sarah had lived within the Hurrian culture for a number of years, it is not unlikely that she enjoyed this status in her marriage, a status common among </a:t>
            </a:r>
            <a:r>
              <a:rPr lang="en-US" sz="1400" dirty="0" err="1"/>
              <a:t>Hurrians</a:t>
            </a:r>
            <a:r>
              <a:rPr lang="en-US" sz="1400" dirty="0"/>
              <a:t>. Therefore, Abraham’s claim that Sarah was his sister upon their entry into the land of Egypt is not far-fetched in the least. Further, it is possible that </a:t>
            </a:r>
            <a:r>
              <a:rPr lang="en-US" sz="1400" dirty="0" err="1"/>
              <a:t>Terah</a:t>
            </a:r>
            <a:r>
              <a:rPr lang="en-US" sz="1400" dirty="0"/>
              <a:t>, Abraham’s father, had adopted Sarah before her marriage to Abraham and that this is the meaning of the passage in Genesis 20:12 [Gen. 20:12]. This particular practice, on the part of a prospective father-in-law, is documented from the </a:t>
            </a:r>
            <a:r>
              <a:rPr lang="en-US" sz="1400" dirty="0" err="1"/>
              <a:t>Nuzi</a:t>
            </a:r>
            <a:r>
              <a:rPr lang="en-US" sz="1400" dirty="0"/>
              <a:t> tablets. (See E. A. </a:t>
            </a:r>
            <a:r>
              <a:rPr lang="en-US" sz="1400" dirty="0" err="1"/>
              <a:t>Speiser</a:t>
            </a:r>
            <a:r>
              <a:rPr lang="en-US" sz="1400" dirty="0"/>
              <a:t>, “The Wife-Sister Motif in the Patriarchal Narratives,” in </a:t>
            </a:r>
            <a:r>
              <a:rPr lang="en-US" sz="1400" i="1" dirty="0"/>
              <a:t>Biblical and Other Studies, </a:t>
            </a:r>
            <a:r>
              <a:rPr lang="en-US" sz="1400" dirty="0"/>
              <a:t>Cambridge, Mass.: Harvard Univ. Press, 1963, pp. 15–28.)</a:t>
            </a:r>
          </a:p>
          <a:p>
            <a:r>
              <a:rPr lang="en-US" sz="1400" dirty="0"/>
              <a:t>See S. Kent Brown (1) reference</a:t>
            </a:r>
          </a:p>
        </p:txBody>
      </p:sp>
      <p:sp>
        <p:nvSpPr>
          <p:cNvPr id="6" name="Rectangle 5"/>
          <p:cNvSpPr/>
          <p:nvPr/>
        </p:nvSpPr>
        <p:spPr>
          <a:xfrm>
            <a:off x="78463" y="2197728"/>
            <a:ext cx="6096000" cy="2492990"/>
          </a:xfrm>
          <a:prstGeom prst="rect">
            <a:avLst/>
          </a:prstGeom>
          <a:ln>
            <a:solidFill>
              <a:schemeClr val="tx1"/>
            </a:solidFill>
          </a:ln>
        </p:spPr>
        <p:txBody>
          <a:bodyPr>
            <a:spAutoFit/>
          </a:bodyPr>
          <a:lstStyle/>
          <a:p>
            <a:r>
              <a:rPr lang="en-US" sz="1200" b="1" dirty="0">
                <a:solidFill>
                  <a:srgbClr val="333333"/>
                </a:solidFill>
                <a:latin typeface="Open Sans"/>
              </a:rPr>
              <a:t>S</a:t>
            </a:r>
            <a:r>
              <a:rPr lang="en-US" sz="1200" b="1" i="0" dirty="0">
                <a:solidFill>
                  <a:srgbClr val="333333"/>
                </a:solidFill>
                <a:effectLst/>
                <a:latin typeface="Open Sans"/>
              </a:rPr>
              <a:t>ome ancient cultures </a:t>
            </a:r>
            <a:r>
              <a:rPr lang="en-US" sz="1200" b="0" i="0" dirty="0">
                <a:solidFill>
                  <a:srgbClr val="333333"/>
                </a:solidFill>
                <a:effectLst/>
                <a:latin typeface="Open Sans"/>
              </a:rPr>
              <a:t>if a king wanted to marry a woman and she was already married, the king might have her husband killed so he could take her as his own wife (see </a:t>
            </a:r>
            <a:r>
              <a:rPr lang="en-US" sz="1200" b="0" i="1" dirty="0">
                <a:solidFill>
                  <a:srgbClr val="333333"/>
                </a:solidFill>
                <a:effectLst/>
                <a:latin typeface="Open Sans"/>
              </a:rPr>
              <a:t>Old Testament Student Manual: Genesis–2 Samuel,</a:t>
            </a:r>
            <a:r>
              <a:rPr lang="en-US" sz="1200" b="0" i="0" dirty="0">
                <a:solidFill>
                  <a:srgbClr val="333333"/>
                </a:solidFill>
                <a:effectLst/>
                <a:latin typeface="Open Sans"/>
              </a:rPr>
              <a:t> 3rd ed. [Church Educational System manual, 2003], 65–66). </a:t>
            </a:r>
          </a:p>
          <a:p>
            <a:endParaRPr lang="en-US" sz="1200" dirty="0">
              <a:solidFill>
                <a:srgbClr val="333333"/>
              </a:solidFill>
              <a:latin typeface="Open Sans"/>
            </a:endParaRPr>
          </a:p>
          <a:p>
            <a:r>
              <a:rPr lang="en-US" sz="1200" b="0" i="0" dirty="0">
                <a:solidFill>
                  <a:srgbClr val="333333"/>
                </a:solidFill>
                <a:effectLst/>
                <a:latin typeface="Open Sans"/>
              </a:rPr>
              <a:t>It appears that Abraham feared this might happen to him. Abraham may have also been relying on the instructions the Lord had given him when he was in a similar situation in Egypt.</a:t>
            </a:r>
          </a:p>
          <a:p>
            <a:endParaRPr lang="en-US" sz="1200" dirty="0">
              <a:solidFill>
                <a:srgbClr val="333333"/>
              </a:solidFill>
              <a:latin typeface="Open Sans"/>
            </a:endParaRPr>
          </a:p>
          <a:p>
            <a:r>
              <a:rPr lang="en-US" sz="1200" dirty="0"/>
              <a:t>Abraham was technically correct in stating that Sarah was his sister. After the death of Sarah’s father Haran [Abraham’s older brother], it is likely that Abraham’s father </a:t>
            </a:r>
            <a:r>
              <a:rPr lang="en-US" sz="1200" dirty="0" err="1"/>
              <a:t>Terah</a:t>
            </a:r>
            <a:r>
              <a:rPr lang="en-US" sz="1200" dirty="0"/>
              <a:t> took Sarah into his household and cared for her, and so she was, for all intents and purposes, the sister of Abraham.</a:t>
            </a:r>
          </a:p>
        </p:txBody>
      </p:sp>
      <p:sp>
        <p:nvSpPr>
          <p:cNvPr id="14" name="Rectangle 13"/>
          <p:cNvSpPr/>
          <p:nvPr/>
        </p:nvSpPr>
        <p:spPr>
          <a:xfrm>
            <a:off x="-596672" y="5581502"/>
            <a:ext cx="3014683" cy="461665"/>
          </a:xfrm>
          <a:prstGeom prst="rect">
            <a:avLst/>
          </a:prstGeom>
        </p:spPr>
        <p:txBody>
          <a:bodyPr wrap="square">
            <a:spAutoFit/>
          </a:bodyPr>
          <a:lstStyle/>
          <a:p>
            <a:pPr algn="ctr"/>
            <a:r>
              <a:rPr lang="en-US" sz="2400" dirty="0"/>
              <a:t>Abram--Sarai</a:t>
            </a:r>
          </a:p>
        </p:txBody>
      </p:sp>
      <p:sp>
        <p:nvSpPr>
          <p:cNvPr id="17" name="Rectangle 16"/>
          <p:cNvSpPr/>
          <p:nvPr/>
        </p:nvSpPr>
        <p:spPr>
          <a:xfrm>
            <a:off x="4770788" y="6307013"/>
            <a:ext cx="1448433" cy="461665"/>
          </a:xfrm>
          <a:prstGeom prst="rect">
            <a:avLst/>
          </a:prstGeom>
        </p:spPr>
        <p:txBody>
          <a:bodyPr wrap="square">
            <a:spAutoFit/>
          </a:bodyPr>
          <a:lstStyle/>
          <a:p>
            <a:pPr algn="ctr"/>
            <a:r>
              <a:rPr lang="en-US" sz="2400" dirty="0"/>
              <a:t>Lot</a:t>
            </a:r>
          </a:p>
        </p:txBody>
      </p:sp>
      <p:grpSp>
        <p:nvGrpSpPr>
          <p:cNvPr id="9224" name="Group 9223"/>
          <p:cNvGrpSpPr/>
          <p:nvPr/>
        </p:nvGrpSpPr>
        <p:grpSpPr>
          <a:xfrm>
            <a:off x="476991" y="4597788"/>
            <a:ext cx="5080147" cy="2260212"/>
            <a:chOff x="623723" y="4327511"/>
            <a:chExt cx="5080147" cy="2260212"/>
          </a:xfrm>
        </p:grpSpPr>
        <p:sp>
          <p:nvSpPr>
            <p:cNvPr id="9" name="Rectangle 8"/>
            <p:cNvSpPr/>
            <p:nvPr/>
          </p:nvSpPr>
          <p:spPr>
            <a:xfrm>
              <a:off x="1805959" y="4327511"/>
              <a:ext cx="3023704" cy="461665"/>
            </a:xfrm>
            <a:prstGeom prst="rect">
              <a:avLst/>
            </a:prstGeom>
          </p:spPr>
          <p:txBody>
            <a:bodyPr wrap="square">
              <a:spAutoFit/>
            </a:bodyPr>
            <a:lstStyle/>
            <a:p>
              <a:pPr algn="ctr"/>
              <a:r>
                <a:rPr lang="en-US" sz="2400" dirty="0" err="1"/>
                <a:t>Terah</a:t>
              </a:r>
              <a:endParaRPr lang="en-US" sz="2400" dirty="0"/>
            </a:p>
          </p:txBody>
        </p:sp>
        <p:cxnSp>
          <p:nvCxnSpPr>
            <p:cNvPr id="10" name="Straight Connector 9"/>
            <p:cNvCxnSpPr/>
            <p:nvPr/>
          </p:nvCxnSpPr>
          <p:spPr>
            <a:xfrm>
              <a:off x="1572003" y="4954532"/>
              <a:ext cx="366153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595348" y="4953708"/>
              <a:ext cx="2146" cy="38323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97945" y="4947581"/>
              <a:ext cx="2146" cy="38323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231389" y="4975705"/>
              <a:ext cx="2146" cy="38323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860024" y="5284409"/>
              <a:ext cx="2269560" cy="461665"/>
            </a:xfrm>
            <a:prstGeom prst="rect">
              <a:avLst/>
            </a:prstGeom>
          </p:spPr>
          <p:txBody>
            <a:bodyPr wrap="square">
              <a:spAutoFit/>
            </a:bodyPr>
            <a:lstStyle/>
            <a:p>
              <a:pPr algn="ctr"/>
              <a:r>
                <a:rPr lang="en-US" sz="2400" dirty="0" err="1"/>
                <a:t>Nahor</a:t>
              </a:r>
              <a:r>
                <a:rPr lang="en-US" sz="2400" dirty="0"/>
                <a:t>--</a:t>
              </a:r>
              <a:r>
                <a:rPr lang="en-US" sz="2400" dirty="0" err="1"/>
                <a:t>Malacah</a:t>
              </a:r>
              <a:endParaRPr lang="en-US" sz="2400" dirty="0"/>
            </a:p>
          </p:txBody>
        </p:sp>
        <p:sp>
          <p:nvSpPr>
            <p:cNvPr id="16" name="Rectangle 15"/>
            <p:cNvSpPr/>
            <p:nvPr/>
          </p:nvSpPr>
          <p:spPr>
            <a:xfrm>
              <a:off x="4180487" y="5243479"/>
              <a:ext cx="1448433" cy="461665"/>
            </a:xfrm>
            <a:prstGeom prst="rect">
              <a:avLst/>
            </a:prstGeom>
          </p:spPr>
          <p:txBody>
            <a:bodyPr wrap="square">
              <a:spAutoFit/>
            </a:bodyPr>
            <a:lstStyle/>
            <a:p>
              <a:pPr algn="ctr"/>
              <a:r>
                <a:rPr lang="en-US" sz="2400" dirty="0"/>
                <a:t>Haran</a:t>
              </a:r>
            </a:p>
          </p:txBody>
        </p:sp>
        <p:cxnSp>
          <p:nvCxnSpPr>
            <p:cNvPr id="18" name="Straight Connector 17"/>
            <p:cNvCxnSpPr/>
            <p:nvPr/>
          </p:nvCxnSpPr>
          <p:spPr>
            <a:xfrm flipV="1">
              <a:off x="5231130" y="5681828"/>
              <a:ext cx="2146" cy="38323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16" name="Straight Connector 9215"/>
            <p:cNvCxnSpPr/>
            <p:nvPr/>
          </p:nvCxnSpPr>
          <p:spPr>
            <a:xfrm>
              <a:off x="623723" y="4778589"/>
              <a:ext cx="50485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811369" y="4778589"/>
              <a:ext cx="0" cy="5159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2956680" y="4778589"/>
              <a:ext cx="0" cy="5159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4904704" y="4778589"/>
              <a:ext cx="0" cy="5159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4853800" y="5615447"/>
              <a:ext cx="0" cy="2579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4187940" y="5873444"/>
              <a:ext cx="1515930" cy="112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5666698" y="5907738"/>
              <a:ext cx="0" cy="2579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Rectangle 101"/>
            <p:cNvSpPr/>
            <p:nvPr/>
          </p:nvSpPr>
          <p:spPr>
            <a:xfrm>
              <a:off x="3497472" y="6126058"/>
              <a:ext cx="1448433" cy="461665"/>
            </a:xfrm>
            <a:prstGeom prst="rect">
              <a:avLst/>
            </a:prstGeom>
          </p:spPr>
          <p:txBody>
            <a:bodyPr wrap="square">
              <a:spAutoFit/>
            </a:bodyPr>
            <a:lstStyle/>
            <a:p>
              <a:pPr algn="ctr"/>
              <a:r>
                <a:rPr lang="en-US" sz="2400" dirty="0"/>
                <a:t>Sarai</a:t>
              </a:r>
            </a:p>
          </p:txBody>
        </p:sp>
        <p:cxnSp>
          <p:nvCxnSpPr>
            <p:cNvPr id="103" name="Straight Connector 102"/>
            <p:cNvCxnSpPr/>
            <p:nvPr/>
          </p:nvCxnSpPr>
          <p:spPr>
            <a:xfrm flipV="1">
              <a:off x="4187940" y="5873444"/>
              <a:ext cx="0" cy="2579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23" name="Straight Arrow Connector 9222"/>
            <p:cNvCxnSpPr/>
            <p:nvPr/>
          </p:nvCxnSpPr>
          <p:spPr>
            <a:xfrm>
              <a:off x="1572003" y="5756249"/>
              <a:ext cx="2304538" cy="67414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17864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etherforce.com/wp-content/uploads/2015/01/the_great_pyramids_of_kaiser_2_by_nethskie-d2xcunw.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0197" t="30030" r="14834" b="31262"/>
          <a:stretch/>
        </p:blipFill>
        <p:spPr>
          <a:xfrm>
            <a:off x="217283" y="190122"/>
            <a:ext cx="1901227" cy="995882"/>
          </a:xfrm>
          <a:prstGeom prst="rect">
            <a:avLst/>
          </a:prstGeom>
        </p:spPr>
      </p:pic>
      <p:sp>
        <p:nvSpPr>
          <p:cNvPr id="4" name="TextBox 3"/>
          <p:cNvSpPr txBox="1"/>
          <p:nvPr/>
        </p:nvSpPr>
        <p:spPr>
          <a:xfrm>
            <a:off x="398352" y="1520982"/>
            <a:ext cx="1855961" cy="369332"/>
          </a:xfrm>
          <a:prstGeom prst="rect">
            <a:avLst/>
          </a:prstGeom>
          <a:noFill/>
        </p:spPr>
        <p:txBody>
          <a:bodyPr wrap="square" rtlCol="0">
            <a:spAutoFit/>
          </a:bodyPr>
          <a:lstStyle/>
          <a:p>
            <a:endParaRPr lang="en-US" dirty="0"/>
          </a:p>
        </p:txBody>
      </p:sp>
      <p:sp>
        <p:nvSpPr>
          <p:cNvPr id="5" name="TextBox 4"/>
          <p:cNvSpPr txBox="1"/>
          <p:nvPr/>
        </p:nvSpPr>
        <p:spPr>
          <a:xfrm>
            <a:off x="2245259" y="503397"/>
            <a:ext cx="8304029" cy="523220"/>
          </a:xfrm>
          <a:prstGeom prst="rect">
            <a:avLst/>
          </a:prstGeom>
          <a:noFill/>
        </p:spPr>
        <p:txBody>
          <a:bodyPr wrap="square" rtlCol="0">
            <a:spAutoFit/>
          </a:bodyPr>
          <a:lstStyle/>
          <a:p>
            <a:r>
              <a:rPr lang="en-US" sz="2800" dirty="0">
                <a:latin typeface="AR CENA" panose="02000000000000000000" pitchFamily="2" charset="0"/>
              </a:rPr>
              <a:t>The land of so many of our Father’s children</a:t>
            </a:r>
          </a:p>
        </p:txBody>
      </p:sp>
      <p:sp>
        <p:nvSpPr>
          <p:cNvPr id="8" name="TextBox 7"/>
          <p:cNvSpPr txBox="1"/>
          <p:nvPr/>
        </p:nvSpPr>
        <p:spPr>
          <a:xfrm>
            <a:off x="315363" y="1421393"/>
            <a:ext cx="4906978" cy="5078313"/>
          </a:xfrm>
          <a:prstGeom prst="rect">
            <a:avLst/>
          </a:prstGeom>
          <a:noFill/>
        </p:spPr>
        <p:txBody>
          <a:bodyPr wrap="square" rtlCol="0">
            <a:spAutoFit/>
          </a:bodyPr>
          <a:lstStyle/>
          <a:p>
            <a:pPr marL="285750" indent="-285750">
              <a:buFont typeface="Wingdings" panose="05000000000000000000" pitchFamily="2" charset="2"/>
              <a:buChar char="v"/>
            </a:pPr>
            <a:r>
              <a:rPr lang="en-US" dirty="0"/>
              <a:t>Biblical Egypt served both as a refuge and as a threat to the Lord’s people in Old Testament and New Testament times.</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The emphasis in the Bible consistently falls not on Egyptians as persons but on Egypt as a place.</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Thus, when in later Christian scripture Egypt is used as a symbol of spiritual bondage, we note that the writers use the </a:t>
            </a:r>
            <a:r>
              <a:rPr lang="en-US" i="1" dirty="0"/>
              <a:t>place </a:t>
            </a:r>
            <a:r>
              <a:rPr lang="en-US" dirty="0"/>
              <a:t>as a symbol understood by the Jews and not a charge against the </a:t>
            </a:r>
            <a:r>
              <a:rPr lang="en-US" i="1" dirty="0"/>
              <a:t>people. </a:t>
            </a:r>
          </a:p>
          <a:p>
            <a:pPr marL="285750" indent="-285750">
              <a:buFont typeface="Wingdings" panose="05000000000000000000" pitchFamily="2" charset="2"/>
              <a:buChar char="v"/>
            </a:pPr>
            <a:endParaRPr lang="en-US" i="1" dirty="0"/>
          </a:p>
          <a:p>
            <a:pPr marL="285750" indent="-285750">
              <a:buFont typeface="Wingdings" panose="05000000000000000000" pitchFamily="2" charset="2"/>
              <a:buChar char="v"/>
            </a:pPr>
            <a:r>
              <a:rPr lang="en-US" dirty="0"/>
              <a:t>In the book of Revelation, for instance, Egypt is equated with Sodom, and both are used as names or symbols for a wicked Jerusalem of the latter days (Rev. 11:8).</a:t>
            </a:r>
          </a:p>
        </p:txBody>
      </p:sp>
      <p:sp>
        <p:nvSpPr>
          <p:cNvPr id="9" name="TextBox 8"/>
          <p:cNvSpPr txBox="1"/>
          <p:nvPr/>
        </p:nvSpPr>
        <p:spPr>
          <a:xfrm>
            <a:off x="6732761" y="1376126"/>
            <a:ext cx="4906978" cy="3139321"/>
          </a:xfrm>
          <a:prstGeom prst="rect">
            <a:avLst/>
          </a:prstGeom>
          <a:noFill/>
        </p:spPr>
        <p:txBody>
          <a:bodyPr wrap="square" rtlCol="0">
            <a:spAutoFit/>
          </a:bodyPr>
          <a:lstStyle/>
          <a:p>
            <a:pPr marL="285750" indent="-285750">
              <a:buFont typeface="Wingdings" panose="05000000000000000000" pitchFamily="2" charset="2"/>
              <a:buChar char="v"/>
            </a:pPr>
            <a:r>
              <a:rPr lang="en-US" dirty="0"/>
              <a:t>While it was often a place of testing or bondage, it was also a frequent haven from their troubles.</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For Abraham and Sarah, Egypt constituted a place of refuge from the famine raging at the time of their arrival in Canaan (Gen. 12:10). Interestingly, while Abraham and Sarah enjoyed respite from Canaan’s drought, their visit to Egypt provided Sarah with one of her most difficult trials.</a:t>
            </a:r>
          </a:p>
        </p:txBody>
      </p:sp>
      <p:sp>
        <p:nvSpPr>
          <p:cNvPr id="6" name="TextBox 5"/>
          <p:cNvSpPr txBox="1"/>
          <p:nvPr/>
        </p:nvSpPr>
        <p:spPr>
          <a:xfrm>
            <a:off x="11496539" y="6488668"/>
            <a:ext cx="695459" cy="369332"/>
          </a:xfrm>
          <a:prstGeom prst="rect">
            <a:avLst/>
          </a:prstGeom>
          <a:noFill/>
        </p:spPr>
        <p:txBody>
          <a:bodyPr wrap="square" rtlCol="0">
            <a:spAutoFit/>
          </a:bodyPr>
          <a:lstStyle/>
          <a:p>
            <a:r>
              <a:rPr lang="en-US" dirty="0"/>
              <a:t>(1)</a:t>
            </a:r>
          </a:p>
        </p:txBody>
      </p:sp>
      <p:pic>
        <p:nvPicPr>
          <p:cNvPr id="11" name="Picture 10">
            <a:extLst>
              <a:ext uri="{FF2B5EF4-FFF2-40B4-BE49-F238E27FC236}">
                <a16:creationId xmlns:a16="http://schemas.microsoft.com/office/drawing/2014/main" id="{1D683938-C60C-406F-86D1-8B927DF66E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99670" y="71144"/>
            <a:ext cx="880138" cy="1233838"/>
          </a:xfrm>
          <a:prstGeom prst="rect">
            <a:avLst/>
          </a:prstGeom>
        </p:spPr>
      </p:pic>
    </p:spTree>
    <p:extLst>
      <p:ext uri="{BB962C8B-B14F-4D97-AF65-F5344CB8AC3E}">
        <p14:creationId xmlns:p14="http://schemas.microsoft.com/office/powerpoint/2010/main" val="365829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aetherforce.com/wp-content/uploads/2015/01/the_great_pyramids_of_kaiser_2_by_nethskie-d2xcunw.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13314" y="1506304"/>
            <a:ext cx="6096000" cy="923330"/>
          </a:xfrm>
          <a:prstGeom prst="rect">
            <a:avLst/>
          </a:prstGeom>
        </p:spPr>
        <p:txBody>
          <a:bodyPr>
            <a:spAutoFit/>
          </a:bodyPr>
          <a:lstStyle/>
          <a:p>
            <a:pPr fontAlgn="base"/>
            <a:r>
              <a:rPr lang="en-US" b="0" i="0" dirty="0">
                <a:solidFill>
                  <a:srgbClr val="333333"/>
                </a:solidFill>
                <a:effectLst/>
                <a:latin typeface="Helam Slab"/>
              </a:rPr>
              <a:t>Abraham and Sarah journeyed to </a:t>
            </a:r>
            <a:r>
              <a:rPr lang="en-US" b="0" i="0" dirty="0" err="1">
                <a:solidFill>
                  <a:srgbClr val="333333"/>
                </a:solidFill>
                <a:effectLst/>
                <a:latin typeface="Helam Slab"/>
              </a:rPr>
              <a:t>Gerar</a:t>
            </a:r>
            <a:r>
              <a:rPr lang="en-US" b="0" i="0" dirty="0">
                <a:solidFill>
                  <a:srgbClr val="333333"/>
                </a:solidFill>
                <a:effectLst/>
                <a:latin typeface="Helam Slab"/>
              </a:rPr>
              <a:t>.</a:t>
            </a:r>
          </a:p>
          <a:p>
            <a:pPr fontAlgn="base"/>
            <a:endParaRPr lang="en-US" dirty="0">
              <a:solidFill>
                <a:srgbClr val="333333"/>
              </a:solidFill>
              <a:latin typeface="Helam Slab"/>
            </a:endParaRPr>
          </a:p>
          <a:p>
            <a:pPr fontAlgn="base"/>
            <a:r>
              <a:rPr lang="en-US" b="0" i="0" dirty="0">
                <a:solidFill>
                  <a:srgbClr val="333333"/>
                </a:solidFill>
                <a:effectLst/>
                <a:latin typeface="Helam Slab"/>
              </a:rPr>
              <a:t>The King of </a:t>
            </a:r>
            <a:r>
              <a:rPr lang="en-US" b="0" i="0" dirty="0" err="1">
                <a:solidFill>
                  <a:srgbClr val="333333"/>
                </a:solidFill>
                <a:effectLst/>
                <a:latin typeface="Helam Slab"/>
              </a:rPr>
              <a:t>Gerar</a:t>
            </a:r>
            <a:r>
              <a:rPr lang="en-US" b="0" i="0" dirty="0">
                <a:solidFill>
                  <a:srgbClr val="333333"/>
                </a:solidFill>
                <a:effectLst/>
                <a:latin typeface="Helam Slab"/>
              </a:rPr>
              <a:t> took Sarah</a:t>
            </a:r>
          </a:p>
        </p:txBody>
      </p:sp>
      <p:sp>
        <p:nvSpPr>
          <p:cNvPr id="4" name="TextBox 3"/>
          <p:cNvSpPr txBox="1"/>
          <p:nvPr/>
        </p:nvSpPr>
        <p:spPr>
          <a:xfrm>
            <a:off x="72840" y="22592"/>
            <a:ext cx="6057377" cy="707886"/>
          </a:xfrm>
          <a:prstGeom prst="rect">
            <a:avLst/>
          </a:prstGeom>
          <a:noFill/>
        </p:spPr>
        <p:txBody>
          <a:bodyPr wrap="square" rtlCol="0">
            <a:spAutoFit/>
          </a:bodyPr>
          <a:lstStyle/>
          <a:p>
            <a:pPr algn="ctr"/>
            <a:r>
              <a:rPr lang="en-US" sz="4000" dirty="0">
                <a:latin typeface="AR CENA" panose="02000000000000000000" pitchFamily="2" charset="0"/>
              </a:rPr>
              <a:t>The Land </a:t>
            </a:r>
            <a:r>
              <a:rPr lang="en-US" sz="4000" dirty="0" err="1">
                <a:latin typeface="AR CENA" panose="02000000000000000000" pitchFamily="2" charset="0"/>
              </a:rPr>
              <a:t>Gerar</a:t>
            </a:r>
            <a:endParaRPr lang="en-US" sz="4000" dirty="0">
              <a:latin typeface="AR CENA" panose="02000000000000000000" pitchFamily="2" charset="0"/>
            </a:endParaRPr>
          </a:p>
        </p:txBody>
      </p:sp>
      <p:pic>
        <p:nvPicPr>
          <p:cNvPr id="6146" name="Picture 2" descr="http://www.keyway.ca/gif/gerar.gif"/>
          <p:cNvPicPr>
            <a:picLocks noChangeAspect="1" noChangeArrowheads="1"/>
          </p:cNvPicPr>
          <p:nvPr/>
        </p:nvPicPr>
        <p:blipFill rotWithShape="1">
          <a:blip r:embed="rId3">
            <a:extLst>
              <a:ext uri="{28A0092B-C50C-407E-A947-70E740481C1C}">
                <a14:useLocalDpi xmlns:a14="http://schemas.microsoft.com/office/drawing/2010/main" val="0"/>
              </a:ext>
            </a:extLst>
          </a:blip>
          <a:srcRect l="1194" t="3487" r="3146" b="21259"/>
          <a:stretch/>
        </p:blipFill>
        <p:spPr bwMode="auto">
          <a:xfrm>
            <a:off x="7901705" y="302687"/>
            <a:ext cx="4043967" cy="28719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1820" y="6478073"/>
            <a:ext cx="1841679" cy="369332"/>
          </a:xfrm>
          <a:prstGeom prst="rect">
            <a:avLst/>
          </a:prstGeom>
          <a:noFill/>
        </p:spPr>
        <p:txBody>
          <a:bodyPr wrap="square" rtlCol="0">
            <a:spAutoFit/>
          </a:bodyPr>
          <a:lstStyle/>
          <a:p>
            <a:r>
              <a:rPr lang="en-US" dirty="0"/>
              <a:t>Genesis 20:1-2</a:t>
            </a:r>
          </a:p>
        </p:txBody>
      </p:sp>
      <p:grpSp>
        <p:nvGrpSpPr>
          <p:cNvPr id="7" name="Group 6"/>
          <p:cNvGrpSpPr/>
          <p:nvPr/>
        </p:nvGrpSpPr>
        <p:grpSpPr>
          <a:xfrm>
            <a:off x="233667" y="2712734"/>
            <a:ext cx="1839832" cy="3482238"/>
            <a:chOff x="3810000" y="553998"/>
            <a:chExt cx="1839832" cy="3482238"/>
          </a:xfrm>
        </p:grpSpPr>
        <p:sp>
          <p:nvSpPr>
            <p:cNvPr id="8" name="Cloud 7"/>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Manual Operation 11"/>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12"/>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15"/>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Extract 16"/>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4220061" y="818482"/>
              <a:ext cx="938018" cy="300171"/>
              <a:chOff x="1756756" y="4876800"/>
              <a:chExt cx="4088873" cy="1308463"/>
            </a:xfrm>
          </p:grpSpPr>
          <p:grpSp>
            <p:nvGrpSpPr>
              <p:cNvPr id="55" name="Group 54"/>
              <p:cNvGrpSpPr/>
              <p:nvPr/>
            </p:nvGrpSpPr>
            <p:grpSpPr>
              <a:xfrm>
                <a:off x="1756756" y="4876800"/>
                <a:ext cx="1367444" cy="1295400"/>
                <a:chOff x="1756756" y="4876800"/>
                <a:chExt cx="1367444" cy="1295400"/>
              </a:xfrm>
            </p:grpSpPr>
            <p:sp>
              <p:nvSpPr>
                <p:cNvPr id="66" name="Quad Arrow Callout 6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Quad Arrow Callout 6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Quad Arrow Callout 6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119647" y="4889863"/>
                <a:ext cx="1367444" cy="1295400"/>
                <a:chOff x="1756756" y="4876800"/>
                <a:chExt cx="1367444" cy="1295400"/>
              </a:xfrm>
            </p:grpSpPr>
            <p:sp>
              <p:nvSpPr>
                <p:cNvPr id="63" name="Quad Arrow Callout 6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Quad Arrow Callout 6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Quad Arrow Callout 6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4478185" y="4889863"/>
                <a:ext cx="1367444" cy="1295400"/>
                <a:chOff x="1756756" y="4876800"/>
                <a:chExt cx="1367444" cy="1295400"/>
              </a:xfrm>
            </p:grpSpPr>
            <p:sp>
              <p:nvSpPr>
                <p:cNvPr id="60" name="Quad Arrow Callout 5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Quad Arrow Callout 6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Quad Arrow Callout 6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Quad Arrow Callout 57"/>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Quad Arrow Callout 58"/>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rot="17531393">
              <a:off x="4356564" y="2143638"/>
              <a:ext cx="938018" cy="300171"/>
              <a:chOff x="1756756" y="4876800"/>
              <a:chExt cx="4088873" cy="1308463"/>
            </a:xfrm>
          </p:grpSpPr>
          <p:grpSp>
            <p:nvGrpSpPr>
              <p:cNvPr id="41" name="Group 40"/>
              <p:cNvGrpSpPr/>
              <p:nvPr/>
            </p:nvGrpSpPr>
            <p:grpSpPr>
              <a:xfrm>
                <a:off x="1756756" y="4876800"/>
                <a:ext cx="1367444" cy="1295400"/>
                <a:chOff x="1756756" y="4876800"/>
                <a:chExt cx="1367444" cy="1295400"/>
              </a:xfrm>
            </p:grpSpPr>
            <p:sp>
              <p:nvSpPr>
                <p:cNvPr id="52" name="Quad Arrow Callout 5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Quad Arrow Callout 5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Quad Arrow Callout 5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3119647" y="4889863"/>
                <a:ext cx="1367444" cy="1295400"/>
                <a:chOff x="1756756" y="4876800"/>
                <a:chExt cx="1367444" cy="1295400"/>
              </a:xfrm>
            </p:grpSpPr>
            <p:sp>
              <p:nvSpPr>
                <p:cNvPr id="49" name="Quad Arrow Callout 4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Quad Arrow Callout 4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Quad Arrow Callout 5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4478185" y="4889863"/>
                <a:ext cx="1367444" cy="1295400"/>
                <a:chOff x="1756756" y="4876800"/>
                <a:chExt cx="1367444" cy="1295400"/>
              </a:xfrm>
            </p:grpSpPr>
            <p:sp>
              <p:nvSpPr>
                <p:cNvPr id="46" name="Quad Arrow Callout 4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Quad Arrow Callout 4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Quad Arrow Callout 4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Quad Arrow Callout 43"/>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Quad Arrow Callout 44"/>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rot="17531393">
              <a:off x="3995156" y="3097226"/>
              <a:ext cx="938018" cy="300171"/>
              <a:chOff x="1756756" y="4876800"/>
              <a:chExt cx="4088873" cy="1308463"/>
            </a:xfrm>
          </p:grpSpPr>
          <p:grpSp>
            <p:nvGrpSpPr>
              <p:cNvPr id="27" name="Group 26"/>
              <p:cNvGrpSpPr/>
              <p:nvPr/>
            </p:nvGrpSpPr>
            <p:grpSpPr>
              <a:xfrm>
                <a:off x="1756756" y="4876800"/>
                <a:ext cx="1367444" cy="1295400"/>
                <a:chOff x="1756756" y="4876800"/>
                <a:chExt cx="1367444" cy="1295400"/>
              </a:xfrm>
            </p:grpSpPr>
            <p:sp>
              <p:nvSpPr>
                <p:cNvPr id="38" name="Quad Arrow Callout 3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Quad Arrow Callout 3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Quad Arrow Callout 3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119647" y="4889863"/>
                <a:ext cx="1367444" cy="1295400"/>
                <a:chOff x="1756756" y="4876800"/>
                <a:chExt cx="1367444" cy="1295400"/>
              </a:xfrm>
            </p:grpSpPr>
            <p:sp>
              <p:nvSpPr>
                <p:cNvPr id="35" name="Quad Arrow Callout 3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Quad Arrow Callout 3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Quad Arrow Callout 3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4478185" y="4889863"/>
                <a:ext cx="1367444" cy="1295400"/>
                <a:chOff x="1756756" y="4876800"/>
                <a:chExt cx="1367444" cy="1295400"/>
              </a:xfrm>
            </p:grpSpPr>
            <p:sp>
              <p:nvSpPr>
                <p:cNvPr id="32" name="Quad Arrow Callout 3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Quad Arrow Callout 3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Quad Arrow Callout 3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Quad Arrow Callout 29"/>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Quad Arrow Callout 30"/>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Cloud 24"/>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5944673">
              <a:off x="4557837" y="1671452"/>
              <a:ext cx="235423" cy="3243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2288973" y="2892410"/>
            <a:ext cx="1698656" cy="3329560"/>
            <a:chOff x="6271588" y="553998"/>
            <a:chExt cx="2022382" cy="3816236"/>
          </a:xfrm>
        </p:grpSpPr>
        <p:sp>
          <p:nvSpPr>
            <p:cNvPr id="70" name="Oval 69"/>
            <p:cNvSpPr/>
            <p:nvPr/>
          </p:nvSpPr>
          <p:spPr>
            <a:xfrm rot="3435232" flipH="1">
              <a:off x="7673811" y="2692254"/>
              <a:ext cx="443101" cy="3698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8164768">
              <a:off x="6389098" y="2759160"/>
              <a:ext cx="443101" cy="34775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rot="20676161" flipH="1">
              <a:off x="7354333" y="1977212"/>
              <a:ext cx="673694" cy="959833"/>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996339">
              <a:off x="6464891" y="1863475"/>
              <a:ext cx="673694" cy="1080116"/>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loud 73"/>
            <p:cNvSpPr/>
            <p:nvPr/>
          </p:nvSpPr>
          <p:spPr>
            <a:xfrm rot="10800000">
              <a:off x="6392471" y="611603"/>
              <a:ext cx="1730753" cy="210259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20260128">
              <a:off x="6662172" y="4068787"/>
              <a:ext cx="618126" cy="29450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2101605">
              <a:off x="7051187" y="4033055"/>
              <a:ext cx="618126" cy="33717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a:off x="6629400" y="2667000"/>
              <a:ext cx="1143000" cy="1506544"/>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a:off x="6705600" y="2057400"/>
              <a:ext cx="989002" cy="1506544"/>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6840178" y="1496996"/>
              <a:ext cx="805783" cy="1219200"/>
              <a:chOff x="6859404" y="1496996"/>
              <a:chExt cx="920895" cy="1219200"/>
            </a:xfrm>
          </p:grpSpPr>
          <p:sp>
            <p:nvSpPr>
              <p:cNvPr id="124" name="Oval 123"/>
              <p:cNvSpPr/>
              <p:nvPr/>
            </p:nvSpPr>
            <p:spPr>
              <a:xfrm>
                <a:off x="6859404" y="1496996"/>
                <a:ext cx="920895" cy="121920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7051097" y="1606717"/>
                <a:ext cx="57129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Oval 79"/>
            <p:cNvSpPr/>
            <p:nvPr/>
          </p:nvSpPr>
          <p:spPr>
            <a:xfrm>
              <a:off x="6705600" y="914400"/>
              <a:ext cx="1236252" cy="12406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p:nvPr/>
          </p:nvGrpSpPr>
          <p:grpSpPr>
            <a:xfrm>
              <a:off x="6661727" y="3902364"/>
              <a:ext cx="1066800" cy="228600"/>
              <a:chOff x="5562600" y="5257800"/>
              <a:chExt cx="2743200" cy="533400"/>
            </a:xfrm>
          </p:grpSpPr>
          <p:grpSp>
            <p:nvGrpSpPr>
              <p:cNvPr id="112" name="Group 111"/>
              <p:cNvGrpSpPr/>
              <p:nvPr/>
            </p:nvGrpSpPr>
            <p:grpSpPr>
              <a:xfrm>
                <a:off x="5562600" y="5257800"/>
                <a:ext cx="685800" cy="533400"/>
                <a:chOff x="5562600" y="5257800"/>
                <a:chExt cx="685800" cy="533400"/>
              </a:xfrm>
            </p:grpSpPr>
            <p:sp>
              <p:nvSpPr>
                <p:cNvPr id="122" name="Hexagon 121"/>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Cross 122"/>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p:nvPr/>
            </p:nvGrpSpPr>
            <p:grpSpPr>
              <a:xfrm>
                <a:off x="6248400" y="5257800"/>
                <a:ext cx="685800" cy="533400"/>
                <a:chOff x="5562600" y="5257800"/>
                <a:chExt cx="685800" cy="533400"/>
              </a:xfrm>
            </p:grpSpPr>
            <p:sp>
              <p:nvSpPr>
                <p:cNvPr id="120" name="Hexagon 119"/>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Cross 120"/>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6934200" y="5257800"/>
                <a:ext cx="685800" cy="533400"/>
                <a:chOff x="5562600" y="5257800"/>
                <a:chExt cx="685800" cy="533400"/>
              </a:xfrm>
            </p:grpSpPr>
            <p:sp>
              <p:nvSpPr>
                <p:cNvPr id="118" name="Hexagon 117"/>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Cross 118"/>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p:cNvGrpSpPr/>
              <p:nvPr/>
            </p:nvGrpSpPr>
            <p:grpSpPr>
              <a:xfrm>
                <a:off x="7620000" y="5257800"/>
                <a:ext cx="685800" cy="533400"/>
                <a:chOff x="5562600" y="5257800"/>
                <a:chExt cx="685800" cy="533400"/>
              </a:xfrm>
            </p:grpSpPr>
            <p:sp>
              <p:nvSpPr>
                <p:cNvPr id="116" name="Hexagon 115"/>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Cross 116"/>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Cloud 81"/>
            <p:cNvSpPr/>
            <p:nvPr/>
          </p:nvSpPr>
          <p:spPr>
            <a:xfrm>
              <a:off x="6781800" y="553998"/>
              <a:ext cx="1143000" cy="89380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6553201" y="990600"/>
              <a:ext cx="1447800" cy="279400"/>
              <a:chOff x="4950691" y="2343727"/>
              <a:chExt cx="1208937" cy="279400"/>
            </a:xfrm>
          </p:grpSpPr>
          <p:sp>
            <p:nvSpPr>
              <p:cNvPr id="98" name="Cross 97"/>
              <p:cNvSpPr/>
              <p:nvPr/>
            </p:nvSpPr>
            <p:spPr>
              <a:xfrm>
                <a:off x="4950691" y="2343727"/>
                <a:ext cx="1208937" cy="279400"/>
              </a:xfrm>
              <a:prstGeom prst="plus">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p:cNvGrpSpPr/>
              <p:nvPr/>
            </p:nvGrpSpPr>
            <p:grpSpPr>
              <a:xfrm>
                <a:off x="5029200" y="2362200"/>
                <a:ext cx="1066800" cy="228600"/>
                <a:chOff x="5562600" y="5257800"/>
                <a:chExt cx="2743200" cy="533400"/>
              </a:xfrm>
            </p:grpSpPr>
            <p:grpSp>
              <p:nvGrpSpPr>
                <p:cNvPr id="100" name="Group 335"/>
                <p:cNvGrpSpPr/>
                <p:nvPr/>
              </p:nvGrpSpPr>
              <p:grpSpPr>
                <a:xfrm>
                  <a:off x="5562600" y="5257800"/>
                  <a:ext cx="685800" cy="533400"/>
                  <a:chOff x="5562600" y="5257800"/>
                  <a:chExt cx="685800" cy="533400"/>
                </a:xfrm>
              </p:grpSpPr>
              <p:sp>
                <p:nvSpPr>
                  <p:cNvPr id="110" name="Hexagon 109"/>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Cross 110"/>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336"/>
                <p:cNvGrpSpPr/>
                <p:nvPr/>
              </p:nvGrpSpPr>
              <p:grpSpPr>
                <a:xfrm>
                  <a:off x="6248400" y="5257800"/>
                  <a:ext cx="685800" cy="533400"/>
                  <a:chOff x="5562600" y="5257800"/>
                  <a:chExt cx="685800" cy="533400"/>
                </a:xfrm>
              </p:grpSpPr>
              <p:sp>
                <p:nvSpPr>
                  <p:cNvPr id="108" name="Hexagon 107"/>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Cross 108"/>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339"/>
                <p:cNvGrpSpPr/>
                <p:nvPr/>
              </p:nvGrpSpPr>
              <p:grpSpPr>
                <a:xfrm>
                  <a:off x="6934200" y="5257800"/>
                  <a:ext cx="685800" cy="533400"/>
                  <a:chOff x="5562600" y="5257800"/>
                  <a:chExt cx="685800" cy="533400"/>
                </a:xfrm>
              </p:grpSpPr>
              <p:sp>
                <p:nvSpPr>
                  <p:cNvPr id="106" name="Hexagon 105"/>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ross 106"/>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342"/>
                <p:cNvGrpSpPr/>
                <p:nvPr/>
              </p:nvGrpSpPr>
              <p:grpSpPr>
                <a:xfrm>
                  <a:off x="7620000" y="5257800"/>
                  <a:ext cx="685800" cy="533400"/>
                  <a:chOff x="5562600" y="5257800"/>
                  <a:chExt cx="685800" cy="533400"/>
                </a:xfrm>
              </p:grpSpPr>
              <p:sp>
                <p:nvSpPr>
                  <p:cNvPr id="104" name="Hexagon 103"/>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Cross 104"/>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84" name="Isosceles Triangle 83"/>
            <p:cNvSpPr/>
            <p:nvPr/>
          </p:nvSpPr>
          <p:spPr>
            <a:xfrm>
              <a:off x="7912970" y="1148134"/>
              <a:ext cx="381000" cy="1471460"/>
            </a:xfrm>
            <a:prstGeom prst="triangle">
              <a:avLst>
                <a:gd name="adj" fmla="val 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p:cNvSpPr/>
            <p:nvPr/>
          </p:nvSpPr>
          <p:spPr>
            <a:xfrm>
              <a:off x="6271588" y="1167856"/>
              <a:ext cx="390139" cy="1451738"/>
            </a:xfrm>
            <a:prstGeom prst="triangle">
              <a:avLst>
                <a:gd name="adj" fmla="val 1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6894801" y="2174967"/>
              <a:ext cx="238478" cy="260636"/>
              <a:chOff x="1756756" y="4876800"/>
              <a:chExt cx="1367444" cy="1295400"/>
            </a:xfrm>
          </p:grpSpPr>
          <p:sp>
            <p:nvSpPr>
              <p:cNvPr id="95" name="Quad Arrow Callout 9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Quad Arrow Callout 9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Quad Arrow Callout 9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7088428" y="2393269"/>
              <a:ext cx="308572" cy="337242"/>
              <a:chOff x="1756756" y="4876800"/>
              <a:chExt cx="1367444" cy="1295400"/>
            </a:xfrm>
          </p:grpSpPr>
          <p:sp>
            <p:nvSpPr>
              <p:cNvPr id="92" name="Quad Arrow Callout 9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Quad Arrow Callout 9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Quad Arrow Callout 9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7335996" y="2164703"/>
              <a:ext cx="287568" cy="314287"/>
              <a:chOff x="1756756" y="4876800"/>
              <a:chExt cx="1367444" cy="1295400"/>
            </a:xfrm>
          </p:grpSpPr>
          <p:sp>
            <p:nvSpPr>
              <p:cNvPr id="89" name="Quad Arrow Callout 8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Quad Arrow Callout 8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Quad Arrow Callout 9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6" name="Group 125"/>
          <p:cNvGrpSpPr/>
          <p:nvPr/>
        </p:nvGrpSpPr>
        <p:grpSpPr>
          <a:xfrm>
            <a:off x="6189423" y="2537121"/>
            <a:ext cx="1859194" cy="3897405"/>
            <a:chOff x="3740437" y="712126"/>
            <a:chExt cx="1859194" cy="3897405"/>
          </a:xfrm>
        </p:grpSpPr>
        <p:grpSp>
          <p:nvGrpSpPr>
            <p:cNvPr id="127" name="Group 126"/>
            <p:cNvGrpSpPr/>
            <p:nvPr/>
          </p:nvGrpSpPr>
          <p:grpSpPr>
            <a:xfrm>
              <a:off x="3740437" y="712126"/>
              <a:ext cx="1859194" cy="3897405"/>
              <a:chOff x="3740437" y="712126"/>
              <a:chExt cx="1859194" cy="3897405"/>
            </a:xfrm>
          </p:grpSpPr>
          <p:sp>
            <p:nvSpPr>
              <p:cNvPr id="159" name="Round Diagonal Corner Rectangle 158"/>
              <p:cNvSpPr/>
              <p:nvPr/>
            </p:nvSpPr>
            <p:spPr>
              <a:xfrm rot="15732436">
                <a:off x="4420811" y="1259803"/>
                <a:ext cx="1095634" cy="498396"/>
              </a:xfrm>
              <a:prstGeom prst="round2DiagRect">
                <a:avLst>
                  <a:gd name="adj1" fmla="val 50000"/>
                  <a:gd name="adj2" fmla="val 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 Diagonal Corner Rectangle 159"/>
              <p:cNvSpPr/>
              <p:nvPr/>
            </p:nvSpPr>
            <p:spPr>
              <a:xfrm rot="17018360">
                <a:off x="3771825" y="1263839"/>
                <a:ext cx="1095634" cy="498396"/>
              </a:xfrm>
              <a:prstGeom prst="round2DiagRect">
                <a:avLst>
                  <a:gd name="adj1" fmla="val 50000"/>
                  <a:gd name="adj2" fmla="val 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1" name="Group 23"/>
              <p:cNvGrpSpPr/>
              <p:nvPr/>
            </p:nvGrpSpPr>
            <p:grpSpPr>
              <a:xfrm>
                <a:off x="4837762" y="1859909"/>
                <a:ext cx="761869" cy="1406871"/>
                <a:chOff x="4743279" y="2800993"/>
                <a:chExt cx="1124121" cy="2075807"/>
              </a:xfrm>
            </p:grpSpPr>
            <p:sp>
              <p:nvSpPr>
                <p:cNvPr id="207" name="Oval 206"/>
                <p:cNvSpPr/>
                <p:nvPr/>
              </p:nvSpPr>
              <p:spPr>
                <a:xfrm>
                  <a:off x="5486400" y="4191000"/>
                  <a:ext cx="38100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rapezoid 207"/>
                <p:cNvSpPr/>
                <p:nvPr/>
              </p:nvSpPr>
              <p:spPr>
                <a:xfrm rot="19830111">
                  <a:off x="4809673" y="2800993"/>
                  <a:ext cx="729945" cy="1881039"/>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rapezoid 208"/>
                <p:cNvSpPr/>
                <p:nvPr/>
              </p:nvSpPr>
              <p:spPr>
                <a:xfrm rot="19749421">
                  <a:off x="4743279" y="2937980"/>
                  <a:ext cx="877678" cy="1504779"/>
                </a:xfrm>
                <a:prstGeom prst="trapezoid">
                  <a:avLst>
                    <a:gd name="adj" fmla="val 304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2" name="Oval 161"/>
              <p:cNvSpPr/>
              <p:nvPr/>
            </p:nvSpPr>
            <p:spPr>
              <a:xfrm>
                <a:off x="4050303" y="4196377"/>
                <a:ext cx="516443" cy="413154"/>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4566745" y="4196377"/>
                <a:ext cx="516443" cy="413154"/>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3740437" y="2956914"/>
                <a:ext cx="258221" cy="41315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rapezoid 164"/>
              <p:cNvSpPr/>
              <p:nvPr/>
            </p:nvSpPr>
            <p:spPr>
              <a:xfrm rot="1480658">
                <a:off x="3856448" y="2008427"/>
                <a:ext cx="671376" cy="1239463"/>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p:cNvSpPr/>
              <p:nvPr/>
            </p:nvSpPr>
            <p:spPr>
              <a:xfrm rot="1522635">
                <a:off x="3925162" y="1925483"/>
                <a:ext cx="529972" cy="1137527"/>
              </a:xfrm>
              <a:prstGeom prst="trapezoid">
                <a:avLst>
                  <a:gd name="adj" fmla="val 304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p:cNvSpPr/>
              <p:nvPr/>
            </p:nvSpPr>
            <p:spPr>
              <a:xfrm>
                <a:off x="3947014" y="2078961"/>
                <a:ext cx="1342751" cy="2323993"/>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rapezoid 167"/>
              <p:cNvSpPr/>
              <p:nvPr/>
            </p:nvSpPr>
            <p:spPr>
              <a:xfrm>
                <a:off x="3998658" y="1924028"/>
                <a:ext cx="1239463" cy="2272349"/>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p:cNvSpPr/>
              <p:nvPr/>
            </p:nvSpPr>
            <p:spPr>
              <a:xfrm rot="402310">
                <a:off x="3990494" y="1944088"/>
                <a:ext cx="548498" cy="2403254"/>
              </a:xfrm>
              <a:prstGeom prst="trapezoid">
                <a:avLst>
                  <a:gd name="adj" fmla="val 41507"/>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p:cNvSpPr/>
              <p:nvPr/>
            </p:nvSpPr>
            <p:spPr>
              <a:xfrm rot="21185207">
                <a:off x="4711745" y="1914531"/>
                <a:ext cx="569910" cy="2398573"/>
              </a:xfrm>
              <a:prstGeom prst="trapezoid">
                <a:avLst>
                  <a:gd name="adj" fmla="val 36537"/>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Isosceles Triangle 170"/>
              <p:cNvSpPr/>
              <p:nvPr/>
            </p:nvSpPr>
            <p:spPr>
              <a:xfrm rot="10800000">
                <a:off x="4356115" y="1911811"/>
                <a:ext cx="539181" cy="346447"/>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4195708" y="857497"/>
                <a:ext cx="855041" cy="123946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 Diagonal Corner Rectangle 172"/>
              <p:cNvSpPr/>
              <p:nvPr/>
            </p:nvSpPr>
            <p:spPr>
              <a:xfrm rot="4940393">
                <a:off x="4630780" y="881848"/>
                <a:ext cx="668087" cy="498396"/>
              </a:xfrm>
              <a:prstGeom prst="round2DiagRect">
                <a:avLst>
                  <a:gd name="adj1" fmla="val 50000"/>
                  <a:gd name="adj2" fmla="val 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 Diagonal Corner Rectangle 173"/>
              <p:cNvSpPr/>
              <p:nvPr/>
            </p:nvSpPr>
            <p:spPr>
              <a:xfrm rot="21381449">
                <a:off x="4135861" y="773648"/>
                <a:ext cx="668087" cy="498396"/>
              </a:xfrm>
              <a:prstGeom prst="round2DiagRect">
                <a:avLst>
                  <a:gd name="adj1" fmla="val 50000"/>
                  <a:gd name="adj2" fmla="val 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4355800" y="787370"/>
                <a:ext cx="791893" cy="461363"/>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175"/>
              <p:cNvGrpSpPr/>
              <p:nvPr/>
            </p:nvGrpSpPr>
            <p:grpSpPr>
              <a:xfrm rot="16579256">
                <a:off x="3237049" y="3279925"/>
                <a:ext cx="2006951" cy="127750"/>
                <a:chOff x="6764312" y="5017957"/>
                <a:chExt cx="3174167" cy="544643"/>
              </a:xfrm>
            </p:grpSpPr>
            <p:sp>
              <p:nvSpPr>
                <p:cNvPr id="198" name="Rounded Rectangle 197"/>
                <p:cNvSpPr/>
                <p:nvPr/>
              </p:nvSpPr>
              <p:spPr>
                <a:xfrm>
                  <a:off x="6934200" y="5029200"/>
                  <a:ext cx="2899348" cy="533400"/>
                </a:xfrm>
                <a:prstGeom prst="roundRect">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9" name="Group 115"/>
                <p:cNvGrpSpPr/>
                <p:nvPr/>
              </p:nvGrpSpPr>
              <p:grpSpPr>
                <a:xfrm>
                  <a:off x="6764312" y="5017957"/>
                  <a:ext cx="3174167" cy="543394"/>
                  <a:chOff x="4419600" y="6019800"/>
                  <a:chExt cx="4553263" cy="718278"/>
                </a:xfrm>
              </p:grpSpPr>
              <p:sp>
                <p:nvSpPr>
                  <p:cNvPr id="200" name="Multiply 199"/>
                  <p:cNvSpPr/>
                  <p:nvPr/>
                </p:nvSpPr>
                <p:spPr>
                  <a:xfrm>
                    <a:off x="4419600" y="6019800"/>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ultiply 200"/>
                  <p:cNvSpPr/>
                  <p:nvPr/>
                </p:nvSpPr>
                <p:spPr>
                  <a:xfrm>
                    <a:off x="5461416" y="602229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Diamond 201"/>
                  <p:cNvSpPr/>
                  <p:nvPr/>
                </p:nvSpPr>
                <p:spPr>
                  <a:xfrm>
                    <a:off x="5471410" y="6096000"/>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Diamond 202"/>
                  <p:cNvSpPr/>
                  <p:nvPr/>
                </p:nvSpPr>
                <p:spPr>
                  <a:xfrm>
                    <a:off x="6553201" y="6128479"/>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ultiply 203"/>
                  <p:cNvSpPr/>
                  <p:nvPr/>
                </p:nvSpPr>
                <p:spPr>
                  <a:xfrm>
                    <a:off x="6550702" y="605227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Diamond 204"/>
                  <p:cNvSpPr/>
                  <p:nvPr/>
                </p:nvSpPr>
                <p:spPr>
                  <a:xfrm>
                    <a:off x="7649981" y="6130978"/>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Multiply 205"/>
                  <p:cNvSpPr/>
                  <p:nvPr/>
                </p:nvSpPr>
                <p:spPr>
                  <a:xfrm>
                    <a:off x="7677463" y="6024797"/>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7" name="Group 176"/>
              <p:cNvGrpSpPr/>
              <p:nvPr/>
            </p:nvGrpSpPr>
            <p:grpSpPr>
              <a:xfrm rot="15815349">
                <a:off x="4025096" y="3266494"/>
                <a:ext cx="2006951" cy="127750"/>
                <a:chOff x="6764312" y="5017957"/>
                <a:chExt cx="3174167" cy="544643"/>
              </a:xfrm>
            </p:grpSpPr>
            <p:sp>
              <p:nvSpPr>
                <p:cNvPr id="189" name="Rounded Rectangle 188"/>
                <p:cNvSpPr/>
                <p:nvPr/>
              </p:nvSpPr>
              <p:spPr>
                <a:xfrm>
                  <a:off x="6934200" y="5029200"/>
                  <a:ext cx="2899348" cy="533400"/>
                </a:xfrm>
                <a:prstGeom prst="roundRect">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15"/>
                <p:cNvGrpSpPr/>
                <p:nvPr/>
              </p:nvGrpSpPr>
              <p:grpSpPr>
                <a:xfrm>
                  <a:off x="6764312" y="5017957"/>
                  <a:ext cx="3174167" cy="543394"/>
                  <a:chOff x="4419600" y="6019800"/>
                  <a:chExt cx="4553263" cy="718278"/>
                </a:xfrm>
              </p:grpSpPr>
              <p:sp>
                <p:nvSpPr>
                  <p:cNvPr id="191" name="Multiply 190"/>
                  <p:cNvSpPr/>
                  <p:nvPr/>
                </p:nvSpPr>
                <p:spPr>
                  <a:xfrm>
                    <a:off x="4419600" y="6019800"/>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Multiply 191"/>
                  <p:cNvSpPr/>
                  <p:nvPr/>
                </p:nvSpPr>
                <p:spPr>
                  <a:xfrm>
                    <a:off x="5461416" y="602229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Diamond 192"/>
                  <p:cNvSpPr/>
                  <p:nvPr/>
                </p:nvSpPr>
                <p:spPr>
                  <a:xfrm>
                    <a:off x="5471410" y="6096000"/>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Diamond 193"/>
                  <p:cNvSpPr/>
                  <p:nvPr/>
                </p:nvSpPr>
                <p:spPr>
                  <a:xfrm>
                    <a:off x="6553201" y="6128479"/>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ultiply 194"/>
                  <p:cNvSpPr/>
                  <p:nvPr/>
                </p:nvSpPr>
                <p:spPr>
                  <a:xfrm>
                    <a:off x="6550702" y="605227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iamond 195"/>
                  <p:cNvSpPr/>
                  <p:nvPr/>
                </p:nvSpPr>
                <p:spPr>
                  <a:xfrm>
                    <a:off x="7649981" y="6130978"/>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ultiply 196"/>
                  <p:cNvSpPr/>
                  <p:nvPr/>
                </p:nvSpPr>
                <p:spPr>
                  <a:xfrm>
                    <a:off x="7677463" y="6024797"/>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8" name="Trapezoid 177"/>
              <p:cNvSpPr/>
              <p:nvPr/>
            </p:nvSpPr>
            <p:spPr>
              <a:xfrm rot="10800000">
                <a:off x="3963986" y="712126"/>
                <a:ext cx="1399045" cy="455916"/>
              </a:xfrm>
              <a:prstGeom prst="trapezoid">
                <a:avLst>
                  <a:gd name="adj" fmla="val 304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9" name="Group 178"/>
              <p:cNvGrpSpPr/>
              <p:nvPr/>
            </p:nvGrpSpPr>
            <p:grpSpPr>
              <a:xfrm>
                <a:off x="4116436" y="899883"/>
                <a:ext cx="1079732" cy="263112"/>
                <a:chOff x="6764312" y="5017957"/>
                <a:chExt cx="3174167" cy="544643"/>
              </a:xfrm>
            </p:grpSpPr>
            <p:sp>
              <p:nvSpPr>
                <p:cNvPr id="180" name="Rounded Rectangle 179"/>
                <p:cNvSpPr/>
                <p:nvPr/>
              </p:nvSpPr>
              <p:spPr>
                <a:xfrm>
                  <a:off x="6934200" y="5029200"/>
                  <a:ext cx="2899348" cy="533400"/>
                </a:xfrm>
                <a:prstGeom prst="roundRect">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1" name="Group 115"/>
                <p:cNvGrpSpPr/>
                <p:nvPr/>
              </p:nvGrpSpPr>
              <p:grpSpPr>
                <a:xfrm>
                  <a:off x="6764312" y="5017957"/>
                  <a:ext cx="3174167" cy="543394"/>
                  <a:chOff x="4419600" y="6019800"/>
                  <a:chExt cx="4553263" cy="718278"/>
                </a:xfrm>
              </p:grpSpPr>
              <p:sp>
                <p:nvSpPr>
                  <p:cNvPr id="182" name="Multiply 181"/>
                  <p:cNvSpPr/>
                  <p:nvPr/>
                </p:nvSpPr>
                <p:spPr>
                  <a:xfrm>
                    <a:off x="4419600" y="6019800"/>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ultiply 182"/>
                  <p:cNvSpPr/>
                  <p:nvPr/>
                </p:nvSpPr>
                <p:spPr>
                  <a:xfrm>
                    <a:off x="5461416" y="602229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Diamond 183"/>
                  <p:cNvSpPr/>
                  <p:nvPr/>
                </p:nvSpPr>
                <p:spPr>
                  <a:xfrm>
                    <a:off x="5471410" y="6096000"/>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Diamond 184"/>
                  <p:cNvSpPr/>
                  <p:nvPr/>
                </p:nvSpPr>
                <p:spPr>
                  <a:xfrm>
                    <a:off x="6553201" y="6128479"/>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ultiply 185"/>
                  <p:cNvSpPr/>
                  <p:nvPr/>
                </p:nvSpPr>
                <p:spPr>
                  <a:xfrm>
                    <a:off x="6550702" y="605227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Diamond 186"/>
                  <p:cNvSpPr/>
                  <p:nvPr/>
                </p:nvSpPr>
                <p:spPr>
                  <a:xfrm>
                    <a:off x="7649981" y="6130978"/>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ultiply 187"/>
                  <p:cNvSpPr/>
                  <p:nvPr/>
                </p:nvSpPr>
                <p:spPr>
                  <a:xfrm>
                    <a:off x="7677463" y="6024797"/>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8" name="Group 127"/>
            <p:cNvGrpSpPr/>
            <p:nvPr/>
          </p:nvGrpSpPr>
          <p:grpSpPr>
            <a:xfrm>
              <a:off x="4413760" y="1961593"/>
              <a:ext cx="477093" cy="593005"/>
              <a:chOff x="5513018" y="671522"/>
              <a:chExt cx="808459" cy="1004878"/>
            </a:xfrm>
            <a:solidFill>
              <a:srgbClr val="FFD961"/>
            </a:solidFill>
          </p:grpSpPr>
          <p:grpSp>
            <p:nvGrpSpPr>
              <p:cNvPr id="129" name="Group 165"/>
              <p:cNvGrpSpPr/>
              <p:nvPr/>
            </p:nvGrpSpPr>
            <p:grpSpPr>
              <a:xfrm rot="2888522">
                <a:off x="5228282" y="963721"/>
                <a:ext cx="851830" cy="282357"/>
                <a:chOff x="4343400" y="5863281"/>
                <a:chExt cx="2286000" cy="844379"/>
              </a:xfrm>
              <a:grpFill/>
            </p:grpSpPr>
            <p:grpSp>
              <p:nvGrpSpPr>
                <p:cNvPr id="146" name="Group 163"/>
                <p:cNvGrpSpPr/>
                <p:nvPr/>
              </p:nvGrpSpPr>
              <p:grpSpPr>
                <a:xfrm>
                  <a:off x="4343400" y="5863281"/>
                  <a:ext cx="2286000" cy="766119"/>
                  <a:chOff x="4343400" y="5863281"/>
                  <a:chExt cx="2286000" cy="766119"/>
                </a:xfrm>
                <a:grpFill/>
              </p:grpSpPr>
              <p:sp>
                <p:nvSpPr>
                  <p:cNvPr id="151" name="Quad Arrow Callout 150"/>
                  <p:cNvSpPr/>
                  <p:nvPr/>
                </p:nvSpPr>
                <p:spPr>
                  <a:xfrm>
                    <a:off x="43434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Quad Arrow Callout 151"/>
                  <p:cNvSpPr/>
                  <p:nvPr/>
                </p:nvSpPr>
                <p:spPr>
                  <a:xfrm>
                    <a:off x="48768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Quad Arrow Callout 152"/>
                  <p:cNvSpPr/>
                  <p:nvPr/>
                </p:nvSpPr>
                <p:spPr>
                  <a:xfrm>
                    <a:off x="54102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Quad Arrow Callout 153"/>
                  <p:cNvSpPr/>
                  <p:nvPr/>
                </p:nvSpPr>
                <p:spPr>
                  <a:xfrm>
                    <a:off x="59436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158"/>
                  <p:cNvGrpSpPr/>
                  <p:nvPr/>
                </p:nvGrpSpPr>
                <p:grpSpPr>
                  <a:xfrm>
                    <a:off x="4800600" y="5863281"/>
                    <a:ext cx="1396313" cy="313038"/>
                    <a:chOff x="4800600" y="5863281"/>
                    <a:chExt cx="1396313" cy="313038"/>
                  </a:xfrm>
                  <a:grpFill/>
                </p:grpSpPr>
                <p:sp>
                  <p:nvSpPr>
                    <p:cNvPr id="156" name="Isosceles Triangle 155"/>
                    <p:cNvSpPr/>
                    <p:nvPr/>
                  </p:nvSpPr>
                  <p:spPr>
                    <a:xfrm>
                      <a:off x="4800600" y="5867400"/>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Isosceles Triangle 156"/>
                    <p:cNvSpPr/>
                    <p:nvPr/>
                  </p:nvSpPr>
                  <p:spPr>
                    <a:xfrm>
                      <a:off x="5321643" y="5863281"/>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Isosceles Triangle 157"/>
                    <p:cNvSpPr/>
                    <p:nvPr/>
                  </p:nvSpPr>
                  <p:spPr>
                    <a:xfrm>
                      <a:off x="5892113" y="5871519"/>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7" name="Group 159"/>
                <p:cNvGrpSpPr/>
                <p:nvPr/>
              </p:nvGrpSpPr>
              <p:grpSpPr>
                <a:xfrm flipH="1" flipV="1">
                  <a:off x="4800600" y="6394622"/>
                  <a:ext cx="1396313" cy="313038"/>
                  <a:chOff x="4800600" y="5863281"/>
                  <a:chExt cx="1396313" cy="313038"/>
                </a:xfrm>
                <a:grpFill/>
              </p:grpSpPr>
              <p:sp>
                <p:nvSpPr>
                  <p:cNvPr id="148" name="Isosceles Triangle 147"/>
                  <p:cNvSpPr/>
                  <p:nvPr/>
                </p:nvSpPr>
                <p:spPr>
                  <a:xfrm>
                    <a:off x="4800600" y="5867400"/>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Isosceles Triangle 148"/>
                  <p:cNvSpPr/>
                  <p:nvPr/>
                </p:nvSpPr>
                <p:spPr>
                  <a:xfrm>
                    <a:off x="5321643" y="5863281"/>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Isosceles Triangle 149"/>
                  <p:cNvSpPr/>
                  <p:nvPr/>
                </p:nvSpPr>
                <p:spPr>
                  <a:xfrm>
                    <a:off x="5892113" y="5871519"/>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0" name="Group 165"/>
              <p:cNvGrpSpPr/>
              <p:nvPr/>
            </p:nvGrpSpPr>
            <p:grpSpPr>
              <a:xfrm rot="18707503">
                <a:off x="5754384" y="956258"/>
                <a:ext cx="851830" cy="282357"/>
                <a:chOff x="4343400" y="5863281"/>
                <a:chExt cx="2286000" cy="844379"/>
              </a:xfrm>
              <a:grpFill/>
            </p:grpSpPr>
            <p:grpSp>
              <p:nvGrpSpPr>
                <p:cNvPr id="133" name="Group 163"/>
                <p:cNvGrpSpPr/>
                <p:nvPr/>
              </p:nvGrpSpPr>
              <p:grpSpPr>
                <a:xfrm>
                  <a:off x="4343400" y="5863281"/>
                  <a:ext cx="2286000" cy="766119"/>
                  <a:chOff x="4343400" y="5863281"/>
                  <a:chExt cx="2286000" cy="766119"/>
                </a:xfrm>
                <a:grpFill/>
              </p:grpSpPr>
              <p:sp>
                <p:nvSpPr>
                  <p:cNvPr id="138" name="Quad Arrow Callout 137"/>
                  <p:cNvSpPr/>
                  <p:nvPr/>
                </p:nvSpPr>
                <p:spPr>
                  <a:xfrm>
                    <a:off x="43434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Quad Arrow Callout 138"/>
                  <p:cNvSpPr/>
                  <p:nvPr/>
                </p:nvSpPr>
                <p:spPr>
                  <a:xfrm>
                    <a:off x="48768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Quad Arrow Callout 139"/>
                  <p:cNvSpPr/>
                  <p:nvPr/>
                </p:nvSpPr>
                <p:spPr>
                  <a:xfrm>
                    <a:off x="54102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Quad Arrow Callout 140"/>
                  <p:cNvSpPr/>
                  <p:nvPr/>
                </p:nvSpPr>
                <p:spPr>
                  <a:xfrm>
                    <a:off x="59436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2" name="Group 158"/>
                  <p:cNvGrpSpPr/>
                  <p:nvPr/>
                </p:nvGrpSpPr>
                <p:grpSpPr>
                  <a:xfrm>
                    <a:off x="4800600" y="5863281"/>
                    <a:ext cx="1396313" cy="313038"/>
                    <a:chOff x="4800600" y="5863281"/>
                    <a:chExt cx="1396313" cy="313038"/>
                  </a:xfrm>
                  <a:grpFill/>
                </p:grpSpPr>
                <p:sp>
                  <p:nvSpPr>
                    <p:cNvPr id="143" name="Isosceles Triangle 142"/>
                    <p:cNvSpPr/>
                    <p:nvPr/>
                  </p:nvSpPr>
                  <p:spPr>
                    <a:xfrm>
                      <a:off x="4800600" y="5867400"/>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Isosceles Triangle 143"/>
                    <p:cNvSpPr/>
                    <p:nvPr/>
                  </p:nvSpPr>
                  <p:spPr>
                    <a:xfrm>
                      <a:off x="5321643" y="5863281"/>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Isosceles Triangle 144"/>
                    <p:cNvSpPr/>
                    <p:nvPr/>
                  </p:nvSpPr>
                  <p:spPr>
                    <a:xfrm>
                      <a:off x="5892113" y="5871519"/>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4" name="Group 159"/>
                <p:cNvGrpSpPr/>
                <p:nvPr/>
              </p:nvGrpSpPr>
              <p:grpSpPr>
                <a:xfrm flipH="1" flipV="1">
                  <a:off x="4800600" y="6394622"/>
                  <a:ext cx="1396313" cy="313038"/>
                  <a:chOff x="4800600" y="5863281"/>
                  <a:chExt cx="1396313" cy="313038"/>
                </a:xfrm>
                <a:grpFill/>
              </p:grpSpPr>
              <p:sp>
                <p:nvSpPr>
                  <p:cNvPr id="135" name="Isosceles Triangle 134"/>
                  <p:cNvSpPr/>
                  <p:nvPr/>
                </p:nvSpPr>
                <p:spPr>
                  <a:xfrm>
                    <a:off x="4800600" y="5867400"/>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Isosceles Triangle 135"/>
                  <p:cNvSpPr/>
                  <p:nvPr/>
                </p:nvSpPr>
                <p:spPr>
                  <a:xfrm>
                    <a:off x="5321643" y="5863281"/>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Isosceles Triangle 136"/>
                  <p:cNvSpPr/>
                  <p:nvPr/>
                </p:nvSpPr>
                <p:spPr>
                  <a:xfrm>
                    <a:off x="5892113" y="5871519"/>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1" name="Oval 130"/>
              <p:cNvSpPr/>
              <p:nvPr/>
            </p:nvSpPr>
            <p:spPr>
              <a:xfrm>
                <a:off x="5715000" y="1295400"/>
                <a:ext cx="381000" cy="381000"/>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Plaque 131"/>
              <p:cNvSpPr/>
              <p:nvPr/>
            </p:nvSpPr>
            <p:spPr>
              <a:xfrm>
                <a:off x="5809130" y="1416424"/>
                <a:ext cx="188259" cy="152400"/>
              </a:xfrm>
              <a:prstGeom prst="plaque">
                <a:avLst>
                  <a:gd name="adj" fmla="val 3137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91988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 presetClass="entr" presetSubtype="9"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2250" fill="hold"/>
                                        <p:tgtEl>
                                          <p:spTgt spid="7"/>
                                        </p:tgtEl>
                                        <p:attrNameLst>
                                          <p:attrName>ppt_x</p:attrName>
                                        </p:attrNameLst>
                                      </p:cBhvr>
                                      <p:tavLst>
                                        <p:tav tm="0">
                                          <p:val>
                                            <p:strVal val="0-#ppt_w/2"/>
                                          </p:val>
                                        </p:tav>
                                        <p:tav tm="100000">
                                          <p:val>
                                            <p:strVal val="#ppt_x"/>
                                          </p:val>
                                        </p:tav>
                                      </p:tavLst>
                                    </p:anim>
                                    <p:anim calcmode="lin" valueType="num">
                                      <p:cBhvr additive="base">
                                        <p:cTn id="10" dur="2250" fill="hold"/>
                                        <p:tgtEl>
                                          <p:spTgt spid="7"/>
                                        </p:tgtEl>
                                        <p:attrNameLst>
                                          <p:attrName>ppt_y</p:attrName>
                                        </p:attrNameLst>
                                      </p:cBhvr>
                                      <p:tavLst>
                                        <p:tav tm="0">
                                          <p:val>
                                            <p:strVal val="0-#ppt_h/2"/>
                                          </p:val>
                                        </p:tav>
                                        <p:tav tm="100000">
                                          <p:val>
                                            <p:strVal val="#ppt_y"/>
                                          </p:val>
                                        </p:tav>
                                      </p:tavLst>
                                    </p:anim>
                                  </p:childTnLst>
                                </p:cTn>
                              </p:par>
                              <p:par>
                                <p:cTn id="11" presetID="2" presetClass="entr" presetSubtype="9"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anim calcmode="lin" valueType="num">
                                      <p:cBhvr additive="base">
                                        <p:cTn id="13" dur="2250" fill="hold"/>
                                        <p:tgtEl>
                                          <p:spTgt spid="69"/>
                                        </p:tgtEl>
                                        <p:attrNameLst>
                                          <p:attrName>ppt_x</p:attrName>
                                        </p:attrNameLst>
                                      </p:cBhvr>
                                      <p:tavLst>
                                        <p:tav tm="0">
                                          <p:val>
                                            <p:strVal val="0-#ppt_w/2"/>
                                          </p:val>
                                        </p:tav>
                                        <p:tav tm="100000">
                                          <p:val>
                                            <p:strVal val="#ppt_x"/>
                                          </p:val>
                                        </p:tav>
                                      </p:tavLst>
                                    </p:anim>
                                    <p:anim calcmode="lin" valueType="num">
                                      <p:cBhvr additive="base">
                                        <p:cTn id="14" dur="2250" fill="hold"/>
                                        <p:tgtEl>
                                          <p:spTgt spid="6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126"/>
                                        </p:tgtEl>
                                        <p:attrNameLst>
                                          <p:attrName>style.visibility</p:attrName>
                                        </p:attrNameLst>
                                      </p:cBhvr>
                                      <p:to>
                                        <p:strVal val="visible"/>
                                      </p:to>
                                    </p:set>
                                    <p:animEffect transition="in" filter="fade">
                                      <p:cBhvr>
                                        <p:cTn id="21" dur="500"/>
                                        <p:tgtEl>
                                          <p:spTgt spid="126"/>
                                        </p:tgtEl>
                                      </p:cBhvr>
                                    </p:animEffect>
                                  </p:childTnLst>
                                </p:cTn>
                              </p:par>
                              <p:par>
                                <p:cTn id="22" presetID="42" presetClass="path" presetSubtype="0" accel="50000" decel="50000" fill="hold" nodeType="withEffect">
                                  <p:stCondLst>
                                    <p:cond delay="0"/>
                                  </p:stCondLst>
                                  <p:childTnLst>
                                    <p:animMotion origin="layout" path="M -1.875E-6 -1.85185E-6 L 0.46823 0.02662 " pathEditMode="relative" rAng="0" ptsTypes="AA">
                                      <p:cBhvr>
                                        <p:cTn id="23" dur="2000" fill="hold"/>
                                        <p:tgtEl>
                                          <p:spTgt spid="69"/>
                                        </p:tgtEl>
                                        <p:attrNameLst>
                                          <p:attrName>ppt_x</p:attrName>
                                          <p:attrName>ppt_y</p:attrName>
                                        </p:attrNameLst>
                                      </p:cBhvr>
                                      <p:rCtr x="23411" y="13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aetherforce.com/wp-content/uploads/2015/01/the_great_pyramids_of_kaiser_2_by_nethskie-d2xcunw.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174" name="Group 7173"/>
          <p:cNvGrpSpPr/>
          <p:nvPr/>
        </p:nvGrpSpPr>
        <p:grpSpPr>
          <a:xfrm>
            <a:off x="6396195" y="-30740"/>
            <a:ext cx="6057377" cy="6628191"/>
            <a:chOff x="6396195" y="-30740"/>
            <a:chExt cx="6057377" cy="6628191"/>
          </a:xfrm>
        </p:grpSpPr>
        <p:sp>
          <p:nvSpPr>
            <p:cNvPr id="4" name="TextBox 3"/>
            <p:cNvSpPr txBox="1"/>
            <p:nvPr/>
          </p:nvSpPr>
          <p:spPr>
            <a:xfrm>
              <a:off x="6396195" y="-30740"/>
              <a:ext cx="6057377" cy="707886"/>
            </a:xfrm>
            <a:prstGeom prst="rect">
              <a:avLst/>
            </a:prstGeom>
            <a:noFill/>
          </p:spPr>
          <p:txBody>
            <a:bodyPr wrap="square" rtlCol="0">
              <a:spAutoFit/>
            </a:bodyPr>
            <a:lstStyle/>
            <a:p>
              <a:pPr algn="ctr"/>
              <a:r>
                <a:rPr lang="en-US" sz="4000" dirty="0">
                  <a:latin typeface="AR CENA" panose="02000000000000000000" pitchFamily="2" charset="0"/>
                </a:rPr>
                <a:t>The Dream</a:t>
              </a:r>
            </a:p>
          </p:txBody>
        </p:sp>
        <p:grpSp>
          <p:nvGrpSpPr>
            <p:cNvPr id="126" name="Group 125"/>
            <p:cNvGrpSpPr/>
            <p:nvPr/>
          </p:nvGrpSpPr>
          <p:grpSpPr>
            <a:xfrm>
              <a:off x="10093291" y="2700046"/>
              <a:ext cx="1859194" cy="3897405"/>
              <a:chOff x="3740437" y="712126"/>
              <a:chExt cx="1859194" cy="3897405"/>
            </a:xfrm>
          </p:grpSpPr>
          <p:grpSp>
            <p:nvGrpSpPr>
              <p:cNvPr id="127" name="Group 126"/>
              <p:cNvGrpSpPr/>
              <p:nvPr/>
            </p:nvGrpSpPr>
            <p:grpSpPr>
              <a:xfrm>
                <a:off x="3740437" y="712126"/>
                <a:ext cx="1859194" cy="3897405"/>
                <a:chOff x="3740437" y="712126"/>
                <a:chExt cx="1859194" cy="3897405"/>
              </a:xfrm>
            </p:grpSpPr>
            <p:sp>
              <p:nvSpPr>
                <p:cNvPr id="159" name="Round Diagonal Corner Rectangle 158"/>
                <p:cNvSpPr/>
                <p:nvPr/>
              </p:nvSpPr>
              <p:spPr>
                <a:xfrm rot="15732436">
                  <a:off x="4420811" y="1259803"/>
                  <a:ext cx="1095634" cy="498396"/>
                </a:xfrm>
                <a:prstGeom prst="round2DiagRect">
                  <a:avLst>
                    <a:gd name="adj1" fmla="val 50000"/>
                    <a:gd name="adj2" fmla="val 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 Diagonal Corner Rectangle 159"/>
                <p:cNvSpPr/>
                <p:nvPr/>
              </p:nvSpPr>
              <p:spPr>
                <a:xfrm rot="17018360">
                  <a:off x="3771825" y="1263839"/>
                  <a:ext cx="1095634" cy="498396"/>
                </a:xfrm>
                <a:prstGeom prst="round2DiagRect">
                  <a:avLst>
                    <a:gd name="adj1" fmla="val 50000"/>
                    <a:gd name="adj2" fmla="val 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1" name="Group 23"/>
                <p:cNvGrpSpPr/>
                <p:nvPr/>
              </p:nvGrpSpPr>
              <p:grpSpPr>
                <a:xfrm>
                  <a:off x="4837762" y="1859909"/>
                  <a:ext cx="761869" cy="1406871"/>
                  <a:chOff x="4743279" y="2800993"/>
                  <a:chExt cx="1124121" cy="2075807"/>
                </a:xfrm>
              </p:grpSpPr>
              <p:sp>
                <p:nvSpPr>
                  <p:cNvPr id="207" name="Oval 206"/>
                  <p:cNvSpPr/>
                  <p:nvPr/>
                </p:nvSpPr>
                <p:spPr>
                  <a:xfrm>
                    <a:off x="5486400" y="4191000"/>
                    <a:ext cx="38100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rapezoid 207"/>
                  <p:cNvSpPr/>
                  <p:nvPr/>
                </p:nvSpPr>
                <p:spPr>
                  <a:xfrm rot="19830111">
                    <a:off x="4809673" y="2800993"/>
                    <a:ext cx="729945" cy="1881039"/>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rapezoid 208"/>
                  <p:cNvSpPr/>
                  <p:nvPr/>
                </p:nvSpPr>
                <p:spPr>
                  <a:xfrm rot="19749421">
                    <a:off x="4743279" y="2937980"/>
                    <a:ext cx="877678" cy="1504779"/>
                  </a:xfrm>
                  <a:prstGeom prst="trapezoid">
                    <a:avLst>
                      <a:gd name="adj" fmla="val 304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2" name="Oval 161"/>
                <p:cNvSpPr/>
                <p:nvPr/>
              </p:nvSpPr>
              <p:spPr>
                <a:xfrm>
                  <a:off x="4050303" y="4196377"/>
                  <a:ext cx="516443" cy="413154"/>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4566745" y="4196377"/>
                  <a:ext cx="516443" cy="413154"/>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3740437" y="2956914"/>
                  <a:ext cx="258221" cy="41315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rapezoid 164"/>
                <p:cNvSpPr/>
                <p:nvPr/>
              </p:nvSpPr>
              <p:spPr>
                <a:xfrm rot="1480658">
                  <a:off x="3856448" y="2008427"/>
                  <a:ext cx="671376" cy="1239463"/>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p:cNvSpPr/>
                <p:nvPr/>
              </p:nvSpPr>
              <p:spPr>
                <a:xfrm rot="1522635">
                  <a:off x="3925162" y="1925483"/>
                  <a:ext cx="529972" cy="1137527"/>
                </a:xfrm>
                <a:prstGeom prst="trapezoid">
                  <a:avLst>
                    <a:gd name="adj" fmla="val 304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p:cNvSpPr/>
                <p:nvPr/>
              </p:nvSpPr>
              <p:spPr>
                <a:xfrm>
                  <a:off x="3947014" y="2078961"/>
                  <a:ext cx="1342751" cy="2323993"/>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rapezoid 167"/>
                <p:cNvSpPr/>
                <p:nvPr/>
              </p:nvSpPr>
              <p:spPr>
                <a:xfrm>
                  <a:off x="3998658" y="1924028"/>
                  <a:ext cx="1239463" cy="2272349"/>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p:cNvSpPr/>
                <p:nvPr/>
              </p:nvSpPr>
              <p:spPr>
                <a:xfrm rot="402310">
                  <a:off x="3990494" y="1944088"/>
                  <a:ext cx="548498" cy="2403254"/>
                </a:xfrm>
                <a:prstGeom prst="trapezoid">
                  <a:avLst>
                    <a:gd name="adj" fmla="val 41507"/>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p:cNvSpPr/>
                <p:nvPr/>
              </p:nvSpPr>
              <p:spPr>
                <a:xfrm rot="21185207">
                  <a:off x="4711745" y="1914531"/>
                  <a:ext cx="569910" cy="2398573"/>
                </a:xfrm>
                <a:prstGeom prst="trapezoid">
                  <a:avLst>
                    <a:gd name="adj" fmla="val 36537"/>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Isosceles Triangle 170"/>
                <p:cNvSpPr/>
                <p:nvPr/>
              </p:nvSpPr>
              <p:spPr>
                <a:xfrm rot="10800000">
                  <a:off x="4356115" y="1911811"/>
                  <a:ext cx="539181" cy="346447"/>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4195708" y="857497"/>
                  <a:ext cx="855041" cy="123946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 Diagonal Corner Rectangle 172"/>
                <p:cNvSpPr/>
                <p:nvPr/>
              </p:nvSpPr>
              <p:spPr>
                <a:xfrm rot="4940393">
                  <a:off x="4630780" y="881848"/>
                  <a:ext cx="668087" cy="498396"/>
                </a:xfrm>
                <a:prstGeom prst="round2DiagRect">
                  <a:avLst>
                    <a:gd name="adj1" fmla="val 50000"/>
                    <a:gd name="adj2" fmla="val 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 Diagonal Corner Rectangle 173"/>
                <p:cNvSpPr/>
                <p:nvPr/>
              </p:nvSpPr>
              <p:spPr>
                <a:xfrm rot="21381449">
                  <a:off x="4135861" y="773648"/>
                  <a:ext cx="668087" cy="498396"/>
                </a:xfrm>
                <a:prstGeom prst="round2DiagRect">
                  <a:avLst>
                    <a:gd name="adj1" fmla="val 50000"/>
                    <a:gd name="adj2" fmla="val 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4355800" y="787370"/>
                  <a:ext cx="791893" cy="461363"/>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175"/>
                <p:cNvGrpSpPr/>
                <p:nvPr/>
              </p:nvGrpSpPr>
              <p:grpSpPr>
                <a:xfrm rot="16579256">
                  <a:off x="3237049" y="3279925"/>
                  <a:ext cx="2006951" cy="127750"/>
                  <a:chOff x="6764312" y="5017957"/>
                  <a:chExt cx="3174167" cy="544643"/>
                </a:xfrm>
              </p:grpSpPr>
              <p:sp>
                <p:nvSpPr>
                  <p:cNvPr id="198" name="Rounded Rectangle 197"/>
                  <p:cNvSpPr/>
                  <p:nvPr/>
                </p:nvSpPr>
                <p:spPr>
                  <a:xfrm>
                    <a:off x="6934200" y="5029200"/>
                    <a:ext cx="2899348" cy="533400"/>
                  </a:xfrm>
                  <a:prstGeom prst="roundRect">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9" name="Group 115"/>
                  <p:cNvGrpSpPr/>
                  <p:nvPr/>
                </p:nvGrpSpPr>
                <p:grpSpPr>
                  <a:xfrm>
                    <a:off x="6764312" y="5017957"/>
                    <a:ext cx="3174167" cy="543394"/>
                    <a:chOff x="4419600" y="6019800"/>
                    <a:chExt cx="4553263" cy="718278"/>
                  </a:xfrm>
                </p:grpSpPr>
                <p:sp>
                  <p:nvSpPr>
                    <p:cNvPr id="200" name="Multiply 199"/>
                    <p:cNvSpPr/>
                    <p:nvPr/>
                  </p:nvSpPr>
                  <p:spPr>
                    <a:xfrm>
                      <a:off x="4419600" y="6019800"/>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ultiply 200"/>
                    <p:cNvSpPr/>
                    <p:nvPr/>
                  </p:nvSpPr>
                  <p:spPr>
                    <a:xfrm>
                      <a:off x="5461416" y="602229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Diamond 201"/>
                    <p:cNvSpPr/>
                    <p:nvPr/>
                  </p:nvSpPr>
                  <p:spPr>
                    <a:xfrm>
                      <a:off x="5471410" y="6096000"/>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Diamond 202"/>
                    <p:cNvSpPr/>
                    <p:nvPr/>
                  </p:nvSpPr>
                  <p:spPr>
                    <a:xfrm>
                      <a:off x="6553201" y="6128479"/>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ultiply 203"/>
                    <p:cNvSpPr/>
                    <p:nvPr/>
                  </p:nvSpPr>
                  <p:spPr>
                    <a:xfrm>
                      <a:off x="6550702" y="605227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Diamond 204"/>
                    <p:cNvSpPr/>
                    <p:nvPr/>
                  </p:nvSpPr>
                  <p:spPr>
                    <a:xfrm>
                      <a:off x="7649981" y="6130978"/>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Multiply 205"/>
                    <p:cNvSpPr/>
                    <p:nvPr/>
                  </p:nvSpPr>
                  <p:spPr>
                    <a:xfrm>
                      <a:off x="7677463" y="6024797"/>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7" name="Group 176"/>
                <p:cNvGrpSpPr/>
                <p:nvPr/>
              </p:nvGrpSpPr>
              <p:grpSpPr>
                <a:xfrm rot="15815349">
                  <a:off x="4025096" y="3266494"/>
                  <a:ext cx="2006951" cy="127750"/>
                  <a:chOff x="6764312" y="5017957"/>
                  <a:chExt cx="3174167" cy="544643"/>
                </a:xfrm>
              </p:grpSpPr>
              <p:sp>
                <p:nvSpPr>
                  <p:cNvPr id="189" name="Rounded Rectangle 188"/>
                  <p:cNvSpPr/>
                  <p:nvPr/>
                </p:nvSpPr>
                <p:spPr>
                  <a:xfrm>
                    <a:off x="6934200" y="5029200"/>
                    <a:ext cx="2899348" cy="533400"/>
                  </a:xfrm>
                  <a:prstGeom prst="roundRect">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15"/>
                  <p:cNvGrpSpPr/>
                  <p:nvPr/>
                </p:nvGrpSpPr>
                <p:grpSpPr>
                  <a:xfrm>
                    <a:off x="6764312" y="5017957"/>
                    <a:ext cx="3174167" cy="543394"/>
                    <a:chOff x="4419600" y="6019800"/>
                    <a:chExt cx="4553263" cy="718278"/>
                  </a:xfrm>
                </p:grpSpPr>
                <p:sp>
                  <p:nvSpPr>
                    <p:cNvPr id="191" name="Multiply 190"/>
                    <p:cNvSpPr/>
                    <p:nvPr/>
                  </p:nvSpPr>
                  <p:spPr>
                    <a:xfrm>
                      <a:off x="4419600" y="6019800"/>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Multiply 191"/>
                    <p:cNvSpPr/>
                    <p:nvPr/>
                  </p:nvSpPr>
                  <p:spPr>
                    <a:xfrm>
                      <a:off x="5461416" y="602229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Diamond 192"/>
                    <p:cNvSpPr/>
                    <p:nvPr/>
                  </p:nvSpPr>
                  <p:spPr>
                    <a:xfrm>
                      <a:off x="5471410" y="6096000"/>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Diamond 193"/>
                    <p:cNvSpPr/>
                    <p:nvPr/>
                  </p:nvSpPr>
                  <p:spPr>
                    <a:xfrm>
                      <a:off x="6553201" y="6128479"/>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ultiply 194"/>
                    <p:cNvSpPr/>
                    <p:nvPr/>
                  </p:nvSpPr>
                  <p:spPr>
                    <a:xfrm>
                      <a:off x="6550702" y="605227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iamond 195"/>
                    <p:cNvSpPr/>
                    <p:nvPr/>
                  </p:nvSpPr>
                  <p:spPr>
                    <a:xfrm>
                      <a:off x="7649981" y="6130978"/>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ultiply 196"/>
                    <p:cNvSpPr/>
                    <p:nvPr/>
                  </p:nvSpPr>
                  <p:spPr>
                    <a:xfrm>
                      <a:off x="7677463" y="6024797"/>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8" name="Trapezoid 177"/>
                <p:cNvSpPr/>
                <p:nvPr/>
              </p:nvSpPr>
              <p:spPr>
                <a:xfrm rot="10800000">
                  <a:off x="3963986" y="712126"/>
                  <a:ext cx="1399045" cy="455916"/>
                </a:xfrm>
                <a:prstGeom prst="trapezoid">
                  <a:avLst>
                    <a:gd name="adj" fmla="val 304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9" name="Group 178"/>
                <p:cNvGrpSpPr/>
                <p:nvPr/>
              </p:nvGrpSpPr>
              <p:grpSpPr>
                <a:xfrm>
                  <a:off x="4116436" y="899883"/>
                  <a:ext cx="1079732" cy="263112"/>
                  <a:chOff x="6764312" y="5017957"/>
                  <a:chExt cx="3174167" cy="544643"/>
                </a:xfrm>
              </p:grpSpPr>
              <p:sp>
                <p:nvSpPr>
                  <p:cNvPr id="180" name="Rounded Rectangle 179"/>
                  <p:cNvSpPr/>
                  <p:nvPr/>
                </p:nvSpPr>
                <p:spPr>
                  <a:xfrm>
                    <a:off x="6934200" y="5029200"/>
                    <a:ext cx="2899348" cy="533400"/>
                  </a:xfrm>
                  <a:prstGeom prst="roundRect">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1" name="Group 115"/>
                  <p:cNvGrpSpPr/>
                  <p:nvPr/>
                </p:nvGrpSpPr>
                <p:grpSpPr>
                  <a:xfrm>
                    <a:off x="6764312" y="5017957"/>
                    <a:ext cx="3174167" cy="543394"/>
                    <a:chOff x="4419600" y="6019800"/>
                    <a:chExt cx="4553263" cy="718278"/>
                  </a:xfrm>
                </p:grpSpPr>
                <p:sp>
                  <p:nvSpPr>
                    <p:cNvPr id="182" name="Multiply 181"/>
                    <p:cNvSpPr/>
                    <p:nvPr/>
                  </p:nvSpPr>
                  <p:spPr>
                    <a:xfrm>
                      <a:off x="4419600" y="6019800"/>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ultiply 182"/>
                    <p:cNvSpPr/>
                    <p:nvPr/>
                  </p:nvSpPr>
                  <p:spPr>
                    <a:xfrm>
                      <a:off x="5461416" y="602229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Diamond 183"/>
                    <p:cNvSpPr/>
                    <p:nvPr/>
                  </p:nvSpPr>
                  <p:spPr>
                    <a:xfrm>
                      <a:off x="5471410" y="6096000"/>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Diamond 184"/>
                    <p:cNvSpPr/>
                    <p:nvPr/>
                  </p:nvSpPr>
                  <p:spPr>
                    <a:xfrm>
                      <a:off x="6553201" y="6128479"/>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ultiply 185"/>
                    <p:cNvSpPr/>
                    <p:nvPr/>
                  </p:nvSpPr>
                  <p:spPr>
                    <a:xfrm>
                      <a:off x="6550702" y="605227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Diamond 186"/>
                    <p:cNvSpPr/>
                    <p:nvPr/>
                  </p:nvSpPr>
                  <p:spPr>
                    <a:xfrm>
                      <a:off x="7649981" y="6130978"/>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ultiply 187"/>
                    <p:cNvSpPr/>
                    <p:nvPr/>
                  </p:nvSpPr>
                  <p:spPr>
                    <a:xfrm>
                      <a:off x="7677463" y="6024797"/>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8" name="Group 127"/>
              <p:cNvGrpSpPr/>
              <p:nvPr/>
            </p:nvGrpSpPr>
            <p:grpSpPr>
              <a:xfrm>
                <a:off x="4413760" y="1961593"/>
                <a:ext cx="477093" cy="593005"/>
                <a:chOff x="5513018" y="671522"/>
                <a:chExt cx="808459" cy="1004878"/>
              </a:xfrm>
              <a:solidFill>
                <a:srgbClr val="FFD961"/>
              </a:solidFill>
            </p:grpSpPr>
            <p:grpSp>
              <p:nvGrpSpPr>
                <p:cNvPr id="129" name="Group 165"/>
                <p:cNvGrpSpPr/>
                <p:nvPr/>
              </p:nvGrpSpPr>
              <p:grpSpPr>
                <a:xfrm rot="2888522">
                  <a:off x="5228282" y="963721"/>
                  <a:ext cx="851830" cy="282357"/>
                  <a:chOff x="4343400" y="5863281"/>
                  <a:chExt cx="2286000" cy="844379"/>
                </a:xfrm>
                <a:grpFill/>
              </p:grpSpPr>
              <p:grpSp>
                <p:nvGrpSpPr>
                  <p:cNvPr id="146" name="Group 163"/>
                  <p:cNvGrpSpPr/>
                  <p:nvPr/>
                </p:nvGrpSpPr>
                <p:grpSpPr>
                  <a:xfrm>
                    <a:off x="4343400" y="5863281"/>
                    <a:ext cx="2286000" cy="766119"/>
                    <a:chOff x="4343400" y="5863281"/>
                    <a:chExt cx="2286000" cy="766119"/>
                  </a:xfrm>
                  <a:grpFill/>
                </p:grpSpPr>
                <p:sp>
                  <p:nvSpPr>
                    <p:cNvPr id="151" name="Quad Arrow Callout 150"/>
                    <p:cNvSpPr/>
                    <p:nvPr/>
                  </p:nvSpPr>
                  <p:spPr>
                    <a:xfrm>
                      <a:off x="43434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Quad Arrow Callout 151"/>
                    <p:cNvSpPr/>
                    <p:nvPr/>
                  </p:nvSpPr>
                  <p:spPr>
                    <a:xfrm>
                      <a:off x="48768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Quad Arrow Callout 152"/>
                    <p:cNvSpPr/>
                    <p:nvPr/>
                  </p:nvSpPr>
                  <p:spPr>
                    <a:xfrm>
                      <a:off x="54102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Quad Arrow Callout 153"/>
                    <p:cNvSpPr/>
                    <p:nvPr/>
                  </p:nvSpPr>
                  <p:spPr>
                    <a:xfrm>
                      <a:off x="59436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158"/>
                    <p:cNvGrpSpPr/>
                    <p:nvPr/>
                  </p:nvGrpSpPr>
                  <p:grpSpPr>
                    <a:xfrm>
                      <a:off x="4800600" y="5863281"/>
                      <a:ext cx="1396313" cy="313038"/>
                      <a:chOff x="4800600" y="5863281"/>
                      <a:chExt cx="1396313" cy="313038"/>
                    </a:xfrm>
                    <a:grpFill/>
                  </p:grpSpPr>
                  <p:sp>
                    <p:nvSpPr>
                      <p:cNvPr id="156" name="Isosceles Triangle 155"/>
                      <p:cNvSpPr/>
                      <p:nvPr/>
                    </p:nvSpPr>
                    <p:spPr>
                      <a:xfrm>
                        <a:off x="4800600" y="5867400"/>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Isosceles Triangle 156"/>
                      <p:cNvSpPr/>
                      <p:nvPr/>
                    </p:nvSpPr>
                    <p:spPr>
                      <a:xfrm>
                        <a:off x="5321643" y="5863281"/>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Isosceles Triangle 157"/>
                      <p:cNvSpPr/>
                      <p:nvPr/>
                    </p:nvSpPr>
                    <p:spPr>
                      <a:xfrm>
                        <a:off x="5892113" y="5871519"/>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7" name="Group 159"/>
                  <p:cNvGrpSpPr/>
                  <p:nvPr/>
                </p:nvGrpSpPr>
                <p:grpSpPr>
                  <a:xfrm flipH="1" flipV="1">
                    <a:off x="4800600" y="6394622"/>
                    <a:ext cx="1396313" cy="313038"/>
                    <a:chOff x="4800600" y="5863281"/>
                    <a:chExt cx="1396313" cy="313038"/>
                  </a:xfrm>
                  <a:grpFill/>
                </p:grpSpPr>
                <p:sp>
                  <p:nvSpPr>
                    <p:cNvPr id="148" name="Isosceles Triangle 147"/>
                    <p:cNvSpPr/>
                    <p:nvPr/>
                  </p:nvSpPr>
                  <p:spPr>
                    <a:xfrm>
                      <a:off x="4800600" y="5867400"/>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Isosceles Triangle 148"/>
                    <p:cNvSpPr/>
                    <p:nvPr/>
                  </p:nvSpPr>
                  <p:spPr>
                    <a:xfrm>
                      <a:off x="5321643" y="5863281"/>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Isosceles Triangle 149"/>
                    <p:cNvSpPr/>
                    <p:nvPr/>
                  </p:nvSpPr>
                  <p:spPr>
                    <a:xfrm>
                      <a:off x="5892113" y="5871519"/>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0" name="Group 165"/>
                <p:cNvGrpSpPr/>
                <p:nvPr/>
              </p:nvGrpSpPr>
              <p:grpSpPr>
                <a:xfrm rot="18707503">
                  <a:off x="5754384" y="956258"/>
                  <a:ext cx="851830" cy="282357"/>
                  <a:chOff x="4343400" y="5863281"/>
                  <a:chExt cx="2286000" cy="844379"/>
                </a:xfrm>
                <a:grpFill/>
              </p:grpSpPr>
              <p:grpSp>
                <p:nvGrpSpPr>
                  <p:cNvPr id="133" name="Group 163"/>
                  <p:cNvGrpSpPr/>
                  <p:nvPr/>
                </p:nvGrpSpPr>
                <p:grpSpPr>
                  <a:xfrm>
                    <a:off x="4343400" y="5863281"/>
                    <a:ext cx="2286000" cy="766119"/>
                    <a:chOff x="4343400" y="5863281"/>
                    <a:chExt cx="2286000" cy="766119"/>
                  </a:xfrm>
                  <a:grpFill/>
                </p:grpSpPr>
                <p:sp>
                  <p:nvSpPr>
                    <p:cNvPr id="138" name="Quad Arrow Callout 137"/>
                    <p:cNvSpPr/>
                    <p:nvPr/>
                  </p:nvSpPr>
                  <p:spPr>
                    <a:xfrm>
                      <a:off x="43434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Quad Arrow Callout 138"/>
                    <p:cNvSpPr/>
                    <p:nvPr/>
                  </p:nvSpPr>
                  <p:spPr>
                    <a:xfrm>
                      <a:off x="48768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Quad Arrow Callout 139"/>
                    <p:cNvSpPr/>
                    <p:nvPr/>
                  </p:nvSpPr>
                  <p:spPr>
                    <a:xfrm>
                      <a:off x="54102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Quad Arrow Callout 140"/>
                    <p:cNvSpPr/>
                    <p:nvPr/>
                  </p:nvSpPr>
                  <p:spPr>
                    <a:xfrm>
                      <a:off x="59436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2" name="Group 158"/>
                    <p:cNvGrpSpPr/>
                    <p:nvPr/>
                  </p:nvGrpSpPr>
                  <p:grpSpPr>
                    <a:xfrm>
                      <a:off x="4800600" y="5863281"/>
                      <a:ext cx="1396313" cy="313038"/>
                      <a:chOff x="4800600" y="5863281"/>
                      <a:chExt cx="1396313" cy="313038"/>
                    </a:xfrm>
                    <a:grpFill/>
                  </p:grpSpPr>
                  <p:sp>
                    <p:nvSpPr>
                      <p:cNvPr id="143" name="Isosceles Triangle 142"/>
                      <p:cNvSpPr/>
                      <p:nvPr/>
                    </p:nvSpPr>
                    <p:spPr>
                      <a:xfrm>
                        <a:off x="4800600" y="5867400"/>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Isosceles Triangle 143"/>
                      <p:cNvSpPr/>
                      <p:nvPr/>
                    </p:nvSpPr>
                    <p:spPr>
                      <a:xfrm>
                        <a:off x="5321643" y="5863281"/>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Isosceles Triangle 144"/>
                      <p:cNvSpPr/>
                      <p:nvPr/>
                    </p:nvSpPr>
                    <p:spPr>
                      <a:xfrm>
                        <a:off x="5892113" y="5871519"/>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4" name="Group 159"/>
                  <p:cNvGrpSpPr/>
                  <p:nvPr/>
                </p:nvGrpSpPr>
                <p:grpSpPr>
                  <a:xfrm flipH="1" flipV="1">
                    <a:off x="4800600" y="6394622"/>
                    <a:ext cx="1396313" cy="313038"/>
                    <a:chOff x="4800600" y="5863281"/>
                    <a:chExt cx="1396313" cy="313038"/>
                  </a:xfrm>
                  <a:grpFill/>
                </p:grpSpPr>
                <p:sp>
                  <p:nvSpPr>
                    <p:cNvPr id="135" name="Isosceles Triangle 134"/>
                    <p:cNvSpPr/>
                    <p:nvPr/>
                  </p:nvSpPr>
                  <p:spPr>
                    <a:xfrm>
                      <a:off x="4800600" y="5867400"/>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Isosceles Triangle 135"/>
                    <p:cNvSpPr/>
                    <p:nvPr/>
                  </p:nvSpPr>
                  <p:spPr>
                    <a:xfrm>
                      <a:off x="5321643" y="5863281"/>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Isosceles Triangle 136"/>
                    <p:cNvSpPr/>
                    <p:nvPr/>
                  </p:nvSpPr>
                  <p:spPr>
                    <a:xfrm>
                      <a:off x="5892113" y="5871519"/>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1" name="Oval 130"/>
                <p:cNvSpPr/>
                <p:nvPr/>
              </p:nvSpPr>
              <p:spPr>
                <a:xfrm>
                  <a:off x="5715000" y="1295400"/>
                  <a:ext cx="381000" cy="381000"/>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Plaque 131"/>
                <p:cNvSpPr/>
                <p:nvPr/>
              </p:nvSpPr>
              <p:spPr>
                <a:xfrm>
                  <a:off x="5809130" y="1416424"/>
                  <a:ext cx="188259" cy="152400"/>
                </a:xfrm>
                <a:prstGeom prst="plaque">
                  <a:avLst>
                    <a:gd name="adj" fmla="val 3137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 name="Cloud Callout 5"/>
            <p:cNvSpPr/>
            <p:nvPr/>
          </p:nvSpPr>
          <p:spPr>
            <a:xfrm>
              <a:off x="7853825" y="985632"/>
              <a:ext cx="3353265" cy="2156561"/>
            </a:xfrm>
            <a:prstGeom prst="cloudCallout">
              <a:avLst>
                <a:gd name="adj1" fmla="val 49478"/>
                <a:gd name="adj2" fmla="val 18922"/>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109179" y="1660556"/>
              <a:ext cx="2999587" cy="584775"/>
            </a:xfrm>
            <a:prstGeom prst="rect">
              <a:avLst/>
            </a:prstGeom>
          </p:spPr>
          <p:txBody>
            <a:bodyPr wrap="square">
              <a:spAutoFit/>
            </a:bodyPr>
            <a:lstStyle/>
            <a:p>
              <a:pPr fontAlgn="base"/>
              <a:r>
                <a:rPr lang="en-US" sz="3200" b="0" i="0" dirty="0">
                  <a:solidFill>
                    <a:srgbClr val="333333"/>
                  </a:solidFill>
                  <a:effectLst/>
                  <a:latin typeface="Helam Slab"/>
                </a:rPr>
                <a:t>Genesis 21:3-7</a:t>
              </a:r>
            </a:p>
          </p:txBody>
        </p:sp>
      </p:grpSp>
      <p:grpSp>
        <p:nvGrpSpPr>
          <p:cNvPr id="7169" name="Group 7168"/>
          <p:cNvGrpSpPr/>
          <p:nvPr/>
        </p:nvGrpSpPr>
        <p:grpSpPr>
          <a:xfrm>
            <a:off x="501786" y="973028"/>
            <a:ext cx="3466262" cy="3060512"/>
            <a:chOff x="1277089" y="1372440"/>
            <a:chExt cx="3466262" cy="3060512"/>
          </a:xfrm>
        </p:grpSpPr>
        <p:pic>
          <p:nvPicPr>
            <p:cNvPr id="7170" name="Picture 2" descr="http://www.clker.com/cliparts/K/d/5/P/g/3/empty-warning-symbol-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089" y="1372440"/>
              <a:ext cx="3466262" cy="3060512"/>
            </a:xfrm>
            <a:prstGeom prst="rect">
              <a:avLst/>
            </a:prstGeom>
            <a:noFill/>
            <a:extLst>
              <a:ext uri="{909E8E84-426E-40DD-AFC4-6F175D3DCCD1}">
                <a14:hiddenFill xmlns:a14="http://schemas.microsoft.com/office/drawing/2010/main">
                  <a:solidFill>
                    <a:srgbClr val="FFFFFF"/>
                  </a:solidFill>
                </a14:hiddenFill>
              </a:ext>
            </a:extLst>
          </p:spPr>
        </p:pic>
        <p:grpSp>
          <p:nvGrpSpPr>
            <p:cNvPr id="212" name="Group 93"/>
            <p:cNvGrpSpPr/>
            <p:nvPr/>
          </p:nvGrpSpPr>
          <p:grpSpPr>
            <a:xfrm rot="5400000">
              <a:off x="2363592" y="2435274"/>
              <a:ext cx="1069938" cy="1666096"/>
              <a:chOff x="1219200" y="1336880"/>
              <a:chExt cx="1774930" cy="2724382"/>
            </a:xfrm>
          </p:grpSpPr>
          <p:sp>
            <p:nvSpPr>
              <p:cNvPr id="213" name="Oval 212"/>
              <p:cNvSpPr/>
              <p:nvPr/>
            </p:nvSpPr>
            <p:spPr>
              <a:xfrm rot="19638581">
                <a:off x="1393929" y="1336880"/>
                <a:ext cx="1600201" cy="2724382"/>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1371600" y="1752600"/>
                <a:ext cx="914400" cy="914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Cloud 214"/>
              <p:cNvSpPr/>
              <p:nvPr/>
            </p:nvSpPr>
            <p:spPr>
              <a:xfrm rot="19132349">
                <a:off x="1219200" y="1828800"/>
                <a:ext cx="762000" cy="3048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rot="2148584">
                <a:off x="1960450" y="2387289"/>
                <a:ext cx="258094"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rot="20368391">
                <a:off x="1448079" y="2465277"/>
                <a:ext cx="240166" cy="4797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2133600" y="2133600"/>
                <a:ext cx="228600" cy="4218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2133600" y="2438400"/>
                <a:ext cx="152400" cy="1524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68" name="&quot;No&quot; Symbol 7167"/>
            <p:cNvSpPr/>
            <p:nvPr/>
          </p:nvSpPr>
          <p:spPr>
            <a:xfrm>
              <a:off x="2187844" y="2530566"/>
              <a:ext cx="1646257" cy="1646257"/>
            </a:xfrm>
            <a:prstGeom prst="noSmoking">
              <a:avLst>
                <a:gd name="adj" fmla="val 7199"/>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23" name="TextBox 222"/>
          <p:cNvSpPr txBox="1"/>
          <p:nvPr/>
        </p:nvSpPr>
        <p:spPr>
          <a:xfrm>
            <a:off x="210542" y="112576"/>
            <a:ext cx="4179773" cy="707886"/>
          </a:xfrm>
          <a:prstGeom prst="rect">
            <a:avLst/>
          </a:prstGeom>
          <a:noFill/>
        </p:spPr>
        <p:txBody>
          <a:bodyPr wrap="square" rtlCol="0">
            <a:spAutoFit/>
          </a:bodyPr>
          <a:lstStyle/>
          <a:p>
            <a:pPr algn="ctr"/>
            <a:r>
              <a:rPr lang="en-US" sz="4000" dirty="0">
                <a:latin typeface="AR CENA" panose="02000000000000000000" pitchFamily="2" charset="0"/>
              </a:rPr>
              <a:t>The Curse</a:t>
            </a:r>
          </a:p>
        </p:txBody>
      </p:sp>
      <p:sp>
        <p:nvSpPr>
          <p:cNvPr id="224" name="Rectangle 223"/>
          <p:cNvSpPr/>
          <p:nvPr/>
        </p:nvSpPr>
        <p:spPr>
          <a:xfrm>
            <a:off x="925843" y="4055562"/>
            <a:ext cx="2912061" cy="369332"/>
          </a:xfrm>
          <a:prstGeom prst="rect">
            <a:avLst/>
          </a:prstGeom>
        </p:spPr>
        <p:txBody>
          <a:bodyPr wrap="square">
            <a:spAutoFit/>
          </a:bodyPr>
          <a:lstStyle/>
          <a:p>
            <a:pPr fontAlgn="base"/>
            <a:r>
              <a:rPr lang="en-US" dirty="0">
                <a:solidFill>
                  <a:srgbClr val="333333"/>
                </a:solidFill>
                <a:latin typeface="Helam Slab"/>
              </a:rPr>
              <a:t>“Closed up all the wombs”</a:t>
            </a:r>
            <a:endParaRPr lang="en-US" b="0" i="0" dirty="0">
              <a:solidFill>
                <a:srgbClr val="333333"/>
              </a:solidFill>
              <a:effectLst/>
              <a:latin typeface="Helam Slab"/>
            </a:endParaRPr>
          </a:p>
        </p:txBody>
      </p:sp>
      <p:grpSp>
        <p:nvGrpSpPr>
          <p:cNvPr id="7173" name="Group 7172"/>
          <p:cNvGrpSpPr/>
          <p:nvPr/>
        </p:nvGrpSpPr>
        <p:grpSpPr>
          <a:xfrm>
            <a:off x="4066044" y="3589368"/>
            <a:ext cx="4591038" cy="2654777"/>
            <a:chOff x="4066044" y="3589368"/>
            <a:chExt cx="4591038" cy="2654777"/>
          </a:xfrm>
        </p:grpSpPr>
        <p:sp>
          <p:nvSpPr>
            <p:cNvPr id="226" name="TextBox 225"/>
            <p:cNvSpPr txBox="1"/>
            <p:nvPr/>
          </p:nvSpPr>
          <p:spPr>
            <a:xfrm>
              <a:off x="4129522" y="3589368"/>
              <a:ext cx="4179773" cy="707886"/>
            </a:xfrm>
            <a:prstGeom prst="rect">
              <a:avLst/>
            </a:prstGeom>
            <a:noFill/>
          </p:spPr>
          <p:txBody>
            <a:bodyPr wrap="square" rtlCol="0">
              <a:spAutoFit/>
            </a:bodyPr>
            <a:lstStyle/>
            <a:p>
              <a:pPr algn="ctr"/>
              <a:r>
                <a:rPr lang="en-US" sz="4000" dirty="0">
                  <a:latin typeface="AR CENA" panose="02000000000000000000" pitchFamily="2" charset="0"/>
                </a:rPr>
                <a:t>The Warning</a:t>
              </a:r>
            </a:p>
          </p:txBody>
        </p:sp>
        <p:sp>
          <p:nvSpPr>
            <p:cNvPr id="7172" name="Rounded Rectangle 7171"/>
            <p:cNvSpPr/>
            <p:nvPr/>
          </p:nvSpPr>
          <p:spPr>
            <a:xfrm>
              <a:off x="4066044" y="4585996"/>
              <a:ext cx="4591019" cy="1658149"/>
            </a:xfrm>
            <a:prstGeom prst="roundRect">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1" name="Rectangle 7170"/>
            <p:cNvSpPr/>
            <p:nvPr/>
          </p:nvSpPr>
          <p:spPr>
            <a:xfrm>
              <a:off x="4103683" y="4647255"/>
              <a:ext cx="4553399" cy="1477328"/>
            </a:xfrm>
            <a:prstGeom prst="rect">
              <a:avLst/>
            </a:prstGeom>
          </p:spPr>
          <p:txBody>
            <a:bodyPr wrap="square">
              <a:spAutoFit/>
            </a:bodyPr>
            <a:lstStyle/>
            <a:p>
              <a:pPr algn="ctr" fontAlgn="base"/>
              <a:r>
                <a:rPr lang="en-US" b="0" i="0" dirty="0">
                  <a:solidFill>
                    <a:schemeClr val="bg1"/>
                  </a:solidFill>
                  <a:effectLst/>
                  <a:latin typeface="Open Sans"/>
                </a:rPr>
                <a:t>Although Abimelech’s household was immediately cursed because he had taken Sarah, the Lord warned him about his mistake and gave him an opportunity to avoid committing a great sin</a:t>
              </a:r>
            </a:p>
          </p:txBody>
        </p:sp>
      </p:grpSp>
      <p:sp>
        <p:nvSpPr>
          <p:cNvPr id="228" name="Rectangle 227"/>
          <p:cNvSpPr/>
          <p:nvPr/>
        </p:nvSpPr>
        <p:spPr>
          <a:xfrm>
            <a:off x="-36936" y="6432067"/>
            <a:ext cx="2912061" cy="369332"/>
          </a:xfrm>
          <a:prstGeom prst="rect">
            <a:avLst/>
          </a:prstGeom>
        </p:spPr>
        <p:txBody>
          <a:bodyPr wrap="square">
            <a:spAutoFit/>
          </a:bodyPr>
          <a:lstStyle/>
          <a:p>
            <a:pPr fontAlgn="base"/>
            <a:r>
              <a:rPr lang="en-US" dirty="0">
                <a:solidFill>
                  <a:srgbClr val="333333"/>
                </a:solidFill>
                <a:latin typeface="Helam Slab"/>
              </a:rPr>
              <a:t>Genesis 21: 3-7, 18</a:t>
            </a:r>
            <a:endParaRPr lang="en-US" b="0" i="0" dirty="0">
              <a:solidFill>
                <a:srgbClr val="333333"/>
              </a:solidFill>
              <a:effectLst/>
              <a:latin typeface="Helam Slab"/>
            </a:endParaRPr>
          </a:p>
        </p:txBody>
      </p:sp>
    </p:spTree>
    <p:extLst>
      <p:ext uri="{BB962C8B-B14F-4D97-AF65-F5344CB8AC3E}">
        <p14:creationId xmlns:p14="http://schemas.microsoft.com/office/powerpoint/2010/main" val="115476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169"/>
                                        </p:tgtEl>
                                        <p:attrNameLst>
                                          <p:attrName>style.visibility</p:attrName>
                                        </p:attrNameLst>
                                      </p:cBhvr>
                                      <p:to>
                                        <p:strVal val="visible"/>
                                      </p:to>
                                    </p:set>
                                    <p:animEffect transition="in" filter="fade">
                                      <p:cBhvr>
                                        <p:cTn id="7" dur="1000"/>
                                        <p:tgtEl>
                                          <p:spTgt spid="7169"/>
                                        </p:tgtEl>
                                      </p:cBhvr>
                                    </p:animEffect>
                                    <p:anim calcmode="lin" valueType="num">
                                      <p:cBhvr>
                                        <p:cTn id="8" dur="1000" fill="hold"/>
                                        <p:tgtEl>
                                          <p:spTgt spid="7169"/>
                                        </p:tgtEl>
                                        <p:attrNameLst>
                                          <p:attrName>ppt_x</p:attrName>
                                        </p:attrNameLst>
                                      </p:cBhvr>
                                      <p:tavLst>
                                        <p:tav tm="0">
                                          <p:val>
                                            <p:strVal val="#ppt_x"/>
                                          </p:val>
                                        </p:tav>
                                        <p:tav tm="100000">
                                          <p:val>
                                            <p:strVal val="#ppt_x"/>
                                          </p:val>
                                        </p:tav>
                                      </p:tavLst>
                                    </p:anim>
                                    <p:anim calcmode="lin" valueType="num">
                                      <p:cBhvr>
                                        <p:cTn id="9" dur="1000" fill="hold"/>
                                        <p:tgtEl>
                                          <p:spTgt spid="716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23"/>
                                        </p:tgtEl>
                                        <p:attrNameLst>
                                          <p:attrName>style.visibility</p:attrName>
                                        </p:attrNameLst>
                                      </p:cBhvr>
                                      <p:to>
                                        <p:strVal val="visible"/>
                                      </p:to>
                                    </p:set>
                                    <p:animEffect transition="in" filter="fade">
                                      <p:cBhvr>
                                        <p:cTn id="12" dur="1000"/>
                                        <p:tgtEl>
                                          <p:spTgt spid="223"/>
                                        </p:tgtEl>
                                      </p:cBhvr>
                                    </p:animEffect>
                                    <p:anim calcmode="lin" valueType="num">
                                      <p:cBhvr>
                                        <p:cTn id="13" dur="1000" fill="hold"/>
                                        <p:tgtEl>
                                          <p:spTgt spid="223"/>
                                        </p:tgtEl>
                                        <p:attrNameLst>
                                          <p:attrName>ppt_x</p:attrName>
                                        </p:attrNameLst>
                                      </p:cBhvr>
                                      <p:tavLst>
                                        <p:tav tm="0">
                                          <p:val>
                                            <p:strVal val="#ppt_x"/>
                                          </p:val>
                                        </p:tav>
                                        <p:tav tm="100000">
                                          <p:val>
                                            <p:strVal val="#ppt_x"/>
                                          </p:val>
                                        </p:tav>
                                      </p:tavLst>
                                    </p:anim>
                                    <p:anim calcmode="lin" valueType="num">
                                      <p:cBhvr>
                                        <p:cTn id="14" dur="1000" fill="hold"/>
                                        <p:tgtEl>
                                          <p:spTgt spid="22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24"/>
                                        </p:tgtEl>
                                        <p:attrNameLst>
                                          <p:attrName>style.visibility</p:attrName>
                                        </p:attrNameLst>
                                      </p:cBhvr>
                                      <p:to>
                                        <p:strVal val="visible"/>
                                      </p:to>
                                    </p:set>
                                    <p:animEffect transition="in" filter="fade">
                                      <p:cBhvr>
                                        <p:cTn id="17" dur="1000"/>
                                        <p:tgtEl>
                                          <p:spTgt spid="224"/>
                                        </p:tgtEl>
                                      </p:cBhvr>
                                    </p:animEffect>
                                    <p:anim calcmode="lin" valueType="num">
                                      <p:cBhvr>
                                        <p:cTn id="18" dur="1000" fill="hold"/>
                                        <p:tgtEl>
                                          <p:spTgt spid="224"/>
                                        </p:tgtEl>
                                        <p:attrNameLst>
                                          <p:attrName>ppt_x</p:attrName>
                                        </p:attrNameLst>
                                      </p:cBhvr>
                                      <p:tavLst>
                                        <p:tav tm="0">
                                          <p:val>
                                            <p:strVal val="#ppt_x"/>
                                          </p:val>
                                        </p:tav>
                                        <p:tav tm="100000">
                                          <p:val>
                                            <p:strVal val="#ppt_x"/>
                                          </p:val>
                                        </p:tav>
                                      </p:tavLst>
                                    </p:anim>
                                    <p:anim calcmode="lin" valueType="num">
                                      <p:cBhvr>
                                        <p:cTn id="19" dur="1000" fill="hold"/>
                                        <p:tgtEl>
                                          <p:spTgt spid="22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173"/>
                                        </p:tgtEl>
                                        <p:attrNameLst>
                                          <p:attrName>style.visibility</p:attrName>
                                        </p:attrNameLst>
                                      </p:cBhvr>
                                      <p:to>
                                        <p:strVal val="visible"/>
                                      </p:to>
                                    </p:set>
                                    <p:animEffect transition="in" filter="fade">
                                      <p:cBhvr>
                                        <p:cTn id="24" dur="1000"/>
                                        <p:tgtEl>
                                          <p:spTgt spid="7173"/>
                                        </p:tgtEl>
                                      </p:cBhvr>
                                    </p:animEffect>
                                    <p:anim calcmode="lin" valueType="num">
                                      <p:cBhvr>
                                        <p:cTn id="25" dur="1000" fill="hold"/>
                                        <p:tgtEl>
                                          <p:spTgt spid="7173"/>
                                        </p:tgtEl>
                                        <p:attrNameLst>
                                          <p:attrName>ppt_x</p:attrName>
                                        </p:attrNameLst>
                                      </p:cBhvr>
                                      <p:tavLst>
                                        <p:tav tm="0">
                                          <p:val>
                                            <p:strVal val="#ppt_x"/>
                                          </p:val>
                                        </p:tav>
                                        <p:tav tm="100000">
                                          <p:val>
                                            <p:strVal val="#ppt_x"/>
                                          </p:val>
                                        </p:tav>
                                      </p:tavLst>
                                    </p:anim>
                                    <p:anim calcmode="lin" valueType="num">
                                      <p:cBhvr>
                                        <p:cTn id="26" dur="1000" fill="hold"/>
                                        <p:tgtEl>
                                          <p:spTgt spid="717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7174"/>
                                        </p:tgtEl>
                                        <p:attrNameLst>
                                          <p:attrName>style.visibility</p:attrName>
                                        </p:attrNameLst>
                                      </p:cBhvr>
                                      <p:to>
                                        <p:strVal val="visible"/>
                                      </p:to>
                                    </p:set>
                                    <p:animEffect transition="in" filter="fade">
                                      <p:cBhvr>
                                        <p:cTn id="31" dur="750"/>
                                        <p:tgtEl>
                                          <p:spTgt spid="7174"/>
                                        </p:tgtEl>
                                      </p:cBhvr>
                                    </p:animEffect>
                                    <p:anim calcmode="lin" valueType="num">
                                      <p:cBhvr>
                                        <p:cTn id="32" dur="750" fill="hold"/>
                                        <p:tgtEl>
                                          <p:spTgt spid="7174"/>
                                        </p:tgtEl>
                                        <p:attrNameLst>
                                          <p:attrName>ppt_x</p:attrName>
                                        </p:attrNameLst>
                                      </p:cBhvr>
                                      <p:tavLst>
                                        <p:tav tm="0">
                                          <p:val>
                                            <p:strVal val="#ppt_x"/>
                                          </p:val>
                                        </p:tav>
                                        <p:tav tm="100000">
                                          <p:val>
                                            <p:strVal val="#ppt_x"/>
                                          </p:val>
                                        </p:tav>
                                      </p:tavLst>
                                    </p:anim>
                                    <p:anim calcmode="lin" valueType="num">
                                      <p:cBhvr>
                                        <p:cTn id="33" dur="750" fill="hold"/>
                                        <p:tgtEl>
                                          <p:spTgt spid="71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0"/>
      <p:bldP spid="2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aetherforce.com/wp-content/uploads/2015/01/the_great_pyramids_of_kaiser_2_by_nethskie-d2xcunw.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28" name="Rectangle 227"/>
          <p:cNvSpPr/>
          <p:nvPr/>
        </p:nvSpPr>
        <p:spPr>
          <a:xfrm>
            <a:off x="379396" y="890293"/>
            <a:ext cx="6356255" cy="5262979"/>
          </a:xfrm>
          <a:prstGeom prst="rect">
            <a:avLst/>
          </a:prstGeom>
        </p:spPr>
        <p:txBody>
          <a:bodyPr wrap="square">
            <a:spAutoFit/>
          </a:bodyPr>
          <a:lstStyle/>
          <a:p>
            <a:pPr fontAlgn="base"/>
            <a:r>
              <a:rPr lang="en-US" sz="2400" dirty="0">
                <a:latin typeface="Helam Slab"/>
              </a:rPr>
              <a:t>“No member of this Church—and that means each of you—will ever make a serious mistake without first being warned by the promptings of the Holy Ghost.</a:t>
            </a:r>
          </a:p>
          <a:p>
            <a:pPr fontAlgn="base"/>
            <a:endParaRPr lang="en-US" sz="2400" dirty="0">
              <a:latin typeface="Helam Slab"/>
            </a:endParaRPr>
          </a:p>
          <a:p>
            <a:pPr fontAlgn="base"/>
            <a:r>
              <a:rPr lang="en-US" sz="2400" dirty="0">
                <a:latin typeface="Helam Slab"/>
              </a:rPr>
              <a:t>“Sometimes when you have made a mistake, you may have said afterward, ‘I knew I should not have done that. It did not feel right,’ or perhaps, ‘I knew I </a:t>
            </a:r>
            <a:r>
              <a:rPr lang="en-US" sz="2400" i="1" dirty="0">
                <a:latin typeface="Helam Slab"/>
              </a:rPr>
              <a:t>should</a:t>
            </a:r>
            <a:r>
              <a:rPr lang="en-US" sz="2400" dirty="0">
                <a:latin typeface="Helam Slab"/>
              </a:rPr>
              <a:t> have done that. I just did not have the courage to act!’ </a:t>
            </a:r>
          </a:p>
          <a:p>
            <a:pPr fontAlgn="base"/>
            <a:endParaRPr lang="en-US" sz="2400" dirty="0">
              <a:latin typeface="Helam Slab"/>
            </a:endParaRPr>
          </a:p>
          <a:p>
            <a:pPr fontAlgn="base"/>
            <a:r>
              <a:rPr lang="en-US" sz="2400" dirty="0">
                <a:latin typeface="Helam Slab"/>
              </a:rPr>
              <a:t>Those impressions are the Holy Ghost attempting to direct you toward good or warning you away from harm.”</a:t>
            </a:r>
          </a:p>
        </p:txBody>
      </p:sp>
      <p:sp>
        <p:nvSpPr>
          <p:cNvPr id="107" name="TextBox 106"/>
          <p:cNvSpPr txBox="1"/>
          <p:nvPr/>
        </p:nvSpPr>
        <p:spPr>
          <a:xfrm>
            <a:off x="11496539" y="6488668"/>
            <a:ext cx="695459" cy="369332"/>
          </a:xfrm>
          <a:prstGeom prst="rect">
            <a:avLst/>
          </a:prstGeom>
          <a:noFill/>
        </p:spPr>
        <p:txBody>
          <a:bodyPr wrap="square" rtlCol="0">
            <a:spAutoFit/>
          </a:bodyPr>
          <a:lstStyle/>
          <a:p>
            <a:r>
              <a:rPr lang="en-US" dirty="0"/>
              <a:t>(2)</a:t>
            </a:r>
          </a:p>
        </p:txBody>
      </p:sp>
      <p:pic>
        <p:nvPicPr>
          <p:cNvPr id="8194" name="Picture 2" descr="President Boyd K. Pac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8851" y="161630"/>
            <a:ext cx="1095375" cy="1457326"/>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http://www.belfasttelegraph.co.uk/life/article30880901.ece/ALTERNATES/h342/2015-01-05_lif_5854322_I2.JPG"/>
          <p:cNvPicPr>
            <a:picLocks noChangeAspect="1" noChangeArrowheads="1"/>
          </p:cNvPicPr>
          <p:nvPr/>
        </p:nvPicPr>
        <p:blipFill rotWithShape="1">
          <a:blip r:embed="rId4">
            <a:extLst>
              <a:ext uri="{28A0092B-C50C-407E-A947-70E740481C1C}">
                <a14:useLocalDpi xmlns:a14="http://schemas.microsoft.com/office/drawing/2010/main" val="0"/>
              </a:ext>
            </a:extLst>
          </a:blip>
          <a:srcRect t="-1465" r="54156"/>
          <a:stretch/>
        </p:blipFill>
        <p:spPr bwMode="auto">
          <a:xfrm>
            <a:off x="6888486" y="437882"/>
            <a:ext cx="2244444" cy="3305283"/>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http://news.mtv.ca/wp-content/uploads/2013/09/TeenMom3_Eps_103-alex.jpg"/>
          <p:cNvPicPr>
            <a:picLocks noChangeAspect="1" noChangeArrowheads="1"/>
          </p:cNvPicPr>
          <p:nvPr/>
        </p:nvPicPr>
        <p:blipFill rotWithShape="1">
          <a:blip r:embed="rId5">
            <a:extLst>
              <a:ext uri="{28A0092B-C50C-407E-A947-70E740481C1C}">
                <a14:useLocalDpi xmlns:a14="http://schemas.microsoft.com/office/drawing/2010/main" val="0"/>
              </a:ext>
            </a:extLst>
          </a:blip>
          <a:srcRect l="14344" t="1067" r="32699" b="1"/>
          <a:stretch/>
        </p:blipFill>
        <p:spPr bwMode="auto">
          <a:xfrm flipH="1">
            <a:off x="9423040" y="3245476"/>
            <a:ext cx="2421228" cy="30154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quotesvalley.com/images/09/you-can-never-make-the-same-mistake-twice-3.jpg">
            <a:extLst>
              <a:ext uri="{FF2B5EF4-FFF2-40B4-BE49-F238E27FC236}">
                <a16:creationId xmlns:a16="http://schemas.microsoft.com/office/drawing/2014/main" id="{B7CEEB08-01E4-4444-908E-4AE041CC8B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5434" y="4013735"/>
            <a:ext cx="2412551" cy="2680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8">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202"/>
                                        </p:tgtEl>
                                        <p:attrNameLst>
                                          <p:attrName>style.visibility</p:attrName>
                                        </p:attrNameLst>
                                      </p:cBhvr>
                                      <p:to>
                                        <p:strVal val="visible"/>
                                      </p:to>
                                    </p:set>
                                    <p:animEffect transition="in" filter="fade">
                                      <p:cBhvr>
                                        <p:cTn id="9" dur="500"/>
                                        <p:tgtEl>
                                          <p:spTgt spid="820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28">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8204"/>
                                        </p:tgtEl>
                                        <p:attrNameLst>
                                          <p:attrName>style.visibility</p:attrName>
                                        </p:attrNameLst>
                                      </p:cBhvr>
                                      <p:to>
                                        <p:strVal val="visible"/>
                                      </p:to>
                                    </p:set>
                                    <p:animEffect transition="in" filter="fade">
                                      <p:cBhvr>
                                        <p:cTn id="16" dur="500"/>
                                        <p:tgtEl>
                                          <p:spTgt spid="820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xit" presetSubtype="0" fill="hold" grpId="0" nodeType="withEffect">
                                  <p:stCondLst>
                                    <p:cond delay="0"/>
                                  </p:stCondLst>
                                  <p:childTnLst>
                                    <p:animEffect transition="out" filter="fade">
                                      <p:cBhvr>
                                        <p:cTn id="23" dur="500"/>
                                        <p:tgtEl>
                                          <p:spTgt spid="228">
                                            <p:txEl>
                                              <p:pRg st="0" end="0"/>
                                            </p:txEl>
                                          </p:spTgt>
                                        </p:tgtEl>
                                      </p:cBhvr>
                                    </p:animEffect>
                                    <p:set>
                                      <p:cBhvr>
                                        <p:cTn id="24" dur="1" fill="hold">
                                          <p:stCondLst>
                                            <p:cond delay="499"/>
                                          </p:stCondLst>
                                        </p:cTn>
                                        <p:tgtEl>
                                          <p:spTgt spid="228">
                                            <p:txEl>
                                              <p:pRg st="0" end="0"/>
                                            </p:txEl>
                                          </p:spTgt>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228">
                                            <p:txEl>
                                              <p:pRg st="2" end="2"/>
                                            </p:txEl>
                                          </p:spTgt>
                                        </p:tgtEl>
                                      </p:cBhvr>
                                    </p:animEffect>
                                    <p:set>
                                      <p:cBhvr>
                                        <p:cTn id="27" dur="1" fill="hold">
                                          <p:stCondLst>
                                            <p:cond delay="499"/>
                                          </p:stCondLst>
                                        </p:cTn>
                                        <p:tgtEl>
                                          <p:spTgt spid="228">
                                            <p:txEl>
                                              <p:pRg st="2" end="2"/>
                                            </p:txEl>
                                          </p:spTgt>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228">
                                            <p:txEl>
                                              <p:pRg st="4" end="4"/>
                                            </p:txEl>
                                          </p:spTgt>
                                        </p:tgtEl>
                                      </p:cBhvr>
                                    </p:animEffect>
                                    <p:set>
                                      <p:cBhvr>
                                        <p:cTn id="30" dur="1" fill="hold">
                                          <p:stCondLst>
                                            <p:cond delay="499"/>
                                          </p:stCondLst>
                                        </p:cTn>
                                        <p:tgtEl>
                                          <p:spTgt spid="228">
                                            <p:txEl>
                                              <p:pRg st="4" end="4"/>
                                            </p:txEl>
                                          </p:spTgt>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8202"/>
                                        </p:tgtEl>
                                      </p:cBhvr>
                                    </p:animEffect>
                                    <p:set>
                                      <p:cBhvr>
                                        <p:cTn id="33" dur="1" fill="hold">
                                          <p:stCondLst>
                                            <p:cond delay="499"/>
                                          </p:stCondLst>
                                        </p:cTn>
                                        <p:tgtEl>
                                          <p:spTgt spid="8202"/>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8204"/>
                                        </p:tgtEl>
                                      </p:cBhvr>
                                    </p:animEffect>
                                    <p:set>
                                      <p:cBhvr>
                                        <p:cTn id="36" dur="1" fill="hold">
                                          <p:stCondLst>
                                            <p:cond delay="499"/>
                                          </p:stCondLst>
                                        </p:cTn>
                                        <p:tgtEl>
                                          <p:spTgt spid="8204"/>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8194"/>
                                        </p:tgtEl>
                                      </p:cBhvr>
                                    </p:animEffect>
                                    <p:set>
                                      <p:cBhvr>
                                        <p:cTn id="39" dur="1" fill="hold">
                                          <p:stCondLst>
                                            <p:cond delay="499"/>
                                          </p:stCondLst>
                                        </p:cTn>
                                        <p:tgtEl>
                                          <p:spTgt spid="81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aetherforce.com/wp-content/uploads/2015/01/the_great_pyramids_of_kaiser_2_by_nethskie-d2xcunw.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840" y="22592"/>
            <a:ext cx="12119158" cy="707886"/>
          </a:xfrm>
          <a:prstGeom prst="rect">
            <a:avLst/>
          </a:prstGeom>
          <a:noFill/>
        </p:spPr>
        <p:txBody>
          <a:bodyPr wrap="square" rtlCol="0">
            <a:spAutoFit/>
          </a:bodyPr>
          <a:lstStyle/>
          <a:p>
            <a:pPr algn="ctr"/>
            <a:r>
              <a:rPr lang="en-US" sz="4000" dirty="0">
                <a:latin typeface="AR CENA" panose="02000000000000000000" pitchFamily="2" charset="0"/>
              </a:rPr>
              <a:t>The Birth of Isaac</a:t>
            </a:r>
          </a:p>
        </p:txBody>
      </p:sp>
      <p:sp>
        <p:nvSpPr>
          <p:cNvPr id="5" name="TextBox 4"/>
          <p:cNvSpPr txBox="1"/>
          <p:nvPr/>
        </p:nvSpPr>
        <p:spPr>
          <a:xfrm>
            <a:off x="231820" y="6478073"/>
            <a:ext cx="1841679" cy="369332"/>
          </a:xfrm>
          <a:prstGeom prst="rect">
            <a:avLst/>
          </a:prstGeom>
          <a:noFill/>
        </p:spPr>
        <p:txBody>
          <a:bodyPr wrap="square" rtlCol="0">
            <a:spAutoFit/>
          </a:bodyPr>
          <a:lstStyle/>
          <a:p>
            <a:r>
              <a:rPr lang="en-US" dirty="0"/>
              <a:t>Genesis 21:1-8</a:t>
            </a:r>
          </a:p>
        </p:txBody>
      </p:sp>
      <p:grpSp>
        <p:nvGrpSpPr>
          <p:cNvPr id="7" name="Group 6"/>
          <p:cNvGrpSpPr/>
          <p:nvPr/>
        </p:nvGrpSpPr>
        <p:grpSpPr>
          <a:xfrm>
            <a:off x="233667" y="2712734"/>
            <a:ext cx="1839832" cy="3482238"/>
            <a:chOff x="3810000" y="553998"/>
            <a:chExt cx="1839832" cy="3482238"/>
          </a:xfrm>
        </p:grpSpPr>
        <p:sp>
          <p:nvSpPr>
            <p:cNvPr id="8" name="Cloud 7"/>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Manual Operation 11"/>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12"/>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15"/>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Extract 16"/>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4220061" y="818482"/>
              <a:ext cx="938018" cy="300171"/>
              <a:chOff x="1756756" y="4876800"/>
              <a:chExt cx="4088873" cy="1308463"/>
            </a:xfrm>
          </p:grpSpPr>
          <p:grpSp>
            <p:nvGrpSpPr>
              <p:cNvPr id="55" name="Group 54"/>
              <p:cNvGrpSpPr/>
              <p:nvPr/>
            </p:nvGrpSpPr>
            <p:grpSpPr>
              <a:xfrm>
                <a:off x="1756756" y="4876800"/>
                <a:ext cx="1367444" cy="1295400"/>
                <a:chOff x="1756756" y="4876800"/>
                <a:chExt cx="1367444" cy="1295400"/>
              </a:xfrm>
            </p:grpSpPr>
            <p:sp>
              <p:nvSpPr>
                <p:cNvPr id="66" name="Quad Arrow Callout 6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Quad Arrow Callout 6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Quad Arrow Callout 6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119647" y="4889863"/>
                <a:ext cx="1367444" cy="1295400"/>
                <a:chOff x="1756756" y="4876800"/>
                <a:chExt cx="1367444" cy="1295400"/>
              </a:xfrm>
            </p:grpSpPr>
            <p:sp>
              <p:nvSpPr>
                <p:cNvPr id="63" name="Quad Arrow Callout 6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Quad Arrow Callout 6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Quad Arrow Callout 6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4478185" y="4889863"/>
                <a:ext cx="1367444" cy="1295400"/>
                <a:chOff x="1756756" y="4876800"/>
                <a:chExt cx="1367444" cy="1295400"/>
              </a:xfrm>
            </p:grpSpPr>
            <p:sp>
              <p:nvSpPr>
                <p:cNvPr id="60" name="Quad Arrow Callout 5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Quad Arrow Callout 6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Quad Arrow Callout 6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Quad Arrow Callout 57"/>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Quad Arrow Callout 58"/>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rot="17531393">
              <a:off x="4356564" y="2143638"/>
              <a:ext cx="938018" cy="300171"/>
              <a:chOff x="1756756" y="4876800"/>
              <a:chExt cx="4088873" cy="1308463"/>
            </a:xfrm>
          </p:grpSpPr>
          <p:grpSp>
            <p:nvGrpSpPr>
              <p:cNvPr id="41" name="Group 40"/>
              <p:cNvGrpSpPr/>
              <p:nvPr/>
            </p:nvGrpSpPr>
            <p:grpSpPr>
              <a:xfrm>
                <a:off x="1756756" y="4876800"/>
                <a:ext cx="1367444" cy="1295400"/>
                <a:chOff x="1756756" y="4876800"/>
                <a:chExt cx="1367444" cy="1295400"/>
              </a:xfrm>
            </p:grpSpPr>
            <p:sp>
              <p:nvSpPr>
                <p:cNvPr id="52" name="Quad Arrow Callout 5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Quad Arrow Callout 5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Quad Arrow Callout 5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3119647" y="4889863"/>
                <a:ext cx="1367444" cy="1295400"/>
                <a:chOff x="1756756" y="4876800"/>
                <a:chExt cx="1367444" cy="1295400"/>
              </a:xfrm>
            </p:grpSpPr>
            <p:sp>
              <p:nvSpPr>
                <p:cNvPr id="49" name="Quad Arrow Callout 4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Quad Arrow Callout 4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Quad Arrow Callout 5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4478185" y="4889863"/>
                <a:ext cx="1367444" cy="1295400"/>
                <a:chOff x="1756756" y="4876800"/>
                <a:chExt cx="1367444" cy="1295400"/>
              </a:xfrm>
            </p:grpSpPr>
            <p:sp>
              <p:nvSpPr>
                <p:cNvPr id="46" name="Quad Arrow Callout 4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Quad Arrow Callout 4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Quad Arrow Callout 4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Quad Arrow Callout 43"/>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Quad Arrow Callout 44"/>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rot="17531393">
              <a:off x="3995156" y="3097226"/>
              <a:ext cx="938018" cy="300171"/>
              <a:chOff x="1756756" y="4876800"/>
              <a:chExt cx="4088873" cy="1308463"/>
            </a:xfrm>
          </p:grpSpPr>
          <p:grpSp>
            <p:nvGrpSpPr>
              <p:cNvPr id="27" name="Group 26"/>
              <p:cNvGrpSpPr/>
              <p:nvPr/>
            </p:nvGrpSpPr>
            <p:grpSpPr>
              <a:xfrm>
                <a:off x="1756756" y="4876800"/>
                <a:ext cx="1367444" cy="1295400"/>
                <a:chOff x="1756756" y="4876800"/>
                <a:chExt cx="1367444" cy="1295400"/>
              </a:xfrm>
            </p:grpSpPr>
            <p:sp>
              <p:nvSpPr>
                <p:cNvPr id="38" name="Quad Arrow Callout 3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Quad Arrow Callout 3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Quad Arrow Callout 3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119647" y="4889863"/>
                <a:ext cx="1367444" cy="1295400"/>
                <a:chOff x="1756756" y="4876800"/>
                <a:chExt cx="1367444" cy="1295400"/>
              </a:xfrm>
            </p:grpSpPr>
            <p:sp>
              <p:nvSpPr>
                <p:cNvPr id="35" name="Quad Arrow Callout 3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Quad Arrow Callout 3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Quad Arrow Callout 3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4478185" y="4889863"/>
                <a:ext cx="1367444" cy="1295400"/>
                <a:chOff x="1756756" y="4876800"/>
                <a:chExt cx="1367444" cy="1295400"/>
              </a:xfrm>
            </p:grpSpPr>
            <p:sp>
              <p:nvSpPr>
                <p:cNvPr id="32" name="Quad Arrow Callout 3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Quad Arrow Callout 3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Quad Arrow Callout 3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Quad Arrow Callout 29"/>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Quad Arrow Callout 30"/>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Cloud 24"/>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5944673">
              <a:off x="4557837" y="1671452"/>
              <a:ext cx="235423" cy="3243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2288973" y="2892410"/>
            <a:ext cx="1698656" cy="3205364"/>
            <a:chOff x="6271588" y="553998"/>
            <a:chExt cx="2022382" cy="3816236"/>
          </a:xfrm>
        </p:grpSpPr>
        <p:sp>
          <p:nvSpPr>
            <p:cNvPr id="70" name="Oval 69"/>
            <p:cNvSpPr/>
            <p:nvPr/>
          </p:nvSpPr>
          <p:spPr>
            <a:xfrm rot="3435232" flipH="1">
              <a:off x="7673811" y="2692254"/>
              <a:ext cx="443101" cy="3698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8164768">
              <a:off x="6389098" y="2759160"/>
              <a:ext cx="443101" cy="34775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rot="20676161" flipH="1">
              <a:off x="7354333" y="1977212"/>
              <a:ext cx="673694" cy="959833"/>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996339">
              <a:off x="6464891" y="1863475"/>
              <a:ext cx="673694" cy="1080116"/>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loud 73"/>
            <p:cNvSpPr/>
            <p:nvPr/>
          </p:nvSpPr>
          <p:spPr>
            <a:xfrm rot="10800000">
              <a:off x="6392471" y="611603"/>
              <a:ext cx="1730753" cy="210259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20260128">
              <a:off x="6662172" y="4068787"/>
              <a:ext cx="618126" cy="29450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2101605">
              <a:off x="7051187" y="4033055"/>
              <a:ext cx="618126" cy="33717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a:off x="6629400" y="2667000"/>
              <a:ext cx="1143000" cy="1506544"/>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a:off x="6705600" y="2057400"/>
              <a:ext cx="989002" cy="1506544"/>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6840178" y="1496996"/>
              <a:ext cx="805783" cy="1219200"/>
              <a:chOff x="6859404" y="1496996"/>
              <a:chExt cx="920895" cy="1219200"/>
            </a:xfrm>
          </p:grpSpPr>
          <p:sp>
            <p:nvSpPr>
              <p:cNvPr id="124" name="Oval 123"/>
              <p:cNvSpPr/>
              <p:nvPr/>
            </p:nvSpPr>
            <p:spPr>
              <a:xfrm>
                <a:off x="6859404" y="1496996"/>
                <a:ext cx="920895" cy="121920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7051097" y="1606717"/>
                <a:ext cx="57129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Oval 79"/>
            <p:cNvSpPr/>
            <p:nvPr/>
          </p:nvSpPr>
          <p:spPr>
            <a:xfrm>
              <a:off x="6705600" y="914400"/>
              <a:ext cx="1236252" cy="12406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p:nvPr/>
          </p:nvGrpSpPr>
          <p:grpSpPr>
            <a:xfrm>
              <a:off x="6661727" y="3902364"/>
              <a:ext cx="1066800" cy="228600"/>
              <a:chOff x="5562600" y="5257800"/>
              <a:chExt cx="2743200" cy="533400"/>
            </a:xfrm>
          </p:grpSpPr>
          <p:grpSp>
            <p:nvGrpSpPr>
              <p:cNvPr id="112" name="Group 111"/>
              <p:cNvGrpSpPr/>
              <p:nvPr/>
            </p:nvGrpSpPr>
            <p:grpSpPr>
              <a:xfrm>
                <a:off x="5562600" y="5257800"/>
                <a:ext cx="685800" cy="533400"/>
                <a:chOff x="5562600" y="5257800"/>
                <a:chExt cx="685800" cy="533400"/>
              </a:xfrm>
            </p:grpSpPr>
            <p:sp>
              <p:nvSpPr>
                <p:cNvPr id="122" name="Hexagon 121"/>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Cross 122"/>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p:nvPr/>
            </p:nvGrpSpPr>
            <p:grpSpPr>
              <a:xfrm>
                <a:off x="6248400" y="5257800"/>
                <a:ext cx="685800" cy="533400"/>
                <a:chOff x="5562600" y="5257800"/>
                <a:chExt cx="685800" cy="533400"/>
              </a:xfrm>
            </p:grpSpPr>
            <p:sp>
              <p:nvSpPr>
                <p:cNvPr id="120" name="Hexagon 119"/>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Cross 120"/>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6934200" y="5257800"/>
                <a:ext cx="685800" cy="533400"/>
                <a:chOff x="5562600" y="5257800"/>
                <a:chExt cx="685800" cy="533400"/>
              </a:xfrm>
            </p:grpSpPr>
            <p:sp>
              <p:nvSpPr>
                <p:cNvPr id="118" name="Hexagon 117"/>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Cross 118"/>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p:cNvGrpSpPr/>
              <p:nvPr/>
            </p:nvGrpSpPr>
            <p:grpSpPr>
              <a:xfrm>
                <a:off x="7620000" y="5257800"/>
                <a:ext cx="685800" cy="533400"/>
                <a:chOff x="5562600" y="5257800"/>
                <a:chExt cx="685800" cy="533400"/>
              </a:xfrm>
            </p:grpSpPr>
            <p:sp>
              <p:nvSpPr>
                <p:cNvPr id="116" name="Hexagon 115"/>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Cross 116"/>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Cloud 81"/>
            <p:cNvSpPr/>
            <p:nvPr/>
          </p:nvSpPr>
          <p:spPr>
            <a:xfrm>
              <a:off x="6781800" y="553998"/>
              <a:ext cx="1143000" cy="89380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6553201" y="990600"/>
              <a:ext cx="1447800" cy="279400"/>
              <a:chOff x="4950691" y="2343727"/>
              <a:chExt cx="1208937" cy="279400"/>
            </a:xfrm>
          </p:grpSpPr>
          <p:sp>
            <p:nvSpPr>
              <p:cNvPr id="98" name="Cross 97"/>
              <p:cNvSpPr/>
              <p:nvPr/>
            </p:nvSpPr>
            <p:spPr>
              <a:xfrm>
                <a:off x="4950691" y="2343727"/>
                <a:ext cx="1208937" cy="279400"/>
              </a:xfrm>
              <a:prstGeom prst="plus">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p:cNvGrpSpPr/>
              <p:nvPr/>
            </p:nvGrpSpPr>
            <p:grpSpPr>
              <a:xfrm>
                <a:off x="5029200" y="2362200"/>
                <a:ext cx="1066800" cy="228600"/>
                <a:chOff x="5562600" y="5257800"/>
                <a:chExt cx="2743200" cy="533400"/>
              </a:xfrm>
            </p:grpSpPr>
            <p:grpSp>
              <p:nvGrpSpPr>
                <p:cNvPr id="100" name="Group 335"/>
                <p:cNvGrpSpPr/>
                <p:nvPr/>
              </p:nvGrpSpPr>
              <p:grpSpPr>
                <a:xfrm>
                  <a:off x="5562600" y="5257800"/>
                  <a:ext cx="685800" cy="533400"/>
                  <a:chOff x="5562600" y="5257800"/>
                  <a:chExt cx="685800" cy="533400"/>
                </a:xfrm>
              </p:grpSpPr>
              <p:sp>
                <p:nvSpPr>
                  <p:cNvPr id="110" name="Hexagon 109"/>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Cross 110"/>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336"/>
                <p:cNvGrpSpPr/>
                <p:nvPr/>
              </p:nvGrpSpPr>
              <p:grpSpPr>
                <a:xfrm>
                  <a:off x="6248400" y="5257800"/>
                  <a:ext cx="685800" cy="533400"/>
                  <a:chOff x="5562600" y="5257800"/>
                  <a:chExt cx="685800" cy="533400"/>
                </a:xfrm>
              </p:grpSpPr>
              <p:sp>
                <p:nvSpPr>
                  <p:cNvPr id="108" name="Hexagon 107"/>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Cross 108"/>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339"/>
                <p:cNvGrpSpPr/>
                <p:nvPr/>
              </p:nvGrpSpPr>
              <p:grpSpPr>
                <a:xfrm>
                  <a:off x="6934200" y="5257800"/>
                  <a:ext cx="685800" cy="533400"/>
                  <a:chOff x="5562600" y="5257800"/>
                  <a:chExt cx="685800" cy="533400"/>
                </a:xfrm>
              </p:grpSpPr>
              <p:sp>
                <p:nvSpPr>
                  <p:cNvPr id="106" name="Hexagon 105"/>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ross 106"/>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342"/>
                <p:cNvGrpSpPr/>
                <p:nvPr/>
              </p:nvGrpSpPr>
              <p:grpSpPr>
                <a:xfrm>
                  <a:off x="7620000" y="5257800"/>
                  <a:ext cx="685800" cy="533400"/>
                  <a:chOff x="5562600" y="5257800"/>
                  <a:chExt cx="685800" cy="533400"/>
                </a:xfrm>
              </p:grpSpPr>
              <p:sp>
                <p:nvSpPr>
                  <p:cNvPr id="104" name="Hexagon 103"/>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Cross 104"/>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84" name="Isosceles Triangle 83"/>
            <p:cNvSpPr/>
            <p:nvPr/>
          </p:nvSpPr>
          <p:spPr>
            <a:xfrm>
              <a:off x="7912970" y="1148134"/>
              <a:ext cx="381000" cy="1471460"/>
            </a:xfrm>
            <a:prstGeom prst="triangle">
              <a:avLst>
                <a:gd name="adj" fmla="val 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p:cNvSpPr/>
            <p:nvPr/>
          </p:nvSpPr>
          <p:spPr>
            <a:xfrm>
              <a:off x="6271588" y="1167856"/>
              <a:ext cx="390139" cy="1451738"/>
            </a:xfrm>
            <a:prstGeom prst="triangle">
              <a:avLst>
                <a:gd name="adj" fmla="val 1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6894801" y="2174967"/>
              <a:ext cx="238478" cy="260636"/>
              <a:chOff x="1756756" y="4876800"/>
              <a:chExt cx="1367444" cy="1295400"/>
            </a:xfrm>
          </p:grpSpPr>
          <p:sp>
            <p:nvSpPr>
              <p:cNvPr id="95" name="Quad Arrow Callout 9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Quad Arrow Callout 9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Quad Arrow Callout 9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7088428" y="2393269"/>
              <a:ext cx="308572" cy="337242"/>
              <a:chOff x="1756756" y="4876800"/>
              <a:chExt cx="1367444" cy="1295400"/>
            </a:xfrm>
          </p:grpSpPr>
          <p:sp>
            <p:nvSpPr>
              <p:cNvPr id="92" name="Quad Arrow Callout 9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Quad Arrow Callout 9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Quad Arrow Callout 9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7335996" y="2164703"/>
              <a:ext cx="287568" cy="314287"/>
              <a:chOff x="1756756" y="4876800"/>
              <a:chExt cx="1367444" cy="1295400"/>
            </a:xfrm>
          </p:grpSpPr>
          <p:sp>
            <p:nvSpPr>
              <p:cNvPr id="89" name="Quad Arrow Callout 8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Quad Arrow Callout 8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Quad Arrow Callout 9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1" name="Group 93"/>
          <p:cNvGrpSpPr/>
          <p:nvPr/>
        </p:nvGrpSpPr>
        <p:grpSpPr>
          <a:xfrm rot="5400000">
            <a:off x="3123862" y="4007754"/>
            <a:ext cx="808040" cy="1258271"/>
            <a:chOff x="1219200" y="1336880"/>
            <a:chExt cx="1774930" cy="2724382"/>
          </a:xfrm>
        </p:grpSpPr>
        <p:sp>
          <p:nvSpPr>
            <p:cNvPr id="212" name="Oval 211"/>
            <p:cNvSpPr/>
            <p:nvPr/>
          </p:nvSpPr>
          <p:spPr>
            <a:xfrm rot="19638581">
              <a:off x="1393929" y="1336880"/>
              <a:ext cx="1600201" cy="2724382"/>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1371600" y="1752600"/>
              <a:ext cx="914400" cy="9144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Cloud 213"/>
            <p:cNvSpPr/>
            <p:nvPr/>
          </p:nvSpPr>
          <p:spPr>
            <a:xfrm rot="19132349">
              <a:off x="1219200" y="1828800"/>
              <a:ext cx="762000" cy="3048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rot="2148584">
              <a:off x="1960450" y="2387289"/>
              <a:ext cx="258094" cy="5334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rot="20368391">
              <a:off x="1448079" y="2465277"/>
              <a:ext cx="240166" cy="47970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2133600" y="2133600"/>
              <a:ext cx="228600" cy="42185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2133600" y="2438400"/>
              <a:ext cx="152400" cy="1524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 name="Group 218"/>
          <p:cNvGrpSpPr/>
          <p:nvPr/>
        </p:nvGrpSpPr>
        <p:grpSpPr>
          <a:xfrm>
            <a:off x="6070025" y="1777396"/>
            <a:ext cx="3505068" cy="2501531"/>
            <a:chOff x="228600" y="381000"/>
            <a:chExt cx="3505068" cy="2501531"/>
          </a:xfrm>
        </p:grpSpPr>
        <p:grpSp>
          <p:nvGrpSpPr>
            <p:cNvPr id="220" name="Group 219"/>
            <p:cNvGrpSpPr/>
            <p:nvPr/>
          </p:nvGrpSpPr>
          <p:grpSpPr>
            <a:xfrm>
              <a:off x="228600" y="381000"/>
              <a:ext cx="3505068" cy="2501531"/>
              <a:chOff x="534986" y="381000"/>
              <a:chExt cx="2637111" cy="2501531"/>
            </a:xfrm>
          </p:grpSpPr>
          <p:sp>
            <p:nvSpPr>
              <p:cNvPr id="222" name="Rectangle 221"/>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3" name="Group 222"/>
              <p:cNvGrpSpPr/>
              <p:nvPr/>
            </p:nvGrpSpPr>
            <p:grpSpPr>
              <a:xfrm>
                <a:off x="534986" y="384805"/>
                <a:ext cx="457200" cy="2497726"/>
                <a:chOff x="533400" y="381000"/>
                <a:chExt cx="457200" cy="2497726"/>
              </a:xfrm>
            </p:grpSpPr>
            <p:sp>
              <p:nvSpPr>
                <p:cNvPr id="229" name="Oval 22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0" name="Rounded Rectangle 22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223"/>
              <p:cNvGrpSpPr/>
              <p:nvPr/>
            </p:nvGrpSpPr>
            <p:grpSpPr>
              <a:xfrm>
                <a:off x="2714897" y="381000"/>
                <a:ext cx="457200" cy="2497726"/>
                <a:chOff x="2714897" y="457200"/>
                <a:chExt cx="457200" cy="2497726"/>
              </a:xfrm>
            </p:grpSpPr>
            <p:sp>
              <p:nvSpPr>
                <p:cNvPr id="225" name="Oval 22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ounded Rectangle 225"/>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1" name="Rectangle 220"/>
            <p:cNvSpPr/>
            <p:nvPr/>
          </p:nvSpPr>
          <p:spPr>
            <a:xfrm>
              <a:off x="812912" y="1086623"/>
              <a:ext cx="2371313" cy="1200329"/>
            </a:xfrm>
            <a:prstGeom prst="rect">
              <a:avLst/>
            </a:prstGeom>
          </p:spPr>
          <p:txBody>
            <a:bodyPr wrap="square">
              <a:spAutoFit/>
            </a:bodyPr>
            <a:lstStyle/>
            <a:p>
              <a:pPr algn="ctr"/>
              <a:r>
                <a:rPr lang="en-US" b="1" dirty="0"/>
                <a:t>God always keeps His promises to the faithful according to His timetable</a:t>
              </a:r>
              <a:endParaRPr lang="en-US" i="1" dirty="0"/>
            </a:p>
          </p:txBody>
        </p:sp>
      </p:grpSp>
    </p:spTree>
    <p:extLst>
      <p:ext uri="{BB962C8B-B14F-4D97-AF65-F5344CB8AC3E}">
        <p14:creationId xmlns:p14="http://schemas.microsoft.com/office/powerpoint/2010/main" val="385606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500"/>
                                        <p:tgtEl>
                                          <p:spTgt spid="211"/>
                                        </p:tgtEl>
                                      </p:cBhvr>
                                    </p:animEffect>
                                  </p:childTnLst>
                                </p:cTn>
                              </p:par>
                              <p:par>
                                <p:cTn id="8" presetID="10" presetClass="entr" presetSubtype="0" fill="hold" nodeType="withEffect">
                                  <p:stCondLst>
                                    <p:cond delay="0"/>
                                  </p:stCondLst>
                                  <p:childTnLst>
                                    <p:set>
                                      <p:cBhvr>
                                        <p:cTn id="9" dur="1" fill="hold">
                                          <p:stCondLst>
                                            <p:cond delay="0"/>
                                          </p:stCondLst>
                                        </p:cTn>
                                        <p:tgtEl>
                                          <p:spTgt spid="219"/>
                                        </p:tgtEl>
                                        <p:attrNameLst>
                                          <p:attrName>style.visibility</p:attrName>
                                        </p:attrNameLst>
                                      </p:cBhvr>
                                      <p:to>
                                        <p:strVal val="visible"/>
                                      </p:to>
                                    </p:set>
                                    <p:animEffect transition="in" filter="fade">
                                      <p:cBhvr>
                                        <p:cTn id="10" dur="5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aetherforce.com/wp-content/uploads/2015/01/the_great_pyramids_of_kaiser_2_by_nethskie-d2xcunw.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840" y="22592"/>
            <a:ext cx="12119158" cy="707886"/>
          </a:xfrm>
          <a:prstGeom prst="rect">
            <a:avLst/>
          </a:prstGeom>
          <a:noFill/>
        </p:spPr>
        <p:txBody>
          <a:bodyPr wrap="square" rtlCol="0">
            <a:spAutoFit/>
          </a:bodyPr>
          <a:lstStyle/>
          <a:p>
            <a:pPr algn="ctr"/>
            <a:r>
              <a:rPr lang="en-US" sz="4000" dirty="0">
                <a:latin typeface="AR CENA" panose="02000000000000000000" pitchFamily="2" charset="0"/>
              </a:rPr>
              <a:t>A House Divided</a:t>
            </a:r>
          </a:p>
        </p:txBody>
      </p:sp>
      <p:sp>
        <p:nvSpPr>
          <p:cNvPr id="5" name="TextBox 4"/>
          <p:cNvSpPr txBox="1"/>
          <p:nvPr/>
        </p:nvSpPr>
        <p:spPr>
          <a:xfrm>
            <a:off x="231820" y="6478073"/>
            <a:ext cx="1841679" cy="369332"/>
          </a:xfrm>
          <a:prstGeom prst="rect">
            <a:avLst/>
          </a:prstGeom>
          <a:noFill/>
        </p:spPr>
        <p:txBody>
          <a:bodyPr wrap="square" rtlCol="0">
            <a:spAutoFit/>
          </a:bodyPr>
          <a:lstStyle/>
          <a:p>
            <a:r>
              <a:rPr lang="en-US" dirty="0"/>
              <a:t>Genesis 21:9-34</a:t>
            </a:r>
          </a:p>
        </p:txBody>
      </p:sp>
      <p:grpSp>
        <p:nvGrpSpPr>
          <p:cNvPr id="146" name="Group 145"/>
          <p:cNvGrpSpPr/>
          <p:nvPr/>
        </p:nvGrpSpPr>
        <p:grpSpPr>
          <a:xfrm>
            <a:off x="10524463" y="2895330"/>
            <a:ext cx="1151797" cy="2517446"/>
            <a:chOff x="4288870" y="1367784"/>
            <a:chExt cx="1881733" cy="4109760"/>
          </a:xfrm>
        </p:grpSpPr>
        <p:sp>
          <p:nvSpPr>
            <p:cNvPr id="147" name="Oval 4"/>
            <p:cNvSpPr/>
            <p:nvPr/>
          </p:nvSpPr>
          <p:spPr>
            <a:xfrm flipH="1">
              <a:off x="4327760" y="3731194"/>
              <a:ext cx="386617" cy="5764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5"/>
            <p:cNvSpPr/>
            <p:nvPr/>
          </p:nvSpPr>
          <p:spPr>
            <a:xfrm flipH="1">
              <a:off x="5653394" y="3695361"/>
              <a:ext cx="440114" cy="63938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6"/>
            <p:cNvSpPr/>
            <p:nvPr/>
          </p:nvSpPr>
          <p:spPr>
            <a:xfrm rot="18724763" flipH="1">
              <a:off x="5232169" y="4974310"/>
              <a:ext cx="440111" cy="566358"/>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7"/>
            <p:cNvSpPr/>
            <p:nvPr/>
          </p:nvSpPr>
          <p:spPr>
            <a:xfrm rot="3076064" flipH="1">
              <a:off x="4764550" y="4946831"/>
              <a:ext cx="440112" cy="566358"/>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rapezoid 8"/>
            <p:cNvSpPr/>
            <p:nvPr/>
          </p:nvSpPr>
          <p:spPr>
            <a:xfrm rot="20366507" flipH="1">
              <a:off x="5298353" y="2824833"/>
              <a:ext cx="729089" cy="1314963"/>
            </a:xfrm>
            <a:prstGeom prst="trapezoid">
              <a:avLst/>
            </a:prstGeom>
            <a:solidFill>
              <a:srgbClr val="BF83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rapezoid 10"/>
            <p:cNvSpPr/>
            <p:nvPr/>
          </p:nvSpPr>
          <p:spPr>
            <a:xfrm rot="1129774" flipH="1">
              <a:off x="4425188" y="2777739"/>
              <a:ext cx="684834" cy="1318457"/>
            </a:xfrm>
            <a:prstGeom prst="trapezoid">
              <a:avLst>
                <a:gd name="adj" fmla="val 32632"/>
              </a:avLst>
            </a:prstGeom>
            <a:solidFill>
              <a:srgbClr val="BF83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12"/>
            <p:cNvSpPr/>
            <p:nvPr/>
          </p:nvSpPr>
          <p:spPr>
            <a:xfrm flipH="1">
              <a:off x="4682028" y="2838719"/>
              <a:ext cx="1045269" cy="2391291"/>
            </a:xfrm>
            <a:prstGeom prst="trapezoid">
              <a:avLst/>
            </a:prstGeom>
            <a:solidFill>
              <a:srgbClr val="BF83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3"/>
            <p:cNvSpPr/>
            <p:nvPr/>
          </p:nvSpPr>
          <p:spPr>
            <a:xfrm flipH="1">
              <a:off x="5004899" y="2649933"/>
              <a:ext cx="432898" cy="5034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6"/>
            <p:cNvSpPr/>
            <p:nvPr/>
          </p:nvSpPr>
          <p:spPr>
            <a:xfrm flipH="1">
              <a:off x="4682028" y="1438188"/>
              <a:ext cx="1078276" cy="154094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Cloud 155"/>
            <p:cNvSpPr/>
            <p:nvPr/>
          </p:nvSpPr>
          <p:spPr>
            <a:xfrm rot="18793003" flipH="1">
              <a:off x="4955853" y="1391846"/>
              <a:ext cx="595009" cy="546885"/>
            </a:xfrm>
            <a:prstGeom prst="cloud">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Cloud 156"/>
            <p:cNvSpPr/>
            <p:nvPr/>
          </p:nvSpPr>
          <p:spPr>
            <a:xfrm rot="17623677" flipH="1">
              <a:off x="4468747" y="1668731"/>
              <a:ext cx="669055" cy="491621"/>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Cloud 157"/>
            <p:cNvSpPr/>
            <p:nvPr/>
          </p:nvSpPr>
          <p:spPr>
            <a:xfrm rot="20895528" flipH="1">
              <a:off x="5453227" y="1579630"/>
              <a:ext cx="581648" cy="793129"/>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6"/>
            <p:cNvSpPr/>
            <p:nvPr/>
          </p:nvSpPr>
          <p:spPr>
            <a:xfrm flipH="1">
              <a:off x="4726798" y="1489248"/>
              <a:ext cx="1053118" cy="558941"/>
            </a:xfrm>
            <a:prstGeom prst="ellipse">
              <a:avLst/>
            </a:prstGeom>
            <a:solidFill>
              <a:srgbClr val="422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0" name="Group 159"/>
            <p:cNvGrpSpPr/>
            <p:nvPr/>
          </p:nvGrpSpPr>
          <p:grpSpPr>
            <a:xfrm>
              <a:off x="4706861" y="4843570"/>
              <a:ext cx="990600" cy="367896"/>
              <a:chOff x="6553200" y="2979128"/>
              <a:chExt cx="1817276" cy="674913"/>
            </a:xfrm>
          </p:grpSpPr>
          <p:grpSp>
            <p:nvGrpSpPr>
              <p:cNvPr id="193" name="Group 192"/>
              <p:cNvGrpSpPr/>
              <p:nvPr/>
            </p:nvGrpSpPr>
            <p:grpSpPr>
              <a:xfrm>
                <a:off x="7036526" y="2983482"/>
                <a:ext cx="362945" cy="666204"/>
                <a:chOff x="6553200" y="2979128"/>
                <a:chExt cx="362945" cy="666204"/>
              </a:xfrm>
            </p:grpSpPr>
            <p:sp>
              <p:nvSpPr>
                <p:cNvPr id="206" name="Cross 205"/>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Diamond 206"/>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p:cNvGrpSpPr/>
              <p:nvPr/>
            </p:nvGrpSpPr>
            <p:grpSpPr>
              <a:xfrm>
                <a:off x="6553200" y="2979128"/>
                <a:ext cx="362945" cy="666204"/>
                <a:chOff x="6553200" y="2979128"/>
                <a:chExt cx="362945" cy="666204"/>
              </a:xfrm>
            </p:grpSpPr>
            <p:sp>
              <p:nvSpPr>
                <p:cNvPr id="204" name="Cross 203"/>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Diamond 204"/>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5" name="Diamond 194"/>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6" name="Group 195"/>
              <p:cNvGrpSpPr/>
              <p:nvPr/>
            </p:nvGrpSpPr>
            <p:grpSpPr>
              <a:xfrm>
                <a:off x="7528560" y="2987837"/>
                <a:ext cx="362945" cy="666204"/>
                <a:chOff x="6553200" y="2979128"/>
                <a:chExt cx="362945" cy="666204"/>
              </a:xfrm>
            </p:grpSpPr>
            <p:sp>
              <p:nvSpPr>
                <p:cNvPr id="202" name="Cross 201"/>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Diamond 202"/>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7" name="Diamond 196"/>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8" name="Group 197"/>
              <p:cNvGrpSpPr/>
              <p:nvPr/>
            </p:nvGrpSpPr>
            <p:grpSpPr>
              <a:xfrm>
                <a:off x="8007531" y="2979128"/>
                <a:ext cx="362945" cy="666204"/>
                <a:chOff x="6553200" y="2979128"/>
                <a:chExt cx="362945" cy="666204"/>
              </a:xfrm>
            </p:grpSpPr>
            <p:sp>
              <p:nvSpPr>
                <p:cNvPr id="200" name="Cross 199"/>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Diamond 200"/>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9" name="Diamond 198"/>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60"/>
            <p:cNvGrpSpPr/>
            <p:nvPr/>
          </p:nvGrpSpPr>
          <p:grpSpPr>
            <a:xfrm rot="20387557">
              <a:off x="5616828" y="3853894"/>
              <a:ext cx="553775" cy="205665"/>
              <a:chOff x="6553200" y="2979128"/>
              <a:chExt cx="1817276" cy="674913"/>
            </a:xfrm>
          </p:grpSpPr>
          <p:grpSp>
            <p:nvGrpSpPr>
              <p:cNvPr id="178" name="Group 177"/>
              <p:cNvGrpSpPr/>
              <p:nvPr/>
            </p:nvGrpSpPr>
            <p:grpSpPr>
              <a:xfrm>
                <a:off x="7036526" y="2983482"/>
                <a:ext cx="362945" cy="666204"/>
                <a:chOff x="6553200" y="2979128"/>
                <a:chExt cx="362945" cy="666204"/>
              </a:xfrm>
            </p:grpSpPr>
            <p:sp>
              <p:nvSpPr>
                <p:cNvPr id="191" name="Cross 190"/>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iamond 191"/>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78"/>
              <p:cNvGrpSpPr/>
              <p:nvPr/>
            </p:nvGrpSpPr>
            <p:grpSpPr>
              <a:xfrm>
                <a:off x="6553200" y="2979128"/>
                <a:ext cx="362945" cy="666204"/>
                <a:chOff x="6553200" y="2979128"/>
                <a:chExt cx="362945" cy="666204"/>
              </a:xfrm>
            </p:grpSpPr>
            <p:sp>
              <p:nvSpPr>
                <p:cNvPr id="189" name="Cross 188"/>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Diamond 189"/>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0" name="Diamond 179"/>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1" name="Group 180"/>
              <p:cNvGrpSpPr/>
              <p:nvPr/>
            </p:nvGrpSpPr>
            <p:grpSpPr>
              <a:xfrm>
                <a:off x="7528560" y="2987837"/>
                <a:ext cx="362945" cy="666204"/>
                <a:chOff x="6553200" y="2979128"/>
                <a:chExt cx="362945" cy="666204"/>
              </a:xfrm>
            </p:grpSpPr>
            <p:sp>
              <p:nvSpPr>
                <p:cNvPr id="187" name="Cross 186"/>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Diamond 187"/>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Diamond 181"/>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3" name="Group 182"/>
              <p:cNvGrpSpPr/>
              <p:nvPr/>
            </p:nvGrpSpPr>
            <p:grpSpPr>
              <a:xfrm>
                <a:off x="8007531" y="2979128"/>
                <a:ext cx="362945" cy="666204"/>
                <a:chOff x="6553200" y="2979128"/>
                <a:chExt cx="362945" cy="666204"/>
              </a:xfrm>
            </p:grpSpPr>
            <p:sp>
              <p:nvSpPr>
                <p:cNvPr id="185" name="Cross 184"/>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Diamond 185"/>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Diamond 183"/>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161"/>
            <p:cNvGrpSpPr/>
            <p:nvPr/>
          </p:nvGrpSpPr>
          <p:grpSpPr>
            <a:xfrm rot="1083127">
              <a:off x="4288870" y="3842193"/>
              <a:ext cx="553775" cy="205665"/>
              <a:chOff x="6553200" y="2979128"/>
              <a:chExt cx="1817276" cy="674913"/>
            </a:xfrm>
          </p:grpSpPr>
          <p:grpSp>
            <p:nvGrpSpPr>
              <p:cNvPr id="163" name="Group 162"/>
              <p:cNvGrpSpPr/>
              <p:nvPr/>
            </p:nvGrpSpPr>
            <p:grpSpPr>
              <a:xfrm>
                <a:off x="7036526" y="2983482"/>
                <a:ext cx="362945" cy="666204"/>
                <a:chOff x="6553200" y="2979128"/>
                <a:chExt cx="362945" cy="666204"/>
              </a:xfrm>
            </p:grpSpPr>
            <p:sp>
              <p:nvSpPr>
                <p:cNvPr id="176" name="Cross 175"/>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Diamond 176"/>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163"/>
              <p:cNvGrpSpPr/>
              <p:nvPr/>
            </p:nvGrpSpPr>
            <p:grpSpPr>
              <a:xfrm>
                <a:off x="6553200" y="2979128"/>
                <a:ext cx="362945" cy="666204"/>
                <a:chOff x="6553200" y="2979128"/>
                <a:chExt cx="362945" cy="666204"/>
              </a:xfrm>
            </p:grpSpPr>
            <p:sp>
              <p:nvSpPr>
                <p:cNvPr id="174" name="Cross 173"/>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Diamond 174"/>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5" name="Diamond 164"/>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165"/>
              <p:cNvGrpSpPr/>
              <p:nvPr/>
            </p:nvGrpSpPr>
            <p:grpSpPr>
              <a:xfrm>
                <a:off x="7528560" y="2987837"/>
                <a:ext cx="362945" cy="666204"/>
                <a:chOff x="6553200" y="2979128"/>
                <a:chExt cx="362945" cy="666204"/>
              </a:xfrm>
            </p:grpSpPr>
            <p:sp>
              <p:nvSpPr>
                <p:cNvPr id="172" name="Cross 171"/>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Diamond 172"/>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7" name="Diamond 166"/>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8" name="Group 167"/>
              <p:cNvGrpSpPr/>
              <p:nvPr/>
            </p:nvGrpSpPr>
            <p:grpSpPr>
              <a:xfrm>
                <a:off x="8007531" y="2979128"/>
                <a:ext cx="362945" cy="666204"/>
                <a:chOff x="6553200" y="2979128"/>
                <a:chExt cx="362945" cy="666204"/>
              </a:xfrm>
            </p:grpSpPr>
            <p:sp>
              <p:nvSpPr>
                <p:cNvPr id="170" name="Cross 169"/>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Diamond 170"/>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9" name="Diamond 168"/>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8" name="Group 184"/>
          <p:cNvGrpSpPr/>
          <p:nvPr/>
        </p:nvGrpSpPr>
        <p:grpSpPr>
          <a:xfrm flipH="1">
            <a:off x="9264788" y="2474515"/>
            <a:ext cx="1540785" cy="3163895"/>
            <a:chOff x="304800" y="762000"/>
            <a:chExt cx="2528871" cy="5192861"/>
          </a:xfrm>
        </p:grpSpPr>
        <p:sp>
          <p:nvSpPr>
            <p:cNvPr id="209" name="Rounded Rectangle 208"/>
            <p:cNvSpPr/>
            <p:nvPr/>
          </p:nvSpPr>
          <p:spPr>
            <a:xfrm>
              <a:off x="762000" y="1344270"/>
              <a:ext cx="1752600" cy="2846729"/>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0" name="Group 70"/>
            <p:cNvGrpSpPr/>
            <p:nvPr/>
          </p:nvGrpSpPr>
          <p:grpSpPr>
            <a:xfrm flipH="1">
              <a:off x="1143000" y="4468471"/>
              <a:ext cx="609601" cy="1447801"/>
              <a:chOff x="4222137" y="4305789"/>
              <a:chExt cx="609601" cy="1447801"/>
            </a:xfrm>
          </p:grpSpPr>
          <p:sp>
            <p:nvSpPr>
              <p:cNvPr id="309" name="Oval 308"/>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71"/>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68"/>
            <p:cNvGrpSpPr/>
            <p:nvPr/>
          </p:nvGrpSpPr>
          <p:grpSpPr>
            <a:xfrm>
              <a:off x="1555137" y="4507060"/>
              <a:ext cx="609601" cy="1447801"/>
              <a:chOff x="4222137" y="4305789"/>
              <a:chExt cx="609601" cy="1447801"/>
            </a:xfrm>
          </p:grpSpPr>
          <p:sp>
            <p:nvSpPr>
              <p:cNvPr id="307" name="Oval 66"/>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67"/>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4" name="Oval 233"/>
            <p:cNvSpPr/>
            <p:nvPr/>
          </p:nvSpPr>
          <p:spPr>
            <a:xfrm rot="4223114">
              <a:off x="1957370" y="3206423"/>
              <a:ext cx="1219201"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rot="7252322">
              <a:off x="114716" y="3202227"/>
              <a:ext cx="1219201"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6" name="Group 34"/>
            <p:cNvGrpSpPr/>
            <p:nvPr/>
          </p:nvGrpSpPr>
          <p:grpSpPr>
            <a:xfrm rot="18918069">
              <a:off x="1754044" y="2367296"/>
              <a:ext cx="992712" cy="1453296"/>
              <a:chOff x="1977877" y="1457884"/>
              <a:chExt cx="992712" cy="1453296"/>
            </a:xfrm>
          </p:grpSpPr>
          <p:sp>
            <p:nvSpPr>
              <p:cNvPr id="295" name="Trapezoid 35"/>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6" name="Group 32"/>
              <p:cNvGrpSpPr/>
              <p:nvPr/>
            </p:nvGrpSpPr>
            <p:grpSpPr>
              <a:xfrm rot="1329619">
                <a:off x="1977877" y="2670865"/>
                <a:ext cx="750562" cy="222094"/>
                <a:chOff x="1398494" y="4038600"/>
                <a:chExt cx="1192306" cy="434340"/>
              </a:xfrm>
            </p:grpSpPr>
            <p:sp>
              <p:nvSpPr>
                <p:cNvPr id="297" name="Pentagon 135"/>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Pentagon 136"/>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Diamond 298"/>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0" name="Group 15"/>
                <p:cNvGrpSpPr/>
                <p:nvPr/>
              </p:nvGrpSpPr>
              <p:grpSpPr>
                <a:xfrm>
                  <a:off x="1909482" y="4043875"/>
                  <a:ext cx="681318" cy="429065"/>
                  <a:chOff x="685800" y="1524000"/>
                  <a:chExt cx="1219200" cy="609600"/>
                </a:xfrm>
              </p:grpSpPr>
              <p:sp>
                <p:nvSpPr>
                  <p:cNvPr id="302"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Pentagon 302"/>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Pentagon 303"/>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Diamond 304"/>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Diamond 305"/>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1" name="Diamond 300"/>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7" name="Group 33"/>
            <p:cNvGrpSpPr/>
            <p:nvPr/>
          </p:nvGrpSpPr>
          <p:grpSpPr>
            <a:xfrm>
              <a:off x="304800" y="2258671"/>
              <a:ext cx="992712" cy="1453296"/>
              <a:chOff x="1977877" y="1457884"/>
              <a:chExt cx="992712" cy="1453296"/>
            </a:xfrm>
          </p:grpSpPr>
          <p:sp>
            <p:nvSpPr>
              <p:cNvPr id="283" name="Trapezoid 18"/>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4" name="Group 32"/>
              <p:cNvGrpSpPr/>
              <p:nvPr/>
            </p:nvGrpSpPr>
            <p:grpSpPr>
              <a:xfrm rot="1329619">
                <a:off x="1977877" y="2670865"/>
                <a:ext cx="750562" cy="222094"/>
                <a:chOff x="1398494" y="4038600"/>
                <a:chExt cx="1192306" cy="434340"/>
              </a:xfrm>
            </p:grpSpPr>
            <p:sp>
              <p:nvSpPr>
                <p:cNvPr id="285" name="Pentagon 21"/>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Pentagon 22"/>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Diamond 24"/>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15"/>
                <p:cNvGrpSpPr/>
                <p:nvPr/>
              </p:nvGrpSpPr>
              <p:grpSpPr>
                <a:xfrm>
                  <a:off x="1909482" y="4043875"/>
                  <a:ext cx="681318" cy="429065"/>
                  <a:chOff x="685800" y="1524000"/>
                  <a:chExt cx="1219200" cy="609600"/>
                </a:xfrm>
              </p:grpSpPr>
              <p:sp>
                <p:nvSpPr>
                  <p:cNvPr id="290"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Pentagon 28"/>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Pentagon 29"/>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Diamond 30"/>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Diamond 31"/>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9" name="Diamond 26"/>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8" name="Trapezoid 3"/>
            <p:cNvSpPr/>
            <p:nvPr/>
          </p:nvSpPr>
          <p:spPr>
            <a:xfrm>
              <a:off x="914400" y="2334871"/>
              <a:ext cx="1447800" cy="2667000"/>
            </a:xfrm>
            <a:prstGeom prst="trapezoid">
              <a:avLst>
                <a:gd name="adj" fmla="val 2438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Trapezoid 238"/>
            <p:cNvSpPr/>
            <p:nvPr/>
          </p:nvSpPr>
          <p:spPr>
            <a:xfrm>
              <a:off x="1416571" y="2212451"/>
              <a:ext cx="457200" cy="457200"/>
            </a:xfrm>
            <a:prstGeom prst="trapezoid">
              <a:avLst>
                <a:gd name="adj" fmla="val 34836"/>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0" name="Group 17"/>
            <p:cNvGrpSpPr/>
            <p:nvPr/>
          </p:nvGrpSpPr>
          <p:grpSpPr>
            <a:xfrm>
              <a:off x="914400" y="4925671"/>
              <a:ext cx="1447800" cy="434340"/>
              <a:chOff x="533400" y="1364105"/>
              <a:chExt cx="2590800" cy="617095"/>
            </a:xfrm>
          </p:grpSpPr>
          <p:sp>
            <p:nvSpPr>
              <p:cNvPr id="271" name="Pentagon 109"/>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Pentagon 110"/>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Pentagon 7"/>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Diamond 8"/>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Diamond 9"/>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6" name="Group 15"/>
              <p:cNvGrpSpPr/>
              <p:nvPr/>
            </p:nvGrpSpPr>
            <p:grpSpPr>
              <a:xfrm>
                <a:off x="1905000" y="1371600"/>
                <a:ext cx="1219200" cy="609600"/>
                <a:chOff x="685800" y="1524000"/>
                <a:chExt cx="1219200" cy="609600"/>
              </a:xfrm>
            </p:grpSpPr>
            <p:sp>
              <p:nvSpPr>
                <p:cNvPr id="278"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Pentagon 11"/>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Pentagon 12"/>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Diamond 13"/>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Diamond 14"/>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7" name="Diamond 16"/>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1" name="Oval 240"/>
            <p:cNvSpPr/>
            <p:nvPr/>
          </p:nvSpPr>
          <p:spPr>
            <a:xfrm>
              <a:off x="838200" y="1344271"/>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ounded Rectangle 241"/>
            <p:cNvSpPr/>
            <p:nvPr/>
          </p:nvSpPr>
          <p:spPr>
            <a:xfrm>
              <a:off x="762000" y="1344271"/>
              <a:ext cx="1752600" cy="381000"/>
            </a:xfrm>
            <a:prstGeom prst="round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3" name="Group 50"/>
            <p:cNvGrpSpPr/>
            <p:nvPr/>
          </p:nvGrpSpPr>
          <p:grpSpPr>
            <a:xfrm>
              <a:off x="914400" y="1344271"/>
              <a:ext cx="1447800" cy="434340"/>
              <a:chOff x="533400" y="1364105"/>
              <a:chExt cx="2590800" cy="617095"/>
            </a:xfrm>
          </p:grpSpPr>
          <p:sp>
            <p:nvSpPr>
              <p:cNvPr id="259" name="Pentagon 258"/>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Pentagon 259"/>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Pentagon 260"/>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Diamond 261"/>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Diamond 262"/>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4" name="Group 15"/>
              <p:cNvGrpSpPr/>
              <p:nvPr/>
            </p:nvGrpSpPr>
            <p:grpSpPr>
              <a:xfrm>
                <a:off x="1905000" y="1371600"/>
                <a:ext cx="1219200" cy="609600"/>
                <a:chOff x="685800" y="1524000"/>
                <a:chExt cx="1219200" cy="609600"/>
              </a:xfrm>
            </p:grpSpPr>
            <p:sp>
              <p:nvSpPr>
                <p:cNvPr id="266"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Pentagon 266"/>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Pentagon 267"/>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Diamond 107"/>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Diamond 108"/>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5" name="Diamond 103"/>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4" name="Chord 243"/>
            <p:cNvSpPr/>
            <p:nvPr/>
          </p:nvSpPr>
          <p:spPr>
            <a:xfrm rot="9025953">
              <a:off x="725911" y="762000"/>
              <a:ext cx="1755873" cy="1552505"/>
            </a:xfrm>
            <a:prstGeom prst="chord">
              <a:avLst>
                <a:gd name="adj1" fmla="val 2633283"/>
                <a:gd name="adj2" fmla="val 1180895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179"/>
            <p:cNvGrpSpPr/>
            <p:nvPr/>
          </p:nvGrpSpPr>
          <p:grpSpPr>
            <a:xfrm rot="4546340">
              <a:off x="908994" y="2684664"/>
              <a:ext cx="724841" cy="220741"/>
              <a:chOff x="3294680" y="350136"/>
              <a:chExt cx="1963120" cy="335664"/>
            </a:xfrm>
          </p:grpSpPr>
          <p:sp>
            <p:nvSpPr>
              <p:cNvPr id="256" name="Donut 94"/>
              <p:cNvSpPr/>
              <p:nvPr/>
            </p:nvSpPr>
            <p:spPr>
              <a:xfrm>
                <a:off x="3294680" y="350136"/>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Donut 256"/>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8" name="Donut 257"/>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6" name="Group 180"/>
            <p:cNvGrpSpPr/>
            <p:nvPr/>
          </p:nvGrpSpPr>
          <p:grpSpPr>
            <a:xfrm rot="6411433">
              <a:off x="1502634" y="2730746"/>
              <a:ext cx="759652" cy="200444"/>
              <a:chOff x="3200400" y="381000"/>
              <a:chExt cx="2057400" cy="304800"/>
            </a:xfrm>
          </p:grpSpPr>
          <p:sp>
            <p:nvSpPr>
              <p:cNvPr id="253" name="Donut 252"/>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4" name="Donut 253"/>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5" name="Donut 93"/>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7" name="Group 17"/>
            <p:cNvGrpSpPr/>
            <p:nvPr/>
          </p:nvGrpSpPr>
          <p:grpSpPr>
            <a:xfrm>
              <a:off x="1295400" y="2895600"/>
              <a:ext cx="681318" cy="429065"/>
              <a:chOff x="533400" y="1371600"/>
              <a:chExt cx="1219200" cy="609600"/>
            </a:xfrm>
          </p:grpSpPr>
          <p:sp>
            <p:nvSpPr>
              <p:cNvPr id="248" name="Pentagon 247"/>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Pentagon 248"/>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Pentagon 249"/>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Diamond 250"/>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Diamond 251"/>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 name="Rectangle 5"/>
          <p:cNvSpPr/>
          <p:nvPr/>
        </p:nvSpPr>
        <p:spPr>
          <a:xfrm>
            <a:off x="322256" y="1161459"/>
            <a:ext cx="7018701" cy="369332"/>
          </a:xfrm>
          <a:prstGeom prst="rect">
            <a:avLst/>
          </a:prstGeom>
        </p:spPr>
        <p:txBody>
          <a:bodyPr wrap="square">
            <a:spAutoFit/>
          </a:bodyPr>
          <a:lstStyle/>
          <a:p>
            <a:r>
              <a:rPr lang="en-US" b="0" i="0" dirty="0">
                <a:solidFill>
                  <a:srgbClr val="333333"/>
                </a:solidFill>
                <a:effectLst/>
                <a:latin typeface="Open Sans"/>
              </a:rPr>
              <a:t>Sarah saw Hagar’s son Ishmael mocking, or persecuting, Isaac </a:t>
            </a:r>
            <a:endParaRPr lang="en-US" dirty="0"/>
          </a:p>
        </p:txBody>
      </p:sp>
      <p:sp>
        <p:nvSpPr>
          <p:cNvPr id="311" name="Rectangle 310"/>
          <p:cNvSpPr/>
          <p:nvPr/>
        </p:nvSpPr>
        <p:spPr>
          <a:xfrm>
            <a:off x="4292957" y="1876229"/>
            <a:ext cx="6096000" cy="923330"/>
          </a:xfrm>
          <a:prstGeom prst="rect">
            <a:avLst/>
          </a:prstGeom>
        </p:spPr>
        <p:txBody>
          <a:bodyPr>
            <a:spAutoFit/>
          </a:bodyPr>
          <a:lstStyle/>
          <a:p>
            <a:r>
              <a:rPr lang="en-US" b="0" i="1" dirty="0">
                <a:solidFill>
                  <a:srgbClr val="333333"/>
                </a:solidFill>
                <a:effectLst/>
                <a:latin typeface="Palatino"/>
              </a:rPr>
              <a:t>But as then he that was born after the flesh persecuted him that was born after the Spirit, even so it is now.</a:t>
            </a:r>
          </a:p>
          <a:p>
            <a:r>
              <a:rPr lang="en-US" i="1" dirty="0">
                <a:solidFill>
                  <a:srgbClr val="333333"/>
                </a:solidFill>
                <a:latin typeface="Palatino"/>
              </a:rPr>
              <a:t>Galatians 4:29</a:t>
            </a:r>
            <a:endParaRPr lang="en-US" i="1" dirty="0"/>
          </a:p>
        </p:txBody>
      </p:sp>
      <p:sp>
        <p:nvSpPr>
          <p:cNvPr id="312" name="Rectangle 311"/>
          <p:cNvSpPr/>
          <p:nvPr/>
        </p:nvSpPr>
        <p:spPr>
          <a:xfrm>
            <a:off x="3100414" y="2964156"/>
            <a:ext cx="6096000" cy="646331"/>
          </a:xfrm>
          <a:prstGeom prst="rect">
            <a:avLst/>
          </a:prstGeom>
        </p:spPr>
        <p:txBody>
          <a:bodyPr>
            <a:spAutoFit/>
          </a:bodyPr>
          <a:lstStyle/>
          <a:p>
            <a:r>
              <a:rPr lang="en-US" b="0" i="0" dirty="0">
                <a:solidFill>
                  <a:srgbClr val="333333"/>
                </a:solidFill>
                <a:effectLst/>
                <a:latin typeface="Open Sans"/>
              </a:rPr>
              <a:t>Sarah told Abraham to send Hagar and Ishmael away into the wilderness, which grieved Abraham.</a:t>
            </a:r>
            <a:endParaRPr lang="en-US" dirty="0"/>
          </a:p>
        </p:txBody>
      </p:sp>
      <p:grpSp>
        <p:nvGrpSpPr>
          <p:cNvPr id="313" name="Group 312"/>
          <p:cNvGrpSpPr/>
          <p:nvPr/>
        </p:nvGrpSpPr>
        <p:grpSpPr>
          <a:xfrm>
            <a:off x="233667" y="2712734"/>
            <a:ext cx="1482226" cy="2805399"/>
            <a:chOff x="3810000" y="553998"/>
            <a:chExt cx="1839832" cy="3482238"/>
          </a:xfrm>
        </p:grpSpPr>
        <p:sp>
          <p:nvSpPr>
            <p:cNvPr id="314" name="Cloud 313"/>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Cloud 314"/>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lowchart: Manual Operation 317"/>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lowchart: Manual Operation 318"/>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lowchart: Manual Operation 321"/>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lowchart: Extract 322"/>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ounded Rectangle 323"/>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Cloud 325"/>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ounded Rectangle 326"/>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8" name="Group 327"/>
            <p:cNvGrpSpPr/>
            <p:nvPr/>
          </p:nvGrpSpPr>
          <p:grpSpPr>
            <a:xfrm>
              <a:off x="4220061" y="818482"/>
              <a:ext cx="938018" cy="300171"/>
              <a:chOff x="1756756" y="4876800"/>
              <a:chExt cx="4088873" cy="1308463"/>
            </a:xfrm>
          </p:grpSpPr>
          <p:grpSp>
            <p:nvGrpSpPr>
              <p:cNvPr id="361" name="Group 360"/>
              <p:cNvGrpSpPr/>
              <p:nvPr/>
            </p:nvGrpSpPr>
            <p:grpSpPr>
              <a:xfrm>
                <a:off x="1756756" y="4876800"/>
                <a:ext cx="1367444" cy="1295400"/>
                <a:chOff x="1756756" y="4876800"/>
                <a:chExt cx="1367444" cy="1295400"/>
              </a:xfrm>
            </p:grpSpPr>
            <p:sp>
              <p:nvSpPr>
                <p:cNvPr id="372" name="Quad Arrow Callout 37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Quad Arrow Callout 37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Quad Arrow Callout 37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2" name="Group 361"/>
              <p:cNvGrpSpPr/>
              <p:nvPr/>
            </p:nvGrpSpPr>
            <p:grpSpPr>
              <a:xfrm>
                <a:off x="3119647" y="4889863"/>
                <a:ext cx="1367444" cy="1295400"/>
                <a:chOff x="1756756" y="4876800"/>
                <a:chExt cx="1367444" cy="1295400"/>
              </a:xfrm>
            </p:grpSpPr>
            <p:sp>
              <p:nvSpPr>
                <p:cNvPr id="369" name="Quad Arrow Callout 36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Quad Arrow Callout 36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Quad Arrow Callout 37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3" name="Group 362"/>
              <p:cNvGrpSpPr/>
              <p:nvPr/>
            </p:nvGrpSpPr>
            <p:grpSpPr>
              <a:xfrm>
                <a:off x="4478185" y="4889863"/>
                <a:ext cx="1367444" cy="1295400"/>
                <a:chOff x="1756756" y="4876800"/>
                <a:chExt cx="1367444" cy="1295400"/>
              </a:xfrm>
            </p:grpSpPr>
            <p:sp>
              <p:nvSpPr>
                <p:cNvPr id="366" name="Quad Arrow Callout 36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Quad Arrow Callout 36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Quad Arrow Callout 36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4" name="Quad Arrow Callout 363"/>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Quad Arrow Callout 364"/>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9" name="Group 328"/>
            <p:cNvGrpSpPr/>
            <p:nvPr/>
          </p:nvGrpSpPr>
          <p:grpSpPr>
            <a:xfrm rot="17531393">
              <a:off x="4356564" y="2143638"/>
              <a:ext cx="938018" cy="300171"/>
              <a:chOff x="1756756" y="4876800"/>
              <a:chExt cx="4088873" cy="1308463"/>
            </a:xfrm>
          </p:grpSpPr>
          <p:grpSp>
            <p:nvGrpSpPr>
              <p:cNvPr id="347" name="Group 346"/>
              <p:cNvGrpSpPr/>
              <p:nvPr/>
            </p:nvGrpSpPr>
            <p:grpSpPr>
              <a:xfrm>
                <a:off x="1756756" y="4876800"/>
                <a:ext cx="1367444" cy="1295400"/>
                <a:chOff x="1756756" y="4876800"/>
                <a:chExt cx="1367444" cy="1295400"/>
              </a:xfrm>
            </p:grpSpPr>
            <p:sp>
              <p:nvSpPr>
                <p:cNvPr id="358" name="Quad Arrow Callout 35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Quad Arrow Callout 35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Quad Arrow Callout 35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8" name="Group 347"/>
              <p:cNvGrpSpPr/>
              <p:nvPr/>
            </p:nvGrpSpPr>
            <p:grpSpPr>
              <a:xfrm>
                <a:off x="3119647" y="4889863"/>
                <a:ext cx="1367444" cy="1295400"/>
                <a:chOff x="1756756" y="4876800"/>
                <a:chExt cx="1367444" cy="1295400"/>
              </a:xfrm>
            </p:grpSpPr>
            <p:sp>
              <p:nvSpPr>
                <p:cNvPr id="355" name="Quad Arrow Callout 35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Quad Arrow Callout 35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Quad Arrow Callout 35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 name="Group 348"/>
              <p:cNvGrpSpPr/>
              <p:nvPr/>
            </p:nvGrpSpPr>
            <p:grpSpPr>
              <a:xfrm>
                <a:off x="4478185" y="4889863"/>
                <a:ext cx="1367444" cy="1295400"/>
                <a:chOff x="1756756" y="4876800"/>
                <a:chExt cx="1367444" cy="1295400"/>
              </a:xfrm>
            </p:grpSpPr>
            <p:sp>
              <p:nvSpPr>
                <p:cNvPr id="352" name="Quad Arrow Callout 35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Quad Arrow Callout 35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Quad Arrow Callout 35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0" name="Quad Arrow Callout 349"/>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Quad Arrow Callout 350"/>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0" name="Group 329"/>
            <p:cNvGrpSpPr/>
            <p:nvPr/>
          </p:nvGrpSpPr>
          <p:grpSpPr>
            <a:xfrm rot="17531393">
              <a:off x="3995156" y="3097226"/>
              <a:ext cx="938018" cy="300171"/>
              <a:chOff x="1756756" y="4876800"/>
              <a:chExt cx="4088873" cy="1308463"/>
            </a:xfrm>
          </p:grpSpPr>
          <p:grpSp>
            <p:nvGrpSpPr>
              <p:cNvPr id="333" name="Group 332"/>
              <p:cNvGrpSpPr/>
              <p:nvPr/>
            </p:nvGrpSpPr>
            <p:grpSpPr>
              <a:xfrm>
                <a:off x="1756756" y="4876800"/>
                <a:ext cx="1367444" cy="1295400"/>
                <a:chOff x="1756756" y="4876800"/>
                <a:chExt cx="1367444" cy="1295400"/>
              </a:xfrm>
            </p:grpSpPr>
            <p:sp>
              <p:nvSpPr>
                <p:cNvPr id="344" name="Quad Arrow Callout 34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Quad Arrow Callout 34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Quad Arrow Callout 34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4" name="Group 333"/>
              <p:cNvGrpSpPr/>
              <p:nvPr/>
            </p:nvGrpSpPr>
            <p:grpSpPr>
              <a:xfrm>
                <a:off x="3119647" y="4889863"/>
                <a:ext cx="1367444" cy="1295400"/>
                <a:chOff x="1756756" y="4876800"/>
                <a:chExt cx="1367444" cy="1295400"/>
              </a:xfrm>
            </p:grpSpPr>
            <p:sp>
              <p:nvSpPr>
                <p:cNvPr id="341" name="Quad Arrow Callout 34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Quad Arrow Callout 34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Quad Arrow Callout 34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5" name="Group 334"/>
              <p:cNvGrpSpPr/>
              <p:nvPr/>
            </p:nvGrpSpPr>
            <p:grpSpPr>
              <a:xfrm>
                <a:off x="4478185" y="4889863"/>
                <a:ext cx="1367444" cy="1295400"/>
                <a:chOff x="1756756" y="4876800"/>
                <a:chExt cx="1367444" cy="1295400"/>
              </a:xfrm>
            </p:grpSpPr>
            <p:sp>
              <p:nvSpPr>
                <p:cNvPr id="338" name="Quad Arrow Callout 33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Quad Arrow Callout 33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Quad Arrow Callout 33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6" name="Quad Arrow Callout 335"/>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Quad Arrow Callout 336"/>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1" name="Cloud 330"/>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rot="15944673">
              <a:off x="4557837" y="1671452"/>
              <a:ext cx="235423" cy="3243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5" name="Group 374"/>
          <p:cNvGrpSpPr/>
          <p:nvPr/>
        </p:nvGrpSpPr>
        <p:grpSpPr>
          <a:xfrm>
            <a:off x="1723677" y="2905680"/>
            <a:ext cx="1368490" cy="2582341"/>
            <a:chOff x="6271588" y="553998"/>
            <a:chExt cx="2022382" cy="3816236"/>
          </a:xfrm>
        </p:grpSpPr>
        <p:sp>
          <p:nvSpPr>
            <p:cNvPr id="376" name="Oval 375"/>
            <p:cNvSpPr/>
            <p:nvPr/>
          </p:nvSpPr>
          <p:spPr>
            <a:xfrm rot="3435232" flipH="1">
              <a:off x="7673811" y="2692254"/>
              <a:ext cx="443101" cy="3698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rot="18164768">
              <a:off x="6389098" y="2759160"/>
              <a:ext cx="443101" cy="34775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Trapezoid 377"/>
            <p:cNvSpPr/>
            <p:nvPr/>
          </p:nvSpPr>
          <p:spPr>
            <a:xfrm rot="20676161" flipH="1">
              <a:off x="7354333" y="1977212"/>
              <a:ext cx="673694" cy="959833"/>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Trapezoid 378"/>
            <p:cNvSpPr/>
            <p:nvPr/>
          </p:nvSpPr>
          <p:spPr>
            <a:xfrm rot="996339">
              <a:off x="6464891" y="1863475"/>
              <a:ext cx="673694" cy="1080116"/>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Cloud 379"/>
            <p:cNvSpPr/>
            <p:nvPr/>
          </p:nvSpPr>
          <p:spPr>
            <a:xfrm rot="10800000">
              <a:off x="6392471" y="611603"/>
              <a:ext cx="1730753" cy="210259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rot="20260128">
              <a:off x="6662172" y="4068787"/>
              <a:ext cx="618126" cy="29450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p:cNvSpPr/>
            <p:nvPr/>
          </p:nvSpPr>
          <p:spPr>
            <a:xfrm rot="2101605">
              <a:off x="7051187" y="4033055"/>
              <a:ext cx="618126" cy="33717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Trapezoid 382"/>
            <p:cNvSpPr/>
            <p:nvPr/>
          </p:nvSpPr>
          <p:spPr>
            <a:xfrm>
              <a:off x="6629400" y="2667000"/>
              <a:ext cx="1143000" cy="1506544"/>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Trapezoid 383"/>
            <p:cNvSpPr/>
            <p:nvPr/>
          </p:nvSpPr>
          <p:spPr>
            <a:xfrm>
              <a:off x="6705600" y="2057400"/>
              <a:ext cx="989002" cy="1506544"/>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5" name="Group 384"/>
            <p:cNvGrpSpPr/>
            <p:nvPr/>
          </p:nvGrpSpPr>
          <p:grpSpPr>
            <a:xfrm>
              <a:off x="6840178" y="1496996"/>
              <a:ext cx="805783" cy="1219200"/>
              <a:chOff x="6859404" y="1496996"/>
              <a:chExt cx="920895" cy="1219200"/>
            </a:xfrm>
          </p:grpSpPr>
          <p:sp>
            <p:nvSpPr>
              <p:cNvPr id="430" name="Oval 429"/>
              <p:cNvSpPr/>
              <p:nvPr/>
            </p:nvSpPr>
            <p:spPr>
              <a:xfrm>
                <a:off x="6859404" y="1496996"/>
                <a:ext cx="920895" cy="121920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430"/>
              <p:cNvSpPr/>
              <p:nvPr/>
            </p:nvSpPr>
            <p:spPr>
              <a:xfrm>
                <a:off x="7051097" y="1606717"/>
                <a:ext cx="57129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6" name="Oval 385"/>
            <p:cNvSpPr/>
            <p:nvPr/>
          </p:nvSpPr>
          <p:spPr>
            <a:xfrm>
              <a:off x="6705600" y="914400"/>
              <a:ext cx="1236252" cy="12406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7" name="Group 386"/>
            <p:cNvGrpSpPr/>
            <p:nvPr/>
          </p:nvGrpSpPr>
          <p:grpSpPr>
            <a:xfrm>
              <a:off x="6661727" y="3902364"/>
              <a:ext cx="1066800" cy="228600"/>
              <a:chOff x="5562600" y="5257800"/>
              <a:chExt cx="2743200" cy="533400"/>
            </a:xfrm>
          </p:grpSpPr>
          <p:grpSp>
            <p:nvGrpSpPr>
              <p:cNvPr id="418" name="Group 417"/>
              <p:cNvGrpSpPr/>
              <p:nvPr/>
            </p:nvGrpSpPr>
            <p:grpSpPr>
              <a:xfrm>
                <a:off x="5562600" y="5257800"/>
                <a:ext cx="685800" cy="533400"/>
                <a:chOff x="5562600" y="5257800"/>
                <a:chExt cx="685800" cy="533400"/>
              </a:xfrm>
            </p:grpSpPr>
            <p:sp>
              <p:nvSpPr>
                <p:cNvPr id="428" name="Hexagon 427"/>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Cross 428"/>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9" name="Group 418"/>
              <p:cNvGrpSpPr/>
              <p:nvPr/>
            </p:nvGrpSpPr>
            <p:grpSpPr>
              <a:xfrm>
                <a:off x="6248400" y="5257800"/>
                <a:ext cx="685800" cy="533400"/>
                <a:chOff x="5562600" y="5257800"/>
                <a:chExt cx="685800" cy="533400"/>
              </a:xfrm>
            </p:grpSpPr>
            <p:sp>
              <p:nvSpPr>
                <p:cNvPr id="426" name="Hexagon 425"/>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Cross 426"/>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0" name="Group 419"/>
              <p:cNvGrpSpPr/>
              <p:nvPr/>
            </p:nvGrpSpPr>
            <p:grpSpPr>
              <a:xfrm>
                <a:off x="6934200" y="5257800"/>
                <a:ext cx="685800" cy="533400"/>
                <a:chOff x="5562600" y="5257800"/>
                <a:chExt cx="685800" cy="533400"/>
              </a:xfrm>
            </p:grpSpPr>
            <p:sp>
              <p:nvSpPr>
                <p:cNvPr id="424" name="Hexagon 423"/>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Cross 424"/>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1" name="Group 420"/>
              <p:cNvGrpSpPr/>
              <p:nvPr/>
            </p:nvGrpSpPr>
            <p:grpSpPr>
              <a:xfrm>
                <a:off x="7620000" y="5257800"/>
                <a:ext cx="685800" cy="533400"/>
                <a:chOff x="5562600" y="5257800"/>
                <a:chExt cx="685800" cy="533400"/>
              </a:xfrm>
            </p:grpSpPr>
            <p:sp>
              <p:nvSpPr>
                <p:cNvPr id="422" name="Hexagon 421"/>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Cross 422"/>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88" name="Cloud 387"/>
            <p:cNvSpPr/>
            <p:nvPr/>
          </p:nvSpPr>
          <p:spPr>
            <a:xfrm>
              <a:off x="6781800" y="553998"/>
              <a:ext cx="1143000" cy="89380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9" name="Group 388"/>
            <p:cNvGrpSpPr/>
            <p:nvPr/>
          </p:nvGrpSpPr>
          <p:grpSpPr>
            <a:xfrm>
              <a:off x="6553201" y="990600"/>
              <a:ext cx="1447800" cy="279400"/>
              <a:chOff x="4950691" y="2343727"/>
              <a:chExt cx="1208937" cy="279400"/>
            </a:xfrm>
          </p:grpSpPr>
          <p:sp>
            <p:nvSpPr>
              <p:cNvPr id="404" name="Cross 403"/>
              <p:cNvSpPr/>
              <p:nvPr/>
            </p:nvSpPr>
            <p:spPr>
              <a:xfrm>
                <a:off x="4950691" y="2343727"/>
                <a:ext cx="1208937" cy="279400"/>
              </a:xfrm>
              <a:prstGeom prst="plus">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5" name="Group 404"/>
              <p:cNvGrpSpPr/>
              <p:nvPr/>
            </p:nvGrpSpPr>
            <p:grpSpPr>
              <a:xfrm>
                <a:off x="5029200" y="2362200"/>
                <a:ext cx="1066800" cy="228600"/>
                <a:chOff x="5562600" y="5257800"/>
                <a:chExt cx="2743200" cy="533400"/>
              </a:xfrm>
            </p:grpSpPr>
            <p:grpSp>
              <p:nvGrpSpPr>
                <p:cNvPr id="406" name="Group 335"/>
                <p:cNvGrpSpPr/>
                <p:nvPr/>
              </p:nvGrpSpPr>
              <p:grpSpPr>
                <a:xfrm>
                  <a:off x="5562600" y="5257800"/>
                  <a:ext cx="685800" cy="533400"/>
                  <a:chOff x="5562600" y="5257800"/>
                  <a:chExt cx="685800" cy="533400"/>
                </a:xfrm>
              </p:grpSpPr>
              <p:sp>
                <p:nvSpPr>
                  <p:cNvPr id="416" name="Hexagon 415"/>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Cross 416"/>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7" name="Group 336"/>
                <p:cNvGrpSpPr/>
                <p:nvPr/>
              </p:nvGrpSpPr>
              <p:grpSpPr>
                <a:xfrm>
                  <a:off x="6248400" y="5257800"/>
                  <a:ext cx="685800" cy="533400"/>
                  <a:chOff x="5562600" y="5257800"/>
                  <a:chExt cx="685800" cy="533400"/>
                </a:xfrm>
              </p:grpSpPr>
              <p:sp>
                <p:nvSpPr>
                  <p:cNvPr id="414" name="Hexagon 413"/>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Cross 414"/>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8" name="Group 339"/>
                <p:cNvGrpSpPr/>
                <p:nvPr/>
              </p:nvGrpSpPr>
              <p:grpSpPr>
                <a:xfrm>
                  <a:off x="6934200" y="5257800"/>
                  <a:ext cx="685800" cy="533400"/>
                  <a:chOff x="5562600" y="5257800"/>
                  <a:chExt cx="685800" cy="533400"/>
                </a:xfrm>
              </p:grpSpPr>
              <p:sp>
                <p:nvSpPr>
                  <p:cNvPr id="412" name="Hexagon 411"/>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Cross 412"/>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9" name="Group 342"/>
                <p:cNvGrpSpPr/>
                <p:nvPr/>
              </p:nvGrpSpPr>
              <p:grpSpPr>
                <a:xfrm>
                  <a:off x="7620000" y="5257800"/>
                  <a:ext cx="685800" cy="533400"/>
                  <a:chOff x="5562600" y="5257800"/>
                  <a:chExt cx="685800" cy="533400"/>
                </a:xfrm>
              </p:grpSpPr>
              <p:sp>
                <p:nvSpPr>
                  <p:cNvPr id="410" name="Hexagon 409"/>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Cross 410"/>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90" name="Isosceles Triangle 389"/>
            <p:cNvSpPr/>
            <p:nvPr/>
          </p:nvSpPr>
          <p:spPr>
            <a:xfrm>
              <a:off x="7912970" y="1148134"/>
              <a:ext cx="381000" cy="1471460"/>
            </a:xfrm>
            <a:prstGeom prst="triangle">
              <a:avLst>
                <a:gd name="adj" fmla="val 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Isosceles Triangle 390"/>
            <p:cNvSpPr/>
            <p:nvPr/>
          </p:nvSpPr>
          <p:spPr>
            <a:xfrm>
              <a:off x="6271588" y="1167856"/>
              <a:ext cx="390139" cy="1451738"/>
            </a:xfrm>
            <a:prstGeom prst="triangle">
              <a:avLst>
                <a:gd name="adj" fmla="val 1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2" name="Group 391"/>
            <p:cNvGrpSpPr/>
            <p:nvPr/>
          </p:nvGrpSpPr>
          <p:grpSpPr>
            <a:xfrm>
              <a:off x="6894801" y="2174967"/>
              <a:ext cx="238478" cy="260636"/>
              <a:chOff x="1756756" y="4876800"/>
              <a:chExt cx="1367444" cy="1295400"/>
            </a:xfrm>
          </p:grpSpPr>
          <p:sp>
            <p:nvSpPr>
              <p:cNvPr id="401" name="Quad Arrow Callout 40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Quad Arrow Callout 40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Quad Arrow Callout 40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3" name="Group 392"/>
            <p:cNvGrpSpPr/>
            <p:nvPr/>
          </p:nvGrpSpPr>
          <p:grpSpPr>
            <a:xfrm>
              <a:off x="7088428" y="2393269"/>
              <a:ext cx="308572" cy="337242"/>
              <a:chOff x="1756756" y="4876800"/>
              <a:chExt cx="1367444" cy="1295400"/>
            </a:xfrm>
          </p:grpSpPr>
          <p:sp>
            <p:nvSpPr>
              <p:cNvPr id="398" name="Quad Arrow Callout 39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Quad Arrow Callout 39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Quad Arrow Callout 39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4" name="Group 393"/>
            <p:cNvGrpSpPr/>
            <p:nvPr/>
          </p:nvGrpSpPr>
          <p:grpSpPr>
            <a:xfrm>
              <a:off x="7335996" y="2164703"/>
              <a:ext cx="287568" cy="314287"/>
              <a:chOff x="1756756" y="4876800"/>
              <a:chExt cx="1367444" cy="1295400"/>
            </a:xfrm>
          </p:grpSpPr>
          <p:sp>
            <p:nvSpPr>
              <p:cNvPr id="395" name="Quad Arrow Callout 39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Quad Arrow Callout 39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Quad Arrow Callout 39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6" name="Rectangle 125"/>
          <p:cNvSpPr/>
          <p:nvPr/>
        </p:nvSpPr>
        <p:spPr>
          <a:xfrm>
            <a:off x="4110213" y="4519599"/>
            <a:ext cx="4314035" cy="1754326"/>
          </a:xfrm>
          <a:prstGeom prst="rect">
            <a:avLst/>
          </a:prstGeom>
        </p:spPr>
        <p:txBody>
          <a:bodyPr wrap="square">
            <a:spAutoFit/>
          </a:bodyPr>
          <a:lstStyle/>
          <a:p>
            <a:r>
              <a:rPr lang="en-US" b="0" i="0" dirty="0">
                <a:solidFill>
                  <a:srgbClr val="333333"/>
                </a:solidFill>
                <a:effectLst/>
                <a:latin typeface="Open Sans"/>
              </a:rPr>
              <a:t>While there are details of this story we do not possess, we do know that Sarah was a remarkable woman. However, she also possessed feelings and emotions like any human being and was protective of her covenant son, Isaac.</a:t>
            </a:r>
            <a:endParaRPr lang="en-US" dirty="0"/>
          </a:p>
        </p:txBody>
      </p:sp>
    </p:spTree>
    <p:extLst>
      <p:ext uri="{BB962C8B-B14F-4D97-AF65-F5344CB8AC3E}">
        <p14:creationId xmlns:p14="http://schemas.microsoft.com/office/powerpoint/2010/main" val="249482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2"/>
                                        </p:tgtEl>
                                        <p:attrNameLst>
                                          <p:attrName>style.visibility</p:attrName>
                                        </p:attrNameLst>
                                      </p:cBhvr>
                                      <p:to>
                                        <p:strVal val="visible"/>
                                      </p:to>
                                    </p:set>
                                  </p:childTnLst>
                                </p:cTn>
                              </p:par>
                              <p:par>
                                <p:cTn id="15" presetID="2" presetClass="entr" presetSubtype="8" fill="hold" nodeType="withEffect">
                                  <p:stCondLst>
                                    <p:cond delay="0"/>
                                  </p:stCondLst>
                                  <p:childTnLst>
                                    <p:set>
                                      <p:cBhvr>
                                        <p:cTn id="16" dur="1" fill="hold">
                                          <p:stCondLst>
                                            <p:cond delay="0"/>
                                          </p:stCondLst>
                                        </p:cTn>
                                        <p:tgtEl>
                                          <p:spTgt spid="313"/>
                                        </p:tgtEl>
                                        <p:attrNameLst>
                                          <p:attrName>style.visibility</p:attrName>
                                        </p:attrNameLst>
                                      </p:cBhvr>
                                      <p:to>
                                        <p:strVal val="visible"/>
                                      </p:to>
                                    </p:set>
                                    <p:anim calcmode="lin" valueType="num">
                                      <p:cBhvr additive="base">
                                        <p:cTn id="17" dur="500" fill="hold"/>
                                        <p:tgtEl>
                                          <p:spTgt spid="313"/>
                                        </p:tgtEl>
                                        <p:attrNameLst>
                                          <p:attrName>ppt_x</p:attrName>
                                        </p:attrNameLst>
                                      </p:cBhvr>
                                      <p:tavLst>
                                        <p:tav tm="0">
                                          <p:val>
                                            <p:strVal val="0-#ppt_w/2"/>
                                          </p:val>
                                        </p:tav>
                                        <p:tav tm="100000">
                                          <p:val>
                                            <p:strVal val="#ppt_x"/>
                                          </p:val>
                                        </p:tav>
                                      </p:tavLst>
                                    </p:anim>
                                    <p:anim calcmode="lin" valueType="num">
                                      <p:cBhvr additive="base">
                                        <p:cTn id="18" dur="500" fill="hold"/>
                                        <p:tgtEl>
                                          <p:spTgt spid="31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11" grpId="0"/>
      <p:bldP spid="312" grpId="0"/>
      <p:bldP spid="1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aetherforce.com/wp-content/uploads/2015/01/the_great_pyramids_of_kaiser_2_by_nethskie-d2xcunw.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840" y="22592"/>
            <a:ext cx="12119158" cy="707886"/>
          </a:xfrm>
          <a:prstGeom prst="rect">
            <a:avLst/>
          </a:prstGeom>
          <a:noFill/>
        </p:spPr>
        <p:txBody>
          <a:bodyPr wrap="square" rtlCol="0">
            <a:spAutoFit/>
          </a:bodyPr>
          <a:lstStyle/>
          <a:p>
            <a:pPr algn="ctr"/>
            <a:r>
              <a:rPr lang="en-US" sz="4000" dirty="0">
                <a:latin typeface="AR CENA" panose="02000000000000000000" pitchFamily="2" charset="0"/>
              </a:rPr>
              <a:t>Beer-</a:t>
            </a:r>
            <a:r>
              <a:rPr lang="en-US" sz="4000" dirty="0" err="1">
                <a:latin typeface="AR CENA" panose="02000000000000000000" pitchFamily="2" charset="0"/>
              </a:rPr>
              <a:t>sheba</a:t>
            </a:r>
            <a:endParaRPr lang="en-US" sz="4000" dirty="0">
              <a:latin typeface="AR CENA" panose="02000000000000000000" pitchFamily="2" charset="0"/>
            </a:endParaRPr>
          </a:p>
        </p:txBody>
      </p:sp>
      <p:sp>
        <p:nvSpPr>
          <p:cNvPr id="5" name="TextBox 4"/>
          <p:cNvSpPr txBox="1"/>
          <p:nvPr/>
        </p:nvSpPr>
        <p:spPr>
          <a:xfrm>
            <a:off x="231820" y="6478073"/>
            <a:ext cx="1841679" cy="369332"/>
          </a:xfrm>
          <a:prstGeom prst="rect">
            <a:avLst/>
          </a:prstGeom>
          <a:noFill/>
        </p:spPr>
        <p:txBody>
          <a:bodyPr wrap="square" rtlCol="0">
            <a:spAutoFit/>
          </a:bodyPr>
          <a:lstStyle/>
          <a:p>
            <a:r>
              <a:rPr lang="en-US" dirty="0"/>
              <a:t>Genesis 21:14-20</a:t>
            </a:r>
          </a:p>
        </p:txBody>
      </p:sp>
      <p:sp>
        <p:nvSpPr>
          <p:cNvPr id="2" name="Rectangle 1"/>
          <p:cNvSpPr/>
          <p:nvPr/>
        </p:nvSpPr>
        <p:spPr>
          <a:xfrm>
            <a:off x="5553102" y="5405287"/>
            <a:ext cx="6096000" cy="1200329"/>
          </a:xfrm>
          <a:prstGeom prst="rect">
            <a:avLst/>
          </a:prstGeom>
        </p:spPr>
        <p:txBody>
          <a:bodyPr>
            <a:spAutoFit/>
          </a:bodyPr>
          <a:lstStyle/>
          <a:p>
            <a:r>
              <a:rPr lang="en-US" b="0" i="0" dirty="0">
                <a:solidFill>
                  <a:srgbClr val="333333"/>
                </a:solidFill>
                <a:effectLst/>
                <a:latin typeface="Open Sans"/>
              </a:rPr>
              <a:t>Side note</a:t>
            </a:r>
          </a:p>
          <a:p>
            <a:r>
              <a:rPr lang="en-US" dirty="0">
                <a:solidFill>
                  <a:srgbClr val="333333"/>
                </a:solidFill>
                <a:latin typeface="Open Sans"/>
              </a:rPr>
              <a:t>*</a:t>
            </a:r>
            <a:r>
              <a:rPr lang="en-US" b="0" i="0" dirty="0">
                <a:solidFill>
                  <a:srgbClr val="333333"/>
                </a:solidFill>
                <a:effectLst/>
                <a:latin typeface="Open Sans"/>
              </a:rPr>
              <a:t>According to the</a:t>
            </a:r>
            <a:r>
              <a:rPr lang="en-US" b="1" i="0" dirty="0">
                <a:solidFill>
                  <a:srgbClr val="333333"/>
                </a:solidFill>
                <a:effectLst/>
                <a:latin typeface="Open Sans"/>
              </a:rPr>
              <a:t> Koran</a:t>
            </a:r>
            <a:r>
              <a:rPr lang="en-US" b="0" i="0" dirty="0">
                <a:solidFill>
                  <a:srgbClr val="333333"/>
                </a:solidFill>
                <a:effectLst/>
                <a:latin typeface="Open Sans"/>
              </a:rPr>
              <a:t>, Abraham brought Ishmael and his mother to Arabia and settled them near what was to become the great city of Mecca. </a:t>
            </a:r>
            <a:r>
              <a:rPr lang="en-US" dirty="0">
                <a:solidFill>
                  <a:srgbClr val="333333"/>
                </a:solidFill>
                <a:latin typeface="Open Sans"/>
              </a:rPr>
              <a:t>(7)</a:t>
            </a:r>
            <a:r>
              <a:rPr lang="en-US" b="0" i="0" dirty="0">
                <a:solidFill>
                  <a:srgbClr val="333333"/>
                </a:solidFill>
                <a:effectLst/>
                <a:latin typeface="Open Sans"/>
              </a:rPr>
              <a:t> </a:t>
            </a:r>
            <a:endParaRPr lang="en-US" dirty="0"/>
          </a:p>
        </p:txBody>
      </p:sp>
      <p:sp>
        <p:nvSpPr>
          <p:cNvPr id="6" name="Rectangle 5"/>
          <p:cNvSpPr/>
          <p:nvPr/>
        </p:nvSpPr>
        <p:spPr>
          <a:xfrm>
            <a:off x="893661" y="1788811"/>
            <a:ext cx="7018701" cy="3139321"/>
          </a:xfrm>
          <a:prstGeom prst="rect">
            <a:avLst/>
          </a:prstGeom>
        </p:spPr>
        <p:txBody>
          <a:bodyPr wrap="square">
            <a:spAutoFit/>
          </a:bodyPr>
          <a:lstStyle/>
          <a:p>
            <a:r>
              <a:rPr lang="en-US" dirty="0">
                <a:latin typeface="Helam Slab"/>
              </a:rPr>
              <a:t>Hagar and Ishmael lost their way in the wilderness of Beer Sheba and soon ran out of water. </a:t>
            </a:r>
          </a:p>
          <a:p>
            <a:endParaRPr lang="en-US" dirty="0">
              <a:latin typeface="Helam Slab"/>
            </a:endParaRPr>
          </a:p>
          <a:p>
            <a:r>
              <a:rPr lang="en-US" dirty="0">
                <a:latin typeface="Helam Slab"/>
              </a:rPr>
              <a:t>Hagar could not watch the boy’s suffering and put him in the shade of a bush, while she sat some distance away and cried. </a:t>
            </a:r>
          </a:p>
          <a:p>
            <a:endParaRPr lang="en-US" dirty="0">
              <a:latin typeface="Helam Slab"/>
            </a:endParaRPr>
          </a:p>
          <a:p>
            <a:r>
              <a:rPr lang="en-US" dirty="0">
                <a:latin typeface="Helam Slab"/>
              </a:rPr>
              <a:t>An angel then called to Hagar and assured her that God had seen the suffering of her boy. </a:t>
            </a:r>
          </a:p>
          <a:p>
            <a:endParaRPr lang="en-US" dirty="0">
              <a:latin typeface="Helam Slab"/>
            </a:endParaRPr>
          </a:p>
          <a:p>
            <a:r>
              <a:rPr lang="en-US" dirty="0">
                <a:latin typeface="Helam Slab"/>
              </a:rPr>
              <a:t>He would live and become the father of a mighty nation. And suddenly, Hagar saw a spring nearby.</a:t>
            </a:r>
          </a:p>
        </p:txBody>
      </p:sp>
      <p:grpSp>
        <p:nvGrpSpPr>
          <p:cNvPr id="9" name="Group 8"/>
          <p:cNvGrpSpPr/>
          <p:nvPr/>
        </p:nvGrpSpPr>
        <p:grpSpPr>
          <a:xfrm>
            <a:off x="7960733" y="959629"/>
            <a:ext cx="2690694" cy="3991632"/>
            <a:chOff x="7960733" y="959629"/>
            <a:chExt cx="2690694" cy="3991632"/>
          </a:xfrm>
        </p:grpSpPr>
        <p:pic>
          <p:nvPicPr>
            <p:cNvPr id="10246" name="Picture 6" descr="http://www.womeninthebible.net/H_and_I_in_the_Desert_Jean-Charles_Cazin_1841-19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0733" y="959629"/>
              <a:ext cx="2690694" cy="399163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9202116" y="4674262"/>
              <a:ext cx="1407758" cy="276999"/>
            </a:xfrm>
            <a:prstGeom prst="rect">
              <a:avLst/>
            </a:prstGeom>
          </p:spPr>
          <p:txBody>
            <a:bodyPr wrap="none">
              <a:spAutoFit/>
            </a:bodyPr>
            <a:lstStyle/>
            <a:p>
              <a:r>
                <a:rPr lang="en-US" sz="1200" b="1" dirty="0">
                  <a:solidFill>
                    <a:schemeClr val="bg1"/>
                  </a:solidFill>
                </a:rPr>
                <a:t>Jean-Charles </a:t>
              </a:r>
              <a:r>
                <a:rPr lang="en-US" sz="1200" b="1" dirty="0" err="1">
                  <a:solidFill>
                    <a:schemeClr val="bg1"/>
                  </a:solidFill>
                </a:rPr>
                <a:t>Cazin</a:t>
              </a:r>
              <a:r>
                <a:rPr lang="en-US" sz="1200" b="0" i="0" dirty="0">
                  <a:solidFill>
                    <a:schemeClr val="bg1"/>
                  </a:solidFill>
                  <a:effectLst/>
                  <a:latin typeface="arial" panose="020B0604020202020204" pitchFamily="34" charset="0"/>
                </a:rPr>
                <a:t>,</a:t>
              </a:r>
              <a:endParaRPr lang="en-US" sz="1200" dirty="0">
                <a:solidFill>
                  <a:schemeClr val="bg1"/>
                </a:solidFill>
              </a:endParaRPr>
            </a:p>
          </p:txBody>
        </p:sp>
      </p:grpSp>
      <p:pic>
        <p:nvPicPr>
          <p:cNvPr id="220" name="Picture 2" descr="http://www.keyway.ca/gif/gerar.gif"/>
          <p:cNvPicPr>
            <a:picLocks noChangeAspect="1" noChangeArrowheads="1"/>
          </p:cNvPicPr>
          <p:nvPr/>
        </p:nvPicPr>
        <p:blipFill rotWithShape="1">
          <a:blip r:embed="rId4">
            <a:extLst>
              <a:ext uri="{28A0092B-C50C-407E-A947-70E740481C1C}">
                <a14:useLocalDpi xmlns:a14="http://schemas.microsoft.com/office/drawing/2010/main" val="0"/>
              </a:ext>
            </a:extLst>
          </a:blip>
          <a:srcRect l="19004" t="34026" r="24027" b="26828"/>
          <a:stretch/>
        </p:blipFill>
        <p:spPr bwMode="auto">
          <a:xfrm>
            <a:off x="231820" y="194787"/>
            <a:ext cx="2408349" cy="1493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86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TotalTime>
  <Words>4631</Words>
  <Application>Microsoft Office PowerPoint</Application>
  <PresentationFormat>Widescreen</PresentationFormat>
  <Paragraphs>249</Paragraphs>
  <Slides>26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Aller</vt:lpstr>
      <vt:lpstr>AR CENA</vt:lpstr>
      <vt:lpstr>Arial</vt:lpstr>
      <vt:lpstr>Arial</vt:lpstr>
      <vt:lpstr>Britannic Bold</vt:lpstr>
      <vt:lpstr>Calibri</vt:lpstr>
      <vt:lpstr>Calibri Light</vt:lpstr>
      <vt:lpstr>Helam Slab</vt:lpstr>
      <vt:lpstr>Open Sans</vt:lpstr>
      <vt:lpstr>Palatino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30</cp:revision>
  <dcterms:created xsi:type="dcterms:W3CDTF">2015-08-25T13:05:46Z</dcterms:created>
  <dcterms:modified xsi:type="dcterms:W3CDTF">2026-02-06T00:55:31Z</dcterms:modified>
</cp:coreProperties>
</file>