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3" r:id="rId7"/>
    <p:sldId id="265" r:id="rId8"/>
    <p:sldId id="264" r:id="rId9"/>
    <p:sldId id="266"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1" r:id="rId23"/>
    <p:sldId id="280" r:id="rId24"/>
    <p:sldId id="282" r:id="rId25"/>
    <p:sldId id="283"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55" d="100"/>
          <a:sy n="55" d="100"/>
        </p:scale>
        <p:origin x="102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BE23-1B62-49FA-BC84-34639E84B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4317F2-BB88-43D9-BF28-92BEC0B488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64E01F-4F73-4205-98A4-2D5A6259C0CE}"/>
              </a:ext>
            </a:extLst>
          </p:cNvPr>
          <p:cNvSpPr>
            <a:spLocks noGrp="1"/>
          </p:cNvSpPr>
          <p:nvPr>
            <p:ph type="dt" sz="half" idx="10"/>
          </p:nvPr>
        </p:nvSpPr>
        <p:spPr/>
        <p:txBody>
          <a:bodyPr/>
          <a:lstStyle/>
          <a:p>
            <a:fld id="{55DA1AC3-476B-4924-A66C-15379C548EE3}" type="datetimeFigureOut">
              <a:rPr lang="en-US" smtClean="0"/>
              <a:t>2/9/2026</a:t>
            </a:fld>
            <a:endParaRPr lang="en-US"/>
          </a:p>
        </p:txBody>
      </p:sp>
      <p:sp>
        <p:nvSpPr>
          <p:cNvPr id="5" name="Footer Placeholder 4">
            <a:extLst>
              <a:ext uri="{FF2B5EF4-FFF2-40B4-BE49-F238E27FC236}">
                <a16:creationId xmlns:a16="http://schemas.microsoft.com/office/drawing/2014/main" id="{AD0A0B76-8260-4316-818F-982874920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BF4BA-35E3-464A-B96E-60D3C2541D1D}"/>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32913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10C9-6E10-4A54-8C47-A4C95121C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7CA3B7-FA5C-4BF8-89E1-C24832A1FF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A2135-F98D-421D-9BFD-6BD87FAE1FF5}"/>
              </a:ext>
            </a:extLst>
          </p:cNvPr>
          <p:cNvSpPr>
            <a:spLocks noGrp="1"/>
          </p:cNvSpPr>
          <p:nvPr>
            <p:ph type="dt" sz="half" idx="10"/>
          </p:nvPr>
        </p:nvSpPr>
        <p:spPr/>
        <p:txBody>
          <a:bodyPr/>
          <a:lstStyle/>
          <a:p>
            <a:fld id="{55DA1AC3-476B-4924-A66C-15379C548EE3}" type="datetimeFigureOut">
              <a:rPr lang="en-US" smtClean="0"/>
              <a:t>2/9/2026</a:t>
            </a:fld>
            <a:endParaRPr lang="en-US"/>
          </a:p>
        </p:txBody>
      </p:sp>
      <p:sp>
        <p:nvSpPr>
          <p:cNvPr id="5" name="Footer Placeholder 4">
            <a:extLst>
              <a:ext uri="{FF2B5EF4-FFF2-40B4-BE49-F238E27FC236}">
                <a16:creationId xmlns:a16="http://schemas.microsoft.com/office/drawing/2014/main" id="{2C15E5B2-15B6-4046-99AE-BF065302A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10161-EFCC-460D-BF4A-7FBC3973A9CD}"/>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123352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69B85-3FCA-44EE-A4AB-0BC31E7C3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14785B-2942-46DC-8CF2-897224A535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CE0BE-EA2C-42DE-9A46-3A2DC0131CC6}"/>
              </a:ext>
            </a:extLst>
          </p:cNvPr>
          <p:cNvSpPr>
            <a:spLocks noGrp="1"/>
          </p:cNvSpPr>
          <p:nvPr>
            <p:ph type="dt" sz="half" idx="10"/>
          </p:nvPr>
        </p:nvSpPr>
        <p:spPr/>
        <p:txBody>
          <a:bodyPr/>
          <a:lstStyle/>
          <a:p>
            <a:fld id="{55DA1AC3-476B-4924-A66C-15379C548EE3}" type="datetimeFigureOut">
              <a:rPr lang="en-US" smtClean="0"/>
              <a:t>2/9/2026</a:t>
            </a:fld>
            <a:endParaRPr lang="en-US"/>
          </a:p>
        </p:txBody>
      </p:sp>
      <p:sp>
        <p:nvSpPr>
          <p:cNvPr id="5" name="Footer Placeholder 4">
            <a:extLst>
              <a:ext uri="{FF2B5EF4-FFF2-40B4-BE49-F238E27FC236}">
                <a16:creationId xmlns:a16="http://schemas.microsoft.com/office/drawing/2014/main" id="{77F68B46-DD60-4553-8704-731CF7E75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11494-852F-40BE-B05F-B21B9C0B7C7E}"/>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290586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14CC-758B-4407-A516-431773F39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4329A-00BA-4C9A-B087-8ED0E5396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3A2D6-A43A-4647-8C06-57A389B8FDD4}"/>
              </a:ext>
            </a:extLst>
          </p:cNvPr>
          <p:cNvSpPr>
            <a:spLocks noGrp="1"/>
          </p:cNvSpPr>
          <p:nvPr>
            <p:ph type="dt" sz="half" idx="10"/>
          </p:nvPr>
        </p:nvSpPr>
        <p:spPr/>
        <p:txBody>
          <a:bodyPr/>
          <a:lstStyle/>
          <a:p>
            <a:fld id="{55DA1AC3-476B-4924-A66C-15379C548EE3}" type="datetimeFigureOut">
              <a:rPr lang="en-US" smtClean="0"/>
              <a:t>2/9/2026</a:t>
            </a:fld>
            <a:endParaRPr lang="en-US"/>
          </a:p>
        </p:txBody>
      </p:sp>
      <p:sp>
        <p:nvSpPr>
          <p:cNvPr id="5" name="Footer Placeholder 4">
            <a:extLst>
              <a:ext uri="{FF2B5EF4-FFF2-40B4-BE49-F238E27FC236}">
                <a16:creationId xmlns:a16="http://schemas.microsoft.com/office/drawing/2014/main" id="{55576C12-D9B8-4971-92CB-8B54B65AC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C80CD-5B27-4428-BA18-FDD8365D1E67}"/>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300021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CA3F-684E-4BF9-90BF-562FC1CFF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3641AD-C5BA-430B-B60E-3F55E99FA5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F100B4-0910-4AD6-812C-759AB47C790B}"/>
              </a:ext>
            </a:extLst>
          </p:cNvPr>
          <p:cNvSpPr>
            <a:spLocks noGrp="1"/>
          </p:cNvSpPr>
          <p:nvPr>
            <p:ph type="dt" sz="half" idx="10"/>
          </p:nvPr>
        </p:nvSpPr>
        <p:spPr/>
        <p:txBody>
          <a:bodyPr/>
          <a:lstStyle/>
          <a:p>
            <a:fld id="{55DA1AC3-476B-4924-A66C-15379C548EE3}" type="datetimeFigureOut">
              <a:rPr lang="en-US" smtClean="0"/>
              <a:t>2/9/2026</a:t>
            </a:fld>
            <a:endParaRPr lang="en-US"/>
          </a:p>
        </p:txBody>
      </p:sp>
      <p:sp>
        <p:nvSpPr>
          <p:cNvPr id="5" name="Footer Placeholder 4">
            <a:extLst>
              <a:ext uri="{FF2B5EF4-FFF2-40B4-BE49-F238E27FC236}">
                <a16:creationId xmlns:a16="http://schemas.microsoft.com/office/drawing/2014/main" id="{B493928F-EA15-4B3D-8D19-E1DCFA0EE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31451-5F07-443D-ADFB-0064C84B6425}"/>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217038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23D4-16C9-49F8-BD81-7B09F0DA03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2F5D4-78AC-46D2-9EB4-81EDC392D3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F4C2FB-B3D1-4FB8-8C34-9BF8AA7799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37A29D-928C-4D12-B4DE-FA2B44E8A874}"/>
              </a:ext>
            </a:extLst>
          </p:cNvPr>
          <p:cNvSpPr>
            <a:spLocks noGrp="1"/>
          </p:cNvSpPr>
          <p:nvPr>
            <p:ph type="dt" sz="half" idx="10"/>
          </p:nvPr>
        </p:nvSpPr>
        <p:spPr/>
        <p:txBody>
          <a:bodyPr/>
          <a:lstStyle/>
          <a:p>
            <a:fld id="{55DA1AC3-476B-4924-A66C-15379C548EE3}" type="datetimeFigureOut">
              <a:rPr lang="en-US" smtClean="0"/>
              <a:t>2/9/2026</a:t>
            </a:fld>
            <a:endParaRPr lang="en-US"/>
          </a:p>
        </p:txBody>
      </p:sp>
      <p:sp>
        <p:nvSpPr>
          <p:cNvPr id="6" name="Footer Placeholder 5">
            <a:extLst>
              <a:ext uri="{FF2B5EF4-FFF2-40B4-BE49-F238E27FC236}">
                <a16:creationId xmlns:a16="http://schemas.microsoft.com/office/drawing/2014/main" id="{59A3C10F-FFC8-4B04-B322-AE27F754D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3B56C-EBD3-457A-BD37-2AD7D84C2C2C}"/>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19329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9AF2-4DC3-4269-AEC1-9C7A3BCA8A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535FDD-D7EB-454C-A4F0-2ECC2D3F7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8D8AC-5ECB-4927-B12B-32A604DE67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61989D-8086-4611-845D-410C16CBC3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5EE8D-8BE0-4F1B-A922-FA6B424D23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03D0D8-AEA5-43A5-8F2B-C75CEE6E3F0B}"/>
              </a:ext>
            </a:extLst>
          </p:cNvPr>
          <p:cNvSpPr>
            <a:spLocks noGrp="1"/>
          </p:cNvSpPr>
          <p:nvPr>
            <p:ph type="dt" sz="half" idx="10"/>
          </p:nvPr>
        </p:nvSpPr>
        <p:spPr/>
        <p:txBody>
          <a:bodyPr/>
          <a:lstStyle/>
          <a:p>
            <a:fld id="{55DA1AC3-476B-4924-A66C-15379C548EE3}" type="datetimeFigureOut">
              <a:rPr lang="en-US" smtClean="0"/>
              <a:t>2/9/2026</a:t>
            </a:fld>
            <a:endParaRPr lang="en-US"/>
          </a:p>
        </p:txBody>
      </p:sp>
      <p:sp>
        <p:nvSpPr>
          <p:cNvPr id="8" name="Footer Placeholder 7">
            <a:extLst>
              <a:ext uri="{FF2B5EF4-FFF2-40B4-BE49-F238E27FC236}">
                <a16:creationId xmlns:a16="http://schemas.microsoft.com/office/drawing/2014/main" id="{8C63DD0C-CFB2-4FCC-AFBC-9522B5B075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8A3426-0B44-4B48-9D2A-141344C30885}"/>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7030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3A7A-8FF6-4E6D-97CC-B69D381F58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838C58-916C-42C3-992F-3746C734A718}"/>
              </a:ext>
            </a:extLst>
          </p:cNvPr>
          <p:cNvSpPr>
            <a:spLocks noGrp="1"/>
          </p:cNvSpPr>
          <p:nvPr>
            <p:ph type="dt" sz="half" idx="10"/>
          </p:nvPr>
        </p:nvSpPr>
        <p:spPr/>
        <p:txBody>
          <a:bodyPr/>
          <a:lstStyle/>
          <a:p>
            <a:fld id="{55DA1AC3-476B-4924-A66C-15379C548EE3}" type="datetimeFigureOut">
              <a:rPr lang="en-US" smtClean="0"/>
              <a:t>2/9/2026</a:t>
            </a:fld>
            <a:endParaRPr lang="en-US"/>
          </a:p>
        </p:txBody>
      </p:sp>
      <p:sp>
        <p:nvSpPr>
          <p:cNvPr id="4" name="Footer Placeholder 3">
            <a:extLst>
              <a:ext uri="{FF2B5EF4-FFF2-40B4-BE49-F238E27FC236}">
                <a16:creationId xmlns:a16="http://schemas.microsoft.com/office/drawing/2014/main" id="{ED009726-405D-44F4-8B33-67A897CA19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CD02AB-4AC5-46C5-8929-8D4C24AF443F}"/>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325182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F63341-43D1-48FC-B5E3-1BE5F3740564}"/>
              </a:ext>
            </a:extLst>
          </p:cNvPr>
          <p:cNvSpPr>
            <a:spLocks noGrp="1"/>
          </p:cNvSpPr>
          <p:nvPr>
            <p:ph type="dt" sz="half" idx="10"/>
          </p:nvPr>
        </p:nvSpPr>
        <p:spPr/>
        <p:txBody>
          <a:bodyPr/>
          <a:lstStyle/>
          <a:p>
            <a:fld id="{55DA1AC3-476B-4924-A66C-15379C548EE3}" type="datetimeFigureOut">
              <a:rPr lang="en-US" smtClean="0"/>
              <a:t>2/9/2026</a:t>
            </a:fld>
            <a:endParaRPr lang="en-US"/>
          </a:p>
        </p:txBody>
      </p:sp>
      <p:sp>
        <p:nvSpPr>
          <p:cNvPr id="3" name="Footer Placeholder 2">
            <a:extLst>
              <a:ext uri="{FF2B5EF4-FFF2-40B4-BE49-F238E27FC236}">
                <a16:creationId xmlns:a16="http://schemas.microsoft.com/office/drawing/2014/main" id="{62D4FB1B-14B1-4DB1-BCE5-AFDEBB0131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F3F3D-A50B-477E-83EF-F25640E7EDD8}"/>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61145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A803-E9A6-4F91-A437-4FC86AE3E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078BED-4C97-4618-A3E1-6DD21F270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6C7CEF-C49C-4CF8-9B9A-793856A2A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8AD91C-79A6-43D2-B6AF-AD098E40F2DF}"/>
              </a:ext>
            </a:extLst>
          </p:cNvPr>
          <p:cNvSpPr>
            <a:spLocks noGrp="1"/>
          </p:cNvSpPr>
          <p:nvPr>
            <p:ph type="dt" sz="half" idx="10"/>
          </p:nvPr>
        </p:nvSpPr>
        <p:spPr/>
        <p:txBody>
          <a:bodyPr/>
          <a:lstStyle/>
          <a:p>
            <a:fld id="{55DA1AC3-476B-4924-A66C-15379C548EE3}" type="datetimeFigureOut">
              <a:rPr lang="en-US" smtClean="0"/>
              <a:t>2/9/2026</a:t>
            </a:fld>
            <a:endParaRPr lang="en-US"/>
          </a:p>
        </p:txBody>
      </p:sp>
      <p:sp>
        <p:nvSpPr>
          <p:cNvPr id="6" name="Footer Placeholder 5">
            <a:extLst>
              <a:ext uri="{FF2B5EF4-FFF2-40B4-BE49-F238E27FC236}">
                <a16:creationId xmlns:a16="http://schemas.microsoft.com/office/drawing/2014/main" id="{A5D16CDB-18D0-492A-BA58-377632627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C32A4-2608-4870-9D0B-90FA0F6D9C27}"/>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269810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1825B-8CFE-4810-ACD1-442AC57CA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BF0AFD-A08E-4AD6-BD73-A5AC2C575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562A5B-BEB9-45CC-BA7C-25270F981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628FE-EFEE-4DAC-A6BB-39DFE02000C5}"/>
              </a:ext>
            </a:extLst>
          </p:cNvPr>
          <p:cNvSpPr>
            <a:spLocks noGrp="1"/>
          </p:cNvSpPr>
          <p:nvPr>
            <p:ph type="dt" sz="half" idx="10"/>
          </p:nvPr>
        </p:nvSpPr>
        <p:spPr/>
        <p:txBody>
          <a:bodyPr/>
          <a:lstStyle/>
          <a:p>
            <a:fld id="{55DA1AC3-476B-4924-A66C-15379C548EE3}" type="datetimeFigureOut">
              <a:rPr lang="en-US" smtClean="0"/>
              <a:t>2/9/2026</a:t>
            </a:fld>
            <a:endParaRPr lang="en-US"/>
          </a:p>
        </p:txBody>
      </p:sp>
      <p:sp>
        <p:nvSpPr>
          <p:cNvPr id="6" name="Footer Placeholder 5">
            <a:extLst>
              <a:ext uri="{FF2B5EF4-FFF2-40B4-BE49-F238E27FC236}">
                <a16:creationId xmlns:a16="http://schemas.microsoft.com/office/drawing/2014/main" id="{54ED1F6B-687C-4608-8341-03FC92B1D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77F58-EEDC-4FA7-8D3F-22F02EF6D4D6}"/>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72871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84C560-5672-4A2F-99F2-178BDFFEE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A089EF-80ED-476A-86EC-37E5C204E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06DFF7-6BF3-473C-B62C-017F8BFE66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55DA1AC3-476B-4924-A66C-15379C548EE3}" type="datetimeFigureOut">
              <a:rPr lang="en-US" smtClean="0"/>
              <a:pPr/>
              <a:t>2/9/2026</a:t>
            </a:fld>
            <a:endParaRPr lang="en-US" dirty="0"/>
          </a:p>
        </p:txBody>
      </p:sp>
      <p:sp>
        <p:nvSpPr>
          <p:cNvPr id="5" name="Footer Placeholder 4">
            <a:extLst>
              <a:ext uri="{FF2B5EF4-FFF2-40B4-BE49-F238E27FC236}">
                <a16:creationId xmlns:a16="http://schemas.microsoft.com/office/drawing/2014/main" id="{B65C735E-47C4-4A3B-81ED-564FB514C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C0488558-B3CE-43D6-9A0C-25E9FD653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4A36332B-729B-4ED0-B2A8-2AB4CCA9BE1F}" type="slidenum">
              <a:rPr lang="en-US" smtClean="0"/>
              <a:pPr/>
              <a:t>‹#›</a:t>
            </a:fld>
            <a:endParaRPr lang="en-US" dirty="0"/>
          </a:p>
        </p:txBody>
      </p:sp>
    </p:spTree>
    <p:extLst>
      <p:ext uri="{BB962C8B-B14F-4D97-AF65-F5344CB8AC3E}">
        <p14:creationId xmlns:p14="http://schemas.microsoft.com/office/powerpoint/2010/main" val="1538675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B96F85-AAF2-4C83-8059-F0147008646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15C7D34A-34BC-4A85-8034-09DD729E3646}"/>
              </a:ext>
            </a:extLst>
          </p:cNvPr>
          <p:cNvSpPr txBox="1"/>
          <p:nvPr/>
        </p:nvSpPr>
        <p:spPr>
          <a:xfrm>
            <a:off x="-1" y="641287"/>
            <a:ext cx="12192001" cy="4985980"/>
          </a:xfrm>
          <a:prstGeom prst="rect">
            <a:avLst/>
          </a:prstGeom>
          <a:noFill/>
        </p:spPr>
        <p:txBody>
          <a:bodyPr wrap="square" rtlCol="0">
            <a:spAutoFit/>
          </a:bodyPr>
          <a:lstStyle/>
          <a:p>
            <a:pPr algn="ctr"/>
            <a:r>
              <a:rPr lang="en-US" sz="6600" dirty="0">
                <a:latin typeface="Calibri" panose="020F0502020204030204" pitchFamily="34" charset="0"/>
              </a:rPr>
              <a:t>Why Hast Thou Forsaken Me?</a:t>
            </a:r>
          </a:p>
          <a:p>
            <a:pPr algn="ctr"/>
            <a:r>
              <a:rPr lang="en-US" sz="6600" i="1" dirty="0">
                <a:latin typeface="Calibri" panose="020F0502020204030204" pitchFamily="34" charset="0"/>
              </a:rPr>
              <a:t>Understanding the Mission of Christ</a:t>
            </a:r>
          </a:p>
          <a:p>
            <a:pPr algn="ctr"/>
            <a:endParaRPr lang="en-US" sz="6600" dirty="0">
              <a:latin typeface="Calibri" panose="020F0502020204030204" pitchFamily="34" charset="0"/>
            </a:endParaRPr>
          </a:p>
          <a:p>
            <a:pPr algn="ctr"/>
            <a:r>
              <a:rPr lang="en-US" sz="5400" dirty="0">
                <a:latin typeface="Calibri" panose="020F0502020204030204" pitchFamily="34" charset="0"/>
              </a:rPr>
              <a:t>Psalm 22</a:t>
            </a:r>
          </a:p>
        </p:txBody>
      </p:sp>
    </p:spTree>
    <p:extLst>
      <p:ext uri="{BB962C8B-B14F-4D97-AF65-F5344CB8AC3E}">
        <p14:creationId xmlns:p14="http://schemas.microsoft.com/office/powerpoint/2010/main" val="288642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None to Help</a:t>
            </a:r>
          </a:p>
        </p:txBody>
      </p:sp>
      <p:sp>
        <p:nvSpPr>
          <p:cNvPr id="6" name="TextBox 5">
            <a:extLst>
              <a:ext uri="{FF2B5EF4-FFF2-40B4-BE49-F238E27FC236}">
                <a16:creationId xmlns:a16="http://schemas.microsoft.com/office/drawing/2014/main" id="{1FCB32AD-EE49-497A-9AB7-5FC92A78415A}"/>
              </a:ext>
            </a:extLst>
          </p:cNvPr>
          <p:cNvSpPr txBox="1"/>
          <p:nvPr/>
        </p:nvSpPr>
        <p:spPr>
          <a:xfrm>
            <a:off x="2275823" y="1086860"/>
            <a:ext cx="7314278" cy="400110"/>
          </a:xfrm>
          <a:prstGeom prst="rect">
            <a:avLst/>
          </a:prstGeom>
          <a:noFill/>
        </p:spPr>
        <p:txBody>
          <a:bodyPr wrap="square">
            <a:spAutoFit/>
          </a:bodyPr>
          <a:lstStyle/>
          <a:p>
            <a:pPr algn="l" fontAlgn="base"/>
            <a:r>
              <a:rPr lang="en-US" sz="2000" b="0" i="1" u="none" strike="noStrike" baseline="0" dirty="0">
                <a:solidFill>
                  <a:srgbClr val="000000"/>
                </a:solidFill>
                <a:latin typeface="Calibri" panose="020F0502020204030204" pitchFamily="34" charset="0"/>
              </a:rPr>
              <a:t>Be not far from me; for trouble is near; for there is none to help </a:t>
            </a:r>
            <a:endParaRPr lang="en-US" sz="2000" b="0" i="1" dirty="0">
              <a:solidFill>
                <a:srgbClr val="000000"/>
              </a:solidFill>
              <a:effectLst/>
              <a:latin typeface="Calibri" panose="020F0502020204030204" pitchFamily="34" charset="0"/>
            </a:endParaRP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22:11</a:t>
            </a:r>
          </a:p>
        </p:txBody>
      </p:sp>
      <p:sp>
        <p:nvSpPr>
          <p:cNvPr id="10" name="TextBox 9">
            <a:extLst>
              <a:ext uri="{FF2B5EF4-FFF2-40B4-BE49-F238E27FC236}">
                <a16:creationId xmlns:a16="http://schemas.microsoft.com/office/drawing/2014/main" id="{6F3F325C-E75A-4958-95F1-62915B25303F}"/>
              </a:ext>
            </a:extLst>
          </p:cNvPr>
          <p:cNvSpPr txBox="1"/>
          <p:nvPr/>
        </p:nvSpPr>
        <p:spPr>
          <a:xfrm>
            <a:off x="84092" y="2128684"/>
            <a:ext cx="3594538" cy="1569660"/>
          </a:xfrm>
          <a:prstGeom prst="rect">
            <a:avLst/>
          </a:prstGeom>
          <a:noFill/>
        </p:spPr>
        <p:txBody>
          <a:bodyPr wrap="square">
            <a:spAutoFit/>
          </a:bodyPr>
          <a:lstStyle/>
          <a:p>
            <a:pPr algn="l" fontAlgn="base"/>
            <a:r>
              <a:rPr lang="en-US" sz="2400" b="0" i="0" u="none" strike="noStrike" baseline="0" dirty="0">
                <a:solidFill>
                  <a:srgbClr val="000000"/>
                </a:solidFill>
                <a:latin typeface="Calibri" panose="020F0502020204030204" pitchFamily="34" charset="0"/>
              </a:rPr>
              <a:t>Jesus’ Apostles did not always stand by him throughout his greatest hours of need. </a:t>
            </a:r>
            <a:endParaRPr lang="en-US" sz="2400" b="0" i="0" dirty="0">
              <a:solidFill>
                <a:srgbClr val="000000"/>
              </a:solidFill>
              <a:effectLst/>
              <a:latin typeface="Calibri" panose="020F0502020204030204" pitchFamily="34" charset="0"/>
            </a:endParaRPr>
          </a:p>
        </p:txBody>
      </p:sp>
      <p:sp>
        <p:nvSpPr>
          <p:cNvPr id="14" name="TextBox 13">
            <a:extLst>
              <a:ext uri="{FF2B5EF4-FFF2-40B4-BE49-F238E27FC236}">
                <a16:creationId xmlns:a16="http://schemas.microsoft.com/office/drawing/2014/main" id="{311E223D-91EF-47D4-B2E2-F61F39824744}"/>
              </a:ext>
            </a:extLst>
          </p:cNvPr>
          <p:cNvSpPr txBox="1"/>
          <p:nvPr/>
        </p:nvSpPr>
        <p:spPr>
          <a:xfrm>
            <a:off x="3201869" y="5511781"/>
            <a:ext cx="5462187" cy="1046440"/>
          </a:xfrm>
          <a:prstGeom prst="rect">
            <a:avLst/>
          </a:prstGeom>
          <a:noFill/>
        </p:spPr>
        <p:txBody>
          <a:bodyPr wrap="square">
            <a:spAutoFit/>
          </a:bodyPr>
          <a:lstStyle/>
          <a:p>
            <a:r>
              <a:rPr lang="en-US" sz="2400" b="0" i="0" dirty="0">
                <a:solidFill>
                  <a:srgbClr val="000000"/>
                </a:solidFill>
                <a:effectLst/>
                <a:latin typeface="Calibri" panose="020F0502020204030204" pitchFamily="34" charset="0"/>
              </a:rPr>
              <a:t>My soul is </a:t>
            </a:r>
            <a:r>
              <a:rPr lang="en-US" sz="2400" dirty="0">
                <a:latin typeface="Calibri" panose="020F0502020204030204" pitchFamily="34" charset="0"/>
              </a:rPr>
              <a:t>exceeding sorrowful</a:t>
            </a:r>
            <a:r>
              <a:rPr lang="en-US" sz="2400" b="0" i="0" dirty="0">
                <a:solidFill>
                  <a:srgbClr val="000000"/>
                </a:solidFill>
                <a:effectLst/>
                <a:latin typeface="Calibri" panose="020F0502020204030204" pitchFamily="34" charset="0"/>
              </a:rPr>
              <a:t>, even unto death: tarry ye here, and </a:t>
            </a:r>
            <a:r>
              <a:rPr lang="en-US" sz="2400" dirty="0">
                <a:latin typeface="Calibri" panose="020F0502020204030204" pitchFamily="34" charset="0"/>
              </a:rPr>
              <a:t>watch</a:t>
            </a:r>
            <a:r>
              <a:rPr lang="en-US" sz="2400" b="0" i="0" dirty="0">
                <a:solidFill>
                  <a:srgbClr val="000000"/>
                </a:solidFill>
                <a:effectLst/>
                <a:latin typeface="Calibri" panose="020F0502020204030204" pitchFamily="34" charset="0"/>
              </a:rPr>
              <a:t> with me. </a:t>
            </a:r>
            <a:r>
              <a:rPr lang="en-US" sz="1400" b="0" i="0" dirty="0">
                <a:solidFill>
                  <a:srgbClr val="000000"/>
                </a:solidFill>
                <a:effectLst/>
                <a:latin typeface="Calibri" panose="020F0502020204030204" pitchFamily="34" charset="0"/>
              </a:rPr>
              <a:t>(Matthew 26:38)</a:t>
            </a:r>
            <a:endParaRPr lang="en-US" sz="1400" dirty="0">
              <a:latin typeface="Calibri" panose="020F0502020204030204" pitchFamily="34" charset="0"/>
            </a:endParaRPr>
          </a:p>
        </p:txBody>
      </p:sp>
      <p:pic>
        <p:nvPicPr>
          <p:cNvPr id="9" name="Picture 8">
            <a:extLst>
              <a:ext uri="{FF2B5EF4-FFF2-40B4-BE49-F238E27FC236}">
                <a16:creationId xmlns:a16="http://schemas.microsoft.com/office/drawing/2014/main" id="{CE2FD88A-3D2F-46BF-9B55-32C65B781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688" y="1698576"/>
            <a:ext cx="5550850" cy="3672454"/>
          </a:xfrm>
          <a:prstGeom prst="rect">
            <a:avLst/>
          </a:prstGeom>
        </p:spPr>
      </p:pic>
      <p:sp>
        <p:nvSpPr>
          <p:cNvPr id="17" name="TextBox 16">
            <a:extLst>
              <a:ext uri="{FF2B5EF4-FFF2-40B4-BE49-F238E27FC236}">
                <a16:creationId xmlns:a16="http://schemas.microsoft.com/office/drawing/2014/main" id="{9AD78141-0C44-4614-BF3A-9E4735D5CD05}"/>
              </a:ext>
            </a:extLst>
          </p:cNvPr>
          <p:cNvSpPr txBox="1"/>
          <p:nvPr/>
        </p:nvSpPr>
        <p:spPr>
          <a:xfrm>
            <a:off x="8990131" y="2691197"/>
            <a:ext cx="3107275" cy="2369880"/>
          </a:xfrm>
          <a:prstGeom prst="rect">
            <a:avLst/>
          </a:prstGeom>
          <a:noFill/>
        </p:spPr>
        <p:txBody>
          <a:bodyPr wrap="square">
            <a:spAutoFit/>
          </a:bodyPr>
          <a:lstStyle/>
          <a:p>
            <a:r>
              <a:rPr lang="en-US" sz="2400" dirty="0">
                <a:solidFill>
                  <a:srgbClr val="000000"/>
                </a:solidFill>
                <a:latin typeface="Calibri" panose="020F0502020204030204" pitchFamily="34" charset="0"/>
              </a:rPr>
              <a:t>W</a:t>
            </a:r>
            <a:r>
              <a:rPr lang="en-US" sz="2400" b="0" i="0" u="none" strike="noStrike" baseline="0" dirty="0">
                <a:solidFill>
                  <a:srgbClr val="000000"/>
                </a:solidFill>
                <a:latin typeface="Calibri" panose="020F0502020204030204" pitchFamily="34" charset="0"/>
              </a:rPr>
              <a:t>hen Jesus was betrayed by Judas and taken captive, “all [his] disciples forsook him, and fled </a:t>
            </a:r>
          </a:p>
          <a:p>
            <a:r>
              <a:rPr lang="en-US" sz="1400" dirty="0">
                <a:solidFill>
                  <a:srgbClr val="000000"/>
                </a:solidFill>
                <a:latin typeface="Calibri" panose="020F0502020204030204" pitchFamily="34" charset="0"/>
              </a:rPr>
              <a:t>Matthew 26:56; </a:t>
            </a:r>
          </a:p>
          <a:p>
            <a:r>
              <a:rPr lang="en-US" sz="1400" dirty="0">
                <a:solidFill>
                  <a:srgbClr val="000000"/>
                </a:solidFill>
                <a:latin typeface="Calibri" panose="020F0502020204030204" pitchFamily="34" charset="0"/>
              </a:rPr>
              <a:t>Mark 14”50</a:t>
            </a:r>
            <a:endParaRPr lang="en-US" sz="1400" dirty="0">
              <a:latin typeface="Calibri" panose="020F0502020204030204" pitchFamily="34" charset="0"/>
            </a:endParaRPr>
          </a:p>
        </p:txBody>
      </p:sp>
    </p:spTree>
    <p:extLst>
      <p:ext uri="{BB962C8B-B14F-4D97-AF65-F5344CB8AC3E}">
        <p14:creationId xmlns:p14="http://schemas.microsoft.com/office/powerpoint/2010/main" val="366860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Bulls</a:t>
            </a:r>
          </a:p>
        </p:txBody>
      </p:sp>
      <p:sp>
        <p:nvSpPr>
          <p:cNvPr id="6" name="TextBox 5">
            <a:extLst>
              <a:ext uri="{FF2B5EF4-FFF2-40B4-BE49-F238E27FC236}">
                <a16:creationId xmlns:a16="http://schemas.microsoft.com/office/drawing/2014/main" id="{1FCB32AD-EE49-497A-9AB7-5FC92A78415A}"/>
              </a:ext>
            </a:extLst>
          </p:cNvPr>
          <p:cNvSpPr txBox="1"/>
          <p:nvPr/>
        </p:nvSpPr>
        <p:spPr>
          <a:xfrm>
            <a:off x="1779105" y="1116788"/>
            <a:ext cx="8839141" cy="400110"/>
          </a:xfrm>
          <a:prstGeom prst="rect">
            <a:avLst/>
          </a:prstGeom>
          <a:noFill/>
        </p:spPr>
        <p:txBody>
          <a:bodyPr wrap="square">
            <a:spAutoFit/>
          </a:bodyPr>
          <a:lstStyle/>
          <a:p>
            <a:pPr algn="l" fontAlgn="base"/>
            <a:r>
              <a:rPr lang="en-US" sz="2000" b="0" i="1" dirty="0">
                <a:solidFill>
                  <a:srgbClr val="000000"/>
                </a:solidFill>
                <a:effectLst/>
                <a:latin typeface="Calibri" panose="020F0502020204030204" pitchFamily="34" charset="0"/>
              </a:rPr>
              <a:t>Many bulls have compassed me: strong bulls of Bashan have beset me round.</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22:12</a:t>
            </a:r>
          </a:p>
        </p:txBody>
      </p:sp>
      <p:sp>
        <p:nvSpPr>
          <p:cNvPr id="10" name="TextBox 9">
            <a:extLst>
              <a:ext uri="{FF2B5EF4-FFF2-40B4-BE49-F238E27FC236}">
                <a16:creationId xmlns:a16="http://schemas.microsoft.com/office/drawing/2014/main" id="{6F3F325C-E75A-4958-95F1-62915B25303F}"/>
              </a:ext>
            </a:extLst>
          </p:cNvPr>
          <p:cNvSpPr txBox="1"/>
          <p:nvPr/>
        </p:nvSpPr>
        <p:spPr>
          <a:xfrm>
            <a:off x="223797" y="1688574"/>
            <a:ext cx="3594538" cy="3262432"/>
          </a:xfrm>
          <a:prstGeom prst="rect">
            <a:avLst/>
          </a:prstGeom>
          <a:noFill/>
        </p:spPr>
        <p:txBody>
          <a:bodyPr wrap="square">
            <a:spAutoFit/>
          </a:bodyPr>
          <a:lstStyle/>
          <a:p>
            <a:pPr algn="l" fontAlgn="base"/>
            <a:r>
              <a:rPr lang="en-US" sz="2400" b="0" i="0" u="none" strike="noStrike" baseline="0" dirty="0">
                <a:solidFill>
                  <a:srgbClr val="000000"/>
                </a:solidFill>
                <a:latin typeface="Calibri" panose="020F0502020204030204" pitchFamily="34" charset="0"/>
              </a:rPr>
              <a:t>Bulls of Bashan--</a:t>
            </a:r>
            <a:r>
              <a:rPr lang="en-US" sz="2400" b="0" i="0" dirty="0">
                <a:solidFill>
                  <a:srgbClr val="2D3748"/>
                </a:solidFill>
                <a:effectLst/>
                <a:latin typeface="Calibri" panose="020F0502020204030204" pitchFamily="34" charset="0"/>
              </a:rPr>
              <a:t>The phrase is using imagery of living things from a notoriously evil place.</a:t>
            </a:r>
          </a:p>
          <a:p>
            <a:pPr algn="l" fontAlgn="base"/>
            <a:endParaRPr lang="en-US" sz="2400" b="0" i="0" dirty="0">
              <a:solidFill>
                <a:srgbClr val="2D3748"/>
              </a:solidFill>
              <a:effectLst/>
              <a:latin typeface="Calibri" panose="020F0502020204030204" pitchFamily="34" charset="0"/>
            </a:endParaRPr>
          </a:p>
          <a:p>
            <a:pPr algn="l" fontAlgn="base"/>
            <a:r>
              <a:rPr lang="en-US" sz="2400" b="0" i="0" u="none" strike="noStrike" baseline="0" dirty="0">
                <a:solidFill>
                  <a:srgbClr val="000000"/>
                </a:solidFill>
                <a:latin typeface="Calibri" panose="020F0502020204030204" pitchFamily="34" charset="0"/>
              </a:rPr>
              <a:t>Bashan was used by Israelite prophets as a symbol of haughty pride </a:t>
            </a:r>
            <a:r>
              <a:rPr lang="en-US" sz="1400" b="0" i="0" u="none" strike="noStrike" baseline="0" dirty="0">
                <a:solidFill>
                  <a:srgbClr val="000000"/>
                </a:solidFill>
                <a:latin typeface="Calibri" panose="020F0502020204030204" pitchFamily="34" charset="0"/>
              </a:rPr>
              <a:t>(Jer. 22:20; 50:19; Ezek. 27:6), </a:t>
            </a:r>
            <a:endParaRPr lang="en-US" sz="1400" b="0" i="0" dirty="0">
              <a:solidFill>
                <a:srgbClr val="000000"/>
              </a:solidFill>
              <a:effectLst/>
              <a:latin typeface="Calibri" panose="020F0502020204030204" pitchFamily="34" charset="0"/>
            </a:endParaRPr>
          </a:p>
        </p:txBody>
      </p:sp>
      <p:sp>
        <p:nvSpPr>
          <p:cNvPr id="14" name="TextBox 13">
            <a:extLst>
              <a:ext uri="{FF2B5EF4-FFF2-40B4-BE49-F238E27FC236}">
                <a16:creationId xmlns:a16="http://schemas.microsoft.com/office/drawing/2014/main" id="{311E223D-91EF-47D4-B2E2-F61F39824744}"/>
              </a:ext>
            </a:extLst>
          </p:cNvPr>
          <p:cNvSpPr txBox="1"/>
          <p:nvPr/>
        </p:nvSpPr>
        <p:spPr>
          <a:xfrm>
            <a:off x="3775278" y="5150713"/>
            <a:ext cx="4605950" cy="1200329"/>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The Pharisees and Sadducees surrounded Christ at his trial, slapping and spitting upon him. </a:t>
            </a:r>
            <a:endParaRPr lang="en-US" sz="2400" dirty="0">
              <a:latin typeface="Calibri" panose="020F0502020204030204" pitchFamily="34" charset="0"/>
            </a:endParaRP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12" name="Picture 11">
            <a:extLst>
              <a:ext uri="{FF2B5EF4-FFF2-40B4-BE49-F238E27FC236}">
                <a16:creationId xmlns:a16="http://schemas.microsoft.com/office/drawing/2014/main" id="{6209AFD5-350D-46E0-8695-C124B300B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335" y="2054858"/>
            <a:ext cx="2785926" cy="2320373"/>
          </a:xfrm>
          <a:prstGeom prst="rect">
            <a:avLst/>
          </a:prstGeom>
        </p:spPr>
      </p:pic>
      <p:pic>
        <p:nvPicPr>
          <p:cNvPr id="3076" name="Picture 4" descr="The Pharisees and Sadducees came to (Jesus)…” Matthew 16:1 // Pharisees,  Sadducees, Essenes - Exploring Christianity">
            <a:extLst>
              <a:ext uri="{FF2B5EF4-FFF2-40B4-BE49-F238E27FC236}">
                <a16:creationId xmlns:a16="http://schemas.microsoft.com/office/drawing/2014/main" id="{A52288C9-65F4-4D6B-A44C-68D28F8720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33"/>
          <a:stretch/>
        </p:blipFill>
        <p:spPr bwMode="auto">
          <a:xfrm>
            <a:off x="8439809" y="2745224"/>
            <a:ext cx="3107274" cy="373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5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Roaring Lion</a:t>
            </a:r>
          </a:p>
        </p:txBody>
      </p:sp>
      <p:sp>
        <p:nvSpPr>
          <p:cNvPr id="6" name="TextBox 5">
            <a:extLst>
              <a:ext uri="{FF2B5EF4-FFF2-40B4-BE49-F238E27FC236}">
                <a16:creationId xmlns:a16="http://schemas.microsoft.com/office/drawing/2014/main" id="{1FCB32AD-EE49-497A-9AB7-5FC92A78415A}"/>
              </a:ext>
            </a:extLst>
          </p:cNvPr>
          <p:cNvSpPr txBox="1"/>
          <p:nvPr/>
        </p:nvSpPr>
        <p:spPr>
          <a:xfrm>
            <a:off x="1779105" y="1116788"/>
            <a:ext cx="8839141" cy="400110"/>
          </a:xfrm>
          <a:prstGeom prst="rect">
            <a:avLst/>
          </a:prstGeom>
          <a:noFill/>
        </p:spPr>
        <p:txBody>
          <a:bodyPr wrap="square">
            <a:spAutoFit/>
          </a:bodyPr>
          <a:lstStyle/>
          <a:p>
            <a:pPr algn="l" fontAlgn="base"/>
            <a:r>
              <a:rPr lang="en-US" sz="2000" b="0" i="1" dirty="0">
                <a:solidFill>
                  <a:srgbClr val="000000"/>
                </a:solidFill>
                <a:effectLst/>
                <a:latin typeface="Calibri" panose="020F0502020204030204" pitchFamily="34" charset="0"/>
              </a:rPr>
              <a:t>They gaped upon me with their mouths, as a ravening and a roaring lion.</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22:13</a:t>
            </a:r>
          </a:p>
        </p:txBody>
      </p:sp>
      <p:sp>
        <p:nvSpPr>
          <p:cNvPr id="10" name="TextBox 9">
            <a:extLst>
              <a:ext uri="{FF2B5EF4-FFF2-40B4-BE49-F238E27FC236}">
                <a16:creationId xmlns:a16="http://schemas.microsoft.com/office/drawing/2014/main" id="{6F3F325C-E75A-4958-95F1-62915B25303F}"/>
              </a:ext>
            </a:extLst>
          </p:cNvPr>
          <p:cNvSpPr txBox="1"/>
          <p:nvPr/>
        </p:nvSpPr>
        <p:spPr>
          <a:xfrm>
            <a:off x="105873" y="5667798"/>
            <a:ext cx="3594538" cy="677108"/>
          </a:xfrm>
          <a:prstGeom prst="rect">
            <a:avLst/>
          </a:prstGeom>
          <a:noFill/>
        </p:spPr>
        <p:txBody>
          <a:bodyPr wrap="square">
            <a:spAutoFit/>
          </a:bodyPr>
          <a:lstStyle/>
          <a:p>
            <a:pPr algn="l" fontAlgn="base"/>
            <a:r>
              <a:rPr lang="en-US" sz="2400" b="0" i="0" u="none" strike="noStrike" baseline="0" dirty="0">
                <a:solidFill>
                  <a:srgbClr val="000000"/>
                </a:solidFill>
                <a:latin typeface="Calibri" panose="020F0502020204030204" pitchFamily="34" charset="0"/>
              </a:rPr>
              <a:t>Possibly King Herod</a:t>
            </a:r>
          </a:p>
          <a:p>
            <a:pPr algn="l" fontAlgn="base"/>
            <a:r>
              <a:rPr lang="en-US" sz="1400" b="0" i="0" u="none" strike="noStrike" baseline="0" dirty="0">
                <a:solidFill>
                  <a:srgbClr val="000000"/>
                </a:solidFill>
                <a:latin typeface="Calibri" panose="020F0502020204030204" pitchFamily="34" charset="0"/>
              </a:rPr>
              <a:t>(3)</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1026" name="Picture 2" descr="Herod Antipas in the Bible and Beyond - Biblical Archaeology Society">
            <a:extLst>
              <a:ext uri="{FF2B5EF4-FFF2-40B4-BE49-F238E27FC236}">
                <a16:creationId xmlns:a16="http://schemas.microsoft.com/office/drawing/2014/main" id="{12CAA6DA-5750-4E05-B1CE-1A73FF5A3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74" y="3173432"/>
            <a:ext cx="2334539" cy="22100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5889F71-02E2-4CFB-AEA0-79952324A030}"/>
              </a:ext>
            </a:extLst>
          </p:cNvPr>
          <p:cNvSpPr txBox="1"/>
          <p:nvPr/>
        </p:nvSpPr>
        <p:spPr>
          <a:xfrm>
            <a:off x="3248982" y="1602168"/>
            <a:ext cx="3594538" cy="830997"/>
          </a:xfrm>
          <a:prstGeom prst="rect">
            <a:avLst/>
          </a:prstGeom>
          <a:noFill/>
        </p:spPr>
        <p:txBody>
          <a:bodyPr wrap="square">
            <a:spAutoFit/>
          </a:bodyPr>
          <a:lstStyle/>
          <a:p>
            <a:pPr algn="ctr" fontAlgn="base"/>
            <a:r>
              <a:rPr lang="en-US" sz="2400" b="0" i="0" u="none" strike="noStrike" baseline="0" dirty="0">
                <a:solidFill>
                  <a:srgbClr val="000000"/>
                </a:solidFill>
                <a:latin typeface="Calibri" panose="020F0502020204030204" pitchFamily="34" charset="0"/>
              </a:rPr>
              <a:t>The Lion was a symbol of the Tribe of Judah</a:t>
            </a:r>
            <a:endParaRPr lang="en-US" sz="2400" b="0" i="0" dirty="0">
              <a:solidFill>
                <a:srgbClr val="000000"/>
              </a:solidFill>
              <a:effectLst/>
              <a:latin typeface="Calibri" panose="020F0502020204030204" pitchFamily="34" charset="0"/>
            </a:endParaRPr>
          </a:p>
        </p:txBody>
      </p:sp>
      <p:pic>
        <p:nvPicPr>
          <p:cNvPr id="1028" name="Picture 4" descr="The Lion of Judah: From Ancient Tribal Symbol to Modern Symbol of Jerusalem">
            <a:extLst>
              <a:ext uri="{FF2B5EF4-FFF2-40B4-BE49-F238E27FC236}">
                <a16:creationId xmlns:a16="http://schemas.microsoft.com/office/drawing/2014/main" id="{13290D3C-777F-492F-8DA8-568B89F549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601" t="1930" r="11429" b="3922"/>
          <a:stretch/>
        </p:blipFill>
        <p:spPr bwMode="auto">
          <a:xfrm>
            <a:off x="3084871" y="2662606"/>
            <a:ext cx="3758649" cy="2873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idlaw College - Laidlaw College">
            <a:extLst>
              <a:ext uri="{FF2B5EF4-FFF2-40B4-BE49-F238E27FC236}">
                <a16:creationId xmlns:a16="http://schemas.microsoft.com/office/drawing/2014/main" id="{78C67C0C-73E6-4496-9907-C60024E0A2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160" r="4223"/>
          <a:stretch/>
        </p:blipFill>
        <p:spPr bwMode="auto">
          <a:xfrm>
            <a:off x="6998633" y="3646829"/>
            <a:ext cx="5017616" cy="28575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2A5EC62-A973-41D8-878F-5A63C3123576}"/>
              </a:ext>
            </a:extLst>
          </p:cNvPr>
          <p:cNvSpPr txBox="1"/>
          <p:nvPr/>
        </p:nvSpPr>
        <p:spPr>
          <a:xfrm>
            <a:off x="7311896" y="1975141"/>
            <a:ext cx="4379230" cy="1477328"/>
          </a:xfrm>
          <a:prstGeom prst="rect">
            <a:avLst/>
          </a:prstGeom>
          <a:noFill/>
        </p:spPr>
        <p:txBody>
          <a:bodyPr wrap="square">
            <a:spAutoFit/>
          </a:bodyPr>
          <a:lstStyle/>
          <a:p>
            <a:r>
              <a:rPr lang="en-US" b="0" i="0" dirty="0">
                <a:solidFill>
                  <a:srgbClr val="000000"/>
                </a:solidFill>
                <a:effectLst/>
                <a:latin typeface="Calibri" panose="020F0502020204030204" pitchFamily="34" charset="0"/>
              </a:rPr>
              <a:t>When the chief priests therefore and officers saw him, they </a:t>
            </a:r>
            <a:r>
              <a:rPr lang="en-US" dirty="0">
                <a:latin typeface="Calibri" panose="020F0502020204030204" pitchFamily="34" charset="0"/>
              </a:rPr>
              <a:t>cried</a:t>
            </a:r>
            <a:r>
              <a:rPr lang="en-US" b="0" i="0" dirty="0">
                <a:solidFill>
                  <a:srgbClr val="000000"/>
                </a:solidFill>
                <a:effectLst/>
                <a:latin typeface="Calibri" panose="020F0502020204030204" pitchFamily="34" charset="0"/>
              </a:rPr>
              <a:t> out, saying, Crucify </a:t>
            </a:r>
            <a:r>
              <a:rPr lang="en-US" b="0" i="1" dirty="0">
                <a:solidFill>
                  <a:srgbClr val="000000"/>
                </a:solidFill>
                <a:effectLst/>
                <a:latin typeface="Calibri" panose="020F0502020204030204" pitchFamily="34" charset="0"/>
              </a:rPr>
              <a:t>him,</a:t>
            </a:r>
            <a:r>
              <a:rPr lang="en-US" b="0" i="0" dirty="0">
                <a:solidFill>
                  <a:srgbClr val="000000"/>
                </a:solidFill>
                <a:effectLst/>
                <a:latin typeface="Calibri" panose="020F0502020204030204" pitchFamily="34" charset="0"/>
              </a:rPr>
              <a:t> crucify </a:t>
            </a:r>
            <a:r>
              <a:rPr lang="en-US" b="0" i="1" dirty="0">
                <a:solidFill>
                  <a:srgbClr val="000000"/>
                </a:solidFill>
                <a:effectLst/>
                <a:latin typeface="Calibri" panose="020F0502020204030204" pitchFamily="34" charset="0"/>
              </a:rPr>
              <a:t>him.</a:t>
            </a:r>
            <a:r>
              <a:rPr lang="en-US" b="0" i="0" dirty="0">
                <a:solidFill>
                  <a:srgbClr val="000000"/>
                </a:solidFill>
                <a:effectLst/>
                <a:latin typeface="Calibri" panose="020F0502020204030204" pitchFamily="34" charset="0"/>
              </a:rPr>
              <a:t> Pilate saith unto them, Take ye him, and crucify </a:t>
            </a:r>
            <a:r>
              <a:rPr lang="en-US" b="0" i="1" dirty="0">
                <a:solidFill>
                  <a:srgbClr val="000000"/>
                </a:solidFill>
                <a:effectLst/>
                <a:latin typeface="Calibri" panose="020F0502020204030204" pitchFamily="34" charset="0"/>
              </a:rPr>
              <a:t>him:</a:t>
            </a:r>
            <a:r>
              <a:rPr lang="en-US" b="0" i="0" dirty="0">
                <a:solidFill>
                  <a:srgbClr val="000000"/>
                </a:solidFill>
                <a:effectLst/>
                <a:latin typeface="Calibri" panose="020F0502020204030204" pitchFamily="34" charset="0"/>
              </a:rPr>
              <a:t> for I find no </a:t>
            </a:r>
            <a:r>
              <a:rPr lang="en-US" dirty="0">
                <a:latin typeface="Calibri" panose="020F0502020204030204" pitchFamily="34" charset="0"/>
              </a:rPr>
              <a:t>fault</a:t>
            </a:r>
            <a:r>
              <a:rPr lang="en-US" b="0" i="0" dirty="0">
                <a:solidFill>
                  <a:srgbClr val="000000"/>
                </a:solidFill>
                <a:effectLst/>
                <a:latin typeface="Calibri" panose="020F0502020204030204" pitchFamily="34" charset="0"/>
              </a:rPr>
              <a:t> in him. John 19:6</a:t>
            </a:r>
            <a:endParaRPr lang="en-US" dirty="0">
              <a:latin typeface="Calibri" panose="020F0502020204030204" pitchFamily="34" charset="0"/>
            </a:endParaRPr>
          </a:p>
        </p:txBody>
      </p:sp>
    </p:spTree>
    <p:extLst>
      <p:ext uri="{BB962C8B-B14F-4D97-AF65-F5344CB8AC3E}">
        <p14:creationId xmlns:p14="http://schemas.microsoft.com/office/powerpoint/2010/main" val="169009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In the Midst of My Bowels</a:t>
            </a:r>
          </a:p>
        </p:txBody>
      </p:sp>
      <p:sp>
        <p:nvSpPr>
          <p:cNvPr id="6" name="TextBox 5">
            <a:extLst>
              <a:ext uri="{FF2B5EF4-FFF2-40B4-BE49-F238E27FC236}">
                <a16:creationId xmlns:a16="http://schemas.microsoft.com/office/drawing/2014/main" id="{1FCB32AD-EE49-497A-9AB7-5FC92A78415A}"/>
              </a:ext>
            </a:extLst>
          </p:cNvPr>
          <p:cNvSpPr txBox="1"/>
          <p:nvPr/>
        </p:nvSpPr>
        <p:spPr>
          <a:xfrm>
            <a:off x="2416722" y="1073939"/>
            <a:ext cx="7169368" cy="646331"/>
          </a:xfrm>
          <a:prstGeom prst="rect">
            <a:avLst/>
          </a:prstGeom>
          <a:noFill/>
        </p:spPr>
        <p:txBody>
          <a:bodyPr wrap="square">
            <a:spAutoFit/>
          </a:bodyPr>
          <a:lstStyle/>
          <a:p>
            <a:pPr algn="ctr" fontAlgn="base"/>
            <a:r>
              <a:rPr lang="en-US" b="0" i="1" u="none" strike="noStrike" baseline="0" dirty="0">
                <a:solidFill>
                  <a:srgbClr val="000000"/>
                </a:solidFill>
                <a:latin typeface="Calibri" panose="020F0502020204030204" pitchFamily="34" charset="0"/>
              </a:rPr>
              <a:t>I am poured out like water, and all my bones are out of joint: my heart is like wax; it is melted in the midst of my bowels. </a:t>
            </a:r>
            <a:endParaRPr lang="en-US" b="0" i="1" dirty="0">
              <a:solidFill>
                <a:srgbClr val="000000"/>
              </a:solidFill>
              <a:effectLst/>
              <a:latin typeface="Calibri" panose="020F0502020204030204" pitchFamily="34" charset="0"/>
            </a:endParaRPr>
          </a:p>
        </p:txBody>
      </p:sp>
      <p:sp>
        <p:nvSpPr>
          <p:cNvPr id="3" name="TextBox 2">
            <a:extLst>
              <a:ext uri="{FF2B5EF4-FFF2-40B4-BE49-F238E27FC236}">
                <a16:creationId xmlns:a16="http://schemas.microsoft.com/office/drawing/2014/main" id="{431205ED-BE9B-4B13-9FD2-643C26263ABB}"/>
              </a:ext>
            </a:extLst>
          </p:cNvPr>
          <p:cNvSpPr txBox="1"/>
          <p:nvPr/>
        </p:nvSpPr>
        <p:spPr>
          <a:xfrm>
            <a:off x="52306" y="6488668"/>
            <a:ext cx="3594538" cy="369332"/>
          </a:xfrm>
          <a:prstGeom prst="rect">
            <a:avLst/>
          </a:prstGeom>
          <a:noFill/>
        </p:spPr>
        <p:txBody>
          <a:bodyPr wrap="square" rtlCol="0">
            <a:spAutoFit/>
          </a:bodyPr>
          <a:lstStyle/>
          <a:p>
            <a:r>
              <a:rPr lang="en-US" dirty="0">
                <a:latin typeface="Calibri" panose="020F0502020204030204" pitchFamily="34" charset="0"/>
              </a:rPr>
              <a:t>Psalm 22:14</a:t>
            </a:r>
          </a:p>
        </p:txBody>
      </p:sp>
      <p:sp>
        <p:nvSpPr>
          <p:cNvPr id="10" name="TextBox 9">
            <a:extLst>
              <a:ext uri="{FF2B5EF4-FFF2-40B4-BE49-F238E27FC236}">
                <a16:creationId xmlns:a16="http://schemas.microsoft.com/office/drawing/2014/main" id="{6F3F325C-E75A-4958-95F1-62915B25303F}"/>
              </a:ext>
            </a:extLst>
          </p:cNvPr>
          <p:cNvSpPr txBox="1"/>
          <p:nvPr/>
        </p:nvSpPr>
        <p:spPr>
          <a:xfrm>
            <a:off x="1552575" y="5861088"/>
            <a:ext cx="6207889" cy="923330"/>
          </a:xfrm>
          <a:prstGeom prst="rect">
            <a:avLst/>
          </a:prstGeom>
          <a:noFill/>
        </p:spPr>
        <p:txBody>
          <a:bodyPr wrap="square">
            <a:spAutoFit/>
          </a:bodyPr>
          <a:lstStyle/>
          <a:p>
            <a:pPr algn="l" fontAlgn="base"/>
            <a:r>
              <a:rPr lang="en-US" sz="2000" b="0" i="0" dirty="0">
                <a:solidFill>
                  <a:srgbClr val="000000"/>
                </a:solidFill>
                <a:effectLst/>
                <a:latin typeface="Calibri" panose="020F0502020204030204" pitchFamily="34" charset="0"/>
              </a:rPr>
              <a:t>But one of the soldiers with a spear pierced his side, and forthwith came there out blood and water.</a:t>
            </a:r>
          </a:p>
          <a:p>
            <a:pPr algn="l" fontAlgn="base"/>
            <a:r>
              <a:rPr lang="en-US" sz="1400" b="0" i="0" u="none" strike="noStrike" baseline="0" dirty="0">
                <a:solidFill>
                  <a:srgbClr val="000000"/>
                </a:solidFill>
                <a:latin typeface="Calibri" panose="020F0502020204030204" pitchFamily="34" charset="0"/>
              </a:rPr>
              <a:t>(John 19:34)</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8" name="TextBox 17">
            <a:extLst>
              <a:ext uri="{FF2B5EF4-FFF2-40B4-BE49-F238E27FC236}">
                <a16:creationId xmlns:a16="http://schemas.microsoft.com/office/drawing/2014/main" id="{02A5EC62-A973-41D8-878F-5A63C3123576}"/>
              </a:ext>
            </a:extLst>
          </p:cNvPr>
          <p:cNvSpPr txBox="1"/>
          <p:nvPr/>
        </p:nvSpPr>
        <p:spPr>
          <a:xfrm>
            <a:off x="7760464" y="6070712"/>
            <a:ext cx="4379230" cy="646331"/>
          </a:xfrm>
          <a:prstGeom prst="rect">
            <a:avLst/>
          </a:prstGeom>
          <a:noFill/>
        </p:spPr>
        <p:txBody>
          <a:bodyPr wrap="square">
            <a:spAutoFit/>
          </a:bodyPr>
          <a:lstStyle/>
          <a:p>
            <a:r>
              <a:rPr lang="en-US" dirty="0">
                <a:solidFill>
                  <a:srgbClr val="000000"/>
                </a:solidFill>
                <a:latin typeface="Calibri" panose="020F0502020204030204" pitchFamily="34" charset="0"/>
              </a:rPr>
              <a:t>“T</a:t>
            </a:r>
            <a:r>
              <a:rPr lang="en-US" sz="1800" b="0" i="0" u="none" strike="noStrike" baseline="0" dirty="0">
                <a:solidFill>
                  <a:srgbClr val="000000"/>
                </a:solidFill>
                <a:latin typeface="Calibri" panose="020F0502020204030204" pitchFamily="34" charset="0"/>
              </a:rPr>
              <a:t>his event signaled that Christ had died of a broken heart.” </a:t>
            </a:r>
            <a:r>
              <a:rPr lang="en-US" sz="1400" b="0" i="0" u="none" strike="noStrike" baseline="0" dirty="0">
                <a:solidFill>
                  <a:srgbClr val="000000"/>
                </a:solidFill>
                <a:latin typeface="Calibri" panose="020F0502020204030204" pitchFamily="34" charset="0"/>
              </a:rPr>
              <a:t>(4)</a:t>
            </a:r>
            <a:endParaRPr lang="en-US" sz="1400" dirty="0">
              <a:latin typeface="Calibri" panose="020F0502020204030204" pitchFamily="34" charset="0"/>
            </a:endParaRPr>
          </a:p>
        </p:txBody>
      </p:sp>
      <p:pic>
        <p:nvPicPr>
          <p:cNvPr id="8" name="Picture 7">
            <a:extLst>
              <a:ext uri="{FF2B5EF4-FFF2-40B4-BE49-F238E27FC236}">
                <a16:creationId xmlns:a16="http://schemas.microsoft.com/office/drawing/2014/main" id="{E7EF6CB3-2E4C-4CA5-BB3C-04A78CC44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575" y="2509185"/>
            <a:ext cx="9086850" cy="3028950"/>
          </a:xfrm>
          <a:prstGeom prst="rect">
            <a:avLst/>
          </a:prstGeom>
        </p:spPr>
      </p:pic>
      <p:sp>
        <p:nvSpPr>
          <p:cNvPr id="14" name="TextBox 13">
            <a:extLst>
              <a:ext uri="{FF2B5EF4-FFF2-40B4-BE49-F238E27FC236}">
                <a16:creationId xmlns:a16="http://schemas.microsoft.com/office/drawing/2014/main" id="{9F9C4A55-28D9-4A53-8E17-D67DDB880476}"/>
              </a:ext>
            </a:extLst>
          </p:cNvPr>
          <p:cNvSpPr txBox="1"/>
          <p:nvPr/>
        </p:nvSpPr>
        <p:spPr>
          <a:xfrm>
            <a:off x="2411789" y="1749525"/>
            <a:ext cx="7294493" cy="646331"/>
          </a:xfrm>
          <a:prstGeom prst="rect">
            <a:avLst/>
          </a:prstGeom>
          <a:noFill/>
        </p:spPr>
        <p:txBody>
          <a:bodyPr wrap="square">
            <a:spAutoFit/>
          </a:bodyPr>
          <a:lstStyle/>
          <a:p>
            <a:r>
              <a:rPr lang="en-US" b="0" i="0" dirty="0">
                <a:solidFill>
                  <a:srgbClr val="000000"/>
                </a:solidFill>
                <a:effectLst/>
                <a:latin typeface="Calibri" panose="020F0502020204030204" pitchFamily="34" charset="0"/>
              </a:rPr>
              <a:t>And being in an </a:t>
            </a:r>
            <a:r>
              <a:rPr lang="en-US" dirty="0">
                <a:latin typeface="Calibri" panose="020F0502020204030204" pitchFamily="34" charset="0"/>
              </a:rPr>
              <a:t>agony</a:t>
            </a:r>
            <a:r>
              <a:rPr lang="en-US" b="0" i="0" dirty="0">
                <a:solidFill>
                  <a:srgbClr val="000000"/>
                </a:solidFill>
                <a:effectLst/>
                <a:latin typeface="Calibri" panose="020F0502020204030204" pitchFamily="34" charset="0"/>
              </a:rPr>
              <a:t> he prayed more earnestly: </a:t>
            </a:r>
            <a:r>
              <a:rPr lang="en-US" dirty="0">
                <a:latin typeface="Calibri" panose="020F0502020204030204" pitchFamily="34" charset="0"/>
              </a:rPr>
              <a:t>and</a:t>
            </a:r>
            <a:r>
              <a:rPr lang="en-US" b="0" i="0" dirty="0">
                <a:solidFill>
                  <a:srgbClr val="000000"/>
                </a:solidFill>
                <a:effectLst/>
                <a:latin typeface="Calibri" panose="020F0502020204030204" pitchFamily="34" charset="0"/>
              </a:rPr>
              <a:t> his sweat was as it were great drops of </a:t>
            </a:r>
            <a:r>
              <a:rPr lang="en-US" dirty="0">
                <a:latin typeface="Calibri" panose="020F0502020204030204" pitchFamily="34" charset="0"/>
              </a:rPr>
              <a:t>blood</a:t>
            </a:r>
            <a:r>
              <a:rPr lang="en-US" b="0" i="0" dirty="0">
                <a:solidFill>
                  <a:srgbClr val="000000"/>
                </a:solidFill>
                <a:effectLst/>
                <a:latin typeface="Calibri" panose="020F0502020204030204" pitchFamily="34" charset="0"/>
              </a:rPr>
              <a:t> falling down to the ground. (Luke 22:44)</a:t>
            </a:r>
            <a:endParaRPr lang="en-US" dirty="0">
              <a:latin typeface="Calibri" panose="020F0502020204030204" pitchFamily="34" charset="0"/>
            </a:endParaRPr>
          </a:p>
        </p:txBody>
      </p:sp>
    </p:spTree>
    <p:extLst>
      <p:ext uri="{BB962C8B-B14F-4D97-AF65-F5344CB8AC3E}">
        <p14:creationId xmlns:p14="http://schemas.microsoft.com/office/powerpoint/2010/main" val="32857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Dried Up-Dust of Death</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22:15</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2496206" y="1054184"/>
            <a:ext cx="7504387" cy="707886"/>
          </a:xfrm>
          <a:prstGeom prst="rect">
            <a:avLst/>
          </a:prstGeom>
          <a:noFill/>
        </p:spPr>
        <p:txBody>
          <a:bodyPr wrap="square">
            <a:spAutoFit/>
          </a:bodyPr>
          <a:lstStyle/>
          <a:p>
            <a:pPr algn="ctr"/>
            <a:r>
              <a:rPr lang="en-US" sz="2000" b="0" i="1" u="none" strike="noStrike" baseline="0" dirty="0">
                <a:solidFill>
                  <a:srgbClr val="000000"/>
                </a:solidFill>
                <a:latin typeface="Calibri" panose="020F0502020204030204" pitchFamily="34" charset="0"/>
              </a:rPr>
              <a:t>My strength is dried up like a potsherd; and my tongue </a:t>
            </a:r>
            <a:r>
              <a:rPr lang="en-US" sz="2000" b="0" i="1" u="none" strike="noStrike" baseline="0" dirty="0" err="1">
                <a:solidFill>
                  <a:srgbClr val="000000"/>
                </a:solidFill>
                <a:latin typeface="Calibri" panose="020F0502020204030204" pitchFamily="34" charset="0"/>
              </a:rPr>
              <a:t>cleaveth</a:t>
            </a:r>
            <a:r>
              <a:rPr lang="en-US" sz="2000" b="0" i="1" u="none" strike="noStrike" baseline="0" dirty="0">
                <a:solidFill>
                  <a:srgbClr val="000000"/>
                </a:solidFill>
                <a:latin typeface="Calibri" panose="020F0502020204030204" pitchFamily="34" charset="0"/>
              </a:rPr>
              <a:t> to my jaws; and thou hast brought me into the dust of death. </a:t>
            </a:r>
            <a:endParaRPr lang="en-US" sz="2000" dirty="0">
              <a:latin typeface="Calibri" panose="020F0502020204030204" pitchFamily="34" charset="0"/>
            </a:endParaRPr>
          </a:p>
        </p:txBody>
      </p:sp>
      <p:sp>
        <p:nvSpPr>
          <p:cNvPr id="15" name="TextBox 14">
            <a:extLst>
              <a:ext uri="{FF2B5EF4-FFF2-40B4-BE49-F238E27FC236}">
                <a16:creationId xmlns:a16="http://schemas.microsoft.com/office/drawing/2014/main" id="{2938C465-F362-4D4B-AC6D-8F6C50DDE537}"/>
              </a:ext>
            </a:extLst>
          </p:cNvPr>
          <p:cNvSpPr txBox="1"/>
          <p:nvPr/>
        </p:nvSpPr>
        <p:spPr>
          <a:xfrm>
            <a:off x="797616" y="2260937"/>
            <a:ext cx="6147352" cy="461665"/>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I thirst” (John 19:28} </a:t>
            </a:r>
            <a:endParaRPr lang="en-US" sz="2400" dirty="0">
              <a:latin typeface="Calibri" panose="020F0502020204030204" pitchFamily="34" charset="0"/>
            </a:endParaRPr>
          </a:p>
        </p:txBody>
      </p:sp>
      <p:pic>
        <p:nvPicPr>
          <p:cNvPr id="13" name="Picture 12">
            <a:extLst>
              <a:ext uri="{FF2B5EF4-FFF2-40B4-BE49-F238E27FC236}">
                <a16:creationId xmlns:a16="http://schemas.microsoft.com/office/drawing/2014/main" id="{A3E6636C-71E3-4407-B7BA-A3494AED7992}"/>
              </a:ext>
            </a:extLst>
          </p:cNvPr>
          <p:cNvPicPr>
            <a:picLocks noChangeAspect="1"/>
          </p:cNvPicPr>
          <p:nvPr/>
        </p:nvPicPr>
        <p:blipFill rotWithShape="1">
          <a:blip r:embed="rId4">
            <a:extLst>
              <a:ext uri="{28A0092B-C50C-407E-A947-70E740481C1C}">
                <a14:useLocalDpi xmlns:a14="http://schemas.microsoft.com/office/drawing/2010/main" val="0"/>
              </a:ext>
            </a:extLst>
          </a:blip>
          <a:srcRect l="3804"/>
          <a:stretch/>
        </p:blipFill>
        <p:spPr>
          <a:xfrm>
            <a:off x="431609" y="2820262"/>
            <a:ext cx="5864087" cy="3343275"/>
          </a:xfrm>
          <a:prstGeom prst="rect">
            <a:avLst/>
          </a:prstGeom>
        </p:spPr>
      </p:pic>
      <p:sp>
        <p:nvSpPr>
          <p:cNvPr id="20" name="TextBox 19">
            <a:extLst>
              <a:ext uri="{FF2B5EF4-FFF2-40B4-BE49-F238E27FC236}">
                <a16:creationId xmlns:a16="http://schemas.microsoft.com/office/drawing/2014/main" id="{5790A0AE-CDFA-4CE7-9CC1-AF88D48D426C}"/>
              </a:ext>
            </a:extLst>
          </p:cNvPr>
          <p:cNvSpPr txBox="1"/>
          <p:nvPr/>
        </p:nvSpPr>
        <p:spPr>
          <a:xfrm>
            <a:off x="7039563" y="2011739"/>
            <a:ext cx="5057844" cy="2031325"/>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 a broken piece of pottery. In those days, everyday pottery was not glazed. Therefore, if a drop of water was put on a broken piece of unglazed pottery, the drop would be soaked up almost instantly. Severe dehydration also causes the mouth to become dry and the tongue to swell up so that it ‘</a:t>
            </a:r>
            <a:r>
              <a:rPr lang="en-US" sz="1800" b="0" i="0" u="none" strike="noStrike" baseline="0" dirty="0" err="1">
                <a:solidFill>
                  <a:srgbClr val="000000"/>
                </a:solidFill>
                <a:latin typeface="Calibri" panose="020F0502020204030204" pitchFamily="34" charset="0"/>
              </a:rPr>
              <a:t>cleaveth</a:t>
            </a:r>
            <a:r>
              <a:rPr lang="en-US" sz="1800" b="0" i="0" u="none" strike="noStrike" baseline="0" dirty="0">
                <a:solidFill>
                  <a:srgbClr val="000000"/>
                </a:solidFill>
                <a:latin typeface="Calibri" panose="020F0502020204030204" pitchFamily="34" charset="0"/>
              </a:rPr>
              <a:t>’ to the jaws.” (5)</a:t>
            </a:r>
            <a:endParaRPr lang="en-US" dirty="0">
              <a:latin typeface="Calibri" panose="020F0502020204030204" pitchFamily="34" charset="0"/>
            </a:endParaRPr>
          </a:p>
        </p:txBody>
      </p:sp>
      <p:pic>
        <p:nvPicPr>
          <p:cNvPr id="22" name="Picture 21">
            <a:extLst>
              <a:ext uri="{FF2B5EF4-FFF2-40B4-BE49-F238E27FC236}">
                <a16:creationId xmlns:a16="http://schemas.microsoft.com/office/drawing/2014/main" id="{74727D81-BB43-4666-8841-7551A0C92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0149" y="4479667"/>
            <a:ext cx="2401319" cy="2181640"/>
          </a:xfrm>
          <a:prstGeom prst="rect">
            <a:avLst/>
          </a:prstGeom>
        </p:spPr>
      </p:pic>
    </p:spTree>
    <p:extLst>
      <p:ext uri="{BB962C8B-B14F-4D97-AF65-F5344CB8AC3E}">
        <p14:creationId xmlns:p14="http://schemas.microsoft.com/office/powerpoint/2010/main" val="13074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Pierced My Hands and My Feet</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22:16-17</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2659117" y="1092944"/>
            <a:ext cx="6873766" cy="707886"/>
          </a:xfrm>
          <a:prstGeom prst="rect">
            <a:avLst/>
          </a:prstGeom>
          <a:noFill/>
        </p:spPr>
        <p:txBody>
          <a:bodyPr wrap="square">
            <a:spAutoFit/>
          </a:bodyPr>
          <a:lstStyle/>
          <a:p>
            <a:pPr algn="ctr"/>
            <a:r>
              <a:rPr lang="en-US" sz="2000" b="0" i="1" u="none" strike="noStrike" baseline="0" dirty="0">
                <a:solidFill>
                  <a:srgbClr val="000000"/>
                </a:solidFill>
                <a:latin typeface="Calibri" panose="020F0502020204030204" pitchFamily="34" charset="0"/>
              </a:rPr>
              <a:t>For dogs have compassed me: the assembly of the wicked have </a:t>
            </a:r>
            <a:r>
              <a:rPr lang="en-US" sz="2000" b="0" i="1" u="none" strike="noStrike" baseline="0" dirty="0" err="1">
                <a:solidFill>
                  <a:srgbClr val="000000"/>
                </a:solidFill>
                <a:latin typeface="Calibri" panose="020F0502020204030204" pitchFamily="34" charset="0"/>
              </a:rPr>
              <a:t>inclosed</a:t>
            </a:r>
            <a:r>
              <a:rPr lang="en-US" sz="2000" b="0" i="1" u="none" strike="noStrike" baseline="0" dirty="0">
                <a:solidFill>
                  <a:srgbClr val="000000"/>
                </a:solidFill>
                <a:latin typeface="Calibri" panose="020F0502020204030204" pitchFamily="34" charset="0"/>
              </a:rPr>
              <a:t> me: they pierced my hands and my feet. </a:t>
            </a:r>
            <a:endParaRPr lang="en-US" sz="2000" dirty="0">
              <a:latin typeface="Calibri" panose="020F0502020204030204" pitchFamily="34" charset="0"/>
            </a:endParaRPr>
          </a:p>
        </p:txBody>
      </p:sp>
      <p:sp>
        <p:nvSpPr>
          <p:cNvPr id="15" name="TextBox 14">
            <a:extLst>
              <a:ext uri="{FF2B5EF4-FFF2-40B4-BE49-F238E27FC236}">
                <a16:creationId xmlns:a16="http://schemas.microsoft.com/office/drawing/2014/main" id="{2938C465-F362-4D4B-AC6D-8F6C50DDE537}"/>
              </a:ext>
            </a:extLst>
          </p:cNvPr>
          <p:cNvSpPr txBox="1"/>
          <p:nvPr/>
        </p:nvSpPr>
        <p:spPr>
          <a:xfrm>
            <a:off x="360294" y="1785441"/>
            <a:ext cx="6147352" cy="677108"/>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“behold [his] hands and [his] feet” </a:t>
            </a:r>
          </a:p>
          <a:p>
            <a:r>
              <a:rPr lang="en-US" sz="1400" b="0" i="0" u="none" strike="noStrike" baseline="0" dirty="0">
                <a:solidFill>
                  <a:srgbClr val="000000"/>
                </a:solidFill>
                <a:latin typeface="Calibri" panose="020F0502020204030204" pitchFamily="34" charset="0"/>
              </a:rPr>
              <a:t>(Luke 24:39). </a:t>
            </a:r>
            <a:endParaRPr lang="en-US" sz="1400" dirty="0">
              <a:latin typeface="Calibri" panose="020F0502020204030204" pitchFamily="34" charset="0"/>
            </a:endParaRPr>
          </a:p>
        </p:txBody>
      </p:sp>
      <p:sp>
        <p:nvSpPr>
          <p:cNvPr id="20" name="TextBox 19">
            <a:extLst>
              <a:ext uri="{FF2B5EF4-FFF2-40B4-BE49-F238E27FC236}">
                <a16:creationId xmlns:a16="http://schemas.microsoft.com/office/drawing/2014/main" id="{5790A0AE-CDFA-4CE7-9CC1-AF88D48D426C}"/>
              </a:ext>
            </a:extLst>
          </p:cNvPr>
          <p:cNvSpPr txBox="1"/>
          <p:nvPr/>
        </p:nvSpPr>
        <p:spPr>
          <a:xfrm>
            <a:off x="7187295" y="2773747"/>
            <a:ext cx="4005711" cy="1046440"/>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“feel the prints of the nails in [his] hands and in [his] feet” </a:t>
            </a:r>
            <a:r>
              <a:rPr lang="en-US" sz="1400" b="0" i="0" u="none" strike="noStrike" baseline="0" dirty="0">
                <a:solidFill>
                  <a:srgbClr val="000000"/>
                </a:solidFill>
                <a:latin typeface="Calibri" panose="020F0502020204030204" pitchFamily="34" charset="0"/>
              </a:rPr>
              <a:t>(3 Ne. 11:14) </a:t>
            </a:r>
            <a:endParaRPr lang="en-US" sz="1400" dirty="0">
              <a:latin typeface="Calibri" panose="020F0502020204030204" pitchFamily="34" charset="0"/>
            </a:endParaRPr>
          </a:p>
        </p:txBody>
      </p:sp>
      <p:pic>
        <p:nvPicPr>
          <p:cNvPr id="7" name="Picture 6">
            <a:extLst>
              <a:ext uri="{FF2B5EF4-FFF2-40B4-BE49-F238E27FC236}">
                <a16:creationId xmlns:a16="http://schemas.microsoft.com/office/drawing/2014/main" id="{77685BD5-D2C4-42E8-832A-A4FDB8694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0002" y="2372314"/>
            <a:ext cx="5057845" cy="4046276"/>
          </a:xfrm>
          <a:prstGeom prst="rect">
            <a:avLst/>
          </a:prstGeom>
        </p:spPr>
      </p:pic>
      <p:sp>
        <p:nvSpPr>
          <p:cNvPr id="16" name="TextBox 15">
            <a:extLst>
              <a:ext uri="{FF2B5EF4-FFF2-40B4-BE49-F238E27FC236}">
                <a16:creationId xmlns:a16="http://schemas.microsoft.com/office/drawing/2014/main" id="{07B0A9FC-EB42-468E-B3FA-654DE3895A17}"/>
              </a:ext>
            </a:extLst>
          </p:cNvPr>
          <p:cNvSpPr txBox="1"/>
          <p:nvPr/>
        </p:nvSpPr>
        <p:spPr>
          <a:xfrm rot="10800000" flipV="1">
            <a:off x="7187295" y="4747818"/>
            <a:ext cx="4122369" cy="830997"/>
          </a:xfrm>
          <a:prstGeom prst="rect">
            <a:avLst/>
          </a:prstGeom>
          <a:noFill/>
        </p:spPr>
        <p:txBody>
          <a:bodyPr wrap="square">
            <a:spAutoFit/>
          </a:bodyPr>
          <a:lstStyle/>
          <a:p>
            <a:r>
              <a:rPr lang="en-US" sz="2400" b="0" i="1" u="none" strike="noStrike" baseline="0" dirty="0">
                <a:solidFill>
                  <a:srgbClr val="000000"/>
                </a:solidFill>
                <a:latin typeface="Calibri" panose="020F0502020204030204" pitchFamily="34" charset="0"/>
              </a:rPr>
              <a:t>I may tell all my bones: they look and stare upon me. </a:t>
            </a:r>
            <a:r>
              <a:rPr lang="en-US" sz="1400" b="0" i="1" u="none" strike="noStrike" baseline="0" dirty="0">
                <a:solidFill>
                  <a:srgbClr val="000000"/>
                </a:solidFill>
                <a:latin typeface="Calibri" panose="020F0502020204030204" pitchFamily="34" charset="0"/>
              </a:rPr>
              <a:t>(17)</a:t>
            </a:r>
            <a:endParaRPr lang="en-US" sz="1400" dirty="0">
              <a:latin typeface="Calibri" panose="020F0502020204030204" pitchFamily="34" charset="0"/>
            </a:endParaRPr>
          </a:p>
        </p:txBody>
      </p:sp>
    </p:spTree>
    <p:extLst>
      <p:ext uri="{BB962C8B-B14F-4D97-AF65-F5344CB8AC3E}">
        <p14:creationId xmlns:p14="http://schemas.microsoft.com/office/powerpoint/2010/main" val="211768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Casting Lots</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22:18</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2466975" y="1115299"/>
            <a:ext cx="6953250" cy="369332"/>
          </a:xfrm>
          <a:prstGeom prst="rect">
            <a:avLst/>
          </a:prstGeom>
          <a:noFill/>
        </p:spPr>
        <p:txBody>
          <a:bodyPr wrap="square">
            <a:spAutoFit/>
          </a:bodyPr>
          <a:lstStyle/>
          <a:p>
            <a:r>
              <a:rPr lang="en-US" sz="1800" b="0" i="1" u="none" strike="noStrike" baseline="0" dirty="0">
                <a:solidFill>
                  <a:srgbClr val="000000"/>
                </a:solidFill>
                <a:latin typeface="Calibri" panose="020F0502020204030204" pitchFamily="34" charset="0"/>
              </a:rPr>
              <a:t>They part my garments</a:t>
            </a:r>
            <a:r>
              <a:rPr lang="en-US" sz="1800" b="0" i="0" u="none" strike="noStrike" baseline="0" dirty="0">
                <a:solidFill>
                  <a:srgbClr val="000000"/>
                </a:solidFill>
                <a:latin typeface="Calibri" panose="020F0502020204030204" pitchFamily="34" charset="0"/>
              </a:rPr>
              <a:t> </a:t>
            </a:r>
            <a:r>
              <a:rPr lang="en-US" sz="1800" b="0" i="1" u="none" strike="noStrike" baseline="0" dirty="0">
                <a:solidFill>
                  <a:srgbClr val="000000"/>
                </a:solidFill>
                <a:latin typeface="Calibri" panose="020F0502020204030204" pitchFamily="34" charset="0"/>
              </a:rPr>
              <a:t>among them, and cast lots upon my vesture </a:t>
            </a:r>
            <a:endParaRPr lang="en-US" dirty="0">
              <a:latin typeface="Calibri" panose="020F0502020204030204" pitchFamily="34" charset="0"/>
            </a:endParaRPr>
          </a:p>
        </p:txBody>
      </p:sp>
      <p:sp>
        <p:nvSpPr>
          <p:cNvPr id="15" name="TextBox 14">
            <a:extLst>
              <a:ext uri="{FF2B5EF4-FFF2-40B4-BE49-F238E27FC236}">
                <a16:creationId xmlns:a16="http://schemas.microsoft.com/office/drawing/2014/main" id="{2938C465-F362-4D4B-AC6D-8F6C50DDE537}"/>
              </a:ext>
            </a:extLst>
          </p:cNvPr>
          <p:cNvSpPr txBox="1"/>
          <p:nvPr/>
        </p:nvSpPr>
        <p:spPr>
          <a:xfrm>
            <a:off x="380173" y="1599877"/>
            <a:ext cx="6147352" cy="1200329"/>
          </a:xfrm>
          <a:prstGeom prst="rect">
            <a:avLst/>
          </a:prstGeom>
          <a:noFill/>
        </p:spPr>
        <p:txBody>
          <a:bodyPr wrap="square">
            <a:spAutoFit/>
          </a:bodyPr>
          <a:lstStyle/>
          <a:p>
            <a:r>
              <a:rPr lang="en-US" sz="2400" b="0" i="0" dirty="0">
                <a:solidFill>
                  <a:srgbClr val="000000"/>
                </a:solidFill>
                <a:effectLst/>
                <a:latin typeface="Calibri" panose="020F0502020204030204" pitchFamily="34" charset="0"/>
              </a:rPr>
              <a:t>Then </a:t>
            </a:r>
            <a:r>
              <a:rPr lang="en-US" sz="2400" dirty="0">
                <a:latin typeface="Calibri" panose="020F0502020204030204" pitchFamily="34" charset="0"/>
              </a:rPr>
              <a:t>said</a:t>
            </a:r>
            <a:r>
              <a:rPr lang="en-US" sz="2400" b="0" i="0" dirty="0">
                <a:solidFill>
                  <a:srgbClr val="000000"/>
                </a:solidFill>
                <a:effectLst/>
                <a:latin typeface="Calibri" panose="020F0502020204030204" pitchFamily="34" charset="0"/>
              </a:rPr>
              <a:t> Jesus, Father, </a:t>
            </a:r>
            <a:r>
              <a:rPr lang="en-US" sz="2400" dirty="0">
                <a:latin typeface="Calibri" panose="020F0502020204030204" pitchFamily="34" charset="0"/>
              </a:rPr>
              <a:t>forgive</a:t>
            </a:r>
            <a:r>
              <a:rPr lang="en-US" sz="2400" b="0" i="0" dirty="0">
                <a:solidFill>
                  <a:srgbClr val="000000"/>
                </a:solidFill>
                <a:effectLst/>
                <a:latin typeface="Calibri" panose="020F0502020204030204" pitchFamily="34" charset="0"/>
              </a:rPr>
              <a:t> them; for they know not what </a:t>
            </a:r>
            <a:r>
              <a:rPr lang="en-US" sz="2400" dirty="0">
                <a:latin typeface="Calibri" panose="020F0502020204030204" pitchFamily="34" charset="0"/>
              </a:rPr>
              <a:t>they do</a:t>
            </a:r>
            <a:r>
              <a:rPr lang="en-US" sz="2400" b="0" i="0" dirty="0">
                <a:solidFill>
                  <a:srgbClr val="000000"/>
                </a:solidFill>
                <a:effectLst/>
                <a:latin typeface="Calibri" panose="020F0502020204030204" pitchFamily="34" charset="0"/>
              </a:rPr>
              <a:t>. And they parted his </a:t>
            </a:r>
            <a:r>
              <a:rPr lang="en-US" sz="2400" dirty="0">
                <a:latin typeface="Calibri" panose="020F0502020204030204" pitchFamily="34" charset="0"/>
              </a:rPr>
              <a:t>raiment</a:t>
            </a:r>
            <a:r>
              <a:rPr lang="en-US" sz="2400" b="0" i="0" dirty="0">
                <a:solidFill>
                  <a:srgbClr val="000000"/>
                </a:solidFill>
                <a:effectLst/>
                <a:latin typeface="Calibri" panose="020F0502020204030204" pitchFamily="34" charset="0"/>
              </a:rPr>
              <a:t>, and cast lots. </a:t>
            </a:r>
            <a:r>
              <a:rPr lang="en-US" sz="1400" b="0" i="0" dirty="0">
                <a:solidFill>
                  <a:srgbClr val="000000"/>
                </a:solidFill>
                <a:effectLst/>
                <a:latin typeface="Calibri" panose="020F0502020204030204" pitchFamily="34" charset="0"/>
              </a:rPr>
              <a:t>(Luke 23:34)</a:t>
            </a:r>
            <a:endParaRPr lang="en-US" sz="1400" dirty="0">
              <a:latin typeface="Calibri" panose="020F0502020204030204" pitchFamily="34" charset="0"/>
            </a:endParaRPr>
          </a:p>
        </p:txBody>
      </p:sp>
      <p:sp>
        <p:nvSpPr>
          <p:cNvPr id="13" name="TextBox 12">
            <a:extLst>
              <a:ext uri="{FF2B5EF4-FFF2-40B4-BE49-F238E27FC236}">
                <a16:creationId xmlns:a16="http://schemas.microsoft.com/office/drawing/2014/main" id="{0964A676-4040-4E63-9A25-C420F53428E8}"/>
              </a:ext>
            </a:extLst>
          </p:cNvPr>
          <p:cNvSpPr txBox="1"/>
          <p:nvPr/>
        </p:nvSpPr>
        <p:spPr>
          <a:xfrm>
            <a:off x="8368790" y="2486417"/>
            <a:ext cx="3426515" cy="3262432"/>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Not only did the persecutors divide Jesus’s garments, but John also mentions that there was a second “vesture” or “raiment,” a special “coat . . . without seam, woven from the top throughout</a:t>
            </a:r>
            <a:r>
              <a:rPr lang="en-US" sz="1800" b="0" i="0" u="none" strike="noStrike" baseline="0" dirty="0">
                <a:solidFill>
                  <a:srgbClr val="000000"/>
                </a:solidFill>
                <a:latin typeface="Calibri" panose="020F0502020204030204" pitchFamily="34" charset="0"/>
              </a:rPr>
              <a:t>.</a:t>
            </a:r>
          </a:p>
          <a:p>
            <a:r>
              <a:rPr lang="en-US" sz="1400" b="0" i="0" u="none" strike="noStrike" baseline="0" dirty="0">
                <a:solidFill>
                  <a:srgbClr val="000000"/>
                </a:solidFill>
                <a:latin typeface="Calibri" panose="020F0502020204030204" pitchFamily="34" charset="0"/>
              </a:rPr>
              <a:t>(John 19:23–24) </a:t>
            </a:r>
            <a:endParaRPr lang="en-US" sz="1400" dirty="0">
              <a:latin typeface="Calibri" panose="020F0502020204030204" pitchFamily="34" charset="0"/>
            </a:endParaRPr>
          </a:p>
        </p:txBody>
      </p:sp>
      <p:pic>
        <p:nvPicPr>
          <p:cNvPr id="11" name="Picture 10">
            <a:extLst>
              <a:ext uri="{FF2B5EF4-FFF2-40B4-BE49-F238E27FC236}">
                <a16:creationId xmlns:a16="http://schemas.microsoft.com/office/drawing/2014/main" id="{EA4770DE-5E9C-4A95-8C0F-8259765CE09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564671" y="3030698"/>
            <a:ext cx="6407425" cy="3604177"/>
          </a:xfrm>
          <a:prstGeom prst="rect">
            <a:avLst/>
          </a:prstGeom>
        </p:spPr>
      </p:pic>
    </p:spTree>
    <p:extLst>
      <p:ext uri="{BB962C8B-B14F-4D97-AF65-F5344CB8AC3E}">
        <p14:creationId xmlns:p14="http://schemas.microsoft.com/office/powerpoint/2010/main" val="294674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Why Hast Thou Forsaken Me?</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22:19-21</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1545021" y="1212794"/>
            <a:ext cx="8592892" cy="400110"/>
          </a:xfrm>
          <a:prstGeom prst="rect">
            <a:avLst/>
          </a:prstGeom>
          <a:noFill/>
        </p:spPr>
        <p:txBody>
          <a:bodyPr wrap="square">
            <a:spAutoFit/>
          </a:bodyPr>
          <a:lstStyle/>
          <a:p>
            <a:r>
              <a:rPr lang="en-US" sz="2000" b="0" i="1" u="none" strike="noStrike" baseline="0" dirty="0">
                <a:solidFill>
                  <a:srgbClr val="000000"/>
                </a:solidFill>
                <a:latin typeface="Calibri" panose="020F0502020204030204" pitchFamily="34" charset="0"/>
              </a:rPr>
              <a:t>But be not thou far from me, O Lord: O my strength, haste thee to help me. </a:t>
            </a:r>
            <a:endParaRPr lang="en-US" sz="2000" dirty="0">
              <a:latin typeface="Calibri" panose="020F0502020204030204" pitchFamily="34" charset="0"/>
            </a:endParaRPr>
          </a:p>
        </p:txBody>
      </p:sp>
      <p:sp>
        <p:nvSpPr>
          <p:cNvPr id="15" name="TextBox 14">
            <a:extLst>
              <a:ext uri="{FF2B5EF4-FFF2-40B4-BE49-F238E27FC236}">
                <a16:creationId xmlns:a16="http://schemas.microsoft.com/office/drawing/2014/main" id="{2938C465-F362-4D4B-AC6D-8F6C50DDE537}"/>
              </a:ext>
            </a:extLst>
          </p:cNvPr>
          <p:cNvSpPr txBox="1"/>
          <p:nvPr/>
        </p:nvSpPr>
        <p:spPr>
          <a:xfrm>
            <a:off x="741106" y="2730202"/>
            <a:ext cx="2782730" cy="830997"/>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Deliver my soul from the sword </a:t>
            </a:r>
            <a:endParaRPr lang="en-US" sz="2400" dirty="0">
              <a:latin typeface="Calibri" panose="020F0502020204030204" pitchFamily="34" charset="0"/>
            </a:endParaRPr>
          </a:p>
        </p:txBody>
      </p:sp>
      <p:sp>
        <p:nvSpPr>
          <p:cNvPr id="13" name="TextBox 12">
            <a:extLst>
              <a:ext uri="{FF2B5EF4-FFF2-40B4-BE49-F238E27FC236}">
                <a16:creationId xmlns:a16="http://schemas.microsoft.com/office/drawing/2014/main" id="{0964A676-4040-4E63-9A25-C420F53428E8}"/>
              </a:ext>
            </a:extLst>
          </p:cNvPr>
          <p:cNvSpPr txBox="1"/>
          <p:nvPr/>
        </p:nvSpPr>
        <p:spPr>
          <a:xfrm>
            <a:off x="8717260" y="2958678"/>
            <a:ext cx="2841305" cy="830997"/>
          </a:xfrm>
          <a:prstGeom prst="rect">
            <a:avLst/>
          </a:prstGeom>
          <a:noFill/>
        </p:spPr>
        <p:txBody>
          <a:bodyPr wrap="square">
            <a:spAutoFit/>
          </a:bodyPr>
          <a:lstStyle/>
          <a:p>
            <a:r>
              <a:rPr lang="en-US" sz="2400" b="0" i="1" u="none" strike="noStrike" baseline="0" dirty="0">
                <a:solidFill>
                  <a:srgbClr val="000000"/>
                </a:solidFill>
                <a:latin typeface="Calibri" panose="020F0502020204030204" pitchFamily="34" charset="0"/>
              </a:rPr>
              <a:t>Save me from the lion’s mouth </a:t>
            </a:r>
            <a:endParaRPr lang="en-US" sz="2400" dirty="0">
              <a:latin typeface="Calibri" panose="020F0502020204030204" pitchFamily="34" charset="0"/>
            </a:endParaRPr>
          </a:p>
        </p:txBody>
      </p:sp>
      <p:sp>
        <p:nvSpPr>
          <p:cNvPr id="14" name="TextBox 13">
            <a:extLst>
              <a:ext uri="{FF2B5EF4-FFF2-40B4-BE49-F238E27FC236}">
                <a16:creationId xmlns:a16="http://schemas.microsoft.com/office/drawing/2014/main" id="{A80874F9-B6F7-440F-83E1-97495D8B6DE6}"/>
              </a:ext>
            </a:extLst>
          </p:cNvPr>
          <p:cNvSpPr txBox="1"/>
          <p:nvPr/>
        </p:nvSpPr>
        <p:spPr>
          <a:xfrm>
            <a:off x="2676109" y="5198420"/>
            <a:ext cx="7461803" cy="1200329"/>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Jesus had power of life and death and had already given up his life when the wound came, trusting to God that he would be able to “break the bands of death” </a:t>
            </a:r>
            <a:r>
              <a:rPr lang="en-US" sz="1400" b="0" i="0" u="none" strike="noStrike" baseline="0" dirty="0">
                <a:solidFill>
                  <a:srgbClr val="000000"/>
                </a:solidFill>
                <a:latin typeface="Calibri" panose="020F0502020204030204" pitchFamily="34" charset="0"/>
              </a:rPr>
              <a:t>(Mosiah 15:8). </a:t>
            </a:r>
            <a:endParaRPr lang="en-US" sz="1400" dirty="0">
              <a:latin typeface="Calibri" panose="020F0502020204030204" pitchFamily="34" charset="0"/>
            </a:endParaRPr>
          </a:p>
        </p:txBody>
      </p:sp>
      <p:pic>
        <p:nvPicPr>
          <p:cNvPr id="10" name="Picture 9">
            <a:extLst>
              <a:ext uri="{FF2B5EF4-FFF2-40B4-BE49-F238E27FC236}">
                <a16:creationId xmlns:a16="http://schemas.microsoft.com/office/drawing/2014/main" id="{53553D99-D93E-471C-A1C2-98531E198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956" y="1828045"/>
            <a:ext cx="4905375" cy="3190875"/>
          </a:xfrm>
          <a:prstGeom prst="rect">
            <a:avLst/>
          </a:prstGeom>
        </p:spPr>
      </p:pic>
    </p:spTree>
    <p:extLst>
      <p:ext uri="{BB962C8B-B14F-4D97-AF65-F5344CB8AC3E}">
        <p14:creationId xmlns:p14="http://schemas.microsoft.com/office/powerpoint/2010/main" val="277661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Lament to Praise</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22:22-24</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803039" y="1144185"/>
            <a:ext cx="10159505" cy="400110"/>
          </a:xfrm>
          <a:prstGeom prst="rect">
            <a:avLst/>
          </a:prstGeom>
          <a:noFill/>
        </p:spPr>
        <p:txBody>
          <a:bodyPr wrap="square">
            <a:spAutoFit/>
          </a:bodyPr>
          <a:lstStyle/>
          <a:p>
            <a:r>
              <a:rPr lang="en-US" sz="2000" b="0" i="1" u="none" strike="noStrike" baseline="0" dirty="0">
                <a:solidFill>
                  <a:srgbClr val="000000"/>
                </a:solidFill>
                <a:latin typeface="Calibri" panose="020F0502020204030204" pitchFamily="34" charset="0"/>
              </a:rPr>
              <a:t>I will declare thy name unto my brethren: in the midst of the congregation will I praise thee </a:t>
            </a:r>
            <a:endParaRPr lang="en-US" sz="2000" dirty="0">
              <a:latin typeface="Calibri" panose="020F0502020204030204" pitchFamily="34" charset="0"/>
            </a:endParaRPr>
          </a:p>
        </p:txBody>
      </p:sp>
      <p:sp>
        <p:nvSpPr>
          <p:cNvPr id="15" name="TextBox 14">
            <a:extLst>
              <a:ext uri="{FF2B5EF4-FFF2-40B4-BE49-F238E27FC236}">
                <a16:creationId xmlns:a16="http://schemas.microsoft.com/office/drawing/2014/main" id="{2938C465-F362-4D4B-AC6D-8F6C50DDE537}"/>
              </a:ext>
            </a:extLst>
          </p:cNvPr>
          <p:cNvSpPr txBox="1"/>
          <p:nvPr/>
        </p:nvSpPr>
        <p:spPr>
          <a:xfrm>
            <a:off x="595090" y="1947612"/>
            <a:ext cx="2782730" cy="830997"/>
          </a:xfrm>
          <a:prstGeom prst="rect">
            <a:avLst/>
          </a:prstGeom>
          <a:noFill/>
        </p:spPr>
        <p:txBody>
          <a:bodyPr wrap="square">
            <a:spAutoFit/>
          </a:bodyPr>
          <a:lstStyle/>
          <a:p>
            <a:r>
              <a:rPr lang="en-US" sz="2400" b="0" i="1" u="none" strike="noStrike" baseline="0" dirty="0">
                <a:solidFill>
                  <a:srgbClr val="000000"/>
                </a:solidFill>
                <a:latin typeface="Calibri" panose="020F0502020204030204" pitchFamily="34" charset="0"/>
              </a:rPr>
              <a:t>Ye that fear the Lord, praise him </a:t>
            </a:r>
            <a:endParaRPr lang="en-US" sz="2400" dirty="0">
              <a:latin typeface="Calibri" panose="020F0502020204030204" pitchFamily="34" charset="0"/>
            </a:endParaRPr>
          </a:p>
        </p:txBody>
      </p:sp>
      <p:sp>
        <p:nvSpPr>
          <p:cNvPr id="13" name="TextBox 12">
            <a:extLst>
              <a:ext uri="{FF2B5EF4-FFF2-40B4-BE49-F238E27FC236}">
                <a16:creationId xmlns:a16="http://schemas.microsoft.com/office/drawing/2014/main" id="{0964A676-4040-4E63-9A25-C420F53428E8}"/>
              </a:ext>
            </a:extLst>
          </p:cNvPr>
          <p:cNvSpPr txBox="1"/>
          <p:nvPr/>
        </p:nvSpPr>
        <p:spPr>
          <a:xfrm>
            <a:off x="524275" y="3185134"/>
            <a:ext cx="2841305" cy="830997"/>
          </a:xfrm>
          <a:prstGeom prst="rect">
            <a:avLst/>
          </a:prstGeom>
          <a:noFill/>
        </p:spPr>
        <p:txBody>
          <a:bodyPr wrap="square">
            <a:spAutoFit/>
          </a:bodyPr>
          <a:lstStyle/>
          <a:p>
            <a:r>
              <a:rPr lang="en-US" sz="2400" b="0" i="1" u="none" strike="noStrike" baseline="0" dirty="0">
                <a:solidFill>
                  <a:srgbClr val="000000"/>
                </a:solidFill>
                <a:latin typeface="Calibri" panose="020F0502020204030204" pitchFamily="34" charset="0"/>
              </a:rPr>
              <a:t>but when he cried unto him, he heard </a:t>
            </a:r>
            <a:endParaRPr lang="en-US" sz="2400" dirty="0">
              <a:latin typeface="Calibri" panose="020F0502020204030204" pitchFamily="34" charset="0"/>
            </a:endParaRPr>
          </a:p>
        </p:txBody>
      </p:sp>
      <p:sp>
        <p:nvSpPr>
          <p:cNvPr id="14" name="TextBox 13">
            <a:extLst>
              <a:ext uri="{FF2B5EF4-FFF2-40B4-BE49-F238E27FC236}">
                <a16:creationId xmlns:a16="http://schemas.microsoft.com/office/drawing/2014/main" id="{A80874F9-B6F7-440F-83E1-97495D8B6DE6}"/>
              </a:ext>
            </a:extLst>
          </p:cNvPr>
          <p:cNvSpPr txBox="1"/>
          <p:nvPr/>
        </p:nvSpPr>
        <p:spPr>
          <a:xfrm>
            <a:off x="417257" y="4381618"/>
            <a:ext cx="3370194" cy="830997"/>
          </a:xfrm>
          <a:prstGeom prst="rect">
            <a:avLst/>
          </a:prstGeom>
          <a:noFill/>
        </p:spPr>
        <p:txBody>
          <a:bodyPr wrap="square">
            <a:spAutoFit/>
          </a:bodyPr>
          <a:lstStyle/>
          <a:p>
            <a:r>
              <a:rPr lang="en-US" sz="2400" b="0" i="1" u="none" strike="noStrike" baseline="0" dirty="0">
                <a:solidFill>
                  <a:srgbClr val="000000"/>
                </a:solidFill>
                <a:latin typeface="Calibri" panose="020F0502020204030204" pitchFamily="34" charset="0"/>
              </a:rPr>
              <a:t>My praise shall be of thee in the great congregation </a:t>
            </a:r>
            <a:endParaRPr lang="en-US" sz="2400" dirty="0">
              <a:latin typeface="Calibri" panose="020F0502020204030204" pitchFamily="34" charset="0"/>
            </a:endParaRPr>
          </a:p>
        </p:txBody>
      </p:sp>
      <p:pic>
        <p:nvPicPr>
          <p:cNvPr id="8" name="Picture 7">
            <a:extLst>
              <a:ext uri="{FF2B5EF4-FFF2-40B4-BE49-F238E27FC236}">
                <a16:creationId xmlns:a16="http://schemas.microsoft.com/office/drawing/2014/main" id="{5BD165AB-4950-4A4C-9959-8C7793F91853}"/>
              </a:ext>
            </a:extLst>
          </p:cNvPr>
          <p:cNvPicPr>
            <a:picLocks noChangeAspect="1"/>
          </p:cNvPicPr>
          <p:nvPr/>
        </p:nvPicPr>
        <p:blipFill rotWithShape="1">
          <a:blip r:embed="rId4">
            <a:extLst>
              <a:ext uri="{28A0092B-C50C-407E-A947-70E740481C1C}">
                <a14:useLocalDpi xmlns:a14="http://schemas.microsoft.com/office/drawing/2010/main" val="0"/>
              </a:ext>
            </a:extLst>
          </a:blip>
          <a:srcRect l="26516"/>
          <a:stretch/>
        </p:blipFill>
        <p:spPr>
          <a:xfrm>
            <a:off x="3591685" y="2432424"/>
            <a:ext cx="4582215" cy="3340100"/>
          </a:xfrm>
          <a:prstGeom prst="rect">
            <a:avLst/>
          </a:prstGeom>
        </p:spPr>
      </p:pic>
      <p:sp>
        <p:nvSpPr>
          <p:cNvPr id="16" name="TextBox 15">
            <a:extLst>
              <a:ext uri="{FF2B5EF4-FFF2-40B4-BE49-F238E27FC236}">
                <a16:creationId xmlns:a16="http://schemas.microsoft.com/office/drawing/2014/main" id="{1085EC4F-A8E6-49EE-8518-4DDD7C87A5C0}"/>
              </a:ext>
            </a:extLst>
          </p:cNvPr>
          <p:cNvSpPr txBox="1"/>
          <p:nvPr/>
        </p:nvSpPr>
        <p:spPr>
          <a:xfrm>
            <a:off x="8600316" y="2838751"/>
            <a:ext cx="3226075" cy="1200329"/>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God has already “heard” and responded to the cry of the sufferer </a:t>
            </a:r>
            <a:endParaRPr lang="en-US" sz="2400" dirty="0">
              <a:latin typeface="Calibri" panose="020F0502020204030204" pitchFamily="34" charset="0"/>
            </a:endParaRPr>
          </a:p>
        </p:txBody>
      </p:sp>
    </p:spTree>
    <p:extLst>
      <p:ext uri="{BB962C8B-B14F-4D97-AF65-F5344CB8AC3E}">
        <p14:creationId xmlns:p14="http://schemas.microsoft.com/office/powerpoint/2010/main" val="15525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Gathering</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22:25</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1550504" y="1080074"/>
            <a:ext cx="8786191" cy="400110"/>
          </a:xfrm>
          <a:prstGeom prst="rect">
            <a:avLst/>
          </a:prstGeom>
          <a:noFill/>
        </p:spPr>
        <p:txBody>
          <a:bodyPr wrap="square">
            <a:spAutoFit/>
          </a:bodyPr>
          <a:lstStyle/>
          <a:p>
            <a:pPr algn="ctr"/>
            <a:r>
              <a:rPr lang="en-US" sz="2000" b="0" i="1" u="none" strike="noStrike" baseline="0" dirty="0">
                <a:solidFill>
                  <a:srgbClr val="000000"/>
                </a:solidFill>
                <a:latin typeface="Calibri" panose="020F0502020204030204" pitchFamily="34" charset="0"/>
              </a:rPr>
              <a:t>My praise shall be of thee in the great congregation </a:t>
            </a:r>
            <a:endParaRPr lang="en-US" sz="2000" dirty="0">
              <a:latin typeface="Calibri" panose="020F0502020204030204" pitchFamily="34" charset="0"/>
            </a:endParaRPr>
          </a:p>
        </p:txBody>
      </p:sp>
      <p:sp>
        <p:nvSpPr>
          <p:cNvPr id="17" name="TextBox 16">
            <a:extLst>
              <a:ext uri="{FF2B5EF4-FFF2-40B4-BE49-F238E27FC236}">
                <a16:creationId xmlns:a16="http://schemas.microsoft.com/office/drawing/2014/main" id="{7E0B7DAA-2A9A-4913-A6E0-C1679BA2D3DA}"/>
              </a:ext>
            </a:extLst>
          </p:cNvPr>
          <p:cNvSpPr txBox="1"/>
          <p:nvPr/>
        </p:nvSpPr>
        <p:spPr>
          <a:xfrm>
            <a:off x="310769" y="1570155"/>
            <a:ext cx="3982935" cy="1754326"/>
          </a:xfrm>
          <a:prstGeom prst="rect">
            <a:avLst/>
          </a:prstGeom>
          <a:noFill/>
        </p:spPr>
        <p:txBody>
          <a:bodyPr wrap="square">
            <a:spAutoFit/>
          </a:bodyPr>
          <a:lstStyle/>
          <a:p>
            <a:r>
              <a:rPr lang="en-US" b="0" i="0" dirty="0">
                <a:solidFill>
                  <a:srgbClr val="000000"/>
                </a:solidFill>
                <a:effectLst/>
                <a:latin typeface="Calibri" panose="020F0502020204030204" pitchFamily="34" charset="0"/>
              </a:rPr>
              <a:t>And there were gathered together in one place an innumerable company of the spirits of the </a:t>
            </a:r>
            <a:r>
              <a:rPr lang="en-US" dirty="0">
                <a:latin typeface="Calibri" panose="020F0502020204030204" pitchFamily="34" charset="0"/>
              </a:rPr>
              <a:t>just</a:t>
            </a:r>
            <a:r>
              <a:rPr lang="en-US" b="0" i="0" dirty="0">
                <a:solidFill>
                  <a:srgbClr val="000000"/>
                </a:solidFill>
                <a:effectLst/>
                <a:latin typeface="Calibri" panose="020F0502020204030204" pitchFamily="34" charset="0"/>
              </a:rPr>
              <a:t>, who had been </a:t>
            </a:r>
            <a:r>
              <a:rPr lang="en-US" dirty="0">
                <a:latin typeface="Calibri" panose="020F0502020204030204" pitchFamily="34" charset="0"/>
              </a:rPr>
              <a:t>faithful</a:t>
            </a:r>
            <a:r>
              <a:rPr lang="en-US" b="0" i="0" dirty="0">
                <a:solidFill>
                  <a:srgbClr val="000000"/>
                </a:solidFill>
                <a:effectLst/>
                <a:latin typeface="Calibri" panose="020F0502020204030204" pitchFamily="34" charset="0"/>
              </a:rPr>
              <a:t> in the </a:t>
            </a:r>
            <a:r>
              <a:rPr lang="en-US" dirty="0">
                <a:latin typeface="Calibri" panose="020F0502020204030204" pitchFamily="34" charset="0"/>
              </a:rPr>
              <a:t>testimony</a:t>
            </a:r>
            <a:r>
              <a:rPr lang="en-US" b="0" i="0" dirty="0">
                <a:solidFill>
                  <a:srgbClr val="000000"/>
                </a:solidFill>
                <a:effectLst/>
                <a:latin typeface="Calibri" panose="020F0502020204030204" pitchFamily="34" charset="0"/>
              </a:rPr>
              <a:t> of Jesus while they lived in mortality;</a:t>
            </a:r>
          </a:p>
          <a:p>
            <a:r>
              <a:rPr lang="en-US" sz="1400" b="0" i="0" dirty="0">
                <a:solidFill>
                  <a:srgbClr val="000000"/>
                </a:solidFill>
                <a:effectLst/>
                <a:latin typeface="Calibri" panose="020F0502020204030204" pitchFamily="34" charset="0"/>
              </a:rPr>
              <a:t>(D&amp;C 138:12)</a:t>
            </a:r>
            <a:endParaRPr lang="en-US" sz="1400" dirty="0">
              <a:latin typeface="Calibri" panose="020F0502020204030204" pitchFamily="34" charset="0"/>
            </a:endParaRPr>
          </a:p>
        </p:txBody>
      </p:sp>
      <p:sp>
        <p:nvSpPr>
          <p:cNvPr id="18" name="TextBox 17">
            <a:extLst>
              <a:ext uri="{FF2B5EF4-FFF2-40B4-BE49-F238E27FC236}">
                <a16:creationId xmlns:a16="http://schemas.microsoft.com/office/drawing/2014/main" id="{D4971BCE-C10A-4711-93D5-E8A9C39E5641}"/>
              </a:ext>
            </a:extLst>
          </p:cNvPr>
          <p:cNvSpPr txBox="1"/>
          <p:nvPr/>
        </p:nvSpPr>
        <p:spPr>
          <a:xfrm>
            <a:off x="310769" y="3521986"/>
            <a:ext cx="4679674" cy="1200329"/>
          </a:xfrm>
          <a:prstGeom prst="rect">
            <a:avLst/>
          </a:prstGeom>
          <a:noFill/>
        </p:spPr>
        <p:txBody>
          <a:bodyPr wrap="square">
            <a:spAutoFit/>
          </a:bodyPr>
          <a:lstStyle/>
          <a:p>
            <a:r>
              <a:rPr lang="en-US" b="0" i="0" dirty="0">
                <a:solidFill>
                  <a:srgbClr val="000000"/>
                </a:solidFill>
                <a:effectLst/>
                <a:latin typeface="Calibri" panose="020F0502020204030204" pitchFamily="34" charset="0"/>
              </a:rPr>
              <a:t>And who had offered </a:t>
            </a:r>
            <a:r>
              <a:rPr lang="en-US" dirty="0">
                <a:latin typeface="Calibri" panose="020F0502020204030204" pitchFamily="34" charset="0"/>
              </a:rPr>
              <a:t>sacrifice</a:t>
            </a:r>
            <a:r>
              <a:rPr lang="en-US" b="0" i="0" dirty="0">
                <a:solidFill>
                  <a:srgbClr val="000000"/>
                </a:solidFill>
                <a:effectLst/>
                <a:latin typeface="Calibri" panose="020F0502020204030204" pitchFamily="34" charset="0"/>
              </a:rPr>
              <a:t> in the </a:t>
            </a:r>
            <a:r>
              <a:rPr lang="en-US" dirty="0">
                <a:latin typeface="Calibri" panose="020F0502020204030204" pitchFamily="34" charset="0"/>
              </a:rPr>
              <a:t>similitude</a:t>
            </a:r>
            <a:r>
              <a:rPr lang="en-US" b="0" i="0" dirty="0">
                <a:solidFill>
                  <a:srgbClr val="000000"/>
                </a:solidFill>
                <a:effectLst/>
                <a:latin typeface="Calibri" panose="020F0502020204030204" pitchFamily="34" charset="0"/>
              </a:rPr>
              <a:t> of the great sacrifice of the Son of God, and had suffered </a:t>
            </a:r>
            <a:r>
              <a:rPr lang="en-US" dirty="0">
                <a:latin typeface="Calibri" panose="020F0502020204030204" pitchFamily="34" charset="0"/>
              </a:rPr>
              <a:t>tribulation</a:t>
            </a:r>
            <a:r>
              <a:rPr lang="en-US" b="0" i="0" dirty="0">
                <a:solidFill>
                  <a:srgbClr val="000000"/>
                </a:solidFill>
                <a:effectLst/>
                <a:latin typeface="Calibri" panose="020F0502020204030204" pitchFamily="34" charset="0"/>
              </a:rPr>
              <a:t> in their Redeemer’s </a:t>
            </a:r>
            <a:r>
              <a:rPr lang="en-US" dirty="0">
                <a:latin typeface="Calibri" panose="020F0502020204030204" pitchFamily="34" charset="0"/>
              </a:rPr>
              <a:t>name</a:t>
            </a:r>
            <a:r>
              <a:rPr lang="en-US" sz="1400" b="0" i="0" dirty="0">
                <a:solidFill>
                  <a:srgbClr val="000000"/>
                </a:solidFill>
                <a:effectLst/>
                <a:latin typeface="Calibri" panose="020F0502020204030204" pitchFamily="34" charset="0"/>
              </a:rPr>
              <a:t>. (D&amp;C 138:13)</a:t>
            </a:r>
            <a:endParaRPr lang="en-US" sz="1400" dirty="0">
              <a:latin typeface="Calibri" panose="020F0502020204030204" pitchFamily="34" charset="0"/>
            </a:endParaRPr>
          </a:p>
        </p:txBody>
      </p:sp>
      <p:sp>
        <p:nvSpPr>
          <p:cNvPr id="19" name="TextBox 18">
            <a:extLst>
              <a:ext uri="{FF2B5EF4-FFF2-40B4-BE49-F238E27FC236}">
                <a16:creationId xmlns:a16="http://schemas.microsoft.com/office/drawing/2014/main" id="{61C84735-9BA8-4CBC-A3A1-4A4274F717B8}"/>
              </a:ext>
            </a:extLst>
          </p:cNvPr>
          <p:cNvSpPr txBox="1"/>
          <p:nvPr/>
        </p:nvSpPr>
        <p:spPr>
          <a:xfrm>
            <a:off x="1789043" y="5247824"/>
            <a:ext cx="9084366" cy="1415772"/>
          </a:xfrm>
          <a:prstGeom prst="rect">
            <a:avLst/>
          </a:prstGeom>
          <a:noFill/>
        </p:spPr>
        <p:txBody>
          <a:bodyPr wrap="square">
            <a:spAutoFit/>
          </a:bodyPr>
          <a:lstStyle/>
          <a:p>
            <a:r>
              <a:rPr lang="en-US" sz="2400" b="0" i="0" dirty="0">
                <a:solidFill>
                  <a:srgbClr val="000000"/>
                </a:solidFill>
                <a:effectLst/>
                <a:latin typeface="Calibri" panose="020F0502020204030204" pitchFamily="34" charset="0"/>
              </a:rPr>
              <a:t>All these had departed the mortal life, firm in the </a:t>
            </a:r>
            <a:r>
              <a:rPr lang="en-US" sz="2400" dirty="0">
                <a:latin typeface="Calibri" panose="020F0502020204030204" pitchFamily="34" charset="0"/>
              </a:rPr>
              <a:t>hope</a:t>
            </a:r>
            <a:r>
              <a:rPr lang="en-US" sz="2400" b="0" i="0" dirty="0">
                <a:solidFill>
                  <a:srgbClr val="000000"/>
                </a:solidFill>
                <a:effectLst/>
                <a:latin typeface="Calibri" panose="020F0502020204030204" pitchFamily="34" charset="0"/>
              </a:rPr>
              <a:t> of a glorious </a:t>
            </a:r>
            <a:r>
              <a:rPr lang="en-US" sz="2400" dirty="0">
                <a:latin typeface="Calibri" panose="020F0502020204030204" pitchFamily="34" charset="0"/>
              </a:rPr>
              <a:t>resurrection</a:t>
            </a:r>
            <a:r>
              <a:rPr lang="en-US" sz="2400" b="0" i="0" dirty="0">
                <a:solidFill>
                  <a:srgbClr val="000000"/>
                </a:solidFill>
                <a:effectLst/>
                <a:latin typeface="Calibri" panose="020F0502020204030204" pitchFamily="34" charset="0"/>
              </a:rPr>
              <a:t>, through the </a:t>
            </a:r>
            <a:r>
              <a:rPr lang="en-US" sz="2400" dirty="0">
                <a:latin typeface="Calibri" panose="020F0502020204030204" pitchFamily="34" charset="0"/>
              </a:rPr>
              <a:t>grace</a:t>
            </a:r>
            <a:r>
              <a:rPr lang="en-US" sz="2400" b="0" i="0" dirty="0">
                <a:solidFill>
                  <a:srgbClr val="000000"/>
                </a:solidFill>
                <a:effectLst/>
                <a:latin typeface="Calibri" panose="020F0502020204030204" pitchFamily="34" charset="0"/>
              </a:rPr>
              <a:t> of God the </a:t>
            </a:r>
            <a:r>
              <a:rPr lang="en-US" sz="2400" dirty="0">
                <a:latin typeface="Calibri" panose="020F0502020204030204" pitchFamily="34" charset="0"/>
              </a:rPr>
              <a:t>Father</a:t>
            </a:r>
            <a:r>
              <a:rPr lang="en-US" sz="2400" b="0" i="0" dirty="0">
                <a:solidFill>
                  <a:srgbClr val="000000"/>
                </a:solidFill>
                <a:effectLst/>
                <a:latin typeface="Calibri" panose="020F0502020204030204" pitchFamily="34" charset="0"/>
              </a:rPr>
              <a:t> and his </a:t>
            </a:r>
            <a:r>
              <a:rPr lang="en-US" sz="2400" dirty="0">
                <a:latin typeface="Calibri" panose="020F0502020204030204" pitchFamily="34" charset="0"/>
              </a:rPr>
              <a:t>Only Begotten Son</a:t>
            </a:r>
            <a:r>
              <a:rPr lang="en-US" sz="2400" b="0" i="0" dirty="0">
                <a:solidFill>
                  <a:srgbClr val="000000"/>
                </a:solidFill>
                <a:effectLst/>
                <a:latin typeface="Calibri" panose="020F0502020204030204" pitchFamily="34" charset="0"/>
              </a:rPr>
              <a:t>, Jesus Christ. </a:t>
            </a:r>
          </a:p>
          <a:p>
            <a:r>
              <a:rPr lang="en-US" sz="1400" b="0" i="0" dirty="0">
                <a:solidFill>
                  <a:srgbClr val="000000"/>
                </a:solidFill>
                <a:effectLst/>
                <a:latin typeface="Calibri" panose="020F0502020204030204" pitchFamily="34" charset="0"/>
              </a:rPr>
              <a:t>D&amp;C 138:14</a:t>
            </a:r>
            <a:endParaRPr lang="en-US" sz="1400" dirty="0">
              <a:latin typeface="Calibri" panose="020F0502020204030204" pitchFamily="34" charset="0"/>
            </a:endParaRPr>
          </a:p>
        </p:txBody>
      </p:sp>
      <p:pic>
        <p:nvPicPr>
          <p:cNvPr id="20" name="Picture 19">
            <a:extLst>
              <a:ext uri="{FF2B5EF4-FFF2-40B4-BE49-F238E27FC236}">
                <a16:creationId xmlns:a16="http://schemas.microsoft.com/office/drawing/2014/main" id="{E53759FB-5A84-43E2-812B-E67C9173E551}"/>
              </a:ext>
            </a:extLst>
          </p:cNvPr>
          <p:cNvPicPr>
            <a:picLocks noChangeAspect="1"/>
          </p:cNvPicPr>
          <p:nvPr/>
        </p:nvPicPr>
        <p:blipFill rotWithShape="1">
          <a:blip r:embed="rId4">
            <a:extLst>
              <a:ext uri="{28A0092B-C50C-407E-A947-70E740481C1C}">
                <a14:useLocalDpi xmlns:a14="http://schemas.microsoft.com/office/drawing/2010/main" val="0"/>
              </a:ext>
            </a:extLst>
          </a:blip>
          <a:srcRect t="-1032" r="38116" b="1032"/>
          <a:stretch/>
        </p:blipFill>
        <p:spPr>
          <a:xfrm>
            <a:off x="5273573" y="1728254"/>
            <a:ext cx="6607658" cy="3457575"/>
          </a:xfrm>
          <a:prstGeom prst="rect">
            <a:avLst/>
          </a:prstGeom>
        </p:spPr>
      </p:pic>
    </p:spTree>
    <p:extLst>
      <p:ext uri="{BB962C8B-B14F-4D97-AF65-F5344CB8AC3E}">
        <p14:creationId xmlns:p14="http://schemas.microsoft.com/office/powerpoint/2010/main" val="135337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7368"/>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CB32AD-EE49-497A-9AB7-5FC92A78415A}"/>
              </a:ext>
            </a:extLst>
          </p:cNvPr>
          <p:cNvSpPr txBox="1"/>
          <p:nvPr/>
        </p:nvSpPr>
        <p:spPr>
          <a:xfrm>
            <a:off x="1361088" y="4165118"/>
            <a:ext cx="9217572" cy="1077218"/>
          </a:xfrm>
          <a:prstGeom prst="rect">
            <a:avLst/>
          </a:prstGeom>
          <a:noFill/>
        </p:spPr>
        <p:txBody>
          <a:bodyPr wrap="square">
            <a:spAutoFit/>
          </a:bodyPr>
          <a:lstStyle/>
          <a:p>
            <a:pPr algn="ctr"/>
            <a:r>
              <a:rPr lang="en-US" sz="3200" b="0" i="0" u="none" strike="noStrike" baseline="0" dirty="0">
                <a:solidFill>
                  <a:srgbClr val="000000"/>
                </a:solidFill>
                <a:latin typeface="Calibri" panose="020F0502020204030204" pitchFamily="34" charset="0"/>
              </a:rPr>
              <a:t>Psalm 22 was quoted or alluded to at least eleven times by New Testament authors</a:t>
            </a:r>
            <a:endParaRPr lang="en-US" sz="3200" dirty="0">
              <a:latin typeface="Calibri" panose="020F0502020204030204" pitchFamily="34" charset="0"/>
            </a:endParaRPr>
          </a:p>
        </p:txBody>
      </p:sp>
      <p:sp>
        <p:nvSpPr>
          <p:cNvPr id="16" name="TextBox 15">
            <a:extLst>
              <a:ext uri="{FF2B5EF4-FFF2-40B4-BE49-F238E27FC236}">
                <a16:creationId xmlns:a16="http://schemas.microsoft.com/office/drawing/2014/main" id="{E525598C-4A2E-41F0-9C20-27A9FCC61FB5}"/>
              </a:ext>
            </a:extLst>
          </p:cNvPr>
          <p:cNvSpPr txBox="1"/>
          <p:nvPr/>
        </p:nvSpPr>
        <p:spPr>
          <a:xfrm>
            <a:off x="278524" y="238853"/>
            <a:ext cx="11634951" cy="830997"/>
          </a:xfrm>
          <a:prstGeom prst="rect">
            <a:avLst/>
          </a:prstGeom>
          <a:noFill/>
        </p:spPr>
        <p:txBody>
          <a:bodyPr wrap="square">
            <a:spAutoFit/>
          </a:bodyPr>
          <a:lstStyle/>
          <a:p>
            <a:pPr algn="ctr"/>
            <a:r>
              <a:rPr lang="en-US" sz="4800" b="0" i="1" dirty="0">
                <a:solidFill>
                  <a:srgbClr val="000000"/>
                </a:solidFill>
                <a:effectLst/>
                <a:latin typeface="Calibri" panose="020F0502020204030204" pitchFamily="34" charset="0"/>
              </a:rPr>
              <a:t>David foretells events in the Messiah’s life</a:t>
            </a:r>
            <a:endParaRPr lang="en-US" sz="4800" dirty="0">
              <a:latin typeface="Calibri" panose="020F0502020204030204" pitchFamily="34" charset="0"/>
            </a:endParaRPr>
          </a:p>
        </p:txBody>
      </p:sp>
      <p:sp>
        <p:nvSpPr>
          <p:cNvPr id="17" name="TextBox 16">
            <a:extLst>
              <a:ext uri="{FF2B5EF4-FFF2-40B4-BE49-F238E27FC236}">
                <a16:creationId xmlns:a16="http://schemas.microsoft.com/office/drawing/2014/main" id="{6F48ADD4-E984-4F0A-BBFD-DEC8AA7AA0E8}"/>
              </a:ext>
            </a:extLst>
          </p:cNvPr>
          <p:cNvSpPr txBox="1"/>
          <p:nvPr/>
        </p:nvSpPr>
        <p:spPr>
          <a:xfrm>
            <a:off x="1077309" y="1072128"/>
            <a:ext cx="9785131" cy="2554545"/>
          </a:xfrm>
          <a:prstGeom prst="rect">
            <a:avLst/>
          </a:prstGeom>
          <a:noFill/>
        </p:spPr>
        <p:txBody>
          <a:bodyPr wrap="square">
            <a:spAutoFit/>
          </a:bodyPr>
          <a:lstStyle/>
          <a:p>
            <a:pPr algn="just"/>
            <a:r>
              <a:rPr lang="en-US" sz="3200" b="0" i="1" dirty="0">
                <a:solidFill>
                  <a:srgbClr val="000000"/>
                </a:solidFill>
                <a:effectLst/>
                <a:latin typeface="Calibri" panose="020F0502020204030204" pitchFamily="34" charset="0"/>
              </a:rPr>
              <a:t>To the chief Musician upon </a:t>
            </a:r>
            <a:r>
              <a:rPr lang="en-US" sz="3200" b="0" i="1" dirty="0" err="1">
                <a:solidFill>
                  <a:srgbClr val="000000"/>
                </a:solidFill>
                <a:effectLst/>
                <a:latin typeface="Calibri" panose="020F0502020204030204" pitchFamily="34" charset="0"/>
              </a:rPr>
              <a:t>Aijeleth</a:t>
            </a:r>
            <a:r>
              <a:rPr lang="en-US" sz="3200" b="0" i="1" dirty="0">
                <a:solidFill>
                  <a:srgbClr val="000000"/>
                </a:solidFill>
                <a:effectLst/>
                <a:latin typeface="Calibri" panose="020F0502020204030204" pitchFamily="34" charset="0"/>
              </a:rPr>
              <a:t> Shahar</a:t>
            </a:r>
            <a:r>
              <a:rPr lang="en-US" sz="3200" b="0" i="0" dirty="0">
                <a:solidFill>
                  <a:srgbClr val="000000"/>
                </a:solidFill>
                <a:effectLst/>
                <a:latin typeface="Calibri" panose="020F0502020204030204" pitchFamily="34" charset="0"/>
              </a:rPr>
              <a:t>, the name meaning “land of the morning”</a:t>
            </a:r>
          </a:p>
          <a:p>
            <a:pPr algn="just"/>
            <a:endParaRPr lang="en-US" sz="3200" b="0" i="0" dirty="0">
              <a:solidFill>
                <a:srgbClr val="000000"/>
              </a:solidFill>
              <a:effectLst/>
              <a:latin typeface="Calibri" panose="020F0502020204030204" pitchFamily="34" charset="0"/>
            </a:endParaRPr>
          </a:p>
          <a:p>
            <a:pPr algn="just"/>
            <a:r>
              <a:rPr lang="en-US" sz="3200" dirty="0" err="1">
                <a:solidFill>
                  <a:srgbClr val="000000"/>
                </a:solidFill>
                <a:latin typeface="Calibri" panose="020F0502020204030204" pitchFamily="34" charset="0"/>
              </a:rPr>
              <a:t>Aijeleth</a:t>
            </a:r>
            <a:r>
              <a:rPr lang="en-US" sz="3200" dirty="0">
                <a:solidFill>
                  <a:srgbClr val="000000"/>
                </a:solidFill>
                <a:latin typeface="Calibri" panose="020F0502020204030204" pitchFamily="34" charset="0"/>
              </a:rPr>
              <a:t> Shahar could be a name of a person or the name of an instrument, or the name of a song.</a:t>
            </a:r>
            <a:endParaRPr lang="en-US" sz="2000" dirty="0">
              <a:latin typeface="Calibri" panose="020F0502020204030204" pitchFamily="34" charset="0"/>
            </a:endParaRPr>
          </a:p>
        </p:txBody>
      </p:sp>
    </p:spTree>
    <p:extLst>
      <p:ext uri="{BB962C8B-B14F-4D97-AF65-F5344CB8AC3E}">
        <p14:creationId xmlns:p14="http://schemas.microsoft.com/office/powerpoint/2010/main" val="208304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The Meek</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22:26</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1550504" y="1200823"/>
            <a:ext cx="8786191" cy="707886"/>
          </a:xfrm>
          <a:prstGeom prst="rect">
            <a:avLst/>
          </a:prstGeom>
          <a:noFill/>
        </p:spPr>
        <p:txBody>
          <a:bodyPr wrap="square">
            <a:spAutoFit/>
          </a:bodyPr>
          <a:lstStyle/>
          <a:p>
            <a:pPr algn="ctr"/>
            <a:r>
              <a:rPr lang="en-US" sz="2000" b="0" i="1" u="none" strike="noStrike" baseline="0" dirty="0">
                <a:solidFill>
                  <a:srgbClr val="000000"/>
                </a:solidFill>
                <a:latin typeface="Calibri" panose="020F0502020204030204" pitchFamily="34" charset="0"/>
              </a:rPr>
              <a:t>The meek shall eat and be satisfied: they shall praise the Lord that seek him: your heart shall live for ever. </a:t>
            </a:r>
            <a:endParaRPr lang="en-US" sz="2000" i="1" dirty="0">
              <a:latin typeface="Calibri" panose="020F0502020204030204" pitchFamily="34" charset="0"/>
            </a:endParaRPr>
          </a:p>
        </p:txBody>
      </p:sp>
      <p:sp>
        <p:nvSpPr>
          <p:cNvPr id="17" name="TextBox 16">
            <a:extLst>
              <a:ext uri="{FF2B5EF4-FFF2-40B4-BE49-F238E27FC236}">
                <a16:creationId xmlns:a16="http://schemas.microsoft.com/office/drawing/2014/main" id="{7E0B7DAA-2A9A-4913-A6E0-C1679BA2D3DA}"/>
              </a:ext>
            </a:extLst>
          </p:cNvPr>
          <p:cNvSpPr txBox="1"/>
          <p:nvPr/>
        </p:nvSpPr>
        <p:spPr>
          <a:xfrm>
            <a:off x="469795" y="1956564"/>
            <a:ext cx="3982935" cy="4154984"/>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“The meek shall eat and be satisfied,” contains the message of two verses in the Beatitudes: “Blessed are the meek: for they shall inherit the earth” </a:t>
            </a:r>
            <a:r>
              <a:rPr lang="en-US" sz="1400" b="0" i="0" u="none" strike="noStrike" baseline="0" dirty="0">
                <a:solidFill>
                  <a:srgbClr val="000000"/>
                </a:solidFill>
                <a:latin typeface="Calibri" panose="020F0502020204030204" pitchFamily="34" charset="0"/>
              </a:rPr>
              <a:t>(Matthew 5:5) </a:t>
            </a:r>
          </a:p>
          <a:p>
            <a:endParaRPr lang="en-US" sz="2400" dirty="0">
              <a:solidFill>
                <a:srgbClr val="000000"/>
              </a:solidFill>
              <a:latin typeface="Calibri" panose="020F0502020204030204" pitchFamily="34" charset="0"/>
            </a:endParaRPr>
          </a:p>
          <a:p>
            <a:r>
              <a:rPr lang="en-US" sz="2400" b="0" i="0" u="none" strike="noStrike" baseline="0" dirty="0">
                <a:solidFill>
                  <a:srgbClr val="000000"/>
                </a:solidFill>
                <a:latin typeface="Calibri" panose="020F0502020204030204" pitchFamily="34" charset="0"/>
              </a:rPr>
              <a:t> “Blessed are they which hunger and thirst after righteousness: for they shall be filled” </a:t>
            </a:r>
            <a:r>
              <a:rPr lang="en-US" sz="1400" b="0" i="0" u="none" strike="noStrike" baseline="0" dirty="0">
                <a:solidFill>
                  <a:srgbClr val="000000"/>
                </a:solidFill>
                <a:latin typeface="Calibri" panose="020F0502020204030204" pitchFamily="34" charset="0"/>
              </a:rPr>
              <a:t>(Matthew 5:6). </a:t>
            </a:r>
            <a:endParaRPr lang="en-US" sz="1400" dirty="0">
              <a:latin typeface="Calibri" panose="020F0502020204030204" pitchFamily="34" charset="0"/>
            </a:endParaRPr>
          </a:p>
        </p:txBody>
      </p:sp>
      <p:sp>
        <p:nvSpPr>
          <p:cNvPr id="13" name="TextBox 12">
            <a:extLst>
              <a:ext uri="{FF2B5EF4-FFF2-40B4-BE49-F238E27FC236}">
                <a16:creationId xmlns:a16="http://schemas.microsoft.com/office/drawing/2014/main" id="{727ACE54-53C0-42B5-8781-7E375D65D955}"/>
              </a:ext>
            </a:extLst>
          </p:cNvPr>
          <p:cNvSpPr txBox="1"/>
          <p:nvPr/>
        </p:nvSpPr>
        <p:spPr>
          <a:xfrm>
            <a:off x="6248400" y="4068319"/>
            <a:ext cx="4876800" cy="1938992"/>
          </a:xfrm>
          <a:prstGeom prst="rect">
            <a:avLst/>
          </a:prstGeom>
          <a:noFill/>
        </p:spPr>
        <p:txBody>
          <a:bodyPr wrap="square">
            <a:spAutoFit/>
          </a:bodyPr>
          <a:lstStyle/>
          <a:p>
            <a:pPr algn="ctr"/>
            <a:r>
              <a:rPr lang="en-US" sz="2400" b="0" i="0" u="none" strike="noStrike" baseline="0" dirty="0">
                <a:solidFill>
                  <a:srgbClr val="000000"/>
                </a:solidFill>
                <a:latin typeface="Calibri" panose="020F0502020204030204" pitchFamily="34" charset="0"/>
              </a:rPr>
              <a:t>Today:</a:t>
            </a:r>
          </a:p>
          <a:p>
            <a:r>
              <a:rPr lang="en-US" sz="2400" dirty="0">
                <a:solidFill>
                  <a:srgbClr val="000000"/>
                </a:solidFill>
                <a:latin typeface="Calibri" panose="020F0502020204030204" pitchFamily="34" charset="0"/>
              </a:rPr>
              <a:t>To </a:t>
            </a:r>
            <a:r>
              <a:rPr lang="en-US" sz="2400" b="0" i="0" u="none" strike="noStrike" baseline="0" dirty="0">
                <a:solidFill>
                  <a:srgbClr val="000000"/>
                </a:solidFill>
                <a:latin typeface="Calibri" panose="020F0502020204030204" pitchFamily="34" charset="0"/>
              </a:rPr>
              <a:t>appropriately “eat” the sacrament under proper priesthood authority and feast upon the words of Christ revealed in the last days. </a:t>
            </a:r>
            <a:endParaRPr lang="en-US" sz="2400" dirty="0">
              <a:latin typeface="Calibri" panose="020F0502020204030204" pitchFamily="34" charset="0"/>
            </a:endParaRPr>
          </a:p>
        </p:txBody>
      </p:sp>
      <p:pic>
        <p:nvPicPr>
          <p:cNvPr id="9218" name="Picture 2" descr="Making the sacrament effective in our lives - Pete Codella&amp;#39;s Family Blog">
            <a:extLst>
              <a:ext uri="{FF2B5EF4-FFF2-40B4-BE49-F238E27FC236}">
                <a16:creationId xmlns:a16="http://schemas.microsoft.com/office/drawing/2014/main" id="{D158C368-7D66-47D9-9AD1-6D54DF6EC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525" y="2043527"/>
            <a:ext cx="487680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fade">
                                      <p:cBhvr>
                                        <p:cTn id="20" dur="1000"/>
                                        <p:tgtEl>
                                          <p:spTgt spid="9218"/>
                                        </p:tgtEl>
                                      </p:cBhvr>
                                    </p:animEffect>
                                    <p:anim calcmode="lin" valueType="num">
                                      <p:cBhvr>
                                        <p:cTn id="21" dur="1000" fill="hold"/>
                                        <p:tgtEl>
                                          <p:spTgt spid="9218"/>
                                        </p:tgtEl>
                                        <p:attrNameLst>
                                          <p:attrName>ppt_x</p:attrName>
                                        </p:attrNameLst>
                                      </p:cBhvr>
                                      <p:tavLst>
                                        <p:tav tm="0">
                                          <p:val>
                                            <p:strVal val="#ppt_x"/>
                                          </p:val>
                                        </p:tav>
                                        <p:tav tm="100000">
                                          <p:val>
                                            <p:strVal val="#ppt_x"/>
                                          </p:val>
                                        </p:tav>
                                      </p:tavLst>
                                    </p:anim>
                                    <p:anim calcmode="lin" valueType="num">
                                      <p:cBhvr>
                                        <p:cTn id="22"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Remember and Turn to the Lord</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22:27</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1550504" y="1200823"/>
            <a:ext cx="8786191" cy="707886"/>
          </a:xfrm>
          <a:prstGeom prst="rect">
            <a:avLst/>
          </a:prstGeom>
          <a:noFill/>
        </p:spPr>
        <p:txBody>
          <a:bodyPr wrap="square">
            <a:spAutoFit/>
          </a:bodyPr>
          <a:lstStyle/>
          <a:p>
            <a:pPr algn="ctr"/>
            <a:r>
              <a:rPr lang="en-US" sz="2000" b="0" i="1" dirty="0">
                <a:solidFill>
                  <a:srgbClr val="000000"/>
                </a:solidFill>
                <a:effectLst/>
                <a:latin typeface="Calibri" panose="020F0502020204030204" pitchFamily="34" charset="0"/>
              </a:rPr>
              <a:t>All the ends of the </a:t>
            </a:r>
            <a:r>
              <a:rPr lang="en-US" sz="2000" i="1" dirty="0">
                <a:latin typeface="Calibri" panose="020F0502020204030204" pitchFamily="34" charset="0"/>
              </a:rPr>
              <a:t>world</a:t>
            </a:r>
            <a:r>
              <a:rPr lang="en-US" sz="2000" b="0" i="1" dirty="0">
                <a:solidFill>
                  <a:srgbClr val="000000"/>
                </a:solidFill>
                <a:effectLst/>
                <a:latin typeface="Calibri" panose="020F0502020204030204" pitchFamily="34" charset="0"/>
              </a:rPr>
              <a:t> shall remember and turn unto the </a:t>
            </a:r>
            <a:r>
              <a:rPr lang="en-US" sz="2000" b="0" i="1" cap="small" dirty="0">
                <a:solidFill>
                  <a:srgbClr val="000000"/>
                </a:solidFill>
                <a:effectLst/>
                <a:latin typeface="Calibri" panose="020F0502020204030204" pitchFamily="34" charset="0"/>
              </a:rPr>
              <a:t>Lord</a:t>
            </a:r>
            <a:r>
              <a:rPr lang="en-US" sz="2000" b="0" i="1" dirty="0">
                <a:solidFill>
                  <a:srgbClr val="000000"/>
                </a:solidFill>
                <a:effectLst/>
                <a:latin typeface="Calibri" panose="020F0502020204030204" pitchFamily="34" charset="0"/>
              </a:rPr>
              <a:t>: and all the kindreds of the nations shall worship before thee.</a:t>
            </a:r>
            <a:endParaRPr lang="en-US" sz="2000" i="1" dirty="0">
              <a:latin typeface="Calibri" panose="020F0502020204030204" pitchFamily="34" charset="0"/>
            </a:endParaRPr>
          </a:p>
        </p:txBody>
      </p:sp>
      <p:sp>
        <p:nvSpPr>
          <p:cNvPr id="11" name="TextBox 10">
            <a:extLst>
              <a:ext uri="{FF2B5EF4-FFF2-40B4-BE49-F238E27FC236}">
                <a16:creationId xmlns:a16="http://schemas.microsoft.com/office/drawing/2014/main" id="{8ACE5BED-C504-41D1-AEB5-21AEB3F400BA}"/>
              </a:ext>
            </a:extLst>
          </p:cNvPr>
          <p:cNvSpPr txBox="1"/>
          <p:nvPr/>
        </p:nvSpPr>
        <p:spPr>
          <a:xfrm>
            <a:off x="254875" y="2631356"/>
            <a:ext cx="3497318" cy="2769989"/>
          </a:xfrm>
          <a:prstGeom prst="rect">
            <a:avLst/>
          </a:prstGeom>
          <a:noFill/>
        </p:spPr>
        <p:txBody>
          <a:bodyPr wrap="square">
            <a:spAutoFit/>
          </a:bodyPr>
          <a:lstStyle/>
          <a:p>
            <a:r>
              <a:rPr lang="en-US" sz="2000" b="0" i="0" u="none" strike="noStrike" baseline="0" dirty="0">
                <a:solidFill>
                  <a:srgbClr val="000000"/>
                </a:solidFill>
                <a:latin typeface="Calibri" panose="020F0502020204030204" pitchFamily="34" charset="0"/>
              </a:rPr>
              <a:t>They provide a witness of the judgment day and resurrection, when all those in the spirit world who have suffered and turned unto Christ will see their spirits and bodies “united never again to be divided, that they might receive a fulness of joy”  </a:t>
            </a:r>
          </a:p>
          <a:p>
            <a:r>
              <a:rPr lang="en-US" sz="1400" b="0" i="0" u="none" strike="noStrike" baseline="0" dirty="0">
                <a:solidFill>
                  <a:srgbClr val="000000"/>
                </a:solidFill>
                <a:latin typeface="Calibri" panose="020F0502020204030204" pitchFamily="34" charset="0"/>
              </a:rPr>
              <a:t>(D&amp;C 138:17)</a:t>
            </a:r>
            <a:endParaRPr lang="en-US" sz="1400" dirty="0">
              <a:latin typeface="Calibri" panose="020F0502020204030204" pitchFamily="34" charset="0"/>
            </a:endParaRPr>
          </a:p>
        </p:txBody>
      </p:sp>
      <p:pic>
        <p:nvPicPr>
          <p:cNvPr id="9" name="Picture 8">
            <a:extLst>
              <a:ext uri="{FF2B5EF4-FFF2-40B4-BE49-F238E27FC236}">
                <a16:creationId xmlns:a16="http://schemas.microsoft.com/office/drawing/2014/main" id="{9330BD17-3A52-4A6C-9E82-AF888BC3B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463" y="2341723"/>
            <a:ext cx="7648575" cy="4029075"/>
          </a:xfrm>
          <a:prstGeom prst="rect">
            <a:avLst/>
          </a:prstGeom>
        </p:spPr>
      </p:pic>
    </p:spTree>
    <p:extLst>
      <p:ext uri="{BB962C8B-B14F-4D97-AF65-F5344CB8AC3E}">
        <p14:creationId xmlns:p14="http://schemas.microsoft.com/office/powerpoint/2010/main" val="61893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Govern</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22:28</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1550504" y="1200823"/>
            <a:ext cx="9064944" cy="707886"/>
          </a:xfrm>
          <a:prstGeom prst="rect">
            <a:avLst/>
          </a:prstGeom>
          <a:noFill/>
        </p:spPr>
        <p:txBody>
          <a:bodyPr wrap="square">
            <a:spAutoFit/>
          </a:bodyPr>
          <a:lstStyle/>
          <a:p>
            <a:pPr algn="ctr"/>
            <a:r>
              <a:rPr lang="en-US" sz="2000" b="0" i="1" dirty="0">
                <a:solidFill>
                  <a:srgbClr val="000000"/>
                </a:solidFill>
                <a:effectLst/>
                <a:latin typeface="Calibri" panose="020F0502020204030204" pitchFamily="34" charset="0"/>
              </a:rPr>
              <a:t>For the kingdom is the Lord’s: and he is the</a:t>
            </a:r>
          </a:p>
          <a:p>
            <a:pPr algn="ctr"/>
            <a:r>
              <a:rPr lang="en-US" sz="2000" b="0" i="1" dirty="0">
                <a:solidFill>
                  <a:srgbClr val="000000"/>
                </a:solidFill>
                <a:effectLst/>
                <a:latin typeface="Calibri" panose="020F0502020204030204" pitchFamily="34" charset="0"/>
              </a:rPr>
              <a:t>governor among the nations. </a:t>
            </a:r>
            <a:endParaRPr lang="en-US" sz="2000" i="1" dirty="0">
              <a:latin typeface="Calibri" panose="020F0502020204030204" pitchFamily="34" charset="0"/>
            </a:endParaRPr>
          </a:p>
        </p:txBody>
      </p:sp>
      <p:sp>
        <p:nvSpPr>
          <p:cNvPr id="11" name="TextBox 10">
            <a:extLst>
              <a:ext uri="{FF2B5EF4-FFF2-40B4-BE49-F238E27FC236}">
                <a16:creationId xmlns:a16="http://schemas.microsoft.com/office/drawing/2014/main" id="{8ACE5BED-C504-41D1-AEB5-21AEB3F400BA}"/>
              </a:ext>
            </a:extLst>
          </p:cNvPr>
          <p:cNvSpPr txBox="1"/>
          <p:nvPr/>
        </p:nvSpPr>
        <p:spPr>
          <a:xfrm>
            <a:off x="5047591" y="2479785"/>
            <a:ext cx="6608381" cy="2462213"/>
          </a:xfrm>
          <a:prstGeom prst="rect">
            <a:avLst/>
          </a:prstGeom>
          <a:noFill/>
        </p:spPr>
        <p:txBody>
          <a:bodyPr wrap="square">
            <a:spAutoFit/>
          </a:bodyPr>
          <a:lstStyle/>
          <a:p>
            <a:r>
              <a:rPr lang="en-US" sz="2800" b="0" i="0" dirty="0">
                <a:solidFill>
                  <a:srgbClr val="000000"/>
                </a:solidFill>
                <a:effectLst/>
                <a:latin typeface="Calibri" panose="020F0502020204030204" pitchFamily="34" charset="0"/>
              </a:rPr>
              <a:t>For unto us a </a:t>
            </a:r>
            <a:r>
              <a:rPr lang="en-US" sz="2800" dirty="0">
                <a:latin typeface="Calibri" panose="020F0502020204030204" pitchFamily="34" charset="0"/>
              </a:rPr>
              <a:t>child</a:t>
            </a:r>
            <a:r>
              <a:rPr lang="en-US" sz="2800" b="0" i="0" dirty="0">
                <a:solidFill>
                  <a:srgbClr val="000000"/>
                </a:solidFill>
                <a:effectLst/>
                <a:latin typeface="Calibri" panose="020F0502020204030204" pitchFamily="34" charset="0"/>
              </a:rPr>
              <a:t> is </a:t>
            </a:r>
            <a:r>
              <a:rPr lang="en-US" sz="2800" dirty="0">
                <a:latin typeface="Calibri" panose="020F0502020204030204" pitchFamily="34" charset="0"/>
              </a:rPr>
              <a:t>born</a:t>
            </a:r>
            <a:r>
              <a:rPr lang="en-US" sz="2800" b="0" i="0" dirty="0">
                <a:solidFill>
                  <a:srgbClr val="000000"/>
                </a:solidFill>
                <a:effectLst/>
                <a:latin typeface="Calibri" panose="020F0502020204030204" pitchFamily="34" charset="0"/>
              </a:rPr>
              <a:t>, unto us a </a:t>
            </a:r>
            <a:r>
              <a:rPr lang="en-US" sz="2800" dirty="0">
                <a:latin typeface="Calibri" panose="020F0502020204030204" pitchFamily="34" charset="0"/>
              </a:rPr>
              <a:t>son</a:t>
            </a:r>
            <a:r>
              <a:rPr lang="en-US" sz="2800" b="0" i="0" dirty="0">
                <a:solidFill>
                  <a:srgbClr val="000000"/>
                </a:solidFill>
                <a:effectLst/>
                <a:latin typeface="Calibri" panose="020F0502020204030204" pitchFamily="34" charset="0"/>
              </a:rPr>
              <a:t> is given: and the </a:t>
            </a:r>
            <a:r>
              <a:rPr lang="en-US" sz="2800" dirty="0">
                <a:latin typeface="Calibri" panose="020F0502020204030204" pitchFamily="34" charset="0"/>
              </a:rPr>
              <a:t>government</a:t>
            </a:r>
            <a:r>
              <a:rPr lang="en-US" sz="2800" b="0" i="0" dirty="0">
                <a:solidFill>
                  <a:srgbClr val="000000"/>
                </a:solidFill>
                <a:effectLst/>
                <a:latin typeface="Calibri" panose="020F0502020204030204" pitchFamily="34" charset="0"/>
              </a:rPr>
              <a:t> shall be upon his shoulder: and his name shall be called Wonderful, </a:t>
            </a:r>
            <a:r>
              <a:rPr lang="en-US" sz="2800" dirty="0">
                <a:latin typeface="Calibri" panose="020F0502020204030204" pitchFamily="34" charset="0"/>
              </a:rPr>
              <a:t>Counsellor</a:t>
            </a:r>
            <a:r>
              <a:rPr lang="en-US" sz="2800" b="0" i="0" dirty="0">
                <a:solidFill>
                  <a:srgbClr val="000000"/>
                </a:solidFill>
                <a:effectLst/>
                <a:latin typeface="Calibri" panose="020F0502020204030204" pitchFamily="34" charset="0"/>
              </a:rPr>
              <a:t>, The </a:t>
            </a:r>
            <a:r>
              <a:rPr lang="en-US" sz="2800" dirty="0">
                <a:latin typeface="Calibri" panose="020F0502020204030204" pitchFamily="34" charset="0"/>
              </a:rPr>
              <a:t>mighty</a:t>
            </a:r>
            <a:r>
              <a:rPr lang="en-US" sz="2800" b="0" i="0" dirty="0">
                <a:solidFill>
                  <a:srgbClr val="000000"/>
                </a:solidFill>
                <a:effectLst/>
                <a:latin typeface="Calibri" panose="020F0502020204030204" pitchFamily="34" charset="0"/>
              </a:rPr>
              <a:t> </a:t>
            </a:r>
            <a:r>
              <a:rPr lang="en-US" sz="2800" dirty="0">
                <a:latin typeface="Calibri" panose="020F0502020204030204" pitchFamily="34" charset="0"/>
              </a:rPr>
              <a:t>God</a:t>
            </a:r>
            <a:r>
              <a:rPr lang="en-US" sz="2800" b="0" i="0" dirty="0">
                <a:solidFill>
                  <a:srgbClr val="000000"/>
                </a:solidFill>
                <a:effectLst/>
                <a:latin typeface="Calibri" panose="020F0502020204030204" pitchFamily="34" charset="0"/>
              </a:rPr>
              <a:t>, The </a:t>
            </a:r>
            <a:r>
              <a:rPr lang="en-US" sz="2800" dirty="0">
                <a:latin typeface="Calibri" panose="020F0502020204030204" pitchFamily="34" charset="0"/>
              </a:rPr>
              <a:t>everlasting</a:t>
            </a:r>
            <a:r>
              <a:rPr lang="en-US" sz="2800" b="0" i="0" dirty="0">
                <a:solidFill>
                  <a:srgbClr val="000000"/>
                </a:solidFill>
                <a:effectLst/>
                <a:latin typeface="Calibri" panose="020F0502020204030204" pitchFamily="34" charset="0"/>
              </a:rPr>
              <a:t> Father, The Prince of </a:t>
            </a:r>
            <a:r>
              <a:rPr lang="en-US" sz="2800" dirty="0">
                <a:latin typeface="Calibri" panose="020F0502020204030204" pitchFamily="34" charset="0"/>
              </a:rPr>
              <a:t>Peace</a:t>
            </a:r>
            <a:r>
              <a:rPr lang="en-US" sz="2800" b="0" i="0" dirty="0">
                <a:solidFill>
                  <a:srgbClr val="000000"/>
                </a:solidFill>
                <a:effectLst/>
                <a:latin typeface="Calibri" panose="020F0502020204030204" pitchFamily="34" charset="0"/>
              </a:rPr>
              <a:t>.</a:t>
            </a:r>
          </a:p>
          <a:p>
            <a:r>
              <a:rPr lang="en-US" sz="1400" dirty="0">
                <a:solidFill>
                  <a:srgbClr val="000000"/>
                </a:solidFill>
                <a:latin typeface="Calibri" panose="020F0502020204030204" pitchFamily="34" charset="0"/>
              </a:rPr>
              <a:t>(Isaiah 9:6)</a:t>
            </a:r>
            <a:endParaRPr lang="en-US" sz="1400" dirty="0">
              <a:latin typeface="Calibri" panose="020F0502020204030204" pitchFamily="34" charset="0"/>
            </a:endParaRPr>
          </a:p>
        </p:txBody>
      </p:sp>
      <p:pic>
        <p:nvPicPr>
          <p:cNvPr id="7" name="Picture 6">
            <a:extLst>
              <a:ext uri="{FF2B5EF4-FFF2-40B4-BE49-F238E27FC236}">
                <a16:creationId xmlns:a16="http://schemas.microsoft.com/office/drawing/2014/main" id="{7281A161-D206-4F21-BE42-40A8DFB26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203" y="1930936"/>
            <a:ext cx="3261360" cy="4206240"/>
          </a:xfrm>
          <a:prstGeom prst="rect">
            <a:avLst/>
          </a:prstGeom>
        </p:spPr>
      </p:pic>
    </p:spTree>
    <p:extLst>
      <p:ext uri="{BB962C8B-B14F-4D97-AF65-F5344CB8AC3E}">
        <p14:creationId xmlns:p14="http://schemas.microsoft.com/office/powerpoint/2010/main" val="35953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Our Souls</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22:29</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4" name="TextBox 13">
            <a:extLst>
              <a:ext uri="{FF2B5EF4-FFF2-40B4-BE49-F238E27FC236}">
                <a16:creationId xmlns:a16="http://schemas.microsoft.com/office/drawing/2014/main" id="{E7091D2C-DECA-4882-9A85-70C8AEE342CE}"/>
              </a:ext>
            </a:extLst>
          </p:cNvPr>
          <p:cNvSpPr txBox="1"/>
          <p:nvPr/>
        </p:nvSpPr>
        <p:spPr>
          <a:xfrm>
            <a:off x="591208" y="2744039"/>
            <a:ext cx="3276600" cy="3170099"/>
          </a:xfrm>
          <a:prstGeom prst="rect">
            <a:avLst/>
          </a:prstGeom>
          <a:noFill/>
        </p:spPr>
        <p:txBody>
          <a:bodyPr wrap="square">
            <a:spAutoFit/>
          </a:bodyPr>
          <a:lstStyle/>
          <a:p>
            <a:r>
              <a:rPr lang="en-US" sz="2000" b="0" i="0" dirty="0">
                <a:solidFill>
                  <a:srgbClr val="000000"/>
                </a:solidFill>
                <a:effectLst/>
                <a:latin typeface="Calibri" panose="020F0502020204030204" pitchFamily="34" charset="0"/>
              </a:rPr>
              <a:t>Their sleeping </a:t>
            </a:r>
            <a:r>
              <a:rPr lang="en-US" sz="2000" dirty="0">
                <a:latin typeface="Calibri" panose="020F0502020204030204" pitchFamily="34" charset="0"/>
              </a:rPr>
              <a:t>dust</a:t>
            </a:r>
            <a:r>
              <a:rPr lang="en-US" sz="2000" b="0" i="0" dirty="0">
                <a:solidFill>
                  <a:srgbClr val="000000"/>
                </a:solidFill>
                <a:effectLst/>
                <a:latin typeface="Calibri" panose="020F0502020204030204" pitchFamily="34" charset="0"/>
              </a:rPr>
              <a:t> was to be </a:t>
            </a:r>
            <a:r>
              <a:rPr lang="en-US" sz="2000" dirty="0">
                <a:latin typeface="Calibri" panose="020F0502020204030204" pitchFamily="34" charset="0"/>
              </a:rPr>
              <a:t>restored</a:t>
            </a:r>
            <a:r>
              <a:rPr lang="en-US" sz="2000" b="0" i="0" dirty="0">
                <a:solidFill>
                  <a:srgbClr val="000000"/>
                </a:solidFill>
                <a:effectLst/>
                <a:latin typeface="Calibri" panose="020F0502020204030204" pitchFamily="34" charset="0"/>
              </a:rPr>
              <a:t> unto its </a:t>
            </a:r>
            <a:r>
              <a:rPr lang="en-US" sz="2000" dirty="0">
                <a:latin typeface="Calibri" panose="020F0502020204030204" pitchFamily="34" charset="0"/>
              </a:rPr>
              <a:t>perfect</a:t>
            </a:r>
            <a:r>
              <a:rPr lang="en-US" sz="2000" b="0" i="0" dirty="0">
                <a:solidFill>
                  <a:srgbClr val="000000"/>
                </a:solidFill>
                <a:effectLst/>
                <a:latin typeface="Calibri" panose="020F0502020204030204" pitchFamily="34" charset="0"/>
              </a:rPr>
              <a:t> frame, </a:t>
            </a:r>
            <a:r>
              <a:rPr lang="en-US" sz="2000" dirty="0">
                <a:latin typeface="Calibri" panose="020F0502020204030204" pitchFamily="34" charset="0"/>
              </a:rPr>
              <a:t>bone</a:t>
            </a:r>
            <a:r>
              <a:rPr lang="en-US" sz="2000" b="0" i="0" dirty="0">
                <a:solidFill>
                  <a:srgbClr val="000000"/>
                </a:solidFill>
                <a:effectLst/>
                <a:latin typeface="Calibri" panose="020F0502020204030204" pitchFamily="34" charset="0"/>
              </a:rPr>
              <a:t> to his bone, and the sinews and the flesh upon them, the </a:t>
            </a:r>
            <a:r>
              <a:rPr lang="en-US" sz="2000" dirty="0">
                <a:latin typeface="Calibri" panose="020F0502020204030204" pitchFamily="34" charset="0"/>
              </a:rPr>
              <a:t>spirit</a:t>
            </a:r>
            <a:r>
              <a:rPr lang="en-US" sz="2000" b="0" i="0" dirty="0">
                <a:solidFill>
                  <a:srgbClr val="000000"/>
                </a:solidFill>
                <a:effectLst/>
                <a:latin typeface="Calibri" panose="020F0502020204030204" pitchFamily="34" charset="0"/>
              </a:rPr>
              <a:t> and the body to be united never again to be divided, that they might receive a fulness of </a:t>
            </a:r>
            <a:r>
              <a:rPr lang="en-US" sz="2000" dirty="0">
                <a:latin typeface="Calibri" panose="020F0502020204030204" pitchFamily="34" charset="0"/>
              </a:rPr>
              <a:t>joy</a:t>
            </a:r>
            <a:r>
              <a:rPr lang="en-US" sz="2000" b="0" i="0" dirty="0">
                <a:solidFill>
                  <a:srgbClr val="000000"/>
                </a:solidFill>
                <a:effectLst/>
                <a:latin typeface="Calibri" panose="020F0502020204030204" pitchFamily="34" charset="0"/>
              </a:rPr>
              <a:t>.</a:t>
            </a:r>
          </a:p>
          <a:p>
            <a:r>
              <a:rPr lang="en-US" sz="2000" dirty="0">
                <a:solidFill>
                  <a:srgbClr val="000000"/>
                </a:solidFill>
                <a:latin typeface="Calibri" panose="020F0502020204030204" pitchFamily="34" charset="0"/>
              </a:rPr>
              <a:t>(D&amp;C 138:17)</a:t>
            </a:r>
            <a:endParaRPr lang="en-US" sz="2000" dirty="0">
              <a:latin typeface="Calibri" panose="020F0502020204030204" pitchFamily="34" charset="0"/>
            </a:endParaRPr>
          </a:p>
        </p:txBody>
      </p:sp>
      <p:sp>
        <p:nvSpPr>
          <p:cNvPr id="10" name="TextBox 9">
            <a:extLst>
              <a:ext uri="{FF2B5EF4-FFF2-40B4-BE49-F238E27FC236}">
                <a16:creationId xmlns:a16="http://schemas.microsoft.com/office/drawing/2014/main" id="{2F5116E1-1A9D-4182-8161-C8B50A1D43BC}"/>
              </a:ext>
            </a:extLst>
          </p:cNvPr>
          <p:cNvSpPr txBox="1"/>
          <p:nvPr/>
        </p:nvSpPr>
        <p:spPr>
          <a:xfrm>
            <a:off x="814551" y="1159307"/>
            <a:ext cx="10373710" cy="707886"/>
          </a:xfrm>
          <a:prstGeom prst="rect">
            <a:avLst/>
          </a:prstGeom>
          <a:noFill/>
        </p:spPr>
        <p:txBody>
          <a:bodyPr wrap="square">
            <a:spAutoFit/>
          </a:bodyPr>
          <a:lstStyle/>
          <a:p>
            <a:pPr algn="ctr"/>
            <a:r>
              <a:rPr lang="en-US" sz="2000" b="0" i="1" dirty="0">
                <a:solidFill>
                  <a:srgbClr val="000000"/>
                </a:solidFill>
                <a:effectLst/>
                <a:latin typeface="Calibri" panose="020F0502020204030204" pitchFamily="34" charset="0"/>
              </a:rPr>
              <a:t>All they that be fat upon earth shall eat and worship: all they that go down to the dust shall bow before him: and none can keep alive his own </a:t>
            </a:r>
            <a:r>
              <a:rPr lang="en-US" sz="2000" i="1" dirty="0">
                <a:latin typeface="Calibri" panose="020F0502020204030204" pitchFamily="34" charset="0"/>
              </a:rPr>
              <a:t>soul</a:t>
            </a:r>
            <a:r>
              <a:rPr lang="en-US" sz="2000" b="0" i="1" dirty="0">
                <a:solidFill>
                  <a:srgbClr val="000000"/>
                </a:solidFill>
                <a:effectLst/>
                <a:latin typeface="Calibri" panose="020F0502020204030204" pitchFamily="34" charset="0"/>
              </a:rPr>
              <a:t>.</a:t>
            </a:r>
            <a:endParaRPr lang="en-US" sz="2000" i="1" dirty="0">
              <a:latin typeface="Calibri" panose="020F0502020204030204" pitchFamily="34" charset="0"/>
            </a:endParaRPr>
          </a:p>
        </p:txBody>
      </p:sp>
      <p:sp>
        <p:nvSpPr>
          <p:cNvPr id="13" name="TextBox 12">
            <a:extLst>
              <a:ext uri="{FF2B5EF4-FFF2-40B4-BE49-F238E27FC236}">
                <a16:creationId xmlns:a16="http://schemas.microsoft.com/office/drawing/2014/main" id="{0F2B64EA-1B5D-4E47-95B2-E1125CD78B53}"/>
              </a:ext>
            </a:extLst>
          </p:cNvPr>
          <p:cNvSpPr txBox="1"/>
          <p:nvPr/>
        </p:nvSpPr>
        <p:spPr>
          <a:xfrm>
            <a:off x="8261873" y="3320605"/>
            <a:ext cx="3216166" cy="1938992"/>
          </a:xfrm>
          <a:prstGeom prst="rect">
            <a:avLst/>
          </a:prstGeom>
          <a:noFill/>
        </p:spPr>
        <p:txBody>
          <a:bodyPr wrap="square">
            <a:spAutoFit/>
          </a:bodyPr>
          <a:lstStyle/>
          <a:p>
            <a:pPr algn="just"/>
            <a:r>
              <a:rPr lang="en-US" sz="2000" dirty="0">
                <a:solidFill>
                  <a:srgbClr val="000000"/>
                </a:solidFill>
                <a:latin typeface="Calibri" panose="020F0502020204030204" pitchFamily="34" charset="0"/>
              </a:rPr>
              <a:t>N</a:t>
            </a:r>
            <a:r>
              <a:rPr lang="en-US" sz="2000" b="0" i="0" u="none" strike="noStrike" baseline="0" dirty="0">
                <a:solidFill>
                  <a:srgbClr val="000000"/>
                </a:solidFill>
                <a:latin typeface="Calibri" panose="020F0502020204030204" pitchFamily="34" charset="0"/>
              </a:rPr>
              <a:t>one of us—is able to “keep alive his own soul”, but in the end, they will receive a fullness of joy because </a:t>
            </a:r>
            <a:r>
              <a:rPr lang="en-US" sz="2000" dirty="0">
                <a:solidFill>
                  <a:srgbClr val="000000"/>
                </a:solidFill>
                <a:latin typeface="Calibri" panose="020F0502020204030204" pitchFamily="34" charset="0"/>
              </a:rPr>
              <a:t>the </a:t>
            </a:r>
            <a:r>
              <a:rPr lang="en-US" sz="2000" b="0" i="0" u="none" strike="noStrike" baseline="0" dirty="0">
                <a:solidFill>
                  <a:srgbClr val="000000"/>
                </a:solidFill>
                <a:latin typeface="Calibri" panose="020F0502020204030204" pitchFamily="34" charset="0"/>
              </a:rPr>
              <a:t>suffering Messiah </a:t>
            </a:r>
            <a:r>
              <a:rPr lang="en-US" sz="2000" b="0" i="1" u="none" strike="noStrike" baseline="0" dirty="0">
                <a:solidFill>
                  <a:srgbClr val="000000"/>
                </a:solidFill>
                <a:latin typeface="Calibri" panose="020F0502020204030204" pitchFamily="34" charset="0"/>
              </a:rPr>
              <a:t>was </a:t>
            </a:r>
            <a:r>
              <a:rPr lang="en-US" sz="2000" b="0" i="0" u="none" strike="noStrike" baseline="0" dirty="0">
                <a:solidFill>
                  <a:srgbClr val="000000"/>
                </a:solidFill>
                <a:latin typeface="Calibri" panose="020F0502020204030204" pitchFamily="34" charset="0"/>
              </a:rPr>
              <a:t>able to keep alive his soul.</a:t>
            </a:r>
            <a:endParaRPr lang="en-US" sz="2000" dirty="0">
              <a:latin typeface="Calibri" panose="020F0502020204030204" pitchFamily="34" charset="0"/>
            </a:endParaRPr>
          </a:p>
        </p:txBody>
      </p:sp>
      <p:pic>
        <p:nvPicPr>
          <p:cNvPr id="16" name="Picture 15">
            <a:extLst>
              <a:ext uri="{FF2B5EF4-FFF2-40B4-BE49-F238E27FC236}">
                <a16:creationId xmlns:a16="http://schemas.microsoft.com/office/drawing/2014/main" id="{BD9AE003-9678-40C1-9312-460D85C18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128" y="2409466"/>
            <a:ext cx="4076700" cy="4067175"/>
          </a:xfrm>
          <a:prstGeom prst="rect">
            <a:avLst/>
          </a:prstGeom>
        </p:spPr>
      </p:pic>
    </p:spTree>
    <p:extLst>
      <p:ext uri="{BB962C8B-B14F-4D97-AF65-F5344CB8AC3E}">
        <p14:creationId xmlns:p14="http://schemas.microsoft.com/office/powerpoint/2010/main" val="271279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His Seed</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22:30</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2F5116E1-1A9D-4182-8161-C8B50A1D43BC}"/>
              </a:ext>
            </a:extLst>
          </p:cNvPr>
          <p:cNvSpPr txBox="1"/>
          <p:nvPr/>
        </p:nvSpPr>
        <p:spPr>
          <a:xfrm>
            <a:off x="814551" y="1159307"/>
            <a:ext cx="10373710" cy="400110"/>
          </a:xfrm>
          <a:prstGeom prst="rect">
            <a:avLst/>
          </a:prstGeom>
          <a:noFill/>
        </p:spPr>
        <p:txBody>
          <a:bodyPr wrap="square">
            <a:spAutoFit/>
          </a:bodyPr>
          <a:lstStyle/>
          <a:p>
            <a:pPr algn="ctr"/>
            <a:r>
              <a:rPr lang="en-US" sz="2000" b="0" i="1" u="none" strike="noStrike" baseline="0" dirty="0">
                <a:solidFill>
                  <a:srgbClr val="000000"/>
                </a:solidFill>
                <a:latin typeface="Calibri" panose="020F0502020204030204" pitchFamily="34" charset="0"/>
              </a:rPr>
              <a:t>A seed shall serve him; it shall be accounted to the Lord for a generation. </a:t>
            </a:r>
            <a:endParaRPr lang="en-US" sz="2000" i="1" dirty="0">
              <a:latin typeface="Calibri" panose="020F0502020204030204" pitchFamily="34" charset="0"/>
            </a:endParaRPr>
          </a:p>
        </p:txBody>
      </p:sp>
      <p:sp>
        <p:nvSpPr>
          <p:cNvPr id="11" name="TextBox 10">
            <a:extLst>
              <a:ext uri="{FF2B5EF4-FFF2-40B4-BE49-F238E27FC236}">
                <a16:creationId xmlns:a16="http://schemas.microsoft.com/office/drawing/2014/main" id="{E4EA05D8-A7A4-42B4-BD0B-51CD33B54F78}"/>
              </a:ext>
            </a:extLst>
          </p:cNvPr>
          <p:cNvSpPr txBox="1"/>
          <p:nvPr/>
        </p:nvSpPr>
        <p:spPr>
          <a:xfrm>
            <a:off x="56493" y="1905506"/>
            <a:ext cx="3796861" cy="3970318"/>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The same is occurring in the spirit world, where “from among the righteous, he organized his forces and appointed messengers, clothed with power and authority, and commissioned them to go forth and carry the light of the gospel to them that were in darkness, even to all the spirits of men[,] . . . to declare the acceptable day of the Lord and proclaim liberty to the captives who were bound, even unto all who would repent of their sins and receive the gospel” </a:t>
            </a:r>
            <a:endParaRPr lang="en-US" sz="2400" dirty="0">
              <a:latin typeface="Calibri" panose="020F0502020204030204" pitchFamily="34" charset="0"/>
            </a:endParaRPr>
          </a:p>
        </p:txBody>
      </p:sp>
      <p:sp>
        <p:nvSpPr>
          <p:cNvPr id="15" name="TextBox 14">
            <a:extLst>
              <a:ext uri="{FF2B5EF4-FFF2-40B4-BE49-F238E27FC236}">
                <a16:creationId xmlns:a16="http://schemas.microsoft.com/office/drawing/2014/main" id="{3BD27E16-28FF-4720-937E-CBE9154D5194}"/>
              </a:ext>
            </a:extLst>
          </p:cNvPr>
          <p:cNvSpPr txBox="1"/>
          <p:nvPr/>
        </p:nvSpPr>
        <p:spPr>
          <a:xfrm>
            <a:off x="8053552" y="1750180"/>
            <a:ext cx="4296103" cy="4370427"/>
          </a:xfrm>
          <a:prstGeom prst="rect">
            <a:avLst/>
          </a:prstGeom>
          <a:noFill/>
        </p:spPr>
        <p:txBody>
          <a:bodyPr wrap="square">
            <a:spAutoFit/>
          </a:bodyPr>
          <a:lstStyle/>
          <a:p>
            <a:r>
              <a:rPr lang="en-US" sz="2400" b="0" i="0" dirty="0">
                <a:solidFill>
                  <a:srgbClr val="000000"/>
                </a:solidFill>
                <a:effectLst/>
                <a:latin typeface="Calibri" panose="020F0502020204030204" pitchFamily="34" charset="0"/>
              </a:rPr>
              <a:t>And now, because of the covenant which ye have made ye shall be called the </a:t>
            </a:r>
            <a:r>
              <a:rPr lang="en-US" sz="2400" dirty="0">
                <a:latin typeface="Calibri" panose="020F0502020204030204" pitchFamily="34" charset="0"/>
              </a:rPr>
              <a:t>children</a:t>
            </a:r>
            <a:r>
              <a:rPr lang="en-US" sz="2400" b="0" i="0" dirty="0">
                <a:solidFill>
                  <a:srgbClr val="000000"/>
                </a:solidFill>
                <a:effectLst/>
                <a:latin typeface="Calibri" panose="020F0502020204030204" pitchFamily="34" charset="0"/>
              </a:rPr>
              <a:t> of Christ, his sons, and his daughters; for behold, this day he hath spiritually begotten you; for ye say that your hearts are </a:t>
            </a:r>
            <a:r>
              <a:rPr lang="en-US" sz="2400" dirty="0">
                <a:latin typeface="Calibri" panose="020F0502020204030204" pitchFamily="34" charset="0"/>
              </a:rPr>
              <a:t>changed</a:t>
            </a:r>
            <a:r>
              <a:rPr lang="en-US" sz="2400" b="0" i="0" dirty="0">
                <a:solidFill>
                  <a:srgbClr val="000000"/>
                </a:solidFill>
                <a:effectLst/>
                <a:latin typeface="Calibri" panose="020F0502020204030204" pitchFamily="34" charset="0"/>
              </a:rPr>
              <a:t> through faith on his name; therefore, ye are </a:t>
            </a:r>
            <a:r>
              <a:rPr lang="en-US" sz="2400" dirty="0">
                <a:latin typeface="Calibri" panose="020F0502020204030204" pitchFamily="34" charset="0"/>
              </a:rPr>
              <a:t>born</a:t>
            </a:r>
            <a:r>
              <a:rPr lang="en-US" sz="2400" b="0" i="0" dirty="0">
                <a:solidFill>
                  <a:srgbClr val="000000"/>
                </a:solidFill>
                <a:effectLst/>
                <a:latin typeface="Calibri" panose="020F0502020204030204" pitchFamily="34" charset="0"/>
              </a:rPr>
              <a:t> of him and have become his </a:t>
            </a:r>
            <a:r>
              <a:rPr lang="en-US" sz="2400" dirty="0">
                <a:latin typeface="Calibri" panose="020F0502020204030204" pitchFamily="34" charset="0"/>
              </a:rPr>
              <a:t>sons</a:t>
            </a:r>
            <a:r>
              <a:rPr lang="en-US" sz="2400" b="0" i="0" dirty="0">
                <a:solidFill>
                  <a:srgbClr val="000000"/>
                </a:solidFill>
                <a:effectLst/>
                <a:latin typeface="Calibri" panose="020F0502020204030204" pitchFamily="34" charset="0"/>
              </a:rPr>
              <a:t> and his daughters. </a:t>
            </a:r>
            <a:r>
              <a:rPr lang="en-US" sz="1400" b="0" i="0" dirty="0">
                <a:solidFill>
                  <a:srgbClr val="000000"/>
                </a:solidFill>
                <a:effectLst/>
                <a:latin typeface="Calibri" panose="020F0502020204030204" pitchFamily="34" charset="0"/>
              </a:rPr>
              <a:t>(Mosiah 5:7)</a:t>
            </a:r>
            <a:endParaRPr lang="en-US" sz="1400" dirty="0">
              <a:latin typeface="Calibri" panose="020F0502020204030204" pitchFamily="34" charset="0"/>
            </a:endParaRPr>
          </a:p>
        </p:txBody>
      </p:sp>
      <p:pic>
        <p:nvPicPr>
          <p:cNvPr id="13316" name="Picture 4" descr="Museum Store Online Art Gallery | Church History Museum">
            <a:extLst>
              <a:ext uri="{FF2B5EF4-FFF2-40B4-BE49-F238E27FC236}">
                <a16:creationId xmlns:a16="http://schemas.microsoft.com/office/drawing/2014/main" id="{66864845-F2F7-441D-B089-CEE19BE2B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193" y="2033559"/>
            <a:ext cx="4180489" cy="418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90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Declare His Righteousness</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22:31</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2F5116E1-1A9D-4182-8161-C8B50A1D43BC}"/>
              </a:ext>
            </a:extLst>
          </p:cNvPr>
          <p:cNvSpPr txBox="1"/>
          <p:nvPr/>
        </p:nvSpPr>
        <p:spPr>
          <a:xfrm>
            <a:off x="526831" y="1108293"/>
            <a:ext cx="11041118" cy="707886"/>
          </a:xfrm>
          <a:prstGeom prst="rect">
            <a:avLst/>
          </a:prstGeom>
          <a:noFill/>
        </p:spPr>
        <p:txBody>
          <a:bodyPr wrap="square">
            <a:spAutoFit/>
          </a:bodyPr>
          <a:lstStyle/>
          <a:p>
            <a:pPr algn="ctr"/>
            <a:r>
              <a:rPr lang="en-US" sz="2000" b="0" i="1" dirty="0">
                <a:solidFill>
                  <a:srgbClr val="000000"/>
                </a:solidFill>
                <a:effectLst/>
                <a:latin typeface="Calibri" panose="020F0502020204030204" pitchFamily="34" charset="0"/>
              </a:rPr>
              <a:t>They shall come, and shall </a:t>
            </a:r>
            <a:r>
              <a:rPr lang="en-US" sz="2000" i="1" dirty="0">
                <a:latin typeface="Calibri" panose="020F0502020204030204" pitchFamily="34" charset="0"/>
              </a:rPr>
              <a:t>declare</a:t>
            </a:r>
            <a:r>
              <a:rPr lang="en-US" sz="2000" b="0" i="1" dirty="0">
                <a:solidFill>
                  <a:srgbClr val="000000"/>
                </a:solidFill>
                <a:effectLst/>
                <a:latin typeface="Calibri" panose="020F0502020204030204" pitchFamily="34" charset="0"/>
              </a:rPr>
              <a:t> his righteousness unto a people that shall be born, that he hath done this.</a:t>
            </a:r>
            <a:endParaRPr lang="en-US" sz="2000" i="1" dirty="0">
              <a:latin typeface="Calibri" panose="020F0502020204030204" pitchFamily="34" charset="0"/>
            </a:endParaRPr>
          </a:p>
        </p:txBody>
      </p:sp>
      <p:sp>
        <p:nvSpPr>
          <p:cNvPr id="14" name="TextBox 13">
            <a:extLst>
              <a:ext uri="{FF2B5EF4-FFF2-40B4-BE49-F238E27FC236}">
                <a16:creationId xmlns:a16="http://schemas.microsoft.com/office/drawing/2014/main" id="{A5B5057B-F98A-4D69-9512-0F8559C662CD}"/>
              </a:ext>
            </a:extLst>
          </p:cNvPr>
          <p:cNvSpPr txBox="1"/>
          <p:nvPr/>
        </p:nvSpPr>
        <p:spPr>
          <a:xfrm>
            <a:off x="526831" y="1771899"/>
            <a:ext cx="6450724" cy="4524315"/>
          </a:xfrm>
          <a:prstGeom prst="rect">
            <a:avLst/>
          </a:prstGeom>
          <a:noFill/>
        </p:spPr>
        <p:txBody>
          <a:bodyPr wrap="square">
            <a:spAutoFit/>
          </a:bodyPr>
          <a:lstStyle/>
          <a:p>
            <a:r>
              <a:rPr lang="en-US" sz="2400" dirty="0">
                <a:latin typeface="Calibri" panose="020F0502020204030204" pitchFamily="34" charset="0"/>
              </a:rPr>
              <a:t>“The same is occurring in the spirit world, where “from among the righteous, he organized his forces and appointed messengers, clothed with power and authority, and commissioned them to go forth and carry the light of the gospel to them that were in darkness, even to all the spirits of men,</a:t>
            </a:r>
          </a:p>
          <a:p>
            <a:endParaRPr lang="en-US" sz="2400" dirty="0">
              <a:latin typeface="Calibri" panose="020F0502020204030204" pitchFamily="34" charset="0"/>
            </a:endParaRPr>
          </a:p>
          <a:p>
            <a:r>
              <a:rPr lang="en-US" sz="2400" dirty="0">
                <a:latin typeface="Calibri" panose="020F0502020204030204" pitchFamily="34" charset="0"/>
              </a:rPr>
              <a:t> . . . to declare the acceptable day of the Lord and proclaim liberty to the captives who were bound, even unto all who would repent of their sins and receive the gospel” (1)</a:t>
            </a:r>
          </a:p>
        </p:txBody>
      </p:sp>
      <p:pic>
        <p:nvPicPr>
          <p:cNvPr id="15362" name="Picture 2" descr="Book of Mormon Central Art Contest 2020 | Book of Mormon Central">
            <a:extLst>
              <a:ext uri="{FF2B5EF4-FFF2-40B4-BE49-F238E27FC236}">
                <a16:creationId xmlns:a16="http://schemas.microsoft.com/office/drawing/2014/main" id="{5967CA33-4A41-4608-B142-6BAC59D43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31820" y="1630840"/>
            <a:ext cx="3871656" cy="49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6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378372" y="662308"/>
            <a:ext cx="8546967" cy="3539430"/>
          </a:xfrm>
          <a:prstGeom prst="rect">
            <a:avLst/>
          </a:prstGeom>
          <a:noFill/>
        </p:spPr>
        <p:txBody>
          <a:bodyPr wrap="square" rtlCol="0">
            <a:spAutoFit/>
          </a:bodyPr>
          <a:lstStyle/>
          <a:p>
            <a:r>
              <a:rPr lang="en-US" sz="2400" dirty="0">
                <a:latin typeface="Calibri" panose="020F0502020204030204" pitchFamily="34" charset="0"/>
              </a:rPr>
              <a:t>Sources:</a:t>
            </a:r>
          </a:p>
          <a:p>
            <a:r>
              <a:rPr lang="en-US" sz="2000" dirty="0">
                <a:latin typeface="Calibri" panose="020F0502020204030204" pitchFamily="34" charset="0"/>
              </a:rPr>
              <a:t>1. This section was inspired by BYU Studies </a:t>
            </a:r>
          </a:p>
          <a:p>
            <a:r>
              <a:rPr lang="en-US" sz="2000" dirty="0">
                <a:latin typeface="Calibri" panose="020F0502020204030204" pitchFamily="34" charset="0"/>
              </a:rPr>
              <a:t>“My God, My God,</a:t>
            </a:r>
          </a:p>
          <a:p>
            <a:r>
              <a:rPr lang="en-US" sz="2000" dirty="0">
                <a:latin typeface="Calibri" panose="020F0502020204030204" pitchFamily="34" charset="0"/>
              </a:rPr>
              <a:t>Why Hast Thou Forsaken Me?”</a:t>
            </a:r>
          </a:p>
          <a:p>
            <a:r>
              <a:rPr lang="en-US" sz="2000" dirty="0">
                <a:latin typeface="Calibri" panose="020F0502020204030204" pitchFamily="34" charset="0"/>
              </a:rPr>
              <a:t>Psalm 22 and the Mission of Christ</a:t>
            </a:r>
          </a:p>
          <a:p>
            <a:r>
              <a:rPr lang="en-US" sz="2000" dirty="0">
                <a:latin typeface="Calibri" panose="020F0502020204030204" pitchFamily="34" charset="0"/>
              </a:rPr>
              <a:t>Shon Hopkin</a:t>
            </a:r>
          </a:p>
          <a:p>
            <a:r>
              <a:rPr lang="en-US" sz="2000" dirty="0">
                <a:latin typeface="Calibri" panose="020F0502020204030204" pitchFamily="34" charset="0"/>
              </a:rPr>
              <a:t>2. </a:t>
            </a:r>
            <a:r>
              <a:rPr lang="en-US" sz="2000" b="0" i="0" u="none" strike="noStrike" baseline="0" dirty="0">
                <a:solidFill>
                  <a:srgbClr val="000000"/>
                </a:solidFill>
                <a:latin typeface="Calibri" panose="020F0502020204030204" pitchFamily="34" charset="0"/>
              </a:rPr>
              <a:t>Justin Martyr, </a:t>
            </a:r>
            <a:r>
              <a:rPr lang="en-US" sz="2000" b="0" i="1" u="none" strike="noStrike" baseline="0" dirty="0">
                <a:solidFill>
                  <a:srgbClr val="000000"/>
                </a:solidFill>
                <a:latin typeface="Calibri" panose="020F0502020204030204" pitchFamily="34" charset="0"/>
              </a:rPr>
              <a:t>Dialogue with Trypho, </a:t>
            </a:r>
            <a:r>
              <a:rPr lang="en-US" sz="2000" b="0" i="0" u="none" strike="noStrike" baseline="0" dirty="0" err="1">
                <a:solidFill>
                  <a:srgbClr val="000000"/>
                </a:solidFill>
                <a:latin typeface="Calibri" panose="020F0502020204030204" pitchFamily="34" charset="0"/>
              </a:rPr>
              <a:t>ch.</a:t>
            </a:r>
            <a:r>
              <a:rPr lang="en-US" sz="2000" b="0" i="0" u="none" strike="noStrike" baseline="0" dirty="0">
                <a:solidFill>
                  <a:srgbClr val="000000"/>
                </a:solidFill>
                <a:latin typeface="Calibri" panose="020F0502020204030204" pitchFamily="34" charset="0"/>
              </a:rPr>
              <a:t> 98.</a:t>
            </a:r>
          </a:p>
          <a:p>
            <a:r>
              <a:rPr lang="en-US" sz="2000" b="0" i="0" u="none" strike="noStrike" baseline="0" dirty="0">
                <a:solidFill>
                  <a:srgbClr val="000000"/>
                </a:solidFill>
                <a:latin typeface="Calibri" panose="020F0502020204030204" pitchFamily="34" charset="0"/>
              </a:rPr>
              <a:t>3. Augustine, </a:t>
            </a:r>
            <a:r>
              <a:rPr lang="en-US" sz="2000" b="0" i="1" u="none" strike="noStrike" baseline="0" dirty="0">
                <a:solidFill>
                  <a:srgbClr val="000000"/>
                </a:solidFill>
                <a:latin typeface="Calibri" panose="020F0502020204030204" pitchFamily="34" charset="0"/>
              </a:rPr>
              <a:t>St. Augustine on the Psalms, </a:t>
            </a:r>
            <a:r>
              <a:rPr lang="en-US" sz="2000" b="0" i="0" u="none" strike="noStrike" baseline="0" dirty="0">
                <a:solidFill>
                  <a:srgbClr val="000000"/>
                </a:solidFill>
                <a:latin typeface="Calibri" panose="020F0502020204030204" pitchFamily="34" charset="0"/>
              </a:rPr>
              <a:t>1:203.</a:t>
            </a:r>
          </a:p>
          <a:p>
            <a:r>
              <a:rPr lang="en-US" sz="2000" b="0" i="0" u="none" strike="noStrike" baseline="0" dirty="0">
                <a:solidFill>
                  <a:srgbClr val="000000"/>
                </a:solidFill>
                <a:latin typeface="Calibri" panose="020F0502020204030204" pitchFamily="34" charset="0"/>
              </a:rPr>
              <a:t>4. James E. Talmage, </a:t>
            </a:r>
            <a:r>
              <a:rPr lang="en-US" sz="2000" b="0" i="1" u="none" strike="noStrike" baseline="0" dirty="0">
                <a:solidFill>
                  <a:srgbClr val="000000"/>
                </a:solidFill>
                <a:latin typeface="Calibri" panose="020F0502020204030204" pitchFamily="34" charset="0"/>
              </a:rPr>
              <a:t>Jesus the Christ </a:t>
            </a:r>
            <a:r>
              <a:rPr lang="en-US" sz="2000" b="0" i="0" u="none" strike="noStrike" baseline="0" dirty="0">
                <a:solidFill>
                  <a:srgbClr val="000000"/>
                </a:solidFill>
                <a:latin typeface="Calibri" panose="020F0502020204030204" pitchFamily="34" charset="0"/>
              </a:rPr>
              <a:t>(Salt Lake City: Deseret Book, 1981), 668–69, n. 8.</a:t>
            </a:r>
          </a:p>
          <a:p>
            <a:r>
              <a:rPr lang="en-US" sz="2000" dirty="0">
                <a:solidFill>
                  <a:srgbClr val="000000"/>
                </a:solidFill>
                <a:latin typeface="Calibri" panose="020F0502020204030204" pitchFamily="34" charset="0"/>
              </a:rPr>
              <a:t>5. </a:t>
            </a:r>
            <a:r>
              <a:rPr lang="en-US" sz="2000" b="0" i="0" u="none" strike="noStrike" baseline="0" dirty="0" err="1">
                <a:solidFill>
                  <a:srgbClr val="000000"/>
                </a:solidFill>
                <a:latin typeface="Calibri" panose="020F0502020204030204" pitchFamily="34" charset="0"/>
              </a:rPr>
              <a:t>Hoskisson</a:t>
            </a:r>
            <a:r>
              <a:rPr lang="en-US" sz="2000" b="0" i="0" u="none" strike="noStrike" baseline="0" dirty="0">
                <a:solidFill>
                  <a:srgbClr val="000000"/>
                </a:solidFill>
                <a:latin typeface="Calibri" panose="020F0502020204030204" pitchFamily="34" charset="0"/>
              </a:rPr>
              <a:t>, “Witness for Christ in Psalm 22,” 295.    </a:t>
            </a:r>
            <a:endParaRPr lang="en-US" sz="2000" dirty="0">
              <a:latin typeface="Calibri" panose="020F0502020204030204" pitchFamily="34" charset="0"/>
            </a:endParaRPr>
          </a:p>
        </p:txBody>
      </p:sp>
      <p:pic>
        <p:nvPicPr>
          <p:cNvPr id="3" name="Picture 2">
            <a:extLst>
              <a:ext uri="{FF2B5EF4-FFF2-40B4-BE49-F238E27FC236}">
                <a16:creationId xmlns:a16="http://schemas.microsoft.com/office/drawing/2014/main" id="{64F5EAC1-0E33-4C2B-B56C-261E118A8382}"/>
              </a:ext>
            </a:extLst>
          </p:cNvPr>
          <p:cNvPicPr>
            <a:picLocks noChangeAspect="1"/>
          </p:cNvPicPr>
          <p:nvPr/>
        </p:nvPicPr>
        <p:blipFill rotWithShape="1">
          <a:blip r:embed="rId3"/>
          <a:srcRect l="45086" t="27893" r="34311" b="21686"/>
          <a:stretch/>
        </p:blipFill>
        <p:spPr>
          <a:xfrm>
            <a:off x="9438290" y="294291"/>
            <a:ext cx="2511973" cy="3457904"/>
          </a:xfrm>
          <a:prstGeom prst="rect">
            <a:avLst/>
          </a:prstGeom>
        </p:spPr>
      </p:pic>
    </p:spTree>
    <p:extLst>
      <p:ext uri="{BB962C8B-B14F-4D97-AF65-F5344CB8AC3E}">
        <p14:creationId xmlns:p14="http://schemas.microsoft.com/office/powerpoint/2010/main" val="160590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My God, My God</a:t>
            </a:r>
          </a:p>
        </p:txBody>
      </p:sp>
      <p:sp>
        <p:nvSpPr>
          <p:cNvPr id="6" name="TextBox 5">
            <a:extLst>
              <a:ext uri="{FF2B5EF4-FFF2-40B4-BE49-F238E27FC236}">
                <a16:creationId xmlns:a16="http://schemas.microsoft.com/office/drawing/2014/main" id="{1FCB32AD-EE49-497A-9AB7-5FC92A78415A}"/>
              </a:ext>
            </a:extLst>
          </p:cNvPr>
          <p:cNvSpPr txBox="1"/>
          <p:nvPr/>
        </p:nvSpPr>
        <p:spPr>
          <a:xfrm>
            <a:off x="599090" y="1366271"/>
            <a:ext cx="6789682" cy="1200329"/>
          </a:xfrm>
          <a:prstGeom prst="rect">
            <a:avLst/>
          </a:prstGeom>
          <a:noFill/>
        </p:spPr>
        <p:txBody>
          <a:bodyPr wrap="square">
            <a:spAutoFit/>
          </a:bodyPr>
          <a:lstStyle/>
          <a:p>
            <a:r>
              <a:rPr lang="en-US" sz="2400" dirty="0">
                <a:latin typeface="Calibri" panose="020F0502020204030204" pitchFamily="34" charset="0"/>
              </a:rPr>
              <a:t>My</a:t>
            </a:r>
            <a:r>
              <a:rPr lang="en-US" sz="2400" b="0" i="0" dirty="0">
                <a:effectLst/>
                <a:latin typeface="Calibri" panose="020F0502020204030204" pitchFamily="34" charset="0"/>
              </a:rPr>
              <a:t> God, my God, why hast thou </a:t>
            </a:r>
            <a:r>
              <a:rPr lang="en-US" sz="2400" dirty="0">
                <a:latin typeface="Calibri" panose="020F0502020204030204" pitchFamily="34" charset="0"/>
              </a:rPr>
              <a:t>forsaken</a:t>
            </a:r>
            <a:r>
              <a:rPr lang="en-US" sz="2400" b="0" i="0" dirty="0">
                <a:effectLst/>
                <a:latin typeface="Calibri" panose="020F0502020204030204" pitchFamily="34" charset="0"/>
              </a:rPr>
              <a:t> me? </a:t>
            </a:r>
            <a:r>
              <a:rPr lang="en-US" sz="2400" b="0" i="1" dirty="0">
                <a:effectLst/>
                <a:latin typeface="Calibri" panose="020F0502020204030204" pitchFamily="34" charset="0"/>
              </a:rPr>
              <a:t>why art thou so</a:t>
            </a:r>
            <a:r>
              <a:rPr lang="en-US" sz="2400" b="0" i="0" dirty="0">
                <a:effectLst/>
                <a:latin typeface="Calibri" panose="020F0502020204030204" pitchFamily="34" charset="0"/>
              </a:rPr>
              <a:t> far from helping me, </a:t>
            </a:r>
            <a:r>
              <a:rPr lang="en-US" sz="2400" b="0" i="1" dirty="0">
                <a:effectLst/>
                <a:latin typeface="Calibri" panose="020F0502020204030204" pitchFamily="34" charset="0"/>
              </a:rPr>
              <a:t>and from</a:t>
            </a:r>
            <a:r>
              <a:rPr lang="en-US" sz="2400" b="0" i="0" dirty="0">
                <a:effectLst/>
                <a:latin typeface="Calibri" panose="020F0502020204030204" pitchFamily="34" charset="0"/>
              </a:rPr>
              <a:t> </a:t>
            </a:r>
            <a:r>
              <a:rPr lang="en-US" sz="2400" dirty="0">
                <a:latin typeface="Calibri" panose="020F0502020204030204" pitchFamily="34" charset="0"/>
              </a:rPr>
              <a:t>the</a:t>
            </a:r>
            <a:r>
              <a:rPr lang="en-US" sz="2400" b="0" i="0" dirty="0">
                <a:effectLst/>
                <a:latin typeface="Calibri" panose="020F0502020204030204" pitchFamily="34" charset="0"/>
              </a:rPr>
              <a:t> words of my roaring?</a:t>
            </a:r>
            <a:endParaRPr lang="en-US" sz="2400" dirty="0">
              <a:latin typeface="Calibri" panose="020F0502020204030204" pitchFamily="34" charset="0"/>
            </a:endParaRP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22:1</a:t>
            </a:r>
          </a:p>
        </p:txBody>
      </p:sp>
      <p:sp>
        <p:nvSpPr>
          <p:cNvPr id="9" name="TextBox 8">
            <a:extLst>
              <a:ext uri="{FF2B5EF4-FFF2-40B4-BE49-F238E27FC236}">
                <a16:creationId xmlns:a16="http://schemas.microsoft.com/office/drawing/2014/main" id="{5BBA99BB-B099-4D83-9A80-D98AA20BF5CE}"/>
              </a:ext>
            </a:extLst>
          </p:cNvPr>
          <p:cNvSpPr txBox="1"/>
          <p:nvPr/>
        </p:nvSpPr>
        <p:spPr>
          <a:xfrm>
            <a:off x="5423338" y="3909082"/>
            <a:ext cx="6201102" cy="2523768"/>
          </a:xfrm>
          <a:prstGeom prst="rect">
            <a:avLst/>
          </a:prstGeom>
          <a:noFill/>
        </p:spPr>
        <p:txBody>
          <a:bodyPr wrap="square">
            <a:spAutoFit/>
          </a:bodyPr>
          <a:lstStyle/>
          <a:p>
            <a:r>
              <a:rPr lang="en-US" sz="2800" b="0" i="1" dirty="0">
                <a:solidFill>
                  <a:srgbClr val="000000"/>
                </a:solidFill>
                <a:effectLst/>
                <a:latin typeface="Calibri" panose="020F0502020204030204" pitchFamily="34" charset="0"/>
              </a:rPr>
              <a:t>And at the ninth hour Jesus cried with a loud voice, saying, </a:t>
            </a:r>
            <a:r>
              <a:rPr lang="en-US" sz="2800" i="1" dirty="0">
                <a:latin typeface="Calibri" panose="020F0502020204030204" pitchFamily="34" charset="0"/>
              </a:rPr>
              <a:t>Eloi, Eloi, lama </a:t>
            </a:r>
            <a:r>
              <a:rPr lang="en-US" sz="2800" i="1" dirty="0" err="1">
                <a:latin typeface="Calibri" panose="020F0502020204030204" pitchFamily="34" charset="0"/>
              </a:rPr>
              <a:t>sabachthani</a:t>
            </a:r>
            <a:r>
              <a:rPr lang="en-US" sz="2800" b="0" i="1" dirty="0">
                <a:solidFill>
                  <a:srgbClr val="000000"/>
                </a:solidFill>
                <a:effectLst/>
                <a:latin typeface="Calibri" panose="020F0502020204030204" pitchFamily="34" charset="0"/>
              </a:rPr>
              <a:t>? which is, being interpreted, My God, my God, why hast thou </a:t>
            </a:r>
            <a:r>
              <a:rPr lang="en-US" sz="2800" i="1" dirty="0">
                <a:latin typeface="Calibri" panose="020F0502020204030204" pitchFamily="34" charset="0"/>
              </a:rPr>
              <a:t>forsaken</a:t>
            </a:r>
            <a:r>
              <a:rPr lang="en-US" sz="2800" b="0" i="1" dirty="0">
                <a:solidFill>
                  <a:srgbClr val="000000"/>
                </a:solidFill>
                <a:effectLst/>
                <a:latin typeface="Calibri" panose="020F0502020204030204" pitchFamily="34" charset="0"/>
              </a:rPr>
              <a:t> me?</a:t>
            </a:r>
          </a:p>
          <a:p>
            <a:r>
              <a:rPr lang="en-US" i="1" dirty="0">
                <a:solidFill>
                  <a:srgbClr val="000000"/>
                </a:solidFill>
                <a:latin typeface="Calibri" panose="020F0502020204030204" pitchFamily="34" charset="0"/>
              </a:rPr>
              <a:t>Matthew 27:46 and Mark 15:34</a:t>
            </a:r>
            <a:endParaRPr lang="en-US" i="1" dirty="0">
              <a:latin typeface="Calibri" panose="020F0502020204030204" pitchFamily="34" charset="0"/>
            </a:endParaRPr>
          </a:p>
        </p:txBody>
      </p:sp>
      <p:pic>
        <p:nvPicPr>
          <p:cNvPr id="11" name="Picture 10">
            <a:extLst>
              <a:ext uri="{FF2B5EF4-FFF2-40B4-BE49-F238E27FC236}">
                <a16:creationId xmlns:a16="http://schemas.microsoft.com/office/drawing/2014/main" id="{A623ECCF-A130-44AF-AC12-47DB95D8F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8" y="3142546"/>
            <a:ext cx="4410075" cy="3314700"/>
          </a:xfrm>
          <a:prstGeom prst="rect">
            <a:avLst/>
          </a:prstGeom>
        </p:spPr>
      </p:pic>
      <p:sp>
        <p:nvSpPr>
          <p:cNvPr id="14" name="TextBox 13">
            <a:extLst>
              <a:ext uri="{FF2B5EF4-FFF2-40B4-BE49-F238E27FC236}">
                <a16:creationId xmlns:a16="http://schemas.microsoft.com/office/drawing/2014/main" id="{A127903A-07B3-4375-BD93-37769152E1B4}"/>
              </a:ext>
            </a:extLst>
          </p:cNvPr>
          <p:cNvSpPr txBox="1"/>
          <p:nvPr/>
        </p:nvSpPr>
        <p:spPr>
          <a:xfrm>
            <a:off x="5970368" y="2730126"/>
            <a:ext cx="5491656" cy="954107"/>
          </a:xfrm>
          <a:prstGeom prst="rect">
            <a:avLst/>
          </a:prstGeom>
          <a:noFill/>
        </p:spPr>
        <p:txBody>
          <a:bodyPr wrap="square">
            <a:spAutoFit/>
          </a:bodyPr>
          <a:lstStyle/>
          <a:p>
            <a:pPr algn="just"/>
            <a:r>
              <a:rPr lang="en-US" sz="2800" b="0" i="0" u="none" strike="noStrike" baseline="0" dirty="0">
                <a:solidFill>
                  <a:srgbClr val="000000"/>
                </a:solidFill>
                <a:latin typeface="Calibri" panose="020F0502020204030204" pitchFamily="34" charset="0"/>
              </a:rPr>
              <a:t>“Quoted from the Psalms by Christ as he hung upon the cross. </a:t>
            </a:r>
            <a:endParaRPr lang="en-US" sz="2800" dirty="0">
              <a:latin typeface="Calibri" panose="020F0502020204030204" pitchFamily="34" charset="0"/>
            </a:endParaRPr>
          </a:p>
        </p:txBody>
      </p:sp>
    </p:spTree>
    <p:extLst>
      <p:ext uri="{BB962C8B-B14F-4D97-AF65-F5344CB8AC3E}">
        <p14:creationId xmlns:p14="http://schemas.microsoft.com/office/powerpoint/2010/main" val="27208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ut Jesus Back on the Cross">
            <a:extLst>
              <a:ext uri="{FF2B5EF4-FFF2-40B4-BE49-F238E27FC236}">
                <a16:creationId xmlns:a16="http://schemas.microsoft.com/office/drawing/2014/main" id="{7A0C1A1C-4EA3-4127-B482-7F4A2E37A9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63" t="-334" r="-5611" b="334"/>
          <a:stretch/>
        </p:blipFill>
        <p:spPr bwMode="auto">
          <a:xfrm flipH="1">
            <a:off x="4409089" y="-29349"/>
            <a:ext cx="8476593" cy="68753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esus at Gethsemane: A Model for Dealing with Anxiety &amp;amp; Fear – Cornerstone  Counseling">
            <a:extLst>
              <a:ext uri="{FF2B5EF4-FFF2-40B4-BE49-F238E27FC236}">
                <a16:creationId xmlns:a16="http://schemas.microsoft.com/office/drawing/2014/main" id="{72D126E3-46B4-4109-BF35-79F626C723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2" t="492" r="51805" b="504"/>
          <a:stretch/>
        </p:blipFill>
        <p:spPr bwMode="auto">
          <a:xfrm>
            <a:off x="0" y="-17322"/>
            <a:ext cx="5833242" cy="68753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515007" y="31687"/>
            <a:ext cx="12192001"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Night</a:t>
            </a:r>
            <a:r>
              <a:rPr lang="en-US" sz="6600" dirty="0">
                <a:latin typeface="Calibri" panose="020F0502020204030204" pitchFamily="34" charset="0"/>
              </a:rPr>
              <a:t> </a:t>
            </a:r>
            <a:r>
              <a:rPr lang="en-US" sz="6600" dirty="0">
                <a:solidFill>
                  <a:srgbClr val="FFFF00"/>
                </a:solidFill>
                <a:latin typeface="Calibri" panose="020F0502020204030204" pitchFamily="34" charset="0"/>
              </a:rPr>
              <a:t>and</a:t>
            </a:r>
            <a:r>
              <a:rPr lang="en-US" sz="6600" dirty="0">
                <a:latin typeface="Calibri" panose="020F0502020204030204" pitchFamily="34" charset="0"/>
              </a:rPr>
              <a:t> Day</a:t>
            </a:r>
          </a:p>
        </p:txBody>
      </p:sp>
      <p:sp>
        <p:nvSpPr>
          <p:cNvPr id="6" name="TextBox 5">
            <a:extLst>
              <a:ext uri="{FF2B5EF4-FFF2-40B4-BE49-F238E27FC236}">
                <a16:creationId xmlns:a16="http://schemas.microsoft.com/office/drawing/2014/main" id="{1FCB32AD-EE49-497A-9AB7-5FC92A78415A}"/>
              </a:ext>
            </a:extLst>
          </p:cNvPr>
          <p:cNvSpPr txBox="1"/>
          <p:nvPr/>
        </p:nvSpPr>
        <p:spPr>
          <a:xfrm>
            <a:off x="709448" y="1297494"/>
            <a:ext cx="4803228" cy="1200329"/>
          </a:xfrm>
          <a:prstGeom prst="rect">
            <a:avLst/>
          </a:prstGeom>
          <a:noFill/>
        </p:spPr>
        <p:txBody>
          <a:bodyPr wrap="square">
            <a:spAutoFit/>
          </a:bodyPr>
          <a:lstStyle/>
          <a:p>
            <a:r>
              <a:rPr lang="en-US" sz="2400" b="0" i="1" dirty="0">
                <a:solidFill>
                  <a:schemeClr val="bg1"/>
                </a:solidFill>
                <a:effectLst/>
                <a:latin typeface="Calibri" panose="020F0502020204030204" pitchFamily="34" charset="0"/>
              </a:rPr>
              <a:t>O my God, I cry in the daytime, but thou </a:t>
            </a:r>
            <a:r>
              <a:rPr lang="en-US" sz="2400" b="0" i="1" dirty="0" err="1">
                <a:solidFill>
                  <a:schemeClr val="bg1"/>
                </a:solidFill>
                <a:effectLst/>
                <a:latin typeface="Calibri" panose="020F0502020204030204" pitchFamily="34" charset="0"/>
              </a:rPr>
              <a:t>hearest</a:t>
            </a:r>
            <a:r>
              <a:rPr lang="en-US" sz="2400" b="0" i="1" dirty="0">
                <a:solidFill>
                  <a:schemeClr val="bg1"/>
                </a:solidFill>
                <a:effectLst/>
                <a:latin typeface="Calibri" panose="020F0502020204030204" pitchFamily="34" charset="0"/>
              </a:rPr>
              <a:t> not; and in the night season, and am not silent.</a:t>
            </a:r>
            <a:endParaRPr lang="en-US" sz="2400" i="1" dirty="0">
              <a:solidFill>
                <a:schemeClr val="bg1"/>
              </a:solidFill>
              <a:latin typeface="Calibri" panose="020F0502020204030204" pitchFamily="34" charset="0"/>
            </a:endParaRP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22:2</a:t>
            </a:r>
          </a:p>
        </p:txBody>
      </p:sp>
      <p:sp>
        <p:nvSpPr>
          <p:cNvPr id="14" name="TextBox 13">
            <a:extLst>
              <a:ext uri="{FF2B5EF4-FFF2-40B4-BE49-F238E27FC236}">
                <a16:creationId xmlns:a16="http://schemas.microsoft.com/office/drawing/2014/main" id="{A127903A-07B3-4375-BD93-37769152E1B4}"/>
              </a:ext>
            </a:extLst>
          </p:cNvPr>
          <p:cNvSpPr txBox="1"/>
          <p:nvPr/>
        </p:nvSpPr>
        <p:spPr>
          <a:xfrm>
            <a:off x="6358760" y="1297494"/>
            <a:ext cx="4735403" cy="1384995"/>
          </a:xfrm>
          <a:prstGeom prst="rect">
            <a:avLst/>
          </a:prstGeom>
          <a:noFill/>
        </p:spPr>
        <p:txBody>
          <a:bodyPr wrap="square">
            <a:spAutoFit/>
          </a:bodyPr>
          <a:lstStyle/>
          <a:p>
            <a:pPr algn="just"/>
            <a:r>
              <a:rPr lang="en-US" sz="2800" b="0" i="0" u="none" strike="noStrike" baseline="0" dirty="0">
                <a:solidFill>
                  <a:srgbClr val="000000"/>
                </a:solidFill>
                <a:latin typeface="Calibri" panose="020F0502020204030204" pitchFamily="34" charset="0"/>
              </a:rPr>
              <a:t>Christ suffered for our sins in the night and died for our sins in the day.</a:t>
            </a:r>
            <a:endParaRPr lang="en-US" sz="2800" dirty="0">
              <a:latin typeface="Calibri" panose="020F0502020204030204" pitchFamily="34" charset="0"/>
            </a:endParaRPr>
          </a:p>
        </p:txBody>
      </p:sp>
      <p:sp>
        <p:nvSpPr>
          <p:cNvPr id="15" name="TextBox 14">
            <a:extLst>
              <a:ext uri="{FF2B5EF4-FFF2-40B4-BE49-F238E27FC236}">
                <a16:creationId xmlns:a16="http://schemas.microsoft.com/office/drawing/2014/main" id="{8E296B40-C9D9-4D2A-9737-89D31C30F432}"/>
              </a:ext>
            </a:extLst>
          </p:cNvPr>
          <p:cNvSpPr txBox="1"/>
          <p:nvPr/>
        </p:nvSpPr>
        <p:spPr>
          <a:xfrm>
            <a:off x="5922577" y="4049388"/>
            <a:ext cx="4099037" cy="1200329"/>
          </a:xfrm>
          <a:prstGeom prst="rect">
            <a:avLst/>
          </a:prstGeom>
          <a:noFill/>
        </p:spPr>
        <p:txBody>
          <a:bodyPr wrap="square">
            <a:spAutoFit/>
          </a:bodyPr>
          <a:lstStyle/>
          <a:p>
            <a:r>
              <a:rPr lang="en-US" sz="2400" b="0" i="1" dirty="0">
                <a:solidFill>
                  <a:srgbClr val="000000"/>
                </a:solidFill>
                <a:effectLst/>
                <a:latin typeface="Calibri" panose="020F0502020204030204" pitchFamily="34" charset="0"/>
              </a:rPr>
              <a:t>And it was the third hour, and they crucified him.</a:t>
            </a:r>
          </a:p>
          <a:p>
            <a:r>
              <a:rPr lang="en-US" sz="2400" i="1" dirty="0">
                <a:solidFill>
                  <a:srgbClr val="000000"/>
                </a:solidFill>
                <a:latin typeface="Calibri" panose="020F0502020204030204" pitchFamily="34" charset="0"/>
              </a:rPr>
              <a:t>Matthew 27:46 Mark 15:25</a:t>
            </a:r>
            <a:endParaRPr lang="en-US" sz="2400" i="1" dirty="0">
              <a:latin typeface="Calibri" panose="020F0502020204030204" pitchFamily="34" charset="0"/>
            </a:endParaRPr>
          </a:p>
        </p:txBody>
      </p:sp>
      <p:sp>
        <p:nvSpPr>
          <p:cNvPr id="10" name="TextBox 9">
            <a:extLst>
              <a:ext uri="{FF2B5EF4-FFF2-40B4-BE49-F238E27FC236}">
                <a16:creationId xmlns:a16="http://schemas.microsoft.com/office/drawing/2014/main" id="{E3922D11-D38F-40C0-8F99-FE730CFC9F38}"/>
              </a:ext>
            </a:extLst>
          </p:cNvPr>
          <p:cNvSpPr txBox="1"/>
          <p:nvPr/>
        </p:nvSpPr>
        <p:spPr>
          <a:xfrm>
            <a:off x="709448" y="4049387"/>
            <a:ext cx="4314497" cy="1938992"/>
          </a:xfrm>
          <a:prstGeom prst="rect">
            <a:avLst/>
          </a:prstGeom>
          <a:noFill/>
        </p:spPr>
        <p:txBody>
          <a:bodyPr wrap="square">
            <a:spAutoFit/>
          </a:bodyPr>
          <a:lstStyle/>
          <a:p>
            <a:r>
              <a:rPr lang="en-US" sz="2400" b="0" i="1" dirty="0">
                <a:solidFill>
                  <a:schemeClr val="bg1"/>
                </a:solidFill>
                <a:effectLst/>
                <a:latin typeface="Calibri" panose="020F0502020204030204" pitchFamily="34" charset="0"/>
              </a:rPr>
              <a:t>And he went forward a little, and fell on the ground, and prayed that, if it were possible, the hour might pass from him.</a:t>
            </a:r>
          </a:p>
          <a:p>
            <a:r>
              <a:rPr lang="en-US" sz="2400" i="1" dirty="0">
                <a:solidFill>
                  <a:schemeClr val="bg1"/>
                </a:solidFill>
                <a:latin typeface="Calibri" panose="020F0502020204030204" pitchFamily="34" charset="0"/>
              </a:rPr>
              <a:t>Matthew 26:39 Mark 14:35</a:t>
            </a:r>
          </a:p>
        </p:txBody>
      </p:sp>
      <p:sp>
        <p:nvSpPr>
          <p:cNvPr id="11" name="TextBox 10">
            <a:extLst>
              <a:ext uri="{FF2B5EF4-FFF2-40B4-BE49-F238E27FC236}">
                <a16:creationId xmlns:a16="http://schemas.microsoft.com/office/drawing/2014/main" id="{1088B858-C026-4D2D-9A2C-04A080455822}"/>
              </a:ext>
            </a:extLst>
          </p:cNvPr>
          <p:cNvSpPr txBox="1"/>
          <p:nvPr/>
        </p:nvSpPr>
        <p:spPr>
          <a:xfrm>
            <a:off x="68320" y="6382908"/>
            <a:ext cx="3594538" cy="369332"/>
          </a:xfrm>
          <a:prstGeom prst="rect">
            <a:avLst/>
          </a:prstGeom>
          <a:noFill/>
        </p:spPr>
        <p:txBody>
          <a:bodyPr wrap="square" rtlCol="0">
            <a:spAutoFit/>
          </a:bodyPr>
          <a:lstStyle/>
          <a:p>
            <a:r>
              <a:rPr lang="en-US" dirty="0">
                <a:solidFill>
                  <a:schemeClr val="bg1"/>
                </a:solidFill>
                <a:latin typeface="Calibri" panose="020F0502020204030204" pitchFamily="34" charset="0"/>
              </a:rPr>
              <a:t>Psalm 22:2</a:t>
            </a:r>
          </a:p>
        </p:txBody>
      </p:sp>
    </p:spTree>
    <p:extLst>
      <p:ext uri="{BB962C8B-B14F-4D97-AF65-F5344CB8AC3E}">
        <p14:creationId xmlns:p14="http://schemas.microsoft.com/office/powerpoint/2010/main" val="189416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Cry of Abandonment</a:t>
            </a:r>
          </a:p>
        </p:txBody>
      </p:sp>
      <p:sp>
        <p:nvSpPr>
          <p:cNvPr id="6" name="TextBox 5">
            <a:extLst>
              <a:ext uri="{FF2B5EF4-FFF2-40B4-BE49-F238E27FC236}">
                <a16:creationId xmlns:a16="http://schemas.microsoft.com/office/drawing/2014/main" id="{1FCB32AD-EE49-497A-9AB7-5FC92A78415A}"/>
              </a:ext>
            </a:extLst>
          </p:cNvPr>
          <p:cNvSpPr txBox="1"/>
          <p:nvPr/>
        </p:nvSpPr>
        <p:spPr>
          <a:xfrm>
            <a:off x="357352" y="1195309"/>
            <a:ext cx="6337738" cy="3046988"/>
          </a:xfrm>
          <a:prstGeom prst="rect">
            <a:avLst/>
          </a:prstGeom>
          <a:noFill/>
        </p:spPr>
        <p:txBody>
          <a:bodyPr wrap="square">
            <a:spAutoFit/>
          </a:bodyPr>
          <a:lstStyle/>
          <a:p>
            <a:pPr algn="l" fontAlgn="base"/>
            <a:r>
              <a:rPr lang="en-US" sz="2400" b="0" i="1" dirty="0">
                <a:solidFill>
                  <a:srgbClr val="000000"/>
                </a:solidFill>
                <a:effectLst/>
                <a:latin typeface="Calibri" panose="020F0502020204030204" pitchFamily="34" charset="0"/>
              </a:rPr>
              <a:t>But thou art holy, O thou that </a:t>
            </a:r>
            <a:r>
              <a:rPr lang="en-US" sz="2400" b="0" i="1" dirty="0" err="1">
                <a:solidFill>
                  <a:srgbClr val="000000"/>
                </a:solidFill>
                <a:effectLst/>
                <a:latin typeface="Calibri" panose="020F0502020204030204" pitchFamily="34" charset="0"/>
              </a:rPr>
              <a:t>inhabitest</a:t>
            </a:r>
            <a:r>
              <a:rPr lang="en-US" sz="2400" b="0" i="1" dirty="0">
                <a:solidFill>
                  <a:srgbClr val="000000"/>
                </a:solidFill>
                <a:effectLst/>
                <a:latin typeface="Calibri" panose="020F0502020204030204" pitchFamily="34" charset="0"/>
              </a:rPr>
              <a:t> the praises of Israel.</a:t>
            </a:r>
          </a:p>
          <a:p>
            <a:pPr algn="l" fontAlgn="base"/>
            <a:endParaRPr lang="en-US" sz="2400" b="0" i="1" dirty="0">
              <a:solidFill>
                <a:srgbClr val="000000"/>
              </a:solidFill>
              <a:effectLst/>
              <a:latin typeface="Calibri" panose="020F0502020204030204" pitchFamily="34" charset="0"/>
            </a:endParaRPr>
          </a:p>
          <a:p>
            <a:pPr algn="l" fontAlgn="base"/>
            <a:r>
              <a:rPr lang="en-US" sz="2400" b="0" i="1" dirty="0">
                <a:solidFill>
                  <a:srgbClr val="000000"/>
                </a:solidFill>
                <a:effectLst/>
                <a:latin typeface="Calibri" panose="020F0502020204030204" pitchFamily="34" charset="0"/>
              </a:rPr>
              <a:t>Our fathers </a:t>
            </a:r>
            <a:r>
              <a:rPr lang="en-US" sz="2400" i="1" dirty="0">
                <a:solidFill>
                  <a:srgbClr val="000000"/>
                </a:solidFill>
                <a:latin typeface="Calibri" panose="020F0502020204030204" pitchFamily="34" charset="0"/>
              </a:rPr>
              <a:t>trusted</a:t>
            </a:r>
            <a:r>
              <a:rPr lang="en-US" sz="2400" b="0" i="1" dirty="0">
                <a:solidFill>
                  <a:srgbClr val="000000"/>
                </a:solidFill>
                <a:effectLst/>
                <a:latin typeface="Calibri" panose="020F0502020204030204" pitchFamily="34" charset="0"/>
              </a:rPr>
              <a:t> in thee: they trusted, and thou didst deliver them.</a:t>
            </a:r>
          </a:p>
          <a:p>
            <a:pPr algn="l" fontAlgn="base"/>
            <a:endParaRPr lang="en-US" sz="2400" b="0" i="1" dirty="0">
              <a:solidFill>
                <a:srgbClr val="000000"/>
              </a:solidFill>
              <a:effectLst/>
              <a:latin typeface="Calibri" panose="020F0502020204030204" pitchFamily="34" charset="0"/>
            </a:endParaRPr>
          </a:p>
          <a:p>
            <a:pPr algn="l" fontAlgn="base"/>
            <a:r>
              <a:rPr lang="en-US" sz="2400" b="0" i="1" dirty="0">
                <a:solidFill>
                  <a:srgbClr val="000000"/>
                </a:solidFill>
                <a:effectLst/>
                <a:latin typeface="Calibri" panose="020F0502020204030204" pitchFamily="34" charset="0"/>
              </a:rPr>
              <a:t>They cried unto thee, and were delivered: they trusted in thee, and were not confounded.</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22:3, 4, 5</a:t>
            </a:r>
          </a:p>
        </p:txBody>
      </p:sp>
      <p:sp>
        <p:nvSpPr>
          <p:cNvPr id="10" name="TextBox 9">
            <a:extLst>
              <a:ext uri="{FF2B5EF4-FFF2-40B4-BE49-F238E27FC236}">
                <a16:creationId xmlns:a16="http://schemas.microsoft.com/office/drawing/2014/main" id="{6F3F325C-E75A-4958-95F1-62915B25303F}"/>
              </a:ext>
            </a:extLst>
          </p:cNvPr>
          <p:cNvSpPr txBox="1"/>
          <p:nvPr/>
        </p:nvSpPr>
        <p:spPr>
          <a:xfrm>
            <a:off x="3284625" y="5055177"/>
            <a:ext cx="7052328" cy="1200329"/>
          </a:xfrm>
          <a:prstGeom prst="rect">
            <a:avLst/>
          </a:prstGeom>
          <a:noFill/>
        </p:spPr>
        <p:txBody>
          <a:bodyPr wrap="square">
            <a:spAutoFit/>
          </a:bodyPr>
          <a:lstStyle/>
          <a:p>
            <a:pPr algn="l" fontAlgn="base"/>
            <a:r>
              <a:rPr lang="en-US" sz="2400" dirty="0">
                <a:solidFill>
                  <a:srgbClr val="000000"/>
                </a:solidFill>
                <a:latin typeface="Calibri" panose="020F0502020204030204" pitchFamily="34" charset="0"/>
              </a:rPr>
              <a:t>The cry of abandonment expressed by Christ on the cross indicates that He trusted His Father even while feeling the overwhelming burden of His mission.</a:t>
            </a:r>
            <a:endParaRPr lang="en-US" sz="2400" b="0" i="0" dirty="0">
              <a:solidFill>
                <a:srgbClr val="000000"/>
              </a:solidFill>
              <a:effectLst/>
              <a:latin typeface="Calibri" panose="020F0502020204030204" pitchFamily="34" charset="0"/>
            </a:endParaRPr>
          </a:p>
        </p:txBody>
      </p:sp>
      <p:grpSp>
        <p:nvGrpSpPr>
          <p:cNvPr id="8" name="Group 7">
            <a:extLst>
              <a:ext uri="{FF2B5EF4-FFF2-40B4-BE49-F238E27FC236}">
                <a16:creationId xmlns:a16="http://schemas.microsoft.com/office/drawing/2014/main" id="{D81F1BEA-9F38-4FE1-B7A7-47A3B5293652}"/>
              </a:ext>
            </a:extLst>
          </p:cNvPr>
          <p:cNvGrpSpPr/>
          <p:nvPr/>
        </p:nvGrpSpPr>
        <p:grpSpPr>
          <a:xfrm>
            <a:off x="6810789" y="1131498"/>
            <a:ext cx="4855695" cy="3719113"/>
            <a:chOff x="6810789" y="1131498"/>
            <a:chExt cx="4855695" cy="3719113"/>
          </a:xfrm>
        </p:grpSpPr>
        <p:pic>
          <p:nvPicPr>
            <p:cNvPr id="7" name="Picture 6">
              <a:extLst>
                <a:ext uri="{FF2B5EF4-FFF2-40B4-BE49-F238E27FC236}">
                  <a16:creationId xmlns:a16="http://schemas.microsoft.com/office/drawing/2014/main" id="{7B1E7645-E438-414B-9077-CBB7F955C238}"/>
                </a:ext>
              </a:extLst>
            </p:cNvPr>
            <p:cNvPicPr>
              <a:picLocks noChangeAspect="1"/>
            </p:cNvPicPr>
            <p:nvPr/>
          </p:nvPicPr>
          <p:blipFill rotWithShape="1">
            <a:blip r:embed="rId4"/>
            <a:srcRect l="1984" t="39562" r="60948" b="13123"/>
            <a:stretch/>
          </p:blipFill>
          <p:spPr>
            <a:xfrm>
              <a:off x="6947752" y="1131498"/>
              <a:ext cx="4718732" cy="3387950"/>
            </a:xfrm>
            <a:prstGeom prst="rect">
              <a:avLst/>
            </a:prstGeom>
          </p:spPr>
        </p:pic>
        <p:sp>
          <p:nvSpPr>
            <p:cNvPr id="9" name="TextBox 8">
              <a:extLst>
                <a:ext uri="{FF2B5EF4-FFF2-40B4-BE49-F238E27FC236}">
                  <a16:creationId xmlns:a16="http://schemas.microsoft.com/office/drawing/2014/main" id="{012208B6-8091-4EA4-9BC6-E02D9655EF94}"/>
                </a:ext>
              </a:extLst>
            </p:cNvPr>
            <p:cNvSpPr txBox="1"/>
            <p:nvPr/>
          </p:nvSpPr>
          <p:spPr>
            <a:xfrm>
              <a:off x="6810789" y="4481279"/>
              <a:ext cx="3784053" cy="369332"/>
            </a:xfrm>
            <a:prstGeom prst="rect">
              <a:avLst/>
            </a:prstGeom>
            <a:noFill/>
          </p:spPr>
          <p:txBody>
            <a:bodyPr wrap="square">
              <a:spAutoFit/>
            </a:bodyPr>
            <a:lstStyle/>
            <a:p>
              <a:pPr algn="l"/>
              <a:r>
                <a:rPr lang="en-US" b="0" i="0" dirty="0" err="1">
                  <a:solidFill>
                    <a:srgbClr val="000000"/>
                  </a:solidFill>
                  <a:effectLst/>
                  <a:latin typeface="Calibri" panose="020F0502020204030204" pitchFamily="34" charset="0"/>
                </a:rPr>
                <a:t>Yongsong</a:t>
              </a:r>
              <a:r>
                <a:rPr lang="en-US" b="0" i="0" dirty="0">
                  <a:solidFill>
                    <a:srgbClr val="000000"/>
                  </a:solidFill>
                  <a:effectLst/>
                  <a:latin typeface="Calibri" panose="020F0502020204030204" pitchFamily="34" charset="0"/>
                </a:rPr>
                <a:t> Kim</a:t>
              </a:r>
            </a:p>
          </p:txBody>
        </p:sp>
      </p:grpSp>
    </p:spTree>
    <p:extLst>
      <p:ext uri="{BB962C8B-B14F-4D97-AF65-F5344CB8AC3E}">
        <p14:creationId xmlns:p14="http://schemas.microsoft.com/office/powerpoint/2010/main" val="3008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05472C-7944-4AA0-BEB9-D0FEC34A6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Worm-Meaning 1</a:t>
            </a:r>
          </a:p>
        </p:txBody>
      </p:sp>
      <p:sp>
        <p:nvSpPr>
          <p:cNvPr id="6" name="TextBox 5">
            <a:extLst>
              <a:ext uri="{FF2B5EF4-FFF2-40B4-BE49-F238E27FC236}">
                <a16:creationId xmlns:a16="http://schemas.microsoft.com/office/drawing/2014/main" id="{1FCB32AD-EE49-497A-9AB7-5FC92A78415A}"/>
              </a:ext>
            </a:extLst>
          </p:cNvPr>
          <p:cNvSpPr txBox="1"/>
          <p:nvPr/>
        </p:nvSpPr>
        <p:spPr>
          <a:xfrm>
            <a:off x="1269386" y="1054931"/>
            <a:ext cx="7893270" cy="954107"/>
          </a:xfrm>
          <a:prstGeom prst="rect">
            <a:avLst/>
          </a:prstGeom>
          <a:noFill/>
        </p:spPr>
        <p:txBody>
          <a:bodyPr wrap="square">
            <a:spAutoFit/>
          </a:bodyPr>
          <a:lstStyle/>
          <a:p>
            <a:pPr algn="ctr" fontAlgn="base"/>
            <a:r>
              <a:rPr lang="en-US" sz="2800" b="0" i="1" dirty="0">
                <a:solidFill>
                  <a:srgbClr val="FFFF00"/>
                </a:solidFill>
                <a:effectLst/>
                <a:latin typeface="Calibri" panose="020F0502020204030204" pitchFamily="34" charset="0"/>
              </a:rPr>
              <a:t>But I am a worm, and no man; a </a:t>
            </a:r>
            <a:r>
              <a:rPr lang="en-US" sz="2800" i="1" dirty="0">
                <a:solidFill>
                  <a:srgbClr val="FFFF00"/>
                </a:solidFill>
                <a:latin typeface="Calibri" panose="020F0502020204030204" pitchFamily="34" charset="0"/>
              </a:rPr>
              <a:t>reproach</a:t>
            </a:r>
            <a:r>
              <a:rPr lang="en-US" sz="2800" b="0" i="1" dirty="0">
                <a:solidFill>
                  <a:srgbClr val="FFFF00"/>
                </a:solidFill>
                <a:effectLst/>
                <a:latin typeface="Calibri" panose="020F0502020204030204" pitchFamily="34" charset="0"/>
              </a:rPr>
              <a:t> of men, and </a:t>
            </a:r>
            <a:r>
              <a:rPr lang="en-US" sz="2800" i="1" dirty="0">
                <a:solidFill>
                  <a:srgbClr val="FFFF00"/>
                </a:solidFill>
                <a:latin typeface="Calibri" panose="020F0502020204030204" pitchFamily="34" charset="0"/>
              </a:rPr>
              <a:t>despised</a:t>
            </a:r>
            <a:r>
              <a:rPr lang="en-US" sz="2800" b="0" i="1" dirty="0">
                <a:solidFill>
                  <a:srgbClr val="FFFF00"/>
                </a:solidFill>
                <a:effectLst/>
                <a:latin typeface="Calibri" panose="020F0502020204030204" pitchFamily="34" charset="0"/>
              </a:rPr>
              <a:t> of the people.</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solidFill>
                  <a:schemeClr val="bg1"/>
                </a:solidFill>
                <a:latin typeface="Calibri" panose="020F0502020204030204" pitchFamily="34" charset="0"/>
              </a:rPr>
              <a:t>Psalm 22:6</a:t>
            </a:r>
          </a:p>
        </p:txBody>
      </p:sp>
      <p:sp>
        <p:nvSpPr>
          <p:cNvPr id="9" name="TextBox 8">
            <a:extLst>
              <a:ext uri="{FF2B5EF4-FFF2-40B4-BE49-F238E27FC236}">
                <a16:creationId xmlns:a16="http://schemas.microsoft.com/office/drawing/2014/main" id="{EC420D7F-B0D5-4A35-9DA3-07C9369C261F}"/>
              </a:ext>
            </a:extLst>
          </p:cNvPr>
          <p:cNvSpPr txBox="1"/>
          <p:nvPr/>
        </p:nvSpPr>
        <p:spPr>
          <a:xfrm>
            <a:off x="365234" y="2201055"/>
            <a:ext cx="4616669" cy="3416320"/>
          </a:xfrm>
          <a:prstGeom prst="rect">
            <a:avLst/>
          </a:prstGeom>
          <a:noFill/>
        </p:spPr>
        <p:txBody>
          <a:bodyPr wrap="square">
            <a:spAutoFit/>
          </a:bodyPr>
          <a:lstStyle/>
          <a:p>
            <a:r>
              <a:rPr lang="en-US" sz="2400" b="0" i="0" u="none" strike="noStrike" baseline="0" dirty="0">
                <a:solidFill>
                  <a:schemeClr val="bg1"/>
                </a:solidFill>
                <a:latin typeface="Calibri" panose="020F0502020204030204" pitchFamily="34" charset="0"/>
              </a:rPr>
              <a:t>Christ, who “descended below all things” (D&amp;C 88:6; see also Eph. 4:9–10), was considered as less than any other human being, having become in a manner guilty of the darkest sins of all humankind through his atoning sacrifice (2 Cor. 5:21). He was treated as the “lowest of creatures”</a:t>
            </a:r>
            <a:endParaRPr lang="en-US" sz="2400"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6642B67-1A5D-4247-98FB-D3D1F64EC196}"/>
              </a:ext>
            </a:extLst>
          </p:cNvPr>
          <p:cNvSpPr txBox="1"/>
          <p:nvPr/>
        </p:nvSpPr>
        <p:spPr>
          <a:xfrm>
            <a:off x="5282762" y="4906981"/>
            <a:ext cx="6143296" cy="1569660"/>
          </a:xfrm>
          <a:prstGeom prst="rect">
            <a:avLst/>
          </a:prstGeom>
          <a:noFill/>
        </p:spPr>
        <p:txBody>
          <a:bodyPr wrap="square">
            <a:spAutoFit/>
          </a:bodyPr>
          <a:lstStyle/>
          <a:p>
            <a:r>
              <a:rPr lang="en-US" sz="2400" b="0" i="0" u="none" strike="noStrike" baseline="0" dirty="0">
                <a:solidFill>
                  <a:schemeClr val="bg1"/>
                </a:solidFill>
                <a:latin typeface="Calibri" panose="020F0502020204030204" pitchFamily="34" charset="0"/>
              </a:rPr>
              <a:t>Job’s friend Bildad uses the word “worm” to suggest that Job’s suffering is due to his sins, a state of uncleanness that is common to all of humankind: </a:t>
            </a:r>
            <a:endParaRPr lang="en-US" sz="2400" dirty="0">
              <a:solidFill>
                <a:schemeClr val="bg1"/>
              </a:solidFill>
              <a:latin typeface="Calibri" panose="020F0502020204030204" pitchFamily="34" charset="0"/>
            </a:endParaRPr>
          </a:p>
        </p:txBody>
      </p:sp>
      <p:sp>
        <p:nvSpPr>
          <p:cNvPr id="13" name="TextBox 12">
            <a:extLst>
              <a:ext uri="{FF2B5EF4-FFF2-40B4-BE49-F238E27FC236}">
                <a16:creationId xmlns:a16="http://schemas.microsoft.com/office/drawing/2014/main" id="{0A8652DC-983A-4F8E-8B64-020B3481D886}"/>
              </a:ext>
            </a:extLst>
          </p:cNvPr>
          <p:cNvSpPr txBox="1"/>
          <p:nvPr/>
        </p:nvSpPr>
        <p:spPr>
          <a:xfrm>
            <a:off x="6379779" y="3322618"/>
            <a:ext cx="4937234" cy="1200329"/>
          </a:xfrm>
          <a:prstGeom prst="rect">
            <a:avLst/>
          </a:prstGeom>
          <a:noFill/>
        </p:spPr>
        <p:txBody>
          <a:bodyPr wrap="square">
            <a:spAutoFit/>
          </a:bodyPr>
          <a:lstStyle/>
          <a:p>
            <a:r>
              <a:rPr lang="en-US" sz="2400" b="0" i="1" dirty="0">
                <a:solidFill>
                  <a:schemeClr val="bg1"/>
                </a:solidFill>
                <a:effectLst/>
                <a:latin typeface="Calibri" panose="020F0502020204030204" pitchFamily="34" charset="0"/>
              </a:rPr>
              <a:t>How much less man, that is a worm? and the son of man, which is a worm? Job 25:6</a:t>
            </a:r>
            <a:endParaRPr lang="en-US" sz="2400" i="1" dirty="0">
              <a:solidFill>
                <a:schemeClr val="bg1"/>
              </a:solidFill>
              <a:latin typeface="Calibri" panose="020F0502020204030204" pitchFamily="34" charset="0"/>
            </a:endParaRPr>
          </a:p>
        </p:txBody>
      </p:sp>
      <p:pic>
        <p:nvPicPr>
          <p:cNvPr id="12" name="Picture 11">
            <a:extLst>
              <a:ext uri="{FF2B5EF4-FFF2-40B4-BE49-F238E27FC236}">
                <a16:creationId xmlns:a16="http://schemas.microsoft.com/office/drawing/2014/main" id="{BBC062FF-2C70-4416-BA46-63C4329B2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509" y="919028"/>
            <a:ext cx="2392286" cy="2031051"/>
          </a:xfrm>
          <a:prstGeom prst="rect">
            <a:avLst/>
          </a:prstGeom>
        </p:spPr>
      </p:pic>
    </p:spTree>
    <p:extLst>
      <p:ext uri="{BB962C8B-B14F-4D97-AF65-F5344CB8AC3E}">
        <p14:creationId xmlns:p14="http://schemas.microsoft.com/office/powerpoint/2010/main" val="370720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A1B1C-0AF9-4F73-8E36-DB36AEF7F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9057867-1B74-4ECA-8597-084D0F44BF99}"/>
              </a:ext>
            </a:extLst>
          </p:cNvPr>
          <p:cNvSpPr txBox="1"/>
          <p:nvPr/>
        </p:nvSpPr>
        <p:spPr>
          <a:xfrm>
            <a:off x="159026" y="94749"/>
            <a:ext cx="11938381"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Worm-Meaning 2</a:t>
            </a:r>
          </a:p>
        </p:txBody>
      </p:sp>
      <p:sp>
        <p:nvSpPr>
          <p:cNvPr id="5" name="TextBox 4">
            <a:extLst>
              <a:ext uri="{FF2B5EF4-FFF2-40B4-BE49-F238E27FC236}">
                <a16:creationId xmlns:a16="http://schemas.microsoft.com/office/drawing/2014/main" id="{597F1CA9-A577-4B87-9557-47BF51420D7D}"/>
              </a:ext>
            </a:extLst>
          </p:cNvPr>
          <p:cNvSpPr txBox="1"/>
          <p:nvPr/>
        </p:nvSpPr>
        <p:spPr>
          <a:xfrm>
            <a:off x="404990" y="1720840"/>
            <a:ext cx="4616669" cy="3416320"/>
          </a:xfrm>
          <a:prstGeom prst="rect">
            <a:avLst/>
          </a:prstGeom>
          <a:noFill/>
        </p:spPr>
        <p:txBody>
          <a:bodyPr wrap="square">
            <a:spAutoFit/>
          </a:bodyPr>
          <a:lstStyle/>
          <a:p>
            <a:r>
              <a:rPr lang="en-US" sz="2400" b="1" i="0" u="none" strike="noStrike" baseline="0" dirty="0">
                <a:solidFill>
                  <a:schemeClr val="bg1"/>
                </a:solidFill>
                <a:latin typeface="Calibri" panose="020F0502020204030204" pitchFamily="34" charset="0"/>
              </a:rPr>
              <a:t>“Worm” in Hebrew (</a:t>
            </a:r>
            <a:r>
              <a:rPr lang="en-US" sz="2400" b="1" i="1" u="none" strike="noStrike" baseline="0" dirty="0" err="1">
                <a:solidFill>
                  <a:schemeClr val="bg1"/>
                </a:solidFill>
                <a:latin typeface="Calibri" panose="020F0502020204030204" pitchFamily="34" charset="0"/>
              </a:rPr>
              <a:t>tola</a:t>
            </a:r>
            <a:r>
              <a:rPr lang="en-US" sz="2400" b="1" i="0" u="none" strike="noStrike" baseline="0" dirty="0" err="1">
                <a:solidFill>
                  <a:schemeClr val="bg1"/>
                </a:solidFill>
                <a:latin typeface="Calibri" panose="020F0502020204030204" pitchFamily="34" charset="0"/>
              </a:rPr>
              <a:t>‘</a:t>
            </a:r>
            <a:r>
              <a:rPr lang="en-US" sz="2400" b="1" i="1" u="none" strike="noStrike" baseline="0" dirty="0" err="1">
                <a:solidFill>
                  <a:schemeClr val="bg1"/>
                </a:solidFill>
                <a:latin typeface="Calibri" panose="020F0502020204030204" pitchFamily="34" charset="0"/>
              </a:rPr>
              <a:t>at</a:t>
            </a:r>
            <a:r>
              <a:rPr lang="en-US" sz="2400" b="1" i="0" u="none" strike="noStrike" baseline="0" dirty="0">
                <a:solidFill>
                  <a:schemeClr val="bg1"/>
                </a:solidFill>
                <a:latin typeface="Calibri" panose="020F0502020204030204" pitchFamily="34" charset="0"/>
              </a:rPr>
              <a:t>) is a variant name for the creature (Heb. </a:t>
            </a:r>
            <a:r>
              <a:rPr lang="en-US" sz="2400" b="1" i="1" u="none" strike="noStrike" baseline="0" dirty="0" err="1">
                <a:solidFill>
                  <a:schemeClr val="bg1"/>
                </a:solidFill>
                <a:latin typeface="Calibri" panose="020F0502020204030204" pitchFamily="34" charset="0"/>
              </a:rPr>
              <a:t>tole‘ah</a:t>
            </a:r>
            <a:r>
              <a:rPr lang="en-US" sz="2400" b="1" i="1" u="none" strike="noStrike" baseline="0" dirty="0">
                <a:solidFill>
                  <a:schemeClr val="bg1"/>
                </a:solidFill>
                <a:latin typeface="Calibri" panose="020F0502020204030204" pitchFamily="34" charset="0"/>
              </a:rPr>
              <a:t>) </a:t>
            </a:r>
            <a:r>
              <a:rPr lang="en-US" sz="2400" b="1" i="0" u="none" strike="noStrike" baseline="0" dirty="0">
                <a:solidFill>
                  <a:schemeClr val="bg1"/>
                </a:solidFill>
                <a:latin typeface="Calibri" panose="020F0502020204030204" pitchFamily="34" charset="0"/>
              </a:rPr>
              <a:t>used to provide the color scarlet in the ancient world. </a:t>
            </a:r>
          </a:p>
          <a:p>
            <a:endParaRPr lang="en-US" sz="2400" b="1" dirty="0">
              <a:solidFill>
                <a:schemeClr val="bg1"/>
              </a:solidFill>
              <a:latin typeface="Calibri" panose="020F0502020204030204" pitchFamily="34" charset="0"/>
            </a:endParaRPr>
          </a:p>
          <a:p>
            <a:r>
              <a:rPr lang="en-US" sz="2400" b="1" i="0" u="none" strike="noStrike" baseline="0" dirty="0">
                <a:solidFill>
                  <a:schemeClr val="bg1"/>
                </a:solidFill>
                <a:latin typeface="Calibri" panose="020F0502020204030204" pitchFamily="34" charset="0"/>
              </a:rPr>
              <a:t>Only royalty or the rich could afford the dye from this worm, and scarlet became identified with kingly authority and wealth. </a:t>
            </a:r>
            <a:endParaRPr lang="en-US" sz="2400" b="1" dirty="0">
              <a:solidFill>
                <a:schemeClr val="bg1"/>
              </a:solidFill>
              <a:latin typeface="Calibri" panose="020F0502020204030204" pitchFamily="34" charset="0"/>
            </a:endParaRPr>
          </a:p>
        </p:txBody>
      </p:sp>
      <p:sp>
        <p:nvSpPr>
          <p:cNvPr id="7" name="TextBox 6">
            <a:extLst>
              <a:ext uri="{FF2B5EF4-FFF2-40B4-BE49-F238E27FC236}">
                <a16:creationId xmlns:a16="http://schemas.microsoft.com/office/drawing/2014/main" id="{1A153B9C-DFD0-4A18-A27B-94877FE5BC85}"/>
              </a:ext>
            </a:extLst>
          </p:cNvPr>
          <p:cNvSpPr txBox="1"/>
          <p:nvPr/>
        </p:nvSpPr>
        <p:spPr>
          <a:xfrm>
            <a:off x="5689354" y="3971582"/>
            <a:ext cx="6097656" cy="2246769"/>
          </a:xfrm>
          <a:prstGeom prst="rect">
            <a:avLst/>
          </a:prstGeom>
          <a:noFill/>
        </p:spPr>
        <p:txBody>
          <a:bodyPr wrap="square">
            <a:spAutoFit/>
          </a:bodyPr>
          <a:lstStyle/>
          <a:p>
            <a:r>
              <a:rPr lang="en-US" sz="2000" b="0" i="0" u="none" strike="noStrike" baseline="0" dirty="0">
                <a:solidFill>
                  <a:schemeClr val="bg1"/>
                </a:solidFill>
                <a:latin typeface="Calibri" panose="020F0502020204030204" pitchFamily="34" charset="0"/>
              </a:rPr>
              <a:t>The soldiers at Christ’s crucifixion, placed upon him a robe of scarlet o mock him as “King of the Jews.” </a:t>
            </a:r>
          </a:p>
          <a:p>
            <a:endParaRPr lang="en-US" sz="2000" dirty="0">
              <a:solidFill>
                <a:schemeClr val="bg1"/>
              </a:solidFill>
              <a:latin typeface="Calibri" panose="020F0502020204030204" pitchFamily="34" charset="0"/>
            </a:endParaRPr>
          </a:p>
          <a:p>
            <a:r>
              <a:rPr lang="en-US" sz="2000" b="0" i="0" u="none" strike="noStrike" baseline="0" dirty="0">
                <a:solidFill>
                  <a:schemeClr val="bg1"/>
                </a:solidFill>
                <a:latin typeface="Calibri" panose="020F0502020204030204" pitchFamily="34" charset="0"/>
              </a:rPr>
              <a:t>The coloring for this robe would have come from the </a:t>
            </a:r>
            <a:r>
              <a:rPr lang="en-US" sz="2000" b="0" i="1" u="none" strike="noStrike" baseline="0" dirty="0" err="1">
                <a:solidFill>
                  <a:schemeClr val="bg1"/>
                </a:solidFill>
                <a:latin typeface="Calibri" panose="020F0502020204030204" pitchFamily="34" charset="0"/>
              </a:rPr>
              <a:t>tola‘at</a:t>
            </a:r>
            <a:r>
              <a:rPr lang="en-US" sz="2000" b="0" i="0" u="none" strike="noStrike" baseline="0" dirty="0">
                <a:solidFill>
                  <a:schemeClr val="bg1"/>
                </a:solidFill>
                <a:latin typeface="Calibri" panose="020F0502020204030204" pitchFamily="34" charset="0"/>
              </a:rPr>
              <a:t>, thus teaching that the Messiah is “a worm, and no man,” because he is more than man; he is of kingly heritage, the Son of God. </a:t>
            </a:r>
            <a:endParaRPr lang="en-US" sz="2000" dirty="0">
              <a:solidFill>
                <a:schemeClr val="bg1"/>
              </a:solidFill>
              <a:latin typeface="Calibri" panose="020F0502020204030204" pitchFamily="34" charset="0"/>
            </a:endParaRPr>
          </a:p>
        </p:txBody>
      </p:sp>
      <p:sp>
        <p:nvSpPr>
          <p:cNvPr id="9" name="TextBox 8">
            <a:extLst>
              <a:ext uri="{FF2B5EF4-FFF2-40B4-BE49-F238E27FC236}">
                <a16:creationId xmlns:a16="http://schemas.microsoft.com/office/drawing/2014/main" id="{284C2A11-ACF1-4692-A74F-375C84CE0171}"/>
              </a:ext>
            </a:extLst>
          </p:cNvPr>
          <p:cNvSpPr txBox="1"/>
          <p:nvPr/>
        </p:nvSpPr>
        <p:spPr>
          <a:xfrm>
            <a:off x="-59" y="6264041"/>
            <a:ext cx="7973667" cy="369332"/>
          </a:xfrm>
          <a:prstGeom prst="rect">
            <a:avLst/>
          </a:prstGeom>
          <a:noFill/>
        </p:spPr>
        <p:txBody>
          <a:bodyPr wrap="square">
            <a:spAutoFit/>
          </a:bodyPr>
          <a:lstStyle/>
          <a:p>
            <a:r>
              <a:rPr lang="en-US" dirty="0">
                <a:solidFill>
                  <a:schemeClr val="bg1"/>
                </a:solidFill>
                <a:latin typeface="Calibri" panose="020F0502020204030204" pitchFamily="34" charset="0"/>
              </a:rPr>
              <a:t>Psalm 22:6 </a:t>
            </a:r>
            <a:r>
              <a:rPr lang="en-US" sz="1800" b="0" i="0" u="none" strike="noStrike" baseline="0" dirty="0">
                <a:solidFill>
                  <a:schemeClr val="bg1"/>
                </a:solidFill>
                <a:latin typeface="Calibri" panose="020F0502020204030204" pitchFamily="34" charset="0"/>
              </a:rPr>
              <a:t> (see Matt. 27:28; a purple robe in John 19:2) </a:t>
            </a:r>
            <a:endParaRPr lang="en-US" dirty="0">
              <a:latin typeface="Calibri" panose="020F0502020204030204" pitchFamily="34" charset="0"/>
            </a:endParaRPr>
          </a:p>
        </p:txBody>
      </p:sp>
      <p:pic>
        <p:nvPicPr>
          <p:cNvPr id="11" name="Picture 10">
            <a:extLst>
              <a:ext uri="{FF2B5EF4-FFF2-40B4-BE49-F238E27FC236}">
                <a16:creationId xmlns:a16="http://schemas.microsoft.com/office/drawing/2014/main" id="{E98BFAC7-1D7C-433D-AA05-5F0E2CFF1611}"/>
              </a:ext>
            </a:extLst>
          </p:cNvPr>
          <p:cNvPicPr>
            <a:picLocks noChangeAspect="1"/>
          </p:cNvPicPr>
          <p:nvPr/>
        </p:nvPicPr>
        <p:blipFill rotWithShape="1">
          <a:blip r:embed="rId3">
            <a:extLst>
              <a:ext uri="{28A0092B-C50C-407E-A947-70E740481C1C}">
                <a14:useLocalDpi xmlns:a14="http://schemas.microsoft.com/office/drawing/2010/main" val="0"/>
              </a:ext>
            </a:extLst>
          </a:blip>
          <a:srcRect t="1305" r="26377"/>
          <a:stretch/>
        </p:blipFill>
        <p:spPr>
          <a:xfrm>
            <a:off x="6334850" y="1146664"/>
            <a:ext cx="3615445" cy="2726262"/>
          </a:xfrm>
          <a:prstGeom prst="rect">
            <a:avLst/>
          </a:prstGeom>
        </p:spPr>
      </p:pic>
    </p:spTree>
    <p:extLst>
      <p:ext uri="{BB962C8B-B14F-4D97-AF65-F5344CB8AC3E}">
        <p14:creationId xmlns:p14="http://schemas.microsoft.com/office/powerpoint/2010/main" val="173977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Scorn-Reviled</a:t>
            </a:r>
          </a:p>
        </p:txBody>
      </p:sp>
      <p:sp>
        <p:nvSpPr>
          <p:cNvPr id="6" name="TextBox 5">
            <a:extLst>
              <a:ext uri="{FF2B5EF4-FFF2-40B4-BE49-F238E27FC236}">
                <a16:creationId xmlns:a16="http://schemas.microsoft.com/office/drawing/2014/main" id="{1FCB32AD-EE49-497A-9AB7-5FC92A78415A}"/>
              </a:ext>
            </a:extLst>
          </p:cNvPr>
          <p:cNvSpPr txBox="1"/>
          <p:nvPr/>
        </p:nvSpPr>
        <p:spPr>
          <a:xfrm>
            <a:off x="2732690" y="994879"/>
            <a:ext cx="6337738" cy="707886"/>
          </a:xfrm>
          <a:prstGeom prst="rect">
            <a:avLst/>
          </a:prstGeom>
          <a:noFill/>
        </p:spPr>
        <p:txBody>
          <a:bodyPr wrap="square">
            <a:spAutoFit/>
          </a:bodyPr>
          <a:lstStyle/>
          <a:p>
            <a:pPr algn="ctr" fontAlgn="base"/>
            <a:r>
              <a:rPr lang="en-US" sz="2000" b="0" i="1" dirty="0">
                <a:solidFill>
                  <a:srgbClr val="000000"/>
                </a:solidFill>
                <a:effectLst/>
                <a:latin typeface="Calibri" panose="020F0502020204030204" pitchFamily="34" charset="0"/>
              </a:rPr>
              <a:t>All they that see me laugh me to </a:t>
            </a:r>
            <a:r>
              <a:rPr lang="en-US" sz="2000" i="1" dirty="0">
                <a:latin typeface="Calibri" panose="020F0502020204030204" pitchFamily="34" charset="0"/>
              </a:rPr>
              <a:t>scorn</a:t>
            </a:r>
            <a:r>
              <a:rPr lang="en-US" sz="2000" b="0" i="1" dirty="0">
                <a:solidFill>
                  <a:srgbClr val="000000"/>
                </a:solidFill>
                <a:effectLst/>
                <a:latin typeface="Calibri" panose="020F0502020204030204" pitchFamily="34" charset="0"/>
              </a:rPr>
              <a:t>: they shoot out the lip, they shake the head, saying,</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22:7-8</a:t>
            </a:r>
          </a:p>
        </p:txBody>
      </p:sp>
      <p:sp>
        <p:nvSpPr>
          <p:cNvPr id="10" name="TextBox 9">
            <a:extLst>
              <a:ext uri="{FF2B5EF4-FFF2-40B4-BE49-F238E27FC236}">
                <a16:creationId xmlns:a16="http://schemas.microsoft.com/office/drawing/2014/main" id="{6F3F325C-E75A-4958-95F1-62915B25303F}"/>
              </a:ext>
            </a:extLst>
          </p:cNvPr>
          <p:cNvSpPr txBox="1"/>
          <p:nvPr/>
        </p:nvSpPr>
        <p:spPr>
          <a:xfrm>
            <a:off x="157655" y="3223528"/>
            <a:ext cx="3374506" cy="923330"/>
          </a:xfrm>
          <a:prstGeom prst="rect">
            <a:avLst/>
          </a:prstGeom>
          <a:noFill/>
        </p:spPr>
        <p:txBody>
          <a:bodyPr wrap="square">
            <a:spAutoFit/>
          </a:bodyPr>
          <a:lstStyle/>
          <a:p>
            <a:pPr algn="l" fontAlgn="base"/>
            <a:r>
              <a:rPr lang="en-US" b="0" i="0" dirty="0">
                <a:solidFill>
                  <a:srgbClr val="000000"/>
                </a:solidFill>
                <a:effectLst/>
                <a:latin typeface="Calibri" panose="020F0502020204030204" pitchFamily="34" charset="0"/>
              </a:rPr>
              <a:t>And they that passed by </a:t>
            </a:r>
            <a:r>
              <a:rPr lang="en-US" dirty="0">
                <a:latin typeface="Calibri" panose="020F0502020204030204" pitchFamily="34" charset="0"/>
              </a:rPr>
              <a:t>reviled</a:t>
            </a:r>
            <a:r>
              <a:rPr lang="en-US" b="0" i="0" dirty="0">
                <a:solidFill>
                  <a:srgbClr val="000000"/>
                </a:solidFill>
                <a:effectLst/>
                <a:latin typeface="Calibri" panose="020F0502020204030204" pitchFamily="34" charset="0"/>
              </a:rPr>
              <a:t> him, wagging their heads. Matthew 27:39</a:t>
            </a:r>
          </a:p>
        </p:txBody>
      </p:sp>
      <p:pic>
        <p:nvPicPr>
          <p:cNvPr id="8" name="Picture 7">
            <a:extLst>
              <a:ext uri="{FF2B5EF4-FFF2-40B4-BE49-F238E27FC236}">
                <a16:creationId xmlns:a16="http://schemas.microsoft.com/office/drawing/2014/main" id="{DD1CC915-AD8A-4896-B014-BD66A64FD992}"/>
              </a:ext>
            </a:extLst>
          </p:cNvPr>
          <p:cNvPicPr>
            <a:picLocks noChangeAspect="1"/>
          </p:cNvPicPr>
          <p:nvPr/>
        </p:nvPicPr>
        <p:blipFill rotWithShape="1">
          <a:blip r:embed="rId4"/>
          <a:srcRect l="67174" t="37813" r="3967" b="29118"/>
          <a:stretch/>
        </p:blipFill>
        <p:spPr>
          <a:xfrm>
            <a:off x="3211937" y="1996953"/>
            <a:ext cx="5238434" cy="3376481"/>
          </a:xfrm>
          <a:prstGeom prst="rect">
            <a:avLst/>
          </a:prstGeom>
        </p:spPr>
      </p:pic>
      <p:sp>
        <p:nvSpPr>
          <p:cNvPr id="11" name="TextBox 10">
            <a:extLst>
              <a:ext uri="{FF2B5EF4-FFF2-40B4-BE49-F238E27FC236}">
                <a16:creationId xmlns:a16="http://schemas.microsoft.com/office/drawing/2014/main" id="{D0C59693-6F3A-48B0-BE05-247E1220F847}"/>
              </a:ext>
            </a:extLst>
          </p:cNvPr>
          <p:cNvSpPr txBox="1"/>
          <p:nvPr/>
        </p:nvSpPr>
        <p:spPr>
          <a:xfrm>
            <a:off x="8855670" y="3378028"/>
            <a:ext cx="2931031" cy="923330"/>
          </a:xfrm>
          <a:prstGeom prst="rect">
            <a:avLst/>
          </a:prstGeom>
          <a:noFill/>
        </p:spPr>
        <p:txBody>
          <a:bodyPr wrap="square">
            <a:spAutoFit/>
          </a:bodyPr>
          <a:lstStyle/>
          <a:p>
            <a:r>
              <a:rPr lang="en-US" b="0" i="0" dirty="0">
                <a:solidFill>
                  <a:srgbClr val="000000"/>
                </a:solidFill>
                <a:effectLst/>
                <a:latin typeface="Calibri" panose="020F0502020204030204" pitchFamily="34" charset="0"/>
              </a:rPr>
              <a:t>And they that passed by railed on him, wagging their heads… Mark 15:29</a:t>
            </a:r>
            <a:endParaRPr lang="en-US" dirty="0">
              <a:latin typeface="Calibri" panose="020F0502020204030204" pitchFamily="34" charset="0"/>
            </a:endParaRPr>
          </a:p>
        </p:txBody>
      </p:sp>
      <p:sp>
        <p:nvSpPr>
          <p:cNvPr id="13" name="TextBox 12">
            <a:extLst>
              <a:ext uri="{FF2B5EF4-FFF2-40B4-BE49-F238E27FC236}">
                <a16:creationId xmlns:a16="http://schemas.microsoft.com/office/drawing/2014/main" id="{A04276C5-CF79-4F95-A5D3-B189DCFDAA25}"/>
              </a:ext>
            </a:extLst>
          </p:cNvPr>
          <p:cNvSpPr txBox="1"/>
          <p:nvPr/>
        </p:nvSpPr>
        <p:spPr>
          <a:xfrm>
            <a:off x="2576719" y="5692044"/>
            <a:ext cx="7402168" cy="923330"/>
          </a:xfrm>
          <a:prstGeom prst="rect">
            <a:avLst/>
          </a:prstGeom>
          <a:noFill/>
        </p:spPr>
        <p:txBody>
          <a:bodyPr wrap="square">
            <a:spAutoFit/>
          </a:bodyPr>
          <a:lstStyle/>
          <a:p>
            <a:pPr algn="just"/>
            <a:r>
              <a:rPr lang="en-US" sz="1800" b="0" i="0" u="none" strike="noStrike" baseline="0" dirty="0">
                <a:solidFill>
                  <a:srgbClr val="000000"/>
                </a:solidFill>
                <a:latin typeface="Calibri" panose="020F0502020204030204" pitchFamily="34" charset="0"/>
              </a:rPr>
              <a:t>Those deriding Jesus viewed with delight the predicament of the cross that indicated to them that Jesus’s trust had been misplaced and that his belief that the Father “</a:t>
            </a:r>
            <a:r>
              <a:rPr lang="en-US" sz="1800" b="0" i="0" u="none" strike="noStrike" baseline="0" dirty="0" err="1">
                <a:solidFill>
                  <a:srgbClr val="000000"/>
                </a:solidFill>
                <a:latin typeface="Calibri" panose="020F0502020204030204" pitchFamily="34" charset="0"/>
              </a:rPr>
              <a:t>honoure</a:t>
            </a:r>
            <a:r>
              <a:rPr lang="en-US" sz="1800" b="0" i="0" u="none" strike="noStrike" baseline="0" dirty="0">
                <a:solidFill>
                  <a:srgbClr val="000000"/>
                </a:solidFill>
                <a:latin typeface="Calibri" panose="020F0502020204030204" pitchFamily="34" charset="0"/>
              </a:rPr>
              <a:t>[d him]” (John 8:54) was incorrect. </a:t>
            </a:r>
          </a:p>
        </p:txBody>
      </p:sp>
    </p:spTree>
    <p:extLst>
      <p:ext uri="{BB962C8B-B14F-4D97-AF65-F5344CB8AC3E}">
        <p14:creationId xmlns:p14="http://schemas.microsoft.com/office/powerpoint/2010/main" val="36277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Calibri" panose="020F0502020204030204" pitchFamily="34" charset="0"/>
              </a:rPr>
              <a:t>From the Womb</a:t>
            </a:r>
          </a:p>
        </p:txBody>
      </p:sp>
      <p:sp>
        <p:nvSpPr>
          <p:cNvPr id="6" name="TextBox 5">
            <a:extLst>
              <a:ext uri="{FF2B5EF4-FFF2-40B4-BE49-F238E27FC236}">
                <a16:creationId xmlns:a16="http://schemas.microsoft.com/office/drawing/2014/main" id="{1FCB32AD-EE49-497A-9AB7-5FC92A78415A}"/>
              </a:ext>
            </a:extLst>
          </p:cNvPr>
          <p:cNvSpPr txBox="1"/>
          <p:nvPr/>
        </p:nvSpPr>
        <p:spPr>
          <a:xfrm>
            <a:off x="3135223" y="1076254"/>
            <a:ext cx="6337738" cy="461665"/>
          </a:xfrm>
          <a:prstGeom prst="rect">
            <a:avLst/>
          </a:prstGeom>
          <a:noFill/>
        </p:spPr>
        <p:txBody>
          <a:bodyPr wrap="square">
            <a:spAutoFit/>
          </a:bodyPr>
          <a:lstStyle/>
          <a:p>
            <a:pPr algn="l" fontAlgn="base"/>
            <a:r>
              <a:rPr lang="en-US" sz="2400" b="0" i="1" dirty="0">
                <a:solidFill>
                  <a:srgbClr val="000000"/>
                </a:solidFill>
                <a:effectLst/>
                <a:latin typeface="Calibri" panose="020F0502020204030204" pitchFamily="34" charset="0"/>
              </a:rPr>
              <a:t>I was cast upon thee from the womb:</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Calibri" panose="020F0502020204030204" pitchFamily="34" charset="0"/>
              </a:rPr>
              <a:t>Psalm 22:9-10</a:t>
            </a:r>
          </a:p>
        </p:txBody>
      </p:sp>
      <p:sp>
        <p:nvSpPr>
          <p:cNvPr id="10" name="TextBox 9">
            <a:extLst>
              <a:ext uri="{FF2B5EF4-FFF2-40B4-BE49-F238E27FC236}">
                <a16:creationId xmlns:a16="http://schemas.microsoft.com/office/drawing/2014/main" id="{6F3F325C-E75A-4958-95F1-62915B25303F}"/>
              </a:ext>
            </a:extLst>
          </p:cNvPr>
          <p:cNvSpPr txBox="1"/>
          <p:nvPr/>
        </p:nvSpPr>
        <p:spPr>
          <a:xfrm>
            <a:off x="84092" y="2473093"/>
            <a:ext cx="3594538" cy="2677656"/>
          </a:xfrm>
          <a:prstGeom prst="rect">
            <a:avLst/>
          </a:prstGeom>
          <a:noFill/>
        </p:spPr>
        <p:txBody>
          <a:bodyPr wrap="square">
            <a:spAutoFit/>
          </a:bodyPr>
          <a:lstStyle/>
          <a:p>
            <a:pPr algn="l" fontAlgn="base"/>
            <a:r>
              <a:rPr lang="en-US" sz="2400" b="0" i="0" u="none" strike="noStrike" baseline="0" dirty="0">
                <a:solidFill>
                  <a:srgbClr val="000000"/>
                </a:solidFill>
                <a:latin typeface="Calibri" panose="020F0502020204030204" pitchFamily="34" charset="0"/>
              </a:rPr>
              <a:t>God’s role in Jesus’s birth.</a:t>
            </a:r>
          </a:p>
          <a:p>
            <a:pPr algn="l" fontAlgn="base"/>
            <a:endParaRPr lang="en-US" sz="2400" b="0" i="0" u="none" strike="noStrike" baseline="0" dirty="0">
              <a:solidFill>
                <a:srgbClr val="000000"/>
              </a:solidFill>
              <a:latin typeface="Calibri" panose="020F0502020204030204" pitchFamily="34" charset="0"/>
            </a:endParaRPr>
          </a:p>
          <a:p>
            <a:pPr algn="l" fontAlgn="base"/>
            <a:r>
              <a:rPr lang="en-US" sz="2400" b="0" i="0" u="none" strike="noStrike" baseline="0" dirty="0">
                <a:solidFill>
                  <a:srgbClr val="000000"/>
                </a:solidFill>
                <a:latin typeface="Calibri" panose="020F0502020204030204" pitchFamily="34" charset="0"/>
              </a:rPr>
              <a:t>God provided a unique protection and support from Jesus’s earliest days in the role typically filled by a father.  </a:t>
            </a:r>
            <a:endParaRPr lang="en-US" sz="2400" b="0" i="0" dirty="0">
              <a:solidFill>
                <a:srgbClr val="000000"/>
              </a:solidFill>
              <a:effectLst/>
              <a:latin typeface="Calibri" panose="020F0502020204030204" pitchFamily="34" charset="0"/>
            </a:endParaRPr>
          </a:p>
        </p:txBody>
      </p:sp>
      <p:sp>
        <p:nvSpPr>
          <p:cNvPr id="11" name="TextBox 10">
            <a:extLst>
              <a:ext uri="{FF2B5EF4-FFF2-40B4-BE49-F238E27FC236}">
                <a16:creationId xmlns:a16="http://schemas.microsoft.com/office/drawing/2014/main" id="{D0C59693-6F3A-48B0-BE05-247E1220F847}"/>
              </a:ext>
            </a:extLst>
          </p:cNvPr>
          <p:cNvSpPr txBox="1"/>
          <p:nvPr/>
        </p:nvSpPr>
        <p:spPr>
          <a:xfrm>
            <a:off x="8513371" y="1821665"/>
            <a:ext cx="3095533" cy="3046988"/>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Christ’s atoning sacrifice was not carried out only at his death, but instead began at the beginning of his life, when he was called “from the womb.”</a:t>
            </a:r>
            <a:endParaRPr lang="en-US" sz="2400" dirty="0">
              <a:latin typeface="Calibri" panose="020F0502020204030204" pitchFamily="34" charset="0"/>
            </a:endParaRPr>
          </a:p>
        </p:txBody>
      </p:sp>
      <p:sp>
        <p:nvSpPr>
          <p:cNvPr id="13" name="TextBox 12">
            <a:extLst>
              <a:ext uri="{FF2B5EF4-FFF2-40B4-BE49-F238E27FC236}">
                <a16:creationId xmlns:a16="http://schemas.microsoft.com/office/drawing/2014/main" id="{A04276C5-CF79-4F95-A5D3-B189DCFDAA25}"/>
              </a:ext>
            </a:extLst>
          </p:cNvPr>
          <p:cNvSpPr txBox="1"/>
          <p:nvPr/>
        </p:nvSpPr>
        <p:spPr>
          <a:xfrm>
            <a:off x="3407466" y="4868653"/>
            <a:ext cx="5377069" cy="830997"/>
          </a:xfrm>
          <a:prstGeom prst="rect">
            <a:avLst/>
          </a:prstGeom>
          <a:noFill/>
        </p:spPr>
        <p:txBody>
          <a:bodyPr wrap="square">
            <a:spAutoFit/>
          </a:bodyPr>
          <a:lstStyle/>
          <a:p>
            <a:pPr algn="just"/>
            <a:r>
              <a:rPr lang="en-US" sz="2400" b="0" i="0" u="none" strike="noStrike" baseline="0" dirty="0">
                <a:solidFill>
                  <a:srgbClr val="000000"/>
                </a:solidFill>
                <a:latin typeface="Calibri" panose="020F0502020204030204" pitchFamily="34" charset="0"/>
              </a:rPr>
              <a:t> Jesus had been called “from the foundation of the world” </a:t>
            </a:r>
            <a:r>
              <a:rPr lang="en-US" sz="1400" b="0" i="0" u="none" strike="noStrike" baseline="0" dirty="0">
                <a:solidFill>
                  <a:srgbClr val="000000"/>
                </a:solidFill>
                <a:latin typeface="Calibri" panose="020F0502020204030204" pitchFamily="34" charset="0"/>
              </a:rPr>
              <a:t>(Rev. 13:8)</a:t>
            </a:r>
          </a:p>
        </p:txBody>
      </p:sp>
      <p:pic>
        <p:nvPicPr>
          <p:cNvPr id="7" name="Picture 6">
            <a:extLst>
              <a:ext uri="{FF2B5EF4-FFF2-40B4-BE49-F238E27FC236}">
                <a16:creationId xmlns:a16="http://schemas.microsoft.com/office/drawing/2014/main" id="{5820A22F-559E-458D-A805-35D58D4E3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193" y="2171148"/>
            <a:ext cx="4491973" cy="2413759"/>
          </a:xfrm>
          <a:prstGeom prst="rect">
            <a:avLst/>
          </a:prstGeom>
        </p:spPr>
      </p:pic>
      <p:sp>
        <p:nvSpPr>
          <p:cNvPr id="14" name="TextBox 13">
            <a:extLst>
              <a:ext uri="{FF2B5EF4-FFF2-40B4-BE49-F238E27FC236}">
                <a16:creationId xmlns:a16="http://schemas.microsoft.com/office/drawing/2014/main" id="{26C23789-E217-4862-AC35-CEDFC6FE98AD}"/>
              </a:ext>
            </a:extLst>
          </p:cNvPr>
          <p:cNvSpPr txBox="1"/>
          <p:nvPr/>
        </p:nvSpPr>
        <p:spPr>
          <a:xfrm>
            <a:off x="2200724" y="6133355"/>
            <a:ext cx="7790552" cy="523220"/>
          </a:xfrm>
          <a:prstGeom prst="rect">
            <a:avLst/>
          </a:prstGeom>
          <a:noFill/>
        </p:spPr>
        <p:txBody>
          <a:bodyPr wrap="square">
            <a:spAutoFit/>
          </a:bodyPr>
          <a:lstStyle/>
          <a:p>
            <a:pPr algn="just"/>
            <a:r>
              <a:rPr lang="en-US" sz="2800" b="0" i="0" u="none" strike="noStrike" baseline="0" dirty="0">
                <a:solidFill>
                  <a:srgbClr val="000000"/>
                </a:solidFill>
                <a:latin typeface="Calibri" panose="020F0502020204030204" pitchFamily="34" charset="0"/>
              </a:rPr>
              <a:t>Jesus was called the Messiah before he was born.</a:t>
            </a:r>
          </a:p>
        </p:txBody>
      </p:sp>
    </p:spTree>
    <p:extLst>
      <p:ext uri="{BB962C8B-B14F-4D97-AF65-F5344CB8AC3E}">
        <p14:creationId xmlns:p14="http://schemas.microsoft.com/office/powerpoint/2010/main" val="239473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2564</Words>
  <Application>Microsoft Office PowerPoint</Application>
  <PresentationFormat>Widescreen</PresentationFormat>
  <Paragraphs>176</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20</cp:revision>
  <dcterms:created xsi:type="dcterms:W3CDTF">2021-08-26T05:19:07Z</dcterms:created>
  <dcterms:modified xsi:type="dcterms:W3CDTF">2026-02-09T16:16:01Z</dcterms:modified>
</cp:coreProperties>
</file>