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1" r:id="rId3"/>
    <p:sldId id="260" r:id="rId4"/>
    <p:sldId id="264" r:id="rId5"/>
    <p:sldId id="258" r:id="rId6"/>
    <p:sldId id="267" r:id="rId7"/>
    <p:sldId id="268" r:id="rId8"/>
    <p:sldId id="265" r:id="rId9"/>
    <p:sldId id="285" r:id="rId10"/>
    <p:sldId id="286" r:id="rId11"/>
    <p:sldId id="269" r:id="rId12"/>
    <p:sldId id="270" r:id="rId13"/>
    <p:sldId id="271" r:id="rId14"/>
    <p:sldId id="274" r:id="rId15"/>
    <p:sldId id="275" r:id="rId16"/>
    <p:sldId id="272" r:id="rId17"/>
    <p:sldId id="276" r:id="rId18"/>
    <p:sldId id="277" r:id="rId19"/>
    <p:sldId id="273" r:id="rId20"/>
    <p:sldId id="279" r:id="rId21"/>
    <p:sldId id="278" r:id="rId22"/>
    <p:sldId id="281" r:id="rId23"/>
    <p:sldId id="283" r:id="rId24"/>
    <p:sldId id="280" r:id="rId25"/>
    <p:sldId id="282" r:id="rId26"/>
    <p:sldId id="284" r:id="rId27"/>
    <p:sldId id="257" r:id="rId28"/>
    <p:sldId id="287" r:id="rId29"/>
    <p:sldId id="266" r:id="rId30"/>
  </p:sldIdLst>
  <p:sldSz cx="12192000" cy="6858000"/>
  <p:notesSz cx="6858000" cy="9144000"/>
  <p:embeddedFontLst>
    <p:embeddedFont>
      <p:font typeface="Colonna MT" panose="04020805060202030203" pitchFamily="82" charset="0"/>
      <p:regular r:id="rId31"/>
    </p:embeddedFont>
    <p:embeddedFont>
      <p:font typeface="Palatino" panose="020B0604020202020204"/>
      <p:regular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8F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7" autoAdjust="0"/>
    <p:restoredTop sz="94660"/>
  </p:normalViewPr>
  <p:slideViewPr>
    <p:cSldViewPr snapToGrid="0">
      <p:cViewPr varScale="1">
        <p:scale>
          <a:sx n="112" d="100"/>
          <a:sy n="112" d="100"/>
        </p:scale>
        <p:origin x="37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CA5EE53-FA55-4998-A7D9-4A2A16A4B4C1}" type="datetimeFigureOut">
              <a:rPr lang="en-US" smtClean="0"/>
              <a:t>5/15/2026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D57324-7B61-4A87-AD2E-66FAEB5D6DAF}" type="slidenum">
              <a:rPr lang="en-US" smtClean="0"/>
              <a:t>‹#›</a:t>
            </a:fld>
            <a:endParaRPr lang="en-US"/>
          </a:p>
        </p:txBody>
      </p:sp>
    </p:spTree>
    <p:extLst>
      <p:ext uri="{BB962C8B-B14F-4D97-AF65-F5344CB8AC3E}">
        <p14:creationId xmlns:p14="http://schemas.microsoft.com/office/powerpoint/2010/main" val="3466882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A5EE53-FA55-4998-A7D9-4A2A16A4B4C1}" type="datetimeFigureOut">
              <a:rPr lang="en-US" smtClean="0"/>
              <a:t>5/15/2026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D57324-7B61-4A87-AD2E-66FAEB5D6DAF}" type="slidenum">
              <a:rPr lang="en-US" smtClean="0"/>
              <a:t>‹#›</a:t>
            </a:fld>
            <a:endParaRPr lang="en-US"/>
          </a:p>
        </p:txBody>
      </p:sp>
    </p:spTree>
    <p:extLst>
      <p:ext uri="{BB962C8B-B14F-4D97-AF65-F5344CB8AC3E}">
        <p14:creationId xmlns:p14="http://schemas.microsoft.com/office/powerpoint/2010/main" val="2407262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A5EE53-FA55-4998-A7D9-4A2A16A4B4C1}" type="datetimeFigureOut">
              <a:rPr lang="en-US" smtClean="0"/>
              <a:t>5/15/2026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D57324-7B61-4A87-AD2E-66FAEB5D6DAF}" type="slidenum">
              <a:rPr lang="en-US" smtClean="0"/>
              <a:t>‹#›</a:t>
            </a:fld>
            <a:endParaRPr lang="en-US"/>
          </a:p>
        </p:txBody>
      </p:sp>
    </p:spTree>
    <p:extLst>
      <p:ext uri="{BB962C8B-B14F-4D97-AF65-F5344CB8AC3E}">
        <p14:creationId xmlns:p14="http://schemas.microsoft.com/office/powerpoint/2010/main" val="3847379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A5EE53-FA55-4998-A7D9-4A2A16A4B4C1}" type="datetimeFigureOut">
              <a:rPr lang="en-US" smtClean="0"/>
              <a:t>5/15/2026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D57324-7B61-4A87-AD2E-66FAEB5D6DAF}" type="slidenum">
              <a:rPr lang="en-US" smtClean="0"/>
              <a:t>‹#›</a:t>
            </a:fld>
            <a:endParaRPr lang="en-US"/>
          </a:p>
        </p:txBody>
      </p:sp>
    </p:spTree>
    <p:extLst>
      <p:ext uri="{BB962C8B-B14F-4D97-AF65-F5344CB8AC3E}">
        <p14:creationId xmlns:p14="http://schemas.microsoft.com/office/powerpoint/2010/main" val="2822027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A5EE53-FA55-4998-A7D9-4A2A16A4B4C1}" type="datetimeFigureOut">
              <a:rPr lang="en-US" smtClean="0"/>
              <a:t>5/15/2026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D57324-7B61-4A87-AD2E-66FAEB5D6DAF}" type="slidenum">
              <a:rPr lang="en-US" smtClean="0"/>
              <a:t>‹#›</a:t>
            </a:fld>
            <a:endParaRPr lang="en-US"/>
          </a:p>
        </p:txBody>
      </p:sp>
    </p:spTree>
    <p:extLst>
      <p:ext uri="{BB962C8B-B14F-4D97-AF65-F5344CB8AC3E}">
        <p14:creationId xmlns:p14="http://schemas.microsoft.com/office/powerpoint/2010/main" val="2171650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CA5EE53-FA55-4998-A7D9-4A2A16A4B4C1}" type="datetimeFigureOut">
              <a:rPr lang="en-US" smtClean="0"/>
              <a:t>5/15/2026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D57324-7B61-4A87-AD2E-66FAEB5D6DAF}" type="slidenum">
              <a:rPr lang="en-US" smtClean="0"/>
              <a:t>‹#›</a:t>
            </a:fld>
            <a:endParaRPr lang="en-US"/>
          </a:p>
        </p:txBody>
      </p:sp>
    </p:spTree>
    <p:extLst>
      <p:ext uri="{BB962C8B-B14F-4D97-AF65-F5344CB8AC3E}">
        <p14:creationId xmlns:p14="http://schemas.microsoft.com/office/powerpoint/2010/main" val="1923010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CA5EE53-FA55-4998-A7D9-4A2A16A4B4C1}" type="datetimeFigureOut">
              <a:rPr lang="en-US" smtClean="0"/>
              <a:t>5/15/2026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D57324-7B61-4A87-AD2E-66FAEB5D6DAF}" type="slidenum">
              <a:rPr lang="en-US" smtClean="0"/>
              <a:t>‹#›</a:t>
            </a:fld>
            <a:endParaRPr lang="en-US"/>
          </a:p>
        </p:txBody>
      </p:sp>
    </p:spTree>
    <p:extLst>
      <p:ext uri="{BB962C8B-B14F-4D97-AF65-F5344CB8AC3E}">
        <p14:creationId xmlns:p14="http://schemas.microsoft.com/office/powerpoint/2010/main" val="737107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CA5EE53-FA55-4998-A7D9-4A2A16A4B4C1}" type="datetimeFigureOut">
              <a:rPr lang="en-US" smtClean="0"/>
              <a:t>5/15/2026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D57324-7B61-4A87-AD2E-66FAEB5D6DAF}" type="slidenum">
              <a:rPr lang="en-US" smtClean="0"/>
              <a:t>‹#›</a:t>
            </a:fld>
            <a:endParaRPr lang="en-US"/>
          </a:p>
        </p:txBody>
      </p:sp>
    </p:spTree>
    <p:extLst>
      <p:ext uri="{BB962C8B-B14F-4D97-AF65-F5344CB8AC3E}">
        <p14:creationId xmlns:p14="http://schemas.microsoft.com/office/powerpoint/2010/main" val="1827465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A5EE53-FA55-4998-A7D9-4A2A16A4B4C1}" type="datetimeFigureOut">
              <a:rPr lang="en-US" smtClean="0"/>
              <a:t>5/15/2026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D57324-7B61-4A87-AD2E-66FAEB5D6DAF}" type="slidenum">
              <a:rPr lang="en-US" smtClean="0"/>
              <a:t>‹#›</a:t>
            </a:fld>
            <a:endParaRPr lang="en-US"/>
          </a:p>
        </p:txBody>
      </p:sp>
    </p:spTree>
    <p:extLst>
      <p:ext uri="{BB962C8B-B14F-4D97-AF65-F5344CB8AC3E}">
        <p14:creationId xmlns:p14="http://schemas.microsoft.com/office/powerpoint/2010/main" val="3788349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CA5EE53-FA55-4998-A7D9-4A2A16A4B4C1}" type="datetimeFigureOut">
              <a:rPr lang="en-US" smtClean="0"/>
              <a:t>5/15/2026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D57324-7B61-4A87-AD2E-66FAEB5D6DAF}" type="slidenum">
              <a:rPr lang="en-US" smtClean="0"/>
              <a:t>‹#›</a:t>
            </a:fld>
            <a:endParaRPr lang="en-US"/>
          </a:p>
        </p:txBody>
      </p:sp>
    </p:spTree>
    <p:extLst>
      <p:ext uri="{BB962C8B-B14F-4D97-AF65-F5344CB8AC3E}">
        <p14:creationId xmlns:p14="http://schemas.microsoft.com/office/powerpoint/2010/main" val="2922182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CA5EE53-FA55-4998-A7D9-4A2A16A4B4C1}" type="datetimeFigureOut">
              <a:rPr lang="en-US" smtClean="0"/>
              <a:t>5/15/2026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D57324-7B61-4A87-AD2E-66FAEB5D6DAF}" type="slidenum">
              <a:rPr lang="en-US" smtClean="0"/>
              <a:t>‹#›</a:t>
            </a:fld>
            <a:endParaRPr lang="en-US"/>
          </a:p>
        </p:txBody>
      </p:sp>
    </p:spTree>
    <p:extLst>
      <p:ext uri="{BB962C8B-B14F-4D97-AF65-F5344CB8AC3E}">
        <p14:creationId xmlns:p14="http://schemas.microsoft.com/office/powerpoint/2010/main" val="2597128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A5EE53-FA55-4998-A7D9-4A2A16A4B4C1}" type="datetimeFigureOut">
              <a:rPr lang="en-US" smtClean="0"/>
              <a:t>5/15/2026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D57324-7B61-4A87-AD2E-66FAEB5D6DAF}" type="slidenum">
              <a:rPr lang="en-US" smtClean="0"/>
              <a:t>‹#›</a:t>
            </a:fld>
            <a:endParaRPr lang="en-US"/>
          </a:p>
        </p:txBody>
      </p:sp>
    </p:spTree>
    <p:extLst>
      <p:ext uri="{BB962C8B-B14F-4D97-AF65-F5344CB8AC3E}">
        <p14:creationId xmlns:p14="http://schemas.microsoft.com/office/powerpoint/2010/main" val="24140047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5.jpg"/></Relationships>
</file>

<file path=ppt/slides/_rels/slide18.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0.gif"/><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8" name="Picture 237">
            <a:extLst>
              <a:ext uri="{FF2B5EF4-FFF2-40B4-BE49-F238E27FC236}">
                <a16:creationId xmlns:a16="http://schemas.microsoft.com/office/drawing/2014/main" id="{6B4E8443-CB14-42A9-B002-481CD97D98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1013011"/>
            <a:ext cx="12192000" cy="2123658"/>
          </a:xfrm>
          <a:prstGeom prst="rect">
            <a:avLst/>
          </a:prstGeom>
          <a:noFill/>
        </p:spPr>
        <p:txBody>
          <a:bodyPr wrap="square" rtlCol="0">
            <a:spAutoFit/>
          </a:bodyPr>
          <a:lstStyle/>
          <a:p>
            <a:pPr algn="ctr"/>
            <a:r>
              <a:rPr lang="en-US" sz="6600" dirty="0">
                <a:solidFill>
                  <a:schemeClr val="bg1"/>
                </a:solidFill>
                <a:latin typeface="Colonna MT" panose="04020805060202030203" pitchFamily="82" charset="0"/>
              </a:rPr>
              <a:t>Help Us Forgive</a:t>
            </a:r>
          </a:p>
          <a:p>
            <a:pPr algn="ctr"/>
            <a:r>
              <a:rPr lang="en-US" sz="6600" dirty="0">
                <a:solidFill>
                  <a:schemeClr val="bg1"/>
                </a:solidFill>
                <a:latin typeface="Colonna MT" panose="04020805060202030203" pitchFamily="82" charset="0"/>
              </a:rPr>
              <a:t>1 Samuel 25-31</a:t>
            </a:r>
          </a:p>
        </p:txBody>
      </p:sp>
      <p:grpSp>
        <p:nvGrpSpPr>
          <p:cNvPr id="3" name="Group 2"/>
          <p:cNvGrpSpPr/>
          <p:nvPr/>
        </p:nvGrpSpPr>
        <p:grpSpPr>
          <a:xfrm>
            <a:off x="3723013" y="3513824"/>
            <a:ext cx="2476312" cy="2584960"/>
            <a:chOff x="4044936" y="2977440"/>
            <a:chExt cx="2476312" cy="2584960"/>
          </a:xfrm>
        </p:grpSpPr>
        <p:grpSp>
          <p:nvGrpSpPr>
            <p:cNvPr id="5" name="Group 4"/>
            <p:cNvGrpSpPr/>
            <p:nvPr/>
          </p:nvGrpSpPr>
          <p:grpSpPr>
            <a:xfrm>
              <a:off x="4044936" y="2977440"/>
              <a:ext cx="1266773" cy="2584960"/>
              <a:chOff x="2119863" y="1327746"/>
              <a:chExt cx="2716093" cy="5542423"/>
            </a:xfrm>
          </p:grpSpPr>
          <p:sp>
            <p:nvSpPr>
              <p:cNvPr id="7" name="Oval 6"/>
              <p:cNvSpPr/>
              <p:nvPr/>
            </p:nvSpPr>
            <p:spPr>
              <a:xfrm rot="20242328">
                <a:off x="3575494" y="6144027"/>
                <a:ext cx="443754" cy="726142"/>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2423817">
                <a:off x="2926472" y="6123747"/>
                <a:ext cx="443754" cy="726142"/>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loud 8"/>
              <p:cNvSpPr/>
              <p:nvPr/>
            </p:nvSpPr>
            <p:spPr>
              <a:xfrm rot="15280827">
                <a:off x="3073618" y="2002247"/>
                <a:ext cx="977627" cy="1535083"/>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20242328">
                <a:off x="4392202" y="4427713"/>
                <a:ext cx="443754" cy="72614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833367">
                <a:off x="2119863" y="4422736"/>
                <a:ext cx="443754" cy="72614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p:cNvSpPr/>
              <p:nvPr/>
            </p:nvSpPr>
            <p:spPr>
              <a:xfrm>
                <a:off x="2635623" y="3415553"/>
                <a:ext cx="1761565" cy="2944906"/>
              </a:xfrm>
              <a:prstGeom prst="trapezoi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rot="1610174">
                <a:off x="2490591" y="2878913"/>
                <a:ext cx="764782" cy="2026975"/>
              </a:xfrm>
              <a:prstGeom prst="trapezoid">
                <a:avLst/>
              </a:prstGeom>
              <a:solidFill>
                <a:srgbClr val="BC8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19966282">
                <a:off x="3818203" y="2904342"/>
                <a:ext cx="764782" cy="2077848"/>
              </a:xfrm>
              <a:prstGeom prst="trapezoid">
                <a:avLst/>
              </a:prstGeom>
              <a:solidFill>
                <a:srgbClr val="BC8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a:off x="2771884" y="2984201"/>
                <a:ext cx="1489042" cy="1997233"/>
              </a:xfrm>
              <a:prstGeom prst="trapezoid">
                <a:avLst>
                  <a:gd name="adj" fmla="val 34924"/>
                </a:avLst>
              </a:prstGeom>
              <a:solidFill>
                <a:srgbClr val="BC8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a:off x="3262238" y="2792708"/>
                <a:ext cx="530719" cy="542365"/>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gular Pentagon 16"/>
              <p:cNvSpPr/>
              <p:nvPr/>
            </p:nvSpPr>
            <p:spPr>
              <a:xfrm rot="10800000">
                <a:off x="2908146" y="1819754"/>
                <a:ext cx="1237130" cy="1431672"/>
              </a:xfrm>
              <a:prstGeom prst="pentagon">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2736005" y="4818354"/>
                <a:ext cx="1524921" cy="223277"/>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iagonal Stripe 18"/>
              <p:cNvSpPr/>
              <p:nvPr/>
            </p:nvSpPr>
            <p:spPr>
              <a:xfrm rot="20497650">
                <a:off x="3141744" y="4890146"/>
                <a:ext cx="643705" cy="1163517"/>
              </a:xfrm>
              <a:prstGeom prst="diagStrip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Diagonal Stripe 19"/>
              <p:cNvSpPr/>
              <p:nvPr/>
            </p:nvSpPr>
            <p:spPr>
              <a:xfrm rot="19473589">
                <a:off x="3417797" y="4923658"/>
                <a:ext cx="643705" cy="1163517"/>
              </a:xfrm>
              <a:prstGeom prst="diagStrip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ounded Rectangle 20"/>
              <p:cNvSpPr/>
              <p:nvPr/>
            </p:nvSpPr>
            <p:spPr>
              <a:xfrm>
                <a:off x="3256674" y="4746086"/>
                <a:ext cx="444039" cy="34773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hord 21"/>
              <p:cNvSpPr/>
              <p:nvPr/>
            </p:nvSpPr>
            <p:spPr>
              <a:xfrm rot="5023930">
                <a:off x="2876225" y="1379736"/>
                <a:ext cx="1300970" cy="1196990"/>
              </a:xfrm>
              <a:prstGeom prst="chord">
                <a:avLst>
                  <a:gd name="adj1" fmla="val 6245426"/>
                  <a:gd name="adj2" fmla="val 16200000"/>
                </a:avLst>
              </a:prstGeom>
              <a:solidFill>
                <a:srgbClr val="BC8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loud 22"/>
              <p:cNvSpPr/>
              <p:nvPr/>
            </p:nvSpPr>
            <p:spPr>
              <a:xfrm rot="17202411">
                <a:off x="2555290" y="2115154"/>
                <a:ext cx="977627" cy="371208"/>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loud 23"/>
              <p:cNvSpPr/>
              <p:nvPr/>
            </p:nvSpPr>
            <p:spPr>
              <a:xfrm rot="15280827">
                <a:off x="3584463" y="2115383"/>
                <a:ext cx="977627" cy="371208"/>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iagonal Stripe 24"/>
              <p:cNvSpPr/>
              <p:nvPr/>
            </p:nvSpPr>
            <p:spPr>
              <a:xfrm rot="20595122">
                <a:off x="2802506" y="1950519"/>
                <a:ext cx="434556" cy="980402"/>
              </a:xfrm>
              <a:prstGeom prst="diagStripe">
                <a:avLst/>
              </a:prstGeom>
              <a:solidFill>
                <a:srgbClr val="BC8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Diagonal Stripe 25"/>
              <p:cNvSpPr/>
              <p:nvPr/>
            </p:nvSpPr>
            <p:spPr>
              <a:xfrm rot="20085037">
                <a:off x="2909581" y="1927089"/>
                <a:ext cx="434556" cy="980402"/>
              </a:xfrm>
              <a:prstGeom prst="diagStripe">
                <a:avLst/>
              </a:prstGeom>
              <a:solidFill>
                <a:srgbClr val="BC8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Chord 26"/>
              <p:cNvSpPr/>
              <p:nvPr/>
            </p:nvSpPr>
            <p:spPr>
              <a:xfrm rot="5023930">
                <a:off x="3107313" y="1310204"/>
                <a:ext cx="718914" cy="1196990"/>
              </a:xfrm>
              <a:prstGeom prst="chord">
                <a:avLst>
                  <a:gd name="adj1" fmla="val 6245426"/>
                  <a:gd name="adj2" fmla="val 16200000"/>
                </a:avLst>
              </a:prstGeom>
              <a:solidFill>
                <a:srgbClr val="BC8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2878349" y="1801273"/>
                <a:ext cx="1266927" cy="231889"/>
              </a:xfrm>
              <a:prstGeom prst="roundRect">
                <a:avLst/>
              </a:prstGeom>
              <a:solidFill>
                <a:srgbClr val="BC8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5501451" y="3213693"/>
              <a:ext cx="1019797" cy="2339146"/>
              <a:chOff x="6471656" y="813822"/>
              <a:chExt cx="2528743" cy="4984913"/>
            </a:xfrm>
          </p:grpSpPr>
          <p:sp>
            <p:nvSpPr>
              <p:cNvPr id="30" name="Oval 29"/>
              <p:cNvSpPr/>
              <p:nvPr/>
            </p:nvSpPr>
            <p:spPr>
              <a:xfrm rot="20242328">
                <a:off x="8556645" y="3508435"/>
                <a:ext cx="443754" cy="72614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rot="2423817">
                <a:off x="6471656" y="3515050"/>
                <a:ext cx="443754" cy="72614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rot="20242328">
                <a:off x="7869734" y="5072593"/>
                <a:ext cx="443754" cy="726142"/>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2423817">
                <a:off x="7220712" y="5052313"/>
                <a:ext cx="443754" cy="726142"/>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3"/>
              <p:cNvSpPr/>
              <p:nvPr/>
            </p:nvSpPr>
            <p:spPr>
              <a:xfrm rot="1450971">
                <a:off x="6732738" y="1986266"/>
                <a:ext cx="793827" cy="1997233"/>
              </a:xfrm>
              <a:prstGeom prst="trapezoid">
                <a:avLst>
                  <a:gd name="adj" fmla="val 36363"/>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apezoid 34"/>
              <p:cNvSpPr/>
              <p:nvPr/>
            </p:nvSpPr>
            <p:spPr>
              <a:xfrm rot="20527786">
                <a:off x="8046718" y="2029277"/>
                <a:ext cx="793827" cy="1997233"/>
              </a:xfrm>
              <a:prstGeom prst="trapezoid">
                <a:avLst>
                  <a:gd name="adj" fmla="val 36363"/>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apezoid 35"/>
              <p:cNvSpPr/>
              <p:nvPr/>
            </p:nvSpPr>
            <p:spPr>
              <a:xfrm rot="10800000">
                <a:off x="7065979" y="2102896"/>
                <a:ext cx="1489042" cy="1803424"/>
              </a:xfrm>
              <a:prstGeom prst="trapezoid">
                <a:avLst>
                  <a:gd name="adj" fmla="val 22281"/>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36"/>
              <p:cNvSpPr/>
              <p:nvPr/>
            </p:nvSpPr>
            <p:spPr>
              <a:xfrm rot="10800000">
                <a:off x="7608794" y="2095556"/>
                <a:ext cx="403412" cy="518938"/>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rapezoid 37"/>
              <p:cNvSpPr/>
              <p:nvPr/>
            </p:nvSpPr>
            <p:spPr>
              <a:xfrm>
                <a:off x="6885207" y="3892400"/>
                <a:ext cx="1766219" cy="1429433"/>
              </a:xfrm>
              <a:prstGeom prst="trapezoid">
                <a:avLst>
                  <a:gd name="adj" fmla="val 22281"/>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Quad Arrow 38"/>
              <p:cNvSpPr/>
              <p:nvPr/>
            </p:nvSpPr>
            <p:spPr>
              <a:xfrm>
                <a:off x="7418670" y="2793370"/>
                <a:ext cx="696069" cy="714868"/>
              </a:xfrm>
              <a:prstGeom prst="quadArrow">
                <a:avLst>
                  <a:gd name="adj1" fmla="val 36614"/>
                  <a:gd name="adj2" fmla="val 22500"/>
                  <a:gd name="adj3" fmla="val 22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apezoid 39"/>
              <p:cNvSpPr/>
              <p:nvPr/>
            </p:nvSpPr>
            <p:spPr>
              <a:xfrm rot="478139">
                <a:off x="6821990" y="2172373"/>
                <a:ext cx="793827" cy="3192431"/>
              </a:xfrm>
              <a:prstGeom prst="trapezoid">
                <a:avLst>
                  <a:gd name="adj" fmla="val 36363"/>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rapezoid 40"/>
              <p:cNvSpPr/>
              <p:nvPr/>
            </p:nvSpPr>
            <p:spPr>
              <a:xfrm rot="21103953">
                <a:off x="7982873" y="2065227"/>
                <a:ext cx="793827" cy="3277185"/>
              </a:xfrm>
              <a:prstGeom prst="trapezoid">
                <a:avLst>
                  <a:gd name="adj" fmla="val 36363"/>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7301753" y="1048871"/>
                <a:ext cx="992982" cy="128247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6860999" y="813822"/>
                <a:ext cx="1912918" cy="1679612"/>
                <a:chOff x="6860999" y="813822"/>
                <a:chExt cx="1912918" cy="1679612"/>
              </a:xfrm>
            </p:grpSpPr>
            <p:sp>
              <p:nvSpPr>
                <p:cNvPr id="66" name="Cloud 65"/>
                <p:cNvSpPr/>
                <p:nvPr/>
              </p:nvSpPr>
              <p:spPr>
                <a:xfrm rot="6908193">
                  <a:off x="6520696" y="1365853"/>
                  <a:ext cx="1467884" cy="787277"/>
                </a:xfrm>
                <a:prstGeom prst="cloud">
                  <a:avLst/>
                </a:prstGeom>
                <a:solidFill>
                  <a:srgbClr val="BC8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Cloud 66"/>
                <p:cNvSpPr/>
                <p:nvPr/>
              </p:nvSpPr>
              <p:spPr>
                <a:xfrm rot="14691807" flipH="1">
                  <a:off x="7646337" y="1342495"/>
                  <a:ext cx="1467884" cy="787277"/>
                </a:xfrm>
                <a:prstGeom prst="cloud">
                  <a:avLst/>
                </a:prstGeom>
                <a:solidFill>
                  <a:srgbClr val="BC8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Cloud 67"/>
                <p:cNvSpPr/>
                <p:nvPr/>
              </p:nvSpPr>
              <p:spPr>
                <a:xfrm rot="9739267" flipH="1">
                  <a:off x="7308968" y="813822"/>
                  <a:ext cx="1047777" cy="787277"/>
                </a:xfrm>
                <a:prstGeom prst="cloud">
                  <a:avLst/>
                </a:prstGeom>
                <a:solidFill>
                  <a:srgbClr val="BC8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7164117" y="1065861"/>
                  <a:ext cx="468607" cy="707430"/>
                </a:xfrm>
                <a:prstGeom prst="ellipse">
                  <a:avLst/>
                </a:prstGeom>
                <a:solidFill>
                  <a:srgbClr val="BC8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7986884" y="1093843"/>
                  <a:ext cx="468607" cy="707430"/>
                </a:xfrm>
                <a:prstGeom prst="ellipse">
                  <a:avLst/>
                </a:prstGeom>
                <a:solidFill>
                  <a:srgbClr val="BC8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rot="21086371">
                <a:off x="8252212" y="3344902"/>
                <a:ext cx="352066" cy="1362372"/>
                <a:chOff x="9760122" y="2880021"/>
                <a:chExt cx="745374" cy="2485397"/>
              </a:xfrm>
            </p:grpSpPr>
            <p:sp>
              <p:nvSpPr>
                <p:cNvPr id="61" name="Oval 60"/>
                <p:cNvSpPr/>
                <p:nvPr/>
              </p:nvSpPr>
              <p:spPr>
                <a:xfrm>
                  <a:off x="9919595" y="3467896"/>
                  <a:ext cx="384162" cy="384162"/>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Quad Arrow 61"/>
                <p:cNvSpPr/>
                <p:nvPr/>
              </p:nvSpPr>
              <p:spPr>
                <a:xfrm>
                  <a:off x="9778051" y="3745115"/>
                  <a:ext cx="696069" cy="714868"/>
                </a:xfrm>
                <a:prstGeom prst="quadArrow">
                  <a:avLst>
                    <a:gd name="adj1" fmla="val 36614"/>
                    <a:gd name="adj2" fmla="val 22500"/>
                    <a:gd name="adj3" fmla="val 22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9937524" y="4332990"/>
                  <a:ext cx="384162" cy="384162"/>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Quad Arrow 63"/>
                <p:cNvSpPr/>
                <p:nvPr/>
              </p:nvSpPr>
              <p:spPr>
                <a:xfrm>
                  <a:off x="9760122" y="2880021"/>
                  <a:ext cx="696069" cy="714868"/>
                </a:xfrm>
                <a:prstGeom prst="quadArrow">
                  <a:avLst>
                    <a:gd name="adj1" fmla="val 36614"/>
                    <a:gd name="adj2" fmla="val 22500"/>
                    <a:gd name="adj3" fmla="val 22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Quad Arrow 64"/>
                <p:cNvSpPr/>
                <p:nvPr/>
              </p:nvSpPr>
              <p:spPr>
                <a:xfrm>
                  <a:off x="9809427" y="4650550"/>
                  <a:ext cx="696069" cy="714868"/>
                </a:xfrm>
                <a:prstGeom prst="quadArrow">
                  <a:avLst>
                    <a:gd name="adj1" fmla="val 36614"/>
                    <a:gd name="adj2" fmla="val 22500"/>
                    <a:gd name="adj3" fmla="val 22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rot="513629" flipH="1">
                <a:off x="6991088" y="3322040"/>
                <a:ext cx="352066" cy="1362372"/>
                <a:chOff x="9760122" y="2880021"/>
                <a:chExt cx="745374" cy="2485397"/>
              </a:xfrm>
            </p:grpSpPr>
            <p:sp>
              <p:nvSpPr>
                <p:cNvPr id="56" name="Oval 55"/>
                <p:cNvSpPr/>
                <p:nvPr/>
              </p:nvSpPr>
              <p:spPr>
                <a:xfrm>
                  <a:off x="9919595" y="3467896"/>
                  <a:ext cx="384162" cy="384162"/>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Quad Arrow 56"/>
                <p:cNvSpPr/>
                <p:nvPr/>
              </p:nvSpPr>
              <p:spPr>
                <a:xfrm>
                  <a:off x="9778051" y="3745115"/>
                  <a:ext cx="696069" cy="714868"/>
                </a:xfrm>
                <a:prstGeom prst="quadArrow">
                  <a:avLst>
                    <a:gd name="adj1" fmla="val 36614"/>
                    <a:gd name="adj2" fmla="val 22500"/>
                    <a:gd name="adj3" fmla="val 22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9937524" y="4332990"/>
                  <a:ext cx="384162" cy="384162"/>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Quad Arrow 58"/>
                <p:cNvSpPr/>
                <p:nvPr/>
              </p:nvSpPr>
              <p:spPr>
                <a:xfrm>
                  <a:off x="9760122" y="2880021"/>
                  <a:ext cx="696069" cy="714868"/>
                </a:xfrm>
                <a:prstGeom prst="quadArrow">
                  <a:avLst>
                    <a:gd name="adj1" fmla="val 36614"/>
                    <a:gd name="adj2" fmla="val 22500"/>
                    <a:gd name="adj3" fmla="val 22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Quad Arrow 59"/>
                <p:cNvSpPr/>
                <p:nvPr/>
              </p:nvSpPr>
              <p:spPr>
                <a:xfrm>
                  <a:off x="9809427" y="4650550"/>
                  <a:ext cx="696069" cy="714868"/>
                </a:xfrm>
                <a:prstGeom prst="quadArrow">
                  <a:avLst>
                    <a:gd name="adj1" fmla="val 36614"/>
                    <a:gd name="adj2" fmla="val 22500"/>
                    <a:gd name="adj3" fmla="val 22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rapezoid 45"/>
              <p:cNvSpPr/>
              <p:nvPr/>
            </p:nvSpPr>
            <p:spPr>
              <a:xfrm rot="478139">
                <a:off x="6851759" y="1346044"/>
                <a:ext cx="379019" cy="948937"/>
              </a:xfrm>
              <a:prstGeom prst="trapezoid">
                <a:avLst>
                  <a:gd name="adj" fmla="val 36363"/>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apezoid 46"/>
              <p:cNvSpPr/>
              <p:nvPr/>
            </p:nvSpPr>
            <p:spPr>
              <a:xfrm rot="21100827">
                <a:off x="8469783" y="1350162"/>
                <a:ext cx="379019" cy="948937"/>
              </a:xfrm>
              <a:prstGeom prst="trapezoid">
                <a:avLst>
                  <a:gd name="adj" fmla="val 36363"/>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p:cNvGrpSpPr/>
              <p:nvPr/>
            </p:nvGrpSpPr>
            <p:grpSpPr>
              <a:xfrm>
                <a:off x="7030400" y="1181892"/>
                <a:ext cx="1618492" cy="352066"/>
                <a:chOff x="7030400" y="1181892"/>
                <a:chExt cx="1618492" cy="352066"/>
              </a:xfrm>
            </p:grpSpPr>
            <p:sp>
              <p:nvSpPr>
                <p:cNvPr id="49" name="Rounded Rectangle 48"/>
                <p:cNvSpPr/>
                <p:nvPr/>
              </p:nvSpPr>
              <p:spPr>
                <a:xfrm>
                  <a:off x="7030400" y="1244345"/>
                  <a:ext cx="1618492" cy="172661"/>
                </a:xfrm>
                <a:prstGeom prst="round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rot="16200000">
                  <a:off x="7663685" y="676739"/>
                  <a:ext cx="352066" cy="1362372"/>
                  <a:chOff x="9760122" y="2880021"/>
                  <a:chExt cx="745374" cy="2485397"/>
                </a:xfrm>
              </p:grpSpPr>
              <p:sp>
                <p:nvSpPr>
                  <p:cNvPr id="51" name="Oval 50"/>
                  <p:cNvSpPr/>
                  <p:nvPr/>
                </p:nvSpPr>
                <p:spPr>
                  <a:xfrm>
                    <a:off x="9919595" y="3467896"/>
                    <a:ext cx="384162" cy="384162"/>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Quad Arrow 51"/>
                  <p:cNvSpPr/>
                  <p:nvPr/>
                </p:nvSpPr>
                <p:spPr>
                  <a:xfrm>
                    <a:off x="9778051" y="3745115"/>
                    <a:ext cx="696069" cy="714868"/>
                  </a:xfrm>
                  <a:prstGeom prst="quadArrow">
                    <a:avLst>
                      <a:gd name="adj1" fmla="val 36614"/>
                      <a:gd name="adj2" fmla="val 22500"/>
                      <a:gd name="adj3" fmla="val 22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9937524" y="4332990"/>
                    <a:ext cx="384162" cy="384162"/>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Quad Arrow 53"/>
                  <p:cNvSpPr/>
                  <p:nvPr/>
                </p:nvSpPr>
                <p:spPr>
                  <a:xfrm>
                    <a:off x="9760122" y="2880021"/>
                    <a:ext cx="696069" cy="714868"/>
                  </a:xfrm>
                  <a:prstGeom prst="quadArrow">
                    <a:avLst>
                      <a:gd name="adj1" fmla="val 36614"/>
                      <a:gd name="adj2" fmla="val 22500"/>
                      <a:gd name="adj3" fmla="val 22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Quad Arrow 54"/>
                  <p:cNvSpPr/>
                  <p:nvPr/>
                </p:nvSpPr>
                <p:spPr>
                  <a:xfrm>
                    <a:off x="9809427" y="4650550"/>
                    <a:ext cx="696069" cy="714868"/>
                  </a:xfrm>
                  <a:prstGeom prst="quadArrow">
                    <a:avLst>
                      <a:gd name="adj1" fmla="val 36614"/>
                      <a:gd name="adj2" fmla="val 22500"/>
                      <a:gd name="adj3" fmla="val 22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71" name="Group 70"/>
          <p:cNvGrpSpPr/>
          <p:nvPr/>
        </p:nvGrpSpPr>
        <p:grpSpPr>
          <a:xfrm>
            <a:off x="9815506" y="2780117"/>
            <a:ext cx="1668790" cy="3522091"/>
            <a:chOff x="4289995" y="670637"/>
            <a:chExt cx="1917016" cy="3825163"/>
          </a:xfrm>
        </p:grpSpPr>
        <p:sp>
          <p:nvSpPr>
            <p:cNvPr id="72" name="Cloud 71"/>
            <p:cNvSpPr/>
            <p:nvPr/>
          </p:nvSpPr>
          <p:spPr>
            <a:xfrm rot="20706537">
              <a:off x="5368719" y="1083061"/>
              <a:ext cx="838292" cy="1552058"/>
            </a:xfrm>
            <a:prstGeom prst="cloud">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rot="649721" flipH="1">
              <a:off x="5194556" y="4100411"/>
              <a:ext cx="578207" cy="39538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rot="649721" flipH="1">
              <a:off x="4677913" y="4081735"/>
              <a:ext cx="578207" cy="39538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rot="4307848" flipH="1">
              <a:off x="5683179" y="3176348"/>
              <a:ext cx="536434" cy="36913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rot="18060644">
              <a:off x="4183132" y="3153830"/>
              <a:ext cx="536434" cy="32270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rapezoid 76"/>
            <p:cNvSpPr/>
            <p:nvPr/>
          </p:nvSpPr>
          <p:spPr>
            <a:xfrm rot="1422081" flipH="1">
              <a:off x="4414536" y="2098187"/>
              <a:ext cx="664125" cy="1269129"/>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rapezoid 77"/>
            <p:cNvSpPr/>
            <p:nvPr/>
          </p:nvSpPr>
          <p:spPr>
            <a:xfrm rot="20180301">
              <a:off x="5362613" y="2101968"/>
              <a:ext cx="695491" cy="1315130"/>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Cloud 78"/>
            <p:cNvSpPr/>
            <p:nvPr/>
          </p:nvSpPr>
          <p:spPr>
            <a:xfrm rot="671737">
              <a:off x="4296553" y="1015056"/>
              <a:ext cx="742044" cy="1530936"/>
            </a:xfrm>
            <a:prstGeom prst="cloud">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rapezoid 79"/>
            <p:cNvSpPr/>
            <p:nvPr/>
          </p:nvSpPr>
          <p:spPr>
            <a:xfrm rot="10800000" flipH="1">
              <a:off x="4581140" y="2015938"/>
              <a:ext cx="1252910" cy="1168775"/>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Isosceles Triangle 80"/>
            <p:cNvSpPr/>
            <p:nvPr/>
          </p:nvSpPr>
          <p:spPr>
            <a:xfrm rot="10800000" flipH="1">
              <a:off x="5019455" y="2024864"/>
              <a:ext cx="417637" cy="643454"/>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flipH="1">
              <a:off x="4679458" y="729037"/>
              <a:ext cx="1154592" cy="160863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Cloud 82"/>
            <p:cNvSpPr/>
            <p:nvPr/>
          </p:nvSpPr>
          <p:spPr>
            <a:xfrm rot="16200000">
              <a:off x="4871726" y="361630"/>
              <a:ext cx="751370" cy="1369384"/>
            </a:xfrm>
            <a:prstGeom prst="cloud">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ounded Rectangle 83"/>
            <p:cNvSpPr/>
            <p:nvPr/>
          </p:nvSpPr>
          <p:spPr>
            <a:xfrm>
              <a:off x="4495800" y="952445"/>
              <a:ext cx="1436304" cy="281272"/>
            </a:xfrm>
            <a:prstGeom prst="roundRect">
              <a:avLst>
                <a:gd name="adj" fmla="val 12449"/>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rapezoid 84"/>
            <p:cNvSpPr/>
            <p:nvPr/>
          </p:nvSpPr>
          <p:spPr>
            <a:xfrm flipH="1">
              <a:off x="4577271" y="3191346"/>
              <a:ext cx="1252910" cy="1115123"/>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551845" y="865726"/>
              <a:ext cx="1371600" cy="445287"/>
              <a:chOff x="6629400" y="1582164"/>
              <a:chExt cx="2051348" cy="665965"/>
            </a:xfrm>
          </p:grpSpPr>
          <p:grpSp>
            <p:nvGrpSpPr>
              <p:cNvPr id="123" name="Group 122"/>
              <p:cNvGrpSpPr/>
              <p:nvPr/>
            </p:nvGrpSpPr>
            <p:grpSpPr>
              <a:xfrm>
                <a:off x="6629400" y="1582164"/>
                <a:ext cx="2051348" cy="665965"/>
                <a:chOff x="5406518" y="633972"/>
                <a:chExt cx="3662823" cy="743377"/>
              </a:xfrm>
            </p:grpSpPr>
            <p:grpSp>
              <p:nvGrpSpPr>
                <p:cNvPr id="128" name="Group 127"/>
                <p:cNvGrpSpPr/>
                <p:nvPr/>
              </p:nvGrpSpPr>
              <p:grpSpPr>
                <a:xfrm>
                  <a:off x="5406518" y="638327"/>
                  <a:ext cx="915268" cy="739022"/>
                  <a:chOff x="5406518" y="638327"/>
                  <a:chExt cx="915268" cy="739022"/>
                </a:xfrm>
              </p:grpSpPr>
              <p:sp>
                <p:nvSpPr>
                  <p:cNvPr id="141" name="Cross 140"/>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Diamond 141"/>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9" name="Group 128"/>
                <p:cNvGrpSpPr/>
                <p:nvPr/>
              </p:nvGrpSpPr>
              <p:grpSpPr>
                <a:xfrm>
                  <a:off x="6333981" y="633972"/>
                  <a:ext cx="915268" cy="739022"/>
                  <a:chOff x="5406518" y="638327"/>
                  <a:chExt cx="915268" cy="739022"/>
                </a:xfrm>
              </p:grpSpPr>
              <p:sp>
                <p:nvSpPr>
                  <p:cNvPr id="139" name="Cross 138"/>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Diamond 139"/>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0" name="Group 129"/>
                <p:cNvGrpSpPr/>
                <p:nvPr/>
              </p:nvGrpSpPr>
              <p:grpSpPr>
                <a:xfrm>
                  <a:off x="7257090" y="633972"/>
                  <a:ext cx="915268" cy="739022"/>
                  <a:chOff x="5406518" y="638327"/>
                  <a:chExt cx="915268" cy="739022"/>
                </a:xfrm>
              </p:grpSpPr>
              <p:sp>
                <p:nvSpPr>
                  <p:cNvPr id="137" name="Cross 136"/>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Diamond 137"/>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130"/>
                <p:cNvGrpSpPr/>
                <p:nvPr/>
              </p:nvGrpSpPr>
              <p:grpSpPr>
                <a:xfrm>
                  <a:off x="8154073" y="633973"/>
                  <a:ext cx="915268" cy="739022"/>
                  <a:chOff x="5406518" y="638327"/>
                  <a:chExt cx="915268" cy="739022"/>
                </a:xfrm>
              </p:grpSpPr>
              <p:sp>
                <p:nvSpPr>
                  <p:cNvPr id="135" name="Cross 134"/>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Diamond 135"/>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2" name="Diamond 131"/>
                <p:cNvSpPr/>
                <p:nvPr/>
              </p:nvSpPr>
              <p:spPr>
                <a:xfrm>
                  <a:off x="6244044" y="795400"/>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Diamond 132"/>
                <p:cNvSpPr/>
                <p:nvPr/>
              </p:nvSpPr>
              <p:spPr>
                <a:xfrm>
                  <a:off x="7197633" y="799754"/>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Diamond 133"/>
                <p:cNvSpPr/>
                <p:nvPr/>
              </p:nvSpPr>
              <p:spPr>
                <a:xfrm>
                  <a:off x="8085906" y="808463"/>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4" name="6-Point Star 123"/>
              <p:cNvSpPr/>
              <p:nvPr/>
            </p:nvSpPr>
            <p:spPr>
              <a:xfrm>
                <a:off x="6704134" y="1735794"/>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6-Point Star 124"/>
              <p:cNvSpPr/>
              <p:nvPr/>
            </p:nvSpPr>
            <p:spPr>
              <a:xfrm>
                <a:off x="7227543" y="1739570"/>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6-Point Star 125"/>
              <p:cNvSpPr/>
              <p:nvPr/>
            </p:nvSpPr>
            <p:spPr>
              <a:xfrm>
                <a:off x="7744526" y="1731288"/>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6-Point Star 126"/>
              <p:cNvSpPr/>
              <p:nvPr/>
            </p:nvSpPr>
            <p:spPr>
              <a:xfrm>
                <a:off x="8258068" y="1739570"/>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p:cNvGrpSpPr/>
            <p:nvPr/>
          </p:nvGrpSpPr>
          <p:grpSpPr>
            <a:xfrm rot="1293597">
              <a:off x="4559537" y="3170813"/>
              <a:ext cx="475099" cy="1031721"/>
              <a:chOff x="6677328" y="4049616"/>
              <a:chExt cx="948594" cy="2064381"/>
            </a:xfrm>
          </p:grpSpPr>
          <p:sp>
            <p:nvSpPr>
              <p:cNvPr id="109" name="Flowchart: Summing Junction 108"/>
              <p:cNvSpPr/>
              <p:nvPr/>
            </p:nvSpPr>
            <p:spPr>
              <a:xfrm>
                <a:off x="6858000" y="4049616"/>
                <a:ext cx="228600" cy="496979"/>
              </a:xfrm>
              <a:prstGeom prst="flowChartSummingJunction">
                <a:avLst/>
              </a:prstGeom>
              <a:solidFill>
                <a:srgbClr val="C85F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lowchart: Summing Junction 109"/>
              <p:cNvSpPr/>
              <p:nvPr/>
            </p:nvSpPr>
            <p:spPr>
              <a:xfrm>
                <a:off x="6832576" y="4407928"/>
                <a:ext cx="228600" cy="496979"/>
              </a:xfrm>
              <a:prstGeom prst="flowChartSummingJunction">
                <a:avLst/>
              </a:prstGeom>
              <a:solidFill>
                <a:srgbClr val="C85F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lowchart: Summing Junction 110"/>
              <p:cNvSpPr/>
              <p:nvPr/>
            </p:nvSpPr>
            <p:spPr>
              <a:xfrm rot="836308">
                <a:off x="6776971" y="4668269"/>
                <a:ext cx="228600" cy="496979"/>
              </a:xfrm>
              <a:prstGeom prst="flowChartSummingJunction">
                <a:avLst/>
              </a:prstGeom>
              <a:solidFill>
                <a:srgbClr val="C85F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lowchart: Summing Junction 111"/>
              <p:cNvSpPr/>
              <p:nvPr/>
            </p:nvSpPr>
            <p:spPr>
              <a:xfrm rot="20246486">
                <a:off x="7010400" y="4202016"/>
                <a:ext cx="228600" cy="496979"/>
              </a:xfrm>
              <a:prstGeom prst="flowChartSummingJunction">
                <a:avLst/>
              </a:prstGeom>
              <a:solidFill>
                <a:srgbClr val="C85F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lowchart: Summing Junction 112"/>
              <p:cNvSpPr/>
              <p:nvPr/>
            </p:nvSpPr>
            <p:spPr>
              <a:xfrm rot="19652693">
                <a:off x="7148012" y="4466764"/>
                <a:ext cx="228600" cy="496979"/>
              </a:xfrm>
              <a:prstGeom prst="flowChartSummingJunction">
                <a:avLst/>
              </a:prstGeom>
              <a:solidFill>
                <a:srgbClr val="C85F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lowchart: Summing Junction 113"/>
              <p:cNvSpPr/>
              <p:nvPr/>
            </p:nvSpPr>
            <p:spPr>
              <a:xfrm rot="19552713">
                <a:off x="7235243" y="4698866"/>
                <a:ext cx="228600" cy="496979"/>
              </a:xfrm>
              <a:prstGeom prst="flowChartSummingJunction">
                <a:avLst/>
              </a:prstGeom>
              <a:solidFill>
                <a:srgbClr val="C85F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5" name="Group 25"/>
              <p:cNvGrpSpPr/>
              <p:nvPr/>
            </p:nvGrpSpPr>
            <p:grpSpPr>
              <a:xfrm>
                <a:off x="6677328" y="5006366"/>
                <a:ext cx="948594" cy="1107631"/>
                <a:chOff x="3124200" y="3339059"/>
                <a:chExt cx="2743200" cy="2854839"/>
              </a:xfrm>
              <a:solidFill>
                <a:srgbClr val="C85F08"/>
              </a:solidFill>
            </p:grpSpPr>
            <p:sp>
              <p:nvSpPr>
                <p:cNvPr id="116" name="Oval 115"/>
                <p:cNvSpPr/>
                <p:nvPr/>
              </p:nvSpPr>
              <p:spPr>
                <a:xfrm>
                  <a:off x="3124200" y="3657597"/>
                  <a:ext cx="2743200" cy="2536301"/>
                </a:xfrm>
                <a:prstGeom prst="ellips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rapezoid 116"/>
                <p:cNvSpPr/>
                <p:nvPr/>
              </p:nvSpPr>
              <p:spPr>
                <a:xfrm rot="10800000">
                  <a:off x="3352799" y="3339059"/>
                  <a:ext cx="2208551" cy="685800"/>
                </a:xfrm>
                <a:prstGeom prst="trapezoi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28"/>
                <p:cNvGrpSpPr/>
                <p:nvPr/>
              </p:nvGrpSpPr>
              <p:grpSpPr>
                <a:xfrm>
                  <a:off x="3481299" y="3932118"/>
                  <a:ext cx="1960410" cy="156892"/>
                  <a:chOff x="3131612" y="1661854"/>
                  <a:chExt cx="4419488" cy="312758"/>
                </a:xfrm>
                <a:grpFill/>
              </p:grpSpPr>
              <p:sp>
                <p:nvSpPr>
                  <p:cNvPr id="119" name="Flowchart: Summing Junction 118"/>
                  <p:cNvSpPr/>
                  <p:nvPr/>
                </p:nvSpPr>
                <p:spPr>
                  <a:xfrm>
                    <a:off x="3131612" y="1661854"/>
                    <a:ext cx="990489" cy="312758"/>
                  </a:xfrm>
                  <a:prstGeom prst="flowChartSummingJunction">
                    <a:avLst/>
                  </a:prstGeom>
                  <a:grp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lowchart: Summing Junction 119"/>
                  <p:cNvSpPr/>
                  <p:nvPr/>
                </p:nvSpPr>
                <p:spPr>
                  <a:xfrm>
                    <a:off x="4274611" y="1661854"/>
                    <a:ext cx="990489" cy="312758"/>
                  </a:xfrm>
                  <a:prstGeom prst="flowChartSummingJunction">
                    <a:avLst/>
                  </a:prstGeom>
                  <a:grp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lowchart: Summing Junction 120"/>
                  <p:cNvSpPr/>
                  <p:nvPr/>
                </p:nvSpPr>
                <p:spPr>
                  <a:xfrm>
                    <a:off x="5417612" y="1661854"/>
                    <a:ext cx="990489" cy="312758"/>
                  </a:xfrm>
                  <a:prstGeom prst="flowChartSummingJunction">
                    <a:avLst/>
                  </a:prstGeom>
                  <a:grp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Flowchart: Summing Junction 121"/>
                  <p:cNvSpPr/>
                  <p:nvPr/>
                </p:nvSpPr>
                <p:spPr>
                  <a:xfrm>
                    <a:off x="6560611" y="1661854"/>
                    <a:ext cx="990489" cy="312758"/>
                  </a:xfrm>
                  <a:prstGeom prst="flowChartSummingJunction">
                    <a:avLst/>
                  </a:prstGeom>
                  <a:grp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88" name="Group 87"/>
            <p:cNvGrpSpPr/>
            <p:nvPr/>
          </p:nvGrpSpPr>
          <p:grpSpPr>
            <a:xfrm>
              <a:off x="4772460" y="3040042"/>
              <a:ext cx="891251" cy="289343"/>
              <a:chOff x="6629400" y="1582164"/>
              <a:chExt cx="2051348" cy="665965"/>
            </a:xfrm>
          </p:grpSpPr>
          <p:grpSp>
            <p:nvGrpSpPr>
              <p:cNvPr id="89" name="Group 88"/>
              <p:cNvGrpSpPr/>
              <p:nvPr/>
            </p:nvGrpSpPr>
            <p:grpSpPr>
              <a:xfrm>
                <a:off x="6629400" y="1582164"/>
                <a:ext cx="2051348" cy="665965"/>
                <a:chOff x="5406518" y="633972"/>
                <a:chExt cx="3662823" cy="743377"/>
              </a:xfrm>
            </p:grpSpPr>
            <p:grpSp>
              <p:nvGrpSpPr>
                <p:cNvPr id="94" name="Group 93"/>
                <p:cNvGrpSpPr/>
                <p:nvPr/>
              </p:nvGrpSpPr>
              <p:grpSpPr>
                <a:xfrm>
                  <a:off x="5406518" y="638327"/>
                  <a:ext cx="915268" cy="739022"/>
                  <a:chOff x="5406518" y="638327"/>
                  <a:chExt cx="915268" cy="739022"/>
                </a:xfrm>
              </p:grpSpPr>
              <p:sp>
                <p:nvSpPr>
                  <p:cNvPr id="107" name="Cross 106"/>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Diamond 107"/>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p:nvPr/>
              </p:nvGrpSpPr>
              <p:grpSpPr>
                <a:xfrm>
                  <a:off x="6333981" y="633972"/>
                  <a:ext cx="915268" cy="739022"/>
                  <a:chOff x="5406518" y="638327"/>
                  <a:chExt cx="915268" cy="739022"/>
                </a:xfrm>
              </p:grpSpPr>
              <p:sp>
                <p:nvSpPr>
                  <p:cNvPr id="105" name="Cross 104"/>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Diamond 105"/>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p:cNvGrpSpPr/>
                <p:nvPr/>
              </p:nvGrpSpPr>
              <p:grpSpPr>
                <a:xfrm>
                  <a:off x="7257090" y="633972"/>
                  <a:ext cx="915268" cy="739022"/>
                  <a:chOff x="5406518" y="638327"/>
                  <a:chExt cx="915268" cy="739022"/>
                </a:xfrm>
              </p:grpSpPr>
              <p:sp>
                <p:nvSpPr>
                  <p:cNvPr id="103" name="Cross 102"/>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Diamond 103"/>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 name="Group 96"/>
                <p:cNvGrpSpPr/>
                <p:nvPr/>
              </p:nvGrpSpPr>
              <p:grpSpPr>
                <a:xfrm>
                  <a:off x="8154073" y="633973"/>
                  <a:ext cx="915268" cy="739022"/>
                  <a:chOff x="5406518" y="638327"/>
                  <a:chExt cx="915268" cy="739022"/>
                </a:xfrm>
              </p:grpSpPr>
              <p:sp>
                <p:nvSpPr>
                  <p:cNvPr id="101" name="Cross 100"/>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Diamond 101"/>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8" name="Diamond 97"/>
                <p:cNvSpPr/>
                <p:nvPr/>
              </p:nvSpPr>
              <p:spPr>
                <a:xfrm>
                  <a:off x="6244044" y="795400"/>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Diamond 98"/>
                <p:cNvSpPr/>
                <p:nvPr/>
              </p:nvSpPr>
              <p:spPr>
                <a:xfrm>
                  <a:off x="7197633" y="799754"/>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Diamond 99"/>
                <p:cNvSpPr/>
                <p:nvPr/>
              </p:nvSpPr>
              <p:spPr>
                <a:xfrm>
                  <a:off x="8085906" y="808463"/>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6-Point Star 89"/>
              <p:cNvSpPr/>
              <p:nvPr/>
            </p:nvSpPr>
            <p:spPr>
              <a:xfrm>
                <a:off x="6704134" y="1735794"/>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6-Point Star 90"/>
              <p:cNvSpPr/>
              <p:nvPr/>
            </p:nvSpPr>
            <p:spPr>
              <a:xfrm>
                <a:off x="7227543" y="1739570"/>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6-Point Star 91"/>
              <p:cNvSpPr/>
              <p:nvPr/>
            </p:nvSpPr>
            <p:spPr>
              <a:xfrm>
                <a:off x="7744526" y="1731288"/>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6-Point Star 92"/>
              <p:cNvSpPr/>
              <p:nvPr/>
            </p:nvSpPr>
            <p:spPr>
              <a:xfrm>
                <a:off x="8258068" y="1739570"/>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3" name="Group 142"/>
          <p:cNvGrpSpPr/>
          <p:nvPr/>
        </p:nvGrpSpPr>
        <p:grpSpPr>
          <a:xfrm>
            <a:off x="480993" y="2307327"/>
            <a:ext cx="1925064" cy="4005965"/>
            <a:chOff x="5562600" y="473774"/>
            <a:chExt cx="2445026" cy="5087982"/>
          </a:xfrm>
        </p:grpSpPr>
        <p:sp>
          <p:nvSpPr>
            <p:cNvPr id="144" name="Moon 143"/>
            <p:cNvSpPr/>
            <p:nvPr/>
          </p:nvSpPr>
          <p:spPr>
            <a:xfrm rot="601563" flipH="1">
              <a:off x="6896141" y="1782040"/>
              <a:ext cx="703348" cy="899476"/>
            </a:xfrm>
            <a:prstGeom prst="moon">
              <a:avLst>
                <a:gd name="adj" fmla="val 87500"/>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Moon 144"/>
            <p:cNvSpPr/>
            <p:nvPr/>
          </p:nvSpPr>
          <p:spPr>
            <a:xfrm rot="20998437">
              <a:off x="5936091" y="1797500"/>
              <a:ext cx="703348" cy="899476"/>
            </a:xfrm>
            <a:prstGeom prst="moon">
              <a:avLst>
                <a:gd name="adj" fmla="val 87500"/>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Moon 145"/>
            <p:cNvSpPr/>
            <p:nvPr/>
          </p:nvSpPr>
          <p:spPr>
            <a:xfrm rot="601563" flipH="1">
              <a:off x="7232395" y="1259910"/>
              <a:ext cx="374533" cy="899476"/>
            </a:xfrm>
            <a:prstGeom prst="moon">
              <a:avLst>
                <a:gd name="adj" fmla="val 87500"/>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Moon 146"/>
            <p:cNvSpPr/>
            <p:nvPr/>
          </p:nvSpPr>
          <p:spPr>
            <a:xfrm rot="20998437">
              <a:off x="5922418" y="1262446"/>
              <a:ext cx="374533" cy="899476"/>
            </a:xfrm>
            <a:prstGeom prst="moon">
              <a:avLst>
                <a:gd name="adj" fmla="val 87500"/>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rot="19907266">
              <a:off x="7586010" y="3348056"/>
              <a:ext cx="421616"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rot="1645044">
              <a:off x="5562600" y="3363032"/>
              <a:ext cx="463120"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rot="1442075">
              <a:off x="6302715" y="4861904"/>
              <a:ext cx="414834" cy="685800"/>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rot="18928376">
              <a:off x="6969044" y="4875956"/>
              <a:ext cx="396826" cy="685800"/>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rapezoid 151"/>
            <p:cNvSpPr/>
            <p:nvPr/>
          </p:nvSpPr>
          <p:spPr>
            <a:xfrm rot="1440561">
              <a:off x="5578183" y="2445103"/>
              <a:ext cx="1009860" cy="1443356"/>
            </a:xfrm>
            <a:prstGeom prst="trapezoid">
              <a:avLst>
                <a:gd name="adj" fmla="val 30077"/>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rapezoid 152"/>
            <p:cNvSpPr/>
            <p:nvPr/>
          </p:nvSpPr>
          <p:spPr>
            <a:xfrm rot="1585184">
              <a:off x="5718988" y="2198998"/>
              <a:ext cx="1003899" cy="1436005"/>
            </a:xfrm>
            <a:prstGeom prst="trapezoid">
              <a:avLst>
                <a:gd name="adj" fmla="val 31003"/>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Trapezoid 153"/>
            <p:cNvSpPr/>
            <p:nvPr/>
          </p:nvSpPr>
          <p:spPr>
            <a:xfrm rot="19870960">
              <a:off x="7147428" y="2428130"/>
              <a:ext cx="723841" cy="1443356"/>
            </a:xfrm>
            <a:prstGeom prst="trapezoid">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Trapezoid 154"/>
            <p:cNvSpPr/>
            <p:nvPr/>
          </p:nvSpPr>
          <p:spPr>
            <a:xfrm rot="20036208">
              <a:off x="6793771" y="2212177"/>
              <a:ext cx="972511" cy="1397052"/>
            </a:xfrm>
            <a:prstGeom prst="trapezoi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rapezoid 155"/>
            <p:cNvSpPr/>
            <p:nvPr/>
          </p:nvSpPr>
          <p:spPr>
            <a:xfrm>
              <a:off x="6056116" y="2242513"/>
              <a:ext cx="1447800" cy="2895600"/>
            </a:xfrm>
            <a:prstGeom prst="trapezoid">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rapezoid 156"/>
            <p:cNvSpPr/>
            <p:nvPr/>
          </p:nvSpPr>
          <p:spPr>
            <a:xfrm rot="21186724">
              <a:off x="6809412" y="2101490"/>
              <a:ext cx="699099" cy="2898914"/>
            </a:xfrm>
            <a:prstGeom prst="trapezoi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rapezoid 157"/>
            <p:cNvSpPr/>
            <p:nvPr/>
          </p:nvSpPr>
          <p:spPr>
            <a:xfrm rot="353417">
              <a:off x="6033462" y="2165147"/>
              <a:ext cx="699099" cy="2879911"/>
            </a:xfrm>
            <a:prstGeom prst="trapezoi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Isosceles Triangle 158"/>
            <p:cNvSpPr/>
            <p:nvPr/>
          </p:nvSpPr>
          <p:spPr>
            <a:xfrm rot="10800000">
              <a:off x="6617688" y="2061648"/>
              <a:ext cx="287339" cy="6858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0" name="Group 18"/>
            <p:cNvGrpSpPr/>
            <p:nvPr/>
          </p:nvGrpSpPr>
          <p:grpSpPr>
            <a:xfrm>
              <a:off x="6061647" y="825968"/>
              <a:ext cx="1400061" cy="1544052"/>
              <a:chOff x="2816664" y="1199148"/>
              <a:chExt cx="1866748" cy="1544052"/>
            </a:xfrm>
          </p:grpSpPr>
          <p:sp>
            <p:nvSpPr>
              <p:cNvPr id="234" name="Oval 233"/>
              <p:cNvSpPr/>
              <p:nvPr/>
            </p:nvSpPr>
            <p:spPr>
              <a:xfrm>
                <a:off x="2819400" y="1199148"/>
                <a:ext cx="1828800" cy="15440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Oval 234"/>
              <p:cNvSpPr/>
              <p:nvPr/>
            </p:nvSpPr>
            <p:spPr>
              <a:xfrm>
                <a:off x="2816664" y="1357300"/>
                <a:ext cx="1866748" cy="644741"/>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1" name="Group 160"/>
            <p:cNvGrpSpPr/>
            <p:nvPr/>
          </p:nvGrpSpPr>
          <p:grpSpPr>
            <a:xfrm>
              <a:off x="5969732" y="744959"/>
              <a:ext cx="1534771" cy="1160209"/>
              <a:chOff x="5148189" y="2884583"/>
              <a:chExt cx="1202145" cy="1160209"/>
            </a:xfrm>
            <a:solidFill>
              <a:schemeClr val="bg2">
                <a:lumMod val="75000"/>
              </a:schemeClr>
            </a:solidFill>
          </p:grpSpPr>
          <p:sp>
            <p:nvSpPr>
              <p:cNvPr id="232" name="Chord 231"/>
              <p:cNvSpPr/>
              <p:nvPr/>
            </p:nvSpPr>
            <p:spPr>
              <a:xfrm rot="4451877">
                <a:off x="5147312" y="2891018"/>
                <a:ext cx="1160209" cy="1147340"/>
              </a:xfrm>
              <a:prstGeom prst="chord">
                <a:avLst>
                  <a:gd name="adj1" fmla="val 7288814"/>
                  <a:gd name="adj2" fmla="val 16200000"/>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lowchart: Stored Data 232"/>
              <p:cNvSpPr/>
              <p:nvPr/>
            </p:nvSpPr>
            <p:spPr>
              <a:xfrm rot="5400000">
                <a:off x="5603915" y="2798785"/>
                <a:ext cx="290693" cy="1202145"/>
              </a:xfrm>
              <a:prstGeom prst="flowChartOnlineStorag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2" name="Oval 161"/>
            <p:cNvSpPr/>
            <p:nvPr/>
          </p:nvSpPr>
          <p:spPr>
            <a:xfrm rot="20659949">
              <a:off x="6080524" y="1906276"/>
              <a:ext cx="139616" cy="467109"/>
            </a:xfrm>
            <a:prstGeom prst="ellipse">
              <a:avLst/>
            </a:prstGeom>
            <a:solidFill>
              <a:srgbClr val="4D2403"/>
            </a:solidFill>
            <a:ln>
              <a:solidFill>
                <a:srgbClr val="4D24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rot="1487189">
              <a:off x="7361764" y="1652413"/>
              <a:ext cx="153651" cy="693811"/>
            </a:xfrm>
            <a:prstGeom prst="ellipse">
              <a:avLst/>
            </a:prstGeom>
            <a:solidFill>
              <a:srgbClr val="4D2403"/>
            </a:solidFill>
            <a:ln>
              <a:solidFill>
                <a:srgbClr val="4D24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4" name="Group 163"/>
            <p:cNvGrpSpPr/>
            <p:nvPr/>
          </p:nvGrpSpPr>
          <p:grpSpPr>
            <a:xfrm rot="16543144">
              <a:off x="5754358" y="2906394"/>
              <a:ext cx="1362267" cy="393777"/>
              <a:chOff x="4953000" y="1968708"/>
              <a:chExt cx="5056682" cy="1751350"/>
            </a:xfrm>
          </p:grpSpPr>
          <p:grpSp>
            <p:nvGrpSpPr>
              <p:cNvPr id="219" name="Group 218"/>
              <p:cNvGrpSpPr/>
              <p:nvPr/>
            </p:nvGrpSpPr>
            <p:grpSpPr>
              <a:xfrm>
                <a:off x="4953000" y="1981200"/>
                <a:ext cx="1681397" cy="1721370"/>
                <a:chOff x="4953000" y="1981200"/>
                <a:chExt cx="1681397" cy="1721370"/>
              </a:xfrm>
            </p:grpSpPr>
            <p:sp>
              <p:nvSpPr>
                <p:cNvPr id="230" name="Quad Arrow 229"/>
                <p:cNvSpPr/>
                <p:nvPr/>
              </p:nvSpPr>
              <p:spPr>
                <a:xfrm>
                  <a:off x="4953000" y="1981200"/>
                  <a:ext cx="1681397" cy="1721370"/>
                </a:xfrm>
                <a:prstGeom prst="quadArrow">
                  <a:avLst>
                    <a:gd name="adj1" fmla="val 43217"/>
                    <a:gd name="adj2" fmla="val 22500"/>
                    <a:gd name="adj3" fmla="val 225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Diamond 230"/>
                <p:cNvSpPr/>
                <p:nvPr/>
              </p:nvSpPr>
              <p:spPr>
                <a:xfrm>
                  <a:off x="5486400" y="2362200"/>
                  <a:ext cx="609600" cy="9144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0" name="Group 219"/>
              <p:cNvGrpSpPr/>
              <p:nvPr/>
            </p:nvGrpSpPr>
            <p:grpSpPr>
              <a:xfrm>
                <a:off x="6634397" y="1968708"/>
                <a:ext cx="1681397" cy="1721370"/>
                <a:chOff x="4953000" y="1981200"/>
                <a:chExt cx="1681397" cy="1721370"/>
              </a:xfrm>
            </p:grpSpPr>
            <p:sp>
              <p:nvSpPr>
                <p:cNvPr id="228" name="Quad Arrow 227"/>
                <p:cNvSpPr/>
                <p:nvPr/>
              </p:nvSpPr>
              <p:spPr>
                <a:xfrm>
                  <a:off x="4953000" y="1981200"/>
                  <a:ext cx="1681397" cy="1721370"/>
                </a:xfrm>
                <a:prstGeom prst="quadArrow">
                  <a:avLst>
                    <a:gd name="adj1" fmla="val 43217"/>
                    <a:gd name="adj2" fmla="val 22500"/>
                    <a:gd name="adj3" fmla="val 225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Diamond 228"/>
                <p:cNvSpPr/>
                <p:nvPr/>
              </p:nvSpPr>
              <p:spPr>
                <a:xfrm>
                  <a:off x="5486400" y="2362200"/>
                  <a:ext cx="609600" cy="9144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1" name="Group 220"/>
              <p:cNvGrpSpPr/>
              <p:nvPr/>
            </p:nvGrpSpPr>
            <p:grpSpPr>
              <a:xfrm>
                <a:off x="8328285" y="1998688"/>
                <a:ext cx="1681397" cy="1721370"/>
                <a:chOff x="4953000" y="1981200"/>
                <a:chExt cx="1681397" cy="1721370"/>
              </a:xfrm>
            </p:grpSpPr>
            <p:sp>
              <p:nvSpPr>
                <p:cNvPr id="226" name="Quad Arrow 225"/>
                <p:cNvSpPr/>
                <p:nvPr/>
              </p:nvSpPr>
              <p:spPr>
                <a:xfrm>
                  <a:off x="4953000" y="1981200"/>
                  <a:ext cx="1681397" cy="1721370"/>
                </a:xfrm>
                <a:prstGeom prst="quadArrow">
                  <a:avLst>
                    <a:gd name="adj1" fmla="val 43217"/>
                    <a:gd name="adj2" fmla="val 22500"/>
                    <a:gd name="adj3" fmla="val 225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Diamond 226"/>
                <p:cNvSpPr/>
                <p:nvPr/>
              </p:nvSpPr>
              <p:spPr>
                <a:xfrm>
                  <a:off x="5486400" y="2362200"/>
                  <a:ext cx="609600" cy="9144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2" name="Isosceles Triangle 221"/>
              <p:cNvSpPr/>
              <p:nvPr/>
            </p:nvSpPr>
            <p:spPr>
              <a:xfrm rot="10800000">
                <a:off x="6096000" y="2133600"/>
                <a:ext cx="1066800" cy="457200"/>
              </a:xfrm>
              <a:prstGeom prst="triangle">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Isosceles Triangle 222"/>
              <p:cNvSpPr/>
              <p:nvPr/>
            </p:nvSpPr>
            <p:spPr>
              <a:xfrm rot="10800000">
                <a:off x="7816121" y="2111115"/>
                <a:ext cx="1066800" cy="457200"/>
              </a:xfrm>
              <a:prstGeom prst="triangle">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Isosceles Triangle 223"/>
              <p:cNvSpPr/>
              <p:nvPr/>
            </p:nvSpPr>
            <p:spPr>
              <a:xfrm>
                <a:off x="6107243" y="3069236"/>
                <a:ext cx="1066800" cy="457200"/>
              </a:xfrm>
              <a:prstGeom prst="triangle">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Isosceles Triangle 224"/>
              <p:cNvSpPr/>
              <p:nvPr/>
            </p:nvSpPr>
            <p:spPr>
              <a:xfrm>
                <a:off x="7803630" y="3086725"/>
                <a:ext cx="1066800" cy="457200"/>
              </a:xfrm>
              <a:prstGeom prst="triangle">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 name="Group 164"/>
            <p:cNvGrpSpPr/>
            <p:nvPr/>
          </p:nvGrpSpPr>
          <p:grpSpPr>
            <a:xfrm rot="15820934">
              <a:off x="6412556" y="2920619"/>
              <a:ext cx="1362267" cy="393777"/>
              <a:chOff x="4953000" y="1968708"/>
              <a:chExt cx="5056682" cy="1751350"/>
            </a:xfrm>
          </p:grpSpPr>
          <p:grpSp>
            <p:nvGrpSpPr>
              <p:cNvPr id="206" name="Group 205"/>
              <p:cNvGrpSpPr/>
              <p:nvPr/>
            </p:nvGrpSpPr>
            <p:grpSpPr>
              <a:xfrm>
                <a:off x="4953000" y="1981200"/>
                <a:ext cx="1681397" cy="1721370"/>
                <a:chOff x="4953000" y="1981200"/>
                <a:chExt cx="1681397" cy="1721370"/>
              </a:xfrm>
            </p:grpSpPr>
            <p:sp>
              <p:nvSpPr>
                <p:cNvPr id="217" name="Quad Arrow 216"/>
                <p:cNvSpPr/>
                <p:nvPr/>
              </p:nvSpPr>
              <p:spPr>
                <a:xfrm>
                  <a:off x="4953000" y="1981200"/>
                  <a:ext cx="1681397" cy="1721370"/>
                </a:xfrm>
                <a:prstGeom prst="quadArrow">
                  <a:avLst>
                    <a:gd name="adj1" fmla="val 43217"/>
                    <a:gd name="adj2" fmla="val 22500"/>
                    <a:gd name="adj3" fmla="val 225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Diamond 217"/>
                <p:cNvSpPr/>
                <p:nvPr/>
              </p:nvSpPr>
              <p:spPr>
                <a:xfrm>
                  <a:off x="5486400" y="2362200"/>
                  <a:ext cx="609600" cy="9144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7" name="Group 206"/>
              <p:cNvGrpSpPr/>
              <p:nvPr/>
            </p:nvGrpSpPr>
            <p:grpSpPr>
              <a:xfrm>
                <a:off x="6634397" y="1968708"/>
                <a:ext cx="1681397" cy="1721370"/>
                <a:chOff x="4953000" y="1981200"/>
                <a:chExt cx="1681397" cy="1721370"/>
              </a:xfrm>
            </p:grpSpPr>
            <p:sp>
              <p:nvSpPr>
                <p:cNvPr id="215" name="Quad Arrow 214"/>
                <p:cNvSpPr/>
                <p:nvPr/>
              </p:nvSpPr>
              <p:spPr>
                <a:xfrm>
                  <a:off x="4953000" y="1981200"/>
                  <a:ext cx="1681397" cy="1721370"/>
                </a:xfrm>
                <a:prstGeom prst="quadArrow">
                  <a:avLst>
                    <a:gd name="adj1" fmla="val 43217"/>
                    <a:gd name="adj2" fmla="val 22500"/>
                    <a:gd name="adj3" fmla="val 225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Diamond 215"/>
                <p:cNvSpPr/>
                <p:nvPr/>
              </p:nvSpPr>
              <p:spPr>
                <a:xfrm>
                  <a:off x="5486400" y="2362200"/>
                  <a:ext cx="609600" cy="9144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8" name="Group 207"/>
              <p:cNvGrpSpPr/>
              <p:nvPr/>
            </p:nvGrpSpPr>
            <p:grpSpPr>
              <a:xfrm>
                <a:off x="8328285" y="1998688"/>
                <a:ext cx="1681397" cy="1721370"/>
                <a:chOff x="4953000" y="1981200"/>
                <a:chExt cx="1681397" cy="1721370"/>
              </a:xfrm>
            </p:grpSpPr>
            <p:sp>
              <p:nvSpPr>
                <p:cNvPr id="213" name="Quad Arrow 212"/>
                <p:cNvSpPr/>
                <p:nvPr/>
              </p:nvSpPr>
              <p:spPr>
                <a:xfrm>
                  <a:off x="4953000" y="1981200"/>
                  <a:ext cx="1681397" cy="1721370"/>
                </a:xfrm>
                <a:prstGeom prst="quadArrow">
                  <a:avLst>
                    <a:gd name="adj1" fmla="val 43217"/>
                    <a:gd name="adj2" fmla="val 22500"/>
                    <a:gd name="adj3" fmla="val 225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Diamond 213"/>
                <p:cNvSpPr/>
                <p:nvPr/>
              </p:nvSpPr>
              <p:spPr>
                <a:xfrm>
                  <a:off x="5486400" y="2362200"/>
                  <a:ext cx="609600" cy="9144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9" name="Isosceles Triangle 208"/>
              <p:cNvSpPr/>
              <p:nvPr/>
            </p:nvSpPr>
            <p:spPr>
              <a:xfrm rot="10800000">
                <a:off x="6096000" y="2133600"/>
                <a:ext cx="1066800" cy="457200"/>
              </a:xfrm>
              <a:prstGeom prst="triangle">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Isosceles Triangle 209"/>
              <p:cNvSpPr/>
              <p:nvPr/>
            </p:nvSpPr>
            <p:spPr>
              <a:xfrm rot="10800000">
                <a:off x="7816121" y="2111115"/>
                <a:ext cx="1066800" cy="457200"/>
              </a:xfrm>
              <a:prstGeom prst="triangle">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Isosceles Triangle 210"/>
              <p:cNvSpPr/>
              <p:nvPr/>
            </p:nvSpPr>
            <p:spPr>
              <a:xfrm>
                <a:off x="6107243" y="3069236"/>
                <a:ext cx="1066800" cy="457200"/>
              </a:xfrm>
              <a:prstGeom prst="triangle">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Isosceles Triangle 211"/>
              <p:cNvSpPr/>
              <p:nvPr/>
            </p:nvSpPr>
            <p:spPr>
              <a:xfrm>
                <a:off x="7803630" y="3086725"/>
                <a:ext cx="1066800" cy="457200"/>
              </a:xfrm>
              <a:prstGeom prst="triangle">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6" name="Group 165"/>
            <p:cNvGrpSpPr/>
            <p:nvPr/>
          </p:nvGrpSpPr>
          <p:grpSpPr>
            <a:xfrm>
              <a:off x="6197390" y="1131623"/>
              <a:ext cx="1127934" cy="240085"/>
              <a:chOff x="4953000" y="1968708"/>
              <a:chExt cx="5056682" cy="1751350"/>
            </a:xfrm>
            <a:solidFill>
              <a:srgbClr val="FFC000"/>
            </a:solidFill>
          </p:grpSpPr>
          <p:grpSp>
            <p:nvGrpSpPr>
              <p:cNvPr id="197" name="Group 196"/>
              <p:cNvGrpSpPr/>
              <p:nvPr/>
            </p:nvGrpSpPr>
            <p:grpSpPr>
              <a:xfrm>
                <a:off x="4953000" y="1981200"/>
                <a:ext cx="1681397" cy="1721370"/>
                <a:chOff x="4953000" y="1981200"/>
                <a:chExt cx="1681397" cy="1721370"/>
              </a:xfrm>
              <a:grpFill/>
            </p:grpSpPr>
            <p:sp>
              <p:nvSpPr>
                <p:cNvPr id="204" name="Quad Arrow 203"/>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Diamond 204"/>
                <p:cNvSpPr/>
                <p:nvPr/>
              </p:nvSpPr>
              <p:spPr>
                <a:xfrm>
                  <a:off x="5486400" y="2362200"/>
                  <a:ext cx="609600" cy="914400"/>
                </a:xfrm>
                <a:prstGeom prst="diamond">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8" name="Group 197"/>
              <p:cNvGrpSpPr/>
              <p:nvPr/>
            </p:nvGrpSpPr>
            <p:grpSpPr>
              <a:xfrm>
                <a:off x="6634397" y="1968708"/>
                <a:ext cx="1681397" cy="1721370"/>
                <a:chOff x="4953000" y="1981200"/>
                <a:chExt cx="1681397" cy="1721370"/>
              </a:xfrm>
              <a:grpFill/>
            </p:grpSpPr>
            <p:sp>
              <p:nvSpPr>
                <p:cNvPr id="202" name="Quad Arrow 201"/>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Diamond 202"/>
                <p:cNvSpPr/>
                <p:nvPr/>
              </p:nvSpPr>
              <p:spPr>
                <a:xfrm>
                  <a:off x="5486400" y="2362200"/>
                  <a:ext cx="609600" cy="914400"/>
                </a:xfrm>
                <a:prstGeom prst="diamond">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9" name="Group 198"/>
              <p:cNvGrpSpPr/>
              <p:nvPr/>
            </p:nvGrpSpPr>
            <p:grpSpPr>
              <a:xfrm>
                <a:off x="8328285" y="1998688"/>
                <a:ext cx="1681397" cy="1721370"/>
                <a:chOff x="4953000" y="1981200"/>
                <a:chExt cx="1681397" cy="1721370"/>
              </a:xfrm>
              <a:grpFill/>
            </p:grpSpPr>
            <p:sp>
              <p:nvSpPr>
                <p:cNvPr id="200" name="Quad Arrow 199"/>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Diamond 200"/>
                <p:cNvSpPr/>
                <p:nvPr/>
              </p:nvSpPr>
              <p:spPr>
                <a:xfrm>
                  <a:off x="5486400" y="2362200"/>
                  <a:ext cx="609600" cy="914400"/>
                </a:xfrm>
                <a:prstGeom prst="diamond">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7" name="Oval 166"/>
            <p:cNvSpPr/>
            <p:nvPr/>
          </p:nvSpPr>
          <p:spPr>
            <a:xfrm>
              <a:off x="6397755" y="2120753"/>
              <a:ext cx="685544" cy="422191"/>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a:off x="6595765" y="2177064"/>
              <a:ext cx="280232" cy="9188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168"/>
            <p:cNvGrpSpPr/>
            <p:nvPr/>
          </p:nvGrpSpPr>
          <p:grpSpPr>
            <a:xfrm rot="5400000">
              <a:off x="6485035" y="560062"/>
              <a:ext cx="653109" cy="480533"/>
              <a:chOff x="4953000" y="1981200"/>
              <a:chExt cx="1681397" cy="1721370"/>
            </a:xfrm>
            <a:solidFill>
              <a:srgbClr val="FFC000"/>
            </a:solidFill>
          </p:grpSpPr>
          <p:sp>
            <p:nvSpPr>
              <p:cNvPr id="195" name="Quad Arrow 194"/>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Diamond 195"/>
              <p:cNvSpPr/>
              <p:nvPr/>
            </p:nvSpPr>
            <p:spPr>
              <a:xfrm>
                <a:off x="5486400" y="2362200"/>
                <a:ext cx="609600" cy="914400"/>
              </a:xfrm>
              <a:prstGeom prst="diamond">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p:cNvGrpSpPr/>
            <p:nvPr/>
          </p:nvGrpSpPr>
          <p:grpSpPr>
            <a:xfrm rot="5400000">
              <a:off x="7021344" y="756312"/>
              <a:ext cx="452877" cy="333210"/>
              <a:chOff x="4953000" y="1981200"/>
              <a:chExt cx="1681397" cy="1721370"/>
            </a:xfrm>
            <a:solidFill>
              <a:srgbClr val="FFC000"/>
            </a:solidFill>
          </p:grpSpPr>
          <p:sp>
            <p:nvSpPr>
              <p:cNvPr id="193" name="Quad Arrow 192"/>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Diamond 193"/>
              <p:cNvSpPr/>
              <p:nvPr/>
            </p:nvSpPr>
            <p:spPr>
              <a:xfrm>
                <a:off x="5486400" y="2362200"/>
                <a:ext cx="609600" cy="914400"/>
              </a:xfrm>
              <a:prstGeom prst="diamond">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1" name="Group 170"/>
            <p:cNvGrpSpPr/>
            <p:nvPr/>
          </p:nvGrpSpPr>
          <p:grpSpPr>
            <a:xfrm rot="5400000">
              <a:off x="6102639" y="743449"/>
              <a:ext cx="452877" cy="333210"/>
              <a:chOff x="4953000" y="1981200"/>
              <a:chExt cx="1681397" cy="1721370"/>
            </a:xfrm>
            <a:solidFill>
              <a:srgbClr val="FFC000"/>
            </a:solidFill>
          </p:grpSpPr>
          <p:sp>
            <p:nvSpPr>
              <p:cNvPr id="191" name="Quad Arrow 190"/>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Diamond 191"/>
              <p:cNvSpPr/>
              <p:nvPr/>
            </p:nvSpPr>
            <p:spPr>
              <a:xfrm>
                <a:off x="5486400" y="2362200"/>
                <a:ext cx="609600" cy="914400"/>
              </a:xfrm>
              <a:prstGeom prst="diamond">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p:cNvGrpSpPr/>
            <p:nvPr/>
          </p:nvGrpSpPr>
          <p:grpSpPr>
            <a:xfrm rot="7543737">
              <a:off x="6107754" y="3595139"/>
              <a:ext cx="2267111" cy="383339"/>
              <a:chOff x="2586167" y="5289078"/>
              <a:chExt cx="2267111" cy="691254"/>
            </a:xfrm>
          </p:grpSpPr>
          <p:sp>
            <p:nvSpPr>
              <p:cNvPr id="189" name="Pentagon 188"/>
              <p:cNvSpPr/>
              <p:nvPr/>
            </p:nvSpPr>
            <p:spPr>
              <a:xfrm>
                <a:off x="3318906" y="5482966"/>
                <a:ext cx="1534372" cy="282495"/>
              </a:xfrm>
              <a:prstGeom prst="homePlat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Left-Right-Up Arrow 189"/>
              <p:cNvSpPr/>
              <p:nvPr/>
            </p:nvSpPr>
            <p:spPr>
              <a:xfrm rot="16200000">
                <a:off x="2685386" y="5189859"/>
                <a:ext cx="691254" cy="889691"/>
              </a:xfrm>
              <a:prstGeom prst="leftRightUpArrow">
                <a:avLst>
                  <a:gd name="adj1" fmla="val 50000"/>
                  <a:gd name="adj2" fmla="val 25000"/>
                  <a:gd name="adj3" fmla="val 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p:cNvGrpSpPr/>
            <p:nvPr/>
          </p:nvGrpSpPr>
          <p:grpSpPr>
            <a:xfrm>
              <a:off x="6067372" y="3648119"/>
              <a:ext cx="1402758" cy="268099"/>
              <a:chOff x="6067372" y="3648119"/>
              <a:chExt cx="1402758" cy="268099"/>
            </a:xfrm>
          </p:grpSpPr>
          <p:sp>
            <p:nvSpPr>
              <p:cNvPr id="174" name="Rounded Rectangle 173"/>
              <p:cNvSpPr/>
              <p:nvPr/>
            </p:nvSpPr>
            <p:spPr>
              <a:xfrm>
                <a:off x="6067372" y="3648119"/>
                <a:ext cx="1402758" cy="268099"/>
              </a:xfrm>
              <a:prstGeom prst="roundRect">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5" name="Group 174"/>
              <p:cNvGrpSpPr/>
              <p:nvPr/>
            </p:nvGrpSpPr>
            <p:grpSpPr>
              <a:xfrm>
                <a:off x="6172351" y="3669442"/>
                <a:ext cx="1127934" cy="240085"/>
                <a:chOff x="4953000" y="1968708"/>
                <a:chExt cx="5056682" cy="1751350"/>
              </a:xfrm>
              <a:solidFill>
                <a:srgbClr val="BA7816"/>
              </a:solidFill>
            </p:grpSpPr>
            <p:grpSp>
              <p:nvGrpSpPr>
                <p:cNvPr id="176" name="Group 175"/>
                <p:cNvGrpSpPr/>
                <p:nvPr/>
              </p:nvGrpSpPr>
              <p:grpSpPr>
                <a:xfrm>
                  <a:off x="4953000" y="1981200"/>
                  <a:ext cx="1681397" cy="1721370"/>
                  <a:chOff x="4953000" y="1981200"/>
                  <a:chExt cx="1681397" cy="1721370"/>
                </a:xfrm>
                <a:grpFill/>
              </p:grpSpPr>
              <p:sp>
                <p:nvSpPr>
                  <p:cNvPr id="187" name="Quad Arrow 186"/>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Diamond 187"/>
                  <p:cNvSpPr/>
                  <p:nvPr/>
                </p:nvSpPr>
                <p:spPr>
                  <a:xfrm>
                    <a:off x="5486400" y="2362200"/>
                    <a:ext cx="609600" cy="91440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7" name="Group 176"/>
                <p:cNvGrpSpPr/>
                <p:nvPr/>
              </p:nvGrpSpPr>
              <p:grpSpPr>
                <a:xfrm>
                  <a:off x="6634397" y="1968708"/>
                  <a:ext cx="1681397" cy="1721370"/>
                  <a:chOff x="4953000" y="1981200"/>
                  <a:chExt cx="1681397" cy="1721370"/>
                </a:xfrm>
                <a:grpFill/>
              </p:grpSpPr>
              <p:sp>
                <p:nvSpPr>
                  <p:cNvPr id="185" name="Quad Arrow 184"/>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Diamond 185"/>
                  <p:cNvSpPr/>
                  <p:nvPr/>
                </p:nvSpPr>
                <p:spPr>
                  <a:xfrm>
                    <a:off x="5486400" y="2362200"/>
                    <a:ext cx="609600" cy="91440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8" name="Group 177"/>
                <p:cNvGrpSpPr/>
                <p:nvPr/>
              </p:nvGrpSpPr>
              <p:grpSpPr>
                <a:xfrm>
                  <a:off x="8328285" y="1998688"/>
                  <a:ext cx="1681397" cy="1721370"/>
                  <a:chOff x="4953000" y="1981200"/>
                  <a:chExt cx="1681397" cy="1721370"/>
                </a:xfrm>
                <a:grpFill/>
              </p:grpSpPr>
              <p:sp>
                <p:nvSpPr>
                  <p:cNvPr id="183" name="Quad Arrow 182"/>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Diamond 183"/>
                  <p:cNvSpPr/>
                  <p:nvPr/>
                </p:nvSpPr>
                <p:spPr>
                  <a:xfrm>
                    <a:off x="5486400" y="2362200"/>
                    <a:ext cx="609600" cy="91440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9" name="Isosceles Triangle 178"/>
                <p:cNvSpPr/>
                <p:nvPr/>
              </p:nvSpPr>
              <p:spPr>
                <a:xfrm rot="10800000">
                  <a:off x="6096000" y="2133600"/>
                  <a:ext cx="1066800" cy="457200"/>
                </a:xfrm>
                <a:prstGeom prst="triangl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Isosceles Triangle 179"/>
                <p:cNvSpPr/>
                <p:nvPr/>
              </p:nvSpPr>
              <p:spPr>
                <a:xfrm rot="10800000">
                  <a:off x="7816121" y="2111115"/>
                  <a:ext cx="1066800" cy="457200"/>
                </a:xfrm>
                <a:prstGeom prst="triangl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Isosceles Triangle 180"/>
                <p:cNvSpPr/>
                <p:nvPr/>
              </p:nvSpPr>
              <p:spPr>
                <a:xfrm>
                  <a:off x="6107243" y="3069236"/>
                  <a:ext cx="1066800" cy="457200"/>
                </a:xfrm>
                <a:prstGeom prst="triangl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Isosceles Triangle 181"/>
                <p:cNvSpPr/>
                <p:nvPr/>
              </p:nvSpPr>
              <p:spPr>
                <a:xfrm>
                  <a:off x="7803630" y="3086725"/>
                  <a:ext cx="1066800" cy="457200"/>
                </a:xfrm>
                <a:prstGeom prst="triangl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 name="Rectangle 1"/>
          <p:cNvSpPr/>
          <p:nvPr/>
        </p:nvSpPr>
        <p:spPr>
          <a:xfrm>
            <a:off x="6092793" y="3803918"/>
            <a:ext cx="3476671" cy="1477328"/>
          </a:xfrm>
          <a:prstGeom prst="rect">
            <a:avLst/>
          </a:prstGeom>
        </p:spPr>
        <p:txBody>
          <a:bodyPr wrap="square">
            <a:spAutoFit/>
          </a:bodyPr>
          <a:lstStyle/>
          <a:p>
            <a:pPr algn="ctr"/>
            <a:r>
              <a:rPr lang="en-US" i="1" dirty="0">
                <a:solidFill>
                  <a:schemeClr val="bg1"/>
                </a:solidFill>
                <a:latin typeface="Palatino"/>
              </a:rPr>
              <a:t>I pray thee, forgive the trespass of thine handmaid: for the </a:t>
            </a:r>
            <a:r>
              <a:rPr lang="en-US" i="1" cap="small" dirty="0">
                <a:solidFill>
                  <a:schemeClr val="bg1"/>
                </a:solidFill>
                <a:latin typeface="Palatino"/>
              </a:rPr>
              <a:t>Lord</a:t>
            </a:r>
            <a:r>
              <a:rPr lang="en-US" i="1" dirty="0">
                <a:solidFill>
                  <a:schemeClr val="bg1"/>
                </a:solidFill>
                <a:latin typeface="Palatino"/>
              </a:rPr>
              <a:t> will certainly make my lord a sure house; </a:t>
            </a:r>
          </a:p>
          <a:p>
            <a:pPr algn="ctr"/>
            <a:r>
              <a:rPr lang="en-US" i="1" dirty="0">
                <a:solidFill>
                  <a:schemeClr val="bg1"/>
                </a:solidFill>
                <a:latin typeface="Palatino"/>
              </a:rPr>
              <a:t>1 Samuel 25:28</a:t>
            </a:r>
            <a:endParaRPr lang="en-US" i="1" dirty="0">
              <a:solidFill>
                <a:schemeClr val="bg1"/>
              </a:solidFill>
            </a:endParaRPr>
          </a:p>
        </p:txBody>
      </p:sp>
    </p:spTree>
    <p:extLst>
      <p:ext uri="{BB962C8B-B14F-4D97-AF65-F5344CB8AC3E}">
        <p14:creationId xmlns:p14="http://schemas.microsoft.com/office/powerpoint/2010/main" val="3693980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294633-F270-66A9-027C-1414D90E6B10}"/>
            </a:ext>
          </a:extLst>
        </p:cNvPr>
        <p:cNvGrpSpPr/>
        <p:nvPr/>
      </p:nvGrpSpPr>
      <p:grpSpPr>
        <a:xfrm>
          <a:off x="0" y="0"/>
          <a:ext cx="0" cy="0"/>
          <a:chOff x="0" y="0"/>
          <a:chExt cx="0" cy="0"/>
        </a:xfrm>
      </p:grpSpPr>
      <p:pic>
        <p:nvPicPr>
          <p:cNvPr id="1026" name="Picture 2" descr="http://30somethinglikethat.files.wordpress.com/2011/12/burntorange100.jpg">
            <a:extLst>
              <a:ext uri="{FF2B5EF4-FFF2-40B4-BE49-F238E27FC236}">
                <a16:creationId xmlns:a16="http://schemas.microsoft.com/office/drawing/2014/main" id="{99A57B8F-54DB-7D9A-FEC3-5E27C5CAC1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B82873DF-34AD-71BD-1614-5AE43E7031C0}"/>
              </a:ext>
            </a:extLst>
          </p:cNvPr>
          <p:cNvSpPr txBox="1"/>
          <p:nvPr/>
        </p:nvSpPr>
        <p:spPr>
          <a:xfrm>
            <a:off x="2090545" y="302359"/>
            <a:ext cx="4366562" cy="6186309"/>
          </a:xfrm>
          <a:prstGeom prst="rect">
            <a:avLst/>
          </a:prstGeom>
          <a:noFill/>
        </p:spPr>
        <p:txBody>
          <a:bodyPr wrap="square">
            <a:spAutoFit/>
          </a:bodyPr>
          <a:lstStyle/>
          <a:p>
            <a:pPr fontAlgn="base"/>
            <a:r>
              <a:rPr lang="en-US" dirty="0">
                <a:solidFill>
                  <a:schemeClr val="bg1"/>
                </a:solidFill>
              </a:rPr>
              <a:t>In this account, Abigail can be seen as a powerful type or symbol of Jesus Christ. Through His atoning sacrifice, He can release us from the sin and weight of a warring heart and provide us with the sustenance we need.</a:t>
            </a:r>
          </a:p>
          <a:p>
            <a:pPr fontAlgn="base"/>
            <a:endParaRPr lang="en-US" dirty="0">
              <a:solidFill>
                <a:schemeClr val="bg1"/>
              </a:solidFill>
            </a:endParaRPr>
          </a:p>
          <a:p>
            <a:pPr fontAlgn="base"/>
            <a:r>
              <a:rPr lang="en-US" dirty="0">
                <a:solidFill>
                  <a:schemeClr val="bg1"/>
                </a:solidFill>
              </a:rPr>
              <a:t>Just as Abigail was willing to take Nabal’s sin upon herself, so did the Savior—in an incomprehensible way—take upon Him our sins and the sins of those who have hurt or offended us. …</a:t>
            </a:r>
          </a:p>
          <a:p>
            <a:pPr fontAlgn="base"/>
            <a:endParaRPr lang="en-US" dirty="0">
              <a:solidFill>
                <a:schemeClr val="bg1"/>
              </a:solidFill>
            </a:endParaRPr>
          </a:p>
          <a:p>
            <a:pPr fontAlgn="base"/>
            <a:r>
              <a:rPr lang="en-US" dirty="0">
                <a:solidFill>
                  <a:schemeClr val="bg1"/>
                </a:solidFill>
              </a:rPr>
              <a:t>Abigail’s bringing an abundance of food and supplies can teach us that the Savior offers to those who have been hurt and injured the sustenance and help we need to be healed and made whole. …</a:t>
            </a:r>
          </a:p>
          <a:p>
            <a:pPr fontAlgn="base"/>
            <a:endParaRPr lang="en-US" dirty="0">
              <a:solidFill>
                <a:schemeClr val="bg1"/>
              </a:solidFill>
            </a:endParaRPr>
          </a:p>
          <a:p>
            <a:pPr fontAlgn="base"/>
            <a:r>
              <a:rPr lang="en-US" dirty="0">
                <a:solidFill>
                  <a:schemeClr val="bg1"/>
                </a:solidFill>
              </a:rPr>
              <a:t>Just as Abigail helped David not to have an “offence of heart” and to receive the help he needed, so will the Savior help you. (9)</a:t>
            </a:r>
          </a:p>
        </p:txBody>
      </p:sp>
      <p:sp>
        <p:nvSpPr>
          <p:cNvPr id="4" name="TextBox 3">
            <a:extLst>
              <a:ext uri="{FF2B5EF4-FFF2-40B4-BE49-F238E27FC236}">
                <a16:creationId xmlns:a16="http://schemas.microsoft.com/office/drawing/2014/main" id="{E9985E27-92CE-AA21-DCBD-1C3B4F00726E}"/>
              </a:ext>
            </a:extLst>
          </p:cNvPr>
          <p:cNvSpPr txBox="1"/>
          <p:nvPr/>
        </p:nvSpPr>
        <p:spPr>
          <a:xfrm>
            <a:off x="-1836" y="6488668"/>
            <a:ext cx="6097836" cy="369332"/>
          </a:xfrm>
          <a:prstGeom prst="rect">
            <a:avLst/>
          </a:prstGeom>
          <a:noFill/>
        </p:spPr>
        <p:txBody>
          <a:bodyPr wrap="square">
            <a:spAutoFit/>
          </a:bodyPr>
          <a:lstStyle/>
          <a:p>
            <a:r>
              <a:rPr lang="en-US" dirty="0">
                <a:solidFill>
                  <a:schemeClr val="bg1"/>
                </a:solidFill>
              </a:rPr>
              <a:t>1 Samuel 25:31</a:t>
            </a:r>
            <a:endParaRPr lang="en-US" dirty="0"/>
          </a:p>
        </p:txBody>
      </p:sp>
      <p:pic>
        <p:nvPicPr>
          <p:cNvPr id="22" name="Picture 21">
            <a:extLst>
              <a:ext uri="{FF2B5EF4-FFF2-40B4-BE49-F238E27FC236}">
                <a16:creationId xmlns:a16="http://schemas.microsoft.com/office/drawing/2014/main" id="{5BF64138-2781-54E7-225E-C7170ACCCE6D}"/>
              </a:ext>
            </a:extLst>
          </p:cNvPr>
          <p:cNvPicPr>
            <a:picLocks noChangeAspect="1"/>
          </p:cNvPicPr>
          <p:nvPr/>
        </p:nvPicPr>
        <p:blipFill>
          <a:blip r:embed="rId3"/>
          <a:stretch>
            <a:fillRect/>
          </a:stretch>
        </p:blipFill>
        <p:spPr>
          <a:xfrm>
            <a:off x="361107" y="210810"/>
            <a:ext cx="1400370" cy="1686160"/>
          </a:xfrm>
          <a:prstGeom prst="rect">
            <a:avLst/>
          </a:prstGeom>
        </p:spPr>
      </p:pic>
      <p:pic>
        <p:nvPicPr>
          <p:cNvPr id="26" name="Picture 25">
            <a:extLst>
              <a:ext uri="{FF2B5EF4-FFF2-40B4-BE49-F238E27FC236}">
                <a16:creationId xmlns:a16="http://schemas.microsoft.com/office/drawing/2014/main" id="{A5F9F301-C64F-51EA-4C0B-0D909A61BDAD}"/>
              </a:ext>
            </a:extLst>
          </p:cNvPr>
          <p:cNvPicPr>
            <a:picLocks noChangeAspect="1"/>
          </p:cNvPicPr>
          <p:nvPr/>
        </p:nvPicPr>
        <p:blipFill>
          <a:blip r:embed="rId4"/>
          <a:stretch>
            <a:fillRect/>
          </a:stretch>
        </p:blipFill>
        <p:spPr>
          <a:xfrm>
            <a:off x="6577070" y="1896970"/>
            <a:ext cx="5253823" cy="3184135"/>
          </a:xfrm>
          <a:prstGeom prst="rect">
            <a:avLst/>
          </a:prstGeom>
        </p:spPr>
      </p:pic>
    </p:spTree>
    <p:extLst>
      <p:ext uri="{BB962C8B-B14F-4D97-AF65-F5344CB8AC3E}">
        <p14:creationId xmlns:p14="http://schemas.microsoft.com/office/powerpoint/2010/main" val="273363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30somethinglikethat.files.wordpress.com/2011/12/burntorange1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88378" y="6375082"/>
            <a:ext cx="3691567" cy="369332"/>
          </a:xfrm>
          <a:prstGeom prst="rect">
            <a:avLst/>
          </a:prstGeom>
          <a:noFill/>
        </p:spPr>
        <p:txBody>
          <a:bodyPr wrap="square" rtlCol="0">
            <a:spAutoFit/>
          </a:bodyPr>
          <a:lstStyle/>
          <a:p>
            <a:r>
              <a:rPr lang="en-US" dirty="0">
                <a:solidFill>
                  <a:schemeClr val="bg1"/>
                </a:solidFill>
                <a:latin typeface="Calibri" panose="020F0502020204030204" pitchFamily="34" charset="0"/>
              </a:rPr>
              <a:t>1 Samuel 25:36-44</a:t>
            </a:r>
          </a:p>
        </p:txBody>
      </p:sp>
      <p:sp>
        <p:nvSpPr>
          <p:cNvPr id="6" name="TextBox 5"/>
          <p:cNvSpPr txBox="1"/>
          <p:nvPr/>
        </p:nvSpPr>
        <p:spPr>
          <a:xfrm>
            <a:off x="0" y="0"/>
            <a:ext cx="12192000" cy="1107996"/>
          </a:xfrm>
          <a:prstGeom prst="rect">
            <a:avLst/>
          </a:prstGeom>
          <a:noFill/>
        </p:spPr>
        <p:txBody>
          <a:bodyPr wrap="square" rtlCol="0">
            <a:spAutoFit/>
          </a:bodyPr>
          <a:lstStyle/>
          <a:p>
            <a:pPr algn="ctr"/>
            <a:r>
              <a:rPr lang="en-US" sz="6600" dirty="0" err="1">
                <a:solidFill>
                  <a:schemeClr val="bg1"/>
                </a:solidFill>
                <a:latin typeface="Colonna MT" panose="04020805060202030203" pitchFamily="82" charset="0"/>
              </a:rPr>
              <a:t>Nabal’s</a:t>
            </a:r>
            <a:r>
              <a:rPr lang="en-US" sz="6600" dirty="0">
                <a:solidFill>
                  <a:schemeClr val="bg1"/>
                </a:solidFill>
                <a:latin typeface="Colonna MT" panose="04020805060202030203" pitchFamily="82" charset="0"/>
              </a:rPr>
              <a:t> Death</a:t>
            </a:r>
          </a:p>
        </p:txBody>
      </p:sp>
      <p:sp>
        <p:nvSpPr>
          <p:cNvPr id="3" name="Rectangle 2"/>
          <p:cNvSpPr/>
          <p:nvPr/>
        </p:nvSpPr>
        <p:spPr>
          <a:xfrm>
            <a:off x="387030" y="1250156"/>
            <a:ext cx="6096000" cy="1323439"/>
          </a:xfrm>
          <a:prstGeom prst="rect">
            <a:avLst/>
          </a:prstGeom>
        </p:spPr>
        <p:txBody>
          <a:bodyPr>
            <a:spAutoFit/>
          </a:bodyPr>
          <a:lstStyle/>
          <a:p>
            <a:r>
              <a:rPr lang="en-US" sz="2000" dirty="0">
                <a:solidFill>
                  <a:schemeClr val="bg1"/>
                </a:solidFill>
                <a:latin typeface="Calibri" panose="020F0502020204030204" pitchFamily="34" charset="0"/>
              </a:rPr>
              <a:t>Abigail tells </a:t>
            </a:r>
            <a:r>
              <a:rPr lang="en-US" sz="2000" dirty="0" err="1">
                <a:solidFill>
                  <a:schemeClr val="bg1"/>
                </a:solidFill>
                <a:latin typeface="Calibri" panose="020F0502020204030204" pitchFamily="34" charset="0"/>
              </a:rPr>
              <a:t>Nabal</a:t>
            </a:r>
            <a:r>
              <a:rPr lang="en-US" sz="2000" dirty="0">
                <a:solidFill>
                  <a:schemeClr val="bg1"/>
                </a:solidFill>
                <a:latin typeface="Calibri" panose="020F0502020204030204" pitchFamily="34" charset="0"/>
              </a:rPr>
              <a:t> all that had transpired with the famous and heroic David</a:t>
            </a:r>
          </a:p>
          <a:p>
            <a:endParaRPr lang="en-US" sz="2000" dirty="0">
              <a:solidFill>
                <a:schemeClr val="bg1"/>
              </a:solidFill>
              <a:latin typeface="Calibri" panose="020F0502020204030204" pitchFamily="34" charset="0"/>
            </a:endParaRPr>
          </a:p>
          <a:p>
            <a:r>
              <a:rPr lang="en-US" sz="2000" dirty="0">
                <a:solidFill>
                  <a:schemeClr val="bg1"/>
                </a:solidFill>
                <a:latin typeface="Calibri" panose="020F0502020204030204" pitchFamily="34" charset="0"/>
              </a:rPr>
              <a:t>After 10 days </a:t>
            </a:r>
            <a:r>
              <a:rPr lang="en-US" sz="2000" dirty="0" err="1">
                <a:solidFill>
                  <a:schemeClr val="bg1"/>
                </a:solidFill>
                <a:latin typeface="Calibri" panose="020F0502020204030204" pitchFamily="34" charset="0"/>
              </a:rPr>
              <a:t>Nabal</a:t>
            </a:r>
            <a:r>
              <a:rPr lang="en-US" sz="2000" dirty="0">
                <a:solidFill>
                  <a:schemeClr val="bg1"/>
                </a:solidFill>
                <a:latin typeface="Calibri" panose="020F0502020204030204" pitchFamily="34" charset="0"/>
              </a:rPr>
              <a:t> died of a heart attack</a:t>
            </a:r>
          </a:p>
        </p:txBody>
      </p:sp>
      <p:sp>
        <p:nvSpPr>
          <p:cNvPr id="85" name="Rectangle 84"/>
          <p:cNvSpPr/>
          <p:nvPr/>
        </p:nvSpPr>
        <p:spPr>
          <a:xfrm>
            <a:off x="4862095" y="4020592"/>
            <a:ext cx="7046141" cy="1938992"/>
          </a:xfrm>
          <a:prstGeom prst="rect">
            <a:avLst/>
          </a:prstGeom>
        </p:spPr>
        <p:txBody>
          <a:bodyPr wrap="square">
            <a:spAutoFit/>
          </a:bodyPr>
          <a:lstStyle/>
          <a:p>
            <a:r>
              <a:rPr lang="en-US" sz="2400" dirty="0">
                <a:solidFill>
                  <a:schemeClr val="bg1"/>
                </a:solidFill>
                <a:latin typeface="Calibri" panose="020F0502020204030204" pitchFamily="34" charset="0"/>
              </a:rPr>
              <a:t>His statement was a way of saying that </a:t>
            </a:r>
            <a:r>
              <a:rPr lang="en-US" sz="2400" dirty="0" err="1">
                <a:solidFill>
                  <a:schemeClr val="bg1"/>
                </a:solidFill>
                <a:latin typeface="Calibri" panose="020F0502020204030204" pitchFamily="34" charset="0"/>
              </a:rPr>
              <a:t>Nabal</a:t>
            </a:r>
            <a:r>
              <a:rPr lang="en-US" sz="2400" dirty="0">
                <a:solidFill>
                  <a:schemeClr val="bg1"/>
                </a:solidFill>
                <a:latin typeface="Calibri" panose="020F0502020204030204" pitchFamily="34" charset="0"/>
              </a:rPr>
              <a:t> was terrified to think of what he had narrowly escaped only because David heeded his wife’s plea. He may have suffered a stroke or heart attack because of the shock. (3)</a:t>
            </a:r>
          </a:p>
        </p:txBody>
      </p:sp>
      <p:pic>
        <p:nvPicPr>
          <p:cNvPr id="5122" name="Picture 2" descr="http://www.somepcguy.com/FactFantasy/wp-content/uploads/2012/05/David044.jpg"/>
          <p:cNvPicPr>
            <a:picLocks noChangeAspect="1" noChangeArrowheads="1"/>
          </p:cNvPicPr>
          <p:nvPr/>
        </p:nvPicPr>
        <p:blipFill rotWithShape="1">
          <a:blip r:embed="rId3">
            <a:extLst>
              <a:ext uri="{28A0092B-C50C-407E-A947-70E740481C1C}">
                <a14:useLocalDpi xmlns:a14="http://schemas.microsoft.com/office/drawing/2010/main" val="0"/>
              </a:ext>
            </a:extLst>
          </a:blip>
          <a:srcRect t="51041" r="7239"/>
          <a:stretch/>
        </p:blipFill>
        <p:spPr bwMode="auto">
          <a:xfrm>
            <a:off x="840916" y="3136315"/>
            <a:ext cx="3737415" cy="2331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328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30somethinglikethat.files.wordpress.com/2011/12/burntorange1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88378" y="6375082"/>
            <a:ext cx="3691567" cy="369332"/>
          </a:xfrm>
          <a:prstGeom prst="rect">
            <a:avLst/>
          </a:prstGeom>
          <a:noFill/>
        </p:spPr>
        <p:txBody>
          <a:bodyPr wrap="square" rtlCol="0">
            <a:spAutoFit/>
          </a:bodyPr>
          <a:lstStyle/>
          <a:p>
            <a:r>
              <a:rPr lang="en-US" dirty="0">
                <a:solidFill>
                  <a:schemeClr val="bg1"/>
                </a:solidFill>
                <a:latin typeface="Calibri" panose="020F0502020204030204" pitchFamily="34" charset="0"/>
              </a:rPr>
              <a:t>1 Samuel 25:36-44</a:t>
            </a:r>
          </a:p>
        </p:txBody>
      </p:sp>
      <p:sp>
        <p:nvSpPr>
          <p:cNvPr id="6" name="TextBox 5"/>
          <p:cNvSpPr txBox="1"/>
          <p:nvPr/>
        </p:nvSpPr>
        <p:spPr>
          <a:xfrm>
            <a:off x="0" y="0"/>
            <a:ext cx="12192000" cy="1107996"/>
          </a:xfrm>
          <a:prstGeom prst="rect">
            <a:avLst/>
          </a:prstGeom>
          <a:noFill/>
        </p:spPr>
        <p:txBody>
          <a:bodyPr wrap="square" rtlCol="0">
            <a:spAutoFit/>
          </a:bodyPr>
          <a:lstStyle/>
          <a:p>
            <a:pPr algn="ctr"/>
            <a:r>
              <a:rPr lang="en-US" sz="6600" dirty="0">
                <a:solidFill>
                  <a:schemeClr val="bg1"/>
                </a:solidFill>
                <a:latin typeface="Colonna MT" panose="04020805060202030203" pitchFamily="82" charset="0"/>
              </a:rPr>
              <a:t>David Takes Abigail As a Wife</a:t>
            </a:r>
          </a:p>
        </p:txBody>
      </p:sp>
      <p:sp>
        <p:nvSpPr>
          <p:cNvPr id="85" name="Rectangle 84"/>
          <p:cNvSpPr/>
          <p:nvPr/>
        </p:nvSpPr>
        <p:spPr>
          <a:xfrm>
            <a:off x="538000" y="1366925"/>
            <a:ext cx="7046141" cy="830997"/>
          </a:xfrm>
          <a:prstGeom prst="rect">
            <a:avLst/>
          </a:prstGeom>
        </p:spPr>
        <p:txBody>
          <a:bodyPr wrap="square">
            <a:spAutoFit/>
          </a:bodyPr>
          <a:lstStyle/>
          <a:p>
            <a:r>
              <a:rPr lang="en-US" sz="2400" dirty="0">
                <a:solidFill>
                  <a:schemeClr val="bg1"/>
                </a:solidFill>
                <a:latin typeface="Calibri" panose="020F0502020204030204" pitchFamily="34" charset="0"/>
              </a:rPr>
              <a:t>After </a:t>
            </a:r>
            <a:r>
              <a:rPr lang="en-US" sz="2400" dirty="0" err="1">
                <a:solidFill>
                  <a:schemeClr val="bg1"/>
                </a:solidFill>
                <a:latin typeface="Calibri" panose="020F0502020204030204" pitchFamily="34" charset="0"/>
              </a:rPr>
              <a:t>Nabal’s</a:t>
            </a:r>
            <a:r>
              <a:rPr lang="en-US" sz="2400" dirty="0">
                <a:solidFill>
                  <a:schemeClr val="bg1"/>
                </a:solidFill>
                <a:latin typeface="Calibri" panose="020F0502020204030204" pitchFamily="34" charset="0"/>
              </a:rPr>
              <a:t> death, David sent for Abigail and the two were married.</a:t>
            </a:r>
          </a:p>
        </p:txBody>
      </p:sp>
      <p:sp>
        <p:nvSpPr>
          <p:cNvPr id="7" name="Rectangle 6"/>
          <p:cNvSpPr/>
          <p:nvPr/>
        </p:nvSpPr>
        <p:spPr>
          <a:xfrm>
            <a:off x="4885882" y="3429000"/>
            <a:ext cx="7046141" cy="461665"/>
          </a:xfrm>
          <a:prstGeom prst="rect">
            <a:avLst/>
          </a:prstGeom>
        </p:spPr>
        <p:txBody>
          <a:bodyPr wrap="square">
            <a:spAutoFit/>
          </a:bodyPr>
          <a:lstStyle/>
          <a:p>
            <a:r>
              <a:rPr lang="en-US" sz="2400" dirty="0">
                <a:solidFill>
                  <a:schemeClr val="bg1"/>
                </a:solidFill>
                <a:latin typeface="Calibri" panose="020F0502020204030204" pitchFamily="34" charset="0"/>
              </a:rPr>
              <a:t>David also takes a wife, </a:t>
            </a:r>
            <a:r>
              <a:rPr lang="en-US" sz="2400" dirty="0" err="1">
                <a:solidFill>
                  <a:schemeClr val="bg1"/>
                </a:solidFill>
              </a:rPr>
              <a:t>Ahinoam</a:t>
            </a:r>
            <a:r>
              <a:rPr lang="en-US" sz="2400" dirty="0">
                <a:solidFill>
                  <a:schemeClr val="bg1"/>
                </a:solidFill>
              </a:rPr>
              <a:t>, of </a:t>
            </a:r>
            <a:r>
              <a:rPr lang="en-US" sz="2400" dirty="0" err="1">
                <a:solidFill>
                  <a:schemeClr val="bg1"/>
                </a:solidFill>
              </a:rPr>
              <a:t>Jezreel</a:t>
            </a:r>
            <a:r>
              <a:rPr lang="en-US" sz="2400" dirty="0">
                <a:solidFill>
                  <a:schemeClr val="bg1"/>
                </a:solidFill>
                <a:latin typeface="Calibri" panose="020F0502020204030204" pitchFamily="34" charset="0"/>
              </a:rPr>
              <a:t> </a:t>
            </a:r>
          </a:p>
        </p:txBody>
      </p:sp>
      <p:sp>
        <p:nvSpPr>
          <p:cNvPr id="8" name="Rectangle 7"/>
          <p:cNvSpPr/>
          <p:nvPr/>
        </p:nvSpPr>
        <p:spPr>
          <a:xfrm>
            <a:off x="1362811" y="5121743"/>
            <a:ext cx="7046141" cy="830997"/>
          </a:xfrm>
          <a:prstGeom prst="rect">
            <a:avLst/>
          </a:prstGeom>
        </p:spPr>
        <p:txBody>
          <a:bodyPr wrap="square">
            <a:spAutoFit/>
          </a:bodyPr>
          <a:lstStyle/>
          <a:p>
            <a:r>
              <a:rPr lang="en-US" sz="2400" dirty="0">
                <a:solidFill>
                  <a:schemeClr val="bg1"/>
                </a:solidFill>
                <a:latin typeface="Calibri" panose="020F0502020204030204" pitchFamily="34" charset="0"/>
              </a:rPr>
              <a:t>Saul had given Michal to another man, </a:t>
            </a:r>
            <a:r>
              <a:rPr lang="en-US" sz="2400" dirty="0" err="1">
                <a:solidFill>
                  <a:schemeClr val="bg1"/>
                </a:solidFill>
                <a:latin typeface="Calibri" panose="020F0502020204030204" pitchFamily="34" charset="0"/>
              </a:rPr>
              <a:t>Phalti</a:t>
            </a:r>
            <a:r>
              <a:rPr lang="en-US" sz="2400" dirty="0">
                <a:solidFill>
                  <a:schemeClr val="bg1"/>
                </a:solidFill>
                <a:latin typeface="Calibri" panose="020F0502020204030204" pitchFamily="34" charset="0"/>
              </a:rPr>
              <a:t> the son of </a:t>
            </a:r>
            <a:r>
              <a:rPr lang="en-US" sz="2400" dirty="0" err="1">
                <a:solidFill>
                  <a:schemeClr val="bg1"/>
                </a:solidFill>
                <a:latin typeface="Calibri" panose="020F0502020204030204" pitchFamily="34" charset="0"/>
              </a:rPr>
              <a:t>Laish</a:t>
            </a:r>
            <a:r>
              <a:rPr lang="en-US" sz="2400" dirty="0">
                <a:solidFill>
                  <a:schemeClr val="bg1"/>
                </a:solidFill>
                <a:latin typeface="Calibri" panose="020F0502020204030204" pitchFamily="34" charset="0"/>
              </a:rPr>
              <a:t>, which </a:t>
            </a:r>
            <a:r>
              <a:rPr lang="en-US" sz="2400" i="1" dirty="0">
                <a:solidFill>
                  <a:schemeClr val="bg1"/>
                </a:solidFill>
                <a:latin typeface="Calibri" panose="020F0502020204030204" pitchFamily="34" charset="0"/>
              </a:rPr>
              <a:t>was</a:t>
            </a:r>
            <a:r>
              <a:rPr lang="en-US" sz="2400" dirty="0">
                <a:solidFill>
                  <a:schemeClr val="bg1"/>
                </a:solidFill>
                <a:latin typeface="Calibri" panose="020F0502020204030204" pitchFamily="34" charset="0"/>
              </a:rPr>
              <a:t> of </a:t>
            </a:r>
            <a:r>
              <a:rPr lang="en-US" sz="2400" dirty="0" err="1">
                <a:solidFill>
                  <a:schemeClr val="bg1"/>
                </a:solidFill>
                <a:latin typeface="Calibri" panose="020F0502020204030204" pitchFamily="34" charset="0"/>
              </a:rPr>
              <a:t>Gallim</a:t>
            </a:r>
            <a:r>
              <a:rPr lang="en-US" sz="2400" dirty="0">
                <a:solidFill>
                  <a:schemeClr val="bg1"/>
                </a:solidFill>
                <a:latin typeface="Calibri" panose="020F0502020204030204" pitchFamily="34" charset="0"/>
              </a:rPr>
              <a:t>.</a:t>
            </a:r>
          </a:p>
        </p:txBody>
      </p:sp>
      <p:pic>
        <p:nvPicPr>
          <p:cNvPr id="6146" name="Picture 2" descr="http://womenofspirit.com/resources/abigail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4763" y="2620264"/>
            <a:ext cx="1228335" cy="178722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www.smashinglists.com/wp-content/uploads/2013/09/abigail-210x3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3969" y="2424259"/>
            <a:ext cx="1416992" cy="2024274"/>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s://www.christcenteredmall.com/profiles/micha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72962" y="4599238"/>
            <a:ext cx="1566920" cy="1775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1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30somethinglikethat.files.wordpress.com/2011/12/burntorange1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88378" y="6375082"/>
            <a:ext cx="3691567" cy="369332"/>
          </a:xfrm>
          <a:prstGeom prst="rect">
            <a:avLst/>
          </a:prstGeom>
          <a:noFill/>
        </p:spPr>
        <p:txBody>
          <a:bodyPr wrap="square" rtlCol="0">
            <a:spAutoFit/>
          </a:bodyPr>
          <a:lstStyle/>
          <a:p>
            <a:r>
              <a:rPr lang="en-US" dirty="0">
                <a:solidFill>
                  <a:schemeClr val="bg1"/>
                </a:solidFill>
                <a:latin typeface="Calibri" panose="020F0502020204030204" pitchFamily="34" charset="0"/>
              </a:rPr>
              <a:t>1 Samuel 26-27</a:t>
            </a:r>
          </a:p>
        </p:txBody>
      </p:sp>
      <p:sp>
        <p:nvSpPr>
          <p:cNvPr id="6" name="TextBox 5"/>
          <p:cNvSpPr txBox="1"/>
          <p:nvPr/>
        </p:nvSpPr>
        <p:spPr>
          <a:xfrm>
            <a:off x="0" y="0"/>
            <a:ext cx="12192000" cy="1107996"/>
          </a:xfrm>
          <a:prstGeom prst="rect">
            <a:avLst/>
          </a:prstGeom>
          <a:noFill/>
        </p:spPr>
        <p:txBody>
          <a:bodyPr wrap="square" rtlCol="0">
            <a:spAutoFit/>
          </a:bodyPr>
          <a:lstStyle/>
          <a:p>
            <a:pPr algn="ctr"/>
            <a:r>
              <a:rPr lang="en-US" sz="6600" dirty="0">
                <a:solidFill>
                  <a:schemeClr val="bg1"/>
                </a:solidFill>
                <a:latin typeface="Colonna MT" panose="04020805060202030203" pitchFamily="82" charset="0"/>
              </a:rPr>
              <a:t>David Spares Saul’s Life Again</a:t>
            </a:r>
          </a:p>
        </p:txBody>
      </p:sp>
      <p:sp>
        <p:nvSpPr>
          <p:cNvPr id="85" name="Rectangle 84"/>
          <p:cNvSpPr/>
          <p:nvPr/>
        </p:nvSpPr>
        <p:spPr>
          <a:xfrm>
            <a:off x="545252" y="1112103"/>
            <a:ext cx="7046141" cy="4893647"/>
          </a:xfrm>
          <a:prstGeom prst="rect">
            <a:avLst/>
          </a:prstGeom>
        </p:spPr>
        <p:txBody>
          <a:bodyPr wrap="square">
            <a:spAutoFit/>
          </a:bodyPr>
          <a:lstStyle/>
          <a:p>
            <a:r>
              <a:rPr lang="en-US" sz="2400" dirty="0">
                <a:solidFill>
                  <a:schemeClr val="bg1"/>
                </a:solidFill>
                <a:latin typeface="Calibri" panose="020F0502020204030204" pitchFamily="34" charset="0"/>
              </a:rPr>
              <a:t>King Saul took 3,000 men into the wilderness to find and kill David. When Saul and his men were asleep in their camp one night, David and one of his servants went to where Saul was sleeping. </a:t>
            </a:r>
          </a:p>
          <a:p>
            <a:endParaRPr lang="en-US" sz="2400" dirty="0">
              <a:solidFill>
                <a:schemeClr val="bg1"/>
              </a:solidFill>
              <a:latin typeface="Calibri" panose="020F0502020204030204" pitchFamily="34" charset="0"/>
            </a:endParaRPr>
          </a:p>
          <a:p>
            <a:r>
              <a:rPr lang="en-US" sz="2400" dirty="0">
                <a:solidFill>
                  <a:schemeClr val="bg1"/>
                </a:solidFill>
                <a:latin typeface="Calibri" panose="020F0502020204030204" pitchFamily="34" charset="0"/>
              </a:rPr>
              <a:t>David’s servant wanted to kill Saul, but David refused. </a:t>
            </a:r>
          </a:p>
          <a:p>
            <a:endParaRPr lang="en-US" sz="2400" dirty="0">
              <a:solidFill>
                <a:schemeClr val="bg1"/>
              </a:solidFill>
              <a:latin typeface="Calibri" panose="020F0502020204030204" pitchFamily="34" charset="0"/>
            </a:endParaRPr>
          </a:p>
          <a:p>
            <a:r>
              <a:rPr lang="en-US" sz="2400" dirty="0">
                <a:solidFill>
                  <a:schemeClr val="bg1"/>
                </a:solidFill>
                <a:latin typeface="Calibri" panose="020F0502020204030204" pitchFamily="34" charset="0"/>
              </a:rPr>
              <a:t>Later, when King Saul discovered that David had spared his life again, he said he would no longer seek David’s life.</a:t>
            </a:r>
          </a:p>
          <a:p>
            <a:endParaRPr lang="en-US" sz="2400" dirty="0">
              <a:solidFill>
                <a:schemeClr val="bg1"/>
              </a:solidFill>
              <a:latin typeface="Calibri" panose="020F0502020204030204" pitchFamily="34" charset="0"/>
            </a:endParaRPr>
          </a:p>
          <a:p>
            <a:r>
              <a:rPr lang="en-US" sz="2400" dirty="0">
                <a:solidFill>
                  <a:schemeClr val="bg1"/>
                </a:solidFill>
                <a:latin typeface="Calibri" panose="020F0502020204030204" pitchFamily="34" charset="0"/>
              </a:rPr>
              <a:t>David did not believe Saul, so he moved his family to live among the Philistines.</a:t>
            </a:r>
          </a:p>
        </p:txBody>
      </p:sp>
      <p:pic>
        <p:nvPicPr>
          <p:cNvPr id="7170" name="Picture 2" descr="http://www.noumenal.com/marc/dadd/david_sparing_sau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8267" y="1810017"/>
            <a:ext cx="3200400" cy="3867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8593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30somethinglikethat.files.wordpress.com/2011/12/burntorange1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88378" y="6375082"/>
            <a:ext cx="3691567" cy="369332"/>
          </a:xfrm>
          <a:prstGeom prst="rect">
            <a:avLst/>
          </a:prstGeom>
          <a:noFill/>
        </p:spPr>
        <p:txBody>
          <a:bodyPr wrap="square" rtlCol="0">
            <a:spAutoFit/>
          </a:bodyPr>
          <a:lstStyle/>
          <a:p>
            <a:r>
              <a:rPr lang="en-US" dirty="0">
                <a:solidFill>
                  <a:schemeClr val="bg1"/>
                </a:solidFill>
                <a:latin typeface="Calibri" panose="020F0502020204030204" pitchFamily="34" charset="0"/>
              </a:rPr>
              <a:t>1 Samuel 28</a:t>
            </a:r>
          </a:p>
        </p:txBody>
      </p:sp>
      <p:sp>
        <p:nvSpPr>
          <p:cNvPr id="6" name="TextBox 5"/>
          <p:cNvSpPr txBox="1"/>
          <p:nvPr/>
        </p:nvSpPr>
        <p:spPr>
          <a:xfrm>
            <a:off x="0" y="0"/>
            <a:ext cx="12192000" cy="1107996"/>
          </a:xfrm>
          <a:prstGeom prst="rect">
            <a:avLst/>
          </a:prstGeom>
          <a:noFill/>
        </p:spPr>
        <p:txBody>
          <a:bodyPr wrap="square" rtlCol="0">
            <a:spAutoFit/>
          </a:bodyPr>
          <a:lstStyle/>
          <a:p>
            <a:pPr algn="ctr"/>
            <a:r>
              <a:rPr lang="en-US" sz="6600" dirty="0">
                <a:solidFill>
                  <a:schemeClr val="bg1"/>
                </a:solidFill>
                <a:latin typeface="Colonna MT" panose="04020805060202030203" pitchFamily="82" charset="0"/>
              </a:rPr>
              <a:t>David Goes To Gath</a:t>
            </a:r>
          </a:p>
        </p:txBody>
      </p:sp>
      <p:sp>
        <p:nvSpPr>
          <p:cNvPr id="85" name="Rectangle 84"/>
          <p:cNvSpPr/>
          <p:nvPr/>
        </p:nvSpPr>
        <p:spPr>
          <a:xfrm>
            <a:off x="4140158" y="1699760"/>
            <a:ext cx="4096317" cy="3170099"/>
          </a:xfrm>
          <a:prstGeom prst="rect">
            <a:avLst/>
          </a:prstGeom>
        </p:spPr>
        <p:txBody>
          <a:bodyPr wrap="square">
            <a:spAutoFit/>
          </a:bodyPr>
          <a:lstStyle/>
          <a:p>
            <a:r>
              <a:rPr lang="en-US" sz="2000" dirty="0">
                <a:solidFill>
                  <a:schemeClr val="bg1"/>
                </a:solidFill>
                <a:latin typeface="Calibri" panose="020F0502020204030204" pitchFamily="34" charset="0"/>
              </a:rPr>
              <a:t>King </a:t>
            </a:r>
            <a:r>
              <a:rPr lang="en-US" sz="2000" dirty="0" err="1">
                <a:solidFill>
                  <a:schemeClr val="bg1"/>
                </a:solidFill>
                <a:latin typeface="Calibri" panose="020F0502020204030204" pitchFamily="34" charset="0"/>
              </a:rPr>
              <a:t>Achish</a:t>
            </a:r>
            <a:r>
              <a:rPr lang="en-US" sz="2000" dirty="0">
                <a:solidFill>
                  <a:schemeClr val="bg1"/>
                </a:solidFill>
                <a:latin typeface="Calibri" panose="020F0502020204030204" pitchFamily="34" charset="0"/>
              </a:rPr>
              <a:t> (a Philistine) welcomed him and their families and gave his family a village called </a:t>
            </a:r>
            <a:r>
              <a:rPr lang="en-US" sz="2000" dirty="0" err="1">
                <a:solidFill>
                  <a:schemeClr val="bg1"/>
                </a:solidFill>
                <a:latin typeface="Calibri" panose="020F0502020204030204" pitchFamily="34" charset="0"/>
              </a:rPr>
              <a:t>Ziklag</a:t>
            </a:r>
            <a:endParaRPr lang="en-US" sz="2000" dirty="0">
              <a:solidFill>
                <a:schemeClr val="bg1"/>
              </a:solidFill>
              <a:latin typeface="Calibri" panose="020F0502020204030204" pitchFamily="34" charset="0"/>
            </a:endParaRPr>
          </a:p>
          <a:p>
            <a:endParaRPr lang="en-US" sz="2000" dirty="0">
              <a:solidFill>
                <a:schemeClr val="bg1"/>
              </a:solidFill>
              <a:latin typeface="Calibri" panose="020F0502020204030204" pitchFamily="34" charset="0"/>
            </a:endParaRPr>
          </a:p>
          <a:p>
            <a:r>
              <a:rPr lang="en-US" sz="2000" dirty="0">
                <a:solidFill>
                  <a:schemeClr val="bg1"/>
                </a:solidFill>
                <a:latin typeface="Calibri" panose="020F0502020204030204" pitchFamily="34" charset="0"/>
              </a:rPr>
              <a:t>David was attacking the surrounding communities including the </a:t>
            </a:r>
            <a:r>
              <a:rPr lang="en-US" sz="2000" dirty="0" err="1">
                <a:solidFill>
                  <a:schemeClr val="bg1"/>
                </a:solidFill>
                <a:latin typeface="Calibri" panose="020F0502020204030204" pitchFamily="34" charset="0"/>
              </a:rPr>
              <a:t>Geshurites</a:t>
            </a:r>
            <a:r>
              <a:rPr lang="en-US" sz="2000" dirty="0">
                <a:solidFill>
                  <a:schemeClr val="bg1"/>
                </a:solidFill>
                <a:latin typeface="Calibri" panose="020F0502020204030204" pitchFamily="34" charset="0"/>
              </a:rPr>
              <a:t>, </a:t>
            </a:r>
            <a:r>
              <a:rPr lang="en-US" sz="2000" dirty="0" err="1">
                <a:solidFill>
                  <a:schemeClr val="bg1"/>
                </a:solidFill>
                <a:latin typeface="Calibri" panose="020F0502020204030204" pitchFamily="34" charset="0"/>
              </a:rPr>
              <a:t>Gezerites</a:t>
            </a:r>
            <a:r>
              <a:rPr lang="en-US" sz="2000" dirty="0">
                <a:solidFill>
                  <a:schemeClr val="bg1"/>
                </a:solidFill>
                <a:latin typeface="Calibri" panose="020F0502020204030204" pitchFamily="34" charset="0"/>
              </a:rPr>
              <a:t>, and the Amalekites and King </a:t>
            </a:r>
            <a:r>
              <a:rPr lang="en-US" sz="2000" dirty="0" err="1">
                <a:solidFill>
                  <a:schemeClr val="bg1"/>
                </a:solidFill>
                <a:latin typeface="Calibri" panose="020F0502020204030204" pitchFamily="34" charset="0"/>
              </a:rPr>
              <a:t>Achish</a:t>
            </a:r>
            <a:r>
              <a:rPr lang="en-US" sz="2000" dirty="0">
                <a:solidFill>
                  <a:schemeClr val="bg1"/>
                </a:solidFill>
                <a:latin typeface="Calibri" panose="020F0502020204030204" pitchFamily="34" charset="0"/>
              </a:rPr>
              <a:t> thought David was attacking the Israelites and an ally.</a:t>
            </a:r>
          </a:p>
        </p:txBody>
      </p:sp>
      <p:sp>
        <p:nvSpPr>
          <p:cNvPr id="8" name="Rectangle 7"/>
          <p:cNvSpPr/>
          <p:nvPr/>
        </p:nvSpPr>
        <p:spPr>
          <a:xfrm>
            <a:off x="4126652" y="790391"/>
            <a:ext cx="6339641" cy="461665"/>
          </a:xfrm>
          <a:prstGeom prst="rect">
            <a:avLst/>
          </a:prstGeom>
        </p:spPr>
        <p:txBody>
          <a:bodyPr wrap="square">
            <a:spAutoFit/>
          </a:bodyPr>
          <a:lstStyle/>
          <a:p>
            <a:r>
              <a:rPr lang="en-US" sz="2400" dirty="0">
                <a:solidFill>
                  <a:schemeClr val="bg1"/>
                </a:solidFill>
                <a:latin typeface="Calibri" panose="020F0502020204030204" pitchFamily="34" charset="0"/>
              </a:rPr>
              <a:t>He Dwells with them for 16 months</a:t>
            </a:r>
          </a:p>
        </p:txBody>
      </p:sp>
      <p:sp>
        <p:nvSpPr>
          <p:cNvPr id="9" name="Rectangle 8"/>
          <p:cNvSpPr/>
          <p:nvPr/>
        </p:nvSpPr>
        <p:spPr>
          <a:xfrm>
            <a:off x="5238538" y="5625340"/>
            <a:ext cx="6096000" cy="646331"/>
          </a:xfrm>
          <a:prstGeom prst="rect">
            <a:avLst/>
          </a:prstGeom>
        </p:spPr>
        <p:txBody>
          <a:bodyPr>
            <a:spAutoFit/>
          </a:bodyPr>
          <a:lstStyle/>
          <a:p>
            <a:r>
              <a:rPr lang="en-US" dirty="0">
                <a:solidFill>
                  <a:schemeClr val="bg1"/>
                </a:solidFill>
                <a:latin typeface="Calibri" panose="020F0502020204030204" pitchFamily="34" charset="0"/>
              </a:rPr>
              <a:t>The king of the Philistines wanted David to go with him to war against Israel.</a:t>
            </a:r>
            <a:endParaRPr lang="en-US" dirty="0">
              <a:solidFill>
                <a:schemeClr val="bg1"/>
              </a:solidFill>
            </a:endParaRPr>
          </a:p>
        </p:txBody>
      </p:sp>
      <p:pic>
        <p:nvPicPr>
          <p:cNvPr id="8194" name="Picture 2" descr="http://www.jesuswalk.com/david/images/tissot-david-in-the-wilderness-700x480x7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6538" y="2332634"/>
            <a:ext cx="3789385" cy="2598435"/>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253213" y="1380095"/>
            <a:ext cx="3702336" cy="4671821"/>
            <a:chOff x="7505323" y="495847"/>
            <a:chExt cx="3702336" cy="4671821"/>
          </a:xfrm>
        </p:grpSpPr>
        <p:grpSp>
          <p:nvGrpSpPr>
            <p:cNvPr id="11" name="Group 10"/>
            <p:cNvGrpSpPr/>
            <p:nvPr/>
          </p:nvGrpSpPr>
          <p:grpSpPr>
            <a:xfrm>
              <a:off x="7505323" y="495847"/>
              <a:ext cx="3702336" cy="4671821"/>
              <a:chOff x="8455499" y="1694834"/>
              <a:chExt cx="2752160" cy="3472834"/>
            </a:xfrm>
          </p:grpSpPr>
          <p:sp>
            <p:nvSpPr>
              <p:cNvPr id="21" name="Rectangle 20"/>
              <p:cNvSpPr/>
              <p:nvPr/>
            </p:nvSpPr>
            <p:spPr>
              <a:xfrm>
                <a:off x="8455499" y="1698169"/>
                <a:ext cx="2752160" cy="3469499"/>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8455499" y="1694834"/>
                <a:ext cx="2043369" cy="3071775"/>
                <a:chOff x="3730028" y="2278823"/>
                <a:chExt cx="2043369" cy="3071775"/>
              </a:xfrm>
            </p:grpSpPr>
            <p:grpSp>
              <p:nvGrpSpPr>
                <p:cNvPr id="23" name="Group 22"/>
                <p:cNvGrpSpPr/>
                <p:nvPr/>
              </p:nvGrpSpPr>
              <p:grpSpPr>
                <a:xfrm>
                  <a:off x="3730028" y="2278823"/>
                  <a:ext cx="1810693" cy="3071775"/>
                  <a:chOff x="3730028" y="2278823"/>
                  <a:chExt cx="1810693" cy="3071775"/>
                </a:xfrm>
              </p:grpSpPr>
              <p:sp>
                <p:nvSpPr>
                  <p:cNvPr id="31" name="Freeform 30"/>
                  <p:cNvSpPr/>
                  <p:nvPr/>
                </p:nvSpPr>
                <p:spPr>
                  <a:xfrm>
                    <a:off x="3730028" y="2278823"/>
                    <a:ext cx="1387125" cy="2639644"/>
                  </a:xfrm>
                  <a:custGeom>
                    <a:avLst/>
                    <a:gdLst>
                      <a:gd name="connsiteX0" fmla="*/ 1367073 w 1387125"/>
                      <a:gd name="connsiteY0" fmla="*/ 149862 h 2651054"/>
                      <a:gd name="connsiteX1" fmla="*/ 1358020 w 1387125"/>
                      <a:gd name="connsiteY1" fmla="*/ 195130 h 2651054"/>
                      <a:gd name="connsiteX2" fmla="*/ 1348966 w 1387125"/>
                      <a:gd name="connsiteY2" fmla="*/ 222290 h 2651054"/>
                      <a:gd name="connsiteX3" fmla="*/ 1312752 w 1387125"/>
                      <a:gd name="connsiteY3" fmla="*/ 339985 h 2651054"/>
                      <a:gd name="connsiteX4" fmla="*/ 1267485 w 1387125"/>
                      <a:gd name="connsiteY4" fmla="*/ 385252 h 2651054"/>
                      <a:gd name="connsiteX5" fmla="*/ 1222218 w 1387125"/>
                      <a:gd name="connsiteY5" fmla="*/ 421466 h 2651054"/>
                      <a:gd name="connsiteX6" fmla="*/ 1213164 w 1387125"/>
                      <a:gd name="connsiteY6" fmla="*/ 665910 h 2651054"/>
                      <a:gd name="connsiteX7" fmla="*/ 1204111 w 1387125"/>
                      <a:gd name="connsiteY7" fmla="*/ 783605 h 2651054"/>
                      <a:gd name="connsiteX8" fmla="*/ 1158843 w 1387125"/>
                      <a:gd name="connsiteY8" fmla="*/ 819819 h 2651054"/>
                      <a:gd name="connsiteX9" fmla="*/ 1068309 w 1387125"/>
                      <a:gd name="connsiteY9" fmla="*/ 846979 h 2651054"/>
                      <a:gd name="connsiteX10" fmla="*/ 1068309 w 1387125"/>
                      <a:gd name="connsiteY10" fmla="*/ 1236278 h 2651054"/>
                      <a:gd name="connsiteX11" fmla="*/ 1059255 w 1387125"/>
                      <a:gd name="connsiteY11" fmla="*/ 1263438 h 2651054"/>
                      <a:gd name="connsiteX12" fmla="*/ 1041148 w 1387125"/>
                      <a:gd name="connsiteY12" fmla="*/ 1290599 h 2651054"/>
                      <a:gd name="connsiteX13" fmla="*/ 1032095 w 1387125"/>
                      <a:gd name="connsiteY13" fmla="*/ 1317759 h 2651054"/>
                      <a:gd name="connsiteX14" fmla="*/ 995881 w 1387125"/>
                      <a:gd name="connsiteY14" fmla="*/ 1372080 h 2651054"/>
                      <a:gd name="connsiteX15" fmla="*/ 959667 w 1387125"/>
                      <a:gd name="connsiteY15" fmla="*/ 1453561 h 2651054"/>
                      <a:gd name="connsiteX16" fmla="*/ 941560 w 1387125"/>
                      <a:gd name="connsiteY16" fmla="*/ 1607470 h 2651054"/>
                      <a:gd name="connsiteX17" fmla="*/ 923453 w 1387125"/>
                      <a:gd name="connsiteY17" fmla="*/ 1634631 h 2651054"/>
                      <a:gd name="connsiteX18" fmla="*/ 905346 w 1387125"/>
                      <a:gd name="connsiteY18" fmla="*/ 1688951 h 2651054"/>
                      <a:gd name="connsiteX19" fmla="*/ 896293 w 1387125"/>
                      <a:gd name="connsiteY19" fmla="*/ 1716112 h 2651054"/>
                      <a:gd name="connsiteX20" fmla="*/ 869132 w 1387125"/>
                      <a:gd name="connsiteY20" fmla="*/ 1879074 h 2651054"/>
                      <a:gd name="connsiteX21" fmla="*/ 860079 w 1387125"/>
                      <a:gd name="connsiteY21" fmla="*/ 1996769 h 2651054"/>
                      <a:gd name="connsiteX22" fmla="*/ 851025 w 1387125"/>
                      <a:gd name="connsiteY22" fmla="*/ 2023930 h 2651054"/>
                      <a:gd name="connsiteX23" fmla="*/ 841972 w 1387125"/>
                      <a:gd name="connsiteY23" fmla="*/ 2060143 h 2651054"/>
                      <a:gd name="connsiteX24" fmla="*/ 832919 w 1387125"/>
                      <a:gd name="connsiteY24" fmla="*/ 2087304 h 2651054"/>
                      <a:gd name="connsiteX25" fmla="*/ 805758 w 1387125"/>
                      <a:gd name="connsiteY25" fmla="*/ 2177838 h 2651054"/>
                      <a:gd name="connsiteX26" fmla="*/ 796705 w 1387125"/>
                      <a:gd name="connsiteY26" fmla="*/ 2204999 h 2651054"/>
                      <a:gd name="connsiteX27" fmla="*/ 769544 w 1387125"/>
                      <a:gd name="connsiteY27" fmla="*/ 2232159 h 2651054"/>
                      <a:gd name="connsiteX28" fmla="*/ 760491 w 1387125"/>
                      <a:gd name="connsiteY28" fmla="*/ 2259320 h 2651054"/>
                      <a:gd name="connsiteX29" fmla="*/ 724277 w 1387125"/>
                      <a:gd name="connsiteY29" fmla="*/ 2313640 h 2651054"/>
                      <a:gd name="connsiteX30" fmla="*/ 706170 w 1387125"/>
                      <a:gd name="connsiteY30" fmla="*/ 2340801 h 2651054"/>
                      <a:gd name="connsiteX31" fmla="*/ 679010 w 1387125"/>
                      <a:gd name="connsiteY31" fmla="*/ 2367961 h 2651054"/>
                      <a:gd name="connsiteX32" fmla="*/ 642796 w 1387125"/>
                      <a:gd name="connsiteY32" fmla="*/ 2458496 h 2651054"/>
                      <a:gd name="connsiteX33" fmla="*/ 615635 w 1387125"/>
                      <a:gd name="connsiteY33" fmla="*/ 2476603 h 2651054"/>
                      <a:gd name="connsiteX34" fmla="*/ 597528 w 1387125"/>
                      <a:gd name="connsiteY34" fmla="*/ 2512817 h 2651054"/>
                      <a:gd name="connsiteX35" fmla="*/ 516047 w 1387125"/>
                      <a:gd name="connsiteY35" fmla="*/ 2585244 h 2651054"/>
                      <a:gd name="connsiteX36" fmla="*/ 479833 w 1387125"/>
                      <a:gd name="connsiteY36" fmla="*/ 2594298 h 2651054"/>
                      <a:gd name="connsiteX37" fmla="*/ 398352 w 1387125"/>
                      <a:gd name="connsiteY37" fmla="*/ 2621458 h 2651054"/>
                      <a:gd name="connsiteX38" fmla="*/ 371192 w 1387125"/>
                      <a:gd name="connsiteY38" fmla="*/ 2630512 h 2651054"/>
                      <a:gd name="connsiteX39" fmla="*/ 262550 w 1387125"/>
                      <a:gd name="connsiteY39" fmla="*/ 2648619 h 2651054"/>
                      <a:gd name="connsiteX40" fmla="*/ 18107 w 1387125"/>
                      <a:gd name="connsiteY40" fmla="*/ 2440389 h 2651054"/>
                      <a:gd name="connsiteX41" fmla="*/ 9053 w 1387125"/>
                      <a:gd name="connsiteY41" fmla="*/ 2413229 h 2651054"/>
                      <a:gd name="connsiteX42" fmla="*/ 18107 w 1387125"/>
                      <a:gd name="connsiteY42" fmla="*/ 2087304 h 2651054"/>
                      <a:gd name="connsiteX43" fmla="*/ 9053 w 1387125"/>
                      <a:gd name="connsiteY43" fmla="*/ 2032983 h 2651054"/>
                      <a:gd name="connsiteX44" fmla="*/ 0 w 1387125"/>
                      <a:gd name="connsiteY44" fmla="*/ 665910 h 2651054"/>
                      <a:gd name="connsiteX45" fmla="*/ 9053 w 1387125"/>
                      <a:gd name="connsiteY45" fmla="*/ 249450 h 2651054"/>
                      <a:gd name="connsiteX46" fmla="*/ 1068309 w 1387125"/>
                      <a:gd name="connsiteY46" fmla="*/ 131755 h 2651054"/>
                      <a:gd name="connsiteX47" fmla="*/ 1367073 w 1387125"/>
                      <a:gd name="connsiteY47" fmla="*/ 149862 h 265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387125" h="2651054">
                        <a:moveTo>
                          <a:pt x="1367073" y="149862"/>
                        </a:moveTo>
                        <a:cubicBezTo>
                          <a:pt x="1415358" y="160425"/>
                          <a:pt x="1361752" y="180201"/>
                          <a:pt x="1358020" y="195130"/>
                        </a:cubicBezTo>
                        <a:cubicBezTo>
                          <a:pt x="1355705" y="204388"/>
                          <a:pt x="1350227" y="212831"/>
                          <a:pt x="1348966" y="222290"/>
                        </a:cubicBezTo>
                        <a:cubicBezTo>
                          <a:pt x="1332938" y="342503"/>
                          <a:pt x="1376012" y="318900"/>
                          <a:pt x="1312752" y="339985"/>
                        </a:cubicBezTo>
                        <a:cubicBezTo>
                          <a:pt x="1264464" y="412416"/>
                          <a:pt x="1327844" y="324892"/>
                          <a:pt x="1267485" y="385252"/>
                        </a:cubicBezTo>
                        <a:cubicBezTo>
                          <a:pt x="1226535" y="426203"/>
                          <a:pt x="1275092" y="403842"/>
                          <a:pt x="1222218" y="421466"/>
                        </a:cubicBezTo>
                        <a:cubicBezTo>
                          <a:pt x="1184048" y="535977"/>
                          <a:pt x="1203203" y="456722"/>
                          <a:pt x="1213164" y="665910"/>
                        </a:cubicBezTo>
                        <a:cubicBezTo>
                          <a:pt x="1210146" y="705142"/>
                          <a:pt x="1211362" y="744931"/>
                          <a:pt x="1204111" y="783605"/>
                        </a:cubicBezTo>
                        <a:cubicBezTo>
                          <a:pt x="1197796" y="817285"/>
                          <a:pt x="1181341" y="808570"/>
                          <a:pt x="1158843" y="819819"/>
                        </a:cubicBezTo>
                        <a:cubicBezTo>
                          <a:pt x="1092968" y="852757"/>
                          <a:pt x="1183560" y="830515"/>
                          <a:pt x="1068309" y="846979"/>
                        </a:cubicBezTo>
                        <a:cubicBezTo>
                          <a:pt x="1089137" y="1013616"/>
                          <a:pt x="1083834" y="941306"/>
                          <a:pt x="1068309" y="1236278"/>
                        </a:cubicBezTo>
                        <a:cubicBezTo>
                          <a:pt x="1067807" y="1245808"/>
                          <a:pt x="1063523" y="1254902"/>
                          <a:pt x="1059255" y="1263438"/>
                        </a:cubicBezTo>
                        <a:cubicBezTo>
                          <a:pt x="1054389" y="1273170"/>
                          <a:pt x="1047184" y="1281545"/>
                          <a:pt x="1041148" y="1290599"/>
                        </a:cubicBezTo>
                        <a:cubicBezTo>
                          <a:pt x="1038130" y="1299652"/>
                          <a:pt x="1036729" y="1309417"/>
                          <a:pt x="1032095" y="1317759"/>
                        </a:cubicBezTo>
                        <a:cubicBezTo>
                          <a:pt x="1021527" y="1336782"/>
                          <a:pt x="1003963" y="1351875"/>
                          <a:pt x="995881" y="1372080"/>
                        </a:cubicBezTo>
                        <a:cubicBezTo>
                          <a:pt x="972762" y="1429878"/>
                          <a:pt x="985042" y="1402811"/>
                          <a:pt x="959667" y="1453561"/>
                        </a:cubicBezTo>
                        <a:cubicBezTo>
                          <a:pt x="959281" y="1457034"/>
                          <a:pt x="943895" y="1598908"/>
                          <a:pt x="941560" y="1607470"/>
                        </a:cubicBezTo>
                        <a:cubicBezTo>
                          <a:pt x="938697" y="1617968"/>
                          <a:pt x="929489" y="1625577"/>
                          <a:pt x="923453" y="1634631"/>
                        </a:cubicBezTo>
                        <a:lnTo>
                          <a:pt x="905346" y="1688951"/>
                        </a:lnTo>
                        <a:cubicBezTo>
                          <a:pt x="902328" y="1698005"/>
                          <a:pt x="897862" y="1706699"/>
                          <a:pt x="896293" y="1716112"/>
                        </a:cubicBezTo>
                        <a:lnTo>
                          <a:pt x="869132" y="1879074"/>
                        </a:lnTo>
                        <a:cubicBezTo>
                          <a:pt x="866114" y="1918306"/>
                          <a:pt x="864959" y="1957725"/>
                          <a:pt x="860079" y="1996769"/>
                        </a:cubicBezTo>
                        <a:cubicBezTo>
                          <a:pt x="858895" y="2006239"/>
                          <a:pt x="853647" y="2014754"/>
                          <a:pt x="851025" y="2023930"/>
                        </a:cubicBezTo>
                        <a:cubicBezTo>
                          <a:pt x="847607" y="2035894"/>
                          <a:pt x="845390" y="2048179"/>
                          <a:pt x="841972" y="2060143"/>
                        </a:cubicBezTo>
                        <a:cubicBezTo>
                          <a:pt x="839350" y="2069319"/>
                          <a:pt x="835541" y="2078128"/>
                          <a:pt x="832919" y="2087304"/>
                        </a:cubicBezTo>
                        <a:cubicBezTo>
                          <a:pt x="805556" y="2183074"/>
                          <a:pt x="848783" y="2048762"/>
                          <a:pt x="805758" y="2177838"/>
                        </a:cubicBezTo>
                        <a:cubicBezTo>
                          <a:pt x="802740" y="2186892"/>
                          <a:pt x="803453" y="2198251"/>
                          <a:pt x="796705" y="2204999"/>
                        </a:cubicBezTo>
                        <a:lnTo>
                          <a:pt x="769544" y="2232159"/>
                        </a:lnTo>
                        <a:cubicBezTo>
                          <a:pt x="766526" y="2241213"/>
                          <a:pt x="765126" y="2250978"/>
                          <a:pt x="760491" y="2259320"/>
                        </a:cubicBezTo>
                        <a:cubicBezTo>
                          <a:pt x="749923" y="2278343"/>
                          <a:pt x="736348" y="2295533"/>
                          <a:pt x="724277" y="2313640"/>
                        </a:cubicBezTo>
                        <a:cubicBezTo>
                          <a:pt x="718241" y="2322694"/>
                          <a:pt x="713864" y="2333107"/>
                          <a:pt x="706170" y="2340801"/>
                        </a:cubicBezTo>
                        <a:lnTo>
                          <a:pt x="679010" y="2367961"/>
                        </a:lnTo>
                        <a:cubicBezTo>
                          <a:pt x="673381" y="2384847"/>
                          <a:pt x="657597" y="2440735"/>
                          <a:pt x="642796" y="2458496"/>
                        </a:cubicBezTo>
                        <a:cubicBezTo>
                          <a:pt x="635830" y="2466855"/>
                          <a:pt x="624689" y="2470567"/>
                          <a:pt x="615635" y="2476603"/>
                        </a:cubicBezTo>
                        <a:cubicBezTo>
                          <a:pt x="609599" y="2488674"/>
                          <a:pt x="605959" y="2502278"/>
                          <a:pt x="597528" y="2512817"/>
                        </a:cubicBezTo>
                        <a:cubicBezTo>
                          <a:pt x="587446" y="2525419"/>
                          <a:pt x="542446" y="2573930"/>
                          <a:pt x="516047" y="2585244"/>
                        </a:cubicBezTo>
                        <a:cubicBezTo>
                          <a:pt x="504610" y="2590146"/>
                          <a:pt x="491904" y="2591280"/>
                          <a:pt x="479833" y="2594298"/>
                        </a:cubicBezTo>
                        <a:cubicBezTo>
                          <a:pt x="432579" y="2625802"/>
                          <a:pt x="471539" y="2605194"/>
                          <a:pt x="398352" y="2621458"/>
                        </a:cubicBezTo>
                        <a:cubicBezTo>
                          <a:pt x="389036" y="2623528"/>
                          <a:pt x="380550" y="2628640"/>
                          <a:pt x="371192" y="2630512"/>
                        </a:cubicBezTo>
                        <a:cubicBezTo>
                          <a:pt x="335191" y="2637712"/>
                          <a:pt x="298764" y="2642583"/>
                          <a:pt x="262550" y="2648619"/>
                        </a:cubicBezTo>
                        <a:cubicBezTo>
                          <a:pt x="-50618" y="2636573"/>
                          <a:pt x="40346" y="2718375"/>
                          <a:pt x="18107" y="2440389"/>
                        </a:cubicBezTo>
                        <a:cubicBezTo>
                          <a:pt x="17346" y="2430876"/>
                          <a:pt x="12071" y="2422282"/>
                          <a:pt x="9053" y="2413229"/>
                        </a:cubicBezTo>
                        <a:cubicBezTo>
                          <a:pt x="12071" y="2304587"/>
                          <a:pt x="18107" y="2195988"/>
                          <a:pt x="18107" y="2087304"/>
                        </a:cubicBezTo>
                        <a:cubicBezTo>
                          <a:pt x="18107" y="2068947"/>
                          <a:pt x="9287" y="2051338"/>
                          <a:pt x="9053" y="2032983"/>
                        </a:cubicBezTo>
                        <a:cubicBezTo>
                          <a:pt x="3248" y="1577319"/>
                          <a:pt x="3018" y="1121601"/>
                          <a:pt x="0" y="665910"/>
                        </a:cubicBezTo>
                        <a:cubicBezTo>
                          <a:pt x="3018" y="527090"/>
                          <a:pt x="4427" y="388226"/>
                          <a:pt x="9053" y="249450"/>
                        </a:cubicBezTo>
                        <a:cubicBezTo>
                          <a:pt x="24923" y="-226645"/>
                          <a:pt x="125578" y="123628"/>
                          <a:pt x="1068309" y="131755"/>
                        </a:cubicBezTo>
                        <a:cubicBezTo>
                          <a:pt x="1246120" y="146574"/>
                          <a:pt x="1318788" y="139299"/>
                          <a:pt x="1367073" y="14986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5393916" y="2435382"/>
                    <a:ext cx="146805" cy="787652"/>
                  </a:xfrm>
                  <a:custGeom>
                    <a:avLst/>
                    <a:gdLst>
                      <a:gd name="connsiteX0" fmla="*/ 101537 w 146805"/>
                      <a:gd name="connsiteY0" fmla="*/ 0 h 787652"/>
                      <a:gd name="connsiteX1" fmla="*/ 83431 w 146805"/>
                      <a:gd name="connsiteY1" fmla="*/ 416460 h 787652"/>
                      <a:gd name="connsiteX2" fmla="*/ 74377 w 146805"/>
                      <a:gd name="connsiteY2" fmla="*/ 443620 h 787652"/>
                      <a:gd name="connsiteX3" fmla="*/ 56270 w 146805"/>
                      <a:gd name="connsiteY3" fmla="*/ 479834 h 787652"/>
                      <a:gd name="connsiteX4" fmla="*/ 38163 w 146805"/>
                      <a:gd name="connsiteY4" fmla="*/ 543208 h 787652"/>
                      <a:gd name="connsiteX5" fmla="*/ 1949 w 146805"/>
                      <a:gd name="connsiteY5" fmla="*/ 597529 h 787652"/>
                      <a:gd name="connsiteX6" fmla="*/ 38163 w 146805"/>
                      <a:gd name="connsiteY6" fmla="*/ 769545 h 787652"/>
                      <a:gd name="connsiteX7" fmla="*/ 65324 w 146805"/>
                      <a:gd name="connsiteY7" fmla="*/ 787652 h 787652"/>
                      <a:gd name="connsiteX8" fmla="*/ 92484 w 146805"/>
                      <a:gd name="connsiteY8" fmla="*/ 778598 h 787652"/>
                      <a:gd name="connsiteX9" fmla="*/ 101537 w 146805"/>
                      <a:gd name="connsiteY9" fmla="*/ 751438 h 787652"/>
                      <a:gd name="connsiteX10" fmla="*/ 119644 w 146805"/>
                      <a:gd name="connsiteY10" fmla="*/ 688064 h 787652"/>
                      <a:gd name="connsiteX11" fmla="*/ 146805 w 146805"/>
                      <a:gd name="connsiteY11" fmla="*/ 669957 h 787652"/>
                      <a:gd name="connsiteX12" fmla="*/ 137751 w 146805"/>
                      <a:gd name="connsiteY12" fmla="*/ 579422 h 787652"/>
                      <a:gd name="connsiteX13" fmla="*/ 128698 w 146805"/>
                      <a:gd name="connsiteY13" fmla="*/ 552262 h 787652"/>
                      <a:gd name="connsiteX14" fmla="*/ 101537 w 146805"/>
                      <a:gd name="connsiteY14" fmla="*/ 534155 h 787652"/>
                      <a:gd name="connsiteX15" fmla="*/ 83431 w 146805"/>
                      <a:gd name="connsiteY15" fmla="*/ 516048 h 787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805" h="787652">
                        <a:moveTo>
                          <a:pt x="101537" y="0"/>
                        </a:moveTo>
                        <a:cubicBezTo>
                          <a:pt x="97457" y="171368"/>
                          <a:pt x="122715" y="278967"/>
                          <a:pt x="83431" y="416460"/>
                        </a:cubicBezTo>
                        <a:cubicBezTo>
                          <a:pt x="80809" y="425636"/>
                          <a:pt x="78136" y="434849"/>
                          <a:pt x="74377" y="443620"/>
                        </a:cubicBezTo>
                        <a:cubicBezTo>
                          <a:pt x="69060" y="456025"/>
                          <a:pt x="62306" y="467763"/>
                          <a:pt x="56270" y="479834"/>
                        </a:cubicBezTo>
                        <a:cubicBezTo>
                          <a:pt x="54138" y="488364"/>
                          <a:pt x="44069" y="532577"/>
                          <a:pt x="38163" y="543208"/>
                        </a:cubicBezTo>
                        <a:cubicBezTo>
                          <a:pt x="27594" y="562231"/>
                          <a:pt x="1949" y="597529"/>
                          <a:pt x="1949" y="597529"/>
                        </a:cubicBezTo>
                        <a:cubicBezTo>
                          <a:pt x="9253" y="714385"/>
                          <a:pt x="-22531" y="718966"/>
                          <a:pt x="38163" y="769545"/>
                        </a:cubicBezTo>
                        <a:cubicBezTo>
                          <a:pt x="46522" y="776511"/>
                          <a:pt x="56270" y="781616"/>
                          <a:pt x="65324" y="787652"/>
                        </a:cubicBezTo>
                        <a:cubicBezTo>
                          <a:pt x="74377" y="784634"/>
                          <a:pt x="85736" y="785346"/>
                          <a:pt x="92484" y="778598"/>
                        </a:cubicBezTo>
                        <a:cubicBezTo>
                          <a:pt x="99232" y="771850"/>
                          <a:pt x="98915" y="760614"/>
                          <a:pt x="101537" y="751438"/>
                        </a:cubicBezTo>
                        <a:cubicBezTo>
                          <a:pt x="102259" y="748911"/>
                          <a:pt x="114822" y="694092"/>
                          <a:pt x="119644" y="688064"/>
                        </a:cubicBezTo>
                        <a:cubicBezTo>
                          <a:pt x="126441" y="679567"/>
                          <a:pt x="137751" y="675993"/>
                          <a:pt x="146805" y="669957"/>
                        </a:cubicBezTo>
                        <a:cubicBezTo>
                          <a:pt x="143787" y="639779"/>
                          <a:pt x="142363" y="609398"/>
                          <a:pt x="137751" y="579422"/>
                        </a:cubicBezTo>
                        <a:cubicBezTo>
                          <a:pt x="136300" y="569990"/>
                          <a:pt x="134660" y="559714"/>
                          <a:pt x="128698" y="552262"/>
                        </a:cubicBezTo>
                        <a:cubicBezTo>
                          <a:pt x="121901" y="543765"/>
                          <a:pt x="110034" y="540952"/>
                          <a:pt x="101537" y="534155"/>
                        </a:cubicBezTo>
                        <a:cubicBezTo>
                          <a:pt x="94872" y="528823"/>
                          <a:pt x="89466" y="522084"/>
                          <a:pt x="83431" y="516048"/>
                        </a:cubicBezTo>
                      </a:path>
                    </a:pathLst>
                  </a:custGeom>
                  <a:solidFill>
                    <a:schemeClr val="tx2">
                      <a:lumMod val="40000"/>
                      <a:lumOff val="6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a:off x="5232903" y="3223034"/>
                    <a:ext cx="253497" cy="2127564"/>
                  </a:xfrm>
                  <a:custGeom>
                    <a:avLst/>
                    <a:gdLst>
                      <a:gd name="connsiteX0" fmla="*/ 217283 w 253497"/>
                      <a:gd name="connsiteY0" fmla="*/ 0 h 2127564"/>
                      <a:gd name="connsiteX1" fmla="*/ 235390 w 253497"/>
                      <a:gd name="connsiteY1" fmla="*/ 81481 h 2127564"/>
                      <a:gd name="connsiteX2" fmla="*/ 253497 w 253497"/>
                      <a:gd name="connsiteY2" fmla="*/ 135802 h 2127564"/>
                      <a:gd name="connsiteX3" fmla="*/ 244444 w 253497"/>
                      <a:gd name="connsiteY3" fmla="*/ 199176 h 2127564"/>
                      <a:gd name="connsiteX4" fmla="*/ 217283 w 253497"/>
                      <a:gd name="connsiteY4" fmla="*/ 226336 h 2127564"/>
                      <a:gd name="connsiteX5" fmla="*/ 208230 w 253497"/>
                      <a:gd name="connsiteY5" fmla="*/ 253497 h 2127564"/>
                      <a:gd name="connsiteX6" fmla="*/ 199176 w 253497"/>
                      <a:gd name="connsiteY6" fmla="*/ 570368 h 2127564"/>
                      <a:gd name="connsiteX7" fmla="*/ 181069 w 253497"/>
                      <a:gd name="connsiteY7" fmla="*/ 597528 h 2127564"/>
                      <a:gd name="connsiteX8" fmla="*/ 162962 w 253497"/>
                      <a:gd name="connsiteY8" fmla="*/ 688063 h 2127564"/>
                      <a:gd name="connsiteX9" fmla="*/ 162962 w 253497"/>
                      <a:gd name="connsiteY9" fmla="*/ 1204111 h 2127564"/>
                      <a:gd name="connsiteX10" fmla="*/ 108642 w 253497"/>
                      <a:gd name="connsiteY10" fmla="*/ 1240324 h 2127564"/>
                      <a:gd name="connsiteX11" fmla="*/ 81481 w 253497"/>
                      <a:gd name="connsiteY11" fmla="*/ 1267485 h 2127564"/>
                      <a:gd name="connsiteX12" fmla="*/ 63374 w 253497"/>
                      <a:gd name="connsiteY12" fmla="*/ 1394233 h 2127564"/>
                      <a:gd name="connsiteX13" fmla="*/ 54321 w 253497"/>
                      <a:gd name="connsiteY13" fmla="*/ 1602463 h 2127564"/>
                      <a:gd name="connsiteX14" fmla="*/ 27160 w 253497"/>
                      <a:gd name="connsiteY14" fmla="*/ 1683944 h 2127564"/>
                      <a:gd name="connsiteX15" fmla="*/ 0 w 253497"/>
                      <a:gd name="connsiteY15" fmla="*/ 1783532 h 2127564"/>
                      <a:gd name="connsiteX16" fmla="*/ 9053 w 253497"/>
                      <a:gd name="connsiteY16" fmla="*/ 1855960 h 2127564"/>
                      <a:gd name="connsiteX17" fmla="*/ 18107 w 253497"/>
                      <a:gd name="connsiteY17" fmla="*/ 1883120 h 2127564"/>
                      <a:gd name="connsiteX18" fmla="*/ 27160 w 253497"/>
                      <a:gd name="connsiteY18" fmla="*/ 2027976 h 2127564"/>
                      <a:gd name="connsiteX19" fmla="*/ 36214 w 253497"/>
                      <a:gd name="connsiteY19" fmla="*/ 2073243 h 2127564"/>
                      <a:gd name="connsiteX20" fmla="*/ 54321 w 253497"/>
                      <a:gd name="connsiteY20" fmla="*/ 2100404 h 2127564"/>
                      <a:gd name="connsiteX21" fmla="*/ 108642 w 253497"/>
                      <a:gd name="connsiteY21" fmla="*/ 2127564 h 2127564"/>
                      <a:gd name="connsiteX22" fmla="*/ 144855 w 253497"/>
                      <a:gd name="connsiteY22" fmla="*/ 2118511 h 2127564"/>
                      <a:gd name="connsiteX23" fmla="*/ 153909 w 253497"/>
                      <a:gd name="connsiteY23" fmla="*/ 2091350 h 2127564"/>
                      <a:gd name="connsiteX24" fmla="*/ 181069 w 253497"/>
                      <a:gd name="connsiteY24" fmla="*/ 2055136 h 2127564"/>
                      <a:gd name="connsiteX25" fmla="*/ 190123 w 253497"/>
                      <a:gd name="connsiteY25" fmla="*/ 2027976 h 2127564"/>
                      <a:gd name="connsiteX26" fmla="*/ 172016 w 253497"/>
                      <a:gd name="connsiteY26" fmla="*/ 1928388 h 2127564"/>
                      <a:gd name="connsiteX27" fmla="*/ 135802 w 253497"/>
                      <a:gd name="connsiteY27" fmla="*/ 1874067 h 2127564"/>
                      <a:gd name="connsiteX28" fmla="*/ 117695 w 253497"/>
                      <a:gd name="connsiteY28" fmla="*/ 1846907 h 2127564"/>
                      <a:gd name="connsiteX29" fmla="*/ 126748 w 253497"/>
                      <a:gd name="connsiteY29" fmla="*/ 1765425 h 2127564"/>
                      <a:gd name="connsiteX30" fmla="*/ 199176 w 253497"/>
                      <a:gd name="connsiteY30" fmla="*/ 1792586 h 2127564"/>
                      <a:gd name="connsiteX31" fmla="*/ 235390 w 253497"/>
                      <a:gd name="connsiteY31" fmla="*/ 1756372 h 2127564"/>
                      <a:gd name="connsiteX32" fmla="*/ 208230 w 253497"/>
                      <a:gd name="connsiteY32" fmla="*/ 1457608 h 2127564"/>
                      <a:gd name="connsiteX33" fmla="*/ 208230 w 253497"/>
                      <a:gd name="connsiteY33" fmla="*/ 1186004 h 2127564"/>
                      <a:gd name="connsiteX34" fmla="*/ 199176 w 253497"/>
                      <a:gd name="connsiteY34" fmla="*/ 1176950 h 2127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53497" h="2127564">
                        <a:moveTo>
                          <a:pt x="217283" y="0"/>
                        </a:moveTo>
                        <a:cubicBezTo>
                          <a:pt x="200223" y="102363"/>
                          <a:pt x="199367" y="16639"/>
                          <a:pt x="235390" y="81481"/>
                        </a:cubicBezTo>
                        <a:cubicBezTo>
                          <a:pt x="244659" y="98166"/>
                          <a:pt x="253497" y="135802"/>
                          <a:pt x="253497" y="135802"/>
                        </a:cubicBezTo>
                        <a:cubicBezTo>
                          <a:pt x="250479" y="156927"/>
                          <a:pt x="252369" y="179363"/>
                          <a:pt x="244444" y="199176"/>
                        </a:cubicBezTo>
                        <a:cubicBezTo>
                          <a:pt x="239689" y="211064"/>
                          <a:pt x="224385" y="215683"/>
                          <a:pt x="217283" y="226336"/>
                        </a:cubicBezTo>
                        <a:cubicBezTo>
                          <a:pt x="211989" y="234277"/>
                          <a:pt x="211248" y="244443"/>
                          <a:pt x="208230" y="253497"/>
                        </a:cubicBezTo>
                        <a:cubicBezTo>
                          <a:pt x="205212" y="359121"/>
                          <a:pt x="207492" y="465029"/>
                          <a:pt x="199176" y="570368"/>
                        </a:cubicBezTo>
                        <a:cubicBezTo>
                          <a:pt x="198320" y="581215"/>
                          <a:pt x="184269" y="587128"/>
                          <a:pt x="181069" y="597528"/>
                        </a:cubicBezTo>
                        <a:cubicBezTo>
                          <a:pt x="172018" y="626943"/>
                          <a:pt x="162962" y="688063"/>
                          <a:pt x="162962" y="688063"/>
                        </a:cubicBezTo>
                        <a:cubicBezTo>
                          <a:pt x="173571" y="857798"/>
                          <a:pt x="188970" y="1036919"/>
                          <a:pt x="162962" y="1204111"/>
                        </a:cubicBezTo>
                        <a:cubicBezTo>
                          <a:pt x="159617" y="1225614"/>
                          <a:pt x="124030" y="1224936"/>
                          <a:pt x="108642" y="1240324"/>
                        </a:cubicBezTo>
                        <a:lnTo>
                          <a:pt x="81481" y="1267485"/>
                        </a:lnTo>
                        <a:cubicBezTo>
                          <a:pt x="70922" y="1320280"/>
                          <a:pt x="67284" y="1331678"/>
                          <a:pt x="63374" y="1394233"/>
                        </a:cubicBezTo>
                        <a:cubicBezTo>
                          <a:pt x="59040" y="1463573"/>
                          <a:pt x="61470" y="1533356"/>
                          <a:pt x="54321" y="1602463"/>
                        </a:cubicBezTo>
                        <a:cubicBezTo>
                          <a:pt x="52722" y="1617922"/>
                          <a:pt x="32487" y="1662635"/>
                          <a:pt x="27160" y="1683944"/>
                        </a:cubicBezTo>
                        <a:cubicBezTo>
                          <a:pt x="6738" y="1765630"/>
                          <a:pt x="16922" y="1732763"/>
                          <a:pt x="0" y="1783532"/>
                        </a:cubicBezTo>
                        <a:cubicBezTo>
                          <a:pt x="3018" y="1807675"/>
                          <a:pt x="4701" y="1832022"/>
                          <a:pt x="9053" y="1855960"/>
                        </a:cubicBezTo>
                        <a:cubicBezTo>
                          <a:pt x="10760" y="1865349"/>
                          <a:pt x="17108" y="1873629"/>
                          <a:pt x="18107" y="1883120"/>
                        </a:cubicBezTo>
                        <a:cubicBezTo>
                          <a:pt x="23172" y="1931234"/>
                          <a:pt x="22573" y="1979814"/>
                          <a:pt x="27160" y="2027976"/>
                        </a:cubicBezTo>
                        <a:cubicBezTo>
                          <a:pt x="28619" y="2043295"/>
                          <a:pt x="30811" y="2058835"/>
                          <a:pt x="36214" y="2073243"/>
                        </a:cubicBezTo>
                        <a:cubicBezTo>
                          <a:pt x="40035" y="2083431"/>
                          <a:pt x="46627" y="2092710"/>
                          <a:pt x="54321" y="2100404"/>
                        </a:cubicBezTo>
                        <a:cubicBezTo>
                          <a:pt x="71872" y="2117955"/>
                          <a:pt x="86551" y="2120201"/>
                          <a:pt x="108642" y="2127564"/>
                        </a:cubicBezTo>
                        <a:cubicBezTo>
                          <a:pt x="120713" y="2124546"/>
                          <a:pt x="135139" y="2126284"/>
                          <a:pt x="144855" y="2118511"/>
                        </a:cubicBezTo>
                        <a:cubicBezTo>
                          <a:pt x="152307" y="2112549"/>
                          <a:pt x="149174" y="2099636"/>
                          <a:pt x="153909" y="2091350"/>
                        </a:cubicBezTo>
                        <a:cubicBezTo>
                          <a:pt x="161395" y="2078249"/>
                          <a:pt x="172016" y="2067207"/>
                          <a:pt x="181069" y="2055136"/>
                        </a:cubicBezTo>
                        <a:cubicBezTo>
                          <a:pt x="184087" y="2046083"/>
                          <a:pt x="190123" y="2037519"/>
                          <a:pt x="190123" y="2027976"/>
                        </a:cubicBezTo>
                        <a:cubicBezTo>
                          <a:pt x="190123" y="2015747"/>
                          <a:pt x="184747" y="1951304"/>
                          <a:pt x="172016" y="1928388"/>
                        </a:cubicBezTo>
                        <a:cubicBezTo>
                          <a:pt x="161448" y="1909365"/>
                          <a:pt x="147873" y="1892174"/>
                          <a:pt x="135802" y="1874067"/>
                        </a:cubicBezTo>
                        <a:lnTo>
                          <a:pt x="117695" y="1846907"/>
                        </a:lnTo>
                        <a:cubicBezTo>
                          <a:pt x="120713" y="1819746"/>
                          <a:pt x="110351" y="1787287"/>
                          <a:pt x="126748" y="1765425"/>
                        </a:cubicBezTo>
                        <a:cubicBezTo>
                          <a:pt x="139800" y="1748022"/>
                          <a:pt x="189536" y="1786159"/>
                          <a:pt x="199176" y="1792586"/>
                        </a:cubicBezTo>
                        <a:cubicBezTo>
                          <a:pt x="223319" y="1784538"/>
                          <a:pt x="235390" y="1788562"/>
                          <a:pt x="235390" y="1756372"/>
                        </a:cubicBezTo>
                        <a:cubicBezTo>
                          <a:pt x="235390" y="1488016"/>
                          <a:pt x="275454" y="1558442"/>
                          <a:pt x="208230" y="1457608"/>
                        </a:cubicBezTo>
                        <a:cubicBezTo>
                          <a:pt x="214125" y="1345601"/>
                          <a:pt x="225332" y="1288613"/>
                          <a:pt x="208230" y="1186004"/>
                        </a:cubicBezTo>
                        <a:cubicBezTo>
                          <a:pt x="207528" y="1181794"/>
                          <a:pt x="202194" y="1179968"/>
                          <a:pt x="199176" y="1176950"/>
                        </a:cubicBezTo>
                      </a:path>
                    </a:pathLst>
                  </a:custGeom>
                  <a:solidFill>
                    <a:schemeClr val="tx2">
                      <a:lumMod val="40000"/>
                      <a:lumOff val="6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4856816" y="3084679"/>
                  <a:ext cx="278939" cy="200368"/>
                  <a:chOff x="6690511" y="2136618"/>
                  <a:chExt cx="524866" cy="377022"/>
                </a:xfrm>
              </p:grpSpPr>
              <p:sp>
                <p:nvSpPr>
                  <p:cNvPr id="28" name="Isosceles Triangle 27"/>
                  <p:cNvSpPr/>
                  <p:nvPr/>
                </p:nvSpPr>
                <p:spPr>
                  <a:xfrm>
                    <a:off x="6690511" y="2136618"/>
                    <a:ext cx="325925" cy="298764"/>
                  </a:xfrm>
                  <a:prstGeom prst="triangle">
                    <a:avLst/>
                  </a:prstGeom>
                  <a:solidFill>
                    <a:srgbClr val="EFB1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p:cNvSpPr/>
                  <p:nvPr/>
                </p:nvSpPr>
                <p:spPr>
                  <a:xfrm>
                    <a:off x="6889452" y="2136618"/>
                    <a:ext cx="325925" cy="298764"/>
                  </a:xfrm>
                  <a:prstGeom prst="triangle">
                    <a:avLst/>
                  </a:prstGeom>
                  <a:solidFill>
                    <a:srgbClr val="EFB1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9"/>
                  <p:cNvSpPr/>
                  <p:nvPr/>
                </p:nvSpPr>
                <p:spPr>
                  <a:xfrm>
                    <a:off x="6789981" y="2214876"/>
                    <a:ext cx="325925" cy="298764"/>
                  </a:xfrm>
                  <a:prstGeom prst="triangle">
                    <a:avLst/>
                  </a:prstGeom>
                  <a:solidFill>
                    <a:srgbClr val="EFB1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5523604" y="4286816"/>
                  <a:ext cx="249793" cy="206354"/>
                  <a:chOff x="8266989" y="4835584"/>
                  <a:chExt cx="396560" cy="327598"/>
                </a:xfrm>
              </p:grpSpPr>
              <p:sp>
                <p:nvSpPr>
                  <p:cNvPr id="26" name="Isosceles Triangle 25"/>
                  <p:cNvSpPr/>
                  <p:nvPr/>
                </p:nvSpPr>
                <p:spPr>
                  <a:xfrm>
                    <a:off x="8337624" y="4835584"/>
                    <a:ext cx="325925" cy="298764"/>
                  </a:xfrm>
                  <a:prstGeom prst="triangle">
                    <a:avLst/>
                  </a:prstGeom>
                  <a:solidFill>
                    <a:srgbClr val="EFB1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26"/>
                  <p:cNvSpPr/>
                  <p:nvPr/>
                </p:nvSpPr>
                <p:spPr>
                  <a:xfrm>
                    <a:off x="8266989" y="4949052"/>
                    <a:ext cx="233597" cy="214130"/>
                  </a:xfrm>
                  <a:prstGeom prst="triangle">
                    <a:avLst/>
                  </a:prstGeom>
                  <a:solidFill>
                    <a:srgbClr val="EFB1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2" name="TextBox 11"/>
            <p:cNvSpPr txBox="1"/>
            <p:nvPr/>
          </p:nvSpPr>
          <p:spPr>
            <a:xfrm>
              <a:off x="8899560" y="1405355"/>
              <a:ext cx="1430447" cy="276999"/>
            </a:xfrm>
            <a:prstGeom prst="rect">
              <a:avLst/>
            </a:prstGeom>
            <a:noFill/>
          </p:spPr>
          <p:txBody>
            <a:bodyPr wrap="square" rtlCol="0">
              <a:spAutoFit/>
            </a:bodyPr>
            <a:lstStyle/>
            <a:p>
              <a:r>
                <a:rPr lang="en-US" sz="1200" dirty="0">
                  <a:solidFill>
                    <a:schemeClr val="bg1"/>
                  </a:solidFill>
                </a:rPr>
                <a:t>Mt. Carmel</a:t>
              </a:r>
            </a:p>
          </p:txBody>
        </p:sp>
        <p:sp>
          <p:nvSpPr>
            <p:cNvPr id="13" name="TextBox 12"/>
            <p:cNvSpPr txBox="1"/>
            <p:nvPr/>
          </p:nvSpPr>
          <p:spPr>
            <a:xfrm>
              <a:off x="9774236" y="3424403"/>
              <a:ext cx="1430447" cy="276999"/>
            </a:xfrm>
            <a:prstGeom prst="rect">
              <a:avLst/>
            </a:prstGeom>
            <a:noFill/>
          </p:spPr>
          <p:txBody>
            <a:bodyPr wrap="square" rtlCol="0">
              <a:spAutoFit/>
            </a:bodyPr>
            <a:lstStyle/>
            <a:p>
              <a:r>
                <a:rPr lang="en-US" sz="1200" dirty="0">
                  <a:solidFill>
                    <a:schemeClr val="bg1"/>
                  </a:solidFill>
                </a:rPr>
                <a:t>Mt. Nebo</a:t>
              </a:r>
            </a:p>
          </p:txBody>
        </p:sp>
        <p:sp>
          <p:nvSpPr>
            <p:cNvPr id="14" name="TextBox 13"/>
            <p:cNvSpPr txBox="1"/>
            <p:nvPr/>
          </p:nvSpPr>
          <p:spPr>
            <a:xfrm>
              <a:off x="8899560" y="3128745"/>
              <a:ext cx="1430447" cy="276999"/>
            </a:xfrm>
            <a:prstGeom prst="rect">
              <a:avLst/>
            </a:prstGeom>
            <a:noFill/>
          </p:spPr>
          <p:txBody>
            <a:bodyPr wrap="square" rtlCol="0">
              <a:spAutoFit/>
            </a:bodyPr>
            <a:lstStyle/>
            <a:p>
              <a:r>
                <a:rPr lang="en-US" sz="1200" dirty="0">
                  <a:solidFill>
                    <a:schemeClr val="bg1"/>
                  </a:solidFill>
                </a:rPr>
                <a:t>Jerusalem</a:t>
              </a:r>
            </a:p>
          </p:txBody>
        </p:sp>
        <p:sp>
          <p:nvSpPr>
            <p:cNvPr id="16" name="TextBox 15"/>
            <p:cNvSpPr txBox="1"/>
            <p:nvPr/>
          </p:nvSpPr>
          <p:spPr>
            <a:xfrm>
              <a:off x="8524318" y="3529937"/>
              <a:ext cx="1430447" cy="276999"/>
            </a:xfrm>
            <a:prstGeom prst="rect">
              <a:avLst/>
            </a:prstGeom>
            <a:noFill/>
          </p:spPr>
          <p:txBody>
            <a:bodyPr wrap="square" rtlCol="0">
              <a:spAutoFit/>
            </a:bodyPr>
            <a:lstStyle/>
            <a:p>
              <a:r>
                <a:rPr lang="en-US" sz="1200" dirty="0">
                  <a:solidFill>
                    <a:schemeClr val="bg1"/>
                  </a:solidFill>
                </a:rPr>
                <a:t>Gath</a:t>
              </a:r>
            </a:p>
          </p:txBody>
        </p:sp>
        <p:sp>
          <p:nvSpPr>
            <p:cNvPr id="17" name="5-Point Star 16"/>
            <p:cNvSpPr/>
            <p:nvPr/>
          </p:nvSpPr>
          <p:spPr>
            <a:xfrm>
              <a:off x="9239542" y="3331099"/>
              <a:ext cx="116506" cy="134984"/>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5-Point Star 18"/>
            <p:cNvSpPr/>
            <p:nvPr/>
          </p:nvSpPr>
          <p:spPr>
            <a:xfrm>
              <a:off x="8737703" y="3450258"/>
              <a:ext cx="116506" cy="134984"/>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ame 19"/>
            <p:cNvSpPr/>
            <p:nvPr/>
          </p:nvSpPr>
          <p:spPr>
            <a:xfrm>
              <a:off x="7505323" y="500334"/>
              <a:ext cx="3699360" cy="4662847"/>
            </a:xfrm>
            <a:prstGeom prst="frame">
              <a:avLst>
                <a:gd name="adj1" fmla="val 5403"/>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 name="Freeform 1"/>
          <p:cNvSpPr/>
          <p:nvPr/>
        </p:nvSpPr>
        <p:spPr>
          <a:xfrm>
            <a:off x="832919" y="3938257"/>
            <a:ext cx="923453" cy="1131684"/>
          </a:xfrm>
          <a:custGeom>
            <a:avLst/>
            <a:gdLst>
              <a:gd name="connsiteX0" fmla="*/ 624689 w 923453"/>
              <a:gd name="connsiteY0" fmla="*/ 0 h 1131684"/>
              <a:gd name="connsiteX1" fmla="*/ 688063 w 923453"/>
              <a:gd name="connsiteY1" fmla="*/ 108642 h 1131684"/>
              <a:gd name="connsiteX2" fmla="*/ 706170 w 923453"/>
              <a:gd name="connsiteY2" fmla="*/ 135802 h 1131684"/>
              <a:gd name="connsiteX3" fmla="*/ 733331 w 923453"/>
              <a:gd name="connsiteY3" fmla="*/ 162963 h 1131684"/>
              <a:gd name="connsiteX4" fmla="*/ 751437 w 923453"/>
              <a:gd name="connsiteY4" fmla="*/ 199177 h 1131684"/>
              <a:gd name="connsiteX5" fmla="*/ 778598 w 923453"/>
              <a:gd name="connsiteY5" fmla="*/ 226337 h 1131684"/>
              <a:gd name="connsiteX6" fmla="*/ 787651 w 923453"/>
              <a:gd name="connsiteY6" fmla="*/ 253497 h 1131684"/>
              <a:gd name="connsiteX7" fmla="*/ 814812 w 923453"/>
              <a:gd name="connsiteY7" fmla="*/ 280658 h 1131684"/>
              <a:gd name="connsiteX8" fmla="*/ 851026 w 923453"/>
              <a:gd name="connsiteY8" fmla="*/ 334979 h 1131684"/>
              <a:gd name="connsiteX9" fmla="*/ 878186 w 923453"/>
              <a:gd name="connsiteY9" fmla="*/ 425513 h 1131684"/>
              <a:gd name="connsiteX10" fmla="*/ 887239 w 923453"/>
              <a:gd name="connsiteY10" fmla="*/ 452674 h 1131684"/>
              <a:gd name="connsiteX11" fmla="*/ 896293 w 923453"/>
              <a:gd name="connsiteY11" fmla="*/ 497941 h 1131684"/>
              <a:gd name="connsiteX12" fmla="*/ 914400 w 923453"/>
              <a:gd name="connsiteY12" fmla="*/ 552262 h 1131684"/>
              <a:gd name="connsiteX13" fmla="*/ 923453 w 923453"/>
              <a:gd name="connsiteY13" fmla="*/ 579422 h 1131684"/>
              <a:gd name="connsiteX14" fmla="*/ 905346 w 923453"/>
              <a:gd name="connsiteY14" fmla="*/ 805759 h 1131684"/>
              <a:gd name="connsiteX15" fmla="*/ 896293 w 923453"/>
              <a:gd name="connsiteY15" fmla="*/ 841973 h 1131684"/>
              <a:gd name="connsiteX16" fmla="*/ 832919 w 923453"/>
              <a:gd name="connsiteY16" fmla="*/ 923454 h 1131684"/>
              <a:gd name="connsiteX17" fmla="*/ 787651 w 923453"/>
              <a:gd name="connsiteY17" fmla="*/ 977775 h 1131684"/>
              <a:gd name="connsiteX18" fmla="*/ 760491 w 923453"/>
              <a:gd name="connsiteY18" fmla="*/ 995882 h 1131684"/>
              <a:gd name="connsiteX19" fmla="*/ 706170 w 923453"/>
              <a:gd name="connsiteY19" fmla="*/ 1041149 h 1131684"/>
              <a:gd name="connsiteX20" fmla="*/ 651849 w 923453"/>
              <a:gd name="connsiteY20" fmla="*/ 1059256 h 1131684"/>
              <a:gd name="connsiteX21" fmla="*/ 615635 w 923453"/>
              <a:gd name="connsiteY21" fmla="*/ 1077363 h 1131684"/>
              <a:gd name="connsiteX22" fmla="*/ 552261 w 923453"/>
              <a:gd name="connsiteY22" fmla="*/ 1095470 h 1131684"/>
              <a:gd name="connsiteX23" fmla="*/ 497940 w 923453"/>
              <a:gd name="connsiteY23" fmla="*/ 1113577 h 1131684"/>
              <a:gd name="connsiteX24" fmla="*/ 434566 w 923453"/>
              <a:gd name="connsiteY24" fmla="*/ 1131684 h 1131684"/>
              <a:gd name="connsiteX25" fmla="*/ 190123 w 923453"/>
              <a:gd name="connsiteY25" fmla="*/ 1122630 h 1131684"/>
              <a:gd name="connsiteX26" fmla="*/ 135802 w 923453"/>
              <a:gd name="connsiteY26" fmla="*/ 1104523 h 1131684"/>
              <a:gd name="connsiteX27" fmla="*/ 99588 w 923453"/>
              <a:gd name="connsiteY27" fmla="*/ 1095470 h 1131684"/>
              <a:gd name="connsiteX28" fmla="*/ 45267 w 923453"/>
              <a:gd name="connsiteY28" fmla="*/ 1050202 h 1131684"/>
              <a:gd name="connsiteX29" fmla="*/ 0 w 923453"/>
              <a:gd name="connsiteY29" fmla="*/ 1023042 h 113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23453" h="1131684">
                <a:moveTo>
                  <a:pt x="624689" y="0"/>
                </a:moveTo>
                <a:cubicBezTo>
                  <a:pt x="661580" y="73784"/>
                  <a:pt x="640620" y="37479"/>
                  <a:pt x="688063" y="108642"/>
                </a:cubicBezTo>
                <a:cubicBezTo>
                  <a:pt x="694099" y="117695"/>
                  <a:pt x="698476" y="128108"/>
                  <a:pt x="706170" y="135802"/>
                </a:cubicBezTo>
                <a:lnTo>
                  <a:pt x="733331" y="162963"/>
                </a:lnTo>
                <a:cubicBezTo>
                  <a:pt x="739366" y="175034"/>
                  <a:pt x="743593" y="188195"/>
                  <a:pt x="751437" y="199177"/>
                </a:cubicBezTo>
                <a:cubicBezTo>
                  <a:pt x="758879" y="209596"/>
                  <a:pt x="771496" y="215684"/>
                  <a:pt x="778598" y="226337"/>
                </a:cubicBezTo>
                <a:cubicBezTo>
                  <a:pt x="783892" y="234277"/>
                  <a:pt x="782357" y="245557"/>
                  <a:pt x="787651" y="253497"/>
                </a:cubicBezTo>
                <a:cubicBezTo>
                  <a:pt x="794753" y="264150"/>
                  <a:pt x="806951" y="270551"/>
                  <a:pt x="814812" y="280658"/>
                </a:cubicBezTo>
                <a:cubicBezTo>
                  <a:pt x="828173" y="297836"/>
                  <a:pt x="851026" y="334979"/>
                  <a:pt x="851026" y="334979"/>
                </a:cubicBezTo>
                <a:cubicBezTo>
                  <a:pt x="864709" y="389715"/>
                  <a:pt x="856142" y="359381"/>
                  <a:pt x="878186" y="425513"/>
                </a:cubicBezTo>
                <a:cubicBezTo>
                  <a:pt x="881204" y="434567"/>
                  <a:pt x="885367" y="443316"/>
                  <a:pt x="887239" y="452674"/>
                </a:cubicBezTo>
                <a:cubicBezTo>
                  <a:pt x="890257" y="467763"/>
                  <a:pt x="892244" y="483095"/>
                  <a:pt x="896293" y="497941"/>
                </a:cubicBezTo>
                <a:cubicBezTo>
                  <a:pt x="901315" y="516355"/>
                  <a:pt x="908364" y="534155"/>
                  <a:pt x="914400" y="552262"/>
                </a:cubicBezTo>
                <a:lnTo>
                  <a:pt x="923453" y="579422"/>
                </a:lnTo>
                <a:cubicBezTo>
                  <a:pt x="916278" y="722923"/>
                  <a:pt x="925579" y="714713"/>
                  <a:pt x="905346" y="805759"/>
                </a:cubicBezTo>
                <a:cubicBezTo>
                  <a:pt x="902647" y="817906"/>
                  <a:pt x="901858" y="830844"/>
                  <a:pt x="896293" y="841973"/>
                </a:cubicBezTo>
                <a:cubicBezTo>
                  <a:pt x="861974" y="910611"/>
                  <a:pt x="870173" y="878749"/>
                  <a:pt x="832919" y="923454"/>
                </a:cubicBezTo>
                <a:cubicBezTo>
                  <a:pt x="800550" y="962298"/>
                  <a:pt x="830931" y="941708"/>
                  <a:pt x="787651" y="977775"/>
                </a:cubicBezTo>
                <a:cubicBezTo>
                  <a:pt x="779292" y="984741"/>
                  <a:pt x="768850" y="988916"/>
                  <a:pt x="760491" y="995882"/>
                </a:cubicBezTo>
                <a:cubicBezTo>
                  <a:pt x="736124" y="1016188"/>
                  <a:pt x="735072" y="1028304"/>
                  <a:pt x="706170" y="1041149"/>
                </a:cubicBezTo>
                <a:cubicBezTo>
                  <a:pt x="688729" y="1048901"/>
                  <a:pt x="668920" y="1050720"/>
                  <a:pt x="651849" y="1059256"/>
                </a:cubicBezTo>
                <a:cubicBezTo>
                  <a:pt x="639778" y="1065292"/>
                  <a:pt x="628040" y="1072047"/>
                  <a:pt x="615635" y="1077363"/>
                </a:cubicBezTo>
                <a:cubicBezTo>
                  <a:pt x="591977" y="1087502"/>
                  <a:pt x="577776" y="1087815"/>
                  <a:pt x="552261" y="1095470"/>
                </a:cubicBezTo>
                <a:cubicBezTo>
                  <a:pt x="533980" y="1100955"/>
                  <a:pt x="516457" y="1108948"/>
                  <a:pt x="497940" y="1113577"/>
                </a:cubicBezTo>
                <a:cubicBezTo>
                  <a:pt x="452468" y="1124945"/>
                  <a:pt x="473531" y="1118695"/>
                  <a:pt x="434566" y="1131684"/>
                </a:cubicBezTo>
                <a:cubicBezTo>
                  <a:pt x="353085" y="1128666"/>
                  <a:pt x="271325" y="1130012"/>
                  <a:pt x="190123" y="1122630"/>
                </a:cubicBezTo>
                <a:cubicBezTo>
                  <a:pt x="171115" y="1120902"/>
                  <a:pt x="154319" y="1109152"/>
                  <a:pt x="135802" y="1104523"/>
                </a:cubicBezTo>
                <a:lnTo>
                  <a:pt x="99588" y="1095470"/>
                </a:lnTo>
                <a:cubicBezTo>
                  <a:pt x="74620" y="1070501"/>
                  <a:pt x="74680" y="1067009"/>
                  <a:pt x="45267" y="1050202"/>
                </a:cubicBezTo>
                <a:cubicBezTo>
                  <a:pt x="-1435" y="1023515"/>
                  <a:pt x="20706" y="1043748"/>
                  <a:pt x="0" y="1023042"/>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p:cNvCxnSpPr/>
          <p:nvPr/>
        </p:nvCxnSpPr>
        <p:spPr>
          <a:xfrm>
            <a:off x="950614" y="3631851"/>
            <a:ext cx="475095" cy="83763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609341" y="3245759"/>
            <a:ext cx="934505" cy="461665"/>
          </a:xfrm>
          <a:prstGeom prst="rect">
            <a:avLst/>
          </a:prstGeom>
          <a:noFill/>
        </p:spPr>
        <p:txBody>
          <a:bodyPr wrap="square" rtlCol="0">
            <a:spAutoFit/>
          </a:bodyPr>
          <a:lstStyle/>
          <a:p>
            <a:r>
              <a:rPr lang="en-US" sz="1200" dirty="0">
                <a:solidFill>
                  <a:schemeClr val="bg1"/>
                </a:solidFill>
              </a:rPr>
              <a:t>Philistine occupied</a:t>
            </a:r>
          </a:p>
        </p:txBody>
      </p:sp>
    </p:spTree>
    <p:extLst>
      <p:ext uri="{BB962C8B-B14F-4D97-AF65-F5344CB8AC3E}">
        <p14:creationId xmlns:p14="http://schemas.microsoft.com/office/powerpoint/2010/main" val="843622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5">
                                            <p:txEl>
                                              <p:pRg st="2" end="2"/>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8194"/>
                                        </p:tgtEl>
                                        <p:attrNameLst>
                                          <p:attrName>style.visibility</p:attrName>
                                        </p:attrNameLst>
                                      </p:cBhvr>
                                      <p:to>
                                        <p:strVal val="visible"/>
                                      </p:to>
                                    </p:set>
                                    <p:animEffect transition="in" filter="fade">
                                      <p:cBhvr>
                                        <p:cTn id="13" dur="500"/>
                                        <p:tgtEl>
                                          <p:spTgt spid="819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30somethinglikethat.files.wordpress.com/2011/12/burntorange1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88378" y="6375082"/>
            <a:ext cx="3691567" cy="369332"/>
          </a:xfrm>
          <a:prstGeom prst="rect">
            <a:avLst/>
          </a:prstGeom>
          <a:noFill/>
        </p:spPr>
        <p:txBody>
          <a:bodyPr wrap="square" rtlCol="0">
            <a:spAutoFit/>
          </a:bodyPr>
          <a:lstStyle/>
          <a:p>
            <a:r>
              <a:rPr lang="en-US" dirty="0">
                <a:solidFill>
                  <a:schemeClr val="bg1"/>
                </a:solidFill>
                <a:latin typeface="Calibri" panose="020F0502020204030204" pitchFamily="34" charset="0"/>
              </a:rPr>
              <a:t>1 Samuel 28</a:t>
            </a:r>
          </a:p>
        </p:txBody>
      </p:sp>
      <p:sp>
        <p:nvSpPr>
          <p:cNvPr id="21" name="Rectangle 20"/>
          <p:cNvSpPr/>
          <p:nvPr/>
        </p:nvSpPr>
        <p:spPr>
          <a:xfrm>
            <a:off x="3879945" y="1015663"/>
            <a:ext cx="7032054" cy="1477328"/>
          </a:xfrm>
          <a:prstGeom prst="rect">
            <a:avLst/>
          </a:prstGeom>
        </p:spPr>
        <p:txBody>
          <a:bodyPr wrap="square">
            <a:spAutoFit/>
          </a:bodyPr>
          <a:lstStyle/>
          <a:p>
            <a:r>
              <a:rPr lang="en-US" dirty="0">
                <a:solidFill>
                  <a:schemeClr val="bg1"/>
                </a:solidFill>
              </a:rPr>
              <a:t>Saul, now devoid of spiritual sensitivity because of his wickedness and unable to get an answer from the Lord “neither by dreams, nor by </a:t>
            </a:r>
            <a:r>
              <a:rPr lang="en-US" dirty="0" err="1">
                <a:solidFill>
                  <a:schemeClr val="bg1"/>
                </a:solidFill>
              </a:rPr>
              <a:t>Urim</a:t>
            </a:r>
            <a:r>
              <a:rPr lang="en-US" dirty="0">
                <a:solidFill>
                  <a:schemeClr val="bg1"/>
                </a:solidFill>
              </a:rPr>
              <a:t>, nor by prophets”, sought out a medium, a witch, one who claimed to be able to communicate with those in the world of spirits. It was the act of a desperate man. (3)</a:t>
            </a:r>
          </a:p>
        </p:txBody>
      </p:sp>
      <p:sp>
        <p:nvSpPr>
          <p:cNvPr id="3" name="Rectangle 2"/>
          <p:cNvSpPr/>
          <p:nvPr/>
        </p:nvSpPr>
        <p:spPr>
          <a:xfrm>
            <a:off x="4042914" y="2615846"/>
            <a:ext cx="8047871" cy="1077218"/>
          </a:xfrm>
          <a:prstGeom prst="rect">
            <a:avLst/>
          </a:prstGeom>
        </p:spPr>
        <p:txBody>
          <a:bodyPr wrap="square">
            <a:spAutoFit/>
          </a:bodyPr>
          <a:lstStyle/>
          <a:p>
            <a:pPr fontAlgn="base"/>
            <a:r>
              <a:rPr lang="en-US" sz="3200" dirty="0">
                <a:solidFill>
                  <a:srgbClr val="FFFF00"/>
                </a:solidFill>
                <a:latin typeface="Calibri" panose="020F0502020204030204" pitchFamily="34" charset="0"/>
              </a:rPr>
              <a:t>Why do you think the Lord did not answer Saul?</a:t>
            </a:r>
            <a:endParaRPr lang="en-US" sz="3200" b="0" i="0" dirty="0">
              <a:solidFill>
                <a:srgbClr val="FFFF00"/>
              </a:solidFill>
              <a:effectLst/>
              <a:latin typeface="Calibri" panose="020F0502020204030204" pitchFamily="34" charset="0"/>
            </a:endParaRPr>
          </a:p>
        </p:txBody>
      </p:sp>
      <p:sp>
        <p:nvSpPr>
          <p:cNvPr id="22" name="TextBox 21"/>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Colonna MT" panose="04020805060202030203" pitchFamily="82" charset="0"/>
              </a:rPr>
              <a:t>Meanwhile…</a:t>
            </a:r>
          </a:p>
        </p:txBody>
      </p:sp>
      <p:pic>
        <p:nvPicPr>
          <p:cNvPr id="9218" name="Picture 2" descr="http://destellodesugloria.org/blog/wp-content/uploads/2008/08/rey-sau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753" y="1333500"/>
            <a:ext cx="3016439" cy="2503645"/>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7418877" y="3693064"/>
            <a:ext cx="3505068" cy="2501531"/>
            <a:chOff x="228600" y="381000"/>
            <a:chExt cx="3505068" cy="2501531"/>
          </a:xfrm>
        </p:grpSpPr>
        <p:grpSp>
          <p:nvGrpSpPr>
            <p:cNvPr id="10" name="Group 9"/>
            <p:cNvGrpSpPr/>
            <p:nvPr/>
          </p:nvGrpSpPr>
          <p:grpSpPr>
            <a:xfrm>
              <a:off x="228600" y="381000"/>
              <a:ext cx="3505068" cy="2501531"/>
              <a:chOff x="534986" y="381000"/>
              <a:chExt cx="2637111" cy="2501531"/>
            </a:xfrm>
          </p:grpSpPr>
          <p:sp>
            <p:nvSpPr>
              <p:cNvPr id="12" name="Rectangle 11"/>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534986" y="384805"/>
                <a:ext cx="457200" cy="2497726"/>
                <a:chOff x="533400" y="381000"/>
                <a:chExt cx="457200" cy="2497726"/>
              </a:xfrm>
            </p:grpSpPr>
            <p:sp>
              <p:nvSpPr>
                <p:cNvPr id="19" name="Oval 18"/>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ed Rectangle 19"/>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2714897" y="381000"/>
                <a:ext cx="457200" cy="2497726"/>
                <a:chOff x="2714897" y="457200"/>
                <a:chExt cx="457200" cy="2497726"/>
              </a:xfrm>
            </p:grpSpPr>
            <p:sp>
              <p:nvSpPr>
                <p:cNvPr id="15" name="Oval 14"/>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 name="Rectangle 10"/>
            <p:cNvSpPr/>
            <p:nvPr/>
          </p:nvSpPr>
          <p:spPr>
            <a:xfrm>
              <a:off x="863282" y="1052436"/>
              <a:ext cx="2293346" cy="1323439"/>
            </a:xfrm>
            <a:prstGeom prst="rect">
              <a:avLst/>
            </a:prstGeom>
          </p:spPr>
          <p:txBody>
            <a:bodyPr wrap="square">
              <a:spAutoFit/>
            </a:bodyPr>
            <a:lstStyle/>
            <a:p>
              <a:pPr algn="ctr"/>
              <a:r>
                <a:rPr lang="en-US" sz="1600" i="1" dirty="0">
                  <a:latin typeface="Calibri" panose="020F0502020204030204" pitchFamily="34" charset="0"/>
                </a:rPr>
                <a:t>When we willfully disobey God, we separate ourselves from His strength and guidance</a:t>
              </a:r>
              <a:endParaRPr lang="en-US" sz="1600" i="1" dirty="0"/>
            </a:p>
          </p:txBody>
        </p:sp>
      </p:grpSp>
      <p:sp>
        <p:nvSpPr>
          <p:cNvPr id="2" name="Rectangle 1"/>
          <p:cNvSpPr/>
          <p:nvPr/>
        </p:nvSpPr>
        <p:spPr>
          <a:xfrm>
            <a:off x="728155" y="4514983"/>
            <a:ext cx="6096000" cy="1200329"/>
          </a:xfrm>
          <a:prstGeom prst="rect">
            <a:avLst/>
          </a:prstGeom>
        </p:spPr>
        <p:txBody>
          <a:bodyPr>
            <a:spAutoFit/>
          </a:bodyPr>
          <a:lstStyle/>
          <a:p>
            <a:pPr fontAlgn="base"/>
            <a:r>
              <a:rPr lang="en-US" sz="2400" dirty="0">
                <a:solidFill>
                  <a:srgbClr val="FFFF00"/>
                </a:solidFill>
                <a:latin typeface="Calibri" panose="020F0502020204030204" pitchFamily="34" charset="0"/>
              </a:rPr>
              <a:t>Why can our disobedience make it difficult to receive personal revelation and answers to our prayers?</a:t>
            </a:r>
          </a:p>
        </p:txBody>
      </p:sp>
    </p:spTree>
    <p:extLst>
      <p:ext uri="{BB962C8B-B14F-4D97-AF65-F5344CB8AC3E}">
        <p14:creationId xmlns:p14="http://schemas.microsoft.com/office/powerpoint/2010/main" val="10163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37"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outVertical)">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30somethinglikethat.files.wordpress.com/2011/12/burntorange1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88378" y="6375082"/>
            <a:ext cx="3691567" cy="369332"/>
          </a:xfrm>
          <a:prstGeom prst="rect">
            <a:avLst/>
          </a:prstGeom>
          <a:noFill/>
        </p:spPr>
        <p:txBody>
          <a:bodyPr wrap="square" rtlCol="0">
            <a:spAutoFit/>
          </a:bodyPr>
          <a:lstStyle/>
          <a:p>
            <a:r>
              <a:rPr lang="en-US" dirty="0">
                <a:solidFill>
                  <a:schemeClr val="bg1"/>
                </a:solidFill>
                <a:latin typeface="Calibri" panose="020F0502020204030204" pitchFamily="34" charset="0"/>
              </a:rPr>
              <a:t>1 Samuel 28</a:t>
            </a:r>
          </a:p>
        </p:txBody>
      </p:sp>
      <p:sp>
        <p:nvSpPr>
          <p:cNvPr id="2" name="Rectangle 1"/>
          <p:cNvSpPr/>
          <p:nvPr/>
        </p:nvSpPr>
        <p:spPr>
          <a:xfrm>
            <a:off x="3296965" y="1047981"/>
            <a:ext cx="6096000" cy="646331"/>
          </a:xfrm>
          <a:prstGeom prst="rect">
            <a:avLst/>
          </a:prstGeom>
        </p:spPr>
        <p:txBody>
          <a:bodyPr>
            <a:spAutoFit/>
          </a:bodyPr>
          <a:lstStyle/>
          <a:p>
            <a:r>
              <a:rPr lang="en-US" dirty="0">
                <a:solidFill>
                  <a:schemeClr val="bg1"/>
                </a:solidFill>
                <a:latin typeface="Calibri" panose="020F0502020204030204" pitchFamily="34" charset="0"/>
              </a:rPr>
              <a:t>Because Samuel had died and there was no revelation given, Saul sought out a woman to reveal the future</a:t>
            </a:r>
            <a:endParaRPr lang="en-US" dirty="0">
              <a:solidFill>
                <a:schemeClr val="bg1"/>
              </a:solidFill>
            </a:endParaRPr>
          </a:p>
        </p:txBody>
      </p:sp>
      <p:sp>
        <p:nvSpPr>
          <p:cNvPr id="23" name="TextBox 22"/>
          <p:cNvSpPr txBox="1"/>
          <p:nvPr/>
        </p:nvSpPr>
        <p:spPr>
          <a:xfrm>
            <a:off x="0" y="0"/>
            <a:ext cx="12192000" cy="1107996"/>
          </a:xfrm>
          <a:prstGeom prst="rect">
            <a:avLst/>
          </a:prstGeom>
          <a:noFill/>
        </p:spPr>
        <p:txBody>
          <a:bodyPr wrap="square" rtlCol="0">
            <a:spAutoFit/>
          </a:bodyPr>
          <a:lstStyle/>
          <a:p>
            <a:pPr algn="ctr"/>
            <a:r>
              <a:rPr lang="en-US" sz="6600" dirty="0">
                <a:solidFill>
                  <a:schemeClr val="bg1"/>
                </a:solidFill>
                <a:latin typeface="Colonna MT" panose="04020805060202030203" pitchFamily="82" charset="0"/>
              </a:rPr>
              <a:t>Witch of </a:t>
            </a:r>
            <a:r>
              <a:rPr lang="en-US" sz="6600" dirty="0" err="1">
                <a:solidFill>
                  <a:schemeClr val="bg1"/>
                </a:solidFill>
                <a:latin typeface="Colonna MT" panose="04020805060202030203" pitchFamily="82" charset="0"/>
              </a:rPr>
              <a:t>Endor</a:t>
            </a:r>
            <a:endParaRPr lang="en-US" sz="6600" dirty="0">
              <a:solidFill>
                <a:schemeClr val="bg1"/>
              </a:solidFill>
              <a:latin typeface="Colonna MT" panose="04020805060202030203" pitchFamily="82" charset="0"/>
            </a:endParaRPr>
          </a:p>
        </p:txBody>
      </p:sp>
      <p:sp>
        <p:nvSpPr>
          <p:cNvPr id="5" name="Rectangle 4"/>
          <p:cNvSpPr/>
          <p:nvPr/>
        </p:nvSpPr>
        <p:spPr>
          <a:xfrm>
            <a:off x="188378" y="1854064"/>
            <a:ext cx="6096000" cy="646331"/>
          </a:xfrm>
          <a:prstGeom prst="rect">
            <a:avLst/>
          </a:prstGeom>
        </p:spPr>
        <p:txBody>
          <a:bodyPr>
            <a:spAutoFit/>
          </a:bodyPr>
          <a:lstStyle/>
          <a:p>
            <a:r>
              <a:rPr lang="en-US" dirty="0">
                <a:solidFill>
                  <a:schemeClr val="bg1"/>
                </a:solidFill>
                <a:latin typeface="Calibri" panose="020F0502020204030204" pitchFamily="34" charset="0"/>
              </a:rPr>
              <a:t>“hath got a familiar spirit” in verse 7 refers to a person who claimed to be able to speak with the dead.</a:t>
            </a:r>
            <a:endParaRPr lang="en-US" dirty="0">
              <a:solidFill>
                <a:schemeClr val="bg1"/>
              </a:solidFill>
            </a:endParaRPr>
          </a:p>
        </p:txBody>
      </p:sp>
      <p:sp>
        <p:nvSpPr>
          <p:cNvPr id="22" name="Rectangle 21"/>
          <p:cNvSpPr/>
          <p:nvPr/>
        </p:nvSpPr>
        <p:spPr>
          <a:xfrm>
            <a:off x="5350749" y="3246463"/>
            <a:ext cx="6096000" cy="1938992"/>
          </a:xfrm>
          <a:prstGeom prst="rect">
            <a:avLst/>
          </a:prstGeom>
        </p:spPr>
        <p:txBody>
          <a:bodyPr>
            <a:spAutoFit/>
          </a:bodyPr>
          <a:lstStyle/>
          <a:p>
            <a:r>
              <a:rPr lang="en-US" sz="2400" dirty="0">
                <a:solidFill>
                  <a:schemeClr val="bg1"/>
                </a:solidFill>
                <a:latin typeface="Calibri" panose="020F0502020204030204" pitchFamily="34" charset="0"/>
              </a:rPr>
              <a:t>Saul did not see Samuel or anybody but the medium or witch. </a:t>
            </a:r>
          </a:p>
          <a:p>
            <a:endParaRPr lang="en-US" sz="2400" dirty="0">
              <a:solidFill>
                <a:schemeClr val="bg1"/>
              </a:solidFill>
              <a:latin typeface="Calibri" panose="020F0502020204030204" pitchFamily="34" charset="0"/>
            </a:endParaRPr>
          </a:p>
          <a:p>
            <a:r>
              <a:rPr lang="en-US" sz="2400" dirty="0">
                <a:solidFill>
                  <a:schemeClr val="bg1"/>
                </a:solidFill>
                <a:latin typeface="Calibri" panose="020F0502020204030204" pitchFamily="34" charset="0"/>
              </a:rPr>
              <a:t>She declared that she saw an old man coming up and that he was covered with a mantle. (4)</a:t>
            </a:r>
            <a:endParaRPr lang="en-US" sz="2400" dirty="0">
              <a:solidFill>
                <a:schemeClr val="bg1"/>
              </a:solidFill>
            </a:endParaRPr>
          </a:p>
        </p:txBody>
      </p:sp>
      <p:pic>
        <p:nvPicPr>
          <p:cNvPr id="10242" name="Picture 2" descr="https://upload.wikimedia.org/wikipedia/commons/0/0b/Witch_of_Endor_(Nikolay_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119" y="2649601"/>
            <a:ext cx="4162928" cy="350204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0A6E2253-D462-4408-BB46-84B19719E974}"/>
              </a:ext>
            </a:extLst>
          </p:cNvPr>
          <p:cNvPicPr>
            <a:picLocks noChangeAspect="1"/>
          </p:cNvPicPr>
          <p:nvPr/>
        </p:nvPicPr>
        <p:blipFill>
          <a:blip r:embed="rId4"/>
          <a:stretch>
            <a:fillRect/>
          </a:stretch>
        </p:blipFill>
        <p:spPr>
          <a:xfrm>
            <a:off x="9392965" y="1047981"/>
            <a:ext cx="2233458" cy="1992994"/>
          </a:xfrm>
          <a:prstGeom prst="rect">
            <a:avLst/>
          </a:prstGeom>
        </p:spPr>
      </p:pic>
    </p:spTree>
    <p:extLst>
      <p:ext uri="{BB962C8B-B14F-4D97-AF65-F5344CB8AC3E}">
        <p14:creationId xmlns:p14="http://schemas.microsoft.com/office/powerpoint/2010/main" val="138569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0242"/>
                                        </p:tgtEl>
                                        <p:attrNameLst>
                                          <p:attrName>style.visibility</p:attrName>
                                        </p:attrNameLst>
                                      </p:cBhvr>
                                      <p:to>
                                        <p:strVal val="visible"/>
                                      </p:to>
                                    </p:set>
                                    <p:animEffect transition="in" filter="fade">
                                      <p:cBhvr>
                                        <p:cTn id="10" dur="500"/>
                                        <p:tgtEl>
                                          <p:spTgt spid="1024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30somethinglikethat.files.wordpress.com/2011/12/burntorange1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88378" y="6375082"/>
            <a:ext cx="3691567" cy="369332"/>
          </a:xfrm>
          <a:prstGeom prst="rect">
            <a:avLst/>
          </a:prstGeom>
          <a:noFill/>
        </p:spPr>
        <p:txBody>
          <a:bodyPr wrap="square" rtlCol="0">
            <a:spAutoFit/>
          </a:bodyPr>
          <a:lstStyle/>
          <a:p>
            <a:r>
              <a:rPr lang="en-US" dirty="0">
                <a:solidFill>
                  <a:schemeClr val="bg1"/>
                </a:solidFill>
                <a:latin typeface="Calibri" panose="020F0502020204030204" pitchFamily="34" charset="0"/>
              </a:rPr>
              <a:t>1 Samuel 28</a:t>
            </a:r>
          </a:p>
        </p:txBody>
      </p:sp>
      <p:sp>
        <p:nvSpPr>
          <p:cNvPr id="2" name="Rectangle 1"/>
          <p:cNvSpPr/>
          <p:nvPr/>
        </p:nvSpPr>
        <p:spPr>
          <a:xfrm>
            <a:off x="1034331" y="447921"/>
            <a:ext cx="6096000" cy="4893647"/>
          </a:xfrm>
          <a:prstGeom prst="rect">
            <a:avLst/>
          </a:prstGeom>
        </p:spPr>
        <p:txBody>
          <a:bodyPr>
            <a:spAutoFit/>
          </a:bodyPr>
          <a:lstStyle/>
          <a:p>
            <a:pPr fontAlgn="base"/>
            <a:r>
              <a:rPr lang="en-US" sz="2400" dirty="0">
                <a:solidFill>
                  <a:schemeClr val="bg1"/>
                </a:solidFill>
                <a:latin typeface="Calibri" panose="020F0502020204030204" pitchFamily="34" charset="0"/>
              </a:rPr>
              <a:t>“… No matter how sincerely mediums may be deceived into thinking they are following a divinely approved pattern, they are in fact turning to an evil source ‘for the living to hear from the dead.’ Those who are truly spiritually inclined know this by personal revelation from the true Spirit; further, the information revealed from spirits through mediums is not according to ‘the law and to the testimony.’</a:t>
            </a:r>
          </a:p>
          <a:p>
            <a:pPr fontAlgn="base"/>
            <a:endParaRPr lang="en-US" sz="2400" dirty="0">
              <a:solidFill>
                <a:schemeClr val="bg1"/>
              </a:solidFill>
              <a:latin typeface="Calibri" panose="020F0502020204030204" pitchFamily="34" charset="0"/>
            </a:endParaRPr>
          </a:p>
          <a:p>
            <a:pPr fontAlgn="base"/>
            <a:endParaRPr lang="en-US" sz="2400" dirty="0">
              <a:solidFill>
                <a:schemeClr val="bg1"/>
              </a:solidFill>
              <a:latin typeface="Calibri" panose="020F0502020204030204" pitchFamily="34" charset="0"/>
            </a:endParaRPr>
          </a:p>
          <a:p>
            <a:pPr fontAlgn="base"/>
            <a:r>
              <a:rPr lang="en-US" sz="2400" dirty="0">
                <a:solidFill>
                  <a:schemeClr val="bg1"/>
                </a:solidFill>
                <a:latin typeface="Calibri" panose="020F0502020204030204" pitchFamily="34" charset="0"/>
              </a:rPr>
              <a:t>“… In ancient Israel, spiritualistic practices were punishable by death.”  (5)</a:t>
            </a:r>
          </a:p>
        </p:txBody>
      </p:sp>
      <p:sp>
        <p:nvSpPr>
          <p:cNvPr id="3" name="Rectangle 2"/>
          <p:cNvSpPr/>
          <p:nvPr/>
        </p:nvSpPr>
        <p:spPr>
          <a:xfrm>
            <a:off x="5815631" y="5389598"/>
            <a:ext cx="6096000" cy="1200329"/>
          </a:xfrm>
          <a:prstGeom prst="rect">
            <a:avLst/>
          </a:prstGeom>
        </p:spPr>
        <p:txBody>
          <a:bodyPr>
            <a:spAutoFit/>
          </a:bodyPr>
          <a:lstStyle/>
          <a:p>
            <a:r>
              <a:rPr lang="en-US" i="1" dirty="0">
                <a:solidFill>
                  <a:srgbClr val="FFFF00"/>
                </a:solidFill>
                <a:latin typeface="Palatino"/>
              </a:rPr>
              <a:t>A man also or woman that hath a familiar spirit, or that is a wizard, shall surely be put to death: they shall stone them with stones: their blood shall be upon them.</a:t>
            </a:r>
          </a:p>
          <a:p>
            <a:r>
              <a:rPr lang="en-US" i="1" dirty="0">
                <a:solidFill>
                  <a:srgbClr val="FFFF00"/>
                </a:solidFill>
                <a:latin typeface="Palatino"/>
              </a:rPr>
              <a:t>Lev. 20:27</a:t>
            </a:r>
            <a:endParaRPr lang="en-US" i="1" dirty="0">
              <a:solidFill>
                <a:srgbClr val="FFFF00"/>
              </a:solidFill>
            </a:endParaRPr>
          </a:p>
        </p:txBody>
      </p:sp>
      <p:pic>
        <p:nvPicPr>
          <p:cNvPr id="11266" name="Picture 2" descr="http://livepsychicsroom.com/wp-content/uploads/2012/05/top_UK-Psychic_medium-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0331" y="1412906"/>
            <a:ext cx="4488157" cy="29780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8378" y="281176"/>
            <a:ext cx="896956" cy="1131730"/>
          </a:xfrm>
          <a:prstGeom prst="rect">
            <a:avLst/>
          </a:prstGeom>
        </p:spPr>
      </p:pic>
    </p:spTree>
    <p:extLst>
      <p:ext uri="{BB962C8B-B14F-4D97-AF65-F5344CB8AC3E}">
        <p14:creationId xmlns:p14="http://schemas.microsoft.com/office/powerpoint/2010/main" val="4250106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30somethinglikethat.files.wordpress.com/2011/12/burntorange1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88378" y="6375082"/>
            <a:ext cx="3691567" cy="369332"/>
          </a:xfrm>
          <a:prstGeom prst="rect">
            <a:avLst/>
          </a:prstGeom>
          <a:noFill/>
        </p:spPr>
        <p:txBody>
          <a:bodyPr wrap="square" rtlCol="0">
            <a:spAutoFit/>
          </a:bodyPr>
          <a:lstStyle/>
          <a:p>
            <a:r>
              <a:rPr lang="en-US" dirty="0">
                <a:solidFill>
                  <a:schemeClr val="bg1"/>
                </a:solidFill>
                <a:latin typeface="Calibri" panose="020F0502020204030204" pitchFamily="34" charset="0"/>
              </a:rPr>
              <a:t>1 Samuel 28</a:t>
            </a:r>
          </a:p>
        </p:txBody>
      </p:sp>
      <p:sp>
        <p:nvSpPr>
          <p:cNvPr id="2" name="Rectangle 1"/>
          <p:cNvSpPr/>
          <p:nvPr/>
        </p:nvSpPr>
        <p:spPr>
          <a:xfrm>
            <a:off x="3395050" y="529325"/>
            <a:ext cx="7523824" cy="1938992"/>
          </a:xfrm>
          <a:prstGeom prst="rect">
            <a:avLst/>
          </a:prstGeom>
        </p:spPr>
        <p:txBody>
          <a:bodyPr wrap="square">
            <a:spAutoFit/>
          </a:bodyPr>
          <a:lstStyle/>
          <a:p>
            <a:r>
              <a:rPr lang="en-US" sz="4000" dirty="0">
                <a:solidFill>
                  <a:schemeClr val="bg1"/>
                </a:solidFill>
                <a:latin typeface="Calibri" panose="020F0502020204030204" pitchFamily="34" charset="0"/>
              </a:rPr>
              <a:t>The powers of darkness would never prevail without the use of some light. </a:t>
            </a:r>
          </a:p>
        </p:txBody>
      </p:sp>
      <p:sp>
        <p:nvSpPr>
          <p:cNvPr id="3" name="Rectangle 2"/>
          <p:cNvSpPr/>
          <p:nvPr/>
        </p:nvSpPr>
        <p:spPr>
          <a:xfrm>
            <a:off x="11537262" y="6375082"/>
            <a:ext cx="442750" cy="369332"/>
          </a:xfrm>
          <a:prstGeom prst="rect">
            <a:avLst/>
          </a:prstGeom>
        </p:spPr>
        <p:txBody>
          <a:bodyPr wrap="none">
            <a:spAutoFit/>
          </a:bodyPr>
          <a:lstStyle/>
          <a:p>
            <a:r>
              <a:rPr lang="en-US" dirty="0">
                <a:solidFill>
                  <a:schemeClr val="bg1"/>
                </a:solidFill>
                <a:latin typeface="Calibri" panose="020F0502020204030204" pitchFamily="34" charset="0"/>
              </a:rPr>
              <a:t>(5)</a:t>
            </a:r>
          </a:p>
        </p:txBody>
      </p:sp>
      <p:pic>
        <p:nvPicPr>
          <p:cNvPr id="12292" name="Picture 4" descr="https://terry73.files.wordpress.com/2014/05/wpid-wp-1400854254899.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54340" y="337546"/>
            <a:ext cx="2687213" cy="4261541"/>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https://encrypted-tbn0.gstatic.com/images?q=tbn:ANd9GcQZHnVfG3rpwpeLtGRA2YHXezgw_713n26K5eCopj8k6ocYJY5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89481" y="4296462"/>
            <a:ext cx="2314575" cy="197167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4587782" y="3204825"/>
            <a:ext cx="5031813" cy="3170099"/>
          </a:xfrm>
          <a:prstGeom prst="rect">
            <a:avLst/>
          </a:prstGeom>
        </p:spPr>
        <p:txBody>
          <a:bodyPr wrap="square">
            <a:spAutoFit/>
          </a:bodyPr>
          <a:lstStyle/>
          <a:p>
            <a:r>
              <a:rPr lang="en-US" sz="4000" dirty="0">
                <a:solidFill>
                  <a:schemeClr val="bg1"/>
                </a:solidFill>
                <a:latin typeface="Calibri" panose="020F0502020204030204" pitchFamily="34" charset="0"/>
              </a:rPr>
              <a:t> A little truth mixed with plausible error is one of the means by which they lead mankind astray. </a:t>
            </a:r>
          </a:p>
        </p:txBody>
      </p:sp>
    </p:spTree>
    <p:extLst>
      <p:ext uri="{BB962C8B-B14F-4D97-AF65-F5344CB8AC3E}">
        <p14:creationId xmlns:p14="http://schemas.microsoft.com/office/powerpoint/2010/main" val="407771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fade">
                                      <p:cBhvr>
                                        <p:cTn id="7" dur="500"/>
                                        <p:tgtEl>
                                          <p:spTgt spid="1229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12294"/>
                                        </p:tgtEl>
                                        <p:attrNameLst>
                                          <p:attrName>style.visibility</p:attrName>
                                        </p:attrNameLst>
                                      </p:cBhvr>
                                      <p:to>
                                        <p:strVal val="visible"/>
                                      </p:to>
                                    </p:set>
                                    <p:animEffect transition="in" filter="fade">
                                      <p:cBhvr>
                                        <p:cTn id="18" dur="500"/>
                                        <p:tgtEl>
                                          <p:spTgt spid="12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30somethinglikethat.files.wordpress.com/2011/12/burntorange1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88378" y="6375082"/>
            <a:ext cx="3691567" cy="369332"/>
          </a:xfrm>
          <a:prstGeom prst="rect">
            <a:avLst/>
          </a:prstGeom>
          <a:noFill/>
        </p:spPr>
        <p:txBody>
          <a:bodyPr wrap="square" rtlCol="0">
            <a:spAutoFit/>
          </a:bodyPr>
          <a:lstStyle/>
          <a:p>
            <a:r>
              <a:rPr lang="en-US" dirty="0">
                <a:solidFill>
                  <a:schemeClr val="bg1"/>
                </a:solidFill>
                <a:latin typeface="Calibri" panose="020F0502020204030204" pitchFamily="34" charset="0"/>
              </a:rPr>
              <a:t>1 Samuel 29</a:t>
            </a:r>
          </a:p>
        </p:txBody>
      </p:sp>
      <p:sp>
        <p:nvSpPr>
          <p:cNvPr id="6" name="TextBox 5"/>
          <p:cNvSpPr txBox="1"/>
          <p:nvPr/>
        </p:nvSpPr>
        <p:spPr>
          <a:xfrm>
            <a:off x="0" y="0"/>
            <a:ext cx="12192000" cy="1107996"/>
          </a:xfrm>
          <a:prstGeom prst="rect">
            <a:avLst/>
          </a:prstGeom>
          <a:noFill/>
        </p:spPr>
        <p:txBody>
          <a:bodyPr wrap="square" rtlCol="0">
            <a:spAutoFit/>
          </a:bodyPr>
          <a:lstStyle/>
          <a:p>
            <a:pPr algn="ctr"/>
            <a:r>
              <a:rPr lang="en-US" sz="6600" dirty="0">
                <a:solidFill>
                  <a:schemeClr val="bg1"/>
                </a:solidFill>
                <a:latin typeface="Colonna MT" panose="04020805060202030203" pitchFamily="82" charset="0"/>
              </a:rPr>
              <a:t>The Princes of the Philistines</a:t>
            </a:r>
          </a:p>
        </p:txBody>
      </p:sp>
      <p:sp>
        <p:nvSpPr>
          <p:cNvPr id="7" name="Rectangle 6"/>
          <p:cNvSpPr/>
          <p:nvPr/>
        </p:nvSpPr>
        <p:spPr>
          <a:xfrm>
            <a:off x="2530852" y="4871142"/>
            <a:ext cx="8100307" cy="1569660"/>
          </a:xfrm>
          <a:prstGeom prst="rect">
            <a:avLst/>
          </a:prstGeom>
        </p:spPr>
        <p:txBody>
          <a:bodyPr wrap="square">
            <a:spAutoFit/>
          </a:bodyPr>
          <a:lstStyle/>
          <a:p>
            <a:r>
              <a:rPr lang="en-US" sz="2400" dirty="0">
                <a:solidFill>
                  <a:schemeClr val="bg1"/>
                </a:solidFill>
                <a:latin typeface="Calibri" panose="020F0502020204030204" pitchFamily="34" charset="0"/>
              </a:rPr>
              <a:t>The Princes of the Philistines questioned David’s loyalty, so while David and his men were away from </a:t>
            </a:r>
            <a:r>
              <a:rPr lang="en-US" sz="2400" dirty="0" err="1">
                <a:solidFill>
                  <a:schemeClr val="bg1"/>
                </a:solidFill>
                <a:latin typeface="Calibri" panose="020F0502020204030204" pitchFamily="34" charset="0"/>
              </a:rPr>
              <a:t>Ziklag</a:t>
            </a:r>
            <a:r>
              <a:rPr lang="en-US" sz="2400" dirty="0">
                <a:solidFill>
                  <a:schemeClr val="bg1"/>
                </a:solidFill>
                <a:latin typeface="Calibri" panose="020F0502020204030204" pitchFamily="34" charset="0"/>
              </a:rPr>
              <a:t> the Philistines burned the village and taken their possessions, and all the people including and David’s wives</a:t>
            </a:r>
          </a:p>
        </p:txBody>
      </p:sp>
      <p:pic>
        <p:nvPicPr>
          <p:cNvPr id="13314" name="Picture 2" descr="https://lh6.googleusercontent.com/-anQR_yGk_6M/VQkiQY3DxkI/AAAAAAAAAmU/oufhAApEw0Y/w379-h379-p/Burning-Villag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498280" y="986080"/>
            <a:ext cx="3110008" cy="3110009"/>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944699" y="1917282"/>
            <a:ext cx="5244766" cy="1389308"/>
            <a:chOff x="4339802" y="4101208"/>
            <a:chExt cx="5244766" cy="1389308"/>
          </a:xfrm>
        </p:grpSpPr>
        <p:grpSp>
          <p:nvGrpSpPr>
            <p:cNvPr id="8" name="Group 7"/>
            <p:cNvGrpSpPr/>
            <p:nvPr/>
          </p:nvGrpSpPr>
          <p:grpSpPr>
            <a:xfrm>
              <a:off x="4339802" y="4122376"/>
              <a:ext cx="748632" cy="1349097"/>
              <a:chOff x="6343048" y="2466680"/>
              <a:chExt cx="748632" cy="1349097"/>
            </a:xfrm>
          </p:grpSpPr>
          <p:grpSp>
            <p:nvGrpSpPr>
              <p:cNvPr id="9" name="Group 15"/>
              <p:cNvGrpSpPr/>
              <p:nvPr/>
            </p:nvGrpSpPr>
            <p:grpSpPr>
              <a:xfrm>
                <a:off x="6343048" y="2466680"/>
                <a:ext cx="554664" cy="1349097"/>
                <a:chOff x="5883426" y="1905000"/>
                <a:chExt cx="1271017" cy="3165915"/>
              </a:xfrm>
              <a:solidFill>
                <a:schemeClr val="tx1"/>
              </a:solidFill>
            </p:grpSpPr>
            <p:sp>
              <p:nvSpPr>
                <p:cNvPr id="13" name="Oval 12"/>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rot="9159547">
                <a:off x="6809043" y="2841714"/>
                <a:ext cx="282637" cy="749908"/>
                <a:chOff x="6700589" y="3369310"/>
                <a:chExt cx="520959" cy="1488848"/>
              </a:xfrm>
            </p:grpSpPr>
            <p:sp>
              <p:nvSpPr>
                <p:cNvPr id="11" name="Pentagon 10"/>
                <p:cNvSpPr/>
                <p:nvPr/>
              </p:nvSpPr>
              <p:spPr>
                <a:xfrm rot="16200000">
                  <a:off x="6208390" y="4052601"/>
                  <a:ext cx="1488848" cy="122265"/>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700589" y="4512388"/>
                  <a:ext cx="520959" cy="10373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 name="Group 17"/>
            <p:cNvGrpSpPr/>
            <p:nvPr/>
          </p:nvGrpSpPr>
          <p:grpSpPr>
            <a:xfrm>
              <a:off x="5229785" y="4122376"/>
              <a:ext cx="748632" cy="1349097"/>
              <a:chOff x="6343048" y="2466680"/>
              <a:chExt cx="748632" cy="1349097"/>
            </a:xfrm>
          </p:grpSpPr>
          <p:grpSp>
            <p:nvGrpSpPr>
              <p:cNvPr id="19" name="Group 15"/>
              <p:cNvGrpSpPr/>
              <p:nvPr/>
            </p:nvGrpSpPr>
            <p:grpSpPr>
              <a:xfrm>
                <a:off x="6343048" y="2466680"/>
                <a:ext cx="554664" cy="1349097"/>
                <a:chOff x="5883426" y="1905000"/>
                <a:chExt cx="1271017" cy="3165915"/>
              </a:xfrm>
              <a:solidFill>
                <a:schemeClr val="tx1"/>
              </a:solidFill>
            </p:grpSpPr>
            <p:sp>
              <p:nvSpPr>
                <p:cNvPr id="23" name="Oval 22"/>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rot="9159547">
                <a:off x="6809043" y="2841714"/>
                <a:ext cx="282637" cy="749908"/>
                <a:chOff x="6700589" y="3369310"/>
                <a:chExt cx="520959" cy="1488848"/>
              </a:xfrm>
            </p:grpSpPr>
            <p:sp>
              <p:nvSpPr>
                <p:cNvPr id="21" name="Pentagon 20"/>
                <p:cNvSpPr/>
                <p:nvPr/>
              </p:nvSpPr>
              <p:spPr>
                <a:xfrm rot="16200000">
                  <a:off x="6208390" y="4052601"/>
                  <a:ext cx="1488848" cy="122265"/>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6700589" y="4512388"/>
                  <a:ext cx="520959" cy="10373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 name="Group 27"/>
            <p:cNvGrpSpPr/>
            <p:nvPr/>
          </p:nvGrpSpPr>
          <p:grpSpPr>
            <a:xfrm>
              <a:off x="6114888" y="4141419"/>
              <a:ext cx="748632" cy="1349097"/>
              <a:chOff x="6343048" y="2466680"/>
              <a:chExt cx="748632" cy="1349097"/>
            </a:xfrm>
          </p:grpSpPr>
          <p:grpSp>
            <p:nvGrpSpPr>
              <p:cNvPr id="29" name="Group 15"/>
              <p:cNvGrpSpPr/>
              <p:nvPr/>
            </p:nvGrpSpPr>
            <p:grpSpPr>
              <a:xfrm>
                <a:off x="6343048" y="2466680"/>
                <a:ext cx="554664" cy="1349097"/>
                <a:chOff x="5883426" y="1905000"/>
                <a:chExt cx="1271017" cy="3165915"/>
              </a:xfrm>
              <a:solidFill>
                <a:schemeClr val="tx1"/>
              </a:solidFill>
            </p:grpSpPr>
            <p:sp>
              <p:nvSpPr>
                <p:cNvPr id="33" name="Oval 32"/>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rot="9159547">
                <a:off x="6809043" y="2841714"/>
                <a:ext cx="282637" cy="749908"/>
                <a:chOff x="6700589" y="3369310"/>
                <a:chExt cx="520959" cy="1488848"/>
              </a:xfrm>
            </p:grpSpPr>
            <p:sp>
              <p:nvSpPr>
                <p:cNvPr id="31" name="Pentagon 30"/>
                <p:cNvSpPr/>
                <p:nvPr/>
              </p:nvSpPr>
              <p:spPr>
                <a:xfrm rot="16200000">
                  <a:off x="6208390" y="4052601"/>
                  <a:ext cx="1488848" cy="122265"/>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6700589" y="4512388"/>
                  <a:ext cx="520959" cy="10373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8" name="Group 37"/>
            <p:cNvGrpSpPr/>
            <p:nvPr/>
          </p:nvGrpSpPr>
          <p:grpSpPr>
            <a:xfrm flipH="1">
              <a:off x="7071556" y="4128218"/>
              <a:ext cx="748632" cy="1349097"/>
              <a:chOff x="6343048" y="2466680"/>
              <a:chExt cx="748632" cy="1349097"/>
            </a:xfrm>
          </p:grpSpPr>
          <p:grpSp>
            <p:nvGrpSpPr>
              <p:cNvPr id="39" name="Group 15"/>
              <p:cNvGrpSpPr/>
              <p:nvPr/>
            </p:nvGrpSpPr>
            <p:grpSpPr>
              <a:xfrm>
                <a:off x="6343048" y="2466680"/>
                <a:ext cx="554664" cy="1349097"/>
                <a:chOff x="5883426" y="1905000"/>
                <a:chExt cx="1271017" cy="3165915"/>
              </a:xfrm>
              <a:solidFill>
                <a:schemeClr val="tx1"/>
              </a:solidFill>
            </p:grpSpPr>
            <p:sp>
              <p:nvSpPr>
                <p:cNvPr id="43" name="Oval 42"/>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rot="9159547">
                <a:off x="6809043" y="2841714"/>
                <a:ext cx="282637" cy="749908"/>
                <a:chOff x="6700589" y="3369310"/>
                <a:chExt cx="520959" cy="1488848"/>
              </a:xfrm>
            </p:grpSpPr>
            <p:sp>
              <p:nvSpPr>
                <p:cNvPr id="41" name="Pentagon 40"/>
                <p:cNvSpPr/>
                <p:nvPr/>
              </p:nvSpPr>
              <p:spPr>
                <a:xfrm rot="16200000">
                  <a:off x="6208390" y="4052601"/>
                  <a:ext cx="1488848" cy="122265"/>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6700589" y="4512388"/>
                  <a:ext cx="520959" cy="10373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8" name="Group 57"/>
            <p:cNvGrpSpPr/>
            <p:nvPr/>
          </p:nvGrpSpPr>
          <p:grpSpPr>
            <a:xfrm flipH="1">
              <a:off x="7932114" y="4101208"/>
              <a:ext cx="748632" cy="1349097"/>
              <a:chOff x="6343048" y="2466680"/>
              <a:chExt cx="748632" cy="1349097"/>
            </a:xfrm>
          </p:grpSpPr>
          <p:grpSp>
            <p:nvGrpSpPr>
              <p:cNvPr id="59" name="Group 15"/>
              <p:cNvGrpSpPr/>
              <p:nvPr/>
            </p:nvGrpSpPr>
            <p:grpSpPr>
              <a:xfrm>
                <a:off x="6343048" y="2466680"/>
                <a:ext cx="554664" cy="1349097"/>
                <a:chOff x="5883426" y="1905000"/>
                <a:chExt cx="1271017" cy="3165915"/>
              </a:xfrm>
              <a:solidFill>
                <a:schemeClr val="tx1"/>
              </a:solidFill>
            </p:grpSpPr>
            <p:sp>
              <p:nvSpPr>
                <p:cNvPr id="63" name="Oval 62"/>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64"/>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5"/>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66"/>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p:cNvGrpSpPr/>
              <p:nvPr/>
            </p:nvGrpSpPr>
            <p:grpSpPr>
              <a:xfrm rot="9159547">
                <a:off x="6809043" y="2841714"/>
                <a:ext cx="282637" cy="749908"/>
                <a:chOff x="6700589" y="3369310"/>
                <a:chExt cx="520959" cy="1488848"/>
              </a:xfrm>
            </p:grpSpPr>
            <p:sp>
              <p:nvSpPr>
                <p:cNvPr id="61" name="Pentagon 60"/>
                <p:cNvSpPr/>
                <p:nvPr/>
              </p:nvSpPr>
              <p:spPr>
                <a:xfrm rot="16200000">
                  <a:off x="6208390" y="4052601"/>
                  <a:ext cx="1488848" cy="122265"/>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6700589" y="4512388"/>
                  <a:ext cx="520959" cy="10373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8" name="Group 67"/>
            <p:cNvGrpSpPr/>
            <p:nvPr/>
          </p:nvGrpSpPr>
          <p:grpSpPr>
            <a:xfrm flipH="1">
              <a:off x="8835936" y="4122518"/>
              <a:ext cx="748632" cy="1349097"/>
              <a:chOff x="6343048" y="2466680"/>
              <a:chExt cx="748632" cy="1349097"/>
            </a:xfrm>
          </p:grpSpPr>
          <p:grpSp>
            <p:nvGrpSpPr>
              <p:cNvPr id="69" name="Group 15"/>
              <p:cNvGrpSpPr/>
              <p:nvPr/>
            </p:nvGrpSpPr>
            <p:grpSpPr>
              <a:xfrm>
                <a:off x="6343048" y="2466680"/>
                <a:ext cx="554664" cy="1349097"/>
                <a:chOff x="5883426" y="1905000"/>
                <a:chExt cx="1271017" cy="3165915"/>
              </a:xfrm>
              <a:solidFill>
                <a:schemeClr val="tx1"/>
              </a:solidFill>
            </p:grpSpPr>
            <p:sp>
              <p:nvSpPr>
                <p:cNvPr id="73" name="Oval 72"/>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73"/>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74"/>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75"/>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ed Rectangle 76"/>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9159547">
                <a:off x="6809043" y="2841714"/>
                <a:ext cx="282637" cy="749908"/>
                <a:chOff x="6700589" y="3369310"/>
                <a:chExt cx="520959" cy="1488848"/>
              </a:xfrm>
            </p:grpSpPr>
            <p:sp>
              <p:nvSpPr>
                <p:cNvPr id="71" name="Pentagon 70"/>
                <p:cNvSpPr/>
                <p:nvPr/>
              </p:nvSpPr>
              <p:spPr>
                <a:xfrm rot="16200000">
                  <a:off x="6208390" y="4052601"/>
                  <a:ext cx="1488848" cy="122265"/>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6700589" y="4512388"/>
                  <a:ext cx="520959" cy="10373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88" name="Group 87"/>
          <p:cNvGrpSpPr/>
          <p:nvPr/>
        </p:nvGrpSpPr>
        <p:grpSpPr>
          <a:xfrm>
            <a:off x="5396821" y="3448446"/>
            <a:ext cx="2411150" cy="1368140"/>
            <a:chOff x="6305347" y="3294694"/>
            <a:chExt cx="2411150" cy="1368140"/>
          </a:xfrm>
        </p:grpSpPr>
        <p:grpSp>
          <p:nvGrpSpPr>
            <p:cNvPr id="5" name="Group 4"/>
            <p:cNvGrpSpPr/>
            <p:nvPr/>
          </p:nvGrpSpPr>
          <p:grpSpPr>
            <a:xfrm>
              <a:off x="6305347" y="3294694"/>
              <a:ext cx="554664" cy="1349097"/>
              <a:chOff x="6305347" y="3294694"/>
              <a:chExt cx="554664" cy="1349097"/>
            </a:xfrm>
          </p:grpSpPr>
          <p:grpSp>
            <p:nvGrpSpPr>
              <p:cNvPr id="79" name="Group 15"/>
              <p:cNvGrpSpPr/>
              <p:nvPr/>
            </p:nvGrpSpPr>
            <p:grpSpPr>
              <a:xfrm>
                <a:off x="6305347" y="3294694"/>
                <a:ext cx="554664" cy="1349097"/>
                <a:chOff x="5883426" y="1905000"/>
                <a:chExt cx="1271017" cy="3165915"/>
              </a:xfrm>
              <a:solidFill>
                <a:schemeClr val="tx1"/>
              </a:solidFill>
            </p:grpSpPr>
            <p:sp>
              <p:nvSpPr>
                <p:cNvPr id="83" name="Oval 82"/>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ounded Rectangle 83"/>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ounded Rectangle 84"/>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ounded Rectangle 85"/>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ounded Rectangle 86"/>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Isosceles Triangle 2"/>
              <p:cNvSpPr/>
              <p:nvPr/>
            </p:nvSpPr>
            <p:spPr>
              <a:xfrm>
                <a:off x="6378172" y="3731226"/>
                <a:ext cx="420794" cy="68086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7196575" y="3313737"/>
              <a:ext cx="554664" cy="1349097"/>
              <a:chOff x="6305347" y="3294694"/>
              <a:chExt cx="554664" cy="1349097"/>
            </a:xfrm>
          </p:grpSpPr>
          <p:grpSp>
            <p:nvGrpSpPr>
              <p:cNvPr id="91" name="Group 15"/>
              <p:cNvGrpSpPr/>
              <p:nvPr/>
            </p:nvGrpSpPr>
            <p:grpSpPr>
              <a:xfrm>
                <a:off x="6305347" y="3294694"/>
                <a:ext cx="554664" cy="1349097"/>
                <a:chOff x="5883426" y="1905000"/>
                <a:chExt cx="1271017" cy="3165915"/>
              </a:xfrm>
              <a:solidFill>
                <a:schemeClr val="tx1"/>
              </a:solidFill>
            </p:grpSpPr>
            <p:sp>
              <p:nvSpPr>
                <p:cNvPr id="93" name="Oval 92"/>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ounded Rectangle 93"/>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ounded Rectangle 94"/>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ed Rectangle 95"/>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ounded Rectangle 96"/>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2" name="Isosceles Triangle 91"/>
              <p:cNvSpPr/>
              <p:nvPr/>
            </p:nvSpPr>
            <p:spPr>
              <a:xfrm>
                <a:off x="6378172" y="3731226"/>
                <a:ext cx="420794" cy="68086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 name="Group 15"/>
            <p:cNvGrpSpPr/>
            <p:nvPr/>
          </p:nvGrpSpPr>
          <p:grpSpPr>
            <a:xfrm>
              <a:off x="6871574" y="4042749"/>
              <a:ext cx="226417" cy="555599"/>
              <a:chOff x="5883426" y="1905000"/>
              <a:chExt cx="1271017" cy="3165915"/>
            </a:xfrm>
            <a:solidFill>
              <a:schemeClr val="tx1"/>
            </a:solidFill>
          </p:grpSpPr>
          <p:sp>
            <p:nvSpPr>
              <p:cNvPr id="103" name="Oval 102"/>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ounded Rectangle 103"/>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ounded Rectangle 104"/>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ounded Rectangle 105"/>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ounded Rectangle 106"/>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5"/>
            <p:cNvGrpSpPr/>
            <p:nvPr/>
          </p:nvGrpSpPr>
          <p:grpSpPr>
            <a:xfrm>
              <a:off x="7826824" y="3747769"/>
              <a:ext cx="343074" cy="841861"/>
              <a:chOff x="5883426" y="1905000"/>
              <a:chExt cx="1271017" cy="3165915"/>
            </a:xfrm>
            <a:solidFill>
              <a:schemeClr val="tx1"/>
            </a:solidFill>
          </p:grpSpPr>
          <p:sp>
            <p:nvSpPr>
              <p:cNvPr id="109" name="Oval 108"/>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ounded Rectangle 109"/>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ounded Rectangle 110"/>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ounded Rectangle 111"/>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ounded Rectangle 112"/>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 name="Group 113"/>
            <p:cNvGrpSpPr/>
            <p:nvPr/>
          </p:nvGrpSpPr>
          <p:grpSpPr>
            <a:xfrm>
              <a:off x="8244454" y="3504738"/>
              <a:ext cx="472043" cy="1148140"/>
              <a:chOff x="6305347" y="3294694"/>
              <a:chExt cx="554664" cy="1349097"/>
            </a:xfrm>
          </p:grpSpPr>
          <p:grpSp>
            <p:nvGrpSpPr>
              <p:cNvPr id="115" name="Group 15"/>
              <p:cNvGrpSpPr/>
              <p:nvPr/>
            </p:nvGrpSpPr>
            <p:grpSpPr>
              <a:xfrm>
                <a:off x="6305347" y="3294694"/>
                <a:ext cx="554664" cy="1349097"/>
                <a:chOff x="5883426" y="1905000"/>
                <a:chExt cx="1271017" cy="3165915"/>
              </a:xfrm>
              <a:solidFill>
                <a:schemeClr val="tx1"/>
              </a:solidFill>
            </p:grpSpPr>
            <p:sp>
              <p:nvSpPr>
                <p:cNvPr id="117" name="Oval 116"/>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ounded Rectangle 117"/>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ounded Rectangle 118"/>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ounded Rectangle 119"/>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ounded Rectangle 120"/>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6" name="Isosceles Triangle 115"/>
              <p:cNvSpPr/>
              <p:nvPr/>
            </p:nvSpPr>
            <p:spPr>
              <a:xfrm>
                <a:off x="6378172" y="3731226"/>
                <a:ext cx="420794" cy="68086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294695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nodeType="clickEffect">
                                  <p:stCondLst>
                                    <p:cond delay="0"/>
                                  </p:stCondLst>
                                  <p:childTnLst>
                                    <p:anim calcmode="lin" valueType="num">
                                      <p:cBhvr additive="base">
                                        <p:cTn id="6" dur="2000"/>
                                        <p:tgtEl>
                                          <p:spTgt spid="88"/>
                                        </p:tgtEl>
                                        <p:attrNameLst>
                                          <p:attrName>ppt_x</p:attrName>
                                        </p:attrNameLst>
                                      </p:cBhvr>
                                      <p:tavLst>
                                        <p:tav tm="0">
                                          <p:val>
                                            <p:strVal val="ppt_x"/>
                                          </p:val>
                                        </p:tav>
                                        <p:tav tm="100000">
                                          <p:val>
                                            <p:strVal val="0-ppt_w/2"/>
                                          </p:val>
                                        </p:tav>
                                      </p:tavLst>
                                    </p:anim>
                                    <p:anim calcmode="lin" valueType="num">
                                      <p:cBhvr additive="base">
                                        <p:cTn id="7" dur="2000"/>
                                        <p:tgtEl>
                                          <p:spTgt spid="88"/>
                                        </p:tgtEl>
                                        <p:attrNameLst>
                                          <p:attrName>ppt_y</p:attrName>
                                        </p:attrNameLst>
                                      </p:cBhvr>
                                      <p:tavLst>
                                        <p:tav tm="0">
                                          <p:val>
                                            <p:strVal val="ppt_y"/>
                                          </p:val>
                                        </p:tav>
                                        <p:tav tm="100000">
                                          <p:val>
                                            <p:strVal val="ppt_y"/>
                                          </p:val>
                                        </p:tav>
                                      </p:tavLst>
                                    </p:anim>
                                    <p:set>
                                      <p:cBhvr>
                                        <p:cTn id="8" dur="1" fill="hold">
                                          <p:stCondLst>
                                            <p:cond delay="1999"/>
                                          </p:stCondLst>
                                        </p:cTn>
                                        <p:tgtEl>
                                          <p:spTgt spid="88"/>
                                        </p:tgtEl>
                                        <p:attrNameLst>
                                          <p:attrName>style.visibility</p:attrName>
                                        </p:attrNameLst>
                                      </p:cBhvr>
                                      <p:to>
                                        <p:strVal val="hidden"/>
                                      </p:to>
                                    </p:set>
                                  </p:childTnLst>
                                </p:cTn>
                              </p:par>
                              <p:par>
                                <p:cTn id="9" presetID="2" presetClass="exit" presetSubtype="8" fill="hold" nodeType="withEffect">
                                  <p:stCondLst>
                                    <p:cond delay="0"/>
                                  </p:stCondLst>
                                  <p:childTnLst>
                                    <p:anim calcmode="lin" valueType="num">
                                      <p:cBhvr additive="base">
                                        <p:cTn id="10" dur="2000"/>
                                        <p:tgtEl>
                                          <p:spTgt spid="2"/>
                                        </p:tgtEl>
                                        <p:attrNameLst>
                                          <p:attrName>ppt_x</p:attrName>
                                        </p:attrNameLst>
                                      </p:cBhvr>
                                      <p:tavLst>
                                        <p:tav tm="0">
                                          <p:val>
                                            <p:strVal val="ppt_x"/>
                                          </p:val>
                                        </p:tav>
                                        <p:tav tm="100000">
                                          <p:val>
                                            <p:strVal val="0-ppt_w/2"/>
                                          </p:val>
                                        </p:tav>
                                      </p:tavLst>
                                    </p:anim>
                                    <p:anim calcmode="lin" valueType="num">
                                      <p:cBhvr additive="base">
                                        <p:cTn id="11" dur="2000"/>
                                        <p:tgtEl>
                                          <p:spTgt spid="2"/>
                                        </p:tgtEl>
                                        <p:attrNameLst>
                                          <p:attrName>ppt_y</p:attrName>
                                        </p:attrNameLst>
                                      </p:cBhvr>
                                      <p:tavLst>
                                        <p:tav tm="0">
                                          <p:val>
                                            <p:strVal val="ppt_y"/>
                                          </p:val>
                                        </p:tav>
                                        <p:tav tm="100000">
                                          <p:val>
                                            <p:strVal val="ppt_y"/>
                                          </p:val>
                                        </p:tav>
                                      </p:tavLst>
                                    </p:anim>
                                    <p:set>
                                      <p:cBhvr>
                                        <p:cTn id="12"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30somethinglikethat.files.wordpress.com/2011/12/burntorange1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1107996"/>
          </a:xfrm>
          <a:prstGeom prst="rect">
            <a:avLst/>
          </a:prstGeom>
          <a:noFill/>
        </p:spPr>
        <p:txBody>
          <a:bodyPr wrap="square" rtlCol="0">
            <a:spAutoFit/>
          </a:bodyPr>
          <a:lstStyle/>
          <a:p>
            <a:pPr algn="ctr"/>
            <a:r>
              <a:rPr lang="en-US" sz="6600" dirty="0">
                <a:solidFill>
                  <a:schemeClr val="bg1"/>
                </a:solidFill>
                <a:latin typeface="Colonna MT" panose="04020805060202030203" pitchFamily="82" charset="0"/>
              </a:rPr>
              <a:t>Choices</a:t>
            </a:r>
          </a:p>
        </p:txBody>
      </p:sp>
      <p:sp>
        <p:nvSpPr>
          <p:cNvPr id="7" name="Rectangle 6"/>
          <p:cNvSpPr/>
          <p:nvPr/>
        </p:nvSpPr>
        <p:spPr>
          <a:xfrm>
            <a:off x="873498" y="3737379"/>
            <a:ext cx="10991851" cy="646331"/>
          </a:xfrm>
          <a:prstGeom prst="rect">
            <a:avLst/>
          </a:prstGeom>
        </p:spPr>
        <p:txBody>
          <a:bodyPr wrap="square">
            <a:spAutoFit/>
          </a:bodyPr>
          <a:lstStyle/>
          <a:p>
            <a:r>
              <a:rPr lang="en-US" sz="3600" dirty="0">
                <a:solidFill>
                  <a:schemeClr val="bg1"/>
                </a:solidFill>
                <a:latin typeface="Calibri" panose="020F0502020204030204" pitchFamily="34" charset="0"/>
              </a:rPr>
              <a:t>What effect do your choices have on other people?</a:t>
            </a:r>
            <a:endParaRPr lang="en-US" sz="3600" i="1" dirty="0">
              <a:solidFill>
                <a:schemeClr val="bg1"/>
              </a:solidFill>
              <a:latin typeface="Calibri" panose="020F0502020204030204" pitchFamily="34" charset="0"/>
            </a:endParaRPr>
          </a:p>
        </p:txBody>
      </p:sp>
      <p:pic>
        <p:nvPicPr>
          <p:cNvPr id="1028" name="Picture 4" descr="http://i161.photobucket.com/albums/t211/south-cak/Dominos.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917141" y="1292266"/>
            <a:ext cx="7536142" cy="226084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097055" y="4656164"/>
            <a:ext cx="9728947" cy="646331"/>
          </a:xfrm>
          <a:prstGeom prst="rect">
            <a:avLst/>
          </a:prstGeom>
        </p:spPr>
        <p:txBody>
          <a:bodyPr wrap="square">
            <a:spAutoFit/>
          </a:bodyPr>
          <a:lstStyle/>
          <a:p>
            <a:pPr algn="ctr"/>
            <a:r>
              <a:rPr lang="en-US" sz="3600" dirty="0">
                <a:solidFill>
                  <a:schemeClr val="bg1"/>
                </a:solidFill>
                <a:latin typeface="Calibri" panose="020F0502020204030204" pitchFamily="34" charset="0"/>
              </a:rPr>
              <a:t>How might those choices affect you?</a:t>
            </a:r>
            <a:endParaRPr lang="en-US" sz="3600" i="1" dirty="0">
              <a:solidFill>
                <a:schemeClr val="bg1"/>
              </a:solidFill>
              <a:latin typeface="Calibri" panose="020F0502020204030204" pitchFamily="34" charset="0"/>
            </a:endParaRPr>
          </a:p>
        </p:txBody>
      </p:sp>
      <p:sp>
        <p:nvSpPr>
          <p:cNvPr id="10" name="Rectangle 9"/>
          <p:cNvSpPr/>
          <p:nvPr/>
        </p:nvSpPr>
        <p:spPr>
          <a:xfrm>
            <a:off x="326651" y="5576592"/>
            <a:ext cx="11538698" cy="1323439"/>
          </a:xfrm>
          <a:prstGeom prst="rect">
            <a:avLst/>
          </a:prstGeom>
        </p:spPr>
        <p:txBody>
          <a:bodyPr wrap="square">
            <a:spAutoFit/>
          </a:bodyPr>
          <a:lstStyle/>
          <a:p>
            <a:pPr algn="ctr"/>
            <a:r>
              <a:rPr lang="en-US" sz="4000" dirty="0">
                <a:solidFill>
                  <a:srgbClr val="FFFF00"/>
                </a:solidFill>
                <a:latin typeface="Calibri" panose="020F0502020204030204" pitchFamily="34" charset="0"/>
              </a:rPr>
              <a:t>What was different between Saul’s choices and Samuel’s choices?</a:t>
            </a:r>
            <a:endParaRPr lang="en-US" sz="4000" i="1" dirty="0">
              <a:solidFill>
                <a:srgbClr val="FFFF00"/>
              </a:solidFill>
              <a:latin typeface="Calibri" panose="020F0502020204030204" pitchFamily="34" charset="0"/>
            </a:endParaRPr>
          </a:p>
        </p:txBody>
      </p:sp>
    </p:spTree>
    <p:extLst>
      <p:ext uri="{BB962C8B-B14F-4D97-AF65-F5344CB8AC3E}">
        <p14:creationId xmlns:p14="http://schemas.microsoft.com/office/powerpoint/2010/main" val="849637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028"/>
                                        </p:tgtEl>
                                        <p:attrNameLst>
                                          <p:attrName>style.visibility</p:attrName>
                                        </p:attrNameLst>
                                      </p:cBhvr>
                                      <p:to>
                                        <p:strVal val="visible"/>
                                      </p:to>
                                    </p:set>
                                    <p:animEffect transition="in" filter="fade">
                                      <p:cBhvr>
                                        <p:cTn id="13" dur="7250"/>
                                        <p:tgtEl>
                                          <p:spTgt spid="1028"/>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30somethinglikethat.files.wordpress.com/2011/12/burntorange1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88378" y="6375082"/>
            <a:ext cx="3691567" cy="369332"/>
          </a:xfrm>
          <a:prstGeom prst="rect">
            <a:avLst/>
          </a:prstGeom>
          <a:noFill/>
        </p:spPr>
        <p:txBody>
          <a:bodyPr wrap="square" rtlCol="0">
            <a:spAutoFit/>
          </a:bodyPr>
          <a:lstStyle/>
          <a:p>
            <a:r>
              <a:rPr lang="en-US" dirty="0">
                <a:solidFill>
                  <a:schemeClr val="bg1"/>
                </a:solidFill>
                <a:latin typeface="Calibri" panose="020F0502020204030204" pitchFamily="34" charset="0"/>
              </a:rPr>
              <a:t>1 Samuel  30:6-8</a:t>
            </a:r>
          </a:p>
        </p:txBody>
      </p:sp>
      <p:sp>
        <p:nvSpPr>
          <p:cNvPr id="6" name="TextBox 5"/>
          <p:cNvSpPr txBox="1"/>
          <p:nvPr/>
        </p:nvSpPr>
        <p:spPr>
          <a:xfrm>
            <a:off x="0" y="0"/>
            <a:ext cx="12192000" cy="1107996"/>
          </a:xfrm>
          <a:prstGeom prst="rect">
            <a:avLst/>
          </a:prstGeom>
          <a:noFill/>
        </p:spPr>
        <p:txBody>
          <a:bodyPr wrap="square" rtlCol="0">
            <a:spAutoFit/>
          </a:bodyPr>
          <a:lstStyle/>
          <a:p>
            <a:pPr algn="ctr"/>
            <a:r>
              <a:rPr lang="en-US" sz="6600" dirty="0">
                <a:solidFill>
                  <a:schemeClr val="bg1"/>
                </a:solidFill>
                <a:latin typeface="Colonna MT" panose="04020805060202030203" pitchFamily="82" charset="0"/>
              </a:rPr>
              <a:t>Urim and Thummin</a:t>
            </a:r>
          </a:p>
        </p:txBody>
      </p:sp>
      <p:sp>
        <p:nvSpPr>
          <p:cNvPr id="7" name="Rectangle 6"/>
          <p:cNvSpPr/>
          <p:nvPr/>
        </p:nvSpPr>
        <p:spPr>
          <a:xfrm>
            <a:off x="188378" y="1322770"/>
            <a:ext cx="6894746" cy="1200329"/>
          </a:xfrm>
          <a:prstGeom prst="rect">
            <a:avLst/>
          </a:prstGeom>
        </p:spPr>
        <p:txBody>
          <a:bodyPr wrap="square">
            <a:spAutoFit/>
          </a:bodyPr>
          <a:lstStyle/>
          <a:p>
            <a:r>
              <a:rPr lang="en-US" sz="2400" i="1" dirty="0">
                <a:solidFill>
                  <a:srgbClr val="FFFF00"/>
                </a:solidFill>
              </a:rPr>
              <a:t>And David said to </a:t>
            </a:r>
            <a:r>
              <a:rPr lang="en-US" sz="2400" i="1" dirty="0" err="1">
                <a:solidFill>
                  <a:srgbClr val="FFFF00"/>
                </a:solidFill>
              </a:rPr>
              <a:t>Abiathar</a:t>
            </a:r>
            <a:r>
              <a:rPr lang="en-US" sz="2400" i="1" dirty="0">
                <a:solidFill>
                  <a:srgbClr val="FFFF00"/>
                </a:solidFill>
              </a:rPr>
              <a:t> the priest, Ahimelech’s son, I pray thee, bring me hither the ephod. And </a:t>
            </a:r>
            <a:r>
              <a:rPr lang="en-US" sz="2400" i="1" dirty="0" err="1">
                <a:solidFill>
                  <a:srgbClr val="FFFF00"/>
                </a:solidFill>
              </a:rPr>
              <a:t>Abiathar</a:t>
            </a:r>
            <a:r>
              <a:rPr lang="en-US" sz="2400" i="1" dirty="0">
                <a:solidFill>
                  <a:srgbClr val="FFFF00"/>
                </a:solidFill>
              </a:rPr>
              <a:t> brought thither the ephod to David.</a:t>
            </a:r>
            <a:endParaRPr lang="en-US" sz="2400" i="1" dirty="0">
              <a:solidFill>
                <a:srgbClr val="FFFF00"/>
              </a:solidFill>
              <a:latin typeface="Calibri" panose="020F0502020204030204" pitchFamily="34" charset="0"/>
            </a:endParaRPr>
          </a:p>
        </p:txBody>
      </p:sp>
      <p:sp>
        <p:nvSpPr>
          <p:cNvPr id="2" name="Rectangle 1"/>
          <p:cNvSpPr/>
          <p:nvPr/>
        </p:nvSpPr>
        <p:spPr>
          <a:xfrm>
            <a:off x="4921623" y="3697426"/>
            <a:ext cx="6736977" cy="2677656"/>
          </a:xfrm>
          <a:prstGeom prst="rect">
            <a:avLst/>
          </a:prstGeom>
        </p:spPr>
        <p:txBody>
          <a:bodyPr wrap="square">
            <a:spAutoFit/>
          </a:bodyPr>
          <a:lstStyle/>
          <a:p>
            <a:pPr fontAlgn="base"/>
            <a:r>
              <a:rPr lang="en-US" sz="2400" i="1" dirty="0">
                <a:solidFill>
                  <a:srgbClr val="FFFF00"/>
                </a:solidFill>
                <a:latin typeface="Palatino"/>
              </a:rPr>
              <a:t>And he girded him with the curious girdle of the ephod, and bound it unto him therewith.</a:t>
            </a:r>
          </a:p>
          <a:p>
            <a:pPr fontAlgn="base"/>
            <a:endParaRPr lang="en-US" sz="2400" i="1" dirty="0">
              <a:solidFill>
                <a:srgbClr val="FFFF00"/>
              </a:solidFill>
              <a:latin typeface="Palatino"/>
            </a:endParaRPr>
          </a:p>
          <a:p>
            <a:pPr fontAlgn="base"/>
            <a:r>
              <a:rPr lang="en-US" sz="2400" i="1" dirty="0">
                <a:solidFill>
                  <a:srgbClr val="FFFF00"/>
                </a:solidFill>
                <a:latin typeface="Palatino"/>
              </a:rPr>
              <a:t>And he put the breastplate upon him: also he put in the breastplate the Urim and the Thummim.</a:t>
            </a:r>
          </a:p>
          <a:p>
            <a:pPr fontAlgn="base"/>
            <a:r>
              <a:rPr lang="en-US" sz="2400" b="0" i="1" dirty="0">
                <a:solidFill>
                  <a:srgbClr val="FFFF00"/>
                </a:solidFill>
                <a:effectLst/>
                <a:latin typeface="Palatino"/>
              </a:rPr>
              <a:t>Lev. 8:7-8</a:t>
            </a:r>
          </a:p>
        </p:txBody>
      </p:sp>
      <p:sp>
        <p:nvSpPr>
          <p:cNvPr id="3" name="Rectangle 2"/>
          <p:cNvSpPr/>
          <p:nvPr/>
        </p:nvSpPr>
        <p:spPr>
          <a:xfrm>
            <a:off x="2034161" y="844079"/>
            <a:ext cx="9003555" cy="369332"/>
          </a:xfrm>
          <a:prstGeom prst="rect">
            <a:avLst/>
          </a:prstGeom>
        </p:spPr>
        <p:txBody>
          <a:bodyPr wrap="none">
            <a:spAutoFit/>
          </a:bodyPr>
          <a:lstStyle/>
          <a:p>
            <a:r>
              <a:rPr lang="en-US" dirty="0">
                <a:solidFill>
                  <a:schemeClr val="bg1"/>
                </a:solidFill>
                <a:latin typeface="Palatino"/>
              </a:rPr>
              <a:t>Divinely approved instruments of revelation: </a:t>
            </a:r>
            <a:r>
              <a:rPr lang="en-US" dirty="0" err="1">
                <a:solidFill>
                  <a:schemeClr val="bg1"/>
                </a:solidFill>
                <a:latin typeface="Palatino"/>
              </a:rPr>
              <a:t>Abiathar</a:t>
            </a:r>
            <a:r>
              <a:rPr lang="en-US" dirty="0">
                <a:solidFill>
                  <a:schemeClr val="bg1"/>
                </a:solidFill>
                <a:latin typeface="Palatino"/>
              </a:rPr>
              <a:t> the high priest, Ahimelech’s son, </a:t>
            </a:r>
            <a:endParaRPr lang="en-US" dirty="0">
              <a:solidFill>
                <a:schemeClr val="bg1"/>
              </a:solidFill>
            </a:endParaRPr>
          </a:p>
        </p:txBody>
      </p:sp>
      <p:pic>
        <p:nvPicPr>
          <p:cNvPr id="14338" name="Picture 2" descr="http://www.alephtavscriptures.com/wp-content/uploads/2015/04/Abiathar_the_High_Pries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6883" y="2812557"/>
            <a:ext cx="2353901" cy="3448939"/>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ttp://www.emfi.org/scriptures/BkMormon/images/Uri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5328" y="1363595"/>
            <a:ext cx="3305357" cy="2112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3321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33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3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30somethinglikethat.files.wordpress.com/2011/12/burntorange1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88378" y="6375082"/>
            <a:ext cx="3691567" cy="369332"/>
          </a:xfrm>
          <a:prstGeom prst="rect">
            <a:avLst/>
          </a:prstGeom>
          <a:noFill/>
        </p:spPr>
        <p:txBody>
          <a:bodyPr wrap="square" rtlCol="0">
            <a:spAutoFit/>
          </a:bodyPr>
          <a:lstStyle/>
          <a:p>
            <a:r>
              <a:rPr lang="en-US" dirty="0">
                <a:solidFill>
                  <a:schemeClr val="bg1"/>
                </a:solidFill>
                <a:latin typeface="Calibri" panose="020F0502020204030204" pitchFamily="34" charset="0"/>
              </a:rPr>
              <a:t>1 Samuel  30</a:t>
            </a:r>
          </a:p>
        </p:txBody>
      </p:sp>
      <p:sp>
        <p:nvSpPr>
          <p:cNvPr id="6" name="TextBox 5"/>
          <p:cNvSpPr txBox="1"/>
          <p:nvPr/>
        </p:nvSpPr>
        <p:spPr>
          <a:xfrm>
            <a:off x="0" y="0"/>
            <a:ext cx="12192000" cy="1107996"/>
          </a:xfrm>
          <a:prstGeom prst="rect">
            <a:avLst/>
          </a:prstGeom>
          <a:noFill/>
        </p:spPr>
        <p:txBody>
          <a:bodyPr wrap="square" rtlCol="0">
            <a:spAutoFit/>
          </a:bodyPr>
          <a:lstStyle/>
          <a:p>
            <a:pPr algn="ctr"/>
            <a:r>
              <a:rPr lang="en-US" sz="6600" dirty="0">
                <a:solidFill>
                  <a:schemeClr val="bg1"/>
                </a:solidFill>
                <a:latin typeface="Colonna MT" panose="04020805060202030203" pitchFamily="82" charset="0"/>
              </a:rPr>
              <a:t>The Lord’s Direction</a:t>
            </a:r>
          </a:p>
        </p:txBody>
      </p:sp>
      <p:sp>
        <p:nvSpPr>
          <p:cNvPr id="7" name="Rectangle 6"/>
          <p:cNvSpPr/>
          <p:nvPr/>
        </p:nvSpPr>
        <p:spPr>
          <a:xfrm>
            <a:off x="703729" y="1433215"/>
            <a:ext cx="5747972" cy="830997"/>
          </a:xfrm>
          <a:prstGeom prst="rect">
            <a:avLst/>
          </a:prstGeom>
        </p:spPr>
        <p:txBody>
          <a:bodyPr wrap="square">
            <a:spAutoFit/>
          </a:bodyPr>
          <a:lstStyle/>
          <a:p>
            <a:r>
              <a:rPr lang="en-US" sz="2400" dirty="0">
                <a:solidFill>
                  <a:schemeClr val="bg1"/>
                </a:solidFill>
              </a:rPr>
              <a:t>Why do you think David was blessed with the Lord’s direction, but King Saul was not?</a:t>
            </a:r>
            <a:endParaRPr lang="en-US" sz="2400" i="1" dirty="0">
              <a:solidFill>
                <a:schemeClr val="bg1"/>
              </a:solidFill>
              <a:latin typeface="Calibri" panose="020F0502020204030204" pitchFamily="34" charset="0"/>
            </a:endParaRPr>
          </a:p>
        </p:txBody>
      </p:sp>
      <p:grpSp>
        <p:nvGrpSpPr>
          <p:cNvPr id="8" name="Group 7"/>
          <p:cNvGrpSpPr/>
          <p:nvPr/>
        </p:nvGrpSpPr>
        <p:grpSpPr>
          <a:xfrm>
            <a:off x="5481108" y="4298083"/>
            <a:ext cx="3505068" cy="2501531"/>
            <a:chOff x="228600" y="381000"/>
            <a:chExt cx="3505068" cy="2501531"/>
          </a:xfrm>
        </p:grpSpPr>
        <p:grpSp>
          <p:nvGrpSpPr>
            <p:cNvPr id="9" name="Group 8"/>
            <p:cNvGrpSpPr/>
            <p:nvPr/>
          </p:nvGrpSpPr>
          <p:grpSpPr>
            <a:xfrm>
              <a:off x="228600" y="381000"/>
              <a:ext cx="3505068" cy="2501531"/>
              <a:chOff x="534986" y="381000"/>
              <a:chExt cx="2637111" cy="2501531"/>
            </a:xfrm>
          </p:grpSpPr>
          <p:sp>
            <p:nvSpPr>
              <p:cNvPr id="11" name="Rectangle 10"/>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534986" y="384805"/>
                <a:ext cx="457200" cy="2497726"/>
                <a:chOff x="533400" y="381000"/>
                <a:chExt cx="457200" cy="2497726"/>
              </a:xfrm>
            </p:grpSpPr>
            <p:sp>
              <p:nvSpPr>
                <p:cNvPr id="18" name="Oval 17"/>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ounded Rectangle 18"/>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2714897" y="381000"/>
                <a:ext cx="457200" cy="2497726"/>
                <a:chOff x="2714897" y="457200"/>
                <a:chExt cx="457200" cy="2497726"/>
              </a:xfrm>
            </p:grpSpPr>
            <p:sp>
              <p:nvSpPr>
                <p:cNvPr id="14" name="Oval 13"/>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 name="Rectangle 9"/>
            <p:cNvSpPr/>
            <p:nvPr/>
          </p:nvSpPr>
          <p:spPr>
            <a:xfrm>
              <a:off x="842492" y="1235515"/>
              <a:ext cx="2293346" cy="830997"/>
            </a:xfrm>
            <a:prstGeom prst="rect">
              <a:avLst/>
            </a:prstGeom>
          </p:spPr>
          <p:txBody>
            <a:bodyPr wrap="square">
              <a:spAutoFit/>
            </a:bodyPr>
            <a:lstStyle/>
            <a:p>
              <a:pPr algn="ctr"/>
              <a:r>
                <a:rPr lang="en-US" sz="1600" i="1" dirty="0">
                  <a:latin typeface="Calibri" panose="020F0502020204030204" pitchFamily="34" charset="0"/>
                </a:rPr>
                <a:t>When we are faithful, we invite the Lord to direct our lives</a:t>
              </a:r>
              <a:endParaRPr lang="en-US" sz="1600" i="1" dirty="0"/>
            </a:p>
          </p:txBody>
        </p:sp>
      </p:grpSp>
      <p:pic>
        <p:nvPicPr>
          <p:cNvPr id="3" name="Picture 2">
            <a:extLst>
              <a:ext uri="{FF2B5EF4-FFF2-40B4-BE49-F238E27FC236}">
                <a16:creationId xmlns:a16="http://schemas.microsoft.com/office/drawing/2014/main" id="{C940C8B7-BEAE-395E-EA40-0D381664816C}"/>
              </a:ext>
            </a:extLst>
          </p:cNvPr>
          <p:cNvPicPr>
            <a:picLocks noChangeAspect="1"/>
          </p:cNvPicPr>
          <p:nvPr/>
        </p:nvPicPr>
        <p:blipFill>
          <a:blip r:embed="rId3"/>
          <a:stretch>
            <a:fillRect/>
          </a:stretch>
        </p:blipFill>
        <p:spPr>
          <a:xfrm>
            <a:off x="7500504" y="980974"/>
            <a:ext cx="2267591" cy="3260139"/>
          </a:xfrm>
          <a:prstGeom prst="rect">
            <a:avLst/>
          </a:prstGeom>
        </p:spPr>
      </p:pic>
      <p:pic>
        <p:nvPicPr>
          <p:cNvPr id="22" name="Picture 21">
            <a:extLst>
              <a:ext uri="{FF2B5EF4-FFF2-40B4-BE49-F238E27FC236}">
                <a16:creationId xmlns:a16="http://schemas.microsoft.com/office/drawing/2014/main" id="{3ADF6A66-D597-39E2-144F-4BF80BC91FDA}"/>
              </a:ext>
            </a:extLst>
          </p:cNvPr>
          <p:cNvPicPr>
            <a:picLocks noChangeAspect="1"/>
          </p:cNvPicPr>
          <p:nvPr/>
        </p:nvPicPr>
        <p:blipFill>
          <a:blip r:embed="rId4"/>
          <a:stretch>
            <a:fillRect/>
          </a:stretch>
        </p:blipFill>
        <p:spPr>
          <a:xfrm>
            <a:off x="1830467" y="2694460"/>
            <a:ext cx="2861030" cy="3637495"/>
          </a:xfrm>
          <a:prstGeom prst="rect">
            <a:avLst/>
          </a:prstGeom>
        </p:spPr>
      </p:pic>
    </p:spTree>
    <p:extLst>
      <p:ext uri="{BB962C8B-B14F-4D97-AF65-F5344CB8AC3E}">
        <p14:creationId xmlns:p14="http://schemas.microsoft.com/office/powerpoint/2010/main" val="3781666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30somethinglikethat.files.wordpress.com/2011/12/burntorange1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88378" y="6375082"/>
            <a:ext cx="3691567" cy="369332"/>
          </a:xfrm>
          <a:prstGeom prst="rect">
            <a:avLst/>
          </a:prstGeom>
          <a:noFill/>
        </p:spPr>
        <p:txBody>
          <a:bodyPr wrap="square" rtlCol="0">
            <a:spAutoFit/>
          </a:bodyPr>
          <a:lstStyle/>
          <a:p>
            <a:r>
              <a:rPr lang="en-US" dirty="0">
                <a:solidFill>
                  <a:schemeClr val="bg1"/>
                </a:solidFill>
                <a:latin typeface="Calibri" panose="020F0502020204030204" pitchFamily="34" charset="0"/>
              </a:rPr>
              <a:t>1 Samuel  30:9-25</a:t>
            </a:r>
          </a:p>
        </p:txBody>
      </p:sp>
      <p:sp>
        <p:nvSpPr>
          <p:cNvPr id="6" name="TextBox 5"/>
          <p:cNvSpPr txBox="1"/>
          <p:nvPr/>
        </p:nvSpPr>
        <p:spPr>
          <a:xfrm>
            <a:off x="0" y="0"/>
            <a:ext cx="12192000" cy="1107996"/>
          </a:xfrm>
          <a:prstGeom prst="rect">
            <a:avLst/>
          </a:prstGeom>
          <a:noFill/>
        </p:spPr>
        <p:txBody>
          <a:bodyPr wrap="square" rtlCol="0">
            <a:spAutoFit/>
          </a:bodyPr>
          <a:lstStyle/>
          <a:p>
            <a:pPr algn="ctr"/>
            <a:r>
              <a:rPr lang="en-US" sz="6600" dirty="0">
                <a:solidFill>
                  <a:schemeClr val="bg1"/>
                </a:solidFill>
                <a:latin typeface="Colonna MT" panose="04020805060202030203" pitchFamily="82" charset="0"/>
              </a:rPr>
              <a:t>Sharing David’s Spoils</a:t>
            </a:r>
          </a:p>
        </p:txBody>
      </p:sp>
      <p:sp>
        <p:nvSpPr>
          <p:cNvPr id="8" name="Rectangle 7"/>
          <p:cNvSpPr/>
          <p:nvPr/>
        </p:nvSpPr>
        <p:spPr>
          <a:xfrm>
            <a:off x="654978" y="1534314"/>
            <a:ext cx="5747972" cy="3046988"/>
          </a:xfrm>
          <a:prstGeom prst="rect">
            <a:avLst/>
          </a:prstGeom>
        </p:spPr>
        <p:txBody>
          <a:bodyPr wrap="square">
            <a:spAutoFit/>
          </a:bodyPr>
          <a:lstStyle/>
          <a:p>
            <a:r>
              <a:rPr lang="en-US" sz="2400" dirty="0">
                <a:solidFill>
                  <a:schemeClr val="bg1"/>
                </a:solidFill>
              </a:rPr>
              <a:t>David took 400 men into battle with the Amalekites and 200 stayed behind because of weakness.</a:t>
            </a:r>
          </a:p>
          <a:p>
            <a:endParaRPr lang="en-US" sz="2400" dirty="0">
              <a:solidFill>
                <a:schemeClr val="bg1"/>
              </a:solidFill>
            </a:endParaRPr>
          </a:p>
          <a:p>
            <a:r>
              <a:rPr lang="en-US" sz="2400" dirty="0">
                <a:solidFill>
                  <a:schemeClr val="bg1"/>
                </a:solidFill>
              </a:rPr>
              <a:t>When they returned with their families and the spoils of war David shared all the supplies with everyone even the ones who had stayed behind.</a:t>
            </a:r>
          </a:p>
        </p:txBody>
      </p:sp>
      <p:sp>
        <p:nvSpPr>
          <p:cNvPr id="2" name="Rectangle 1"/>
          <p:cNvSpPr/>
          <p:nvPr/>
        </p:nvSpPr>
        <p:spPr>
          <a:xfrm>
            <a:off x="5307106" y="5426838"/>
            <a:ext cx="6096000" cy="707886"/>
          </a:xfrm>
          <a:prstGeom prst="rect">
            <a:avLst/>
          </a:prstGeom>
        </p:spPr>
        <p:txBody>
          <a:bodyPr>
            <a:spAutoFit/>
          </a:bodyPr>
          <a:lstStyle/>
          <a:p>
            <a:r>
              <a:rPr lang="en-US" sz="2000" i="1" dirty="0">
                <a:solidFill>
                  <a:srgbClr val="FFFF00"/>
                </a:solidFill>
                <a:latin typeface="Palatino"/>
              </a:rPr>
              <a:t>And it was so from that day forward, that he made it a statute and an ordinance for Israel unto this day.</a:t>
            </a:r>
            <a:endParaRPr lang="en-US" sz="2000" i="1" dirty="0">
              <a:solidFill>
                <a:srgbClr val="FFFF00"/>
              </a:solidFill>
            </a:endParaRPr>
          </a:p>
        </p:txBody>
      </p:sp>
      <p:pic>
        <p:nvPicPr>
          <p:cNvPr id="16386" name="Picture 2" descr="http://images.betterworldbooks.com/081/King-David-Storr-Catherine-9780817220426.jpg"/>
          <p:cNvPicPr>
            <a:picLocks noChangeAspect="1" noChangeArrowheads="1"/>
          </p:cNvPicPr>
          <p:nvPr/>
        </p:nvPicPr>
        <p:blipFill rotWithShape="1">
          <a:blip r:embed="rId3">
            <a:extLst>
              <a:ext uri="{28A0092B-C50C-407E-A947-70E740481C1C}">
                <a14:useLocalDpi xmlns:a14="http://schemas.microsoft.com/office/drawing/2010/main" val="0"/>
              </a:ext>
            </a:extLst>
          </a:blip>
          <a:srcRect t="34758"/>
          <a:stretch/>
        </p:blipFill>
        <p:spPr bwMode="auto">
          <a:xfrm>
            <a:off x="7057928" y="1633902"/>
            <a:ext cx="3583693" cy="277513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4173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30somethinglikethat.files.wordpress.com/2011/12/burntorange1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1107996"/>
          </a:xfrm>
          <a:prstGeom prst="rect">
            <a:avLst/>
          </a:prstGeom>
          <a:noFill/>
        </p:spPr>
        <p:txBody>
          <a:bodyPr wrap="square" rtlCol="0">
            <a:spAutoFit/>
          </a:bodyPr>
          <a:lstStyle/>
          <a:p>
            <a:pPr algn="ctr"/>
            <a:r>
              <a:rPr lang="en-US" sz="6600" dirty="0">
                <a:solidFill>
                  <a:schemeClr val="bg1"/>
                </a:solidFill>
                <a:latin typeface="Colonna MT" panose="04020805060202030203" pitchFamily="82" charset="0"/>
              </a:rPr>
              <a:t>Honoring a Cause</a:t>
            </a:r>
          </a:p>
        </p:txBody>
      </p:sp>
      <p:sp>
        <p:nvSpPr>
          <p:cNvPr id="7" name="Rectangle 6"/>
          <p:cNvSpPr/>
          <p:nvPr/>
        </p:nvSpPr>
        <p:spPr>
          <a:xfrm>
            <a:off x="2780501" y="1107996"/>
            <a:ext cx="7405489" cy="5262979"/>
          </a:xfrm>
          <a:prstGeom prst="rect">
            <a:avLst/>
          </a:prstGeom>
        </p:spPr>
        <p:txBody>
          <a:bodyPr wrap="square">
            <a:spAutoFit/>
          </a:bodyPr>
          <a:lstStyle/>
          <a:p>
            <a:r>
              <a:rPr lang="en-US" sz="2400" dirty="0">
                <a:solidFill>
                  <a:schemeClr val="bg1"/>
                </a:solidFill>
                <a:latin typeface="Calibri" panose="020F0502020204030204" pitchFamily="34" charset="0"/>
              </a:rPr>
              <a:t>“Now if a man is not the anointed of the Lord we may have a fellow feeling for him, that feeling which human nature teaches, but when a man is the anointed of the Lord, we feel like David did with Saul. </a:t>
            </a:r>
          </a:p>
          <a:p>
            <a:endParaRPr lang="en-US" sz="2400" dirty="0">
              <a:solidFill>
                <a:schemeClr val="bg1"/>
              </a:solidFill>
              <a:latin typeface="Calibri" panose="020F0502020204030204" pitchFamily="34" charset="0"/>
            </a:endParaRPr>
          </a:p>
          <a:p>
            <a:r>
              <a:rPr lang="en-US" sz="2400" dirty="0">
                <a:solidFill>
                  <a:schemeClr val="bg1"/>
                </a:solidFill>
                <a:latin typeface="Calibri" panose="020F0502020204030204" pitchFamily="34" charset="0"/>
              </a:rPr>
              <a:t>David would not lift his hand against Saul, because, said he, he is the anointed of the Lord, but how could they move hand in hand and be one, when they were of a different spirit? </a:t>
            </a:r>
          </a:p>
          <a:p>
            <a:endParaRPr lang="en-US" sz="2400" dirty="0">
              <a:solidFill>
                <a:schemeClr val="bg1"/>
              </a:solidFill>
              <a:latin typeface="Calibri" panose="020F0502020204030204" pitchFamily="34" charset="0"/>
            </a:endParaRPr>
          </a:p>
          <a:p>
            <a:r>
              <a:rPr lang="en-US" sz="2400" dirty="0">
                <a:solidFill>
                  <a:schemeClr val="bg1"/>
                </a:solidFill>
                <a:latin typeface="Calibri" panose="020F0502020204030204" pitchFamily="34" charset="0"/>
              </a:rPr>
              <a:t>There was an opposite spirit in Saul, but yet David would not put forth his hand and slay him, although he had him in his power; he had a respect for him because he was the Lord’s anointed. </a:t>
            </a:r>
          </a:p>
        </p:txBody>
      </p:sp>
      <p:sp>
        <p:nvSpPr>
          <p:cNvPr id="2" name="Rectangle 1"/>
          <p:cNvSpPr/>
          <p:nvPr/>
        </p:nvSpPr>
        <p:spPr>
          <a:xfrm>
            <a:off x="11749250" y="6488668"/>
            <a:ext cx="442750" cy="369332"/>
          </a:xfrm>
          <a:prstGeom prst="rect">
            <a:avLst/>
          </a:prstGeom>
        </p:spPr>
        <p:txBody>
          <a:bodyPr wrap="none">
            <a:spAutoFit/>
          </a:bodyPr>
          <a:lstStyle/>
          <a:p>
            <a:r>
              <a:rPr lang="en-US" dirty="0">
                <a:solidFill>
                  <a:schemeClr val="bg1"/>
                </a:solidFill>
                <a:latin typeface="Calibri" panose="020F0502020204030204" pitchFamily="34" charset="0"/>
              </a:rPr>
              <a:t>(7)</a:t>
            </a:r>
          </a:p>
        </p:txBody>
      </p:sp>
      <p:pic>
        <p:nvPicPr>
          <p:cNvPr id="3" name="Picture 2" descr="http://www.i4m.com/think/photos/lorenzo-sno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198" y="282388"/>
            <a:ext cx="1524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4030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30somethinglikethat.files.wordpress.com/2011/12/burntorange1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88378" y="6375082"/>
            <a:ext cx="3691567" cy="369332"/>
          </a:xfrm>
          <a:prstGeom prst="rect">
            <a:avLst/>
          </a:prstGeom>
          <a:noFill/>
        </p:spPr>
        <p:txBody>
          <a:bodyPr wrap="square" rtlCol="0">
            <a:spAutoFit/>
          </a:bodyPr>
          <a:lstStyle/>
          <a:p>
            <a:r>
              <a:rPr lang="en-US" dirty="0">
                <a:solidFill>
                  <a:schemeClr val="bg1"/>
                </a:solidFill>
                <a:latin typeface="Calibri" panose="020F0502020204030204" pitchFamily="34" charset="0"/>
              </a:rPr>
              <a:t>1 Samuel  30</a:t>
            </a:r>
          </a:p>
        </p:txBody>
      </p:sp>
      <p:sp>
        <p:nvSpPr>
          <p:cNvPr id="6" name="TextBox 5"/>
          <p:cNvSpPr txBox="1"/>
          <p:nvPr/>
        </p:nvSpPr>
        <p:spPr>
          <a:xfrm>
            <a:off x="0" y="0"/>
            <a:ext cx="12192000" cy="1107996"/>
          </a:xfrm>
          <a:prstGeom prst="rect">
            <a:avLst/>
          </a:prstGeom>
          <a:noFill/>
        </p:spPr>
        <p:txBody>
          <a:bodyPr wrap="square" rtlCol="0">
            <a:spAutoFit/>
          </a:bodyPr>
          <a:lstStyle/>
          <a:p>
            <a:pPr algn="ctr"/>
            <a:r>
              <a:rPr lang="en-US" sz="6600" dirty="0">
                <a:solidFill>
                  <a:schemeClr val="bg1"/>
                </a:solidFill>
                <a:latin typeface="Colonna MT" panose="04020805060202030203" pitchFamily="82" charset="0"/>
              </a:rPr>
              <a:t>Israel Against Philistines</a:t>
            </a:r>
          </a:p>
        </p:txBody>
      </p:sp>
      <p:sp>
        <p:nvSpPr>
          <p:cNvPr id="7" name="Rectangle 6"/>
          <p:cNvSpPr/>
          <p:nvPr/>
        </p:nvSpPr>
        <p:spPr>
          <a:xfrm>
            <a:off x="348028" y="1447395"/>
            <a:ext cx="5747972" cy="2862322"/>
          </a:xfrm>
          <a:prstGeom prst="rect">
            <a:avLst/>
          </a:prstGeom>
        </p:spPr>
        <p:txBody>
          <a:bodyPr wrap="square">
            <a:spAutoFit/>
          </a:bodyPr>
          <a:lstStyle/>
          <a:p>
            <a:r>
              <a:rPr lang="en-US" dirty="0">
                <a:solidFill>
                  <a:schemeClr val="bg1"/>
                </a:solidFill>
                <a:latin typeface="Calibri" panose="020F0502020204030204" pitchFamily="34" charset="0"/>
              </a:rPr>
              <a:t>Three of Saul’s sons, Jonathan, and </a:t>
            </a:r>
            <a:r>
              <a:rPr lang="en-US" dirty="0" err="1">
                <a:solidFill>
                  <a:schemeClr val="bg1"/>
                </a:solidFill>
                <a:latin typeface="Calibri" panose="020F0502020204030204" pitchFamily="34" charset="0"/>
              </a:rPr>
              <a:t>Abinadab</a:t>
            </a:r>
            <a:r>
              <a:rPr lang="en-US" dirty="0">
                <a:solidFill>
                  <a:schemeClr val="bg1"/>
                </a:solidFill>
                <a:latin typeface="Calibri" panose="020F0502020204030204" pitchFamily="34" charset="0"/>
              </a:rPr>
              <a:t>, and </a:t>
            </a:r>
            <a:r>
              <a:rPr lang="en-US" dirty="0" err="1">
                <a:solidFill>
                  <a:schemeClr val="bg1"/>
                </a:solidFill>
                <a:latin typeface="Calibri" panose="020F0502020204030204" pitchFamily="34" charset="0"/>
              </a:rPr>
              <a:t>Malchi-shua</a:t>
            </a:r>
            <a:r>
              <a:rPr lang="en-US" dirty="0">
                <a:solidFill>
                  <a:schemeClr val="bg1"/>
                </a:solidFill>
                <a:latin typeface="Calibri" panose="020F0502020204030204" pitchFamily="34" charset="0"/>
              </a:rPr>
              <a:t>, Saul’s sons. were killed.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Their defense lines did not hold and they were wildly fleeing in every direction.</a:t>
            </a:r>
          </a:p>
          <a:p>
            <a:endParaRPr lang="en-US" i="1"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Saul was hit by the archers and was wounded.</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didn’t want to be taken alive so he ordered his body guard (armor-bearer) to kill him. </a:t>
            </a:r>
          </a:p>
        </p:txBody>
      </p:sp>
      <p:sp>
        <p:nvSpPr>
          <p:cNvPr id="9" name="Rectangle 8"/>
          <p:cNvSpPr/>
          <p:nvPr/>
        </p:nvSpPr>
        <p:spPr>
          <a:xfrm>
            <a:off x="5329517" y="744925"/>
            <a:ext cx="5747972" cy="461665"/>
          </a:xfrm>
          <a:prstGeom prst="rect">
            <a:avLst/>
          </a:prstGeom>
        </p:spPr>
        <p:txBody>
          <a:bodyPr wrap="square">
            <a:spAutoFit/>
          </a:bodyPr>
          <a:lstStyle/>
          <a:p>
            <a:r>
              <a:rPr lang="en-US" sz="2400" dirty="0">
                <a:solidFill>
                  <a:schemeClr val="bg1"/>
                </a:solidFill>
              </a:rPr>
              <a:t>Mt. </a:t>
            </a:r>
            <a:r>
              <a:rPr lang="en-US" sz="2400" dirty="0" err="1">
                <a:solidFill>
                  <a:schemeClr val="bg1"/>
                </a:solidFill>
              </a:rPr>
              <a:t>Gilboa</a:t>
            </a:r>
            <a:endParaRPr lang="en-US" sz="2400" i="1" dirty="0">
              <a:solidFill>
                <a:schemeClr val="bg1"/>
              </a:solidFill>
              <a:latin typeface="Calibri" panose="020F0502020204030204" pitchFamily="34" charset="0"/>
            </a:endParaRPr>
          </a:p>
        </p:txBody>
      </p:sp>
      <p:sp>
        <p:nvSpPr>
          <p:cNvPr id="10" name="Rectangle 9"/>
          <p:cNvSpPr/>
          <p:nvPr/>
        </p:nvSpPr>
        <p:spPr>
          <a:xfrm>
            <a:off x="3470057" y="4688483"/>
            <a:ext cx="3872021" cy="1631216"/>
          </a:xfrm>
          <a:prstGeom prst="rect">
            <a:avLst/>
          </a:prstGeom>
        </p:spPr>
        <p:txBody>
          <a:bodyPr wrap="square">
            <a:spAutoFit/>
          </a:bodyPr>
          <a:lstStyle/>
          <a:p>
            <a:r>
              <a:rPr lang="en-US" sz="2000" dirty="0">
                <a:solidFill>
                  <a:schemeClr val="bg1"/>
                </a:solidFill>
              </a:rPr>
              <a:t>The armor-bearer would not so Saul fell upon his own sword</a:t>
            </a:r>
          </a:p>
          <a:p>
            <a:endParaRPr lang="en-US" sz="2000" i="1" dirty="0">
              <a:solidFill>
                <a:schemeClr val="bg1"/>
              </a:solidFill>
              <a:latin typeface="Calibri" panose="020F0502020204030204" pitchFamily="34" charset="0"/>
            </a:endParaRPr>
          </a:p>
          <a:p>
            <a:r>
              <a:rPr lang="en-US" sz="2000" dirty="0">
                <a:solidFill>
                  <a:schemeClr val="bg1"/>
                </a:solidFill>
                <a:latin typeface="Calibri" panose="020F0502020204030204" pitchFamily="34" charset="0"/>
              </a:rPr>
              <a:t>The armor-bearer also committed suicide</a:t>
            </a:r>
          </a:p>
        </p:txBody>
      </p:sp>
      <p:pic>
        <p:nvPicPr>
          <p:cNvPr id="17410" name="Picture 2" descr="https://upload.wikimedia.org/wikipedia/commons/3/35/Elie_Marcuse_saul.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407" t="5375"/>
          <a:stretch/>
        </p:blipFill>
        <p:spPr bwMode="auto">
          <a:xfrm>
            <a:off x="7342078" y="855692"/>
            <a:ext cx="4219169" cy="5790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9122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30somethinglikethat.files.wordpress.com/2011/12/burntorange1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88378" y="6375082"/>
            <a:ext cx="3691567" cy="369332"/>
          </a:xfrm>
          <a:prstGeom prst="rect">
            <a:avLst/>
          </a:prstGeom>
          <a:noFill/>
        </p:spPr>
        <p:txBody>
          <a:bodyPr wrap="square" rtlCol="0">
            <a:spAutoFit/>
          </a:bodyPr>
          <a:lstStyle/>
          <a:p>
            <a:r>
              <a:rPr lang="en-US" dirty="0">
                <a:solidFill>
                  <a:schemeClr val="bg1"/>
                </a:solidFill>
                <a:latin typeface="Calibri" panose="020F0502020204030204" pitchFamily="34" charset="0"/>
              </a:rPr>
              <a:t>1 Samuel  30:7-13</a:t>
            </a:r>
          </a:p>
        </p:txBody>
      </p:sp>
      <p:sp>
        <p:nvSpPr>
          <p:cNvPr id="6" name="TextBox 5"/>
          <p:cNvSpPr txBox="1"/>
          <p:nvPr/>
        </p:nvSpPr>
        <p:spPr>
          <a:xfrm>
            <a:off x="0" y="0"/>
            <a:ext cx="12192000" cy="1107996"/>
          </a:xfrm>
          <a:prstGeom prst="rect">
            <a:avLst/>
          </a:prstGeom>
          <a:noFill/>
        </p:spPr>
        <p:txBody>
          <a:bodyPr wrap="square" rtlCol="0">
            <a:spAutoFit/>
          </a:bodyPr>
          <a:lstStyle/>
          <a:p>
            <a:pPr algn="ctr"/>
            <a:r>
              <a:rPr lang="en-US" sz="6600" dirty="0">
                <a:solidFill>
                  <a:schemeClr val="bg1"/>
                </a:solidFill>
                <a:latin typeface="Colonna MT" panose="04020805060202030203" pitchFamily="82" charset="0"/>
              </a:rPr>
              <a:t>The Remains of Saul</a:t>
            </a:r>
          </a:p>
        </p:txBody>
      </p:sp>
      <p:sp>
        <p:nvSpPr>
          <p:cNvPr id="7" name="Rectangle 6"/>
          <p:cNvSpPr/>
          <p:nvPr/>
        </p:nvSpPr>
        <p:spPr>
          <a:xfrm>
            <a:off x="348028" y="1447395"/>
            <a:ext cx="5747972" cy="1200329"/>
          </a:xfrm>
          <a:prstGeom prst="rect">
            <a:avLst/>
          </a:prstGeom>
        </p:spPr>
        <p:txBody>
          <a:bodyPr wrap="square">
            <a:spAutoFit/>
          </a:bodyPr>
          <a:lstStyle/>
          <a:p>
            <a:r>
              <a:rPr lang="en-US" dirty="0">
                <a:solidFill>
                  <a:schemeClr val="bg1"/>
                </a:solidFill>
                <a:latin typeface="Calibri" panose="020F0502020204030204" pitchFamily="34" charset="0"/>
              </a:rPr>
              <a:t>The Philistines cut off Saul’s head as a trophy and stripped his </a:t>
            </a:r>
            <a:r>
              <a:rPr lang="en-US" dirty="0" err="1">
                <a:solidFill>
                  <a:schemeClr val="bg1"/>
                </a:solidFill>
                <a:latin typeface="Calibri" panose="020F0502020204030204" pitchFamily="34" charset="0"/>
              </a:rPr>
              <a:t>armour</a:t>
            </a:r>
            <a:r>
              <a:rPr lang="en-US" dirty="0">
                <a:solidFill>
                  <a:schemeClr val="bg1"/>
                </a:solidFill>
                <a:latin typeface="Calibri" panose="020F0502020204030204" pitchFamily="34" charset="0"/>
              </a:rPr>
              <a:t> for exhibition in their temple.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They hung his remains on the wall of Beth-</a:t>
            </a:r>
            <a:r>
              <a:rPr lang="en-US" dirty="0" err="1">
                <a:solidFill>
                  <a:schemeClr val="bg1"/>
                </a:solidFill>
                <a:latin typeface="Calibri" panose="020F0502020204030204" pitchFamily="34" charset="0"/>
              </a:rPr>
              <a:t>shan</a:t>
            </a:r>
            <a:endParaRPr lang="en-US" dirty="0">
              <a:solidFill>
                <a:schemeClr val="bg1"/>
              </a:solidFill>
              <a:latin typeface="Calibri" panose="020F0502020204030204" pitchFamily="34" charset="0"/>
            </a:endParaRPr>
          </a:p>
        </p:txBody>
      </p:sp>
      <p:sp>
        <p:nvSpPr>
          <p:cNvPr id="10" name="Rectangle 9"/>
          <p:cNvSpPr/>
          <p:nvPr/>
        </p:nvSpPr>
        <p:spPr>
          <a:xfrm>
            <a:off x="4473818" y="4361057"/>
            <a:ext cx="7401006" cy="1938992"/>
          </a:xfrm>
          <a:prstGeom prst="rect">
            <a:avLst/>
          </a:prstGeom>
        </p:spPr>
        <p:txBody>
          <a:bodyPr wrap="square">
            <a:spAutoFit/>
          </a:bodyPr>
          <a:lstStyle/>
          <a:p>
            <a:r>
              <a:rPr lang="en-US" sz="2000" dirty="0">
                <a:solidFill>
                  <a:schemeClr val="bg1"/>
                </a:solidFill>
                <a:latin typeface="Calibri" panose="020F0502020204030204" pitchFamily="34" charset="0"/>
              </a:rPr>
              <a:t>News spread and reached an Israelite city of </a:t>
            </a:r>
            <a:r>
              <a:rPr lang="en-US" sz="2000" dirty="0" err="1">
                <a:solidFill>
                  <a:schemeClr val="bg1"/>
                </a:solidFill>
                <a:latin typeface="Calibri" panose="020F0502020204030204" pitchFamily="34" charset="0"/>
              </a:rPr>
              <a:t>Jabesh</a:t>
            </a:r>
            <a:r>
              <a:rPr lang="en-US" sz="2000" dirty="0">
                <a:solidFill>
                  <a:schemeClr val="bg1"/>
                </a:solidFill>
                <a:latin typeface="Calibri" panose="020F0502020204030204" pitchFamily="34" charset="0"/>
              </a:rPr>
              <a:t>-Gilead which Saul had recued from the Ammonites many years before.</a:t>
            </a:r>
          </a:p>
          <a:p>
            <a:endParaRPr lang="en-US" sz="2000" dirty="0">
              <a:solidFill>
                <a:schemeClr val="bg1"/>
              </a:solidFill>
              <a:latin typeface="Calibri" panose="020F0502020204030204" pitchFamily="34" charset="0"/>
            </a:endParaRPr>
          </a:p>
          <a:p>
            <a:r>
              <a:rPr lang="en-US" sz="2000" dirty="0">
                <a:solidFill>
                  <a:schemeClr val="bg1"/>
                </a:solidFill>
                <a:latin typeface="Calibri" panose="020F0502020204030204" pitchFamily="34" charset="0"/>
              </a:rPr>
              <a:t>These people rescued the body of Saul at night and the bodies of his three sons burned them and their bones and ashes were then gathered together and buried under a tree at </a:t>
            </a:r>
            <a:r>
              <a:rPr lang="en-US" sz="2000" dirty="0" err="1">
                <a:solidFill>
                  <a:schemeClr val="bg1"/>
                </a:solidFill>
                <a:latin typeface="Calibri" panose="020F0502020204030204" pitchFamily="34" charset="0"/>
              </a:rPr>
              <a:t>Jabesh</a:t>
            </a:r>
            <a:r>
              <a:rPr lang="en-US" sz="2000" dirty="0">
                <a:solidFill>
                  <a:schemeClr val="bg1"/>
                </a:solidFill>
                <a:latin typeface="Calibri" panose="020F0502020204030204" pitchFamily="34" charset="0"/>
              </a:rPr>
              <a:t> (6)</a:t>
            </a:r>
          </a:p>
        </p:txBody>
      </p:sp>
      <p:pic>
        <p:nvPicPr>
          <p:cNvPr id="18436" name="Picture 4" descr="http://2.bp.blogspot.com/-9CtFnrTal8M/UindNDKoehI/AAAAAAAAKz8/0GBqXmIbJMM/s1600/jdgmnt+rainbo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028" y="3429000"/>
            <a:ext cx="3808615" cy="2264228"/>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7751846" y="921884"/>
            <a:ext cx="2784307" cy="3256593"/>
            <a:chOff x="7818344" y="758598"/>
            <a:chExt cx="2784307" cy="3256593"/>
          </a:xfrm>
        </p:grpSpPr>
        <p:grpSp>
          <p:nvGrpSpPr>
            <p:cNvPr id="9" name="Group 8"/>
            <p:cNvGrpSpPr/>
            <p:nvPr/>
          </p:nvGrpSpPr>
          <p:grpSpPr>
            <a:xfrm>
              <a:off x="7818344" y="758598"/>
              <a:ext cx="2784307" cy="3256593"/>
              <a:chOff x="7505323" y="495847"/>
              <a:chExt cx="3994291" cy="4671821"/>
            </a:xfrm>
          </p:grpSpPr>
          <p:grpSp>
            <p:nvGrpSpPr>
              <p:cNvPr id="11" name="Group 10"/>
              <p:cNvGrpSpPr/>
              <p:nvPr/>
            </p:nvGrpSpPr>
            <p:grpSpPr>
              <a:xfrm>
                <a:off x="7505323" y="495847"/>
                <a:ext cx="3702336" cy="4671821"/>
                <a:chOff x="8455499" y="1694834"/>
                <a:chExt cx="2752160" cy="3472834"/>
              </a:xfrm>
            </p:grpSpPr>
            <p:sp>
              <p:nvSpPr>
                <p:cNvPr id="19" name="Rectangle 18"/>
                <p:cNvSpPr/>
                <p:nvPr/>
              </p:nvSpPr>
              <p:spPr>
                <a:xfrm>
                  <a:off x="8455499" y="1698169"/>
                  <a:ext cx="2752160" cy="3469499"/>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8455499" y="1694834"/>
                  <a:ext cx="2043369" cy="3071775"/>
                  <a:chOff x="3730028" y="2278823"/>
                  <a:chExt cx="2043369" cy="3071775"/>
                </a:xfrm>
              </p:grpSpPr>
              <p:grpSp>
                <p:nvGrpSpPr>
                  <p:cNvPr id="21" name="Group 20"/>
                  <p:cNvGrpSpPr/>
                  <p:nvPr/>
                </p:nvGrpSpPr>
                <p:grpSpPr>
                  <a:xfrm>
                    <a:off x="3730028" y="2278823"/>
                    <a:ext cx="1810693" cy="3071775"/>
                    <a:chOff x="3730028" y="2278823"/>
                    <a:chExt cx="1810693" cy="3071775"/>
                  </a:xfrm>
                </p:grpSpPr>
                <p:sp>
                  <p:nvSpPr>
                    <p:cNvPr id="29" name="Freeform 28"/>
                    <p:cNvSpPr/>
                    <p:nvPr/>
                  </p:nvSpPr>
                  <p:spPr>
                    <a:xfrm>
                      <a:off x="3730028" y="2278823"/>
                      <a:ext cx="1387125" cy="2639644"/>
                    </a:xfrm>
                    <a:custGeom>
                      <a:avLst/>
                      <a:gdLst>
                        <a:gd name="connsiteX0" fmla="*/ 1367073 w 1387125"/>
                        <a:gd name="connsiteY0" fmla="*/ 149862 h 2651054"/>
                        <a:gd name="connsiteX1" fmla="*/ 1358020 w 1387125"/>
                        <a:gd name="connsiteY1" fmla="*/ 195130 h 2651054"/>
                        <a:gd name="connsiteX2" fmla="*/ 1348966 w 1387125"/>
                        <a:gd name="connsiteY2" fmla="*/ 222290 h 2651054"/>
                        <a:gd name="connsiteX3" fmla="*/ 1312752 w 1387125"/>
                        <a:gd name="connsiteY3" fmla="*/ 339985 h 2651054"/>
                        <a:gd name="connsiteX4" fmla="*/ 1267485 w 1387125"/>
                        <a:gd name="connsiteY4" fmla="*/ 385252 h 2651054"/>
                        <a:gd name="connsiteX5" fmla="*/ 1222218 w 1387125"/>
                        <a:gd name="connsiteY5" fmla="*/ 421466 h 2651054"/>
                        <a:gd name="connsiteX6" fmla="*/ 1213164 w 1387125"/>
                        <a:gd name="connsiteY6" fmla="*/ 665910 h 2651054"/>
                        <a:gd name="connsiteX7" fmla="*/ 1204111 w 1387125"/>
                        <a:gd name="connsiteY7" fmla="*/ 783605 h 2651054"/>
                        <a:gd name="connsiteX8" fmla="*/ 1158843 w 1387125"/>
                        <a:gd name="connsiteY8" fmla="*/ 819819 h 2651054"/>
                        <a:gd name="connsiteX9" fmla="*/ 1068309 w 1387125"/>
                        <a:gd name="connsiteY9" fmla="*/ 846979 h 2651054"/>
                        <a:gd name="connsiteX10" fmla="*/ 1068309 w 1387125"/>
                        <a:gd name="connsiteY10" fmla="*/ 1236278 h 2651054"/>
                        <a:gd name="connsiteX11" fmla="*/ 1059255 w 1387125"/>
                        <a:gd name="connsiteY11" fmla="*/ 1263438 h 2651054"/>
                        <a:gd name="connsiteX12" fmla="*/ 1041148 w 1387125"/>
                        <a:gd name="connsiteY12" fmla="*/ 1290599 h 2651054"/>
                        <a:gd name="connsiteX13" fmla="*/ 1032095 w 1387125"/>
                        <a:gd name="connsiteY13" fmla="*/ 1317759 h 2651054"/>
                        <a:gd name="connsiteX14" fmla="*/ 995881 w 1387125"/>
                        <a:gd name="connsiteY14" fmla="*/ 1372080 h 2651054"/>
                        <a:gd name="connsiteX15" fmla="*/ 959667 w 1387125"/>
                        <a:gd name="connsiteY15" fmla="*/ 1453561 h 2651054"/>
                        <a:gd name="connsiteX16" fmla="*/ 941560 w 1387125"/>
                        <a:gd name="connsiteY16" fmla="*/ 1607470 h 2651054"/>
                        <a:gd name="connsiteX17" fmla="*/ 923453 w 1387125"/>
                        <a:gd name="connsiteY17" fmla="*/ 1634631 h 2651054"/>
                        <a:gd name="connsiteX18" fmla="*/ 905346 w 1387125"/>
                        <a:gd name="connsiteY18" fmla="*/ 1688951 h 2651054"/>
                        <a:gd name="connsiteX19" fmla="*/ 896293 w 1387125"/>
                        <a:gd name="connsiteY19" fmla="*/ 1716112 h 2651054"/>
                        <a:gd name="connsiteX20" fmla="*/ 869132 w 1387125"/>
                        <a:gd name="connsiteY20" fmla="*/ 1879074 h 2651054"/>
                        <a:gd name="connsiteX21" fmla="*/ 860079 w 1387125"/>
                        <a:gd name="connsiteY21" fmla="*/ 1996769 h 2651054"/>
                        <a:gd name="connsiteX22" fmla="*/ 851025 w 1387125"/>
                        <a:gd name="connsiteY22" fmla="*/ 2023930 h 2651054"/>
                        <a:gd name="connsiteX23" fmla="*/ 841972 w 1387125"/>
                        <a:gd name="connsiteY23" fmla="*/ 2060143 h 2651054"/>
                        <a:gd name="connsiteX24" fmla="*/ 832919 w 1387125"/>
                        <a:gd name="connsiteY24" fmla="*/ 2087304 h 2651054"/>
                        <a:gd name="connsiteX25" fmla="*/ 805758 w 1387125"/>
                        <a:gd name="connsiteY25" fmla="*/ 2177838 h 2651054"/>
                        <a:gd name="connsiteX26" fmla="*/ 796705 w 1387125"/>
                        <a:gd name="connsiteY26" fmla="*/ 2204999 h 2651054"/>
                        <a:gd name="connsiteX27" fmla="*/ 769544 w 1387125"/>
                        <a:gd name="connsiteY27" fmla="*/ 2232159 h 2651054"/>
                        <a:gd name="connsiteX28" fmla="*/ 760491 w 1387125"/>
                        <a:gd name="connsiteY28" fmla="*/ 2259320 h 2651054"/>
                        <a:gd name="connsiteX29" fmla="*/ 724277 w 1387125"/>
                        <a:gd name="connsiteY29" fmla="*/ 2313640 h 2651054"/>
                        <a:gd name="connsiteX30" fmla="*/ 706170 w 1387125"/>
                        <a:gd name="connsiteY30" fmla="*/ 2340801 h 2651054"/>
                        <a:gd name="connsiteX31" fmla="*/ 679010 w 1387125"/>
                        <a:gd name="connsiteY31" fmla="*/ 2367961 h 2651054"/>
                        <a:gd name="connsiteX32" fmla="*/ 642796 w 1387125"/>
                        <a:gd name="connsiteY32" fmla="*/ 2458496 h 2651054"/>
                        <a:gd name="connsiteX33" fmla="*/ 615635 w 1387125"/>
                        <a:gd name="connsiteY33" fmla="*/ 2476603 h 2651054"/>
                        <a:gd name="connsiteX34" fmla="*/ 597528 w 1387125"/>
                        <a:gd name="connsiteY34" fmla="*/ 2512817 h 2651054"/>
                        <a:gd name="connsiteX35" fmla="*/ 516047 w 1387125"/>
                        <a:gd name="connsiteY35" fmla="*/ 2585244 h 2651054"/>
                        <a:gd name="connsiteX36" fmla="*/ 479833 w 1387125"/>
                        <a:gd name="connsiteY36" fmla="*/ 2594298 h 2651054"/>
                        <a:gd name="connsiteX37" fmla="*/ 398352 w 1387125"/>
                        <a:gd name="connsiteY37" fmla="*/ 2621458 h 2651054"/>
                        <a:gd name="connsiteX38" fmla="*/ 371192 w 1387125"/>
                        <a:gd name="connsiteY38" fmla="*/ 2630512 h 2651054"/>
                        <a:gd name="connsiteX39" fmla="*/ 262550 w 1387125"/>
                        <a:gd name="connsiteY39" fmla="*/ 2648619 h 2651054"/>
                        <a:gd name="connsiteX40" fmla="*/ 18107 w 1387125"/>
                        <a:gd name="connsiteY40" fmla="*/ 2440389 h 2651054"/>
                        <a:gd name="connsiteX41" fmla="*/ 9053 w 1387125"/>
                        <a:gd name="connsiteY41" fmla="*/ 2413229 h 2651054"/>
                        <a:gd name="connsiteX42" fmla="*/ 18107 w 1387125"/>
                        <a:gd name="connsiteY42" fmla="*/ 2087304 h 2651054"/>
                        <a:gd name="connsiteX43" fmla="*/ 9053 w 1387125"/>
                        <a:gd name="connsiteY43" fmla="*/ 2032983 h 2651054"/>
                        <a:gd name="connsiteX44" fmla="*/ 0 w 1387125"/>
                        <a:gd name="connsiteY44" fmla="*/ 665910 h 2651054"/>
                        <a:gd name="connsiteX45" fmla="*/ 9053 w 1387125"/>
                        <a:gd name="connsiteY45" fmla="*/ 249450 h 2651054"/>
                        <a:gd name="connsiteX46" fmla="*/ 1068309 w 1387125"/>
                        <a:gd name="connsiteY46" fmla="*/ 131755 h 2651054"/>
                        <a:gd name="connsiteX47" fmla="*/ 1367073 w 1387125"/>
                        <a:gd name="connsiteY47" fmla="*/ 149862 h 265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387125" h="2651054">
                          <a:moveTo>
                            <a:pt x="1367073" y="149862"/>
                          </a:moveTo>
                          <a:cubicBezTo>
                            <a:pt x="1415358" y="160425"/>
                            <a:pt x="1361752" y="180201"/>
                            <a:pt x="1358020" y="195130"/>
                          </a:cubicBezTo>
                          <a:cubicBezTo>
                            <a:pt x="1355705" y="204388"/>
                            <a:pt x="1350227" y="212831"/>
                            <a:pt x="1348966" y="222290"/>
                          </a:cubicBezTo>
                          <a:cubicBezTo>
                            <a:pt x="1332938" y="342503"/>
                            <a:pt x="1376012" y="318900"/>
                            <a:pt x="1312752" y="339985"/>
                          </a:cubicBezTo>
                          <a:cubicBezTo>
                            <a:pt x="1264464" y="412416"/>
                            <a:pt x="1327844" y="324892"/>
                            <a:pt x="1267485" y="385252"/>
                          </a:cubicBezTo>
                          <a:cubicBezTo>
                            <a:pt x="1226535" y="426203"/>
                            <a:pt x="1275092" y="403842"/>
                            <a:pt x="1222218" y="421466"/>
                          </a:cubicBezTo>
                          <a:cubicBezTo>
                            <a:pt x="1184048" y="535977"/>
                            <a:pt x="1203203" y="456722"/>
                            <a:pt x="1213164" y="665910"/>
                          </a:cubicBezTo>
                          <a:cubicBezTo>
                            <a:pt x="1210146" y="705142"/>
                            <a:pt x="1211362" y="744931"/>
                            <a:pt x="1204111" y="783605"/>
                          </a:cubicBezTo>
                          <a:cubicBezTo>
                            <a:pt x="1197796" y="817285"/>
                            <a:pt x="1181341" y="808570"/>
                            <a:pt x="1158843" y="819819"/>
                          </a:cubicBezTo>
                          <a:cubicBezTo>
                            <a:pt x="1092968" y="852757"/>
                            <a:pt x="1183560" y="830515"/>
                            <a:pt x="1068309" y="846979"/>
                          </a:cubicBezTo>
                          <a:cubicBezTo>
                            <a:pt x="1089137" y="1013616"/>
                            <a:pt x="1083834" y="941306"/>
                            <a:pt x="1068309" y="1236278"/>
                          </a:cubicBezTo>
                          <a:cubicBezTo>
                            <a:pt x="1067807" y="1245808"/>
                            <a:pt x="1063523" y="1254902"/>
                            <a:pt x="1059255" y="1263438"/>
                          </a:cubicBezTo>
                          <a:cubicBezTo>
                            <a:pt x="1054389" y="1273170"/>
                            <a:pt x="1047184" y="1281545"/>
                            <a:pt x="1041148" y="1290599"/>
                          </a:cubicBezTo>
                          <a:cubicBezTo>
                            <a:pt x="1038130" y="1299652"/>
                            <a:pt x="1036729" y="1309417"/>
                            <a:pt x="1032095" y="1317759"/>
                          </a:cubicBezTo>
                          <a:cubicBezTo>
                            <a:pt x="1021527" y="1336782"/>
                            <a:pt x="1003963" y="1351875"/>
                            <a:pt x="995881" y="1372080"/>
                          </a:cubicBezTo>
                          <a:cubicBezTo>
                            <a:pt x="972762" y="1429878"/>
                            <a:pt x="985042" y="1402811"/>
                            <a:pt x="959667" y="1453561"/>
                          </a:cubicBezTo>
                          <a:cubicBezTo>
                            <a:pt x="959281" y="1457034"/>
                            <a:pt x="943895" y="1598908"/>
                            <a:pt x="941560" y="1607470"/>
                          </a:cubicBezTo>
                          <a:cubicBezTo>
                            <a:pt x="938697" y="1617968"/>
                            <a:pt x="929489" y="1625577"/>
                            <a:pt x="923453" y="1634631"/>
                          </a:cubicBezTo>
                          <a:lnTo>
                            <a:pt x="905346" y="1688951"/>
                          </a:lnTo>
                          <a:cubicBezTo>
                            <a:pt x="902328" y="1698005"/>
                            <a:pt x="897862" y="1706699"/>
                            <a:pt x="896293" y="1716112"/>
                          </a:cubicBezTo>
                          <a:lnTo>
                            <a:pt x="869132" y="1879074"/>
                          </a:lnTo>
                          <a:cubicBezTo>
                            <a:pt x="866114" y="1918306"/>
                            <a:pt x="864959" y="1957725"/>
                            <a:pt x="860079" y="1996769"/>
                          </a:cubicBezTo>
                          <a:cubicBezTo>
                            <a:pt x="858895" y="2006239"/>
                            <a:pt x="853647" y="2014754"/>
                            <a:pt x="851025" y="2023930"/>
                          </a:cubicBezTo>
                          <a:cubicBezTo>
                            <a:pt x="847607" y="2035894"/>
                            <a:pt x="845390" y="2048179"/>
                            <a:pt x="841972" y="2060143"/>
                          </a:cubicBezTo>
                          <a:cubicBezTo>
                            <a:pt x="839350" y="2069319"/>
                            <a:pt x="835541" y="2078128"/>
                            <a:pt x="832919" y="2087304"/>
                          </a:cubicBezTo>
                          <a:cubicBezTo>
                            <a:pt x="805556" y="2183074"/>
                            <a:pt x="848783" y="2048762"/>
                            <a:pt x="805758" y="2177838"/>
                          </a:cubicBezTo>
                          <a:cubicBezTo>
                            <a:pt x="802740" y="2186892"/>
                            <a:pt x="803453" y="2198251"/>
                            <a:pt x="796705" y="2204999"/>
                          </a:cubicBezTo>
                          <a:lnTo>
                            <a:pt x="769544" y="2232159"/>
                          </a:lnTo>
                          <a:cubicBezTo>
                            <a:pt x="766526" y="2241213"/>
                            <a:pt x="765126" y="2250978"/>
                            <a:pt x="760491" y="2259320"/>
                          </a:cubicBezTo>
                          <a:cubicBezTo>
                            <a:pt x="749923" y="2278343"/>
                            <a:pt x="736348" y="2295533"/>
                            <a:pt x="724277" y="2313640"/>
                          </a:cubicBezTo>
                          <a:cubicBezTo>
                            <a:pt x="718241" y="2322694"/>
                            <a:pt x="713864" y="2333107"/>
                            <a:pt x="706170" y="2340801"/>
                          </a:cubicBezTo>
                          <a:lnTo>
                            <a:pt x="679010" y="2367961"/>
                          </a:lnTo>
                          <a:cubicBezTo>
                            <a:pt x="673381" y="2384847"/>
                            <a:pt x="657597" y="2440735"/>
                            <a:pt x="642796" y="2458496"/>
                          </a:cubicBezTo>
                          <a:cubicBezTo>
                            <a:pt x="635830" y="2466855"/>
                            <a:pt x="624689" y="2470567"/>
                            <a:pt x="615635" y="2476603"/>
                          </a:cubicBezTo>
                          <a:cubicBezTo>
                            <a:pt x="609599" y="2488674"/>
                            <a:pt x="605959" y="2502278"/>
                            <a:pt x="597528" y="2512817"/>
                          </a:cubicBezTo>
                          <a:cubicBezTo>
                            <a:pt x="587446" y="2525419"/>
                            <a:pt x="542446" y="2573930"/>
                            <a:pt x="516047" y="2585244"/>
                          </a:cubicBezTo>
                          <a:cubicBezTo>
                            <a:pt x="504610" y="2590146"/>
                            <a:pt x="491904" y="2591280"/>
                            <a:pt x="479833" y="2594298"/>
                          </a:cubicBezTo>
                          <a:cubicBezTo>
                            <a:pt x="432579" y="2625802"/>
                            <a:pt x="471539" y="2605194"/>
                            <a:pt x="398352" y="2621458"/>
                          </a:cubicBezTo>
                          <a:cubicBezTo>
                            <a:pt x="389036" y="2623528"/>
                            <a:pt x="380550" y="2628640"/>
                            <a:pt x="371192" y="2630512"/>
                          </a:cubicBezTo>
                          <a:cubicBezTo>
                            <a:pt x="335191" y="2637712"/>
                            <a:pt x="298764" y="2642583"/>
                            <a:pt x="262550" y="2648619"/>
                          </a:cubicBezTo>
                          <a:cubicBezTo>
                            <a:pt x="-50618" y="2636573"/>
                            <a:pt x="40346" y="2718375"/>
                            <a:pt x="18107" y="2440389"/>
                          </a:cubicBezTo>
                          <a:cubicBezTo>
                            <a:pt x="17346" y="2430876"/>
                            <a:pt x="12071" y="2422282"/>
                            <a:pt x="9053" y="2413229"/>
                          </a:cubicBezTo>
                          <a:cubicBezTo>
                            <a:pt x="12071" y="2304587"/>
                            <a:pt x="18107" y="2195988"/>
                            <a:pt x="18107" y="2087304"/>
                          </a:cubicBezTo>
                          <a:cubicBezTo>
                            <a:pt x="18107" y="2068947"/>
                            <a:pt x="9287" y="2051338"/>
                            <a:pt x="9053" y="2032983"/>
                          </a:cubicBezTo>
                          <a:cubicBezTo>
                            <a:pt x="3248" y="1577319"/>
                            <a:pt x="3018" y="1121601"/>
                            <a:pt x="0" y="665910"/>
                          </a:cubicBezTo>
                          <a:cubicBezTo>
                            <a:pt x="3018" y="527090"/>
                            <a:pt x="4427" y="388226"/>
                            <a:pt x="9053" y="249450"/>
                          </a:cubicBezTo>
                          <a:cubicBezTo>
                            <a:pt x="24923" y="-226645"/>
                            <a:pt x="125578" y="123628"/>
                            <a:pt x="1068309" y="131755"/>
                          </a:cubicBezTo>
                          <a:cubicBezTo>
                            <a:pt x="1246120" y="146574"/>
                            <a:pt x="1318788" y="139299"/>
                            <a:pt x="1367073" y="14986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a:off x="5393916" y="2435382"/>
                      <a:ext cx="146805" cy="787652"/>
                    </a:xfrm>
                    <a:custGeom>
                      <a:avLst/>
                      <a:gdLst>
                        <a:gd name="connsiteX0" fmla="*/ 101537 w 146805"/>
                        <a:gd name="connsiteY0" fmla="*/ 0 h 787652"/>
                        <a:gd name="connsiteX1" fmla="*/ 83431 w 146805"/>
                        <a:gd name="connsiteY1" fmla="*/ 416460 h 787652"/>
                        <a:gd name="connsiteX2" fmla="*/ 74377 w 146805"/>
                        <a:gd name="connsiteY2" fmla="*/ 443620 h 787652"/>
                        <a:gd name="connsiteX3" fmla="*/ 56270 w 146805"/>
                        <a:gd name="connsiteY3" fmla="*/ 479834 h 787652"/>
                        <a:gd name="connsiteX4" fmla="*/ 38163 w 146805"/>
                        <a:gd name="connsiteY4" fmla="*/ 543208 h 787652"/>
                        <a:gd name="connsiteX5" fmla="*/ 1949 w 146805"/>
                        <a:gd name="connsiteY5" fmla="*/ 597529 h 787652"/>
                        <a:gd name="connsiteX6" fmla="*/ 38163 w 146805"/>
                        <a:gd name="connsiteY6" fmla="*/ 769545 h 787652"/>
                        <a:gd name="connsiteX7" fmla="*/ 65324 w 146805"/>
                        <a:gd name="connsiteY7" fmla="*/ 787652 h 787652"/>
                        <a:gd name="connsiteX8" fmla="*/ 92484 w 146805"/>
                        <a:gd name="connsiteY8" fmla="*/ 778598 h 787652"/>
                        <a:gd name="connsiteX9" fmla="*/ 101537 w 146805"/>
                        <a:gd name="connsiteY9" fmla="*/ 751438 h 787652"/>
                        <a:gd name="connsiteX10" fmla="*/ 119644 w 146805"/>
                        <a:gd name="connsiteY10" fmla="*/ 688064 h 787652"/>
                        <a:gd name="connsiteX11" fmla="*/ 146805 w 146805"/>
                        <a:gd name="connsiteY11" fmla="*/ 669957 h 787652"/>
                        <a:gd name="connsiteX12" fmla="*/ 137751 w 146805"/>
                        <a:gd name="connsiteY12" fmla="*/ 579422 h 787652"/>
                        <a:gd name="connsiteX13" fmla="*/ 128698 w 146805"/>
                        <a:gd name="connsiteY13" fmla="*/ 552262 h 787652"/>
                        <a:gd name="connsiteX14" fmla="*/ 101537 w 146805"/>
                        <a:gd name="connsiteY14" fmla="*/ 534155 h 787652"/>
                        <a:gd name="connsiteX15" fmla="*/ 83431 w 146805"/>
                        <a:gd name="connsiteY15" fmla="*/ 516048 h 787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805" h="787652">
                          <a:moveTo>
                            <a:pt x="101537" y="0"/>
                          </a:moveTo>
                          <a:cubicBezTo>
                            <a:pt x="97457" y="171368"/>
                            <a:pt x="122715" y="278967"/>
                            <a:pt x="83431" y="416460"/>
                          </a:cubicBezTo>
                          <a:cubicBezTo>
                            <a:pt x="80809" y="425636"/>
                            <a:pt x="78136" y="434849"/>
                            <a:pt x="74377" y="443620"/>
                          </a:cubicBezTo>
                          <a:cubicBezTo>
                            <a:pt x="69060" y="456025"/>
                            <a:pt x="62306" y="467763"/>
                            <a:pt x="56270" y="479834"/>
                          </a:cubicBezTo>
                          <a:cubicBezTo>
                            <a:pt x="54138" y="488364"/>
                            <a:pt x="44069" y="532577"/>
                            <a:pt x="38163" y="543208"/>
                          </a:cubicBezTo>
                          <a:cubicBezTo>
                            <a:pt x="27594" y="562231"/>
                            <a:pt x="1949" y="597529"/>
                            <a:pt x="1949" y="597529"/>
                          </a:cubicBezTo>
                          <a:cubicBezTo>
                            <a:pt x="9253" y="714385"/>
                            <a:pt x="-22531" y="718966"/>
                            <a:pt x="38163" y="769545"/>
                          </a:cubicBezTo>
                          <a:cubicBezTo>
                            <a:pt x="46522" y="776511"/>
                            <a:pt x="56270" y="781616"/>
                            <a:pt x="65324" y="787652"/>
                          </a:cubicBezTo>
                          <a:cubicBezTo>
                            <a:pt x="74377" y="784634"/>
                            <a:pt x="85736" y="785346"/>
                            <a:pt x="92484" y="778598"/>
                          </a:cubicBezTo>
                          <a:cubicBezTo>
                            <a:pt x="99232" y="771850"/>
                            <a:pt x="98915" y="760614"/>
                            <a:pt x="101537" y="751438"/>
                          </a:cubicBezTo>
                          <a:cubicBezTo>
                            <a:pt x="102259" y="748911"/>
                            <a:pt x="114822" y="694092"/>
                            <a:pt x="119644" y="688064"/>
                          </a:cubicBezTo>
                          <a:cubicBezTo>
                            <a:pt x="126441" y="679567"/>
                            <a:pt x="137751" y="675993"/>
                            <a:pt x="146805" y="669957"/>
                          </a:cubicBezTo>
                          <a:cubicBezTo>
                            <a:pt x="143787" y="639779"/>
                            <a:pt x="142363" y="609398"/>
                            <a:pt x="137751" y="579422"/>
                          </a:cubicBezTo>
                          <a:cubicBezTo>
                            <a:pt x="136300" y="569990"/>
                            <a:pt x="134660" y="559714"/>
                            <a:pt x="128698" y="552262"/>
                          </a:cubicBezTo>
                          <a:cubicBezTo>
                            <a:pt x="121901" y="543765"/>
                            <a:pt x="110034" y="540952"/>
                            <a:pt x="101537" y="534155"/>
                          </a:cubicBezTo>
                          <a:cubicBezTo>
                            <a:pt x="94872" y="528823"/>
                            <a:pt x="89466" y="522084"/>
                            <a:pt x="83431" y="516048"/>
                          </a:cubicBezTo>
                        </a:path>
                      </a:pathLst>
                    </a:custGeom>
                    <a:solidFill>
                      <a:schemeClr val="tx2">
                        <a:lumMod val="40000"/>
                        <a:lumOff val="6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5232903" y="3223034"/>
                      <a:ext cx="253497" cy="2127564"/>
                    </a:xfrm>
                    <a:custGeom>
                      <a:avLst/>
                      <a:gdLst>
                        <a:gd name="connsiteX0" fmla="*/ 217283 w 253497"/>
                        <a:gd name="connsiteY0" fmla="*/ 0 h 2127564"/>
                        <a:gd name="connsiteX1" fmla="*/ 235390 w 253497"/>
                        <a:gd name="connsiteY1" fmla="*/ 81481 h 2127564"/>
                        <a:gd name="connsiteX2" fmla="*/ 253497 w 253497"/>
                        <a:gd name="connsiteY2" fmla="*/ 135802 h 2127564"/>
                        <a:gd name="connsiteX3" fmla="*/ 244444 w 253497"/>
                        <a:gd name="connsiteY3" fmla="*/ 199176 h 2127564"/>
                        <a:gd name="connsiteX4" fmla="*/ 217283 w 253497"/>
                        <a:gd name="connsiteY4" fmla="*/ 226336 h 2127564"/>
                        <a:gd name="connsiteX5" fmla="*/ 208230 w 253497"/>
                        <a:gd name="connsiteY5" fmla="*/ 253497 h 2127564"/>
                        <a:gd name="connsiteX6" fmla="*/ 199176 w 253497"/>
                        <a:gd name="connsiteY6" fmla="*/ 570368 h 2127564"/>
                        <a:gd name="connsiteX7" fmla="*/ 181069 w 253497"/>
                        <a:gd name="connsiteY7" fmla="*/ 597528 h 2127564"/>
                        <a:gd name="connsiteX8" fmla="*/ 162962 w 253497"/>
                        <a:gd name="connsiteY8" fmla="*/ 688063 h 2127564"/>
                        <a:gd name="connsiteX9" fmla="*/ 162962 w 253497"/>
                        <a:gd name="connsiteY9" fmla="*/ 1204111 h 2127564"/>
                        <a:gd name="connsiteX10" fmla="*/ 108642 w 253497"/>
                        <a:gd name="connsiteY10" fmla="*/ 1240324 h 2127564"/>
                        <a:gd name="connsiteX11" fmla="*/ 81481 w 253497"/>
                        <a:gd name="connsiteY11" fmla="*/ 1267485 h 2127564"/>
                        <a:gd name="connsiteX12" fmla="*/ 63374 w 253497"/>
                        <a:gd name="connsiteY12" fmla="*/ 1394233 h 2127564"/>
                        <a:gd name="connsiteX13" fmla="*/ 54321 w 253497"/>
                        <a:gd name="connsiteY13" fmla="*/ 1602463 h 2127564"/>
                        <a:gd name="connsiteX14" fmla="*/ 27160 w 253497"/>
                        <a:gd name="connsiteY14" fmla="*/ 1683944 h 2127564"/>
                        <a:gd name="connsiteX15" fmla="*/ 0 w 253497"/>
                        <a:gd name="connsiteY15" fmla="*/ 1783532 h 2127564"/>
                        <a:gd name="connsiteX16" fmla="*/ 9053 w 253497"/>
                        <a:gd name="connsiteY16" fmla="*/ 1855960 h 2127564"/>
                        <a:gd name="connsiteX17" fmla="*/ 18107 w 253497"/>
                        <a:gd name="connsiteY17" fmla="*/ 1883120 h 2127564"/>
                        <a:gd name="connsiteX18" fmla="*/ 27160 w 253497"/>
                        <a:gd name="connsiteY18" fmla="*/ 2027976 h 2127564"/>
                        <a:gd name="connsiteX19" fmla="*/ 36214 w 253497"/>
                        <a:gd name="connsiteY19" fmla="*/ 2073243 h 2127564"/>
                        <a:gd name="connsiteX20" fmla="*/ 54321 w 253497"/>
                        <a:gd name="connsiteY20" fmla="*/ 2100404 h 2127564"/>
                        <a:gd name="connsiteX21" fmla="*/ 108642 w 253497"/>
                        <a:gd name="connsiteY21" fmla="*/ 2127564 h 2127564"/>
                        <a:gd name="connsiteX22" fmla="*/ 144855 w 253497"/>
                        <a:gd name="connsiteY22" fmla="*/ 2118511 h 2127564"/>
                        <a:gd name="connsiteX23" fmla="*/ 153909 w 253497"/>
                        <a:gd name="connsiteY23" fmla="*/ 2091350 h 2127564"/>
                        <a:gd name="connsiteX24" fmla="*/ 181069 w 253497"/>
                        <a:gd name="connsiteY24" fmla="*/ 2055136 h 2127564"/>
                        <a:gd name="connsiteX25" fmla="*/ 190123 w 253497"/>
                        <a:gd name="connsiteY25" fmla="*/ 2027976 h 2127564"/>
                        <a:gd name="connsiteX26" fmla="*/ 172016 w 253497"/>
                        <a:gd name="connsiteY26" fmla="*/ 1928388 h 2127564"/>
                        <a:gd name="connsiteX27" fmla="*/ 135802 w 253497"/>
                        <a:gd name="connsiteY27" fmla="*/ 1874067 h 2127564"/>
                        <a:gd name="connsiteX28" fmla="*/ 117695 w 253497"/>
                        <a:gd name="connsiteY28" fmla="*/ 1846907 h 2127564"/>
                        <a:gd name="connsiteX29" fmla="*/ 126748 w 253497"/>
                        <a:gd name="connsiteY29" fmla="*/ 1765425 h 2127564"/>
                        <a:gd name="connsiteX30" fmla="*/ 199176 w 253497"/>
                        <a:gd name="connsiteY30" fmla="*/ 1792586 h 2127564"/>
                        <a:gd name="connsiteX31" fmla="*/ 235390 w 253497"/>
                        <a:gd name="connsiteY31" fmla="*/ 1756372 h 2127564"/>
                        <a:gd name="connsiteX32" fmla="*/ 208230 w 253497"/>
                        <a:gd name="connsiteY32" fmla="*/ 1457608 h 2127564"/>
                        <a:gd name="connsiteX33" fmla="*/ 208230 w 253497"/>
                        <a:gd name="connsiteY33" fmla="*/ 1186004 h 2127564"/>
                        <a:gd name="connsiteX34" fmla="*/ 199176 w 253497"/>
                        <a:gd name="connsiteY34" fmla="*/ 1176950 h 2127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53497" h="2127564">
                          <a:moveTo>
                            <a:pt x="217283" y="0"/>
                          </a:moveTo>
                          <a:cubicBezTo>
                            <a:pt x="200223" y="102363"/>
                            <a:pt x="199367" y="16639"/>
                            <a:pt x="235390" y="81481"/>
                          </a:cubicBezTo>
                          <a:cubicBezTo>
                            <a:pt x="244659" y="98166"/>
                            <a:pt x="253497" y="135802"/>
                            <a:pt x="253497" y="135802"/>
                          </a:cubicBezTo>
                          <a:cubicBezTo>
                            <a:pt x="250479" y="156927"/>
                            <a:pt x="252369" y="179363"/>
                            <a:pt x="244444" y="199176"/>
                          </a:cubicBezTo>
                          <a:cubicBezTo>
                            <a:pt x="239689" y="211064"/>
                            <a:pt x="224385" y="215683"/>
                            <a:pt x="217283" y="226336"/>
                          </a:cubicBezTo>
                          <a:cubicBezTo>
                            <a:pt x="211989" y="234277"/>
                            <a:pt x="211248" y="244443"/>
                            <a:pt x="208230" y="253497"/>
                          </a:cubicBezTo>
                          <a:cubicBezTo>
                            <a:pt x="205212" y="359121"/>
                            <a:pt x="207492" y="465029"/>
                            <a:pt x="199176" y="570368"/>
                          </a:cubicBezTo>
                          <a:cubicBezTo>
                            <a:pt x="198320" y="581215"/>
                            <a:pt x="184269" y="587128"/>
                            <a:pt x="181069" y="597528"/>
                          </a:cubicBezTo>
                          <a:cubicBezTo>
                            <a:pt x="172018" y="626943"/>
                            <a:pt x="162962" y="688063"/>
                            <a:pt x="162962" y="688063"/>
                          </a:cubicBezTo>
                          <a:cubicBezTo>
                            <a:pt x="173571" y="857798"/>
                            <a:pt x="188970" y="1036919"/>
                            <a:pt x="162962" y="1204111"/>
                          </a:cubicBezTo>
                          <a:cubicBezTo>
                            <a:pt x="159617" y="1225614"/>
                            <a:pt x="124030" y="1224936"/>
                            <a:pt x="108642" y="1240324"/>
                          </a:cubicBezTo>
                          <a:lnTo>
                            <a:pt x="81481" y="1267485"/>
                          </a:lnTo>
                          <a:cubicBezTo>
                            <a:pt x="70922" y="1320280"/>
                            <a:pt x="67284" y="1331678"/>
                            <a:pt x="63374" y="1394233"/>
                          </a:cubicBezTo>
                          <a:cubicBezTo>
                            <a:pt x="59040" y="1463573"/>
                            <a:pt x="61470" y="1533356"/>
                            <a:pt x="54321" y="1602463"/>
                          </a:cubicBezTo>
                          <a:cubicBezTo>
                            <a:pt x="52722" y="1617922"/>
                            <a:pt x="32487" y="1662635"/>
                            <a:pt x="27160" y="1683944"/>
                          </a:cubicBezTo>
                          <a:cubicBezTo>
                            <a:pt x="6738" y="1765630"/>
                            <a:pt x="16922" y="1732763"/>
                            <a:pt x="0" y="1783532"/>
                          </a:cubicBezTo>
                          <a:cubicBezTo>
                            <a:pt x="3018" y="1807675"/>
                            <a:pt x="4701" y="1832022"/>
                            <a:pt x="9053" y="1855960"/>
                          </a:cubicBezTo>
                          <a:cubicBezTo>
                            <a:pt x="10760" y="1865349"/>
                            <a:pt x="17108" y="1873629"/>
                            <a:pt x="18107" y="1883120"/>
                          </a:cubicBezTo>
                          <a:cubicBezTo>
                            <a:pt x="23172" y="1931234"/>
                            <a:pt x="22573" y="1979814"/>
                            <a:pt x="27160" y="2027976"/>
                          </a:cubicBezTo>
                          <a:cubicBezTo>
                            <a:pt x="28619" y="2043295"/>
                            <a:pt x="30811" y="2058835"/>
                            <a:pt x="36214" y="2073243"/>
                          </a:cubicBezTo>
                          <a:cubicBezTo>
                            <a:pt x="40035" y="2083431"/>
                            <a:pt x="46627" y="2092710"/>
                            <a:pt x="54321" y="2100404"/>
                          </a:cubicBezTo>
                          <a:cubicBezTo>
                            <a:pt x="71872" y="2117955"/>
                            <a:pt x="86551" y="2120201"/>
                            <a:pt x="108642" y="2127564"/>
                          </a:cubicBezTo>
                          <a:cubicBezTo>
                            <a:pt x="120713" y="2124546"/>
                            <a:pt x="135139" y="2126284"/>
                            <a:pt x="144855" y="2118511"/>
                          </a:cubicBezTo>
                          <a:cubicBezTo>
                            <a:pt x="152307" y="2112549"/>
                            <a:pt x="149174" y="2099636"/>
                            <a:pt x="153909" y="2091350"/>
                          </a:cubicBezTo>
                          <a:cubicBezTo>
                            <a:pt x="161395" y="2078249"/>
                            <a:pt x="172016" y="2067207"/>
                            <a:pt x="181069" y="2055136"/>
                          </a:cubicBezTo>
                          <a:cubicBezTo>
                            <a:pt x="184087" y="2046083"/>
                            <a:pt x="190123" y="2037519"/>
                            <a:pt x="190123" y="2027976"/>
                          </a:cubicBezTo>
                          <a:cubicBezTo>
                            <a:pt x="190123" y="2015747"/>
                            <a:pt x="184747" y="1951304"/>
                            <a:pt x="172016" y="1928388"/>
                          </a:cubicBezTo>
                          <a:cubicBezTo>
                            <a:pt x="161448" y="1909365"/>
                            <a:pt x="147873" y="1892174"/>
                            <a:pt x="135802" y="1874067"/>
                          </a:cubicBezTo>
                          <a:lnTo>
                            <a:pt x="117695" y="1846907"/>
                          </a:lnTo>
                          <a:cubicBezTo>
                            <a:pt x="120713" y="1819746"/>
                            <a:pt x="110351" y="1787287"/>
                            <a:pt x="126748" y="1765425"/>
                          </a:cubicBezTo>
                          <a:cubicBezTo>
                            <a:pt x="139800" y="1748022"/>
                            <a:pt x="189536" y="1786159"/>
                            <a:pt x="199176" y="1792586"/>
                          </a:cubicBezTo>
                          <a:cubicBezTo>
                            <a:pt x="223319" y="1784538"/>
                            <a:pt x="235390" y="1788562"/>
                            <a:pt x="235390" y="1756372"/>
                          </a:cubicBezTo>
                          <a:cubicBezTo>
                            <a:pt x="235390" y="1488016"/>
                            <a:pt x="275454" y="1558442"/>
                            <a:pt x="208230" y="1457608"/>
                          </a:cubicBezTo>
                          <a:cubicBezTo>
                            <a:pt x="214125" y="1345601"/>
                            <a:pt x="225332" y="1288613"/>
                            <a:pt x="208230" y="1186004"/>
                          </a:cubicBezTo>
                          <a:cubicBezTo>
                            <a:pt x="207528" y="1181794"/>
                            <a:pt x="202194" y="1179968"/>
                            <a:pt x="199176" y="1176950"/>
                          </a:cubicBezTo>
                        </a:path>
                      </a:pathLst>
                    </a:custGeom>
                    <a:solidFill>
                      <a:schemeClr val="tx2">
                        <a:lumMod val="40000"/>
                        <a:lumOff val="6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4856816" y="3084679"/>
                    <a:ext cx="278939" cy="200368"/>
                    <a:chOff x="6690511" y="2136618"/>
                    <a:chExt cx="524866" cy="377022"/>
                  </a:xfrm>
                </p:grpSpPr>
                <p:sp>
                  <p:nvSpPr>
                    <p:cNvPr id="26" name="Isosceles Triangle 25"/>
                    <p:cNvSpPr/>
                    <p:nvPr/>
                  </p:nvSpPr>
                  <p:spPr>
                    <a:xfrm>
                      <a:off x="6690511" y="2136618"/>
                      <a:ext cx="325925" cy="298764"/>
                    </a:xfrm>
                    <a:prstGeom prst="triangle">
                      <a:avLst/>
                    </a:prstGeom>
                    <a:solidFill>
                      <a:srgbClr val="EFB1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26"/>
                    <p:cNvSpPr/>
                    <p:nvPr/>
                  </p:nvSpPr>
                  <p:spPr>
                    <a:xfrm>
                      <a:off x="6889452" y="2136618"/>
                      <a:ext cx="325925" cy="298764"/>
                    </a:xfrm>
                    <a:prstGeom prst="triangle">
                      <a:avLst/>
                    </a:prstGeom>
                    <a:solidFill>
                      <a:srgbClr val="EFB1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sosceles Triangle 27"/>
                    <p:cNvSpPr/>
                    <p:nvPr/>
                  </p:nvSpPr>
                  <p:spPr>
                    <a:xfrm>
                      <a:off x="6789981" y="2214876"/>
                      <a:ext cx="325925" cy="298764"/>
                    </a:xfrm>
                    <a:prstGeom prst="triangle">
                      <a:avLst/>
                    </a:prstGeom>
                    <a:solidFill>
                      <a:srgbClr val="EFB1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5523604" y="4286816"/>
                    <a:ext cx="249793" cy="206354"/>
                    <a:chOff x="8266989" y="4835584"/>
                    <a:chExt cx="396560" cy="327598"/>
                  </a:xfrm>
                </p:grpSpPr>
                <p:sp>
                  <p:nvSpPr>
                    <p:cNvPr id="24" name="Isosceles Triangle 23"/>
                    <p:cNvSpPr/>
                    <p:nvPr/>
                  </p:nvSpPr>
                  <p:spPr>
                    <a:xfrm>
                      <a:off x="8337624" y="4835584"/>
                      <a:ext cx="325925" cy="298764"/>
                    </a:xfrm>
                    <a:prstGeom prst="triangle">
                      <a:avLst/>
                    </a:prstGeom>
                    <a:solidFill>
                      <a:srgbClr val="EFB1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p:nvPr/>
                  </p:nvSpPr>
                  <p:spPr>
                    <a:xfrm>
                      <a:off x="8266989" y="4949052"/>
                      <a:ext cx="233597" cy="214130"/>
                    </a:xfrm>
                    <a:prstGeom prst="triangle">
                      <a:avLst/>
                    </a:prstGeom>
                    <a:solidFill>
                      <a:srgbClr val="EFB1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2" name="TextBox 11"/>
              <p:cNvSpPr txBox="1"/>
              <p:nvPr/>
            </p:nvSpPr>
            <p:spPr>
              <a:xfrm>
                <a:off x="8899560" y="1405355"/>
                <a:ext cx="1430447" cy="276999"/>
              </a:xfrm>
              <a:prstGeom prst="rect">
                <a:avLst/>
              </a:prstGeom>
              <a:noFill/>
            </p:spPr>
            <p:txBody>
              <a:bodyPr wrap="square" rtlCol="0">
                <a:spAutoFit/>
              </a:bodyPr>
              <a:lstStyle/>
              <a:p>
                <a:r>
                  <a:rPr lang="en-US" sz="1200" dirty="0">
                    <a:solidFill>
                      <a:schemeClr val="bg1"/>
                    </a:solidFill>
                  </a:rPr>
                  <a:t>Mt. Carmel</a:t>
                </a:r>
              </a:p>
            </p:txBody>
          </p:sp>
          <p:sp>
            <p:nvSpPr>
              <p:cNvPr id="13" name="TextBox 12"/>
              <p:cNvSpPr txBox="1"/>
              <p:nvPr/>
            </p:nvSpPr>
            <p:spPr>
              <a:xfrm>
                <a:off x="9774236" y="3424403"/>
                <a:ext cx="1430447" cy="276999"/>
              </a:xfrm>
              <a:prstGeom prst="rect">
                <a:avLst/>
              </a:prstGeom>
              <a:noFill/>
            </p:spPr>
            <p:txBody>
              <a:bodyPr wrap="square" rtlCol="0">
                <a:spAutoFit/>
              </a:bodyPr>
              <a:lstStyle/>
              <a:p>
                <a:r>
                  <a:rPr lang="en-US" sz="1200" dirty="0">
                    <a:solidFill>
                      <a:schemeClr val="bg1"/>
                    </a:solidFill>
                  </a:rPr>
                  <a:t>Mt. Nebo</a:t>
                </a:r>
              </a:p>
            </p:txBody>
          </p:sp>
          <p:sp>
            <p:nvSpPr>
              <p:cNvPr id="14" name="TextBox 13"/>
              <p:cNvSpPr txBox="1"/>
              <p:nvPr/>
            </p:nvSpPr>
            <p:spPr>
              <a:xfrm>
                <a:off x="8899560" y="3128745"/>
                <a:ext cx="1430447" cy="276999"/>
              </a:xfrm>
              <a:prstGeom prst="rect">
                <a:avLst/>
              </a:prstGeom>
              <a:noFill/>
            </p:spPr>
            <p:txBody>
              <a:bodyPr wrap="square" rtlCol="0">
                <a:spAutoFit/>
              </a:bodyPr>
              <a:lstStyle/>
              <a:p>
                <a:r>
                  <a:rPr lang="en-US" sz="1200" dirty="0">
                    <a:solidFill>
                      <a:schemeClr val="bg1"/>
                    </a:solidFill>
                  </a:rPr>
                  <a:t>Jerusalem</a:t>
                </a:r>
              </a:p>
            </p:txBody>
          </p:sp>
          <p:sp>
            <p:nvSpPr>
              <p:cNvPr id="15" name="TextBox 14"/>
              <p:cNvSpPr txBox="1"/>
              <p:nvPr/>
            </p:nvSpPr>
            <p:spPr>
              <a:xfrm>
                <a:off x="10069167" y="2177867"/>
                <a:ext cx="1430447" cy="662292"/>
              </a:xfrm>
              <a:prstGeom prst="rect">
                <a:avLst/>
              </a:prstGeom>
              <a:noFill/>
            </p:spPr>
            <p:txBody>
              <a:bodyPr wrap="square" rtlCol="0">
                <a:spAutoFit/>
              </a:bodyPr>
              <a:lstStyle/>
              <a:p>
                <a:r>
                  <a:rPr lang="en-US" sz="1200" dirty="0" err="1">
                    <a:solidFill>
                      <a:schemeClr val="bg1"/>
                    </a:solidFill>
                  </a:rPr>
                  <a:t>Jabesh</a:t>
                </a:r>
                <a:r>
                  <a:rPr lang="en-US" sz="1200" dirty="0">
                    <a:solidFill>
                      <a:schemeClr val="bg1"/>
                    </a:solidFill>
                  </a:rPr>
                  <a:t>-Gilead</a:t>
                </a:r>
              </a:p>
            </p:txBody>
          </p:sp>
          <p:sp>
            <p:nvSpPr>
              <p:cNvPr id="16" name="5-Point Star 15"/>
              <p:cNvSpPr/>
              <p:nvPr/>
            </p:nvSpPr>
            <p:spPr>
              <a:xfrm>
                <a:off x="9150498" y="3407200"/>
                <a:ext cx="116506" cy="134983"/>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5-Point Star 16"/>
              <p:cNvSpPr/>
              <p:nvPr/>
            </p:nvSpPr>
            <p:spPr>
              <a:xfrm>
                <a:off x="9993903" y="2489366"/>
                <a:ext cx="150530" cy="115028"/>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ame 17"/>
              <p:cNvSpPr/>
              <p:nvPr/>
            </p:nvSpPr>
            <p:spPr>
              <a:xfrm>
                <a:off x="7505323" y="500334"/>
                <a:ext cx="3699360" cy="4662847"/>
              </a:xfrm>
              <a:prstGeom prst="frame">
                <a:avLst>
                  <a:gd name="adj1" fmla="val 5403"/>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5-Point Star 31"/>
            <p:cNvSpPr/>
            <p:nvPr/>
          </p:nvSpPr>
          <p:spPr>
            <a:xfrm>
              <a:off x="9133322" y="2002278"/>
              <a:ext cx="118862" cy="98688"/>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8657477" y="1735299"/>
              <a:ext cx="997124" cy="276999"/>
            </a:xfrm>
            <a:prstGeom prst="rect">
              <a:avLst/>
            </a:prstGeom>
            <a:noFill/>
          </p:spPr>
          <p:txBody>
            <a:bodyPr wrap="square" rtlCol="0">
              <a:spAutoFit/>
            </a:bodyPr>
            <a:lstStyle/>
            <a:p>
              <a:r>
                <a:rPr lang="en-US" sz="1200" dirty="0">
                  <a:solidFill>
                    <a:schemeClr val="bg1"/>
                  </a:solidFill>
                </a:rPr>
                <a:t>Beth-</a:t>
              </a:r>
              <a:r>
                <a:rPr lang="en-US" sz="1200" dirty="0" err="1">
                  <a:solidFill>
                    <a:schemeClr val="bg1"/>
                  </a:solidFill>
                </a:rPr>
                <a:t>shan</a:t>
              </a:r>
              <a:endParaRPr lang="en-US" sz="1200" dirty="0">
                <a:solidFill>
                  <a:schemeClr val="bg1"/>
                </a:solidFill>
              </a:endParaRPr>
            </a:p>
          </p:txBody>
        </p:sp>
      </p:grpSp>
    </p:spTree>
    <p:extLst>
      <p:ext uri="{BB962C8B-B14F-4D97-AF65-F5344CB8AC3E}">
        <p14:creationId xmlns:p14="http://schemas.microsoft.com/office/powerpoint/2010/main" val="182214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18436"/>
                                        </p:tgtEl>
                                        <p:attrNameLst>
                                          <p:attrName>style.visibility</p:attrName>
                                        </p:attrNameLst>
                                      </p:cBhvr>
                                      <p:to>
                                        <p:strVal val="visible"/>
                                      </p:to>
                                    </p:set>
                                    <p:animEffect transition="in" filter="fade">
                                      <p:cBhvr>
                                        <p:cTn id="17" dur="5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30somethinglikethat.files.wordpress.com/2011/12/burntorange1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1107996"/>
          </a:xfrm>
          <a:prstGeom prst="rect">
            <a:avLst/>
          </a:prstGeom>
          <a:noFill/>
        </p:spPr>
        <p:txBody>
          <a:bodyPr wrap="square" rtlCol="0">
            <a:spAutoFit/>
          </a:bodyPr>
          <a:lstStyle/>
          <a:p>
            <a:pPr algn="ctr"/>
            <a:r>
              <a:rPr lang="en-US" sz="6600" dirty="0">
                <a:solidFill>
                  <a:schemeClr val="bg1"/>
                </a:solidFill>
                <a:latin typeface="Colonna MT" panose="04020805060202030203" pitchFamily="82" charset="0"/>
              </a:rPr>
              <a:t>The Lord’s Anointed</a:t>
            </a:r>
          </a:p>
        </p:txBody>
      </p:sp>
      <p:sp>
        <p:nvSpPr>
          <p:cNvPr id="7" name="Rectangle 6"/>
          <p:cNvSpPr/>
          <p:nvPr/>
        </p:nvSpPr>
        <p:spPr>
          <a:xfrm>
            <a:off x="3368641" y="1107996"/>
            <a:ext cx="5322474" cy="5324535"/>
          </a:xfrm>
          <a:prstGeom prst="rect">
            <a:avLst/>
          </a:prstGeom>
        </p:spPr>
        <p:txBody>
          <a:bodyPr wrap="square">
            <a:spAutoFit/>
          </a:bodyPr>
          <a:lstStyle/>
          <a:p>
            <a:r>
              <a:rPr lang="en-US" sz="2000" dirty="0">
                <a:solidFill>
                  <a:schemeClr val="bg1"/>
                </a:solidFill>
                <a:latin typeface="Calibri" panose="020F0502020204030204" pitchFamily="34" charset="0"/>
              </a:rPr>
              <a:t>A man may move in the same car or in the same kingdom, and yet be of a different spirit from another man, and he may pass quietly along for a time, because he is the Lord’s anointed, but still he will not exert himself for the carrying out of the principles of the kingdom, he lies dormant all the time. </a:t>
            </a:r>
          </a:p>
          <a:p>
            <a:endParaRPr lang="en-US" sz="2000" dirty="0">
              <a:solidFill>
                <a:schemeClr val="bg1"/>
              </a:solidFill>
              <a:latin typeface="Calibri" panose="020F0502020204030204" pitchFamily="34" charset="0"/>
            </a:endParaRPr>
          </a:p>
          <a:p>
            <a:endParaRPr lang="en-US" sz="2000" dirty="0">
              <a:solidFill>
                <a:schemeClr val="bg1"/>
              </a:solidFill>
              <a:latin typeface="Calibri" panose="020F0502020204030204" pitchFamily="34" charset="0"/>
            </a:endParaRPr>
          </a:p>
          <a:p>
            <a:r>
              <a:rPr lang="en-US" sz="2000" dirty="0">
                <a:solidFill>
                  <a:schemeClr val="bg1"/>
                </a:solidFill>
                <a:latin typeface="Calibri" panose="020F0502020204030204" pitchFamily="34" charset="0"/>
              </a:rPr>
              <a:t>How can he who is filled with the principles of righteousness and with the love of Jesus love that man? He cannot do it as he desires. </a:t>
            </a:r>
          </a:p>
          <a:p>
            <a:endParaRPr lang="en-US" sz="2000" dirty="0">
              <a:solidFill>
                <a:schemeClr val="bg1"/>
              </a:solidFill>
              <a:latin typeface="Calibri" panose="020F0502020204030204" pitchFamily="34" charset="0"/>
            </a:endParaRPr>
          </a:p>
          <a:p>
            <a:r>
              <a:rPr lang="en-US" sz="2000" dirty="0">
                <a:solidFill>
                  <a:schemeClr val="bg1"/>
                </a:solidFill>
                <a:latin typeface="Calibri" panose="020F0502020204030204" pitchFamily="34" charset="0"/>
              </a:rPr>
              <a:t>We have got to be inspired by the same Spirit and by the same kind of knowledge, in order that we may love one another and be of one heart and one mind.” </a:t>
            </a:r>
          </a:p>
        </p:txBody>
      </p:sp>
      <p:sp>
        <p:nvSpPr>
          <p:cNvPr id="2" name="Rectangle 1"/>
          <p:cNvSpPr/>
          <p:nvPr/>
        </p:nvSpPr>
        <p:spPr>
          <a:xfrm>
            <a:off x="11725206" y="6384685"/>
            <a:ext cx="442750" cy="369332"/>
          </a:xfrm>
          <a:prstGeom prst="rect">
            <a:avLst/>
          </a:prstGeom>
        </p:spPr>
        <p:txBody>
          <a:bodyPr wrap="none">
            <a:spAutoFit/>
          </a:bodyPr>
          <a:lstStyle/>
          <a:p>
            <a:r>
              <a:rPr lang="en-US" dirty="0">
                <a:solidFill>
                  <a:schemeClr val="bg1"/>
                </a:solidFill>
                <a:latin typeface="Calibri" panose="020F0502020204030204" pitchFamily="34" charset="0"/>
              </a:rPr>
              <a:t>(7)</a:t>
            </a:r>
          </a:p>
        </p:txBody>
      </p:sp>
      <p:pic>
        <p:nvPicPr>
          <p:cNvPr id="19458" name="Picture 2" descr="http://wac.450f.edgecastcdn.net/80450F/newsradio1310.com/files/2013/01/MormonMissionaries_flickrcom_Versageek-630x406.jpg"/>
          <p:cNvPicPr>
            <a:picLocks noChangeAspect="1" noChangeArrowheads="1"/>
          </p:cNvPicPr>
          <p:nvPr/>
        </p:nvPicPr>
        <p:blipFill rotWithShape="1">
          <a:blip r:embed="rId3">
            <a:extLst>
              <a:ext uri="{28A0092B-C50C-407E-A947-70E740481C1C}">
                <a14:useLocalDpi xmlns:a14="http://schemas.microsoft.com/office/drawing/2010/main" val="0"/>
              </a:ext>
            </a:extLst>
          </a:blip>
          <a:srcRect l="49732" b="523"/>
          <a:stretch/>
        </p:blipFill>
        <p:spPr bwMode="auto">
          <a:xfrm>
            <a:off x="6029878" y="1508976"/>
            <a:ext cx="3016478" cy="38469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ac.450f.edgecastcdn.net/80450F/newsradio1310.com/files/2013/01/MormonMissionaries_flickrcom_Versageek-630x406.jpg"/>
          <p:cNvPicPr>
            <a:picLocks noChangeAspect="1" noChangeArrowheads="1"/>
          </p:cNvPicPr>
          <p:nvPr/>
        </p:nvPicPr>
        <p:blipFill rotWithShape="1">
          <a:blip r:embed="rId3">
            <a:extLst>
              <a:ext uri="{28A0092B-C50C-407E-A947-70E740481C1C}">
                <a14:useLocalDpi xmlns:a14="http://schemas.microsoft.com/office/drawing/2010/main" val="0"/>
              </a:ext>
            </a:extLst>
          </a:blip>
          <a:srcRect r="49974" b="345"/>
          <a:stretch/>
        </p:blipFill>
        <p:spPr bwMode="auto">
          <a:xfrm>
            <a:off x="3030205" y="1502098"/>
            <a:ext cx="3001923" cy="385380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46830" y="184999"/>
            <a:ext cx="911773" cy="1218798"/>
          </a:xfrm>
          <a:prstGeom prst="rect">
            <a:avLst/>
          </a:prstGeom>
        </p:spPr>
      </p:pic>
    </p:spTree>
    <p:extLst>
      <p:ext uri="{BB962C8B-B14F-4D97-AF65-F5344CB8AC3E}">
        <p14:creationId xmlns:p14="http://schemas.microsoft.com/office/powerpoint/2010/main" val="3704139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4.58333E-6 0 L -0.23854 0.00509 " pathEditMode="relative" rAng="0" ptsTypes="AA">
                                      <p:cBhvr>
                                        <p:cTn id="6" dur="2000" fill="hold"/>
                                        <p:tgtEl>
                                          <p:spTgt spid="8"/>
                                        </p:tgtEl>
                                        <p:attrNameLst>
                                          <p:attrName>ppt_x</p:attrName>
                                          <p:attrName>ppt_y</p:attrName>
                                        </p:attrNameLst>
                                      </p:cBhvr>
                                      <p:rCtr x="-11927" y="255"/>
                                    </p:animMotion>
                                  </p:childTnLst>
                                </p:cTn>
                              </p:par>
                              <p:par>
                                <p:cTn id="7" presetID="63" presetClass="path" presetSubtype="0" accel="50000" decel="50000" fill="hold" nodeType="withEffect">
                                  <p:stCondLst>
                                    <p:cond delay="0"/>
                                  </p:stCondLst>
                                  <p:childTnLst>
                                    <p:animMotion origin="layout" path="M 8.33333E-7 -2.96296E-6 L 0.25 -2.96296E-6 " pathEditMode="relative" rAng="0" ptsTypes="AA">
                                      <p:cBhvr>
                                        <p:cTn id="8" dur="2000" fill="hold"/>
                                        <p:tgtEl>
                                          <p:spTgt spid="19458"/>
                                        </p:tgtEl>
                                        <p:attrNameLst>
                                          <p:attrName>ppt_x</p:attrName>
                                          <p:attrName>ppt_y</p:attrName>
                                        </p:attrNameLst>
                                      </p:cBhvr>
                                      <p:rCtr x="12500" y="0"/>
                                    </p:animMotion>
                                  </p:childTnLst>
                                </p:cTn>
                              </p:par>
                              <p:par>
                                <p:cTn id="9" presetID="10"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30somethinglikethat.files.wordpress.com/2011/12/burntorange1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4471" y="0"/>
            <a:ext cx="11954435" cy="6186309"/>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Videos: </a:t>
            </a:r>
          </a:p>
          <a:p>
            <a:r>
              <a:rPr lang="en-US" dirty="0">
                <a:solidFill>
                  <a:schemeClr val="bg1"/>
                </a:solidFill>
              </a:rPr>
              <a:t> “Happy and Forever” from time code 2:32 to 4:23.</a:t>
            </a:r>
          </a:p>
          <a:p>
            <a:r>
              <a:rPr lang="en-US" i="1" dirty="0">
                <a:solidFill>
                  <a:schemeClr val="bg1"/>
                </a:solidFill>
              </a:rPr>
              <a:t>Lesson’s I Learned About as a Boy </a:t>
            </a:r>
            <a:r>
              <a:rPr lang="en-US" dirty="0">
                <a:solidFill>
                  <a:schemeClr val="bg1"/>
                </a:solidFill>
              </a:rPr>
              <a:t>(4:04)</a:t>
            </a:r>
          </a:p>
          <a:p>
            <a:r>
              <a:rPr lang="en-US" dirty="0">
                <a:solidFill>
                  <a:schemeClr val="bg1"/>
                </a:solidFill>
              </a:rPr>
              <a:t> Finding Your Purpose in Life: Does Faith Matter? (5:08)</a:t>
            </a:r>
          </a:p>
          <a:p>
            <a:endParaRPr lang="en-US" dirty="0">
              <a:solidFill>
                <a:schemeClr val="bg1"/>
              </a:solidFill>
            </a:endParaRPr>
          </a:p>
          <a:p>
            <a:pPr marL="342900" indent="-342900" fontAlgn="base">
              <a:buAutoNum type="arabicPeriod"/>
            </a:pPr>
            <a:r>
              <a:rPr lang="en-US" dirty="0">
                <a:solidFill>
                  <a:schemeClr val="bg1"/>
                </a:solidFill>
              </a:rPr>
              <a:t>Elder Larry S. </a:t>
            </a:r>
            <a:r>
              <a:rPr lang="en-US" dirty="0" err="1">
                <a:solidFill>
                  <a:schemeClr val="bg1"/>
                </a:solidFill>
              </a:rPr>
              <a:t>Kacher</a:t>
            </a:r>
            <a:r>
              <a:rPr lang="en-US" dirty="0">
                <a:solidFill>
                  <a:schemeClr val="bg1"/>
                </a:solidFill>
              </a:rPr>
              <a:t> </a:t>
            </a:r>
            <a:r>
              <a:rPr lang="en-US" i="1" dirty="0">
                <a:solidFill>
                  <a:schemeClr val="bg1"/>
                </a:solidFill>
              </a:rPr>
              <a:t>Trifle Not with Sacred Things </a:t>
            </a:r>
            <a:r>
              <a:rPr lang="en-US" dirty="0">
                <a:solidFill>
                  <a:schemeClr val="bg1"/>
                </a:solidFill>
              </a:rPr>
              <a:t>Oct. 2014 Gen. Conf.</a:t>
            </a:r>
          </a:p>
          <a:p>
            <a:pPr marL="342900" indent="-342900" fontAlgn="base">
              <a:buAutoNum type="arabicPeriod" startAt="2"/>
            </a:pPr>
            <a:r>
              <a:rPr lang="en-US" dirty="0">
                <a:solidFill>
                  <a:schemeClr val="bg1"/>
                </a:solidFill>
              </a:rPr>
              <a:t>Elder James E. Faust </a:t>
            </a:r>
            <a:r>
              <a:rPr lang="en-US" i="1" dirty="0">
                <a:solidFill>
                  <a:schemeClr val="bg1"/>
                </a:solidFill>
              </a:rPr>
              <a:t>Choices</a:t>
            </a:r>
            <a:r>
              <a:rPr lang="en-US" dirty="0">
                <a:solidFill>
                  <a:schemeClr val="bg1"/>
                </a:solidFill>
              </a:rPr>
              <a:t> April 2004 Gen. Conf.</a:t>
            </a:r>
          </a:p>
          <a:p>
            <a:pPr marL="342900" indent="-342900" fontAlgn="base">
              <a:buAutoNum type="arabicPeriod" startAt="2"/>
            </a:pPr>
            <a:r>
              <a:rPr lang="en-US" dirty="0">
                <a:solidFill>
                  <a:schemeClr val="bg1"/>
                </a:solidFill>
              </a:rPr>
              <a:t>Old Testament Institute Manual</a:t>
            </a:r>
          </a:p>
          <a:p>
            <a:pPr marL="342900" indent="-342900" fontAlgn="base">
              <a:buFontTx/>
              <a:buAutoNum type="arabicPeriod" startAt="2"/>
            </a:pPr>
            <a:r>
              <a:rPr lang="en-US" dirty="0">
                <a:solidFill>
                  <a:schemeClr val="bg1"/>
                </a:solidFill>
              </a:rPr>
              <a:t>Joseph Fielding Smith (</a:t>
            </a:r>
            <a:r>
              <a:rPr lang="en-US" i="1" dirty="0">
                <a:solidFill>
                  <a:schemeClr val="bg1"/>
                </a:solidFill>
              </a:rPr>
              <a:t>Answers to Gospel Questions,</a:t>
            </a:r>
            <a:r>
              <a:rPr lang="en-US" dirty="0">
                <a:solidFill>
                  <a:schemeClr val="bg1"/>
                </a:solidFill>
              </a:rPr>
              <a:t> comp. Joseph Fielding Smith Jr., 5 vols. [1957–66], 4:107–8).</a:t>
            </a:r>
          </a:p>
          <a:p>
            <a:pPr marL="342900" indent="-342900" fontAlgn="base">
              <a:buFontTx/>
              <a:buAutoNum type="arabicPeriod" startAt="2"/>
            </a:pPr>
            <a:r>
              <a:rPr lang="en-US" dirty="0">
                <a:solidFill>
                  <a:schemeClr val="bg1"/>
                </a:solidFill>
              </a:rPr>
              <a:t>McConkie, Mormon Doctrine, pp. 759–60</a:t>
            </a:r>
          </a:p>
          <a:p>
            <a:pPr fontAlgn="base"/>
            <a:r>
              <a:rPr lang="en-US" dirty="0">
                <a:solidFill>
                  <a:schemeClr val="bg1"/>
                </a:solidFill>
              </a:rPr>
              <a:t>Presentation by ©http://fashionsbylynda.com/blog/</a:t>
            </a:r>
          </a:p>
          <a:p>
            <a:pPr fontAlgn="base"/>
            <a:r>
              <a:rPr lang="en-US" dirty="0">
                <a:solidFill>
                  <a:schemeClr val="bg1"/>
                </a:solidFill>
              </a:rPr>
              <a:t>6. W. Cleon Skousen </a:t>
            </a:r>
            <a:r>
              <a:rPr lang="en-US" i="1" dirty="0">
                <a:solidFill>
                  <a:schemeClr val="bg1"/>
                </a:solidFill>
              </a:rPr>
              <a:t>The Fourth Thousand Years </a:t>
            </a:r>
            <a:r>
              <a:rPr lang="en-US" dirty="0">
                <a:solidFill>
                  <a:schemeClr val="bg1"/>
                </a:solidFill>
              </a:rPr>
              <a:t>pp. 72-73</a:t>
            </a:r>
          </a:p>
          <a:p>
            <a:pPr fontAlgn="base"/>
            <a:r>
              <a:rPr lang="en-US" dirty="0">
                <a:solidFill>
                  <a:schemeClr val="bg1"/>
                </a:solidFill>
              </a:rPr>
              <a:t>7. (Lorenzo Snow, in Journal of Discourses, 4:156.)</a:t>
            </a:r>
          </a:p>
          <a:p>
            <a:pPr fontAlgn="base"/>
            <a:r>
              <a:rPr lang="en-US" dirty="0">
                <a:solidFill>
                  <a:schemeClr val="bg1"/>
                </a:solidFill>
              </a:rPr>
              <a:t>8. President Russell M. Nelson (“Four Gifts That Jesus Christ Offers to You” [First Presidency Christmas devotional, Dec. 2, 2018], Gospel Library)</a:t>
            </a:r>
          </a:p>
          <a:p>
            <a:pPr fontAlgn="base"/>
            <a:r>
              <a:rPr lang="en-US" dirty="0">
                <a:solidFill>
                  <a:schemeClr val="bg1"/>
                </a:solidFill>
              </a:rPr>
              <a:t>9. Sister Kristin M. Yee (“Beauty for Ashes: The Healing Path of Forgiveness,” </a:t>
            </a:r>
            <a:r>
              <a:rPr lang="en-US" i="1" dirty="0">
                <a:solidFill>
                  <a:schemeClr val="bg1"/>
                </a:solidFill>
              </a:rPr>
              <a:t>Liahona</a:t>
            </a:r>
            <a:r>
              <a:rPr lang="en-US" dirty="0">
                <a:solidFill>
                  <a:schemeClr val="bg1"/>
                </a:solidFill>
              </a:rPr>
              <a:t>, Nov. 2022, 36–37)</a:t>
            </a:r>
          </a:p>
          <a:p>
            <a:pPr marL="342900" indent="-342900" fontAlgn="base">
              <a:buFontTx/>
              <a:buAutoNum type="arabicPeriod" startAt="2"/>
            </a:pPr>
            <a:endParaRPr lang="en-US" dirty="0">
              <a:solidFill>
                <a:schemeClr val="bg1"/>
              </a:solidFill>
            </a:endParaRPr>
          </a:p>
          <a:p>
            <a:pPr marL="342900" indent="-342900" fontAlgn="base">
              <a:buFontTx/>
              <a:buAutoNum type="arabicPeriod" startAt="2"/>
            </a:pPr>
            <a:endParaRPr lang="en-US" dirty="0">
              <a:solidFill>
                <a:schemeClr val="bg1"/>
              </a:solidFill>
            </a:endParaRPr>
          </a:p>
          <a:p>
            <a:pPr marL="342900" indent="-342900" fontAlgn="base">
              <a:buAutoNum type="arabicPeriod" startAt="2"/>
            </a:pPr>
            <a:endParaRPr lang="en-US" dirty="0">
              <a:solidFill>
                <a:schemeClr val="bg1"/>
              </a:solidFill>
            </a:endParaRPr>
          </a:p>
          <a:p>
            <a:endParaRPr lang="en-US" dirty="0">
              <a:solidFill>
                <a:schemeClr val="bg1"/>
              </a:solidFill>
            </a:endParaRPr>
          </a:p>
        </p:txBody>
      </p:sp>
      <p:grpSp>
        <p:nvGrpSpPr>
          <p:cNvPr id="6" name="Group 5">
            <a:extLst>
              <a:ext uri="{FF2B5EF4-FFF2-40B4-BE49-F238E27FC236}">
                <a16:creationId xmlns:a16="http://schemas.microsoft.com/office/drawing/2014/main" id="{2B367D56-BD51-4EEE-8D2C-49CB50A8B9E6}"/>
              </a:ext>
            </a:extLst>
          </p:cNvPr>
          <p:cNvGrpSpPr/>
          <p:nvPr/>
        </p:nvGrpSpPr>
        <p:grpSpPr>
          <a:xfrm>
            <a:off x="5578003" y="671691"/>
            <a:ext cx="749556" cy="949438"/>
            <a:chOff x="7543800" y="3810000"/>
            <a:chExt cx="1143000" cy="1447800"/>
          </a:xfrm>
        </p:grpSpPr>
        <p:sp>
          <p:nvSpPr>
            <p:cNvPr id="7" name="Trapezoid 6">
              <a:extLst>
                <a:ext uri="{FF2B5EF4-FFF2-40B4-BE49-F238E27FC236}">
                  <a16:creationId xmlns:a16="http://schemas.microsoft.com/office/drawing/2014/main" id="{A5457630-4E59-43D5-A44F-643273BB100D}"/>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9">
              <a:extLst>
                <a:ext uri="{FF2B5EF4-FFF2-40B4-BE49-F238E27FC236}">
                  <a16:creationId xmlns:a16="http://schemas.microsoft.com/office/drawing/2014/main" id="{CF5BAA8E-8207-4696-8F8A-E367D125420C}"/>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0">
              <a:extLst>
                <a:ext uri="{FF2B5EF4-FFF2-40B4-BE49-F238E27FC236}">
                  <a16:creationId xmlns:a16="http://schemas.microsoft.com/office/drawing/2014/main" id="{F09D6686-3E8C-491A-B3CA-5E12BE9FF72C}"/>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81">
              <a:extLst>
                <a:ext uri="{FF2B5EF4-FFF2-40B4-BE49-F238E27FC236}">
                  <a16:creationId xmlns:a16="http://schemas.microsoft.com/office/drawing/2014/main" id="{EAB3E6A8-B5FC-4ECF-92DC-65732B2B1BA1}"/>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093F8F6C-E631-46CF-A7CD-767E9583DD71}"/>
                </a:ext>
              </a:extLst>
            </p:cNvPr>
            <p:cNvGrpSpPr/>
            <p:nvPr/>
          </p:nvGrpSpPr>
          <p:grpSpPr>
            <a:xfrm>
              <a:off x="7924800" y="3810000"/>
              <a:ext cx="645353" cy="610017"/>
              <a:chOff x="7924800" y="5867400"/>
              <a:chExt cx="645353" cy="610017"/>
            </a:xfrm>
          </p:grpSpPr>
          <p:grpSp>
            <p:nvGrpSpPr>
              <p:cNvPr id="19" name="Group 13">
                <a:extLst>
                  <a:ext uri="{FF2B5EF4-FFF2-40B4-BE49-F238E27FC236}">
                    <a16:creationId xmlns:a16="http://schemas.microsoft.com/office/drawing/2014/main" id="{1CB1AC7A-598A-47CB-994F-CCF77E0181E0}"/>
                  </a:ext>
                </a:extLst>
              </p:cNvPr>
              <p:cNvGrpSpPr/>
              <p:nvPr/>
            </p:nvGrpSpPr>
            <p:grpSpPr>
              <a:xfrm>
                <a:off x="7924800" y="5867400"/>
                <a:ext cx="645353" cy="610017"/>
                <a:chOff x="3037563" y="3121795"/>
                <a:chExt cx="1250371" cy="1224010"/>
              </a:xfrm>
            </p:grpSpPr>
            <p:sp>
              <p:nvSpPr>
                <p:cNvPr id="21" name="Oval 20">
                  <a:extLst>
                    <a:ext uri="{FF2B5EF4-FFF2-40B4-BE49-F238E27FC236}">
                      <a16:creationId xmlns:a16="http://schemas.microsoft.com/office/drawing/2014/main" id="{9D13F498-E6F8-44DA-95F0-C430CF40C9F3}"/>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F4594E9A-E808-4950-8A26-F001EADABCD9}"/>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74820E47-2CD9-4932-B1C6-4F5735C50FBC}"/>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65F9AB38-B0C8-45B5-9C4A-7641924617CE}"/>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a:extLst>
                  <a:ext uri="{FF2B5EF4-FFF2-40B4-BE49-F238E27FC236}">
                    <a16:creationId xmlns:a16="http://schemas.microsoft.com/office/drawing/2014/main" id="{D19D53DC-C479-4A31-A479-32B2431C0FBE}"/>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E6290A2C-824E-4E7E-BE93-AF271E3930A8}"/>
                </a:ext>
              </a:extLst>
            </p:cNvPr>
            <p:cNvGrpSpPr/>
            <p:nvPr/>
          </p:nvGrpSpPr>
          <p:grpSpPr>
            <a:xfrm>
              <a:off x="7543800" y="4038600"/>
              <a:ext cx="403070" cy="381000"/>
              <a:chOff x="7924800" y="5867400"/>
              <a:chExt cx="645353" cy="610017"/>
            </a:xfrm>
          </p:grpSpPr>
          <p:grpSp>
            <p:nvGrpSpPr>
              <p:cNvPr id="13" name="Group 13">
                <a:extLst>
                  <a:ext uri="{FF2B5EF4-FFF2-40B4-BE49-F238E27FC236}">
                    <a16:creationId xmlns:a16="http://schemas.microsoft.com/office/drawing/2014/main" id="{E6646F3E-50EE-4B17-B226-C5590F2D735D}"/>
                  </a:ext>
                </a:extLst>
              </p:cNvPr>
              <p:cNvGrpSpPr/>
              <p:nvPr/>
            </p:nvGrpSpPr>
            <p:grpSpPr>
              <a:xfrm>
                <a:off x="7924800" y="5867400"/>
                <a:ext cx="645353" cy="610017"/>
                <a:chOff x="3037563" y="3121795"/>
                <a:chExt cx="1250371" cy="1224010"/>
              </a:xfrm>
            </p:grpSpPr>
            <p:sp>
              <p:nvSpPr>
                <p:cNvPr id="15" name="Oval 14">
                  <a:extLst>
                    <a:ext uri="{FF2B5EF4-FFF2-40B4-BE49-F238E27FC236}">
                      <a16:creationId xmlns:a16="http://schemas.microsoft.com/office/drawing/2014/main" id="{B99D6C33-7097-4068-97B5-806E714E42EE}"/>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5C1DEC1-DE02-42D2-9327-7899F208283D}"/>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7F2EF04-6C85-45BB-ACBF-904343A257B0}"/>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D8A39C5-523C-436E-93C1-31A626474A4B}"/>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13">
                <a:extLst>
                  <a:ext uri="{FF2B5EF4-FFF2-40B4-BE49-F238E27FC236}">
                    <a16:creationId xmlns:a16="http://schemas.microsoft.com/office/drawing/2014/main" id="{1FC2392A-2DD0-464E-B090-DEA2B3C8F60E}"/>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5598838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51C0039-326E-FD18-E41F-0BF352E8FBF8}"/>
              </a:ext>
            </a:extLst>
          </p:cNvPr>
          <p:cNvGraphicFramePr>
            <a:graphicFrameLocks noGrp="1"/>
          </p:cNvGraphicFramePr>
          <p:nvPr>
            <p:extLst>
              <p:ext uri="{D42A27DB-BD31-4B8C-83A1-F6EECF244321}">
                <p14:modId xmlns:p14="http://schemas.microsoft.com/office/powerpoint/2010/main" val="2196486084"/>
              </p:ext>
            </p:extLst>
          </p:nvPr>
        </p:nvGraphicFramePr>
        <p:xfrm>
          <a:off x="346419" y="256958"/>
          <a:ext cx="5128964" cy="5768340"/>
        </p:xfrm>
        <a:graphic>
          <a:graphicData uri="http://schemas.openxmlformats.org/drawingml/2006/table">
            <a:tbl>
              <a:tblPr firstRow="1" bandRow="1">
                <a:tableStyleId>{5940675A-B579-460E-94D1-54222C63F5DA}</a:tableStyleId>
              </a:tblPr>
              <a:tblGrid>
                <a:gridCol w="2564482">
                  <a:extLst>
                    <a:ext uri="{9D8B030D-6E8A-4147-A177-3AD203B41FA5}">
                      <a16:colId xmlns:a16="http://schemas.microsoft.com/office/drawing/2014/main" val="1620871852"/>
                    </a:ext>
                  </a:extLst>
                </a:gridCol>
                <a:gridCol w="2564482">
                  <a:extLst>
                    <a:ext uri="{9D8B030D-6E8A-4147-A177-3AD203B41FA5}">
                      <a16:colId xmlns:a16="http://schemas.microsoft.com/office/drawing/2014/main" val="3003706953"/>
                    </a:ext>
                  </a:extLst>
                </a:gridCol>
              </a:tblGrid>
              <a:tr h="458678">
                <a:tc>
                  <a:txBody>
                    <a:bodyPr/>
                    <a:lstStyle/>
                    <a:p>
                      <a:pPr algn="l" fontAlgn="base">
                        <a:spcAft>
                          <a:spcPts val="1200"/>
                        </a:spcAft>
                        <a:buNone/>
                      </a:pPr>
                      <a:r>
                        <a:rPr lang="en-US" b="1" i="0" dirty="0">
                          <a:solidFill>
                            <a:schemeClr val="tx1"/>
                          </a:solidFill>
                          <a:effectLst/>
                          <a:latin typeface="+mn-lt"/>
                        </a:rPr>
                        <a:t>Abigail</a:t>
                      </a:r>
                    </a:p>
                  </a:txBody>
                  <a:tcPr marL="152400" marR="152400" marT="152400" marB="38100" anchor="ctr"/>
                </a:tc>
                <a:tc>
                  <a:txBody>
                    <a:bodyPr/>
                    <a:lstStyle/>
                    <a:p>
                      <a:pPr algn="l" fontAlgn="base">
                        <a:spcAft>
                          <a:spcPts val="1200"/>
                        </a:spcAft>
                        <a:buNone/>
                      </a:pPr>
                      <a:r>
                        <a:rPr lang="en-US" b="1" i="0">
                          <a:solidFill>
                            <a:schemeClr val="tx1"/>
                          </a:solidFill>
                          <a:effectLst/>
                          <a:latin typeface="+mn-lt"/>
                        </a:rPr>
                        <a:t>The Savior</a:t>
                      </a:r>
                    </a:p>
                  </a:txBody>
                  <a:tcPr marL="152400" marR="152400" marT="152400" marB="38100" anchor="ctr"/>
                </a:tc>
                <a:extLst>
                  <a:ext uri="{0D108BD9-81ED-4DB2-BD59-A6C34878D82A}">
                    <a16:rowId xmlns:a16="http://schemas.microsoft.com/office/drawing/2014/main" val="1209179111"/>
                  </a:ext>
                </a:extLst>
              </a:tr>
              <a:tr h="766969">
                <a:tc>
                  <a:txBody>
                    <a:bodyPr/>
                    <a:lstStyle/>
                    <a:p>
                      <a:pPr fontAlgn="base">
                        <a:spcAft>
                          <a:spcPts val="1200"/>
                        </a:spcAft>
                        <a:buNone/>
                      </a:pPr>
                      <a:r>
                        <a:rPr lang="en-US" b="0" i="0" dirty="0">
                          <a:solidFill>
                            <a:schemeClr val="tx1"/>
                          </a:solidFill>
                          <a:effectLst/>
                          <a:latin typeface="+mn-lt"/>
                        </a:rPr>
                        <a:t>Provided abundant support (</a:t>
                      </a:r>
                      <a:r>
                        <a:rPr lang="en-US" b="0" i="0" u="none" strike="noStrike" dirty="0">
                          <a:solidFill>
                            <a:schemeClr val="tx1"/>
                          </a:solidFill>
                          <a:effectLst/>
                          <a:latin typeface="+mn-lt"/>
                        </a:rPr>
                        <a:t>1 Samuel 25:18</a:t>
                      </a:r>
                      <a:r>
                        <a:rPr lang="en-US" b="0" i="0" dirty="0">
                          <a:solidFill>
                            <a:schemeClr val="tx1"/>
                          </a:solidFill>
                          <a:effectLst/>
                          <a:latin typeface="+mn-lt"/>
                        </a:rPr>
                        <a:t>)</a:t>
                      </a:r>
                    </a:p>
                  </a:txBody>
                  <a:tcPr marL="152400" marR="152400" marT="152400" marB="76200" anchor="ctr"/>
                </a:tc>
                <a:tc>
                  <a:txBody>
                    <a:bodyPr/>
                    <a:lstStyle/>
                    <a:p>
                      <a:pPr fontAlgn="base">
                        <a:spcAft>
                          <a:spcPts val="1200"/>
                        </a:spcAft>
                        <a:buNone/>
                      </a:pPr>
                      <a:r>
                        <a:rPr lang="en-US" b="0" i="0" dirty="0">
                          <a:solidFill>
                            <a:schemeClr val="tx1"/>
                          </a:solidFill>
                          <a:effectLst/>
                          <a:latin typeface="+mn-lt"/>
                        </a:rPr>
                        <a:t>Succors us in our need (</a:t>
                      </a:r>
                      <a:r>
                        <a:rPr lang="en-US" b="0" i="0" u="none" strike="noStrike" dirty="0">
                          <a:solidFill>
                            <a:schemeClr val="tx1"/>
                          </a:solidFill>
                          <a:effectLst/>
                          <a:latin typeface="+mn-lt"/>
                        </a:rPr>
                        <a:t>Alma 7:11–12</a:t>
                      </a:r>
                      <a:r>
                        <a:rPr lang="en-US" b="0" i="0" dirty="0">
                          <a:solidFill>
                            <a:schemeClr val="tx1"/>
                          </a:solidFill>
                          <a:effectLst/>
                          <a:latin typeface="+mn-lt"/>
                        </a:rPr>
                        <a:t>; </a:t>
                      </a:r>
                      <a:r>
                        <a:rPr lang="en-US" b="0" i="0" u="none" strike="noStrike" dirty="0">
                          <a:solidFill>
                            <a:schemeClr val="tx1"/>
                          </a:solidFill>
                          <a:effectLst/>
                          <a:latin typeface="+mn-lt"/>
                        </a:rPr>
                        <a:t>Doctrine and Covenants 62:1</a:t>
                      </a:r>
                      <a:r>
                        <a:rPr lang="en-US" b="0" i="0" dirty="0">
                          <a:solidFill>
                            <a:schemeClr val="tx1"/>
                          </a:solidFill>
                          <a:effectLst/>
                          <a:latin typeface="+mn-lt"/>
                        </a:rPr>
                        <a:t>)</a:t>
                      </a:r>
                    </a:p>
                  </a:txBody>
                  <a:tcPr marL="152400" marR="152400" marT="152400" marB="76200" anchor="ctr"/>
                </a:tc>
                <a:extLst>
                  <a:ext uri="{0D108BD9-81ED-4DB2-BD59-A6C34878D82A}">
                    <a16:rowId xmlns:a16="http://schemas.microsoft.com/office/drawing/2014/main" val="1529776839"/>
                  </a:ext>
                </a:extLst>
              </a:tr>
              <a:tr h="766969">
                <a:tc>
                  <a:txBody>
                    <a:bodyPr/>
                    <a:lstStyle/>
                    <a:p>
                      <a:pPr fontAlgn="base">
                        <a:spcAft>
                          <a:spcPts val="1200"/>
                        </a:spcAft>
                        <a:buNone/>
                      </a:pPr>
                      <a:r>
                        <a:rPr lang="en-US" b="0" i="0" dirty="0">
                          <a:solidFill>
                            <a:schemeClr val="tx1"/>
                          </a:solidFill>
                          <a:effectLst/>
                          <a:latin typeface="+mn-lt"/>
                        </a:rPr>
                        <a:t>Took the mistakes of Nabal upon herself (</a:t>
                      </a:r>
                      <a:r>
                        <a:rPr lang="en-US" b="0" i="0" u="none" strike="noStrike" dirty="0">
                          <a:solidFill>
                            <a:schemeClr val="tx1"/>
                          </a:solidFill>
                          <a:effectLst/>
                          <a:latin typeface="+mn-lt"/>
                        </a:rPr>
                        <a:t>1 Samuel 25:24</a:t>
                      </a:r>
                      <a:r>
                        <a:rPr lang="en-US" b="0" i="0" dirty="0">
                          <a:solidFill>
                            <a:schemeClr val="tx1"/>
                          </a:solidFill>
                          <a:effectLst/>
                          <a:latin typeface="+mn-lt"/>
                        </a:rPr>
                        <a:t>)</a:t>
                      </a:r>
                    </a:p>
                  </a:txBody>
                  <a:tcPr marL="152400" marR="152400" marT="152400" marB="76200" anchor="ctr"/>
                </a:tc>
                <a:tc>
                  <a:txBody>
                    <a:bodyPr/>
                    <a:lstStyle/>
                    <a:p>
                      <a:pPr fontAlgn="base">
                        <a:spcAft>
                          <a:spcPts val="1200"/>
                        </a:spcAft>
                        <a:buNone/>
                      </a:pPr>
                      <a:r>
                        <a:rPr lang="en-US" b="0" i="0" dirty="0">
                          <a:solidFill>
                            <a:schemeClr val="tx1"/>
                          </a:solidFill>
                          <a:effectLst/>
                          <a:latin typeface="+mn-lt"/>
                        </a:rPr>
                        <a:t>Takes the sins of the world upon Himself (</a:t>
                      </a:r>
                      <a:r>
                        <a:rPr lang="en-US" b="0" i="0" u="none" strike="noStrike" dirty="0">
                          <a:solidFill>
                            <a:schemeClr val="tx1"/>
                          </a:solidFill>
                          <a:effectLst/>
                          <a:latin typeface="+mn-lt"/>
                        </a:rPr>
                        <a:t>Alma 7:13</a:t>
                      </a:r>
                      <a:r>
                        <a:rPr lang="en-US" b="0" i="0" dirty="0">
                          <a:solidFill>
                            <a:schemeClr val="tx1"/>
                          </a:solidFill>
                          <a:effectLst/>
                          <a:latin typeface="+mn-lt"/>
                        </a:rPr>
                        <a:t>; </a:t>
                      </a:r>
                      <a:r>
                        <a:rPr lang="en-US" b="0" i="0" u="none" strike="noStrike" dirty="0">
                          <a:solidFill>
                            <a:schemeClr val="tx1"/>
                          </a:solidFill>
                          <a:effectLst/>
                          <a:latin typeface="+mn-lt"/>
                        </a:rPr>
                        <a:t>3 Nephi 11:11</a:t>
                      </a:r>
                      <a:r>
                        <a:rPr lang="en-US" b="0" i="0" dirty="0">
                          <a:solidFill>
                            <a:schemeClr val="tx1"/>
                          </a:solidFill>
                          <a:effectLst/>
                          <a:latin typeface="+mn-lt"/>
                        </a:rPr>
                        <a:t>)</a:t>
                      </a:r>
                    </a:p>
                  </a:txBody>
                  <a:tcPr marL="152400" marR="152400" marT="152400" marB="76200" anchor="ctr"/>
                </a:tc>
                <a:extLst>
                  <a:ext uri="{0D108BD9-81ED-4DB2-BD59-A6C34878D82A}">
                    <a16:rowId xmlns:a16="http://schemas.microsoft.com/office/drawing/2014/main" val="1485225406"/>
                  </a:ext>
                </a:extLst>
              </a:tr>
              <a:tr h="1037664">
                <a:tc>
                  <a:txBody>
                    <a:bodyPr/>
                    <a:lstStyle/>
                    <a:p>
                      <a:pPr fontAlgn="base">
                        <a:spcAft>
                          <a:spcPts val="1200"/>
                        </a:spcAft>
                        <a:buNone/>
                      </a:pPr>
                      <a:r>
                        <a:rPr lang="en-US" b="0" i="0" dirty="0">
                          <a:solidFill>
                            <a:schemeClr val="tx1"/>
                          </a:solidFill>
                          <a:effectLst/>
                          <a:latin typeface="+mn-lt"/>
                        </a:rPr>
                        <a:t>Asked David to forgive her for Nabal’s mistakes (</a:t>
                      </a:r>
                      <a:r>
                        <a:rPr lang="en-US" b="0" i="0" u="none" strike="noStrike" dirty="0">
                          <a:solidFill>
                            <a:schemeClr val="tx1"/>
                          </a:solidFill>
                          <a:effectLst/>
                          <a:latin typeface="+mn-lt"/>
                        </a:rPr>
                        <a:t>1 Samuel 25:28</a:t>
                      </a:r>
                      <a:r>
                        <a:rPr lang="en-US" b="0" i="0" dirty="0">
                          <a:solidFill>
                            <a:schemeClr val="tx1"/>
                          </a:solidFill>
                          <a:effectLst/>
                          <a:latin typeface="+mn-lt"/>
                        </a:rPr>
                        <a:t>)</a:t>
                      </a:r>
                    </a:p>
                  </a:txBody>
                  <a:tcPr marL="152400" marR="152400" marT="152400" marB="76200" anchor="ctr"/>
                </a:tc>
                <a:tc>
                  <a:txBody>
                    <a:bodyPr/>
                    <a:lstStyle/>
                    <a:p>
                      <a:pPr fontAlgn="base">
                        <a:spcAft>
                          <a:spcPts val="1200"/>
                        </a:spcAft>
                        <a:buNone/>
                      </a:pPr>
                      <a:r>
                        <a:rPr lang="en-US" b="0" i="0" dirty="0">
                          <a:solidFill>
                            <a:schemeClr val="tx1"/>
                          </a:solidFill>
                          <a:effectLst/>
                          <a:latin typeface="+mn-lt"/>
                        </a:rPr>
                        <a:t>Pleads our cause before the Father as our Advocate (</a:t>
                      </a:r>
                      <a:r>
                        <a:rPr lang="en-US" b="0" i="0" u="none" strike="noStrike" dirty="0">
                          <a:solidFill>
                            <a:schemeClr val="tx1"/>
                          </a:solidFill>
                          <a:effectLst/>
                          <a:latin typeface="+mn-lt"/>
                        </a:rPr>
                        <a:t>Doctrine and Covenants 45:3–5</a:t>
                      </a:r>
                      <a:r>
                        <a:rPr lang="en-US" b="0" i="0" dirty="0">
                          <a:solidFill>
                            <a:schemeClr val="tx1"/>
                          </a:solidFill>
                          <a:effectLst/>
                          <a:latin typeface="+mn-lt"/>
                        </a:rPr>
                        <a:t>)</a:t>
                      </a:r>
                    </a:p>
                  </a:txBody>
                  <a:tcPr marL="152400" marR="152400" marT="152400" marB="76200" anchor="ctr"/>
                </a:tc>
                <a:extLst>
                  <a:ext uri="{0D108BD9-81ED-4DB2-BD59-A6C34878D82A}">
                    <a16:rowId xmlns:a16="http://schemas.microsoft.com/office/drawing/2014/main" val="2559532849"/>
                  </a:ext>
                </a:extLst>
              </a:tr>
              <a:tr h="766969">
                <a:tc>
                  <a:txBody>
                    <a:bodyPr/>
                    <a:lstStyle/>
                    <a:p>
                      <a:pPr fontAlgn="base">
                        <a:spcAft>
                          <a:spcPts val="1200"/>
                        </a:spcAft>
                        <a:buNone/>
                      </a:pPr>
                      <a:r>
                        <a:rPr lang="en-US" b="0" i="0" dirty="0">
                          <a:solidFill>
                            <a:schemeClr val="tx1"/>
                          </a:solidFill>
                          <a:effectLst/>
                          <a:latin typeface="+mn-lt"/>
                        </a:rPr>
                        <a:t>Worked to remove grief and offense from David’s heart (</a:t>
                      </a:r>
                      <a:r>
                        <a:rPr lang="en-US" b="0" i="0" u="none" strike="noStrike" dirty="0">
                          <a:solidFill>
                            <a:schemeClr val="tx1"/>
                          </a:solidFill>
                          <a:effectLst/>
                          <a:latin typeface="+mn-lt"/>
                        </a:rPr>
                        <a:t>1 Samuel 25:31</a:t>
                      </a:r>
                      <a:r>
                        <a:rPr lang="en-US" b="0" i="0" dirty="0">
                          <a:solidFill>
                            <a:schemeClr val="tx1"/>
                          </a:solidFill>
                          <a:effectLst/>
                          <a:latin typeface="+mn-lt"/>
                        </a:rPr>
                        <a:t>)</a:t>
                      </a:r>
                    </a:p>
                  </a:txBody>
                  <a:tcPr marL="152400" marR="152400" marT="152400" marB="76200" anchor="ctr"/>
                </a:tc>
                <a:tc>
                  <a:txBody>
                    <a:bodyPr/>
                    <a:lstStyle/>
                    <a:p>
                      <a:pPr fontAlgn="base">
                        <a:spcAft>
                          <a:spcPts val="1200"/>
                        </a:spcAft>
                        <a:buNone/>
                      </a:pPr>
                      <a:r>
                        <a:rPr lang="en-US" b="0" i="0" dirty="0">
                          <a:solidFill>
                            <a:schemeClr val="tx1"/>
                          </a:solidFill>
                          <a:effectLst/>
                          <a:latin typeface="+mn-lt"/>
                        </a:rPr>
                        <a:t>Invites His disciples to forgive others (</a:t>
                      </a:r>
                      <a:r>
                        <a:rPr lang="en-US" b="0" i="0" u="none" strike="noStrike" dirty="0">
                          <a:solidFill>
                            <a:schemeClr val="tx1"/>
                          </a:solidFill>
                          <a:effectLst/>
                          <a:latin typeface="+mn-lt"/>
                        </a:rPr>
                        <a:t>Doctrine and Covenants 64:8–11</a:t>
                      </a:r>
                      <a:r>
                        <a:rPr lang="en-US" b="0" i="0" dirty="0">
                          <a:solidFill>
                            <a:schemeClr val="tx1"/>
                          </a:solidFill>
                          <a:effectLst/>
                          <a:latin typeface="+mn-lt"/>
                        </a:rPr>
                        <a:t>)</a:t>
                      </a:r>
                    </a:p>
                  </a:txBody>
                  <a:tcPr marL="152400" marR="152400" marT="152400" marB="76200" anchor="ctr"/>
                </a:tc>
                <a:extLst>
                  <a:ext uri="{0D108BD9-81ED-4DB2-BD59-A6C34878D82A}">
                    <a16:rowId xmlns:a16="http://schemas.microsoft.com/office/drawing/2014/main" val="2548024224"/>
                  </a:ext>
                </a:extLst>
              </a:tr>
            </a:tbl>
          </a:graphicData>
        </a:graphic>
      </p:graphicFrame>
      <p:graphicFrame>
        <p:nvGraphicFramePr>
          <p:cNvPr id="3" name="Table 2">
            <a:extLst>
              <a:ext uri="{FF2B5EF4-FFF2-40B4-BE49-F238E27FC236}">
                <a16:creationId xmlns:a16="http://schemas.microsoft.com/office/drawing/2014/main" id="{D5986740-377A-E825-5B8A-1AD8633B5E98}"/>
              </a:ext>
            </a:extLst>
          </p:cNvPr>
          <p:cNvGraphicFramePr>
            <a:graphicFrameLocks noGrp="1"/>
          </p:cNvGraphicFramePr>
          <p:nvPr>
            <p:extLst>
              <p:ext uri="{D42A27DB-BD31-4B8C-83A1-F6EECF244321}">
                <p14:modId xmlns:p14="http://schemas.microsoft.com/office/powerpoint/2010/main" val="4035926036"/>
              </p:ext>
            </p:extLst>
          </p:nvPr>
        </p:nvGraphicFramePr>
        <p:xfrm>
          <a:off x="6635214" y="256958"/>
          <a:ext cx="5128964" cy="5768340"/>
        </p:xfrm>
        <a:graphic>
          <a:graphicData uri="http://schemas.openxmlformats.org/drawingml/2006/table">
            <a:tbl>
              <a:tblPr firstRow="1" bandRow="1">
                <a:tableStyleId>{5940675A-B579-460E-94D1-54222C63F5DA}</a:tableStyleId>
              </a:tblPr>
              <a:tblGrid>
                <a:gridCol w="2564482">
                  <a:extLst>
                    <a:ext uri="{9D8B030D-6E8A-4147-A177-3AD203B41FA5}">
                      <a16:colId xmlns:a16="http://schemas.microsoft.com/office/drawing/2014/main" val="1620871852"/>
                    </a:ext>
                  </a:extLst>
                </a:gridCol>
                <a:gridCol w="2564482">
                  <a:extLst>
                    <a:ext uri="{9D8B030D-6E8A-4147-A177-3AD203B41FA5}">
                      <a16:colId xmlns:a16="http://schemas.microsoft.com/office/drawing/2014/main" val="3003706953"/>
                    </a:ext>
                  </a:extLst>
                </a:gridCol>
              </a:tblGrid>
              <a:tr h="458678">
                <a:tc>
                  <a:txBody>
                    <a:bodyPr/>
                    <a:lstStyle/>
                    <a:p>
                      <a:pPr algn="l" fontAlgn="base">
                        <a:spcAft>
                          <a:spcPts val="1200"/>
                        </a:spcAft>
                        <a:buNone/>
                      </a:pPr>
                      <a:r>
                        <a:rPr lang="en-US" b="1" i="0" dirty="0">
                          <a:solidFill>
                            <a:schemeClr val="tx1"/>
                          </a:solidFill>
                          <a:effectLst/>
                          <a:latin typeface="+mn-lt"/>
                        </a:rPr>
                        <a:t>Abigail</a:t>
                      </a:r>
                    </a:p>
                  </a:txBody>
                  <a:tcPr marL="152400" marR="152400" marT="152400" marB="38100" anchor="ctr"/>
                </a:tc>
                <a:tc>
                  <a:txBody>
                    <a:bodyPr/>
                    <a:lstStyle/>
                    <a:p>
                      <a:pPr algn="l" fontAlgn="base">
                        <a:spcAft>
                          <a:spcPts val="1200"/>
                        </a:spcAft>
                        <a:buNone/>
                      </a:pPr>
                      <a:r>
                        <a:rPr lang="en-US" b="1" i="0">
                          <a:solidFill>
                            <a:schemeClr val="tx1"/>
                          </a:solidFill>
                          <a:effectLst/>
                          <a:latin typeface="+mn-lt"/>
                        </a:rPr>
                        <a:t>The Savior</a:t>
                      </a:r>
                    </a:p>
                  </a:txBody>
                  <a:tcPr marL="152400" marR="152400" marT="152400" marB="38100" anchor="ctr"/>
                </a:tc>
                <a:extLst>
                  <a:ext uri="{0D108BD9-81ED-4DB2-BD59-A6C34878D82A}">
                    <a16:rowId xmlns:a16="http://schemas.microsoft.com/office/drawing/2014/main" val="1209179111"/>
                  </a:ext>
                </a:extLst>
              </a:tr>
              <a:tr h="766969">
                <a:tc>
                  <a:txBody>
                    <a:bodyPr/>
                    <a:lstStyle/>
                    <a:p>
                      <a:pPr fontAlgn="base">
                        <a:spcAft>
                          <a:spcPts val="1200"/>
                        </a:spcAft>
                        <a:buNone/>
                      </a:pPr>
                      <a:r>
                        <a:rPr lang="en-US" b="0" i="0" dirty="0">
                          <a:solidFill>
                            <a:schemeClr val="tx1"/>
                          </a:solidFill>
                          <a:effectLst/>
                          <a:latin typeface="+mn-lt"/>
                        </a:rPr>
                        <a:t>Provided abundant support (</a:t>
                      </a:r>
                      <a:r>
                        <a:rPr lang="en-US" b="0" i="0" u="none" strike="noStrike" dirty="0">
                          <a:solidFill>
                            <a:schemeClr val="tx1"/>
                          </a:solidFill>
                          <a:effectLst/>
                          <a:latin typeface="+mn-lt"/>
                        </a:rPr>
                        <a:t>1 Samuel 25:18</a:t>
                      </a:r>
                      <a:r>
                        <a:rPr lang="en-US" b="0" i="0" dirty="0">
                          <a:solidFill>
                            <a:schemeClr val="tx1"/>
                          </a:solidFill>
                          <a:effectLst/>
                          <a:latin typeface="+mn-lt"/>
                        </a:rPr>
                        <a:t>)</a:t>
                      </a:r>
                    </a:p>
                  </a:txBody>
                  <a:tcPr marL="152400" marR="152400" marT="152400" marB="76200" anchor="ctr"/>
                </a:tc>
                <a:tc>
                  <a:txBody>
                    <a:bodyPr/>
                    <a:lstStyle/>
                    <a:p>
                      <a:pPr fontAlgn="base">
                        <a:spcAft>
                          <a:spcPts val="1200"/>
                        </a:spcAft>
                        <a:buNone/>
                      </a:pPr>
                      <a:r>
                        <a:rPr lang="en-US" b="0" i="0" dirty="0">
                          <a:solidFill>
                            <a:schemeClr val="tx1"/>
                          </a:solidFill>
                          <a:effectLst/>
                          <a:latin typeface="+mn-lt"/>
                        </a:rPr>
                        <a:t>Succors us in our need (</a:t>
                      </a:r>
                      <a:r>
                        <a:rPr lang="en-US" b="0" i="0" u="none" strike="noStrike" dirty="0">
                          <a:solidFill>
                            <a:schemeClr val="tx1"/>
                          </a:solidFill>
                          <a:effectLst/>
                          <a:latin typeface="+mn-lt"/>
                        </a:rPr>
                        <a:t>Alma 7:11–12</a:t>
                      </a:r>
                      <a:r>
                        <a:rPr lang="en-US" b="0" i="0" dirty="0">
                          <a:solidFill>
                            <a:schemeClr val="tx1"/>
                          </a:solidFill>
                          <a:effectLst/>
                          <a:latin typeface="+mn-lt"/>
                        </a:rPr>
                        <a:t>; </a:t>
                      </a:r>
                      <a:r>
                        <a:rPr lang="en-US" b="0" i="0" u="none" strike="noStrike" dirty="0">
                          <a:solidFill>
                            <a:schemeClr val="tx1"/>
                          </a:solidFill>
                          <a:effectLst/>
                          <a:latin typeface="+mn-lt"/>
                        </a:rPr>
                        <a:t>Doctrine and Covenants 62:1</a:t>
                      </a:r>
                      <a:r>
                        <a:rPr lang="en-US" b="0" i="0" dirty="0">
                          <a:solidFill>
                            <a:schemeClr val="tx1"/>
                          </a:solidFill>
                          <a:effectLst/>
                          <a:latin typeface="+mn-lt"/>
                        </a:rPr>
                        <a:t>)</a:t>
                      </a:r>
                    </a:p>
                  </a:txBody>
                  <a:tcPr marL="152400" marR="152400" marT="152400" marB="76200" anchor="ctr"/>
                </a:tc>
                <a:extLst>
                  <a:ext uri="{0D108BD9-81ED-4DB2-BD59-A6C34878D82A}">
                    <a16:rowId xmlns:a16="http://schemas.microsoft.com/office/drawing/2014/main" val="1529776839"/>
                  </a:ext>
                </a:extLst>
              </a:tr>
              <a:tr h="766969">
                <a:tc>
                  <a:txBody>
                    <a:bodyPr/>
                    <a:lstStyle/>
                    <a:p>
                      <a:pPr fontAlgn="base">
                        <a:spcAft>
                          <a:spcPts val="1200"/>
                        </a:spcAft>
                        <a:buNone/>
                      </a:pPr>
                      <a:r>
                        <a:rPr lang="en-US" b="0" i="0" dirty="0">
                          <a:solidFill>
                            <a:schemeClr val="tx1"/>
                          </a:solidFill>
                          <a:effectLst/>
                          <a:latin typeface="+mn-lt"/>
                        </a:rPr>
                        <a:t>Took the mistakes of Nabal upon herself (</a:t>
                      </a:r>
                      <a:r>
                        <a:rPr lang="en-US" b="0" i="0" u="none" strike="noStrike" dirty="0">
                          <a:solidFill>
                            <a:schemeClr val="tx1"/>
                          </a:solidFill>
                          <a:effectLst/>
                          <a:latin typeface="+mn-lt"/>
                        </a:rPr>
                        <a:t>1 Samuel 25:24</a:t>
                      </a:r>
                      <a:r>
                        <a:rPr lang="en-US" b="0" i="0" dirty="0">
                          <a:solidFill>
                            <a:schemeClr val="tx1"/>
                          </a:solidFill>
                          <a:effectLst/>
                          <a:latin typeface="+mn-lt"/>
                        </a:rPr>
                        <a:t>)</a:t>
                      </a:r>
                    </a:p>
                  </a:txBody>
                  <a:tcPr marL="152400" marR="152400" marT="152400" marB="76200" anchor="ctr"/>
                </a:tc>
                <a:tc>
                  <a:txBody>
                    <a:bodyPr/>
                    <a:lstStyle/>
                    <a:p>
                      <a:pPr fontAlgn="base">
                        <a:spcAft>
                          <a:spcPts val="1200"/>
                        </a:spcAft>
                        <a:buNone/>
                      </a:pPr>
                      <a:r>
                        <a:rPr lang="en-US" b="0" i="0" dirty="0">
                          <a:solidFill>
                            <a:schemeClr val="tx1"/>
                          </a:solidFill>
                          <a:effectLst/>
                          <a:latin typeface="+mn-lt"/>
                        </a:rPr>
                        <a:t>Takes the sins of the world upon Himself (</a:t>
                      </a:r>
                      <a:r>
                        <a:rPr lang="en-US" b="0" i="0" u="none" strike="noStrike" dirty="0">
                          <a:solidFill>
                            <a:schemeClr val="tx1"/>
                          </a:solidFill>
                          <a:effectLst/>
                          <a:latin typeface="+mn-lt"/>
                        </a:rPr>
                        <a:t>Alma 7:13</a:t>
                      </a:r>
                      <a:r>
                        <a:rPr lang="en-US" b="0" i="0" dirty="0">
                          <a:solidFill>
                            <a:schemeClr val="tx1"/>
                          </a:solidFill>
                          <a:effectLst/>
                          <a:latin typeface="+mn-lt"/>
                        </a:rPr>
                        <a:t>; </a:t>
                      </a:r>
                      <a:r>
                        <a:rPr lang="en-US" b="0" i="0" u="none" strike="noStrike" dirty="0">
                          <a:solidFill>
                            <a:schemeClr val="tx1"/>
                          </a:solidFill>
                          <a:effectLst/>
                          <a:latin typeface="+mn-lt"/>
                        </a:rPr>
                        <a:t>3 Nephi 11:11</a:t>
                      </a:r>
                      <a:r>
                        <a:rPr lang="en-US" b="0" i="0" dirty="0">
                          <a:solidFill>
                            <a:schemeClr val="tx1"/>
                          </a:solidFill>
                          <a:effectLst/>
                          <a:latin typeface="+mn-lt"/>
                        </a:rPr>
                        <a:t>)</a:t>
                      </a:r>
                    </a:p>
                  </a:txBody>
                  <a:tcPr marL="152400" marR="152400" marT="152400" marB="76200" anchor="ctr"/>
                </a:tc>
                <a:extLst>
                  <a:ext uri="{0D108BD9-81ED-4DB2-BD59-A6C34878D82A}">
                    <a16:rowId xmlns:a16="http://schemas.microsoft.com/office/drawing/2014/main" val="1485225406"/>
                  </a:ext>
                </a:extLst>
              </a:tr>
              <a:tr h="1037664">
                <a:tc>
                  <a:txBody>
                    <a:bodyPr/>
                    <a:lstStyle/>
                    <a:p>
                      <a:pPr fontAlgn="base">
                        <a:spcAft>
                          <a:spcPts val="1200"/>
                        </a:spcAft>
                        <a:buNone/>
                      </a:pPr>
                      <a:r>
                        <a:rPr lang="en-US" b="0" i="0" dirty="0">
                          <a:solidFill>
                            <a:schemeClr val="tx1"/>
                          </a:solidFill>
                          <a:effectLst/>
                          <a:latin typeface="+mn-lt"/>
                        </a:rPr>
                        <a:t>Asked David to forgive her for Nabal’s mistakes (</a:t>
                      </a:r>
                      <a:r>
                        <a:rPr lang="en-US" b="0" i="0" u="none" strike="noStrike" dirty="0">
                          <a:solidFill>
                            <a:schemeClr val="tx1"/>
                          </a:solidFill>
                          <a:effectLst/>
                          <a:latin typeface="+mn-lt"/>
                        </a:rPr>
                        <a:t>1 Samuel 25:28</a:t>
                      </a:r>
                      <a:r>
                        <a:rPr lang="en-US" b="0" i="0" dirty="0">
                          <a:solidFill>
                            <a:schemeClr val="tx1"/>
                          </a:solidFill>
                          <a:effectLst/>
                          <a:latin typeface="+mn-lt"/>
                        </a:rPr>
                        <a:t>)</a:t>
                      </a:r>
                    </a:p>
                  </a:txBody>
                  <a:tcPr marL="152400" marR="152400" marT="152400" marB="76200" anchor="ctr"/>
                </a:tc>
                <a:tc>
                  <a:txBody>
                    <a:bodyPr/>
                    <a:lstStyle/>
                    <a:p>
                      <a:pPr fontAlgn="base">
                        <a:spcAft>
                          <a:spcPts val="1200"/>
                        </a:spcAft>
                        <a:buNone/>
                      </a:pPr>
                      <a:r>
                        <a:rPr lang="en-US" b="0" i="0" dirty="0">
                          <a:solidFill>
                            <a:schemeClr val="tx1"/>
                          </a:solidFill>
                          <a:effectLst/>
                          <a:latin typeface="+mn-lt"/>
                        </a:rPr>
                        <a:t>Pleads our cause before the Father as our Advocate (</a:t>
                      </a:r>
                      <a:r>
                        <a:rPr lang="en-US" b="0" i="0" u="none" strike="noStrike" dirty="0">
                          <a:solidFill>
                            <a:schemeClr val="tx1"/>
                          </a:solidFill>
                          <a:effectLst/>
                          <a:latin typeface="+mn-lt"/>
                        </a:rPr>
                        <a:t>Doctrine and Covenants 45:3–5</a:t>
                      </a:r>
                      <a:r>
                        <a:rPr lang="en-US" b="0" i="0" dirty="0">
                          <a:solidFill>
                            <a:schemeClr val="tx1"/>
                          </a:solidFill>
                          <a:effectLst/>
                          <a:latin typeface="+mn-lt"/>
                        </a:rPr>
                        <a:t>)</a:t>
                      </a:r>
                    </a:p>
                  </a:txBody>
                  <a:tcPr marL="152400" marR="152400" marT="152400" marB="76200" anchor="ctr"/>
                </a:tc>
                <a:extLst>
                  <a:ext uri="{0D108BD9-81ED-4DB2-BD59-A6C34878D82A}">
                    <a16:rowId xmlns:a16="http://schemas.microsoft.com/office/drawing/2014/main" val="2559532849"/>
                  </a:ext>
                </a:extLst>
              </a:tr>
              <a:tr h="766969">
                <a:tc>
                  <a:txBody>
                    <a:bodyPr/>
                    <a:lstStyle/>
                    <a:p>
                      <a:pPr fontAlgn="base">
                        <a:spcAft>
                          <a:spcPts val="1200"/>
                        </a:spcAft>
                        <a:buNone/>
                      </a:pPr>
                      <a:r>
                        <a:rPr lang="en-US" b="0" i="0" dirty="0">
                          <a:solidFill>
                            <a:schemeClr val="tx1"/>
                          </a:solidFill>
                          <a:effectLst/>
                          <a:latin typeface="+mn-lt"/>
                        </a:rPr>
                        <a:t>Worked to remove grief and offense from David’s heart (</a:t>
                      </a:r>
                      <a:r>
                        <a:rPr lang="en-US" b="0" i="0" u="none" strike="noStrike" dirty="0">
                          <a:solidFill>
                            <a:schemeClr val="tx1"/>
                          </a:solidFill>
                          <a:effectLst/>
                          <a:latin typeface="+mn-lt"/>
                        </a:rPr>
                        <a:t>1 Samuel 25:31</a:t>
                      </a:r>
                      <a:r>
                        <a:rPr lang="en-US" b="0" i="0" dirty="0">
                          <a:solidFill>
                            <a:schemeClr val="tx1"/>
                          </a:solidFill>
                          <a:effectLst/>
                          <a:latin typeface="+mn-lt"/>
                        </a:rPr>
                        <a:t>)</a:t>
                      </a:r>
                    </a:p>
                  </a:txBody>
                  <a:tcPr marL="152400" marR="152400" marT="152400" marB="76200" anchor="ctr"/>
                </a:tc>
                <a:tc>
                  <a:txBody>
                    <a:bodyPr/>
                    <a:lstStyle/>
                    <a:p>
                      <a:pPr fontAlgn="base">
                        <a:spcAft>
                          <a:spcPts val="1200"/>
                        </a:spcAft>
                        <a:buNone/>
                      </a:pPr>
                      <a:r>
                        <a:rPr lang="en-US" b="0" i="0" dirty="0">
                          <a:solidFill>
                            <a:schemeClr val="tx1"/>
                          </a:solidFill>
                          <a:effectLst/>
                          <a:latin typeface="+mn-lt"/>
                        </a:rPr>
                        <a:t>Invites His disciples to forgive others (</a:t>
                      </a:r>
                      <a:r>
                        <a:rPr lang="en-US" b="0" i="0" u="none" strike="noStrike" dirty="0">
                          <a:solidFill>
                            <a:schemeClr val="tx1"/>
                          </a:solidFill>
                          <a:effectLst/>
                          <a:latin typeface="+mn-lt"/>
                        </a:rPr>
                        <a:t>Doctrine and Covenants 64:8–11</a:t>
                      </a:r>
                      <a:r>
                        <a:rPr lang="en-US" b="0" i="0" dirty="0">
                          <a:solidFill>
                            <a:schemeClr val="tx1"/>
                          </a:solidFill>
                          <a:effectLst/>
                          <a:latin typeface="+mn-lt"/>
                        </a:rPr>
                        <a:t>)</a:t>
                      </a:r>
                    </a:p>
                  </a:txBody>
                  <a:tcPr marL="152400" marR="152400" marT="152400" marB="76200" anchor="ctr"/>
                </a:tc>
                <a:extLst>
                  <a:ext uri="{0D108BD9-81ED-4DB2-BD59-A6C34878D82A}">
                    <a16:rowId xmlns:a16="http://schemas.microsoft.com/office/drawing/2014/main" val="2548024224"/>
                  </a:ext>
                </a:extLst>
              </a:tr>
            </a:tbl>
          </a:graphicData>
        </a:graphic>
      </p:graphicFrame>
    </p:spTree>
    <p:extLst>
      <p:ext uri="{BB962C8B-B14F-4D97-AF65-F5344CB8AC3E}">
        <p14:creationId xmlns:p14="http://schemas.microsoft.com/office/powerpoint/2010/main" val="5014930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6541" y="115251"/>
            <a:ext cx="6096000" cy="1200329"/>
          </a:xfrm>
          <a:prstGeom prst="rect">
            <a:avLst/>
          </a:prstGeom>
          <a:ln>
            <a:solidFill>
              <a:schemeClr val="tx1"/>
            </a:solidFill>
          </a:ln>
        </p:spPr>
        <p:txBody>
          <a:bodyPr>
            <a:spAutoFit/>
          </a:bodyPr>
          <a:lstStyle/>
          <a:p>
            <a:r>
              <a:rPr lang="en-US" sz="1200" b="1" dirty="0" err="1">
                <a:latin typeface="Calibri" panose="020F0502020204030204" pitchFamily="34" charset="0"/>
              </a:rPr>
              <a:t>Nabal</a:t>
            </a:r>
            <a:r>
              <a:rPr lang="en-US" sz="1200" b="1" dirty="0">
                <a:latin typeface="Calibri" panose="020F0502020204030204" pitchFamily="34" charset="0"/>
              </a:rPr>
              <a:t>: </a:t>
            </a:r>
            <a:r>
              <a:rPr lang="en-US" sz="1200" dirty="0">
                <a:latin typeface="Calibri" panose="020F0502020204030204" pitchFamily="34" charset="0"/>
              </a:rPr>
              <a:t>The phrase used by David when he threatened the destruction of </a:t>
            </a:r>
            <a:r>
              <a:rPr lang="en-US" sz="1200" dirty="0" err="1">
                <a:latin typeface="Calibri" panose="020F0502020204030204" pitchFamily="34" charset="0"/>
              </a:rPr>
              <a:t>Nabal</a:t>
            </a:r>
            <a:r>
              <a:rPr lang="en-US" sz="1200" dirty="0">
                <a:latin typeface="Calibri" panose="020F0502020204030204" pitchFamily="34" charset="0"/>
              </a:rPr>
              <a:t> is shocking to modern readers. Today the word is used only in profanity, but such was not the case when the King James Version was translated. The phrase was a Hebrew idiom used several times in the Bible that meant “every male” (</a:t>
            </a:r>
            <a:r>
              <a:rPr lang="en-US" sz="1200" dirty="0" err="1">
                <a:latin typeface="Calibri" panose="020F0502020204030204" pitchFamily="34" charset="0"/>
              </a:rPr>
              <a:t>Keil</a:t>
            </a:r>
            <a:r>
              <a:rPr lang="en-US" sz="1200" dirty="0">
                <a:latin typeface="Calibri" panose="020F0502020204030204" pitchFamily="34" charset="0"/>
              </a:rPr>
              <a:t> and </a:t>
            </a:r>
            <a:r>
              <a:rPr lang="en-US" sz="1200" dirty="0" err="1">
                <a:latin typeface="Calibri" panose="020F0502020204030204" pitchFamily="34" charset="0"/>
              </a:rPr>
              <a:t>Delitzsch</a:t>
            </a:r>
            <a:r>
              <a:rPr lang="en-US" sz="1200" dirty="0">
                <a:latin typeface="Calibri" panose="020F0502020204030204" pitchFamily="34" charset="0"/>
              </a:rPr>
              <a:t>, Commentary, 2:2:242). Thus, David threatened not only to kill </a:t>
            </a:r>
            <a:r>
              <a:rPr lang="en-US" sz="1200" dirty="0" err="1">
                <a:latin typeface="Calibri" panose="020F0502020204030204" pitchFamily="34" charset="0"/>
              </a:rPr>
              <a:t>Nabal</a:t>
            </a:r>
            <a:r>
              <a:rPr lang="en-US" sz="1200" dirty="0">
                <a:latin typeface="Calibri" panose="020F0502020204030204" pitchFamily="34" charset="0"/>
              </a:rPr>
              <a:t> himself but also to destroy completely all that was his. The same idea occurs in modern revelation but without the offensive expression (see D&amp;C 121:15).</a:t>
            </a:r>
            <a:endParaRPr lang="en-US" sz="1200" dirty="0"/>
          </a:p>
        </p:txBody>
      </p:sp>
      <p:sp>
        <p:nvSpPr>
          <p:cNvPr id="3" name="Rectangle 2"/>
          <p:cNvSpPr/>
          <p:nvPr/>
        </p:nvSpPr>
        <p:spPr>
          <a:xfrm>
            <a:off x="116541" y="1306003"/>
            <a:ext cx="6096000" cy="1200329"/>
          </a:xfrm>
          <a:prstGeom prst="rect">
            <a:avLst/>
          </a:prstGeom>
          <a:ln>
            <a:solidFill>
              <a:schemeClr val="tx1"/>
            </a:solidFill>
          </a:ln>
        </p:spPr>
        <p:txBody>
          <a:bodyPr>
            <a:spAutoFit/>
          </a:bodyPr>
          <a:lstStyle/>
          <a:p>
            <a:r>
              <a:rPr lang="en-US" sz="1200" dirty="0">
                <a:latin typeface="Calibri" panose="020F0502020204030204" pitchFamily="34" charset="0"/>
              </a:rPr>
              <a:t>The account in 1 Sam. 28:5–20 of the prophet being brought back from the dead by the witch of </a:t>
            </a:r>
            <a:r>
              <a:rPr lang="en-US" sz="1200" dirty="0" err="1">
                <a:latin typeface="Calibri" panose="020F0502020204030204" pitchFamily="34" charset="0"/>
              </a:rPr>
              <a:t>Endor</a:t>
            </a:r>
            <a:r>
              <a:rPr lang="en-US" sz="1200" dirty="0">
                <a:latin typeface="Calibri" panose="020F0502020204030204" pitchFamily="34" charset="0"/>
              </a:rPr>
              <a:t>, at King Saul’s request, presents a problem. It is certain that a witch or other medium cannot by any means available to her bring up a prophet from the world of spirits. We may confidently be assured that if Samuel was present on that occasion, it was not due to conjuring of the witch. Either Samuel came in spite of and not because of the witch, or some other spirit came impersonating him” (Bible Dictionary, “Samuel”).</a:t>
            </a:r>
            <a:endParaRPr lang="en-US" sz="1200" dirty="0"/>
          </a:p>
        </p:txBody>
      </p:sp>
      <p:sp>
        <p:nvSpPr>
          <p:cNvPr id="4" name="Rectangle 3"/>
          <p:cNvSpPr/>
          <p:nvPr/>
        </p:nvSpPr>
        <p:spPr>
          <a:xfrm>
            <a:off x="6212541" y="-26894"/>
            <a:ext cx="5862918" cy="4524315"/>
          </a:xfrm>
          <a:prstGeom prst="rect">
            <a:avLst/>
          </a:prstGeom>
          <a:ln>
            <a:solidFill>
              <a:schemeClr val="tx1"/>
            </a:solidFill>
          </a:ln>
        </p:spPr>
        <p:txBody>
          <a:bodyPr wrap="square">
            <a:spAutoFit/>
          </a:bodyPr>
          <a:lstStyle/>
          <a:p>
            <a:r>
              <a:rPr lang="en-US" sz="1200" b="1" dirty="0">
                <a:solidFill>
                  <a:srgbClr val="333333"/>
                </a:solidFill>
              </a:rPr>
              <a:t>“The Witch of </a:t>
            </a:r>
            <a:r>
              <a:rPr lang="en-US" sz="1200" b="1" dirty="0" err="1">
                <a:solidFill>
                  <a:srgbClr val="333333"/>
                </a:solidFill>
              </a:rPr>
              <a:t>Endor</a:t>
            </a:r>
            <a:r>
              <a:rPr lang="en-US" sz="1200" b="1" dirty="0">
                <a:solidFill>
                  <a:srgbClr val="333333"/>
                </a:solidFill>
              </a:rPr>
              <a:t> </a:t>
            </a:r>
            <a:r>
              <a:rPr lang="en-US" sz="1200" dirty="0">
                <a:solidFill>
                  <a:srgbClr val="333333"/>
                </a:solidFill>
              </a:rPr>
              <a:t>… instead of being a prophetess of the Lord, was a woman who practiced necromancy; that is, communication or pretended communication with the spirits of the dead; but she was led by a familiar spirit. In other words, she was a spiritual medium, similar to those modern professors of the art, who claim to be under the control of some departed notable, and through him or her to be able to communicate with the dead. It should be observed that in the séance with the king of Israel, Saul did not see Samuel or anybody but the medium or witch. She declared that she saw an old man coming up and that he was covered with a mantle. It was she who told Saul what Samuel was purported to have said. Saul ‘perceived that it was Samuel’ through what the witch stated to him. The conversation that ensued between Samuel and Saul was conducted through the medium. All of this could have taken place entirely without the presence of the prophet Samuel. The woman, under the influence of her familiar spirit, could have given to Saul the message supposed to have come from Samuel, in the same way that messages from the dead are pretended to be given to the living by spiritual mediums of the latter days, who, as in the case under consideration, perform their work at night or under cover of darkness.</a:t>
            </a:r>
          </a:p>
          <a:p>
            <a:endParaRPr lang="en-US" sz="1200" dirty="0">
              <a:solidFill>
                <a:srgbClr val="333333"/>
              </a:solidFill>
            </a:endParaRPr>
          </a:p>
          <a:p>
            <a:r>
              <a:rPr lang="en-US" sz="1200" dirty="0"/>
              <a:t>“It is beyond rational belief that such persons could at any period in ancient or modern times, invoke the spirits of departed servants or handmaidens of the Lord. They are not at the beck and call of witches, wizards, diviners, or necromancers. Pitiable indeed would be the condition of spirits in paradise if they were under any such control. They would not be at rest, nor be able to enjoy that liberty from the troubles and labors of earthly life which is essential to their happiness, but be in a condition of bondage, subject to the will and whims of persons who know not God and whose lives and aims are of the earth, earthy” (</a:t>
            </a:r>
            <a:r>
              <a:rPr lang="en-US" sz="1200" i="1" dirty="0"/>
              <a:t>Answers to Gospel Questions,</a:t>
            </a:r>
            <a:r>
              <a:rPr lang="en-US" sz="1200" dirty="0"/>
              <a:t> comp. Joseph Fielding Smith Jr., 5 vols. [1957–66], 4:107–8).</a:t>
            </a:r>
          </a:p>
        </p:txBody>
      </p:sp>
      <p:sp>
        <p:nvSpPr>
          <p:cNvPr id="5" name="Rectangle 4"/>
          <p:cNvSpPr/>
          <p:nvPr/>
        </p:nvSpPr>
        <p:spPr>
          <a:xfrm>
            <a:off x="6212541" y="4497421"/>
            <a:ext cx="5862918" cy="1384995"/>
          </a:xfrm>
          <a:prstGeom prst="rect">
            <a:avLst/>
          </a:prstGeom>
          <a:ln>
            <a:solidFill>
              <a:schemeClr val="tx1"/>
            </a:solidFill>
          </a:ln>
        </p:spPr>
        <p:txBody>
          <a:bodyPr wrap="square">
            <a:spAutoFit/>
          </a:bodyPr>
          <a:lstStyle/>
          <a:p>
            <a:r>
              <a:rPr lang="en-US" sz="1200" b="1" dirty="0">
                <a:solidFill>
                  <a:srgbClr val="333333"/>
                </a:solidFill>
                <a:latin typeface="Calibri" panose="020F0502020204030204" pitchFamily="34" charset="0"/>
              </a:rPr>
              <a:t>Spiritual mediums:</a:t>
            </a:r>
          </a:p>
          <a:p>
            <a:r>
              <a:rPr lang="en-US" sz="1200" dirty="0">
                <a:solidFill>
                  <a:srgbClr val="333333"/>
                </a:solidFill>
                <a:latin typeface="Calibri" panose="020F0502020204030204" pitchFamily="34" charset="0"/>
              </a:rPr>
              <a:t>If the Lord desired to impart this information to Saul, why did he not respond when Saul enquired of him through the legitimate channels of divine communication? Saul had tried them all and failed to obtain an answer. Why should the Lord ignore the means he himself established, and send Samuel, a prophet, to reveal himself to Saul through a forbidden source? Why should he employ one who had a familiar spirit for this purpose, a medium which he had positively condemned by his own law? Joseph Fielding Smith</a:t>
            </a:r>
            <a:endParaRPr lang="en-US" sz="1200" dirty="0"/>
          </a:p>
        </p:txBody>
      </p:sp>
      <p:sp>
        <p:nvSpPr>
          <p:cNvPr id="6" name="Rectangle 5"/>
          <p:cNvSpPr/>
          <p:nvPr/>
        </p:nvSpPr>
        <p:spPr>
          <a:xfrm>
            <a:off x="116541" y="2506332"/>
            <a:ext cx="6096000" cy="3600986"/>
          </a:xfrm>
          <a:prstGeom prst="rect">
            <a:avLst/>
          </a:prstGeom>
          <a:ln>
            <a:solidFill>
              <a:schemeClr val="tx1"/>
            </a:solidFill>
          </a:ln>
        </p:spPr>
        <p:txBody>
          <a:bodyPr wrap="square">
            <a:spAutoFit/>
          </a:bodyPr>
          <a:lstStyle/>
          <a:p>
            <a:r>
              <a:rPr lang="en-US" sz="1200" b="1" dirty="0">
                <a:latin typeface="Calibri" panose="020F0502020204030204" pitchFamily="34" charset="0"/>
              </a:rPr>
              <a:t>The ephod </a:t>
            </a:r>
            <a:r>
              <a:rPr lang="en-US" sz="1200" dirty="0">
                <a:latin typeface="Calibri" panose="020F0502020204030204" pitchFamily="34" charset="0"/>
              </a:rPr>
              <a:t>was an article of sacred clothing worn by the high priests of the Levitical Priesthood. The Lord directed that they were not to wear ordinary clothing during their service, but they were to have “holy garments” made by those whom the Lord had “filled with the spirit of wisdom.” (Ex. 28:2–3.) These sacred garments were to be passed from father to son along with the high priestly office itself. (Ex. 29:29.)</a:t>
            </a:r>
          </a:p>
          <a:p>
            <a:endParaRPr lang="en-US" sz="1200" dirty="0">
              <a:latin typeface="Calibri" panose="020F0502020204030204" pitchFamily="34" charset="0"/>
            </a:endParaRPr>
          </a:p>
          <a:p>
            <a:r>
              <a:rPr lang="en-US" sz="1200" dirty="0">
                <a:latin typeface="Calibri" panose="020F0502020204030204" pitchFamily="34" charset="0"/>
              </a:rPr>
              <a:t>The ephod, worn over a blue robe, was made of blue, purple, and scarlet material, with designs of gold thread skillfully woven into the fabric. This garment was fastened at each shoulder and had an intricately woven band with which it could be fastened around the waist. In gold settings on each shoulder were onyx stones engraved with the names of the 12 sons of Israel as a “memorial” as the priest served before the Lord. (See Ex. 28:6–14 and Ex. 39:2–7). Fastened to the ephod was a breastplate into which the </a:t>
            </a:r>
            <a:r>
              <a:rPr lang="en-US" sz="1200" dirty="0" err="1">
                <a:latin typeface="Calibri" panose="020F0502020204030204" pitchFamily="34" charset="0"/>
              </a:rPr>
              <a:t>Urim</a:t>
            </a:r>
            <a:r>
              <a:rPr lang="en-US" sz="1200" dirty="0">
                <a:latin typeface="Calibri" panose="020F0502020204030204" pitchFamily="34" charset="0"/>
              </a:rPr>
              <a:t> and </a:t>
            </a:r>
            <a:r>
              <a:rPr lang="en-US" sz="1200" dirty="0" err="1">
                <a:latin typeface="Calibri" panose="020F0502020204030204" pitchFamily="34" charset="0"/>
              </a:rPr>
              <a:t>Thummim</a:t>
            </a:r>
            <a:r>
              <a:rPr lang="en-US" sz="1200" dirty="0">
                <a:latin typeface="Calibri" panose="020F0502020204030204" pitchFamily="34" charset="0"/>
              </a:rPr>
              <a:t> could be placed. (Ex. 28:15–30.)</a:t>
            </a:r>
          </a:p>
          <a:p>
            <a:pPr fontAlgn="base"/>
            <a:r>
              <a:rPr lang="en-US" sz="1200" dirty="0">
                <a:latin typeface="Calibri" panose="020F0502020204030204" pitchFamily="34" charset="0"/>
              </a:rPr>
              <a:t>The exact function of the ephod is not known. As President Joseph Fielding Smith observed, information concerning these ancient ordinances “was never recorded in any detail, because such ordinances are sacred and not for the world.” (</a:t>
            </a:r>
            <a:r>
              <a:rPr lang="en-US" sz="1200" i="1" dirty="0">
                <a:latin typeface="Calibri" panose="020F0502020204030204" pitchFamily="34" charset="0"/>
              </a:rPr>
              <a:t>Improvement Era, </a:t>
            </a:r>
            <a:r>
              <a:rPr lang="en-US" sz="1200" dirty="0">
                <a:latin typeface="Calibri" panose="020F0502020204030204" pitchFamily="34" charset="0"/>
              </a:rPr>
              <a:t>November 1955, p. 794.)</a:t>
            </a:r>
          </a:p>
          <a:p>
            <a:pPr fontAlgn="base"/>
            <a:r>
              <a:rPr lang="en-US" sz="1200" dirty="0">
                <a:latin typeface="Calibri" panose="020F0502020204030204" pitchFamily="34" charset="0"/>
              </a:rPr>
              <a:t>There are later references to a linen ephod; the boy Samuel, for example, wore such a garment when he served the Lord.</a:t>
            </a:r>
          </a:p>
          <a:p>
            <a:r>
              <a:rPr lang="en-US" sz="1200" i="1" dirty="0">
                <a:latin typeface="Calibri" panose="020F0502020204030204" pitchFamily="34" charset="0"/>
              </a:rPr>
              <a:t>I Have a Question</a:t>
            </a:r>
            <a:r>
              <a:rPr lang="en-US" sz="1200" dirty="0">
                <a:latin typeface="Calibri" panose="020F0502020204030204" pitchFamily="34" charset="0"/>
              </a:rPr>
              <a:t> December 1973 Ensign</a:t>
            </a:r>
            <a:endParaRPr lang="en-US" sz="1200" i="1" dirty="0">
              <a:latin typeface="Calibri" panose="020F0502020204030204" pitchFamily="34" charset="0"/>
            </a:endParaRPr>
          </a:p>
        </p:txBody>
      </p:sp>
    </p:spTree>
    <p:extLst>
      <p:ext uri="{BB962C8B-B14F-4D97-AF65-F5344CB8AC3E}">
        <p14:creationId xmlns:p14="http://schemas.microsoft.com/office/powerpoint/2010/main" val="3496736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30somethinglikethat.files.wordpress.com/2011/12/burntorange1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7576" y="6381945"/>
            <a:ext cx="3429000" cy="369332"/>
          </a:xfrm>
          <a:prstGeom prst="rect">
            <a:avLst/>
          </a:prstGeom>
          <a:noFill/>
        </p:spPr>
        <p:txBody>
          <a:bodyPr wrap="square" rtlCol="0">
            <a:spAutoFit/>
          </a:bodyPr>
          <a:lstStyle/>
          <a:p>
            <a:r>
              <a:rPr lang="en-US" dirty="0">
                <a:solidFill>
                  <a:schemeClr val="bg1"/>
                </a:solidFill>
              </a:rPr>
              <a:t>1 Samuel 25:1</a:t>
            </a:r>
          </a:p>
        </p:txBody>
      </p:sp>
      <p:sp>
        <p:nvSpPr>
          <p:cNvPr id="6" name="TextBox 5"/>
          <p:cNvSpPr txBox="1"/>
          <p:nvPr/>
        </p:nvSpPr>
        <p:spPr>
          <a:xfrm>
            <a:off x="0" y="0"/>
            <a:ext cx="12192000" cy="1107996"/>
          </a:xfrm>
          <a:prstGeom prst="rect">
            <a:avLst/>
          </a:prstGeom>
          <a:noFill/>
        </p:spPr>
        <p:txBody>
          <a:bodyPr wrap="square" rtlCol="0">
            <a:spAutoFit/>
          </a:bodyPr>
          <a:lstStyle/>
          <a:p>
            <a:pPr algn="ctr"/>
            <a:r>
              <a:rPr lang="en-US" sz="6600" dirty="0">
                <a:solidFill>
                  <a:schemeClr val="bg1"/>
                </a:solidFill>
                <a:latin typeface="Colonna MT" panose="04020805060202030203" pitchFamily="82" charset="0"/>
              </a:rPr>
              <a:t>Samuel Dies</a:t>
            </a:r>
          </a:p>
        </p:txBody>
      </p:sp>
      <p:sp>
        <p:nvSpPr>
          <p:cNvPr id="2" name="Rectangle 1"/>
          <p:cNvSpPr/>
          <p:nvPr/>
        </p:nvSpPr>
        <p:spPr>
          <a:xfrm>
            <a:off x="350211" y="1399918"/>
            <a:ext cx="6096000" cy="1569660"/>
          </a:xfrm>
          <a:prstGeom prst="rect">
            <a:avLst/>
          </a:prstGeom>
        </p:spPr>
        <p:txBody>
          <a:bodyPr>
            <a:spAutoFit/>
          </a:bodyPr>
          <a:lstStyle/>
          <a:p>
            <a:r>
              <a:rPr lang="en-US" sz="2400" i="1" dirty="0">
                <a:solidFill>
                  <a:srgbClr val="FFFF00"/>
                </a:solidFill>
                <a:latin typeface="Calibri" panose="020F0502020204030204" pitchFamily="34" charset="0"/>
              </a:rPr>
              <a:t> …and all the Israelites were gathered together, and lamented him, and buried him in his house at Ramah. And David arose, and went down to the wilderness of </a:t>
            </a:r>
            <a:r>
              <a:rPr lang="en-US" sz="2400" i="1" dirty="0" err="1">
                <a:solidFill>
                  <a:srgbClr val="FFFF00"/>
                </a:solidFill>
                <a:latin typeface="Calibri" panose="020F0502020204030204" pitchFamily="34" charset="0"/>
              </a:rPr>
              <a:t>Paran</a:t>
            </a:r>
            <a:r>
              <a:rPr lang="en-US" sz="2400" i="1" dirty="0">
                <a:solidFill>
                  <a:srgbClr val="FFFF00"/>
                </a:solidFill>
                <a:latin typeface="Calibri" panose="020F0502020204030204" pitchFamily="34" charset="0"/>
              </a:rPr>
              <a:t>.</a:t>
            </a:r>
          </a:p>
        </p:txBody>
      </p:sp>
      <p:sp>
        <p:nvSpPr>
          <p:cNvPr id="3" name="Rectangle 2"/>
          <p:cNvSpPr/>
          <p:nvPr/>
        </p:nvSpPr>
        <p:spPr>
          <a:xfrm>
            <a:off x="1463392" y="4074367"/>
            <a:ext cx="6096000" cy="1569660"/>
          </a:xfrm>
          <a:prstGeom prst="rect">
            <a:avLst/>
          </a:prstGeom>
        </p:spPr>
        <p:txBody>
          <a:bodyPr>
            <a:spAutoFit/>
          </a:bodyPr>
          <a:lstStyle/>
          <a:p>
            <a:r>
              <a:rPr lang="en-US" sz="2400" dirty="0">
                <a:solidFill>
                  <a:schemeClr val="bg1"/>
                </a:solidFill>
                <a:latin typeface="Calibri" panose="020F0502020204030204" pitchFamily="34" charset="0"/>
              </a:rPr>
              <a:t>Samuel the prophet died, and all the Israelites gathered to mourn his loss. After Samuel’s funeral, David and his men went into the wilderness.</a:t>
            </a:r>
          </a:p>
        </p:txBody>
      </p:sp>
      <p:grpSp>
        <p:nvGrpSpPr>
          <p:cNvPr id="11" name="Group 10"/>
          <p:cNvGrpSpPr/>
          <p:nvPr/>
        </p:nvGrpSpPr>
        <p:grpSpPr>
          <a:xfrm>
            <a:off x="7820685" y="1016830"/>
            <a:ext cx="3702336" cy="4671821"/>
            <a:chOff x="7505323" y="495847"/>
            <a:chExt cx="3702336" cy="4671821"/>
          </a:xfrm>
        </p:grpSpPr>
        <p:grpSp>
          <p:nvGrpSpPr>
            <p:cNvPr id="12" name="Group 11"/>
            <p:cNvGrpSpPr/>
            <p:nvPr/>
          </p:nvGrpSpPr>
          <p:grpSpPr>
            <a:xfrm>
              <a:off x="7505323" y="495847"/>
              <a:ext cx="3702336" cy="4671821"/>
              <a:chOff x="8455499" y="1694834"/>
              <a:chExt cx="2752160" cy="3472834"/>
            </a:xfrm>
          </p:grpSpPr>
          <p:sp>
            <p:nvSpPr>
              <p:cNvPr id="24" name="Rectangle 23"/>
              <p:cNvSpPr/>
              <p:nvPr/>
            </p:nvSpPr>
            <p:spPr>
              <a:xfrm>
                <a:off x="8455499" y="1698169"/>
                <a:ext cx="2752160" cy="3469499"/>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p:cNvGrpSpPr/>
              <p:nvPr/>
            </p:nvGrpSpPr>
            <p:grpSpPr>
              <a:xfrm>
                <a:off x="8455499" y="1694834"/>
                <a:ext cx="2043369" cy="3071775"/>
                <a:chOff x="3730028" y="2278823"/>
                <a:chExt cx="2043369" cy="3071775"/>
              </a:xfrm>
            </p:grpSpPr>
            <p:grpSp>
              <p:nvGrpSpPr>
                <p:cNvPr id="26" name="Group 25"/>
                <p:cNvGrpSpPr/>
                <p:nvPr/>
              </p:nvGrpSpPr>
              <p:grpSpPr>
                <a:xfrm>
                  <a:off x="3730028" y="2278823"/>
                  <a:ext cx="1810693" cy="3071775"/>
                  <a:chOff x="3730028" y="2278823"/>
                  <a:chExt cx="1810693" cy="3071775"/>
                </a:xfrm>
              </p:grpSpPr>
              <p:sp>
                <p:nvSpPr>
                  <p:cNvPr id="38" name="Freeform 37"/>
                  <p:cNvSpPr/>
                  <p:nvPr/>
                </p:nvSpPr>
                <p:spPr>
                  <a:xfrm>
                    <a:off x="3730028" y="2278823"/>
                    <a:ext cx="1387125" cy="2639644"/>
                  </a:xfrm>
                  <a:custGeom>
                    <a:avLst/>
                    <a:gdLst>
                      <a:gd name="connsiteX0" fmla="*/ 1367073 w 1387125"/>
                      <a:gd name="connsiteY0" fmla="*/ 149862 h 2651054"/>
                      <a:gd name="connsiteX1" fmla="*/ 1358020 w 1387125"/>
                      <a:gd name="connsiteY1" fmla="*/ 195130 h 2651054"/>
                      <a:gd name="connsiteX2" fmla="*/ 1348966 w 1387125"/>
                      <a:gd name="connsiteY2" fmla="*/ 222290 h 2651054"/>
                      <a:gd name="connsiteX3" fmla="*/ 1312752 w 1387125"/>
                      <a:gd name="connsiteY3" fmla="*/ 339985 h 2651054"/>
                      <a:gd name="connsiteX4" fmla="*/ 1267485 w 1387125"/>
                      <a:gd name="connsiteY4" fmla="*/ 385252 h 2651054"/>
                      <a:gd name="connsiteX5" fmla="*/ 1222218 w 1387125"/>
                      <a:gd name="connsiteY5" fmla="*/ 421466 h 2651054"/>
                      <a:gd name="connsiteX6" fmla="*/ 1213164 w 1387125"/>
                      <a:gd name="connsiteY6" fmla="*/ 665910 h 2651054"/>
                      <a:gd name="connsiteX7" fmla="*/ 1204111 w 1387125"/>
                      <a:gd name="connsiteY7" fmla="*/ 783605 h 2651054"/>
                      <a:gd name="connsiteX8" fmla="*/ 1158843 w 1387125"/>
                      <a:gd name="connsiteY8" fmla="*/ 819819 h 2651054"/>
                      <a:gd name="connsiteX9" fmla="*/ 1068309 w 1387125"/>
                      <a:gd name="connsiteY9" fmla="*/ 846979 h 2651054"/>
                      <a:gd name="connsiteX10" fmla="*/ 1068309 w 1387125"/>
                      <a:gd name="connsiteY10" fmla="*/ 1236278 h 2651054"/>
                      <a:gd name="connsiteX11" fmla="*/ 1059255 w 1387125"/>
                      <a:gd name="connsiteY11" fmla="*/ 1263438 h 2651054"/>
                      <a:gd name="connsiteX12" fmla="*/ 1041148 w 1387125"/>
                      <a:gd name="connsiteY12" fmla="*/ 1290599 h 2651054"/>
                      <a:gd name="connsiteX13" fmla="*/ 1032095 w 1387125"/>
                      <a:gd name="connsiteY13" fmla="*/ 1317759 h 2651054"/>
                      <a:gd name="connsiteX14" fmla="*/ 995881 w 1387125"/>
                      <a:gd name="connsiteY14" fmla="*/ 1372080 h 2651054"/>
                      <a:gd name="connsiteX15" fmla="*/ 959667 w 1387125"/>
                      <a:gd name="connsiteY15" fmla="*/ 1453561 h 2651054"/>
                      <a:gd name="connsiteX16" fmla="*/ 941560 w 1387125"/>
                      <a:gd name="connsiteY16" fmla="*/ 1607470 h 2651054"/>
                      <a:gd name="connsiteX17" fmla="*/ 923453 w 1387125"/>
                      <a:gd name="connsiteY17" fmla="*/ 1634631 h 2651054"/>
                      <a:gd name="connsiteX18" fmla="*/ 905346 w 1387125"/>
                      <a:gd name="connsiteY18" fmla="*/ 1688951 h 2651054"/>
                      <a:gd name="connsiteX19" fmla="*/ 896293 w 1387125"/>
                      <a:gd name="connsiteY19" fmla="*/ 1716112 h 2651054"/>
                      <a:gd name="connsiteX20" fmla="*/ 869132 w 1387125"/>
                      <a:gd name="connsiteY20" fmla="*/ 1879074 h 2651054"/>
                      <a:gd name="connsiteX21" fmla="*/ 860079 w 1387125"/>
                      <a:gd name="connsiteY21" fmla="*/ 1996769 h 2651054"/>
                      <a:gd name="connsiteX22" fmla="*/ 851025 w 1387125"/>
                      <a:gd name="connsiteY22" fmla="*/ 2023930 h 2651054"/>
                      <a:gd name="connsiteX23" fmla="*/ 841972 w 1387125"/>
                      <a:gd name="connsiteY23" fmla="*/ 2060143 h 2651054"/>
                      <a:gd name="connsiteX24" fmla="*/ 832919 w 1387125"/>
                      <a:gd name="connsiteY24" fmla="*/ 2087304 h 2651054"/>
                      <a:gd name="connsiteX25" fmla="*/ 805758 w 1387125"/>
                      <a:gd name="connsiteY25" fmla="*/ 2177838 h 2651054"/>
                      <a:gd name="connsiteX26" fmla="*/ 796705 w 1387125"/>
                      <a:gd name="connsiteY26" fmla="*/ 2204999 h 2651054"/>
                      <a:gd name="connsiteX27" fmla="*/ 769544 w 1387125"/>
                      <a:gd name="connsiteY27" fmla="*/ 2232159 h 2651054"/>
                      <a:gd name="connsiteX28" fmla="*/ 760491 w 1387125"/>
                      <a:gd name="connsiteY28" fmla="*/ 2259320 h 2651054"/>
                      <a:gd name="connsiteX29" fmla="*/ 724277 w 1387125"/>
                      <a:gd name="connsiteY29" fmla="*/ 2313640 h 2651054"/>
                      <a:gd name="connsiteX30" fmla="*/ 706170 w 1387125"/>
                      <a:gd name="connsiteY30" fmla="*/ 2340801 h 2651054"/>
                      <a:gd name="connsiteX31" fmla="*/ 679010 w 1387125"/>
                      <a:gd name="connsiteY31" fmla="*/ 2367961 h 2651054"/>
                      <a:gd name="connsiteX32" fmla="*/ 642796 w 1387125"/>
                      <a:gd name="connsiteY32" fmla="*/ 2458496 h 2651054"/>
                      <a:gd name="connsiteX33" fmla="*/ 615635 w 1387125"/>
                      <a:gd name="connsiteY33" fmla="*/ 2476603 h 2651054"/>
                      <a:gd name="connsiteX34" fmla="*/ 597528 w 1387125"/>
                      <a:gd name="connsiteY34" fmla="*/ 2512817 h 2651054"/>
                      <a:gd name="connsiteX35" fmla="*/ 516047 w 1387125"/>
                      <a:gd name="connsiteY35" fmla="*/ 2585244 h 2651054"/>
                      <a:gd name="connsiteX36" fmla="*/ 479833 w 1387125"/>
                      <a:gd name="connsiteY36" fmla="*/ 2594298 h 2651054"/>
                      <a:gd name="connsiteX37" fmla="*/ 398352 w 1387125"/>
                      <a:gd name="connsiteY37" fmla="*/ 2621458 h 2651054"/>
                      <a:gd name="connsiteX38" fmla="*/ 371192 w 1387125"/>
                      <a:gd name="connsiteY38" fmla="*/ 2630512 h 2651054"/>
                      <a:gd name="connsiteX39" fmla="*/ 262550 w 1387125"/>
                      <a:gd name="connsiteY39" fmla="*/ 2648619 h 2651054"/>
                      <a:gd name="connsiteX40" fmla="*/ 18107 w 1387125"/>
                      <a:gd name="connsiteY40" fmla="*/ 2440389 h 2651054"/>
                      <a:gd name="connsiteX41" fmla="*/ 9053 w 1387125"/>
                      <a:gd name="connsiteY41" fmla="*/ 2413229 h 2651054"/>
                      <a:gd name="connsiteX42" fmla="*/ 18107 w 1387125"/>
                      <a:gd name="connsiteY42" fmla="*/ 2087304 h 2651054"/>
                      <a:gd name="connsiteX43" fmla="*/ 9053 w 1387125"/>
                      <a:gd name="connsiteY43" fmla="*/ 2032983 h 2651054"/>
                      <a:gd name="connsiteX44" fmla="*/ 0 w 1387125"/>
                      <a:gd name="connsiteY44" fmla="*/ 665910 h 2651054"/>
                      <a:gd name="connsiteX45" fmla="*/ 9053 w 1387125"/>
                      <a:gd name="connsiteY45" fmla="*/ 249450 h 2651054"/>
                      <a:gd name="connsiteX46" fmla="*/ 1068309 w 1387125"/>
                      <a:gd name="connsiteY46" fmla="*/ 131755 h 2651054"/>
                      <a:gd name="connsiteX47" fmla="*/ 1367073 w 1387125"/>
                      <a:gd name="connsiteY47" fmla="*/ 149862 h 265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387125" h="2651054">
                        <a:moveTo>
                          <a:pt x="1367073" y="149862"/>
                        </a:moveTo>
                        <a:cubicBezTo>
                          <a:pt x="1415358" y="160425"/>
                          <a:pt x="1361752" y="180201"/>
                          <a:pt x="1358020" y="195130"/>
                        </a:cubicBezTo>
                        <a:cubicBezTo>
                          <a:pt x="1355705" y="204388"/>
                          <a:pt x="1350227" y="212831"/>
                          <a:pt x="1348966" y="222290"/>
                        </a:cubicBezTo>
                        <a:cubicBezTo>
                          <a:pt x="1332938" y="342503"/>
                          <a:pt x="1376012" y="318900"/>
                          <a:pt x="1312752" y="339985"/>
                        </a:cubicBezTo>
                        <a:cubicBezTo>
                          <a:pt x="1264464" y="412416"/>
                          <a:pt x="1327844" y="324892"/>
                          <a:pt x="1267485" y="385252"/>
                        </a:cubicBezTo>
                        <a:cubicBezTo>
                          <a:pt x="1226535" y="426203"/>
                          <a:pt x="1275092" y="403842"/>
                          <a:pt x="1222218" y="421466"/>
                        </a:cubicBezTo>
                        <a:cubicBezTo>
                          <a:pt x="1184048" y="535977"/>
                          <a:pt x="1203203" y="456722"/>
                          <a:pt x="1213164" y="665910"/>
                        </a:cubicBezTo>
                        <a:cubicBezTo>
                          <a:pt x="1210146" y="705142"/>
                          <a:pt x="1211362" y="744931"/>
                          <a:pt x="1204111" y="783605"/>
                        </a:cubicBezTo>
                        <a:cubicBezTo>
                          <a:pt x="1197796" y="817285"/>
                          <a:pt x="1181341" y="808570"/>
                          <a:pt x="1158843" y="819819"/>
                        </a:cubicBezTo>
                        <a:cubicBezTo>
                          <a:pt x="1092968" y="852757"/>
                          <a:pt x="1183560" y="830515"/>
                          <a:pt x="1068309" y="846979"/>
                        </a:cubicBezTo>
                        <a:cubicBezTo>
                          <a:pt x="1089137" y="1013616"/>
                          <a:pt x="1083834" y="941306"/>
                          <a:pt x="1068309" y="1236278"/>
                        </a:cubicBezTo>
                        <a:cubicBezTo>
                          <a:pt x="1067807" y="1245808"/>
                          <a:pt x="1063523" y="1254902"/>
                          <a:pt x="1059255" y="1263438"/>
                        </a:cubicBezTo>
                        <a:cubicBezTo>
                          <a:pt x="1054389" y="1273170"/>
                          <a:pt x="1047184" y="1281545"/>
                          <a:pt x="1041148" y="1290599"/>
                        </a:cubicBezTo>
                        <a:cubicBezTo>
                          <a:pt x="1038130" y="1299652"/>
                          <a:pt x="1036729" y="1309417"/>
                          <a:pt x="1032095" y="1317759"/>
                        </a:cubicBezTo>
                        <a:cubicBezTo>
                          <a:pt x="1021527" y="1336782"/>
                          <a:pt x="1003963" y="1351875"/>
                          <a:pt x="995881" y="1372080"/>
                        </a:cubicBezTo>
                        <a:cubicBezTo>
                          <a:pt x="972762" y="1429878"/>
                          <a:pt x="985042" y="1402811"/>
                          <a:pt x="959667" y="1453561"/>
                        </a:cubicBezTo>
                        <a:cubicBezTo>
                          <a:pt x="959281" y="1457034"/>
                          <a:pt x="943895" y="1598908"/>
                          <a:pt x="941560" y="1607470"/>
                        </a:cubicBezTo>
                        <a:cubicBezTo>
                          <a:pt x="938697" y="1617968"/>
                          <a:pt x="929489" y="1625577"/>
                          <a:pt x="923453" y="1634631"/>
                        </a:cubicBezTo>
                        <a:lnTo>
                          <a:pt x="905346" y="1688951"/>
                        </a:lnTo>
                        <a:cubicBezTo>
                          <a:pt x="902328" y="1698005"/>
                          <a:pt x="897862" y="1706699"/>
                          <a:pt x="896293" y="1716112"/>
                        </a:cubicBezTo>
                        <a:lnTo>
                          <a:pt x="869132" y="1879074"/>
                        </a:lnTo>
                        <a:cubicBezTo>
                          <a:pt x="866114" y="1918306"/>
                          <a:pt x="864959" y="1957725"/>
                          <a:pt x="860079" y="1996769"/>
                        </a:cubicBezTo>
                        <a:cubicBezTo>
                          <a:pt x="858895" y="2006239"/>
                          <a:pt x="853647" y="2014754"/>
                          <a:pt x="851025" y="2023930"/>
                        </a:cubicBezTo>
                        <a:cubicBezTo>
                          <a:pt x="847607" y="2035894"/>
                          <a:pt x="845390" y="2048179"/>
                          <a:pt x="841972" y="2060143"/>
                        </a:cubicBezTo>
                        <a:cubicBezTo>
                          <a:pt x="839350" y="2069319"/>
                          <a:pt x="835541" y="2078128"/>
                          <a:pt x="832919" y="2087304"/>
                        </a:cubicBezTo>
                        <a:cubicBezTo>
                          <a:pt x="805556" y="2183074"/>
                          <a:pt x="848783" y="2048762"/>
                          <a:pt x="805758" y="2177838"/>
                        </a:cubicBezTo>
                        <a:cubicBezTo>
                          <a:pt x="802740" y="2186892"/>
                          <a:pt x="803453" y="2198251"/>
                          <a:pt x="796705" y="2204999"/>
                        </a:cubicBezTo>
                        <a:lnTo>
                          <a:pt x="769544" y="2232159"/>
                        </a:lnTo>
                        <a:cubicBezTo>
                          <a:pt x="766526" y="2241213"/>
                          <a:pt x="765126" y="2250978"/>
                          <a:pt x="760491" y="2259320"/>
                        </a:cubicBezTo>
                        <a:cubicBezTo>
                          <a:pt x="749923" y="2278343"/>
                          <a:pt x="736348" y="2295533"/>
                          <a:pt x="724277" y="2313640"/>
                        </a:cubicBezTo>
                        <a:cubicBezTo>
                          <a:pt x="718241" y="2322694"/>
                          <a:pt x="713864" y="2333107"/>
                          <a:pt x="706170" y="2340801"/>
                        </a:cubicBezTo>
                        <a:lnTo>
                          <a:pt x="679010" y="2367961"/>
                        </a:lnTo>
                        <a:cubicBezTo>
                          <a:pt x="673381" y="2384847"/>
                          <a:pt x="657597" y="2440735"/>
                          <a:pt x="642796" y="2458496"/>
                        </a:cubicBezTo>
                        <a:cubicBezTo>
                          <a:pt x="635830" y="2466855"/>
                          <a:pt x="624689" y="2470567"/>
                          <a:pt x="615635" y="2476603"/>
                        </a:cubicBezTo>
                        <a:cubicBezTo>
                          <a:pt x="609599" y="2488674"/>
                          <a:pt x="605959" y="2502278"/>
                          <a:pt x="597528" y="2512817"/>
                        </a:cubicBezTo>
                        <a:cubicBezTo>
                          <a:pt x="587446" y="2525419"/>
                          <a:pt x="542446" y="2573930"/>
                          <a:pt x="516047" y="2585244"/>
                        </a:cubicBezTo>
                        <a:cubicBezTo>
                          <a:pt x="504610" y="2590146"/>
                          <a:pt x="491904" y="2591280"/>
                          <a:pt x="479833" y="2594298"/>
                        </a:cubicBezTo>
                        <a:cubicBezTo>
                          <a:pt x="432579" y="2625802"/>
                          <a:pt x="471539" y="2605194"/>
                          <a:pt x="398352" y="2621458"/>
                        </a:cubicBezTo>
                        <a:cubicBezTo>
                          <a:pt x="389036" y="2623528"/>
                          <a:pt x="380550" y="2628640"/>
                          <a:pt x="371192" y="2630512"/>
                        </a:cubicBezTo>
                        <a:cubicBezTo>
                          <a:pt x="335191" y="2637712"/>
                          <a:pt x="298764" y="2642583"/>
                          <a:pt x="262550" y="2648619"/>
                        </a:cubicBezTo>
                        <a:cubicBezTo>
                          <a:pt x="-50618" y="2636573"/>
                          <a:pt x="40346" y="2718375"/>
                          <a:pt x="18107" y="2440389"/>
                        </a:cubicBezTo>
                        <a:cubicBezTo>
                          <a:pt x="17346" y="2430876"/>
                          <a:pt x="12071" y="2422282"/>
                          <a:pt x="9053" y="2413229"/>
                        </a:cubicBezTo>
                        <a:cubicBezTo>
                          <a:pt x="12071" y="2304587"/>
                          <a:pt x="18107" y="2195988"/>
                          <a:pt x="18107" y="2087304"/>
                        </a:cubicBezTo>
                        <a:cubicBezTo>
                          <a:pt x="18107" y="2068947"/>
                          <a:pt x="9287" y="2051338"/>
                          <a:pt x="9053" y="2032983"/>
                        </a:cubicBezTo>
                        <a:cubicBezTo>
                          <a:pt x="3248" y="1577319"/>
                          <a:pt x="3018" y="1121601"/>
                          <a:pt x="0" y="665910"/>
                        </a:cubicBezTo>
                        <a:cubicBezTo>
                          <a:pt x="3018" y="527090"/>
                          <a:pt x="4427" y="388226"/>
                          <a:pt x="9053" y="249450"/>
                        </a:cubicBezTo>
                        <a:cubicBezTo>
                          <a:pt x="24923" y="-226645"/>
                          <a:pt x="125578" y="123628"/>
                          <a:pt x="1068309" y="131755"/>
                        </a:cubicBezTo>
                        <a:cubicBezTo>
                          <a:pt x="1246120" y="146574"/>
                          <a:pt x="1318788" y="139299"/>
                          <a:pt x="1367073" y="14986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5393916" y="2435382"/>
                    <a:ext cx="146805" cy="787652"/>
                  </a:xfrm>
                  <a:custGeom>
                    <a:avLst/>
                    <a:gdLst>
                      <a:gd name="connsiteX0" fmla="*/ 101537 w 146805"/>
                      <a:gd name="connsiteY0" fmla="*/ 0 h 787652"/>
                      <a:gd name="connsiteX1" fmla="*/ 83431 w 146805"/>
                      <a:gd name="connsiteY1" fmla="*/ 416460 h 787652"/>
                      <a:gd name="connsiteX2" fmla="*/ 74377 w 146805"/>
                      <a:gd name="connsiteY2" fmla="*/ 443620 h 787652"/>
                      <a:gd name="connsiteX3" fmla="*/ 56270 w 146805"/>
                      <a:gd name="connsiteY3" fmla="*/ 479834 h 787652"/>
                      <a:gd name="connsiteX4" fmla="*/ 38163 w 146805"/>
                      <a:gd name="connsiteY4" fmla="*/ 543208 h 787652"/>
                      <a:gd name="connsiteX5" fmla="*/ 1949 w 146805"/>
                      <a:gd name="connsiteY5" fmla="*/ 597529 h 787652"/>
                      <a:gd name="connsiteX6" fmla="*/ 38163 w 146805"/>
                      <a:gd name="connsiteY6" fmla="*/ 769545 h 787652"/>
                      <a:gd name="connsiteX7" fmla="*/ 65324 w 146805"/>
                      <a:gd name="connsiteY7" fmla="*/ 787652 h 787652"/>
                      <a:gd name="connsiteX8" fmla="*/ 92484 w 146805"/>
                      <a:gd name="connsiteY8" fmla="*/ 778598 h 787652"/>
                      <a:gd name="connsiteX9" fmla="*/ 101537 w 146805"/>
                      <a:gd name="connsiteY9" fmla="*/ 751438 h 787652"/>
                      <a:gd name="connsiteX10" fmla="*/ 119644 w 146805"/>
                      <a:gd name="connsiteY10" fmla="*/ 688064 h 787652"/>
                      <a:gd name="connsiteX11" fmla="*/ 146805 w 146805"/>
                      <a:gd name="connsiteY11" fmla="*/ 669957 h 787652"/>
                      <a:gd name="connsiteX12" fmla="*/ 137751 w 146805"/>
                      <a:gd name="connsiteY12" fmla="*/ 579422 h 787652"/>
                      <a:gd name="connsiteX13" fmla="*/ 128698 w 146805"/>
                      <a:gd name="connsiteY13" fmla="*/ 552262 h 787652"/>
                      <a:gd name="connsiteX14" fmla="*/ 101537 w 146805"/>
                      <a:gd name="connsiteY14" fmla="*/ 534155 h 787652"/>
                      <a:gd name="connsiteX15" fmla="*/ 83431 w 146805"/>
                      <a:gd name="connsiteY15" fmla="*/ 516048 h 787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805" h="787652">
                        <a:moveTo>
                          <a:pt x="101537" y="0"/>
                        </a:moveTo>
                        <a:cubicBezTo>
                          <a:pt x="97457" y="171368"/>
                          <a:pt x="122715" y="278967"/>
                          <a:pt x="83431" y="416460"/>
                        </a:cubicBezTo>
                        <a:cubicBezTo>
                          <a:pt x="80809" y="425636"/>
                          <a:pt x="78136" y="434849"/>
                          <a:pt x="74377" y="443620"/>
                        </a:cubicBezTo>
                        <a:cubicBezTo>
                          <a:pt x="69060" y="456025"/>
                          <a:pt x="62306" y="467763"/>
                          <a:pt x="56270" y="479834"/>
                        </a:cubicBezTo>
                        <a:cubicBezTo>
                          <a:pt x="54138" y="488364"/>
                          <a:pt x="44069" y="532577"/>
                          <a:pt x="38163" y="543208"/>
                        </a:cubicBezTo>
                        <a:cubicBezTo>
                          <a:pt x="27594" y="562231"/>
                          <a:pt x="1949" y="597529"/>
                          <a:pt x="1949" y="597529"/>
                        </a:cubicBezTo>
                        <a:cubicBezTo>
                          <a:pt x="9253" y="714385"/>
                          <a:pt x="-22531" y="718966"/>
                          <a:pt x="38163" y="769545"/>
                        </a:cubicBezTo>
                        <a:cubicBezTo>
                          <a:pt x="46522" y="776511"/>
                          <a:pt x="56270" y="781616"/>
                          <a:pt x="65324" y="787652"/>
                        </a:cubicBezTo>
                        <a:cubicBezTo>
                          <a:pt x="74377" y="784634"/>
                          <a:pt x="85736" y="785346"/>
                          <a:pt x="92484" y="778598"/>
                        </a:cubicBezTo>
                        <a:cubicBezTo>
                          <a:pt x="99232" y="771850"/>
                          <a:pt x="98915" y="760614"/>
                          <a:pt x="101537" y="751438"/>
                        </a:cubicBezTo>
                        <a:cubicBezTo>
                          <a:pt x="102259" y="748911"/>
                          <a:pt x="114822" y="694092"/>
                          <a:pt x="119644" y="688064"/>
                        </a:cubicBezTo>
                        <a:cubicBezTo>
                          <a:pt x="126441" y="679567"/>
                          <a:pt x="137751" y="675993"/>
                          <a:pt x="146805" y="669957"/>
                        </a:cubicBezTo>
                        <a:cubicBezTo>
                          <a:pt x="143787" y="639779"/>
                          <a:pt x="142363" y="609398"/>
                          <a:pt x="137751" y="579422"/>
                        </a:cubicBezTo>
                        <a:cubicBezTo>
                          <a:pt x="136300" y="569990"/>
                          <a:pt x="134660" y="559714"/>
                          <a:pt x="128698" y="552262"/>
                        </a:cubicBezTo>
                        <a:cubicBezTo>
                          <a:pt x="121901" y="543765"/>
                          <a:pt x="110034" y="540952"/>
                          <a:pt x="101537" y="534155"/>
                        </a:cubicBezTo>
                        <a:cubicBezTo>
                          <a:pt x="94872" y="528823"/>
                          <a:pt x="89466" y="522084"/>
                          <a:pt x="83431" y="516048"/>
                        </a:cubicBezTo>
                      </a:path>
                    </a:pathLst>
                  </a:custGeom>
                  <a:solidFill>
                    <a:schemeClr val="tx2">
                      <a:lumMod val="40000"/>
                      <a:lumOff val="6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a:off x="5232903" y="3223034"/>
                    <a:ext cx="253497" cy="2127564"/>
                  </a:xfrm>
                  <a:custGeom>
                    <a:avLst/>
                    <a:gdLst>
                      <a:gd name="connsiteX0" fmla="*/ 217283 w 253497"/>
                      <a:gd name="connsiteY0" fmla="*/ 0 h 2127564"/>
                      <a:gd name="connsiteX1" fmla="*/ 235390 w 253497"/>
                      <a:gd name="connsiteY1" fmla="*/ 81481 h 2127564"/>
                      <a:gd name="connsiteX2" fmla="*/ 253497 w 253497"/>
                      <a:gd name="connsiteY2" fmla="*/ 135802 h 2127564"/>
                      <a:gd name="connsiteX3" fmla="*/ 244444 w 253497"/>
                      <a:gd name="connsiteY3" fmla="*/ 199176 h 2127564"/>
                      <a:gd name="connsiteX4" fmla="*/ 217283 w 253497"/>
                      <a:gd name="connsiteY4" fmla="*/ 226336 h 2127564"/>
                      <a:gd name="connsiteX5" fmla="*/ 208230 w 253497"/>
                      <a:gd name="connsiteY5" fmla="*/ 253497 h 2127564"/>
                      <a:gd name="connsiteX6" fmla="*/ 199176 w 253497"/>
                      <a:gd name="connsiteY6" fmla="*/ 570368 h 2127564"/>
                      <a:gd name="connsiteX7" fmla="*/ 181069 w 253497"/>
                      <a:gd name="connsiteY7" fmla="*/ 597528 h 2127564"/>
                      <a:gd name="connsiteX8" fmla="*/ 162962 w 253497"/>
                      <a:gd name="connsiteY8" fmla="*/ 688063 h 2127564"/>
                      <a:gd name="connsiteX9" fmla="*/ 162962 w 253497"/>
                      <a:gd name="connsiteY9" fmla="*/ 1204111 h 2127564"/>
                      <a:gd name="connsiteX10" fmla="*/ 108642 w 253497"/>
                      <a:gd name="connsiteY10" fmla="*/ 1240324 h 2127564"/>
                      <a:gd name="connsiteX11" fmla="*/ 81481 w 253497"/>
                      <a:gd name="connsiteY11" fmla="*/ 1267485 h 2127564"/>
                      <a:gd name="connsiteX12" fmla="*/ 63374 w 253497"/>
                      <a:gd name="connsiteY12" fmla="*/ 1394233 h 2127564"/>
                      <a:gd name="connsiteX13" fmla="*/ 54321 w 253497"/>
                      <a:gd name="connsiteY13" fmla="*/ 1602463 h 2127564"/>
                      <a:gd name="connsiteX14" fmla="*/ 27160 w 253497"/>
                      <a:gd name="connsiteY14" fmla="*/ 1683944 h 2127564"/>
                      <a:gd name="connsiteX15" fmla="*/ 0 w 253497"/>
                      <a:gd name="connsiteY15" fmla="*/ 1783532 h 2127564"/>
                      <a:gd name="connsiteX16" fmla="*/ 9053 w 253497"/>
                      <a:gd name="connsiteY16" fmla="*/ 1855960 h 2127564"/>
                      <a:gd name="connsiteX17" fmla="*/ 18107 w 253497"/>
                      <a:gd name="connsiteY17" fmla="*/ 1883120 h 2127564"/>
                      <a:gd name="connsiteX18" fmla="*/ 27160 w 253497"/>
                      <a:gd name="connsiteY18" fmla="*/ 2027976 h 2127564"/>
                      <a:gd name="connsiteX19" fmla="*/ 36214 w 253497"/>
                      <a:gd name="connsiteY19" fmla="*/ 2073243 h 2127564"/>
                      <a:gd name="connsiteX20" fmla="*/ 54321 w 253497"/>
                      <a:gd name="connsiteY20" fmla="*/ 2100404 h 2127564"/>
                      <a:gd name="connsiteX21" fmla="*/ 108642 w 253497"/>
                      <a:gd name="connsiteY21" fmla="*/ 2127564 h 2127564"/>
                      <a:gd name="connsiteX22" fmla="*/ 144855 w 253497"/>
                      <a:gd name="connsiteY22" fmla="*/ 2118511 h 2127564"/>
                      <a:gd name="connsiteX23" fmla="*/ 153909 w 253497"/>
                      <a:gd name="connsiteY23" fmla="*/ 2091350 h 2127564"/>
                      <a:gd name="connsiteX24" fmla="*/ 181069 w 253497"/>
                      <a:gd name="connsiteY24" fmla="*/ 2055136 h 2127564"/>
                      <a:gd name="connsiteX25" fmla="*/ 190123 w 253497"/>
                      <a:gd name="connsiteY25" fmla="*/ 2027976 h 2127564"/>
                      <a:gd name="connsiteX26" fmla="*/ 172016 w 253497"/>
                      <a:gd name="connsiteY26" fmla="*/ 1928388 h 2127564"/>
                      <a:gd name="connsiteX27" fmla="*/ 135802 w 253497"/>
                      <a:gd name="connsiteY27" fmla="*/ 1874067 h 2127564"/>
                      <a:gd name="connsiteX28" fmla="*/ 117695 w 253497"/>
                      <a:gd name="connsiteY28" fmla="*/ 1846907 h 2127564"/>
                      <a:gd name="connsiteX29" fmla="*/ 126748 w 253497"/>
                      <a:gd name="connsiteY29" fmla="*/ 1765425 h 2127564"/>
                      <a:gd name="connsiteX30" fmla="*/ 199176 w 253497"/>
                      <a:gd name="connsiteY30" fmla="*/ 1792586 h 2127564"/>
                      <a:gd name="connsiteX31" fmla="*/ 235390 w 253497"/>
                      <a:gd name="connsiteY31" fmla="*/ 1756372 h 2127564"/>
                      <a:gd name="connsiteX32" fmla="*/ 208230 w 253497"/>
                      <a:gd name="connsiteY32" fmla="*/ 1457608 h 2127564"/>
                      <a:gd name="connsiteX33" fmla="*/ 208230 w 253497"/>
                      <a:gd name="connsiteY33" fmla="*/ 1186004 h 2127564"/>
                      <a:gd name="connsiteX34" fmla="*/ 199176 w 253497"/>
                      <a:gd name="connsiteY34" fmla="*/ 1176950 h 2127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53497" h="2127564">
                        <a:moveTo>
                          <a:pt x="217283" y="0"/>
                        </a:moveTo>
                        <a:cubicBezTo>
                          <a:pt x="200223" y="102363"/>
                          <a:pt x="199367" y="16639"/>
                          <a:pt x="235390" y="81481"/>
                        </a:cubicBezTo>
                        <a:cubicBezTo>
                          <a:pt x="244659" y="98166"/>
                          <a:pt x="253497" y="135802"/>
                          <a:pt x="253497" y="135802"/>
                        </a:cubicBezTo>
                        <a:cubicBezTo>
                          <a:pt x="250479" y="156927"/>
                          <a:pt x="252369" y="179363"/>
                          <a:pt x="244444" y="199176"/>
                        </a:cubicBezTo>
                        <a:cubicBezTo>
                          <a:pt x="239689" y="211064"/>
                          <a:pt x="224385" y="215683"/>
                          <a:pt x="217283" y="226336"/>
                        </a:cubicBezTo>
                        <a:cubicBezTo>
                          <a:pt x="211989" y="234277"/>
                          <a:pt x="211248" y="244443"/>
                          <a:pt x="208230" y="253497"/>
                        </a:cubicBezTo>
                        <a:cubicBezTo>
                          <a:pt x="205212" y="359121"/>
                          <a:pt x="207492" y="465029"/>
                          <a:pt x="199176" y="570368"/>
                        </a:cubicBezTo>
                        <a:cubicBezTo>
                          <a:pt x="198320" y="581215"/>
                          <a:pt x="184269" y="587128"/>
                          <a:pt x="181069" y="597528"/>
                        </a:cubicBezTo>
                        <a:cubicBezTo>
                          <a:pt x="172018" y="626943"/>
                          <a:pt x="162962" y="688063"/>
                          <a:pt x="162962" y="688063"/>
                        </a:cubicBezTo>
                        <a:cubicBezTo>
                          <a:pt x="173571" y="857798"/>
                          <a:pt x="188970" y="1036919"/>
                          <a:pt x="162962" y="1204111"/>
                        </a:cubicBezTo>
                        <a:cubicBezTo>
                          <a:pt x="159617" y="1225614"/>
                          <a:pt x="124030" y="1224936"/>
                          <a:pt x="108642" y="1240324"/>
                        </a:cubicBezTo>
                        <a:lnTo>
                          <a:pt x="81481" y="1267485"/>
                        </a:lnTo>
                        <a:cubicBezTo>
                          <a:pt x="70922" y="1320280"/>
                          <a:pt x="67284" y="1331678"/>
                          <a:pt x="63374" y="1394233"/>
                        </a:cubicBezTo>
                        <a:cubicBezTo>
                          <a:pt x="59040" y="1463573"/>
                          <a:pt x="61470" y="1533356"/>
                          <a:pt x="54321" y="1602463"/>
                        </a:cubicBezTo>
                        <a:cubicBezTo>
                          <a:pt x="52722" y="1617922"/>
                          <a:pt x="32487" y="1662635"/>
                          <a:pt x="27160" y="1683944"/>
                        </a:cubicBezTo>
                        <a:cubicBezTo>
                          <a:pt x="6738" y="1765630"/>
                          <a:pt x="16922" y="1732763"/>
                          <a:pt x="0" y="1783532"/>
                        </a:cubicBezTo>
                        <a:cubicBezTo>
                          <a:pt x="3018" y="1807675"/>
                          <a:pt x="4701" y="1832022"/>
                          <a:pt x="9053" y="1855960"/>
                        </a:cubicBezTo>
                        <a:cubicBezTo>
                          <a:pt x="10760" y="1865349"/>
                          <a:pt x="17108" y="1873629"/>
                          <a:pt x="18107" y="1883120"/>
                        </a:cubicBezTo>
                        <a:cubicBezTo>
                          <a:pt x="23172" y="1931234"/>
                          <a:pt x="22573" y="1979814"/>
                          <a:pt x="27160" y="2027976"/>
                        </a:cubicBezTo>
                        <a:cubicBezTo>
                          <a:pt x="28619" y="2043295"/>
                          <a:pt x="30811" y="2058835"/>
                          <a:pt x="36214" y="2073243"/>
                        </a:cubicBezTo>
                        <a:cubicBezTo>
                          <a:pt x="40035" y="2083431"/>
                          <a:pt x="46627" y="2092710"/>
                          <a:pt x="54321" y="2100404"/>
                        </a:cubicBezTo>
                        <a:cubicBezTo>
                          <a:pt x="71872" y="2117955"/>
                          <a:pt x="86551" y="2120201"/>
                          <a:pt x="108642" y="2127564"/>
                        </a:cubicBezTo>
                        <a:cubicBezTo>
                          <a:pt x="120713" y="2124546"/>
                          <a:pt x="135139" y="2126284"/>
                          <a:pt x="144855" y="2118511"/>
                        </a:cubicBezTo>
                        <a:cubicBezTo>
                          <a:pt x="152307" y="2112549"/>
                          <a:pt x="149174" y="2099636"/>
                          <a:pt x="153909" y="2091350"/>
                        </a:cubicBezTo>
                        <a:cubicBezTo>
                          <a:pt x="161395" y="2078249"/>
                          <a:pt x="172016" y="2067207"/>
                          <a:pt x="181069" y="2055136"/>
                        </a:cubicBezTo>
                        <a:cubicBezTo>
                          <a:pt x="184087" y="2046083"/>
                          <a:pt x="190123" y="2037519"/>
                          <a:pt x="190123" y="2027976"/>
                        </a:cubicBezTo>
                        <a:cubicBezTo>
                          <a:pt x="190123" y="2015747"/>
                          <a:pt x="184747" y="1951304"/>
                          <a:pt x="172016" y="1928388"/>
                        </a:cubicBezTo>
                        <a:cubicBezTo>
                          <a:pt x="161448" y="1909365"/>
                          <a:pt x="147873" y="1892174"/>
                          <a:pt x="135802" y="1874067"/>
                        </a:cubicBezTo>
                        <a:lnTo>
                          <a:pt x="117695" y="1846907"/>
                        </a:lnTo>
                        <a:cubicBezTo>
                          <a:pt x="120713" y="1819746"/>
                          <a:pt x="110351" y="1787287"/>
                          <a:pt x="126748" y="1765425"/>
                        </a:cubicBezTo>
                        <a:cubicBezTo>
                          <a:pt x="139800" y="1748022"/>
                          <a:pt x="189536" y="1786159"/>
                          <a:pt x="199176" y="1792586"/>
                        </a:cubicBezTo>
                        <a:cubicBezTo>
                          <a:pt x="223319" y="1784538"/>
                          <a:pt x="235390" y="1788562"/>
                          <a:pt x="235390" y="1756372"/>
                        </a:cubicBezTo>
                        <a:cubicBezTo>
                          <a:pt x="235390" y="1488016"/>
                          <a:pt x="275454" y="1558442"/>
                          <a:pt x="208230" y="1457608"/>
                        </a:cubicBezTo>
                        <a:cubicBezTo>
                          <a:pt x="214125" y="1345601"/>
                          <a:pt x="225332" y="1288613"/>
                          <a:pt x="208230" y="1186004"/>
                        </a:cubicBezTo>
                        <a:cubicBezTo>
                          <a:pt x="207528" y="1181794"/>
                          <a:pt x="202194" y="1179968"/>
                          <a:pt x="199176" y="1176950"/>
                        </a:cubicBezTo>
                      </a:path>
                    </a:pathLst>
                  </a:custGeom>
                  <a:solidFill>
                    <a:schemeClr val="tx2">
                      <a:lumMod val="40000"/>
                      <a:lumOff val="6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4856816" y="3084679"/>
                  <a:ext cx="278939" cy="200368"/>
                  <a:chOff x="6690511" y="2136618"/>
                  <a:chExt cx="524866" cy="377022"/>
                </a:xfrm>
              </p:grpSpPr>
              <p:sp>
                <p:nvSpPr>
                  <p:cNvPr id="35" name="Isosceles Triangle 34"/>
                  <p:cNvSpPr/>
                  <p:nvPr/>
                </p:nvSpPr>
                <p:spPr>
                  <a:xfrm>
                    <a:off x="6690511" y="2136618"/>
                    <a:ext cx="325925" cy="298764"/>
                  </a:xfrm>
                  <a:prstGeom prst="triangle">
                    <a:avLst/>
                  </a:prstGeom>
                  <a:solidFill>
                    <a:srgbClr val="EFB1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35"/>
                  <p:cNvSpPr/>
                  <p:nvPr/>
                </p:nvSpPr>
                <p:spPr>
                  <a:xfrm>
                    <a:off x="6889452" y="2136618"/>
                    <a:ext cx="325925" cy="298764"/>
                  </a:xfrm>
                  <a:prstGeom prst="triangle">
                    <a:avLst/>
                  </a:prstGeom>
                  <a:solidFill>
                    <a:srgbClr val="EFB1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36"/>
                  <p:cNvSpPr/>
                  <p:nvPr/>
                </p:nvSpPr>
                <p:spPr>
                  <a:xfrm>
                    <a:off x="6789981" y="2214876"/>
                    <a:ext cx="325925" cy="298764"/>
                  </a:xfrm>
                  <a:prstGeom prst="triangle">
                    <a:avLst/>
                  </a:prstGeom>
                  <a:solidFill>
                    <a:srgbClr val="EFB1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5523604" y="4286816"/>
                  <a:ext cx="249793" cy="206354"/>
                  <a:chOff x="8266989" y="4835584"/>
                  <a:chExt cx="396560" cy="327598"/>
                </a:xfrm>
              </p:grpSpPr>
              <p:sp>
                <p:nvSpPr>
                  <p:cNvPr id="31" name="Isosceles Triangle 30"/>
                  <p:cNvSpPr/>
                  <p:nvPr/>
                </p:nvSpPr>
                <p:spPr>
                  <a:xfrm>
                    <a:off x="8337624" y="4835584"/>
                    <a:ext cx="325925" cy="298764"/>
                  </a:xfrm>
                  <a:prstGeom prst="triangle">
                    <a:avLst/>
                  </a:prstGeom>
                  <a:solidFill>
                    <a:srgbClr val="EFB1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p:cNvSpPr/>
                  <p:nvPr/>
                </p:nvSpPr>
                <p:spPr>
                  <a:xfrm>
                    <a:off x="8266989" y="4949052"/>
                    <a:ext cx="233597" cy="214130"/>
                  </a:xfrm>
                  <a:prstGeom prst="triangle">
                    <a:avLst/>
                  </a:prstGeom>
                  <a:solidFill>
                    <a:srgbClr val="EFB1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3" name="TextBox 12"/>
            <p:cNvSpPr txBox="1"/>
            <p:nvPr/>
          </p:nvSpPr>
          <p:spPr>
            <a:xfrm>
              <a:off x="8899560" y="1405355"/>
              <a:ext cx="1430447" cy="276999"/>
            </a:xfrm>
            <a:prstGeom prst="rect">
              <a:avLst/>
            </a:prstGeom>
            <a:noFill/>
          </p:spPr>
          <p:txBody>
            <a:bodyPr wrap="square" rtlCol="0">
              <a:spAutoFit/>
            </a:bodyPr>
            <a:lstStyle/>
            <a:p>
              <a:r>
                <a:rPr lang="en-US" sz="1200" dirty="0">
                  <a:solidFill>
                    <a:schemeClr val="bg1"/>
                  </a:solidFill>
                </a:rPr>
                <a:t>Mt. Carmel</a:t>
              </a:r>
            </a:p>
          </p:txBody>
        </p:sp>
        <p:sp>
          <p:nvSpPr>
            <p:cNvPr id="16" name="TextBox 15"/>
            <p:cNvSpPr txBox="1"/>
            <p:nvPr/>
          </p:nvSpPr>
          <p:spPr>
            <a:xfrm>
              <a:off x="9774236" y="3424403"/>
              <a:ext cx="1430447" cy="276999"/>
            </a:xfrm>
            <a:prstGeom prst="rect">
              <a:avLst/>
            </a:prstGeom>
            <a:noFill/>
          </p:spPr>
          <p:txBody>
            <a:bodyPr wrap="square" rtlCol="0">
              <a:spAutoFit/>
            </a:bodyPr>
            <a:lstStyle/>
            <a:p>
              <a:r>
                <a:rPr lang="en-US" sz="1200" dirty="0">
                  <a:solidFill>
                    <a:schemeClr val="bg1"/>
                  </a:solidFill>
                </a:rPr>
                <a:t>Mt. Nebo</a:t>
              </a:r>
            </a:p>
          </p:txBody>
        </p:sp>
        <p:sp>
          <p:nvSpPr>
            <p:cNvPr id="17" name="TextBox 16"/>
            <p:cNvSpPr txBox="1"/>
            <p:nvPr/>
          </p:nvSpPr>
          <p:spPr>
            <a:xfrm>
              <a:off x="8899560" y="3128745"/>
              <a:ext cx="1430447" cy="276999"/>
            </a:xfrm>
            <a:prstGeom prst="rect">
              <a:avLst/>
            </a:prstGeom>
            <a:noFill/>
          </p:spPr>
          <p:txBody>
            <a:bodyPr wrap="square" rtlCol="0">
              <a:spAutoFit/>
            </a:bodyPr>
            <a:lstStyle/>
            <a:p>
              <a:r>
                <a:rPr lang="en-US" sz="1200" dirty="0">
                  <a:solidFill>
                    <a:schemeClr val="bg1"/>
                  </a:solidFill>
                </a:rPr>
                <a:t>Jerusalem</a:t>
              </a:r>
            </a:p>
          </p:txBody>
        </p:sp>
        <p:sp>
          <p:nvSpPr>
            <p:cNvPr id="18" name="TextBox 17"/>
            <p:cNvSpPr txBox="1"/>
            <p:nvPr/>
          </p:nvSpPr>
          <p:spPr>
            <a:xfrm>
              <a:off x="8487680" y="3571307"/>
              <a:ext cx="1430447" cy="276999"/>
            </a:xfrm>
            <a:prstGeom prst="rect">
              <a:avLst/>
            </a:prstGeom>
            <a:noFill/>
          </p:spPr>
          <p:txBody>
            <a:bodyPr wrap="square" rtlCol="0">
              <a:spAutoFit/>
            </a:bodyPr>
            <a:lstStyle/>
            <a:p>
              <a:r>
                <a:rPr lang="en-US" sz="1200" dirty="0">
                  <a:solidFill>
                    <a:schemeClr val="bg1"/>
                  </a:solidFill>
                </a:rPr>
                <a:t>Bethlehem</a:t>
              </a:r>
            </a:p>
          </p:txBody>
        </p:sp>
        <p:sp>
          <p:nvSpPr>
            <p:cNvPr id="19" name="TextBox 18"/>
            <p:cNvSpPr txBox="1"/>
            <p:nvPr/>
          </p:nvSpPr>
          <p:spPr>
            <a:xfrm>
              <a:off x="9220706" y="2897285"/>
              <a:ext cx="1430447" cy="276999"/>
            </a:xfrm>
            <a:prstGeom prst="rect">
              <a:avLst/>
            </a:prstGeom>
            <a:noFill/>
          </p:spPr>
          <p:txBody>
            <a:bodyPr wrap="square" rtlCol="0">
              <a:spAutoFit/>
            </a:bodyPr>
            <a:lstStyle/>
            <a:p>
              <a:r>
                <a:rPr lang="en-US" sz="1200" dirty="0">
                  <a:solidFill>
                    <a:schemeClr val="bg1"/>
                  </a:solidFill>
                </a:rPr>
                <a:t>Ramah</a:t>
              </a:r>
            </a:p>
          </p:txBody>
        </p:sp>
        <p:sp>
          <p:nvSpPr>
            <p:cNvPr id="20" name="5-Point Star 19"/>
            <p:cNvSpPr/>
            <p:nvPr/>
          </p:nvSpPr>
          <p:spPr>
            <a:xfrm>
              <a:off x="9239542" y="3331099"/>
              <a:ext cx="116506" cy="134984"/>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5-Point Star 20"/>
            <p:cNvSpPr/>
            <p:nvPr/>
          </p:nvSpPr>
          <p:spPr>
            <a:xfrm>
              <a:off x="9057964" y="3559533"/>
              <a:ext cx="116506" cy="134984"/>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5-Point Star 21"/>
            <p:cNvSpPr/>
            <p:nvPr/>
          </p:nvSpPr>
          <p:spPr>
            <a:xfrm>
              <a:off x="9144650" y="2967254"/>
              <a:ext cx="116506" cy="134984"/>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ame 22"/>
            <p:cNvSpPr/>
            <p:nvPr/>
          </p:nvSpPr>
          <p:spPr>
            <a:xfrm>
              <a:off x="7505323" y="500334"/>
              <a:ext cx="3699360" cy="4662847"/>
            </a:xfrm>
            <a:prstGeom prst="frame">
              <a:avLst>
                <a:gd name="adj1" fmla="val 5403"/>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4251025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30somethinglikethat.files.wordpress.com/2011/12/burntorange1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521338" y="1231511"/>
            <a:ext cx="3514016" cy="1384995"/>
          </a:xfrm>
          <a:prstGeom prst="rect">
            <a:avLst/>
          </a:prstGeom>
          <a:noFill/>
        </p:spPr>
        <p:txBody>
          <a:bodyPr wrap="square" rtlCol="0">
            <a:spAutoFit/>
          </a:bodyPr>
          <a:lstStyle/>
          <a:p>
            <a:r>
              <a:rPr lang="en-US" sz="2800" dirty="0">
                <a:solidFill>
                  <a:schemeClr val="bg1"/>
                </a:solidFill>
                <a:latin typeface="Calibri" panose="020F0502020204030204" pitchFamily="34" charset="0"/>
              </a:rPr>
              <a:t>Nabal was a wealthy sheep shearer. He was  rude, rough, or hard</a:t>
            </a:r>
          </a:p>
        </p:txBody>
      </p:sp>
      <p:sp>
        <p:nvSpPr>
          <p:cNvPr id="6" name="TextBox 5"/>
          <p:cNvSpPr txBox="1"/>
          <p:nvPr/>
        </p:nvSpPr>
        <p:spPr>
          <a:xfrm>
            <a:off x="0" y="0"/>
            <a:ext cx="12192000" cy="1107996"/>
          </a:xfrm>
          <a:prstGeom prst="rect">
            <a:avLst/>
          </a:prstGeom>
          <a:noFill/>
        </p:spPr>
        <p:txBody>
          <a:bodyPr wrap="square" rtlCol="0">
            <a:spAutoFit/>
          </a:bodyPr>
          <a:lstStyle/>
          <a:p>
            <a:pPr algn="ctr"/>
            <a:r>
              <a:rPr lang="en-US" sz="6600" dirty="0" err="1">
                <a:solidFill>
                  <a:schemeClr val="bg1"/>
                </a:solidFill>
                <a:latin typeface="Colonna MT" panose="04020805060202030203" pitchFamily="82" charset="0"/>
              </a:rPr>
              <a:t>Nabal</a:t>
            </a:r>
            <a:r>
              <a:rPr lang="en-US" sz="6600" dirty="0">
                <a:solidFill>
                  <a:schemeClr val="bg1"/>
                </a:solidFill>
                <a:latin typeface="Colonna MT" panose="04020805060202030203" pitchFamily="82" charset="0"/>
              </a:rPr>
              <a:t> And Abigail</a:t>
            </a:r>
          </a:p>
        </p:txBody>
      </p:sp>
      <p:grpSp>
        <p:nvGrpSpPr>
          <p:cNvPr id="5" name="Group 4"/>
          <p:cNvGrpSpPr/>
          <p:nvPr/>
        </p:nvGrpSpPr>
        <p:grpSpPr>
          <a:xfrm>
            <a:off x="1130828" y="876558"/>
            <a:ext cx="2488017" cy="5077014"/>
            <a:chOff x="2119863" y="1327746"/>
            <a:chExt cx="2716093" cy="5542423"/>
          </a:xfrm>
        </p:grpSpPr>
        <p:sp>
          <p:nvSpPr>
            <p:cNvPr id="7" name="Oval 6"/>
            <p:cNvSpPr/>
            <p:nvPr/>
          </p:nvSpPr>
          <p:spPr>
            <a:xfrm rot="20242328">
              <a:off x="3575494" y="6144027"/>
              <a:ext cx="443754" cy="726142"/>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2423817">
              <a:off x="2926472" y="6123747"/>
              <a:ext cx="443754" cy="726142"/>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loud 8"/>
            <p:cNvSpPr/>
            <p:nvPr/>
          </p:nvSpPr>
          <p:spPr>
            <a:xfrm rot="15280827">
              <a:off x="3073618" y="2002247"/>
              <a:ext cx="977627" cy="1535083"/>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20242328">
              <a:off x="4392202" y="4427713"/>
              <a:ext cx="443754" cy="72614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833367">
              <a:off x="2119863" y="4422736"/>
              <a:ext cx="443754" cy="72614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p:cNvSpPr/>
            <p:nvPr/>
          </p:nvSpPr>
          <p:spPr>
            <a:xfrm>
              <a:off x="2635623" y="3415553"/>
              <a:ext cx="1761565" cy="2944906"/>
            </a:xfrm>
            <a:prstGeom prst="trapezoi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rot="1610174">
              <a:off x="2490591" y="2878913"/>
              <a:ext cx="764782" cy="2026975"/>
            </a:xfrm>
            <a:prstGeom prst="trapezoid">
              <a:avLst/>
            </a:prstGeom>
            <a:solidFill>
              <a:srgbClr val="BC8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19966282">
              <a:off x="3818203" y="2904342"/>
              <a:ext cx="764782" cy="2077848"/>
            </a:xfrm>
            <a:prstGeom prst="trapezoid">
              <a:avLst/>
            </a:prstGeom>
            <a:solidFill>
              <a:srgbClr val="BC8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a:off x="2771884" y="2984201"/>
              <a:ext cx="1489042" cy="1997233"/>
            </a:xfrm>
            <a:prstGeom prst="trapezoid">
              <a:avLst>
                <a:gd name="adj" fmla="val 34924"/>
              </a:avLst>
            </a:prstGeom>
            <a:solidFill>
              <a:srgbClr val="BC8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a:off x="3262238" y="2792708"/>
              <a:ext cx="530719" cy="542365"/>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gular Pentagon 16"/>
            <p:cNvSpPr/>
            <p:nvPr/>
          </p:nvSpPr>
          <p:spPr>
            <a:xfrm rot="10800000">
              <a:off x="2908146" y="1819754"/>
              <a:ext cx="1237130" cy="1431672"/>
            </a:xfrm>
            <a:prstGeom prst="pentagon">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2736005" y="4818354"/>
              <a:ext cx="1524921" cy="223277"/>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iagonal Stripe 18"/>
            <p:cNvSpPr/>
            <p:nvPr/>
          </p:nvSpPr>
          <p:spPr>
            <a:xfrm rot="20497650">
              <a:off x="3141744" y="4890146"/>
              <a:ext cx="643705" cy="1163517"/>
            </a:xfrm>
            <a:prstGeom prst="diagStrip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Diagonal Stripe 19"/>
            <p:cNvSpPr/>
            <p:nvPr/>
          </p:nvSpPr>
          <p:spPr>
            <a:xfrm rot="19473589">
              <a:off x="3417797" y="4923658"/>
              <a:ext cx="643705" cy="1163517"/>
            </a:xfrm>
            <a:prstGeom prst="diagStrip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ounded Rectangle 20"/>
            <p:cNvSpPr/>
            <p:nvPr/>
          </p:nvSpPr>
          <p:spPr>
            <a:xfrm>
              <a:off x="3256674" y="4746086"/>
              <a:ext cx="444039" cy="34773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hord 21"/>
            <p:cNvSpPr/>
            <p:nvPr/>
          </p:nvSpPr>
          <p:spPr>
            <a:xfrm rot="5023930">
              <a:off x="2876225" y="1379736"/>
              <a:ext cx="1300970" cy="1196990"/>
            </a:xfrm>
            <a:prstGeom prst="chord">
              <a:avLst>
                <a:gd name="adj1" fmla="val 6245426"/>
                <a:gd name="adj2" fmla="val 16200000"/>
              </a:avLst>
            </a:prstGeom>
            <a:solidFill>
              <a:srgbClr val="BC8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loud 22"/>
            <p:cNvSpPr/>
            <p:nvPr/>
          </p:nvSpPr>
          <p:spPr>
            <a:xfrm rot="17202411">
              <a:off x="2555290" y="2115154"/>
              <a:ext cx="977627" cy="371208"/>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loud 23"/>
            <p:cNvSpPr/>
            <p:nvPr/>
          </p:nvSpPr>
          <p:spPr>
            <a:xfrm rot="15280827">
              <a:off x="3584463" y="2115383"/>
              <a:ext cx="977627" cy="371208"/>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iagonal Stripe 24"/>
            <p:cNvSpPr/>
            <p:nvPr/>
          </p:nvSpPr>
          <p:spPr>
            <a:xfrm rot="20595122">
              <a:off x="2802506" y="1950519"/>
              <a:ext cx="434556" cy="980402"/>
            </a:xfrm>
            <a:prstGeom prst="diagStripe">
              <a:avLst/>
            </a:prstGeom>
            <a:solidFill>
              <a:srgbClr val="BC8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Diagonal Stripe 25"/>
            <p:cNvSpPr/>
            <p:nvPr/>
          </p:nvSpPr>
          <p:spPr>
            <a:xfrm rot="20085037">
              <a:off x="2909581" y="1927089"/>
              <a:ext cx="434556" cy="980402"/>
            </a:xfrm>
            <a:prstGeom prst="diagStripe">
              <a:avLst/>
            </a:prstGeom>
            <a:solidFill>
              <a:srgbClr val="BC8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Chord 26"/>
            <p:cNvSpPr/>
            <p:nvPr/>
          </p:nvSpPr>
          <p:spPr>
            <a:xfrm rot="5023930">
              <a:off x="3107313" y="1310204"/>
              <a:ext cx="718914" cy="1196990"/>
            </a:xfrm>
            <a:prstGeom prst="chord">
              <a:avLst>
                <a:gd name="adj1" fmla="val 6245426"/>
                <a:gd name="adj2" fmla="val 16200000"/>
              </a:avLst>
            </a:prstGeom>
            <a:solidFill>
              <a:srgbClr val="BC8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2878349" y="1801273"/>
              <a:ext cx="1266927" cy="231889"/>
            </a:xfrm>
            <a:prstGeom prst="roundRect">
              <a:avLst/>
            </a:prstGeom>
            <a:solidFill>
              <a:srgbClr val="BC8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8594515" y="936543"/>
            <a:ext cx="2443744" cy="4984913"/>
            <a:chOff x="6471656" y="813822"/>
            <a:chExt cx="2528743" cy="4984913"/>
          </a:xfrm>
        </p:grpSpPr>
        <p:sp>
          <p:nvSpPr>
            <p:cNvPr id="30" name="Oval 29"/>
            <p:cNvSpPr/>
            <p:nvPr/>
          </p:nvSpPr>
          <p:spPr>
            <a:xfrm rot="20242328">
              <a:off x="8556645" y="3508435"/>
              <a:ext cx="443754" cy="72614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rot="2423817">
              <a:off x="6471656" y="3515050"/>
              <a:ext cx="443754" cy="72614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rot="20242328">
              <a:off x="7869734" y="5072593"/>
              <a:ext cx="443754" cy="726142"/>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2423817">
              <a:off x="7220712" y="5052313"/>
              <a:ext cx="443754" cy="726142"/>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3"/>
            <p:cNvSpPr/>
            <p:nvPr/>
          </p:nvSpPr>
          <p:spPr>
            <a:xfrm rot="1450971">
              <a:off x="6732738" y="1986266"/>
              <a:ext cx="793827" cy="1997233"/>
            </a:xfrm>
            <a:prstGeom prst="trapezoid">
              <a:avLst>
                <a:gd name="adj" fmla="val 36363"/>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apezoid 34"/>
            <p:cNvSpPr/>
            <p:nvPr/>
          </p:nvSpPr>
          <p:spPr>
            <a:xfrm rot="20527786">
              <a:off x="8046718" y="2029277"/>
              <a:ext cx="793827" cy="1997233"/>
            </a:xfrm>
            <a:prstGeom prst="trapezoid">
              <a:avLst>
                <a:gd name="adj" fmla="val 36363"/>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apezoid 35"/>
            <p:cNvSpPr/>
            <p:nvPr/>
          </p:nvSpPr>
          <p:spPr>
            <a:xfrm rot="10800000">
              <a:off x="7065979" y="2102896"/>
              <a:ext cx="1489042" cy="1803424"/>
            </a:xfrm>
            <a:prstGeom prst="trapezoid">
              <a:avLst>
                <a:gd name="adj" fmla="val 22281"/>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36"/>
            <p:cNvSpPr/>
            <p:nvPr/>
          </p:nvSpPr>
          <p:spPr>
            <a:xfrm rot="10800000">
              <a:off x="7608794" y="2095556"/>
              <a:ext cx="403412" cy="518938"/>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rapezoid 37"/>
            <p:cNvSpPr/>
            <p:nvPr/>
          </p:nvSpPr>
          <p:spPr>
            <a:xfrm>
              <a:off x="6885207" y="3892400"/>
              <a:ext cx="1766219" cy="1429433"/>
            </a:xfrm>
            <a:prstGeom prst="trapezoid">
              <a:avLst>
                <a:gd name="adj" fmla="val 22281"/>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Quad Arrow 38"/>
            <p:cNvSpPr/>
            <p:nvPr/>
          </p:nvSpPr>
          <p:spPr>
            <a:xfrm>
              <a:off x="7418670" y="2793370"/>
              <a:ext cx="696069" cy="714868"/>
            </a:xfrm>
            <a:prstGeom prst="quadArrow">
              <a:avLst>
                <a:gd name="adj1" fmla="val 36614"/>
                <a:gd name="adj2" fmla="val 22500"/>
                <a:gd name="adj3" fmla="val 22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apezoid 39"/>
            <p:cNvSpPr/>
            <p:nvPr/>
          </p:nvSpPr>
          <p:spPr>
            <a:xfrm rot="478139">
              <a:off x="6821990" y="2172373"/>
              <a:ext cx="793827" cy="3192431"/>
            </a:xfrm>
            <a:prstGeom prst="trapezoid">
              <a:avLst>
                <a:gd name="adj" fmla="val 36363"/>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rapezoid 40"/>
            <p:cNvSpPr/>
            <p:nvPr/>
          </p:nvSpPr>
          <p:spPr>
            <a:xfrm rot="21103953">
              <a:off x="7982873" y="2065227"/>
              <a:ext cx="793827" cy="3277185"/>
            </a:xfrm>
            <a:prstGeom prst="trapezoid">
              <a:avLst>
                <a:gd name="adj" fmla="val 36363"/>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7301753" y="1048871"/>
              <a:ext cx="992982" cy="128247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6860999" y="813822"/>
              <a:ext cx="1912918" cy="1679612"/>
              <a:chOff x="6860999" y="813822"/>
              <a:chExt cx="1912918" cy="1679612"/>
            </a:xfrm>
          </p:grpSpPr>
          <p:sp>
            <p:nvSpPr>
              <p:cNvPr id="66" name="Cloud 65"/>
              <p:cNvSpPr/>
              <p:nvPr/>
            </p:nvSpPr>
            <p:spPr>
              <a:xfrm rot="6908193">
                <a:off x="6520696" y="1365853"/>
                <a:ext cx="1467884" cy="787277"/>
              </a:xfrm>
              <a:prstGeom prst="cloud">
                <a:avLst/>
              </a:prstGeom>
              <a:solidFill>
                <a:srgbClr val="BC8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Cloud 66"/>
              <p:cNvSpPr/>
              <p:nvPr/>
            </p:nvSpPr>
            <p:spPr>
              <a:xfrm rot="14691807" flipH="1">
                <a:off x="7646337" y="1342495"/>
                <a:ext cx="1467884" cy="787277"/>
              </a:xfrm>
              <a:prstGeom prst="cloud">
                <a:avLst/>
              </a:prstGeom>
              <a:solidFill>
                <a:srgbClr val="BC8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Cloud 67"/>
              <p:cNvSpPr/>
              <p:nvPr/>
            </p:nvSpPr>
            <p:spPr>
              <a:xfrm rot="9739267" flipH="1">
                <a:off x="7308968" y="813822"/>
                <a:ext cx="1047777" cy="787277"/>
              </a:xfrm>
              <a:prstGeom prst="cloud">
                <a:avLst/>
              </a:prstGeom>
              <a:solidFill>
                <a:srgbClr val="BC8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7164117" y="1065861"/>
                <a:ext cx="468607" cy="707430"/>
              </a:xfrm>
              <a:prstGeom prst="ellipse">
                <a:avLst/>
              </a:prstGeom>
              <a:solidFill>
                <a:srgbClr val="BC8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7986884" y="1093843"/>
                <a:ext cx="468607" cy="707430"/>
              </a:xfrm>
              <a:prstGeom prst="ellipse">
                <a:avLst/>
              </a:prstGeom>
              <a:solidFill>
                <a:srgbClr val="BC8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rot="21086371">
              <a:off x="8252212" y="3344902"/>
              <a:ext cx="352066" cy="1362372"/>
              <a:chOff x="9760122" y="2880021"/>
              <a:chExt cx="745374" cy="2485397"/>
            </a:xfrm>
          </p:grpSpPr>
          <p:sp>
            <p:nvSpPr>
              <p:cNvPr id="61" name="Oval 60"/>
              <p:cNvSpPr/>
              <p:nvPr/>
            </p:nvSpPr>
            <p:spPr>
              <a:xfrm>
                <a:off x="9919595" y="3467896"/>
                <a:ext cx="384162" cy="384162"/>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Quad Arrow 61"/>
              <p:cNvSpPr/>
              <p:nvPr/>
            </p:nvSpPr>
            <p:spPr>
              <a:xfrm>
                <a:off x="9778051" y="3745115"/>
                <a:ext cx="696069" cy="714868"/>
              </a:xfrm>
              <a:prstGeom prst="quadArrow">
                <a:avLst>
                  <a:gd name="adj1" fmla="val 36614"/>
                  <a:gd name="adj2" fmla="val 22500"/>
                  <a:gd name="adj3" fmla="val 22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9937524" y="4332990"/>
                <a:ext cx="384162" cy="384162"/>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Quad Arrow 63"/>
              <p:cNvSpPr/>
              <p:nvPr/>
            </p:nvSpPr>
            <p:spPr>
              <a:xfrm>
                <a:off x="9760122" y="2880021"/>
                <a:ext cx="696069" cy="714868"/>
              </a:xfrm>
              <a:prstGeom prst="quadArrow">
                <a:avLst>
                  <a:gd name="adj1" fmla="val 36614"/>
                  <a:gd name="adj2" fmla="val 22500"/>
                  <a:gd name="adj3" fmla="val 22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Quad Arrow 64"/>
              <p:cNvSpPr/>
              <p:nvPr/>
            </p:nvSpPr>
            <p:spPr>
              <a:xfrm>
                <a:off x="9809427" y="4650550"/>
                <a:ext cx="696069" cy="714868"/>
              </a:xfrm>
              <a:prstGeom prst="quadArrow">
                <a:avLst>
                  <a:gd name="adj1" fmla="val 36614"/>
                  <a:gd name="adj2" fmla="val 22500"/>
                  <a:gd name="adj3" fmla="val 22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rot="513629" flipH="1">
              <a:off x="6991088" y="3322040"/>
              <a:ext cx="352066" cy="1362372"/>
              <a:chOff x="9760122" y="2880021"/>
              <a:chExt cx="745374" cy="2485397"/>
            </a:xfrm>
          </p:grpSpPr>
          <p:sp>
            <p:nvSpPr>
              <p:cNvPr id="56" name="Oval 55"/>
              <p:cNvSpPr/>
              <p:nvPr/>
            </p:nvSpPr>
            <p:spPr>
              <a:xfrm>
                <a:off x="9919595" y="3467896"/>
                <a:ext cx="384162" cy="384162"/>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Quad Arrow 56"/>
              <p:cNvSpPr/>
              <p:nvPr/>
            </p:nvSpPr>
            <p:spPr>
              <a:xfrm>
                <a:off x="9778051" y="3745115"/>
                <a:ext cx="696069" cy="714868"/>
              </a:xfrm>
              <a:prstGeom prst="quadArrow">
                <a:avLst>
                  <a:gd name="adj1" fmla="val 36614"/>
                  <a:gd name="adj2" fmla="val 22500"/>
                  <a:gd name="adj3" fmla="val 22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9937524" y="4332990"/>
                <a:ext cx="384162" cy="384162"/>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Quad Arrow 58"/>
              <p:cNvSpPr/>
              <p:nvPr/>
            </p:nvSpPr>
            <p:spPr>
              <a:xfrm>
                <a:off x="9760122" y="2880021"/>
                <a:ext cx="696069" cy="714868"/>
              </a:xfrm>
              <a:prstGeom prst="quadArrow">
                <a:avLst>
                  <a:gd name="adj1" fmla="val 36614"/>
                  <a:gd name="adj2" fmla="val 22500"/>
                  <a:gd name="adj3" fmla="val 22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Quad Arrow 59"/>
              <p:cNvSpPr/>
              <p:nvPr/>
            </p:nvSpPr>
            <p:spPr>
              <a:xfrm>
                <a:off x="9809427" y="4650550"/>
                <a:ext cx="696069" cy="714868"/>
              </a:xfrm>
              <a:prstGeom prst="quadArrow">
                <a:avLst>
                  <a:gd name="adj1" fmla="val 36614"/>
                  <a:gd name="adj2" fmla="val 22500"/>
                  <a:gd name="adj3" fmla="val 22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rapezoid 45"/>
            <p:cNvSpPr/>
            <p:nvPr/>
          </p:nvSpPr>
          <p:spPr>
            <a:xfrm rot="478139">
              <a:off x="6851759" y="1346044"/>
              <a:ext cx="379019" cy="948937"/>
            </a:xfrm>
            <a:prstGeom prst="trapezoid">
              <a:avLst>
                <a:gd name="adj" fmla="val 36363"/>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apezoid 46"/>
            <p:cNvSpPr/>
            <p:nvPr/>
          </p:nvSpPr>
          <p:spPr>
            <a:xfrm rot="21100827">
              <a:off x="8469783" y="1350162"/>
              <a:ext cx="379019" cy="948937"/>
            </a:xfrm>
            <a:prstGeom prst="trapezoid">
              <a:avLst>
                <a:gd name="adj" fmla="val 36363"/>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p:cNvGrpSpPr/>
            <p:nvPr/>
          </p:nvGrpSpPr>
          <p:grpSpPr>
            <a:xfrm>
              <a:off x="7030400" y="1181892"/>
              <a:ext cx="1618492" cy="352066"/>
              <a:chOff x="7030400" y="1181892"/>
              <a:chExt cx="1618492" cy="352066"/>
            </a:xfrm>
          </p:grpSpPr>
          <p:sp>
            <p:nvSpPr>
              <p:cNvPr id="49" name="Rounded Rectangle 48"/>
              <p:cNvSpPr/>
              <p:nvPr/>
            </p:nvSpPr>
            <p:spPr>
              <a:xfrm>
                <a:off x="7030400" y="1244345"/>
                <a:ext cx="1618492" cy="172661"/>
              </a:xfrm>
              <a:prstGeom prst="round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rot="16200000">
                <a:off x="7663685" y="676739"/>
                <a:ext cx="352066" cy="1362372"/>
                <a:chOff x="9760122" y="2880021"/>
                <a:chExt cx="745374" cy="2485397"/>
              </a:xfrm>
            </p:grpSpPr>
            <p:sp>
              <p:nvSpPr>
                <p:cNvPr id="51" name="Oval 50"/>
                <p:cNvSpPr/>
                <p:nvPr/>
              </p:nvSpPr>
              <p:spPr>
                <a:xfrm>
                  <a:off x="9919595" y="3467896"/>
                  <a:ext cx="384162" cy="384162"/>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Quad Arrow 51"/>
                <p:cNvSpPr/>
                <p:nvPr/>
              </p:nvSpPr>
              <p:spPr>
                <a:xfrm>
                  <a:off x="9778051" y="3745115"/>
                  <a:ext cx="696069" cy="714868"/>
                </a:xfrm>
                <a:prstGeom prst="quadArrow">
                  <a:avLst>
                    <a:gd name="adj1" fmla="val 36614"/>
                    <a:gd name="adj2" fmla="val 22500"/>
                    <a:gd name="adj3" fmla="val 22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9937524" y="4332990"/>
                  <a:ext cx="384162" cy="384162"/>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Quad Arrow 53"/>
                <p:cNvSpPr/>
                <p:nvPr/>
              </p:nvSpPr>
              <p:spPr>
                <a:xfrm>
                  <a:off x="9760122" y="2880021"/>
                  <a:ext cx="696069" cy="714868"/>
                </a:xfrm>
                <a:prstGeom prst="quadArrow">
                  <a:avLst>
                    <a:gd name="adj1" fmla="val 36614"/>
                    <a:gd name="adj2" fmla="val 22500"/>
                    <a:gd name="adj3" fmla="val 22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Quad Arrow 54"/>
                <p:cNvSpPr/>
                <p:nvPr/>
              </p:nvSpPr>
              <p:spPr>
                <a:xfrm>
                  <a:off x="9809427" y="4650550"/>
                  <a:ext cx="696069" cy="714868"/>
                </a:xfrm>
                <a:prstGeom prst="quadArrow">
                  <a:avLst>
                    <a:gd name="adj1" fmla="val 36614"/>
                    <a:gd name="adj2" fmla="val 22500"/>
                    <a:gd name="adj3" fmla="val 22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71" name="TextBox 70"/>
          <p:cNvSpPr txBox="1"/>
          <p:nvPr/>
        </p:nvSpPr>
        <p:spPr>
          <a:xfrm>
            <a:off x="6041105" y="3869819"/>
            <a:ext cx="2890073" cy="1815882"/>
          </a:xfrm>
          <a:prstGeom prst="rect">
            <a:avLst/>
          </a:prstGeom>
          <a:noFill/>
        </p:spPr>
        <p:txBody>
          <a:bodyPr wrap="square" rtlCol="0">
            <a:spAutoFit/>
          </a:bodyPr>
          <a:lstStyle/>
          <a:p>
            <a:r>
              <a:rPr lang="en-US" sz="2800" dirty="0">
                <a:solidFill>
                  <a:schemeClr val="bg1"/>
                </a:solidFill>
                <a:latin typeface="Calibri" panose="020F0502020204030204" pitchFamily="34" charset="0"/>
              </a:rPr>
              <a:t>Abigail was a ‘good woman’ understanding and beautiful</a:t>
            </a:r>
          </a:p>
        </p:txBody>
      </p:sp>
      <p:sp>
        <p:nvSpPr>
          <p:cNvPr id="72" name="TextBox 71"/>
          <p:cNvSpPr txBox="1"/>
          <p:nvPr/>
        </p:nvSpPr>
        <p:spPr>
          <a:xfrm>
            <a:off x="107576" y="6381945"/>
            <a:ext cx="3429000" cy="369332"/>
          </a:xfrm>
          <a:prstGeom prst="rect">
            <a:avLst/>
          </a:prstGeom>
          <a:noFill/>
        </p:spPr>
        <p:txBody>
          <a:bodyPr wrap="square" rtlCol="0">
            <a:spAutoFit/>
          </a:bodyPr>
          <a:lstStyle/>
          <a:p>
            <a:r>
              <a:rPr lang="en-US" dirty="0">
                <a:solidFill>
                  <a:schemeClr val="bg1"/>
                </a:solidFill>
              </a:rPr>
              <a:t>1 Samuel 25:3-4</a:t>
            </a:r>
          </a:p>
        </p:txBody>
      </p:sp>
      <p:sp>
        <p:nvSpPr>
          <p:cNvPr id="3" name="TextBox 2">
            <a:extLst>
              <a:ext uri="{FF2B5EF4-FFF2-40B4-BE49-F238E27FC236}">
                <a16:creationId xmlns:a16="http://schemas.microsoft.com/office/drawing/2014/main" id="{94975903-2A35-ADB0-C180-AECAA0A4DC68}"/>
              </a:ext>
            </a:extLst>
          </p:cNvPr>
          <p:cNvSpPr txBox="1"/>
          <p:nvPr/>
        </p:nvSpPr>
        <p:spPr>
          <a:xfrm>
            <a:off x="3312818" y="5984662"/>
            <a:ext cx="6745994" cy="523220"/>
          </a:xfrm>
          <a:prstGeom prst="rect">
            <a:avLst/>
          </a:prstGeom>
          <a:noFill/>
        </p:spPr>
        <p:txBody>
          <a:bodyPr wrap="square">
            <a:spAutoFit/>
          </a:bodyPr>
          <a:lstStyle/>
          <a:p>
            <a:r>
              <a:rPr lang="en-US" sz="2800" b="0" i="0" dirty="0">
                <a:solidFill>
                  <a:schemeClr val="bg1"/>
                </a:solidFill>
                <a:effectLst/>
              </a:rPr>
              <a:t>David was insulted by a man named Nabal.</a:t>
            </a:r>
            <a:endParaRPr lang="en-US" sz="2800" dirty="0">
              <a:solidFill>
                <a:schemeClr val="bg1"/>
              </a:solidFill>
            </a:endParaRPr>
          </a:p>
        </p:txBody>
      </p:sp>
    </p:spTree>
    <p:extLst>
      <p:ext uri="{BB962C8B-B14F-4D97-AF65-F5344CB8AC3E}">
        <p14:creationId xmlns:p14="http://schemas.microsoft.com/office/powerpoint/2010/main" val="1201923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wipe(down)">
                                      <p:cBhvr>
                                        <p:cTn id="9" dur="580">
                                          <p:stCondLst>
                                            <p:cond delay="0"/>
                                          </p:stCondLst>
                                        </p:cTn>
                                        <p:tgtEl>
                                          <p:spTgt spid="5"/>
                                        </p:tgtEl>
                                      </p:cBhvr>
                                    </p:animEffect>
                                    <p:anim calcmode="lin" valueType="num">
                                      <p:cBhvr>
                                        <p:cTn id="1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5" dur="26">
                                          <p:stCondLst>
                                            <p:cond delay="650"/>
                                          </p:stCondLst>
                                        </p:cTn>
                                        <p:tgtEl>
                                          <p:spTgt spid="5"/>
                                        </p:tgtEl>
                                      </p:cBhvr>
                                      <p:to x="100000" y="60000"/>
                                    </p:animScale>
                                    <p:animScale>
                                      <p:cBhvr>
                                        <p:cTn id="16" dur="166" decel="50000">
                                          <p:stCondLst>
                                            <p:cond delay="676"/>
                                          </p:stCondLst>
                                        </p:cTn>
                                        <p:tgtEl>
                                          <p:spTgt spid="5"/>
                                        </p:tgtEl>
                                      </p:cBhvr>
                                      <p:to x="100000" y="100000"/>
                                    </p:animScale>
                                    <p:animScale>
                                      <p:cBhvr>
                                        <p:cTn id="17" dur="26">
                                          <p:stCondLst>
                                            <p:cond delay="1312"/>
                                          </p:stCondLst>
                                        </p:cTn>
                                        <p:tgtEl>
                                          <p:spTgt spid="5"/>
                                        </p:tgtEl>
                                      </p:cBhvr>
                                      <p:to x="100000" y="80000"/>
                                    </p:animScale>
                                    <p:animScale>
                                      <p:cBhvr>
                                        <p:cTn id="18" dur="166" decel="50000">
                                          <p:stCondLst>
                                            <p:cond delay="1338"/>
                                          </p:stCondLst>
                                        </p:cTn>
                                        <p:tgtEl>
                                          <p:spTgt spid="5"/>
                                        </p:tgtEl>
                                      </p:cBhvr>
                                      <p:to x="100000" y="100000"/>
                                    </p:animScale>
                                    <p:animScale>
                                      <p:cBhvr>
                                        <p:cTn id="19" dur="26">
                                          <p:stCondLst>
                                            <p:cond delay="1642"/>
                                          </p:stCondLst>
                                        </p:cTn>
                                        <p:tgtEl>
                                          <p:spTgt spid="5"/>
                                        </p:tgtEl>
                                      </p:cBhvr>
                                      <p:to x="100000" y="90000"/>
                                    </p:animScale>
                                    <p:animScale>
                                      <p:cBhvr>
                                        <p:cTn id="20" dur="166" decel="50000">
                                          <p:stCondLst>
                                            <p:cond delay="1668"/>
                                          </p:stCondLst>
                                        </p:cTn>
                                        <p:tgtEl>
                                          <p:spTgt spid="5"/>
                                        </p:tgtEl>
                                      </p:cBhvr>
                                      <p:to x="100000" y="100000"/>
                                    </p:animScale>
                                    <p:animScale>
                                      <p:cBhvr>
                                        <p:cTn id="21" dur="26">
                                          <p:stCondLst>
                                            <p:cond delay="1808"/>
                                          </p:stCondLst>
                                        </p:cTn>
                                        <p:tgtEl>
                                          <p:spTgt spid="5"/>
                                        </p:tgtEl>
                                      </p:cBhvr>
                                      <p:to x="100000" y="95000"/>
                                    </p:animScale>
                                    <p:animScale>
                                      <p:cBhvr>
                                        <p:cTn id="22" dur="166" decel="50000">
                                          <p:stCondLst>
                                            <p:cond delay="1834"/>
                                          </p:stCondLst>
                                        </p:cTn>
                                        <p:tgtEl>
                                          <p:spTgt spid="5"/>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1"/>
                                        </p:tgtEl>
                                        <p:attrNameLst>
                                          <p:attrName>style.visibility</p:attrName>
                                        </p:attrNameLst>
                                      </p:cBhvr>
                                      <p:to>
                                        <p:strVal val="visible"/>
                                      </p:to>
                                    </p:set>
                                  </p:childTnLst>
                                </p:cTn>
                              </p:par>
                              <p:par>
                                <p:cTn id="27" presetID="26" presetClass="entr" presetSubtype="0"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wipe(down)">
                                      <p:cBhvr>
                                        <p:cTn id="29" dur="580">
                                          <p:stCondLst>
                                            <p:cond delay="0"/>
                                          </p:stCondLst>
                                        </p:cTn>
                                        <p:tgtEl>
                                          <p:spTgt spid="29"/>
                                        </p:tgtEl>
                                      </p:cBhvr>
                                    </p:animEffect>
                                    <p:anim calcmode="lin" valueType="num">
                                      <p:cBhvr>
                                        <p:cTn id="30"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35" dur="26">
                                          <p:stCondLst>
                                            <p:cond delay="650"/>
                                          </p:stCondLst>
                                        </p:cTn>
                                        <p:tgtEl>
                                          <p:spTgt spid="29"/>
                                        </p:tgtEl>
                                      </p:cBhvr>
                                      <p:to x="100000" y="60000"/>
                                    </p:animScale>
                                    <p:animScale>
                                      <p:cBhvr>
                                        <p:cTn id="36" dur="166" decel="50000">
                                          <p:stCondLst>
                                            <p:cond delay="676"/>
                                          </p:stCondLst>
                                        </p:cTn>
                                        <p:tgtEl>
                                          <p:spTgt spid="29"/>
                                        </p:tgtEl>
                                      </p:cBhvr>
                                      <p:to x="100000" y="100000"/>
                                    </p:animScale>
                                    <p:animScale>
                                      <p:cBhvr>
                                        <p:cTn id="37" dur="26">
                                          <p:stCondLst>
                                            <p:cond delay="1312"/>
                                          </p:stCondLst>
                                        </p:cTn>
                                        <p:tgtEl>
                                          <p:spTgt spid="29"/>
                                        </p:tgtEl>
                                      </p:cBhvr>
                                      <p:to x="100000" y="80000"/>
                                    </p:animScale>
                                    <p:animScale>
                                      <p:cBhvr>
                                        <p:cTn id="38" dur="166" decel="50000">
                                          <p:stCondLst>
                                            <p:cond delay="1338"/>
                                          </p:stCondLst>
                                        </p:cTn>
                                        <p:tgtEl>
                                          <p:spTgt spid="29"/>
                                        </p:tgtEl>
                                      </p:cBhvr>
                                      <p:to x="100000" y="100000"/>
                                    </p:animScale>
                                    <p:animScale>
                                      <p:cBhvr>
                                        <p:cTn id="39" dur="26">
                                          <p:stCondLst>
                                            <p:cond delay="1642"/>
                                          </p:stCondLst>
                                        </p:cTn>
                                        <p:tgtEl>
                                          <p:spTgt spid="29"/>
                                        </p:tgtEl>
                                      </p:cBhvr>
                                      <p:to x="100000" y="90000"/>
                                    </p:animScale>
                                    <p:animScale>
                                      <p:cBhvr>
                                        <p:cTn id="40" dur="166" decel="50000">
                                          <p:stCondLst>
                                            <p:cond delay="1668"/>
                                          </p:stCondLst>
                                        </p:cTn>
                                        <p:tgtEl>
                                          <p:spTgt spid="29"/>
                                        </p:tgtEl>
                                      </p:cBhvr>
                                      <p:to x="100000" y="100000"/>
                                    </p:animScale>
                                    <p:animScale>
                                      <p:cBhvr>
                                        <p:cTn id="41" dur="26">
                                          <p:stCondLst>
                                            <p:cond delay="1808"/>
                                          </p:stCondLst>
                                        </p:cTn>
                                        <p:tgtEl>
                                          <p:spTgt spid="29"/>
                                        </p:tgtEl>
                                      </p:cBhvr>
                                      <p:to x="100000" y="95000"/>
                                    </p:animScale>
                                    <p:animScale>
                                      <p:cBhvr>
                                        <p:cTn id="42" dur="166" decel="50000">
                                          <p:stCondLst>
                                            <p:cond delay="1834"/>
                                          </p:stCondLst>
                                        </p:cTn>
                                        <p:tgtEl>
                                          <p:spTgt spid="29"/>
                                        </p:tgtEl>
                                      </p:cBhvr>
                                      <p:to x="100000" y="100000"/>
                                    </p:animScale>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1000"/>
                                        <p:tgtEl>
                                          <p:spTgt spid="3"/>
                                        </p:tgtEl>
                                      </p:cBhvr>
                                    </p:animEffect>
                                    <p:anim calcmode="lin" valueType="num">
                                      <p:cBhvr>
                                        <p:cTn id="48" dur="1000" fill="hold"/>
                                        <p:tgtEl>
                                          <p:spTgt spid="3"/>
                                        </p:tgtEl>
                                        <p:attrNameLst>
                                          <p:attrName>ppt_x</p:attrName>
                                        </p:attrNameLst>
                                      </p:cBhvr>
                                      <p:tavLst>
                                        <p:tav tm="0">
                                          <p:val>
                                            <p:strVal val="#ppt_x"/>
                                          </p:val>
                                        </p:tav>
                                        <p:tav tm="100000">
                                          <p:val>
                                            <p:strVal val="#ppt_x"/>
                                          </p:val>
                                        </p:tav>
                                      </p:tavLst>
                                    </p:anim>
                                    <p:anim calcmode="lin" valueType="num">
                                      <p:cBhvr>
                                        <p:cTn id="4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1"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30somethinglikethat.files.wordpress.com/2011/12/burntorange1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1107996"/>
          </a:xfrm>
          <a:prstGeom prst="rect">
            <a:avLst/>
          </a:prstGeom>
          <a:noFill/>
        </p:spPr>
        <p:txBody>
          <a:bodyPr wrap="square" rtlCol="0">
            <a:spAutoFit/>
          </a:bodyPr>
          <a:lstStyle/>
          <a:p>
            <a:pPr algn="ctr"/>
            <a:r>
              <a:rPr lang="en-US" sz="6600" dirty="0">
                <a:solidFill>
                  <a:schemeClr val="bg1"/>
                </a:solidFill>
                <a:latin typeface="Colonna MT" panose="04020805060202030203" pitchFamily="82" charset="0"/>
              </a:rPr>
              <a:t>David Requests Supplies</a:t>
            </a:r>
          </a:p>
        </p:txBody>
      </p:sp>
      <p:sp>
        <p:nvSpPr>
          <p:cNvPr id="71" name="TextBox 70"/>
          <p:cNvSpPr txBox="1"/>
          <p:nvPr/>
        </p:nvSpPr>
        <p:spPr>
          <a:xfrm>
            <a:off x="90718" y="6515132"/>
            <a:ext cx="3429000" cy="369332"/>
          </a:xfrm>
          <a:prstGeom prst="rect">
            <a:avLst/>
          </a:prstGeom>
          <a:noFill/>
        </p:spPr>
        <p:txBody>
          <a:bodyPr wrap="square" rtlCol="0">
            <a:spAutoFit/>
          </a:bodyPr>
          <a:lstStyle/>
          <a:p>
            <a:r>
              <a:rPr lang="en-US" dirty="0">
                <a:solidFill>
                  <a:schemeClr val="bg1"/>
                </a:solidFill>
              </a:rPr>
              <a:t>1 Samuel 25:14-17</a:t>
            </a:r>
          </a:p>
        </p:txBody>
      </p:sp>
      <p:sp>
        <p:nvSpPr>
          <p:cNvPr id="72" name="TextBox 71"/>
          <p:cNvSpPr txBox="1"/>
          <p:nvPr/>
        </p:nvSpPr>
        <p:spPr>
          <a:xfrm>
            <a:off x="1519854" y="908778"/>
            <a:ext cx="8653754" cy="1015663"/>
          </a:xfrm>
          <a:prstGeom prst="rect">
            <a:avLst/>
          </a:prstGeom>
          <a:noFill/>
        </p:spPr>
        <p:txBody>
          <a:bodyPr wrap="square" rtlCol="0">
            <a:spAutoFit/>
          </a:bodyPr>
          <a:lstStyle/>
          <a:p>
            <a:r>
              <a:rPr lang="en-US" sz="2000" dirty="0">
                <a:solidFill>
                  <a:schemeClr val="bg1"/>
                </a:solidFill>
              </a:rPr>
              <a:t>As David and his men traveled in the wilderness, they met servants of a man named Nabal. During times of battle, weary soldiers often broke the law to get what they needed. David and his men needed help and support.</a:t>
            </a:r>
          </a:p>
        </p:txBody>
      </p:sp>
      <p:sp>
        <p:nvSpPr>
          <p:cNvPr id="2" name="Rectangle 1"/>
          <p:cNvSpPr/>
          <p:nvPr/>
        </p:nvSpPr>
        <p:spPr>
          <a:xfrm>
            <a:off x="4177139" y="2414449"/>
            <a:ext cx="3339184" cy="3170099"/>
          </a:xfrm>
          <a:prstGeom prst="rect">
            <a:avLst/>
          </a:prstGeom>
        </p:spPr>
        <p:txBody>
          <a:bodyPr wrap="square">
            <a:spAutoFit/>
          </a:bodyPr>
          <a:lstStyle/>
          <a:p>
            <a:r>
              <a:rPr lang="en-US" sz="2000" dirty="0">
                <a:solidFill>
                  <a:schemeClr val="bg1"/>
                </a:solidFill>
                <a:latin typeface="Calibri" panose="020F0502020204030204" pitchFamily="34" charset="0"/>
              </a:rPr>
              <a:t>One of </a:t>
            </a:r>
            <a:r>
              <a:rPr lang="en-US" sz="2000" dirty="0" err="1">
                <a:solidFill>
                  <a:schemeClr val="bg1"/>
                </a:solidFill>
                <a:latin typeface="Calibri" panose="020F0502020204030204" pitchFamily="34" charset="0"/>
              </a:rPr>
              <a:t>Nabal’s</a:t>
            </a:r>
            <a:r>
              <a:rPr lang="en-US" sz="2000" dirty="0">
                <a:solidFill>
                  <a:schemeClr val="bg1"/>
                </a:solidFill>
                <a:latin typeface="Calibri" panose="020F0502020204030204" pitchFamily="34" charset="0"/>
              </a:rPr>
              <a:t> servants told Abigail, </a:t>
            </a:r>
            <a:r>
              <a:rPr lang="en-US" sz="2000" dirty="0" err="1">
                <a:solidFill>
                  <a:schemeClr val="bg1"/>
                </a:solidFill>
                <a:latin typeface="Calibri" panose="020F0502020204030204" pitchFamily="34" charset="0"/>
              </a:rPr>
              <a:t>Nabal’s</a:t>
            </a:r>
            <a:r>
              <a:rPr lang="en-US" sz="2000" dirty="0">
                <a:solidFill>
                  <a:schemeClr val="bg1"/>
                </a:solidFill>
                <a:latin typeface="Calibri" panose="020F0502020204030204" pitchFamily="34" charset="0"/>
              </a:rPr>
              <a:t> wife, how her husband had mistreated David’s men. </a:t>
            </a:r>
          </a:p>
          <a:p>
            <a:endParaRPr lang="en-US" sz="2000" dirty="0">
              <a:solidFill>
                <a:schemeClr val="bg1"/>
              </a:solidFill>
              <a:latin typeface="Calibri" panose="020F0502020204030204" pitchFamily="34" charset="0"/>
            </a:endParaRPr>
          </a:p>
          <a:p>
            <a:r>
              <a:rPr lang="en-US" sz="2000" dirty="0">
                <a:solidFill>
                  <a:schemeClr val="bg1"/>
                </a:solidFill>
                <a:latin typeface="Calibri" panose="020F0502020204030204" pitchFamily="34" charset="0"/>
              </a:rPr>
              <a:t>The servant also told Abigail how David and his men had provided protection to </a:t>
            </a:r>
            <a:r>
              <a:rPr lang="en-US" sz="2000" dirty="0" err="1">
                <a:solidFill>
                  <a:schemeClr val="bg1"/>
                </a:solidFill>
                <a:latin typeface="Calibri" panose="020F0502020204030204" pitchFamily="34" charset="0"/>
              </a:rPr>
              <a:t>Nabal’s</a:t>
            </a:r>
            <a:r>
              <a:rPr lang="en-US" sz="2000" dirty="0">
                <a:solidFill>
                  <a:schemeClr val="bg1"/>
                </a:solidFill>
                <a:latin typeface="Calibri" panose="020F0502020204030204" pitchFamily="34" charset="0"/>
              </a:rPr>
              <a:t> servants and had never tried to take any of </a:t>
            </a:r>
            <a:r>
              <a:rPr lang="en-US" sz="2000" dirty="0" err="1">
                <a:solidFill>
                  <a:schemeClr val="bg1"/>
                </a:solidFill>
                <a:latin typeface="Calibri" panose="020F0502020204030204" pitchFamily="34" charset="0"/>
              </a:rPr>
              <a:t>Nabal’s</a:t>
            </a:r>
            <a:r>
              <a:rPr lang="en-US" sz="2000" dirty="0">
                <a:solidFill>
                  <a:schemeClr val="bg1"/>
                </a:solidFill>
                <a:latin typeface="Calibri" panose="020F0502020204030204" pitchFamily="34" charset="0"/>
              </a:rPr>
              <a:t> animals.</a:t>
            </a:r>
          </a:p>
        </p:txBody>
      </p:sp>
      <p:pic>
        <p:nvPicPr>
          <p:cNvPr id="5" name="Picture 4">
            <a:extLst>
              <a:ext uri="{FF2B5EF4-FFF2-40B4-BE49-F238E27FC236}">
                <a16:creationId xmlns:a16="http://schemas.microsoft.com/office/drawing/2014/main" id="{44F98AD5-7527-D7F5-0B0E-F1A15C6F1B74}"/>
              </a:ext>
            </a:extLst>
          </p:cNvPr>
          <p:cNvPicPr>
            <a:picLocks noChangeAspect="1"/>
          </p:cNvPicPr>
          <p:nvPr/>
        </p:nvPicPr>
        <p:blipFill>
          <a:blip r:embed="rId3"/>
          <a:stretch>
            <a:fillRect/>
          </a:stretch>
        </p:blipFill>
        <p:spPr>
          <a:xfrm>
            <a:off x="7541703" y="2016774"/>
            <a:ext cx="4153480" cy="4077269"/>
          </a:xfrm>
          <a:prstGeom prst="rect">
            <a:avLst/>
          </a:prstGeom>
        </p:spPr>
      </p:pic>
      <p:pic>
        <p:nvPicPr>
          <p:cNvPr id="8" name="Picture 7">
            <a:extLst>
              <a:ext uri="{FF2B5EF4-FFF2-40B4-BE49-F238E27FC236}">
                <a16:creationId xmlns:a16="http://schemas.microsoft.com/office/drawing/2014/main" id="{B06B8C40-9040-D8CC-043F-CB27274BF7F6}"/>
              </a:ext>
            </a:extLst>
          </p:cNvPr>
          <p:cNvPicPr>
            <a:picLocks noChangeAspect="1"/>
          </p:cNvPicPr>
          <p:nvPr/>
        </p:nvPicPr>
        <p:blipFill>
          <a:blip r:embed="rId4"/>
          <a:stretch>
            <a:fillRect/>
          </a:stretch>
        </p:blipFill>
        <p:spPr>
          <a:xfrm>
            <a:off x="496817" y="2278295"/>
            <a:ext cx="3339184" cy="3306253"/>
          </a:xfrm>
          <a:prstGeom prst="rect">
            <a:avLst/>
          </a:prstGeom>
        </p:spPr>
      </p:pic>
    </p:spTree>
    <p:extLst>
      <p:ext uri="{BB962C8B-B14F-4D97-AF65-F5344CB8AC3E}">
        <p14:creationId xmlns:p14="http://schemas.microsoft.com/office/powerpoint/2010/main" val="3475084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30somethinglikethat.files.wordpress.com/2011/12/burntorange1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1107996"/>
          </a:xfrm>
          <a:prstGeom prst="rect">
            <a:avLst/>
          </a:prstGeom>
          <a:noFill/>
        </p:spPr>
        <p:txBody>
          <a:bodyPr wrap="square" rtlCol="0">
            <a:spAutoFit/>
          </a:bodyPr>
          <a:lstStyle/>
          <a:p>
            <a:pPr algn="ctr"/>
            <a:r>
              <a:rPr lang="en-US" sz="6600" dirty="0">
                <a:solidFill>
                  <a:schemeClr val="bg1"/>
                </a:solidFill>
                <a:latin typeface="Colonna MT" panose="04020805060202030203" pitchFamily="82" charset="0"/>
              </a:rPr>
              <a:t>David’s Reaction to the Insult</a:t>
            </a:r>
          </a:p>
        </p:txBody>
      </p:sp>
      <p:sp>
        <p:nvSpPr>
          <p:cNvPr id="71" name="TextBox 70"/>
          <p:cNvSpPr txBox="1"/>
          <p:nvPr/>
        </p:nvSpPr>
        <p:spPr>
          <a:xfrm>
            <a:off x="90718" y="6515132"/>
            <a:ext cx="3429000" cy="369332"/>
          </a:xfrm>
          <a:prstGeom prst="rect">
            <a:avLst/>
          </a:prstGeom>
          <a:noFill/>
        </p:spPr>
        <p:txBody>
          <a:bodyPr wrap="square" rtlCol="0">
            <a:spAutoFit/>
          </a:bodyPr>
          <a:lstStyle/>
          <a:p>
            <a:r>
              <a:rPr lang="en-US" dirty="0">
                <a:solidFill>
                  <a:schemeClr val="bg1"/>
                </a:solidFill>
              </a:rPr>
              <a:t>1 Samuel 25:21-34</a:t>
            </a:r>
          </a:p>
        </p:txBody>
      </p:sp>
      <p:sp>
        <p:nvSpPr>
          <p:cNvPr id="72" name="TextBox 71"/>
          <p:cNvSpPr txBox="1"/>
          <p:nvPr/>
        </p:nvSpPr>
        <p:spPr>
          <a:xfrm>
            <a:off x="3191070" y="3908024"/>
            <a:ext cx="7495932" cy="954107"/>
          </a:xfrm>
          <a:prstGeom prst="rect">
            <a:avLst/>
          </a:prstGeom>
          <a:noFill/>
        </p:spPr>
        <p:txBody>
          <a:bodyPr wrap="square" rtlCol="0">
            <a:spAutoFit/>
          </a:bodyPr>
          <a:lstStyle/>
          <a:p>
            <a:r>
              <a:rPr lang="en-US" sz="2800" dirty="0">
                <a:solidFill>
                  <a:schemeClr val="bg1"/>
                </a:solidFill>
                <a:latin typeface="Calibri" panose="020F0502020204030204" pitchFamily="34" charset="0"/>
              </a:rPr>
              <a:t> The phrase “any that </a:t>
            </a:r>
            <a:r>
              <a:rPr lang="en-US" sz="2800" dirty="0" err="1">
                <a:solidFill>
                  <a:schemeClr val="bg1"/>
                </a:solidFill>
                <a:latin typeface="Calibri" panose="020F0502020204030204" pitchFamily="34" charset="0"/>
              </a:rPr>
              <a:t>pisseth</a:t>
            </a:r>
            <a:r>
              <a:rPr lang="en-US" sz="2800" dirty="0">
                <a:solidFill>
                  <a:schemeClr val="bg1"/>
                </a:solidFill>
                <a:latin typeface="Calibri" panose="020F0502020204030204" pitchFamily="34" charset="0"/>
              </a:rPr>
              <a:t> against the wall” is a cultural expression used to mean “all males.”(1)</a:t>
            </a:r>
          </a:p>
        </p:txBody>
      </p:sp>
      <p:sp>
        <p:nvSpPr>
          <p:cNvPr id="2" name="Rectangle 1"/>
          <p:cNvSpPr/>
          <p:nvPr/>
        </p:nvSpPr>
        <p:spPr>
          <a:xfrm>
            <a:off x="573741" y="1517826"/>
            <a:ext cx="6096000" cy="1200329"/>
          </a:xfrm>
          <a:prstGeom prst="rect">
            <a:avLst/>
          </a:prstGeom>
        </p:spPr>
        <p:txBody>
          <a:bodyPr>
            <a:spAutoFit/>
          </a:bodyPr>
          <a:lstStyle/>
          <a:p>
            <a:r>
              <a:rPr lang="en-US" sz="2400" i="1" dirty="0">
                <a:solidFill>
                  <a:srgbClr val="FFFF00"/>
                </a:solidFill>
              </a:rPr>
              <a:t>So and more also do God unto the enemies of David, if I leave of all that pertain to him by the morning light any that </a:t>
            </a:r>
            <a:r>
              <a:rPr lang="en-US" sz="2400" i="1" dirty="0" err="1">
                <a:solidFill>
                  <a:srgbClr val="FFFF00"/>
                </a:solidFill>
              </a:rPr>
              <a:t>pisseth</a:t>
            </a:r>
            <a:r>
              <a:rPr lang="en-US" sz="2400" i="1" dirty="0">
                <a:solidFill>
                  <a:srgbClr val="FFFF00"/>
                </a:solidFill>
              </a:rPr>
              <a:t> against the wall.</a:t>
            </a:r>
            <a:r>
              <a:rPr lang="en-US" sz="2400" i="1" dirty="0">
                <a:solidFill>
                  <a:srgbClr val="FFFF00"/>
                </a:solidFill>
                <a:latin typeface="Calibri" panose="020F0502020204030204" pitchFamily="34" charset="0"/>
              </a:rPr>
              <a:t>.</a:t>
            </a:r>
          </a:p>
        </p:txBody>
      </p:sp>
      <p:sp>
        <p:nvSpPr>
          <p:cNvPr id="3" name="Rectangle 2"/>
          <p:cNvSpPr/>
          <p:nvPr/>
        </p:nvSpPr>
        <p:spPr>
          <a:xfrm>
            <a:off x="2723013" y="5640251"/>
            <a:ext cx="7167283" cy="830997"/>
          </a:xfrm>
          <a:prstGeom prst="rect">
            <a:avLst/>
          </a:prstGeom>
        </p:spPr>
        <p:txBody>
          <a:bodyPr wrap="square">
            <a:spAutoFit/>
          </a:bodyPr>
          <a:lstStyle/>
          <a:p>
            <a:r>
              <a:rPr lang="en-US" sz="2400" dirty="0">
                <a:solidFill>
                  <a:schemeClr val="bg1"/>
                </a:solidFill>
                <a:latin typeface="Calibri" panose="020F0502020204030204" pitchFamily="34" charset="0"/>
              </a:rPr>
              <a:t>David threatened not only to kill </a:t>
            </a:r>
            <a:r>
              <a:rPr lang="en-US" sz="2400" dirty="0" err="1">
                <a:solidFill>
                  <a:schemeClr val="bg1"/>
                </a:solidFill>
                <a:latin typeface="Calibri" panose="020F0502020204030204" pitchFamily="34" charset="0"/>
              </a:rPr>
              <a:t>Nabal</a:t>
            </a:r>
            <a:r>
              <a:rPr lang="en-US" sz="2400" dirty="0">
                <a:solidFill>
                  <a:schemeClr val="bg1"/>
                </a:solidFill>
                <a:latin typeface="Calibri" panose="020F0502020204030204" pitchFamily="34" charset="0"/>
              </a:rPr>
              <a:t> himself but also to destroy completely all that was his. </a:t>
            </a:r>
            <a:endParaRPr lang="en-US" sz="2400" dirty="0">
              <a:solidFill>
                <a:schemeClr val="bg1"/>
              </a:solidFill>
            </a:endParaRPr>
          </a:p>
        </p:txBody>
      </p:sp>
      <p:pic>
        <p:nvPicPr>
          <p:cNvPr id="3074" name="Picture 2" descr="http://fbv.socialbiblia.com/images/david-and-nab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9741" y="1165489"/>
            <a:ext cx="2478741" cy="2478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4368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30somethinglikethat.files.wordpress.com/2011/12/burntorange1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997839" y="1805978"/>
            <a:ext cx="5488145" cy="1569660"/>
          </a:xfrm>
          <a:prstGeom prst="rect">
            <a:avLst/>
          </a:prstGeom>
          <a:noFill/>
        </p:spPr>
        <p:txBody>
          <a:bodyPr wrap="square" rtlCol="0">
            <a:spAutoFit/>
          </a:bodyPr>
          <a:lstStyle/>
          <a:p>
            <a:r>
              <a:rPr lang="en-US" sz="2400" dirty="0">
                <a:solidFill>
                  <a:schemeClr val="bg1"/>
                </a:solidFill>
                <a:latin typeface="Calibri" panose="020F0502020204030204" pitchFamily="34" charset="0"/>
              </a:rPr>
              <a:t>When Abigail found David in the wilderness, she bowed before him and humbly asked him to spare her household despite the iniquities of her husband.</a:t>
            </a:r>
          </a:p>
        </p:txBody>
      </p:sp>
      <p:sp>
        <p:nvSpPr>
          <p:cNvPr id="6" name="TextBox 5"/>
          <p:cNvSpPr txBox="1"/>
          <p:nvPr/>
        </p:nvSpPr>
        <p:spPr>
          <a:xfrm>
            <a:off x="0" y="0"/>
            <a:ext cx="12192000" cy="1107996"/>
          </a:xfrm>
          <a:prstGeom prst="rect">
            <a:avLst/>
          </a:prstGeom>
          <a:noFill/>
        </p:spPr>
        <p:txBody>
          <a:bodyPr wrap="square" rtlCol="0">
            <a:spAutoFit/>
          </a:bodyPr>
          <a:lstStyle/>
          <a:p>
            <a:pPr algn="ctr"/>
            <a:r>
              <a:rPr lang="en-US" sz="6600" dirty="0">
                <a:solidFill>
                  <a:schemeClr val="bg1"/>
                </a:solidFill>
                <a:latin typeface="Colonna MT" panose="04020805060202030203" pitchFamily="82" charset="0"/>
              </a:rPr>
              <a:t>Abigail’s Choice To Make Peace</a:t>
            </a:r>
          </a:p>
        </p:txBody>
      </p:sp>
      <p:sp>
        <p:nvSpPr>
          <p:cNvPr id="71" name="TextBox 70"/>
          <p:cNvSpPr txBox="1"/>
          <p:nvPr/>
        </p:nvSpPr>
        <p:spPr>
          <a:xfrm>
            <a:off x="107576" y="6381945"/>
            <a:ext cx="3429000" cy="369332"/>
          </a:xfrm>
          <a:prstGeom prst="rect">
            <a:avLst/>
          </a:prstGeom>
          <a:noFill/>
        </p:spPr>
        <p:txBody>
          <a:bodyPr wrap="square" rtlCol="0">
            <a:spAutoFit/>
          </a:bodyPr>
          <a:lstStyle/>
          <a:p>
            <a:r>
              <a:rPr lang="en-US" dirty="0">
                <a:solidFill>
                  <a:schemeClr val="bg1"/>
                </a:solidFill>
              </a:rPr>
              <a:t>1 Samuel 25:32-34</a:t>
            </a:r>
          </a:p>
        </p:txBody>
      </p:sp>
      <p:pic>
        <p:nvPicPr>
          <p:cNvPr id="2050" name="Picture 2" descr="https://thesavingfaith.files.wordpress.com/2012/03/110_05_0099_biblepainting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786" y="1527139"/>
            <a:ext cx="4876800" cy="3324226"/>
          </a:xfrm>
          <a:prstGeom prst="rect">
            <a:avLst/>
          </a:prstGeom>
          <a:noFill/>
          <a:extLst>
            <a:ext uri="{909E8E84-426E-40DD-AFC4-6F175D3DCCD1}">
              <a14:hiddenFill xmlns:a14="http://schemas.microsoft.com/office/drawing/2010/main">
                <a:solidFill>
                  <a:srgbClr val="FFFFFF"/>
                </a:solidFill>
              </a14:hiddenFill>
            </a:ext>
          </a:extLst>
        </p:spPr>
      </p:pic>
      <p:grpSp>
        <p:nvGrpSpPr>
          <p:cNvPr id="50" name="Group 49"/>
          <p:cNvGrpSpPr/>
          <p:nvPr/>
        </p:nvGrpSpPr>
        <p:grpSpPr>
          <a:xfrm>
            <a:off x="7631056" y="4065080"/>
            <a:ext cx="3505068" cy="2501531"/>
            <a:chOff x="228600" y="381000"/>
            <a:chExt cx="3505068" cy="2501531"/>
          </a:xfrm>
        </p:grpSpPr>
        <p:grpSp>
          <p:nvGrpSpPr>
            <p:cNvPr id="51" name="Group 50"/>
            <p:cNvGrpSpPr/>
            <p:nvPr/>
          </p:nvGrpSpPr>
          <p:grpSpPr>
            <a:xfrm>
              <a:off x="228600" y="381000"/>
              <a:ext cx="3505068" cy="2501531"/>
              <a:chOff x="534986" y="381000"/>
              <a:chExt cx="2637111" cy="2501531"/>
            </a:xfrm>
          </p:grpSpPr>
          <p:sp>
            <p:nvSpPr>
              <p:cNvPr id="53" name="Rectangle 52"/>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p:cNvGrpSpPr/>
              <p:nvPr/>
            </p:nvGrpSpPr>
            <p:grpSpPr>
              <a:xfrm>
                <a:off x="534986" y="384805"/>
                <a:ext cx="457200" cy="2497726"/>
                <a:chOff x="533400" y="381000"/>
                <a:chExt cx="457200" cy="2497726"/>
              </a:xfrm>
            </p:grpSpPr>
            <p:sp>
              <p:nvSpPr>
                <p:cNvPr id="60" name="Oval 59"/>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ounded Rectangle 60"/>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p:cNvGrpSpPr/>
              <p:nvPr/>
            </p:nvGrpSpPr>
            <p:grpSpPr>
              <a:xfrm>
                <a:off x="2714897" y="381000"/>
                <a:ext cx="457200" cy="2497726"/>
                <a:chOff x="2714897" y="457200"/>
                <a:chExt cx="457200" cy="2497726"/>
              </a:xfrm>
            </p:grpSpPr>
            <p:sp>
              <p:nvSpPr>
                <p:cNvPr id="56" name="Oval 55"/>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Rectangle 51"/>
            <p:cNvSpPr/>
            <p:nvPr/>
          </p:nvSpPr>
          <p:spPr>
            <a:xfrm>
              <a:off x="842492" y="1174009"/>
              <a:ext cx="2293346" cy="830997"/>
            </a:xfrm>
            <a:prstGeom prst="rect">
              <a:avLst/>
            </a:prstGeom>
          </p:spPr>
          <p:txBody>
            <a:bodyPr wrap="square">
              <a:spAutoFit/>
            </a:bodyPr>
            <a:lstStyle/>
            <a:p>
              <a:pPr algn="ctr"/>
              <a:r>
                <a:rPr lang="en-US" sz="1600" i="1" dirty="0">
                  <a:latin typeface="Calibri" panose="020F0502020204030204" pitchFamily="34" charset="0"/>
                </a:rPr>
                <a:t>Our righteous choices can bless not only us but also others around us</a:t>
              </a:r>
              <a:endParaRPr lang="en-US" sz="1600" i="1" dirty="0"/>
            </a:p>
          </p:txBody>
        </p:sp>
      </p:grpSp>
    </p:spTree>
    <p:extLst>
      <p:ext uri="{BB962C8B-B14F-4D97-AF65-F5344CB8AC3E}">
        <p14:creationId xmlns:p14="http://schemas.microsoft.com/office/powerpoint/2010/main" val="1885219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barn(outVertical)">
                                      <p:cBhvr>
                                        <p:cTn id="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30somethinglikethat.files.wordpress.com/2011/12/burntorange1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11929" y="888599"/>
            <a:ext cx="10304062" cy="584775"/>
          </a:xfrm>
          <a:prstGeom prst="rect">
            <a:avLst/>
          </a:prstGeom>
          <a:noFill/>
        </p:spPr>
        <p:txBody>
          <a:bodyPr wrap="square" rtlCol="0">
            <a:spAutoFit/>
          </a:bodyPr>
          <a:lstStyle/>
          <a:p>
            <a:r>
              <a:rPr lang="en-US" sz="3200" dirty="0">
                <a:solidFill>
                  <a:schemeClr val="bg1"/>
                </a:solidFill>
                <a:latin typeface="Calibri" panose="020F0502020204030204" pitchFamily="34" charset="0"/>
              </a:rPr>
              <a:t>Have you been effected by some else’s good choice?</a:t>
            </a:r>
          </a:p>
        </p:txBody>
      </p:sp>
      <p:sp>
        <p:nvSpPr>
          <p:cNvPr id="6" name="TextBox 5"/>
          <p:cNvSpPr txBox="1"/>
          <p:nvPr/>
        </p:nvSpPr>
        <p:spPr>
          <a:xfrm>
            <a:off x="0" y="0"/>
            <a:ext cx="12192000" cy="1107996"/>
          </a:xfrm>
          <a:prstGeom prst="rect">
            <a:avLst/>
          </a:prstGeom>
          <a:noFill/>
        </p:spPr>
        <p:txBody>
          <a:bodyPr wrap="square" rtlCol="0">
            <a:spAutoFit/>
          </a:bodyPr>
          <a:lstStyle/>
          <a:p>
            <a:pPr algn="ctr"/>
            <a:r>
              <a:rPr lang="en-US" sz="6600" dirty="0">
                <a:solidFill>
                  <a:schemeClr val="bg1"/>
                </a:solidFill>
                <a:latin typeface="Colonna MT" panose="04020805060202030203" pitchFamily="82" charset="0"/>
              </a:rPr>
              <a:t>Choices To Be Made</a:t>
            </a:r>
          </a:p>
        </p:txBody>
      </p:sp>
      <p:sp>
        <p:nvSpPr>
          <p:cNvPr id="3" name="Rectangle 2"/>
          <p:cNvSpPr/>
          <p:nvPr/>
        </p:nvSpPr>
        <p:spPr>
          <a:xfrm>
            <a:off x="5780603" y="3308379"/>
            <a:ext cx="4226853" cy="646331"/>
          </a:xfrm>
          <a:prstGeom prst="rect">
            <a:avLst/>
          </a:prstGeom>
        </p:spPr>
        <p:txBody>
          <a:bodyPr wrap="square">
            <a:spAutoFit/>
          </a:bodyPr>
          <a:lstStyle/>
          <a:p>
            <a:r>
              <a:rPr lang="en-US" dirty="0">
                <a:solidFill>
                  <a:schemeClr val="bg1"/>
                </a:solidFill>
                <a:latin typeface="Calibri" panose="020F0502020204030204" pitchFamily="34" charset="0"/>
              </a:rPr>
              <a:t>“On this mortal journey we must never think that our choices affect only us” (1)</a:t>
            </a:r>
          </a:p>
        </p:txBody>
      </p:sp>
      <p:sp>
        <p:nvSpPr>
          <p:cNvPr id="85" name="Rectangle 84"/>
          <p:cNvSpPr/>
          <p:nvPr/>
        </p:nvSpPr>
        <p:spPr>
          <a:xfrm>
            <a:off x="2380381" y="4926914"/>
            <a:ext cx="6096000" cy="923330"/>
          </a:xfrm>
          <a:prstGeom prst="rect">
            <a:avLst/>
          </a:prstGeom>
        </p:spPr>
        <p:txBody>
          <a:bodyPr>
            <a:spAutoFit/>
          </a:bodyPr>
          <a:lstStyle/>
          <a:p>
            <a:r>
              <a:rPr lang="en-US" dirty="0">
                <a:solidFill>
                  <a:schemeClr val="bg1"/>
                </a:solidFill>
                <a:latin typeface="Calibri" panose="020F0502020204030204" pitchFamily="34" charset="0"/>
              </a:rPr>
              <a:t>Other people’s actions do not dictate what is right or wrong. One person having the courage to make the right choice can influence many others to also choose wisely.(2)</a:t>
            </a:r>
            <a:endParaRPr lang="en-US" dirty="0">
              <a:solidFill>
                <a:schemeClr val="bg1"/>
              </a:solidFill>
            </a:endParaRPr>
          </a:p>
        </p:txBody>
      </p:sp>
      <p:pic>
        <p:nvPicPr>
          <p:cNvPr id="4098" name="Picture 2" descr="https://www.lds.org/bc/content/shared/content/images/leaders/Kacher_72dpi_276x33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8618" y="2794889"/>
            <a:ext cx="1461147" cy="178408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0227" y="4578971"/>
            <a:ext cx="1581150" cy="1905000"/>
          </a:xfrm>
          <a:prstGeom prst="rect">
            <a:avLst/>
          </a:prstGeom>
        </p:spPr>
      </p:pic>
      <p:pic>
        <p:nvPicPr>
          <p:cNvPr id="4104" name="Picture 8" descr="http://www.humbleisd.net/cms/lib2/TX01001414/Centricity/Domain/190/2015696232_ThumbsUpSmiley.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436809" y="1616839"/>
            <a:ext cx="2857500" cy="2314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5496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8"/>
                                        </p:tgtEl>
                                        <p:attrNameLst>
                                          <p:attrName>style.visibility</p:attrName>
                                        </p:attrNameLst>
                                      </p:cBhvr>
                                      <p:to>
                                        <p:strVal val="visible"/>
                                      </p:to>
                                    </p:set>
                                  </p:childTnLst>
                                </p:cTn>
                              </p:par>
                              <p:par>
                                <p:cTn id="9" presetID="10" presetClass="exit" presetSubtype="0" fill="hold" nodeType="withEffect">
                                  <p:stCondLst>
                                    <p:cond delay="0"/>
                                  </p:stCondLst>
                                  <p:childTnLst>
                                    <p:animEffect transition="out" filter="fade">
                                      <p:cBhvr>
                                        <p:cTn id="10" dur="500"/>
                                        <p:tgtEl>
                                          <p:spTgt spid="4104"/>
                                        </p:tgtEl>
                                      </p:cBhvr>
                                    </p:animEffect>
                                    <p:set>
                                      <p:cBhvr>
                                        <p:cTn id="11" dur="1" fill="hold">
                                          <p:stCondLst>
                                            <p:cond delay="499"/>
                                          </p:stCondLst>
                                        </p:cTn>
                                        <p:tgtEl>
                                          <p:spTgt spid="4104"/>
                                        </p:tgtEl>
                                        <p:attrNameLst>
                                          <p:attrName>style.visibility</p:attrName>
                                        </p:attrNameLst>
                                      </p:cBhvr>
                                      <p:to>
                                        <p:strVal val="hidden"/>
                                      </p:to>
                                    </p:set>
                                  </p:childTnLst>
                                </p:cTn>
                              </p:par>
                              <p:par>
                                <p:cTn id="12" presetID="10" presetClass="exit" presetSubtype="0" fill="hold" grpId="0" nodeType="withEffect">
                                  <p:stCondLst>
                                    <p:cond delay="0"/>
                                  </p:stCondLst>
                                  <p:childTnLst>
                                    <p:animEffect transition="out" filter="fade">
                                      <p:cBhvr>
                                        <p:cTn id="13" dur="500"/>
                                        <p:tgtEl>
                                          <p:spTgt spid="4"/>
                                        </p:tgtEl>
                                      </p:cBhvr>
                                    </p:animEffect>
                                    <p:set>
                                      <p:cBhvr>
                                        <p:cTn id="14" dur="1" fill="hold">
                                          <p:stCondLst>
                                            <p:cond delay="49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5"/>
                                        </p:tgtEl>
                                        <p:attrNameLst>
                                          <p:attrName>style.visibility</p:attrName>
                                        </p:attrNameLst>
                                      </p:cBhvr>
                                      <p:to>
                                        <p:strVal val="visible"/>
                                      </p:to>
                                    </p:set>
                                    <p:animEffect transition="in" filter="fade">
                                      <p:cBhvr>
                                        <p:cTn id="19" dur="500"/>
                                        <p:tgtEl>
                                          <p:spTgt spid="85"/>
                                        </p:tgtEl>
                                      </p:cBhvr>
                                    </p:animEffect>
                                  </p:childTnLst>
                                </p:cTn>
                              </p:par>
                              <p:par>
                                <p:cTn id="20" presetID="10"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8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FA0E6F-43E9-D63F-4D51-5F2A6F8E6353}"/>
            </a:ext>
          </a:extLst>
        </p:cNvPr>
        <p:cNvGrpSpPr/>
        <p:nvPr/>
      </p:nvGrpSpPr>
      <p:grpSpPr>
        <a:xfrm>
          <a:off x="0" y="0"/>
          <a:ext cx="0" cy="0"/>
          <a:chOff x="0" y="0"/>
          <a:chExt cx="0" cy="0"/>
        </a:xfrm>
      </p:grpSpPr>
      <p:pic>
        <p:nvPicPr>
          <p:cNvPr id="1026" name="Picture 2" descr="http://30somethinglikethat.files.wordpress.com/2011/12/burntorange100.jpg">
            <a:extLst>
              <a:ext uri="{FF2B5EF4-FFF2-40B4-BE49-F238E27FC236}">
                <a16:creationId xmlns:a16="http://schemas.microsoft.com/office/drawing/2014/main" id="{DD27C3A1-71BC-8E28-84A0-51C15BB0CB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76B9049-B8C4-B54E-AFE7-A28D44B2FF84}"/>
              </a:ext>
            </a:extLst>
          </p:cNvPr>
          <p:cNvSpPr txBox="1"/>
          <p:nvPr/>
        </p:nvSpPr>
        <p:spPr>
          <a:xfrm>
            <a:off x="0" y="0"/>
            <a:ext cx="12192000" cy="1107996"/>
          </a:xfrm>
          <a:prstGeom prst="rect">
            <a:avLst/>
          </a:prstGeom>
          <a:noFill/>
        </p:spPr>
        <p:txBody>
          <a:bodyPr wrap="square" rtlCol="0">
            <a:spAutoFit/>
          </a:bodyPr>
          <a:lstStyle/>
          <a:p>
            <a:pPr algn="ctr"/>
            <a:r>
              <a:rPr lang="en-US" sz="6600" dirty="0">
                <a:solidFill>
                  <a:schemeClr val="bg1"/>
                </a:solidFill>
                <a:latin typeface="Colonna MT" panose="04020805060202030203" pitchFamily="82" charset="0"/>
              </a:rPr>
              <a:t>Forgiveness</a:t>
            </a:r>
          </a:p>
        </p:txBody>
      </p:sp>
      <p:sp>
        <p:nvSpPr>
          <p:cNvPr id="3" name="Rectangle 2">
            <a:extLst>
              <a:ext uri="{FF2B5EF4-FFF2-40B4-BE49-F238E27FC236}">
                <a16:creationId xmlns:a16="http://schemas.microsoft.com/office/drawing/2014/main" id="{68C59B51-6F0C-8B0D-E3AD-87C95B77C8AC}"/>
              </a:ext>
            </a:extLst>
          </p:cNvPr>
          <p:cNvSpPr/>
          <p:nvPr/>
        </p:nvSpPr>
        <p:spPr>
          <a:xfrm>
            <a:off x="3982573" y="1006886"/>
            <a:ext cx="4226853" cy="830997"/>
          </a:xfrm>
          <a:prstGeom prst="rect">
            <a:avLst/>
          </a:prstGeom>
        </p:spPr>
        <p:txBody>
          <a:bodyPr wrap="square">
            <a:spAutoFit/>
          </a:bodyPr>
          <a:lstStyle/>
          <a:p>
            <a:pPr algn="ctr"/>
            <a:r>
              <a:rPr lang="en-US" sz="2400" dirty="0">
                <a:solidFill>
                  <a:schemeClr val="bg1"/>
                </a:solidFill>
              </a:rPr>
              <a:t>Abigail interceded and helped David to forgive.</a:t>
            </a:r>
            <a:endParaRPr lang="en-US" sz="2400" dirty="0">
              <a:solidFill>
                <a:schemeClr val="bg1"/>
              </a:solidFill>
              <a:latin typeface="Calibri" panose="020F0502020204030204" pitchFamily="34" charset="0"/>
            </a:endParaRPr>
          </a:p>
        </p:txBody>
      </p:sp>
      <p:grpSp>
        <p:nvGrpSpPr>
          <p:cNvPr id="5" name="Group 4">
            <a:extLst>
              <a:ext uri="{FF2B5EF4-FFF2-40B4-BE49-F238E27FC236}">
                <a16:creationId xmlns:a16="http://schemas.microsoft.com/office/drawing/2014/main" id="{72B704EC-8091-12B4-72B9-500B9A8A255B}"/>
              </a:ext>
            </a:extLst>
          </p:cNvPr>
          <p:cNvGrpSpPr/>
          <p:nvPr/>
        </p:nvGrpSpPr>
        <p:grpSpPr>
          <a:xfrm>
            <a:off x="6804791" y="4243123"/>
            <a:ext cx="3505068" cy="2501531"/>
            <a:chOff x="228600" y="381000"/>
            <a:chExt cx="3505068" cy="2501531"/>
          </a:xfrm>
        </p:grpSpPr>
        <p:grpSp>
          <p:nvGrpSpPr>
            <p:cNvPr id="7" name="Group 6">
              <a:extLst>
                <a:ext uri="{FF2B5EF4-FFF2-40B4-BE49-F238E27FC236}">
                  <a16:creationId xmlns:a16="http://schemas.microsoft.com/office/drawing/2014/main" id="{4356DB57-53C9-95E7-E2D7-A5449A031EB9}"/>
                </a:ext>
              </a:extLst>
            </p:cNvPr>
            <p:cNvGrpSpPr/>
            <p:nvPr/>
          </p:nvGrpSpPr>
          <p:grpSpPr>
            <a:xfrm>
              <a:off x="228600" y="381000"/>
              <a:ext cx="3505068" cy="2501531"/>
              <a:chOff x="534986" y="381000"/>
              <a:chExt cx="2637111" cy="2501531"/>
            </a:xfrm>
          </p:grpSpPr>
          <p:sp>
            <p:nvSpPr>
              <p:cNvPr id="9" name="Rectangle 8">
                <a:extLst>
                  <a:ext uri="{FF2B5EF4-FFF2-40B4-BE49-F238E27FC236}">
                    <a16:creationId xmlns:a16="http://schemas.microsoft.com/office/drawing/2014/main" id="{37014044-559C-35CE-5BDC-4C40B1640FC8}"/>
                  </a:ext>
                </a:extLst>
              </p:cNvPr>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DA1E6993-E254-B25F-DE88-A68857C81D0F}"/>
                  </a:ext>
                </a:extLst>
              </p:cNvPr>
              <p:cNvGrpSpPr/>
              <p:nvPr/>
            </p:nvGrpSpPr>
            <p:grpSpPr>
              <a:xfrm>
                <a:off x="534986" y="384805"/>
                <a:ext cx="457200" cy="2497726"/>
                <a:chOff x="533400" y="381000"/>
                <a:chExt cx="457200" cy="2497726"/>
              </a:xfrm>
            </p:grpSpPr>
            <p:sp>
              <p:nvSpPr>
                <p:cNvPr id="16" name="Oval 15">
                  <a:extLst>
                    <a:ext uri="{FF2B5EF4-FFF2-40B4-BE49-F238E27FC236}">
                      <a16:creationId xmlns:a16="http://schemas.microsoft.com/office/drawing/2014/main" id="{97BB82EB-1FBF-B101-BF6D-C12FC485EBC4}"/>
                    </a:ext>
                  </a:extLst>
                </p:cNvPr>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60">
                  <a:extLst>
                    <a:ext uri="{FF2B5EF4-FFF2-40B4-BE49-F238E27FC236}">
                      <a16:creationId xmlns:a16="http://schemas.microsoft.com/office/drawing/2014/main" id="{85096604-8CFC-8994-2611-BE83BCC44941}"/>
                    </a:ext>
                  </a:extLst>
                </p:cNvPr>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5E6650E-2027-0694-1242-4FE557E509F4}"/>
                    </a:ext>
                  </a:extLst>
                </p:cNvPr>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87C09A0E-0CD4-489F-5574-61333467D88A}"/>
                    </a:ext>
                  </a:extLst>
                </p:cNvPr>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6254D3AD-B8F7-8D91-78DB-39E4BD10E08D}"/>
                  </a:ext>
                </a:extLst>
              </p:cNvPr>
              <p:cNvGrpSpPr/>
              <p:nvPr/>
            </p:nvGrpSpPr>
            <p:grpSpPr>
              <a:xfrm>
                <a:off x="2714897" y="381000"/>
                <a:ext cx="457200" cy="2497726"/>
                <a:chOff x="2714897" y="457200"/>
                <a:chExt cx="457200" cy="2497726"/>
              </a:xfrm>
            </p:grpSpPr>
            <p:sp>
              <p:nvSpPr>
                <p:cNvPr id="12" name="Oval 11">
                  <a:extLst>
                    <a:ext uri="{FF2B5EF4-FFF2-40B4-BE49-F238E27FC236}">
                      <a16:creationId xmlns:a16="http://schemas.microsoft.com/office/drawing/2014/main" id="{E568EB9F-93C2-9618-797A-A33CDAA17591}"/>
                    </a:ext>
                  </a:extLst>
                </p:cNvPr>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56">
                  <a:extLst>
                    <a:ext uri="{FF2B5EF4-FFF2-40B4-BE49-F238E27FC236}">
                      <a16:creationId xmlns:a16="http://schemas.microsoft.com/office/drawing/2014/main" id="{B18704AD-583D-A561-4A29-BFD9D2DEAFC7}"/>
                    </a:ext>
                  </a:extLst>
                </p:cNvPr>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5B928B20-2F41-70F2-F1CF-E7F0C95ECDED}"/>
                    </a:ext>
                  </a:extLst>
                </p:cNvPr>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0861C4D-E0FE-D680-3CC4-99409E0A0342}"/>
                    </a:ext>
                  </a:extLst>
                </p:cNvPr>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 name="Rectangle 7">
              <a:extLst>
                <a:ext uri="{FF2B5EF4-FFF2-40B4-BE49-F238E27FC236}">
                  <a16:creationId xmlns:a16="http://schemas.microsoft.com/office/drawing/2014/main" id="{72B485CA-9A57-CE86-D980-E00A6348D015}"/>
                </a:ext>
              </a:extLst>
            </p:cNvPr>
            <p:cNvSpPr/>
            <p:nvPr/>
          </p:nvSpPr>
          <p:spPr>
            <a:xfrm>
              <a:off x="842492" y="1174009"/>
              <a:ext cx="2293346" cy="1200329"/>
            </a:xfrm>
            <a:prstGeom prst="rect">
              <a:avLst/>
            </a:prstGeom>
          </p:spPr>
          <p:txBody>
            <a:bodyPr wrap="square">
              <a:spAutoFit/>
            </a:bodyPr>
            <a:lstStyle/>
            <a:p>
              <a:pPr algn="ctr"/>
              <a:r>
                <a:rPr lang="en-US" b="1" dirty="0"/>
                <a:t>Because of Jesus Christ, I can forgive people who have hurt me.</a:t>
              </a:r>
              <a:endParaRPr lang="en-US" sz="1600" i="1" dirty="0"/>
            </a:p>
          </p:txBody>
        </p:sp>
      </p:grpSp>
      <p:sp>
        <p:nvSpPr>
          <p:cNvPr id="21" name="TextBox 20">
            <a:extLst>
              <a:ext uri="{FF2B5EF4-FFF2-40B4-BE49-F238E27FC236}">
                <a16:creationId xmlns:a16="http://schemas.microsoft.com/office/drawing/2014/main" id="{30C3A0D3-5826-B445-883F-8B61BC72C382}"/>
              </a:ext>
            </a:extLst>
          </p:cNvPr>
          <p:cNvSpPr txBox="1"/>
          <p:nvPr/>
        </p:nvSpPr>
        <p:spPr>
          <a:xfrm>
            <a:off x="833554" y="2002114"/>
            <a:ext cx="6097836" cy="2185214"/>
          </a:xfrm>
          <a:prstGeom prst="rect">
            <a:avLst/>
          </a:prstGeom>
          <a:noFill/>
        </p:spPr>
        <p:txBody>
          <a:bodyPr wrap="square">
            <a:spAutoFit/>
          </a:bodyPr>
          <a:lstStyle/>
          <a:p>
            <a:pPr algn="l" fontAlgn="base">
              <a:spcAft>
                <a:spcPts val="1200"/>
              </a:spcAft>
              <a:buNone/>
            </a:pPr>
            <a:r>
              <a:rPr lang="en-US" b="0" i="0" dirty="0">
                <a:solidFill>
                  <a:schemeClr val="bg1"/>
                </a:solidFill>
                <a:effectLst/>
              </a:rPr>
              <a:t>Through [the Savior’s] infinite Atonement, you can forgive those who have hurt you and who may never accept responsibility for their cruelty to you.</a:t>
            </a:r>
          </a:p>
          <a:p>
            <a:pPr algn="l" fontAlgn="base">
              <a:spcAft>
                <a:spcPts val="1200"/>
              </a:spcAft>
              <a:buNone/>
            </a:pPr>
            <a:r>
              <a:rPr lang="en-US" b="0" i="0" dirty="0">
                <a:solidFill>
                  <a:schemeClr val="bg1"/>
                </a:solidFill>
                <a:effectLst/>
              </a:rPr>
              <a:t>It is usually easy to forgive one who sincerely and humbly seeks your forgiveness. But the Savior will grant you the ability to forgive anyone who has mistreated you in any way. Then their hurtful acts can no longer canker your soul. (8)</a:t>
            </a:r>
          </a:p>
        </p:txBody>
      </p:sp>
      <p:pic>
        <p:nvPicPr>
          <p:cNvPr id="23" name="Picture 22">
            <a:extLst>
              <a:ext uri="{FF2B5EF4-FFF2-40B4-BE49-F238E27FC236}">
                <a16:creationId xmlns:a16="http://schemas.microsoft.com/office/drawing/2014/main" id="{F3D70385-7E5C-367B-9770-3BEE46A257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421" y="416179"/>
            <a:ext cx="1105244" cy="1383633"/>
          </a:xfrm>
          <a:prstGeom prst="rect">
            <a:avLst/>
          </a:prstGeom>
        </p:spPr>
      </p:pic>
      <p:pic>
        <p:nvPicPr>
          <p:cNvPr id="25" name="Picture 24">
            <a:extLst>
              <a:ext uri="{FF2B5EF4-FFF2-40B4-BE49-F238E27FC236}">
                <a16:creationId xmlns:a16="http://schemas.microsoft.com/office/drawing/2014/main" id="{D7560E02-07A9-785F-4470-BDC51906C474}"/>
              </a:ext>
            </a:extLst>
          </p:cNvPr>
          <p:cNvPicPr>
            <a:picLocks noChangeAspect="1"/>
          </p:cNvPicPr>
          <p:nvPr/>
        </p:nvPicPr>
        <p:blipFill>
          <a:blip r:embed="rId4"/>
          <a:stretch>
            <a:fillRect/>
          </a:stretch>
        </p:blipFill>
        <p:spPr>
          <a:xfrm>
            <a:off x="7285873" y="1770931"/>
            <a:ext cx="3514990" cy="2395491"/>
          </a:xfrm>
          <a:prstGeom prst="rect">
            <a:avLst/>
          </a:prstGeom>
        </p:spPr>
      </p:pic>
      <p:sp>
        <p:nvSpPr>
          <p:cNvPr id="27" name="TextBox 26">
            <a:extLst>
              <a:ext uri="{FF2B5EF4-FFF2-40B4-BE49-F238E27FC236}">
                <a16:creationId xmlns:a16="http://schemas.microsoft.com/office/drawing/2014/main" id="{9DE9319D-2B46-35D3-4D5E-94340598F4F7}"/>
              </a:ext>
            </a:extLst>
          </p:cNvPr>
          <p:cNvSpPr txBox="1"/>
          <p:nvPr/>
        </p:nvSpPr>
        <p:spPr>
          <a:xfrm>
            <a:off x="333421" y="5107083"/>
            <a:ext cx="6103344" cy="1200329"/>
          </a:xfrm>
          <a:prstGeom prst="rect">
            <a:avLst/>
          </a:prstGeom>
          <a:noFill/>
        </p:spPr>
        <p:txBody>
          <a:bodyPr wrap="square">
            <a:spAutoFit/>
          </a:bodyPr>
          <a:lstStyle/>
          <a:p>
            <a:r>
              <a:rPr lang="en-US" sz="2400" b="1" i="1" dirty="0">
                <a:solidFill>
                  <a:srgbClr val="FFFF00"/>
                </a:solidFill>
                <a:effectLst/>
              </a:rPr>
              <a:t> </a:t>
            </a:r>
            <a:r>
              <a:rPr lang="en-US" sz="2400" b="0" i="1" dirty="0">
                <a:solidFill>
                  <a:srgbClr val="FFFF00"/>
                </a:solidFill>
                <a:effectLst/>
              </a:rPr>
              <a:t>I, the Lord, will forgive whom I will forgive, but of you it is required to forgive all men. </a:t>
            </a:r>
          </a:p>
          <a:p>
            <a:r>
              <a:rPr lang="en-US" sz="2400" b="0" i="1" dirty="0">
                <a:solidFill>
                  <a:srgbClr val="FFFF00"/>
                </a:solidFill>
                <a:effectLst/>
              </a:rPr>
              <a:t>D&amp;C 64:10</a:t>
            </a:r>
            <a:endParaRPr lang="en-US" sz="2400" i="1" dirty="0">
              <a:solidFill>
                <a:srgbClr val="FFFF00"/>
              </a:solidFill>
            </a:endParaRPr>
          </a:p>
        </p:txBody>
      </p:sp>
    </p:spTree>
    <p:extLst>
      <p:ext uri="{BB962C8B-B14F-4D97-AF65-F5344CB8AC3E}">
        <p14:creationId xmlns:p14="http://schemas.microsoft.com/office/powerpoint/2010/main" val="1696072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6" presetClass="entr" presetSubtype="37"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out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1000"/>
                                        <p:tgtEl>
                                          <p:spTgt spid="27"/>
                                        </p:tgtEl>
                                      </p:cBhvr>
                                    </p:animEffect>
                                    <p:anim calcmode="lin" valueType="num">
                                      <p:cBhvr>
                                        <p:cTn id="19" dur="1000" fill="hold"/>
                                        <p:tgtEl>
                                          <p:spTgt spid="27"/>
                                        </p:tgtEl>
                                        <p:attrNameLst>
                                          <p:attrName>ppt_x</p:attrName>
                                        </p:attrNameLst>
                                      </p:cBhvr>
                                      <p:tavLst>
                                        <p:tav tm="0">
                                          <p:val>
                                            <p:strVal val="#ppt_x"/>
                                          </p:val>
                                        </p:tav>
                                        <p:tav tm="100000">
                                          <p:val>
                                            <p:strVal val="#ppt_x"/>
                                          </p:val>
                                        </p:tav>
                                      </p:tavLst>
                                    </p:anim>
                                    <p:anim calcmode="lin" valueType="num">
                                      <p:cBhvr>
                                        <p:cTn id="20"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7"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461</TotalTime>
  <Words>3589</Words>
  <Application>Microsoft Office PowerPoint</Application>
  <PresentationFormat>Widescreen</PresentationFormat>
  <Paragraphs>226</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Calibri</vt:lpstr>
      <vt:lpstr>Colonna MT</vt:lpstr>
      <vt:lpstr>Palatino</vt:lpstr>
      <vt:lpstr>Arial</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lynda blau</cp:lastModifiedBy>
  <cp:revision>55</cp:revision>
  <dcterms:created xsi:type="dcterms:W3CDTF">2016-01-02T00:52:00Z</dcterms:created>
  <dcterms:modified xsi:type="dcterms:W3CDTF">2026-05-15T14:34:03Z</dcterms:modified>
</cp:coreProperties>
</file>