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5" r:id="rId7"/>
    <p:sldId id="264" r:id="rId8"/>
    <p:sldId id="266" r:id="rId9"/>
    <p:sldId id="267" r:id="rId10"/>
    <p:sldId id="268" r:id="rId11"/>
    <p:sldId id="269" r:id="rId12"/>
    <p:sldId id="271" r:id="rId13"/>
    <p:sldId id="272" r:id="rId14"/>
    <p:sldId id="278" r:id="rId15"/>
    <p:sldId id="276" r:id="rId16"/>
    <p:sldId id="273" r:id="rId17"/>
    <p:sldId id="274" r:id="rId18"/>
    <p:sldId id="258" r:id="rId19"/>
    <p:sldId id="257" r:id="rId20"/>
    <p:sldId id="262" r:id="rId21"/>
    <p:sldId id="270" r:id="rId22"/>
    <p:sldId id="275" r:id="rId23"/>
  </p:sldIdLst>
  <p:sldSz cx="12192000" cy="6858000"/>
  <p:notesSz cx="6858000" cy="9144000"/>
  <p:embeddedFontLst>
    <p:embeddedFont>
      <p:font typeface="Agency FB" panose="020B0503020202020204" pitchFamily="34" charset="0"/>
      <p:regular r:id="rId24"/>
      <p:bold r:id="rId25"/>
    </p:embeddedFont>
    <p:embeddedFont>
      <p:font typeface="Aharoni" panose="02010803020104030203" pitchFamily="2" charset="-79"/>
      <p:bold r:id="rId26"/>
    </p:embeddedFont>
    <p:embeddedFont>
      <p:font typeface="Georgia" panose="02040502050405020303" pitchFamily="18" charset="0"/>
      <p:regular r:id="rId27"/>
      <p:bold r:id="rId28"/>
      <p:italic r:id="rId29"/>
      <p:boldItalic r:id="rId30"/>
    </p:embeddedFont>
    <p:embeddedFont>
      <p:font typeface="Palatino" panose="020B0604020202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776"/>
    <a:srgbClr val="996600"/>
    <a:srgbClr val="6633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2" d="100"/>
          <a:sy n="112"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B9FCD9-93D6-4B30-8F96-555F35A162C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358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94146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415775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33830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9FCD9-93D6-4B30-8F96-555F35A162C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35600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B9FCD9-93D6-4B30-8F96-555F35A162C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72745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B9FCD9-93D6-4B30-8F96-555F35A162CF}"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30230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B9FCD9-93D6-4B30-8F96-555F35A162CF}"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20420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9FCD9-93D6-4B30-8F96-555F35A162CF}"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74597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FCD9-93D6-4B30-8F96-555F35A162C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06599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FCD9-93D6-4B30-8F96-555F35A162C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08924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9FCD9-93D6-4B30-8F96-555F35A162CF}" type="datetimeFigureOut">
              <a:rPr lang="en-US" smtClean="0"/>
              <a:t>5/15/2026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40541-D803-45DA-899F-5D02486D1977}" type="slidenum">
              <a:rPr lang="en-US" smtClean="0"/>
              <a:t>‹#›</a:t>
            </a:fld>
            <a:endParaRPr lang="en-US"/>
          </a:p>
        </p:txBody>
      </p:sp>
    </p:spTree>
    <p:extLst>
      <p:ext uri="{BB962C8B-B14F-4D97-AF65-F5344CB8AC3E}">
        <p14:creationId xmlns:p14="http://schemas.microsoft.com/office/powerpoint/2010/main" val="273252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77913"/>
            <a:ext cx="12192000" cy="1938992"/>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Moses’ Final Sermon</a:t>
            </a:r>
          </a:p>
          <a:p>
            <a:pPr algn="ctr"/>
            <a:r>
              <a:rPr lang="en-US" sz="6000" dirty="0">
                <a:solidFill>
                  <a:schemeClr val="bg1"/>
                </a:solidFill>
                <a:latin typeface="Aharoni" panose="02010803020104030203" pitchFamily="2" charset="-79"/>
                <a:cs typeface="Aharoni" panose="02010803020104030203" pitchFamily="2" charset="-79"/>
              </a:rPr>
              <a:t>Deuteronomy 27-34</a:t>
            </a:r>
          </a:p>
        </p:txBody>
      </p:sp>
      <p:sp>
        <p:nvSpPr>
          <p:cNvPr id="8" name="Rectangle 7"/>
          <p:cNvSpPr/>
          <p:nvPr/>
        </p:nvSpPr>
        <p:spPr>
          <a:xfrm>
            <a:off x="3349257" y="2933126"/>
            <a:ext cx="5489944" cy="1477328"/>
          </a:xfrm>
          <a:prstGeom prst="rect">
            <a:avLst/>
          </a:prstGeom>
        </p:spPr>
        <p:txBody>
          <a:bodyPr wrap="square">
            <a:spAutoFit/>
          </a:bodyPr>
          <a:lstStyle/>
          <a:p>
            <a:r>
              <a:rPr lang="en-US" i="1" dirty="0">
                <a:solidFill>
                  <a:schemeClr val="bg1"/>
                </a:solidFill>
                <a:latin typeface="Calibri" panose="020F0502020204030204" pitchFamily="34" charset="0"/>
              </a:rPr>
              <a:t>“…they should erect an altar, that should face the rising sun, not far from the city of </a:t>
            </a:r>
            <a:r>
              <a:rPr lang="en-US" i="1" dirty="0" err="1">
                <a:solidFill>
                  <a:schemeClr val="bg1"/>
                </a:solidFill>
                <a:latin typeface="Calibri" panose="020F0502020204030204" pitchFamily="34" charset="0"/>
              </a:rPr>
              <a:t>Shechem</a:t>
            </a:r>
            <a:r>
              <a:rPr lang="en-US" i="1" dirty="0">
                <a:solidFill>
                  <a:schemeClr val="bg1"/>
                </a:solidFill>
                <a:latin typeface="Calibri" panose="020F0502020204030204" pitchFamily="34" charset="0"/>
              </a:rPr>
              <a:t>, between the two mountains, that of </a:t>
            </a:r>
            <a:r>
              <a:rPr lang="en-US" i="1" dirty="0" err="1">
                <a:solidFill>
                  <a:schemeClr val="bg1"/>
                </a:solidFill>
                <a:latin typeface="Calibri" panose="020F0502020204030204" pitchFamily="34" charset="0"/>
              </a:rPr>
              <a:t>Gerizzim</a:t>
            </a:r>
            <a:r>
              <a:rPr lang="en-US" i="1" dirty="0">
                <a:solidFill>
                  <a:schemeClr val="bg1"/>
                </a:solidFill>
                <a:latin typeface="Calibri" panose="020F0502020204030204" pitchFamily="34" charset="0"/>
              </a:rPr>
              <a:t>, situate on the right hand, and that of called </a:t>
            </a:r>
            <a:r>
              <a:rPr lang="en-US" i="1" dirty="0" err="1">
                <a:solidFill>
                  <a:schemeClr val="bg1"/>
                </a:solidFill>
                <a:latin typeface="Calibri" panose="020F0502020204030204" pitchFamily="34" charset="0"/>
              </a:rPr>
              <a:t>Ebal</a:t>
            </a:r>
            <a:r>
              <a:rPr lang="en-US" i="1" dirty="0">
                <a:solidFill>
                  <a:schemeClr val="bg1"/>
                </a:solidFill>
                <a:latin typeface="Calibri" panose="020F0502020204030204" pitchFamily="34" charset="0"/>
              </a:rPr>
              <a:t>, on the left;…”</a:t>
            </a:r>
          </a:p>
          <a:p>
            <a:r>
              <a:rPr lang="en-US" i="1" dirty="0">
                <a:solidFill>
                  <a:schemeClr val="bg1"/>
                </a:solidFill>
                <a:latin typeface="Calibri" panose="020F0502020204030204" pitchFamily="34" charset="0"/>
              </a:rPr>
              <a:t>Josephus</a:t>
            </a:r>
            <a:endParaRPr lang="en-US" i="1" dirty="0">
              <a:solidFill>
                <a:schemeClr val="bg1"/>
              </a:solidFill>
            </a:endParaRPr>
          </a:p>
        </p:txBody>
      </p:sp>
      <p:pic>
        <p:nvPicPr>
          <p:cNvPr id="3" name="Picture 2">
            <a:extLst>
              <a:ext uri="{FF2B5EF4-FFF2-40B4-BE49-F238E27FC236}">
                <a16:creationId xmlns:a16="http://schemas.microsoft.com/office/drawing/2014/main" id="{D17DD4E3-262F-40DC-AB4A-99068676C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8569"/>
            <a:ext cx="12192000" cy="1813887"/>
          </a:xfrm>
          <a:prstGeom prst="rect">
            <a:avLst/>
          </a:prstGeom>
        </p:spPr>
      </p:pic>
      <p:grpSp>
        <p:nvGrpSpPr>
          <p:cNvPr id="9" name="Group 326"/>
          <p:cNvGrpSpPr/>
          <p:nvPr/>
        </p:nvGrpSpPr>
        <p:grpSpPr>
          <a:xfrm>
            <a:off x="9161092" y="2893704"/>
            <a:ext cx="1863223" cy="3819501"/>
            <a:chOff x="3937483" y="513080"/>
            <a:chExt cx="681026" cy="1754293"/>
          </a:xfrm>
        </p:grpSpPr>
        <p:sp>
          <p:nvSpPr>
            <p:cNvPr id="10" name="Oval 9"/>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4342580" y="1037026"/>
              <a:ext cx="275929" cy="637681"/>
              <a:chOff x="4755948" y="2903312"/>
              <a:chExt cx="1111452" cy="2049688"/>
            </a:xfrm>
          </p:grpSpPr>
          <p:sp>
            <p:nvSpPr>
              <p:cNvPr id="25" name="Oval 2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225831">
              <a:off x="4237907" y="873943"/>
              <a:ext cx="66515" cy="917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110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(4)</a:t>
            </a:r>
          </a:p>
        </p:txBody>
      </p:sp>
      <p:sp>
        <p:nvSpPr>
          <p:cNvPr id="3" name="Rectangle 2"/>
          <p:cNvSpPr/>
          <p:nvPr/>
        </p:nvSpPr>
        <p:spPr>
          <a:xfrm>
            <a:off x="233293" y="363915"/>
            <a:ext cx="7783730" cy="6001643"/>
          </a:xfrm>
          <a:prstGeom prst="rect">
            <a:avLst/>
          </a:prstGeom>
        </p:spPr>
        <p:txBody>
          <a:bodyPr wrap="square">
            <a:spAutoFit/>
          </a:bodyPr>
          <a:lstStyle/>
          <a:p>
            <a:r>
              <a:rPr lang="en-US" sz="3200" dirty="0">
                <a:solidFill>
                  <a:schemeClr val="bg1"/>
                </a:solidFill>
                <a:latin typeface="Calibri" panose="020F0502020204030204" pitchFamily="34" charset="0"/>
              </a:rPr>
              <a:t>“The most important of all the commandments of God is that one that you are having the most difficulty keeping today. </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If it is one of dishonesty, if it is one of </a:t>
            </a:r>
            <a:r>
              <a:rPr lang="en-US" sz="3200" dirty="0" err="1">
                <a:solidFill>
                  <a:schemeClr val="bg1"/>
                </a:solidFill>
                <a:latin typeface="Calibri" panose="020F0502020204030204" pitchFamily="34" charset="0"/>
              </a:rPr>
              <a:t>unchastity</a:t>
            </a:r>
            <a:r>
              <a:rPr lang="en-US" sz="3200" dirty="0">
                <a:solidFill>
                  <a:schemeClr val="bg1"/>
                </a:solidFill>
                <a:latin typeface="Calibri" panose="020F0502020204030204" pitchFamily="34" charset="0"/>
              </a:rPr>
              <a:t>, if it is one of falsifying, not telling the truth, today is the day for you to work on that until you have been able to conquer that weakness. … </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Then you start on the next one that is most difficult for you to keep.” </a:t>
            </a:r>
          </a:p>
        </p:txBody>
      </p:sp>
      <p:pic>
        <p:nvPicPr>
          <p:cNvPr id="11268" name="Picture 4" descr="President Harold B.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058" y="2228851"/>
            <a:ext cx="2082372" cy="276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56930" y="4389821"/>
            <a:ext cx="8218661" cy="1077218"/>
          </a:xfrm>
          <a:prstGeom prst="rect">
            <a:avLst/>
          </a:prstGeom>
        </p:spPr>
        <p:txBody>
          <a:bodyPr wrap="square">
            <a:spAutoFit/>
          </a:bodyPr>
          <a:lstStyle/>
          <a:p>
            <a:r>
              <a:rPr lang="en-US" sz="3200" i="1" dirty="0">
                <a:solidFill>
                  <a:srgbClr val="FFFF00"/>
                </a:solidFill>
                <a:latin typeface="Calibri" panose="020F0502020204030204" pitchFamily="34" charset="0"/>
              </a:rPr>
              <a:t>Keep therefore the words of this covenant, and do them, that ye may prosper in all that ye do.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Lost Lamb</a:t>
            </a:r>
          </a:p>
        </p:txBody>
      </p:sp>
      <p:pic>
        <p:nvPicPr>
          <p:cNvPr id="12290" name="Picture 2" descr="Jesus Carrying a Lost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806" y="1257165"/>
            <a:ext cx="238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29:9-13</a:t>
            </a:r>
          </a:p>
        </p:txBody>
      </p:sp>
      <p:sp>
        <p:nvSpPr>
          <p:cNvPr id="5" name="Rectangle 4"/>
          <p:cNvSpPr/>
          <p:nvPr/>
        </p:nvSpPr>
        <p:spPr>
          <a:xfrm>
            <a:off x="7454915" y="5467039"/>
            <a:ext cx="4238897" cy="1200329"/>
          </a:xfrm>
          <a:prstGeom prst="rect">
            <a:avLst/>
          </a:prstGeom>
        </p:spPr>
        <p:txBody>
          <a:bodyPr wrap="square">
            <a:spAutoFit/>
          </a:bodyPr>
          <a:lstStyle/>
          <a:p>
            <a:r>
              <a:rPr lang="en-US" sz="2400" dirty="0">
                <a:solidFill>
                  <a:schemeClr val="bg1"/>
                </a:solidFill>
                <a:latin typeface="Calibri" panose="020F0502020204030204" pitchFamily="34" charset="0"/>
              </a:rPr>
              <a:t>Moses promised that if they kept this covenant they would be blessed and prospered</a:t>
            </a:r>
            <a:endParaRPr lang="en-US" sz="2400" dirty="0">
              <a:solidFill>
                <a:schemeClr val="bg1"/>
              </a:solidFill>
            </a:endParaRPr>
          </a:p>
        </p:txBody>
      </p:sp>
      <p:sp>
        <p:nvSpPr>
          <p:cNvPr id="7" name="Rectangle 6"/>
          <p:cNvSpPr/>
          <p:nvPr/>
        </p:nvSpPr>
        <p:spPr>
          <a:xfrm>
            <a:off x="690492" y="1259175"/>
            <a:ext cx="6096000" cy="2677656"/>
          </a:xfrm>
          <a:prstGeom prst="rect">
            <a:avLst/>
          </a:prstGeom>
        </p:spPr>
        <p:txBody>
          <a:bodyPr>
            <a:spAutoFit/>
          </a:bodyPr>
          <a:lstStyle/>
          <a:p>
            <a:pPr fontAlgn="base"/>
            <a:r>
              <a:rPr lang="en-US" sz="2800" dirty="0">
                <a:ln>
                  <a:solidFill>
                    <a:schemeClr val="bg1"/>
                  </a:solidFill>
                </a:ln>
                <a:solidFill>
                  <a:schemeClr val="accent6">
                    <a:lumMod val="40000"/>
                    <a:lumOff val="60000"/>
                  </a:schemeClr>
                </a:solidFill>
                <a:latin typeface="Calibri" panose="020F0502020204030204" pitchFamily="34" charset="0"/>
              </a:rPr>
              <a:t>How can the lost lamb in this painting represent each of us?</a:t>
            </a:r>
          </a:p>
          <a:p>
            <a:pPr fontAlgn="base"/>
            <a:endParaRPr lang="en-US" sz="2800" dirty="0">
              <a:ln>
                <a:solidFill>
                  <a:schemeClr val="bg1"/>
                </a:solidFill>
              </a:ln>
              <a:solidFill>
                <a:schemeClr val="accent6">
                  <a:lumMod val="40000"/>
                  <a:lumOff val="60000"/>
                </a:schemeClr>
              </a:solidFill>
              <a:latin typeface="Calibri" panose="020F0502020204030204" pitchFamily="34" charset="0"/>
            </a:endParaRPr>
          </a:p>
          <a:p>
            <a:pPr fontAlgn="base"/>
            <a:r>
              <a:rPr lang="en-US" sz="2800" dirty="0">
                <a:ln>
                  <a:solidFill>
                    <a:schemeClr val="bg1"/>
                  </a:solidFill>
                </a:ln>
                <a:solidFill>
                  <a:schemeClr val="accent6">
                    <a:lumMod val="40000"/>
                    <a:lumOff val="60000"/>
                  </a:schemeClr>
                </a:solidFill>
                <a:latin typeface="Calibri" panose="020F0502020204030204" pitchFamily="34" charset="0"/>
              </a:rPr>
              <a:t>What qualities or attributes of the Savior come to mind as you contemplate this picture?</a:t>
            </a:r>
            <a:endParaRPr lang="en-US" sz="2800" b="0" i="0" dirty="0">
              <a:ln>
                <a:solidFill>
                  <a:schemeClr val="bg1"/>
                </a:solidFill>
              </a:ln>
              <a:solidFill>
                <a:schemeClr val="accent6">
                  <a:lumMod val="40000"/>
                  <a:lumOff val="60000"/>
                </a:schemeClr>
              </a:solidFill>
              <a:effectLst/>
              <a:latin typeface="Calibri" panose="020F0502020204030204" pitchFamily="34" charset="0"/>
            </a:endParaRPr>
          </a:p>
        </p:txBody>
      </p:sp>
    </p:spTree>
    <p:extLst>
      <p:ext uri="{BB962C8B-B14F-4D97-AF65-F5344CB8AC3E}">
        <p14:creationId xmlns:p14="http://schemas.microsoft.com/office/powerpoint/2010/main" val="25581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Lost Because of Sin</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29:20</a:t>
            </a:r>
          </a:p>
        </p:txBody>
      </p:sp>
      <p:sp>
        <p:nvSpPr>
          <p:cNvPr id="5" name="Rectangle 4"/>
          <p:cNvSpPr/>
          <p:nvPr/>
        </p:nvSpPr>
        <p:spPr>
          <a:xfrm>
            <a:off x="451857" y="1015663"/>
            <a:ext cx="5056314" cy="830997"/>
          </a:xfrm>
          <a:prstGeom prst="rect">
            <a:avLst/>
          </a:prstGeom>
        </p:spPr>
        <p:txBody>
          <a:bodyPr wrap="square">
            <a:spAutoFit/>
          </a:bodyPr>
          <a:lstStyle/>
          <a:p>
            <a:r>
              <a:rPr lang="en-US" sz="2400" dirty="0">
                <a:solidFill>
                  <a:schemeClr val="bg1"/>
                </a:solidFill>
                <a:latin typeface="Calibri" panose="020F0502020204030204" pitchFamily="34" charset="0"/>
              </a:rPr>
              <a:t>Moses prophesied that Israel would become lost if the people sinned. </a:t>
            </a:r>
          </a:p>
        </p:txBody>
      </p:sp>
      <p:sp>
        <p:nvSpPr>
          <p:cNvPr id="7" name="Rectangle 6"/>
          <p:cNvSpPr/>
          <p:nvPr/>
        </p:nvSpPr>
        <p:spPr>
          <a:xfrm>
            <a:off x="6335485" y="1928810"/>
            <a:ext cx="4903125" cy="4154984"/>
          </a:xfrm>
          <a:prstGeom prst="rect">
            <a:avLst/>
          </a:prstGeom>
        </p:spPr>
        <p:txBody>
          <a:bodyPr wrap="square">
            <a:spAutoFit/>
          </a:bodyPr>
          <a:lstStyle/>
          <a:p>
            <a:pPr fontAlgn="base"/>
            <a:r>
              <a:rPr lang="en-US" sz="2400" dirty="0">
                <a:solidFill>
                  <a:schemeClr val="bg1"/>
                </a:solidFill>
                <a:latin typeface="Calibri" panose="020F0502020204030204" pitchFamily="34" charset="0"/>
              </a:rPr>
              <a:t>Failure to keep the covenant would curse the people and the land as Sodom and Gomorrah had been cursed. “All the curses that are written in this book” (the book of Deuteronomy) would then be in effect.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Eventually, the people would be scattered among the nations for their rejection of the covenant.</a:t>
            </a:r>
            <a:endParaRPr lang="en-US" sz="2400" b="0" i="0" dirty="0">
              <a:solidFill>
                <a:schemeClr val="bg1"/>
              </a:solidFill>
              <a:effectLst/>
              <a:latin typeface="Calibri" panose="020F0502020204030204" pitchFamily="34" charset="0"/>
            </a:endParaRPr>
          </a:p>
        </p:txBody>
      </p:sp>
      <p:pic>
        <p:nvPicPr>
          <p:cNvPr id="14338" name="Picture 2" descr="https://www.lds.org/bc/content/shared/content/images/gospel-library/manual/32501/32501_all_024_01-Diasp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94" y="2424790"/>
            <a:ext cx="5746406" cy="34861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32783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Eventually Return</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30</a:t>
            </a:r>
          </a:p>
        </p:txBody>
      </p:sp>
      <p:sp>
        <p:nvSpPr>
          <p:cNvPr id="5" name="Rectangle 4"/>
          <p:cNvSpPr/>
          <p:nvPr/>
        </p:nvSpPr>
        <p:spPr>
          <a:xfrm>
            <a:off x="451857" y="1015663"/>
            <a:ext cx="5056314" cy="830997"/>
          </a:xfrm>
          <a:prstGeom prst="rect">
            <a:avLst/>
          </a:prstGeom>
        </p:spPr>
        <p:txBody>
          <a:bodyPr wrap="square">
            <a:spAutoFit/>
          </a:bodyPr>
          <a:lstStyle/>
          <a:p>
            <a:r>
              <a:rPr lang="en-US" sz="2400" dirty="0">
                <a:solidFill>
                  <a:schemeClr val="bg1"/>
                </a:solidFill>
                <a:latin typeface="Calibri" panose="020F0502020204030204" pitchFamily="34" charset="0"/>
              </a:rPr>
              <a:t>Moses prophesied that Israel would eventually return </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(3)</a:t>
            </a:r>
          </a:p>
        </p:txBody>
      </p:sp>
      <p:sp>
        <p:nvSpPr>
          <p:cNvPr id="3" name="Rectangle 2"/>
          <p:cNvSpPr/>
          <p:nvPr/>
        </p:nvSpPr>
        <p:spPr>
          <a:xfrm>
            <a:off x="3097186" y="1818180"/>
            <a:ext cx="6322069"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“Two great promises” from God that have not yet been fulfilled.</a:t>
            </a:r>
          </a:p>
          <a:p>
            <a:pPr fontAlgn="base"/>
            <a:r>
              <a:rPr lang="en-US" dirty="0">
                <a:solidFill>
                  <a:schemeClr val="bg1"/>
                </a:solidFill>
                <a:latin typeface="Calibri" panose="020F0502020204030204" pitchFamily="34" charset="0"/>
              </a:rPr>
              <a:t>“One is that scattered Israel will be gathered again in the latter days, and the other is that there will be the great Second Coming of the Lord. We don’t doubt this; we just don’t know when.</a:t>
            </a:r>
            <a:endParaRPr lang="en-US" b="0" i="0" dirty="0">
              <a:solidFill>
                <a:schemeClr val="bg1"/>
              </a:solidFill>
              <a:effectLst/>
              <a:latin typeface="Calibri" panose="020F0502020204030204" pitchFamily="34" charset="0"/>
            </a:endParaRPr>
          </a:p>
        </p:txBody>
      </p:sp>
      <p:sp>
        <p:nvSpPr>
          <p:cNvPr id="8" name="Rectangle 7"/>
          <p:cNvSpPr/>
          <p:nvPr/>
        </p:nvSpPr>
        <p:spPr>
          <a:xfrm>
            <a:off x="4665073" y="4529801"/>
            <a:ext cx="6096000" cy="1200329"/>
          </a:xfrm>
          <a:prstGeom prst="rect">
            <a:avLst/>
          </a:prstGeom>
        </p:spPr>
        <p:txBody>
          <a:bodyPr>
            <a:spAutoFit/>
          </a:bodyPr>
          <a:lstStyle/>
          <a:p>
            <a:r>
              <a:rPr lang="en-US" dirty="0">
                <a:solidFill>
                  <a:schemeClr val="bg1"/>
                </a:solidFill>
                <a:latin typeface="Calibri" panose="020F0502020204030204" pitchFamily="34" charset="0"/>
              </a:rPr>
              <a:t>“And neither of those will be fulfilled without the Restoration. So I say that song for you with those ‘whys’ interjected; the ‘why’ is so that Israel can be gathered. The ‘why’ is that the world will be prepared for the Second Coming of the Lord.”</a:t>
            </a:r>
            <a:endParaRPr lang="en-US" dirty="0">
              <a:solidFill>
                <a:schemeClr val="bg1"/>
              </a:solidFill>
            </a:endParaRPr>
          </a:p>
        </p:txBody>
      </p:sp>
      <p:pic>
        <p:nvPicPr>
          <p:cNvPr id="11"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974" y="1740462"/>
            <a:ext cx="1856447" cy="246988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trackingbibleprophecy.org/images/satellite_isr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2" y="3429000"/>
            <a:ext cx="3654071" cy="281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0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to the Tribes</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33</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endParaRPr lang="en-US"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363006115"/>
              </p:ext>
            </p:extLst>
          </p:nvPr>
        </p:nvGraphicFramePr>
        <p:xfrm>
          <a:off x="1527628" y="926738"/>
          <a:ext cx="9354457" cy="5399544"/>
        </p:xfrm>
        <a:graphic>
          <a:graphicData uri="http://schemas.openxmlformats.org/drawingml/2006/table">
            <a:tbl>
              <a:tblPr firstRow="1" bandRow="1">
                <a:tableStyleId>{22838BEF-8BB2-4498-84A7-C5851F593DF1}</a:tableStyleId>
              </a:tblPr>
              <a:tblGrid>
                <a:gridCol w="2027009">
                  <a:extLst>
                    <a:ext uri="{9D8B030D-6E8A-4147-A177-3AD203B41FA5}">
                      <a16:colId xmlns:a16="http://schemas.microsoft.com/office/drawing/2014/main" val="20000"/>
                    </a:ext>
                  </a:extLst>
                </a:gridCol>
                <a:gridCol w="7327448">
                  <a:extLst>
                    <a:ext uri="{9D8B030D-6E8A-4147-A177-3AD203B41FA5}">
                      <a16:colId xmlns:a16="http://schemas.microsoft.com/office/drawing/2014/main" val="20001"/>
                    </a:ext>
                  </a:extLst>
                </a:gridCol>
              </a:tblGrid>
              <a:tr h="370840">
                <a:tc>
                  <a:txBody>
                    <a:bodyPr/>
                    <a:lstStyle/>
                    <a:p>
                      <a:r>
                        <a:rPr lang="en-US" b="0" dirty="0">
                          <a:latin typeface="Calibri" panose="020F0502020204030204" pitchFamily="34" charset="0"/>
                        </a:rPr>
                        <a:t>Reuben</a:t>
                      </a:r>
                    </a:p>
                  </a:txBody>
                  <a:tcPr/>
                </a:tc>
                <a:tc>
                  <a:txBody>
                    <a:bodyPr/>
                    <a:lstStyle/>
                    <a:p>
                      <a:r>
                        <a:rPr lang="en-US" b="0" dirty="0">
                          <a:latin typeface="Calibri" panose="020F0502020204030204" pitchFamily="34" charset="0"/>
                        </a:rPr>
                        <a:t>“…live, and not die; and let not his men be few.</a:t>
                      </a:r>
                    </a:p>
                  </a:txBody>
                  <a:tcPr/>
                </a:tc>
                <a:extLst>
                  <a:ext uri="{0D108BD9-81ED-4DB2-BD59-A6C34878D82A}">
                    <a16:rowId xmlns:a16="http://schemas.microsoft.com/office/drawing/2014/main" val="10000"/>
                  </a:ext>
                </a:extLst>
              </a:tr>
              <a:tr h="370840">
                <a:tc>
                  <a:txBody>
                    <a:bodyPr/>
                    <a:lstStyle/>
                    <a:p>
                      <a:r>
                        <a:rPr lang="en-US" b="0" dirty="0">
                          <a:latin typeface="Calibri" panose="020F0502020204030204" pitchFamily="34" charset="0"/>
                        </a:rPr>
                        <a:t>Judah</a:t>
                      </a:r>
                    </a:p>
                  </a:txBody>
                  <a:tcPr/>
                </a:tc>
                <a:tc>
                  <a:txBody>
                    <a:bodyPr/>
                    <a:lstStyle/>
                    <a:p>
                      <a:r>
                        <a:rPr lang="en-US" b="0" dirty="0">
                          <a:latin typeface="Calibri" panose="020F0502020204030204" pitchFamily="34" charset="0"/>
                        </a:rPr>
                        <a:t>“…and bring him unto his people; let his hands be sufficient for him; and be thou an help to him from his enemies.</a:t>
                      </a:r>
                    </a:p>
                  </a:txBody>
                  <a:tcPr/>
                </a:tc>
                <a:extLst>
                  <a:ext uri="{0D108BD9-81ED-4DB2-BD59-A6C34878D82A}">
                    <a16:rowId xmlns:a16="http://schemas.microsoft.com/office/drawing/2014/main" val="10001"/>
                  </a:ext>
                </a:extLst>
              </a:tr>
              <a:tr h="370840">
                <a:tc>
                  <a:txBody>
                    <a:bodyPr/>
                    <a:lstStyle/>
                    <a:p>
                      <a:r>
                        <a:rPr lang="en-US" b="0" dirty="0">
                          <a:latin typeface="Calibri" panose="020F0502020204030204" pitchFamily="34" charset="0"/>
                        </a:rPr>
                        <a:t>Levi</a:t>
                      </a:r>
                    </a:p>
                  </a:txBody>
                  <a:tcPr/>
                </a:tc>
                <a:tc>
                  <a:txBody>
                    <a:bodyPr/>
                    <a:lstStyle/>
                    <a:p>
                      <a:r>
                        <a:rPr lang="en-US" b="0" dirty="0">
                          <a:latin typeface="Calibri" panose="020F0502020204030204" pitchFamily="34" charset="0"/>
                        </a:rPr>
                        <a:t>Let thy Thummim and thy Urim be with they holy one</a:t>
                      </a:r>
                    </a:p>
                  </a:txBody>
                  <a:tcPr/>
                </a:tc>
                <a:extLst>
                  <a:ext uri="{0D108BD9-81ED-4DB2-BD59-A6C34878D82A}">
                    <a16:rowId xmlns:a16="http://schemas.microsoft.com/office/drawing/2014/main" val="10002"/>
                  </a:ext>
                </a:extLst>
              </a:tr>
              <a:tr h="370840">
                <a:tc>
                  <a:txBody>
                    <a:bodyPr/>
                    <a:lstStyle/>
                    <a:p>
                      <a:r>
                        <a:rPr lang="en-US" b="0" dirty="0">
                          <a:latin typeface="Calibri" panose="020F0502020204030204" pitchFamily="34" charset="0"/>
                        </a:rPr>
                        <a:t>Benjamin</a:t>
                      </a:r>
                    </a:p>
                  </a:txBody>
                  <a:tcPr/>
                </a:tc>
                <a:tc>
                  <a:txBody>
                    <a:bodyPr/>
                    <a:lstStyle/>
                    <a:p>
                      <a:r>
                        <a:rPr lang="en-US" b="0" dirty="0">
                          <a:latin typeface="Calibri" panose="020F0502020204030204" pitchFamily="34" charset="0"/>
                        </a:rPr>
                        <a:t>“the LORD shall dwell in safety by him; and the LORD shall cover him all the day long, and he shall dwell between his shoulders. (Strength)</a:t>
                      </a:r>
                    </a:p>
                  </a:txBody>
                  <a:tcPr/>
                </a:tc>
                <a:extLst>
                  <a:ext uri="{0D108BD9-81ED-4DB2-BD59-A6C34878D82A}">
                    <a16:rowId xmlns:a16="http://schemas.microsoft.com/office/drawing/2014/main" val="10003"/>
                  </a:ext>
                </a:extLst>
              </a:tr>
              <a:tr h="370840">
                <a:tc>
                  <a:txBody>
                    <a:bodyPr/>
                    <a:lstStyle/>
                    <a:p>
                      <a:r>
                        <a:rPr lang="en-US" b="0" dirty="0">
                          <a:latin typeface="Calibri" panose="020F0502020204030204" pitchFamily="34" charset="0"/>
                        </a:rPr>
                        <a:t>Zebulun</a:t>
                      </a:r>
                    </a:p>
                  </a:txBody>
                  <a:tcPr/>
                </a:tc>
                <a:tc>
                  <a:txBody>
                    <a:bodyPr/>
                    <a:lstStyle/>
                    <a:p>
                      <a:r>
                        <a:rPr lang="en-US" b="0" dirty="0">
                          <a:latin typeface="Calibri" panose="020F0502020204030204" pitchFamily="34" charset="0"/>
                        </a:rPr>
                        <a:t>“…in thy going out.”</a:t>
                      </a:r>
                    </a:p>
                  </a:txBody>
                  <a:tcPr/>
                </a:tc>
                <a:extLst>
                  <a:ext uri="{0D108BD9-81ED-4DB2-BD59-A6C34878D82A}">
                    <a16:rowId xmlns:a16="http://schemas.microsoft.com/office/drawing/2014/main" val="10004"/>
                  </a:ext>
                </a:extLst>
              </a:tr>
              <a:tr h="370840">
                <a:tc>
                  <a:txBody>
                    <a:bodyPr/>
                    <a:lstStyle/>
                    <a:p>
                      <a:r>
                        <a:rPr lang="en-US" b="0" dirty="0">
                          <a:latin typeface="Calibri" panose="020F0502020204030204" pitchFamily="34" charset="0"/>
                        </a:rPr>
                        <a:t>Issachar</a:t>
                      </a:r>
                    </a:p>
                  </a:txBody>
                  <a:tcPr/>
                </a:tc>
                <a:tc>
                  <a:txBody>
                    <a:bodyPr/>
                    <a:lstStyle/>
                    <a:p>
                      <a:r>
                        <a:rPr lang="en-US" b="0" dirty="0">
                          <a:latin typeface="Calibri" panose="020F0502020204030204" pitchFamily="34" charset="0"/>
                        </a:rPr>
                        <a:t>“…in thy tents.”</a:t>
                      </a:r>
                    </a:p>
                  </a:txBody>
                  <a:tcPr/>
                </a:tc>
                <a:extLst>
                  <a:ext uri="{0D108BD9-81ED-4DB2-BD59-A6C34878D82A}">
                    <a16:rowId xmlns:a16="http://schemas.microsoft.com/office/drawing/2014/main" val="10005"/>
                  </a:ext>
                </a:extLst>
              </a:tr>
              <a:tr h="370840">
                <a:tc>
                  <a:txBody>
                    <a:bodyPr/>
                    <a:lstStyle/>
                    <a:p>
                      <a:r>
                        <a:rPr lang="en-US" b="0" dirty="0">
                          <a:latin typeface="Calibri" panose="020F0502020204030204" pitchFamily="34" charset="0"/>
                        </a:rPr>
                        <a:t>Gad</a:t>
                      </a:r>
                    </a:p>
                  </a:txBody>
                  <a:tcPr/>
                </a:tc>
                <a:tc>
                  <a:txBody>
                    <a:bodyPr/>
                    <a:lstStyle/>
                    <a:p>
                      <a:r>
                        <a:rPr lang="en-US" b="0" dirty="0">
                          <a:latin typeface="Calibri" panose="020F0502020204030204" pitchFamily="34" charset="0"/>
                        </a:rPr>
                        <a:t>“…</a:t>
                      </a:r>
                      <a:r>
                        <a:rPr lang="en-US" b="0" dirty="0" err="1">
                          <a:latin typeface="Calibri" panose="020F0502020204030204" pitchFamily="34" charset="0"/>
                        </a:rPr>
                        <a:t>dwelleth</a:t>
                      </a:r>
                      <a:r>
                        <a:rPr lang="en-US" b="0" dirty="0">
                          <a:latin typeface="Calibri" panose="020F0502020204030204" pitchFamily="34" charset="0"/>
                        </a:rPr>
                        <a:t> as a lion, and </a:t>
                      </a:r>
                      <a:r>
                        <a:rPr lang="en-US" b="0" dirty="0" err="1">
                          <a:latin typeface="Calibri" panose="020F0502020204030204" pitchFamily="34" charset="0"/>
                        </a:rPr>
                        <a:t>teareth</a:t>
                      </a:r>
                      <a:r>
                        <a:rPr lang="en-US" b="0" dirty="0">
                          <a:latin typeface="Calibri" panose="020F0502020204030204" pitchFamily="34" charset="0"/>
                        </a:rPr>
                        <a:t> the</a:t>
                      </a:r>
                      <a:r>
                        <a:rPr lang="en-US" b="0" baseline="0" dirty="0">
                          <a:latin typeface="Calibri" panose="020F0502020204030204" pitchFamily="34" charset="0"/>
                        </a:rPr>
                        <a:t> arm with the crown of the head.”</a:t>
                      </a:r>
                      <a:endParaRPr lang="en-US" b="0" dirty="0">
                        <a:latin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b="0" dirty="0">
                          <a:latin typeface="Calibri" panose="020F0502020204030204" pitchFamily="34" charset="0"/>
                        </a:rPr>
                        <a:t>Dan</a:t>
                      </a:r>
                    </a:p>
                  </a:txBody>
                  <a:tcPr/>
                </a:tc>
                <a:tc>
                  <a:txBody>
                    <a:bodyPr/>
                    <a:lstStyle/>
                    <a:p>
                      <a:r>
                        <a:rPr lang="en-US" b="0" dirty="0">
                          <a:latin typeface="Calibri" panose="020F0502020204030204" pitchFamily="34" charset="0"/>
                        </a:rPr>
                        <a:t>“…a lion’s whelp: he shall leap from Bashan.”</a:t>
                      </a:r>
                    </a:p>
                  </a:txBody>
                  <a:tcPr/>
                </a:tc>
                <a:extLst>
                  <a:ext uri="{0D108BD9-81ED-4DB2-BD59-A6C34878D82A}">
                    <a16:rowId xmlns:a16="http://schemas.microsoft.com/office/drawing/2014/main" val="10007"/>
                  </a:ext>
                </a:extLst>
              </a:tr>
              <a:tr h="370840">
                <a:tc>
                  <a:txBody>
                    <a:bodyPr/>
                    <a:lstStyle/>
                    <a:p>
                      <a:r>
                        <a:rPr lang="en-US" b="0" dirty="0">
                          <a:latin typeface="Calibri" panose="020F0502020204030204" pitchFamily="34" charset="0"/>
                        </a:rPr>
                        <a:t>Naphtali</a:t>
                      </a:r>
                    </a:p>
                  </a:txBody>
                  <a:tcPr/>
                </a:tc>
                <a:tc>
                  <a:txBody>
                    <a:bodyPr/>
                    <a:lstStyle/>
                    <a:p>
                      <a:r>
                        <a:rPr lang="en-US" b="0" dirty="0">
                          <a:latin typeface="Calibri" panose="020F0502020204030204" pitchFamily="34" charset="0"/>
                        </a:rPr>
                        <a:t>“…full of blessings of the LORD; possess thou the west and south.”</a:t>
                      </a:r>
                    </a:p>
                  </a:txBody>
                  <a:tcPr/>
                </a:tc>
                <a:extLst>
                  <a:ext uri="{0D108BD9-81ED-4DB2-BD59-A6C34878D82A}">
                    <a16:rowId xmlns:a16="http://schemas.microsoft.com/office/drawing/2014/main" val="10008"/>
                  </a:ext>
                </a:extLst>
              </a:tr>
              <a:tr h="370840">
                <a:tc>
                  <a:txBody>
                    <a:bodyPr/>
                    <a:lstStyle/>
                    <a:p>
                      <a:pPr fontAlgn="base"/>
                      <a:r>
                        <a:rPr lang="en-US" sz="1800" b="0" i="0" kern="1200" dirty="0">
                          <a:solidFill>
                            <a:schemeClr val="dk1"/>
                          </a:solidFill>
                          <a:effectLst/>
                          <a:latin typeface="Calibri" panose="020F0502020204030204" pitchFamily="34" charset="0"/>
                          <a:ea typeface="+mn-ea"/>
                          <a:cs typeface="+mn-cs"/>
                        </a:rPr>
                        <a:t>Asher</a:t>
                      </a:r>
                    </a:p>
                    <a:p>
                      <a:endParaRPr lang="en-US" b="0" dirty="0">
                        <a:latin typeface="Calibri" panose="020F0502020204030204" pitchFamily="34" charset="0"/>
                      </a:endParaRPr>
                    </a:p>
                  </a:txBody>
                  <a:tcPr/>
                </a:tc>
                <a:tc>
                  <a:txBody>
                    <a:bodyPr/>
                    <a:lstStyle/>
                    <a:p>
                      <a:r>
                        <a:rPr lang="en-US" b="0" dirty="0">
                          <a:latin typeface="Calibri" panose="020F0502020204030204" pitchFamily="34" charset="0"/>
                        </a:rPr>
                        <a:t>“…be blessed with children;</a:t>
                      </a:r>
                      <a:r>
                        <a:rPr lang="en-US" b="0" baseline="0" dirty="0">
                          <a:latin typeface="Calibri" panose="020F0502020204030204" pitchFamily="34" charset="0"/>
                        </a:rPr>
                        <a:t> let him be acceptable to his brethren, and let him dip his foot in oil…(strength)</a:t>
                      </a:r>
                      <a:endParaRPr lang="en-US" b="0" dirty="0">
                        <a:latin typeface="Calibri" panose="020F0502020204030204" pitchFamily="34" charset="0"/>
                      </a:endParaRPr>
                    </a:p>
                  </a:txBody>
                  <a:tcPr/>
                </a:tc>
                <a:extLst>
                  <a:ext uri="{0D108BD9-81ED-4DB2-BD59-A6C34878D82A}">
                    <a16:rowId xmlns:a16="http://schemas.microsoft.com/office/drawing/2014/main" val="10009"/>
                  </a:ext>
                </a:extLst>
              </a:tr>
              <a:tr h="883424">
                <a:tc>
                  <a:txBody>
                    <a:bodyPr/>
                    <a:lstStyle/>
                    <a:p>
                      <a:r>
                        <a:rPr lang="en-US" b="0" dirty="0">
                          <a:latin typeface="Calibri" panose="020F0502020204030204" pitchFamily="34" charset="0"/>
                        </a:rPr>
                        <a:t>Simeon</a:t>
                      </a:r>
                    </a:p>
                  </a:txBody>
                  <a:tcPr/>
                </a:tc>
                <a:tc>
                  <a:txBody>
                    <a:bodyPr/>
                    <a:lstStyle/>
                    <a:p>
                      <a:r>
                        <a:rPr lang="en-US" b="0" dirty="0">
                          <a:latin typeface="Calibri" panose="020F0502020204030204" pitchFamily="34" charset="0"/>
                        </a:rPr>
                        <a:t>Simeon’s tribe was surrounded by Judah’s tribe—perhaps that is why there is not his name particularly mentioned</a:t>
                      </a:r>
                      <a:r>
                        <a:rPr lang="en-US" b="0" baseline="0" dirty="0">
                          <a:latin typeface="Calibri" panose="020F0502020204030204" pitchFamily="34" charset="0"/>
                        </a:rPr>
                        <a:t> for a blessing. (unknown reason)</a:t>
                      </a:r>
                      <a:endParaRPr lang="en-US" b="0" dirty="0">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
        <p:nvSpPr>
          <p:cNvPr id="13" name="Rectangle 12"/>
          <p:cNvSpPr/>
          <p:nvPr/>
        </p:nvSpPr>
        <p:spPr>
          <a:xfrm>
            <a:off x="5366658" y="6366305"/>
            <a:ext cx="6096000" cy="461665"/>
          </a:xfrm>
          <a:prstGeom prst="rect">
            <a:avLst/>
          </a:prstGeom>
        </p:spPr>
        <p:txBody>
          <a:bodyPr>
            <a:spAutoFit/>
          </a:bodyPr>
          <a:lstStyle/>
          <a:p>
            <a:r>
              <a:rPr lang="en-US" sz="2400" b="1" dirty="0">
                <a:solidFill>
                  <a:srgbClr val="FFFF00"/>
                </a:solidFill>
                <a:latin typeface="Calibri" panose="020F0502020204030204" pitchFamily="34" charset="0"/>
              </a:rPr>
              <a:t>What About Joseph?</a:t>
            </a:r>
          </a:p>
        </p:txBody>
      </p:sp>
    </p:spTree>
    <p:extLst>
      <p:ext uri="{BB962C8B-B14F-4D97-AF65-F5344CB8AC3E}">
        <p14:creationId xmlns:p14="http://schemas.microsoft.com/office/powerpoint/2010/main" val="4571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Responsibility of Tribe of Joseph</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33:13-17</a:t>
            </a:r>
          </a:p>
        </p:txBody>
      </p:sp>
      <p:sp>
        <p:nvSpPr>
          <p:cNvPr id="7" name="Rectangle 6"/>
          <p:cNvSpPr/>
          <p:nvPr/>
        </p:nvSpPr>
        <p:spPr>
          <a:xfrm>
            <a:off x="3048000" y="1997839"/>
            <a:ext cx="6096000" cy="3139321"/>
          </a:xfrm>
          <a:prstGeom prst="rect">
            <a:avLst/>
          </a:prstGeom>
        </p:spPr>
        <p:txBody>
          <a:bodyPr>
            <a:spAutoFit/>
          </a:bodyPr>
          <a:lstStyle/>
          <a:p>
            <a:pPr fontAlgn="base"/>
            <a:r>
              <a:rPr lang="en-US" i="1" dirty="0">
                <a:solidFill>
                  <a:srgbClr val="FFFF00"/>
                </a:solidFill>
                <a:latin typeface="Palatino"/>
              </a:rPr>
              <a:t>And for the precious things of the earth and </a:t>
            </a:r>
            <a:r>
              <a:rPr lang="en-US" i="1" dirty="0" err="1">
                <a:solidFill>
                  <a:srgbClr val="FFFF00"/>
                </a:solidFill>
                <a:latin typeface="Palatino"/>
              </a:rPr>
              <a:t>fulness</a:t>
            </a:r>
            <a:r>
              <a:rPr lang="en-US" i="1" dirty="0">
                <a:solidFill>
                  <a:srgbClr val="FFFF00"/>
                </a:solidFill>
                <a:latin typeface="Palatino"/>
              </a:rPr>
              <a:t> thereof, and for the good will of him that dwelt in the bush: let the blessing come upon the head of Joseph, and upon the top of the head of him that was separated from his brethren.</a:t>
            </a:r>
          </a:p>
          <a:p>
            <a:pPr fontAlgn="base"/>
            <a:endParaRPr lang="en-US" i="1" dirty="0">
              <a:solidFill>
                <a:srgbClr val="FFFF00"/>
              </a:solidFill>
              <a:latin typeface="Palatino"/>
            </a:endParaRPr>
          </a:p>
          <a:p>
            <a:pPr fontAlgn="base"/>
            <a:r>
              <a:rPr lang="en-US" i="1" dirty="0">
                <a:solidFill>
                  <a:srgbClr val="FFFF00"/>
                </a:solidFill>
                <a:latin typeface="Palatino"/>
              </a:rPr>
              <a:t> His glory is like the firstling of his bullock, and his horns are like the horns of unicorns: with them he shall push the people together to the ends of the earth: and they are the ten thousands of Ephraim, and they are the thousands of Manasseh.</a:t>
            </a:r>
            <a:endParaRPr lang="en-US" b="0" i="1" dirty="0">
              <a:solidFill>
                <a:srgbClr val="FFFF00"/>
              </a:solidFill>
              <a:effectLst/>
              <a:latin typeface="Palatino"/>
            </a:endParaRPr>
          </a:p>
        </p:txBody>
      </p:sp>
      <p:grpSp>
        <p:nvGrpSpPr>
          <p:cNvPr id="12" name="Group 11"/>
          <p:cNvGrpSpPr/>
          <p:nvPr/>
        </p:nvGrpSpPr>
        <p:grpSpPr>
          <a:xfrm>
            <a:off x="9241318" y="1343588"/>
            <a:ext cx="1767863" cy="1955292"/>
            <a:chOff x="5679008" y="4907252"/>
            <a:chExt cx="459033" cy="507700"/>
          </a:xfrm>
        </p:grpSpPr>
        <p:grpSp>
          <p:nvGrpSpPr>
            <p:cNvPr id="13" name="Group 12"/>
            <p:cNvGrpSpPr/>
            <p:nvPr/>
          </p:nvGrpSpPr>
          <p:grpSpPr>
            <a:xfrm>
              <a:off x="5679008" y="4907252"/>
              <a:ext cx="459033" cy="507700"/>
              <a:chOff x="6812404" y="4014427"/>
              <a:chExt cx="1532462" cy="1723166"/>
            </a:xfrm>
          </p:grpSpPr>
          <p:sp>
            <p:nvSpPr>
              <p:cNvPr id="44" name="Rectangle 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 name="Frame 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4" name="Group 13"/>
            <p:cNvGrpSpPr/>
            <p:nvPr/>
          </p:nvGrpSpPr>
          <p:grpSpPr>
            <a:xfrm>
              <a:off x="5727564" y="4934139"/>
              <a:ext cx="365417" cy="441315"/>
              <a:chOff x="9490957" y="3436938"/>
              <a:chExt cx="1208250" cy="1401894"/>
            </a:xfrm>
          </p:grpSpPr>
          <p:sp>
            <p:nvSpPr>
              <p:cNvPr id="15" name="Oval 14"/>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 Diagonal Corner Rectangle 17"/>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ound Diagonal Corner Rectangle 18"/>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flipH="1">
                <a:off x="9919596" y="4245025"/>
                <a:ext cx="252551" cy="1287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57"/>
              <p:cNvGrpSpPr/>
              <p:nvPr/>
            </p:nvGrpSpPr>
            <p:grpSpPr>
              <a:xfrm rot="10800000">
                <a:off x="9501077" y="3729182"/>
                <a:ext cx="1150804" cy="171151"/>
                <a:chOff x="6096000" y="1376597"/>
                <a:chExt cx="3810000" cy="1867525"/>
              </a:xfrm>
            </p:grpSpPr>
            <p:grpSp>
              <p:nvGrpSpPr>
                <p:cNvPr id="24" name="Group 34"/>
                <p:cNvGrpSpPr/>
                <p:nvPr/>
              </p:nvGrpSpPr>
              <p:grpSpPr>
                <a:xfrm>
                  <a:off x="6096000" y="1447800"/>
                  <a:ext cx="3810000" cy="1752600"/>
                  <a:chOff x="4800600" y="183630"/>
                  <a:chExt cx="5791200" cy="1311639"/>
                </a:xfrm>
              </p:grpSpPr>
              <p:grpSp>
                <p:nvGrpSpPr>
                  <p:cNvPr id="35" name="Group 28"/>
                  <p:cNvGrpSpPr/>
                  <p:nvPr/>
                </p:nvGrpSpPr>
                <p:grpSpPr>
                  <a:xfrm>
                    <a:off x="4800600" y="184879"/>
                    <a:ext cx="2895600" cy="1295400"/>
                    <a:chOff x="4800600" y="184879"/>
                    <a:chExt cx="2895600" cy="1295400"/>
                  </a:xfrm>
                </p:grpSpPr>
                <p:sp>
                  <p:nvSpPr>
                    <p:cNvPr id="41" name="Flowchart: Decision 4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lowchart: Decision 4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4-Point Star 4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29"/>
                  <p:cNvGrpSpPr/>
                  <p:nvPr/>
                </p:nvGrpSpPr>
                <p:grpSpPr>
                  <a:xfrm>
                    <a:off x="7696200" y="183630"/>
                    <a:ext cx="2895600" cy="1295400"/>
                    <a:chOff x="4800600" y="184879"/>
                    <a:chExt cx="2895600" cy="1295400"/>
                  </a:xfrm>
                </p:grpSpPr>
                <p:sp>
                  <p:nvSpPr>
                    <p:cNvPr id="38" name="Flowchart: Decision 3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lowchart: Decision 3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4-Point Star 3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 name="4-Point Star 36"/>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Oval 24"/>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6" name="Group 45"/>
          <p:cNvGrpSpPr/>
          <p:nvPr/>
        </p:nvGrpSpPr>
        <p:grpSpPr>
          <a:xfrm>
            <a:off x="626052" y="2237622"/>
            <a:ext cx="1906887" cy="2109055"/>
            <a:chOff x="3610691" y="5574235"/>
            <a:chExt cx="994737" cy="1100199"/>
          </a:xfrm>
        </p:grpSpPr>
        <p:sp>
          <p:nvSpPr>
            <p:cNvPr id="47" name="Rectangle 4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8" name="Group 47"/>
            <p:cNvGrpSpPr/>
            <p:nvPr/>
          </p:nvGrpSpPr>
          <p:grpSpPr>
            <a:xfrm>
              <a:off x="3610691" y="5574235"/>
              <a:ext cx="994737" cy="1100199"/>
              <a:chOff x="3610691" y="5574235"/>
              <a:chExt cx="994737" cy="1100199"/>
            </a:xfrm>
          </p:grpSpPr>
          <p:sp>
            <p:nvSpPr>
              <p:cNvPr id="49" name="Frame 4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50" name="Group 49"/>
              <p:cNvGrpSpPr/>
              <p:nvPr/>
            </p:nvGrpSpPr>
            <p:grpSpPr>
              <a:xfrm>
                <a:off x="3750538" y="5687398"/>
                <a:ext cx="719315" cy="910388"/>
                <a:chOff x="1979967" y="5182650"/>
                <a:chExt cx="852026" cy="1078351"/>
              </a:xfrm>
            </p:grpSpPr>
            <p:sp>
              <p:nvSpPr>
                <p:cNvPr id="51" name="Trapezoid 5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1979967" y="5182650"/>
                  <a:ext cx="852026" cy="861944"/>
                  <a:chOff x="1238801" y="686440"/>
                  <a:chExt cx="1515213" cy="1532853"/>
                </a:xfrm>
              </p:grpSpPr>
              <p:sp>
                <p:nvSpPr>
                  <p:cNvPr id="54" name="Round Diagonal Corner Rectangle 5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ound Diagonal Corner Rectangle 5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ound Diagonal Corner Rectangle 5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ound Diagonal Corner Rectangle 5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Oval 5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2" name="Group 61"/>
                  <p:cNvGrpSpPr/>
                  <p:nvPr/>
                </p:nvGrpSpPr>
                <p:grpSpPr>
                  <a:xfrm>
                    <a:off x="1361620" y="1073300"/>
                    <a:ext cx="1251291" cy="220840"/>
                    <a:chOff x="3431377" y="2577520"/>
                    <a:chExt cx="2319927" cy="361305"/>
                  </a:xfrm>
                </p:grpSpPr>
                <p:sp>
                  <p:nvSpPr>
                    <p:cNvPr id="63" name="Rounded Rectangle 6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657600" y="2599731"/>
                      <a:ext cx="1892332" cy="330385"/>
                      <a:chOff x="3970020" y="4948646"/>
                      <a:chExt cx="6939523" cy="1211581"/>
                    </a:xfrm>
                  </p:grpSpPr>
                  <p:grpSp>
                    <p:nvGrpSpPr>
                      <p:cNvPr id="65" name="Group 64"/>
                      <p:cNvGrpSpPr/>
                      <p:nvPr/>
                    </p:nvGrpSpPr>
                    <p:grpSpPr>
                      <a:xfrm>
                        <a:off x="3970020" y="4953000"/>
                        <a:ext cx="2080259" cy="1207227"/>
                        <a:chOff x="4551318" y="4950687"/>
                        <a:chExt cx="2080259" cy="1207227"/>
                      </a:xfrm>
                    </p:grpSpPr>
                    <p:sp>
                      <p:nvSpPr>
                        <p:cNvPr id="82" name="Rectangle 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eft-Right Arrow Callout 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395357" y="4948646"/>
                        <a:ext cx="2080259" cy="1207227"/>
                        <a:chOff x="4551318" y="4950687"/>
                        <a:chExt cx="2080259" cy="1207227"/>
                      </a:xfrm>
                    </p:grpSpPr>
                    <p:sp>
                      <p:nvSpPr>
                        <p:cNvPr id="76" name="Rectangle 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Callout 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8829284" y="4948646"/>
                        <a:ext cx="2080259" cy="1207227"/>
                        <a:chOff x="4551318" y="4950687"/>
                        <a:chExt cx="2080259" cy="1207227"/>
                      </a:xfrm>
                    </p:grpSpPr>
                    <p:sp>
                      <p:nvSpPr>
                        <p:cNvPr id="70" name="Rectangle 6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Callout 7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88" name="Group 87"/>
          <p:cNvGrpSpPr/>
          <p:nvPr/>
        </p:nvGrpSpPr>
        <p:grpSpPr>
          <a:xfrm>
            <a:off x="9257262" y="3940629"/>
            <a:ext cx="1751920" cy="1851525"/>
            <a:chOff x="743475" y="5949315"/>
            <a:chExt cx="459033" cy="507700"/>
          </a:xfrm>
        </p:grpSpPr>
        <p:grpSp>
          <p:nvGrpSpPr>
            <p:cNvPr id="89" name="Group 88"/>
            <p:cNvGrpSpPr/>
            <p:nvPr/>
          </p:nvGrpSpPr>
          <p:grpSpPr>
            <a:xfrm>
              <a:off x="743475" y="5949315"/>
              <a:ext cx="459033" cy="507700"/>
              <a:chOff x="6812404" y="4014427"/>
              <a:chExt cx="1532462" cy="1723166"/>
            </a:xfrm>
          </p:grpSpPr>
          <p:sp>
            <p:nvSpPr>
              <p:cNvPr id="118" name="Rectangle 11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9" name="Frame 11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0" name="Group 89"/>
            <p:cNvGrpSpPr/>
            <p:nvPr/>
          </p:nvGrpSpPr>
          <p:grpSpPr>
            <a:xfrm>
              <a:off x="796704" y="6028948"/>
              <a:ext cx="364033" cy="394645"/>
              <a:chOff x="9045034" y="3188136"/>
              <a:chExt cx="1533708" cy="1633101"/>
            </a:xfrm>
          </p:grpSpPr>
          <p:sp>
            <p:nvSpPr>
              <p:cNvPr id="91" name="Round Diagonal Corner Rectangle 90"/>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ound Diagonal Corner Rectangle 91"/>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a:t>
                </a:r>
              </a:p>
            </p:txBody>
          </p:sp>
          <p:sp>
            <p:nvSpPr>
              <p:cNvPr id="93" name="Trapezoid 92"/>
              <p:cNvSpPr/>
              <p:nvPr/>
            </p:nvSpPr>
            <p:spPr>
              <a:xfrm>
                <a:off x="9450450" y="4135161"/>
                <a:ext cx="680598" cy="68607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6" name="Group 46"/>
              <p:cNvGrpSpPr/>
              <p:nvPr/>
            </p:nvGrpSpPr>
            <p:grpSpPr>
              <a:xfrm>
                <a:off x="9045034" y="3188136"/>
                <a:ext cx="1533708" cy="744487"/>
                <a:chOff x="518540" y="1084217"/>
                <a:chExt cx="2193567" cy="1008603"/>
              </a:xfrm>
              <a:solidFill>
                <a:srgbClr val="663300"/>
              </a:solidFill>
            </p:grpSpPr>
            <p:sp>
              <p:nvSpPr>
                <p:cNvPr id="109" name="Moon 108"/>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oon 109"/>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oon 110"/>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Moon 111"/>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Moon 112"/>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oon 113"/>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oon 114"/>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15"/>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7" name="Group 96"/>
              <p:cNvGrpSpPr/>
              <p:nvPr/>
            </p:nvGrpSpPr>
            <p:grpSpPr>
              <a:xfrm>
                <a:off x="9124272" y="3468485"/>
                <a:ext cx="1371051" cy="192879"/>
                <a:chOff x="4492674" y="468559"/>
                <a:chExt cx="2030314" cy="440258"/>
              </a:xfrm>
            </p:grpSpPr>
            <p:grpSp>
              <p:nvGrpSpPr>
                <p:cNvPr id="98" name="Group 97"/>
                <p:cNvGrpSpPr/>
                <p:nvPr/>
              </p:nvGrpSpPr>
              <p:grpSpPr>
                <a:xfrm>
                  <a:off x="4492674" y="468559"/>
                  <a:ext cx="724258" cy="436918"/>
                  <a:chOff x="4492674" y="468559"/>
                  <a:chExt cx="724258" cy="436918"/>
                </a:xfrm>
              </p:grpSpPr>
              <p:sp>
                <p:nvSpPr>
                  <p:cNvPr id="106" name="Hexagon 10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Diamond 10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Diamond 10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9" name="Group 98"/>
                <p:cNvGrpSpPr/>
                <p:nvPr/>
              </p:nvGrpSpPr>
              <p:grpSpPr>
                <a:xfrm>
                  <a:off x="5229042" y="471899"/>
                  <a:ext cx="724258" cy="436918"/>
                  <a:chOff x="4492674" y="468559"/>
                  <a:chExt cx="724258" cy="436918"/>
                </a:xfrm>
              </p:grpSpPr>
              <p:sp>
                <p:nvSpPr>
                  <p:cNvPr id="103" name="Hexagon 10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Diamond 10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Diamond 10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0" name="Group 99"/>
                <p:cNvGrpSpPr/>
                <p:nvPr/>
              </p:nvGrpSpPr>
              <p:grpSpPr>
                <a:xfrm>
                  <a:off x="5960371" y="491492"/>
                  <a:ext cx="562617" cy="394746"/>
                  <a:chOff x="4492674" y="499522"/>
                  <a:chExt cx="562617" cy="394746"/>
                </a:xfrm>
              </p:grpSpPr>
              <p:sp>
                <p:nvSpPr>
                  <p:cNvPr id="101" name="Hexagon 10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Diamond 10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Tree>
    <p:extLst>
      <p:ext uri="{BB962C8B-B14F-4D97-AF65-F5344CB8AC3E}">
        <p14:creationId xmlns:p14="http://schemas.microsoft.com/office/powerpoint/2010/main" val="7046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Final Counsel From Moses</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31-34</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(5)</a:t>
            </a:r>
          </a:p>
        </p:txBody>
      </p:sp>
      <p:sp>
        <p:nvSpPr>
          <p:cNvPr id="3" name="Rectangle 2"/>
          <p:cNvSpPr/>
          <p:nvPr/>
        </p:nvSpPr>
        <p:spPr>
          <a:xfrm>
            <a:off x="609599" y="1276062"/>
            <a:ext cx="6096000" cy="1754326"/>
          </a:xfrm>
          <a:prstGeom prst="rect">
            <a:avLst/>
          </a:prstGeom>
        </p:spPr>
        <p:txBody>
          <a:bodyPr>
            <a:spAutoFit/>
          </a:bodyPr>
          <a:lstStyle/>
          <a:p>
            <a:pPr fontAlgn="base"/>
            <a:r>
              <a:rPr lang="en-US" dirty="0">
                <a:solidFill>
                  <a:schemeClr val="bg1"/>
                </a:solidFill>
                <a:latin typeface="Calibri" panose="020F0502020204030204" pitchFamily="34" charset="0"/>
              </a:rPr>
              <a:t>Moses gave his final counsel to the Israelites and blessed each tribe. He counseled them to be strong and courageous as they entered the land of Canaan.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told Moses that Israel would eventually turn away from God and worship other gods </a:t>
            </a:r>
            <a:endParaRPr lang="en-US" b="0" i="0" dirty="0">
              <a:solidFill>
                <a:schemeClr val="bg1"/>
              </a:solidFill>
              <a:effectLst/>
              <a:latin typeface="Calibri" panose="020F0502020204030204" pitchFamily="34" charset="0"/>
            </a:endParaRPr>
          </a:p>
        </p:txBody>
      </p:sp>
      <p:sp>
        <p:nvSpPr>
          <p:cNvPr id="7" name="Rectangle 6"/>
          <p:cNvSpPr/>
          <p:nvPr/>
        </p:nvSpPr>
        <p:spPr>
          <a:xfrm>
            <a:off x="3502982" y="830997"/>
            <a:ext cx="4779706" cy="369332"/>
          </a:xfrm>
          <a:prstGeom prst="rect">
            <a:avLst/>
          </a:prstGeom>
        </p:spPr>
        <p:txBody>
          <a:bodyPr wrap="none">
            <a:spAutoFit/>
          </a:bodyPr>
          <a:lstStyle/>
          <a:p>
            <a:r>
              <a:rPr lang="en-US" dirty="0">
                <a:solidFill>
                  <a:schemeClr val="bg1"/>
                </a:solidFill>
                <a:latin typeface="Calibri" panose="020F0502020204030204" pitchFamily="34" charset="0"/>
              </a:rPr>
              <a:t> Deuteronomy is the last of the books of Moses. I</a:t>
            </a:r>
            <a:endParaRPr lang="en-US" dirty="0">
              <a:solidFill>
                <a:schemeClr val="bg1"/>
              </a:solidFill>
            </a:endParaRPr>
          </a:p>
        </p:txBody>
      </p:sp>
      <p:sp>
        <p:nvSpPr>
          <p:cNvPr id="9" name="Rectangle 8"/>
          <p:cNvSpPr/>
          <p:nvPr/>
        </p:nvSpPr>
        <p:spPr>
          <a:xfrm>
            <a:off x="5150557" y="4198088"/>
            <a:ext cx="6096000" cy="1477328"/>
          </a:xfrm>
          <a:prstGeom prst="rect">
            <a:avLst/>
          </a:prstGeom>
        </p:spPr>
        <p:txBody>
          <a:bodyPr>
            <a:spAutoFit/>
          </a:bodyPr>
          <a:lstStyle/>
          <a:p>
            <a:r>
              <a:rPr lang="en-US" dirty="0">
                <a:solidFill>
                  <a:schemeClr val="bg1"/>
                </a:solidFill>
                <a:latin typeface="Calibri" panose="020F0502020204030204" pitchFamily="34" charset="0"/>
              </a:rPr>
              <a:t>“Moses was likewise taken up [like Elijah], though the scriptures say that the Lord buried him upon the mountain. Of course, the writer of that wrote according to his understanding; but </a:t>
            </a:r>
            <a:r>
              <a:rPr lang="en-US" i="1" dirty="0">
                <a:solidFill>
                  <a:schemeClr val="bg1"/>
                </a:solidFill>
                <a:latin typeface="Calibri" panose="020F0502020204030204" pitchFamily="34" charset="0"/>
              </a:rPr>
              <a:t>Moses, like Elijah, was taken up without tasting death, because he had a mission to perform.</a:t>
            </a:r>
            <a:r>
              <a:rPr lang="en-US" dirty="0">
                <a:solidFill>
                  <a:schemeClr val="bg1"/>
                </a:solidFill>
                <a:latin typeface="Calibri" panose="020F0502020204030204" pitchFamily="34" charset="0"/>
              </a:rPr>
              <a:t>”</a:t>
            </a:r>
            <a:endParaRPr lang="en-US"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27" y="4125193"/>
            <a:ext cx="1769423" cy="2232561"/>
          </a:xfrm>
          <a:prstGeom prst="rect">
            <a:avLst/>
          </a:prstGeom>
        </p:spPr>
      </p:pic>
      <p:grpSp>
        <p:nvGrpSpPr>
          <p:cNvPr id="14" name="Group 326"/>
          <p:cNvGrpSpPr/>
          <p:nvPr/>
        </p:nvGrpSpPr>
        <p:grpSpPr>
          <a:xfrm>
            <a:off x="8426153" y="1028307"/>
            <a:ext cx="1466622" cy="2841551"/>
            <a:chOff x="3937483" y="513080"/>
            <a:chExt cx="681026" cy="1754293"/>
          </a:xfrm>
        </p:grpSpPr>
        <p:sp>
          <p:nvSpPr>
            <p:cNvPr id="15" name="Oval 14"/>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3"/>
            <p:cNvGrpSpPr/>
            <p:nvPr/>
          </p:nvGrpSpPr>
          <p:grpSpPr>
            <a:xfrm>
              <a:off x="4342580" y="1037026"/>
              <a:ext cx="275929" cy="637681"/>
              <a:chOff x="4755948" y="2903312"/>
              <a:chExt cx="1111452" cy="2049688"/>
            </a:xfrm>
          </p:grpSpPr>
          <p:sp>
            <p:nvSpPr>
              <p:cNvPr id="30" name="Oval 29"/>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loud 27"/>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225831">
              <a:off x="4238100" y="872096"/>
              <a:ext cx="73960" cy="110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0" name="Picture 2" descr="http://www.bible-history.com/geography/bibleplaces/mount-nebo-map-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24" y="3123743"/>
            <a:ext cx="1343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Keys of the Priesthood</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(5)</a:t>
            </a:r>
          </a:p>
        </p:txBody>
      </p:sp>
      <p:sp>
        <p:nvSpPr>
          <p:cNvPr id="3" name="Rectangle 2"/>
          <p:cNvSpPr/>
          <p:nvPr/>
        </p:nvSpPr>
        <p:spPr>
          <a:xfrm>
            <a:off x="228598" y="1015663"/>
            <a:ext cx="5715001"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One reason why Moses was translated was so he could bestow priesthood keys upon Peter, James, and John during the Savior’s earthly ministry. In order to do so, he needed a body and was therefore taken up to God without experiencing physical death. </a:t>
            </a:r>
            <a:endParaRPr lang="en-US" b="0" i="0" dirty="0">
              <a:solidFill>
                <a:schemeClr val="bg1"/>
              </a:solidFill>
              <a:effectLst/>
              <a:latin typeface="Calibri" panose="020F0502020204030204" pitchFamily="34" charset="0"/>
            </a:endParaRPr>
          </a:p>
        </p:txBody>
      </p:sp>
      <p:sp>
        <p:nvSpPr>
          <p:cNvPr id="14" name="Rectangle 13"/>
          <p:cNvSpPr/>
          <p:nvPr/>
        </p:nvSpPr>
        <p:spPr>
          <a:xfrm>
            <a:off x="8262257" y="1271932"/>
            <a:ext cx="3298372"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Joseph Smith and Oliver Cowdery received the priesthood from Peter, James and John in. D&amp;C 27:13</a:t>
            </a:r>
            <a:endParaRPr lang="en-US" b="0" i="0" dirty="0">
              <a:solidFill>
                <a:schemeClr val="bg1"/>
              </a:solidFill>
              <a:effectLst/>
              <a:latin typeface="Calibri" panose="020F0502020204030204" pitchFamily="34" charset="0"/>
            </a:endParaRPr>
          </a:p>
        </p:txBody>
      </p:sp>
      <p:grpSp>
        <p:nvGrpSpPr>
          <p:cNvPr id="13" name="Group 12"/>
          <p:cNvGrpSpPr/>
          <p:nvPr/>
        </p:nvGrpSpPr>
        <p:grpSpPr>
          <a:xfrm>
            <a:off x="7799534" y="2720938"/>
            <a:ext cx="3761095" cy="3791198"/>
            <a:chOff x="8284028" y="3005995"/>
            <a:chExt cx="3761095" cy="3791198"/>
          </a:xfrm>
        </p:grpSpPr>
        <p:pic>
          <p:nvPicPr>
            <p:cNvPr id="16386" name="Picture 2" descr="https://www.lds.org/bc/content/shared/content/images/gospel-library/manual/06500_all_02-06-j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28" y="3005995"/>
              <a:ext cx="3761095" cy="33689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00811" y="6397083"/>
              <a:ext cx="2939142" cy="400110"/>
            </a:xfrm>
            <a:prstGeom prst="rect">
              <a:avLst/>
            </a:prstGeom>
          </p:spPr>
          <p:txBody>
            <a:bodyPr wrap="square">
              <a:spAutoFit/>
            </a:bodyPr>
            <a:lstStyle/>
            <a:p>
              <a:r>
                <a:rPr lang="en-US" sz="1000" i="1" dirty="0">
                  <a:solidFill>
                    <a:schemeClr val="bg1"/>
                  </a:solidFill>
                  <a:latin typeface="Georgia" panose="02040502050405020303" pitchFamily="18" charset="0"/>
                </a:rPr>
                <a:t>Restoration of the Melchizedek Priesthood,</a:t>
              </a:r>
              <a:r>
                <a:rPr lang="en-US" sz="1000" dirty="0">
                  <a:solidFill>
                    <a:schemeClr val="bg1"/>
                  </a:solidFill>
                  <a:latin typeface="Georgia" panose="02040502050405020303" pitchFamily="18" charset="0"/>
                </a:rPr>
                <a:t> by Walter </a:t>
              </a:r>
              <a:r>
                <a:rPr lang="en-US" sz="1000" dirty="0" err="1">
                  <a:solidFill>
                    <a:schemeClr val="bg1"/>
                  </a:solidFill>
                  <a:latin typeface="Georgia" panose="02040502050405020303" pitchFamily="18" charset="0"/>
                </a:rPr>
                <a:t>Rane</a:t>
              </a:r>
              <a:r>
                <a:rPr lang="en-US" sz="1000" dirty="0">
                  <a:solidFill>
                    <a:schemeClr val="bg1"/>
                  </a:solidFill>
                  <a:latin typeface="Georgia" panose="02040502050405020303" pitchFamily="18" charset="0"/>
                </a:rPr>
                <a:t>. </a:t>
              </a:r>
              <a:endParaRPr lang="en-US" sz="1000" dirty="0">
                <a:solidFill>
                  <a:schemeClr val="bg1"/>
                </a:solidFill>
              </a:endParaRPr>
            </a:p>
          </p:txBody>
        </p:sp>
      </p:grpSp>
      <p:grpSp>
        <p:nvGrpSpPr>
          <p:cNvPr id="16" name="Group 15"/>
          <p:cNvGrpSpPr/>
          <p:nvPr/>
        </p:nvGrpSpPr>
        <p:grpSpPr>
          <a:xfrm>
            <a:off x="5645123" y="3181489"/>
            <a:ext cx="3350881" cy="542253"/>
            <a:chOff x="6096000" y="2821105"/>
            <a:chExt cx="3350881" cy="542253"/>
          </a:xfrm>
        </p:grpSpPr>
        <p:sp>
          <p:nvSpPr>
            <p:cNvPr id="15" name="Right Arrow 14"/>
            <p:cNvSpPr/>
            <p:nvPr/>
          </p:nvSpPr>
          <p:spPr>
            <a:xfrm>
              <a:off x="6096000" y="2821105"/>
              <a:ext cx="1461165" cy="5422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48509" y="2907565"/>
              <a:ext cx="3298372" cy="369332"/>
            </a:xfrm>
            <a:prstGeom prst="rect">
              <a:avLst/>
            </a:prstGeom>
          </p:spPr>
          <p:txBody>
            <a:bodyPr wrap="square">
              <a:spAutoFit/>
            </a:bodyPr>
            <a:lstStyle/>
            <a:p>
              <a:pPr fontAlgn="base"/>
              <a:r>
                <a:rPr lang="en-US" dirty="0">
                  <a:solidFill>
                    <a:schemeClr val="bg1"/>
                  </a:solidFill>
                  <a:latin typeface="Calibri" panose="020F0502020204030204" pitchFamily="34" charset="0"/>
                </a:rPr>
                <a:t>Then…</a:t>
              </a:r>
              <a:endParaRPr lang="en-US" b="0" i="0" dirty="0">
                <a:solidFill>
                  <a:schemeClr val="bg1"/>
                </a:solidFill>
                <a:effectLst/>
                <a:latin typeface="Calibri" panose="020F0502020204030204" pitchFamily="34" charset="0"/>
              </a:endParaRPr>
            </a:p>
          </p:txBody>
        </p:sp>
      </p:grpSp>
      <p:grpSp>
        <p:nvGrpSpPr>
          <p:cNvPr id="8" name="Group 7"/>
          <p:cNvGrpSpPr/>
          <p:nvPr/>
        </p:nvGrpSpPr>
        <p:grpSpPr>
          <a:xfrm>
            <a:off x="2497713" y="2528776"/>
            <a:ext cx="2966916" cy="4087712"/>
            <a:chOff x="4575760" y="413463"/>
            <a:chExt cx="2966916" cy="4087712"/>
          </a:xfrm>
        </p:grpSpPr>
        <p:pic>
          <p:nvPicPr>
            <p:cNvPr id="16388" name="Picture 4" descr="The Transfigu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02" y="413463"/>
              <a:ext cx="2884074" cy="38414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5760" y="4254954"/>
              <a:ext cx="2374368" cy="246221"/>
            </a:xfrm>
            <a:prstGeom prst="rect">
              <a:avLst/>
            </a:prstGeom>
          </p:spPr>
          <p:txBody>
            <a:bodyPr wrap="none">
              <a:spAutoFit/>
            </a:bodyPr>
            <a:lstStyle/>
            <a:p>
              <a:r>
                <a:rPr lang="en-US" sz="1000" i="1" dirty="0">
                  <a:solidFill>
                    <a:schemeClr val="bg1"/>
                  </a:solidFill>
                  <a:latin typeface="Calibri" panose="020F0502020204030204" pitchFamily="34" charset="0"/>
                </a:rPr>
                <a:t>The Transfiguration,</a:t>
              </a:r>
              <a:r>
                <a:rPr lang="en-US" sz="1000" dirty="0">
                  <a:solidFill>
                    <a:schemeClr val="bg1"/>
                  </a:solidFill>
                  <a:latin typeface="Calibri" panose="020F0502020204030204" pitchFamily="34" charset="0"/>
                </a:rPr>
                <a:t> by W. H. </a:t>
              </a:r>
              <a:r>
                <a:rPr lang="en-US" sz="1000" dirty="0" err="1">
                  <a:solidFill>
                    <a:schemeClr val="bg1"/>
                  </a:solidFill>
                  <a:latin typeface="Calibri" panose="020F0502020204030204" pitchFamily="34" charset="0"/>
                </a:rPr>
                <a:t>Margetson</a:t>
              </a:r>
              <a:endParaRPr lang="en-US" sz="1000" dirty="0">
                <a:solidFill>
                  <a:schemeClr val="bg1"/>
                </a:solidFill>
              </a:endParaRPr>
            </a:p>
          </p:txBody>
        </p:sp>
      </p:grpSp>
    </p:spTree>
    <p:extLst>
      <p:ext uri="{BB962C8B-B14F-4D97-AF65-F5344CB8AC3E}">
        <p14:creationId xmlns:p14="http://schemas.microsoft.com/office/powerpoint/2010/main" val="40771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3416320"/>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Flavius Josephus  Translated by William </a:t>
            </a:r>
            <a:r>
              <a:rPr lang="en-US" dirty="0" err="1">
                <a:solidFill>
                  <a:schemeClr val="bg1"/>
                </a:solidFill>
                <a:latin typeface="Calibri" panose="020F0502020204030204" pitchFamily="34" charset="0"/>
              </a:rPr>
              <a:t>Whiston</a:t>
            </a:r>
            <a:r>
              <a:rPr lang="en-US" dirty="0">
                <a:solidFill>
                  <a:schemeClr val="bg1"/>
                </a:solidFill>
                <a:latin typeface="Calibri" panose="020F0502020204030204" pitchFamily="34" charset="0"/>
              </a:rPr>
              <a:t>. A.M. 4.8.47 p. 147</a:t>
            </a: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FontTx/>
              <a:buAutoNum type="arabicPeriod"/>
            </a:pPr>
            <a:r>
              <a:rPr lang="en-US" dirty="0">
                <a:solidFill>
                  <a:schemeClr val="bg1"/>
                </a:solidFill>
                <a:latin typeface="Calibri" panose="020F0502020204030204" pitchFamily="34" charset="0"/>
              </a:rPr>
              <a:t>Elder Russell M. Nelson (“Face the Future with Faith,”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2011, 34).</a:t>
            </a:r>
          </a:p>
          <a:p>
            <a:r>
              <a:rPr lang="en-US" dirty="0">
                <a:solidFill>
                  <a:schemeClr val="bg1"/>
                </a:solidFill>
                <a:latin typeface="Calibri" panose="020F0502020204030204" pitchFamily="34" charset="0"/>
              </a:rPr>
              <a:t>	Elder Russell M. Nelson speaks at the final session of 2014 Seminar for New MTC Presidents and Visitors’ Center Directors. R. Scott Lloyd.</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marL="342900" indent="-342900">
              <a:buAutoNum type="arabicPeriod" startAt="4"/>
            </a:pPr>
            <a:r>
              <a:rPr lang="en-US" dirty="0">
                <a:solidFill>
                  <a:schemeClr val="bg1"/>
                </a:solidFill>
                <a:latin typeface="Calibri" panose="020F0502020204030204" pitchFamily="34" charset="0"/>
              </a:rPr>
              <a:t>President Harold B. Lee (</a:t>
            </a:r>
            <a:r>
              <a:rPr lang="en-US" i="1" dirty="0">
                <a:solidFill>
                  <a:schemeClr val="bg1"/>
                </a:solidFill>
                <a:latin typeface="Calibri" panose="020F0502020204030204" pitchFamily="34" charset="0"/>
              </a:rPr>
              <a:t>Teachings of Presidents of the Church: Harold B. Lee</a:t>
            </a:r>
            <a:r>
              <a:rPr lang="en-US" dirty="0">
                <a:solidFill>
                  <a:schemeClr val="bg1"/>
                </a:solidFill>
                <a:latin typeface="Calibri" panose="020F0502020204030204" pitchFamily="34" charset="0"/>
              </a:rPr>
              <a:t> [2000], 30).</a:t>
            </a:r>
          </a:p>
          <a:p>
            <a:pPr marL="342900" indent="-342900">
              <a:buFontTx/>
              <a:buAutoNum type="arabicPeriod" startAt="4"/>
            </a:pPr>
            <a:r>
              <a:rPr lang="en-US" dirty="0">
                <a:solidFill>
                  <a:schemeClr val="bg1"/>
                </a:solidFill>
                <a:latin typeface="Calibri" panose="020F0502020204030204" pitchFamily="34" charset="0"/>
              </a:rPr>
              <a:t>Joseph Fielding Smith (</a:t>
            </a:r>
            <a:r>
              <a:rPr lang="en-US" i="1" dirty="0">
                <a:solidFill>
                  <a:schemeClr val="bg1"/>
                </a:solidFill>
                <a:latin typeface="Calibri" panose="020F0502020204030204" pitchFamily="34" charset="0"/>
              </a:rPr>
              <a:t>Doctrines of Salvation, </a:t>
            </a:r>
            <a:r>
              <a:rPr lang="en-US" dirty="0">
                <a:solidFill>
                  <a:schemeClr val="bg1"/>
                </a:solidFill>
                <a:latin typeface="Calibri" panose="020F0502020204030204" pitchFamily="34" charset="0"/>
              </a:rPr>
              <a:t>comp. Bruce R. McConkie, 3 vols. [1954–56], 2:107).</a:t>
            </a:r>
          </a:p>
        </p:txBody>
      </p:sp>
      <p:sp>
        <p:nvSpPr>
          <p:cNvPr id="2" name="Rectangle 1"/>
          <p:cNvSpPr/>
          <p:nvPr/>
        </p:nvSpPr>
        <p:spPr>
          <a:xfrm>
            <a:off x="3328642" y="4117976"/>
            <a:ext cx="6096000" cy="1754326"/>
          </a:xfrm>
          <a:prstGeom prst="rect">
            <a:avLst/>
          </a:prstGeom>
        </p:spPr>
        <p:txBody>
          <a:bodyPr>
            <a:spAutoFit/>
          </a:bodyPr>
          <a:lstStyle/>
          <a:p>
            <a:r>
              <a:rPr lang="en-US" dirty="0">
                <a:solidFill>
                  <a:schemeClr val="bg1"/>
                </a:solidFill>
                <a:latin typeface="Calibri" panose="020F0502020204030204" pitchFamily="34" charset="0"/>
              </a:rPr>
              <a:t>Moses and Elijah—two ancient prophets who were translated and taken to heaven without tasting death, so they could return with tangible bodies on this very occasion, an occasion preceding the day of resurrection—appeared on the mountain; and they and Jesus gave the keys of the kingdom to Peter, James, and John [</a:t>
            </a:r>
            <a:r>
              <a:rPr lang="en-US" i="1" dirty="0">
                <a:solidFill>
                  <a:schemeClr val="bg1"/>
                </a:solidFill>
                <a:latin typeface="Calibri" panose="020F0502020204030204" pitchFamily="34" charset="0"/>
              </a:rPr>
              <a:t>Teachings: Joseph Smith,</a:t>
            </a:r>
            <a:r>
              <a:rPr lang="en-US" dirty="0">
                <a:solidFill>
                  <a:schemeClr val="bg1"/>
                </a:solidFill>
                <a:latin typeface="Calibri" panose="020F0502020204030204" pitchFamily="34" charset="0"/>
              </a:rPr>
              <a:t> 105].</a:t>
            </a:r>
            <a:endParaRPr lang="en-US" dirty="0">
              <a:solidFill>
                <a:schemeClr val="bg1"/>
              </a:solidFill>
            </a:endParaRPr>
          </a:p>
        </p:txBody>
      </p:sp>
    </p:spTree>
    <p:extLst>
      <p:ext uri="{BB962C8B-B14F-4D97-AF65-F5344CB8AC3E}">
        <p14:creationId xmlns:p14="http://schemas.microsoft.com/office/powerpoint/2010/main" val="1658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50" y="901236"/>
          <a:ext cx="8991500" cy="1826976"/>
        </p:xfrm>
        <a:graphic>
          <a:graphicData uri="http://schemas.openxmlformats.org/drawingml/2006/table">
            <a:tbl>
              <a:tblPr firstRow="1" bandRow="1">
                <a:tableStyleId>{5940675A-B579-460E-94D1-54222C63F5DA}</a:tableStyleId>
              </a:tblPr>
              <a:tblGrid>
                <a:gridCol w="2247875">
                  <a:extLst>
                    <a:ext uri="{9D8B030D-6E8A-4147-A177-3AD203B41FA5}">
                      <a16:colId xmlns:a16="http://schemas.microsoft.com/office/drawing/2014/main" val="20000"/>
                    </a:ext>
                  </a:extLst>
                </a:gridCol>
                <a:gridCol w="2247875">
                  <a:extLst>
                    <a:ext uri="{9D8B030D-6E8A-4147-A177-3AD203B41FA5}">
                      <a16:colId xmlns:a16="http://schemas.microsoft.com/office/drawing/2014/main" val="20001"/>
                    </a:ext>
                  </a:extLst>
                </a:gridCol>
                <a:gridCol w="2247875">
                  <a:extLst>
                    <a:ext uri="{9D8B030D-6E8A-4147-A177-3AD203B41FA5}">
                      <a16:colId xmlns:a16="http://schemas.microsoft.com/office/drawing/2014/main" val="20002"/>
                    </a:ext>
                  </a:extLst>
                </a:gridCol>
                <a:gridCol w="2247875">
                  <a:extLst>
                    <a:ext uri="{9D8B030D-6E8A-4147-A177-3AD203B41FA5}">
                      <a16:colId xmlns:a16="http://schemas.microsoft.com/office/drawing/2014/main" val="20003"/>
                    </a:ext>
                  </a:extLst>
                </a:gridCol>
              </a:tblGrid>
              <a:tr h="638256">
                <a:tc>
                  <a:txBody>
                    <a:bodyPr/>
                    <a:lstStyle/>
                    <a:p>
                      <a:pPr algn="ctr"/>
                      <a:r>
                        <a:rPr lang="en-US" dirty="0"/>
                        <a:t>Deuteronomy 1-13</a:t>
                      </a:r>
                      <a:endParaRPr lang="en-US" dirty="0">
                        <a:solidFill>
                          <a:schemeClr val="tx1"/>
                        </a:solidFill>
                      </a:endParaRPr>
                    </a:p>
                  </a:txBody>
                  <a:tcPr>
                    <a:solidFill>
                      <a:schemeClr val="bg1"/>
                    </a:solidFill>
                  </a:tcPr>
                </a:tc>
                <a:tc>
                  <a:txBody>
                    <a:bodyPr/>
                    <a:lstStyle/>
                    <a:p>
                      <a:pPr algn="ctr"/>
                      <a:r>
                        <a:rPr lang="en-US" dirty="0"/>
                        <a:t>Deuteronomy 14-19</a:t>
                      </a:r>
                    </a:p>
                  </a:txBody>
                  <a:tcPr/>
                </a:tc>
                <a:tc>
                  <a:txBody>
                    <a:bodyPr/>
                    <a:lstStyle/>
                    <a:p>
                      <a:pPr algn="ctr"/>
                      <a:r>
                        <a:rPr lang="en-US" dirty="0"/>
                        <a:t>Deuteronomy</a:t>
                      </a:r>
                      <a:r>
                        <a:rPr lang="en-US" baseline="0" dirty="0"/>
                        <a:t> 20-26</a:t>
                      </a:r>
                      <a:endParaRPr lang="en-US" dirty="0"/>
                    </a:p>
                  </a:txBody>
                  <a:tcPr>
                    <a:solidFill>
                      <a:schemeClr val="bg1"/>
                    </a:solidFill>
                  </a:tcPr>
                </a:tc>
                <a:tc>
                  <a:txBody>
                    <a:bodyPr/>
                    <a:lstStyle/>
                    <a:p>
                      <a:pPr algn="ctr"/>
                      <a:r>
                        <a:rPr lang="en-US" dirty="0"/>
                        <a:t>Deuteronomy 27-34</a:t>
                      </a:r>
                    </a:p>
                  </a:txBody>
                  <a:tcPr>
                    <a:solidFill>
                      <a:schemeClr val="accent5">
                        <a:lumMod val="60000"/>
                        <a:lumOff val="40000"/>
                      </a:schemeClr>
                    </a:solidFill>
                  </a:tcPr>
                </a:tc>
                <a:extLst>
                  <a:ext uri="{0D108BD9-81ED-4DB2-BD59-A6C34878D82A}">
                    <a16:rowId xmlns:a16="http://schemas.microsoft.com/office/drawing/2014/main" val="10000"/>
                  </a:ext>
                </a:extLst>
              </a:tr>
              <a:tr h="64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Preparing Israel to enter the Promised Land</a:t>
                      </a:r>
                    </a:p>
                    <a:p>
                      <a:pPr algn="ctr"/>
                      <a:endParaRPr lang="en-US" dirty="0"/>
                    </a:p>
                  </a:txBody>
                  <a:tcPr>
                    <a:solidFill>
                      <a:schemeClr val="bg1"/>
                    </a:solidFill>
                  </a:tcPr>
                </a:tc>
                <a:tc>
                  <a:txBody>
                    <a:bodyPr/>
                    <a:lstStyle/>
                    <a:p>
                      <a:pPr algn="ctr"/>
                      <a:r>
                        <a:rPr lang="en-US" dirty="0"/>
                        <a:t>The</a:t>
                      </a:r>
                      <a:r>
                        <a:rPr lang="en-US" baseline="0" dirty="0"/>
                        <a:t> Lord’s Laws and Feasts</a:t>
                      </a:r>
                      <a:endParaRPr lang="en-US" dirty="0"/>
                    </a:p>
                  </a:txBody>
                  <a:tcPr/>
                </a:tc>
                <a:tc>
                  <a:txBody>
                    <a:bodyPr/>
                    <a:lstStyle/>
                    <a:p>
                      <a:pPr algn="ctr"/>
                      <a:r>
                        <a:rPr lang="en-US" dirty="0"/>
                        <a:t>War and Punishments</a:t>
                      </a:r>
                    </a:p>
                  </a:txBody>
                  <a:tcPr>
                    <a:solidFill>
                      <a:schemeClr val="bg1"/>
                    </a:solidFill>
                  </a:tcPr>
                </a:tc>
                <a:tc>
                  <a:txBody>
                    <a:bodyPr/>
                    <a:lstStyle/>
                    <a:p>
                      <a:pPr algn="ctr"/>
                      <a:r>
                        <a:rPr lang="en-US" dirty="0"/>
                        <a:t>Obedience and Disobedience</a:t>
                      </a:r>
                    </a:p>
                    <a:p>
                      <a:pPr algn="ctr"/>
                      <a:r>
                        <a:rPr lang="en-US" dirty="0"/>
                        <a:t>Moses’ Final Sermon</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532445" y="3262181"/>
          <a:ext cx="11127110" cy="1925320"/>
        </p:xfrm>
        <a:graphic>
          <a:graphicData uri="http://schemas.openxmlformats.org/drawingml/2006/table">
            <a:tbl>
              <a:tblPr firstRow="1" bandRow="1">
                <a:tableStyleId>{5940675A-B579-460E-94D1-54222C63F5DA}</a:tableStyleId>
              </a:tblPr>
              <a:tblGrid>
                <a:gridCol w="2225422">
                  <a:extLst>
                    <a:ext uri="{9D8B030D-6E8A-4147-A177-3AD203B41FA5}">
                      <a16:colId xmlns:a16="http://schemas.microsoft.com/office/drawing/2014/main" val="20000"/>
                    </a:ext>
                  </a:extLst>
                </a:gridCol>
                <a:gridCol w="2225422">
                  <a:extLst>
                    <a:ext uri="{9D8B030D-6E8A-4147-A177-3AD203B41FA5}">
                      <a16:colId xmlns:a16="http://schemas.microsoft.com/office/drawing/2014/main" val="20001"/>
                    </a:ext>
                  </a:extLst>
                </a:gridCol>
                <a:gridCol w="2225422">
                  <a:extLst>
                    <a:ext uri="{9D8B030D-6E8A-4147-A177-3AD203B41FA5}">
                      <a16:colId xmlns:a16="http://schemas.microsoft.com/office/drawing/2014/main" val="20002"/>
                    </a:ext>
                  </a:extLst>
                </a:gridCol>
                <a:gridCol w="2225422">
                  <a:extLst>
                    <a:ext uri="{9D8B030D-6E8A-4147-A177-3AD203B41FA5}">
                      <a16:colId xmlns:a16="http://schemas.microsoft.com/office/drawing/2014/main" val="20003"/>
                    </a:ext>
                  </a:extLst>
                </a:gridCol>
                <a:gridCol w="2225422">
                  <a:extLst>
                    <a:ext uri="{9D8B030D-6E8A-4147-A177-3AD203B41FA5}">
                      <a16:colId xmlns:a16="http://schemas.microsoft.com/office/drawing/2014/main" val="20004"/>
                    </a:ext>
                  </a:extLst>
                </a:gridCol>
              </a:tblGrid>
              <a:tr h="370840">
                <a:tc>
                  <a:txBody>
                    <a:bodyPr/>
                    <a:lstStyle/>
                    <a:p>
                      <a:r>
                        <a:rPr lang="en-US" dirty="0"/>
                        <a:t>Deuteronomy 27-29</a:t>
                      </a:r>
                    </a:p>
                  </a:txBody>
                  <a:tcPr>
                    <a:solidFill>
                      <a:schemeClr val="accent5">
                        <a:lumMod val="60000"/>
                        <a:lumOff val="40000"/>
                      </a:schemeClr>
                    </a:solidFill>
                  </a:tcPr>
                </a:tc>
                <a:tc>
                  <a:txBody>
                    <a:bodyPr/>
                    <a:lstStyle/>
                    <a:p>
                      <a:r>
                        <a:rPr lang="en-US" dirty="0"/>
                        <a:t>Deuteronomy 30</a:t>
                      </a:r>
                    </a:p>
                  </a:txBody>
                  <a:tcPr>
                    <a:solidFill>
                      <a:schemeClr val="accent5">
                        <a:lumMod val="60000"/>
                        <a:lumOff val="40000"/>
                      </a:schemeClr>
                    </a:solidFill>
                  </a:tcPr>
                </a:tc>
                <a:tc>
                  <a:txBody>
                    <a:bodyPr/>
                    <a:lstStyle/>
                    <a:p>
                      <a:r>
                        <a:rPr lang="en-US" dirty="0"/>
                        <a:t>Deuteronomy 31</a:t>
                      </a:r>
                    </a:p>
                  </a:txBody>
                  <a:tcPr>
                    <a:solidFill>
                      <a:schemeClr val="accent5">
                        <a:lumMod val="60000"/>
                        <a:lumOff val="40000"/>
                      </a:schemeClr>
                    </a:solidFill>
                  </a:tcPr>
                </a:tc>
                <a:tc>
                  <a:txBody>
                    <a:bodyPr/>
                    <a:lstStyle/>
                    <a:p>
                      <a:r>
                        <a:rPr lang="en-US" dirty="0"/>
                        <a:t>Deuteronomy 32</a:t>
                      </a:r>
                    </a:p>
                  </a:txBody>
                  <a:tcPr>
                    <a:solidFill>
                      <a:schemeClr val="accent5">
                        <a:lumMod val="60000"/>
                        <a:lumOff val="40000"/>
                      </a:schemeClr>
                    </a:solidFill>
                  </a:tcPr>
                </a:tc>
                <a:tc>
                  <a:txBody>
                    <a:bodyPr/>
                    <a:lstStyle/>
                    <a:p>
                      <a:r>
                        <a:rPr lang="en-US" dirty="0"/>
                        <a:t>Deuteronomy 33-34</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The Altar</a:t>
                      </a:r>
                    </a:p>
                    <a:p>
                      <a:r>
                        <a:rPr lang="en-US" sz="1200" b="0" i="1" kern="1200" dirty="0">
                          <a:solidFill>
                            <a:schemeClr val="tx1"/>
                          </a:solidFill>
                          <a:effectLst/>
                          <a:latin typeface="+mn-lt"/>
                          <a:ea typeface="+mn-ea"/>
                          <a:cs typeface="+mn-cs"/>
                        </a:rPr>
                        <a:t>Admonition to Obey the law</a:t>
                      </a:r>
                    </a:p>
                    <a:p>
                      <a:r>
                        <a:rPr lang="en-US" sz="1200" b="0" i="1" kern="1200" dirty="0">
                          <a:solidFill>
                            <a:schemeClr val="tx1"/>
                          </a:solidFill>
                          <a:effectLst/>
                          <a:latin typeface="+mn-lt"/>
                          <a:ea typeface="+mn-ea"/>
                          <a:cs typeface="+mn-cs"/>
                        </a:rPr>
                        <a:t>Curses</a:t>
                      </a:r>
                    </a:p>
                    <a:p>
                      <a:r>
                        <a:rPr lang="en-US" sz="1200" b="0" i="1" kern="1200" dirty="0">
                          <a:solidFill>
                            <a:schemeClr val="tx1"/>
                          </a:solidFill>
                          <a:effectLst/>
                          <a:latin typeface="+mn-lt"/>
                          <a:ea typeface="+mn-ea"/>
                          <a:cs typeface="+mn-cs"/>
                        </a:rPr>
                        <a:t>Warnings of Covenants</a:t>
                      </a:r>
                    </a:p>
                    <a:p>
                      <a:r>
                        <a:rPr lang="en-US" sz="1200" b="0" i="1" kern="1200" dirty="0">
                          <a:solidFill>
                            <a:schemeClr val="tx1"/>
                          </a:solidFill>
                          <a:effectLst/>
                          <a:latin typeface="+mn-lt"/>
                          <a:ea typeface="+mn-ea"/>
                          <a:cs typeface="+mn-cs"/>
                        </a:rPr>
                        <a:t>Blessings for Obedience</a:t>
                      </a:r>
                    </a:p>
                    <a:p>
                      <a:r>
                        <a:rPr lang="en-US" sz="1200" b="0" i="1" kern="1200" dirty="0">
                          <a:solidFill>
                            <a:schemeClr val="tx1"/>
                          </a:solidFill>
                          <a:effectLst/>
                          <a:latin typeface="+mn-lt"/>
                          <a:ea typeface="+mn-ea"/>
                          <a:cs typeface="+mn-cs"/>
                        </a:rPr>
                        <a:t>Promised</a:t>
                      </a:r>
                      <a:r>
                        <a:rPr lang="en-US" sz="1200" b="0" i="1" kern="1200" baseline="0" dirty="0">
                          <a:solidFill>
                            <a:schemeClr val="tx1"/>
                          </a:solidFill>
                          <a:effectLst/>
                          <a:latin typeface="+mn-lt"/>
                          <a:ea typeface="+mn-ea"/>
                          <a:cs typeface="+mn-cs"/>
                        </a:rPr>
                        <a:t> curses for disobedience</a:t>
                      </a:r>
                      <a:endParaRPr lang="en-US" sz="1200" dirty="0"/>
                    </a:p>
                  </a:txBody>
                  <a:tcPr/>
                </a:tc>
                <a:tc>
                  <a:txBody>
                    <a:bodyPr/>
                    <a:lstStyle/>
                    <a:p>
                      <a:r>
                        <a:rPr lang="en-US" sz="1200" b="0" i="1" kern="1200" dirty="0">
                          <a:solidFill>
                            <a:schemeClr val="tx1"/>
                          </a:solidFill>
                          <a:effectLst/>
                          <a:latin typeface="+mn-lt"/>
                          <a:ea typeface="+mn-ea"/>
                          <a:cs typeface="+mn-cs"/>
                        </a:rPr>
                        <a:t>Scattered Israel and restoration</a:t>
                      </a:r>
                    </a:p>
                    <a:p>
                      <a:endParaRPr lang="en-US" sz="1200" dirty="0"/>
                    </a:p>
                  </a:txBody>
                  <a:tcPr/>
                </a:tc>
                <a:tc>
                  <a:txBody>
                    <a:bodyPr/>
                    <a:lstStyle/>
                    <a:p>
                      <a:r>
                        <a:rPr lang="en-US" sz="1200" b="0" i="1" kern="1200" dirty="0">
                          <a:solidFill>
                            <a:schemeClr val="tx1"/>
                          </a:solidFill>
                          <a:effectLst/>
                          <a:latin typeface="+mn-lt"/>
                          <a:ea typeface="+mn-ea"/>
                          <a:cs typeface="+mn-cs"/>
                        </a:rPr>
                        <a:t>Moses counsels Joshua and Israel</a:t>
                      </a:r>
                    </a:p>
                    <a:p>
                      <a:r>
                        <a:rPr lang="en-US" sz="1200" b="0" i="1" kern="1200" dirty="0">
                          <a:solidFill>
                            <a:schemeClr val="tx1"/>
                          </a:solidFill>
                          <a:effectLst/>
                          <a:latin typeface="+mn-lt"/>
                          <a:ea typeface="+mn-ea"/>
                          <a:cs typeface="+mn-cs"/>
                        </a:rPr>
                        <a:t>The law is to be read to all Israel every 7 years</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Prophecy: The children of Israel will follow false gods and corrupt themselves.</a:t>
                      </a:r>
                      <a:endParaRPr lang="en-US" sz="1200" i="1" baseline="0" dirty="0"/>
                    </a:p>
                  </a:txBody>
                  <a:tcPr/>
                </a:tc>
                <a:tc>
                  <a:txBody>
                    <a:bodyPr/>
                    <a:lstStyle/>
                    <a:p>
                      <a:r>
                        <a:rPr lang="en-US" sz="1200" b="0" i="1" kern="1200" dirty="0">
                          <a:solidFill>
                            <a:schemeClr val="tx1"/>
                          </a:solidFill>
                          <a:effectLst/>
                          <a:latin typeface="+mn-lt"/>
                          <a:ea typeface="+mn-ea"/>
                          <a:cs typeface="+mn-cs"/>
                        </a:rPr>
                        <a:t>Song of Moses</a:t>
                      </a:r>
                    </a:p>
                    <a:p>
                      <a:r>
                        <a:rPr lang="en-US" sz="1200" b="0" i="1" kern="1200" dirty="0">
                          <a:solidFill>
                            <a:schemeClr val="tx1"/>
                          </a:solidFill>
                          <a:effectLst/>
                          <a:latin typeface="+mn-lt"/>
                          <a:ea typeface="+mn-ea"/>
                          <a:cs typeface="+mn-cs"/>
                        </a:rPr>
                        <a:t>Moses was gathered to his people</a:t>
                      </a:r>
                    </a:p>
                  </a:txBody>
                  <a:tcPr/>
                </a:tc>
                <a:tc>
                  <a:txBody>
                    <a:bodyPr/>
                    <a:lstStyle/>
                    <a:p>
                      <a:r>
                        <a:rPr lang="en-US" sz="1200" b="0" i="1" kern="1200" dirty="0">
                          <a:solidFill>
                            <a:schemeClr val="tx1"/>
                          </a:solidFill>
                          <a:effectLst/>
                          <a:latin typeface="+mn-lt"/>
                          <a:ea typeface="+mn-ea"/>
                          <a:cs typeface="+mn-cs"/>
                        </a:rPr>
                        <a:t>Blessings of the Tribes of Israel and the Promised</a:t>
                      </a:r>
                      <a:r>
                        <a:rPr lang="en-US" sz="1200" b="0" i="1" kern="1200" baseline="0" dirty="0">
                          <a:solidFill>
                            <a:schemeClr val="tx1"/>
                          </a:solidFill>
                          <a:effectLst/>
                          <a:latin typeface="+mn-lt"/>
                          <a:ea typeface="+mn-ea"/>
                          <a:cs typeface="+mn-cs"/>
                        </a:rPr>
                        <a:t> Land</a:t>
                      </a:r>
                    </a:p>
                    <a:p>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Mt. Nebo: Moses was translated or changed so he would not experience death (Alma 45:19)</a:t>
                      </a:r>
                      <a:endParaRPr lang="en-US" sz="1200" i="1" dirty="0"/>
                    </a:p>
                    <a:p>
                      <a:endParaRPr lang="en-US" sz="1200" b="0" i="1" kern="1200" baseline="0" dirty="0">
                        <a:solidFill>
                          <a:schemeClr val="tx1"/>
                        </a:solidFill>
                        <a:effectLst/>
                        <a:latin typeface="+mn-lt"/>
                        <a:ea typeface="+mn-ea"/>
                        <a:cs typeface="+mn-cs"/>
                      </a:endParaRPr>
                    </a:p>
                    <a:p>
                      <a:endParaRPr lang="en-US" sz="1200" i="1"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latin typeface="Agency FB" panose="020B0503020202020204" pitchFamily="34" charset="0"/>
              </a:rPr>
              <a:t>Deuteronomy</a:t>
            </a:r>
          </a:p>
        </p:txBody>
      </p:sp>
    </p:spTree>
    <p:extLst>
      <p:ext uri="{BB962C8B-B14F-4D97-AF65-F5344CB8AC3E}">
        <p14:creationId xmlns:p14="http://schemas.microsoft.com/office/powerpoint/2010/main" val="60358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1195057" cy="369332"/>
          </a:xfrm>
          <a:prstGeom prst="rect">
            <a:avLst/>
          </a:prstGeom>
          <a:noFill/>
        </p:spPr>
        <p:txBody>
          <a:bodyPr wrap="square" rtlCol="0">
            <a:spAutoFit/>
          </a:bodyPr>
          <a:lstStyle/>
          <a:p>
            <a:r>
              <a:rPr lang="en-US" dirty="0">
                <a:solidFill>
                  <a:schemeClr val="bg1"/>
                </a:solidFill>
              </a:rPr>
              <a:t>Lesson 71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Making a Choice</a:t>
            </a:r>
          </a:p>
        </p:txBody>
      </p:sp>
      <p:pic>
        <p:nvPicPr>
          <p:cNvPr id="1026" name="Picture 2" descr="http://www.clker.com/cliparts/4/7/8/f/12968331021578647359bts_lunch-ba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41" t="5646" r="7050" b="5730"/>
          <a:stretch/>
        </p:blipFill>
        <p:spPr bwMode="auto">
          <a:xfrm>
            <a:off x="8632371" y="1611086"/>
            <a:ext cx="3015343" cy="4278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agoramedia.com/wte3.0/gcms/pg-baby-shower-games-paper-bag-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28" y="1611086"/>
            <a:ext cx="3447596" cy="45967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84660" y="1529397"/>
            <a:ext cx="4708176" cy="3046988"/>
          </a:xfrm>
          <a:prstGeom prst="rect">
            <a:avLst/>
          </a:prstGeom>
        </p:spPr>
        <p:txBody>
          <a:bodyPr wrap="square">
            <a:spAutoFit/>
          </a:bodyPr>
          <a:lstStyle/>
          <a:p>
            <a:pPr algn="ctr"/>
            <a:r>
              <a:rPr lang="en-US" sz="3200" dirty="0">
                <a:solidFill>
                  <a:schemeClr val="bg1"/>
                </a:solidFill>
                <a:latin typeface="Calibri" panose="020F0502020204030204" pitchFamily="34" charset="0"/>
              </a:rPr>
              <a:t>Which bag has the treat in it?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What could you do to know which bag had the treat in it?</a:t>
            </a:r>
            <a:endParaRPr lang="en-US" sz="3200" dirty="0">
              <a:solidFill>
                <a:schemeClr val="bg1"/>
              </a:solidFill>
            </a:endParaRPr>
          </a:p>
        </p:txBody>
      </p:sp>
      <p:sp>
        <p:nvSpPr>
          <p:cNvPr id="8" name="Rectangle 7"/>
          <p:cNvSpPr/>
          <p:nvPr/>
        </p:nvSpPr>
        <p:spPr>
          <a:xfrm>
            <a:off x="3875314" y="996454"/>
            <a:ext cx="5138057" cy="369332"/>
          </a:xfrm>
          <a:prstGeom prst="rect">
            <a:avLst/>
          </a:prstGeom>
        </p:spPr>
        <p:txBody>
          <a:bodyPr wrap="square">
            <a:spAutoFit/>
          </a:bodyPr>
          <a:lstStyle/>
          <a:p>
            <a:r>
              <a:rPr lang="en-US" dirty="0">
                <a:solidFill>
                  <a:schemeClr val="bg1"/>
                </a:solidFill>
                <a:latin typeface="Calibri" panose="020F0502020204030204" pitchFamily="34" charset="0"/>
              </a:rPr>
              <a:t>One Bag Has a Treat—One Bag Has a Rock</a:t>
            </a:r>
            <a:endParaRPr lang="en-US" dirty="0">
              <a:solidFill>
                <a:schemeClr val="bg1"/>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52" t="7143" r="-528" b="25397"/>
          <a:stretch/>
        </p:blipFill>
        <p:spPr>
          <a:xfrm rot="5400000">
            <a:off x="3574261" y="4553477"/>
            <a:ext cx="2015855" cy="2296887"/>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2836" t="2706" r="15476" b="5484"/>
          <a:stretch/>
        </p:blipFill>
        <p:spPr>
          <a:xfrm>
            <a:off x="7108328" y="4656152"/>
            <a:ext cx="2258927" cy="2017182"/>
          </a:xfrm>
          <a:prstGeom prst="rect">
            <a:avLst/>
          </a:prstGeom>
        </p:spPr>
      </p:pic>
    </p:spTree>
    <p:extLst>
      <p:ext uri="{BB962C8B-B14F-4D97-AF65-F5344CB8AC3E}">
        <p14:creationId xmlns:p14="http://schemas.microsoft.com/office/powerpoint/2010/main" val="6885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6" y="0"/>
            <a:ext cx="6248400" cy="6124754"/>
          </a:xfrm>
          <a:prstGeom prst="rect">
            <a:avLst/>
          </a:prstGeom>
          <a:ln>
            <a:solidFill>
              <a:schemeClr val="tx1"/>
            </a:solidFill>
          </a:ln>
        </p:spPr>
        <p:txBody>
          <a:bodyPr wrap="square">
            <a:spAutoFit/>
          </a:bodyPr>
          <a:lstStyle/>
          <a:p>
            <a:r>
              <a:rPr lang="en-US" sz="1400" b="1" dirty="0">
                <a:solidFill>
                  <a:srgbClr val="000000"/>
                </a:solidFill>
                <a:latin typeface="Calibri" panose="020F0502020204030204" pitchFamily="34" charset="0"/>
              </a:rPr>
              <a:t>GERIZIM, MOUNT</a:t>
            </a:r>
            <a:r>
              <a:rPr lang="en-US" sz="1400" dirty="0">
                <a:solidFill>
                  <a:srgbClr val="000000"/>
                </a:solidFill>
                <a:latin typeface="Calibri" panose="020F0502020204030204" pitchFamily="34" charset="0"/>
              </a:rPr>
              <a:t> (Heb. </a:t>
            </a:r>
            <a:r>
              <a:rPr lang="he-IL" sz="1400" dirty="0">
                <a:solidFill>
                  <a:srgbClr val="000000"/>
                </a:solidFill>
                <a:latin typeface="Calibri" panose="020F0502020204030204" pitchFamily="34" charset="0"/>
              </a:rPr>
              <a:t>הַר גְּרִזִּים), </a:t>
            </a:r>
            <a:r>
              <a:rPr lang="en-US" sz="1400" dirty="0">
                <a:solidFill>
                  <a:srgbClr val="000000"/>
                </a:solidFill>
                <a:latin typeface="Calibri" panose="020F0502020204030204" pitchFamily="34" charset="0"/>
              </a:rPr>
              <a:t>mountain in </a:t>
            </a:r>
            <a:r>
              <a:rPr lang="en-US" sz="1400" dirty="0" err="1">
                <a:solidFill>
                  <a:srgbClr val="000000"/>
                </a:solidFill>
                <a:latin typeface="Calibri" panose="020F0502020204030204" pitchFamily="34" charset="0"/>
              </a:rPr>
              <a:t>Ereẓ</a:t>
            </a:r>
            <a:r>
              <a:rPr lang="en-US" sz="1400" dirty="0">
                <a:solidFill>
                  <a:srgbClr val="000000"/>
                </a:solidFill>
                <a:latin typeface="Calibri" panose="020F0502020204030204" pitchFamily="34" charset="0"/>
              </a:rPr>
              <a:t> Israel, S.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After crossing the Jordan River</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The children of Israel were commanded to build a stone altar on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to engrave upon it "all the words of this law" (Deut. 27:4–8), and to "set the blessing upon Mt. Gerizim, and the curse upon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a:t>
            </a:r>
            <a:r>
              <a:rPr lang="en-US" sz="1400" i="1" dirty="0">
                <a:solidFill>
                  <a:srgbClr val="000000"/>
                </a:solidFill>
                <a:latin typeface="Calibri" panose="020F0502020204030204" pitchFamily="34" charset="0"/>
              </a:rPr>
              <a:t>ibid</a:t>
            </a:r>
            <a:r>
              <a:rPr lang="en-US" sz="1400" dirty="0">
                <a:solidFill>
                  <a:srgbClr val="000000"/>
                </a:solidFill>
                <a:latin typeface="Calibri" panose="020F0502020204030204" pitchFamily="34" charset="0"/>
              </a:rPr>
              <a:t>. 11:29; 27:12–13).</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According to Joshua 8:30, this was Joshua's first act after the conquest of Ai. </a:t>
            </a:r>
            <a:r>
              <a:rPr lang="en-US" sz="1400" dirty="0" err="1">
                <a:solidFill>
                  <a:srgbClr val="000000"/>
                </a:solidFill>
                <a:latin typeface="Calibri" panose="020F0502020204030204" pitchFamily="34" charset="0"/>
              </a:rPr>
              <a:t>Har-Gerizzim</a:t>
            </a:r>
            <a:r>
              <a:rPr lang="en-US" sz="1400" dirty="0">
                <a:solidFill>
                  <a:srgbClr val="000000"/>
                </a:solidFill>
                <a:latin typeface="Calibri" panose="020F0502020204030204" pitchFamily="34" charset="0"/>
              </a:rPr>
              <a:t> (as written in the </a:t>
            </a:r>
            <a:r>
              <a:rPr lang="en-US" sz="1400" dirty="0" err="1">
                <a:solidFill>
                  <a:srgbClr val="000000"/>
                </a:solidFill>
                <a:latin typeface="Calibri" panose="020F0502020204030204" pitchFamily="34" charset="0"/>
              </a:rPr>
              <a:t>masoretic</a:t>
            </a:r>
            <a:r>
              <a:rPr lang="en-US" sz="1400" dirty="0">
                <a:solidFill>
                  <a:srgbClr val="000000"/>
                </a:solidFill>
                <a:latin typeface="Calibri" panose="020F0502020204030204" pitchFamily="34" charset="0"/>
              </a:rPr>
              <a:t> text; </a:t>
            </a:r>
            <a:r>
              <a:rPr lang="en-US" sz="1400" dirty="0" err="1">
                <a:solidFill>
                  <a:srgbClr val="000000"/>
                </a:solidFill>
                <a:latin typeface="Calibri" panose="020F0502020204030204" pitchFamily="34" charset="0"/>
              </a:rPr>
              <a:t>Har</a:t>
            </a:r>
            <a:r>
              <a:rPr lang="en-US" sz="1400" dirty="0">
                <a:solidFill>
                  <a:srgbClr val="000000"/>
                </a:solidFill>
                <a:latin typeface="Calibri" panose="020F0502020204030204" pitchFamily="34" charset="0"/>
              </a:rPr>
              <a:t> Gerizim, according to *Ben-Asher; usually </a:t>
            </a:r>
            <a:r>
              <a:rPr lang="en-US" sz="1400" dirty="0" err="1">
                <a:solidFill>
                  <a:srgbClr val="000000"/>
                </a:solidFill>
                <a:latin typeface="Calibri" panose="020F0502020204030204" pitchFamily="34" charset="0"/>
              </a:rPr>
              <a:t>Hargerizim</a:t>
            </a:r>
            <a:r>
              <a:rPr lang="en-US" sz="1400" dirty="0">
                <a:solidFill>
                  <a:srgbClr val="000000"/>
                </a:solidFill>
                <a:latin typeface="Calibri" panose="020F0502020204030204" pitchFamily="34" charset="0"/>
              </a:rPr>
              <a:t> in the traditional Samaritan text of the Pentateuch) is the present-day Jebel al-</a:t>
            </a:r>
            <a:r>
              <a:rPr lang="en-US" sz="1400" dirty="0" err="1">
                <a:solidFill>
                  <a:srgbClr val="000000"/>
                </a:solidFill>
                <a:latin typeface="Calibri" panose="020F0502020204030204" pitchFamily="34" charset="0"/>
              </a:rPr>
              <a:t>Ṭūr</a:t>
            </a:r>
            <a:r>
              <a:rPr lang="en-US" sz="1400" dirty="0">
                <a:solidFill>
                  <a:srgbClr val="000000"/>
                </a:solidFill>
                <a:latin typeface="Calibri" panose="020F0502020204030204" pitchFamily="34" charset="0"/>
              </a:rPr>
              <a:t> (shortened from the Samaritan name Tura </a:t>
            </a:r>
            <a:r>
              <a:rPr lang="en-US" sz="1400" dirty="0" err="1">
                <a:solidFill>
                  <a:srgbClr val="000000"/>
                </a:solidFill>
                <a:latin typeface="Calibri" panose="020F0502020204030204" pitchFamily="34" charset="0"/>
              </a:rPr>
              <a:t>Brikha</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Mt. Gerizim and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rise above the city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(Nablus), in the south and north respectively; Gerizim is approximately 2,600 ft. (881 m.) high and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approximately 2,800 ft. (940 m.). Between them lies the valley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Both hills are composed of </a:t>
            </a:r>
            <a:r>
              <a:rPr lang="en-US" sz="1400" dirty="0" err="1">
                <a:solidFill>
                  <a:srgbClr val="000000"/>
                </a:solidFill>
                <a:latin typeface="Calibri" panose="020F0502020204030204" pitchFamily="34" charset="0"/>
              </a:rPr>
              <a:t>oolithic</a:t>
            </a:r>
            <a:r>
              <a:rPr lang="en-US" sz="1400" dirty="0">
                <a:solidFill>
                  <a:srgbClr val="000000"/>
                </a:solidFill>
                <a:latin typeface="Calibri" panose="020F0502020204030204" pitchFamily="34" charset="0"/>
              </a:rPr>
              <a:t> limestone, ten springs descending from their slopes to the fertile and well-watered valley. </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has comparatively little vegetation and no water issuing along its southern side, because the slope of the tilted rock is northward; one exception is at the southeast end of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where a spring makes it possible for the village of </a:t>
            </a:r>
            <a:r>
              <a:rPr lang="en-US" sz="1400" dirty="0" err="1">
                <a:solidFill>
                  <a:srgbClr val="000000"/>
                </a:solidFill>
                <a:latin typeface="Calibri" panose="020F0502020204030204" pitchFamily="34" charset="0"/>
              </a:rPr>
              <a:t>Askar</a:t>
            </a:r>
            <a:r>
              <a:rPr lang="en-US" sz="1400" dirty="0">
                <a:solidFill>
                  <a:srgbClr val="000000"/>
                </a:solidFill>
                <a:latin typeface="Calibri" panose="020F0502020204030204" pitchFamily="34" charset="0"/>
              </a:rPr>
              <a:t> to exist. The slopes of Mt. Gerizim, on the other hand, are covered with trees to the very top of the ridge, and the slope of the rock causes the main springs to issue on the side of the valley facing the city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The contrast in the amount of water on the two sides of the valley is very marked. A pilgrim's legend from the Middle Ages, which has often been reprinted, relates that Mt. Gerizim, the blessed mountain (Deut. 11:29), is pleasant and fertile, while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cursed by divine decree (</a:t>
            </a:r>
            <a:r>
              <a:rPr lang="en-US" sz="1400" i="1" dirty="0">
                <a:solidFill>
                  <a:srgbClr val="000000"/>
                </a:solidFill>
                <a:latin typeface="Calibri" panose="020F0502020204030204" pitchFamily="34" charset="0"/>
              </a:rPr>
              <a:t>ibid.</a:t>
            </a:r>
            <a:r>
              <a:rPr lang="en-US" sz="1400" dirty="0">
                <a:solidFill>
                  <a:srgbClr val="000000"/>
                </a:solidFill>
                <a:latin typeface="Calibri" panose="020F0502020204030204" pitchFamily="34" charset="0"/>
              </a:rPr>
              <a:t>), is desolate and barren.</a:t>
            </a:r>
            <a:endParaRPr lang="en-US" sz="1400" dirty="0">
              <a:latin typeface="Calibri" panose="020F0502020204030204" pitchFamily="34" charset="0"/>
            </a:endParaRPr>
          </a:p>
        </p:txBody>
      </p:sp>
      <p:sp>
        <p:nvSpPr>
          <p:cNvPr id="4" name="Rectangle 1"/>
          <p:cNvSpPr>
            <a:spLocks noChangeArrowheads="1"/>
          </p:cNvSpPr>
          <p:nvPr/>
        </p:nvSpPr>
        <p:spPr bwMode="auto">
          <a:xfrm>
            <a:off x="6335486" y="0"/>
            <a:ext cx="5671456" cy="649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Later History of Mt. Gerizim: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Later Mt. Gerizim is mentioned when the Samaritans erected their temple there about the time of Nehemiah (in the time of Alexander the Great, according to Jos., Ant., 11:310–11, but this is apparently a mistake; cf. Neh. 13:28, according to which a man of priestly stock was cast out by Nehemiah for intermarriage with the Samaritans). From then on, the Samaritans considered this temple to be their most holy spot, and their tradition ascribes nearly all of the biblical account of the patriarchs' deeds and the places associated with them (the land of Moriah, Beth-El, etc.) to Mt. Gerizim. …The Samaritans gave it the title "mountain of blessing" or "blessed mount"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Tūrbarīk</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Samaritan Book of Joshua,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 Gen. R. 32:10; Song. R. 4:4, no. 5; Tura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Brikha</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Deut. R. 3:6; Tura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Kaddisha</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they claimed that the mountain was not submerged at the time of the Flood (</a:t>
            </a:r>
            <a:r>
              <a:rPr kumimoji="0" lang="en-US" altLang="en-US" sz="1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ibid.</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Mt. Gerizim became the main point of divergence between the Samaritans and the Jews. (Cf. the end of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Kut</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what point can the Samaritans be accepted into Judaism? When they reject their belief in Mt. Gerizim.") In the time of Ptolemy I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Soter</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(323–284 B.C.E.), there was an argument over this point between the Samaritans and the Jews of Alexandria (Jos., Ant., 12:1ff.). When Antiochus IV Epiphanes passed decrees against the Jews, he converted the Samaritan temple on Mt. Gerizim into a pagan shrine in honor of Zeus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Xenios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or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Hellenios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(II Macc. 5:23; 6:1; Jos., Ant., 12:257ff.).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This temple was destroyed in 129 B.C.E. by John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Hyrcanus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(Jos., Ant., 13:255ff.; cf. Meg.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Ta'an</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333). However, it remained a holy site for the Samaritans, and all religious acts were performed "in the name of Mt. Gerizim" (TJ,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Yev</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8:1, 9a). Due to the Samaritan belief in the ancient sanctity of the mountain, the Roman procurator Pontius Pilate massacred a large gathering of Samaritans who had assembled to look at vessels which Moses allegedly made for the Tabernacle and which one of the Samaritans claimed he would show them (these vessels had supposedly been concealed on Mt. Gerizim; Jos., Ant., 18:85).</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more information on Mt. Gerizim go to:</a:t>
            </a:r>
          </a:p>
          <a:p>
            <a:pPr lvl="0" algn="just"/>
            <a:r>
              <a:rPr lang="en-US" altLang="en-US" sz="1400" dirty="0">
                <a:solidFill>
                  <a:srgbClr val="000000"/>
                </a:solidFill>
                <a:latin typeface="Times New Roman" panose="02020603050405020304" pitchFamily="18" charset="0"/>
                <a:cs typeface="Times New Roman" panose="02020603050405020304" pitchFamily="18" charset="0"/>
              </a:rPr>
              <a:t>https://www.jewishvirtuallibrary.org/jsource/judaica/ejud_0002_0007_0_07198.html</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85956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11596"/>
            <a:ext cx="5584372" cy="6771084"/>
          </a:xfrm>
          <a:prstGeom prst="rect">
            <a:avLst/>
          </a:prstGeom>
          <a:ln>
            <a:solidFill>
              <a:schemeClr val="tx1"/>
            </a:solidFill>
          </a:ln>
        </p:spPr>
        <p:txBody>
          <a:bodyPr wrap="square">
            <a:spAutoFit/>
          </a:bodyPr>
          <a:lstStyle/>
          <a:p>
            <a:r>
              <a:rPr lang="en-US" sz="1400" b="1" dirty="0">
                <a:latin typeface="Calibri" panose="020F0502020204030204" pitchFamily="34" charset="0"/>
              </a:rPr>
              <a:t>Punishments  Chapter 28: Predictions</a:t>
            </a:r>
          </a:p>
          <a:p>
            <a:r>
              <a:rPr lang="en-US" sz="1400" dirty="0">
                <a:latin typeface="Calibri" panose="020F0502020204030204" pitchFamily="34" charset="0"/>
              </a:rPr>
              <a:t>One particularly gruesome prediction added in this chapter concerned a siege so terrible that cannibalism would result (see vv. 49–57). When Jerusalem fell to Babylonian forces under Nebuchadnezzar, conditions were so terrible that the people did turn to cannibalism to survive (see Lamentations 4:1–10). But in the siege of Jerusalem by the Romans in A.D. 70, the prophecy seems to have been fulfilled with particular preciseness. Note the parallels.</a:t>
            </a:r>
          </a:p>
          <a:p>
            <a:pPr fontAlgn="base"/>
            <a:r>
              <a:rPr lang="en-US" sz="1400" i="1" dirty="0"/>
              <a:t>“A nation … from far” (v. 49).</a:t>
            </a:r>
            <a:r>
              <a:rPr lang="en-US" sz="1400" dirty="0"/>
              <a:t> Rome lies over a thousand miles from Israel.</a:t>
            </a:r>
          </a:p>
          <a:p>
            <a:pPr fontAlgn="base"/>
            <a:r>
              <a:rPr lang="en-US" sz="1400" i="1" dirty="0"/>
              <a:t>“Swift as the eagle </a:t>
            </a:r>
            <a:r>
              <a:rPr lang="en-US" sz="1400" i="1" dirty="0" err="1"/>
              <a:t>flieth</a:t>
            </a:r>
            <a:r>
              <a:rPr lang="en-US" sz="1400" i="1" dirty="0"/>
              <a:t>” (v. 49).</a:t>
            </a:r>
            <a:r>
              <a:rPr lang="en-US" sz="1400" dirty="0"/>
              <a:t> The eagle was the symbol of Rome and was carried on the standards of the legions of Rome.</a:t>
            </a:r>
          </a:p>
          <a:p>
            <a:pPr fontAlgn="base"/>
            <a:r>
              <a:rPr lang="en-US" sz="1400" i="1" dirty="0"/>
              <a:t>“Whose tongue thou shalt not understand” (v. 49).</a:t>
            </a:r>
            <a:r>
              <a:rPr lang="en-US" sz="1400" dirty="0"/>
              <a:t> While the Aramaic of Babylon was a sister tongue to Hebrew, Latin was completely different in alphabet, structure, and so on.</a:t>
            </a:r>
          </a:p>
          <a:p>
            <a:pPr fontAlgn="base"/>
            <a:r>
              <a:rPr lang="en-US" sz="1400" i="1" dirty="0"/>
              <a:t>“A nation of fierce countenance which … shall not shew favor” (v. 50).</a:t>
            </a:r>
            <a:r>
              <a:rPr lang="en-US" sz="1400" dirty="0"/>
              <a:t> Roman ferocity in battle and treatment of captives not profitable for slavery was well known.</a:t>
            </a:r>
          </a:p>
          <a:p>
            <a:pPr fontAlgn="base"/>
            <a:r>
              <a:rPr lang="en-US" sz="1400" i="1" dirty="0"/>
              <a:t>“He shall besiege thee in all thy gates” (v. 52).</a:t>
            </a:r>
            <a:r>
              <a:rPr lang="en-US" sz="1400" dirty="0"/>
              <a:t> Titus built a siege wall completely around Jerusalem so that none could escape (see Josephus, Wars of the Jews, bk. 5, chap. 12).</a:t>
            </a:r>
          </a:p>
          <a:p>
            <a:pPr fontAlgn="base"/>
            <a:r>
              <a:rPr lang="en-US" sz="1400" i="1" dirty="0"/>
              <a:t>“Thou shalt eat the fruit of thine own body” (v. 53).</a:t>
            </a:r>
            <a:r>
              <a:rPr lang="en-US" sz="1400" dirty="0"/>
              <a:t> Under siege, the people in Jerusalem soon became so desperate for food that all kinds of things were eaten, and finally the people turned to cannibalism (see Josephus, Wars, bk. 5, chap. 10, pars. 1–5; chap. 13, par. 7; bk. 6, chap. 3, par. 2).</a:t>
            </a:r>
          </a:p>
          <a:p>
            <a:pPr fontAlgn="base"/>
            <a:r>
              <a:rPr lang="en-US" sz="1400" i="1" dirty="0"/>
              <a:t>“The tender and delicate woman … shall eat them … secretly in the siege” (vv. 56–57).</a:t>
            </a:r>
            <a:r>
              <a:rPr lang="en-US" sz="1400" dirty="0"/>
              <a:t> Josephus described a noblewoman from </a:t>
            </a:r>
            <a:r>
              <a:rPr lang="en-US" sz="1400" dirty="0" err="1"/>
              <a:t>Perea</a:t>
            </a:r>
            <a:r>
              <a:rPr lang="en-US" sz="1400" dirty="0"/>
              <a:t> who killed her son and used him for food during the siege (see Josephus, Wars, bk. 6, chap. 3, pars. 4–5).</a:t>
            </a:r>
          </a:p>
          <a:p>
            <a:endParaRPr lang="en-US" sz="1400" dirty="0"/>
          </a:p>
        </p:txBody>
      </p:sp>
      <p:pic>
        <p:nvPicPr>
          <p:cNvPr id="13314" name="Picture 2" descr="http://www.thehistoryblog.com/wp-content/uploads/2013/10/Minories-Eagle-and-Serpent-c-MOLA-Andy-Chopping-430x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2" y="111596"/>
            <a:ext cx="4095750" cy="1819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85089" y="1924087"/>
            <a:ext cx="3599089" cy="1169551"/>
          </a:xfrm>
          <a:prstGeom prst="rect">
            <a:avLst/>
          </a:prstGeom>
        </p:spPr>
        <p:txBody>
          <a:bodyPr wrap="square">
            <a:spAutoFit/>
          </a:bodyPr>
          <a:lstStyle/>
          <a:p>
            <a:r>
              <a:rPr lang="en-US" sz="1400" dirty="0">
                <a:solidFill>
                  <a:srgbClr val="1D1D1D"/>
                </a:solidFill>
                <a:latin typeface="Times New Roman" panose="02020603050405020304" pitchFamily="18" charset="0"/>
              </a:rPr>
              <a:t>Several experts have examined the eagle now and all confirm that it is a Romano-British sculpture from the 1st or 2nd century A.D.</a:t>
            </a:r>
          </a:p>
          <a:p>
            <a:r>
              <a:rPr lang="en-US" sz="1400" dirty="0">
                <a:solidFill>
                  <a:srgbClr val="1D1D1D"/>
                </a:solidFill>
                <a:latin typeface="Times New Roman" panose="02020603050405020304" pitchFamily="18" charset="0"/>
              </a:rPr>
              <a:t>Carved out of </a:t>
            </a:r>
            <a:r>
              <a:rPr lang="en-US" sz="1400" dirty="0" err="1">
                <a:solidFill>
                  <a:srgbClr val="1D1D1D"/>
                </a:solidFill>
                <a:latin typeface="Times New Roman" panose="02020603050405020304" pitchFamily="18" charset="0"/>
              </a:rPr>
              <a:t>oolithic</a:t>
            </a:r>
            <a:r>
              <a:rPr lang="en-US" sz="1400" dirty="0">
                <a:solidFill>
                  <a:srgbClr val="1D1D1D"/>
                </a:solidFill>
                <a:latin typeface="Times New Roman" panose="02020603050405020304" pitchFamily="18" charset="0"/>
              </a:rPr>
              <a:t> limestone—same as stone on Mt. Gerizim---</a:t>
            </a:r>
            <a:r>
              <a:rPr lang="en-US" sz="1400" dirty="0" err="1">
                <a:solidFill>
                  <a:srgbClr val="1D1D1D"/>
                </a:solidFill>
                <a:latin typeface="Times New Roman" panose="02020603050405020304" pitchFamily="18" charset="0"/>
              </a:rPr>
              <a:t>hummm</a:t>
            </a:r>
            <a:r>
              <a:rPr lang="en-US" sz="1400" dirty="0">
                <a:solidFill>
                  <a:srgbClr val="1D1D1D"/>
                </a:solidFill>
                <a:latin typeface="Times New Roman" panose="02020603050405020304" pitchFamily="18" charset="0"/>
              </a:rPr>
              <a:t>!</a:t>
            </a:r>
            <a:endParaRPr lang="en-US" sz="1400" dirty="0"/>
          </a:p>
        </p:txBody>
      </p:sp>
      <p:pic>
        <p:nvPicPr>
          <p:cNvPr id="13316" name="Picture 4" descr="http://revelationrevolution.org/wp-content/uploads/2013/08/aqu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576" y="335451"/>
            <a:ext cx="12668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wikimedia.org/wikipedia/commons/b/b7/Francesco_Hayez_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5572" y="3087721"/>
            <a:ext cx="4326390" cy="3395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36772" y="4250487"/>
            <a:ext cx="1828800" cy="1277273"/>
          </a:xfrm>
          <a:prstGeom prst="rect">
            <a:avLst/>
          </a:prstGeom>
        </p:spPr>
        <p:txBody>
          <a:bodyPr wrap="square">
            <a:spAutoFit/>
          </a:bodyPr>
          <a:lstStyle/>
          <a:p>
            <a:r>
              <a:rPr lang="en-US" sz="1100" i="1" dirty="0">
                <a:latin typeface="Arial" panose="020B0604020202020204" pitchFamily="34" charset="0"/>
              </a:rPr>
              <a:t>Destruction of the Temple of Jerusalem</a:t>
            </a:r>
            <a:r>
              <a:rPr lang="en-US" sz="1100" dirty="0">
                <a:latin typeface="Arial" panose="020B0604020202020204" pitchFamily="34" charset="0"/>
              </a:rPr>
              <a:t>,</a:t>
            </a:r>
          </a:p>
          <a:p>
            <a:r>
              <a:rPr lang="en-US" sz="1100" dirty="0">
                <a:latin typeface="Arial" panose="020B0604020202020204" pitchFamily="34" charset="0"/>
              </a:rPr>
              <a:t>Francesco </a:t>
            </a:r>
            <a:r>
              <a:rPr lang="en-US" sz="1100" dirty="0" err="1">
                <a:latin typeface="Arial" panose="020B0604020202020204" pitchFamily="34" charset="0"/>
              </a:rPr>
              <a:t>Hayez</a:t>
            </a:r>
            <a:r>
              <a:rPr lang="en-US" sz="1100" dirty="0">
                <a:latin typeface="Arial" panose="020B0604020202020204" pitchFamily="34" charset="0"/>
              </a:rPr>
              <a:t>, oil on canvas, 1867. Depicting the destruction and looting of the Second Temple by the Roman army.</a:t>
            </a:r>
            <a:endParaRPr lang="en-US" sz="1100" dirty="0"/>
          </a:p>
        </p:txBody>
      </p:sp>
    </p:spTree>
    <p:extLst>
      <p:ext uri="{BB962C8B-B14F-4D97-AF65-F5344CB8AC3E}">
        <p14:creationId xmlns:p14="http://schemas.microsoft.com/office/powerpoint/2010/main" val="6888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4" y="118132"/>
            <a:ext cx="9559191" cy="5755422"/>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Why was Moses translated?</a:t>
            </a:r>
          </a:p>
          <a:p>
            <a:pPr fontAlgn="base"/>
            <a:r>
              <a:rPr lang="en-US" sz="1600" dirty="0">
                <a:latin typeface="Calibri" panose="020F0502020204030204" pitchFamily="34" charset="0"/>
              </a:rPr>
              <a:t>President Joseph Fielding Smith explained why Moses was translated:</a:t>
            </a:r>
          </a:p>
          <a:p>
            <a:pPr fontAlgn="base"/>
            <a:r>
              <a:rPr lang="en-US" sz="1600" dirty="0">
                <a:latin typeface="Calibri" panose="020F0502020204030204" pitchFamily="34" charset="0"/>
              </a:rPr>
              <a:t>“</a:t>
            </a:r>
            <a:r>
              <a:rPr lang="en-US" sz="1600" i="1" dirty="0">
                <a:latin typeface="Calibri" panose="020F0502020204030204" pitchFamily="34" charset="0"/>
              </a:rPr>
              <a:t>Moses, like Elijah, was taken up without tasting death, because he had a mission to perform.</a:t>
            </a:r>
            <a:r>
              <a:rPr lang="en-US" sz="1600" dirty="0">
                <a:latin typeface="Calibri" panose="020F0502020204030204" pitchFamily="34" charset="0"/>
              </a:rPr>
              <a:t> …</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“When Moses and Elijah came to the Savior and to Peter, James, and John upon the Mount, what was their coming for? Was it just some spiritual manifestation to strengthen these three apostles? Or did they come merely to give comfort unto the Son of God in his ministry and to prepare him for his crucifixion? No! That was not the purpose. I will read it to you. The Prophet Joseph Smith has explained it as follows:</a:t>
            </a:r>
          </a:p>
          <a:p>
            <a:pPr fontAlgn="base"/>
            <a:r>
              <a:rPr lang="en-US" sz="1600" dirty="0">
                <a:latin typeface="Calibri" panose="020F0502020204030204" pitchFamily="34" charset="0"/>
              </a:rPr>
              <a:t>“‘The Priesthood is everlasting. </a:t>
            </a:r>
            <a:r>
              <a:rPr lang="en-US" sz="1600" i="1" dirty="0">
                <a:latin typeface="Calibri" panose="020F0502020204030204" pitchFamily="34" charset="0"/>
              </a:rPr>
              <a:t>The Savior, Moses, and Elias [Elijah], gave the keys to Peter, James, and John, on the mount, when they were transfigured before him.</a:t>
            </a:r>
            <a:r>
              <a:rPr lang="en-US" sz="1600" dirty="0">
                <a:latin typeface="Calibri" panose="020F0502020204030204" pitchFamily="34" charset="0"/>
              </a:rPr>
              <a:t> The Priesthood is everlasting—without beginning of days or end of years; without father, mother, etc. If there is no change of ordinances, there is no change of Priesthood. Wherever the ordinances of the Gospel are administered, there is the Priesthood. … Christ is the Great High Priest; Adam next’ [</a:t>
            </a:r>
            <a:r>
              <a:rPr lang="en-US" sz="1600" i="1" dirty="0">
                <a:latin typeface="Calibri" panose="020F0502020204030204" pitchFamily="34" charset="0"/>
              </a:rPr>
              <a:t>Teachings of Presidents of the Church: Joseph Smith</a:t>
            </a:r>
            <a:r>
              <a:rPr lang="en-US" sz="1600" dirty="0">
                <a:latin typeface="Calibri" panose="020F0502020204030204" pitchFamily="34" charset="0"/>
              </a:rPr>
              <a:t> (2007), 105; italics added]. …</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“From that we understand why Elijah and Moses were preserved from death: because </a:t>
            </a:r>
            <a:r>
              <a:rPr lang="en-US" sz="1600" i="1" dirty="0">
                <a:latin typeface="Calibri" panose="020F0502020204030204" pitchFamily="34" charset="0"/>
              </a:rPr>
              <a:t>they had a mission to perform,</a:t>
            </a:r>
            <a:r>
              <a:rPr lang="en-US" sz="1600" dirty="0">
                <a:latin typeface="Calibri" panose="020F0502020204030204" pitchFamily="34" charset="0"/>
              </a:rPr>
              <a:t> and it had to be performed </a:t>
            </a:r>
            <a:r>
              <a:rPr lang="en-US" sz="1600" i="1" dirty="0">
                <a:latin typeface="Calibri" panose="020F0502020204030204" pitchFamily="34" charset="0"/>
              </a:rPr>
              <a:t>before</a:t>
            </a:r>
            <a:r>
              <a:rPr lang="en-US" sz="1600" dirty="0">
                <a:latin typeface="Calibri" panose="020F0502020204030204" pitchFamily="34" charset="0"/>
              </a:rPr>
              <a:t> the crucifixion of the Son of God, and </a:t>
            </a:r>
            <a:r>
              <a:rPr lang="en-US" sz="1600" i="1" dirty="0">
                <a:latin typeface="Calibri" panose="020F0502020204030204" pitchFamily="34" charset="0"/>
              </a:rPr>
              <a:t>it could not be done in the spirit. They had to have tangible bodies. </a:t>
            </a:r>
            <a:r>
              <a:rPr lang="en-US" sz="1600" dirty="0">
                <a:latin typeface="Calibri" panose="020F0502020204030204" pitchFamily="34" charset="0"/>
              </a:rPr>
              <a:t>Christ is the first fruits of the resurrection; therefore if any former prophets had a work to perform preparatory to the mission of the Son of God, or to the dispensation of the meridian of times, it was essential that they be preserved to fulfill that mission </a:t>
            </a:r>
            <a:r>
              <a:rPr lang="en-US" sz="1600" i="1" dirty="0">
                <a:latin typeface="Calibri" panose="020F0502020204030204" pitchFamily="34" charset="0"/>
              </a:rPr>
              <a:t>in the flesh.</a:t>
            </a:r>
            <a:r>
              <a:rPr lang="en-US" sz="1600" dirty="0">
                <a:latin typeface="Calibri" panose="020F0502020204030204" pitchFamily="34" charset="0"/>
              </a:rPr>
              <a:t> For that reason </a:t>
            </a:r>
            <a:r>
              <a:rPr lang="en-US" sz="1600" i="1" dirty="0">
                <a:latin typeface="Calibri" panose="020F0502020204030204" pitchFamily="34" charset="0"/>
              </a:rPr>
              <a:t>Moses disappeared </a:t>
            </a:r>
            <a:r>
              <a:rPr lang="en-US" sz="1600" dirty="0">
                <a:latin typeface="Calibri" panose="020F0502020204030204" pitchFamily="34" charset="0"/>
              </a:rPr>
              <a:t>from among the people and was taken up into the mountain, and the people </a:t>
            </a:r>
            <a:r>
              <a:rPr lang="en-US" sz="1600" i="1" dirty="0">
                <a:latin typeface="Calibri" panose="020F0502020204030204" pitchFamily="34" charset="0"/>
              </a:rPr>
              <a:t>thought</a:t>
            </a:r>
            <a:r>
              <a:rPr lang="en-US" sz="1600" dirty="0">
                <a:latin typeface="Calibri" panose="020F0502020204030204" pitchFamily="34" charset="0"/>
              </a:rPr>
              <a:t> he was buried by the Lord. The Lord preserved him, so that he could come at the proper time and </a:t>
            </a:r>
            <a:r>
              <a:rPr lang="en-US" sz="1600" i="1" dirty="0">
                <a:latin typeface="Calibri" panose="020F0502020204030204" pitchFamily="34" charset="0"/>
              </a:rPr>
              <a:t>restore his keys,</a:t>
            </a:r>
            <a:r>
              <a:rPr lang="en-US" sz="1600" dirty="0">
                <a:latin typeface="Calibri" panose="020F0502020204030204" pitchFamily="34" charset="0"/>
              </a:rPr>
              <a:t> on the heads of Peter, James, and John, who stood at the head of the dispensation of the meridian of time [Deuteronomy 34:5–6; Alma 45:18–19]” (</a:t>
            </a:r>
            <a:r>
              <a:rPr lang="en-US" sz="1600" i="1" dirty="0">
                <a:latin typeface="Calibri" panose="020F0502020204030204" pitchFamily="34" charset="0"/>
              </a:rPr>
              <a:t>Doctrines of Salvation, </a:t>
            </a:r>
            <a:r>
              <a:rPr lang="en-US" sz="1600" dirty="0">
                <a:latin typeface="Calibri" panose="020F0502020204030204" pitchFamily="34" charset="0"/>
              </a:rPr>
              <a:t>comp. Bruce R. McConkie, 3 vols. [1954–56], 2:107, 110–11).</a:t>
            </a:r>
            <a:endParaRPr lang="en-US" sz="1600" b="0" i="0" dirty="0">
              <a:effectLst/>
              <a:latin typeface="Calibri" panose="020F0502020204030204" pitchFamily="34" charset="0"/>
            </a:endParaRPr>
          </a:p>
        </p:txBody>
      </p:sp>
    </p:spTree>
    <p:extLst>
      <p:ext uri="{BB962C8B-B14F-4D97-AF65-F5344CB8AC3E}">
        <p14:creationId xmlns:p14="http://schemas.microsoft.com/office/powerpoint/2010/main" val="364413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634343" cy="369332"/>
          </a:xfrm>
          <a:prstGeom prst="rect">
            <a:avLst/>
          </a:prstGeom>
          <a:noFill/>
        </p:spPr>
        <p:txBody>
          <a:bodyPr wrap="square" rtlCol="0">
            <a:spAutoFit/>
          </a:bodyPr>
          <a:lstStyle/>
          <a:p>
            <a:r>
              <a:rPr lang="en-US" dirty="0">
                <a:solidFill>
                  <a:schemeClr val="bg1"/>
                </a:solidFill>
              </a:rPr>
              <a:t>Deuteronomy 27</a:t>
            </a:r>
          </a:p>
        </p:txBody>
      </p:sp>
      <p:grpSp>
        <p:nvGrpSpPr>
          <p:cNvPr id="10" name="Group 9"/>
          <p:cNvGrpSpPr/>
          <p:nvPr/>
        </p:nvGrpSpPr>
        <p:grpSpPr>
          <a:xfrm>
            <a:off x="410365" y="699241"/>
            <a:ext cx="11133072" cy="556653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751630" y="2653365"/>
              <a:ext cx="2151120" cy="288178"/>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Mt. </a:t>
              </a:r>
              <a:r>
                <a:rPr lang="en-US" sz="1600" dirty="0" err="1">
                  <a:solidFill>
                    <a:schemeClr val="bg1"/>
                  </a:solidFill>
                  <a:latin typeface="Calibri" panose="020F0502020204030204" pitchFamily="34" charset="0"/>
                </a:rPr>
                <a:t>Ebal</a:t>
              </a:r>
              <a:endParaRPr lang="en-US" sz="1600" dirty="0">
                <a:solidFill>
                  <a:schemeClr val="bg1"/>
                </a:solidFill>
                <a:latin typeface="Calibri" panose="020F0502020204030204" pitchFamily="34" charset="0"/>
              </a:endParaRPr>
            </a:p>
            <a:p>
              <a:pPr algn="ctr"/>
              <a:r>
                <a:rPr lang="en-US" sz="1600" dirty="0">
                  <a:solidFill>
                    <a:schemeClr val="bg1"/>
                  </a:solidFill>
                  <a:latin typeface="Calibri" panose="020F0502020204030204" pitchFamily="34" charset="0"/>
                </a:rPr>
                <a:t>(Mount of Cursing)</a:t>
              </a:r>
            </a:p>
          </p:txBody>
        </p:sp>
      </p:grpSp>
      <p:sp>
        <p:nvSpPr>
          <p:cNvPr id="3" name="Freeform 2"/>
          <p:cNvSpPr/>
          <p:nvPr/>
        </p:nvSpPr>
        <p:spPr>
          <a:xfrm>
            <a:off x="476648" y="2120314"/>
            <a:ext cx="10961915" cy="2329543"/>
          </a:xfrm>
          <a:custGeom>
            <a:avLst/>
            <a:gdLst>
              <a:gd name="connsiteX0" fmla="*/ 0 w 10961915"/>
              <a:gd name="connsiteY0" fmla="*/ 2329543 h 2329543"/>
              <a:gd name="connsiteX1" fmla="*/ 609600 w 10961915"/>
              <a:gd name="connsiteY1" fmla="*/ 2100943 h 2329543"/>
              <a:gd name="connsiteX2" fmla="*/ 653143 w 10961915"/>
              <a:gd name="connsiteY2" fmla="*/ 2090057 h 2329543"/>
              <a:gd name="connsiteX3" fmla="*/ 740229 w 10961915"/>
              <a:gd name="connsiteY3" fmla="*/ 2024743 h 2329543"/>
              <a:gd name="connsiteX4" fmla="*/ 762000 w 10961915"/>
              <a:gd name="connsiteY4" fmla="*/ 1992086 h 2329543"/>
              <a:gd name="connsiteX5" fmla="*/ 794658 w 10961915"/>
              <a:gd name="connsiteY5" fmla="*/ 1981200 h 2329543"/>
              <a:gd name="connsiteX6" fmla="*/ 827315 w 10961915"/>
              <a:gd name="connsiteY6" fmla="*/ 1959428 h 2329543"/>
              <a:gd name="connsiteX7" fmla="*/ 892629 w 10961915"/>
              <a:gd name="connsiteY7" fmla="*/ 1894114 h 2329543"/>
              <a:gd name="connsiteX8" fmla="*/ 936172 w 10961915"/>
              <a:gd name="connsiteY8" fmla="*/ 1807028 h 2329543"/>
              <a:gd name="connsiteX9" fmla="*/ 979715 w 10961915"/>
              <a:gd name="connsiteY9" fmla="*/ 1774371 h 2329543"/>
              <a:gd name="connsiteX10" fmla="*/ 1012372 w 10961915"/>
              <a:gd name="connsiteY10" fmla="*/ 1709057 h 2329543"/>
              <a:gd name="connsiteX11" fmla="*/ 1023258 w 10961915"/>
              <a:gd name="connsiteY11" fmla="*/ 1676400 h 2329543"/>
              <a:gd name="connsiteX12" fmla="*/ 1066800 w 10961915"/>
              <a:gd name="connsiteY12" fmla="*/ 1621971 h 2329543"/>
              <a:gd name="connsiteX13" fmla="*/ 1088572 w 10961915"/>
              <a:gd name="connsiteY13" fmla="*/ 1556657 h 2329543"/>
              <a:gd name="connsiteX14" fmla="*/ 1143000 w 10961915"/>
              <a:gd name="connsiteY14" fmla="*/ 1469571 h 2329543"/>
              <a:gd name="connsiteX15" fmla="*/ 1164772 w 10961915"/>
              <a:gd name="connsiteY15" fmla="*/ 1393371 h 2329543"/>
              <a:gd name="connsiteX16" fmla="*/ 1197429 w 10961915"/>
              <a:gd name="connsiteY16" fmla="*/ 1371600 h 2329543"/>
              <a:gd name="connsiteX17" fmla="*/ 1219200 w 10961915"/>
              <a:gd name="connsiteY17" fmla="*/ 1328057 h 2329543"/>
              <a:gd name="connsiteX18" fmla="*/ 1230086 w 10961915"/>
              <a:gd name="connsiteY18" fmla="*/ 1284514 h 2329543"/>
              <a:gd name="connsiteX19" fmla="*/ 1273629 w 10961915"/>
              <a:gd name="connsiteY19" fmla="*/ 1197428 h 2329543"/>
              <a:gd name="connsiteX20" fmla="*/ 1317172 w 10961915"/>
              <a:gd name="connsiteY20" fmla="*/ 1110343 h 2329543"/>
              <a:gd name="connsiteX21" fmla="*/ 1349829 w 10961915"/>
              <a:gd name="connsiteY21" fmla="*/ 1045028 h 2329543"/>
              <a:gd name="connsiteX22" fmla="*/ 1382486 w 10961915"/>
              <a:gd name="connsiteY22" fmla="*/ 979714 h 2329543"/>
              <a:gd name="connsiteX23" fmla="*/ 1426029 w 10961915"/>
              <a:gd name="connsiteY23" fmla="*/ 936171 h 2329543"/>
              <a:gd name="connsiteX24" fmla="*/ 1480458 w 10961915"/>
              <a:gd name="connsiteY24" fmla="*/ 870857 h 2329543"/>
              <a:gd name="connsiteX25" fmla="*/ 1545772 w 10961915"/>
              <a:gd name="connsiteY25" fmla="*/ 794657 h 2329543"/>
              <a:gd name="connsiteX26" fmla="*/ 1578429 w 10961915"/>
              <a:gd name="connsiteY26" fmla="*/ 772886 h 2329543"/>
              <a:gd name="connsiteX27" fmla="*/ 1665515 w 10961915"/>
              <a:gd name="connsiteY27" fmla="*/ 707571 h 2329543"/>
              <a:gd name="connsiteX28" fmla="*/ 1719943 w 10961915"/>
              <a:gd name="connsiteY28" fmla="*/ 653143 h 2329543"/>
              <a:gd name="connsiteX29" fmla="*/ 1774372 w 10961915"/>
              <a:gd name="connsiteY29" fmla="*/ 620486 h 2329543"/>
              <a:gd name="connsiteX30" fmla="*/ 1817915 w 10961915"/>
              <a:gd name="connsiteY30" fmla="*/ 576943 h 2329543"/>
              <a:gd name="connsiteX31" fmla="*/ 1839686 w 10961915"/>
              <a:gd name="connsiteY31" fmla="*/ 555171 h 2329543"/>
              <a:gd name="connsiteX32" fmla="*/ 1872343 w 10961915"/>
              <a:gd name="connsiteY32" fmla="*/ 544286 h 2329543"/>
              <a:gd name="connsiteX33" fmla="*/ 1926772 w 10961915"/>
              <a:gd name="connsiteY33" fmla="*/ 511628 h 2329543"/>
              <a:gd name="connsiteX34" fmla="*/ 1992086 w 10961915"/>
              <a:gd name="connsiteY34" fmla="*/ 468086 h 2329543"/>
              <a:gd name="connsiteX35" fmla="*/ 2013858 w 10961915"/>
              <a:gd name="connsiteY35" fmla="*/ 446314 h 2329543"/>
              <a:gd name="connsiteX36" fmla="*/ 2079172 w 10961915"/>
              <a:gd name="connsiteY36" fmla="*/ 424543 h 2329543"/>
              <a:gd name="connsiteX37" fmla="*/ 2144486 w 10961915"/>
              <a:gd name="connsiteY37" fmla="*/ 391886 h 2329543"/>
              <a:gd name="connsiteX38" fmla="*/ 2166258 w 10961915"/>
              <a:gd name="connsiteY38" fmla="*/ 370114 h 2329543"/>
              <a:gd name="connsiteX39" fmla="*/ 2209800 w 10961915"/>
              <a:gd name="connsiteY39" fmla="*/ 359228 h 2329543"/>
              <a:gd name="connsiteX40" fmla="*/ 2242458 w 10961915"/>
              <a:gd name="connsiteY40" fmla="*/ 348343 h 2329543"/>
              <a:gd name="connsiteX41" fmla="*/ 2351315 w 10961915"/>
              <a:gd name="connsiteY41" fmla="*/ 326571 h 2329543"/>
              <a:gd name="connsiteX42" fmla="*/ 2460172 w 10961915"/>
              <a:gd name="connsiteY42" fmla="*/ 315686 h 2329543"/>
              <a:gd name="connsiteX43" fmla="*/ 2536372 w 10961915"/>
              <a:gd name="connsiteY43" fmla="*/ 304800 h 2329543"/>
              <a:gd name="connsiteX44" fmla="*/ 2645229 w 10961915"/>
              <a:gd name="connsiteY44" fmla="*/ 293914 h 2329543"/>
              <a:gd name="connsiteX45" fmla="*/ 3058886 w 10961915"/>
              <a:gd name="connsiteY45" fmla="*/ 304800 h 2329543"/>
              <a:gd name="connsiteX46" fmla="*/ 3222172 w 10961915"/>
              <a:gd name="connsiteY46" fmla="*/ 348343 h 2329543"/>
              <a:gd name="connsiteX47" fmla="*/ 3320143 w 10961915"/>
              <a:gd name="connsiteY47" fmla="*/ 370114 h 2329543"/>
              <a:gd name="connsiteX48" fmla="*/ 3407229 w 10961915"/>
              <a:gd name="connsiteY48" fmla="*/ 391886 h 2329543"/>
              <a:gd name="connsiteX49" fmla="*/ 3439886 w 10961915"/>
              <a:gd name="connsiteY49" fmla="*/ 424543 h 2329543"/>
              <a:gd name="connsiteX50" fmla="*/ 3526972 w 10961915"/>
              <a:gd name="connsiteY50" fmla="*/ 435428 h 2329543"/>
              <a:gd name="connsiteX51" fmla="*/ 3570515 w 10961915"/>
              <a:gd name="connsiteY51" fmla="*/ 446314 h 2329543"/>
              <a:gd name="connsiteX52" fmla="*/ 3603172 w 10961915"/>
              <a:gd name="connsiteY52" fmla="*/ 468086 h 2329543"/>
              <a:gd name="connsiteX53" fmla="*/ 3701143 w 10961915"/>
              <a:gd name="connsiteY53" fmla="*/ 500743 h 2329543"/>
              <a:gd name="connsiteX54" fmla="*/ 3766458 w 10961915"/>
              <a:gd name="connsiteY54" fmla="*/ 522514 h 2329543"/>
              <a:gd name="connsiteX55" fmla="*/ 3842658 w 10961915"/>
              <a:gd name="connsiteY55" fmla="*/ 555171 h 2329543"/>
              <a:gd name="connsiteX56" fmla="*/ 3962400 w 10961915"/>
              <a:gd name="connsiteY56" fmla="*/ 631371 h 2329543"/>
              <a:gd name="connsiteX57" fmla="*/ 4016829 w 10961915"/>
              <a:gd name="connsiteY57" fmla="*/ 653143 h 2329543"/>
              <a:gd name="connsiteX58" fmla="*/ 4082143 w 10961915"/>
              <a:gd name="connsiteY58" fmla="*/ 696686 h 2329543"/>
              <a:gd name="connsiteX59" fmla="*/ 4147458 w 10961915"/>
              <a:gd name="connsiteY59" fmla="*/ 740228 h 2329543"/>
              <a:gd name="connsiteX60" fmla="*/ 4180115 w 10961915"/>
              <a:gd name="connsiteY60" fmla="*/ 762000 h 2329543"/>
              <a:gd name="connsiteX61" fmla="*/ 4223658 w 10961915"/>
              <a:gd name="connsiteY61" fmla="*/ 783771 h 2329543"/>
              <a:gd name="connsiteX62" fmla="*/ 4278086 w 10961915"/>
              <a:gd name="connsiteY62" fmla="*/ 827314 h 2329543"/>
              <a:gd name="connsiteX63" fmla="*/ 4321629 w 10961915"/>
              <a:gd name="connsiteY63" fmla="*/ 881743 h 2329543"/>
              <a:gd name="connsiteX64" fmla="*/ 4365172 w 10961915"/>
              <a:gd name="connsiteY64" fmla="*/ 914400 h 2329543"/>
              <a:gd name="connsiteX65" fmla="*/ 4397829 w 10961915"/>
              <a:gd name="connsiteY65" fmla="*/ 947057 h 2329543"/>
              <a:gd name="connsiteX66" fmla="*/ 4452258 w 10961915"/>
              <a:gd name="connsiteY66" fmla="*/ 990600 h 2329543"/>
              <a:gd name="connsiteX67" fmla="*/ 4484915 w 10961915"/>
              <a:gd name="connsiteY67" fmla="*/ 1012371 h 2329543"/>
              <a:gd name="connsiteX68" fmla="*/ 4593772 w 10961915"/>
              <a:gd name="connsiteY68" fmla="*/ 1110343 h 2329543"/>
              <a:gd name="connsiteX69" fmla="*/ 4637315 w 10961915"/>
              <a:gd name="connsiteY69" fmla="*/ 1132114 h 2329543"/>
              <a:gd name="connsiteX70" fmla="*/ 4724400 w 10961915"/>
              <a:gd name="connsiteY70" fmla="*/ 1197428 h 2329543"/>
              <a:gd name="connsiteX71" fmla="*/ 4800600 w 10961915"/>
              <a:gd name="connsiteY71" fmla="*/ 1251857 h 2329543"/>
              <a:gd name="connsiteX72" fmla="*/ 4876800 w 10961915"/>
              <a:gd name="connsiteY72" fmla="*/ 1317171 h 2329543"/>
              <a:gd name="connsiteX73" fmla="*/ 4974772 w 10961915"/>
              <a:gd name="connsiteY73" fmla="*/ 1382486 h 2329543"/>
              <a:gd name="connsiteX74" fmla="*/ 4996543 w 10961915"/>
              <a:gd name="connsiteY74" fmla="*/ 1415143 h 2329543"/>
              <a:gd name="connsiteX75" fmla="*/ 5072743 w 10961915"/>
              <a:gd name="connsiteY75" fmla="*/ 1447800 h 2329543"/>
              <a:gd name="connsiteX76" fmla="*/ 5116286 w 10961915"/>
              <a:gd name="connsiteY76" fmla="*/ 1491343 h 2329543"/>
              <a:gd name="connsiteX77" fmla="*/ 5257800 w 10961915"/>
              <a:gd name="connsiteY77" fmla="*/ 1567543 h 2329543"/>
              <a:gd name="connsiteX78" fmla="*/ 5290458 w 10961915"/>
              <a:gd name="connsiteY78" fmla="*/ 1578428 h 2329543"/>
              <a:gd name="connsiteX79" fmla="*/ 5323115 w 10961915"/>
              <a:gd name="connsiteY79" fmla="*/ 1611086 h 2329543"/>
              <a:gd name="connsiteX80" fmla="*/ 5410200 w 10961915"/>
              <a:gd name="connsiteY80" fmla="*/ 1643743 h 2329543"/>
              <a:gd name="connsiteX81" fmla="*/ 5431972 w 10961915"/>
              <a:gd name="connsiteY81" fmla="*/ 1665514 h 2329543"/>
              <a:gd name="connsiteX82" fmla="*/ 5519058 w 10961915"/>
              <a:gd name="connsiteY82" fmla="*/ 1698171 h 2329543"/>
              <a:gd name="connsiteX83" fmla="*/ 5584372 w 10961915"/>
              <a:gd name="connsiteY83" fmla="*/ 1719943 h 2329543"/>
              <a:gd name="connsiteX84" fmla="*/ 6281058 w 10961915"/>
              <a:gd name="connsiteY84" fmla="*/ 1709057 h 2329543"/>
              <a:gd name="connsiteX85" fmla="*/ 6368143 w 10961915"/>
              <a:gd name="connsiteY85" fmla="*/ 1676400 h 2329543"/>
              <a:gd name="connsiteX86" fmla="*/ 6477000 w 10961915"/>
              <a:gd name="connsiteY86" fmla="*/ 1621971 h 2329543"/>
              <a:gd name="connsiteX87" fmla="*/ 6564086 w 10961915"/>
              <a:gd name="connsiteY87" fmla="*/ 1556657 h 2329543"/>
              <a:gd name="connsiteX88" fmla="*/ 6596743 w 10961915"/>
              <a:gd name="connsiteY88" fmla="*/ 1545771 h 2329543"/>
              <a:gd name="connsiteX89" fmla="*/ 6629400 w 10961915"/>
              <a:gd name="connsiteY89" fmla="*/ 1513114 h 2329543"/>
              <a:gd name="connsiteX90" fmla="*/ 6662058 w 10961915"/>
              <a:gd name="connsiteY90" fmla="*/ 1491343 h 2329543"/>
              <a:gd name="connsiteX91" fmla="*/ 6749143 w 10961915"/>
              <a:gd name="connsiteY91" fmla="*/ 1426028 h 2329543"/>
              <a:gd name="connsiteX92" fmla="*/ 6814458 w 10961915"/>
              <a:gd name="connsiteY92" fmla="*/ 1360714 h 2329543"/>
              <a:gd name="connsiteX93" fmla="*/ 6858000 w 10961915"/>
              <a:gd name="connsiteY93" fmla="*/ 1338943 h 2329543"/>
              <a:gd name="connsiteX94" fmla="*/ 6912429 w 10961915"/>
              <a:gd name="connsiteY94" fmla="*/ 1284514 h 2329543"/>
              <a:gd name="connsiteX95" fmla="*/ 7021286 w 10961915"/>
              <a:gd name="connsiteY95" fmla="*/ 1208314 h 2329543"/>
              <a:gd name="connsiteX96" fmla="*/ 7064829 w 10961915"/>
              <a:gd name="connsiteY96" fmla="*/ 1164771 h 2329543"/>
              <a:gd name="connsiteX97" fmla="*/ 7173686 w 10961915"/>
              <a:gd name="connsiteY97" fmla="*/ 1099457 h 2329543"/>
              <a:gd name="connsiteX98" fmla="*/ 7271658 w 10961915"/>
              <a:gd name="connsiteY98" fmla="*/ 1012371 h 2329543"/>
              <a:gd name="connsiteX99" fmla="*/ 7347858 w 10961915"/>
              <a:gd name="connsiteY99" fmla="*/ 947057 h 2329543"/>
              <a:gd name="connsiteX100" fmla="*/ 7522029 w 10961915"/>
              <a:gd name="connsiteY100" fmla="*/ 849086 h 2329543"/>
              <a:gd name="connsiteX101" fmla="*/ 7630886 w 10961915"/>
              <a:gd name="connsiteY101" fmla="*/ 729343 h 2329543"/>
              <a:gd name="connsiteX102" fmla="*/ 7794172 w 10961915"/>
              <a:gd name="connsiteY102" fmla="*/ 631371 h 2329543"/>
              <a:gd name="connsiteX103" fmla="*/ 7815943 w 10961915"/>
              <a:gd name="connsiteY103" fmla="*/ 598714 h 2329543"/>
              <a:gd name="connsiteX104" fmla="*/ 7848600 w 10961915"/>
              <a:gd name="connsiteY104" fmla="*/ 587828 h 2329543"/>
              <a:gd name="connsiteX105" fmla="*/ 7913915 w 10961915"/>
              <a:gd name="connsiteY105" fmla="*/ 544286 h 2329543"/>
              <a:gd name="connsiteX106" fmla="*/ 7990115 w 10961915"/>
              <a:gd name="connsiteY106" fmla="*/ 478971 h 2329543"/>
              <a:gd name="connsiteX107" fmla="*/ 8022772 w 10961915"/>
              <a:gd name="connsiteY107" fmla="*/ 457200 h 2329543"/>
              <a:gd name="connsiteX108" fmla="*/ 8044543 w 10961915"/>
              <a:gd name="connsiteY108" fmla="*/ 435428 h 2329543"/>
              <a:gd name="connsiteX109" fmla="*/ 8088086 w 10961915"/>
              <a:gd name="connsiteY109" fmla="*/ 402771 h 2329543"/>
              <a:gd name="connsiteX110" fmla="*/ 8186058 w 10961915"/>
              <a:gd name="connsiteY110" fmla="*/ 337457 h 2329543"/>
              <a:gd name="connsiteX111" fmla="*/ 8251372 w 10961915"/>
              <a:gd name="connsiteY111" fmla="*/ 283028 h 2329543"/>
              <a:gd name="connsiteX112" fmla="*/ 8316686 w 10961915"/>
              <a:gd name="connsiteY112" fmla="*/ 239486 h 2329543"/>
              <a:gd name="connsiteX113" fmla="*/ 8414658 w 10961915"/>
              <a:gd name="connsiteY113" fmla="*/ 206828 h 2329543"/>
              <a:gd name="connsiteX114" fmla="*/ 8447315 w 10961915"/>
              <a:gd name="connsiteY114" fmla="*/ 185057 h 2329543"/>
              <a:gd name="connsiteX115" fmla="*/ 8490858 w 10961915"/>
              <a:gd name="connsiteY115" fmla="*/ 152400 h 2329543"/>
              <a:gd name="connsiteX116" fmla="*/ 8545286 w 10961915"/>
              <a:gd name="connsiteY116" fmla="*/ 130628 h 2329543"/>
              <a:gd name="connsiteX117" fmla="*/ 8632372 w 10961915"/>
              <a:gd name="connsiteY117" fmla="*/ 97971 h 2329543"/>
              <a:gd name="connsiteX118" fmla="*/ 8665029 w 10961915"/>
              <a:gd name="connsiteY118" fmla="*/ 76200 h 2329543"/>
              <a:gd name="connsiteX119" fmla="*/ 8697686 w 10961915"/>
              <a:gd name="connsiteY119" fmla="*/ 65314 h 2329543"/>
              <a:gd name="connsiteX120" fmla="*/ 8741229 w 10961915"/>
              <a:gd name="connsiteY120" fmla="*/ 32657 h 2329543"/>
              <a:gd name="connsiteX121" fmla="*/ 8773886 w 10961915"/>
              <a:gd name="connsiteY121" fmla="*/ 21771 h 2329543"/>
              <a:gd name="connsiteX122" fmla="*/ 8948058 w 10961915"/>
              <a:gd name="connsiteY122" fmla="*/ 0 h 2329543"/>
              <a:gd name="connsiteX123" fmla="*/ 9154886 w 10961915"/>
              <a:gd name="connsiteY123" fmla="*/ 10886 h 2329543"/>
              <a:gd name="connsiteX124" fmla="*/ 9220200 w 10961915"/>
              <a:gd name="connsiteY124" fmla="*/ 43543 h 2329543"/>
              <a:gd name="connsiteX125" fmla="*/ 9285515 w 10961915"/>
              <a:gd name="connsiteY125" fmla="*/ 65314 h 2329543"/>
              <a:gd name="connsiteX126" fmla="*/ 9372600 w 10961915"/>
              <a:gd name="connsiteY126" fmla="*/ 119743 h 2329543"/>
              <a:gd name="connsiteX127" fmla="*/ 9427029 w 10961915"/>
              <a:gd name="connsiteY127" fmla="*/ 141514 h 2329543"/>
              <a:gd name="connsiteX128" fmla="*/ 9492343 w 10961915"/>
              <a:gd name="connsiteY128" fmla="*/ 185057 h 2329543"/>
              <a:gd name="connsiteX129" fmla="*/ 9535886 w 10961915"/>
              <a:gd name="connsiteY129" fmla="*/ 206828 h 2329543"/>
              <a:gd name="connsiteX130" fmla="*/ 9633858 w 10961915"/>
              <a:gd name="connsiteY130" fmla="*/ 283028 h 2329543"/>
              <a:gd name="connsiteX131" fmla="*/ 9655629 w 10961915"/>
              <a:gd name="connsiteY131" fmla="*/ 304800 h 2329543"/>
              <a:gd name="connsiteX132" fmla="*/ 9742715 w 10961915"/>
              <a:gd name="connsiteY132" fmla="*/ 370114 h 2329543"/>
              <a:gd name="connsiteX133" fmla="*/ 9786258 w 10961915"/>
              <a:gd name="connsiteY133" fmla="*/ 402771 h 2329543"/>
              <a:gd name="connsiteX134" fmla="*/ 9840686 w 10961915"/>
              <a:gd name="connsiteY134" fmla="*/ 435428 h 2329543"/>
              <a:gd name="connsiteX135" fmla="*/ 9960429 w 10961915"/>
              <a:gd name="connsiteY135" fmla="*/ 522514 h 2329543"/>
              <a:gd name="connsiteX136" fmla="*/ 10047515 w 10961915"/>
              <a:gd name="connsiteY136" fmla="*/ 598714 h 2329543"/>
              <a:gd name="connsiteX137" fmla="*/ 10080172 w 10961915"/>
              <a:gd name="connsiteY137" fmla="*/ 631371 h 2329543"/>
              <a:gd name="connsiteX138" fmla="*/ 10178143 w 10961915"/>
              <a:gd name="connsiteY138" fmla="*/ 707571 h 2329543"/>
              <a:gd name="connsiteX139" fmla="*/ 10210800 w 10961915"/>
              <a:gd name="connsiteY139" fmla="*/ 729343 h 2329543"/>
              <a:gd name="connsiteX140" fmla="*/ 10254343 w 10961915"/>
              <a:gd name="connsiteY140" fmla="*/ 772886 h 2329543"/>
              <a:gd name="connsiteX141" fmla="*/ 10297886 w 10961915"/>
              <a:gd name="connsiteY141" fmla="*/ 805543 h 2329543"/>
              <a:gd name="connsiteX142" fmla="*/ 10319658 w 10961915"/>
              <a:gd name="connsiteY142" fmla="*/ 827314 h 2329543"/>
              <a:gd name="connsiteX143" fmla="*/ 10374086 w 10961915"/>
              <a:gd name="connsiteY143" fmla="*/ 849086 h 2329543"/>
              <a:gd name="connsiteX144" fmla="*/ 10428515 w 10961915"/>
              <a:gd name="connsiteY144" fmla="*/ 892628 h 2329543"/>
              <a:gd name="connsiteX145" fmla="*/ 10472058 w 10961915"/>
              <a:gd name="connsiteY145" fmla="*/ 914400 h 2329543"/>
              <a:gd name="connsiteX146" fmla="*/ 10504715 w 10961915"/>
              <a:gd name="connsiteY146" fmla="*/ 947057 h 2329543"/>
              <a:gd name="connsiteX147" fmla="*/ 10537372 w 10961915"/>
              <a:gd name="connsiteY147" fmla="*/ 968828 h 2329543"/>
              <a:gd name="connsiteX148" fmla="*/ 10580915 w 10961915"/>
              <a:gd name="connsiteY148" fmla="*/ 1012371 h 2329543"/>
              <a:gd name="connsiteX149" fmla="*/ 10602686 w 10961915"/>
              <a:gd name="connsiteY149" fmla="*/ 1034143 h 2329543"/>
              <a:gd name="connsiteX150" fmla="*/ 10624458 w 10961915"/>
              <a:gd name="connsiteY150" fmla="*/ 1066800 h 2329543"/>
              <a:gd name="connsiteX151" fmla="*/ 10689772 w 10961915"/>
              <a:gd name="connsiteY151" fmla="*/ 1121228 h 2329543"/>
              <a:gd name="connsiteX152" fmla="*/ 10755086 w 10961915"/>
              <a:gd name="connsiteY152" fmla="*/ 1186543 h 2329543"/>
              <a:gd name="connsiteX153" fmla="*/ 10776858 w 10961915"/>
              <a:gd name="connsiteY153" fmla="*/ 1208314 h 2329543"/>
              <a:gd name="connsiteX154" fmla="*/ 10809515 w 10961915"/>
              <a:gd name="connsiteY154" fmla="*/ 1230086 h 2329543"/>
              <a:gd name="connsiteX155" fmla="*/ 10853058 w 10961915"/>
              <a:gd name="connsiteY155" fmla="*/ 1284514 h 2329543"/>
              <a:gd name="connsiteX156" fmla="*/ 10918372 w 10961915"/>
              <a:gd name="connsiteY156" fmla="*/ 1328057 h 2329543"/>
              <a:gd name="connsiteX157" fmla="*/ 10940143 w 10961915"/>
              <a:gd name="connsiteY157" fmla="*/ 1360714 h 2329543"/>
              <a:gd name="connsiteX158" fmla="*/ 10961915 w 10961915"/>
              <a:gd name="connsiteY158" fmla="*/ 1382486 h 23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0961915" h="2329543">
                <a:moveTo>
                  <a:pt x="0" y="2329543"/>
                </a:moveTo>
                <a:lnTo>
                  <a:pt x="609600" y="2100943"/>
                </a:lnTo>
                <a:cubicBezTo>
                  <a:pt x="623647" y="2095793"/>
                  <a:pt x="640456" y="2097986"/>
                  <a:pt x="653143" y="2090057"/>
                </a:cubicBezTo>
                <a:cubicBezTo>
                  <a:pt x="873193" y="1952525"/>
                  <a:pt x="547858" y="2120926"/>
                  <a:pt x="740229" y="2024743"/>
                </a:cubicBezTo>
                <a:cubicBezTo>
                  <a:pt x="747486" y="2013857"/>
                  <a:pt x="751784" y="2000259"/>
                  <a:pt x="762000" y="1992086"/>
                </a:cubicBezTo>
                <a:cubicBezTo>
                  <a:pt x="770960" y="1984918"/>
                  <a:pt x="784395" y="1986332"/>
                  <a:pt x="794658" y="1981200"/>
                </a:cubicBezTo>
                <a:cubicBezTo>
                  <a:pt x="806360" y="1975349"/>
                  <a:pt x="816429" y="1966685"/>
                  <a:pt x="827315" y="1959428"/>
                </a:cubicBezTo>
                <a:cubicBezTo>
                  <a:pt x="872931" y="1868197"/>
                  <a:pt x="817984" y="1956319"/>
                  <a:pt x="892629" y="1894114"/>
                </a:cubicBezTo>
                <a:cubicBezTo>
                  <a:pt x="923360" y="1868504"/>
                  <a:pt x="912348" y="1838794"/>
                  <a:pt x="936172" y="1807028"/>
                </a:cubicBezTo>
                <a:cubicBezTo>
                  <a:pt x="947058" y="1792514"/>
                  <a:pt x="965201" y="1785257"/>
                  <a:pt x="979715" y="1774371"/>
                </a:cubicBezTo>
                <a:cubicBezTo>
                  <a:pt x="1007072" y="1692294"/>
                  <a:pt x="970170" y="1793458"/>
                  <a:pt x="1012372" y="1709057"/>
                </a:cubicBezTo>
                <a:cubicBezTo>
                  <a:pt x="1017504" y="1698794"/>
                  <a:pt x="1017354" y="1686239"/>
                  <a:pt x="1023258" y="1676400"/>
                </a:cubicBezTo>
                <a:cubicBezTo>
                  <a:pt x="1062033" y="1611773"/>
                  <a:pt x="1029452" y="1706003"/>
                  <a:pt x="1066800" y="1621971"/>
                </a:cubicBezTo>
                <a:cubicBezTo>
                  <a:pt x="1076121" y="1601000"/>
                  <a:pt x="1075842" y="1575752"/>
                  <a:pt x="1088572" y="1556657"/>
                </a:cubicBezTo>
                <a:cubicBezTo>
                  <a:pt x="1122079" y="1506395"/>
                  <a:pt x="1103612" y="1535219"/>
                  <a:pt x="1143000" y="1469571"/>
                </a:cubicBezTo>
                <a:cubicBezTo>
                  <a:pt x="1143711" y="1466726"/>
                  <a:pt x="1159093" y="1400470"/>
                  <a:pt x="1164772" y="1393371"/>
                </a:cubicBezTo>
                <a:cubicBezTo>
                  <a:pt x="1172945" y="1383155"/>
                  <a:pt x="1186543" y="1378857"/>
                  <a:pt x="1197429" y="1371600"/>
                </a:cubicBezTo>
                <a:cubicBezTo>
                  <a:pt x="1204686" y="1357086"/>
                  <a:pt x="1213502" y="1343251"/>
                  <a:pt x="1219200" y="1328057"/>
                </a:cubicBezTo>
                <a:cubicBezTo>
                  <a:pt x="1224453" y="1314049"/>
                  <a:pt x="1224332" y="1298324"/>
                  <a:pt x="1230086" y="1284514"/>
                </a:cubicBezTo>
                <a:cubicBezTo>
                  <a:pt x="1242569" y="1254556"/>
                  <a:pt x="1263366" y="1228218"/>
                  <a:pt x="1273629" y="1197428"/>
                </a:cubicBezTo>
                <a:cubicBezTo>
                  <a:pt x="1298645" y="1122377"/>
                  <a:pt x="1279172" y="1148341"/>
                  <a:pt x="1317172" y="1110343"/>
                </a:cubicBezTo>
                <a:cubicBezTo>
                  <a:pt x="1344534" y="1028259"/>
                  <a:pt x="1307625" y="1129438"/>
                  <a:pt x="1349829" y="1045028"/>
                </a:cubicBezTo>
                <a:cubicBezTo>
                  <a:pt x="1373006" y="998672"/>
                  <a:pt x="1345053" y="1023386"/>
                  <a:pt x="1382486" y="979714"/>
                </a:cubicBezTo>
                <a:cubicBezTo>
                  <a:pt x="1395844" y="964129"/>
                  <a:pt x="1414643" y="953250"/>
                  <a:pt x="1426029" y="936171"/>
                </a:cubicBezTo>
                <a:cubicBezTo>
                  <a:pt x="1480082" y="855091"/>
                  <a:pt x="1410611" y="954673"/>
                  <a:pt x="1480458" y="870857"/>
                </a:cubicBezTo>
                <a:cubicBezTo>
                  <a:pt x="1511236" y="833923"/>
                  <a:pt x="1496710" y="827365"/>
                  <a:pt x="1545772" y="794657"/>
                </a:cubicBezTo>
                <a:cubicBezTo>
                  <a:pt x="1556658" y="787400"/>
                  <a:pt x="1568496" y="781400"/>
                  <a:pt x="1578429" y="772886"/>
                </a:cubicBezTo>
                <a:cubicBezTo>
                  <a:pt x="1655455" y="706864"/>
                  <a:pt x="1586213" y="747223"/>
                  <a:pt x="1665515" y="707571"/>
                </a:cubicBezTo>
                <a:cubicBezTo>
                  <a:pt x="1702837" y="651587"/>
                  <a:pt x="1668106" y="694612"/>
                  <a:pt x="1719943" y="653143"/>
                </a:cubicBezTo>
                <a:cubicBezTo>
                  <a:pt x="1762637" y="618988"/>
                  <a:pt x="1717659" y="639389"/>
                  <a:pt x="1774372" y="620486"/>
                </a:cubicBezTo>
                <a:lnTo>
                  <a:pt x="1817915" y="576943"/>
                </a:lnTo>
                <a:cubicBezTo>
                  <a:pt x="1825172" y="569686"/>
                  <a:pt x="1829949" y="558416"/>
                  <a:pt x="1839686" y="555171"/>
                </a:cubicBezTo>
                <a:lnTo>
                  <a:pt x="1872343" y="544286"/>
                </a:lnTo>
                <a:cubicBezTo>
                  <a:pt x="1921187" y="495442"/>
                  <a:pt x="1863183" y="546955"/>
                  <a:pt x="1926772" y="511628"/>
                </a:cubicBezTo>
                <a:cubicBezTo>
                  <a:pt x="1949645" y="498921"/>
                  <a:pt x="1973584" y="486588"/>
                  <a:pt x="1992086" y="468086"/>
                </a:cubicBezTo>
                <a:cubicBezTo>
                  <a:pt x="1999343" y="460829"/>
                  <a:pt x="2004678" y="450904"/>
                  <a:pt x="2013858" y="446314"/>
                </a:cubicBezTo>
                <a:cubicBezTo>
                  <a:pt x="2034384" y="436051"/>
                  <a:pt x="2079172" y="424543"/>
                  <a:pt x="2079172" y="424543"/>
                </a:cubicBezTo>
                <a:cubicBezTo>
                  <a:pt x="2129871" y="373842"/>
                  <a:pt x="2064238" y="432009"/>
                  <a:pt x="2144486" y="391886"/>
                </a:cubicBezTo>
                <a:cubicBezTo>
                  <a:pt x="2153666" y="387296"/>
                  <a:pt x="2157078" y="374704"/>
                  <a:pt x="2166258" y="370114"/>
                </a:cubicBezTo>
                <a:cubicBezTo>
                  <a:pt x="2179639" y="363423"/>
                  <a:pt x="2195415" y="363338"/>
                  <a:pt x="2209800" y="359228"/>
                </a:cubicBezTo>
                <a:cubicBezTo>
                  <a:pt x="2220833" y="356076"/>
                  <a:pt x="2231425" y="351495"/>
                  <a:pt x="2242458" y="348343"/>
                </a:cubicBezTo>
                <a:cubicBezTo>
                  <a:pt x="2278912" y="337928"/>
                  <a:pt x="2313291" y="331324"/>
                  <a:pt x="2351315" y="326571"/>
                </a:cubicBezTo>
                <a:cubicBezTo>
                  <a:pt x="2387500" y="322048"/>
                  <a:pt x="2423955" y="319947"/>
                  <a:pt x="2460172" y="315686"/>
                </a:cubicBezTo>
                <a:cubicBezTo>
                  <a:pt x="2485654" y="312688"/>
                  <a:pt x="2510890" y="307798"/>
                  <a:pt x="2536372" y="304800"/>
                </a:cubicBezTo>
                <a:cubicBezTo>
                  <a:pt x="2572589" y="300539"/>
                  <a:pt x="2608943" y="297543"/>
                  <a:pt x="2645229" y="293914"/>
                </a:cubicBezTo>
                <a:lnTo>
                  <a:pt x="3058886" y="304800"/>
                </a:lnTo>
                <a:cubicBezTo>
                  <a:pt x="3142626" y="308522"/>
                  <a:pt x="3139035" y="320631"/>
                  <a:pt x="3222172" y="348343"/>
                </a:cubicBezTo>
                <a:cubicBezTo>
                  <a:pt x="3255685" y="359514"/>
                  <a:pt x="3285647" y="361490"/>
                  <a:pt x="3320143" y="370114"/>
                </a:cubicBezTo>
                <a:cubicBezTo>
                  <a:pt x="3454029" y="403587"/>
                  <a:pt x="3206623" y="351764"/>
                  <a:pt x="3407229" y="391886"/>
                </a:cubicBezTo>
                <a:cubicBezTo>
                  <a:pt x="3418115" y="402772"/>
                  <a:pt x="3425418" y="419282"/>
                  <a:pt x="3439886" y="424543"/>
                </a:cubicBezTo>
                <a:cubicBezTo>
                  <a:pt x="3467379" y="434540"/>
                  <a:pt x="3498115" y="430619"/>
                  <a:pt x="3526972" y="435428"/>
                </a:cubicBezTo>
                <a:cubicBezTo>
                  <a:pt x="3541730" y="437888"/>
                  <a:pt x="3556001" y="442685"/>
                  <a:pt x="3570515" y="446314"/>
                </a:cubicBezTo>
                <a:cubicBezTo>
                  <a:pt x="3581401" y="453571"/>
                  <a:pt x="3591470" y="462235"/>
                  <a:pt x="3603172" y="468086"/>
                </a:cubicBezTo>
                <a:cubicBezTo>
                  <a:pt x="3657732" y="495367"/>
                  <a:pt x="3649178" y="485154"/>
                  <a:pt x="3701143" y="500743"/>
                </a:cubicBezTo>
                <a:cubicBezTo>
                  <a:pt x="3723124" y="507337"/>
                  <a:pt x="3744686" y="515257"/>
                  <a:pt x="3766458" y="522514"/>
                </a:cubicBezTo>
                <a:cubicBezTo>
                  <a:pt x="3854590" y="581270"/>
                  <a:pt x="3737220" y="508310"/>
                  <a:pt x="3842658" y="555171"/>
                </a:cubicBezTo>
                <a:cubicBezTo>
                  <a:pt x="3881605" y="572480"/>
                  <a:pt x="3926375" y="611721"/>
                  <a:pt x="3962400" y="631371"/>
                </a:cubicBezTo>
                <a:cubicBezTo>
                  <a:pt x="3979555" y="640728"/>
                  <a:pt x="3999674" y="643786"/>
                  <a:pt x="4016829" y="653143"/>
                </a:cubicBezTo>
                <a:cubicBezTo>
                  <a:pt x="4039800" y="665673"/>
                  <a:pt x="4060372" y="682172"/>
                  <a:pt x="4082143" y="696686"/>
                </a:cubicBezTo>
                <a:lnTo>
                  <a:pt x="4147458" y="740228"/>
                </a:lnTo>
                <a:cubicBezTo>
                  <a:pt x="4158344" y="747485"/>
                  <a:pt x="4168413" y="756149"/>
                  <a:pt x="4180115" y="762000"/>
                </a:cubicBezTo>
                <a:lnTo>
                  <a:pt x="4223658" y="783771"/>
                </a:lnTo>
                <a:cubicBezTo>
                  <a:pt x="4276221" y="836336"/>
                  <a:pt x="4209431" y="772390"/>
                  <a:pt x="4278086" y="827314"/>
                </a:cubicBezTo>
                <a:cubicBezTo>
                  <a:pt x="4331951" y="870406"/>
                  <a:pt x="4265048" y="825162"/>
                  <a:pt x="4321629" y="881743"/>
                </a:cubicBezTo>
                <a:cubicBezTo>
                  <a:pt x="4334458" y="894572"/>
                  <a:pt x="4351397" y="902593"/>
                  <a:pt x="4365172" y="914400"/>
                </a:cubicBezTo>
                <a:cubicBezTo>
                  <a:pt x="4376861" y="924419"/>
                  <a:pt x="4386243" y="936920"/>
                  <a:pt x="4397829" y="947057"/>
                </a:cubicBezTo>
                <a:cubicBezTo>
                  <a:pt x="4415315" y="962357"/>
                  <a:pt x="4433670" y="976659"/>
                  <a:pt x="4452258" y="990600"/>
                </a:cubicBezTo>
                <a:cubicBezTo>
                  <a:pt x="4462724" y="998450"/>
                  <a:pt x="4475137" y="1003679"/>
                  <a:pt x="4484915" y="1012371"/>
                </a:cubicBezTo>
                <a:cubicBezTo>
                  <a:pt x="4541159" y="1062366"/>
                  <a:pt x="4538501" y="1075799"/>
                  <a:pt x="4593772" y="1110343"/>
                </a:cubicBezTo>
                <a:cubicBezTo>
                  <a:pt x="4607533" y="1118943"/>
                  <a:pt x="4622801" y="1124857"/>
                  <a:pt x="4637315" y="1132114"/>
                </a:cubicBezTo>
                <a:cubicBezTo>
                  <a:pt x="4751061" y="1245860"/>
                  <a:pt x="4616071" y="1120049"/>
                  <a:pt x="4724400" y="1197428"/>
                </a:cubicBezTo>
                <a:cubicBezTo>
                  <a:pt x="4827373" y="1270981"/>
                  <a:pt x="4681268" y="1192191"/>
                  <a:pt x="4800600" y="1251857"/>
                </a:cubicBezTo>
                <a:cubicBezTo>
                  <a:pt x="4876410" y="1352935"/>
                  <a:pt x="4787143" y="1247438"/>
                  <a:pt x="4876800" y="1317171"/>
                </a:cubicBezTo>
                <a:cubicBezTo>
                  <a:pt x="4969180" y="1389022"/>
                  <a:pt x="4890377" y="1361387"/>
                  <a:pt x="4974772" y="1382486"/>
                </a:cubicBezTo>
                <a:cubicBezTo>
                  <a:pt x="4982029" y="1393372"/>
                  <a:pt x="4987292" y="1405892"/>
                  <a:pt x="4996543" y="1415143"/>
                </a:cubicBezTo>
                <a:cubicBezTo>
                  <a:pt x="5021601" y="1440201"/>
                  <a:pt x="5039433" y="1439472"/>
                  <a:pt x="5072743" y="1447800"/>
                </a:cubicBezTo>
                <a:cubicBezTo>
                  <a:pt x="5087257" y="1462314"/>
                  <a:pt x="5098685" y="1480782"/>
                  <a:pt x="5116286" y="1491343"/>
                </a:cubicBezTo>
                <a:cubicBezTo>
                  <a:pt x="5155345" y="1514778"/>
                  <a:pt x="5218055" y="1554296"/>
                  <a:pt x="5257800" y="1567543"/>
                </a:cubicBezTo>
                <a:lnTo>
                  <a:pt x="5290458" y="1578428"/>
                </a:lnTo>
                <a:cubicBezTo>
                  <a:pt x="5301344" y="1589314"/>
                  <a:pt x="5310588" y="1602138"/>
                  <a:pt x="5323115" y="1611086"/>
                </a:cubicBezTo>
                <a:cubicBezTo>
                  <a:pt x="5353764" y="1632978"/>
                  <a:pt x="5375139" y="1634977"/>
                  <a:pt x="5410200" y="1643743"/>
                </a:cubicBezTo>
                <a:cubicBezTo>
                  <a:pt x="5417457" y="1651000"/>
                  <a:pt x="5423432" y="1659821"/>
                  <a:pt x="5431972" y="1665514"/>
                </a:cubicBezTo>
                <a:cubicBezTo>
                  <a:pt x="5471796" y="1692063"/>
                  <a:pt x="5475538" y="1685115"/>
                  <a:pt x="5519058" y="1698171"/>
                </a:cubicBezTo>
                <a:cubicBezTo>
                  <a:pt x="5541039" y="1704765"/>
                  <a:pt x="5584372" y="1719943"/>
                  <a:pt x="5584372" y="1719943"/>
                </a:cubicBezTo>
                <a:lnTo>
                  <a:pt x="6281058" y="1709057"/>
                </a:lnTo>
                <a:cubicBezTo>
                  <a:pt x="6342837" y="1707266"/>
                  <a:pt x="6323965" y="1700188"/>
                  <a:pt x="6368143" y="1676400"/>
                </a:cubicBezTo>
                <a:cubicBezTo>
                  <a:pt x="6403863" y="1657166"/>
                  <a:pt x="6445321" y="1647314"/>
                  <a:pt x="6477000" y="1621971"/>
                </a:cubicBezTo>
                <a:cubicBezTo>
                  <a:pt x="6490353" y="1611288"/>
                  <a:pt x="6540978" y="1568211"/>
                  <a:pt x="6564086" y="1556657"/>
                </a:cubicBezTo>
                <a:cubicBezTo>
                  <a:pt x="6574349" y="1551525"/>
                  <a:pt x="6585857" y="1549400"/>
                  <a:pt x="6596743" y="1545771"/>
                </a:cubicBezTo>
                <a:cubicBezTo>
                  <a:pt x="6607629" y="1534885"/>
                  <a:pt x="6617573" y="1522969"/>
                  <a:pt x="6629400" y="1513114"/>
                </a:cubicBezTo>
                <a:cubicBezTo>
                  <a:pt x="6639451" y="1504738"/>
                  <a:pt x="6651477" y="1499038"/>
                  <a:pt x="6662058" y="1491343"/>
                </a:cubicBezTo>
                <a:cubicBezTo>
                  <a:pt x="6691404" y="1470001"/>
                  <a:pt x="6721593" y="1449642"/>
                  <a:pt x="6749143" y="1426028"/>
                </a:cubicBezTo>
                <a:cubicBezTo>
                  <a:pt x="6772520" y="1405990"/>
                  <a:pt x="6790415" y="1379948"/>
                  <a:pt x="6814458" y="1360714"/>
                </a:cubicBezTo>
                <a:cubicBezTo>
                  <a:pt x="6827129" y="1350577"/>
                  <a:pt x="6845191" y="1348906"/>
                  <a:pt x="6858000" y="1338943"/>
                </a:cubicBezTo>
                <a:cubicBezTo>
                  <a:pt x="6878253" y="1323190"/>
                  <a:pt x="6891080" y="1298747"/>
                  <a:pt x="6912429" y="1284514"/>
                </a:cubicBezTo>
                <a:cubicBezTo>
                  <a:pt x="6937042" y="1268105"/>
                  <a:pt x="6995498" y="1230878"/>
                  <a:pt x="7021286" y="1208314"/>
                </a:cubicBezTo>
                <a:cubicBezTo>
                  <a:pt x="7036734" y="1194797"/>
                  <a:pt x="7048013" y="1176542"/>
                  <a:pt x="7064829" y="1164771"/>
                </a:cubicBezTo>
                <a:cubicBezTo>
                  <a:pt x="7164503" y="1094999"/>
                  <a:pt x="7097155" y="1168335"/>
                  <a:pt x="7173686" y="1099457"/>
                </a:cubicBezTo>
                <a:cubicBezTo>
                  <a:pt x="7280209" y="1003586"/>
                  <a:pt x="7199802" y="1060275"/>
                  <a:pt x="7271658" y="1012371"/>
                </a:cubicBezTo>
                <a:cubicBezTo>
                  <a:pt x="7327878" y="937410"/>
                  <a:pt x="7275721" y="993431"/>
                  <a:pt x="7347858" y="947057"/>
                </a:cubicBezTo>
                <a:cubicBezTo>
                  <a:pt x="7499084" y="849840"/>
                  <a:pt x="7402484" y="888934"/>
                  <a:pt x="7522029" y="849086"/>
                </a:cubicBezTo>
                <a:cubicBezTo>
                  <a:pt x="7552617" y="803202"/>
                  <a:pt x="7578334" y="759998"/>
                  <a:pt x="7630886" y="729343"/>
                </a:cubicBezTo>
                <a:cubicBezTo>
                  <a:pt x="7772816" y="646551"/>
                  <a:pt x="7719572" y="681106"/>
                  <a:pt x="7794172" y="631371"/>
                </a:cubicBezTo>
                <a:cubicBezTo>
                  <a:pt x="7801429" y="620485"/>
                  <a:pt x="7805727" y="606887"/>
                  <a:pt x="7815943" y="598714"/>
                </a:cubicBezTo>
                <a:cubicBezTo>
                  <a:pt x="7824903" y="591546"/>
                  <a:pt x="7838569" y="593400"/>
                  <a:pt x="7848600" y="587828"/>
                </a:cubicBezTo>
                <a:cubicBezTo>
                  <a:pt x="7871473" y="575121"/>
                  <a:pt x="7892479" y="559291"/>
                  <a:pt x="7913915" y="544286"/>
                </a:cubicBezTo>
                <a:cubicBezTo>
                  <a:pt x="8015827" y="472948"/>
                  <a:pt x="7905552" y="549440"/>
                  <a:pt x="7990115" y="478971"/>
                </a:cubicBezTo>
                <a:cubicBezTo>
                  <a:pt x="8000166" y="470596"/>
                  <a:pt x="8012556" y="465373"/>
                  <a:pt x="8022772" y="457200"/>
                </a:cubicBezTo>
                <a:cubicBezTo>
                  <a:pt x="8030786" y="450789"/>
                  <a:pt x="8036659" y="441998"/>
                  <a:pt x="8044543" y="435428"/>
                </a:cubicBezTo>
                <a:cubicBezTo>
                  <a:pt x="8058481" y="423813"/>
                  <a:pt x="8074526" y="414824"/>
                  <a:pt x="8088086" y="402771"/>
                </a:cubicBezTo>
                <a:cubicBezTo>
                  <a:pt x="8164400" y="334938"/>
                  <a:pt x="8111031" y="356214"/>
                  <a:pt x="8186058" y="337457"/>
                </a:cubicBezTo>
                <a:cubicBezTo>
                  <a:pt x="8248126" y="254699"/>
                  <a:pt x="8187256" y="318648"/>
                  <a:pt x="8251372" y="283028"/>
                </a:cubicBezTo>
                <a:cubicBezTo>
                  <a:pt x="8274245" y="270321"/>
                  <a:pt x="8291863" y="247760"/>
                  <a:pt x="8316686" y="239486"/>
                </a:cubicBezTo>
                <a:cubicBezTo>
                  <a:pt x="8349343" y="228600"/>
                  <a:pt x="8386015" y="225923"/>
                  <a:pt x="8414658" y="206828"/>
                </a:cubicBezTo>
                <a:cubicBezTo>
                  <a:pt x="8425544" y="199571"/>
                  <a:pt x="8436669" y="192661"/>
                  <a:pt x="8447315" y="185057"/>
                </a:cubicBezTo>
                <a:cubicBezTo>
                  <a:pt x="8462079" y="174512"/>
                  <a:pt x="8474998" y="161211"/>
                  <a:pt x="8490858" y="152400"/>
                </a:cubicBezTo>
                <a:cubicBezTo>
                  <a:pt x="8507939" y="142910"/>
                  <a:pt x="8527430" y="138564"/>
                  <a:pt x="8545286" y="130628"/>
                </a:cubicBezTo>
                <a:cubicBezTo>
                  <a:pt x="8618471" y="98101"/>
                  <a:pt x="8558095" y="116541"/>
                  <a:pt x="8632372" y="97971"/>
                </a:cubicBezTo>
                <a:cubicBezTo>
                  <a:pt x="8643258" y="90714"/>
                  <a:pt x="8653327" y="82051"/>
                  <a:pt x="8665029" y="76200"/>
                </a:cubicBezTo>
                <a:cubicBezTo>
                  <a:pt x="8675292" y="71068"/>
                  <a:pt x="8687723" y="71007"/>
                  <a:pt x="8697686" y="65314"/>
                </a:cubicBezTo>
                <a:cubicBezTo>
                  <a:pt x="8713438" y="56313"/>
                  <a:pt x="8725477" y="41658"/>
                  <a:pt x="8741229" y="32657"/>
                </a:cubicBezTo>
                <a:cubicBezTo>
                  <a:pt x="8751192" y="26964"/>
                  <a:pt x="8762754" y="24554"/>
                  <a:pt x="8773886" y="21771"/>
                </a:cubicBezTo>
                <a:cubicBezTo>
                  <a:pt x="8838151" y="5705"/>
                  <a:pt x="8873714" y="6759"/>
                  <a:pt x="8948058" y="0"/>
                </a:cubicBezTo>
                <a:cubicBezTo>
                  <a:pt x="9017001" y="3629"/>
                  <a:pt x="9086131" y="4636"/>
                  <a:pt x="9154886" y="10886"/>
                </a:cubicBezTo>
                <a:cubicBezTo>
                  <a:pt x="9192322" y="14289"/>
                  <a:pt x="9186699" y="28654"/>
                  <a:pt x="9220200" y="43543"/>
                </a:cubicBezTo>
                <a:cubicBezTo>
                  <a:pt x="9241171" y="52864"/>
                  <a:pt x="9266420" y="52584"/>
                  <a:pt x="9285515" y="65314"/>
                </a:cubicBezTo>
                <a:cubicBezTo>
                  <a:pt x="9311422" y="82586"/>
                  <a:pt x="9346339" y="106612"/>
                  <a:pt x="9372600" y="119743"/>
                </a:cubicBezTo>
                <a:cubicBezTo>
                  <a:pt x="9390078" y="128482"/>
                  <a:pt x="9409874" y="132157"/>
                  <a:pt x="9427029" y="141514"/>
                </a:cubicBezTo>
                <a:cubicBezTo>
                  <a:pt x="9450000" y="154044"/>
                  <a:pt x="9468939" y="173355"/>
                  <a:pt x="9492343" y="185057"/>
                </a:cubicBezTo>
                <a:lnTo>
                  <a:pt x="9535886" y="206828"/>
                </a:lnTo>
                <a:cubicBezTo>
                  <a:pt x="9622346" y="293288"/>
                  <a:pt x="9533012" y="210994"/>
                  <a:pt x="9633858" y="283028"/>
                </a:cubicBezTo>
                <a:cubicBezTo>
                  <a:pt x="9642209" y="288993"/>
                  <a:pt x="9647837" y="298121"/>
                  <a:pt x="9655629" y="304800"/>
                </a:cubicBezTo>
                <a:cubicBezTo>
                  <a:pt x="9725188" y="364422"/>
                  <a:pt x="9687959" y="331003"/>
                  <a:pt x="9742715" y="370114"/>
                </a:cubicBezTo>
                <a:cubicBezTo>
                  <a:pt x="9757479" y="380659"/>
                  <a:pt x="9771162" y="392707"/>
                  <a:pt x="9786258" y="402771"/>
                </a:cubicBezTo>
                <a:cubicBezTo>
                  <a:pt x="9803862" y="414507"/>
                  <a:pt x="9824311" y="422030"/>
                  <a:pt x="9840686" y="435428"/>
                </a:cubicBezTo>
                <a:cubicBezTo>
                  <a:pt x="9954221" y="528322"/>
                  <a:pt x="9855578" y="480575"/>
                  <a:pt x="9960429" y="522514"/>
                </a:cubicBezTo>
                <a:cubicBezTo>
                  <a:pt x="10067682" y="629767"/>
                  <a:pt x="9942578" y="508768"/>
                  <a:pt x="10047515" y="598714"/>
                </a:cubicBezTo>
                <a:cubicBezTo>
                  <a:pt x="10059204" y="608733"/>
                  <a:pt x="10068346" y="621516"/>
                  <a:pt x="10080172" y="631371"/>
                </a:cubicBezTo>
                <a:cubicBezTo>
                  <a:pt x="10111955" y="657857"/>
                  <a:pt x="10143720" y="684621"/>
                  <a:pt x="10178143" y="707571"/>
                </a:cubicBezTo>
                <a:cubicBezTo>
                  <a:pt x="10189029" y="714828"/>
                  <a:pt x="10200867" y="720829"/>
                  <a:pt x="10210800" y="729343"/>
                </a:cubicBezTo>
                <a:cubicBezTo>
                  <a:pt x="10226385" y="742701"/>
                  <a:pt x="10238895" y="759369"/>
                  <a:pt x="10254343" y="772886"/>
                </a:cubicBezTo>
                <a:cubicBezTo>
                  <a:pt x="10267997" y="784833"/>
                  <a:pt x="10283948" y="793928"/>
                  <a:pt x="10297886" y="805543"/>
                </a:cubicBezTo>
                <a:cubicBezTo>
                  <a:pt x="10305770" y="812113"/>
                  <a:pt x="10310747" y="822222"/>
                  <a:pt x="10319658" y="827314"/>
                </a:cubicBezTo>
                <a:cubicBezTo>
                  <a:pt x="10336624" y="837009"/>
                  <a:pt x="10355943" y="841829"/>
                  <a:pt x="10374086" y="849086"/>
                </a:cubicBezTo>
                <a:cubicBezTo>
                  <a:pt x="10397928" y="872927"/>
                  <a:pt x="10396473" y="874318"/>
                  <a:pt x="10428515" y="892628"/>
                </a:cubicBezTo>
                <a:cubicBezTo>
                  <a:pt x="10442604" y="900679"/>
                  <a:pt x="10458853" y="904968"/>
                  <a:pt x="10472058" y="914400"/>
                </a:cubicBezTo>
                <a:cubicBezTo>
                  <a:pt x="10484585" y="923348"/>
                  <a:pt x="10492888" y="937202"/>
                  <a:pt x="10504715" y="947057"/>
                </a:cubicBezTo>
                <a:cubicBezTo>
                  <a:pt x="10514766" y="955432"/>
                  <a:pt x="10527439" y="960314"/>
                  <a:pt x="10537372" y="968828"/>
                </a:cubicBezTo>
                <a:cubicBezTo>
                  <a:pt x="10552957" y="982186"/>
                  <a:pt x="10566401" y="997857"/>
                  <a:pt x="10580915" y="1012371"/>
                </a:cubicBezTo>
                <a:cubicBezTo>
                  <a:pt x="10588172" y="1019628"/>
                  <a:pt x="10596993" y="1025604"/>
                  <a:pt x="10602686" y="1034143"/>
                </a:cubicBezTo>
                <a:cubicBezTo>
                  <a:pt x="10609943" y="1045029"/>
                  <a:pt x="10616082" y="1056749"/>
                  <a:pt x="10624458" y="1066800"/>
                </a:cubicBezTo>
                <a:cubicBezTo>
                  <a:pt x="10671645" y="1123424"/>
                  <a:pt x="10639820" y="1078412"/>
                  <a:pt x="10689772" y="1121228"/>
                </a:cubicBezTo>
                <a:cubicBezTo>
                  <a:pt x="10689795" y="1121248"/>
                  <a:pt x="10744189" y="1175646"/>
                  <a:pt x="10755086" y="1186543"/>
                </a:cubicBezTo>
                <a:cubicBezTo>
                  <a:pt x="10762343" y="1193800"/>
                  <a:pt x="10768319" y="1202621"/>
                  <a:pt x="10776858" y="1208314"/>
                </a:cubicBezTo>
                <a:lnTo>
                  <a:pt x="10809515" y="1230086"/>
                </a:lnTo>
                <a:cubicBezTo>
                  <a:pt x="10823799" y="1251513"/>
                  <a:pt x="10832374" y="1269001"/>
                  <a:pt x="10853058" y="1284514"/>
                </a:cubicBezTo>
                <a:cubicBezTo>
                  <a:pt x="10873991" y="1300213"/>
                  <a:pt x="10918372" y="1328057"/>
                  <a:pt x="10918372" y="1328057"/>
                </a:cubicBezTo>
                <a:cubicBezTo>
                  <a:pt x="10925629" y="1338943"/>
                  <a:pt x="10931970" y="1350498"/>
                  <a:pt x="10940143" y="1360714"/>
                </a:cubicBezTo>
                <a:cubicBezTo>
                  <a:pt x="10946554" y="1368728"/>
                  <a:pt x="10961915" y="1382486"/>
                  <a:pt x="10961915" y="1382486"/>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49761" y="1583891"/>
            <a:ext cx="329670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Mt. Gerizim</a:t>
            </a:r>
          </a:p>
          <a:p>
            <a:pPr algn="ctr"/>
            <a:r>
              <a:rPr lang="en-US" sz="1600" dirty="0">
                <a:solidFill>
                  <a:schemeClr val="bg1"/>
                </a:solidFill>
                <a:latin typeface="Calibri" panose="020F0502020204030204" pitchFamily="34" charset="0"/>
              </a:rPr>
              <a:t>(Mount of Blessing)</a:t>
            </a:r>
          </a:p>
        </p:txBody>
      </p:sp>
      <p:sp>
        <p:nvSpPr>
          <p:cNvPr id="20" name="TextBox 19"/>
          <p:cNvSpPr txBox="1"/>
          <p:nvPr/>
        </p:nvSpPr>
        <p:spPr>
          <a:xfrm>
            <a:off x="4682526" y="3943090"/>
            <a:ext cx="3296704" cy="338554"/>
          </a:xfrm>
          <a:prstGeom prst="rect">
            <a:avLst/>
          </a:prstGeom>
          <a:noFill/>
        </p:spPr>
        <p:txBody>
          <a:bodyPr wrap="square" rtlCol="0">
            <a:spAutoFit/>
          </a:bodyPr>
          <a:lstStyle/>
          <a:p>
            <a:pPr algn="ctr"/>
            <a:r>
              <a:rPr lang="en-US" sz="1600" dirty="0" err="1">
                <a:solidFill>
                  <a:schemeClr val="bg1"/>
                </a:solidFill>
                <a:latin typeface="Calibri" panose="020F0502020204030204" pitchFamily="34" charset="0"/>
              </a:rPr>
              <a:t>Shechem</a:t>
            </a:r>
            <a:endParaRPr lang="en-US" sz="1600" dirty="0">
              <a:solidFill>
                <a:schemeClr val="bg1"/>
              </a:solidFill>
              <a:latin typeface="Calibri" panose="020F0502020204030204" pitchFamily="34" charset="0"/>
            </a:endParaRPr>
          </a:p>
        </p:txBody>
      </p:sp>
      <p:grpSp>
        <p:nvGrpSpPr>
          <p:cNvPr id="2048" name="Group 2047"/>
          <p:cNvGrpSpPr/>
          <p:nvPr/>
        </p:nvGrpSpPr>
        <p:grpSpPr>
          <a:xfrm>
            <a:off x="8713798" y="2767065"/>
            <a:ext cx="1097788" cy="1392036"/>
            <a:chOff x="7498550" y="1759621"/>
            <a:chExt cx="1097788" cy="1392036"/>
          </a:xfrm>
        </p:grpSpPr>
        <p:sp>
          <p:nvSpPr>
            <p:cNvPr id="21" name="TextBox 20"/>
            <p:cNvSpPr txBox="1"/>
            <p:nvPr/>
          </p:nvSpPr>
          <p:spPr>
            <a:xfrm>
              <a:off x="7498550" y="2813103"/>
              <a:ext cx="1097788"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Disobey</a:t>
              </a:r>
            </a:p>
          </p:txBody>
        </p:sp>
        <p:cxnSp>
          <p:nvCxnSpPr>
            <p:cNvPr id="9" name="Straight Arrow Connector 8"/>
            <p:cNvCxnSpPr/>
            <p:nvPr/>
          </p:nvCxnSpPr>
          <p:spPr>
            <a:xfrm flipH="1" flipV="1">
              <a:off x="8047444" y="1759621"/>
              <a:ext cx="70362" cy="881457"/>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251726" y="2737030"/>
            <a:ext cx="1302348" cy="1526628"/>
            <a:chOff x="8527245" y="2815205"/>
            <a:chExt cx="1302348" cy="1526628"/>
          </a:xfrm>
        </p:grpSpPr>
        <p:sp>
          <p:nvSpPr>
            <p:cNvPr id="22" name="TextBox 21"/>
            <p:cNvSpPr txBox="1"/>
            <p:nvPr/>
          </p:nvSpPr>
          <p:spPr>
            <a:xfrm>
              <a:off x="8527245" y="4003279"/>
              <a:ext cx="1302348"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Obey</a:t>
              </a:r>
            </a:p>
          </p:txBody>
        </p:sp>
        <p:cxnSp>
          <p:nvCxnSpPr>
            <p:cNvPr id="25" name="Straight Arrow Connector 24"/>
            <p:cNvCxnSpPr/>
            <p:nvPr/>
          </p:nvCxnSpPr>
          <p:spPr>
            <a:xfrm flipV="1">
              <a:off x="9226479" y="2815205"/>
              <a:ext cx="139229" cy="100426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386275" y="4994994"/>
            <a:ext cx="7419449" cy="646331"/>
          </a:xfrm>
          <a:prstGeom prst="rect">
            <a:avLst/>
          </a:prstGeom>
        </p:spPr>
        <p:txBody>
          <a:bodyPr wrap="square">
            <a:spAutoFit/>
          </a:bodyPr>
          <a:lstStyle/>
          <a:p>
            <a:r>
              <a:rPr lang="en-US" dirty="0">
                <a:solidFill>
                  <a:schemeClr val="bg1"/>
                </a:solidFill>
                <a:latin typeface="Calibri" panose="020F0502020204030204" pitchFamily="34" charset="0"/>
              </a:rPr>
              <a:t>Moses was nearing the end of his mortal life, he wanted the Israelites to be able to choose to be blessed instead of cursed</a:t>
            </a:r>
            <a:endParaRPr lang="en-US" dirty="0">
              <a:solidFill>
                <a:schemeClr val="bg1"/>
              </a:solidFill>
            </a:endParaRPr>
          </a:p>
        </p:txBody>
      </p:sp>
      <p:grpSp>
        <p:nvGrpSpPr>
          <p:cNvPr id="28" name="Group 326"/>
          <p:cNvGrpSpPr/>
          <p:nvPr/>
        </p:nvGrpSpPr>
        <p:grpSpPr>
          <a:xfrm>
            <a:off x="9833417" y="3416193"/>
            <a:ext cx="1285179" cy="2585930"/>
            <a:chOff x="3937483" y="513080"/>
            <a:chExt cx="681026" cy="1754293"/>
          </a:xfrm>
        </p:grpSpPr>
        <p:sp>
          <p:nvSpPr>
            <p:cNvPr id="2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p:cNvGrpSpPr/>
            <p:nvPr/>
          </p:nvGrpSpPr>
          <p:grpSpPr>
            <a:xfrm>
              <a:off x="4342580" y="1037026"/>
              <a:ext cx="275929" cy="637681"/>
              <a:chOff x="4755948" y="2903312"/>
              <a:chExt cx="1111452" cy="2049688"/>
            </a:xfrm>
          </p:grpSpPr>
          <p:sp>
            <p:nvSpPr>
              <p:cNvPr id="44" name="Oval 4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loud 4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5225831">
              <a:off x="4242582" y="867818"/>
              <a:ext cx="65083" cy="110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682526" y="738295"/>
            <a:ext cx="3296704"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West</a:t>
            </a:r>
          </a:p>
        </p:txBody>
      </p:sp>
    </p:spTree>
    <p:extLst>
      <p:ext uri="{BB962C8B-B14F-4D97-AF65-F5344CB8AC3E}">
        <p14:creationId xmlns:p14="http://schemas.microsoft.com/office/powerpoint/2010/main" val="5518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A Learning Experiment</a:t>
            </a:r>
          </a:p>
        </p:txBody>
      </p:sp>
      <p:sp>
        <p:nvSpPr>
          <p:cNvPr id="3" name="Rectangle 2"/>
          <p:cNvSpPr/>
          <p:nvPr/>
        </p:nvSpPr>
        <p:spPr>
          <a:xfrm>
            <a:off x="381000" y="874981"/>
            <a:ext cx="9144000" cy="923330"/>
          </a:xfrm>
          <a:prstGeom prst="rect">
            <a:avLst/>
          </a:prstGeom>
        </p:spPr>
        <p:txBody>
          <a:bodyPr wrap="square">
            <a:spAutoFit/>
          </a:bodyPr>
          <a:lstStyle/>
          <a:p>
            <a:r>
              <a:rPr lang="en-US" dirty="0">
                <a:solidFill>
                  <a:schemeClr val="bg1"/>
                </a:solidFill>
                <a:latin typeface="Calibri" panose="020F0502020204030204" pitchFamily="34" charset="0"/>
              </a:rPr>
              <a:t>Lord gave instructions about what was to happen once the children of Israel entered the promised land. They were to go to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which was located in a valley between Mount </a:t>
            </a:r>
            <a:r>
              <a:rPr lang="en-US" dirty="0" err="1">
                <a:solidFill>
                  <a:schemeClr val="bg1"/>
                </a:solidFill>
                <a:latin typeface="Calibri" panose="020F0502020204030204" pitchFamily="34" charset="0"/>
              </a:rPr>
              <a:t>Ebal</a:t>
            </a:r>
            <a:r>
              <a:rPr lang="en-US" dirty="0">
                <a:solidFill>
                  <a:schemeClr val="bg1"/>
                </a:solidFill>
                <a:latin typeface="Calibri" panose="020F0502020204030204" pitchFamily="34" charset="0"/>
              </a:rPr>
              <a:t> and Mount Gerizim.</a:t>
            </a:r>
            <a:endParaRPr lang="en-US" dirty="0">
              <a:solidFill>
                <a:schemeClr val="bg1"/>
              </a:solidFill>
            </a:endParaRPr>
          </a:p>
        </p:txBody>
      </p:sp>
      <p:pic>
        <p:nvPicPr>
          <p:cNvPr id="3074" name="Picture 2" descr="http://cfafce0.activerain.com/image_store/uploads/3/3/1/7/1/ar129082794717133.jpg"/>
          <p:cNvPicPr>
            <a:picLocks noChangeAspect="1" noChangeArrowheads="1"/>
          </p:cNvPicPr>
          <p:nvPr/>
        </p:nvPicPr>
        <p:blipFill rotWithShape="1">
          <a:blip r:embed="rId3">
            <a:extLst>
              <a:ext uri="{28A0092B-C50C-407E-A947-70E740481C1C}">
                <a14:useLocalDpi xmlns:a14="http://schemas.microsoft.com/office/drawing/2010/main" val="0"/>
              </a:ext>
            </a:extLst>
          </a:blip>
          <a:srcRect l="25387" r="30613" b="30422"/>
          <a:stretch/>
        </p:blipFill>
        <p:spPr bwMode="auto">
          <a:xfrm flipH="1">
            <a:off x="4261757" y="1588332"/>
            <a:ext cx="3447969" cy="39437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keyway.ca/gif/ebal.gif"/>
          <p:cNvPicPr>
            <a:picLocks noChangeAspect="1" noChangeArrowheads="1"/>
          </p:cNvPicPr>
          <p:nvPr/>
        </p:nvPicPr>
        <p:blipFill rotWithShape="1">
          <a:blip r:embed="rId4">
            <a:extLst>
              <a:ext uri="{28A0092B-C50C-407E-A947-70E740481C1C}">
                <a14:useLocalDpi xmlns:a14="http://schemas.microsoft.com/office/drawing/2010/main" val="0"/>
              </a:ext>
            </a:extLst>
          </a:blip>
          <a:srcRect l="25603" t="19179" r="1990" b="33250"/>
          <a:stretch/>
        </p:blipFill>
        <p:spPr bwMode="auto">
          <a:xfrm>
            <a:off x="9841145" y="933692"/>
            <a:ext cx="2013858" cy="18396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71650" y="2260911"/>
            <a:ext cx="2394857" cy="1200329"/>
          </a:xfrm>
          <a:prstGeom prst="rect">
            <a:avLst/>
          </a:prstGeom>
        </p:spPr>
        <p:txBody>
          <a:bodyPr wrap="square">
            <a:spAutoFit/>
          </a:bodyPr>
          <a:lstStyle/>
          <a:p>
            <a:r>
              <a:rPr lang="en-US" dirty="0">
                <a:solidFill>
                  <a:schemeClr val="bg1"/>
                </a:solidFill>
                <a:latin typeface="Calibri" panose="020F0502020204030204" pitchFamily="34" charset="0"/>
              </a:rPr>
              <a:t>Moses instructed that half of the tribes of Israel should stand on Mount Gerizim …</a:t>
            </a:r>
            <a:endParaRPr lang="en-US" dirty="0">
              <a:solidFill>
                <a:schemeClr val="bg1"/>
              </a:solidFill>
            </a:endParaRPr>
          </a:p>
        </p:txBody>
      </p:sp>
      <p:sp>
        <p:nvSpPr>
          <p:cNvPr id="16" name="Rectangle 15"/>
          <p:cNvSpPr/>
          <p:nvPr/>
        </p:nvSpPr>
        <p:spPr>
          <a:xfrm>
            <a:off x="7831232" y="2828835"/>
            <a:ext cx="2394857" cy="923330"/>
          </a:xfrm>
          <a:prstGeom prst="rect">
            <a:avLst/>
          </a:prstGeom>
        </p:spPr>
        <p:txBody>
          <a:bodyPr wrap="square">
            <a:spAutoFit/>
          </a:bodyPr>
          <a:lstStyle/>
          <a:p>
            <a:r>
              <a:rPr lang="en-US" dirty="0">
                <a:solidFill>
                  <a:schemeClr val="bg1"/>
                </a:solidFill>
                <a:latin typeface="Calibri" panose="020F0502020204030204" pitchFamily="34" charset="0"/>
              </a:rPr>
              <a:t>…and the other half should stand on Mount </a:t>
            </a:r>
            <a:r>
              <a:rPr lang="en-US" dirty="0" err="1">
                <a:solidFill>
                  <a:schemeClr val="bg1"/>
                </a:solidFill>
                <a:latin typeface="Calibri" panose="020F0502020204030204" pitchFamily="34" charset="0"/>
              </a:rPr>
              <a:t>Ebal</a:t>
            </a:r>
            <a:r>
              <a:rPr lang="en-US" dirty="0">
                <a:solidFill>
                  <a:schemeClr val="bg1"/>
                </a:solidFill>
                <a:latin typeface="Calibri" panose="020F0502020204030204" pitchFamily="34" charset="0"/>
              </a:rPr>
              <a:t>.</a:t>
            </a:r>
            <a:endParaRPr lang="en-US" dirty="0">
              <a:solidFill>
                <a:schemeClr val="bg1"/>
              </a:solidFill>
            </a:endParaRPr>
          </a:p>
        </p:txBody>
      </p:sp>
      <p:sp>
        <p:nvSpPr>
          <p:cNvPr id="10" name="Rectangle 9"/>
          <p:cNvSpPr/>
          <p:nvPr/>
        </p:nvSpPr>
        <p:spPr>
          <a:xfrm>
            <a:off x="2873828" y="5643091"/>
            <a:ext cx="7304314" cy="923330"/>
          </a:xfrm>
          <a:prstGeom prst="rect">
            <a:avLst/>
          </a:prstGeom>
        </p:spPr>
        <p:txBody>
          <a:bodyPr wrap="square">
            <a:spAutoFit/>
          </a:bodyPr>
          <a:lstStyle/>
          <a:p>
            <a:r>
              <a:rPr lang="en-US" dirty="0">
                <a:solidFill>
                  <a:schemeClr val="bg1"/>
                </a:solidFill>
                <a:latin typeface="Calibri" panose="020F0502020204030204" pitchFamily="34" charset="0"/>
              </a:rPr>
              <a:t>The Levites were to stand in the valley between the two mountains and recite the actions that would result in blessings and those that would result in curses as designated by God.</a:t>
            </a:r>
            <a:endParaRPr lang="en-US" dirty="0">
              <a:solidFill>
                <a:schemeClr val="bg1"/>
              </a:solidFill>
            </a:endParaRPr>
          </a:p>
        </p:txBody>
      </p:sp>
      <p:grpSp>
        <p:nvGrpSpPr>
          <p:cNvPr id="18" name="Group 17"/>
          <p:cNvGrpSpPr/>
          <p:nvPr/>
        </p:nvGrpSpPr>
        <p:grpSpPr>
          <a:xfrm>
            <a:off x="5515379" y="4227281"/>
            <a:ext cx="580621" cy="1450596"/>
            <a:chOff x="7551149" y="401247"/>
            <a:chExt cx="1183489" cy="2956774"/>
          </a:xfrm>
        </p:grpSpPr>
        <p:sp>
          <p:nvSpPr>
            <p:cNvPr id="19" name="Round Diagonal Corner Rectangle 18"/>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551149" y="1466333"/>
              <a:ext cx="1183489" cy="1891688"/>
              <a:chOff x="6125564" y="3647157"/>
              <a:chExt cx="1183489" cy="1891688"/>
            </a:xfrm>
          </p:grpSpPr>
          <p:sp>
            <p:nvSpPr>
              <p:cNvPr id="27"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439725" y="4492893"/>
                <a:ext cx="575682" cy="644855"/>
                <a:chOff x="2844053" y="4025184"/>
                <a:chExt cx="601654" cy="761301"/>
              </a:xfrm>
            </p:grpSpPr>
            <p:sp>
              <p:nvSpPr>
                <p:cNvPr id="36" name="Trapezoid 35"/>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727721" y="401247"/>
              <a:ext cx="889668" cy="938900"/>
              <a:chOff x="3347911" y="423073"/>
              <a:chExt cx="1037557" cy="1041066"/>
            </a:xfrm>
          </p:grpSpPr>
          <p:sp>
            <p:nvSpPr>
              <p:cNvPr id="24" name="Chord 2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178689" y="3902409"/>
            <a:ext cx="3770049" cy="923330"/>
          </a:xfrm>
          <a:prstGeom prst="rect">
            <a:avLst/>
          </a:prstGeom>
        </p:spPr>
        <p:txBody>
          <a:bodyPr wrap="square">
            <a:spAutoFit/>
          </a:bodyPr>
          <a:lstStyle/>
          <a:p>
            <a:r>
              <a:rPr lang="en-US" dirty="0">
                <a:solidFill>
                  <a:schemeClr val="bg1"/>
                </a:solidFill>
                <a:latin typeface="Palatino"/>
              </a:rPr>
              <a:t>6 tribes would pray for blessings:</a:t>
            </a:r>
          </a:p>
          <a:p>
            <a:r>
              <a:rPr lang="en-US" dirty="0">
                <a:solidFill>
                  <a:schemeClr val="bg1"/>
                </a:solidFill>
                <a:latin typeface="Palatino"/>
              </a:rPr>
              <a:t>Simeon, Levi, Judah, Issachar, Joseph, and Benjamin:</a:t>
            </a:r>
            <a:endParaRPr lang="en-US" dirty="0">
              <a:solidFill>
                <a:schemeClr val="bg1"/>
              </a:solidFill>
            </a:endParaRPr>
          </a:p>
        </p:txBody>
      </p:sp>
      <p:sp>
        <p:nvSpPr>
          <p:cNvPr id="12" name="Rectangle 11"/>
          <p:cNvSpPr/>
          <p:nvPr/>
        </p:nvSpPr>
        <p:spPr>
          <a:xfrm>
            <a:off x="9028661" y="4147698"/>
            <a:ext cx="3105427" cy="1200329"/>
          </a:xfrm>
          <a:prstGeom prst="rect">
            <a:avLst/>
          </a:prstGeom>
        </p:spPr>
        <p:txBody>
          <a:bodyPr wrap="square">
            <a:spAutoFit/>
          </a:bodyPr>
          <a:lstStyle/>
          <a:p>
            <a:r>
              <a:rPr lang="en-US" dirty="0">
                <a:solidFill>
                  <a:schemeClr val="bg1"/>
                </a:solidFill>
                <a:latin typeface="Palatino"/>
              </a:rPr>
              <a:t>6 tribes pronounce curses: Reuben, Gad, and Asher, and Zebulun, Dan, and Naphtali.</a:t>
            </a:r>
            <a:endParaRPr lang="en-US" dirty="0">
              <a:solidFill>
                <a:schemeClr val="bg1"/>
              </a:solidFill>
            </a:endParaRPr>
          </a:p>
        </p:txBody>
      </p:sp>
    </p:spTree>
    <p:extLst>
      <p:ext uri="{BB962C8B-B14F-4D97-AF65-F5344CB8AC3E}">
        <p14:creationId xmlns:p14="http://schemas.microsoft.com/office/powerpoint/2010/main" val="38865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27:12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on Mt. Gerizim</a:t>
            </a:r>
          </a:p>
        </p:txBody>
      </p:sp>
      <p:sp>
        <p:nvSpPr>
          <p:cNvPr id="11" name="Rectangle 10"/>
          <p:cNvSpPr/>
          <p:nvPr/>
        </p:nvSpPr>
        <p:spPr>
          <a:xfrm>
            <a:off x="1174569" y="1443841"/>
            <a:ext cx="4061459" cy="2308324"/>
          </a:xfrm>
          <a:prstGeom prst="rect">
            <a:avLst/>
          </a:prstGeom>
        </p:spPr>
        <p:txBody>
          <a:bodyPr wrap="square">
            <a:spAutoFit/>
          </a:bodyPr>
          <a:lstStyle/>
          <a:p>
            <a:r>
              <a:rPr lang="en-US" sz="2400" dirty="0">
                <a:solidFill>
                  <a:schemeClr val="bg1"/>
                </a:solidFill>
                <a:latin typeface="Calibri" panose="020F0502020204030204" pitchFamily="34" charset="0"/>
              </a:rPr>
              <a:t>“For those who observed the law and diligent about the worship of God, and the observation of his laws, and who did not reject what Moses had said to them.”</a:t>
            </a:r>
          </a:p>
        </p:txBody>
      </p:sp>
      <p:sp>
        <p:nvSpPr>
          <p:cNvPr id="40" name="Rectangle 39"/>
          <p:cNvSpPr/>
          <p:nvPr/>
        </p:nvSpPr>
        <p:spPr>
          <a:xfrm>
            <a:off x="7172597" y="3654661"/>
            <a:ext cx="3799115" cy="1938992"/>
          </a:xfrm>
          <a:prstGeom prst="rect">
            <a:avLst/>
          </a:prstGeom>
        </p:spPr>
        <p:txBody>
          <a:bodyPr wrap="square">
            <a:spAutoFit/>
          </a:bodyPr>
          <a:lstStyle/>
          <a:p>
            <a:r>
              <a:rPr lang="en-US" sz="2400" dirty="0">
                <a:solidFill>
                  <a:schemeClr val="bg1"/>
                </a:solidFill>
                <a:latin typeface="Calibri" panose="020F0502020204030204" pitchFamily="34" charset="0"/>
              </a:rPr>
              <a:t>“While others wished them all manner of happiness also; and when these last put up the like prayers, the former praise the.” </a:t>
            </a:r>
          </a:p>
        </p:txBody>
      </p:sp>
      <p:grpSp>
        <p:nvGrpSpPr>
          <p:cNvPr id="41" name="Group 40"/>
          <p:cNvGrpSpPr/>
          <p:nvPr/>
        </p:nvGrpSpPr>
        <p:grpSpPr>
          <a:xfrm>
            <a:off x="433889" y="4422777"/>
            <a:ext cx="1481360" cy="1731919"/>
            <a:chOff x="7001463" y="2112155"/>
            <a:chExt cx="459033" cy="507700"/>
          </a:xfrm>
        </p:grpSpPr>
        <p:grpSp>
          <p:nvGrpSpPr>
            <p:cNvPr id="42" name="Group 41"/>
            <p:cNvGrpSpPr/>
            <p:nvPr/>
          </p:nvGrpSpPr>
          <p:grpSpPr>
            <a:xfrm>
              <a:off x="7001463" y="2112155"/>
              <a:ext cx="459033" cy="507700"/>
              <a:chOff x="6812404" y="4014427"/>
              <a:chExt cx="1532462" cy="1723166"/>
            </a:xfrm>
          </p:grpSpPr>
          <p:sp>
            <p:nvSpPr>
              <p:cNvPr id="119" name="Rectangle 1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0" name="Frame 1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3" name="Group 42"/>
            <p:cNvGrpSpPr/>
            <p:nvPr/>
          </p:nvGrpSpPr>
          <p:grpSpPr>
            <a:xfrm>
              <a:off x="7063108" y="2172832"/>
              <a:ext cx="360734" cy="404463"/>
              <a:chOff x="1497157" y="344790"/>
              <a:chExt cx="1300625" cy="1383924"/>
            </a:xfrm>
          </p:grpSpPr>
          <p:sp>
            <p:nvSpPr>
              <p:cNvPr id="44" name="Trapezoid 43"/>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5" name="Group 44"/>
              <p:cNvGrpSpPr/>
              <p:nvPr/>
            </p:nvGrpSpPr>
            <p:grpSpPr>
              <a:xfrm>
                <a:off x="1497157" y="344790"/>
                <a:ext cx="1300625" cy="1347713"/>
                <a:chOff x="1735183" y="108823"/>
                <a:chExt cx="1300625" cy="1347713"/>
              </a:xfrm>
            </p:grpSpPr>
            <p:sp>
              <p:nvSpPr>
                <p:cNvPr id="46" name="Cloud 45"/>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Cloud 46"/>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Isosceles Triangle 47"/>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Cloud 49"/>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50"/>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 name="Group 51"/>
                <p:cNvGrpSpPr/>
                <p:nvPr/>
              </p:nvGrpSpPr>
              <p:grpSpPr>
                <a:xfrm>
                  <a:off x="1891332" y="305708"/>
                  <a:ext cx="933596" cy="288192"/>
                  <a:chOff x="3811872" y="17998"/>
                  <a:chExt cx="805120" cy="270515"/>
                </a:xfrm>
              </p:grpSpPr>
              <p:grpSp>
                <p:nvGrpSpPr>
                  <p:cNvPr id="53" name="Group 52"/>
                  <p:cNvGrpSpPr/>
                  <p:nvPr/>
                </p:nvGrpSpPr>
                <p:grpSpPr>
                  <a:xfrm>
                    <a:off x="3811872" y="17998"/>
                    <a:ext cx="627615" cy="262087"/>
                    <a:chOff x="4649991" y="5423557"/>
                    <a:chExt cx="2704332" cy="1129307"/>
                  </a:xfrm>
                </p:grpSpPr>
                <p:grpSp>
                  <p:nvGrpSpPr>
                    <p:cNvPr id="67" name="Group 66"/>
                    <p:cNvGrpSpPr/>
                    <p:nvPr/>
                  </p:nvGrpSpPr>
                  <p:grpSpPr>
                    <a:xfrm>
                      <a:off x="4649991" y="5427911"/>
                      <a:ext cx="516959" cy="1119063"/>
                      <a:chOff x="4649991" y="5427911"/>
                      <a:chExt cx="516959" cy="1119063"/>
                    </a:xfrm>
                  </p:grpSpPr>
                  <p:grpSp>
                    <p:nvGrpSpPr>
                      <p:cNvPr id="107" name="Group 118"/>
                      <p:cNvGrpSpPr/>
                      <p:nvPr/>
                    </p:nvGrpSpPr>
                    <p:grpSpPr>
                      <a:xfrm rot="1912894">
                        <a:off x="4649991" y="5427911"/>
                        <a:ext cx="321016" cy="1106001"/>
                        <a:chOff x="2438400" y="990600"/>
                        <a:chExt cx="762000" cy="3200400"/>
                      </a:xfrm>
                    </p:grpSpPr>
                    <p:sp>
                      <p:nvSpPr>
                        <p:cNvPr id="114" name="Pentagon 11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Plaque 11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ounded Rectangle 11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Donut 11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8" name="Donut 11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8" name="Group 118"/>
                      <p:cNvGrpSpPr/>
                      <p:nvPr/>
                    </p:nvGrpSpPr>
                    <p:grpSpPr>
                      <a:xfrm rot="19542321">
                        <a:off x="4845934" y="5440973"/>
                        <a:ext cx="321016" cy="1106001"/>
                        <a:chOff x="2438400" y="990600"/>
                        <a:chExt cx="762000" cy="3200400"/>
                      </a:xfrm>
                    </p:grpSpPr>
                    <p:sp>
                      <p:nvSpPr>
                        <p:cNvPr id="109" name="Pentagon 10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Plaque 10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Rounded Rectangle 11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Donut 11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3" name="Donut 11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68" name="Group 67"/>
                    <p:cNvGrpSpPr/>
                    <p:nvPr/>
                  </p:nvGrpSpPr>
                  <p:grpSpPr>
                    <a:xfrm rot="10800000">
                      <a:off x="5378679" y="5433801"/>
                      <a:ext cx="516959" cy="1119063"/>
                      <a:chOff x="4649991" y="5427911"/>
                      <a:chExt cx="516959" cy="1119063"/>
                    </a:xfrm>
                  </p:grpSpPr>
                  <p:grpSp>
                    <p:nvGrpSpPr>
                      <p:cNvPr id="95" name="Group 118"/>
                      <p:cNvGrpSpPr/>
                      <p:nvPr/>
                    </p:nvGrpSpPr>
                    <p:grpSpPr>
                      <a:xfrm rot="1912894">
                        <a:off x="4649991" y="5427911"/>
                        <a:ext cx="321016" cy="1106001"/>
                        <a:chOff x="2438400" y="990600"/>
                        <a:chExt cx="762000" cy="3200400"/>
                      </a:xfrm>
                    </p:grpSpPr>
                    <p:sp>
                      <p:nvSpPr>
                        <p:cNvPr id="102" name="Pentagon 10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Plaque 10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ounded Rectangle 10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Donut 10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6" name="Donut 10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96" name="Group 118"/>
                      <p:cNvGrpSpPr/>
                      <p:nvPr/>
                    </p:nvGrpSpPr>
                    <p:grpSpPr>
                      <a:xfrm rot="19542321">
                        <a:off x="4845934" y="5440973"/>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69" name="Group 68"/>
                    <p:cNvGrpSpPr/>
                    <p:nvPr/>
                  </p:nvGrpSpPr>
                  <p:grpSpPr>
                    <a:xfrm>
                      <a:off x="6108676" y="5423557"/>
                      <a:ext cx="516959" cy="1119063"/>
                      <a:chOff x="4649991" y="5427911"/>
                      <a:chExt cx="516959" cy="1119063"/>
                    </a:xfrm>
                  </p:grpSpPr>
                  <p:grpSp>
                    <p:nvGrpSpPr>
                      <p:cNvPr id="83" name="Group 118"/>
                      <p:cNvGrpSpPr/>
                      <p:nvPr/>
                    </p:nvGrpSpPr>
                    <p:grpSpPr>
                      <a:xfrm rot="1912894">
                        <a:off x="4649991" y="5427911"/>
                        <a:ext cx="321016" cy="1106001"/>
                        <a:chOff x="2438400" y="990600"/>
                        <a:chExt cx="762000" cy="3200400"/>
                      </a:xfrm>
                    </p:grpSpPr>
                    <p:sp>
                      <p:nvSpPr>
                        <p:cNvPr id="90" name="Pentagon 8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laque 9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ounded Rectangle 9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Donut 9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4" name="Donut 9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4" name="Group 118"/>
                      <p:cNvGrpSpPr/>
                      <p:nvPr/>
                    </p:nvGrpSpPr>
                    <p:grpSpPr>
                      <a:xfrm rot="19542321">
                        <a:off x="4845934" y="5440973"/>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70" name="Group 69"/>
                    <p:cNvGrpSpPr/>
                    <p:nvPr/>
                  </p:nvGrpSpPr>
                  <p:grpSpPr>
                    <a:xfrm rot="10800000">
                      <a:off x="6837364" y="5429447"/>
                      <a:ext cx="516959" cy="1119063"/>
                      <a:chOff x="4649991" y="5427911"/>
                      <a:chExt cx="516959" cy="1119063"/>
                    </a:xfrm>
                  </p:grpSpPr>
                  <p:grpSp>
                    <p:nvGrpSpPr>
                      <p:cNvPr id="71" name="Group 118"/>
                      <p:cNvGrpSpPr/>
                      <p:nvPr/>
                    </p:nvGrpSpPr>
                    <p:grpSpPr>
                      <a:xfrm rot="1912894">
                        <a:off x="4649991" y="5427911"/>
                        <a:ext cx="321016" cy="1106001"/>
                        <a:chOff x="2438400" y="990600"/>
                        <a:chExt cx="762000" cy="3200400"/>
                      </a:xfrm>
                    </p:grpSpPr>
                    <p:sp>
                      <p:nvSpPr>
                        <p:cNvPr id="78" name="Pentagon 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Plaque 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Donut 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2" name="Donut 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72" name="Group 118"/>
                      <p:cNvGrpSpPr/>
                      <p:nvPr/>
                    </p:nvGrpSpPr>
                    <p:grpSpPr>
                      <a:xfrm rot="19542321">
                        <a:off x="4845934" y="5440973"/>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nvGrpSpPr>
                  <p:cNvPr id="54" name="Group 53"/>
                  <p:cNvGrpSpPr/>
                  <p:nvPr/>
                </p:nvGrpSpPr>
                <p:grpSpPr>
                  <a:xfrm>
                    <a:off x="4497017" y="28803"/>
                    <a:ext cx="119975" cy="259710"/>
                    <a:chOff x="4649991" y="5427911"/>
                    <a:chExt cx="516959" cy="1119063"/>
                  </a:xfrm>
                </p:grpSpPr>
                <p:grpSp>
                  <p:nvGrpSpPr>
                    <p:cNvPr id="55" name="Group 118"/>
                    <p:cNvGrpSpPr/>
                    <p:nvPr/>
                  </p:nvGrpSpPr>
                  <p:grpSpPr>
                    <a:xfrm rot="1912894">
                      <a:off x="4649991" y="5427911"/>
                      <a:ext cx="321016" cy="1106001"/>
                      <a:chOff x="2438400" y="990600"/>
                      <a:chExt cx="762000" cy="3200400"/>
                    </a:xfrm>
                  </p:grpSpPr>
                  <p:sp>
                    <p:nvSpPr>
                      <p:cNvPr id="62" name="Pentagon 6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Plaque 6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6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Donut 6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6" name="Donut 6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6" name="Group 118"/>
                    <p:cNvGrpSpPr/>
                    <p:nvPr/>
                  </p:nvGrpSpPr>
                  <p:grpSpPr>
                    <a:xfrm rot="19542321">
                      <a:off x="4845934" y="5440973"/>
                      <a:ext cx="321016" cy="1106001"/>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Plaque 5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ounded Rectangle 5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Donut 5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grpSp>
        <p:nvGrpSpPr>
          <p:cNvPr id="121" name="Group 120"/>
          <p:cNvGrpSpPr/>
          <p:nvPr/>
        </p:nvGrpSpPr>
        <p:grpSpPr>
          <a:xfrm>
            <a:off x="2770202" y="4422777"/>
            <a:ext cx="1650998" cy="1663098"/>
            <a:chOff x="10158695" y="2780800"/>
            <a:chExt cx="1140140" cy="1148496"/>
          </a:xfrm>
        </p:grpSpPr>
        <p:grpSp>
          <p:nvGrpSpPr>
            <p:cNvPr id="122" name="Group 121"/>
            <p:cNvGrpSpPr/>
            <p:nvPr/>
          </p:nvGrpSpPr>
          <p:grpSpPr>
            <a:xfrm>
              <a:off x="10158695" y="2780800"/>
              <a:ext cx="1140140" cy="1148496"/>
              <a:chOff x="6812404" y="4014427"/>
              <a:chExt cx="1532462" cy="1723166"/>
            </a:xfrm>
          </p:grpSpPr>
          <p:sp>
            <p:nvSpPr>
              <p:cNvPr id="153" name="Rectangle 1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a:off x="10399695" y="2956291"/>
              <a:ext cx="723558" cy="895865"/>
              <a:chOff x="8960550" y="2813200"/>
              <a:chExt cx="723558" cy="895865"/>
            </a:xfrm>
          </p:grpSpPr>
          <p:sp>
            <p:nvSpPr>
              <p:cNvPr id="124" name="Trapezoid 123"/>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8960550" y="2813200"/>
                <a:ext cx="723558" cy="764803"/>
                <a:chOff x="9984741" y="949395"/>
                <a:chExt cx="723558" cy="764803"/>
              </a:xfrm>
            </p:grpSpPr>
            <p:sp>
              <p:nvSpPr>
                <p:cNvPr id="126" name="Round Diagonal Corner Rectangle 125"/>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10022275" y="1034232"/>
                  <a:ext cx="651657" cy="206486"/>
                  <a:chOff x="5029199" y="838201"/>
                  <a:chExt cx="1411403" cy="516024"/>
                </a:xfrm>
              </p:grpSpPr>
              <p:sp>
                <p:nvSpPr>
                  <p:cNvPr id="131" name="Rounded Rectangle 13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53"/>
                  <p:cNvGrpSpPr/>
                  <p:nvPr/>
                </p:nvGrpSpPr>
                <p:grpSpPr>
                  <a:xfrm rot="5400000">
                    <a:off x="5476889" y="390511"/>
                    <a:ext cx="516024" cy="1411403"/>
                    <a:chOff x="9000565" y="475129"/>
                    <a:chExt cx="806823" cy="4258236"/>
                  </a:xfrm>
                </p:grpSpPr>
                <p:grpSp>
                  <p:nvGrpSpPr>
                    <p:cNvPr id="133" name="Group 243"/>
                    <p:cNvGrpSpPr/>
                    <p:nvPr/>
                  </p:nvGrpSpPr>
                  <p:grpSpPr>
                    <a:xfrm>
                      <a:off x="9036424" y="3012141"/>
                      <a:ext cx="770964" cy="1721224"/>
                      <a:chOff x="9000565" y="475129"/>
                      <a:chExt cx="770964" cy="1721224"/>
                    </a:xfrm>
                  </p:grpSpPr>
                  <p:sp>
                    <p:nvSpPr>
                      <p:cNvPr id="148" name="Multiply 14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ultiply 14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 Arrow 14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36"/>
                    <p:cNvGrpSpPr/>
                    <p:nvPr/>
                  </p:nvGrpSpPr>
                  <p:grpSpPr>
                    <a:xfrm>
                      <a:off x="9027459" y="1757082"/>
                      <a:ext cx="770964" cy="1721224"/>
                      <a:chOff x="9000565" y="475129"/>
                      <a:chExt cx="770964" cy="1721224"/>
                    </a:xfrm>
                  </p:grpSpPr>
                  <p:sp>
                    <p:nvSpPr>
                      <p:cNvPr id="142" name="Multiply 14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14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5"/>
                    <p:cNvGrpSpPr/>
                    <p:nvPr/>
                  </p:nvGrpSpPr>
                  <p:grpSpPr>
                    <a:xfrm>
                      <a:off x="9000565" y="475129"/>
                      <a:ext cx="770964" cy="1721224"/>
                      <a:chOff x="9000565" y="475129"/>
                      <a:chExt cx="770964" cy="1721224"/>
                    </a:xfrm>
                  </p:grpSpPr>
                  <p:sp>
                    <p:nvSpPr>
                      <p:cNvPr id="136" name="Multiply 13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13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13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155" name="Group 154"/>
          <p:cNvGrpSpPr/>
          <p:nvPr/>
        </p:nvGrpSpPr>
        <p:grpSpPr>
          <a:xfrm>
            <a:off x="5805707" y="1813948"/>
            <a:ext cx="1460233" cy="1568110"/>
            <a:chOff x="9490279" y="3972469"/>
            <a:chExt cx="472773" cy="507700"/>
          </a:xfrm>
        </p:grpSpPr>
        <p:grpSp>
          <p:nvGrpSpPr>
            <p:cNvPr id="156" name="Group 155"/>
            <p:cNvGrpSpPr/>
            <p:nvPr/>
          </p:nvGrpSpPr>
          <p:grpSpPr>
            <a:xfrm>
              <a:off x="9490279" y="3972469"/>
              <a:ext cx="459033" cy="507700"/>
              <a:chOff x="6812404" y="4014427"/>
              <a:chExt cx="1532462" cy="1723166"/>
            </a:xfrm>
          </p:grpSpPr>
          <p:sp>
            <p:nvSpPr>
              <p:cNvPr id="358" name="Rectangle 35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9" name="Frame 35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57" name="Group 156"/>
            <p:cNvGrpSpPr/>
            <p:nvPr/>
          </p:nvGrpSpPr>
          <p:grpSpPr>
            <a:xfrm>
              <a:off x="9502359" y="4000177"/>
              <a:ext cx="460693" cy="456361"/>
              <a:chOff x="4420561" y="478856"/>
              <a:chExt cx="1493146" cy="1479106"/>
            </a:xfrm>
          </p:grpSpPr>
          <p:sp>
            <p:nvSpPr>
              <p:cNvPr id="158" name="Trapezoid 157"/>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Regular Pentagon 158"/>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Oval 159"/>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61" name="Group 70"/>
              <p:cNvGrpSpPr/>
              <p:nvPr/>
            </p:nvGrpSpPr>
            <p:grpSpPr>
              <a:xfrm>
                <a:off x="4512033" y="552733"/>
                <a:ext cx="1377894" cy="962821"/>
                <a:chOff x="2731569" y="4101704"/>
                <a:chExt cx="2435810" cy="2042401"/>
              </a:xfrm>
            </p:grpSpPr>
            <p:sp>
              <p:nvSpPr>
                <p:cNvPr id="34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2" name="Group 125"/>
              <p:cNvGrpSpPr/>
              <p:nvPr/>
            </p:nvGrpSpPr>
            <p:grpSpPr>
              <a:xfrm flipV="1">
                <a:off x="4512032" y="899906"/>
                <a:ext cx="1305373" cy="168627"/>
                <a:chOff x="5029200" y="838200"/>
                <a:chExt cx="1905000" cy="457200"/>
              </a:xfrm>
            </p:grpSpPr>
            <p:sp>
              <p:nvSpPr>
                <p:cNvPr id="338" name="Rounded Rectangle 337"/>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9" name="Group 114"/>
                <p:cNvGrpSpPr/>
                <p:nvPr/>
              </p:nvGrpSpPr>
              <p:grpSpPr>
                <a:xfrm rot="10800000">
                  <a:off x="5334000" y="914400"/>
                  <a:ext cx="1211525" cy="322729"/>
                  <a:chOff x="6019800" y="5334000"/>
                  <a:chExt cx="2590800" cy="914400"/>
                </a:xfrm>
              </p:grpSpPr>
              <p:grpSp>
                <p:nvGrpSpPr>
                  <p:cNvPr id="340" name="Group 79"/>
                  <p:cNvGrpSpPr/>
                  <p:nvPr/>
                </p:nvGrpSpPr>
                <p:grpSpPr>
                  <a:xfrm>
                    <a:off x="6019800" y="5334000"/>
                    <a:ext cx="914400" cy="914400"/>
                    <a:chOff x="6019800" y="5334000"/>
                    <a:chExt cx="914400" cy="914400"/>
                  </a:xfrm>
                </p:grpSpPr>
                <p:sp>
                  <p:nvSpPr>
                    <p:cNvPr id="347" name="Quad Arrow 34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 name="Diamond 34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1" name="Group 80"/>
                  <p:cNvGrpSpPr/>
                  <p:nvPr/>
                </p:nvGrpSpPr>
                <p:grpSpPr>
                  <a:xfrm>
                    <a:off x="6858000" y="5334000"/>
                    <a:ext cx="914400" cy="914400"/>
                    <a:chOff x="6019800" y="5334000"/>
                    <a:chExt cx="914400" cy="914400"/>
                  </a:xfrm>
                </p:grpSpPr>
                <p:sp>
                  <p:nvSpPr>
                    <p:cNvPr id="345" name="Quad Arrow 34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Diamond 34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2" name="Group 83"/>
                  <p:cNvGrpSpPr/>
                  <p:nvPr/>
                </p:nvGrpSpPr>
                <p:grpSpPr>
                  <a:xfrm>
                    <a:off x="7696200" y="5334000"/>
                    <a:ext cx="914400" cy="914400"/>
                    <a:chOff x="6019800" y="5334000"/>
                    <a:chExt cx="914400" cy="914400"/>
                  </a:xfrm>
                </p:grpSpPr>
                <p:sp>
                  <p:nvSpPr>
                    <p:cNvPr id="343" name="Quad Arrow 34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4" name="Diamond 34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63" name="Group 162"/>
              <p:cNvGrpSpPr/>
              <p:nvPr/>
            </p:nvGrpSpPr>
            <p:grpSpPr>
              <a:xfrm>
                <a:off x="4420561" y="478856"/>
                <a:ext cx="1493146" cy="652928"/>
                <a:chOff x="4823577" y="4053405"/>
                <a:chExt cx="2270956" cy="1287310"/>
              </a:xfrm>
            </p:grpSpPr>
            <p:grpSp>
              <p:nvGrpSpPr>
                <p:cNvPr id="164" name="Group 113"/>
                <p:cNvGrpSpPr/>
                <p:nvPr/>
              </p:nvGrpSpPr>
              <p:grpSpPr>
                <a:xfrm>
                  <a:off x="4823577" y="4493188"/>
                  <a:ext cx="1404453" cy="847527"/>
                  <a:chOff x="5334000" y="1676401"/>
                  <a:chExt cx="3200400" cy="2295940"/>
                </a:xfrm>
              </p:grpSpPr>
              <p:grpSp>
                <p:nvGrpSpPr>
                  <p:cNvPr id="281" name="Group 59"/>
                  <p:cNvGrpSpPr/>
                  <p:nvPr/>
                </p:nvGrpSpPr>
                <p:grpSpPr>
                  <a:xfrm>
                    <a:off x="5334000" y="1676401"/>
                    <a:ext cx="3200400" cy="2295940"/>
                    <a:chOff x="3329709" y="1676400"/>
                    <a:chExt cx="5204691" cy="3733801"/>
                  </a:xfrm>
                </p:grpSpPr>
                <p:grpSp>
                  <p:nvGrpSpPr>
                    <p:cNvPr id="285" name="Group 139"/>
                    <p:cNvGrpSpPr/>
                    <p:nvPr/>
                  </p:nvGrpSpPr>
                  <p:grpSpPr>
                    <a:xfrm>
                      <a:off x="5784951" y="1676400"/>
                      <a:ext cx="2749449" cy="2932281"/>
                      <a:chOff x="4370181" y="2237947"/>
                      <a:chExt cx="1395285" cy="1533800"/>
                    </a:xfrm>
                    <a:solidFill>
                      <a:schemeClr val="accent6">
                        <a:lumMod val="50000"/>
                      </a:schemeClr>
                    </a:solidFill>
                  </p:grpSpPr>
                  <p:sp>
                    <p:nvSpPr>
                      <p:cNvPr id="31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8" name="Group 122"/>
                      <p:cNvGrpSpPr/>
                      <p:nvPr/>
                    </p:nvGrpSpPr>
                    <p:grpSpPr>
                      <a:xfrm>
                        <a:off x="4975163" y="2434420"/>
                        <a:ext cx="790303" cy="409072"/>
                        <a:chOff x="4975163" y="2434420"/>
                        <a:chExt cx="790303" cy="409072"/>
                      </a:xfrm>
                      <a:grpFill/>
                    </p:grpSpPr>
                    <p:sp>
                      <p:nvSpPr>
                        <p:cNvPr id="33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9" name="Group 123"/>
                      <p:cNvGrpSpPr/>
                      <p:nvPr/>
                    </p:nvGrpSpPr>
                    <p:grpSpPr>
                      <a:xfrm>
                        <a:off x="4842164" y="2673927"/>
                        <a:ext cx="856672" cy="364837"/>
                        <a:chOff x="4975163" y="2434420"/>
                        <a:chExt cx="790303" cy="409072"/>
                      </a:xfrm>
                      <a:grpFill/>
                    </p:grpSpPr>
                    <p:sp>
                      <p:nvSpPr>
                        <p:cNvPr id="33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0" name="Group 127"/>
                      <p:cNvGrpSpPr/>
                      <p:nvPr/>
                    </p:nvGrpSpPr>
                    <p:grpSpPr>
                      <a:xfrm>
                        <a:off x="4702690" y="2882384"/>
                        <a:ext cx="790303" cy="409072"/>
                        <a:chOff x="4975163" y="2434420"/>
                        <a:chExt cx="790303" cy="409072"/>
                      </a:xfrm>
                      <a:grpFill/>
                    </p:grpSpPr>
                    <p:sp>
                      <p:nvSpPr>
                        <p:cNvPr id="32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1" name="Group 131"/>
                      <p:cNvGrpSpPr/>
                      <p:nvPr/>
                    </p:nvGrpSpPr>
                    <p:grpSpPr>
                      <a:xfrm>
                        <a:off x="4545672" y="3122529"/>
                        <a:ext cx="790303" cy="409072"/>
                        <a:chOff x="4975163" y="2434420"/>
                        <a:chExt cx="790303" cy="409072"/>
                      </a:xfrm>
                      <a:grpFill/>
                    </p:grpSpPr>
                    <p:sp>
                      <p:nvSpPr>
                        <p:cNvPr id="32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2" name="Group 135"/>
                      <p:cNvGrpSpPr/>
                      <p:nvPr/>
                    </p:nvGrpSpPr>
                    <p:grpSpPr>
                      <a:xfrm rot="1269795">
                        <a:off x="4370181" y="3362675"/>
                        <a:ext cx="790303" cy="409072"/>
                        <a:chOff x="4975163" y="2434420"/>
                        <a:chExt cx="790303" cy="409072"/>
                      </a:xfrm>
                      <a:grpFill/>
                    </p:grpSpPr>
                    <p:sp>
                      <p:nvSpPr>
                        <p:cNvPr id="32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6" name="Group 140"/>
                    <p:cNvGrpSpPr/>
                    <p:nvPr/>
                  </p:nvGrpSpPr>
                  <p:grpSpPr>
                    <a:xfrm flipH="1">
                      <a:off x="3329709" y="1768267"/>
                      <a:ext cx="2749449" cy="2932281"/>
                      <a:chOff x="4370181" y="2237947"/>
                      <a:chExt cx="1395285" cy="1533800"/>
                    </a:xfrm>
                    <a:solidFill>
                      <a:schemeClr val="accent6">
                        <a:lumMod val="50000"/>
                      </a:schemeClr>
                    </a:solidFill>
                  </p:grpSpPr>
                  <p:sp>
                    <p:nvSpPr>
                      <p:cNvPr id="296" name="Rounded Rectangle 29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7" name="Group 122"/>
                      <p:cNvGrpSpPr/>
                      <p:nvPr/>
                    </p:nvGrpSpPr>
                    <p:grpSpPr>
                      <a:xfrm>
                        <a:off x="4975163" y="2434420"/>
                        <a:ext cx="790303" cy="409072"/>
                        <a:chOff x="4975163" y="2434420"/>
                        <a:chExt cx="790303" cy="409072"/>
                      </a:xfrm>
                      <a:grpFill/>
                    </p:grpSpPr>
                    <p:sp>
                      <p:nvSpPr>
                        <p:cNvPr id="31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8" name="Group 123"/>
                      <p:cNvGrpSpPr/>
                      <p:nvPr/>
                    </p:nvGrpSpPr>
                    <p:grpSpPr>
                      <a:xfrm>
                        <a:off x="4842164" y="2673927"/>
                        <a:ext cx="856672" cy="364837"/>
                        <a:chOff x="4975163" y="2434420"/>
                        <a:chExt cx="790303" cy="409072"/>
                      </a:xfrm>
                      <a:grpFill/>
                    </p:grpSpPr>
                    <p:sp>
                      <p:nvSpPr>
                        <p:cNvPr id="31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9" name="Group 127"/>
                      <p:cNvGrpSpPr/>
                      <p:nvPr/>
                    </p:nvGrpSpPr>
                    <p:grpSpPr>
                      <a:xfrm>
                        <a:off x="4702690" y="2882384"/>
                        <a:ext cx="790303" cy="409072"/>
                        <a:chOff x="4975163" y="2434420"/>
                        <a:chExt cx="790303" cy="409072"/>
                      </a:xfrm>
                      <a:grpFill/>
                    </p:grpSpPr>
                    <p:sp>
                      <p:nvSpPr>
                        <p:cNvPr id="30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9" name="Moon 3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Moon 30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0" name="Group 131"/>
                      <p:cNvGrpSpPr/>
                      <p:nvPr/>
                    </p:nvGrpSpPr>
                    <p:grpSpPr>
                      <a:xfrm>
                        <a:off x="4545672" y="3122529"/>
                        <a:ext cx="790303" cy="409072"/>
                        <a:chOff x="4975163" y="2434420"/>
                        <a:chExt cx="790303" cy="409072"/>
                      </a:xfrm>
                      <a:grpFill/>
                    </p:grpSpPr>
                    <p:sp>
                      <p:nvSpPr>
                        <p:cNvPr id="305" name="Moon 3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1" name="Group 135"/>
                      <p:cNvGrpSpPr/>
                      <p:nvPr/>
                    </p:nvGrpSpPr>
                    <p:grpSpPr>
                      <a:xfrm rot="1269795">
                        <a:off x="4370181" y="3362675"/>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Moon 3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7" name="Group 162"/>
                    <p:cNvGrpSpPr/>
                    <p:nvPr/>
                  </p:nvGrpSpPr>
                  <p:grpSpPr>
                    <a:xfrm rot="4467257">
                      <a:off x="4822952" y="4237309"/>
                      <a:ext cx="1510882" cy="806088"/>
                      <a:chOff x="4975163" y="2434420"/>
                      <a:chExt cx="790303" cy="409072"/>
                    </a:xfrm>
                    <a:solidFill>
                      <a:schemeClr val="accent6">
                        <a:lumMod val="50000"/>
                      </a:schemeClr>
                    </a:solidFill>
                  </p:grpSpPr>
                  <p:sp>
                    <p:nvSpPr>
                      <p:cNvPr id="293" name="Moon 2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Moon 2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9" name="Oval 28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2" name="Group 110"/>
                  <p:cNvGrpSpPr/>
                  <p:nvPr/>
                </p:nvGrpSpPr>
                <p:grpSpPr>
                  <a:xfrm>
                    <a:off x="6705600" y="2819400"/>
                    <a:ext cx="457200" cy="457200"/>
                    <a:chOff x="6019800" y="5334000"/>
                    <a:chExt cx="914400" cy="914400"/>
                  </a:xfrm>
                </p:grpSpPr>
                <p:sp>
                  <p:nvSpPr>
                    <p:cNvPr id="283" name="Quad Arrow 28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Diamond 28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5" name="Group 113"/>
                <p:cNvGrpSpPr/>
                <p:nvPr/>
              </p:nvGrpSpPr>
              <p:grpSpPr>
                <a:xfrm rot="10800000">
                  <a:off x="5254651" y="4053405"/>
                  <a:ext cx="1404453" cy="847527"/>
                  <a:chOff x="5334000" y="1676401"/>
                  <a:chExt cx="3200400" cy="2295940"/>
                </a:xfrm>
              </p:grpSpPr>
              <p:grpSp>
                <p:nvGrpSpPr>
                  <p:cNvPr id="224" name="Group 59"/>
                  <p:cNvGrpSpPr/>
                  <p:nvPr/>
                </p:nvGrpSpPr>
                <p:grpSpPr>
                  <a:xfrm>
                    <a:off x="5334000" y="1676401"/>
                    <a:ext cx="3200400" cy="2295940"/>
                    <a:chOff x="3329709" y="1676400"/>
                    <a:chExt cx="5204691" cy="3733801"/>
                  </a:xfrm>
                </p:grpSpPr>
                <p:grpSp>
                  <p:nvGrpSpPr>
                    <p:cNvPr id="228" name="Group 139"/>
                    <p:cNvGrpSpPr/>
                    <p:nvPr/>
                  </p:nvGrpSpPr>
                  <p:grpSpPr>
                    <a:xfrm>
                      <a:off x="5784951" y="1676400"/>
                      <a:ext cx="2749449" cy="2932281"/>
                      <a:chOff x="4370181" y="2237947"/>
                      <a:chExt cx="1395285" cy="1533800"/>
                    </a:xfrm>
                    <a:solidFill>
                      <a:schemeClr val="accent6">
                        <a:lumMod val="50000"/>
                      </a:schemeClr>
                    </a:solidFill>
                  </p:grpSpPr>
                  <p:sp>
                    <p:nvSpPr>
                      <p:cNvPr id="26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1" name="Group 122"/>
                      <p:cNvGrpSpPr/>
                      <p:nvPr/>
                    </p:nvGrpSpPr>
                    <p:grpSpPr>
                      <a:xfrm>
                        <a:off x="4975163" y="2434420"/>
                        <a:ext cx="790303" cy="409072"/>
                        <a:chOff x="4975163" y="2434420"/>
                        <a:chExt cx="790303" cy="409072"/>
                      </a:xfrm>
                      <a:grpFill/>
                    </p:grpSpPr>
                    <p:sp>
                      <p:nvSpPr>
                        <p:cNvPr id="27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2" name="Group 123"/>
                      <p:cNvGrpSpPr/>
                      <p:nvPr/>
                    </p:nvGrpSpPr>
                    <p:grpSpPr>
                      <a:xfrm>
                        <a:off x="4842164" y="2673927"/>
                        <a:ext cx="856672" cy="364837"/>
                        <a:chOff x="4975163" y="2434420"/>
                        <a:chExt cx="790303" cy="409072"/>
                      </a:xfrm>
                      <a:grpFill/>
                    </p:grpSpPr>
                    <p:sp>
                      <p:nvSpPr>
                        <p:cNvPr id="27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3" name="Group 127"/>
                      <p:cNvGrpSpPr/>
                      <p:nvPr/>
                    </p:nvGrpSpPr>
                    <p:grpSpPr>
                      <a:xfrm>
                        <a:off x="4702690" y="2882384"/>
                        <a:ext cx="790303" cy="409072"/>
                        <a:chOff x="4975163" y="2434420"/>
                        <a:chExt cx="790303" cy="409072"/>
                      </a:xfrm>
                      <a:grpFill/>
                    </p:grpSpPr>
                    <p:sp>
                      <p:nvSpPr>
                        <p:cNvPr id="27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4" name="Group 131"/>
                      <p:cNvGrpSpPr/>
                      <p:nvPr/>
                    </p:nvGrpSpPr>
                    <p:grpSpPr>
                      <a:xfrm>
                        <a:off x="4545672" y="3122529"/>
                        <a:ext cx="790303" cy="409072"/>
                        <a:chOff x="4975163" y="2434420"/>
                        <a:chExt cx="790303" cy="409072"/>
                      </a:xfrm>
                      <a:grpFill/>
                    </p:grpSpPr>
                    <p:sp>
                      <p:nvSpPr>
                        <p:cNvPr id="26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5" name="Group 135"/>
                      <p:cNvGrpSpPr/>
                      <p:nvPr/>
                    </p:nvGrpSpPr>
                    <p:grpSpPr>
                      <a:xfrm rot="1269795">
                        <a:off x="4370181" y="3362675"/>
                        <a:ext cx="790303" cy="409072"/>
                        <a:chOff x="4975163" y="2434420"/>
                        <a:chExt cx="790303" cy="409072"/>
                      </a:xfrm>
                      <a:grpFill/>
                    </p:grpSpPr>
                    <p:sp>
                      <p:nvSpPr>
                        <p:cNvPr id="26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9" name="Group 140"/>
                    <p:cNvGrpSpPr/>
                    <p:nvPr/>
                  </p:nvGrpSpPr>
                  <p:grpSpPr>
                    <a:xfrm flipH="1">
                      <a:off x="3329709" y="1768267"/>
                      <a:ext cx="2749449" cy="2932281"/>
                      <a:chOff x="4370181" y="2237947"/>
                      <a:chExt cx="1395285" cy="1533800"/>
                    </a:xfrm>
                    <a:solidFill>
                      <a:schemeClr val="accent6">
                        <a:lumMod val="50000"/>
                      </a:schemeClr>
                    </a:solidFill>
                  </p:grpSpPr>
                  <p:sp>
                    <p:nvSpPr>
                      <p:cNvPr id="239" name="Rounded Rectangle 2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0" name="Group 122"/>
                      <p:cNvGrpSpPr/>
                      <p:nvPr/>
                    </p:nvGrpSpPr>
                    <p:grpSpPr>
                      <a:xfrm>
                        <a:off x="4975163" y="2434420"/>
                        <a:ext cx="790303" cy="409072"/>
                        <a:chOff x="4975163" y="2434420"/>
                        <a:chExt cx="790303" cy="409072"/>
                      </a:xfrm>
                      <a:grpFill/>
                    </p:grpSpPr>
                    <p:sp>
                      <p:nvSpPr>
                        <p:cNvPr id="25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1" name="Group 123"/>
                      <p:cNvGrpSpPr/>
                      <p:nvPr/>
                    </p:nvGrpSpPr>
                    <p:grpSpPr>
                      <a:xfrm>
                        <a:off x="4842164" y="2673927"/>
                        <a:ext cx="856672" cy="364837"/>
                        <a:chOff x="4975163" y="2434420"/>
                        <a:chExt cx="790303" cy="409072"/>
                      </a:xfrm>
                      <a:grpFill/>
                    </p:grpSpPr>
                    <p:sp>
                      <p:nvSpPr>
                        <p:cNvPr id="25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2" name="Group 127"/>
                      <p:cNvGrpSpPr/>
                      <p:nvPr/>
                    </p:nvGrpSpPr>
                    <p:grpSpPr>
                      <a:xfrm>
                        <a:off x="4702690" y="2882384"/>
                        <a:ext cx="790303" cy="409072"/>
                        <a:chOff x="4975163" y="2434420"/>
                        <a:chExt cx="790303" cy="409072"/>
                      </a:xfrm>
                      <a:grpFill/>
                    </p:grpSpPr>
                    <p:sp>
                      <p:nvSpPr>
                        <p:cNvPr id="25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Moon 2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3" name="Group 131"/>
                      <p:cNvGrpSpPr/>
                      <p:nvPr/>
                    </p:nvGrpSpPr>
                    <p:grpSpPr>
                      <a:xfrm>
                        <a:off x="4545672" y="3122529"/>
                        <a:ext cx="790303" cy="409072"/>
                        <a:chOff x="4975163" y="2434420"/>
                        <a:chExt cx="790303" cy="409072"/>
                      </a:xfrm>
                      <a:grpFill/>
                    </p:grpSpPr>
                    <p:sp>
                      <p:nvSpPr>
                        <p:cNvPr id="248" name="Moon 2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4" name="Group 135"/>
                      <p:cNvGrpSpPr/>
                      <p:nvPr/>
                    </p:nvGrpSpPr>
                    <p:grpSpPr>
                      <a:xfrm rot="1269795">
                        <a:off x="4370181" y="3362675"/>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Moon 2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30" name="Group 162"/>
                    <p:cNvGrpSpPr/>
                    <p:nvPr/>
                  </p:nvGrpSpPr>
                  <p:grpSpPr>
                    <a:xfrm rot="4467257">
                      <a:off x="4822952" y="4237309"/>
                      <a:ext cx="1510882" cy="806088"/>
                      <a:chOff x="4975163" y="2434420"/>
                      <a:chExt cx="790303" cy="409072"/>
                    </a:xfrm>
                    <a:solidFill>
                      <a:schemeClr val="accent6">
                        <a:lumMod val="50000"/>
                      </a:schemeClr>
                    </a:solidFill>
                  </p:grpSpPr>
                  <p:sp>
                    <p:nvSpPr>
                      <p:cNvPr id="236" name="Moon 2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Moon 2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32" name="Oval 23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5" name="Group 110"/>
                  <p:cNvGrpSpPr/>
                  <p:nvPr/>
                </p:nvGrpSpPr>
                <p:grpSpPr>
                  <a:xfrm>
                    <a:off x="6705600" y="2819400"/>
                    <a:ext cx="457200" cy="457200"/>
                    <a:chOff x="6019800" y="5334000"/>
                    <a:chExt cx="914400" cy="914400"/>
                  </a:xfrm>
                </p:grpSpPr>
                <p:sp>
                  <p:nvSpPr>
                    <p:cNvPr id="226" name="Quad Arrow 22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Diamond 22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6" name="Group 113"/>
                <p:cNvGrpSpPr/>
                <p:nvPr/>
              </p:nvGrpSpPr>
              <p:grpSpPr>
                <a:xfrm>
                  <a:off x="5690080" y="4462708"/>
                  <a:ext cx="1404453" cy="847527"/>
                  <a:chOff x="5334000" y="1676401"/>
                  <a:chExt cx="3200400" cy="2295940"/>
                </a:xfrm>
              </p:grpSpPr>
              <p:grpSp>
                <p:nvGrpSpPr>
                  <p:cNvPr id="167" name="Group 59"/>
                  <p:cNvGrpSpPr/>
                  <p:nvPr/>
                </p:nvGrpSpPr>
                <p:grpSpPr>
                  <a:xfrm>
                    <a:off x="5334000" y="1676401"/>
                    <a:ext cx="3200400" cy="2295940"/>
                    <a:chOff x="3329709" y="1676400"/>
                    <a:chExt cx="5204691" cy="3733801"/>
                  </a:xfrm>
                </p:grpSpPr>
                <p:grpSp>
                  <p:nvGrpSpPr>
                    <p:cNvPr id="171" name="Group 139"/>
                    <p:cNvGrpSpPr/>
                    <p:nvPr/>
                  </p:nvGrpSpPr>
                  <p:grpSpPr>
                    <a:xfrm>
                      <a:off x="5784951" y="1676400"/>
                      <a:ext cx="2749449" cy="2932281"/>
                      <a:chOff x="4370181" y="2237947"/>
                      <a:chExt cx="1395285" cy="1533800"/>
                    </a:xfrm>
                    <a:solidFill>
                      <a:schemeClr val="accent6">
                        <a:lumMod val="50000"/>
                      </a:schemeClr>
                    </a:solidFill>
                  </p:grpSpPr>
                  <p:sp>
                    <p:nvSpPr>
                      <p:cNvPr id="20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122"/>
                      <p:cNvGrpSpPr/>
                      <p:nvPr/>
                    </p:nvGrpSpPr>
                    <p:grpSpPr>
                      <a:xfrm>
                        <a:off x="4975163" y="2434420"/>
                        <a:ext cx="790303" cy="409072"/>
                        <a:chOff x="4975163" y="2434420"/>
                        <a:chExt cx="790303" cy="409072"/>
                      </a:xfrm>
                      <a:grpFill/>
                    </p:grpSpPr>
                    <p:sp>
                      <p:nvSpPr>
                        <p:cNvPr id="22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5" name="Group 123"/>
                      <p:cNvGrpSpPr/>
                      <p:nvPr/>
                    </p:nvGrpSpPr>
                    <p:grpSpPr>
                      <a:xfrm>
                        <a:off x="4842164" y="2673927"/>
                        <a:ext cx="856672" cy="364837"/>
                        <a:chOff x="4975163" y="2434420"/>
                        <a:chExt cx="790303" cy="409072"/>
                      </a:xfrm>
                      <a:grpFill/>
                    </p:grpSpPr>
                    <p:sp>
                      <p:nvSpPr>
                        <p:cNvPr id="21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6" name="Group 127"/>
                      <p:cNvGrpSpPr/>
                      <p:nvPr/>
                    </p:nvGrpSpPr>
                    <p:grpSpPr>
                      <a:xfrm>
                        <a:off x="4702690" y="2882384"/>
                        <a:ext cx="790303" cy="409072"/>
                        <a:chOff x="4975163" y="2434420"/>
                        <a:chExt cx="790303" cy="409072"/>
                      </a:xfrm>
                      <a:grpFill/>
                    </p:grpSpPr>
                    <p:sp>
                      <p:nvSpPr>
                        <p:cNvPr id="21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7" name="Group 131"/>
                      <p:cNvGrpSpPr/>
                      <p:nvPr/>
                    </p:nvGrpSpPr>
                    <p:grpSpPr>
                      <a:xfrm>
                        <a:off x="4545672" y="3122529"/>
                        <a:ext cx="790303" cy="409072"/>
                        <a:chOff x="4975163" y="2434420"/>
                        <a:chExt cx="790303" cy="409072"/>
                      </a:xfrm>
                      <a:grpFill/>
                    </p:grpSpPr>
                    <p:sp>
                      <p:nvSpPr>
                        <p:cNvPr id="21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8" name="Group 135"/>
                      <p:cNvGrpSpPr/>
                      <p:nvPr/>
                    </p:nvGrpSpPr>
                    <p:grpSpPr>
                      <a:xfrm rot="1269795">
                        <a:off x="4370181" y="3362675"/>
                        <a:ext cx="790303" cy="409072"/>
                        <a:chOff x="4975163" y="2434420"/>
                        <a:chExt cx="790303" cy="409072"/>
                      </a:xfrm>
                      <a:grpFill/>
                    </p:grpSpPr>
                    <p:sp>
                      <p:nvSpPr>
                        <p:cNvPr id="20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72" name="Group 140"/>
                    <p:cNvGrpSpPr/>
                    <p:nvPr/>
                  </p:nvGrpSpPr>
                  <p:grpSpPr>
                    <a:xfrm flipH="1">
                      <a:off x="3329709" y="1768267"/>
                      <a:ext cx="2749449" cy="2932281"/>
                      <a:chOff x="4370181" y="2237947"/>
                      <a:chExt cx="1395285" cy="1533800"/>
                    </a:xfrm>
                    <a:solidFill>
                      <a:schemeClr val="accent6">
                        <a:lumMod val="50000"/>
                      </a:schemeClr>
                    </a:solidFill>
                  </p:grpSpPr>
                  <p:sp>
                    <p:nvSpPr>
                      <p:cNvPr id="182" name="Rounded Rectangle 18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3" name="Group 122"/>
                      <p:cNvGrpSpPr/>
                      <p:nvPr/>
                    </p:nvGrpSpPr>
                    <p:grpSpPr>
                      <a:xfrm>
                        <a:off x="4975163" y="2434420"/>
                        <a:ext cx="790303" cy="409072"/>
                        <a:chOff x="4975163" y="2434420"/>
                        <a:chExt cx="790303" cy="409072"/>
                      </a:xfrm>
                      <a:grpFill/>
                    </p:grpSpPr>
                    <p:sp>
                      <p:nvSpPr>
                        <p:cNvPr id="20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4" name="Group 123"/>
                      <p:cNvGrpSpPr/>
                      <p:nvPr/>
                    </p:nvGrpSpPr>
                    <p:grpSpPr>
                      <a:xfrm>
                        <a:off x="4842164" y="2673927"/>
                        <a:ext cx="856672" cy="364837"/>
                        <a:chOff x="4975163" y="2434420"/>
                        <a:chExt cx="790303" cy="409072"/>
                      </a:xfrm>
                      <a:grpFill/>
                    </p:grpSpPr>
                    <p:sp>
                      <p:nvSpPr>
                        <p:cNvPr id="19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5" name="Group 127"/>
                      <p:cNvGrpSpPr/>
                      <p:nvPr/>
                    </p:nvGrpSpPr>
                    <p:grpSpPr>
                      <a:xfrm>
                        <a:off x="4702690" y="2882384"/>
                        <a:ext cx="790303" cy="409072"/>
                        <a:chOff x="4975163" y="2434420"/>
                        <a:chExt cx="790303" cy="409072"/>
                      </a:xfrm>
                      <a:grpFill/>
                    </p:grpSpPr>
                    <p:sp>
                      <p:nvSpPr>
                        <p:cNvPr id="19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Moon 19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31"/>
                      <p:cNvGrpSpPr/>
                      <p:nvPr/>
                    </p:nvGrpSpPr>
                    <p:grpSpPr>
                      <a:xfrm>
                        <a:off x="4545672" y="3122529"/>
                        <a:ext cx="790303" cy="409072"/>
                        <a:chOff x="4975163" y="2434420"/>
                        <a:chExt cx="790303" cy="409072"/>
                      </a:xfrm>
                      <a:grpFill/>
                    </p:grpSpPr>
                    <p:sp>
                      <p:nvSpPr>
                        <p:cNvPr id="191" name="Moon 19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Moon 19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7" name="Group 135"/>
                      <p:cNvGrpSpPr/>
                      <p:nvPr/>
                    </p:nvGrpSpPr>
                    <p:grpSpPr>
                      <a:xfrm rot="1269795">
                        <a:off x="4370181" y="3362675"/>
                        <a:ext cx="790303" cy="409072"/>
                        <a:chOff x="4975163" y="2434420"/>
                        <a:chExt cx="790303" cy="409072"/>
                      </a:xfrm>
                      <a:grpFill/>
                    </p:grpSpPr>
                    <p:sp>
                      <p:nvSpPr>
                        <p:cNvPr id="188" name="Moon 18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Moon 18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Moon 18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73" name="Group 162"/>
                    <p:cNvGrpSpPr/>
                    <p:nvPr/>
                  </p:nvGrpSpPr>
                  <p:grpSpPr>
                    <a:xfrm rot="4467257">
                      <a:off x="4822952" y="4237309"/>
                      <a:ext cx="1510882" cy="806088"/>
                      <a:chOff x="4975163" y="2434420"/>
                      <a:chExt cx="790303" cy="409072"/>
                    </a:xfrm>
                    <a:solidFill>
                      <a:schemeClr val="accent6">
                        <a:lumMod val="50000"/>
                      </a:schemeClr>
                    </a:solidFill>
                  </p:grpSpPr>
                  <p:sp>
                    <p:nvSpPr>
                      <p:cNvPr id="179" name="Moon 1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7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Moon 1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5" name="Oval 17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8" name="Group 110"/>
                  <p:cNvGrpSpPr/>
                  <p:nvPr/>
                </p:nvGrpSpPr>
                <p:grpSpPr>
                  <a:xfrm>
                    <a:off x="6705600" y="2819400"/>
                    <a:ext cx="457200" cy="457200"/>
                    <a:chOff x="6019800" y="5334000"/>
                    <a:chExt cx="914400" cy="914400"/>
                  </a:xfrm>
                </p:grpSpPr>
                <p:sp>
                  <p:nvSpPr>
                    <p:cNvPr id="169" name="Quad Arrow 16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Diamond 16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360" name="Group 359"/>
          <p:cNvGrpSpPr/>
          <p:nvPr/>
        </p:nvGrpSpPr>
        <p:grpSpPr>
          <a:xfrm>
            <a:off x="10392694" y="1702589"/>
            <a:ext cx="1323672" cy="1464007"/>
            <a:chOff x="10201461" y="5510756"/>
            <a:chExt cx="459033" cy="507700"/>
          </a:xfrm>
        </p:grpSpPr>
        <p:grpSp>
          <p:nvGrpSpPr>
            <p:cNvPr id="361" name="Group 360"/>
            <p:cNvGrpSpPr/>
            <p:nvPr/>
          </p:nvGrpSpPr>
          <p:grpSpPr>
            <a:xfrm>
              <a:off x="10201461" y="5510756"/>
              <a:ext cx="459033" cy="507700"/>
              <a:chOff x="6812404" y="4014427"/>
              <a:chExt cx="1532462" cy="1723166"/>
            </a:xfrm>
          </p:grpSpPr>
          <p:sp>
            <p:nvSpPr>
              <p:cNvPr id="384" name="Rectangle 3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5" name="Frame 3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62" name="Group 361"/>
            <p:cNvGrpSpPr/>
            <p:nvPr/>
          </p:nvGrpSpPr>
          <p:grpSpPr>
            <a:xfrm>
              <a:off x="10248523" y="5549773"/>
              <a:ext cx="388601" cy="438821"/>
              <a:chOff x="8741000" y="2944622"/>
              <a:chExt cx="1483387" cy="1607161"/>
            </a:xfrm>
          </p:grpSpPr>
          <p:sp>
            <p:nvSpPr>
              <p:cNvPr id="363" name="Trapezoid 362"/>
              <p:cNvSpPr/>
              <p:nvPr/>
            </p:nvSpPr>
            <p:spPr>
              <a:xfrm>
                <a:off x="8854227" y="4109528"/>
                <a:ext cx="1219199"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4" name="Oval 363"/>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5" name="Cloud 364"/>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6" name="Cloud 365"/>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7" name="Cloud 366"/>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8" name="Group 367"/>
              <p:cNvGrpSpPr/>
              <p:nvPr/>
            </p:nvGrpSpPr>
            <p:grpSpPr>
              <a:xfrm>
                <a:off x="8820957" y="3249422"/>
                <a:ext cx="1295400" cy="228600"/>
                <a:chOff x="4267200" y="3733800"/>
                <a:chExt cx="1981200" cy="1524000"/>
              </a:xfrm>
            </p:grpSpPr>
            <p:sp>
              <p:nvSpPr>
                <p:cNvPr id="369" name="Rectangle 368"/>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0" name="Group 369"/>
                <p:cNvGrpSpPr/>
                <p:nvPr/>
              </p:nvGrpSpPr>
              <p:grpSpPr>
                <a:xfrm>
                  <a:off x="4438482" y="3818965"/>
                  <a:ext cx="1706545" cy="1362635"/>
                  <a:chOff x="4438482" y="3818965"/>
                  <a:chExt cx="1706545" cy="1362635"/>
                </a:xfrm>
              </p:grpSpPr>
              <p:grpSp>
                <p:nvGrpSpPr>
                  <p:cNvPr id="371" name="Group 370"/>
                  <p:cNvGrpSpPr/>
                  <p:nvPr/>
                </p:nvGrpSpPr>
                <p:grpSpPr>
                  <a:xfrm>
                    <a:off x="4438482" y="4052314"/>
                    <a:ext cx="536650" cy="863189"/>
                    <a:chOff x="4438482" y="4052314"/>
                    <a:chExt cx="536650" cy="863189"/>
                  </a:xfrm>
                </p:grpSpPr>
                <p:sp>
                  <p:nvSpPr>
                    <p:cNvPr id="382" name="Chevron 38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3" name="Chevron 38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2" name="Group 371"/>
                  <p:cNvGrpSpPr/>
                  <p:nvPr/>
                </p:nvGrpSpPr>
                <p:grpSpPr>
                  <a:xfrm>
                    <a:off x="5025671" y="4043350"/>
                    <a:ext cx="536650" cy="863189"/>
                    <a:chOff x="4438482" y="4052314"/>
                    <a:chExt cx="536650" cy="863189"/>
                  </a:xfrm>
                </p:grpSpPr>
                <p:sp>
                  <p:nvSpPr>
                    <p:cNvPr id="380" name="Chevron 37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1" name="Chevron 38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3" name="Group 372"/>
                  <p:cNvGrpSpPr/>
                  <p:nvPr/>
                </p:nvGrpSpPr>
                <p:grpSpPr>
                  <a:xfrm>
                    <a:off x="5608377" y="4038867"/>
                    <a:ext cx="536650" cy="863189"/>
                    <a:chOff x="4438482" y="4052314"/>
                    <a:chExt cx="536650" cy="863189"/>
                  </a:xfrm>
                </p:grpSpPr>
                <p:sp>
                  <p:nvSpPr>
                    <p:cNvPr id="378" name="Chevron 37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79" name="Chevron 37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374" name="Diamond 373"/>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5" name="Diamond 374"/>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6" name="Diamond 375"/>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7" name="Diamond 376"/>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426" name="Group 425"/>
          <p:cNvGrpSpPr/>
          <p:nvPr/>
        </p:nvGrpSpPr>
        <p:grpSpPr>
          <a:xfrm>
            <a:off x="8106864" y="1743833"/>
            <a:ext cx="1469019" cy="1624764"/>
            <a:chOff x="3610691" y="5574235"/>
            <a:chExt cx="994737" cy="1100199"/>
          </a:xfrm>
        </p:grpSpPr>
        <p:sp>
          <p:nvSpPr>
            <p:cNvPr id="427" name="Rectangle 42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28" name="Group 427"/>
            <p:cNvGrpSpPr/>
            <p:nvPr/>
          </p:nvGrpSpPr>
          <p:grpSpPr>
            <a:xfrm>
              <a:off x="3610691" y="5574235"/>
              <a:ext cx="994737" cy="1100199"/>
              <a:chOff x="3610691" y="5574235"/>
              <a:chExt cx="994737" cy="1100199"/>
            </a:xfrm>
          </p:grpSpPr>
          <p:sp>
            <p:nvSpPr>
              <p:cNvPr id="429" name="Frame 42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430" name="Group 429"/>
              <p:cNvGrpSpPr/>
              <p:nvPr/>
            </p:nvGrpSpPr>
            <p:grpSpPr>
              <a:xfrm>
                <a:off x="3750538" y="5687398"/>
                <a:ext cx="719315" cy="910388"/>
                <a:chOff x="1979967" y="5182650"/>
                <a:chExt cx="852026" cy="1078351"/>
              </a:xfrm>
            </p:grpSpPr>
            <p:sp>
              <p:nvSpPr>
                <p:cNvPr id="431" name="Trapezoid 43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2" name="Isosceles Triangle 43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432"/>
                <p:cNvGrpSpPr/>
                <p:nvPr/>
              </p:nvGrpSpPr>
              <p:grpSpPr>
                <a:xfrm>
                  <a:off x="1979967" y="5182650"/>
                  <a:ext cx="852026" cy="861944"/>
                  <a:chOff x="1238801" y="686440"/>
                  <a:chExt cx="1515213" cy="1532853"/>
                </a:xfrm>
              </p:grpSpPr>
              <p:sp>
                <p:nvSpPr>
                  <p:cNvPr id="434" name="Round Diagonal Corner Rectangle 43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5" name="Round Diagonal Corner Rectangle 43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6" name="Oval 43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7" name="Round Diagonal Corner Rectangle 43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8" name="Round Diagonal Corner Rectangle 43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9" name="Oval 43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0" name="Oval 43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1" name="Oval 44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42" name="Group 441"/>
                  <p:cNvGrpSpPr/>
                  <p:nvPr/>
                </p:nvGrpSpPr>
                <p:grpSpPr>
                  <a:xfrm>
                    <a:off x="1361620" y="1073300"/>
                    <a:ext cx="1251291" cy="220840"/>
                    <a:chOff x="3431377" y="2577520"/>
                    <a:chExt cx="2319927" cy="361305"/>
                  </a:xfrm>
                </p:grpSpPr>
                <p:sp>
                  <p:nvSpPr>
                    <p:cNvPr id="443" name="Rounded Rectangle 44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443"/>
                    <p:cNvGrpSpPr/>
                    <p:nvPr/>
                  </p:nvGrpSpPr>
                  <p:grpSpPr>
                    <a:xfrm>
                      <a:off x="3657600" y="2599731"/>
                      <a:ext cx="1892332" cy="330385"/>
                      <a:chOff x="3970020" y="4948646"/>
                      <a:chExt cx="6939523" cy="1211581"/>
                    </a:xfrm>
                  </p:grpSpPr>
                  <p:grpSp>
                    <p:nvGrpSpPr>
                      <p:cNvPr id="445" name="Group 444"/>
                      <p:cNvGrpSpPr/>
                      <p:nvPr/>
                    </p:nvGrpSpPr>
                    <p:grpSpPr>
                      <a:xfrm>
                        <a:off x="3970020" y="4953000"/>
                        <a:ext cx="2080259" cy="1207227"/>
                        <a:chOff x="4551318" y="4950687"/>
                        <a:chExt cx="2080259" cy="1207227"/>
                      </a:xfrm>
                    </p:grpSpPr>
                    <p:sp>
                      <p:nvSpPr>
                        <p:cNvPr id="462" name="Rectangle 46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Left-Right Arrow Callout 46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Diamond 44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446"/>
                      <p:cNvGrpSpPr/>
                      <p:nvPr/>
                    </p:nvGrpSpPr>
                    <p:grpSpPr>
                      <a:xfrm>
                        <a:off x="6395357" y="4948646"/>
                        <a:ext cx="2080259" cy="1207227"/>
                        <a:chOff x="4551318" y="4950687"/>
                        <a:chExt cx="2080259" cy="1207227"/>
                      </a:xfrm>
                    </p:grpSpPr>
                    <p:sp>
                      <p:nvSpPr>
                        <p:cNvPr id="456" name="Rectangle 45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Left-Right Arrow Callout 45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Diamond 44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448"/>
                      <p:cNvGrpSpPr/>
                      <p:nvPr/>
                    </p:nvGrpSpPr>
                    <p:grpSpPr>
                      <a:xfrm>
                        <a:off x="8829284" y="4948646"/>
                        <a:ext cx="2080259" cy="1207227"/>
                        <a:chOff x="4551318" y="4950687"/>
                        <a:chExt cx="2080259" cy="1207227"/>
                      </a:xfrm>
                    </p:grpSpPr>
                    <p:sp>
                      <p:nvSpPr>
                        <p:cNvPr id="450" name="Rectangle 44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Left-Right Arrow Callout 45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468" name="Group 467"/>
          <p:cNvGrpSpPr/>
          <p:nvPr/>
        </p:nvGrpSpPr>
        <p:grpSpPr>
          <a:xfrm>
            <a:off x="5079811" y="4417095"/>
            <a:ext cx="1580518" cy="1618693"/>
            <a:chOff x="6793509" y="4122454"/>
            <a:chExt cx="459033" cy="507700"/>
          </a:xfrm>
        </p:grpSpPr>
        <p:grpSp>
          <p:nvGrpSpPr>
            <p:cNvPr id="469" name="Group 468"/>
            <p:cNvGrpSpPr/>
            <p:nvPr/>
          </p:nvGrpSpPr>
          <p:grpSpPr>
            <a:xfrm>
              <a:off x="6793509" y="4122454"/>
              <a:ext cx="459033" cy="507700"/>
              <a:chOff x="6812404" y="4014427"/>
              <a:chExt cx="1532462" cy="1723166"/>
            </a:xfrm>
          </p:grpSpPr>
          <p:sp>
            <p:nvSpPr>
              <p:cNvPr id="503" name="Rectangle 50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4" name="Frame 50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70" name="Group 469"/>
            <p:cNvGrpSpPr/>
            <p:nvPr/>
          </p:nvGrpSpPr>
          <p:grpSpPr>
            <a:xfrm>
              <a:off x="6833002" y="4173648"/>
              <a:ext cx="373556" cy="423040"/>
              <a:chOff x="7547862" y="393823"/>
              <a:chExt cx="1312604" cy="1402584"/>
            </a:xfrm>
          </p:grpSpPr>
          <p:sp>
            <p:nvSpPr>
              <p:cNvPr id="471" name="Trapezoid 47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2" name="Group 471"/>
              <p:cNvGrpSpPr/>
              <p:nvPr/>
            </p:nvGrpSpPr>
            <p:grpSpPr>
              <a:xfrm>
                <a:off x="7547862" y="393823"/>
                <a:ext cx="1312604" cy="1386455"/>
                <a:chOff x="5972512" y="382610"/>
                <a:chExt cx="1312604" cy="1386455"/>
              </a:xfrm>
            </p:grpSpPr>
            <p:sp>
              <p:nvSpPr>
                <p:cNvPr id="473" name="Cloud 47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4" name="Cloud 47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5" name="Oval 47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Cloud 47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7" name="Group 476"/>
                <p:cNvGrpSpPr/>
                <p:nvPr/>
              </p:nvGrpSpPr>
              <p:grpSpPr>
                <a:xfrm>
                  <a:off x="6036962" y="571671"/>
                  <a:ext cx="1197394" cy="315103"/>
                  <a:chOff x="7086600" y="914400"/>
                  <a:chExt cx="1828800" cy="472130"/>
                </a:xfrm>
              </p:grpSpPr>
              <p:sp>
                <p:nvSpPr>
                  <p:cNvPr id="484" name="Rounded Rectangle 48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5" name="Group 484"/>
                  <p:cNvGrpSpPr/>
                  <p:nvPr/>
                </p:nvGrpSpPr>
                <p:grpSpPr>
                  <a:xfrm>
                    <a:off x="7086600" y="914400"/>
                    <a:ext cx="1828800" cy="472130"/>
                    <a:chOff x="1578077" y="297425"/>
                    <a:chExt cx="3603523" cy="958646"/>
                  </a:xfrm>
                </p:grpSpPr>
                <p:grpSp>
                  <p:nvGrpSpPr>
                    <p:cNvPr id="486" name="Group 485"/>
                    <p:cNvGrpSpPr/>
                    <p:nvPr/>
                  </p:nvGrpSpPr>
                  <p:grpSpPr>
                    <a:xfrm>
                      <a:off x="3352800" y="304800"/>
                      <a:ext cx="1828800" cy="951271"/>
                      <a:chOff x="3352800" y="304800"/>
                      <a:chExt cx="1828800" cy="951271"/>
                    </a:xfrm>
                  </p:grpSpPr>
                  <p:grpSp>
                    <p:nvGrpSpPr>
                      <p:cNvPr id="496" name="Group 495"/>
                      <p:cNvGrpSpPr/>
                      <p:nvPr/>
                    </p:nvGrpSpPr>
                    <p:grpSpPr>
                      <a:xfrm>
                        <a:off x="4267200" y="341671"/>
                        <a:ext cx="914400" cy="914400"/>
                        <a:chOff x="3352800" y="304800"/>
                        <a:chExt cx="914400" cy="914400"/>
                      </a:xfrm>
                    </p:grpSpPr>
                    <p:sp>
                      <p:nvSpPr>
                        <p:cNvPr id="501" name="Quad Arrow Callout 5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2" name="Quad Arrow 5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7" name="Group 496"/>
                      <p:cNvGrpSpPr/>
                      <p:nvPr/>
                    </p:nvGrpSpPr>
                    <p:grpSpPr>
                      <a:xfrm>
                        <a:off x="3352800" y="304800"/>
                        <a:ext cx="914400" cy="914400"/>
                        <a:chOff x="3352800" y="304800"/>
                        <a:chExt cx="914400" cy="914400"/>
                      </a:xfrm>
                    </p:grpSpPr>
                    <p:sp>
                      <p:nvSpPr>
                        <p:cNvPr id="499" name="Quad Arrow Callout 49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0" name="Quad Arrow 49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8" name="Quad Arrow 49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7" name="Group 486"/>
                    <p:cNvGrpSpPr/>
                    <p:nvPr/>
                  </p:nvGrpSpPr>
                  <p:grpSpPr>
                    <a:xfrm>
                      <a:off x="1578077" y="297425"/>
                      <a:ext cx="1828800" cy="951271"/>
                      <a:chOff x="3352800" y="304800"/>
                      <a:chExt cx="1828800" cy="951271"/>
                    </a:xfrm>
                  </p:grpSpPr>
                  <p:grpSp>
                    <p:nvGrpSpPr>
                      <p:cNvPr id="489" name="Group 256"/>
                      <p:cNvGrpSpPr/>
                      <p:nvPr/>
                    </p:nvGrpSpPr>
                    <p:grpSpPr>
                      <a:xfrm>
                        <a:off x="4267200" y="341671"/>
                        <a:ext cx="914400" cy="914400"/>
                        <a:chOff x="3352800" y="304800"/>
                        <a:chExt cx="914400" cy="914400"/>
                      </a:xfrm>
                    </p:grpSpPr>
                    <p:sp>
                      <p:nvSpPr>
                        <p:cNvPr id="494" name="Quad Arrow Callout 49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5" name="Quad Arrow 49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0" name="Group 254"/>
                      <p:cNvGrpSpPr/>
                      <p:nvPr/>
                    </p:nvGrpSpPr>
                    <p:grpSpPr>
                      <a:xfrm>
                        <a:off x="3352800" y="304800"/>
                        <a:ext cx="914400" cy="914400"/>
                        <a:chOff x="3352800" y="304800"/>
                        <a:chExt cx="914400" cy="914400"/>
                      </a:xfrm>
                    </p:grpSpPr>
                    <p:sp>
                      <p:nvSpPr>
                        <p:cNvPr id="492" name="Quad Arrow Callout 4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3" name="Quad Arrow 4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1" name="Quad Arrow 49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8" name="Quad Arrow 48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8" name="Group 477"/>
                <p:cNvGrpSpPr/>
                <p:nvPr/>
              </p:nvGrpSpPr>
              <p:grpSpPr>
                <a:xfrm>
                  <a:off x="6289045" y="1516982"/>
                  <a:ext cx="189062" cy="252083"/>
                  <a:chOff x="3352800" y="304800"/>
                  <a:chExt cx="914400" cy="914400"/>
                </a:xfrm>
              </p:grpSpPr>
              <p:sp>
                <p:nvSpPr>
                  <p:cNvPr id="482" name="Quad Arrow Callout 4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3" name="Quad Arrow 4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9" name="Group 478"/>
                <p:cNvGrpSpPr/>
                <p:nvPr/>
              </p:nvGrpSpPr>
              <p:grpSpPr>
                <a:xfrm>
                  <a:off x="6730190" y="1516982"/>
                  <a:ext cx="189062" cy="252083"/>
                  <a:chOff x="3352800" y="304800"/>
                  <a:chExt cx="914400" cy="914400"/>
                </a:xfrm>
              </p:grpSpPr>
              <p:sp>
                <p:nvSpPr>
                  <p:cNvPr id="480" name="Quad Arrow Callout 47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1" name="Quad Arrow 48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505" name="TextBox 504"/>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568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From the Lord</a:t>
            </a:r>
          </a:p>
        </p:txBody>
      </p:sp>
      <p:sp>
        <p:nvSpPr>
          <p:cNvPr id="11" name="Rectangle 10"/>
          <p:cNvSpPr/>
          <p:nvPr/>
        </p:nvSpPr>
        <p:spPr>
          <a:xfrm>
            <a:off x="302623" y="1467201"/>
            <a:ext cx="6653348" cy="3170099"/>
          </a:xfrm>
          <a:prstGeom prst="rect">
            <a:avLst/>
          </a:prstGeom>
        </p:spPr>
        <p:txBody>
          <a:bodyPr wrap="square">
            <a:spAutoFit/>
          </a:bodyPr>
          <a:lstStyle/>
          <a:p>
            <a:r>
              <a:rPr lang="en-US" sz="2000" dirty="0">
                <a:solidFill>
                  <a:schemeClr val="bg1"/>
                </a:solidFill>
                <a:latin typeface="Calibri" panose="020F0502020204030204" pitchFamily="34" charset="0"/>
              </a:rPr>
              <a:t>We can no more disobey God’s commands and reap promised rewards than we can enjoy the benefits of electricity without conforming to the physical laws that govern its effects.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principle of free agency allows us to make our own choices, to seek our own goals.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Some choices, however, are better than others. Wise children of our Father in Heaven understand the spiritual laws of cause and effect and govern themselves accordingly. </a:t>
            </a:r>
          </a:p>
        </p:txBody>
      </p:sp>
      <p:sp>
        <p:nvSpPr>
          <p:cNvPr id="2" name="Rectangle 1"/>
          <p:cNvSpPr/>
          <p:nvPr/>
        </p:nvSpPr>
        <p:spPr>
          <a:xfrm>
            <a:off x="4550407" y="830997"/>
            <a:ext cx="2324675" cy="369332"/>
          </a:xfrm>
          <a:prstGeom prst="rect">
            <a:avLst/>
          </a:prstGeom>
        </p:spPr>
        <p:txBody>
          <a:bodyPr wrap="none">
            <a:spAutoFit/>
          </a:bodyPr>
          <a:lstStyle/>
          <a:p>
            <a:r>
              <a:rPr lang="en-US" dirty="0">
                <a:solidFill>
                  <a:schemeClr val="bg1"/>
                </a:solidFill>
                <a:latin typeface="Calibri" panose="020F0502020204030204" pitchFamily="34" charset="0"/>
              </a:rPr>
              <a:t>Based upon obedience</a:t>
            </a:r>
          </a:p>
        </p:txBody>
      </p:sp>
      <p:sp>
        <p:nvSpPr>
          <p:cNvPr id="505" name="Rectangle 504"/>
          <p:cNvSpPr/>
          <p:nvPr/>
        </p:nvSpPr>
        <p:spPr>
          <a:xfrm>
            <a:off x="6509657" y="5519725"/>
            <a:ext cx="4921431" cy="1015663"/>
          </a:xfrm>
          <a:prstGeom prst="rect">
            <a:avLst/>
          </a:prstGeom>
        </p:spPr>
        <p:txBody>
          <a:bodyPr wrap="square">
            <a:spAutoFit/>
          </a:bodyPr>
          <a:lstStyle/>
          <a:p>
            <a:r>
              <a:rPr lang="en-US" sz="2000" dirty="0">
                <a:solidFill>
                  <a:schemeClr val="bg1"/>
                </a:solidFill>
                <a:latin typeface="Calibri" panose="020F0502020204030204" pitchFamily="34" charset="0"/>
              </a:rPr>
              <a:t>Unwise children do not. The former reap the promised blessings; the latter sometimes reap the sorest </a:t>
            </a:r>
            <a:r>
              <a:rPr lang="en-US" sz="2000" dirty="0" err="1">
                <a:solidFill>
                  <a:schemeClr val="bg1"/>
                </a:solidFill>
                <a:latin typeface="Calibri" panose="020F0502020204030204" pitchFamily="34" charset="0"/>
              </a:rPr>
              <a:t>cursings</a:t>
            </a:r>
            <a:r>
              <a:rPr lang="en-US" sz="2000" dirty="0">
                <a:solidFill>
                  <a:schemeClr val="bg1"/>
                </a:solidFill>
                <a:latin typeface="Calibri" panose="020F0502020204030204" pitchFamily="34" charset="0"/>
              </a:rPr>
              <a:t>.</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pic>
        <p:nvPicPr>
          <p:cNvPr id="507" name="Picture 506"/>
          <p:cNvPicPr>
            <a:picLocks noChangeAspect="1"/>
          </p:cNvPicPr>
          <p:nvPr/>
        </p:nvPicPr>
        <p:blipFill rotWithShape="1">
          <a:blip r:embed="rId3" cstate="print">
            <a:extLst>
              <a:ext uri="{28A0092B-C50C-407E-A947-70E740481C1C}">
                <a14:useLocalDpi xmlns:a14="http://schemas.microsoft.com/office/drawing/2010/main" val="0"/>
              </a:ext>
            </a:extLst>
          </a:blip>
          <a:srcRect l="1852" t="7143" r="-528" b="25397"/>
          <a:stretch/>
        </p:blipFill>
        <p:spPr>
          <a:xfrm rot="5400000">
            <a:off x="8283573" y="1064879"/>
            <a:ext cx="2015855" cy="2296887"/>
          </a:xfrm>
          <a:prstGeom prst="rect">
            <a:avLst/>
          </a:prstGeom>
        </p:spPr>
      </p:pic>
      <p:pic>
        <p:nvPicPr>
          <p:cNvPr id="508" name="Picture 507"/>
          <p:cNvPicPr>
            <a:picLocks noChangeAspect="1"/>
          </p:cNvPicPr>
          <p:nvPr/>
        </p:nvPicPr>
        <p:blipFill rotWithShape="1">
          <a:blip r:embed="rId4" cstate="print">
            <a:extLst>
              <a:ext uri="{28A0092B-C50C-407E-A947-70E740481C1C}">
                <a14:useLocalDpi xmlns:a14="http://schemas.microsoft.com/office/drawing/2010/main" val="0"/>
              </a:ext>
            </a:extLst>
          </a:blip>
          <a:srcRect l="22836" t="2706" r="15476" b="5484"/>
          <a:stretch/>
        </p:blipFill>
        <p:spPr>
          <a:xfrm>
            <a:off x="7258594" y="3374434"/>
            <a:ext cx="2258927" cy="2017182"/>
          </a:xfrm>
          <a:prstGeom prst="rect">
            <a:avLst/>
          </a:prstGeom>
        </p:spPr>
      </p:pic>
    </p:spTree>
    <p:extLst>
      <p:ext uri="{BB962C8B-B14F-4D97-AF65-F5344CB8AC3E}">
        <p14:creationId xmlns:p14="http://schemas.microsoft.com/office/powerpoint/2010/main" val="18544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1" name="Freeform 290"/>
          <p:cNvSpPr/>
          <p:nvPr/>
        </p:nvSpPr>
        <p:spPr>
          <a:xfrm>
            <a:off x="46843" y="5680954"/>
            <a:ext cx="12098311" cy="1279288"/>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Curses Written Upon the Alter</a:t>
            </a:r>
          </a:p>
        </p:txBody>
      </p:sp>
      <p:grpSp>
        <p:nvGrpSpPr>
          <p:cNvPr id="7" name="Group 6"/>
          <p:cNvGrpSpPr/>
          <p:nvPr/>
        </p:nvGrpSpPr>
        <p:grpSpPr>
          <a:xfrm>
            <a:off x="2962078" y="826145"/>
            <a:ext cx="964583" cy="1140846"/>
            <a:chOff x="8029894" y="3559127"/>
            <a:chExt cx="459033" cy="542915"/>
          </a:xfrm>
        </p:grpSpPr>
        <p:grpSp>
          <p:nvGrpSpPr>
            <p:cNvPr id="8" name="Group 7"/>
            <p:cNvGrpSpPr/>
            <p:nvPr/>
          </p:nvGrpSpPr>
          <p:grpSpPr>
            <a:xfrm>
              <a:off x="8029894" y="3559127"/>
              <a:ext cx="459033" cy="507700"/>
              <a:chOff x="6812404" y="4014427"/>
              <a:chExt cx="1532462" cy="1723166"/>
            </a:xfrm>
          </p:grpSpPr>
          <p:sp>
            <p:nvSpPr>
              <p:cNvPr id="52" name="Rectangle 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Frame 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 name="Group 8"/>
            <p:cNvGrpSpPr/>
            <p:nvPr/>
          </p:nvGrpSpPr>
          <p:grpSpPr>
            <a:xfrm>
              <a:off x="8110751" y="3598299"/>
              <a:ext cx="321925" cy="503743"/>
              <a:chOff x="3434062" y="145729"/>
              <a:chExt cx="1036333" cy="1621637"/>
            </a:xfrm>
          </p:grpSpPr>
          <p:sp>
            <p:nvSpPr>
              <p:cNvPr id="10" name="Trapezoid 9"/>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loud 11"/>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loud 12"/>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26"/>
              <p:cNvGrpSpPr/>
              <p:nvPr/>
            </p:nvGrpSpPr>
            <p:grpSpPr>
              <a:xfrm>
                <a:off x="3575349" y="145729"/>
                <a:ext cx="752390" cy="503086"/>
                <a:chOff x="3276599" y="3962400"/>
                <a:chExt cx="2362200" cy="1430616"/>
              </a:xfrm>
            </p:grpSpPr>
            <p:sp>
              <p:nvSpPr>
                <p:cNvPr id="44" name="Moon 43"/>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Pentagon 47"/>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entagon 48"/>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Pentagon 49"/>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Moon 50"/>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Cloud 15"/>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44"/>
              <p:cNvGrpSpPr/>
              <p:nvPr/>
            </p:nvGrpSpPr>
            <p:grpSpPr>
              <a:xfrm>
                <a:off x="3630420" y="1296759"/>
                <a:ext cx="543951" cy="288954"/>
                <a:chOff x="3416724" y="3667852"/>
                <a:chExt cx="2655030" cy="1513748"/>
              </a:xfrm>
            </p:grpSpPr>
            <p:grpSp>
              <p:nvGrpSpPr>
                <p:cNvPr id="32" name="Group 31"/>
                <p:cNvGrpSpPr/>
                <p:nvPr/>
              </p:nvGrpSpPr>
              <p:grpSpPr>
                <a:xfrm>
                  <a:off x="4114800" y="4495800"/>
                  <a:ext cx="1219200" cy="685800"/>
                  <a:chOff x="4114800" y="4495800"/>
                  <a:chExt cx="1219200" cy="685800"/>
                </a:xfrm>
              </p:grpSpPr>
              <p:sp>
                <p:nvSpPr>
                  <p:cNvPr id="41"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rapezoid 4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rapezoid 4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6"/>
                <p:cNvGrpSpPr/>
                <p:nvPr/>
              </p:nvGrpSpPr>
              <p:grpSpPr>
                <a:xfrm rot="3976231">
                  <a:off x="3150024" y="3934552"/>
                  <a:ext cx="1219200" cy="685800"/>
                  <a:chOff x="4114800" y="4495800"/>
                  <a:chExt cx="1219200" cy="685800"/>
                </a:xfrm>
              </p:grpSpPr>
              <p:sp>
                <p:nvSpPr>
                  <p:cNvPr id="38" name="Trapezoid 37"/>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rapezoid 3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rapezoid 3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40"/>
                <p:cNvGrpSpPr/>
                <p:nvPr/>
              </p:nvGrpSpPr>
              <p:grpSpPr>
                <a:xfrm rot="18434064">
                  <a:off x="5119254" y="3990109"/>
                  <a:ext cx="1219200" cy="685800"/>
                  <a:chOff x="4114800" y="4495800"/>
                  <a:chExt cx="1219200" cy="685800"/>
                </a:xfrm>
              </p:grpSpPr>
              <p:sp>
                <p:nvSpPr>
                  <p:cNvPr id="35" name="Trapezoid 3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rapezoid 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rapezoid 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9" name="Group 60"/>
              <p:cNvGrpSpPr/>
              <p:nvPr/>
            </p:nvGrpSpPr>
            <p:grpSpPr>
              <a:xfrm>
                <a:off x="3713895" y="1505186"/>
                <a:ext cx="364753" cy="262180"/>
                <a:chOff x="4724400" y="4267200"/>
                <a:chExt cx="1905000" cy="1369291"/>
              </a:xfrm>
            </p:grpSpPr>
            <p:sp>
              <p:nvSpPr>
                <p:cNvPr id="20" name="Hexagon 19"/>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ounded Rectangle 21"/>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ounded Rectangle 24"/>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ounded Rectangle 25"/>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4" name="Group 53"/>
          <p:cNvGrpSpPr/>
          <p:nvPr/>
        </p:nvGrpSpPr>
        <p:grpSpPr>
          <a:xfrm>
            <a:off x="571803" y="817270"/>
            <a:ext cx="928297" cy="1043818"/>
            <a:chOff x="6812404" y="4782789"/>
            <a:chExt cx="849134" cy="954803"/>
          </a:xfrm>
        </p:grpSpPr>
        <p:grpSp>
          <p:nvGrpSpPr>
            <p:cNvPr id="55" name="Group 54"/>
            <p:cNvGrpSpPr/>
            <p:nvPr/>
          </p:nvGrpSpPr>
          <p:grpSpPr>
            <a:xfrm>
              <a:off x="6812404" y="4782789"/>
              <a:ext cx="849134" cy="954803"/>
              <a:chOff x="6812404" y="4014427"/>
              <a:chExt cx="1532462" cy="1723166"/>
            </a:xfrm>
          </p:grpSpPr>
          <p:sp>
            <p:nvSpPr>
              <p:cNvPr id="67" name="Rectangle 6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8" name="Frame 6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6" name="Group 55"/>
            <p:cNvGrpSpPr/>
            <p:nvPr/>
          </p:nvGrpSpPr>
          <p:grpSpPr>
            <a:xfrm>
              <a:off x="6888541" y="4860256"/>
              <a:ext cx="657510" cy="817888"/>
              <a:chOff x="1717426" y="610207"/>
              <a:chExt cx="1272475" cy="1582855"/>
            </a:xfrm>
          </p:grpSpPr>
          <p:sp>
            <p:nvSpPr>
              <p:cNvPr id="57" name="Cloud 56"/>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Cloud 57"/>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Cloud 58"/>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Cloud 60"/>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61"/>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64" name="Trapezoid 63"/>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5" name="Cloud 64"/>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9" name="Group 68"/>
          <p:cNvGrpSpPr/>
          <p:nvPr/>
        </p:nvGrpSpPr>
        <p:grpSpPr>
          <a:xfrm>
            <a:off x="6977743" y="841536"/>
            <a:ext cx="1015738" cy="1037750"/>
            <a:chOff x="8742190" y="5136297"/>
            <a:chExt cx="459033" cy="507700"/>
          </a:xfrm>
        </p:grpSpPr>
        <p:grpSp>
          <p:nvGrpSpPr>
            <p:cNvPr id="70" name="Group 69"/>
            <p:cNvGrpSpPr/>
            <p:nvPr/>
          </p:nvGrpSpPr>
          <p:grpSpPr>
            <a:xfrm>
              <a:off x="8742190" y="5136297"/>
              <a:ext cx="459033" cy="507700"/>
              <a:chOff x="6812404" y="4014427"/>
              <a:chExt cx="1532462" cy="1723166"/>
            </a:xfrm>
          </p:grpSpPr>
          <p:sp>
            <p:nvSpPr>
              <p:cNvPr id="102" name="Rectangle 1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3" name="Frame 1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71" name="Group 70"/>
            <p:cNvGrpSpPr/>
            <p:nvPr/>
          </p:nvGrpSpPr>
          <p:grpSpPr>
            <a:xfrm>
              <a:off x="8799969" y="5187182"/>
              <a:ext cx="315668" cy="444073"/>
              <a:chOff x="7879965" y="906115"/>
              <a:chExt cx="975921" cy="1293876"/>
            </a:xfrm>
          </p:grpSpPr>
          <p:sp>
            <p:nvSpPr>
              <p:cNvPr id="72" name="Cloud 71"/>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 name="Group 72"/>
              <p:cNvGrpSpPr/>
              <p:nvPr/>
            </p:nvGrpSpPr>
            <p:grpSpPr>
              <a:xfrm>
                <a:off x="7971578" y="906115"/>
                <a:ext cx="757705" cy="1293876"/>
                <a:chOff x="9076117" y="3567575"/>
                <a:chExt cx="757705" cy="1293876"/>
              </a:xfrm>
            </p:grpSpPr>
            <p:sp>
              <p:nvSpPr>
                <p:cNvPr id="74" name="Trapezoid 73"/>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Trapezoid 74"/>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Cloud 76"/>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Cloud 77"/>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79"/>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1" name="Group 80"/>
                <p:cNvGrpSpPr/>
                <p:nvPr/>
              </p:nvGrpSpPr>
              <p:grpSpPr>
                <a:xfrm>
                  <a:off x="9091606" y="3716708"/>
                  <a:ext cx="716666" cy="260068"/>
                  <a:chOff x="4720480" y="4388132"/>
                  <a:chExt cx="1756255" cy="533320"/>
                </a:xfrm>
              </p:grpSpPr>
              <p:grpSp>
                <p:nvGrpSpPr>
                  <p:cNvPr id="82" name="Group 81"/>
                  <p:cNvGrpSpPr/>
                  <p:nvPr/>
                </p:nvGrpSpPr>
                <p:grpSpPr>
                  <a:xfrm>
                    <a:off x="4720480" y="4427320"/>
                    <a:ext cx="471740" cy="446235"/>
                    <a:chOff x="5108731" y="4165198"/>
                    <a:chExt cx="1206700" cy="1141460"/>
                  </a:xfrm>
                </p:grpSpPr>
                <p:sp>
                  <p:nvSpPr>
                    <p:cNvPr id="99" name="Right Triangle 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ight Triangle 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Diagonal Stripe 1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3" name="Group 82"/>
                  <p:cNvGrpSpPr/>
                  <p:nvPr/>
                </p:nvGrpSpPr>
                <p:grpSpPr>
                  <a:xfrm rot="10800000">
                    <a:off x="5064468" y="4388132"/>
                    <a:ext cx="471740" cy="446235"/>
                    <a:chOff x="5108731" y="4165198"/>
                    <a:chExt cx="1206700" cy="1141460"/>
                  </a:xfrm>
                </p:grpSpPr>
                <p:sp>
                  <p:nvSpPr>
                    <p:cNvPr id="96" name="Right Triangle 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Right Triangle 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Diagonal Stripe 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4" name="Group 83"/>
                  <p:cNvGrpSpPr/>
                  <p:nvPr/>
                </p:nvGrpSpPr>
                <p:grpSpPr>
                  <a:xfrm>
                    <a:off x="5360560" y="4449092"/>
                    <a:ext cx="471740" cy="446235"/>
                    <a:chOff x="5108731" y="4165198"/>
                    <a:chExt cx="1206700" cy="1141460"/>
                  </a:xfrm>
                </p:grpSpPr>
                <p:sp>
                  <p:nvSpPr>
                    <p:cNvPr id="93" name="Right Triangle 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ight Triangle 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Diagonal Stripe 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5" name="Group 84"/>
                  <p:cNvGrpSpPr/>
                  <p:nvPr/>
                </p:nvGrpSpPr>
                <p:grpSpPr>
                  <a:xfrm rot="10800000">
                    <a:off x="5704548" y="4409904"/>
                    <a:ext cx="471740" cy="446235"/>
                    <a:chOff x="5108731" y="4165198"/>
                    <a:chExt cx="1206700" cy="1141460"/>
                  </a:xfrm>
                </p:grpSpPr>
                <p:sp>
                  <p:nvSpPr>
                    <p:cNvPr id="90" name="Right Triangle 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ight Triangle 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Diagonal Stripe 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6" name="Group 85"/>
                  <p:cNvGrpSpPr/>
                  <p:nvPr/>
                </p:nvGrpSpPr>
                <p:grpSpPr>
                  <a:xfrm>
                    <a:off x="6004995" y="4475217"/>
                    <a:ext cx="471740" cy="446235"/>
                    <a:chOff x="5108731" y="4165198"/>
                    <a:chExt cx="1206700" cy="1141460"/>
                  </a:xfrm>
                </p:grpSpPr>
                <p:sp>
                  <p:nvSpPr>
                    <p:cNvPr id="87" name="Right Triangle 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ight Triangle 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Diagonal Stripe 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104" name="Group 103"/>
          <p:cNvGrpSpPr/>
          <p:nvPr/>
        </p:nvGrpSpPr>
        <p:grpSpPr>
          <a:xfrm>
            <a:off x="8920543" y="829899"/>
            <a:ext cx="910934" cy="1007510"/>
            <a:chOff x="7357172" y="4986485"/>
            <a:chExt cx="501919" cy="555133"/>
          </a:xfrm>
        </p:grpSpPr>
        <p:grpSp>
          <p:nvGrpSpPr>
            <p:cNvPr id="105" name="Group 104"/>
            <p:cNvGrpSpPr/>
            <p:nvPr/>
          </p:nvGrpSpPr>
          <p:grpSpPr>
            <a:xfrm>
              <a:off x="7357172" y="4986485"/>
              <a:ext cx="501919" cy="555133"/>
              <a:chOff x="6669230" y="3853436"/>
              <a:chExt cx="1675636" cy="1884157"/>
            </a:xfrm>
          </p:grpSpPr>
          <p:sp>
            <p:nvSpPr>
              <p:cNvPr id="121" name="Rectangle 120"/>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2" name="Frame 121"/>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06" name="Group 105"/>
            <p:cNvGrpSpPr/>
            <p:nvPr/>
          </p:nvGrpSpPr>
          <p:grpSpPr>
            <a:xfrm>
              <a:off x="7420767" y="5051835"/>
              <a:ext cx="405481" cy="472892"/>
              <a:chOff x="6652901" y="3444547"/>
              <a:chExt cx="1335011" cy="1205400"/>
            </a:xfrm>
          </p:grpSpPr>
          <p:sp>
            <p:nvSpPr>
              <p:cNvPr id="107" name="Cloud 10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Cloud 107"/>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Trapezoid 108"/>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Cloud 10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1" name="Group 78"/>
              <p:cNvGrpSpPr/>
              <p:nvPr/>
            </p:nvGrpSpPr>
            <p:grpSpPr>
              <a:xfrm rot="2570505">
                <a:off x="6737343" y="3557881"/>
                <a:ext cx="210131" cy="627297"/>
                <a:chOff x="4876800" y="2209800"/>
                <a:chExt cx="721689" cy="2209800"/>
              </a:xfrm>
              <a:solidFill>
                <a:schemeClr val="bg1">
                  <a:lumMod val="75000"/>
                </a:schemeClr>
              </a:solidFill>
            </p:grpSpPr>
            <p:sp>
              <p:nvSpPr>
                <p:cNvPr id="118" name="Moon 11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Moon 11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Moon 11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15" name="Moon 11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1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oon 11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3" name="Oval 11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02" name="Group 201"/>
          <p:cNvGrpSpPr/>
          <p:nvPr/>
        </p:nvGrpSpPr>
        <p:grpSpPr>
          <a:xfrm>
            <a:off x="4949316" y="825512"/>
            <a:ext cx="922331" cy="1020117"/>
            <a:chOff x="6709871" y="4952518"/>
            <a:chExt cx="459033" cy="507700"/>
          </a:xfrm>
        </p:grpSpPr>
        <p:grpSp>
          <p:nvGrpSpPr>
            <p:cNvPr id="203" name="Group 202"/>
            <p:cNvGrpSpPr/>
            <p:nvPr/>
          </p:nvGrpSpPr>
          <p:grpSpPr>
            <a:xfrm>
              <a:off x="6709871" y="4952518"/>
              <a:ext cx="459033" cy="507700"/>
              <a:chOff x="6812404" y="4014427"/>
              <a:chExt cx="1532462" cy="1723166"/>
            </a:xfrm>
          </p:grpSpPr>
          <p:sp>
            <p:nvSpPr>
              <p:cNvPr id="239" name="Rectangle 23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0" name="Frame 23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04" name="Group 203"/>
            <p:cNvGrpSpPr/>
            <p:nvPr/>
          </p:nvGrpSpPr>
          <p:grpSpPr>
            <a:xfrm>
              <a:off x="6793637" y="5004838"/>
              <a:ext cx="259014" cy="418188"/>
              <a:chOff x="5409227" y="3337761"/>
              <a:chExt cx="866744" cy="1375844"/>
            </a:xfrm>
          </p:grpSpPr>
          <p:sp>
            <p:nvSpPr>
              <p:cNvPr id="205" name="Trapezoid 204"/>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7" name="Group 284"/>
              <p:cNvGrpSpPr/>
              <p:nvPr/>
            </p:nvGrpSpPr>
            <p:grpSpPr>
              <a:xfrm flipH="1">
                <a:off x="5417436" y="3337761"/>
                <a:ext cx="844513" cy="587871"/>
                <a:chOff x="3818466" y="457200"/>
                <a:chExt cx="1547496" cy="1041881"/>
              </a:xfrm>
            </p:grpSpPr>
            <p:grpSp>
              <p:nvGrpSpPr>
                <p:cNvPr id="220" name="Group 18"/>
                <p:cNvGrpSpPr/>
                <p:nvPr/>
              </p:nvGrpSpPr>
              <p:grpSpPr>
                <a:xfrm flipH="1">
                  <a:off x="3847638" y="457200"/>
                  <a:ext cx="1518324" cy="1041881"/>
                  <a:chOff x="4850118" y="788842"/>
                  <a:chExt cx="2160282" cy="1573358"/>
                </a:xfrm>
              </p:grpSpPr>
              <p:grpSp>
                <p:nvGrpSpPr>
                  <p:cNvPr id="223" name="Group 10"/>
                  <p:cNvGrpSpPr/>
                  <p:nvPr/>
                </p:nvGrpSpPr>
                <p:grpSpPr>
                  <a:xfrm rot="10800000">
                    <a:off x="5181600" y="1371600"/>
                    <a:ext cx="1295400" cy="990600"/>
                    <a:chOff x="4850118" y="788842"/>
                    <a:chExt cx="2160282" cy="1497158"/>
                  </a:xfrm>
                </p:grpSpPr>
                <p:sp>
                  <p:nvSpPr>
                    <p:cNvPr id="232" name="Moon 23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Moon 23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4" name="Group 9"/>
                  <p:cNvGrpSpPr/>
                  <p:nvPr/>
                </p:nvGrpSpPr>
                <p:grpSpPr>
                  <a:xfrm>
                    <a:off x="4850118" y="788842"/>
                    <a:ext cx="2160282" cy="1497158"/>
                    <a:chOff x="4850118" y="788842"/>
                    <a:chExt cx="2160282" cy="1497158"/>
                  </a:xfrm>
                </p:grpSpPr>
                <p:sp>
                  <p:nvSpPr>
                    <p:cNvPr id="225" name="Moon 22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21" name="Oval 220"/>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Oval 221"/>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8" name="Group 207"/>
              <p:cNvGrpSpPr/>
              <p:nvPr/>
            </p:nvGrpSpPr>
            <p:grpSpPr>
              <a:xfrm>
                <a:off x="5409227" y="3671706"/>
                <a:ext cx="866744" cy="176920"/>
                <a:chOff x="6598652" y="3262350"/>
                <a:chExt cx="1132641" cy="460283"/>
              </a:xfrm>
            </p:grpSpPr>
            <p:sp>
              <p:nvSpPr>
                <p:cNvPr id="209" name="Rounded Rectangle 20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0" name="Group 209"/>
                <p:cNvGrpSpPr/>
                <p:nvPr/>
              </p:nvGrpSpPr>
              <p:grpSpPr>
                <a:xfrm>
                  <a:off x="6701427" y="3319491"/>
                  <a:ext cx="1023542" cy="303832"/>
                  <a:chOff x="6545687" y="3859098"/>
                  <a:chExt cx="1578458" cy="468555"/>
                </a:xfrm>
              </p:grpSpPr>
              <p:grpSp>
                <p:nvGrpSpPr>
                  <p:cNvPr id="211" name="Group 210"/>
                  <p:cNvGrpSpPr/>
                  <p:nvPr/>
                </p:nvGrpSpPr>
                <p:grpSpPr>
                  <a:xfrm flipH="1">
                    <a:off x="6545687" y="3863453"/>
                    <a:ext cx="529075" cy="459845"/>
                    <a:chOff x="6545687" y="3863453"/>
                    <a:chExt cx="529075" cy="459845"/>
                  </a:xfrm>
                </p:grpSpPr>
                <p:sp>
                  <p:nvSpPr>
                    <p:cNvPr id="218" name="Block Arc 21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9" name="Rounded Rectangle 21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2" name="Group 211"/>
                  <p:cNvGrpSpPr/>
                  <p:nvPr/>
                </p:nvGrpSpPr>
                <p:grpSpPr>
                  <a:xfrm flipH="1">
                    <a:off x="7072556" y="3859098"/>
                    <a:ext cx="529075" cy="459845"/>
                    <a:chOff x="6545687" y="3863453"/>
                    <a:chExt cx="529075" cy="459845"/>
                  </a:xfrm>
                </p:grpSpPr>
                <p:sp>
                  <p:nvSpPr>
                    <p:cNvPr id="216" name="Block Arc 21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7" name="Rounded Rectangle 21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3" name="Group 212"/>
                  <p:cNvGrpSpPr/>
                  <p:nvPr/>
                </p:nvGrpSpPr>
                <p:grpSpPr>
                  <a:xfrm flipH="1">
                    <a:off x="7595070" y="3867808"/>
                    <a:ext cx="529075" cy="459845"/>
                    <a:chOff x="6545687" y="3863453"/>
                    <a:chExt cx="529075" cy="459845"/>
                  </a:xfrm>
                </p:grpSpPr>
                <p:sp>
                  <p:nvSpPr>
                    <p:cNvPr id="214" name="Block Arc 21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5" name="Rounded Rectangle 21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241" name="Group 240"/>
          <p:cNvGrpSpPr/>
          <p:nvPr/>
        </p:nvGrpSpPr>
        <p:grpSpPr>
          <a:xfrm>
            <a:off x="10692109" y="854703"/>
            <a:ext cx="884409" cy="978174"/>
            <a:chOff x="5477413" y="5902127"/>
            <a:chExt cx="459033" cy="507700"/>
          </a:xfrm>
        </p:grpSpPr>
        <p:grpSp>
          <p:nvGrpSpPr>
            <p:cNvPr id="242" name="Group 241"/>
            <p:cNvGrpSpPr/>
            <p:nvPr/>
          </p:nvGrpSpPr>
          <p:grpSpPr>
            <a:xfrm>
              <a:off x="5477413" y="5902127"/>
              <a:ext cx="459033" cy="507700"/>
              <a:chOff x="6812404" y="4014427"/>
              <a:chExt cx="1532462" cy="1723166"/>
            </a:xfrm>
          </p:grpSpPr>
          <p:sp>
            <p:nvSpPr>
              <p:cNvPr id="263" name="Rectangle 26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4" name="Frame 26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43" name="Group 242"/>
            <p:cNvGrpSpPr/>
            <p:nvPr/>
          </p:nvGrpSpPr>
          <p:grpSpPr>
            <a:xfrm>
              <a:off x="5516479" y="5936642"/>
              <a:ext cx="393516" cy="443747"/>
              <a:chOff x="8414775" y="3915682"/>
              <a:chExt cx="1194375" cy="1346834"/>
            </a:xfrm>
          </p:grpSpPr>
          <p:sp>
            <p:nvSpPr>
              <p:cNvPr id="244" name="Double Wave 243"/>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Double Wave 244"/>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Double Wave 245"/>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Double Wave 246"/>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Trapezoid 247"/>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Isosceles Triangle 248"/>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Oval 249"/>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Double Wave 250"/>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Double Wave 251"/>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Double Wave 252"/>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4" name="Oval 253"/>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Oval 254"/>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Rounded Rectangle 255"/>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7" name="Group 91"/>
              <p:cNvGrpSpPr/>
              <p:nvPr/>
            </p:nvGrpSpPr>
            <p:grpSpPr>
              <a:xfrm>
                <a:off x="8531490" y="4146185"/>
                <a:ext cx="894819" cy="156271"/>
                <a:chOff x="4038600" y="287312"/>
                <a:chExt cx="5102902" cy="474688"/>
              </a:xfrm>
              <a:solidFill>
                <a:srgbClr val="996633"/>
              </a:solidFill>
            </p:grpSpPr>
            <p:sp>
              <p:nvSpPr>
                <p:cNvPr id="259" name="Quad Arrow Callout 25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Quad Arrow Callout 25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1" name="Quad Arrow Callout 26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Quad Arrow Callout 26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8" name="Oval 257"/>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66" name="Group 265"/>
          <p:cNvGrpSpPr/>
          <p:nvPr/>
        </p:nvGrpSpPr>
        <p:grpSpPr>
          <a:xfrm>
            <a:off x="3168278" y="4993957"/>
            <a:ext cx="1824715" cy="1104117"/>
            <a:chOff x="1272817" y="5134627"/>
            <a:chExt cx="1824715" cy="1104117"/>
          </a:xfrm>
        </p:grpSpPr>
        <p:sp>
          <p:nvSpPr>
            <p:cNvPr id="3" name="Freeform 2"/>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p:cNvSpPr txBox="1"/>
            <p:nvPr/>
          </p:nvSpPr>
          <p:spPr>
            <a:xfrm>
              <a:off x="1413660" y="5256803"/>
              <a:ext cx="1539757" cy="923330"/>
            </a:xfrm>
            <a:prstGeom prst="rect">
              <a:avLst/>
            </a:prstGeom>
            <a:noFill/>
          </p:spPr>
          <p:txBody>
            <a:bodyPr wrap="square" rtlCol="0">
              <a:spAutoFit/>
            </a:bodyPr>
            <a:lstStyle/>
            <a:p>
              <a:pPr algn="ctr"/>
              <a:r>
                <a:rPr lang="en-US" dirty="0"/>
                <a:t>Those who make graven images</a:t>
              </a:r>
            </a:p>
          </p:txBody>
        </p:sp>
      </p:grpSp>
      <p:grpSp>
        <p:nvGrpSpPr>
          <p:cNvPr id="267" name="Group 266"/>
          <p:cNvGrpSpPr/>
          <p:nvPr/>
        </p:nvGrpSpPr>
        <p:grpSpPr>
          <a:xfrm>
            <a:off x="4966974" y="4958794"/>
            <a:ext cx="1824715" cy="1104117"/>
            <a:chOff x="1272817" y="5134627"/>
            <a:chExt cx="1824715" cy="1104117"/>
          </a:xfrm>
        </p:grpSpPr>
        <p:sp>
          <p:nvSpPr>
            <p:cNvPr id="268" name="Freeform 267"/>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9" name="TextBox 268"/>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disobey their parents</a:t>
              </a:r>
            </a:p>
          </p:txBody>
        </p:sp>
      </p:grpSp>
      <p:grpSp>
        <p:nvGrpSpPr>
          <p:cNvPr id="270" name="Group 269"/>
          <p:cNvGrpSpPr/>
          <p:nvPr/>
        </p:nvGrpSpPr>
        <p:grpSpPr>
          <a:xfrm>
            <a:off x="6727601" y="4993957"/>
            <a:ext cx="2159498" cy="1137483"/>
            <a:chOff x="1272817" y="5134627"/>
            <a:chExt cx="1824715" cy="1137483"/>
          </a:xfrm>
        </p:grpSpPr>
        <p:sp>
          <p:nvSpPr>
            <p:cNvPr id="271" name="Freeform 270"/>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p:cNvSpPr txBox="1"/>
            <p:nvPr/>
          </p:nvSpPr>
          <p:spPr>
            <a:xfrm>
              <a:off x="1423675" y="5348780"/>
              <a:ext cx="1539757" cy="923330"/>
            </a:xfrm>
            <a:prstGeom prst="rect">
              <a:avLst/>
            </a:prstGeom>
            <a:noFill/>
          </p:spPr>
          <p:txBody>
            <a:bodyPr wrap="square" rtlCol="0">
              <a:spAutoFit/>
            </a:bodyPr>
            <a:lstStyle/>
            <a:p>
              <a:pPr algn="ctr"/>
              <a:r>
                <a:rPr lang="en-US" dirty="0">
                  <a:solidFill>
                    <a:schemeClr val="bg1"/>
                  </a:solidFill>
                </a:rPr>
                <a:t>Those who take other’s property</a:t>
              </a:r>
            </a:p>
          </p:txBody>
        </p:sp>
      </p:grpSp>
      <p:grpSp>
        <p:nvGrpSpPr>
          <p:cNvPr id="273" name="Group 272"/>
          <p:cNvGrpSpPr/>
          <p:nvPr/>
        </p:nvGrpSpPr>
        <p:grpSpPr>
          <a:xfrm>
            <a:off x="3093192" y="3822475"/>
            <a:ext cx="2270828" cy="1394525"/>
            <a:chOff x="1255560" y="5134627"/>
            <a:chExt cx="1989259" cy="1394525"/>
          </a:xfrm>
        </p:grpSpPr>
        <p:sp>
          <p:nvSpPr>
            <p:cNvPr id="274" name="Freeform 273"/>
            <p:cNvSpPr/>
            <p:nvPr/>
          </p:nvSpPr>
          <p:spPr>
            <a:xfrm>
              <a:off x="1272817" y="5134627"/>
              <a:ext cx="1972002" cy="1394525"/>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p:cNvSpPr txBox="1"/>
            <p:nvPr/>
          </p:nvSpPr>
          <p:spPr>
            <a:xfrm>
              <a:off x="1255560" y="5328823"/>
              <a:ext cx="1942060" cy="1200329"/>
            </a:xfrm>
            <a:prstGeom prst="rect">
              <a:avLst/>
            </a:prstGeom>
            <a:noFill/>
          </p:spPr>
          <p:txBody>
            <a:bodyPr wrap="square" rtlCol="0">
              <a:spAutoFit/>
            </a:bodyPr>
            <a:lstStyle/>
            <a:p>
              <a:pPr algn="ctr"/>
              <a:r>
                <a:rPr lang="en-US" dirty="0">
                  <a:solidFill>
                    <a:schemeClr val="bg1"/>
                  </a:solidFill>
                </a:rPr>
                <a:t>Those who do not help the sick, the strangers, and the poor</a:t>
              </a:r>
            </a:p>
          </p:txBody>
        </p:sp>
      </p:grpSp>
      <p:grpSp>
        <p:nvGrpSpPr>
          <p:cNvPr id="276" name="Group 275"/>
          <p:cNvGrpSpPr/>
          <p:nvPr/>
        </p:nvGrpSpPr>
        <p:grpSpPr>
          <a:xfrm>
            <a:off x="5125406" y="4029191"/>
            <a:ext cx="1941187" cy="1104117"/>
            <a:chOff x="1242173" y="5134627"/>
            <a:chExt cx="1941187" cy="1104117"/>
          </a:xfrm>
        </p:grpSpPr>
        <p:sp>
          <p:nvSpPr>
            <p:cNvPr id="277" name="Freeform 276"/>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p:cNvSpPr txBox="1"/>
            <p:nvPr/>
          </p:nvSpPr>
          <p:spPr>
            <a:xfrm>
              <a:off x="1242173" y="5378107"/>
              <a:ext cx="1941187" cy="646331"/>
            </a:xfrm>
            <a:prstGeom prst="rect">
              <a:avLst/>
            </a:prstGeom>
            <a:noFill/>
          </p:spPr>
          <p:txBody>
            <a:bodyPr wrap="square" rtlCol="0">
              <a:spAutoFit/>
            </a:bodyPr>
            <a:lstStyle/>
            <a:p>
              <a:pPr algn="ctr"/>
              <a:r>
                <a:rPr lang="en-US" dirty="0">
                  <a:solidFill>
                    <a:schemeClr val="bg1"/>
                  </a:solidFill>
                </a:rPr>
                <a:t>Those who commit sexual sin</a:t>
              </a:r>
            </a:p>
          </p:txBody>
        </p:sp>
      </p:grpSp>
      <p:grpSp>
        <p:nvGrpSpPr>
          <p:cNvPr id="279" name="Group 278"/>
          <p:cNvGrpSpPr/>
          <p:nvPr/>
        </p:nvGrpSpPr>
        <p:grpSpPr>
          <a:xfrm>
            <a:off x="6919949" y="4051010"/>
            <a:ext cx="1824715" cy="1104117"/>
            <a:chOff x="1272817" y="5134627"/>
            <a:chExt cx="1824715" cy="1104117"/>
          </a:xfrm>
        </p:grpSpPr>
        <p:sp>
          <p:nvSpPr>
            <p:cNvPr id="280" name="Freeform 279"/>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harm their neighbor</a:t>
              </a:r>
            </a:p>
          </p:txBody>
        </p:sp>
      </p:grpSp>
      <p:grpSp>
        <p:nvGrpSpPr>
          <p:cNvPr id="283" name="Group 282"/>
          <p:cNvGrpSpPr/>
          <p:nvPr/>
        </p:nvGrpSpPr>
        <p:grpSpPr>
          <a:xfrm>
            <a:off x="6100299" y="3164620"/>
            <a:ext cx="1824715" cy="1104117"/>
            <a:chOff x="1272817" y="5134627"/>
            <a:chExt cx="1824715" cy="1104117"/>
          </a:xfrm>
        </p:grpSpPr>
        <p:sp>
          <p:nvSpPr>
            <p:cNvPr id="284" name="Freeform 283"/>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commit murder</a:t>
              </a:r>
            </a:p>
          </p:txBody>
        </p:sp>
      </p:grpSp>
      <p:grpSp>
        <p:nvGrpSpPr>
          <p:cNvPr id="286" name="Group 285"/>
          <p:cNvGrpSpPr/>
          <p:nvPr/>
        </p:nvGrpSpPr>
        <p:grpSpPr>
          <a:xfrm>
            <a:off x="3709708" y="2992509"/>
            <a:ext cx="2494437" cy="1104117"/>
            <a:chOff x="1200684" y="5134627"/>
            <a:chExt cx="2494437" cy="1104117"/>
          </a:xfrm>
        </p:grpSpPr>
        <p:sp>
          <p:nvSpPr>
            <p:cNvPr id="287" name="Freeform 286"/>
            <p:cNvSpPr/>
            <p:nvPr/>
          </p:nvSpPr>
          <p:spPr>
            <a:xfrm>
              <a:off x="1272817" y="5134627"/>
              <a:ext cx="2422304"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1200684" y="5421620"/>
              <a:ext cx="2406403" cy="646331"/>
            </a:xfrm>
            <a:prstGeom prst="rect">
              <a:avLst/>
            </a:prstGeom>
            <a:noFill/>
          </p:spPr>
          <p:txBody>
            <a:bodyPr wrap="square" rtlCol="0">
              <a:spAutoFit/>
            </a:bodyPr>
            <a:lstStyle/>
            <a:p>
              <a:pPr algn="ctr"/>
              <a:r>
                <a:rPr lang="en-US" dirty="0">
                  <a:solidFill>
                    <a:schemeClr val="bg1"/>
                  </a:solidFill>
                </a:rPr>
                <a:t>Those who do not keep the commandments</a:t>
              </a:r>
            </a:p>
          </p:txBody>
        </p:sp>
      </p:grpSp>
      <p:grpSp>
        <p:nvGrpSpPr>
          <p:cNvPr id="290" name="Group 289"/>
          <p:cNvGrpSpPr/>
          <p:nvPr/>
        </p:nvGrpSpPr>
        <p:grpSpPr>
          <a:xfrm>
            <a:off x="3672621" y="2675746"/>
            <a:ext cx="4927928" cy="518709"/>
            <a:chOff x="3672621" y="2675746"/>
            <a:chExt cx="4927928" cy="518709"/>
          </a:xfrm>
        </p:grpSpPr>
        <p:sp>
          <p:nvSpPr>
            <p:cNvPr id="289" name="Freeform 288"/>
            <p:cNvSpPr/>
            <p:nvPr/>
          </p:nvSpPr>
          <p:spPr>
            <a:xfrm>
              <a:off x="3672621" y="2675746"/>
              <a:ext cx="4631729" cy="518709"/>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25579" y="2739520"/>
              <a:ext cx="4374970" cy="369332"/>
            </a:xfrm>
            <a:prstGeom prst="rect">
              <a:avLst/>
            </a:prstGeom>
          </p:spPr>
          <p:txBody>
            <a:bodyPr wrap="square">
              <a:spAutoFit/>
            </a:bodyPr>
            <a:lstStyle/>
            <a:p>
              <a:r>
                <a:rPr lang="en-US" dirty="0">
                  <a:solidFill>
                    <a:schemeClr val="bg1"/>
                  </a:solidFill>
                  <a:latin typeface="Palatino"/>
                </a:rPr>
                <a:t>Those who transgress the laws</a:t>
              </a:r>
              <a:endParaRPr lang="en-US" dirty="0">
                <a:solidFill>
                  <a:schemeClr val="bg1"/>
                </a:solidFill>
              </a:endParaRPr>
            </a:p>
          </p:txBody>
        </p:sp>
      </p:grpSp>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27:15-26</a:t>
            </a:r>
          </a:p>
        </p:txBody>
      </p:sp>
      <p:grpSp>
        <p:nvGrpSpPr>
          <p:cNvPr id="300" name="Group 299"/>
          <p:cNvGrpSpPr/>
          <p:nvPr/>
        </p:nvGrpSpPr>
        <p:grpSpPr>
          <a:xfrm>
            <a:off x="555513" y="1970051"/>
            <a:ext cx="11311881" cy="785490"/>
            <a:chOff x="555513" y="1970051"/>
            <a:chExt cx="11311881" cy="785490"/>
          </a:xfrm>
        </p:grpSpPr>
        <p:sp>
          <p:nvSpPr>
            <p:cNvPr id="293" name="Rounded Rectangular Callout 292"/>
            <p:cNvSpPr/>
            <p:nvPr/>
          </p:nvSpPr>
          <p:spPr>
            <a:xfrm>
              <a:off x="555513" y="2036415"/>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5" name="Rounded Rectangular Callout 294"/>
            <p:cNvSpPr/>
            <p:nvPr/>
          </p:nvSpPr>
          <p:spPr>
            <a:xfrm>
              <a:off x="3050999" y="2070125"/>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6" name="Rounded Rectangular Callout 295"/>
            <p:cNvSpPr/>
            <p:nvPr/>
          </p:nvSpPr>
          <p:spPr>
            <a:xfrm>
              <a:off x="5231423"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7" name="Rounded Rectangular Callout 296"/>
            <p:cNvSpPr/>
            <p:nvPr/>
          </p:nvSpPr>
          <p:spPr>
            <a:xfrm>
              <a:off x="7079325"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8" name="Rounded Rectangular Callout 297"/>
            <p:cNvSpPr/>
            <p:nvPr/>
          </p:nvSpPr>
          <p:spPr>
            <a:xfrm>
              <a:off x="9010645"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9" name="Rounded Rectangular Callout 298"/>
            <p:cNvSpPr/>
            <p:nvPr/>
          </p:nvSpPr>
          <p:spPr>
            <a:xfrm>
              <a:off x="10792074" y="1970051"/>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grpSp>
    </p:spTree>
    <p:extLst>
      <p:ext uri="{BB962C8B-B14F-4D97-AF65-F5344CB8AC3E}">
        <p14:creationId xmlns:p14="http://schemas.microsoft.com/office/powerpoint/2010/main" val="9327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0"/>
                                        </p:tgtEl>
                                        <p:attrNameLst>
                                          <p:attrName>style.visibility</p:attrName>
                                        </p:attrNameLst>
                                      </p:cBhvr>
                                      <p:to>
                                        <p:strVal val="visible"/>
                                      </p:to>
                                    </p:set>
                                    <p:animEffect transition="in" filter="fade">
                                      <p:cBhvr>
                                        <p:cTn id="43" dur="1000"/>
                                        <p:tgtEl>
                                          <p:spTgt spid="300"/>
                                        </p:tgtEl>
                                      </p:cBhvr>
                                    </p:animEffect>
                                    <p:anim calcmode="lin" valueType="num">
                                      <p:cBhvr>
                                        <p:cTn id="44" dur="1000" fill="hold"/>
                                        <p:tgtEl>
                                          <p:spTgt spid="300"/>
                                        </p:tgtEl>
                                        <p:attrNameLst>
                                          <p:attrName>ppt_x</p:attrName>
                                        </p:attrNameLst>
                                      </p:cBhvr>
                                      <p:tavLst>
                                        <p:tav tm="0">
                                          <p:val>
                                            <p:strVal val="#ppt_x"/>
                                          </p:val>
                                        </p:tav>
                                        <p:tav tm="100000">
                                          <p:val>
                                            <p:strVal val="#ppt_x"/>
                                          </p:val>
                                        </p:tav>
                                      </p:tavLst>
                                    </p:anim>
                                    <p:anim calcmode="lin" valueType="num">
                                      <p:cBhvr>
                                        <p:cTn id="45"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VS Curses</a:t>
            </a:r>
          </a:p>
        </p:txBody>
      </p:sp>
      <p:sp>
        <p:nvSpPr>
          <p:cNvPr id="11" name="Rectangle 10"/>
          <p:cNvSpPr/>
          <p:nvPr/>
        </p:nvSpPr>
        <p:spPr>
          <a:xfrm>
            <a:off x="1962196" y="932583"/>
            <a:ext cx="2351314" cy="1200329"/>
          </a:xfrm>
          <a:prstGeom prst="rect">
            <a:avLst/>
          </a:prstGeom>
        </p:spPr>
        <p:txBody>
          <a:bodyPr wrap="square">
            <a:spAutoFit/>
          </a:bodyPr>
          <a:lstStyle/>
          <a:p>
            <a:r>
              <a:rPr lang="en-US" sz="3600" dirty="0">
                <a:solidFill>
                  <a:schemeClr val="bg1"/>
                </a:solidFill>
                <a:latin typeface="Calibri" panose="020F0502020204030204" pitchFamily="34" charset="0"/>
              </a:rPr>
              <a:t>Blessings</a:t>
            </a:r>
          </a:p>
          <a:p>
            <a:endParaRPr lang="en-US" sz="3600" dirty="0">
              <a:solidFill>
                <a:schemeClr val="bg1"/>
              </a:solidFill>
              <a:latin typeface="Calibri" panose="020F0502020204030204" pitchFamily="34" charset="0"/>
            </a:endParaRPr>
          </a:p>
        </p:txBody>
      </p:sp>
      <p:sp>
        <p:nvSpPr>
          <p:cNvPr id="505" name="Rectangle 504"/>
          <p:cNvSpPr/>
          <p:nvPr/>
        </p:nvSpPr>
        <p:spPr>
          <a:xfrm>
            <a:off x="6830785" y="932583"/>
            <a:ext cx="4921431" cy="584775"/>
          </a:xfrm>
          <a:prstGeom prst="rect">
            <a:avLst/>
          </a:prstGeom>
        </p:spPr>
        <p:txBody>
          <a:bodyPr wrap="square">
            <a:spAutoFit/>
          </a:bodyPr>
          <a:lstStyle/>
          <a:p>
            <a:pPr algn="ctr"/>
            <a:r>
              <a:rPr lang="en-US" sz="3200" dirty="0">
                <a:solidFill>
                  <a:schemeClr val="bg1"/>
                </a:solidFill>
                <a:latin typeface="Calibri" panose="020F0502020204030204" pitchFamily="34" charset="0"/>
              </a:rPr>
              <a:t>Curses</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graphicFrame>
        <p:nvGraphicFramePr>
          <p:cNvPr id="8" name="Table 7"/>
          <p:cNvGraphicFramePr>
            <a:graphicFrameLocks noGrp="1"/>
          </p:cNvGraphicFramePr>
          <p:nvPr>
            <p:extLst>
              <p:ext uri="{D42A27DB-BD31-4B8C-83A1-F6EECF244321}">
                <p14:modId xmlns:p14="http://schemas.microsoft.com/office/powerpoint/2010/main" val="1821142827"/>
              </p:ext>
            </p:extLst>
          </p:nvPr>
        </p:nvGraphicFramePr>
        <p:xfrm>
          <a:off x="812797" y="1694722"/>
          <a:ext cx="4270831" cy="4389120"/>
        </p:xfrm>
        <a:graphic>
          <a:graphicData uri="http://schemas.openxmlformats.org/drawingml/2006/table">
            <a:tbl>
              <a:tblPr firstRow="1" bandRow="1">
                <a:tableStyleId>{16D9F66E-5EB9-4882-86FB-DCBF35E3C3E4}</a:tableStyleId>
              </a:tblPr>
              <a:tblGrid>
                <a:gridCol w="3135895">
                  <a:extLst>
                    <a:ext uri="{9D8B030D-6E8A-4147-A177-3AD203B41FA5}">
                      <a16:colId xmlns:a16="http://schemas.microsoft.com/office/drawing/2014/main" val="20000"/>
                    </a:ext>
                  </a:extLst>
                </a:gridCol>
                <a:gridCol w="1134936">
                  <a:extLst>
                    <a:ext uri="{9D8B030D-6E8A-4147-A177-3AD203B41FA5}">
                      <a16:colId xmlns:a16="http://schemas.microsoft.com/office/drawing/2014/main" val="20001"/>
                    </a:ext>
                  </a:extLst>
                </a:gridCol>
              </a:tblGrid>
              <a:tr h="370840">
                <a:tc>
                  <a:txBody>
                    <a:bodyPr/>
                    <a:lstStyle/>
                    <a:p>
                      <a:r>
                        <a:rPr lang="en-US" sz="2000" b="0" i="0" dirty="0">
                          <a:latin typeface="Calibri" panose="020F0502020204030204" pitchFamily="34" charset="0"/>
                        </a:rPr>
                        <a:t>The City and fields</a:t>
                      </a:r>
                    </a:p>
                  </a:txBody>
                  <a:tcPr/>
                </a:tc>
                <a:tc>
                  <a:txBody>
                    <a:bodyPr/>
                    <a:lstStyle/>
                    <a:p>
                      <a:r>
                        <a:rPr lang="en-US" sz="2000" b="0" dirty="0">
                          <a:latin typeface="Calibri" panose="020F0502020204030204" pitchFamily="34" charset="0"/>
                        </a:rPr>
                        <a:t>v. 3</a:t>
                      </a:r>
                    </a:p>
                  </a:txBody>
                  <a:tcPr/>
                </a:tc>
                <a:extLst>
                  <a:ext uri="{0D108BD9-81ED-4DB2-BD59-A6C34878D82A}">
                    <a16:rowId xmlns:a16="http://schemas.microsoft.com/office/drawing/2014/main" val="10000"/>
                  </a:ext>
                </a:extLst>
              </a:tr>
              <a:tr h="370840">
                <a:tc>
                  <a:txBody>
                    <a:bodyPr/>
                    <a:lstStyle/>
                    <a:p>
                      <a:r>
                        <a:rPr lang="en-US" sz="2000" dirty="0">
                          <a:latin typeface="Calibri" panose="020F0502020204030204" pitchFamily="34" charset="0"/>
                        </a:rPr>
                        <a:t>Healthy Bodies</a:t>
                      </a:r>
                    </a:p>
                  </a:txBody>
                  <a:tcPr/>
                </a:tc>
                <a:tc>
                  <a:txBody>
                    <a:bodyPr/>
                    <a:lstStyle/>
                    <a:p>
                      <a:r>
                        <a:rPr lang="en-US" sz="2000" dirty="0">
                          <a:latin typeface="Calibri" panose="020F0502020204030204" pitchFamily="34" charset="0"/>
                        </a:rPr>
                        <a:t>v. 4</a:t>
                      </a:r>
                    </a:p>
                  </a:txBody>
                  <a:tcPr/>
                </a:tc>
                <a:extLst>
                  <a:ext uri="{0D108BD9-81ED-4DB2-BD59-A6C34878D82A}">
                    <a16:rowId xmlns:a16="http://schemas.microsoft.com/office/drawing/2014/main" val="10001"/>
                  </a:ext>
                </a:extLst>
              </a:tr>
              <a:tr h="370840">
                <a:tc>
                  <a:txBody>
                    <a:bodyPr/>
                    <a:lstStyle/>
                    <a:p>
                      <a:r>
                        <a:rPr lang="en-US" sz="2000" dirty="0">
                          <a:latin typeface="Calibri" panose="020F0502020204030204" pitchFamily="34" charset="0"/>
                        </a:rPr>
                        <a:t>Fruitful Trees</a:t>
                      </a:r>
                      <a:r>
                        <a:rPr lang="en-US" sz="2000" baseline="0" dirty="0">
                          <a:latin typeface="Calibri" panose="020F0502020204030204" pitchFamily="34" charset="0"/>
                        </a:rPr>
                        <a:t> and fertile ground</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v. 4</a:t>
                      </a:r>
                    </a:p>
                  </a:txBody>
                  <a:tcPr/>
                </a:tc>
                <a:extLst>
                  <a:ext uri="{0D108BD9-81ED-4DB2-BD59-A6C34878D82A}">
                    <a16:rowId xmlns:a16="http://schemas.microsoft.com/office/drawing/2014/main" val="10002"/>
                  </a:ext>
                </a:extLst>
              </a:tr>
              <a:tr h="370840">
                <a:tc>
                  <a:txBody>
                    <a:bodyPr/>
                    <a:lstStyle/>
                    <a:p>
                      <a:r>
                        <a:rPr lang="en-US" sz="2000" dirty="0">
                          <a:latin typeface="Calibri" panose="020F0502020204030204" pitchFamily="34" charset="0"/>
                        </a:rPr>
                        <a:t>Increase in livestock</a:t>
                      </a:r>
                    </a:p>
                  </a:txBody>
                  <a:tcPr/>
                </a:tc>
                <a:tc>
                  <a:txBody>
                    <a:bodyPr/>
                    <a:lstStyle/>
                    <a:p>
                      <a:r>
                        <a:rPr lang="en-US" sz="2000" dirty="0">
                          <a:latin typeface="Calibri" panose="020F0502020204030204" pitchFamily="34" charset="0"/>
                        </a:rPr>
                        <a:t>v. 4</a:t>
                      </a:r>
                    </a:p>
                    <a:p>
                      <a:endParaRPr lang="en-US" sz="20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sz="2000" dirty="0">
                          <a:latin typeface="Calibri" panose="020F0502020204030204" pitchFamily="34" charset="0"/>
                        </a:rPr>
                        <a:t>Plenty of food</a:t>
                      </a:r>
                      <a:r>
                        <a:rPr lang="en-US" sz="2000" baseline="0" dirty="0">
                          <a:latin typeface="Calibri" panose="020F0502020204030204" pitchFamily="34" charset="0"/>
                        </a:rPr>
                        <a:t> and storage</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v. 5, 8</a:t>
                      </a:r>
                    </a:p>
                  </a:txBody>
                  <a:tcPr/>
                </a:tc>
                <a:extLst>
                  <a:ext uri="{0D108BD9-81ED-4DB2-BD59-A6C34878D82A}">
                    <a16:rowId xmlns:a16="http://schemas.microsoft.com/office/drawing/2014/main" val="10004"/>
                  </a:ext>
                </a:extLst>
              </a:tr>
              <a:tr h="370840">
                <a:tc>
                  <a:txBody>
                    <a:bodyPr/>
                    <a:lstStyle/>
                    <a:p>
                      <a:r>
                        <a:rPr lang="en-US" sz="2000" dirty="0">
                          <a:latin typeface="Calibri" panose="020F0502020204030204" pitchFamily="34" charset="0"/>
                        </a:rPr>
                        <a:t>Safety in traveling</a:t>
                      </a:r>
                    </a:p>
                  </a:txBody>
                  <a:tcPr/>
                </a:tc>
                <a:tc>
                  <a:txBody>
                    <a:bodyPr/>
                    <a:lstStyle/>
                    <a:p>
                      <a:r>
                        <a:rPr lang="en-US" sz="2000" dirty="0">
                          <a:latin typeface="Calibri" panose="020F0502020204030204" pitchFamily="34" charset="0"/>
                        </a:rPr>
                        <a:t>v. 6</a:t>
                      </a:r>
                    </a:p>
                  </a:txBody>
                  <a:tcPr/>
                </a:tc>
                <a:extLst>
                  <a:ext uri="{0D108BD9-81ED-4DB2-BD59-A6C34878D82A}">
                    <a16:rowId xmlns:a16="http://schemas.microsoft.com/office/drawing/2014/main" val="10005"/>
                  </a:ext>
                </a:extLst>
              </a:tr>
              <a:tr h="370840">
                <a:tc>
                  <a:txBody>
                    <a:bodyPr/>
                    <a:lstStyle/>
                    <a:p>
                      <a:r>
                        <a:rPr lang="en-US" sz="2000" dirty="0">
                          <a:latin typeface="Calibri" panose="020F0502020204030204" pitchFamily="34" charset="0"/>
                        </a:rPr>
                        <a:t>Protection from enemies—victory of wars</a:t>
                      </a:r>
                    </a:p>
                  </a:txBody>
                  <a:tcPr/>
                </a:tc>
                <a:tc>
                  <a:txBody>
                    <a:bodyPr/>
                    <a:lstStyle/>
                    <a:p>
                      <a:r>
                        <a:rPr lang="en-US" sz="2000" dirty="0">
                          <a:latin typeface="Calibri" panose="020F0502020204030204" pitchFamily="34" charset="0"/>
                        </a:rPr>
                        <a:t>v. 7</a:t>
                      </a:r>
                    </a:p>
                  </a:txBody>
                  <a:tcPr/>
                </a:tc>
                <a:extLst>
                  <a:ext uri="{0D108BD9-81ED-4DB2-BD59-A6C34878D82A}">
                    <a16:rowId xmlns:a16="http://schemas.microsoft.com/office/drawing/2014/main" val="10006"/>
                  </a:ext>
                </a:extLst>
              </a:tr>
              <a:tr h="370840">
                <a:tc>
                  <a:txBody>
                    <a:bodyPr/>
                    <a:lstStyle/>
                    <a:p>
                      <a:r>
                        <a:rPr lang="en-US" sz="2000" dirty="0">
                          <a:latin typeface="Calibri" panose="020F0502020204030204" pitchFamily="34" charset="0"/>
                        </a:rPr>
                        <a:t>Plenty of rain during the season </a:t>
                      </a:r>
                    </a:p>
                  </a:txBody>
                  <a:tcPr/>
                </a:tc>
                <a:tc>
                  <a:txBody>
                    <a:bodyPr/>
                    <a:lstStyle/>
                    <a:p>
                      <a:r>
                        <a:rPr lang="en-US" sz="2000" dirty="0">
                          <a:latin typeface="Calibri" panose="020F0502020204030204" pitchFamily="34" charset="0"/>
                        </a:rPr>
                        <a:t>v. 12</a:t>
                      </a:r>
                    </a:p>
                  </a:txBody>
                  <a:tcPr/>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3769646"/>
              </p:ext>
            </p:extLst>
          </p:nvPr>
        </p:nvGraphicFramePr>
        <p:xfrm>
          <a:off x="6634388" y="1651542"/>
          <a:ext cx="5215165" cy="4511040"/>
        </p:xfrm>
        <a:graphic>
          <a:graphicData uri="http://schemas.openxmlformats.org/drawingml/2006/table">
            <a:tbl>
              <a:tblPr firstRow="1" bandRow="1">
                <a:tableStyleId>{16D9F66E-5EB9-4882-86FB-DCBF35E3C3E4}</a:tableStyleId>
              </a:tblPr>
              <a:tblGrid>
                <a:gridCol w="3829280">
                  <a:extLst>
                    <a:ext uri="{9D8B030D-6E8A-4147-A177-3AD203B41FA5}">
                      <a16:colId xmlns:a16="http://schemas.microsoft.com/office/drawing/2014/main" val="20000"/>
                    </a:ext>
                  </a:extLst>
                </a:gridCol>
                <a:gridCol w="1385885">
                  <a:extLst>
                    <a:ext uri="{9D8B030D-6E8A-4147-A177-3AD203B41FA5}">
                      <a16:colId xmlns:a16="http://schemas.microsoft.com/office/drawing/2014/main" val="20001"/>
                    </a:ext>
                  </a:extLst>
                </a:gridCol>
              </a:tblGrid>
              <a:tr h="0">
                <a:tc>
                  <a:txBody>
                    <a:bodyPr/>
                    <a:lstStyle/>
                    <a:p>
                      <a:r>
                        <a:rPr lang="en-US" sz="1800" b="0" i="0" dirty="0">
                          <a:latin typeface="Calibri" panose="020F0502020204030204" pitchFamily="34" charset="0"/>
                        </a:rPr>
                        <a:t>Poverty</a:t>
                      </a:r>
                    </a:p>
                  </a:txBody>
                  <a:tcPr/>
                </a:tc>
                <a:tc>
                  <a:txBody>
                    <a:bodyPr/>
                    <a:lstStyle/>
                    <a:p>
                      <a:r>
                        <a:rPr lang="en-US" sz="1800" b="0" dirty="0">
                          <a:latin typeface="Calibri" panose="020F0502020204030204" pitchFamily="34" charset="0"/>
                        </a:rPr>
                        <a:t>v. 17-18</a:t>
                      </a:r>
                    </a:p>
                  </a:txBody>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rPr>
                        <a:t>Pestilence instead of health</a:t>
                      </a:r>
                    </a:p>
                  </a:txBody>
                  <a:tcPr/>
                </a:tc>
                <a:tc>
                  <a:txBody>
                    <a:bodyPr/>
                    <a:lstStyle/>
                    <a:p>
                      <a:r>
                        <a:rPr lang="en-US" sz="1800" dirty="0">
                          <a:latin typeface="Calibri" panose="020F0502020204030204" pitchFamily="34" charset="0"/>
                        </a:rPr>
                        <a:t>v. 21-22</a:t>
                      </a:r>
                    </a:p>
                  </a:txBody>
                  <a:tcP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rPr>
                        <a:t>The land would become desert</a:t>
                      </a:r>
                    </a:p>
                  </a:txBody>
                  <a:tcPr/>
                </a:tc>
                <a:tc>
                  <a:txBody>
                    <a:bodyPr/>
                    <a:lstStyle/>
                    <a:p>
                      <a:r>
                        <a:rPr lang="en-US" sz="1800" dirty="0">
                          <a:latin typeface="Calibri" panose="020F0502020204030204" pitchFamily="34" charset="0"/>
                        </a:rPr>
                        <a:t>v. 24</a:t>
                      </a:r>
                    </a:p>
                    <a:p>
                      <a:endParaRPr lang="en-US" sz="18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1800" dirty="0">
                          <a:latin typeface="Calibri" panose="020F0502020204030204" pitchFamily="34" charset="0"/>
                        </a:rPr>
                        <a:t>Defeat</a:t>
                      </a:r>
                      <a:r>
                        <a:rPr lang="en-US" sz="1800" baseline="0" dirty="0">
                          <a:latin typeface="Calibri" panose="020F0502020204030204" pitchFamily="34" charset="0"/>
                        </a:rPr>
                        <a:t> during wartime</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25</a:t>
                      </a:r>
                    </a:p>
                  </a:txBody>
                  <a:tcPr/>
                </a:tc>
                <a:extLst>
                  <a:ext uri="{0D108BD9-81ED-4DB2-BD59-A6C34878D82A}">
                    <a16:rowId xmlns:a16="http://schemas.microsoft.com/office/drawing/2014/main" val="10003"/>
                  </a:ext>
                </a:extLst>
              </a:tr>
              <a:tr h="370840">
                <a:tc>
                  <a:txBody>
                    <a:bodyPr/>
                    <a:lstStyle/>
                    <a:p>
                      <a:r>
                        <a:rPr lang="en-US" sz="1800" dirty="0">
                          <a:latin typeface="Calibri" panose="020F0502020204030204" pitchFamily="34" charset="0"/>
                        </a:rPr>
                        <a:t>Unhappy in marriage, wives kidnapped and ravished</a:t>
                      </a:r>
                    </a:p>
                  </a:txBody>
                  <a:tcPr/>
                </a:tc>
                <a:tc>
                  <a:txBody>
                    <a:bodyPr/>
                    <a:lstStyle/>
                    <a:p>
                      <a:r>
                        <a:rPr lang="en-US" sz="1800" dirty="0">
                          <a:latin typeface="Calibri" panose="020F0502020204030204" pitchFamily="34" charset="0"/>
                        </a:rPr>
                        <a:t>v. 30</a:t>
                      </a:r>
                    </a:p>
                  </a:txBody>
                  <a:tcPr/>
                </a:tc>
                <a:extLst>
                  <a:ext uri="{0D108BD9-81ED-4DB2-BD59-A6C34878D82A}">
                    <a16:rowId xmlns:a16="http://schemas.microsoft.com/office/drawing/2014/main" val="10004"/>
                  </a:ext>
                </a:extLst>
              </a:tr>
              <a:tr h="370840">
                <a:tc>
                  <a:txBody>
                    <a:bodyPr/>
                    <a:lstStyle/>
                    <a:p>
                      <a:r>
                        <a:rPr lang="en-US" sz="1800" dirty="0">
                          <a:latin typeface="Calibri" panose="020F0502020204030204" pitchFamily="34" charset="0"/>
                        </a:rPr>
                        <a:t>Children</a:t>
                      </a:r>
                      <a:r>
                        <a:rPr lang="en-US" sz="1800" baseline="0" dirty="0">
                          <a:latin typeface="Calibri" panose="020F0502020204030204" pitchFamily="34" charset="0"/>
                        </a:rPr>
                        <a:t> sold into slavery</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32,</a:t>
                      </a:r>
                      <a:r>
                        <a:rPr lang="en-US" sz="1800" baseline="0" dirty="0">
                          <a:latin typeface="Calibri" panose="020F0502020204030204" pitchFamily="34" charset="0"/>
                        </a:rPr>
                        <a:t> 41</a:t>
                      </a:r>
                      <a:endParaRPr lang="en-US" sz="180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sz="1800" dirty="0">
                          <a:latin typeface="Calibri" panose="020F0502020204030204" pitchFamily="34" charset="0"/>
                        </a:rPr>
                        <a:t>Left destitute</a:t>
                      </a:r>
                      <a:r>
                        <a:rPr lang="en-US" sz="1800" baseline="0" dirty="0">
                          <a:latin typeface="Calibri" panose="020F0502020204030204" pitchFamily="34" charset="0"/>
                        </a:rPr>
                        <a:t> with no livestock</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31</a:t>
                      </a:r>
                    </a:p>
                  </a:txBody>
                  <a:tcPr/>
                </a:tc>
                <a:extLst>
                  <a:ext uri="{0D108BD9-81ED-4DB2-BD59-A6C34878D82A}">
                    <a16:rowId xmlns:a16="http://schemas.microsoft.com/office/drawing/2014/main" val="10006"/>
                  </a:ext>
                </a:extLst>
              </a:tr>
              <a:tr h="370840">
                <a:tc>
                  <a:txBody>
                    <a:bodyPr/>
                    <a:lstStyle/>
                    <a:p>
                      <a:r>
                        <a:rPr lang="en-US" sz="1800" dirty="0">
                          <a:latin typeface="Calibri" panose="020F0502020204030204" pitchFamily="34" charset="0"/>
                        </a:rPr>
                        <a:t>Considered</a:t>
                      </a:r>
                      <a:r>
                        <a:rPr lang="en-US" sz="1800" baseline="0" dirty="0">
                          <a:latin typeface="Calibri" panose="020F0502020204030204" pitchFamily="34" charset="0"/>
                        </a:rPr>
                        <a:t> to be the lowest of citizens </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a:t>
                      </a:r>
                      <a:r>
                        <a:rPr lang="en-US" sz="1800" baseline="0" dirty="0">
                          <a:latin typeface="Calibri" panose="020F0502020204030204" pitchFamily="34" charset="0"/>
                        </a:rPr>
                        <a:t> 44</a:t>
                      </a:r>
                      <a:endParaRPr lang="en-US" sz="1800" dirty="0">
                        <a:latin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sz="1800" dirty="0">
                          <a:latin typeface="Calibri" panose="020F0502020204030204" pitchFamily="34" charset="0"/>
                        </a:rPr>
                        <a:t>Religious freedom abolished because of idol worship</a:t>
                      </a:r>
                    </a:p>
                  </a:txBody>
                  <a:tcPr/>
                </a:tc>
                <a:tc>
                  <a:txBody>
                    <a:bodyPr/>
                    <a:lstStyle/>
                    <a:p>
                      <a:r>
                        <a:rPr lang="en-US" sz="1800" dirty="0">
                          <a:latin typeface="Calibri" panose="020F0502020204030204" pitchFamily="34" charset="0"/>
                        </a:rPr>
                        <a:t>v. 36</a:t>
                      </a:r>
                    </a:p>
                  </a:txBody>
                  <a:tcPr/>
                </a:tc>
                <a:extLst>
                  <a:ext uri="{0D108BD9-81ED-4DB2-BD59-A6C34878D82A}">
                    <a16:rowId xmlns:a16="http://schemas.microsoft.com/office/drawing/2014/main" val="10008"/>
                  </a:ext>
                </a:extLst>
              </a:tr>
              <a:tr h="370840">
                <a:tc>
                  <a:txBody>
                    <a:bodyPr/>
                    <a:lstStyle/>
                    <a:p>
                      <a:r>
                        <a:rPr lang="en-US" sz="1800" dirty="0">
                          <a:latin typeface="Calibri" panose="020F0502020204030204" pitchFamily="34" charset="0"/>
                        </a:rPr>
                        <a:t>Hunger, thirst, and nakedness</a:t>
                      </a:r>
                    </a:p>
                  </a:txBody>
                  <a:tcPr/>
                </a:tc>
                <a:tc>
                  <a:txBody>
                    <a:bodyPr/>
                    <a:lstStyle/>
                    <a:p>
                      <a:r>
                        <a:rPr lang="en-US" sz="1800" dirty="0">
                          <a:latin typeface="Calibri" panose="020F0502020204030204" pitchFamily="34" charset="0"/>
                        </a:rPr>
                        <a:t>v. 48</a:t>
                      </a:r>
                    </a:p>
                  </a:txBody>
                  <a:tcPr/>
                </a:tc>
                <a:extLst>
                  <a:ext uri="{0D108BD9-81ED-4DB2-BD59-A6C34878D82A}">
                    <a16:rowId xmlns:a16="http://schemas.microsoft.com/office/drawing/2014/main" val="10009"/>
                  </a:ext>
                </a:extLst>
              </a:tr>
            </a:tbl>
          </a:graphicData>
        </a:graphic>
      </p:graphicFrame>
      <p:pic>
        <p:nvPicPr>
          <p:cNvPr id="8194" name="Picture 2" descr="http://1.bp.blogspot.com/-eWkrvOLvpec/VfjjsEkHiEI/AAAAAAAABCw/WIJ1s68VqBw/s1600/Thumbs%2BDown_Skin%2B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829" y="681541"/>
            <a:ext cx="736996" cy="936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1.bp.blogspot.com/-eWkrvOLvpec/VfjjsEkHiEI/AAAAAAAABCw/WIJ1s68VqBw/s1600/Thumbs%2BDown_Skin%2B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225200" y="714931"/>
            <a:ext cx="736996" cy="9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Choices</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(3)</a:t>
            </a:r>
          </a:p>
        </p:txBody>
      </p:sp>
      <p:grpSp>
        <p:nvGrpSpPr>
          <p:cNvPr id="9" name="Group 8"/>
          <p:cNvGrpSpPr/>
          <p:nvPr/>
        </p:nvGrpSpPr>
        <p:grpSpPr>
          <a:xfrm>
            <a:off x="338001" y="216030"/>
            <a:ext cx="3980695" cy="284098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71979" y="1218642"/>
              <a:ext cx="2293346" cy="948508"/>
            </a:xfrm>
            <a:prstGeom prst="rect">
              <a:avLst/>
            </a:prstGeom>
          </p:spPr>
          <p:txBody>
            <a:bodyPr wrap="square">
              <a:spAutoFit/>
            </a:bodyPr>
            <a:lstStyle/>
            <a:p>
              <a:pPr algn="ctr"/>
              <a:r>
                <a:rPr lang="en-US" sz="1600" dirty="0"/>
                <a:t> </a:t>
              </a:r>
              <a:r>
                <a:rPr lang="en-US" sz="1600" b="1" dirty="0"/>
                <a:t>If we choose to obey all of God’s commandments, He will bless us in all areas of our lives</a:t>
              </a:r>
              <a:endParaRPr lang="en-US" sz="1600" i="1" dirty="0"/>
            </a:p>
          </p:txBody>
        </p:sp>
      </p:grpSp>
      <p:grpSp>
        <p:nvGrpSpPr>
          <p:cNvPr id="24" name="Group 23"/>
          <p:cNvGrpSpPr/>
          <p:nvPr/>
        </p:nvGrpSpPr>
        <p:grpSpPr>
          <a:xfrm>
            <a:off x="7854882" y="216030"/>
            <a:ext cx="3719698" cy="2654710"/>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867227" y="947483"/>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32643" y="1099121"/>
              <a:ext cx="2293346" cy="1247075"/>
            </a:xfrm>
            <a:prstGeom prst="rect">
              <a:avLst/>
            </a:prstGeom>
          </p:spPr>
          <p:txBody>
            <a:bodyPr wrap="square">
              <a:spAutoFit/>
            </a:bodyPr>
            <a:lstStyle/>
            <a:p>
              <a:pPr algn="ctr"/>
              <a:r>
                <a:rPr lang="en-US" sz="1600" b="1" dirty="0"/>
                <a:t>If we choose not to obey all of God’s commandments, we lose the blessings He desires to give us</a:t>
              </a:r>
              <a:endParaRPr lang="en-US" sz="1600" i="1" dirty="0"/>
            </a:p>
          </p:txBody>
        </p:sp>
      </p:grpSp>
      <p:sp>
        <p:nvSpPr>
          <p:cNvPr id="3" name="Rectangle 2"/>
          <p:cNvSpPr/>
          <p:nvPr/>
        </p:nvSpPr>
        <p:spPr>
          <a:xfrm>
            <a:off x="614086" y="3333749"/>
            <a:ext cx="7841737" cy="2677656"/>
          </a:xfrm>
          <a:prstGeom prst="rect">
            <a:avLst/>
          </a:prstGeom>
        </p:spPr>
        <p:txBody>
          <a:bodyPr wrap="square">
            <a:spAutoFit/>
          </a:bodyPr>
          <a:lstStyle/>
          <a:p>
            <a:r>
              <a:rPr lang="en-US" sz="2400" dirty="0">
                <a:solidFill>
                  <a:schemeClr val="bg1"/>
                </a:solidFill>
                <a:latin typeface="Calibri" panose="020F0502020204030204" pitchFamily="34" charset="0"/>
              </a:rPr>
              <a:t>“[Have] faith to keep </a:t>
            </a:r>
            <a:r>
              <a:rPr lang="en-US" sz="2400" i="1" dirty="0">
                <a:solidFill>
                  <a:schemeClr val="bg1"/>
                </a:solidFill>
                <a:latin typeface="Calibri" panose="020F0502020204030204" pitchFamily="34" charset="0"/>
              </a:rPr>
              <a:t>all</a:t>
            </a:r>
            <a:r>
              <a:rPr lang="en-US" sz="2400" dirty="0">
                <a:solidFill>
                  <a:schemeClr val="bg1"/>
                </a:solidFill>
                <a:latin typeface="Calibri" panose="020F0502020204030204" pitchFamily="34" charset="0"/>
              </a:rPr>
              <a:t> the commandments of God, knowing that they are given to bless His children and bring them joy. [You]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sz="2400" i="1" dirty="0">
                <a:solidFill>
                  <a:schemeClr val="bg1"/>
                </a:solidFill>
                <a:latin typeface="Calibri" panose="020F0502020204030204" pitchFamily="34" charset="0"/>
              </a:rPr>
              <a:t>all</a:t>
            </a:r>
            <a:r>
              <a:rPr lang="en-US" sz="2400" dirty="0">
                <a:solidFill>
                  <a:schemeClr val="bg1"/>
                </a:solidFill>
                <a:latin typeface="Calibri" panose="020F0502020204030204" pitchFamily="34" charset="0"/>
              </a:rPr>
              <a:t> of His commandments.”</a:t>
            </a:r>
            <a:endParaRPr lang="en-US" sz="2400" dirty="0">
              <a:solidFill>
                <a:schemeClr val="bg1"/>
              </a:solidFill>
            </a:endParaRPr>
          </a:p>
        </p:txBody>
      </p:sp>
      <p:pic>
        <p:nvPicPr>
          <p:cNvPr id="10242"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826" y="3429000"/>
            <a:ext cx="1856447" cy="24698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1.bp.blogspot.com/-eWkrvOLvpec/VfjjsEkHiEI/AAAAAAAABCw/WIJ1s68VqBw/s1600/Thumbs%2BDown_Skin%2B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785" y="1356277"/>
            <a:ext cx="736996" cy="93661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1.bp.blogspot.com/-eWkrvOLvpec/VfjjsEkHiEI/AAAAAAAABCw/WIJ1s68VqBw/s1600/Thumbs%2BDown_Skin%2B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434278" y="1195881"/>
            <a:ext cx="736996" cy="9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Vertical)">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3838</Words>
  <Application>Microsoft Office PowerPoint</Application>
  <PresentationFormat>Widescreen</PresentationFormat>
  <Paragraphs>262</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Aharoni</vt:lpstr>
      <vt:lpstr>Palatino</vt:lpstr>
      <vt:lpstr>Arial</vt:lpstr>
      <vt:lpstr>Georgia</vt:lpstr>
      <vt:lpstr>Agency FB</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2015-11-14T15:07:35Z</dcterms:created>
  <dcterms:modified xsi:type="dcterms:W3CDTF">2026-05-15T14:58:52Z</dcterms:modified>
</cp:coreProperties>
</file>