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0" r:id="rId4"/>
    <p:sldId id="262" r:id="rId5"/>
    <p:sldId id="261" r:id="rId6"/>
    <p:sldId id="273" r:id="rId7"/>
    <p:sldId id="264" r:id="rId8"/>
    <p:sldId id="265" r:id="rId9"/>
    <p:sldId id="267" r:id="rId10"/>
    <p:sldId id="274" r:id="rId11"/>
    <p:sldId id="266" r:id="rId12"/>
    <p:sldId id="269" r:id="rId13"/>
    <p:sldId id="276" r:id="rId14"/>
    <p:sldId id="270" r:id="rId15"/>
    <p:sldId id="271" r:id="rId16"/>
    <p:sldId id="272" r:id="rId17"/>
    <p:sldId id="277" r:id="rId18"/>
    <p:sldId id="258" r:id="rId19"/>
    <p:sldId id="275" r:id="rId20"/>
    <p:sldId id="268" r:id="rId21"/>
    <p:sldId id="278" r:id="rId22"/>
  </p:sldIdLst>
  <p:sldSz cx="12192000" cy="6858000"/>
  <p:notesSz cx="6858000" cy="9144000"/>
  <p:embeddedFontLst>
    <p:embeddedFont>
      <p:font typeface="AR BLANCA" panose="020B0604020202020204" charset="0"/>
      <p:regular r:id="rId23"/>
    </p:embeddedFont>
    <p:embeddedFont>
      <p:font typeface="Bradley Hand ITC" panose="03070402050302030203" pitchFamily="66"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C34E"/>
    <a:srgbClr val="673105"/>
    <a:srgbClr val="D2DB81"/>
    <a:srgbClr val="FFFF99"/>
    <a:srgbClr val="E5CA27"/>
    <a:srgbClr val="B19C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7" autoAdjust="0"/>
    <p:restoredTop sz="94660"/>
  </p:normalViewPr>
  <p:slideViewPr>
    <p:cSldViewPr snapToGrid="0">
      <p:cViewPr varScale="1">
        <p:scale>
          <a:sx n="112" d="100"/>
          <a:sy n="112" d="100"/>
        </p:scale>
        <p:origin x="3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5408E03-D802-463C-9612-E3750156172B}" type="datetimeFigureOut">
              <a:rPr lang="en-US" smtClean="0"/>
              <a:t>5/16/2026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686CF-79DF-44A6-B56D-9636E10181E2}" type="slidenum">
              <a:rPr lang="en-US" smtClean="0"/>
              <a:t>‹#›</a:t>
            </a:fld>
            <a:endParaRPr lang="en-US"/>
          </a:p>
        </p:txBody>
      </p:sp>
    </p:spTree>
    <p:extLst>
      <p:ext uri="{BB962C8B-B14F-4D97-AF65-F5344CB8AC3E}">
        <p14:creationId xmlns:p14="http://schemas.microsoft.com/office/powerpoint/2010/main" val="3266876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408E03-D802-463C-9612-E3750156172B}" type="datetimeFigureOut">
              <a:rPr lang="en-US" smtClean="0"/>
              <a:t>5/16/2026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686CF-79DF-44A6-B56D-9636E10181E2}" type="slidenum">
              <a:rPr lang="en-US" smtClean="0"/>
              <a:t>‹#›</a:t>
            </a:fld>
            <a:endParaRPr lang="en-US"/>
          </a:p>
        </p:txBody>
      </p:sp>
    </p:spTree>
    <p:extLst>
      <p:ext uri="{BB962C8B-B14F-4D97-AF65-F5344CB8AC3E}">
        <p14:creationId xmlns:p14="http://schemas.microsoft.com/office/powerpoint/2010/main" val="111880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408E03-D802-463C-9612-E3750156172B}" type="datetimeFigureOut">
              <a:rPr lang="en-US" smtClean="0"/>
              <a:t>5/16/2026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686CF-79DF-44A6-B56D-9636E10181E2}" type="slidenum">
              <a:rPr lang="en-US" smtClean="0"/>
              <a:t>‹#›</a:t>
            </a:fld>
            <a:endParaRPr lang="en-US"/>
          </a:p>
        </p:txBody>
      </p:sp>
    </p:spTree>
    <p:extLst>
      <p:ext uri="{BB962C8B-B14F-4D97-AF65-F5344CB8AC3E}">
        <p14:creationId xmlns:p14="http://schemas.microsoft.com/office/powerpoint/2010/main" val="2595626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408E03-D802-463C-9612-E3750156172B}" type="datetimeFigureOut">
              <a:rPr lang="en-US" smtClean="0"/>
              <a:t>5/16/2026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686CF-79DF-44A6-B56D-9636E10181E2}" type="slidenum">
              <a:rPr lang="en-US" smtClean="0"/>
              <a:t>‹#›</a:t>
            </a:fld>
            <a:endParaRPr lang="en-US"/>
          </a:p>
        </p:txBody>
      </p:sp>
    </p:spTree>
    <p:extLst>
      <p:ext uri="{BB962C8B-B14F-4D97-AF65-F5344CB8AC3E}">
        <p14:creationId xmlns:p14="http://schemas.microsoft.com/office/powerpoint/2010/main" val="3122934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408E03-D802-463C-9612-E3750156172B}" type="datetimeFigureOut">
              <a:rPr lang="en-US" smtClean="0"/>
              <a:t>5/16/2026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686CF-79DF-44A6-B56D-9636E10181E2}" type="slidenum">
              <a:rPr lang="en-US" smtClean="0"/>
              <a:t>‹#›</a:t>
            </a:fld>
            <a:endParaRPr lang="en-US"/>
          </a:p>
        </p:txBody>
      </p:sp>
    </p:spTree>
    <p:extLst>
      <p:ext uri="{BB962C8B-B14F-4D97-AF65-F5344CB8AC3E}">
        <p14:creationId xmlns:p14="http://schemas.microsoft.com/office/powerpoint/2010/main" val="3980574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408E03-D802-463C-9612-E3750156172B}" type="datetimeFigureOut">
              <a:rPr lang="en-US" smtClean="0"/>
              <a:t>5/16/2026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1686CF-79DF-44A6-B56D-9636E10181E2}" type="slidenum">
              <a:rPr lang="en-US" smtClean="0"/>
              <a:t>‹#›</a:t>
            </a:fld>
            <a:endParaRPr lang="en-US"/>
          </a:p>
        </p:txBody>
      </p:sp>
    </p:spTree>
    <p:extLst>
      <p:ext uri="{BB962C8B-B14F-4D97-AF65-F5344CB8AC3E}">
        <p14:creationId xmlns:p14="http://schemas.microsoft.com/office/powerpoint/2010/main" val="250511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408E03-D802-463C-9612-E3750156172B}" type="datetimeFigureOut">
              <a:rPr lang="en-US" smtClean="0"/>
              <a:t>5/16/2026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1686CF-79DF-44A6-B56D-9636E10181E2}" type="slidenum">
              <a:rPr lang="en-US" smtClean="0"/>
              <a:t>‹#›</a:t>
            </a:fld>
            <a:endParaRPr lang="en-US"/>
          </a:p>
        </p:txBody>
      </p:sp>
    </p:spTree>
    <p:extLst>
      <p:ext uri="{BB962C8B-B14F-4D97-AF65-F5344CB8AC3E}">
        <p14:creationId xmlns:p14="http://schemas.microsoft.com/office/powerpoint/2010/main" val="1285498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408E03-D802-463C-9612-E3750156172B}" type="datetimeFigureOut">
              <a:rPr lang="en-US" smtClean="0"/>
              <a:t>5/16/2026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1686CF-79DF-44A6-B56D-9636E10181E2}" type="slidenum">
              <a:rPr lang="en-US" smtClean="0"/>
              <a:t>‹#›</a:t>
            </a:fld>
            <a:endParaRPr lang="en-US"/>
          </a:p>
        </p:txBody>
      </p:sp>
    </p:spTree>
    <p:extLst>
      <p:ext uri="{BB962C8B-B14F-4D97-AF65-F5344CB8AC3E}">
        <p14:creationId xmlns:p14="http://schemas.microsoft.com/office/powerpoint/2010/main" val="3001167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408E03-D802-463C-9612-E3750156172B}" type="datetimeFigureOut">
              <a:rPr lang="en-US" smtClean="0"/>
              <a:t>5/16/2026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1686CF-79DF-44A6-B56D-9636E10181E2}" type="slidenum">
              <a:rPr lang="en-US" smtClean="0"/>
              <a:t>‹#›</a:t>
            </a:fld>
            <a:endParaRPr lang="en-US"/>
          </a:p>
        </p:txBody>
      </p:sp>
    </p:spTree>
    <p:extLst>
      <p:ext uri="{BB962C8B-B14F-4D97-AF65-F5344CB8AC3E}">
        <p14:creationId xmlns:p14="http://schemas.microsoft.com/office/powerpoint/2010/main" val="49349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408E03-D802-463C-9612-E3750156172B}" type="datetimeFigureOut">
              <a:rPr lang="en-US" smtClean="0"/>
              <a:t>5/16/2026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1686CF-79DF-44A6-B56D-9636E10181E2}" type="slidenum">
              <a:rPr lang="en-US" smtClean="0"/>
              <a:t>‹#›</a:t>
            </a:fld>
            <a:endParaRPr lang="en-US"/>
          </a:p>
        </p:txBody>
      </p:sp>
    </p:spTree>
    <p:extLst>
      <p:ext uri="{BB962C8B-B14F-4D97-AF65-F5344CB8AC3E}">
        <p14:creationId xmlns:p14="http://schemas.microsoft.com/office/powerpoint/2010/main" val="276091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408E03-D802-463C-9612-E3750156172B}" type="datetimeFigureOut">
              <a:rPr lang="en-US" smtClean="0"/>
              <a:t>5/16/2026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1686CF-79DF-44A6-B56D-9636E10181E2}" type="slidenum">
              <a:rPr lang="en-US" smtClean="0"/>
              <a:t>‹#›</a:t>
            </a:fld>
            <a:endParaRPr lang="en-US"/>
          </a:p>
        </p:txBody>
      </p:sp>
    </p:spTree>
    <p:extLst>
      <p:ext uri="{BB962C8B-B14F-4D97-AF65-F5344CB8AC3E}">
        <p14:creationId xmlns:p14="http://schemas.microsoft.com/office/powerpoint/2010/main" val="2986990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408E03-D802-463C-9612-E3750156172B}" type="datetimeFigureOut">
              <a:rPr lang="en-US" smtClean="0"/>
              <a:t>5/16/2026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1686CF-79DF-44A6-B56D-9636E10181E2}" type="slidenum">
              <a:rPr lang="en-US" smtClean="0"/>
              <a:t>‹#›</a:t>
            </a:fld>
            <a:endParaRPr lang="en-US"/>
          </a:p>
        </p:txBody>
      </p:sp>
    </p:spTree>
    <p:extLst>
      <p:ext uri="{BB962C8B-B14F-4D97-AF65-F5344CB8AC3E}">
        <p14:creationId xmlns:p14="http://schemas.microsoft.com/office/powerpoint/2010/main" val="1199682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 name="Picture 1023">
            <a:extLst>
              <a:ext uri="{FF2B5EF4-FFF2-40B4-BE49-F238E27FC236}">
                <a16:creationId xmlns:a16="http://schemas.microsoft.com/office/drawing/2014/main" id="{077BF787-E47E-49D7-A2C1-1681CBCA7B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118" y="515630"/>
            <a:ext cx="12192000" cy="1938992"/>
          </a:xfrm>
          <a:prstGeom prst="rect">
            <a:avLst/>
          </a:prstGeom>
          <a:noFill/>
        </p:spPr>
        <p:txBody>
          <a:bodyPr wrap="square" rtlCol="0">
            <a:spAutoFit/>
          </a:bodyPr>
          <a:lstStyle/>
          <a:p>
            <a:pPr algn="ctr"/>
            <a:r>
              <a:rPr lang="en-US" sz="6600" dirty="0">
                <a:latin typeface="AR BLANCA" panose="02000000000000000000" pitchFamily="2" charset="0"/>
              </a:rPr>
              <a:t>The Downfall of King David</a:t>
            </a:r>
          </a:p>
          <a:p>
            <a:pPr algn="ctr"/>
            <a:r>
              <a:rPr lang="en-US" sz="5400" dirty="0">
                <a:latin typeface="AR BLANCA" panose="02000000000000000000" pitchFamily="2" charset="0"/>
              </a:rPr>
              <a:t>2 Samuel 11-12:9</a:t>
            </a:r>
          </a:p>
        </p:txBody>
      </p:sp>
      <p:grpSp>
        <p:nvGrpSpPr>
          <p:cNvPr id="5" name="Group 4"/>
          <p:cNvGrpSpPr/>
          <p:nvPr/>
        </p:nvGrpSpPr>
        <p:grpSpPr>
          <a:xfrm>
            <a:off x="6710658" y="2587344"/>
            <a:ext cx="2032309" cy="4014470"/>
            <a:chOff x="318360" y="117263"/>
            <a:chExt cx="2909499" cy="5747204"/>
          </a:xfrm>
        </p:grpSpPr>
        <p:sp>
          <p:nvSpPr>
            <p:cNvPr id="7" name="Oval 6"/>
            <p:cNvSpPr/>
            <p:nvPr/>
          </p:nvSpPr>
          <p:spPr>
            <a:xfrm rot="20219626">
              <a:off x="2614544" y="3326040"/>
              <a:ext cx="613315" cy="8312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3035986">
              <a:off x="427336" y="3264107"/>
              <a:ext cx="613315" cy="8312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993998" y="5223478"/>
              <a:ext cx="1486359" cy="640989"/>
              <a:chOff x="993998" y="5223478"/>
              <a:chExt cx="1486359" cy="640989"/>
            </a:xfrm>
          </p:grpSpPr>
          <p:sp>
            <p:nvSpPr>
              <p:cNvPr id="80" name="Oval 79"/>
              <p:cNvSpPr/>
              <p:nvPr/>
            </p:nvSpPr>
            <p:spPr>
              <a:xfrm rot="3035986">
                <a:off x="1102974" y="5142176"/>
                <a:ext cx="613315" cy="83126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18846152">
                <a:off x="1758065" y="5118458"/>
                <a:ext cx="613315" cy="83126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rot="18846152">
                <a:off x="1733175" y="5271654"/>
                <a:ext cx="606163" cy="5098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14629933">
                <a:off x="1106549" y="5298040"/>
                <a:ext cx="606163" cy="5098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rapezoid 9"/>
            <p:cNvSpPr/>
            <p:nvPr/>
          </p:nvSpPr>
          <p:spPr>
            <a:xfrm rot="1548240">
              <a:off x="658502" y="1828752"/>
              <a:ext cx="936751" cy="2017059"/>
            </a:xfrm>
            <a:prstGeom prst="trapezoid">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rot="20076904">
              <a:off x="2065197" y="1828849"/>
              <a:ext cx="936751" cy="2017059"/>
            </a:xfrm>
            <a:prstGeom prst="trapezoid">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a:off x="993017" y="1873350"/>
              <a:ext cx="1669243" cy="3551380"/>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ultiply 12"/>
            <p:cNvSpPr/>
            <p:nvPr/>
          </p:nvSpPr>
          <p:spPr>
            <a:xfrm>
              <a:off x="893813" y="1335466"/>
              <a:ext cx="1829975" cy="2465745"/>
            </a:xfrm>
            <a:prstGeom prst="mathMultiply">
              <a:avLst>
                <a:gd name="adj1" fmla="val 13105"/>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893812" y="3045880"/>
              <a:ext cx="1877998" cy="1754719"/>
            </a:xfrm>
            <a:prstGeom prst="trapezoid">
              <a:avLst>
                <a:gd name="adj" fmla="val 21935"/>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968189" y="4182036"/>
              <a:ext cx="1734670" cy="564776"/>
              <a:chOff x="4693024" y="2286000"/>
              <a:chExt cx="5255680" cy="1663130"/>
            </a:xfrm>
          </p:grpSpPr>
          <p:grpSp>
            <p:nvGrpSpPr>
              <p:cNvPr id="65" name="Group 64"/>
              <p:cNvGrpSpPr/>
              <p:nvPr/>
            </p:nvGrpSpPr>
            <p:grpSpPr>
              <a:xfrm>
                <a:off x="4693024" y="2286000"/>
                <a:ext cx="1748117" cy="1663130"/>
                <a:chOff x="4693024" y="2286000"/>
                <a:chExt cx="1748117" cy="1663130"/>
              </a:xfrm>
            </p:grpSpPr>
            <p:sp>
              <p:nvSpPr>
                <p:cNvPr id="78" name="Quad Arrow Callout 77"/>
                <p:cNvSpPr/>
                <p:nvPr/>
              </p:nvSpPr>
              <p:spPr>
                <a:xfrm>
                  <a:off x="4693024" y="2286000"/>
                  <a:ext cx="1748117" cy="1663130"/>
                </a:xfrm>
                <a:prstGeom prst="quadArrowCallout">
                  <a:avLst>
                    <a:gd name="adj1" fmla="val 34686"/>
                    <a:gd name="adj2" fmla="val 18515"/>
                    <a:gd name="adj3" fmla="val 18515"/>
                    <a:gd name="adj4" fmla="val 48123"/>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Quad Arrow Callout 78"/>
                <p:cNvSpPr/>
                <p:nvPr/>
              </p:nvSpPr>
              <p:spPr>
                <a:xfrm>
                  <a:off x="5087472" y="2626659"/>
                  <a:ext cx="970550" cy="923365"/>
                </a:xfrm>
                <a:prstGeom prst="quadArrowCallout">
                  <a:avLst>
                    <a:gd name="adj1" fmla="val 34686"/>
                    <a:gd name="adj2" fmla="val 18515"/>
                    <a:gd name="adj3" fmla="val 18515"/>
                    <a:gd name="adj4" fmla="val 48123"/>
                  </a:avLst>
                </a:prstGeom>
                <a:solidFill>
                  <a:srgbClr val="D2DB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6441141" y="2286000"/>
                <a:ext cx="1748117" cy="1663130"/>
                <a:chOff x="4693024" y="2286000"/>
                <a:chExt cx="1748117" cy="1663130"/>
              </a:xfrm>
            </p:grpSpPr>
            <p:sp>
              <p:nvSpPr>
                <p:cNvPr id="76" name="Quad Arrow Callout 75"/>
                <p:cNvSpPr/>
                <p:nvPr/>
              </p:nvSpPr>
              <p:spPr>
                <a:xfrm>
                  <a:off x="4693024" y="2286000"/>
                  <a:ext cx="1748117" cy="1663130"/>
                </a:xfrm>
                <a:prstGeom prst="quadArrowCallout">
                  <a:avLst>
                    <a:gd name="adj1" fmla="val 34686"/>
                    <a:gd name="adj2" fmla="val 18515"/>
                    <a:gd name="adj3" fmla="val 18515"/>
                    <a:gd name="adj4" fmla="val 48123"/>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Quad Arrow Callout 76"/>
                <p:cNvSpPr/>
                <p:nvPr/>
              </p:nvSpPr>
              <p:spPr>
                <a:xfrm>
                  <a:off x="5087472" y="2626659"/>
                  <a:ext cx="970550" cy="923365"/>
                </a:xfrm>
                <a:prstGeom prst="quadArrowCallout">
                  <a:avLst>
                    <a:gd name="adj1" fmla="val 34686"/>
                    <a:gd name="adj2" fmla="val 18515"/>
                    <a:gd name="adj3" fmla="val 18515"/>
                    <a:gd name="adj4" fmla="val 48123"/>
                  </a:avLst>
                </a:prstGeom>
                <a:solidFill>
                  <a:srgbClr val="D2DB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8200587" y="2286000"/>
                <a:ext cx="1748117" cy="1663130"/>
                <a:chOff x="4693024" y="2286000"/>
                <a:chExt cx="1748117" cy="1663130"/>
              </a:xfrm>
            </p:grpSpPr>
            <p:sp>
              <p:nvSpPr>
                <p:cNvPr id="74" name="Quad Arrow Callout 73"/>
                <p:cNvSpPr/>
                <p:nvPr/>
              </p:nvSpPr>
              <p:spPr>
                <a:xfrm>
                  <a:off x="4693024" y="2286000"/>
                  <a:ext cx="1748117" cy="1663130"/>
                </a:xfrm>
                <a:prstGeom prst="quadArrowCallout">
                  <a:avLst>
                    <a:gd name="adj1" fmla="val 34686"/>
                    <a:gd name="adj2" fmla="val 18515"/>
                    <a:gd name="adj3" fmla="val 18515"/>
                    <a:gd name="adj4" fmla="val 48123"/>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Quad Arrow Callout 74"/>
                <p:cNvSpPr/>
                <p:nvPr/>
              </p:nvSpPr>
              <p:spPr>
                <a:xfrm>
                  <a:off x="5087472" y="2626659"/>
                  <a:ext cx="970550" cy="923365"/>
                </a:xfrm>
                <a:prstGeom prst="quadArrowCallout">
                  <a:avLst>
                    <a:gd name="adj1" fmla="val 34686"/>
                    <a:gd name="adj2" fmla="val 18515"/>
                    <a:gd name="adj3" fmla="val 18515"/>
                    <a:gd name="adj4" fmla="val 48123"/>
                  </a:avLst>
                </a:prstGeom>
                <a:solidFill>
                  <a:srgbClr val="D2DB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Quad Arrow Callout 67"/>
              <p:cNvSpPr/>
              <p:nvPr/>
            </p:nvSpPr>
            <p:spPr>
              <a:xfrm>
                <a:off x="6202765" y="2808315"/>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Quad Arrow Callout 68"/>
              <p:cNvSpPr/>
              <p:nvPr/>
            </p:nvSpPr>
            <p:spPr>
              <a:xfrm>
                <a:off x="7898402" y="2808315"/>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Quad Arrow Callout 69"/>
              <p:cNvSpPr/>
              <p:nvPr/>
            </p:nvSpPr>
            <p:spPr>
              <a:xfrm>
                <a:off x="6196045" y="3283444"/>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Quad Arrow Callout 70"/>
              <p:cNvSpPr/>
              <p:nvPr/>
            </p:nvSpPr>
            <p:spPr>
              <a:xfrm>
                <a:off x="7901577" y="3269997"/>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Quad Arrow Callout 71"/>
              <p:cNvSpPr/>
              <p:nvPr/>
            </p:nvSpPr>
            <p:spPr>
              <a:xfrm>
                <a:off x="6180353" y="2369045"/>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Quad Arrow Callout 72"/>
              <p:cNvSpPr/>
              <p:nvPr/>
            </p:nvSpPr>
            <p:spPr>
              <a:xfrm>
                <a:off x="7901577" y="2328704"/>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p:cNvSpPr/>
            <p:nvPr/>
          </p:nvSpPr>
          <p:spPr>
            <a:xfrm>
              <a:off x="1126877" y="258563"/>
              <a:ext cx="1406695" cy="190659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554579" y="117263"/>
              <a:ext cx="2508442" cy="2778373"/>
              <a:chOff x="5284184" y="1289367"/>
              <a:chExt cx="2637095" cy="2920870"/>
            </a:xfrm>
          </p:grpSpPr>
          <p:sp>
            <p:nvSpPr>
              <p:cNvPr id="49" name="Moon 48"/>
              <p:cNvSpPr/>
              <p:nvPr/>
            </p:nvSpPr>
            <p:spPr>
              <a:xfrm rot="572292">
                <a:off x="5537443" y="2048055"/>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15808513" flipH="1">
                <a:off x="5981902" y="958997"/>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rot="2559406">
                <a:off x="5561286" y="1458654"/>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p:cNvSpPr/>
              <p:nvPr/>
            </p:nvSpPr>
            <p:spPr>
              <a:xfrm rot="21145672">
                <a:off x="5284185" y="2434830"/>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p:cNvSpPr/>
              <p:nvPr/>
            </p:nvSpPr>
            <p:spPr>
              <a:xfrm rot="10800000">
                <a:off x="5284184" y="2882042"/>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p:cNvGrpSpPr/>
              <p:nvPr/>
            </p:nvGrpSpPr>
            <p:grpSpPr>
              <a:xfrm flipH="1">
                <a:off x="6976722" y="1336360"/>
                <a:ext cx="944557" cy="2751583"/>
                <a:chOff x="8164642" y="1583783"/>
                <a:chExt cx="944557" cy="2751583"/>
              </a:xfrm>
            </p:grpSpPr>
            <p:sp>
              <p:nvSpPr>
                <p:cNvPr id="61" name="Moon 60"/>
                <p:cNvSpPr/>
                <p:nvPr/>
              </p:nvSpPr>
              <p:spPr>
                <a:xfrm rot="572292">
                  <a:off x="8417901" y="2173184"/>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p:cNvSpPr/>
                <p:nvPr/>
              </p:nvSpPr>
              <p:spPr>
                <a:xfrm rot="2559406">
                  <a:off x="8441744" y="1583783"/>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p:cNvSpPr/>
                <p:nvPr/>
              </p:nvSpPr>
              <p:spPr>
                <a:xfrm rot="21145672">
                  <a:off x="8164643" y="2559959"/>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p:cNvSpPr/>
                <p:nvPr/>
              </p:nvSpPr>
              <p:spPr>
                <a:xfrm rot="10800000">
                  <a:off x="8164642" y="3007171"/>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Moon 54"/>
              <p:cNvSpPr/>
              <p:nvPr/>
            </p:nvSpPr>
            <p:spPr>
              <a:xfrm rot="18314420" flipH="1">
                <a:off x="6317217" y="1095171"/>
                <a:ext cx="474080" cy="1140744"/>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p:cNvSpPr/>
              <p:nvPr/>
            </p:nvSpPr>
            <p:spPr>
              <a:xfrm rot="14086806" flipH="1">
                <a:off x="6481928" y="1193386"/>
                <a:ext cx="474080" cy="1140744"/>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16200000">
                <a:off x="6246443" y="1035930"/>
                <a:ext cx="584178" cy="1430582"/>
              </a:xfrm>
              <a:prstGeom prst="ellipse">
                <a:avLst/>
              </a:prstGeom>
              <a:solidFill>
                <a:srgbClr val="6731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17198641">
                <a:off x="6532256" y="916021"/>
                <a:ext cx="418592" cy="1430582"/>
              </a:xfrm>
              <a:prstGeom prst="ellipse">
                <a:avLst/>
              </a:prstGeom>
              <a:solidFill>
                <a:srgbClr val="6731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11743115">
                <a:off x="5485933" y="1979271"/>
                <a:ext cx="574242" cy="1430582"/>
              </a:xfrm>
              <a:prstGeom prst="ellipse">
                <a:avLst/>
              </a:prstGeom>
              <a:solidFill>
                <a:srgbClr val="6731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9702058">
                <a:off x="7172093" y="2066675"/>
                <a:ext cx="574242" cy="1430582"/>
              </a:xfrm>
              <a:prstGeom prst="ellipse">
                <a:avLst/>
              </a:prstGeom>
              <a:solidFill>
                <a:srgbClr val="6731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Moon 17"/>
            <p:cNvSpPr/>
            <p:nvPr/>
          </p:nvSpPr>
          <p:spPr>
            <a:xfrm rot="21332538" flipH="1">
              <a:off x="2646663" y="705860"/>
              <a:ext cx="474080" cy="1140744"/>
            </a:xfrm>
            <a:prstGeom prst="moon">
              <a:avLst>
                <a:gd name="adj" fmla="val 87500"/>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oon 18"/>
            <p:cNvSpPr/>
            <p:nvPr/>
          </p:nvSpPr>
          <p:spPr>
            <a:xfrm rot="10800000" flipH="1">
              <a:off x="499584" y="710016"/>
              <a:ext cx="474080" cy="1140744"/>
            </a:xfrm>
            <a:prstGeom prst="moon">
              <a:avLst>
                <a:gd name="adj" fmla="val 87500"/>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733993" y="639237"/>
              <a:ext cx="2187208" cy="231250"/>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999255" y="589615"/>
              <a:ext cx="1528946" cy="326709"/>
              <a:chOff x="4693024" y="2286000"/>
              <a:chExt cx="5255680" cy="1663130"/>
            </a:xfrm>
          </p:grpSpPr>
          <p:grpSp>
            <p:nvGrpSpPr>
              <p:cNvPr id="34" name="Group 33"/>
              <p:cNvGrpSpPr/>
              <p:nvPr/>
            </p:nvGrpSpPr>
            <p:grpSpPr>
              <a:xfrm>
                <a:off x="4693024" y="2286000"/>
                <a:ext cx="1748117" cy="1663130"/>
                <a:chOff x="4693024" y="2286000"/>
                <a:chExt cx="1748117" cy="1663130"/>
              </a:xfrm>
            </p:grpSpPr>
            <p:sp>
              <p:nvSpPr>
                <p:cNvPr id="47" name="Quad Arrow Callout 46"/>
                <p:cNvSpPr/>
                <p:nvPr/>
              </p:nvSpPr>
              <p:spPr>
                <a:xfrm>
                  <a:off x="4693024" y="2286000"/>
                  <a:ext cx="1748117" cy="1663130"/>
                </a:xfrm>
                <a:prstGeom prst="quadArrowCallout">
                  <a:avLst>
                    <a:gd name="adj1" fmla="val 34686"/>
                    <a:gd name="adj2" fmla="val 18515"/>
                    <a:gd name="adj3" fmla="val 18515"/>
                    <a:gd name="adj4" fmla="val 48123"/>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Quad Arrow Callout 47"/>
                <p:cNvSpPr/>
                <p:nvPr/>
              </p:nvSpPr>
              <p:spPr>
                <a:xfrm>
                  <a:off x="5087472" y="2626659"/>
                  <a:ext cx="970550" cy="923365"/>
                </a:xfrm>
                <a:prstGeom prst="quadArrowCallout">
                  <a:avLst>
                    <a:gd name="adj1" fmla="val 34686"/>
                    <a:gd name="adj2" fmla="val 18515"/>
                    <a:gd name="adj3" fmla="val 18515"/>
                    <a:gd name="adj4" fmla="val 48123"/>
                  </a:avLst>
                </a:prstGeom>
                <a:solidFill>
                  <a:srgbClr val="D2DB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6441141" y="2286000"/>
                <a:ext cx="1748117" cy="1663130"/>
                <a:chOff x="4693024" y="2286000"/>
                <a:chExt cx="1748117" cy="1663130"/>
              </a:xfrm>
            </p:grpSpPr>
            <p:sp>
              <p:nvSpPr>
                <p:cNvPr id="45" name="Quad Arrow Callout 44"/>
                <p:cNvSpPr/>
                <p:nvPr/>
              </p:nvSpPr>
              <p:spPr>
                <a:xfrm>
                  <a:off x="4693024" y="2286000"/>
                  <a:ext cx="1748117" cy="1663130"/>
                </a:xfrm>
                <a:prstGeom prst="quadArrowCallout">
                  <a:avLst>
                    <a:gd name="adj1" fmla="val 34686"/>
                    <a:gd name="adj2" fmla="val 18515"/>
                    <a:gd name="adj3" fmla="val 18515"/>
                    <a:gd name="adj4" fmla="val 48123"/>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Quad Arrow Callout 45"/>
                <p:cNvSpPr/>
                <p:nvPr/>
              </p:nvSpPr>
              <p:spPr>
                <a:xfrm>
                  <a:off x="5087472" y="2626659"/>
                  <a:ext cx="970550" cy="923365"/>
                </a:xfrm>
                <a:prstGeom prst="quadArrowCallout">
                  <a:avLst>
                    <a:gd name="adj1" fmla="val 34686"/>
                    <a:gd name="adj2" fmla="val 18515"/>
                    <a:gd name="adj3" fmla="val 18515"/>
                    <a:gd name="adj4" fmla="val 48123"/>
                  </a:avLst>
                </a:prstGeom>
                <a:solidFill>
                  <a:srgbClr val="D2DB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8200587" y="2286000"/>
                <a:ext cx="1748117" cy="1663130"/>
                <a:chOff x="4693024" y="2286000"/>
                <a:chExt cx="1748117" cy="1663130"/>
              </a:xfrm>
            </p:grpSpPr>
            <p:sp>
              <p:nvSpPr>
                <p:cNvPr id="43" name="Quad Arrow Callout 42"/>
                <p:cNvSpPr/>
                <p:nvPr/>
              </p:nvSpPr>
              <p:spPr>
                <a:xfrm>
                  <a:off x="4693024" y="2286000"/>
                  <a:ext cx="1748117" cy="1663130"/>
                </a:xfrm>
                <a:prstGeom prst="quadArrowCallout">
                  <a:avLst>
                    <a:gd name="adj1" fmla="val 34686"/>
                    <a:gd name="adj2" fmla="val 18515"/>
                    <a:gd name="adj3" fmla="val 18515"/>
                    <a:gd name="adj4" fmla="val 48123"/>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Quad Arrow Callout 43"/>
                <p:cNvSpPr/>
                <p:nvPr/>
              </p:nvSpPr>
              <p:spPr>
                <a:xfrm>
                  <a:off x="5087472" y="2626659"/>
                  <a:ext cx="970550" cy="923365"/>
                </a:xfrm>
                <a:prstGeom prst="quadArrowCallout">
                  <a:avLst>
                    <a:gd name="adj1" fmla="val 34686"/>
                    <a:gd name="adj2" fmla="val 18515"/>
                    <a:gd name="adj3" fmla="val 18515"/>
                    <a:gd name="adj4" fmla="val 48123"/>
                  </a:avLst>
                </a:prstGeom>
                <a:solidFill>
                  <a:srgbClr val="D2DB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Quad Arrow Callout 36"/>
              <p:cNvSpPr/>
              <p:nvPr/>
            </p:nvSpPr>
            <p:spPr>
              <a:xfrm>
                <a:off x="6202765" y="2808315"/>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Quad Arrow Callout 37"/>
              <p:cNvSpPr/>
              <p:nvPr/>
            </p:nvSpPr>
            <p:spPr>
              <a:xfrm>
                <a:off x="7898402" y="2808315"/>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Quad Arrow Callout 38"/>
              <p:cNvSpPr/>
              <p:nvPr/>
            </p:nvSpPr>
            <p:spPr>
              <a:xfrm>
                <a:off x="6196045" y="3283444"/>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Quad Arrow Callout 39"/>
              <p:cNvSpPr/>
              <p:nvPr/>
            </p:nvSpPr>
            <p:spPr>
              <a:xfrm>
                <a:off x="7901577" y="3269997"/>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Quad Arrow Callout 40"/>
              <p:cNvSpPr/>
              <p:nvPr/>
            </p:nvSpPr>
            <p:spPr>
              <a:xfrm>
                <a:off x="6180353" y="2369045"/>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Quad Arrow Callout 41"/>
              <p:cNvSpPr/>
              <p:nvPr/>
            </p:nvSpPr>
            <p:spPr>
              <a:xfrm>
                <a:off x="7901577" y="2328704"/>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1564598" y="2022753"/>
              <a:ext cx="493267" cy="1074388"/>
              <a:chOff x="5301718" y="1432177"/>
              <a:chExt cx="1182541" cy="2575698"/>
            </a:xfrm>
          </p:grpSpPr>
          <p:grpSp>
            <p:nvGrpSpPr>
              <p:cNvPr id="23" name="Group 22"/>
              <p:cNvGrpSpPr/>
              <p:nvPr/>
            </p:nvGrpSpPr>
            <p:grpSpPr>
              <a:xfrm rot="19526570">
                <a:off x="5301718" y="1486206"/>
                <a:ext cx="227574" cy="1319998"/>
                <a:chOff x="5209681" y="2559993"/>
                <a:chExt cx="330664" cy="1319998"/>
              </a:xfrm>
            </p:grpSpPr>
            <p:sp>
              <p:nvSpPr>
                <p:cNvPr id="31" name="Quad Arrow Callout 30"/>
                <p:cNvSpPr/>
                <p:nvPr/>
              </p:nvSpPr>
              <p:spPr>
                <a:xfrm>
                  <a:off x="5223883" y="2977283"/>
                  <a:ext cx="316462" cy="451354"/>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Quad Arrow Callout 31"/>
                <p:cNvSpPr/>
                <p:nvPr/>
              </p:nvSpPr>
              <p:spPr>
                <a:xfrm>
                  <a:off x="5219625" y="3428637"/>
                  <a:ext cx="316462" cy="451354"/>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Quad Arrow Callout 32"/>
                <p:cNvSpPr/>
                <p:nvPr/>
              </p:nvSpPr>
              <p:spPr>
                <a:xfrm>
                  <a:off x="5209681" y="2559993"/>
                  <a:ext cx="316462" cy="451354"/>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rot="1788816">
                <a:off x="6216278" y="1432177"/>
                <a:ext cx="231626" cy="1492015"/>
                <a:chOff x="6298364" y="2521671"/>
                <a:chExt cx="318474" cy="1345545"/>
              </a:xfrm>
            </p:grpSpPr>
            <p:sp>
              <p:nvSpPr>
                <p:cNvPr id="28" name="Quad Arrow Callout 27"/>
                <p:cNvSpPr/>
                <p:nvPr/>
              </p:nvSpPr>
              <p:spPr>
                <a:xfrm>
                  <a:off x="6298364" y="2977283"/>
                  <a:ext cx="316462" cy="451354"/>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Quad Arrow Callout 28"/>
                <p:cNvSpPr/>
                <p:nvPr/>
              </p:nvSpPr>
              <p:spPr>
                <a:xfrm>
                  <a:off x="6300376" y="3415862"/>
                  <a:ext cx="316462" cy="451354"/>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Quad Arrow Callout 29"/>
                <p:cNvSpPr/>
                <p:nvPr/>
              </p:nvSpPr>
              <p:spPr>
                <a:xfrm>
                  <a:off x="6300376" y="2521671"/>
                  <a:ext cx="316462" cy="451354"/>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5376523" y="2427967"/>
                <a:ext cx="1107736" cy="1579908"/>
                <a:chOff x="4693024" y="2286000"/>
                <a:chExt cx="1748117" cy="1663130"/>
              </a:xfrm>
              <a:solidFill>
                <a:srgbClr val="FFC000"/>
              </a:solidFill>
            </p:grpSpPr>
            <p:sp>
              <p:nvSpPr>
                <p:cNvPr id="26" name="Quad Arrow Callout 25"/>
                <p:cNvSpPr/>
                <p:nvPr/>
              </p:nvSpPr>
              <p:spPr>
                <a:xfrm>
                  <a:off x="4693024" y="2286000"/>
                  <a:ext cx="1748117" cy="1663130"/>
                </a:xfrm>
                <a:prstGeom prst="quadArrowCallout">
                  <a:avLst>
                    <a:gd name="adj1" fmla="val 34686"/>
                    <a:gd name="adj2" fmla="val 18515"/>
                    <a:gd name="adj3" fmla="val 18515"/>
                    <a:gd name="adj4" fmla="val 4812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Quad Arrow Callout 26"/>
                <p:cNvSpPr/>
                <p:nvPr/>
              </p:nvSpPr>
              <p:spPr>
                <a:xfrm>
                  <a:off x="5087472" y="2626659"/>
                  <a:ext cx="970550" cy="923365"/>
                </a:xfrm>
                <a:prstGeom prst="quadArrowCallout">
                  <a:avLst>
                    <a:gd name="adj1" fmla="val 34686"/>
                    <a:gd name="adj2" fmla="val 18515"/>
                    <a:gd name="adj3" fmla="val 18515"/>
                    <a:gd name="adj4" fmla="val 48123"/>
                  </a:avLst>
                </a:prstGeom>
                <a:solidFill>
                  <a:srgbClr val="ECC3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4" name="Group 83"/>
          <p:cNvGrpSpPr/>
          <p:nvPr/>
        </p:nvGrpSpPr>
        <p:grpSpPr>
          <a:xfrm>
            <a:off x="9088231" y="2570846"/>
            <a:ext cx="2032309" cy="4033254"/>
            <a:chOff x="4147158" y="488935"/>
            <a:chExt cx="2909499" cy="5774096"/>
          </a:xfrm>
        </p:grpSpPr>
        <p:sp>
          <p:nvSpPr>
            <p:cNvPr id="85" name="Oval 84"/>
            <p:cNvSpPr/>
            <p:nvPr/>
          </p:nvSpPr>
          <p:spPr>
            <a:xfrm rot="20219626">
              <a:off x="6443342" y="3724604"/>
              <a:ext cx="613315" cy="8312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3035986">
              <a:off x="4256134" y="3662671"/>
              <a:ext cx="613315" cy="8312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p:nvPr/>
          </p:nvGrpSpPr>
          <p:grpSpPr>
            <a:xfrm>
              <a:off x="4822796" y="5625998"/>
              <a:ext cx="1486359" cy="637033"/>
              <a:chOff x="993998" y="5227434"/>
              <a:chExt cx="1486359" cy="637033"/>
            </a:xfrm>
          </p:grpSpPr>
          <p:sp>
            <p:nvSpPr>
              <p:cNvPr id="119" name="Oval 118"/>
              <p:cNvSpPr/>
              <p:nvPr/>
            </p:nvSpPr>
            <p:spPr>
              <a:xfrm rot="3035986">
                <a:off x="1102974" y="5142176"/>
                <a:ext cx="613315" cy="83126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rot="18846152">
                <a:off x="1758065" y="5118458"/>
                <a:ext cx="613315" cy="83126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Trapezoid 87"/>
            <p:cNvSpPr/>
            <p:nvPr/>
          </p:nvSpPr>
          <p:spPr>
            <a:xfrm rot="1548240">
              <a:off x="4487300" y="2227316"/>
              <a:ext cx="936751" cy="2017059"/>
            </a:xfrm>
            <a:prstGeom prst="trapezoid">
              <a:avLst/>
            </a:prstGeom>
            <a:solidFill>
              <a:srgbClr val="ECC3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20076904">
              <a:off x="5893995" y="2227413"/>
              <a:ext cx="936751" cy="2017059"/>
            </a:xfrm>
            <a:prstGeom prst="trapezoid">
              <a:avLst/>
            </a:prstGeom>
            <a:solidFill>
              <a:srgbClr val="ECC3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a:off x="4821815" y="2271914"/>
              <a:ext cx="1669243" cy="3551380"/>
            </a:xfrm>
            <a:prstGeom prst="trapezoid">
              <a:avLst/>
            </a:prstGeom>
            <a:solidFill>
              <a:srgbClr val="ECC3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ultiply 90"/>
            <p:cNvSpPr/>
            <p:nvPr/>
          </p:nvSpPr>
          <p:spPr>
            <a:xfrm>
              <a:off x="4722611" y="1734030"/>
              <a:ext cx="1829975" cy="2465745"/>
            </a:xfrm>
            <a:prstGeom prst="mathMultiply">
              <a:avLst>
                <a:gd name="adj1" fmla="val 13105"/>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rot="558297">
              <a:off x="4819065" y="3838343"/>
              <a:ext cx="602096" cy="1754719"/>
            </a:xfrm>
            <a:prstGeom prst="trapezoid">
              <a:avLst>
                <a:gd name="adj" fmla="val 21935"/>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955675" y="657127"/>
              <a:ext cx="1406695" cy="190659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p:cNvGrpSpPr/>
            <p:nvPr/>
          </p:nvGrpSpPr>
          <p:grpSpPr>
            <a:xfrm>
              <a:off x="4622074" y="515827"/>
              <a:ext cx="2028844" cy="1985072"/>
              <a:chOff x="5535121" y="1289367"/>
              <a:chExt cx="2132899" cy="2086883"/>
            </a:xfrm>
          </p:grpSpPr>
          <p:sp>
            <p:nvSpPr>
              <p:cNvPr id="107" name="Moon 106"/>
              <p:cNvSpPr/>
              <p:nvPr/>
            </p:nvSpPr>
            <p:spPr>
              <a:xfrm rot="572292">
                <a:off x="5537443" y="2048055"/>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15808513" flipH="1">
                <a:off x="5981902" y="958997"/>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2559406">
                <a:off x="5561286" y="1458654"/>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flipH="1">
                <a:off x="6976722" y="1336360"/>
                <a:ext cx="691298" cy="1917596"/>
                <a:chOff x="8417901" y="1583783"/>
                <a:chExt cx="691298" cy="1917596"/>
              </a:xfrm>
            </p:grpSpPr>
            <p:sp>
              <p:nvSpPr>
                <p:cNvPr id="117" name="Moon 116"/>
                <p:cNvSpPr/>
                <p:nvPr/>
              </p:nvSpPr>
              <p:spPr>
                <a:xfrm rot="572292">
                  <a:off x="8417901" y="2173184"/>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oon 117"/>
                <p:cNvSpPr/>
                <p:nvPr/>
              </p:nvSpPr>
              <p:spPr>
                <a:xfrm rot="2559406">
                  <a:off x="8441744" y="1583783"/>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Moon 110"/>
              <p:cNvSpPr/>
              <p:nvPr/>
            </p:nvSpPr>
            <p:spPr>
              <a:xfrm rot="18314420" flipH="1">
                <a:off x="6317217" y="1095171"/>
                <a:ext cx="474080" cy="1140744"/>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111"/>
              <p:cNvSpPr/>
              <p:nvPr/>
            </p:nvSpPr>
            <p:spPr>
              <a:xfrm rot="14086806" flipH="1">
                <a:off x="6481928" y="1193386"/>
                <a:ext cx="474080" cy="1140744"/>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rot="16200000">
                <a:off x="6246443" y="1035930"/>
                <a:ext cx="584178" cy="1430582"/>
              </a:xfrm>
              <a:prstGeom prst="ellipse">
                <a:avLst/>
              </a:prstGeom>
              <a:solidFill>
                <a:srgbClr val="6731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17198641">
                <a:off x="6532256" y="916021"/>
                <a:ext cx="418592" cy="1430582"/>
              </a:xfrm>
              <a:prstGeom prst="ellipse">
                <a:avLst/>
              </a:prstGeom>
              <a:solidFill>
                <a:srgbClr val="6731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11743115">
                <a:off x="5535121" y="1986060"/>
                <a:ext cx="574242" cy="1067445"/>
              </a:xfrm>
              <a:prstGeom prst="ellipse">
                <a:avLst/>
              </a:prstGeom>
              <a:solidFill>
                <a:srgbClr val="6731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9702058">
                <a:off x="7048032" y="2086657"/>
                <a:ext cx="574242" cy="640327"/>
              </a:xfrm>
              <a:prstGeom prst="ellipse">
                <a:avLst/>
              </a:prstGeom>
              <a:solidFill>
                <a:srgbClr val="6731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Moon 94"/>
            <p:cNvSpPr/>
            <p:nvPr/>
          </p:nvSpPr>
          <p:spPr>
            <a:xfrm rot="16200000" flipH="1">
              <a:off x="5402146" y="-229106"/>
              <a:ext cx="474080" cy="2221626"/>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rot="15667618" flipH="1">
              <a:off x="5201305" y="-182596"/>
              <a:ext cx="474080" cy="1817141"/>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a:off x="4562791" y="1037801"/>
              <a:ext cx="2187208" cy="23125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gular Pentagon 97"/>
            <p:cNvSpPr/>
            <p:nvPr/>
          </p:nvSpPr>
          <p:spPr>
            <a:xfrm rot="7857554">
              <a:off x="6116519" y="2297995"/>
              <a:ext cx="377674" cy="518488"/>
            </a:xfrm>
            <a:prstGeom prst="pentag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gular Pentagon 98"/>
            <p:cNvSpPr/>
            <p:nvPr/>
          </p:nvSpPr>
          <p:spPr>
            <a:xfrm rot="13742446" flipH="1">
              <a:off x="4838070" y="2318607"/>
              <a:ext cx="377674" cy="518488"/>
            </a:xfrm>
            <a:prstGeom prst="pentag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p:cNvSpPr/>
            <p:nvPr/>
          </p:nvSpPr>
          <p:spPr>
            <a:xfrm rot="20987850">
              <a:off x="5938480" y="3811383"/>
              <a:ext cx="602096" cy="1754719"/>
            </a:xfrm>
            <a:prstGeom prst="trapezoid">
              <a:avLst>
                <a:gd name="adj" fmla="val 21935"/>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rot="491582">
              <a:off x="5137297" y="3864636"/>
              <a:ext cx="602096" cy="1754719"/>
            </a:xfrm>
            <a:prstGeom prst="trapezoid">
              <a:avLst>
                <a:gd name="adj" fmla="val 21935"/>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a:off x="5493641" y="3869452"/>
              <a:ext cx="602096" cy="1754719"/>
            </a:xfrm>
            <a:prstGeom prst="trapezoid">
              <a:avLst>
                <a:gd name="adj" fmla="val 21935"/>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p:cNvGrpSpPr/>
            <p:nvPr/>
          </p:nvGrpSpPr>
          <p:grpSpPr>
            <a:xfrm rot="895054">
              <a:off x="4586020" y="2266201"/>
              <a:ext cx="819720" cy="3683499"/>
              <a:chOff x="7690938" y="782914"/>
              <a:chExt cx="819720" cy="3683499"/>
            </a:xfrm>
          </p:grpSpPr>
          <p:sp>
            <p:nvSpPr>
              <p:cNvPr id="105" name="Pentagon 104"/>
              <p:cNvSpPr/>
              <p:nvPr/>
            </p:nvSpPr>
            <p:spPr>
              <a:xfrm rot="5400000">
                <a:off x="6970618" y="3234325"/>
                <a:ext cx="2259105" cy="205071"/>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Plus 105"/>
              <p:cNvSpPr/>
              <p:nvPr/>
            </p:nvSpPr>
            <p:spPr>
              <a:xfrm>
                <a:off x="7690938" y="782914"/>
                <a:ext cx="819720" cy="1850372"/>
              </a:xfrm>
              <a:prstGeom prst="mathPlus">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4955675" y="3572808"/>
              <a:ext cx="1308113" cy="290621"/>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587244" y="1437127"/>
            <a:ext cx="1917016" cy="4239048"/>
            <a:chOff x="6734580" y="318933"/>
            <a:chExt cx="1917016" cy="4239048"/>
          </a:xfrm>
        </p:grpSpPr>
        <p:sp>
          <p:nvSpPr>
            <p:cNvPr id="122" name="Cloud 121"/>
            <p:cNvSpPr/>
            <p:nvPr/>
          </p:nvSpPr>
          <p:spPr>
            <a:xfrm rot="20706537">
              <a:off x="7813304" y="1145242"/>
              <a:ext cx="838292" cy="1552058"/>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rot="649721" flipH="1">
              <a:off x="7639141" y="4162592"/>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rot="649721" flipH="1">
              <a:off x="7122498" y="4143916"/>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rot="4307848" flipH="1">
              <a:off x="8127764" y="3238529"/>
              <a:ext cx="536434" cy="3691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rot="18060644">
              <a:off x="6627717" y="3216011"/>
              <a:ext cx="536434" cy="32270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rapezoid 126"/>
            <p:cNvSpPr/>
            <p:nvPr/>
          </p:nvSpPr>
          <p:spPr>
            <a:xfrm rot="1422081" flipH="1">
              <a:off x="6859121" y="2160368"/>
              <a:ext cx="664125" cy="126912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rapezoid 127"/>
            <p:cNvSpPr/>
            <p:nvPr/>
          </p:nvSpPr>
          <p:spPr>
            <a:xfrm rot="20180301">
              <a:off x="7807198" y="2164149"/>
              <a:ext cx="695491" cy="1315130"/>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Cloud 128"/>
            <p:cNvSpPr/>
            <p:nvPr/>
          </p:nvSpPr>
          <p:spPr>
            <a:xfrm rot="671737">
              <a:off x="6741138" y="1077237"/>
              <a:ext cx="742044" cy="1530936"/>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rapezoid 129"/>
            <p:cNvSpPr/>
            <p:nvPr/>
          </p:nvSpPr>
          <p:spPr>
            <a:xfrm rot="10800000" flipH="1">
              <a:off x="7025725" y="2078119"/>
              <a:ext cx="1252910" cy="1168775"/>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Isosceles Triangle 130"/>
            <p:cNvSpPr/>
            <p:nvPr/>
          </p:nvSpPr>
          <p:spPr>
            <a:xfrm rot="10800000" flipH="1">
              <a:off x="7464040" y="2087045"/>
              <a:ext cx="417637" cy="64345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flipH="1">
              <a:off x="7124043" y="791218"/>
              <a:ext cx="1154592" cy="160863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Cloud 132"/>
            <p:cNvSpPr/>
            <p:nvPr/>
          </p:nvSpPr>
          <p:spPr>
            <a:xfrm rot="16200000">
              <a:off x="7316311" y="423811"/>
              <a:ext cx="751370" cy="1369384"/>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133"/>
            <p:cNvSpPr/>
            <p:nvPr/>
          </p:nvSpPr>
          <p:spPr>
            <a:xfrm flipH="1">
              <a:off x="7021856" y="3253527"/>
              <a:ext cx="1252910" cy="1115123"/>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 name="Group 134"/>
            <p:cNvGrpSpPr/>
            <p:nvPr/>
          </p:nvGrpSpPr>
          <p:grpSpPr>
            <a:xfrm>
              <a:off x="7217045" y="3102223"/>
              <a:ext cx="891251" cy="289343"/>
              <a:chOff x="6629400" y="1582164"/>
              <a:chExt cx="2051348" cy="665965"/>
            </a:xfrm>
          </p:grpSpPr>
          <p:grpSp>
            <p:nvGrpSpPr>
              <p:cNvPr id="174" name="Group 173"/>
              <p:cNvGrpSpPr/>
              <p:nvPr/>
            </p:nvGrpSpPr>
            <p:grpSpPr>
              <a:xfrm>
                <a:off x="6629400" y="1582164"/>
                <a:ext cx="2051348" cy="665965"/>
                <a:chOff x="5406518" y="633972"/>
                <a:chExt cx="3662823" cy="743377"/>
              </a:xfrm>
            </p:grpSpPr>
            <p:grpSp>
              <p:nvGrpSpPr>
                <p:cNvPr id="179" name="Group 178"/>
                <p:cNvGrpSpPr/>
                <p:nvPr/>
              </p:nvGrpSpPr>
              <p:grpSpPr>
                <a:xfrm>
                  <a:off x="5406518" y="638327"/>
                  <a:ext cx="915268" cy="739022"/>
                  <a:chOff x="5406518" y="638327"/>
                  <a:chExt cx="915268" cy="739022"/>
                </a:xfrm>
              </p:grpSpPr>
              <p:sp>
                <p:nvSpPr>
                  <p:cNvPr id="192" name="Cross 191"/>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Diamond 192"/>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179"/>
                <p:cNvGrpSpPr/>
                <p:nvPr/>
              </p:nvGrpSpPr>
              <p:grpSpPr>
                <a:xfrm>
                  <a:off x="6333981" y="633972"/>
                  <a:ext cx="915268" cy="739022"/>
                  <a:chOff x="5406518" y="638327"/>
                  <a:chExt cx="915268" cy="739022"/>
                </a:xfrm>
              </p:grpSpPr>
              <p:sp>
                <p:nvSpPr>
                  <p:cNvPr id="190" name="Cross 189"/>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Diamond 190"/>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180"/>
                <p:cNvGrpSpPr/>
                <p:nvPr/>
              </p:nvGrpSpPr>
              <p:grpSpPr>
                <a:xfrm>
                  <a:off x="7257090" y="633972"/>
                  <a:ext cx="915268" cy="739022"/>
                  <a:chOff x="5406518" y="638327"/>
                  <a:chExt cx="915268" cy="739022"/>
                </a:xfrm>
              </p:grpSpPr>
              <p:sp>
                <p:nvSpPr>
                  <p:cNvPr id="188" name="Cross 187"/>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Diamond 188"/>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181"/>
                <p:cNvGrpSpPr/>
                <p:nvPr/>
              </p:nvGrpSpPr>
              <p:grpSpPr>
                <a:xfrm>
                  <a:off x="8154073" y="633973"/>
                  <a:ext cx="915268" cy="739022"/>
                  <a:chOff x="5406518" y="638327"/>
                  <a:chExt cx="915268" cy="739022"/>
                </a:xfrm>
              </p:grpSpPr>
              <p:sp>
                <p:nvSpPr>
                  <p:cNvPr id="186" name="Cross 185"/>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Diamond 186"/>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3" name="Diamond 182"/>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Diamond 183"/>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Diamond 184"/>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 name="6-Point Star 174"/>
              <p:cNvSpPr/>
              <p:nvPr/>
            </p:nvSpPr>
            <p:spPr>
              <a:xfrm>
                <a:off x="6704134" y="1735794"/>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6-Point Star 175"/>
              <p:cNvSpPr/>
              <p:nvPr/>
            </p:nvSpPr>
            <p:spPr>
              <a:xfrm>
                <a:off x="7227543"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6-Point Star 176"/>
              <p:cNvSpPr/>
              <p:nvPr/>
            </p:nvSpPr>
            <p:spPr>
              <a:xfrm>
                <a:off x="7744526" y="1731288"/>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6-Point Star 177"/>
              <p:cNvSpPr/>
              <p:nvPr/>
            </p:nvSpPr>
            <p:spPr>
              <a:xfrm>
                <a:off x="8258068"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35"/>
            <p:cNvGrpSpPr/>
            <p:nvPr/>
          </p:nvGrpSpPr>
          <p:grpSpPr>
            <a:xfrm>
              <a:off x="7411542" y="2278506"/>
              <a:ext cx="566132" cy="689618"/>
              <a:chOff x="6085585" y="4872982"/>
              <a:chExt cx="1131460" cy="1378257"/>
            </a:xfrm>
          </p:grpSpPr>
          <p:sp>
            <p:nvSpPr>
              <p:cNvPr id="164" name="Oval 163"/>
              <p:cNvSpPr/>
              <p:nvPr/>
            </p:nvSpPr>
            <p:spPr>
              <a:xfrm rot="19666023">
                <a:off x="6085585" y="4876800"/>
                <a:ext cx="207189" cy="574048"/>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rot="19666023">
                <a:off x="6255263" y="5110384"/>
                <a:ext cx="207189" cy="574048"/>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rot="19666023">
                <a:off x="6411142" y="5343255"/>
                <a:ext cx="207189" cy="574048"/>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7" name="Group 166"/>
              <p:cNvGrpSpPr/>
              <p:nvPr/>
            </p:nvGrpSpPr>
            <p:grpSpPr>
              <a:xfrm flipH="1">
                <a:off x="6684299" y="4872982"/>
                <a:ext cx="532746" cy="1040503"/>
                <a:chOff x="6237985" y="5029200"/>
                <a:chExt cx="532746" cy="1040503"/>
              </a:xfrm>
            </p:grpSpPr>
            <p:sp>
              <p:nvSpPr>
                <p:cNvPr id="171" name="Oval 170"/>
                <p:cNvSpPr/>
                <p:nvPr/>
              </p:nvSpPr>
              <p:spPr>
                <a:xfrm rot="19666023">
                  <a:off x="6237985" y="5029200"/>
                  <a:ext cx="207189" cy="574048"/>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rot="19666023">
                  <a:off x="6407663" y="5262784"/>
                  <a:ext cx="207189" cy="574048"/>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rot="19666023">
                  <a:off x="6563542" y="5495655"/>
                  <a:ext cx="207189" cy="574048"/>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8" name="Cross 167"/>
              <p:cNvSpPr/>
              <p:nvPr/>
            </p:nvSpPr>
            <p:spPr>
              <a:xfrm>
                <a:off x="6419754" y="5679270"/>
                <a:ext cx="442836" cy="571969"/>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Diamond 168"/>
              <p:cNvSpPr/>
              <p:nvPr/>
            </p:nvSpPr>
            <p:spPr>
              <a:xfrm>
                <a:off x="6489808" y="5674574"/>
                <a:ext cx="297100" cy="570250"/>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6-Point Star 169"/>
              <p:cNvSpPr/>
              <p:nvPr/>
            </p:nvSpPr>
            <p:spPr>
              <a:xfrm>
                <a:off x="6457675" y="5776843"/>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7" name="Isosceles Triangle 136"/>
            <p:cNvSpPr/>
            <p:nvPr/>
          </p:nvSpPr>
          <p:spPr>
            <a:xfrm>
              <a:off x="7046400" y="729037"/>
              <a:ext cx="280265" cy="285589"/>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Isosceles Triangle 137"/>
            <p:cNvSpPr/>
            <p:nvPr/>
          </p:nvSpPr>
          <p:spPr>
            <a:xfrm>
              <a:off x="7996942" y="734032"/>
              <a:ext cx="280265" cy="285589"/>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Isosceles Triangle 138"/>
            <p:cNvSpPr/>
            <p:nvPr/>
          </p:nvSpPr>
          <p:spPr>
            <a:xfrm>
              <a:off x="7204884" y="536672"/>
              <a:ext cx="366240" cy="480614"/>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Isosceles Triangle 139"/>
            <p:cNvSpPr/>
            <p:nvPr/>
          </p:nvSpPr>
          <p:spPr>
            <a:xfrm>
              <a:off x="7755989" y="547595"/>
              <a:ext cx="347303" cy="480614"/>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Isosceles Triangle 140"/>
            <p:cNvSpPr/>
            <p:nvPr/>
          </p:nvSpPr>
          <p:spPr>
            <a:xfrm>
              <a:off x="7481304" y="318933"/>
              <a:ext cx="382329" cy="693084"/>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a:off x="6940385" y="965030"/>
              <a:ext cx="1436304" cy="330868"/>
            </a:xfrm>
            <a:prstGeom prst="roundRect">
              <a:avLst>
                <a:gd name="adj" fmla="val 12449"/>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p:cNvGrpSpPr/>
            <p:nvPr/>
          </p:nvGrpSpPr>
          <p:grpSpPr>
            <a:xfrm>
              <a:off x="6996430" y="927907"/>
              <a:ext cx="1371600" cy="445287"/>
              <a:chOff x="6629400" y="1582164"/>
              <a:chExt cx="2051348" cy="665965"/>
            </a:xfrm>
          </p:grpSpPr>
          <p:grpSp>
            <p:nvGrpSpPr>
              <p:cNvPr id="144" name="Group 143"/>
              <p:cNvGrpSpPr/>
              <p:nvPr/>
            </p:nvGrpSpPr>
            <p:grpSpPr>
              <a:xfrm>
                <a:off x="6629400" y="1582164"/>
                <a:ext cx="2051348" cy="665965"/>
                <a:chOff x="5406518" y="633972"/>
                <a:chExt cx="3662823" cy="743377"/>
              </a:xfrm>
            </p:grpSpPr>
            <p:grpSp>
              <p:nvGrpSpPr>
                <p:cNvPr id="149" name="Group 148"/>
                <p:cNvGrpSpPr/>
                <p:nvPr/>
              </p:nvGrpSpPr>
              <p:grpSpPr>
                <a:xfrm>
                  <a:off x="5406518" y="638327"/>
                  <a:ext cx="915268" cy="739022"/>
                  <a:chOff x="5406518" y="638327"/>
                  <a:chExt cx="915268" cy="739022"/>
                </a:xfrm>
              </p:grpSpPr>
              <p:sp>
                <p:nvSpPr>
                  <p:cNvPr id="162" name="Cross 161"/>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Diamond 162"/>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149"/>
                <p:cNvGrpSpPr/>
                <p:nvPr/>
              </p:nvGrpSpPr>
              <p:grpSpPr>
                <a:xfrm>
                  <a:off x="6333981" y="633972"/>
                  <a:ext cx="915268" cy="739022"/>
                  <a:chOff x="5406518" y="638327"/>
                  <a:chExt cx="915268" cy="739022"/>
                </a:xfrm>
              </p:grpSpPr>
              <p:sp>
                <p:nvSpPr>
                  <p:cNvPr id="160" name="Cross 159"/>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Diamond 160"/>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150"/>
                <p:cNvGrpSpPr/>
                <p:nvPr/>
              </p:nvGrpSpPr>
              <p:grpSpPr>
                <a:xfrm>
                  <a:off x="7257090" y="633972"/>
                  <a:ext cx="915268" cy="739022"/>
                  <a:chOff x="5406518" y="638327"/>
                  <a:chExt cx="915268" cy="739022"/>
                </a:xfrm>
              </p:grpSpPr>
              <p:sp>
                <p:nvSpPr>
                  <p:cNvPr id="158" name="Cross 157"/>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Diamond 158"/>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151"/>
                <p:cNvGrpSpPr/>
                <p:nvPr/>
              </p:nvGrpSpPr>
              <p:grpSpPr>
                <a:xfrm>
                  <a:off x="8154073" y="633973"/>
                  <a:ext cx="915268" cy="739022"/>
                  <a:chOff x="5406518" y="638327"/>
                  <a:chExt cx="915268" cy="739022"/>
                </a:xfrm>
              </p:grpSpPr>
              <p:sp>
                <p:nvSpPr>
                  <p:cNvPr id="156" name="Cross 155"/>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Diamond 156"/>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3" name="Diamond 152"/>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Diamond 153"/>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Diamond 154"/>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5" name="6-Point Star 144"/>
              <p:cNvSpPr/>
              <p:nvPr/>
            </p:nvSpPr>
            <p:spPr>
              <a:xfrm>
                <a:off x="6704134" y="1735794"/>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6-Point Star 145"/>
              <p:cNvSpPr/>
              <p:nvPr/>
            </p:nvSpPr>
            <p:spPr>
              <a:xfrm>
                <a:off x="7227543"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6-Point Star 146"/>
              <p:cNvSpPr/>
              <p:nvPr/>
            </p:nvSpPr>
            <p:spPr>
              <a:xfrm>
                <a:off x="7744526" y="1731288"/>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6-Point Star 147"/>
              <p:cNvSpPr/>
              <p:nvPr/>
            </p:nvSpPr>
            <p:spPr>
              <a:xfrm>
                <a:off x="8258068"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Rectangle 1"/>
          <p:cNvSpPr/>
          <p:nvPr/>
        </p:nvSpPr>
        <p:spPr>
          <a:xfrm>
            <a:off x="3037961" y="3220977"/>
            <a:ext cx="3217247" cy="1200329"/>
          </a:xfrm>
          <a:prstGeom prst="rect">
            <a:avLst/>
          </a:prstGeom>
        </p:spPr>
        <p:txBody>
          <a:bodyPr wrap="square">
            <a:spAutoFit/>
          </a:bodyPr>
          <a:lstStyle/>
          <a:p>
            <a:pPr algn="ctr"/>
            <a:r>
              <a:rPr lang="en-US" b="1" i="1" dirty="0"/>
              <a:t>But every man is tempted, when he is drawn away of his own lust, and enticed.</a:t>
            </a:r>
          </a:p>
          <a:p>
            <a:pPr algn="ctr"/>
            <a:r>
              <a:rPr lang="en-US" b="1" i="1" dirty="0"/>
              <a:t>James 1:14</a:t>
            </a:r>
          </a:p>
        </p:txBody>
      </p:sp>
    </p:spTree>
    <p:extLst>
      <p:ext uri="{BB962C8B-B14F-4D97-AF65-F5344CB8AC3E}">
        <p14:creationId xmlns:p14="http://schemas.microsoft.com/office/powerpoint/2010/main" val="3970238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C7F8A-8D88-BA64-8DF2-CF4C0BC1A082}"/>
            </a:ext>
          </a:extLst>
        </p:cNvPr>
        <p:cNvGrpSpPr/>
        <p:nvPr/>
      </p:nvGrpSpPr>
      <p:grpSpPr>
        <a:xfrm>
          <a:off x="0" y="0"/>
          <a:ext cx="0" cy="0"/>
          <a:chOff x="0" y="0"/>
          <a:chExt cx="0" cy="0"/>
        </a:xfrm>
      </p:grpSpPr>
      <p:pic>
        <p:nvPicPr>
          <p:cNvPr id="1026" name="Picture 2" descr="http://www.paperboywallpaper.co.uk/media/catalog/product/cache/1/image/5e06319eda06f020e43594a9c230972d/l/i/light_blue_red_dragons-001.jpg">
            <a:extLst>
              <a:ext uri="{FF2B5EF4-FFF2-40B4-BE49-F238E27FC236}">
                <a16:creationId xmlns:a16="http://schemas.microsoft.com/office/drawing/2014/main" id="{B782B4B7-D715-1D82-FB93-354BDEB23B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67B08F-696D-68B3-3D57-6C61F3B39EEC}"/>
              </a:ext>
            </a:extLst>
          </p:cNvPr>
          <p:cNvSpPr txBox="1"/>
          <p:nvPr/>
        </p:nvSpPr>
        <p:spPr>
          <a:xfrm>
            <a:off x="121023" y="0"/>
            <a:ext cx="12192000" cy="1107996"/>
          </a:xfrm>
          <a:prstGeom prst="rect">
            <a:avLst/>
          </a:prstGeom>
          <a:noFill/>
        </p:spPr>
        <p:txBody>
          <a:bodyPr wrap="square" rtlCol="0">
            <a:spAutoFit/>
          </a:bodyPr>
          <a:lstStyle/>
          <a:p>
            <a:pPr algn="ctr"/>
            <a:r>
              <a:rPr lang="en-US" sz="6600" dirty="0">
                <a:latin typeface="AR BLANCA" panose="02000000000000000000" pitchFamily="2" charset="0"/>
              </a:rPr>
              <a:t>To Resist</a:t>
            </a:r>
          </a:p>
        </p:txBody>
      </p:sp>
      <p:sp>
        <p:nvSpPr>
          <p:cNvPr id="4" name="Rectangle 3">
            <a:extLst>
              <a:ext uri="{FF2B5EF4-FFF2-40B4-BE49-F238E27FC236}">
                <a16:creationId xmlns:a16="http://schemas.microsoft.com/office/drawing/2014/main" id="{B3E44FDD-6640-0CF6-6F56-CC710FF35794}"/>
              </a:ext>
            </a:extLst>
          </p:cNvPr>
          <p:cNvSpPr/>
          <p:nvPr/>
        </p:nvSpPr>
        <p:spPr>
          <a:xfrm>
            <a:off x="358587" y="1338829"/>
            <a:ext cx="6795247" cy="1938992"/>
          </a:xfrm>
          <a:prstGeom prst="rect">
            <a:avLst/>
          </a:prstGeom>
        </p:spPr>
        <p:txBody>
          <a:bodyPr wrap="square">
            <a:spAutoFit/>
          </a:bodyPr>
          <a:lstStyle/>
          <a:p>
            <a:r>
              <a:rPr lang="en-US" sz="2000" b="1" i="1" dirty="0"/>
              <a:t>There hath no temptation taken you but such as is common to man: but God is faithful, who will not suffer you to be tempted above that ye are able; but will with the temptation also make a way to escape, that ye may be able to bear it.</a:t>
            </a:r>
          </a:p>
          <a:p>
            <a:r>
              <a:rPr lang="en-US" sz="2000" b="1" i="1" dirty="0">
                <a:latin typeface="Calibri" panose="020F0502020204030204" pitchFamily="34" charset="0"/>
              </a:rPr>
              <a:t>1 Corinthians 10:13</a:t>
            </a:r>
          </a:p>
        </p:txBody>
      </p:sp>
      <p:sp>
        <p:nvSpPr>
          <p:cNvPr id="9" name="Rectangle 8">
            <a:extLst>
              <a:ext uri="{FF2B5EF4-FFF2-40B4-BE49-F238E27FC236}">
                <a16:creationId xmlns:a16="http://schemas.microsoft.com/office/drawing/2014/main" id="{CFF6F7A0-014D-ED17-7374-977F8553AC95}"/>
              </a:ext>
            </a:extLst>
          </p:cNvPr>
          <p:cNvSpPr/>
          <p:nvPr/>
        </p:nvSpPr>
        <p:spPr>
          <a:xfrm>
            <a:off x="2625861" y="4098414"/>
            <a:ext cx="4043084" cy="1938992"/>
          </a:xfrm>
          <a:prstGeom prst="rect">
            <a:avLst/>
          </a:prstGeom>
        </p:spPr>
        <p:txBody>
          <a:bodyPr wrap="square">
            <a:spAutoFit/>
          </a:bodyPr>
          <a:lstStyle/>
          <a:p>
            <a:r>
              <a:rPr lang="en-US" sz="2400" b="1" dirty="0"/>
              <a:t>Even with temptations like those David faced, the Lord has provided teachings that can help us avoid temptation and escape sin.</a:t>
            </a:r>
            <a:endParaRPr lang="en-US" sz="2400" b="1" dirty="0">
              <a:latin typeface="Calibri" panose="020F0502020204030204" pitchFamily="34" charset="0"/>
            </a:endParaRPr>
          </a:p>
        </p:txBody>
      </p:sp>
      <p:sp>
        <p:nvSpPr>
          <p:cNvPr id="2" name="TextBox 1">
            <a:extLst>
              <a:ext uri="{FF2B5EF4-FFF2-40B4-BE49-F238E27FC236}">
                <a16:creationId xmlns:a16="http://schemas.microsoft.com/office/drawing/2014/main" id="{4DF54ECD-085E-C27A-B03C-3AE12A16A869}"/>
              </a:ext>
            </a:extLst>
          </p:cNvPr>
          <p:cNvSpPr txBox="1"/>
          <p:nvPr/>
        </p:nvSpPr>
        <p:spPr>
          <a:xfrm>
            <a:off x="11591365" y="6481482"/>
            <a:ext cx="484094" cy="376518"/>
          </a:xfrm>
          <a:prstGeom prst="rect">
            <a:avLst/>
          </a:prstGeom>
          <a:noFill/>
        </p:spPr>
        <p:txBody>
          <a:bodyPr wrap="square" rtlCol="0">
            <a:spAutoFit/>
          </a:bodyPr>
          <a:lstStyle/>
          <a:p>
            <a:r>
              <a:rPr lang="en-US" dirty="0"/>
              <a:t>(3)</a:t>
            </a:r>
          </a:p>
        </p:txBody>
      </p:sp>
      <p:pic>
        <p:nvPicPr>
          <p:cNvPr id="19" name="Picture 18">
            <a:extLst>
              <a:ext uri="{FF2B5EF4-FFF2-40B4-BE49-F238E27FC236}">
                <a16:creationId xmlns:a16="http://schemas.microsoft.com/office/drawing/2014/main" id="{1DA709DE-0EBD-0E41-AFEB-09BEEF4393C3}"/>
              </a:ext>
            </a:extLst>
          </p:cNvPr>
          <p:cNvPicPr>
            <a:picLocks noChangeAspect="1"/>
          </p:cNvPicPr>
          <p:nvPr/>
        </p:nvPicPr>
        <p:blipFill>
          <a:blip r:embed="rId3"/>
          <a:stretch>
            <a:fillRect/>
          </a:stretch>
        </p:blipFill>
        <p:spPr>
          <a:xfrm>
            <a:off x="7544598" y="1107996"/>
            <a:ext cx="3391373" cy="5134692"/>
          </a:xfrm>
          <a:prstGeom prst="rect">
            <a:avLst/>
          </a:prstGeom>
        </p:spPr>
      </p:pic>
      <p:pic>
        <p:nvPicPr>
          <p:cNvPr id="21" name="Picture 20">
            <a:extLst>
              <a:ext uri="{FF2B5EF4-FFF2-40B4-BE49-F238E27FC236}">
                <a16:creationId xmlns:a16="http://schemas.microsoft.com/office/drawing/2014/main" id="{FBD1784D-F2C0-7F37-F3AE-1D7D1CE02C33}"/>
              </a:ext>
            </a:extLst>
          </p:cNvPr>
          <p:cNvPicPr>
            <a:picLocks noChangeAspect="1"/>
          </p:cNvPicPr>
          <p:nvPr/>
        </p:nvPicPr>
        <p:blipFill>
          <a:blip r:embed="rId4"/>
          <a:stretch>
            <a:fillRect/>
          </a:stretch>
        </p:blipFill>
        <p:spPr>
          <a:xfrm>
            <a:off x="7544597" y="1107996"/>
            <a:ext cx="3391373" cy="5134692"/>
          </a:xfrm>
          <a:prstGeom prst="rect">
            <a:avLst/>
          </a:prstGeom>
        </p:spPr>
      </p:pic>
    </p:spTree>
    <p:extLst>
      <p:ext uri="{BB962C8B-B14F-4D97-AF65-F5344CB8AC3E}">
        <p14:creationId xmlns:p14="http://schemas.microsoft.com/office/powerpoint/2010/main" val="193343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animEffect transition="in" filter="fade">
                                      <p:cBhvr>
                                        <p:cTn id="9" dur="1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boywallpaper.co.uk/media/catalog/product/cache/1/image/5e06319eda06f020e43594a9c230972d/l/i/light_blue_red_dragons-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1023" y="0"/>
            <a:ext cx="12192000" cy="1107996"/>
          </a:xfrm>
          <a:prstGeom prst="rect">
            <a:avLst/>
          </a:prstGeom>
          <a:noFill/>
        </p:spPr>
        <p:txBody>
          <a:bodyPr wrap="square" rtlCol="0">
            <a:spAutoFit/>
          </a:bodyPr>
          <a:lstStyle/>
          <a:p>
            <a:pPr algn="ctr"/>
            <a:r>
              <a:rPr lang="en-US" sz="6600" dirty="0">
                <a:latin typeface="AR BLANCA" panose="02000000000000000000" pitchFamily="2" charset="0"/>
              </a:rPr>
              <a:t>To Hide</a:t>
            </a:r>
          </a:p>
        </p:txBody>
      </p:sp>
      <p:sp>
        <p:nvSpPr>
          <p:cNvPr id="4" name="Rectangle 3"/>
          <p:cNvSpPr/>
          <p:nvPr/>
        </p:nvSpPr>
        <p:spPr>
          <a:xfrm>
            <a:off x="237563" y="1002653"/>
            <a:ext cx="7709648" cy="2246769"/>
          </a:xfrm>
          <a:prstGeom prst="rect">
            <a:avLst/>
          </a:prstGeom>
        </p:spPr>
        <p:txBody>
          <a:bodyPr wrap="square">
            <a:spAutoFit/>
          </a:bodyPr>
          <a:lstStyle/>
          <a:p>
            <a:r>
              <a:rPr lang="en-US" sz="2000" b="1" dirty="0">
                <a:solidFill>
                  <a:srgbClr val="333333"/>
                </a:solidFill>
                <a:effectLst/>
                <a:latin typeface="Calibri" panose="020F0502020204030204" pitchFamily="34" charset="0"/>
              </a:rPr>
              <a:t>“At times, consequences of sin may appear to be very subtle to the sinner. We may even convince ourselves … </a:t>
            </a:r>
          </a:p>
          <a:p>
            <a:endParaRPr lang="en-US" sz="2000" b="1" dirty="0">
              <a:solidFill>
                <a:srgbClr val="333333"/>
              </a:solidFill>
              <a:latin typeface="Calibri" panose="020F0502020204030204" pitchFamily="34" charset="0"/>
            </a:endParaRPr>
          </a:p>
          <a:p>
            <a:r>
              <a:rPr lang="en-US" sz="2000" b="1" dirty="0">
                <a:solidFill>
                  <a:srgbClr val="333333"/>
                </a:solidFill>
                <a:effectLst/>
                <a:latin typeface="Calibri" panose="020F0502020204030204" pitchFamily="34" charset="0"/>
              </a:rPr>
              <a:t>that no one will be able to detect our sins and that they are well concealed. But always to our Heavenly Father and often to spiritually sensitive leaders, parents, and friends, our sins are glaringly apparent. …</a:t>
            </a:r>
            <a:endParaRPr lang="en-US" sz="2000" b="1" dirty="0"/>
          </a:p>
        </p:txBody>
      </p:sp>
      <p:sp>
        <p:nvSpPr>
          <p:cNvPr id="9" name="Rectangle 8"/>
          <p:cNvSpPr/>
          <p:nvPr/>
        </p:nvSpPr>
        <p:spPr>
          <a:xfrm>
            <a:off x="5495365" y="4785092"/>
            <a:ext cx="6096000" cy="1631216"/>
          </a:xfrm>
          <a:prstGeom prst="rect">
            <a:avLst/>
          </a:prstGeom>
        </p:spPr>
        <p:txBody>
          <a:bodyPr>
            <a:spAutoFit/>
          </a:bodyPr>
          <a:lstStyle/>
          <a:p>
            <a:r>
              <a:rPr lang="en-US" sz="2000" b="1" i="0" dirty="0">
                <a:effectLst/>
                <a:latin typeface="Calibri" panose="020F0502020204030204" pitchFamily="34" charset="0"/>
              </a:rPr>
              <a:t>“‘When we undertake to cover our sins … the heavens withdraw themselves; [and] the Spirit of the Lord is grieved’. </a:t>
            </a:r>
          </a:p>
          <a:p>
            <a:endParaRPr lang="en-US" sz="2000" b="1" dirty="0">
              <a:latin typeface="Calibri" panose="020F0502020204030204" pitchFamily="34" charset="0"/>
            </a:endParaRPr>
          </a:p>
          <a:p>
            <a:r>
              <a:rPr lang="en-US" sz="2000" b="1" i="0" dirty="0">
                <a:effectLst/>
                <a:latin typeface="Calibri" panose="020F0502020204030204" pitchFamily="34" charset="0"/>
              </a:rPr>
              <a:t>We lose our spiritual gifts. …</a:t>
            </a:r>
            <a:endParaRPr lang="en-US" sz="2000" b="1" dirty="0"/>
          </a:p>
        </p:txBody>
      </p:sp>
      <p:sp>
        <p:nvSpPr>
          <p:cNvPr id="20" name="TextBox 19"/>
          <p:cNvSpPr txBox="1"/>
          <p:nvPr/>
        </p:nvSpPr>
        <p:spPr>
          <a:xfrm>
            <a:off x="11591365" y="6481482"/>
            <a:ext cx="484094" cy="376518"/>
          </a:xfrm>
          <a:prstGeom prst="rect">
            <a:avLst/>
          </a:prstGeom>
          <a:noFill/>
        </p:spPr>
        <p:txBody>
          <a:bodyPr wrap="square" rtlCol="0">
            <a:spAutoFit/>
          </a:bodyPr>
          <a:lstStyle/>
          <a:p>
            <a:r>
              <a:rPr lang="en-US" dirty="0"/>
              <a:t>(3)</a:t>
            </a:r>
          </a:p>
        </p:txBody>
      </p:sp>
      <p:pic>
        <p:nvPicPr>
          <p:cNvPr id="13316" name="Picture 4" descr="https://s-media-cache-ak0.pinimg.com/736x/5c/57/58/5c5758ca426557098f892405e03abce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5488" y="709425"/>
            <a:ext cx="3607924" cy="3633975"/>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s://encrypted-tbn0.gstatic.com/images?q=tbn:ANd9GcRgOhaqH3-KgUJVPBmlhTzSKVJ4tERH85TFMVJ_DVCS-qHjXRW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987" y="3543299"/>
            <a:ext cx="4670452" cy="2615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38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3318"/>
                                        </p:tgtEl>
                                        <p:attrNameLst>
                                          <p:attrName>style.visibility</p:attrName>
                                        </p:attrNameLst>
                                      </p:cBhvr>
                                      <p:to>
                                        <p:strVal val="visible"/>
                                      </p:to>
                                    </p:set>
                                    <p:animEffect transition="in" filter="fade">
                                      <p:cBhvr>
                                        <p:cTn id="13" dur="500"/>
                                        <p:tgtEl>
                                          <p:spTgt spid="1331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boywallpaper.co.uk/media/catalog/product/cache/1/image/5e06319eda06f020e43594a9c230972d/l/i/light_blue_red_dragons-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1023" y="0"/>
            <a:ext cx="12192000" cy="1107996"/>
          </a:xfrm>
          <a:prstGeom prst="rect">
            <a:avLst/>
          </a:prstGeom>
          <a:noFill/>
        </p:spPr>
        <p:txBody>
          <a:bodyPr wrap="square" rtlCol="0">
            <a:spAutoFit/>
          </a:bodyPr>
          <a:lstStyle/>
          <a:p>
            <a:pPr algn="ctr"/>
            <a:r>
              <a:rPr lang="en-US" sz="6600" dirty="0">
                <a:latin typeface="AR BLANCA" panose="02000000000000000000" pitchFamily="2" charset="0"/>
              </a:rPr>
              <a:t>To Remove</a:t>
            </a:r>
          </a:p>
        </p:txBody>
      </p:sp>
      <p:sp>
        <p:nvSpPr>
          <p:cNvPr id="4" name="Rectangle 3"/>
          <p:cNvSpPr/>
          <p:nvPr/>
        </p:nvSpPr>
        <p:spPr>
          <a:xfrm>
            <a:off x="358587" y="1338829"/>
            <a:ext cx="6795247" cy="1015663"/>
          </a:xfrm>
          <a:prstGeom prst="rect">
            <a:avLst/>
          </a:prstGeom>
        </p:spPr>
        <p:txBody>
          <a:bodyPr wrap="square">
            <a:spAutoFit/>
          </a:bodyPr>
          <a:lstStyle/>
          <a:p>
            <a:r>
              <a:rPr lang="en-US" sz="2000" b="1" dirty="0">
                <a:latin typeface="Calibri" panose="020F0502020204030204" pitchFamily="34" charset="0"/>
              </a:rPr>
              <a:t>“If the Spirit is pricking your heart to correct something in your life, know this: your soul is precious. Heavenly Father wants you to be part of His eternal family.</a:t>
            </a:r>
          </a:p>
        </p:txBody>
      </p:sp>
      <p:sp>
        <p:nvSpPr>
          <p:cNvPr id="9" name="Rectangle 8"/>
          <p:cNvSpPr/>
          <p:nvPr/>
        </p:nvSpPr>
        <p:spPr>
          <a:xfrm>
            <a:off x="3433481" y="4641388"/>
            <a:ext cx="7763437" cy="1631216"/>
          </a:xfrm>
          <a:prstGeom prst="rect">
            <a:avLst/>
          </a:prstGeom>
        </p:spPr>
        <p:txBody>
          <a:bodyPr wrap="square">
            <a:spAutoFit/>
          </a:bodyPr>
          <a:lstStyle/>
          <a:p>
            <a:r>
              <a:rPr lang="en-US" sz="2000" b="1" dirty="0">
                <a:latin typeface="Calibri" panose="020F0502020204030204" pitchFamily="34" charset="0"/>
              </a:rPr>
              <a:t>“I lovingly plead, ‘Do not procrastinate the day of your repentance’.</a:t>
            </a:r>
          </a:p>
          <a:p>
            <a:endParaRPr lang="en-US" sz="2000" b="1" dirty="0">
              <a:latin typeface="Calibri" panose="020F0502020204030204" pitchFamily="34" charset="0"/>
            </a:endParaRPr>
          </a:p>
          <a:p>
            <a:r>
              <a:rPr lang="en-US" sz="2000" b="1" dirty="0">
                <a:latin typeface="Calibri" panose="020F0502020204030204" pitchFamily="34" charset="0"/>
              </a:rPr>
              <a:t>Start the process now. Remove the stench of sin with the remedy of repentance. Then, through the Atonement, the Savior can wash you clean.”</a:t>
            </a:r>
          </a:p>
        </p:txBody>
      </p:sp>
      <p:sp>
        <p:nvSpPr>
          <p:cNvPr id="2" name="TextBox 1"/>
          <p:cNvSpPr txBox="1"/>
          <p:nvPr/>
        </p:nvSpPr>
        <p:spPr>
          <a:xfrm>
            <a:off x="11591365" y="6481482"/>
            <a:ext cx="484094" cy="376518"/>
          </a:xfrm>
          <a:prstGeom prst="rect">
            <a:avLst/>
          </a:prstGeom>
          <a:noFill/>
        </p:spPr>
        <p:txBody>
          <a:bodyPr wrap="square" rtlCol="0">
            <a:spAutoFit/>
          </a:bodyPr>
          <a:lstStyle/>
          <a:p>
            <a:r>
              <a:rPr lang="en-US" dirty="0"/>
              <a:t>(3)</a:t>
            </a:r>
          </a:p>
        </p:txBody>
      </p:sp>
      <p:pic>
        <p:nvPicPr>
          <p:cNvPr id="11272" name="Picture 8" descr="https://s-media-cache-ak0.pinimg.com/236x/43/b1/67/43b16750132869b5e46de256adcd51a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317" y="2973871"/>
            <a:ext cx="2357717" cy="360650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3756210" y="2496904"/>
            <a:ext cx="2740512" cy="1950262"/>
            <a:chOff x="7781362" y="1747680"/>
            <a:chExt cx="3245226" cy="3849878"/>
          </a:xfrm>
        </p:grpSpPr>
        <p:sp>
          <p:nvSpPr>
            <p:cNvPr id="11" name="Oval 10"/>
            <p:cNvSpPr/>
            <p:nvPr/>
          </p:nvSpPr>
          <p:spPr>
            <a:xfrm>
              <a:off x="7925916" y="4791197"/>
              <a:ext cx="244290" cy="806361"/>
            </a:xfrm>
            <a:prstGeom prst="ellipse">
              <a:avLst/>
            </a:prstGeom>
            <a:solidFill>
              <a:srgbClr val="B19C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0686375" y="4784022"/>
              <a:ext cx="244290" cy="806361"/>
            </a:xfrm>
            <a:prstGeom prst="ellipse">
              <a:avLst/>
            </a:prstGeom>
            <a:solidFill>
              <a:srgbClr val="B19C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7877734" y="2809972"/>
              <a:ext cx="3052482" cy="1976718"/>
            </a:xfrm>
            <a:prstGeom prst="roundRect">
              <a:avLst>
                <a:gd name="adj" fmla="val 0"/>
              </a:avLst>
            </a:prstGeom>
            <a:solidFill>
              <a:srgbClr val="E5CA2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n 13"/>
            <p:cNvSpPr/>
            <p:nvPr/>
          </p:nvSpPr>
          <p:spPr>
            <a:xfrm>
              <a:off x="10555941" y="2487243"/>
              <a:ext cx="470647" cy="2622177"/>
            </a:xfrm>
            <a:prstGeom prst="can">
              <a:avLst/>
            </a:prstGeom>
            <a:solidFill>
              <a:srgbClr val="E5CA2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n 14"/>
            <p:cNvSpPr/>
            <p:nvPr/>
          </p:nvSpPr>
          <p:spPr>
            <a:xfrm>
              <a:off x="7781362" y="2487243"/>
              <a:ext cx="470647" cy="2622177"/>
            </a:xfrm>
            <a:prstGeom prst="can">
              <a:avLst/>
            </a:prstGeom>
            <a:solidFill>
              <a:srgbClr val="E5CA2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894540" y="1747680"/>
              <a:ext cx="244290" cy="806361"/>
            </a:xfrm>
            <a:prstGeom prst="ellipse">
              <a:avLst/>
            </a:prstGeom>
            <a:solidFill>
              <a:srgbClr val="B19C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0669119" y="1747680"/>
              <a:ext cx="244290" cy="806361"/>
            </a:xfrm>
            <a:prstGeom prst="ellipse">
              <a:avLst/>
            </a:prstGeom>
            <a:solidFill>
              <a:srgbClr val="B19C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138830" y="2877395"/>
              <a:ext cx="2472019" cy="848698"/>
            </a:xfrm>
            <a:prstGeom prst="rect">
              <a:avLst/>
            </a:prstGeom>
          </p:spPr>
          <p:txBody>
            <a:bodyPr wrap="square">
              <a:spAutoFit/>
            </a:bodyPr>
            <a:lstStyle/>
            <a:p>
              <a:pPr algn="ctr"/>
              <a:r>
                <a:rPr lang="en-US" b="1" dirty="0"/>
                <a:t>We cannot hide our sins from God</a:t>
              </a:r>
              <a:endParaRPr lang="en-US" dirty="0"/>
            </a:p>
          </p:txBody>
        </p:sp>
      </p:grpSp>
      <p:pic>
        <p:nvPicPr>
          <p:cNvPr id="8" name="Picture 7">
            <a:extLst>
              <a:ext uri="{FF2B5EF4-FFF2-40B4-BE49-F238E27FC236}">
                <a16:creationId xmlns:a16="http://schemas.microsoft.com/office/drawing/2014/main" id="{8F98F391-45A3-A7B0-0CA0-B336039E2337}"/>
              </a:ext>
            </a:extLst>
          </p:cNvPr>
          <p:cNvPicPr>
            <a:picLocks noChangeAspect="1"/>
          </p:cNvPicPr>
          <p:nvPr/>
        </p:nvPicPr>
        <p:blipFill>
          <a:blip r:embed="rId4"/>
          <a:stretch>
            <a:fillRect/>
          </a:stretch>
        </p:blipFill>
        <p:spPr>
          <a:xfrm>
            <a:off x="7153834" y="1645081"/>
            <a:ext cx="3808840" cy="2554805"/>
          </a:xfrm>
          <a:prstGeom prst="rect">
            <a:avLst/>
          </a:prstGeom>
        </p:spPr>
      </p:pic>
    </p:spTree>
    <p:extLst>
      <p:ext uri="{BB962C8B-B14F-4D97-AF65-F5344CB8AC3E}">
        <p14:creationId xmlns:p14="http://schemas.microsoft.com/office/powerpoint/2010/main" val="232836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7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out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D2514-5CF6-2E1B-00C2-AA0CFA3F17B6}"/>
            </a:ext>
          </a:extLst>
        </p:cNvPr>
        <p:cNvGrpSpPr/>
        <p:nvPr/>
      </p:nvGrpSpPr>
      <p:grpSpPr>
        <a:xfrm>
          <a:off x="0" y="0"/>
          <a:ext cx="0" cy="0"/>
          <a:chOff x="0" y="0"/>
          <a:chExt cx="0" cy="0"/>
        </a:xfrm>
      </p:grpSpPr>
      <p:pic>
        <p:nvPicPr>
          <p:cNvPr id="1026" name="Picture 2" descr="http://www.paperboywallpaper.co.uk/media/catalog/product/cache/1/image/5e06319eda06f020e43594a9c230972d/l/i/light_blue_red_dragons-001.jpg">
            <a:extLst>
              <a:ext uri="{FF2B5EF4-FFF2-40B4-BE49-F238E27FC236}">
                <a16:creationId xmlns:a16="http://schemas.microsoft.com/office/drawing/2014/main" id="{C42CE044-185A-07DA-A5A9-83ABF9FEC7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48CB1A2-5B52-1FFA-EA58-23F739077035}"/>
              </a:ext>
            </a:extLst>
          </p:cNvPr>
          <p:cNvSpPr txBox="1"/>
          <p:nvPr/>
        </p:nvSpPr>
        <p:spPr>
          <a:xfrm>
            <a:off x="121023" y="0"/>
            <a:ext cx="12192000" cy="1107996"/>
          </a:xfrm>
          <a:prstGeom prst="rect">
            <a:avLst/>
          </a:prstGeom>
          <a:noFill/>
        </p:spPr>
        <p:txBody>
          <a:bodyPr wrap="square" rtlCol="0">
            <a:spAutoFit/>
          </a:bodyPr>
          <a:lstStyle/>
          <a:p>
            <a:pPr algn="ctr"/>
            <a:r>
              <a:rPr lang="en-US" sz="6600" dirty="0">
                <a:latin typeface="AR BLANCA" panose="02000000000000000000" pitchFamily="2" charset="0"/>
              </a:rPr>
              <a:t>To Repent</a:t>
            </a:r>
          </a:p>
        </p:txBody>
      </p:sp>
      <p:sp>
        <p:nvSpPr>
          <p:cNvPr id="4" name="Rectangle 3">
            <a:extLst>
              <a:ext uri="{FF2B5EF4-FFF2-40B4-BE49-F238E27FC236}">
                <a16:creationId xmlns:a16="http://schemas.microsoft.com/office/drawing/2014/main" id="{55903F1B-D86E-3F7E-DE88-F0C54D8EBF03}"/>
              </a:ext>
            </a:extLst>
          </p:cNvPr>
          <p:cNvSpPr/>
          <p:nvPr/>
        </p:nvSpPr>
        <p:spPr>
          <a:xfrm>
            <a:off x="1803024" y="1294761"/>
            <a:ext cx="5655395" cy="2308324"/>
          </a:xfrm>
          <a:prstGeom prst="rect">
            <a:avLst/>
          </a:prstGeom>
        </p:spPr>
        <p:txBody>
          <a:bodyPr wrap="square">
            <a:spAutoFit/>
          </a:bodyPr>
          <a:lstStyle/>
          <a:p>
            <a:pPr fontAlgn="base"/>
            <a:r>
              <a:rPr lang="en-US" b="1" dirty="0"/>
              <a:t>When we sin, we turn away from God. When we repent, we turn back toward God.</a:t>
            </a:r>
          </a:p>
          <a:p>
            <a:pPr fontAlgn="base"/>
            <a:r>
              <a:rPr lang="en-US" b="1" dirty="0"/>
              <a:t>The invitation to repent is rarely a voice of chastisement but rather a loving appeal to turn around and to “re-turn” toward God. It is the beckoning of a loving Father and His Only Begotten Son to be more than we are, to reach up to a higher way of life, to change, and to feel the happiness of keeping the commandments. (5)</a:t>
            </a:r>
          </a:p>
        </p:txBody>
      </p:sp>
      <p:pic>
        <p:nvPicPr>
          <p:cNvPr id="5" name="Picture 4">
            <a:extLst>
              <a:ext uri="{FF2B5EF4-FFF2-40B4-BE49-F238E27FC236}">
                <a16:creationId xmlns:a16="http://schemas.microsoft.com/office/drawing/2014/main" id="{F65739AD-4704-BE1A-1D57-4DDA2473D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587" y="281389"/>
            <a:ext cx="1085850" cy="1447800"/>
          </a:xfrm>
          <a:prstGeom prst="rect">
            <a:avLst/>
          </a:prstGeom>
        </p:spPr>
      </p:pic>
      <p:sp>
        <p:nvSpPr>
          <p:cNvPr id="19" name="TextBox 18">
            <a:extLst>
              <a:ext uri="{FF2B5EF4-FFF2-40B4-BE49-F238E27FC236}">
                <a16:creationId xmlns:a16="http://schemas.microsoft.com/office/drawing/2014/main" id="{36EA74B7-C5B6-FC83-B665-5A61B0C37542}"/>
              </a:ext>
            </a:extLst>
          </p:cNvPr>
          <p:cNvSpPr txBox="1"/>
          <p:nvPr/>
        </p:nvSpPr>
        <p:spPr>
          <a:xfrm>
            <a:off x="4478358" y="4220761"/>
            <a:ext cx="6158428" cy="2246769"/>
          </a:xfrm>
          <a:prstGeom prst="rect">
            <a:avLst/>
          </a:prstGeom>
          <a:noFill/>
        </p:spPr>
        <p:txBody>
          <a:bodyPr wrap="square">
            <a:spAutoFit/>
          </a:bodyPr>
          <a:lstStyle/>
          <a:p>
            <a:r>
              <a:rPr lang="en-US" sz="2000" b="1" i="0" dirty="0">
                <a:solidFill>
                  <a:srgbClr val="212225"/>
                </a:solidFill>
                <a:effectLst/>
              </a:rPr>
              <a:t>Repentance is God’s ever-accessible gift that allows and enables us to go from failure to failure without any loss of enthusiasm. Repentance isn’t His backup plan in the event we might fail. Repentance is His plan, knowing that we will. This is the gospel of repentance, and as President Russell M. Nelson has observed, it will be “a lifetime curriculum.” (6)</a:t>
            </a:r>
            <a:endParaRPr lang="en-US" sz="2000" b="1" dirty="0"/>
          </a:p>
        </p:txBody>
      </p:sp>
      <p:pic>
        <p:nvPicPr>
          <p:cNvPr id="23" name="Picture 22">
            <a:extLst>
              <a:ext uri="{FF2B5EF4-FFF2-40B4-BE49-F238E27FC236}">
                <a16:creationId xmlns:a16="http://schemas.microsoft.com/office/drawing/2014/main" id="{3CFE8B46-540E-7C43-E1E5-79B1C71F64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6786" y="5076854"/>
            <a:ext cx="1271587" cy="1585911"/>
          </a:xfrm>
          <a:prstGeom prst="rect">
            <a:avLst/>
          </a:prstGeom>
        </p:spPr>
      </p:pic>
      <p:pic>
        <p:nvPicPr>
          <p:cNvPr id="25" name="Picture 24">
            <a:extLst>
              <a:ext uri="{FF2B5EF4-FFF2-40B4-BE49-F238E27FC236}">
                <a16:creationId xmlns:a16="http://schemas.microsoft.com/office/drawing/2014/main" id="{E9FD0051-27BB-ACBA-559B-85064A5B0E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7831" y="1205910"/>
            <a:ext cx="3476625" cy="2486025"/>
          </a:xfrm>
          <a:prstGeom prst="rect">
            <a:avLst/>
          </a:prstGeom>
        </p:spPr>
      </p:pic>
      <p:pic>
        <p:nvPicPr>
          <p:cNvPr id="27" name="Picture 26">
            <a:extLst>
              <a:ext uri="{FF2B5EF4-FFF2-40B4-BE49-F238E27FC236}">
                <a16:creationId xmlns:a16="http://schemas.microsoft.com/office/drawing/2014/main" id="{E3741726-E59F-79AE-74C6-52A815C31A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0106" y="3966762"/>
            <a:ext cx="3190875" cy="2324100"/>
          </a:xfrm>
          <a:prstGeom prst="rect">
            <a:avLst/>
          </a:prstGeom>
        </p:spPr>
      </p:pic>
    </p:spTree>
    <p:extLst>
      <p:ext uri="{BB962C8B-B14F-4D97-AF65-F5344CB8AC3E}">
        <p14:creationId xmlns:p14="http://schemas.microsoft.com/office/powerpoint/2010/main" val="383971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boywallpaper.co.uk/media/catalog/product/cache/1/image/5e06319eda06f020e43594a9c230972d/l/i/light_blue_red_dragons-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1023" y="0"/>
            <a:ext cx="12192000" cy="1107996"/>
          </a:xfrm>
          <a:prstGeom prst="rect">
            <a:avLst/>
          </a:prstGeom>
          <a:noFill/>
        </p:spPr>
        <p:txBody>
          <a:bodyPr wrap="square" rtlCol="0">
            <a:spAutoFit/>
          </a:bodyPr>
          <a:lstStyle/>
          <a:p>
            <a:pPr algn="ctr"/>
            <a:r>
              <a:rPr lang="en-US" sz="6600" dirty="0">
                <a:latin typeface="AR BLANCA" panose="02000000000000000000" pitchFamily="2" charset="0"/>
              </a:rPr>
              <a:t>Displeasing the Lord</a:t>
            </a:r>
          </a:p>
        </p:txBody>
      </p:sp>
      <p:sp>
        <p:nvSpPr>
          <p:cNvPr id="4" name="Rectangle 3"/>
          <p:cNvSpPr/>
          <p:nvPr/>
        </p:nvSpPr>
        <p:spPr>
          <a:xfrm>
            <a:off x="3016616" y="978353"/>
            <a:ext cx="6795247" cy="400110"/>
          </a:xfrm>
          <a:prstGeom prst="rect">
            <a:avLst/>
          </a:prstGeom>
        </p:spPr>
        <p:txBody>
          <a:bodyPr wrap="square">
            <a:spAutoFit/>
          </a:bodyPr>
          <a:lstStyle/>
          <a:p>
            <a:r>
              <a:rPr lang="en-US" sz="2000" b="1" dirty="0">
                <a:latin typeface="Calibri" panose="020F0502020204030204" pitchFamily="34" charset="0"/>
              </a:rPr>
              <a:t>Can one continue with their sins kept in secret?</a:t>
            </a:r>
          </a:p>
        </p:txBody>
      </p:sp>
      <p:sp>
        <p:nvSpPr>
          <p:cNvPr id="9" name="Rectangle 8"/>
          <p:cNvSpPr/>
          <p:nvPr/>
        </p:nvSpPr>
        <p:spPr>
          <a:xfrm>
            <a:off x="2335304" y="1969772"/>
            <a:ext cx="8349629" cy="400110"/>
          </a:xfrm>
          <a:prstGeom prst="rect">
            <a:avLst/>
          </a:prstGeom>
          <a:solidFill>
            <a:schemeClr val="accent1">
              <a:lumMod val="20000"/>
              <a:lumOff val="80000"/>
            </a:schemeClr>
          </a:solidFill>
        </p:spPr>
        <p:txBody>
          <a:bodyPr wrap="square">
            <a:spAutoFit/>
          </a:bodyPr>
          <a:lstStyle/>
          <a:p>
            <a:r>
              <a:rPr lang="en-US" sz="2000" b="1" i="1" dirty="0">
                <a:solidFill>
                  <a:srgbClr val="FF0000"/>
                </a:solidFill>
                <a:latin typeface="Calibri" panose="020F0502020204030204" pitchFamily="34" charset="0"/>
              </a:rPr>
              <a:t>“The Lord also hath not put away thy sin” (JST, 2 Samuel 12:13).</a:t>
            </a:r>
          </a:p>
        </p:txBody>
      </p:sp>
      <p:sp>
        <p:nvSpPr>
          <p:cNvPr id="2" name="TextBox 1"/>
          <p:cNvSpPr txBox="1"/>
          <p:nvPr/>
        </p:nvSpPr>
        <p:spPr>
          <a:xfrm>
            <a:off x="11591365" y="6481482"/>
            <a:ext cx="484094" cy="376518"/>
          </a:xfrm>
          <a:prstGeom prst="rect">
            <a:avLst/>
          </a:prstGeom>
          <a:noFill/>
        </p:spPr>
        <p:txBody>
          <a:bodyPr wrap="square" rtlCol="0">
            <a:spAutoFit/>
          </a:bodyPr>
          <a:lstStyle/>
          <a:p>
            <a:r>
              <a:rPr lang="en-US" dirty="0"/>
              <a:t>(4)</a:t>
            </a:r>
          </a:p>
        </p:txBody>
      </p:sp>
      <p:sp>
        <p:nvSpPr>
          <p:cNvPr id="3" name="Rectangle 2"/>
          <p:cNvSpPr/>
          <p:nvPr/>
        </p:nvSpPr>
        <p:spPr>
          <a:xfrm>
            <a:off x="573741" y="3065162"/>
            <a:ext cx="7279342" cy="3139321"/>
          </a:xfrm>
          <a:prstGeom prst="rect">
            <a:avLst/>
          </a:prstGeom>
        </p:spPr>
        <p:txBody>
          <a:bodyPr wrap="square">
            <a:spAutoFit/>
          </a:bodyPr>
          <a:lstStyle/>
          <a:p>
            <a:r>
              <a:rPr lang="en-US" b="1" dirty="0">
                <a:solidFill>
                  <a:srgbClr val="333333"/>
                </a:solidFill>
                <a:latin typeface="Calibri" panose="020F0502020204030204" pitchFamily="34" charset="0"/>
              </a:rPr>
              <a:t>“David committed a dreadful crime, and all his life afterwards sought for </a:t>
            </a:r>
            <a:r>
              <a:rPr lang="en-US" b="1" dirty="0">
                <a:solidFill>
                  <a:srgbClr val="2F393A"/>
                </a:solidFill>
                <a:latin typeface="Calibri" panose="020F0502020204030204" pitchFamily="34" charset="0"/>
              </a:rPr>
              <a:t>forgiveness</a:t>
            </a:r>
            <a:r>
              <a:rPr lang="en-US" b="1" dirty="0">
                <a:solidFill>
                  <a:srgbClr val="333333"/>
                </a:solidFill>
                <a:latin typeface="Calibri" panose="020F0502020204030204" pitchFamily="34" charset="0"/>
              </a:rPr>
              <a:t>. Some of the Psalms portray the anguish of his soul; yet David is still paying for his sin. </a:t>
            </a:r>
          </a:p>
          <a:p>
            <a:endParaRPr lang="en-US" b="1" dirty="0">
              <a:solidFill>
                <a:srgbClr val="333333"/>
              </a:solidFill>
              <a:latin typeface="Calibri" panose="020F0502020204030204" pitchFamily="34" charset="0"/>
            </a:endParaRPr>
          </a:p>
          <a:p>
            <a:r>
              <a:rPr lang="en-US" b="1" dirty="0">
                <a:solidFill>
                  <a:srgbClr val="333333"/>
                </a:solidFill>
                <a:latin typeface="Calibri" panose="020F0502020204030204" pitchFamily="34" charset="0"/>
              </a:rPr>
              <a:t>He did not receive the </a:t>
            </a:r>
            <a:r>
              <a:rPr lang="en-US" b="1" dirty="0">
                <a:solidFill>
                  <a:srgbClr val="2F393A"/>
                </a:solidFill>
                <a:latin typeface="Calibri" panose="020F0502020204030204" pitchFamily="34" charset="0"/>
              </a:rPr>
              <a:t>resurrection</a:t>
            </a:r>
            <a:r>
              <a:rPr lang="en-US" b="1" dirty="0">
                <a:solidFill>
                  <a:srgbClr val="333333"/>
                </a:solidFill>
                <a:latin typeface="Calibri" panose="020F0502020204030204" pitchFamily="34" charset="0"/>
              </a:rPr>
              <a:t> at the time of the resurrection of </a:t>
            </a:r>
            <a:r>
              <a:rPr lang="en-US" b="1" dirty="0">
                <a:solidFill>
                  <a:srgbClr val="2F393A"/>
                </a:solidFill>
                <a:latin typeface="Calibri" panose="020F0502020204030204" pitchFamily="34" charset="0"/>
              </a:rPr>
              <a:t>Jesus Christ</a:t>
            </a:r>
            <a:r>
              <a:rPr lang="en-US" b="1" dirty="0">
                <a:solidFill>
                  <a:srgbClr val="333333"/>
                </a:solidFill>
                <a:latin typeface="Calibri" panose="020F0502020204030204" pitchFamily="34" charset="0"/>
              </a:rPr>
              <a:t>. </a:t>
            </a:r>
          </a:p>
          <a:p>
            <a:endParaRPr lang="en-US" b="1" dirty="0">
              <a:solidFill>
                <a:srgbClr val="333333"/>
              </a:solidFill>
              <a:latin typeface="Calibri" panose="020F0502020204030204" pitchFamily="34" charset="0"/>
            </a:endParaRPr>
          </a:p>
          <a:p>
            <a:r>
              <a:rPr lang="en-US" b="1" dirty="0">
                <a:solidFill>
                  <a:srgbClr val="333333"/>
                </a:solidFill>
                <a:latin typeface="Calibri" panose="020F0502020204030204" pitchFamily="34" charset="0"/>
              </a:rPr>
              <a:t>Peter declared that his body was still in the tomb, and the Prophet Joseph Smith has said, ‘David sought repentance at the hand of God carefully with tears, for the murder of Uriah; but he could only get it through hell: he got a promise that his soul should not be left in hell.’”</a:t>
            </a:r>
            <a:endParaRPr lang="en-US" b="1" dirty="0"/>
          </a:p>
        </p:txBody>
      </p:sp>
      <p:pic>
        <p:nvPicPr>
          <p:cNvPr id="1028" name="Picture 4" descr="http://www.lightplanet.com/mormons/images/leaders/smith_joseph_fiel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336" y="978353"/>
            <a:ext cx="1387945" cy="192770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37159" y="6488668"/>
            <a:ext cx="2471570" cy="369332"/>
          </a:xfrm>
          <a:prstGeom prst="rect">
            <a:avLst/>
          </a:prstGeom>
          <a:noFill/>
        </p:spPr>
        <p:txBody>
          <a:bodyPr wrap="square" rtlCol="0">
            <a:spAutoFit/>
          </a:bodyPr>
          <a:lstStyle/>
          <a:p>
            <a:r>
              <a:rPr lang="en-US" dirty="0"/>
              <a:t>2 Samuel 11:27</a:t>
            </a:r>
          </a:p>
        </p:txBody>
      </p:sp>
      <p:pic>
        <p:nvPicPr>
          <p:cNvPr id="8" name="Picture 7">
            <a:extLst>
              <a:ext uri="{FF2B5EF4-FFF2-40B4-BE49-F238E27FC236}">
                <a16:creationId xmlns:a16="http://schemas.microsoft.com/office/drawing/2014/main" id="{0A095894-4EC3-AF0F-39A1-19BC3BFB03E0}"/>
              </a:ext>
            </a:extLst>
          </p:cNvPr>
          <p:cNvPicPr>
            <a:picLocks noChangeAspect="1"/>
          </p:cNvPicPr>
          <p:nvPr/>
        </p:nvPicPr>
        <p:blipFill>
          <a:blip r:embed="rId4"/>
          <a:stretch>
            <a:fillRect/>
          </a:stretch>
        </p:blipFill>
        <p:spPr>
          <a:xfrm>
            <a:off x="8267553" y="2669159"/>
            <a:ext cx="2417380" cy="3637920"/>
          </a:xfrm>
          <a:prstGeom prst="rect">
            <a:avLst/>
          </a:prstGeom>
        </p:spPr>
      </p:pic>
    </p:spTree>
    <p:extLst>
      <p:ext uri="{BB962C8B-B14F-4D97-AF65-F5344CB8AC3E}">
        <p14:creationId xmlns:p14="http://schemas.microsoft.com/office/powerpoint/2010/main" val="286074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boywallpaper.co.uk/media/catalog/product/cache/1/image/5e06319eda06f020e43594a9c230972d/l/i/light_blue_red_dragons-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1023" y="0"/>
            <a:ext cx="12192000" cy="1107996"/>
          </a:xfrm>
          <a:prstGeom prst="rect">
            <a:avLst/>
          </a:prstGeom>
          <a:noFill/>
        </p:spPr>
        <p:txBody>
          <a:bodyPr wrap="square" rtlCol="0">
            <a:spAutoFit/>
          </a:bodyPr>
          <a:lstStyle/>
          <a:p>
            <a:pPr algn="ctr"/>
            <a:r>
              <a:rPr lang="en-US" sz="6600" dirty="0">
                <a:latin typeface="AR BLANCA" panose="02000000000000000000" pitchFamily="2" charset="0"/>
              </a:rPr>
              <a:t>Nathan Knew</a:t>
            </a:r>
          </a:p>
        </p:txBody>
      </p:sp>
      <p:pic>
        <p:nvPicPr>
          <p:cNvPr id="2050" name="Picture 2" descr="http://destination-yisrael.biblesearchers.com/.a/6a0120a610bec4970c017ee9242d2b970d-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429" y="1278458"/>
            <a:ext cx="3276600" cy="46291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941793" y="2551837"/>
            <a:ext cx="6096000" cy="1754326"/>
          </a:xfrm>
          <a:prstGeom prst="rect">
            <a:avLst/>
          </a:prstGeom>
        </p:spPr>
        <p:txBody>
          <a:bodyPr>
            <a:spAutoFit/>
          </a:bodyPr>
          <a:lstStyle/>
          <a:p>
            <a:r>
              <a:rPr lang="en-US" sz="3600" b="1" dirty="0">
                <a:solidFill>
                  <a:srgbClr val="333333"/>
                </a:solidFill>
                <a:latin typeface="Calibri" panose="020F0502020204030204" pitchFamily="34" charset="0"/>
              </a:rPr>
              <a:t>The Lord sent the prophet Nathan to David, and Nathan told him a parable</a:t>
            </a:r>
            <a:endParaRPr lang="en-US" sz="3600" b="1" dirty="0"/>
          </a:p>
        </p:txBody>
      </p:sp>
      <p:sp>
        <p:nvSpPr>
          <p:cNvPr id="12" name="TextBox 11"/>
          <p:cNvSpPr txBox="1"/>
          <p:nvPr/>
        </p:nvSpPr>
        <p:spPr>
          <a:xfrm>
            <a:off x="137159" y="6488668"/>
            <a:ext cx="2471570" cy="369332"/>
          </a:xfrm>
          <a:prstGeom prst="rect">
            <a:avLst/>
          </a:prstGeom>
          <a:noFill/>
        </p:spPr>
        <p:txBody>
          <a:bodyPr wrap="square" rtlCol="0">
            <a:spAutoFit/>
          </a:bodyPr>
          <a:lstStyle/>
          <a:p>
            <a:r>
              <a:rPr lang="en-US" dirty="0"/>
              <a:t>2 Samuel 12:1</a:t>
            </a:r>
          </a:p>
        </p:txBody>
      </p:sp>
    </p:spTree>
    <p:extLst>
      <p:ext uri="{BB962C8B-B14F-4D97-AF65-F5344CB8AC3E}">
        <p14:creationId xmlns:p14="http://schemas.microsoft.com/office/powerpoint/2010/main" val="328112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boywallpaper.co.uk/media/catalog/product/cache/1/image/5e06319eda06f020e43594a9c230972d/l/i/light_blue_red_dragons-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1023" y="0"/>
            <a:ext cx="12192000" cy="1107996"/>
          </a:xfrm>
          <a:prstGeom prst="rect">
            <a:avLst/>
          </a:prstGeom>
          <a:noFill/>
        </p:spPr>
        <p:txBody>
          <a:bodyPr wrap="square" rtlCol="0">
            <a:spAutoFit/>
          </a:bodyPr>
          <a:lstStyle/>
          <a:p>
            <a:pPr algn="ctr"/>
            <a:r>
              <a:rPr lang="en-US" sz="6600" dirty="0">
                <a:latin typeface="AR BLANCA" panose="02000000000000000000" pitchFamily="2" charset="0"/>
              </a:rPr>
              <a:t>Parable of the Lamb</a:t>
            </a:r>
          </a:p>
        </p:txBody>
      </p:sp>
      <p:sp>
        <p:nvSpPr>
          <p:cNvPr id="2" name="TextBox 1"/>
          <p:cNvSpPr txBox="1"/>
          <p:nvPr/>
        </p:nvSpPr>
        <p:spPr>
          <a:xfrm>
            <a:off x="11591365" y="6481482"/>
            <a:ext cx="484094" cy="376518"/>
          </a:xfrm>
          <a:prstGeom prst="rect">
            <a:avLst/>
          </a:prstGeom>
          <a:noFill/>
        </p:spPr>
        <p:txBody>
          <a:bodyPr wrap="square" rtlCol="0">
            <a:spAutoFit/>
          </a:bodyPr>
          <a:lstStyle/>
          <a:p>
            <a:r>
              <a:rPr lang="en-US" dirty="0"/>
              <a:t>(4)</a:t>
            </a:r>
          </a:p>
        </p:txBody>
      </p:sp>
      <p:sp>
        <p:nvSpPr>
          <p:cNvPr id="12" name="TextBox 11"/>
          <p:cNvSpPr txBox="1"/>
          <p:nvPr/>
        </p:nvSpPr>
        <p:spPr>
          <a:xfrm>
            <a:off x="137159" y="6488668"/>
            <a:ext cx="2471570" cy="369332"/>
          </a:xfrm>
          <a:prstGeom prst="rect">
            <a:avLst/>
          </a:prstGeom>
          <a:noFill/>
        </p:spPr>
        <p:txBody>
          <a:bodyPr wrap="square" rtlCol="0">
            <a:spAutoFit/>
          </a:bodyPr>
          <a:lstStyle/>
          <a:p>
            <a:r>
              <a:rPr lang="en-US" dirty="0"/>
              <a:t>2 Samuel 12:1-6</a:t>
            </a:r>
          </a:p>
        </p:txBody>
      </p:sp>
      <p:grpSp>
        <p:nvGrpSpPr>
          <p:cNvPr id="8" name="Group 7"/>
          <p:cNvGrpSpPr/>
          <p:nvPr/>
        </p:nvGrpSpPr>
        <p:grpSpPr>
          <a:xfrm>
            <a:off x="9069333" y="1531572"/>
            <a:ext cx="2191639" cy="4880834"/>
            <a:chOff x="1827228" y="444201"/>
            <a:chExt cx="2879986" cy="6413799"/>
          </a:xfrm>
        </p:grpSpPr>
        <p:sp>
          <p:nvSpPr>
            <p:cNvPr id="9" name="Oval 8"/>
            <p:cNvSpPr/>
            <p:nvPr/>
          </p:nvSpPr>
          <p:spPr>
            <a:xfrm rot="20302925">
              <a:off x="3121540" y="786400"/>
              <a:ext cx="1122793" cy="1850091"/>
            </a:xfrm>
            <a:prstGeom prst="ellipse">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585977">
              <a:off x="2282756" y="808578"/>
              <a:ext cx="1122793" cy="1850091"/>
            </a:xfrm>
            <a:prstGeom prst="ellipse">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180974">
              <a:off x="2593058" y="5970106"/>
              <a:ext cx="423242" cy="82831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9800433">
              <a:off x="3255753" y="6029682"/>
              <a:ext cx="423242" cy="82831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180974">
              <a:off x="1827228" y="3937026"/>
              <a:ext cx="563530" cy="6739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20029991">
              <a:off x="4143684" y="3755897"/>
              <a:ext cx="563530" cy="6739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548240">
              <a:off x="2070444" y="2326293"/>
              <a:ext cx="936751" cy="2017059"/>
            </a:xfrm>
            <a:prstGeom prst="trapezoi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20076904">
              <a:off x="3438516" y="2205483"/>
              <a:ext cx="936751" cy="2017059"/>
            </a:xfrm>
            <a:prstGeom prst="trapezoi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2404960" y="5447543"/>
              <a:ext cx="1669243" cy="858730"/>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a:off x="2404959" y="2370891"/>
              <a:ext cx="1669243" cy="3551380"/>
            </a:xfrm>
            <a:prstGeom prst="trapezoi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319533">
              <a:off x="2434004" y="2344097"/>
              <a:ext cx="813736" cy="3308051"/>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21146009">
              <a:off x="3338267" y="2304370"/>
              <a:ext cx="813736" cy="3308051"/>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2654784" y="5912175"/>
              <a:ext cx="1262904" cy="394098"/>
              <a:chOff x="5647765" y="2043953"/>
              <a:chExt cx="5063132" cy="1117999"/>
            </a:xfrm>
          </p:grpSpPr>
          <p:grpSp>
            <p:nvGrpSpPr>
              <p:cNvPr id="152" name="Group 151"/>
              <p:cNvGrpSpPr/>
              <p:nvPr/>
            </p:nvGrpSpPr>
            <p:grpSpPr>
              <a:xfrm>
                <a:off x="5647765" y="2043953"/>
                <a:ext cx="1788459" cy="903919"/>
                <a:chOff x="5647765" y="2043953"/>
                <a:chExt cx="1788459" cy="903919"/>
              </a:xfrm>
            </p:grpSpPr>
            <p:sp>
              <p:nvSpPr>
                <p:cNvPr id="169" name="Left-Right-Up Arrow 168"/>
                <p:cNvSpPr/>
                <p:nvPr/>
              </p:nvSpPr>
              <p:spPr>
                <a:xfrm>
                  <a:off x="5647765" y="2043953"/>
                  <a:ext cx="1788459" cy="895277"/>
                </a:xfrm>
                <a:prstGeom prst="leftRightUpArrow">
                  <a:avLst>
                    <a:gd name="adj1" fmla="val 50000"/>
                    <a:gd name="adj2" fmla="val 25000"/>
                    <a:gd name="adj3" fmla="val 25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Diamond 169"/>
                <p:cNvSpPr/>
                <p:nvPr/>
              </p:nvSpPr>
              <p:spPr>
                <a:xfrm>
                  <a:off x="6387353" y="221482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Diamond 170"/>
                <p:cNvSpPr/>
                <p:nvPr/>
              </p:nvSpPr>
              <p:spPr>
                <a:xfrm>
                  <a:off x="5952734" y="240998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Diamond 171"/>
                <p:cNvSpPr/>
                <p:nvPr/>
              </p:nvSpPr>
              <p:spPr>
                <a:xfrm>
                  <a:off x="6795078" y="2399992"/>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152"/>
              <p:cNvGrpSpPr/>
              <p:nvPr/>
            </p:nvGrpSpPr>
            <p:grpSpPr>
              <a:xfrm>
                <a:off x="7296932" y="2067266"/>
                <a:ext cx="1788459" cy="903919"/>
                <a:chOff x="5647765" y="2043953"/>
                <a:chExt cx="1788459" cy="903919"/>
              </a:xfrm>
            </p:grpSpPr>
            <p:sp>
              <p:nvSpPr>
                <p:cNvPr id="165" name="Left-Right-Up Arrow 164"/>
                <p:cNvSpPr/>
                <p:nvPr/>
              </p:nvSpPr>
              <p:spPr>
                <a:xfrm>
                  <a:off x="5647765" y="2043953"/>
                  <a:ext cx="1788459" cy="895277"/>
                </a:xfrm>
                <a:prstGeom prst="leftRightUpArrow">
                  <a:avLst>
                    <a:gd name="adj1" fmla="val 50000"/>
                    <a:gd name="adj2" fmla="val 25000"/>
                    <a:gd name="adj3" fmla="val 25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66" name="Diamond 165"/>
                <p:cNvSpPr/>
                <p:nvPr/>
              </p:nvSpPr>
              <p:spPr>
                <a:xfrm>
                  <a:off x="6387353" y="221482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67" name="Diamond 166"/>
                <p:cNvSpPr/>
                <p:nvPr/>
              </p:nvSpPr>
              <p:spPr>
                <a:xfrm>
                  <a:off x="5952734" y="240998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68" name="Diamond 167"/>
                <p:cNvSpPr/>
                <p:nvPr/>
              </p:nvSpPr>
              <p:spPr>
                <a:xfrm>
                  <a:off x="6821972" y="2399992"/>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154" name="Group 153"/>
              <p:cNvGrpSpPr/>
              <p:nvPr/>
            </p:nvGrpSpPr>
            <p:grpSpPr>
              <a:xfrm>
                <a:off x="8922438" y="2062944"/>
                <a:ext cx="1788459" cy="903919"/>
                <a:chOff x="5647765" y="2043953"/>
                <a:chExt cx="1788459" cy="903919"/>
              </a:xfrm>
            </p:grpSpPr>
            <p:sp>
              <p:nvSpPr>
                <p:cNvPr id="161" name="Left-Right-Up Arrow 160"/>
                <p:cNvSpPr/>
                <p:nvPr/>
              </p:nvSpPr>
              <p:spPr>
                <a:xfrm>
                  <a:off x="5647765" y="2043953"/>
                  <a:ext cx="1788459" cy="895277"/>
                </a:xfrm>
                <a:prstGeom prst="leftRightUpArrow">
                  <a:avLst>
                    <a:gd name="adj1" fmla="val 50000"/>
                    <a:gd name="adj2" fmla="val 25000"/>
                    <a:gd name="adj3" fmla="val 25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Diamond 161"/>
                <p:cNvSpPr/>
                <p:nvPr/>
              </p:nvSpPr>
              <p:spPr>
                <a:xfrm>
                  <a:off x="6387353" y="221482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Diamond 162"/>
                <p:cNvSpPr/>
                <p:nvPr/>
              </p:nvSpPr>
              <p:spPr>
                <a:xfrm>
                  <a:off x="5952734" y="240998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Diamond 163"/>
                <p:cNvSpPr/>
                <p:nvPr/>
              </p:nvSpPr>
              <p:spPr>
                <a:xfrm>
                  <a:off x="6821972" y="2399992"/>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Left-Right-Up Arrow 154"/>
              <p:cNvSpPr/>
              <p:nvPr/>
            </p:nvSpPr>
            <p:spPr>
              <a:xfrm flipV="1">
                <a:off x="6967029" y="2809760"/>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Left-Right-Up Arrow 155"/>
              <p:cNvSpPr/>
              <p:nvPr/>
            </p:nvSpPr>
            <p:spPr>
              <a:xfrm flipV="1">
                <a:off x="8652134" y="2790767"/>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Left-Right-Up Arrow 156"/>
              <p:cNvSpPr/>
              <p:nvPr/>
            </p:nvSpPr>
            <p:spPr>
              <a:xfrm rot="10800000" flipV="1">
                <a:off x="7007535" y="2212343"/>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Left-Right-Up Arrow 157"/>
              <p:cNvSpPr/>
              <p:nvPr/>
            </p:nvSpPr>
            <p:spPr>
              <a:xfrm rot="10800000" flipV="1">
                <a:off x="8652134" y="2263362"/>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7171595" y="2525288"/>
                <a:ext cx="355809" cy="3655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8815975" y="2532505"/>
                <a:ext cx="367722" cy="3655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rot="5400000">
              <a:off x="3081684" y="2757121"/>
              <a:ext cx="353630" cy="604454"/>
              <a:chOff x="5748168" y="4431373"/>
              <a:chExt cx="730619" cy="909268"/>
            </a:xfrm>
          </p:grpSpPr>
          <p:sp>
            <p:nvSpPr>
              <p:cNvPr id="149" name="Left-Right-Up Arrow 148"/>
              <p:cNvSpPr/>
              <p:nvPr/>
            </p:nvSpPr>
            <p:spPr>
              <a:xfrm flipV="1">
                <a:off x="5748168" y="4988449"/>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Left-Right-Up Arrow 149"/>
              <p:cNvSpPr/>
              <p:nvPr/>
            </p:nvSpPr>
            <p:spPr>
              <a:xfrm rot="10800000" flipV="1">
                <a:off x="5775227" y="4431373"/>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5952734" y="4703977"/>
                <a:ext cx="355809" cy="3655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rot="4867758">
              <a:off x="3107933" y="2936145"/>
              <a:ext cx="1262904" cy="394098"/>
              <a:chOff x="5647765" y="2043953"/>
              <a:chExt cx="5063132" cy="1117999"/>
            </a:xfrm>
          </p:grpSpPr>
          <p:grpSp>
            <p:nvGrpSpPr>
              <p:cNvPr id="128" name="Group 127"/>
              <p:cNvGrpSpPr/>
              <p:nvPr/>
            </p:nvGrpSpPr>
            <p:grpSpPr>
              <a:xfrm>
                <a:off x="5647765" y="2043953"/>
                <a:ext cx="1788459" cy="903919"/>
                <a:chOff x="5647765" y="2043953"/>
                <a:chExt cx="1788459" cy="903919"/>
              </a:xfrm>
            </p:grpSpPr>
            <p:sp>
              <p:nvSpPr>
                <p:cNvPr id="145" name="Left-Right-Up Arrow 144"/>
                <p:cNvSpPr/>
                <p:nvPr/>
              </p:nvSpPr>
              <p:spPr>
                <a:xfrm>
                  <a:off x="5647765" y="2043953"/>
                  <a:ext cx="1788459" cy="895277"/>
                </a:xfrm>
                <a:prstGeom prst="leftRightUpArrow">
                  <a:avLst>
                    <a:gd name="adj1" fmla="val 50000"/>
                    <a:gd name="adj2" fmla="val 25000"/>
                    <a:gd name="adj3" fmla="val 25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Diamond 145"/>
                <p:cNvSpPr/>
                <p:nvPr/>
              </p:nvSpPr>
              <p:spPr>
                <a:xfrm>
                  <a:off x="6387353" y="221482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Diamond 146"/>
                <p:cNvSpPr/>
                <p:nvPr/>
              </p:nvSpPr>
              <p:spPr>
                <a:xfrm>
                  <a:off x="5952734" y="240998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Diamond 147"/>
                <p:cNvSpPr/>
                <p:nvPr/>
              </p:nvSpPr>
              <p:spPr>
                <a:xfrm>
                  <a:off x="6795078" y="2399992"/>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28"/>
              <p:cNvGrpSpPr/>
              <p:nvPr/>
            </p:nvGrpSpPr>
            <p:grpSpPr>
              <a:xfrm>
                <a:off x="7296932" y="2067266"/>
                <a:ext cx="1788459" cy="903919"/>
                <a:chOff x="5647765" y="2043953"/>
                <a:chExt cx="1788459" cy="903919"/>
              </a:xfrm>
            </p:grpSpPr>
            <p:sp>
              <p:nvSpPr>
                <p:cNvPr id="141" name="Left-Right-Up Arrow 140"/>
                <p:cNvSpPr/>
                <p:nvPr/>
              </p:nvSpPr>
              <p:spPr>
                <a:xfrm>
                  <a:off x="5647765" y="2043953"/>
                  <a:ext cx="1788459" cy="895277"/>
                </a:xfrm>
                <a:prstGeom prst="leftRightUpArrow">
                  <a:avLst>
                    <a:gd name="adj1" fmla="val 50000"/>
                    <a:gd name="adj2" fmla="val 25000"/>
                    <a:gd name="adj3" fmla="val 25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2" name="Diamond 141"/>
                <p:cNvSpPr/>
                <p:nvPr/>
              </p:nvSpPr>
              <p:spPr>
                <a:xfrm>
                  <a:off x="6387353" y="221482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3" name="Diamond 142"/>
                <p:cNvSpPr/>
                <p:nvPr/>
              </p:nvSpPr>
              <p:spPr>
                <a:xfrm>
                  <a:off x="5952734" y="240998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4" name="Diamond 143"/>
                <p:cNvSpPr/>
                <p:nvPr/>
              </p:nvSpPr>
              <p:spPr>
                <a:xfrm>
                  <a:off x="6821972" y="2399992"/>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130" name="Group 129"/>
              <p:cNvGrpSpPr/>
              <p:nvPr/>
            </p:nvGrpSpPr>
            <p:grpSpPr>
              <a:xfrm>
                <a:off x="8922438" y="2062944"/>
                <a:ext cx="1788459" cy="903919"/>
                <a:chOff x="5647765" y="2043953"/>
                <a:chExt cx="1788459" cy="903919"/>
              </a:xfrm>
            </p:grpSpPr>
            <p:sp>
              <p:nvSpPr>
                <p:cNvPr id="137" name="Left-Right-Up Arrow 136"/>
                <p:cNvSpPr/>
                <p:nvPr/>
              </p:nvSpPr>
              <p:spPr>
                <a:xfrm>
                  <a:off x="5647765" y="2043953"/>
                  <a:ext cx="1788459" cy="895277"/>
                </a:xfrm>
                <a:prstGeom prst="leftRightUpArrow">
                  <a:avLst>
                    <a:gd name="adj1" fmla="val 50000"/>
                    <a:gd name="adj2" fmla="val 25000"/>
                    <a:gd name="adj3" fmla="val 25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Diamond 137"/>
                <p:cNvSpPr/>
                <p:nvPr/>
              </p:nvSpPr>
              <p:spPr>
                <a:xfrm>
                  <a:off x="6387353" y="221482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Diamond 138"/>
                <p:cNvSpPr/>
                <p:nvPr/>
              </p:nvSpPr>
              <p:spPr>
                <a:xfrm>
                  <a:off x="5952734" y="240998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mond 139"/>
                <p:cNvSpPr/>
                <p:nvPr/>
              </p:nvSpPr>
              <p:spPr>
                <a:xfrm>
                  <a:off x="6821972" y="2399992"/>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 name="Left-Right-Up Arrow 130"/>
              <p:cNvSpPr/>
              <p:nvPr/>
            </p:nvSpPr>
            <p:spPr>
              <a:xfrm flipV="1">
                <a:off x="6967029" y="2809760"/>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Left-Right-Up Arrow 131"/>
              <p:cNvSpPr/>
              <p:nvPr/>
            </p:nvSpPr>
            <p:spPr>
              <a:xfrm flipV="1">
                <a:off x="8652134" y="2790767"/>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Left-Right-Up Arrow 132"/>
              <p:cNvSpPr/>
              <p:nvPr/>
            </p:nvSpPr>
            <p:spPr>
              <a:xfrm rot="10800000" flipV="1">
                <a:off x="7007535" y="2212343"/>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Left-Right-Up Arrow 133"/>
              <p:cNvSpPr/>
              <p:nvPr/>
            </p:nvSpPr>
            <p:spPr>
              <a:xfrm rot="10800000" flipV="1">
                <a:off x="8652134" y="2263362"/>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7171595" y="2525288"/>
                <a:ext cx="355809" cy="3655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8815975" y="2532505"/>
                <a:ext cx="367722" cy="3655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rot="4867758">
              <a:off x="3394259" y="4462021"/>
              <a:ext cx="1262904" cy="394098"/>
              <a:chOff x="5647765" y="2043953"/>
              <a:chExt cx="5063132" cy="1117999"/>
            </a:xfrm>
          </p:grpSpPr>
          <p:grpSp>
            <p:nvGrpSpPr>
              <p:cNvPr id="107" name="Group 106"/>
              <p:cNvGrpSpPr/>
              <p:nvPr/>
            </p:nvGrpSpPr>
            <p:grpSpPr>
              <a:xfrm>
                <a:off x="5647765" y="2043953"/>
                <a:ext cx="1788459" cy="903919"/>
                <a:chOff x="5647765" y="2043953"/>
                <a:chExt cx="1788459" cy="903919"/>
              </a:xfrm>
            </p:grpSpPr>
            <p:sp>
              <p:nvSpPr>
                <p:cNvPr id="124" name="Left-Right-Up Arrow 123"/>
                <p:cNvSpPr/>
                <p:nvPr/>
              </p:nvSpPr>
              <p:spPr>
                <a:xfrm>
                  <a:off x="5647765" y="2043953"/>
                  <a:ext cx="1788459" cy="895277"/>
                </a:xfrm>
                <a:prstGeom prst="leftRightUpArrow">
                  <a:avLst>
                    <a:gd name="adj1" fmla="val 50000"/>
                    <a:gd name="adj2" fmla="val 25000"/>
                    <a:gd name="adj3" fmla="val 25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iamond 124"/>
                <p:cNvSpPr/>
                <p:nvPr/>
              </p:nvSpPr>
              <p:spPr>
                <a:xfrm>
                  <a:off x="6387353" y="221482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iamond 125"/>
                <p:cNvSpPr/>
                <p:nvPr/>
              </p:nvSpPr>
              <p:spPr>
                <a:xfrm>
                  <a:off x="5952734" y="240998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a:off x="6795078" y="2399992"/>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p:cNvGrpSpPr/>
              <p:nvPr/>
            </p:nvGrpSpPr>
            <p:grpSpPr>
              <a:xfrm>
                <a:off x="7296932" y="2067266"/>
                <a:ext cx="1788459" cy="903919"/>
                <a:chOff x="5647765" y="2043953"/>
                <a:chExt cx="1788459" cy="903919"/>
              </a:xfrm>
            </p:grpSpPr>
            <p:sp>
              <p:nvSpPr>
                <p:cNvPr id="120" name="Left-Right-Up Arrow 119"/>
                <p:cNvSpPr/>
                <p:nvPr/>
              </p:nvSpPr>
              <p:spPr>
                <a:xfrm>
                  <a:off x="5647765" y="2043953"/>
                  <a:ext cx="1788459" cy="895277"/>
                </a:xfrm>
                <a:prstGeom prst="leftRightUpArrow">
                  <a:avLst>
                    <a:gd name="adj1" fmla="val 50000"/>
                    <a:gd name="adj2" fmla="val 25000"/>
                    <a:gd name="adj3" fmla="val 25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1" name="Diamond 120"/>
                <p:cNvSpPr/>
                <p:nvPr/>
              </p:nvSpPr>
              <p:spPr>
                <a:xfrm>
                  <a:off x="6387353" y="221482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2" name="Diamond 121"/>
                <p:cNvSpPr/>
                <p:nvPr/>
              </p:nvSpPr>
              <p:spPr>
                <a:xfrm>
                  <a:off x="5952734" y="240998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3" name="Diamond 122"/>
                <p:cNvSpPr/>
                <p:nvPr/>
              </p:nvSpPr>
              <p:spPr>
                <a:xfrm>
                  <a:off x="6821972" y="2399992"/>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109" name="Group 108"/>
              <p:cNvGrpSpPr/>
              <p:nvPr/>
            </p:nvGrpSpPr>
            <p:grpSpPr>
              <a:xfrm>
                <a:off x="8922438" y="2062944"/>
                <a:ext cx="1788459" cy="903919"/>
                <a:chOff x="5647765" y="2043953"/>
                <a:chExt cx="1788459" cy="903919"/>
              </a:xfrm>
            </p:grpSpPr>
            <p:sp>
              <p:nvSpPr>
                <p:cNvPr id="116" name="Left-Right-Up Arrow 115"/>
                <p:cNvSpPr/>
                <p:nvPr/>
              </p:nvSpPr>
              <p:spPr>
                <a:xfrm>
                  <a:off x="5647765" y="2043953"/>
                  <a:ext cx="1788459" cy="895277"/>
                </a:xfrm>
                <a:prstGeom prst="leftRightUpArrow">
                  <a:avLst>
                    <a:gd name="adj1" fmla="val 50000"/>
                    <a:gd name="adj2" fmla="val 25000"/>
                    <a:gd name="adj3" fmla="val 25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116"/>
                <p:cNvSpPr/>
                <p:nvPr/>
              </p:nvSpPr>
              <p:spPr>
                <a:xfrm>
                  <a:off x="6387353" y="221482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iamond 117"/>
                <p:cNvSpPr/>
                <p:nvPr/>
              </p:nvSpPr>
              <p:spPr>
                <a:xfrm>
                  <a:off x="5952734" y="240998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iamond 118"/>
                <p:cNvSpPr/>
                <p:nvPr/>
              </p:nvSpPr>
              <p:spPr>
                <a:xfrm>
                  <a:off x="6821972" y="2399992"/>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 name="Left-Right-Up Arrow 109"/>
              <p:cNvSpPr/>
              <p:nvPr/>
            </p:nvSpPr>
            <p:spPr>
              <a:xfrm flipV="1">
                <a:off x="6967029" y="2809760"/>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Left-Right-Up Arrow 110"/>
              <p:cNvSpPr/>
              <p:nvPr/>
            </p:nvSpPr>
            <p:spPr>
              <a:xfrm flipV="1">
                <a:off x="8652134" y="2790767"/>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Left-Right-Up Arrow 111"/>
              <p:cNvSpPr/>
              <p:nvPr/>
            </p:nvSpPr>
            <p:spPr>
              <a:xfrm rot="10800000" flipV="1">
                <a:off x="7007535" y="2212343"/>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Left-Right-Up Arrow 112"/>
              <p:cNvSpPr/>
              <p:nvPr/>
            </p:nvSpPr>
            <p:spPr>
              <a:xfrm rot="10800000" flipV="1">
                <a:off x="8652134" y="2263362"/>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7171595" y="2525288"/>
                <a:ext cx="355809" cy="3655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8815975" y="2532505"/>
                <a:ext cx="367722" cy="3655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rot="16732242" flipH="1">
              <a:off x="2183883" y="2941053"/>
              <a:ext cx="1262904" cy="394098"/>
              <a:chOff x="5647765" y="2043953"/>
              <a:chExt cx="5063132" cy="1117999"/>
            </a:xfrm>
          </p:grpSpPr>
          <p:grpSp>
            <p:nvGrpSpPr>
              <p:cNvPr id="86" name="Group 85"/>
              <p:cNvGrpSpPr/>
              <p:nvPr/>
            </p:nvGrpSpPr>
            <p:grpSpPr>
              <a:xfrm>
                <a:off x="5647765" y="2043953"/>
                <a:ext cx="1788459" cy="903919"/>
                <a:chOff x="5647765" y="2043953"/>
                <a:chExt cx="1788459" cy="903919"/>
              </a:xfrm>
            </p:grpSpPr>
            <p:sp>
              <p:nvSpPr>
                <p:cNvPr id="103" name="Left-Right-Up Arrow 102"/>
                <p:cNvSpPr/>
                <p:nvPr/>
              </p:nvSpPr>
              <p:spPr>
                <a:xfrm>
                  <a:off x="5647765" y="2043953"/>
                  <a:ext cx="1788459" cy="895277"/>
                </a:xfrm>
                <a:prstGeom prst="leftRightUpArrow">
                  <a:avLst>
                    <a:gd name="adj1" fmla="val 50000"/>
                    <a:gd name="adj2" fmla="val 25000"/>
                    <a:gd name="adj3" fmla="val 25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iamond 103"/>
                <p:cNvSpPr/>
                <p:nvPr/>
              </p:nvSpPr>
              <p:spPr>
                <a:xfrm>
                  <a:off x="6387353" y="221482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104"/>
                <p:cNvSpPr/>
                <p:nvPr/>
              </p:nvSpPr>
              <p:spPr>
                <a:xfrm>
                  <a:off x="5952734" y="240998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iamond 105"/>
                <p:cNvSpPr/>
                <p:nvPr/>
              </p:nvSpPr>
              <p:spPr>
                <a:xfrm>
                  <a:off x="6795078" y="2399992"/>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7296932" y="2067266"/>
                <a:ext cx="1788459" cy="903919"/>
                <a:chOff x="5647765" y="2043953"/>
                <a:chExt cx="1788459" cy="903919"/>
              </a:xfrm>
            </p:grpSpPr>
            <p:sp>
              <p:nvSpPr>
                <p:cNvPr id="99" name="Left-Right-Up Arrow 98"/>
                <p:cNvSpPr/>
                <p:nvPr/>
              </p:nvSpPr>
              <p:spPr>
                <a:xfrm>
                  <a:off x="5647765" y="2043953"/>
                  <a:ext cx="1788459" cy="895277"/>
                </a:xfrm>
                <a:prstGeom prst="leftRightUpArrow">
                  <a:avLst>
                    <a:gd name="adj1" fmla="val 50000"/>
                    <a:gd name="adj2" fmla="val 25000"/>
                    <a:gd name="adj3" fmla="val 25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0" name="Diamond 99"/>
                <p:cNvSpPr/>
                <p:nvPr/>
              </p:nvSpPr>
              <p:spPr>
                <a:xfrm>
                  <a:off x="6387353" y="221482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1" name="Diamond 100"/>
                <p:cNvSpPr/>
                <p:nvPr/>
              </p:nvSpPr>
              <p:spPr>
                <a:xfrm>
                  <a:off x="5952734" y="240998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2" name="Diamond 101"/>
                <p:cNvSpPr/>
                <p:nvPr/>
              </p:nvSpPr>
              <p:spPr>
                <a:xfrm>
                  <a:off x="6821972" y="2399992"/>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88" name="Group 87"/>
              <p:cNvGrpSpPr/>
              <p:nvPr/>
            </p:nvGrpSpPr>
            <p:grpSpPr>
              <a:xfrm>
                <a:off x="8922438" y="2062944"/>
                <a:ext cx="1788459" cy="903919"/>
                <a:chOff x="5647765" y="2043953"/>
                <a:chExt cx="1788459" cy="903919"/>
              </a:xfrm>
            </p:grpSpPr>
            <p:sp>
              <p:nvSpPr>
                <p:cNvPr id="95" name="Left-Right-Up Arrow 94"/>
                <p:cNvSpPr/>
                <p:nvPr/>
              </p:nvSpPr>
              <p:spPr>
                <a:xfrm>
                  <a:off x="5647765" y="2043953"/>
                  <a:ext cx="1788459" cy="895277"/>
                </a:xfrm>
                <a:prstGeom prst="leftRightUpArrow">
                  <a:avLst>
                    <a:gd name="adj1" fmla="val 50000"/>
                    <a:gd name="adj2" fmla="val 25000"/>
                    <a:gd name="adj3" fmla="val 25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p:cNvSpPr/>
                <p:nvPr/>
              </p:nvSpPr>
              <p:spPr>
                <a:xfrm>
                  <a:off x="6387353" y="221482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5952734" y="240998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97"/>
                <p:cNvSpPr/>
                <p:nvPr/>
              </p:nvSpPr>
              <p:spPr>
                <a:xfrm>
                  <a:off x="6821972" y="2399992"/>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Left-Right-Up Arrow 88"/>
              <p:cNvSpPr/>
              <p:nvPr/>
            </p:nvSpPr>
            <p:spPr>
              <a:xfrm flipV="1">
                <a:off x="6967029" y="2809760"/>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Left-Right-Up Arrow 89"/>
              <p:cNvSpPr/>
              <p:nvPr/>
            </p:nvSpPr>
            <p:spPr>
              <a:xfrm flipV="1">
                <a:off x="8652134" y="2790767"/>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Left-Right-Up Arrow 90"/>
              <p:cNvSpPr/>
              <p:nvPr/>
            </p:nvSpPr>
            <p:spPr>
              <a:xfrm rot="10800000" flipV="1">
                <a:off x="7007535" y="2212343"/>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Left-Right-Up Arrow 91"/>
              <p:cNvSpPr/>
              <p:nvPr/>
            </p:nvSpPr>
            <p:spPr>
              <a:xfrm rot="10800000" flipV="1">
                <a:off x="8652134" y="2263362"/>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7171595" y="2525288"/>
                <a:ext cx="355809" cy="3655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8815975" y="2532505"/>
                <a:ext cx="367722" cy="3655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rot="16732242" flipH="1">
              <a:off x="2013287" y="4423317"/>
              <a:ext cx="1262904" cy="394098"/>
              <a:chOff x="5647765" y="2043953"/>
              <a:chExt cx="5063132" cy="1117999"/>
            </a:xfrm>
          </p:grpSpPr>
          <p:grpSp>
            <p:nvGrpSpPr>
              <p:cNvPr id="65" name="Group 64"/>
              <p:cNvGrpSpPr/>
              <p:nvPr/>
            </p:nvGrpSpPr>
            <p:grpSpPr>
              <a:xfrm>
                <a:off x="5647765" y="2043953"/>
                <a:ext cx="1788459" cy="903919"/>
                <a:chOff x="5647765" y="2043953"/>
                <a:chExt cx="1788459" cy="903919"/>
              </a:xfrm>
            </p:grpSpPr>
            <p:sp>
              <p:nvSpPr>
                <p:cNvPr id="82" name="Left-Right-Up Arrow 81"/>
                <p:cNvSpPr/>
                <p:nvPr/>
              </p:nvSpPr>
              <p:spPr>
                <a:xfrm>
                  <a:off x="5647765" y="2043953"/>
                  <a:ext cx="1788459" cy="895277"/>
                </a:xfrm>
                <a:prstGeom prst="leftRightUpArrow">
                  <a:avLst>
                    <a:gd name="adj1" fmla="val 50000"/>
                    <a:gd name="adj2" fmla="val 25000"/>
                    <a:gd name="adj3" fmla="val 25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a:off x="6387353" y="221482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p:cNvSpPr/>
                <p:nvPr/>
              </p:nvSpPr>
              <p:spPr>
                <a:xfrm>
                  <a:off x="5952734" y="240998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p:cNvSpPr/>
                <p:nvPr/>
              </p:nvSpPr>
              <p:spPr>
                <a:xfrm>
                  <a:off x="6795078" y="2399992"/>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7296932" y="2067266"/>
                <a:ext cx="1788459" cy="903919"/>
                <a:chOff x="5647765" y="2043953"/>
                <a:chExt cx="1788459" cy="903919"/>
              </a:xfrm>
            </p:grpSpPr>
            <p:sp>
              <p:nvSpPr>
                <p:cNvPr id="78" name="Left-Right-Up Arrow 77"/>
                <p:cNvSpPr/>
                <p:nvPr/>
              </p:nvSpPr>
              <p:spPr>
                <a:xfrm>
                  <a:off x="5647765" y="2043953"/>
                  <a:ext cx="1788459" cy="895277"/>
                </a:xfrm>
                <a:prstGeom prst="leftRightUpArrow">
                  <a:avLst>
                    <a:gd name="adj1" fmla="val 50000"/>
                    <a:gd name="adj2" fmla="val 25000"/>
                    <a:gd name="adj3" fmla="val 25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9" name="Diamond 78"/>
                <p:cNvSpPr/>
                <p:nvPr/>
              </p:nvSpPr>
              <p:spPr>
                <a:xfrm>
                  <a:off x="6387353" y="221482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0" name="Diamond 79"/>
                <p:cNvSpPr/>
                <p:nvPr/>
              </p:nvSpPr>
              <p:spPr>
                <a:xfrm>
                  <a:off x="5952734" y="240998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1" name="Diamond 80"/>
                <p:cNvSpPr/>
                <p:nvPr/>
              </p:nvSpPr>
              <p:spPr>
                <a:xfrm>
                  <a:off x="6821972" y="2399992"/>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67" name="Group 66"/>
              <p:cNvGrpSpPr/>
              <p:nvPr/>
            </p:nvGrpSpPr>
            <p:grpSpPr>
              <a:xfrm>
                <a:off x="8922438" y="2062944"/>
                <a:ext cx="1788459" cy="903919"/>
                <a:chOff x="5647765" y="2043953"/>
                <a:chExt cx="1788459" cy="903919"/>
              </a:xfrm>
            </p:grpSpPr>
            <p:sp>
              <p:nvSpPr>
                <p:cNvPr id="74" name="Left-Right-Up Arrow 73"/>
                <p:cNvSpPr/>
                <p:nvPr/>
              </p:nvSpPr>
              <p:spPr>
                <a:xfrm>
                  <a:off x="5647765" y="2043953"/>
                  <a:ext cx="1788459" cy="895277"/>
                </a:xfrm>
                <a:prstGeom prst="leftRightUpArrow">
                  <a:avLst>
                    <a:gd name="adj1" fmla="val 50000"/>
                    <a:gd name="adj2" fmla="val 25000"/>
                    <a:gd name="adj3" fmla="val 25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p:cNvSpPr/>
                <p:nvPr/>
              </p:nvSpPr>
              <p:spPr>
                <a:xfrm>
                  <a:off x="6387353" y="221482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p:cNvSpPr/>
                <p:nvPr/>
              </p:nvSpPr>
              <p:spPr>
                <a:xfrm>
                  <a:off x="5952734" y="240998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6821972" y="2399992"/>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Left-Right-Up Arrow 67"/>
              <p:cNvSpPr/>
              <p:nvPr/>
            </p:nvSpPr>
            <p:spPr>
              <a:xfrm flipV="1">
                <a:off x="6967029" y="2809760"/>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eft-Right-Up Arrow 68"/>
              <p:cNvSpPr/>
              <p:nvPr/>
            </p:nvSpPr>
            <p:spPr>
              <a:xfrm flipV="1">
                <a:off x="8652134" y="2790767"/>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Left-Right-Up Arrow 69"/>
              <p:cNvSpPr/>
              <p:nvPr/>
            </p:nvSpPr>
            <p:spPr>
              <a:xfrm rot="10800000" flipV="1">
                <a:off x="7007535" y="2212343"/>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Left-Right-Up Arrow 70"/>
              <p:cNvSpPr/>
              <p:nvPr/>
            </p:nvSpPr>
            <p:spPr>
              <a:xfrm rot="10800000" flipV="1">
                <a:off x="8652134" y="2263362"/>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7171595" y="2525288"/>
                <a:ext cx="355809" cy="3655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8815975" y="2532505"/>
                <a:ext cx="367722" cy="3655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rot="5400000">
              <a:off x="3142746" y="3713008"/>
              <a:ext cx="294478" cy="604454"/>
              <a:chOff x="5748168" y="4431373"/>
              <a:chExt cx="730619" cy="909268"/>
            </a:xfrm>
          </p:grpSpPr>
          <p:sp>
            <p:nvSpPr>
              <p:cNvPr id="62" name="Left-Right-Up Arrow 61"/>
              <p:cNvSpPr/>
              <p:nvPr/>
            </p:nvSpPr>
            <p:spPr>
              <a:xfrm flipV="1">
                <a:off x="5748168" y="4988449"/>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eft-Right-Up Arrow 62"/>
              <p:cNvSpPr/>
              <p:nvPr/>
            </p:nvSpPr>
            <p:spPr>
              <a:xfrm rot="10800000" flipV="1">
                <a:off x="5775227" y="4431373"/>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952734" y="4703977"/>
                <a:ext cx="355809" cy="3655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rot="5400000">
              <a:off x="3074879" y="3232589"/>
              <a:ext cx="353630" cy="604454"/>
              <a:chOff x="5748168" y="4431373"/>
              <a:chExt cx="730619" cy="909268"/>
            </a:xfrm>
          </p:grpSpPr>
          <p:sp>
            <p:nvSpPr>
              <p:cNvPr id="59" name="Left-Right-Up Arrow 58"/>
              <p:cNvSpPr/>
              <p:nvPr/>
            </p:nvSpPr>
            <p:spPr>
              <a:xfrm flipV="1">
                <a:off x="5748168" y="4988449"/>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Up Arrow 59"/>
              <p:cNvSpPr/>
              <p:nvPr/>
            </p:nvSpPr>
            <p:spPr>
              <a:xfrm rot="10800000" flipV="1">
                <a:off x="5775227" y="4431373"/>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952734" y="4703977"/>
                <a:ext cx="355809" cy="3655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Oval 29"/>
            <p:cNvSpPr/>
            <p:nvPr/>
          </p:nvSpPr>
          <p:spPr>
            <a:xfrm rot="233605">
              <a:off x="2626990" y="742091"/>
              <a:ext cx="1301431" cy="185009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oon 30"/>
            <p:cNvSpPr/>
            <p:nvPr/>
          </p:nvSpPr>
          <p:spPr>
            <a:xfrm rot="5575307">
              <a:off x="2997546" y="-72011"/>
              <a:ext cx="563627" cy="159605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Stored Data 31"/>
            <p:cNvSpPr/>
            <p:nvPr/>
          </p:nvSpPr>
          <p:spPr>
            <a:xfrm rot="16200000">
              <a:off x="3012679" y="357250"/>
              <a:ext cx="497541" cy="1569647"/>
            </a:xfrm>
            <a:prstGeom prst="flowChartOnlineStorag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2681936" y="974354"/>
              <a:ext cx="1262904" cy="394098"/>
              <a:chOff x="5647765" y="2043953"/>
              <a:chExt cx="5063132" cy="1117999"/>
            </a:xfrm>
          </p:grpSpPr>
          <p:grpSp>
            <p:nvGrpSpPr>
              <p:cNvPr id="38" name="Group 37"/>
              <p:cNvGrpSpPr/>
              <p:nvPr/>
            </p:nvGrpSpPr>
            <p:grpSpPr>
              <a:xfrm>
                <a:off x="5647765" y="2043953"/>
                <a:ext cx="1788459" cy="903919"/>
                <a:chOff x="5647765" y="2043953"/>
                <a:chExt cx="1788459" cy="903919"/>
              </a:xfrm>
            </p:grpSpPr>
            <p:sp>
              <p:nvSpPr>
                <p:cNvPr id="55" name="Left-Right-Up Arrow 54"/>
                <p:cNvSpPr/>
                <p:nvPr/>
              </p:nvSpPr>
              <p:spPr>
                <a:xfrm>
                  <a:off x="5647765" y="2043953"/>
                  <a:ext cx="1788459" cy="895277"/>
                </a:xfrm>
                <a:prstGeom prst="leftRightUpArrow">
                  <a:avLst>
                    <a:gd name="adj1" fmla="val 50000"/>
                    <a:gd name="adj2" fmla="val 25000"/>
                    <a:gd name="adj3" fmla="val 25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6387353" y="221482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5952734" y="240998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a:off x="6795078" y="2399992"/>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7296932" y="2067266"/>
                <a:ext cx="1788459" cy="903919"/>
                <a:chOff x="5647765" y="2043953"/>
                <a:chExt cx="1788459" cy="903919"/>
              </a:xfrm>
            </p:grpSpPr>
            <p:sp>
              <p:nvSpPr>
                <p:cNvPr id="51" name="Left-Right-Up Arrow 50"/>
                <p:cNvSpPr/>
                <p:nvPr/>
              </p:nvSpPr>
              <p:spPr>
                <a:xfrm>
                  <a:off x="5647765" y="2043953"/>
                  <a:ext cx="1788459" cy="895277"/>
                </a:xfrm>
                <a:prstGeom prst="leftRightUpArrow">
                  <a:avLst>
                    <a:gd name="adj1" fmla="val 50000"/>
                    <a:gd name="adj2" fmla="val 25000"/>
                    <a:gd name="adj3" fmla="val 25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2" name="Diamond 51"/>
                <p:cNvSpPr/>
                <p:nvPr/>
              </p:nvSpPr>
              <p:spPr>
                <a:xfrm>
                  <a:off x="6387353" y="221482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3" name="Diamond 52"/>
                <p:cNvSpPr/>
                <p:nvPr/>
              </p:nvSpPr>
              <p:spPr>
                <a:xfrm>
                  <a:off x="5952734" y="240998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4" name="Diamond 53"/>
                <p:cNvSpPr/>
                <p:nvPr/>
              </p:nvSpPr>
              <p:spPr>
                <a:xfrm>
                  <a:off x="6821972" y="2399992"/>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40" name="Group 39"/>
              <p:cNvGrpSpPr/>
              <p:nvPr/>
            </p:nvGrpSpPr>
            <p:grpSpPr>
              <a:xfrm>
                <a:off x="8922438" y="2062944"/>
                <a:ext cx="1788459" cy="903919"/>
                <a:chOff x="5647765" y="2043953"/>
                <a:chExt cx="1788459" cy="903919"/>
              </a:xfrm>
            </p:grpSpPr>
            <p:sp>
              <p:nvSpPr>
                <p:cNvPr id="47" name="Left-Right-Up Arrow 46"/>
                <p:cNvSpPr/>
                <p:nvPr/>
              </p:nvSpPr>
              <p:spPr>
                <a:xfrm>
                  <a:off x="5647765" y="2043953"/>
                  <a:ext cx="1788459" cy="895277"/>
                </a:xfrm>
                <a:prstGeom prst="leftRightUpArrow">
                  <a:avLst>
                    <a:gd name="adj1" fmla="val 50000"/>
                    <a:gd name="adj2" fmla="val 25000"/>
                    <a:gd name="adj3" fmla="val 25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p:nvSpPr>
              <p:spPr>
                <a:xfrm>
                  <a:off x="6387353" y="221482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p:cNvSpPr/>
                <p:nvPr/>
              </p:nvSpPr>
              <p:spPr>
                <a:xfrm>
                  <a:off x="5952734" y="240998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p:cNvSpPr/>
                <p:nvPr/>
              </p:nvSpPr>
              <p:spPr>
                <a:xfrm>
                  <a:off x="6821972" y="2399992"/>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Left-Right-Up Arrow 40"/>
              <p:cNvSpPr/>
              <p:nvPr/>
            </p:nvSpPr>
            <p:spPr>
              <a:xfrm flipV="1">
                <a:off x="6967029" y="2809760"/>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Left-Right-Up Arrow 41"/>
              <p:cNvSpPr/>
              <p:nvPr/>
            </p:nvSpPr>
            <p:spPr>
              <a:xfrm flipV="1">
                <a:off x="8652134" y="2790767"/>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Left-Right-Up Arrow 42"/>
              <p:cNvSpPr/>
              <p:nvPr/>
            </p:nvSpPr>
            <p:spPr>
              <a:xfrm rot="10800000" flipV="1">
                <a:off x="7007535" y="2212343"/>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Left-Right-Up Arrow 43"/>
              <p:cNvSpPr/>
              <p:nvPr/>
            </p:nvSpPr>
            <p:spPr>
              <a:xfrm rot="10800000" flipV="1">
                <a:off x="8652134" y="2263362"/>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171595" y="2525288"/>
                <a:ext cx="355809" cy="3655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8815975" y="2532505"/>
                <a:ext cx="367722" cy="3655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Moon 33"/>
            <p:cNvSpPr/>
            <p:nvPr/>
          </p:nvSpPr>
          <p:spPr>
            <a:xfrm rot="5400000">
              <a:off x="3032296" y="1284"/>
              <a:ext cx="420876" cy="1614306"/>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9884961">
              <a:off x="4110643" y="961023"/>
              <a:ext cx="420876" cy="1614306"/>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rot="9320224">
              <a:off x="4250167" y="937208"/>
              <a:ext cx="327586" cy="1256485"/>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20029991">
              <a:off x="3849270" y="821109"/>
              <a:ext cx="277043" cy="29214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191"/>
          <p:cNvGrpSpPr/>
          <p:nvPr/>
        </p:nvGrpSpPr>
        <p:grpSpPr>
          <a:xfrm>
            <a:off x="933015" y="1854275"/>
            <a:ext cx="1950638" cy="4158166"/>
            <a:chOff x="8550850" y="224409"/>
            <a:chExt cx="2879986" cy="6139253"/>
          </a:xfrm>
        </p:grpSpPr>
        <p:sp>
          <p:nvSpPr>
            <p:cNvPr id="193" name="Oval 192"/>
            <p:cNvSpPr/>
            <p:nvPr/>
          </p:nvSpPr>
          <p:spPr>
            <a:xfrm rot="2180974">
              <a:off x="9330276" y="5458804"/>
              <a:ext cx="423242" cy="82831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rot="19800433">
              <a:off x="10034632" y="5535344"/>
              <a:ext cx="423242" cy="82831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rot="2180974">
              <a:off x="8550850" y="3869921"/>
              <a:ext cx="563530" cy="6739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rot="20029991">
              <a:off x="10867306" y="3688792"/>
              <a:ext cx="563530" cy="6739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rapezoid 196"/>
            <p:cNvSpPr/>
            <p:nvPr/>
          </p:nvSpPr>
          <p:spPr>
            <a:xfrm rot="1548240">
              <a:off x="8794066" y="2259188"/>
              <a:ext cx="936751" cy="2017059"/>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apezoid 197"/>
            <p:cNvSpPr/>
            <p:nvPr/>
          </p:nvSpPr>
          <p:spPr>
            <a:xfrm rot="20076904">
              <a:off x="10162138" y="2138378"/>
              <a:ext cx="936751" cy="2017059"/>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rapezoid 198"/>
            <p:cNvSpPr/>
            <p:nvPr/>
          </p:nvSpPr>
          <p:spPr>
            <a:xfrm>
              <a:off x="9128581" y="2303786"/>
              <a:ext cx="1669243" cy="3551380"/>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rot="233605">
              <a:off x="9792875" y="2263707"/>
              <a:ext cx="331903" cy="4396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rot="233605">
              <a:off x="9350612" y="674986"/>
              <a:ext cx="1301431" cy="185009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2" name="Group 201"/>
            <p:cNvGrpSpPr/>
            <p:nvPr/>
          </p:nvGrpSpPr>
          <p:grpSpPr>
            <a:xfrm rot="1337863">
              <a:off x="9047182" y="224409"/>
              <a:ext cx="2304990" cy="2143496"/>
              <a:chOff x="5794221" y="3439833"/>
              <a:chExt cx="2304990" cy="2143496"/>
            </a:xfrm>
          </p:grpSpPr>
          <p:sp>
            <p:nvSpPr>
              <p:cNvPr id="207" name="Moon 206"/>
              <p:cNvSpPr/>
              <p:nvPr/>
            </p:nvSpPr>
            <p:spPr>
              <a:xfrm>
                <a:off x="5978619" y="4180806"/>
                <a:ext cx="378475" cy="1402523"/>
              </a:xfrm>
              <a:prstGeom prst="moon">
                <a:avLst>
                  <a:gd name="adj" fmla="val 87500"/>
                </a:avLst>
              </a:prstGeom>
              <a:solidFill>
                <a:srgbClr val="ECC3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Moon 207"/>
              <p:cNvSpPr/>
              <p:nvPr/>
            </p:nvSpPr>
            <p:spPr>
              <a:xfrm>
                <a:off x="6085705" y="3812789"/>
                <a:ext cx="378475" cy="1402523"/>
              </a:xfrm>
              <a:prstGeom prst="moon">
                <a:avLst>
                  <a:gd name="adj" fmla="val 87500"/>
                </a:avLst>
              </a:prstGeom>
              <a:solidFill>
                <a:srgbClr val="ECC3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Moon 208"/>
              <p:cNvSpPr/>
              <p:nvPr/>
            </p:nvSpPr>
            <p:spPr>
              <a:xfrm rot="8510252">
                <a:off x="7144622" y="3717989"/>
                <a:ext cx="378475" cy="1402523"/>
              </a:xfrm>
              <a:prstGeom prst="moon">
                <a:avLst>
                  <a:gd name="adj" fmla="val 87500"/>
                </a:avLst>
              </a:prstGeom>
              <a:solidFill>
                <a:srgbClr val="ECC3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Moon 209"/>
              <p:cNvSpPr/>
              <p:nvPr/>
            </p:nvSpPr>
            <p:spPr>
              <a:xfrm rot="7665037">
                <a:off x="7208712" y="3566924"/>
                <a:ext cx="378475" cy="1402523"/>
              </a:xfrm>
              <a:prstGeom prst="moon">
                <a:avLst>
                  <a:gd name="adj" fmla="val 87500"/>
                </a:avLst>
              </a:prstGeom>
              <a:solidFill>
                <a:srgbClr val="ECC3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Moon 210"/>
              <p:cNvSpPr/>
              <p:nvPr/>
            </p:nvSpPr>
            <p:spPr>
              <a:xfrm rot="5043853">
                <a:off x="6562527" y="3243722"/>
                <a:ext cx="378475" cy="1402523"/>
              </a:xfrm>
              <a:prstGeom prst="moon">
                <a:avLst>
                  <a:gd name="adj" fmla="val 87500"/>
                </a:avLst>
              </a:prstGeom>
              <a:solidFill>
                <a:srgbClr val="ECC3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Moon 211"/>
              <p:cNvSpPr/>
              <p:nvPr/>
            </p:nvSpPr>
            <p:spPr>
              <a:xfrm>
                <a:off x="5794221" y="3970556"/>
                <a:ext cx="378475" cy="1402523"/>
              </a:xfrm>
              <a:prstGeom prst="moon">
                <a:avLst>
                  <a:gd name="adj" fmla="val 87500"/>
                </a:avLst>
              </a:prstGeom>
              <a:solidFill>
                <a:srgbClr val="ECC3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Moon 212"/>
              <p:cNvSpPr/>
              <p:nvPr/>
            </p:nvSpPr>
            <p:spPr>
              <a:xfrm>
                <a:off x="6093805" y="3706080"/>
                <a:ext cx="526726" cy="926884"/>
              </a:xfrm>
              <a:prstGeom prst="moon">
                <a:avLst>
                  <a:gd name="adj" fmla="val 87500"/>
                </a:avLst>
              </a:prstGeom>
              <a:solidFill>
                <a:srgbClr val="ECC3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Moon 213"/>
              <p:cNvSpPr/>
              <p:nvPr/>
            </p:nvSpPr>
            <p:spPr>
              <a:xfrm rot="7324966">
                <a:off x="6246684" y="3510990"/>
                <a:ext cx="526726" cy="926884"/>
              </a:xfrm>
              <a:prstGeom prst="moon">
                <a:avLst>
                  <a:gd name="adj" fmla="val 87500"/>
                </a:avLst>
              </a:prstGeom>
              <a:solidFill>
                <a:srgbClr val="ECC3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Moon 214"/>
              <p:cNvSpPr/>
              <p:nvPr/>
            </p:nvSpPr>
            <p:spPr>
              <a:xfrm rot="8484375">
                <a:off x="6664195" y="3439833"/>
                <a:ext cx="526726" cy="926884"/>
              </a:xfrm>
              <a:prstGeom prst="moon">
                <a:avLst>
                  <a:gd name="adj" fmla="val 87500"/>
                </a:avLst>
              </a:prstGeom>
              <a:solidFill>
                <a:srgbClr val="ECC3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rot="20164368">
                <a:off x="5971305" y="3695713"/>
                <a:ext cx="1077949" cy="607600"/>
              </a:xfrm>
              <a:prstGeom prst="ellipse">
                <a:avLst/>
              </a:prstGeom>
              <a:solidFill>
                <a:srgbClr val="ECC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rot="20164368">
                <a:off x="6893937" y="3913162"/>
                <a:ext cx="537798" cy="421315"/>
              </a:xfrm>
              <a:prstGeom prst="ellipse">
                <a:avLst/>
              </a:prstGeom>
              <a:solidFill>
                <a:srgbClr val="ECC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rot="20164368">
                <a:off x="5963694" y="4262585"/>
                <a:ext cx="537798" cy="421315"/>
              </a:xfrm>
              <a:prstGeom prst="ellipse">
                <a:avLst/>
              </a:prstGeom>
              <a:solidFill>
                <a:srgbClr val="ECC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3" name="Moon 202"/>
            <p:cNvSpPr/>
            <p:nvPr/>
          </p:nvSpPr>
          <p:spPr>
            <a:xfrm rot="5400000">
              <a:off x="9801750" y="3315371"/>
              <a:ext cx="287761" cy="1328195"/>
            </a:xfrm>
            <a:prstGeom prst="moon">
              <a:avLst>
                <a:gd name="adj" fmla="val 87500"/>
              </a:avLst>
            </a:prstGeom>
            <a:solidFill>
              <a:srgbClr val="D2DB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oon 203"/>
            <p:cNvSpPr/>
            <p:nvPr/>
          </p:nvSpPr>
          <p:spPr>
            <a:xfrm rot="20752322">
              <a:off x="9366598" y="3972307"/>
              <a:ext cx="278584" cy="1328195"/>
            </a:xfrm>
            <a:prstGeom prst="moon">
              <a:avLst>
                <a:gd name="adj" fmla="val 87500"/>
              </a:avLst>
            </a:prstGeom>
            <a:solidFill>
              <a:srgbClr val="D2DB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Moon 204"/>
            <p:cNvSpPr/>
            <p:nvPr/>
          </p:nvSpPr>
          <p:spPr>
            <a:xfrm rot="1127970">
              <a:off x="9067592" y="3930831"/>
              <a:ext cx="219236" cy="1328195"/>
            </a:xfrm>
            <a:prstGeom prst="moon">
              <a:avLst>
                <a:gd name="adj" fmla="val 87500"/>
              </a:avLst>
            </a:prstGeom>
            <a:solidFill>
              <a:srgbClr val="D2DB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ounded Rectangle 205"/>
            <p:cNvSpPr/>
            <p:nvPr/>
          </p:nvSpPr>
          <p:spPr>
            <a:xfrm>
              <a:off x="9338487" y="3843680"/>
              <a:ext cx="250767" cy="352662"/>
            </a:xfrm>
            <a:prstGeom prst="roundRect">
              <a:avLst/>
            </a:prstGeom>
            <a:solidFill>
              <a:srgbClr val="D2DB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 name="Group 218"/>
          <p:cNvGrpSpPr/>
          <p:nvPr/>
        </p:nvGrpSpPr>
        <p:grpSpPr>
          <a:xfrm flipH="1">
            <a:off x="2162069" y="4776608"/>
            <a:ext cx="1517924" cy="1195863"/>
            <a:chOff x="5171368" y="510457"/>
            <a:chExt cx="3165809" cy="2494112"/>
          </a:xfrm>
        </p:grpSpPr>
        <p:sp>
          <p:nvSpPr>
            <p:cNvPr id="220" name="Cloud 219"/>
            <p:cNvSpPr/>
            <p:nvPr/>
          </p:nvSpPr>
          <p:spPr>
            <a:xfrm>
              <a:off x="7734802" y="622093"/>
              <a:ext cx="493366" cy="465089"/>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Trapezoid 220"/>
            <p:cNvSpPr/>
            <p:nvPr/>
          </p:nvSpPr>
          <p:spPr>
            <a:xfrm>
              <a:off x="6044577" y="2573964"/>
              <a:ext cx="522817" cy="414211"/>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Trapezoid 221"/>
            <p:cNvSpPr/>
            <p:nvPr/>
          </p:nvSpPr>
          <p:spPr>
            <a:xfrm>
              <a:off x="6450365" y="2590358"/>
              <a:ext cx="522817" cy="414211"/>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rapezoid 222"/>
            <p:cNvSpPr/>
            <p:nvPr/>
          </p:nvSpPr>
          <p:spPr>
            <a:xfrm>
              <a:off x="7211986" y="2495244"/>
              <a:ext cx="522817" cy="414211"/>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rapezoid 223"/>
            <p:cNvSpPr/>
            <p:nvPr/>
          </p:nvSpPr>
          <p:spPr>
            <a:xfrm>
              <a:off x="7473394" y="2361716"/>
              <a:ext cx="522817" cy="414211"/>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Cloud 224"/>
            <p:cNvSpPr/>
            <p:nvPr/>
          </p:nvSpPr>
          <p:spPr>
            <a:xfrm>
              <a:off x="5634318" y="655380"/>
              <a:ext cx="2702859" cy="2246983"/>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5355000" y="751744"/>
              <a:ext cx="1062318" cy="15617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226"/>
            <p:cNvGrpSpPr/>
            <p:nvPr/>
          </p:nvGrpSpPr>
          <p:grpSpPr>
            <a:xfrm>
              <a:off x="5548967" y="1461414"/>
              <a:ext cx="535488" cy="208072"/>
              <a:chOff x="8807824" y="1523487"/>
              <a:chExt cx="1285455" cy="627145"/>
            </a:xfrm>
          </p:grpSpPr>
          <p:grpSp>
            <p:nvGrpSpPr>
              <p:cNvPr id="232" name="Group 231"/>
              <p:cNvGrpSpPr/>
              <p:nvPr/>
            </p:nvGrpSpPr>
            <p:grpSpPr>
              <a:xfrm>
                <a:off x="8807824" y="1532608"/>
                <a:ext cx="618024" cy="618024"/>
                <a:chOff x="8807824" y="1532608"/>
                <a:chExt cx="618024" cy="618024"/>
              </a:xfrm>
            </p:grpSpPr>
            <p:sp>
              <p:nvSpPr>
                <p:cNvPr id="236" name="Oval 235"/>
                <p:cNvSpPr/>
                <p:nvPr/>
              </p:nvSpPr>
              <p:spPr>
                <a:xfrm>
                  <a:off x="8807824" y="1532608"/>
                  <a:ext cx="618024" cy="618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9036525" y="1756926"/>
                  <a:ext cx="345141" cy="3451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232"/>
              <p:cNvGrpSpPr/>
              <p:nvPr/>
            </p:nvGrpSpPr>
            <p:grpSpPr>
              <a:xfrm>
                <a:off x="9475255" y="1523487"/>
                <a:ext cx="618024" cy="618024"/>
                <a:chOff x="8807824" y="1532608"/>
                <a:chExt cx="618024" cy="618024"/>
              </a:xfrm>
            </p:grpSpPr>
            <p:sp>
              <p:nvSpPr>
                <p:cNvPr id="234" name="Oval 233"/>
                <p:cNvSpPr/>
                <p:nvPr/>
              </p:nvSpPr>
              <p:spPr>
                <a:xfrm>
                  <a:off x="8807824" y="1532608"/>
                  <a:ext cx="618024" cy="618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9036525" y="1756926"/>
                  <a:ext cx="345141" cy="3451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8" name="Isosceles Triangle 227"/>
            <p:cNvSpPr/>
            <p:nvPr/>
          </p:nvSpPr>
          <p:spPr>
            <a:xfrm rot="10800000">
              <a:off x="5683473" y="1762824"/>
              <a:ext cx="305431" cy="18593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rot="1373138">
              <a:off x="5171368" y="904265"/>
              <a:ext cx="322771" cy="616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rot="20334544">
              <a:off x="6184478" y="905340"/>
              <a:ext cx="322771" cy="616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Cloud 230"/>
            <p:cNvSpPr/>
            <p:nvPr/>
          </p:nvSpPr>
          <p:spPr>
            <a:xfrm>
              <a:off x="5244777" y="510457"/>
              <a:ext cx="1160635" cy="913444"/>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3485956" y="1140970"/>
            <a:ext cx="5219272" cy="1938992"/>
          </a:xfrm>
          <a:prstGeom prst="rect">
            <a:avLst/>
          </a:prstGeom>
        </p:spPr>
        <p:txBody>
          <a:bodyPr wrap="square">
            <a:spAutoFit/>
          </a:bodyPr>
          <a:lstStyle/>
          <a:p>
            <a:r>
              <a:rPr lang="en-US" sz="2400" b="1" dirty="0">
                <a:solidFill>
                  <a:srgbClr val="333333"/>
                </a:solidFill>
                <a:latin typeface="Calibri" panose="020F0502020204030204" pitchFamily="34" charset="0"/>
              </a:rPr>
              <a:t>He took the poor man’s lamb and dressed it</a:t>
            </a:r>
          </a:p>
          <a:p>
            <a:endParaRPr lang="en-US" sz="2400" b="1" dirty="0">
              <a:solidFill>
                <a:srgbClr val="333333"/>
              </a:solidFill>
              <a:latin typeface="Calibri" panose="020F0502020204030204" pitchFamily="34" charset="0"/>
            </a:endParaRPr>
          </a:p>
          <a:p>
            <a:r>
              <a:rPr lang="en-US" sz="2400" b="1" dirty="0">
                <a:solidFill>
                  <a:srgbClr val="333333"/>
                </a:solidFill>
                <a:latin typeface="Calibri" panose="020F0502020204030204" pitchFamily="34" charset="0"/>
              </a:rPr>
              <a:t>-- He killed the lamb and prepared it as a meal for his guest</a:t>
            </a:r>
            <a:endParaRPr lang="en-US" sz="2400" b="1" dirty="0"/>
          </a:p>
        </p:txBody>
      </p:sp>
      <p:sp>
        <p:nvSpPr>
          <p:cNvPr id="4" name="Rectangle 3"/>
          <p:cNvSpPr/>
          <p:nvPr/>
        </p:nvSpPr>
        <p:spPr>
          <a:xfrm>
            <a:off x="3812906" y="3288263"/>
            <a:ext cx="4408438" cy="1815882"/>
          </a:xfrm>
          <a:prstGeom prst="rect">
            <a:avLst/>
          </a:prstGeom>
          <a:solidFill>
            <a:srgbClr val="FFFF00"/>
          </a:solidFill>
        </p:spPr>
        <p:txBody>
          <a:bodyPr wrap="square">
            <a:spAutoFit/>
          </a:bodyPr>
          <a:lstStyle/>
          <a:p>
            <a:r>
              <a:rPr lang="en-US" sz="2800" b="1" dirty="0">
                <a:solidFill>
                  <a:srgbClr val="FF0000"/>
                </a:solidFill>
                <a:latin typeface="Calibri" panose="020F0502020204030204" pitchFamily="34" charset="0"/>
              </a:rPr>
              <a:t>What punishment did King David propose for the rich man who stole the poor man’s lamb?</a:t>
            </a:r>
            <a:endParaRPr lang="en-US" sz="2800" b="1" dirty="0">
              <a:solidFill>
                <a:srgbClr val="FF0000"/>
              </a:solidFill>
            </a:endParaRPr>
          </a:p>
        </p:txBody>
      </p:sp>
      <p:sp>
        <p:nvSpPr>
          <p:cNvPr id="7" name="TextBox 6">
            <a:extLst>
              <a:ext uri="{FF2B5EF4-FFF2-40B4-BE49-F238E27FC236}">
                <a16:creationId xmlns:a16="http://schemas.microsoft.com/office/drawing/2014/main" id="{E41FBE03-CEB4-DE6F-A75E-07030125CAAA}"/>
              </a:ext>
            </a:extLst>
          </p:cNvPr>
          <p:cNvSpPr txBox="1"/>
          <p:nvPr/>
        </p:nvSpPr>
        <p:spPr>
          <a:xfrm>
            <a:off x="3523269" y="5541264"/>
            <a:ext cx="6158428" cy="1095813"/>
          </a:xfrm>
          <a:prstGeom prst="rect">
            <a:avLst/>
          </a:prstGeom>
          <a:noFill/>
        </p:spPr>
        <p:txBody>
          <a:bodyPr wrap="square">
            <a:spAutoFit/>
          </a:bodyPr>
          <a:lstStyle/>
          <a:p>
            <a:pPr algn="l">
              <a:lnSpc>
                <a:spcPts val="1800"/>
              </a:lnSpc>
              <a:spcBef>
                <a:spcPts val="1200"/>
              </a:spcBef>
              <a:spcAft>
                <a:spcPts val="1200"/>
              </a:spcAft>
            </a:pPr>
            <a:r>
              <a:rPr lang="en-US" b="1" i="0" dirty="0">
                <a:solidFill>
                  <a:srgbClr val="0A0A0A"/>
                </a:solidFill>
                <a:effectLst/>
              </a:rPr>
              <a:t>Death: "The man who has done this deserves to die!".</a:t>
            </a:r>
          </a:p>
          <a:p>
            <a:pPr algn="l">
              <a:lnSpc>
                <a:spcPts val="1800"/>
              </a:lnSpc>
              <a:spcBef>
                <a:spcPts val="1200"/>
              </a:spcBef>
              <a:spcAft>
                <a:spcPts val="1200"/>
              </a:spcAft>
            </a:pPr>
            <a:r>
              <a:rPr lang="en-US" b="1" i="0" dirty="0">
                <a:solidFill>
                  <a:srgbClr val="0A0A0A"/>
                </a:solidFill>
                <a:effectLst/>
              </a:rPr>
              <a:t>Fourfold restitution: "He shall restore fourfold for the lamb". This was based on ancient Israelite law for stolen sheep.</a:t>
            </a:r>
          </a:p>
        </p:txBody>
      </p:sp>
    </p:spTree>
    <p:extLst>
      <p:ext uri="{BB962C8B-B14F-4D97-AF65-F5344CB8AC3E}">
        <p14:creationId xmlns:p14="http://schemas.microsoft.com/office/powerpoint/2010/main" val="227436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3.33333E-6 -4.81481E-6 L 0.66459 -0.16134 " pathEditMode="relative" rAng="0" ptsTypes="AA">
                                      <p:cBhvr>
                                        <p:cTn id="10" dur="2000" fill="hold"/>
                                        <p:tgtEl>
                                          <p:spTgt spid="219"/>
                                        </p:tgtEl>
                                        <p:attrNameLst>
                                          <p:attrName>ppt_x</p:attrName>
                                          <p:attrName>ppt_y</p:attrName>
                                        </p:attrNameLst>
                                      </p:cBhvr>
                                      <p:rCtr x="33229" y="-8079"/>
                                    </p:animMotion>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F3E3B-A938-AC14-DBD8-DC14DB571DEA}"/>
            </a:ext>
          </a:extLst>
        </p:cNvPr>
        <p:cNvGrpSpPr/>
        <p:nvPr/>
      </p:nvGrpSpPr>
      <p:grpSpPr>
        <a:xfrm>
          <a:off x="0" y="0"/>
          <a:ext cx="0" cy="0"/>
          <a:chOff x="0" y="0"/>
          <a:chExt cx="0" cy="0"/>
        </a:xfrm>
      </p:grpSpPr>
      <p:pic>
        <p:nvPicPr>
          <p:cNvPr id="1026" name="Picture 2" descr="http://www.paperboywallpaper.co.uk/media/catalog/product/cache/1/image/5e06319eda06f020e43594a9c230972d/l/i/light_blue_red_dragons-001.jpg">
            <a:extLst>
              <a:ext uri="{FF2B5EF4-FFF2-40B4-BE49-F238E27FC236}">
                <a16:creationId xmlns:a16="http://schemas.microsoft.com/office/drawing/2014/main" id="{61F6B997-4160-F27D-7432-84CD567E2D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72D76EC-D625-D20C-0A9C-8887C7D2E7DA}"/>
              </a:ext>
            </a:extLst>
          </p:cNvPr>
          <p:cNvSpPr txBox="1"/>
          <p:nvPr/>
        </p:nvSpPr>
        <p:spPr>
          <a:xfrm>
            <a:off x="121023" y="0"/>
            <a:ext cx="12192000" cy="1107996"/>
          </a:xfrm>
          <a:prstGeom prst="rect">
            <a:avLst/>
          </a:prstGeom>
          <a:noFill/>
        </p:spPr>
        <p:txBody>
          <a:bodyPr wrap="square" rtlCol="0">
            <a:spAutoFit/>
          </a:bodyPr>
          <a:lstStyle/>
          <a:p>
            <a:pPr algn="ctr"/>
            <a:r>
              <a:rPr lang="en-US" sz="6600" dirty="0">
                <a:latin typeface="AR BLANCA" panose="02000000000000000000" pitchFamily="2" charset="0"/>
              </a:rPr>
              <a:t>Next Time: Consequences</a:t>
            </a:r>
          </a:p>
        </p:txBody>
      </p:sp>
      <p:sp>
        <p:nvSpPr>
          <p:cNvPr id="7" name="Rectangle 6">
            <a:extLst>
              <a:ext uri="{FF2B5EF4-FFF2-40B4-BE49-F238E27FC236}">
                <a16:creationId xmlns:a16="http://schemas.microsoft.com/office/drawing/2014/main" id="{DE75C6B3-4B66-A116-F357-70B975A326A1}"/>
              </a:ext>
            </a:extLst>
          </p:cNvPr>
          <p:cNvSpPr/>
          <p:nvPr/>
        </p:nvSpPr>
        <p:spPr>
          <a:xfrm>
            <a:off x="667249" y="1450150"/>
            <a:ext cx="6096000" cy="3785652"/>
          </a:xfrm>
          <a:prstGeom prst="rect">
            <a:avLst/>
          </a:prstGeom>
        </p:spPr>
        <p:txBody>
          <a:bodyPr>
            <a:spAutoFit/>
          </a:bodyPr>
          <a:lstStyle/>
          <a:p>
            <a:r>
              <a:rPr lang="en-US" sz="4000" b="1" i="1" dirty="0"/>
              <a:t>Now therefore the sword shall never depart from thine house; because thou hast despised me, and hast taken the wife of Uriah the Hittite to be thy wife.</a:t>
            </a:r>
          </a:p>
        </p:txBody>
      </p:sp>
      <p:sp>
        <p:nvSpPr>
          <p:cNvPr id="12" name="TextBox 11">
            <a:extLst>
              <a:ext uri="{FF2B5EF4-FFF2-40B4-BE49-F238E27FC236}">
                <a16:creationId xmlns:a16="http://schemas.microsoft.com/office/drawing/2014/main" id="{FE8699CD-110F-DC46-32B0-B20A5D1DD87D}"/>
              </a:ext>
            </a:extLst>
          </p:cNvPr>
          <p:cNvSpPr txBox="1"/>
          <p:nvPr/>
        </p:nvSpPr>
        <p:spPr>
          <a:xfrm>
            <a:off x="137158" y="6488668"/>
            <a:ext cx="3652643" cy="369332"/>
          </a:xfrm>
          <a:prstGeom prst="rect">
            <a:avLst/>
          </a:prstGeom>
          <a:noFill/>
        </p:spPr>
        <p:txBody>
          <a:bodyPr wrap="square" rtlCol="0">
            <a:spAutoFit/>
          </a:bodyPr>
          <a:lstStyle/>
          <a:p>
            <a:r>
              <a:rPr lang="en-US" dirty="0"/>
              <a:t>2 Samuel 12:10 See Notes*</a:t>
            </a:r>
          </a:p>
        </p:txBody>
      </p:sp>
      <p:pic>
        <p:nvPicPr>
          <p:cNvPr id="4" name="Picture 3">
            <a:extLst>
              <a:ext uri="{FF2B5EF4-FFF2-40B4-BE49-F238E27FC236}">
                <a16:creationId xmlns:a16="http://schemas.microsoft.com/office/drawing/2014/main" id="{B0463D5E-70C6-14CD-AD09-475E68CF9A94}"/>
              </a:ext>
            </a:extLst>
          </p:cNvPr>
          <p:cNvPicPr>
            <a:picLocks noChangeAspect="1"/>
          </p:cNvPicPr>
          <p:nvPr/>
        </p:nvPicPr>
        <p:blipFill>
          <a:blip r:embed="rId3"/>
          <a:stretch>
            <a:fillRect/>
          </a:stretch>
        </p:blipFill>
        <p:spPr>
          <a:xfrm>
            <a:off x="6763249" y="2165595"/>
            <a:ext cx="4515480" cy="2791215"/>
          </a:xfrm>
          <a:prstGeom prst="rect">
            <a:avLst/>
          </a:prstGeom>
        </p:spPr>
      </p:pic>
    </p:spTree>
    <p:extLst>
      <p:ext uri="{BB962C8B-B14F-4D97-AF65-F5344CB8AC3E}">
        <p14:creationId xmlns:p14="http://schemas.microsoft.com/office/powerpoint/2010/main" val="4051264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boywallpaper.co.uk/media/catalog/product/cache/1/image/5e06319eda06f020e43594a9c230972d/l/i/light_blue_red_dragons-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0606" y="99508"/>
            <a:ext cx="11938299" cy="4247317"/>
          </a:xfrm>
          <a:prstGeom prst="rect">
            <a:avLst/>
          </a:prstGeom>
          <a:noFill/>
        </p:spPr>
        <p:txBody>
          <a:bodyPr wrap="square" rtlCol="0">
            <a:spAutoFit/>
          </a:bodyPr>
          <a:lstStyle/>
          <a:p>
            <a:r>
              <a:rPr lang="en-US" b="1" dirty="0"/>
              <a:t>Sources:</a:t>
            </a:r>
          </a:p>
          <a:p>
            <a:endParaRPr lang="en-US" b="1" dirty="0"/>
          </a:p>
          <a:p>
            <a:endParaRPr lang="en-US" b="1" dirty="0"/>
          </a:p>
          <a:p>
            <a:r>
              <a:rPr lang="en-US" b="1" dirty="0"/>
              <a:t>Videos: To Look Upon (4:15)</a:t>
            </a:r>
          </a:p>
          <a:p>
            <a:r>
              <a:rPr lang="en-US" b="1" dirty="0"/>
              <a:t>“The Savior Wants to Forgive” (5:50)</a:t>
            </a:r>
          </a:p>
          <a:p>
            <a:r>
              <a:rPr lang="en-US" b="1" dirty="0"/>
              <a:t>“I Stand All Amazed” (5:15)</a:t>
            </a:r>
          </a:p>
          <a:p>
            <a:r>
              <a:rPr lang="en-US" b="1" dirty="0"/>
              <a:t>“Let God Guide You: From Weakness to Strength,” time code 2:51 to 5:28.</a:t>
            </a:r>
          </a:p>
          <a:p>
            <a:endParaRPr lang="en-US" b="1" dirty="0"/>
          </a:p>
          <a:p>
            <a:pPr marL="342900" indent="-342900">
              <a:buAutoNum type="arabicPeriod"/>
            </a:pPr>
            <a:r>
              <a:rPr lang="en-US" b="1" dirty="0"/>
              <a:t>President Gordon B. Hinckley  (“Words of the Prophet: Seek Learning,”</a:t>
            </a:r>
            <a:r>
              <a:rPr lang="en-US" b="1" i="1" dirty="0"/>
              <a:t> New Era,</a:t>
            </a:r>
            <a:r>
              <a:rPr lang="en-US" b="1" dirty="0"/>
              <a:t> Sept. 2007, 2).</a:t>
            </a:r>
          </a:p>
          <a:p>
            <a:pPr marL="342900" indent="-342900">
              <a:buFontTx/>
              <a:buAutoNum type="arabicPeriod"/>
            </a:pPr>
            <a:r>
              <a:rPr lang="en-US" b="1" i="0" dirty="0">
                <a:effectLst/>
              </a:rPr>
              <a:t>(</a:t>
            </a:r>
            <a:r>
              <a:rPr lang="en-US" b="1" i="1" dirty="0">
                <a:effectLst/>
              </a:rPr>
              <a:t>For the Strength of Youth</a:t>
            </a:r>
            <a:r>
              <a:rPr lang="en-US" b="1" i="0" dirty="0">
                <a:effectLst/>
              </a:rPr>
              <a:t> [booklet, 2011], </a:t>
            </a:r>
            <a:r>
              <a:rPr lang="en-US" b="1" i="0" u="none" strike="noStrike" dirty="0">
                <a:effectLst/>
              </a:rPr>
              <a:t>12</a:t>
            </a:r>
            <a:r>
              <a:rPr lang="en-US" b="1" i="0" dirty="0">
                <a:effectLst/>
              </a:rPr>
              <a:t>).</a:t>
            </a:r>
          </a:p>
          <a:p>
            <a:r>
              <a:rPr lang="en-US" b="1" dirty="0"/>
              <a:t>Presentation by ©http://fashionsbylynda.com/blog/</a:t>
            </a:r>
          </a:p>
          <a:p>
            <a:r>
              <a:rPr lang="en-US" b="1" dirty="0"/>
              <a:t>3. Elder Spencer V. Jones (“Overcoming the Stench of Sin,”</a:t>
            </a:r>
            <a:r>
              <a:rPr lang="en-US" b="1" i="1" dirty="0"/>
              <a:t> Ensign</a:t>
            </a:r>
            <a:r>
              <a:rPr lang="en-US" b="1" dirty="0"/>
              <a:t> or </a:t>
            </a:r>
            <a:r>
              <a:rPr lang="en-US" b="1" i="1" dirty="0"/>
              <a:t>Liahona,</a:t>
            </a:r>
            <a:r>
              <a:rPr lang="en-US" b="1" dirty="0"/>
              <a:t> May 2003, 88, 89).</a:t>
            </a:r>
          </a:p>
          <a:p>
            <a:r>
              <a:rPr lang="en-US" b="1" dirty="0"/>
              <a:t>4. Elder Joseph Fielding Smith(Answers to Gospel Questions, 1:74.)</a:t>
            </a:r>
          </a:p>
          <a:p>
            <a:r>
              <a:rPr lang="en-US" b="1" dirty="0"/>
              <a:t>5. Elder Neil L. Anderson (Repent … That I May Heal You,” </a:t>
            </a:r>
            <a:r>
              <a:rPr lang="en-US" b="1" i="1" dirty="0"/>
              <a:t>Ensign</a:t>
            </a:r>
            <a:r>
              <a:rPr lang="en-US" b="1" dirty="0"/>
              <a:t> or </a:t>
            </a:r>
            <a:r>
              <a:rPr lang="en-US" b="1" i="1" dirty="0"/>
              <a:t>Liahona</a:t>
            </a:r>
            <a:r>
              <a:rPr lang="en-US" b="1" dirty="0"/>
              <a:t>, Nov. 2009, 40)</a:t>
            </a:r>
          </a:p>
          <a:p>
            <a:r>
              <a:rPr lang="en-US" b="1" dirty="0"/>
              <a:t>6. Elder Lynn G. Robbins (“Until Seventy Times Seven,” </a:t>
            </a:r>
            <a:r>
              <a:rPr lang="en-US" b="1" i="1" dirty="0"/>
              <a:t>Ensign</a:t>
            </a:r>
            <a:r>
              <a:rPr lang="en-US" b="1" dirty="0"/>
              <a:t> or </a:t>
            </a:r>
            <a:r>
              <a:rPr lang="en-US" b="1" i="1" dirty="0"/>
              <a:t>Liahona</a:t>
            </a:r>
            <a:r>
              <a:rPr lang="en-US" b="1" dirty="0"/>
              <a:t>, Apr. 2018, 22)</a:t>
            </a:r>
          </a:p>
        </p:txBody>
      </p:sp>
      <p:grpSp>
        <p:nvGrpSpPr>
          <p:cNvPr id="11" name="Group 10">
            <a:extLst>
              <a:ext uri="{FF2B5EF4-FFF2-40B4-BE49-F238E27FC236}">
                <a16:creationId xmlns:a16="http://schemas.microsoft.com/office/drawing/2014/main" id="{46F5D6AA-9091-49F7-B4A8-58E47FFB29CF}"/>
              </a:ext>
            </a:extLst>
          </p:cNvPr>
          <p:cNvGrpSpPr/>
          <p:nvPr/>
        </p:nvGrpSpPr>
        <p:grpSpPr>
          <a:xfrm>
            <a:off x="4192815" y="769710"/>
            <a:ext cx="724788" cy="938806"/>
            <a:chOff x="7543800" y="3810000"/>
            <a:chExt cx="1143000" cy="1447800"/>
          </a:xfrm>
        </p:grpSpPr>
        <p:sp>
          <p:nvSpPr>
            <p:cNvPr id="12" name="Trapezoid 11">
              <a:extLst>
                <a:ext uri="{FF2B5EF4-FFF2-40B4-BE49-F238E27FC236}">
                  <a16:creationId xmlns:a16="http://schemas.microsoft.com/office/drawing/2014/main" id="{E35410C3-35A2-4024-86C8-E5D38BC1A8E5}"/>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79">
              <a:extLst>
                <a:ext uri="{FF2B5EF4-FFF2-40B4-BE49-F238E27FC236}">
                  <a16:creationId xmlns:a16="http://schemas.microsoft.com/office/drawing/2014/main" id="{5C32C142-F7CB-4F6E-8FA3-4841DA3C25FE}"/>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80">
              <a:extLst>
                <a:ext uri="{FF2B5EF4-FFF2-40B4-BE49-F238E27FC236}">
                  <a16:creationId xmlns:a16="http://schemas.microsoft.com/office/drawing/2014/main" id="{618790F6-89F1-4F67-9249-5CFEF5AD30B9}"/>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81">
              <a:extLst>
                <a:ext uri="{FF2B5EF4-FFF2-40B4-BE49-F238E27FC236}">
                  <a16:creationId xmlns:a16="http://schemas.microsoft.com/office/drawing/2014/main" id="{A8D387A4-F11F-4E16-B0A8-B1ADDF64B6E3}"/>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363E46B7-6BDE-4B3A-828B-256911507BEB}"/>
                </a:ext>
              </a:extLst>
            </p:cNvPr>
            <p:cNvGrpSpPr/>
            <p:nvPr/>
          </p:nvGrpSpPr>
          <p:grpSpPr>
            <a:xfrm>
              <a:off x="7924800" y="3810000"/>
              <a:ext cx="645353" cy="610017"/>
              <a:chOff x="7924800" y="5867400"/>
              <a:chExt cx="645353" cy="610017"/>
            </a:xfrm>
          </p:grpSpPr>
          <p:grpSp>
            <p:nvGrpSpPr>
              <p:cNvPr id="24" name="Group 13">
                <a:extLst>
                  <a:ext uri="{FF2B5EF4-FFF2-40B4-BE49-F238E27FC236}">
                    <a16:creationId xmlns:a16="http://schemas.microsoft.com/office/drawing/2014/main" id="{86B8AFE2-2387-44E1-B751-7A636E983AFF}"/>
                  </a:ext>
                </a:extLst>
              </p:cNvPr>
              <p:cNvGrpSpPr/>
              <p:nvPr/>
            </p:nvGrpSpPr>
            <p:grpSpPr>
              <a:xfrm>
                <a:off x="7924800" y="5867400"/>
                <a:ext cx="645353" cy="610017"/>
                <a:chOff x="3037563" y="3121795"/>
                <a:chExt cx="1250371" cy="1224010"/>
              </a:xfrm>
            </p:grpSpPr>
            <p:sp>
              <p:nvSpPr>
                <p:cNvPr id="26" name="Oval 25">
                  <a:extLst>
                    <a:ext uri="{FF2B5EF4-FFF2-40B4-BE49-F238E27FC236}">
                      <a16:creationId xmlns:a16="http://schemas.microsoft.com/office/drawing/2014/main" id="{D60A7BF0-9BE0-4620-8BA7-29892A70E6B0}"/>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E08DF2-F72A-4D5A-B191-5C0BC0D8DF52}"/>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652CB84B-83B7-4447-B09C-02C512E29C26}"/>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BE97B45-DA2F-495F-9577-0439AFEB43E6}"/>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Oval 24">
                <a:extLst>
                  <a:ext uri="{FF2B5EF4-FFF2-40B4-BE49-F238E27FC236}">
                    <a16:creationId xmlns:a16="http://schemas.microsoft.com/office/drawing/2014/main" id="{4B2CFF7B-76DB-4BDC-B8B2-FC808C797B6B}"/>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7D89A7C5-7188-413B-B04B-9706392B6AF1}"/>
                </a:ext>
              </a:extLst>
            </p:cNvPr>
            <p:cNvGrpSpPr/>
            <p:nvPr/>
          </p:nvGrpSpPr>
          <p:grpSpPr>
            <a:xfrm>
              <a:off x="7543800" y="4038600"/>
              <a:ext cx="403070" cy="381000"/>
              <a:chOff x="7924800" y="5867400"/>
              <a:chExt cx="645353" cy="610017"/>
            </a:xfrm>
          </p:grpSpPr>
          <p:grpSp>
            <p:nvGrpSpPr>
              <p:cNvPr id="18" name="Group 13">
                <a:extLst>
                  <a:ext uri="{FF2B5EF4-FFF2-40B4-BE49-F238E27FC236}">
                    <a16:creationId xmlns:a16="http://schemas.microsoft.com/office/drawing/2014/main" id="{AF0B9581-6C5E-4925-B584-D8A718642298}"/>
                  </a:ext>
                </a:extLst>
              </p:cNvPr>
              <p:cNvGrpSpPr/>
              <p:nvPr/>
            </p:nvGrpSpPr>
            <p:grpSpPr>
              <a:xfrm>
                <a:off x="7924800" y="5867400"/>
                <a:ext cx="645353" cy="610017"/>
                <a:chOff x="3037563" y="3121795"/>
                <a:chExt cx="1250371" cy="1224010"/>
              </a:xfrm>
            </p:grpSpPr>
            <p:sp>
              <p:nvSpPr>
                <p:cNvPr id="20" name="Oval 19">
                  <a:extLst>
                    <a:ext uri="{FF2B5EF4-FFF2-40B4-BE49-F238E27FC236}">
                      <a16:creationId xmlns:a16="http://schemas.microsoft.com/office/drawing/2014/main" id="{D7BCF7B3-E26E-49EF-9526-6CB943083E58}"/>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0B58D88-E912-45D9-BF3A-E64B7CE0FC63}"/>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FE0B368-B06C-4162-BF97-ECE142524CE3}"/>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CCC823D-D9DF-45E1-9A8E-060974559A68}"/>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a:extLst>
                  <a:ext uri="{FF2B5EF4-FFF2-40B4-BE49-F238E27FC236}">
                    <a16:creationId xmlns:a16="http://schemas.microsoft.com/office/drawing/2014/main" id="{A0F135D8-3BA7-44A4-A3C0-83FD87C4509F}"/>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173966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881A456-E343-3E7E-FFFF-2E9AE879AA2C}"/>
              </a:ext>
            </a:extLst>
          </p:cNvPr>
          <p:cNvGraphicFramePr>
            <a:graphicFrameLocks noGrp="1"/>
          </p:cNvGraphicFramePr>
          <p:nvPr>
            <p:extLst>
              <p:ext uri="{D42A27DB-BD31-4B8C-83A1-F6EECF244321}">
                <p14:modId xmlns:p14="http://schemas.microsoft.com/office/powerpoint/2010/main" val="500384931"/>
              </p:ext>
            </p:extLst>
          </p:nvPr>
        </p:nvGraphicFramePr>
        <p:xfrm>
          <a:off x="195854" y="201874"/>
          <a:ext cx="5900146" cy="6271260"/>
        </p:xfrm>
        <a:graphic>
          <a:graphicData uri="http://schemas.openxmlformats.org/drawingml/2006/table">
            <a:tbl>
              <a:tblPr firstRow="1" bandRow="1">
                <a:tableStyleId>{5940675A-B579-460E-94D1-54222C63F5DA}</a:tableStyleId>
              </a:tblPr>
              <a:tblGrid>
                <a:gridCol w="2950073">
                  <a:extLst>
                    <a:ext uri="{9D8B030D-6E8A-4147-A177-3AD203B41FA5}">
                      <a16:colId xmlns:a16="http://schemas.microsoft.com/office/drawing/2014/main" val="827518618"/>
                    </a:ext>
                  </a:extLst>
                </a:gridCol>
                <a:gridCol w="2950073">
                  <a:extLst>
                    <a:ext uri="{9D8B030D-6E8A-4147-A177-3AD203B41FA5}">
                      <a16:colId xmlns:a16="http://schemas.microsoft.com/office/drawing/2014/main" val="2810458266"/>
                    </a:ext>
                  </a:extLst>
                </a:gridCol>
              </a:tblGrid>
              <a:tr h="370840">
                <a:tc>
                  <a:txBody>
                    <a:bodyPr/>
                    <a:lstStyle/>
                    <a:p>
                      <a:pPr algn="l" fontAlgn="base">
                        <a:spcAft>
                          <a:spcPts val="1200"/>
                        </a:spcAft>
                        <a:buNone/>
                      </a:pPr>
                      <a:r>
                        <a:rPr lang="en-US" b="1" i="0" dirty="0">
                          <a:solidFill>
                            <a:schemeClr val="tx1"/>
                          </a:solidFill>
                          <a:effectLst/>
                          <a:latin typeface="+mn-lt"/>
                        </a:rPr>
                        <a:t>David’s decision</a:t>
                      </a:r>
                    </a:p>
                  </a:txBody>
                  <a:tcPr marL="152400" marR="152400" marT="152400" marB="38100" anchor="ctr"/>
                </a:tc>
                <a:tc>
                  <a:txBody>
                    <a:bodyPr/>
                    <a:lstStyle/>
                    <a:p>
                      <a:pPr algn="l" fontAlgn="base">
                        <a:spcAft>
                          <a:spcPts val="1200"/>
                        </a:spcAft>
                        <a:buNone/>
                      </a:pPr>
                      <a:r>
                        <a:rPr lang="en-US" b="1" i="0">
                          <a:solidFill>
                            <a:schemeClr val="tx1"/>
                          </a:solidFill>
                          <a:effectLst/>
                          <a:latin typeface="+mn-lt"/>
                        </a:rPr>
                        <a:t>Teachings of the Savior and His prophets</a:t>
                      </a:r>
                    </a:p>
                  </a:txBody>
                  <a:tcPr marL="152400" marR="152400" marT="152400" marB="38100" anchor="ctr"/>
                </a:tc>
                <a:extLst>
                  <a:ext uri="{0D108BD9-81ED-4DB2-BD59-A6C34878D82A}">
                    <a16:rowId xmlns:a16="http://schemas.microsoft.com/office/drawing/2014/main" val="248391497"/>
                  </a:ext>
                </a:extLst>
              </a:tr>
              <a:tr h="370840">
                <a:tc>
                  <a:txBody>
                    <a:bodyPr/>
                    <a:lstStyle/>
                    <a:p>
                      <a:pPr fontAlgn="base">
                        <a:spcAft>
                          <a:spcPts val="1200"/>
                        </a:spcAft>
                        <a:buNone/>
                      </a:pPr>
                      <a:r>
                        <a:rPr lang="en-US" b="0" i="0" u="none" strike="noStrike" dirty="0">
                          <a:solidFill>
                            <a:schemeClr val="tx1"/>
                          </a:solidFill>
                          <a:effectLst/>
                          <a:latin typeface="+mn-lt"/>
                        </a:rPr>
                        <a:t>2 Samuel 11:1</a:t>
                      </a:r>
                      <a:r>
                        <a:rPr lang="en-US" b="0" i="0" dirty="0">
                          <a:solidFill>
                            <a:schemeClr val="tx1"/>
                          </a:solidFill>
                          <a:effectLst/>
                          <a:latin typeface="+mn-lt"/>
                        </a:rPr>
                        <a:t>—David remained in Jerusalem when kings went to the battlefield with their army.</a:t>
                      </a:r>
                    </a:p>
                  </a:txBody>
                  <a:tcPr marL="152400" marR="152400" marT="152400" marB="76200" anchor="ctr"/>
                </a:tc>
                <a:tc>
                  <a:txBody>
                    <a:bodyPr/>
                    <a:lstStyle/>
                    <a:p>
                      <a:pPr fontAlgn="base">
                        <a:spcAft>
                          <a:spcPts val="1200"/>
                        </a:spcAft>
                        <a:buNone/>
                      </a:pPr>
                      <a:r>
                        <a:rPr lang="en-US" b="0" i="0" u="none" strike="noStrike" dirty="0">
                          <a:solidFill>
                            <a:schemeClr val="tx1"/>
                          </a:solidFill>
                          <a:effectLst/>
                          <a:latin typeface="+mn-lt"/>
                        </a:rPr>
                        <a:t>Alma 7:22</a:t>
                      </a:r>
                      <a:r>
                        <a:rPr lang="en-US" b="0" i="0" dirty="0">
                          <a:solidFill>
                            <a:schemeClr val="tx1"/>
                          </a:solidFill>
                          <a:effectLst/>
                          <a:latin typeface="+mn-lt"/>
                        </a:rPr>
                        <a:t>; </a:t>
                      </a:r>
                      <a:r>
                        <a:rPr lang="en-US" b="0" i="0" u="none" strike="noStrike" dirty="0">
                          <a:solidFill>
                            <a:schemeClr val="tx1"/>
                          </a:solidFill>
                          <a:effectLst/>
                          <a:latin typeface="+mn-lt"/>
                        </a:rPr>
                        <a:t>Doctrine and Covenants 42:42</a:t>
                      </a:r>
                      <a:endParaRPr lang="en-US" b="0" i="0" dirty="0">
                        <a:solidFill>
                          <a:schemeClr val="tx1"/>
                        </a:solidFill>
                        <a:effectLst/>
                        <a:latin typeface="+mn-lt"/>
                      </a:endParaRPr>
                    </a:p>
                  </a:txBody>
                  <a:tcPr marL="152400" marR="152400" marT="152400" marB="76200" anchor="ctr"/>
                </a:tc>
                <a:extLst>
                  <a:ext uri="{0D108BD9-81ED-4DB2-BD59-A6C34878D82A}">
                    <a16:rowId xmlns:a16="http://schemas.microsoft.com/office/drawing/2014/main" val="1839650338"/>
                  </a:ext>
                </a:extLst>
              </a:tr>
              <a:tr h="370840">
                <a:tc>
                  <a:txBody>
                    <a:bodyPr/>
                    <a:lstStyle/>
                    <a:p>
                      <a:pPr fontAlgn="base">
                        <a:spcAft>
                          <a:spcPts val="1200"/>
                        </a:spcAft>
                        <a:buNone/>
                      </a:pPr>
                      <a:r>
                        <a:rPr lang="en-US" b="0" i="0" u="none" strike="noStrike" dirty="0">
                          <a:solidFill>
                            <a:schemeClr val="tx1"/>
                          </a:solidFill>
                          <a:effectLst/>
                          <a:latin typeface="+mn-lt"/>
                        </a:rPr>
                        <a:t>2 Samuel 11:2</a:t>
                      </a:r>
                      <a:r>
                        <a:rPr lang="en-US" b="0" i="0" dirty="0">
                          <a:solidFill>
                            <a:schemeClr val="tx1"/>
                          </a:solidFill>
                          <a:effectLst/>
                          <a:latin typeface="+mn-lt"/>
                        </a:rPr>
                        <a:t>—David saw Bathsheba washing herself and continued to look upon her.</a:t>
                      </a:r>
                    </a:p>
                  </a:txBody>
                  <a:tcPr marL="152400" marR="152400" marT="152400" marB="76200" anchor="ctr"/>
                </a:tc>
                <a:tc>
                  <a:txBody>
                    <a:bodyPr/>
                    <a:lstStyle/>
                    <a:p>
                      <a:pPr fontAlgn="base">
                        <a:spcAft>
                          <a:spcPts val="1200"/>
                        </a:spcAft>
                        <a:buNone/>
                      </a:pPr>
                      <a:r>
                        <a:rPr lang="en-US" b="0" i="0" u="none" strike="noStrike" dirty="0">
                          <a:solidFill>
                            <a:schemeClr val="tx1"/>
                          </a:solidFill>
                          <a:effectLst/>
                          <a:latin typeface="+mn-lt"/>
                        </a:rPr>
                        <a:t>Mosiah 4:30</a:t>
                      </a:r>
                      <a:r>
                        <a:rPr lang="en-US" b="0" i="0" dirty="0">
                          <a:solidFill>
                            <a:schemeClr val="tx1"/>
                          </a:solidFill>
                          <a:effectLst/>
                          <a:latin typeface="+mn-lt"/>
                        </a:rPr>
                        <a:t>; </a:t>
                      </a:r>
                      <a:r>
                        <a:rPr lang="en-US" b="0" i="0" u="none" strike="noStrike" dirty="0">
                          <a:solidFill>
                            <a:schemeClr val="tx1"/>
                          </a:solidFill>
                          <a:effectLst/>
                          <a:latin typeface="+mn-lt"/>
                        </a:rPr>
                        <a:t>3 Nephi 12:28–29</a:t>
                      </a:r>
                      <a:endParaRPr lang="en-US" b="0" i="0" dirty="0">
                        <a:solidFill>
                          <a:schemeClr val="tx1"/>
                        </a:solidFill>
                        <a:effectLst/>
                        <a:latin typeface="+mn-lt"/>
                      </a:endParaRPr>
                    </a:p>
                  </a:txBody>
                  <a:tcPr marL="152400" marR="152400" marT="152400" marB="76200" anchor="ctr"/>
                </a:tc>
                <a:extLst>
                  <a:ext uri="{0D108BD9-81ED-4DB2-BD59-A6C34878D82A}">
                    <a16:rowId xmlns:a16="http://schemas.microsoft.com/office/drawing/2014/main" val="2924130535"/>
                  </a:ext>
                </a:extLst>
              </a:tr>
              <a:tr h="370840">
                <a:tc>
                  <a:txBody>
                    <a:bodyPr/>
                    <a:lstStyle/>
                    <a:p>
                      <a:pPr fontAlgn="base">
                        <a:spcAft>
                          <a:spcPts val="1200"/>
                        </a:spcAft>
                        <a:buNone/>
                      </a:pPr>
                      <a:r>
                        <a:rPr lang="en-US" b="0" i="0" u="none" strike="noStrike" dirty="0">
                          <a:solidFill>
                            <a:schemeClr val="tx1"/>
                          </a:solidFill>
                          <a:effectLst/>
                          <a:latin typeface="+mn-lt"/>
                        </a:rPr>
                        <a:t>2 Samuel 11:3</a:t>
                      </a:r>
                      <a:r>
                        <a:rPr lang="en-US" b="0" i="0" dirty="0">
                          <a:solidFill>
                            <a:schemeClr val="tx1"/>
                          </a:solidFill>
                          <a:effectLst/>
                          <a:latin typeface="+mn-lt"/>
                        </a:rPr>
                        <a:t>—David pursued her.</a:t>
                      </a:r>
                    </a:p>
                  </a:txBody>
                  <a:tcPr marL="152400" marR="152400" marT="152400" marB="76200" anchor="ctr"/>
                </a:tc>
                <a:tc>
                  <a:txBody>
                    <a:bodyPr/>
                    <a:lstStyle/>
                    <a:p>
                      <a:pPr fontAlgn="base">
                        <a:spcAft>
                          <a:spcPts val="1200"/>
                        </a:spcAft>
                        <a:buNone/>
                      </a:pPr>
                      <a:r>
                        <a:rPr lang="en-US" b="0" i="0" u="none" strike="noStrike" dirty="0">
                          <a:solidFill>
                            <a:schemeClr val="tx1"/>
                          </a:solidFill>
                          <a:effectLst/>
                          <a:latin typeface="+mn-lt"/>
                        </a:rPr>
                        <a:t>Doctrine and Covenants 63:16</a:t>
                      </a:r>
                      <a:endParaRPr lang="en-US" b="0" i="0" dirty="0">
                        <a:solidFill>
                          <a:schemeClr val="tx1"/>
                        </a:solidFill>
                        <a:effectLst/>
                        <a:latin typeface="+mn-lt"/>
                      </a:endParaRPr>
                    </a:p>
                  </a:txBody>
                  <a:tcPr marL="152400" marR="152400" marT="152400" marB="76200" anchor="ctr"/>
                </a:tc>
                <a:extLst>
                  <a:ext uri="{0D108BD9-81ED-4DB2-BD59-A6C34878D82A}">
                    <a16:rowId xmlns:a16="http://schemas.microsoft.com/office/drawing/2014/main" val="3994397129"/>
                  </a:ext>
                </a:extLst>
              </a:tr>
              <a:tr h="370840">
                <a:tc>
                  <a:txBody>
                    <a:bodyPr/>
                    <a:lstStyle/>
                    <a:p>
                      <a:pPr fontAlgn="base">
                        <a:spcAft>
                          <a:spcPts val="1200"/>
                        </a:spcAft>
                        <a:buNone/>
                      </a:pPr>
                      <a:r>
                        <a:rPr lang="en-US" b="0" i="0" u="none" strike="noStrike" dirty="0">
                          <a:solidFill>
                            <a:schemeClr val="tx1"/>
                          </a:solidFill>
                          <a:effectLst/>
                          <a:latin typeface="+mn-lt"/>
                        </a:rPr>
                        <a:t>2 Samuel 11:4</a:t>
                      </a:r>
                      <a:r>
                        <a:rPr lang="en-US" b="0" i="0" dirty="0">
                          <a:solidFill>
                            <a:schemeClr val="tx1"/>
                          </a:solidFill>
                          <a:effectLst/>
                          <a:latin typeface="+mn-lt"/>
                        </a:rPr>
                        <a:t>—Knowing Bathsheba was married, David had her brought to his palace.</a:t>
                      </a:r>
                    </a:p>
                  </a:txBody>
                  <a:tcPr marL="152400" marR="152400" marT="152400" marB="76200" anchor="ctr"/>
                </a:tc>
                <a:tc>
                  <a:txBody>
                    <a:bodyPr/>
                    <a:lstStyle/>
                    <a:p>
                      <a:pPr fontAlgn="base">
                        <a:spcAft>
                          <a:spcPts val="1200"/>
                        </a:spcAft>
                        <a:buNone/>
                      </a:pPr>
                      <a:r>
                        <a:rPr lang="en-US" b="0" i="0" u="none" strike="noStrike" dirty="0">
                          <a:solidFill>
                            <a:schemeClr val="tx1"/>
                          </a:solidFill>
                          <a:effectLst/>
                          <a:latin typeface="+mn-lt"/>
                        </a:rPr>
                        <a:t>Genesis 39:9</a:t>
                      </a:r>
                      <a:endParaRPr lang="en-US" b="0" i="0" dirty="0">
                        <a:solidFill>
                          <a:schemeClr val="tx1"/>
                        </a:solidFill>
                        <a:effectLst/>
                        <a:latin typeface="+mn-lt"/>
                      </a:endParaRPr>
                    </a:p>
                  </a:txBody>
                  <a:tcPr marL="152400" marR="152400" marT="152400" marB="76200" anchor="ctr"/>
                </a:tc>
                <a:extLst>
                  <a:ext uri="{0D108BD9-81ED-4DB2-BD59-A6C34878D82A}">
                    <a16:rowId xmlns:a16="http://schemas.microsoft.com/office/drawing/2014/main" val="3677281120"/>
                  </a:ext>
                </a:extLst>
              </a:tr>
              <a:tr h="370840">
                <a:tc>
                  <a:txBody>
                    <a:bodyPr/>
                    <a:lstStyle/>
                    <a:p>
                      <a:pPr fontAlgn="base">
                        <a:spcAft>
                          <a:spcPts val="1200"/>
                        </a:spcAft>
                        <a:buNone/>
                      </a:pPr>
                      <a:r>
                        <a:rPr lang="en-US" b="0" i="0" u="none" strike="noStrike" dirty="0">
                          <a:solidFill>
                            <a:schemeClr val="tx1"/>
                          </a:solidFill>
                          <a:effectLst/>
                          <a:latin typeface="+mn-lt"/>
                        </a:rPr>
                        <a:t>2 Samuel 11:4</a:t>
                      </a:r>
                      <a:r>
                        <a:rPr lang="en-US" b="0" i="0" dirty="0">
                          <a:solidFill>
                            <a:schemeClr val="tx1"/>
                          </a:solidFill>
                          <a:effectLst/>
                          <a:latin typeface="+mn-lt"/>
                        </a:rPr>
                        <a:t>—David broke the law of chastity.</a:t>
                      </a:r>
                    </a:p>
                  </a:txBody>
                  <a:tcPr marL="152400" marR="152400" marT="152400" marB="76200" anchor="ctr"/>
                </a:tc>
                <a:tc>
                  <a:txBody>
                    <a:bodyPr/>
                    <a:lstStyle/>
                    <a:p>
                      <a:pPr fontAlgn="base">
                        <a:spcAft>
                          <a:spcPts val="1200"/>
                        </a:spcAft>
                        <a:buNone/>
                      </a:pPr>
                      <a:r>
                        <a:rPr lang="en-US" b="0" i="0" u="none" strike="noStrike" dirty="0">
                          <a:solidFill>
                            <a:schemeClr val="tx1"/>
                          </a:solidFill>
                          <a:effectLst/>
                          <a:latin typeface="+mn-lt"/>
                        </a:rPr>
                        <a:t>Doctrine and Covenants 42:23–25</a:t>
                      </a:r>
                      <a:endParaRPr lang="en-US" b="0" i="0" dirty="0">
                        <a:solidFill>
                          <a:schemeClr val="tx1"/>
                        </a:solidFill>
                        <a:effectLst/>
                        <a:latin typeface="+mn-lt"/>
                      </a:endParaRPr>
                    </a:p>
                  </a:txBody>
                  <a:tcPr marL="152400" marR="152400" marT="152400" marB="76200" anchor="ctr"/>
                </a:tc>
                <a:extLst>
                  <a:ext uri="{0D108BD9-81ED-4DB2-BD59-A6C34878D82A}">
                    <a16:rowId xmlns:a16="http://schemas.microsoft.com/office/drawing/2014/main" val="2996957054"/>
                  </a:ext>
                </a:extLst>
              </a:tr>
            </a:tbl>
          </a:graphicData>
        </a:graphic>
      </p:graphicFrame>
      <p:graphicFrame>
        <p:nvGraphicFramePr>
          <p:cNvPr id="3" name="Table 2">
            <a:extLst>
              <a:ext uri="{FF2B5EF4-FFF2-40B4-BE49-F238E27FC236}">
                <a16:creationId xmlns:a16="http://schemas.microsoft.com/office/drawing/2014/main" id="{8C013E85-F40A-FAFB-753F-C07ED87E4603}"/>
              </a:ext>
            </a:extLst>
          </p:cNvPr>
          <p:cNvGraphicFramePr>
            <a:graphicFrameLocks noGrp="1"/>
          </p:cNvGraphicFramePr>
          <p:nvPr>
            <p:extLst>
              <p:ext uri="{D42A27DB-BD31-4B8C-83A1-F6EECF244321}">
                <p14:modId xmlns:p14="http://schemas.microsoft.com/office/powerpoint/2010/main" val="1812881548"/>
              </p:ext>
            </p:extLst>
          </p:nvPr>
        </p:nvGraphicFramePr>
        <p:xfrm>
          <a:off x="6096000" y="201874"/>
          <a:ext cx="5900146" cy="6271260"/>
        </p:xfrm>
        <a:graphic>
          <a:graphicData uri="http://schemas.openxmlformats.org/drawingml/2006/table">
            <a:tbl>
              <a:tblPr firstRow="1" bandRow="1">
                <a:tableStyleId>{5940675A-B579-460E-94D1-54222C63F5DA}</a:tableStyleId>
              </a:tblPr>
              <a:tblGrid>
                <a:gridCol w="2950073">
                  <a:extLst>
                    <a:ext uri="{9D8B030D-6E8A-4147-A177-3AD203B41FA5}">
                      <a16:colId xmlns:a16="http://schemas.microsoft.com/office/drawing/2014/main" val="827518618"/>
                    </a:ext>
                  </a:extLst>
                </a:gridCol>
                <a:gridCol w="2950073">
                  <a:extLst>
                    <a:ext uri="{9D8B030D-6E8A-4147-A177-3AD203B41FA5}">
                      <a16:colId xmlns:a16="http://schemas.microsoft.com/office/drawing/2014/main" val="2810458266"/>
                    </a:ext>
                  </a:extLst>
                </a:gridCol>
              </a:tblGrid>
              <a:tr h="370840">
                <a:tc>
                  <a:txBody>
                    <a:bodyPr/>
                    <a:lstStyle/>
                    <a:p>
                      <a:pPr algn="l" fontAlgn="base">
                        <a:spcAft>
                          <a:spcPts val="1200"/>
                        </a:spcAft>
                        <a:buNone/>
                      </a:pPr>
                      <a:r>
                        <a:rPr lang="en-US" b="1" i="0" dirty="0">
                          <a:solidFill>
                            <a:schemeClr val="tx1"/>
                          </a:solidFill>
                          <a:effectLst/>
                          <a:latin typeface="+mn-lt"/>
                        </a:rPr>
                        <a:t>David’s decision</a:t>
                      </a:r>
                    </a:p>
                  </a:txBody>
                  <a:tcPr marL="152400" marR="152400" marT="152400" marB="38100" anchor="ctr"/>
                </a:tc>
                <a:tc>
                  <a:txBody>
                    <a:bodyPr/>
                    <a:lstStyle/>
                    <a:p>
                      <a:pPr algn="l" fontAlgn="base">
                        <a:spcAft>
                          <a:spcPts val="1200"/>
                        </a:spcAft>
                        <a:buNone/>
                      </a:pPr>
                      <a:r>
                        <a:rPr lang="en-US" b="1" i="0">
                          <a:solidFill>
                            <a:schemeClr val="tx1"/>
                          </a:solidFill>
                          <a:effectLst/>
                          <a:latin typeface="+mn-lt"/>
                        </a:rPr>
                        <a:t>Teachings of the Savior and His prophets</a:t>
                      </a:r>
                    </a:p>
                  </a:txBody>
                  <a:tcPr marL="152400" marR="152400" marT="152400" marB="38100" anchor="ctr"/>
                </a:tc>
                <a:extLst>
                  <a:ext uri="{0D108BD9-81ED-4DB2-BD59-A6C34878D82A}">
                    <a16:rowId xmlns:a16="http://schemas.microsoft.com/office/drawing/2014/main" val="248391497"/>
                  </a:ext>
                </a:extLst>
              </a:tr>
              <a:tr h="370840">
                <a:tc>
                  <a:txBody>
                    <a:bodyPr/>
                    <a:lstStyle/>
                    <a:p>
                      <a:pPr fontAlgn="base">
                        <a:spcAft>
                          <a:spcPts val="1200"/>
                        </a:spcAft>
                        <a:buNone/>
                      </a:pPr>
                      <a:r>
                        <a:rPr lang="en-US" b="0" i="0" u="none" strike="noStrike" dirty="0">
                          <a:solidFill>
                            <a:schemeClr val="tx1"/>
                          </a:solidFill>
                          <a:effectLst/>
                          <a:latin typeface="+mn-lt"/>
                        </a:rPr>
                        <a:t>2 Samuel 11:1</a:t>
                      </a:r>
                      <a:r>
                        <a:rPr lang="en-US" b="0" i="0" dirty="0">
                          <a:solidFill>
                            <a:schemeClr val="tx1"/>
                          </a:solidFill>
                          <a:effectLst/>
                          <a:latin typeface="+mn-lt"/>
                        </a:rPr>
                        <a:t>—David remained in Jerusalem when kings went to the battlefield with their army.</a:t>
                      </a:r>
                    </a:p>
                  </a:txBody>
                  <a:tcPr marL="152400" marR="152400" marT="152400" marB="76200" anchor="ctr"/>
                </a:tc>
                <a:tc>
                  <a:txBody>
                    <a:bodyPr/>
                    <a:lstStyle/>
                    <a:p>
                      <a:pPr fontAlgn="base">
                        <a:spcAft>
                          <a:spcPts val="1200"/>
                        </a:spcAft>
                        <a:buNone/>
                      </a:pPr>
                      <a:r>
                        <a:rPr lang="en-US" b="0" i="0" u="none" strike="noStrike" dirty="0">
                          <a:solidFill>
                            <a:schemeClr val="tx1"/>
                          </a:solidFill>
                          <a:effectLst/>
                          <a:latin typeface="+mn-lt"/>
                        </a:rPr>
                        <a:t>Alma 7:22</a:t>
                      </a:r>
                      <a:r>
                        <a:rPr lang="en-US" b="0" i="0" dirty="0">
                          <a:solidFill>
                            <a:schemeClr val="tx1"/>
                          </a:solidFill>
                          <a:effectLst/>
                          <a:latin typeface="+mn-lt"/>
                        </a:rPr>
                        <a:t>; </a:t>
                      </a:r>
                      <a:r>
                        <a:rPr lang="en-US" b="0" i="0" u="none" strike="noStrike" dirty="0">
                          <a:solidFill>
                            <a:schemeClr val="tx1"/>
                          </a:solidFill>
                          <a:effectLst/>
                          <a:latin typeface="+mn-lt"/>
                        </a:rPr>
                        <a:t>Doctrine and Covenants 42:42</a:t>
                      </a:r>
                      <a:endParaRPr lang="en-US" b="0" i="0" dirty="0">
                        <a:solidFill>
                          <a:schemeClr val="tx1"/>
                        </a:solidFill>
                        <a:effectLst/>
                        <a:latin typeface="+mn-lt"/>
                      </a:endParaRPr>
                    </a:p>
                  </a:txBody>
                  <a:tcPr marL="152400" marR="152400" marT="152400" marB="76200" anchor="ctr"/>
                </a:tc>
                <a:extLst>
                  <a:ext uri="{0D108BD9-81ED-4DB2-BD59-A6C34878D82A}">
                    <a16:rowId xmlns:a16="http://schemas.microsoft.com/office/drawing/2014/main" val="1839650338"/>
                  </a:ext>
                </a:extLst>
              </a:tr>
              <a:tr h="370840">
                <a:tc>
                  <a:txBody>
                    <a:bodyPr/>
                    <a:lstStyle/>
                    <a:p>
                      <a:pPr fontAlgn="base">
                        <a:spcAft>
                          <a:spcPts val="1200"/>
                        </a:spcAft>
                        <a:buNone/>
                      </a:pPr>
                      <a:r>
                        <a:rPr lang="en-US" b="0" i="0" u="none" strike="noStrike" dirty="0">
                          <a:solidFill>
                            <a:schemeClr val="tx1"/>
                          </a:solidFill>
                          <a:effectLst/>
                          <a:latin typeface="+mn-lt"/>
                        </a:rPr>
                        <a:t>2 Samuel 11:2</a:t>
                      </a:r>
                      <a:r>
                        <a:rPr lang="en-US" b="0" i="0" dirty="0">
                          <a:solidFill>
                            <a:schemeClr val="tx1"/>
                          </a:solidFill>
                          <a:effectLst/>
                          <a:latin typeface="+mn-lt"/>
                        </a:rPr>
                        <a:t>—David saw Bathsheba washing herself and continued to look upon her.</a:t>
                      </a:r>
                    </a:p>
                  </a:txBody>
                  <a:tcPr marL="152400" marR="152400" marT="152400" marB="76200" anchor="ctr"/>
                </a:tc>
                <a:tc>
                  <a:txBody>
                    <a:bodyPr/>
                    <a:lstStyle/>
                    <a:p>
                      <a:pPr fontAlgn="base">
                        <a:spcAft>
                          <a:spcPts val="1200"/>
                        </a:spcAft>
                        <a:buNone/>
                      </a:pPr>
                      <a:r>
                        <a:rPr lang="en-US" b="0" i="0" u="none" strike="noStrike" dirty="0">
                          <a:solidFill>
                            <a:schemeClr val="tx1"/>
                          </a:solidFill>
                          <a:effectLst/>
                          <a:latin typeface="+mn-lt"/>
                        </a:rPr>
                        <a:t>Mosiah 4:30</a:t>
                      </a:r>
                      <a:r>
                        <a:rPr lang="en-US" b="0" i="0" dirty="0">
                          <a:solidFill>
                            <a:schemeClr val="tx1"/>
                          </a:solidFill>
                          <a:effectLst/>
                          <a:latin typeface="+mn-lt"/>
                        </a:rPr>
                        <a:t>; </a:t>
                      </a:r>
                      <a:r>
                        <a:rPr lang="en-US" b="0" i="0" u="none" strike="noStrike" dirty="0">
                          <a:solidFill>
                            <a:schemeClr val="tx1"/>
                          </a:solidFill>
                          <a:effectLst/>
                          <a:latin typeface="+mn-lt"/>
                        </a:rPr>
                        <a:t>3 Nephi 12:28–29</a:t>
                      </a:r>
                      <a:endParaRPr lang="en-US" b="0" i="0" dirty="0">
                        <a:solidFill>
                          <a:schemeClr val="tx1"/>
                        </a:solidFill>
                        <a:effectLst/>
                        <a:latin typeface="+mn-lt"/>
                      </a:endParaRPr>
                    </a:p>
                  </a:txBody>
                  <a:tcPr marL="152400" marR="152400" marT="152400" marB="76200" anchor="ctr"/>
                </a:tc>
                <a:extLst>
                  <a:ext uri="{0D108BD9-81ED-4DB2-BD59-A6C34878D82A}">
                    <a16:rowId xmlns:a16="http://schemas.microsoft.com/office/drawing/2014/main" val="2924130535"/>
                  </a:ext>
                </a:extLst>
              </a:tr>
              <a:tr h="370840">
                <a:tc>
                  <a:txBody>
                    <a:bodyPr/>
                    <a:lstStyle/>
                    <a:p>
                      <a:pPr fontAlgn="base">
                        <a:spcAft>
                          <a:spcPts val="1200"/>
                        </a:spcAft>
                        <a:buNone/>
                      </a:pPr>
                      <a:r>
                        <a:rPr lang="en-US" b="0" i="0" u="none" strike="noStrike" dirty="0">
                          <a:solidFill>
                            <a:schemeClr val="tx1"/>
                          </a:solidFill>
                          <a:effectLst/>
                          <a:latin typeface="+mn-lt"/>
                        </a:rPr>
                        <a:t>2 Samuel 11:3</a:t>
                      </a:r>
                      <a:r>
                        <a:rPr lang="en-US" b="0" i="0" dirty="0">
                          <a:solidFill>
                            <a:schemeClr val="tx1"/>
                          </a:solidFill>
                          <a:effectLst/>
                          <a:latin typeface="+mn-lt"/>
                        </a:rPr>
                        <a:t>—David pursued her.</a:t>
                      </a:r>
                    </a:p>
                  </a:txBody>
                  <a:tcPr marL="152400" marR="152400" marT="152400" marB="76200" anchor="ctr"/>
                </a:tc>
                <a:tc>
                  <a:txBody>
                    <a:bodyPr/>
                    <a:lstStyle/>
                    <a:p>
                      <a:pPr fontAlgn="base">
                        <a:spcAft>
                          <a:spcPts val="1200"/>
                        </a:spcAft>
                        <a:buNone/>
                      </a:pPr>
                      <a:r>
                        <a:rPr lang="en-US" b="0" i="0" u="none" strike="noStrike" dirty="0">
                          <a:solidFill>
                            <a:schemeClr val="tx1"/>
                          </a:solidFill>
                          <a:effectLst/>
                          <a:latin typeface="+mn-lt"/>
                        </a:rPr>
                        <a:t>Doctrine and Covenants 63:16</a:t>
                      </a:r>
                      <a:endParaRPr lang="en-US" b="0" i="0" dirty="0">
                        <a:solidFill>
                          <a:schemeClr val="tx1"/>
                        </a:solidFill>
                        <a:effectLst/>
                        <a:latin typeface="+mn-lt"/>
                      </a:endParaRPr>
                    </a:p>
                  </a:txBody>
                  <a:tcPr marL="152400" marR="152400" marT="152400" marB="76200" anchor="ctr"/>
                </a:tc>
                <a:extLst>
                  <a:ext uri="{0D108BD9-81ED-4DB2-BD59-A6C34878D82A}">
                    <a16:rowId xmlns:a16="http://schemas.microsoft.com/office/drawing/2014/main" val="3994397129"/>
                  </a:ext>
                </a:extLst>
              </a:tr>
              <a:tr h="370840">
                <a:tc>
                  <a:txBody>
                    <a:bodyPr/>
                    <a:lstStyle/>
                    <a:p>
                      <a:pPr fontAlgn="base">
                        <a:spcAft>
                          <a:spcPts val="1200"/>
                        </a:spcAft>
                        <a:buNone/>
                      </a:pPr>
                      <a:r>
                        <a:rPr lang="en-US" b="0" i="0" u="none" strike="noStrike" dirty="0">
                          <a:solidFill>
                            <a:schemeClr val="tx1"/>
                          </a:solidFill>
                          <a:effectLst/>
                          <a:latin typeface="+mn-lt"/>
                        </a:rPr>
                        <a:t>2 Samuel 11:4</a:t>
                      </a:r>
                      <a:r>
                        <a:rPr lang="en-US" b="0" i="0" dirty="0">
                          <a:solidFill>
                            <a:schemeClr val="tx1"/>
                          </a:solidFill>
                          <a:effectLst/>
                          <a:latin typeface="+mn-lt"/>
                        </a:rPr>
                        <a:t>—Knowing Bathsheba was married, David had her brought to his palace.</a:t>
                      </a:r>
                    </a:p>
                  </a:txBody>
                  <a:tcPr marL="152400" marR="152400" marT="152400" marB="76200" anchor="ctr"/>
                </a:tc>
                <a:tc>
                  <a:txBody>
                    <a:bodyPr/>
                    <a:lstStyle/>
                    <a:p>
                      <a:pPr fontAlgn="base">
                        <a:spcAft>
                          <a:spcPts val="1200"/>
                        </a:spcAft>
                        <a:buNone/>
                      </a:pPr>
                      <a:r>
                        <a:rPr lang="en-US" b="0" i="0" u="none" strike="noStrike" dirty="0">
                          <a:solidFill>
                            <a:schemeClr val="tx1"/>
                          </a:solidFill>
                          <a:effectLst/>
                          <a:latin typeface="+mn-lt"/>
                        </a:rPr>
                        <a:t>Genesis 39:9</a:t>
                      </a:r>
                      <a:endParaRPr lang="en-US" b="0" i="0" dirty="0">
                        <a:solidFill>
                          <a:schemeClr val="tx1"/>
                        </a:solidFill>
                        <a:effectLst/>
                        <a:latin typeface="+mn-lt"/>
                      </a:endParaRPr>
                    </a:p>
                  </a:txBody>
                  <a:tcPr marL="152400" marR="152400" marT="152400" marB="76200" anchor="ctr"/>
                </a:tc>
                <a:extLst>
                  <a:ext uri="{0D108BD9-81ED-4DB2-BD59-A6C34878D82A}">
                    <a16:rowId xmlns:a16="http://schemas.microsoft.com/office/drawing/2014/main" val="3677281120"/>
                  </a:ext>
                </a:extLst>
              </a:tr>
              <a:tr h="370840">
                <a:tc>
                  <a:txBody>
                    <a:bodyPr/>
                    <a:lstStyle/>
                    <a:p>
                      <a:pPr fontAlgn="base">
                        <a:spcAft>
                          <a:spcPts val="1200"/>
                        </a:spcAft>
                        <a:buNone/>
                      </a:pPr>
                      <a:r>
                        <a:rPr lang="en-US" b="0" i="0" u="none" strike="noStrike" dirty="0">
                          <a:solidFill>
                            <a:schemeClr val="tx1"/>
                          </a:solidFill>
                          <a:effectLst/>
                          <a:latin typeface="+mn-lt"/>
                        </a:rPr>
                        <a:t>2 Samuel 11:4</a:t>
                      </a:r>
                      <a:r>
                        <a:rPr lang="en-US" b="0" i="0" dirty="0">
                          <a:solidFill>
                            <a:schemeClr val="tx1"/>
                          </a:solidFill>
                          <a:effectLst/>
                          <a:latin typeface="+mn-lt"/>
                        </a:rPr>
                        <a:t>—David broke the law of chastity.</a:t>
                      </a:r>
                    </a:p>
                  </a:txBody>
                  <a:tcPr marL="152400" marR="152400" marT="152400" marB="76200" anchor="ctr"/>
                </a:tc>
                <a:tc>
                  <a:txBody>
                    <a:bodyPr/>
                    <a:lstStyle/>
                    <a:p>
                      <a:pPr fontAlgn="base">
                        <a:spcAft>
                          <a:spcPts val="1200"/>
                        </a:spcAft>
                        <a:buNone/>
                      </a:pPr>
                      <a:r>
                        <a:rPr lang="en-US" b="0" i="0" u="none" strike="noStrike" dirty="0">
                          <a:solidFill>
                            <a:schemeClr val="tx1"/>
                          </a:solidFill>
                          <a:effectLst/>
                          <a:latin typeface="+mn-lt"/>
                        </a:rPr>
                        <a:t>Doctrine and Covenants 42:23–25</a:t>
                      </a:r>
                      <a:endParaRPr lang="en-US" b="0" i="0" dirty="0">
                        <a:solidFill>
                          <a:schemeClr val="tx1"/>
                        </a:solidFill>
                        <a:effectLst/>
                        <a:latin typeface="+mn-lt"/>
                      </a:endParaRPr>
                    </a:p>
                  </a:txBody>
                  <a:tcPr marL="152400" marR="152400" marT="152400" marB="76200" anchor="ctr"/>
                </a:tc>
                <a:extLst>
                  <a:ext uri="{0D108BD9-81ED-4DB2-BD59-A6C34878D82A}">
                    <a16:rowId xmlns:a16="http://schemas.microsoft.com/office/drawing/2014/main" val="2996957054"/>
                  </a:ext>
                </a:extLst>
              </a:tr>
            </a:tbl>
          </a:graphicData>
        </a:graphic>
      </p:graphicFrame>
    </p:spTree>
    <p:extLst>
      <p:ext uri="{BB962C8B-B14F-4D97-AF65-F5344CB8AC3E}">
        <p14:creationId xmlns:p14="http://schemas.microsoft.com/office/powerpoint/2010/main" val="3731239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boywallpaper.co.uk/media/catalog/product/cache/1/image/5e06319eda06f020e43594a9c230972d/l/i/light_blue_red_dragons-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800678" y="6439355"/>
            <a:ext cx="1225296" cy="369332"/>
          </a:xfrm>
          <a:prstGeom prst="rect">
            <a:avLst/>
          </a:prstGeom>
          <a:noFill/>
        </p:spPr>
        <p:txBody>
          <a:bodyPr wrap="square" rtlCol="0">
            <a:spAutoFit/>
          </a:bodyPr>
          <a:lstStyle/>
          <a:p>
            <a:pPr algn="r"/>
            <a:r>
              <a:rPr lang="en-US" dirty="0"/>
              <a:t>(1)</a:t>
            </a:r>
          </a:p>
        </p:txBody>
      </p:sp>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latin typeface="AR BLANCA" panose="02000000000000000000" pitchFamily="2" charset="0"/>
              </a:rPr>
              <a:t>The Switch</a:t>
            </a:r>
          </a:p>
        </p:txBody>
      </p:sp>
      <p:sp>
        <p:nvSpPr>
          <p:cNvPr id="2" name="Rectangle 1"/>
          <p:cNvSpPr/>
          <p:nvPr/>
        </p:nvSpPr>
        <p:spPr>
          <a:xfrm>
            <a:off x="3047999" y="1041195"/>
            <a:ext cx="6714565" cy="646331"/>
          </a:xfrm>
          <a:prstGeom prst="rect">
            <a:avLst/>
          </a:prstGeom>
        </p:spPr>
        <p:txBody>
          <a:bodyPr wrap="square">
            <a:spAutoFit/>
          </a:bodyPr>
          <a:lstStyle/>
          <a:p>
            <a:r>
              <a:rPr lang="en-US" b="1" i="0" dirty="0">
                <a:effectLst/>
                <a:latin typeface="Calibri" panose="020F0502020204030204" pitchFamily="34" charset="0"/>
              </a:rPr>
              <a:t>A switch point is a piece of a railroad track that can move, allowing train cars to be diverted onto another track</a:t>
            </a:r>
            <a:endParaRPr lang="en-US" b="1" dirty="0"/>
          </a:p>
        </p:txBody>
      </p:sp>
      <p:sp>
        <p:nvSpPr>
          <p:cNvPr id="3" name="Rectangle 2"/>
          <p:cNvSpPr/>
          <p:nvPr/>
        </p:nvSpPr>
        <p:spPr>
          <a:xfrm>
            <a:off x="492162" y="2727978"/>
            <a:ext cx="4071770" cy="2031325"/>
          </a:xfrm>
          <a:prstGeom prst="rect">
            <a:avLst/>
          </a:prstGeom>
        </p:spPr>
        <p:txBody>
          <a:bodyPr wrap="square">
            <a:spAutoFit/>
          </a:bodyPr>
          <a:lstStyle/>
          <a:p>
            <a:r>
              <a:rPr lang="en-US" b="1" i="0" dirty="0">
                <a:effectLst/>
                <a:latin typeface="Calibri" panose="020F0502020204030204" pitchFamily="34" charset="0"/>
              </a:rPr>
              <a:t>President Gordon B. Hinckley, when working for a railroad early in his career, received a call from a railroad worker in the state of New Jersey. </a:t>
            </a:r>
          </a:p>
          <a:p>
            <a:endParaRPr lang="en-US" b="1" dirty="0">
              <a:latin typeface="Calibri" panose="020F0502020204030204" pitchFamily="34" charset="0"/>
            </a:endParaRPr>
          </a:p>
          <a:p>
            <a:r>
              <a:rPr lang="en-US" b="1" i="0" dirty="0">
                <a:effectLst/>
                <a:latin typeface="Calibri" panose="020F0502020204030204" pitchFamily="34" charset="0"/>
              </a:rPr>
              <a:t>He said a passenger train had arrived without its baggage car. </a:t>
            </a:r>
            <a:endParaRPr lang="en-US" b="1" dirty="0"/>
          </a:p>
        </p:txBody>
      </p:sp>
      <p:pic>
        <p:nvPicPr>
          <p:cNvPr id="8" name="Picture 2" descr="http://orig09.deviantart.net/8a8c/f/2014/154/f/1/_animated__see_the_light_from_the_night_train_by_skarloeythegreat-d7kvezs.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109882" y="2214375"/>
            <a:ext cx="6536167" cy="363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81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2677656"/>
          </a:xfrm>
          <a:prstGeom prst="rect">
            <a:avLst/>
          </a:prstGeom>
          <a:ln>
            <a:solidFill>
              <a:schemeClr val="tx1"/>
            </a:solidFill>
          </a:ln>
        </p:spPr>
        <p:txBody>
          <a:bodyPr>
            <a:spAutoFit/>
          </a:bodyPr>
          <a:lstStyle/>
          <a:p>
            <a:pPr fontAlgn="base"/>
            <a:r>
              <a:rPr lang="en-US" sz="1200" b="1" i="0" dirty="0">
                <a:effectLst/>
                <a:latin typeface="Calibri" panose="020F0502020204030204" pitchFamily="34" charset="0"/>
              </a:rPr>
              <a:t>David sinned </a:t>
            </a:r>
            <a:r>
              <a:rPr lang="en-US" sz="1200" b="0" i="0" dirty="0">
                <a:effectLst/>
                <a:latin typeface="Calibri" panose="020F0502020204030204" pitchFamily="34" charset="0"/>
              </a:rPr>
              <a:t>when he became involved with Bathsheba, the wife of Uriah. “In God’s sight, sexual sins are extremely serious. They defile the sacred power God has given us to create life. The prophet Alma taught that sexual sins are more serious than any other sins except murder or denying the </a:t>
            </a:r>
            <a:r>
              <a:rPr lang="en-US" sz="1200" b="0" i="0" u="none" strike="noStrike" dirty="0">
                <a:effectLst/>
                <a:latin typeface="Calibri" panose="020F0502020204030204" pitchFamily="34" charset="0"/>
              </a:rPr>
              <a:t>Holy Ghost</a:t>
            </a:r>
            <a:r>
              <a:rPr lang="en-US" sz="1200" b="0" i="0" dirty="0">
                <a:effectLst/>
                <a:latin typeface="Calibri" panose="020F0502020204030204" pitchFamily="34" charset="0"/>
              </a:rPr>
              <a:t> (see </a:t>
            </a:r>
            <a:r>
              <a:rPr lang="en-US" sz="1200" b="0" i="0" u="none" strike="noStrike" dirty="0">
                <a:effectLst/>
                <a:latin typeface="Calibri" panose="020F0502020204030204" pitchFamily="34" charset="0"/>
              </a:rPr>
              <a:t>Alma 39:5</a:t>
            </a:r>
            <a:r>
              <a:rPr lang="en-US" sz="1200" b="0" i="0" dirty="0">
                <a:effectLst/>
                <a:latin typeface="Calibri" panose="020F0502020204030204" pitchFamily="34" charset="0"/>
              </a:rPr>
              <a:t>)” (</a:t>
            </a:r>
            <a:r>
              <a:rPr lang="en-US" sz="1200" b="0" i="1" dirty="0">
                <a:effectLst/>
                <a:latin typeface="Calibri" panose="020F0502020204030204" pitchFamily="34" charset="0"/>
              </a:rPr>
              <a:t>For the Strength of Youth</a:t>
            </a:r>
            <a:r>
              <a:rPr lang="en-US" sz="1200" b="0" i="0" dirty="0">
                <a:effectLst/>
                <a:latin typeface="Calibri" panose="020F0502020204030204" pitchFamily="34" charset="0"/>
              </a:rPr>
              <a:t> [booklet, 2011], </a:t>
            </a:r>
            <a:r>
              <a:rPr lang="en-US" sz="1200" b="0" i="0" u="none" strike="noStrike" dirty="0">
                <a:effectLst/>
                <a:latin typeface="Calibri" panose="020F0502020204030204" pitchFamily="34" charset="0"/>
              </a:rPr>
              <a:t>36</a:t>
            </a:r>
            <a:r>
              <a:rPr lang="en-US" sz="1200" b="0" i="0" dirty="0">
                <a:effectLst/>
                <a:latin typeface="Calibri" panose="020F0502020204030204" pitchFamily="34" charset="0"/>
              </a:rPr>
              <a:t>).</a:t>
            </a:r>
          </a:p>
          <a:p>
            <a:pPr fontAlgn="base"/>
            <a:endParaRPr lang="en-US" sz="1200" b="0" i="0" dirty="0">
              <a:effectLst/>
              <a:latin typeface="Calibri" panose="020F0502020204030204" pitchFamily="34" charset="0"/>
            </a:endParaRPr>
          </a:p>
          <a:p>
            <a:pPr fontAlgn="base"/>
            <a:r>
              <a:rPr lang="en-US" sz="1200" b="0" i="0" dirty="0">
                <a:effectLst/>
                <a:latin typeface="Calibri" panose="020F0502020204030204" pitchFamily="34" charset="0"/>
              </a:rPr>
              <a:t>David further sinned when he orchestrated Uriah’s death to hide his sin of adultery. Because of this sin, David fell from exaltation (see </a:t>
            </a:r>
            <a:r>
              <a:rPr lang="en-US" sz="1200" b="0" i="0" u="none" strike="noStrike" dirty="0">
                <a:effectLst/>
                <a:latin typeface="Calibri" panose="020F0502020204030204" pitchFamily="34" charset="0"/>
              </a:rPr>
              <a:t>D&amp;C 132:39</a:t>
            </a:r>
            <a:r>
              <a:rPr lang="en-US" sz="1200" b="0" i="0" dirty="0">
                <a:effectLst/>
                <a:latin typeface="Calibri" panose="020F0502020204030204" pitchFamily="34" charset="0"/>
              </a:rPr>
              <a:t>). However, he pleaded with the Lord for </a:t>
            </a:r>
            <a:r>
              <a:rPr lang="en-US" sz="1200" b="0" i="0" u="none" strike="noStrike" dirty="0">
                <a:effectLst/>
                <a:latin typeface="Calibri" panose="020F0502020204030204" pitchFamily="34" charset="0"/>
              </a:rPr>
              <a:t>forgiveness</a:t>
            </a:r>
            <a:r>
              <a:rPr lang="en-US" sz="1200" b="0" i="0" dirty="0">
                <a:effectLst/>
                <a:latin typeface="Calibri" panose="020F0502020204030204" pitchFamily="34" charset="0"/>
              </a:rPr>
              <a:t> (see </a:t>
            </a:r>
            <a:r>
              <a:rPr lang="en-US" sz="1200" b="0" i="0" u="none" strike="noStrike" dirty="0">
                <a:effectLst/>
                <a:latin typeface="Calibri" panose="020F0502020204030204" pitchFamily="34" charset="0"/>
              </a:rPr>
              <a:t>Psalm 51</a:t>
            </a:r>
            <a:r>
              <a:rPr lang="en-US" sz="1200" b="0" i="0" dirty="0">
                <a:effectLst/>
                <a:latin typeface="Calibri" panose="020F0502020204030204" pitchFamily="34" charset="0"/>
              </a:rPr>
              <a:t>) and asked the Lord to not “leave [his] soul in hell” (</a:t>
            </a:r>
            <a:r>
              <a:rPr lang="en-US" sz="1200" b="0" i="0" u="none" strike="noStrike" dirty="0">
                <a:effectLst/>
                <a:latin typeface="Calibri" panose="020F0502020204030204" pitchFamily="34" charset="0"/>
              </a:rPr>
              <a:t>Psalm 16:10</a:t>
            </a:r>
            <a:r>
              <a:rPr lang="en-US" sz="1200" b="0" i="0" dirty="0">
                <a:effectLst/>
                <a:latin typeface="Calibri" panose="020F0502020204030204" pitchFamily="34" charset="0"/>
              </a:rPr>
              <a:t>).</a:t>
            </a:r>
          </a:p>
          <a:p>
            <a:pPr fontAlgn="base"/>
            <a:endParaRPr lang="en-US" sz="1200" b="0" i="0" dirty="0">
              <a:effectLst/>
              <a:latin typeface="Calibri" panose="020F0502020204030204" pitchFamily="34" charset="0"/>
            </a:endParaRPr>
          </a:p>
          <a:p>
            <a:pPr fontAlgn="base"/>
            <a:r>
              <a:rPr lang="en-US" sz="1200" b="0" i="0" dirty="0">
                <a:effectLst/>
                <a:latin typeface="Calibri" panose="020F0502020204030204" pitchFamily="34" charset="0"/>
              </a:rPr>
              <a:t>President Boyd K. Packer of the Quorum of the Twelve Apostles noted:</a:t>
            </a:r>
          </a:p>
          <a:p>
            <a:pPr fontAlgn="base"/>
            <a:r>
              <a:rPr lang="en-US" sz="1200" b="0" i="0" dirty="0">
                <a:effectLst/>
                <a:latin typeface="Calibri" panose="020F0502020204030204" pitchFamily="34" charset="0"/>
              </a:rPr>
              <a:t>“</a:t>
            </a:r>
            <a:r>
              <a:rPr lang="en-US" sz="1200" b="0" i="0" u="none" strike="noStrike" dirty="0">
                <a:effectLst/>
                <a:latin typeface="Calibri" panose="020F0502020204030204" pitchFamily="34" charset="0"/>
              </a:rPr>
              <a:t>Forgiveness</a:t>
            </a:r>
            <a:r>
              <a:rPr lang="en-US" sz="1200" b="0" i="0" dirty="0">
                <a:effectLst/>
                <a:latin typeface="Calibri" panose="020F0502020204030204" pitchFamily="34" charset="0"/>
              </a:rPr>
              <a:t> will come eventually to all repentant souls who have not committed the unpardonable sin (see </a:t>
            </a:r>
            <a:r>
              <a:rPr lang="en-US" sz="1200" b="0" i="0" u="none" strike="noStrike" dirty="0">
                <a:effectLst/>
                <a:latin typeface="Calibri" panose="020F0502020204030204" pitchFamily="34" charset="0"/>
              </a:rPr>
              <a:t>Matt. 12:31</a:t>
            </a:r>
            <a:r>
              <a:rPr lang="en-US" sz="1200" b="0" i="0" dirty="0">
                <a:effectLst/>
                <a:latin typeface="Calibri" panose="020F0502020204030204" pitchFamily="34" charset="0"/>
              </a:rPr>
              <a:t>).</a:t>
            </a:r>
            <a:r>
              <a:rPr lang="en-US" sz="1200" b="0" i="0" u="none" strike="noStrike" dirty="0">
                <a:effectLst/>
                <a:latin typeface="Calibri" panose="020F0502020204030204" pitchFamily="34" charset="0"/>
              </a:rPr>
              <a:t>Forgiveness</a:t>
            </a:r>
            <a:r>
              <a:rPr lang="en-US" sz="1200" b="0" i="0" dirty="0">
                <a:effectLst/>
                <a:latin typeface="Calibri" panose="020F0502020204030204" pitchFamily="34" charset="0"/>
              </a:rPr>
              <a:t> does not, however, necessarily assure exaltation, as is the case with David (see </a:t>
            </a:r>
            <a:r>
              <a:rPr lang="en-US" sz="1200" b="0" i="0" u="none" strike="noStrike" dirty="0">
                <a:effectLst/>
                <a:latin typeface="Calibri" panose="020F0502020204030204" pitchFamily="34" charset="0"/>
              </a:rPr>
              <a:t>D&amp;C 132:38–39</a:t>
            </a:r>
            <a:r>
              <a:rPr lang="en-US" sz="1200" b="0" i="0" dirty="0">
                <a:effectLst/>
                <a:latin typeface="Calibri" panose="020F0502020204030204" pitchFamily="34" charset="0"/>
              </a:rPr>
              <a:t>)” (</a:t>
            </a:r>
            <a:r>
              <a:rPr lang="en-US" sz="1200" b="0" i="0" u="none" strike="noStrike" dirty="0">
                <a:effectLst/>
                <a:latin typeface="Calibri" panose="020F0502020204030204" pitchFamily="34" charset="0"/>
              </a:rPr>
              <a:t>“The Brilliant Morning of Forgiveness,”</a:t>
            </a:r>
            <a:r>
              <a:rPr lang="en-US" sz="1200" b="0" i="1" dirty="0">
                <a:effectLst/>
                <a:latin typeface="Calibri" panose="020F0502020204030204" pitchFamily="34" charset="0"/>
              </a:rPr>
              <a:t> Ensign,</a:t>
            </a:r>
            <a:r>
              <a:rPr lang="en-US" sz="1200" b="0" i="0" dirty="0">
                <a:effectLst/>
                <a:latin typeface="Calibri" panose="020F0502020204030204" pitchFamily="34" charset="0"/>
              </a:rPr>
              <a:t> Nov. 1995, 21, note 15).</a:t>
            </a:r>
          </a:p>
        </p:txBody>
      </p:sp>
      <p:sp>
        <p:nvSpPr>
          <p:cNvPr id="3" name="Rectangle 2"/>
          <p:cNvSpPr/>
          <p:nvPr/>
        </p:nvSpPr>
        <p:spPr>
          <a:xfrm>
            <a:off x="0" y="2677656"/>
            <a:ext cx="6096000" cy="2677656"/>
          </a:xfrm>
          <a:prstGeom prst="rect">
            <a:avLst/>
          </a:prstGeom>
          <a:ln>
            <a:solidFill>
              <a:schemeClr val="tx1"/>
            </a:solidFill>
          </a:ln>
        </p:spPr>
        <p:txBody>
          <a:bodyPr>
            <a:spAutoFit/>
          </a:bodyPr>
          <a:lstStyle/>
          <a:p>
            <a:pPr fontAlgn="base"/>
            <a:r>
              <a:rPr lang="en-US" sz="1200" b="1" dirty="0"/>
              <a:t>Unworthy Thoughts:</a:t>
            </a:r>
          </a:p>
          <a:p>
            <a:pPr fontAlgn="base"/>
            <a:r>
              <a:rPr lang="en-US" sz="1200" dirty="0"/>
              <a:t>President Boyd K. Packer of the Quorum of the Twelve Apostles suggested a method to drive away unworthy thoughts:</a:t>
            </a:r>
          </a:p>
          <a:p>
            <a:pPr fontAlgn="base"/>
            <a:r>
              <a:rPr lang="en-US" sz="1200" dirty="0"/>
              <a:t>“If you can control your thoughts, you can overcome habits, even degrading personal habits. If you can learn to master them you will have a happy life.</a:t>
            </a:r>
          </a:p>
          <a:p>
            <a:pPr fontAlgn="base"/>
            <a:r>
              <a:rPr lang="en-US" sz="1200" dirty="0"/>
              <a:t>“This is what I would teach you. Choose from among the sacred music of the Church a favorite hymn, one with words that are uplifting and music that is reverent, one that makes you feel something akin to inspiration. … Go over it in your mind carefully. Memorize it. Even though you have had no musical training, you can think through a hymn.</a:t>
            </a:r>
          </a:p>
          <a:p>
            <a:pPr fontAlgn="base"/>
            <a:r>
              <a:rPr lang="en-US" sz="1200" dirty="0"/>
              <a:t>“Now, use this hymn as the place for your thoughts to go. Make it your emergency channel. Whenever you find these shady actors have slipped from the sidelines of your thinking onto the stage of your mind, put on this record, as it were.</a:t>
            </a:r>
          </a:p>
          <a:p>
            <a:pPr fontAlgn="base"/>
            <a:r>
              <a:rPr lang="en-US" sz="1200" dirty="0"/>
              <a:t>“As the music begins and as the words form in your thoughts, the unworthy ones will slip shamefully away” (“Inspiring Music—Worthy Thoughts,”</a:t>
            </a:r>
            <a:r>
              <a:rPr lang="en-US" sz="1200" i="1" dirty="0"/>
              <a:t> Ensign,</a:t>
            </a:r>
            <a:r>
              <a:rPr lang="en-US" sz="1200" dirty="0"/>
              <a:t> Jan. 1974, 28).</a:t>
            </a:r>
          </a:p>
        </p:txBody>
      </p:sp>
      <p:sp>
        <p:nvSpPr>
          <p:cNvPr id="5" name="TextBox 4">
            <a:extLst>
              <a:ext uri="{FF2B5EF4-FFF2-40B4-BE49-F238E27FC236}">
                <a16:creationId xmlns:a16="http://schemas.microsoft.com/office/drawing/2014/main" id="{39494635-4372-E7BC-0653-9E8CD0321679}"/>
              </a:ext>
            </a:extLst>
          </p:cNvPr>
          <p:cNvSpPr txBox="1"/>
          <p:nvPr/>
        </p:nvSpPr>
        <p:spPr>
          <a:xfrm>
            <a:off x="6096000" y="0"/>
            <a:ext cx="5864645" cy="4647426"/>
          </a:xfrm>
          <a:prstGeom prst="rect">
            <a:avLst/>
          </a:prstGeom>
          <a:noFill/>
          <a:ln>
            <a:solidFill>
              <a:schemeClr val="tx1"/>
            </a:solidFill>
          </a:ln>
        </p:spPr>
        <p:txBody>
          <a:bodyPr wrap="square">
            <a:spAutoFit/>
          </a:bodyPr>
          <a:lstStyle/>
          <a:p>
            <a:pPr algn="l" fontAlgn="base">
              <a:spcAft>
                <a:spcPts val="1200"/>
              </a:spcAft>
              <a:buNone/>
            </a:pPr>
            <a:r>
              <a:rPr lang="en-US" sz="1200" b="0" i="0" dirty="0">
                <a:effectLst/>
              </a:rPr>
              <a:t>My dear young friends, if the Savior were here right now, what would He say to you?</a:t>
            </a:r>
          </a:p>
          <a:p>
            <a:pPr algn="l" fontAlgn="base">
              <a:spcAft>
                <a:spcPts val="1200"/>
              </a:spcAft>
              <a:buNone/>
            </a:pPr>
            <a:r>
              <a:rPr lang="en-US" sz="1200" b="0" i="0" dirty="0">
                <a:effectLst/>
              </a:rPr>
              <a:t>I believe He would start by expressing His deep love for you. He might say it with words, but it would also flow so strongly—just from His presence—that it would be unmistakable, reaching deep into your heart, filling your whole soul!</a:t>
            </a:r>
          </a:p>
          <a:p>
            <a:pPr algn="l" fontAlgn="base">
              <a:spcAft>
                <a:spcPts val="1200"/>
              </a:spcAft>
              <a:buNone/>
            </a:pPr>
            <a:r>
              <a:rPr lang="en-US" sz="1200" b="0" i="0" dirty="0">
                <a:effectLst/>
              </a:rPr>
              <a:t>And yet, because we’re all weak and imperfect, some concerns might creep into your mind. You might remember mistakes you’ve made, times you gave in to temptation, things you wish you hadn’t done—or wish you had done better.</a:t>
            </a:r>
          </a:p>
          <a:p>
            <a:pPr algn="l" fontAlgn="base">
              <a:spcAft>
                <a:spcPts val="1200"/>
              </a:spcAft>
              <a:buNone/>
            </a:pPr>
            <a:r>
              <a:rPr lang="en-US" sz="1200" b="0" i="0" dirty="0">
                <a:effectLst/>
              </a:rPr>
              <a:t>The Savior would sense that, and I believe He would assure you with words He has spoken in the scriptures:</a:t>
            </a:r>
          </a:p>
          <a:p>
            <a:pPr algn="l" fontAlgn="base">
              <a:spcAft>
                <a:spcPts val="1200"/>
              </a:spcAft>
              <a:buNone/>
            </a:pPr>
            <a:r>
              <a:rPr lang="en-US" sz="1200" b="0" i="0" dirty="0">
                <a:effectLst/>
              </a:rPr>
              <a:t>“Fear not.”</a:t>
            </a:r>
          </a:p>
          <a:p>
            <a:pPr algn="l" fontAlgn="base">
              <a:spcAft>
                <a:spcPts val="1200"/>
              </a:spcAft>
              <a:buNone/>
            </a:pPr>
            <a:r>
              <a:rPr lang="en-US" sz="1200" b="0" i="0" dirty="0">
                <a:effectLst/>
              </a:rPr>
              <a:t>“Doubt not.”</a:t>
            </a:r>
          </a:p>
          <a:p>
            <a:pPr algn="l" fontAlgn="base">
              <a:spcAft>
                <a:spcPts val="1200"/>
              </a:spcAft>
              <a:buNone/>
            </a:pPr>
            <a:r>
              <a:rPr lang="en-US" sz="1200" b="0" i="0" dirty="0">
                <a:effectLst/>
              </a:rPr>
              <a:t>“Be of good cheer.”</a:t>
            </a:r>
          </a:p>
          <a:p>
            <a:pPr algn="l" fontAlgn="base">
              <a:spcAft>
                <a:spcPts val="1200"/>
              </a:spcAft>
              <a:buNone/>
            </a:pPr>
            <a:r>
              <a:rPr lang="en-US" sz="1200" b="0" i="0" dirty="0">
                <a:effectLst/>
              </a:rPr>
              <a:t>“Let not your heart be troubled.”</a:t>
            </a:r>
          </a:p>
          <a:p>
            <a:pPr fontAlgn="base">
              <a:spcAft>
                <a:spcPts val="1200"/>
              </a:spcAft>
            </a:pPr>
            <a:r>
              <a:rPr lang="en-US" sz="1200" b="0" i="0" dirty="0">
                <a:effectLst/>
              </a:rPr>
              <a:t>I don’t think He would make excuses for your mistakes. He wouldn’t minimize them. No, He would ask you to repent—to leave your sins behind, to change, so He can forgive you. He would remind you that 2,000 years ago He took those sins upon Himself so that you could repent. That is part of the plan of happiness gifted to us from our loving Heavenly Father. </a:t>
            </a:r>
            <a:r>
              <a:rPr lang="en-US" sz="1200" dirty="0"/>
              <a:t>Elder Dieter F. Uchtdorf </a:t>
            </a:r>
            <a:r>
              <a:rPr lang="en-US" sz="1200" b="0" i="0" dirty="0">
                <a:effectLst/>
              </a:rPr>
              <a:t>(“</a:t>
            </a:r>
            <a:r>
              <a:rPr lang="en-US" sz="1200" b="0" i="0" u="none" strike="noStrike" dirty="0">
                <a:effectLst/>
              </a:rPr>
              <a:t>Jesus Christ Is the Strength of Youth</a:t>
            </a:r>
            <a:r>
              <a:rPr lang="en-US" sz="1200" b="0" i="0" dirty="0">
                <a:effectLst/>
              </a:rPr>
              <a:t>,” </a:t>
            </a:r>
            <a:r>
              <a:rPr lang="en-US" sz="1200" b="0" i="1" dirty="0">
                <a:effectLst/>
              </a:rPr>
              <a:t>Liahona</a:t>
            </a:r>
            <a:r>
              <a:rPr lang="en-US" sz="1200" b="0" i="0" dirty="0">
                <a:effectLst/>
              </a:rPr>
              <a:t>, Nov. 2022, 9)</a:t>
            </a:r>
          </a:p>
        </p:txBody>
      </p:sp>
    </p:spTree>
    <p:extLst>
      <p:ext uri="{BB962C8B-B14F-4D97-AF65-F5344CB8AC3E}">
        <p14:creationId xmlns:p14="http://schemas.microsoft.com/office/powerpoint/2010/main" val="2023357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66BC7E-B0F9-136F-6B94-2B9FA2FDC22C}"/>
              </a:ext>
            </a:extLst>
          </p:cNvPr>
          <p:cNvSpPr txBox="1"/>
          <p:nvPr/>
        </p:nvSpPr>
        <p:spPr>
          <a:xfrm>
            <a:off x="209321" y="341522"/>
            <a:ext cx="11016867" cy="6345327"/>
          </a:xfrm>
          <a:prstGeom prst="rect">
            <a:avLst/>
          </a:prstGeom>
          <a:noFill/>
        </p:spPr>
        <p:txBody>
          <a:bodyPr wrap="square">
            <a:spAutoFit/>
          </a:bodyPr>
          <a:lstStyle/>
          <a:p>
            <a:pPr algn="l">
              <a:lnSpc>
                <a:spcPts val="1800"/>
              </a:lnSpc>
              <a:spcBef>
                <a:spcPts val="750"/>
              </a:spcBef>
              <a:spcAft>
                <a:spcPts val="1200"/>
              </a:spcAft>
            </a:pPr>
            <a:r>
              <a:rPr lang="en-US" sz="1600" b="1" i="0" dirty="0">
                <a:solidFill>
                  <a:srgbClr val="001D35"/>
                </a:solidFill>
                <a:effectLst/>
              </a:rPr>
              <a:t>Consequences of David’s Actions for his family:</a:t>
            </a:r>
          </a:p>
          <a:p>
            <a:pPr algn="l">
              <a:lnSpc>
                <a:spcPts val="1800"/>
              </a:lnSpc>
              <a:spcBef>
                <a:spcPts val="750"/>
              </a:spcBef>
              <a:spcAft>
                <a:spcPts val="1200"/>
              </a:spcAft>
              <a:buFont typeface="Arial" panose="020B0604020202020204" pitchFamily="34" charset="0"/>
              <a:buChar char="•"/>
            </a:pPr>
            <a:r>
              <a:rPr lang="en-US" sz="1600" b="1" i="0" dirty="0">
                <a:solidFill>
                  <a:srgbClr val="001D35"/>
                </a:solidFill>
                <a:effectLst/>
              </a:rPr>
              <a:t>The death of the first child:</a:t>
            </a:r>
            <a:r>
              <a:rPr lang="en-US" sz="1600" b="0" i="0" dirty="0">
                <a:solidFill>
                  <a:srgbClr val="001D35"/>
                </a:solidFill>
                <a:effectLst/>
              </a:rPr>
              <a:t> The infant son born to David and Bathsheba fell ill and died, despite David's week-long prayer and fasting.</a:t>
            </a:r>
          </a:p>
          <a:p>
            <a:pPr algn="l">
              <a:lnSpc>
                <a:spcPts val="1800"/>
              </a:lnSpc>
              <a:spcBef>
                <a:spcPts val="750"/>
              </a:spcBef>
              <a:spcAft>
                <a:spcPts val="1200"/>
              </a:spcAft>
              <a:buFont typeface="Arial" panose="020B0604020202020204" pitchFamily="34" charset="0"/>
              <a:buChar char="•"/>
            </a:pPr>
            <a:r>
              <a:rPr lang="en-US" sz="1600" b="1" i="0" dirty="0">
                <a:solidFill>
                  <a:srgbClr val="001D35"/>
                </a:solidFill>
                <a:effectLst/>
              </a:rPr>
              <a:t>The sword never departing his house:</a:t>
            </a:r>
            <a:r>
              <a:rPr lang="en-US" sz="1600" b="0" i="0" dirty="0">
                <a:solidFill>
                  <a:srgbClr val="001D35"/>
                </a:solidFill>
                <a:effectLst/>
              </a:rPr>
              <a:t> David's own family was torn apart by violence and tragedy, starting with his own children.</a:t>
            </a:r>
          </a:p>
          <a:p>
            <a:pPr algn="l">
              <a:lnSpc>
                <a:spcPts val="1800"/>
              </a:lnSpc>
              <a:spcBef>
                <a:spcPts val="750"/>
              </a:spcBef>
              <a:spcAft>
                <a:spcPts val="1200"/>
              </a:spcAft>
              <a:buFont typeface="Arial" panose="020B0604020202020204" pitchFamily="34" charset="0"/>
              <a:buChar char="•"/>
            </a:pPr>
            <a:r>
              <a:rPr lang="en-US" sz="1600" b="1" i="0" dirty="0">
                <a:solidFill>
                  <a:srgbClr val="001D35"/>
                </a:solidFill>
                <a:effectLst/>
              </a:rPr>
              <a:t>Amnon's rape of Tamar:</a:t>
            </a:r>
            <a:r>
              <a:rPr lang="en-US" sz="1600" b="0" i="0" dirty="0">
                <a:solidFill>
                  <a:srgbClr val="001D35"/>
                </a:solidFill>
                <a:effectLst/>
              </a:rPr>
              <a:t> David's firstborn son, Amnon, raped his half-sister Tamar. In a parallel to David's own lustful and coercive behavior, Amnon manipulated Tamar into his chamber and then cruelly cast her out.</a:t>
            </a:r>
          </a:p>
          <a:p>
            <a:pPr algn="l">
              <a:lnSpc>
                <a:spcPts val="1800"/>
              </a:lnSpc>
              <a:spcBef>
                <a:spcPts val="750"/>
              </a:spcBef>
              <a:spcAft>
                <a:spcPts val="1200"/>
              </a:spcAft>
              <a:buFont typeface="Arial" panose="020B0604020202020204" pitchFamily="34" charset="0"/>
              <a:buChar char="•"/>
            </a:pPr>
            <a:r>
              <a:rPr lang="en-US" sz="1600" b="1" i="0" dirty="0">
                <a:solidFill>
                  <a:srgbClr val="001D35"/>
                </a:solidFill>
                <a:effectLst/>
              </a:rPr>
              <a:t>Absalom's revenge and murder:</a:t>
            </a:r>
            <a:r>
              <a:rPr lang="en-US" sz="1600" b="0" i="0" dirty="0">
                <a:solidFill>
                  <a:srgbClr val="001D35"/>
                </a:solidFill>
                <a:effectLst/>
              </a:rPr>
              <a:t> Two years after the rape, Tamar's full brother, Absalom, murdered Amnon for his heinous act. David's failure to punish Amnon for the crime fueled Absalom's bitterness and desire for vengeance.</a:t>
            </a:r>
          </a:p>
          <a:p>
            <a:pPr algn="l">
              <a:lnSpc>
                <a:spcPts val="1800"/>
              </a:lnSpc>
              <a:spcBef>
                <a:spcPts val="750"/>
              </a:spcBef>
              <a:spcAft>
                <a:spcPts val="1200"/>
              </a:spcAft>
              <a:buFont typeface="Arial" panose="020B0604020202020204" pitchFamily="34" charset="0"/>
              <a:buChar char="•"/>
            </a:pPr>
            <a:r>
              <a:rPr lang="en-US" sz="1600" b="1" i="0" dirty="0">
                <a:solidFill>
                  <a:srgbClr val="001D35"/>
                </a:solidFill>
                <a:effectLst/>
              </a:rPr>
              <a:t>Public humiliation by Absalom:</a:t>
            </a:r>
            <a:r>
              <a:rPr lang="en-US" sz="1600" b="0" i="0" dirty="0">
                <a:solidFill>
                  <a:srgbClr val="001D35"/>
                </a:solidFill>
                <a:effectLst/>
              </a:rPr>
              <a:t> Absalom later led a rebellion against David, forcing the king to flee Jerusalem. To publicly assert his claim to the throne and shame his father, Absalom had sexual relations with ten of David's concubines in view of all Israel, just as Nathan had foretold.</a:t>
            </a:r>
          </a:p>
          <a:p>
            <a:pPr algn="l">
              <a:lnSpc>
                <a:spcPts val="1800"/>
              </a:lnSpc>
              <a:spcBef>
                <a:spcPts val="750"/>
              </a:spcBef>
              <a:spcAft>
                <a:spcPts val="1200"/>
              </a:spcAft>
              <a:buFont typeface="Arial" panose="020B0604020202020204" pitchFamily="34" charset="0"/>
              <a:buChar char="•"/>
            </a:pPr>
            <a:r>
              <a:rPr lang="en-US" sz="1600" b="1" i="0" dirty="0">
                <a:solidFill>
                  <a:srgbClr val="001D35"/>
                </a:solidFill>
                <a:effectLst/>
              </a:rPr>
              <a:t>Absalom's death:</a:t>
            </a:r>
            <a:r>
              <a:rPr lang="en-US" sz="1600" b="0" i="0" dirty="0">
                <a:solidFill>
                  <a:srgbClr val="001D35"/>
                </a:solidFill>
                <a:effectLst/>
              </a:rPr>
              <a:t> The rebellion ended when Absalom was killed by David's army commander, Joab, despite David's direct order to deal gently with his son. David was overcome with grief upon hearing the news. </a:t>
            </a:r>
          </a:p>
          <a:p>
            <a:pPr algn="l">
              <a:lnSpc>
                <a:spcPts val="1800"/>
              </a:lnSpc>
              <a:spcBef>
                <a:spcPts val="750"/>
              </a:spcBef>
              <a:spcAft>
                <a:spcPts val="1200"/>
              </a:spcAft>
            </a:pPr>
            <a:r>
              <a:rPr lang="en-US" sz="1600" b="1" dirty="0">
                <a:solidFill>
                  <a:srgbClr val="001D35"/>
                </a:solidFill>
              </a:rPr>
              <a:t>Consequences of David’s Actions for the nation:</a:t>
            </a:r>
            <a:endParaRPr lang="en-US" sz="1600" b="1" i="0" dirty="0">
              <a:solidFill>
                <a:srgbClr val="001D35"/>
              </a:solidFill>
              <a:effectLst/>
            </a:endParaRPr>
          </a:p>
          <a:p>
            <a:r>
              <a:rPr lang="en-US" sz="1600" b="1" dirty="0"/>
              <a:t>Civil war:</a:t>
            </a:r>
            <a:r>
              <a:rPr lang="en-US" sz="1600" dirty="0"/>
              <a:t> Absalom's rebellion plunged the kingdom into a bloody civil war that caused widespread death and instability.</a:t>
            </a:r>
          </a:p>
          <a:p>
            <a:r>
              <a:rPr lang="en-US" sz="1600" b="1" dirty="0"/>
              <a:t>Plague and famine:</a:t>
            </a:r>
            <a:r>
              <a:rPr lang="en-US" sz="1600" dirty="0"/>
              <a:t> Later in his reign, David's prideful act of ordering a census brought a plague upon the nation that killed 70,000 people. David was given a choice of punishments from God and chose a plague over famine or war. </a:t>
            </a:r>
          </a:p>
          <a:p>
            <a:pPr algn="l">
              <a:lnSpc>
                <a:spcPts val="1800"/>
              </a:lnSpc>
              <a:spcBef>
                <a:spcPts val="750"/>
              </a:spcBef>
              <a:spcAft>
                <a:spcPts val="1200"/>
              </a:spcAft>
              <a:buFont typeface="Arial" panose="020B0604020202020204" pitchFamily="34" charset="0"/>
              <a:buChar char="•"/>
            </a:pPr>
            <a:endParaRPr lang="en-US" sz="1600" b="0" i="0" dirty="0">
              <a:solidFill>
                <a:srgbClr val="001D35"/>
              </a:solidFill>
              <a:effectLst/>
            </a:endParaRPr>
          </a:p>
        </p:txBody>
      </p:sp>
    </p:spTree>
    <p:extLst>
      <p:ext uri="{BB962C8B-B14F-4D97-AF65-F5344CB8AC3E}">
        <p14:creationId xmlns:p14="http://schemas.microsoft.com/office/powerpoint/2010/main" val="1984938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boywallpaper.co.uk/media/catalog/product/cache/1/image/5e06319eda06f020e43594a9c230972d/l/i/light_blue_red_dragons-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66704" y="6488668"/>
            <a:ext cx="1225296" cy="369332"/>
          </a:xfrm>
          <a:prstGeom prst="rect">
            <a:avLst/>
          </a:prstGeom>
          <a:noFill/>
        </p:spPr>
        <p:txBody>
          <a:bodyPr wrap="square" rtlCol="0">
            <a:spAutoFit/>
          </a:bodyPr>
          <a:lstStyle/>
          <a:p>
            <a:pPr algn="r"/>
            <a:r>
              <a:rPr lang="en-US" dirty="0"/>
              <a:t>(1)</a:t>
            </a:r>
          </a:p>
        </p:txBody>
      </p:sp>
      <p:sp>
        <p:nvSpPr>
          <p:cNvPr id="3" name="Rectangle 2"/>
          <p:cNvSpPr/>
          <p:nvPr/>
        </p:nvSpPr>
        <p:spPr>
          <a:xfrm>
            <a:off x="385317" y="423583"/>
            <a:ext cx="6203742" cy="2308324"/>
          </a:xfrm>
          <a:prstGeom prst="rect">
            <a:avLst/>
          </a:prstGeom>
        </p:spPr>
        <p:txBody>
          <a:bodyPr wrap="square">
            <a:spAutoFit/>
          </a:bodyPr>
          <a:lstStyle/>
          <a:p>
            <a:r>
              <a:rPr lang="en-US" b="1" dirty="0"/>
              <a:t>“We discovered that a baggage car that belonged in Newark, New Jersey, was in fact in New Orleans, Louisiana—1,500 miles from its destination. </a:t>
            </a:r>
          </a:p>
          <a:p>
            <a:endParaRPr lang="en-US" b="1" dirty="0"/>
          </a:p>
          <a:p>
            <a:r>
              <a:rPr lang="en-US" b="1" dirty="0"/>
              <a:t>Just the three-inch movement of the switch in the St. Louis yard by a careless employee had started it on the wrong track, and the distance from its true destination increased dramatically. </a:t>
            </a:r>
          </a:p>
        </p:txBody>
      </p:sp>
      <p:sp>
        <p:nvSpPr>
          <p:cNvPr id="5" name="Rectangle 4"/>
          <p:cNvSpPr/>
          <p:nvPr/>
        </p:nvSpPr>
        <p:spPr>
          <a:xfrm>
            <a:off x="5416117" y="3675590"/>
            <a:ext cx="6659342" cy="2308324"/>
          </a:xfrm>
          <a:prstGeom prst="rect">
            <a:avLst/>
          </a:prstGeom>
        </p:spPr>
        <p:txBody>
          <a:bodyPr wrap="square">
            <a:spAutoFit/>
          </a:bodyPr>
          <a:lstStyle/>
          <a:p>
            <a:endParaRPr lang="en-US" b="1" dirty="0"/>
          </a:p>
          <a:p>
            <a:endParaRPr lang="en-US" b="1" dirty="0"/>
          </a:p>
          <a:p>
            <a:r>
              <a:rPr lang="en-US" b="1" dirty="0"/>
              <a:t>That is the way it is with our lives. Instead of following a steady course, we are pulled by some mistaken idea in another direction. </a:t>
            </a:r>
          </a:p>
          <a:p>
            <a:endParaRPr lang="en-US" b="1" dirty="0"/>
          </a:p>
          <a:p>
            <a:r>
              <a:rPr lang="en-US" b="1" dirty="0"/>
              <a:t>The movement away from our original destination may be ever so small, but, if continued, that very small movement becomes a great gap and we find ourselves far from where we intended to go.”</a:t>
            </a:r>
          </a:p>
        </p:txBody>
      </p:sp>
      <p:pic>
        <p:nvPicPr>
          <p:cNvPr id="5124" name="Picture 4" descr="http://www.proto87.com/media/frog-mang-ho-det-close-1-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397" y="423583"/>
            <a:ext cx="4734590" cy="311299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debitversuscredit.com/wp-content/uploads/2011/08/man-walking-railroad-track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7321" y="2639091"/>
            <a:ext cx="2722431" cy="4095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54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boywallpaper.co.uk/media/catalog/product/cache/1/image/5e06319eda06f020e43594a9c230972d/l/i/light_blue_red_dragons-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latin typeface="AR BLANCA" panose="02000000000000000000" pitchFamily="2" charset="0"/>
              </a:rPr>
              <a:t>Bath-</a:t>
            </a:r>
            <a:r>
              <a:rPr lang="en-US" sz="6600" dirty="0" err="1">
                <a:latin typeface="AR BLANCA" panose="02000000000000000000" pitchFamily="2" charset="0"/>
              </a:rPr>
              <a:t>sheba</a:t>
            </a:r>
            <a:r>
              <a:rPr lang="en-US" sz="6600" dirty="0">
                <a:latin typeface="AR BLANCA" panose="02000000000000000000" pitchFamily="2" charset="0"/>
              </a:rPr>
              <a:t> And Uriah</a:t>
            </a:r>
          </a:p>
        </p:txBody>
      </p:sp>
      <p:sp>
        <p:nvSpPr>
          <p:cNvPr id="9" name="TextBox 8"/>
          <p:cNvSpPr txBox="1"/>
          <p:nvPr/>
        </p:nvSpPr>
        <p:spPr>
          <a:xfrm>
            <a:off x="2208379" y="967317"/>
            <a:ext cx="8199644" cy="5909310"/>
          </a:xfrm>
          <a:prstGeom prst="rect">
            <a:avLst/>
          </a:prstGeom>
          <a:noFill/>
        </p:spPr>
        <p:txBody>
          <a:bodyPr wrap="square" rtlCol="0">
            <a:spAutoFit/>
          </a:bodyPr>
          <a:lstStyle/>
          <a:p>
            <a:r>
              <a:rPr lang="en-US" b="1" dirty="0"/>
              <a:t>She was the daughter of Captain Eliam, one of David's commanders</a:t>
            </a:r>
          </a:p>
          <a:p>
            <a:endParaRPr lang="en-US" b="1" dirty="0"/>
          </a:p>
          <a:p>
            <a:r>
              <a:rPr lang="en-US" b="1" dirty="0"/>
              <a:t>She had married Uriah the Hittite, a dedicated soldier in David’s army</a:t>
            </a:r>
          </a:p>
          <a:p>
            <a:endParaRPr lang="en-US" b="1" dirty="0"/>
          </a:p>
          <a:p>
            <a:r>
              <a:rPr lang="en-US" b="1" dirty="0"/>
              <a:t>She was invited to David’s palace, but the visit became more than a social call and became with child</a:t>
            </a:r>
          </a:p>
          <a:p>
            <a:endParaRPr lang="en-US" b="1" dirty="0"/>
          </a:p>
          <a:p>
            <a:r>
              <a:rPr lang="en-US" b="1" dirty="0"/>
              <a:t>King David sent Joab to get Uriah at the battle front so Uriah could come home and be with his wife</a:t>
            </a:r>
          </a:p>
          <a:p>
            <a:endParaRPr lang="en-US" b="1" dirty="0"/>
          </a:p>
          <a:p>
            <a:r>
              <a:rPr lang="en-US" b="1" dirty="0"/>
              <a:t>Uriah returned but not to his home, but felt a loyalty to sleep at the doorsteps of the king’s home with all the servants</a:t>
            </a:r>
          </a:p>
          <a:p>
            <a:endParaRPr lang="en-US" b="1" dirty="0"/>
          </a:p>
          <a:p>
            <a:r>
              <a:rPr lang="en-US" b="1" dirty="0"/>
              <a:t>King David invited Uriah to his palace to dine with him and give him wine so he would return home, but Uriah did not go home and took his sleep with the servants</a:t>
            </a:r>
          </a:p>
          <a:p>
            <a:endParaRPr lang="en-US" b="1" dirty="0"/>
          </a:p>
          <a:p>
            <a:r>
              <a:rPr lang="en-US" b="1" dirty="0"/>
              <a:t>King David sent Uriah back to Joab who then sent Uriah to attack the city wall. Not only did the men get killed but Uriah also</a:t>
            </a:r>
          </a:p>
          <a:p>
            <a:endParaRPr lang="en-US" b="1" dirty="0"/>
          </a:p>
          <a:p>
            <a:r>
              <a:rPr lang="en-US" b="1" dirty="0"/>
              <a:t>When the mourning period was over for Bath-</a:t>
            </a:r>
            <a:r>
              <a:rPr lang="en-US" b="1" dirty="0" err="1"/>
              <a:t>sheba</a:t>
            </a:r>
            <a:r>
              <a:rPr lang="en-US" b="1" dirty="0"/>
              <a:t>, King David married her, but the child died of an illness as an infant. Her second son was named Solomon</a:t>
            </a:r>
          </a:p>
        </p:txBody>
      </p:sp>
      <p:grpSp>
        <p:nvGrpSpPr>
          <p:cNvPr id="7" name="Group 6"/>
          <p:cNvGrpSpPr/>
          <p:nvPr/>
        </p:nvGrpSpPr>
        <p:grpSpPr>
          <a:xfrm>
            <a:off x="200041" y="3007574"/>
            <a:ext cx="1847358" cy="3649131"/>
            <a:chOff x="318360" y="117263"/>
            <a:chExt cx="2909499" cy="5747204"/>
          </a:xfrm>
        </p:grpSpPr>
        <p:sp>
          <p:nvSpPr>
            <p:cNvPr id="8" name="Oval 7"/>
            <p:cNvSpPr/>
            <p:nvPr/>
          </p:nvSpPr>
          <p:spPr>
            <a:xfrm rot="20219626">
              <a:off x="2614544" y="3326040"/>
              <a:ext cx="613315" cy="8312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3035986">
              <a:off x="427336" y="3264107"/>
              <a:ext cx="613315" cy="8312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93998" y="5223478"/>
              <a:ext cx="1486359" cy="640989"/>
              <a:chOff x="993998" y="5223478"/>
              <a:chExt cx="1486359" cy="640989"/>
            </a:xfrm>
          </p:grpSpPr>
          <p:sp>
            <p:nvSpPr>
              <p:cNvPr id="82" name="Oval 81"/>
              <p:cNvSpPr/>
              <p:nvPr/>
            </p:nvSpPr>
            <p:spPr>
              <a:xfrm rot="3035986">
                <a:off x="1102974" y="5142176"/>
                <a:ext cx="613315" cy="83126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18846152">
                <a:off x="1758065" y="5118458"/>
                <a:ext cx="613315" cy="83126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18846152">
                <a:off x="1733175" y="5271654"/>
                <a:ext cx="606163" cy="5098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14629933">
                <a:off x="1106549" y="5298040"/>
                <a:ext cx="606163" cy="5098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rapezoid 11"/>
            <p:cNvSpPr/>
            <p:nvPr/>
          </p:nvSpPr>
          <p:spPr>
            <a:xfrm rot="1548240">
              <a:off x="658502" y="1828752"/>
              <a:ext cx="936751" cy="2017059"/>
            </a:xfrm>
            <a:prstGeom prst="trapezoid">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076904">
              <a:off x="2065197" y="1828849"/>
              <a:ext cx="936751" cy="2017059"/>
            </a:xfrm>
            <a:prstGeom prst="trapezoid">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993017" y="1873350"/>
              <a:ext cx="1669243" cy="3551380"/>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ultiply 14"/>
            <p:cNvSpPr/>
            <p:nvPr/>
          </p:nvSpPr>
          <p:spPr>
            <a:xfrm>
              <a:off x="893813" y="1335466"/>
              <a:ext cx="1829975" cy="2465745"/>
            </a:xfrm>
            <a:prstGeom prst="mathMultiply">
              <a:avLst>
                <a:gd name="adj1" fmla="val 13105"/>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893812" y="3045880"/>
              <a:ext cx="1877998" cy="1754719"/>
            </a:xfrm>
            <a:prstGeom prst="trapezoid">
              <a:avLst>
                <a:gd name="adj" fmla="val 21935"/>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968189" y="4182036"/>
              <a:ext cx="1734670" cy="564776"/>
              <a:chOff x="4693024" y="2286000"/>
              <a:chExt cx="5255680" cy="1663130"/>
            </a:xfrm>
          </p:grpSpPr>
          <p:grpSp>
            <p:nvGrpSpPr>
              <p:cNvPr id="67" name="Group 66"/>
              <p:cNvGrpSpPr/>
              <p:nvPr/>
            </p:nvGrpSpPr>
            <p:grpSpPr>
              <a:xfrm>
                <a:off x="4693024" y="2286000"/>
                <a:ext cx="1748117" cy="1663130"/>
                <a:chOff x="4693024" y="2286000"/>
                <a:chExt cx="1748117" cy="1663130"/>
              </a:xfrm>
            </p:grpSpPr>
            <p:sp>
              <p:nvSpPr>
                <p:cNvPr id="80" name="Quad Arrow Callout 79"/>
                <p:cNvSpPr/>
                <p:nvPr/>
              </p:nvSpPr>
              <p:spPr>
                <a:xfrm>
                  <a:off x="4693024" y="2286000"/>
                  <a:ext cx="1748117" cy="1663130"/>
                </a:xfrm>
                <a:prstGeom prst="quadArrowCallout">
                  <a:avLst>
                    <a:gd name="adj1" fmla="val 34686"/>
                    <a:gd name="adj2" fmla="val 18515"/>
                    <a:gd name="adj3" fmla="val 18515"/>
                    <a:gd name="adj4" fmla="val 48123"/>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Quad Arrow Callout 80"/>
                <p:cNvSpPr/>
                <p:nvPr/>
              </p:nvSpPr>
              <p:spPr>
                <a:xfrm>
                  <a:off x="5087472" y="2626659"/>
                  <a:ext cx="970550" cy="923365"/>
                </a:xfrm>
                <a:prstGeom prst="quadArrowCallout">
                  <a:avLst>
                    <a:gd name="adj1" fmla="val 34686"/>
                    <a:gd name="adj2" fmla="val 18515"/>
                    <a:gd name="adj3" fmla="val 18515"/>
                    <a:gd name="adj4" fmla="val 48123"/>
                  </a:avLst>
                </a:prstGeom>
                <a:solidFill>
                  <a:srgbClr val="D2DB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441141" y="2286000"/>
                <a:ext cx="1748117" cy="1663130"/>
                <a:chOff x="4693024" y="2286000"/>
                <a:chExt cx="1748117" cy="1663130"/>
              </a:xfrm>
            </p:grpSpPr>
            <p:sp>
              <p:nvSpPr>
                <p:cNvPr id="78" name="Quad Arrow Callout 77"/>
                <p:cNvSpPr/>
                <p:nvPr/>
              </p:nvSpPr>
              <p:spPr>
                <a:xfrm>
                  <a:off x="4693024" y="2286000"/>
                  <a:ext cx="1748117" cy="1663130"/>
                </a:xfrm>
                <a:prstGeom prst="quadArrowCallout">
                  <a:avLst>
                    <a:gd name="adj1" fmla="val 34686"/>
                    <a:gd name="adj2" fmla="val 18515"/>
                    <a:gd name="adj3" fmla="val 18515"/>
                    <a:gd name="adj4" fmla="val 48123"/>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Quad Arrow Callout 78"/>
                <p:cNvSpPr/>
                <p:nvPr/>
              </p:nvSpPr>
              <p:spPr>
                <a:xfrm>
                  <a:off x="5087472" y="2626659"/>
                  <a:ext cx="970550" cy="923365"/>
                </a:xfrm>
                <a:prstGeom prst="quadArrowCallout">
                  <a:avLst>
                    <a:gd name="adj1" fmla="val 34686"/>
                    <a:gd name="adj2" fmla="val 18515"/>
                    <a:gd name="adj3" fmla="val 18515"/>
                    <a:gd name="adj4" fmla="val 48123"/>
                  </a:avLst>
                </a:prstGeom>
                <a:solidFill>
                  <a:srgbClr val="D2DB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8200587" y="2286000"/>
                <a:ext cx="1748117" cy="1663130"/>
                <a:chOff x="4693024" y="2286000"/>
                <a:chExt cx="1748117" cy="1663130"/>
              </a:xfrm>
            </p:grpSpPr>
            <p:sp>
              <p:nvSpPr>
                <p:cNvPr id="76" name="Quad Arrow Callout 75"/>
                <p:cNvSpPr/>
                <p:nvPr/>
              </p:nvSpPr>
              <p:spPr>
                <a:xfrm>
                  <a:off x="4693024" y="2286000"/>
                  <a:ext cx="1748117" cy="1663130"/>
                </a:xfrm>
                <a:prstGeom prst="quadArrowCallout">
                  <a:avLst>
                    <a:gd name="adj1" fmla="val 34686"/>
                    <a:gd name="adj2" fmla="val 18515"/>
                    <a:gd name="adj3" fmla="val 18515"/>
                    <a:gd name="adj4" fmla="val 48123"/>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Quad Arrow Callout 76"/>
                <p:cNvSpPr/>
                <p:nvPr/>
              </p:nvSpPr>
              <p:spPr>
                <a:xfrm>
                  <a:off x="5087472" y="2626659"/>
                  <a:ext cx="970550" cy="923365"/>
                </a:xfrm>
                <a:prstGeom prst="quadArrowCallout">
                  <a:avLst>
                    <a:gd name="adj1" fmla="val 34686"/>
                    <a:gd name="adj2" fmla="val 18515"/>
                    <a:gd name="adj3" fmla="val 18515"/>
                    <a:gd name="adj4" fmla="val 48123"/>
                  </a:avLst>
                </a:prstGeom>
                <a:solidFill>
                  <a:srgbClr val="D2DB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Quad Arrow Callout 69"/>
              <p:cNvSpPr/>
              <p:nvPr/>
            </p:nvSpPr>
            <p:spPr>
              <a:xfrm>
                <a:off x="6202765" y="2808315"/>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Quad Arrow Callout 70"/>
              <p:cNvSpPr/>
              <p:nvPr/>
            </p:nvSpPr>
            <p:spPr>
              <a:xfrm>
                <a:off x="7898402" y="2808315"/>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Quad Arrow Callout 71"/>
              <p:cNvSpPr/>
              <p:nvPr/>
            </p:nvSpPr>
            <p:spPr>
              <a:xfrm>
                <a:off x="6196045" y="3283444"/>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Quad Arrow Callout 72"/>
              <p:cNvSpPr/>
              <p:nvPr/>
            </p:nvSpPr>
            <p:spPr>
              <a:xfrm>
                <a:off x="7901577" y="3269997"/>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Quad Arrow Callout 73"/>
              <p:cNvSpPr/>
              <p:nvPr/>
            </p:nvSpPr>
            <p:spPr>
              <a:xfrm>
                <a:off x="6180353" y="2369045"/>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Quad Arrow Callout 74"/>
              <p:cNvSpPr/>
              <p:nvPr/>
            </p:nvSpPr>
            <p:spPr>
              <a:xfrm>
                <a:off x="7901577" y="2328704"/>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p:cNvSpPr/>
            <p:nvPr/>
          </p:nvSpPr>
          <p:spPr>
            <a:xfrm>
              <a:off x="1126877" y="258563"/>
              <a:ext cx="1406695" cy="190659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54579" y="117263"/>
              <a:ext cx="2508442" cy="2778373"/>
              <a:chOff x="5284184" y="1289367"/>
              <a:chExt cx="2637095" cy="2920870"/>
            </a:xfrm>
          </p:grpSpPr>
          <p:sp>
            <p:nvSpPr>
              <p:cNvPr id="51" name="Moon 50"/>
              <p:cNvSpPr/>
              <p:nvPr/>
            </p:nvSpPr>
            <p:spPr>
              <a:xfrm rot="572292">
                <a:off x="5537443" y="2048055"/>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p:cNvSpPr/>
              <p:nvPr/>
            </p:nvSpPr>
            <p:spPr>
              <a:xfrm rot="15808513" flipH="1">
                <a:off x="5981902" y="958997"/>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p:cNvSpPr/>
              <p:nvPr/>
            </p:nvSpPr>
            <p:spPr>
              <a:xfrm rot="2559406">
                <a:off x="5561286" y="1458654"/>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p:cNvSpPr/>
              <p:nvPr/>
            </p:nvSpPr>
            <p:spPr>
              <a:xfrm rot="21145672">
                <a:off x="5284185" y="2434830"/>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rot="10800000">
                <a:off x="5284184" y="2882042"/>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flipH="1">
                <a:off x="6976722" y="1336360"/>
                <a:ext cx="944557" cy="2751583"/>
                <a:chOff x="8164642" y="1583783"/>
                <a:chExt cx="944557" cy="2751583"/>
              </a:xfrm>
            </p:grpSpPr>
            <p:sp>
              <p:nvSpPr>
                <p:cNvPr id="63" name="Moon 62"/>
                <p:cNvSpPr/>
                <p:nvPr/>
              </p:nvSpPr>
              <p:spPr>
                <a:xfrm rot="572292">
                  <a:off x="8417901" y="2173184"/>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p:cNvSpPr/>
                <p:nvPr/>
              </p:nvSpPr>
              <p:spPr>
                <a:xfrm rot="2559406">
                  <a:off x="8441744" y="1583783"/>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21145672">
                  <a:off x="8164643" y="2559959"/>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10800000">
                  <a:off x="8164642" y="3007171"/>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Moon 56"/>
              <p:cNvSpPr/>
              <p:nvPr/>
            </p:nvSpPr>
            <p:spPr>
              <a:xfrm rot="18314420" flipH="1">
                <a:off x="6317217" y="1095171"/>
                <a:ext cx="474080" cy="1140744"/>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rot="14086806" flipH="1">
                <a:off x="6481928" y="1193386"/>
                <a:ext cx="474080" cy="1140744"/>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16200000">
                <a:off x="6246443" y="1035930"/>
                <a:ext cx="584178" cy="1430582"/>
              </a:xfrm>
              <a:prstGeom prst="ellipse">
                <a:avLst/>
              </a:prstGeom>
              <a:solidFill>
                <a:srgbClr val="6731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17198641">
                <a:off x="6532256" y="916021"/>
                <a:ext cx="418592" cy="1430582"/>
              </a:xfrm>
              <a:prstGeom prst="ellipse">
                <a:avLst/>
              </a:prstGeom>
              <a:solidFill>
                <a:srgbClr val="6731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11743115">
                <a:off x="5485933" y="1979271"/>
                <a:ext cx="574242" cy="1430582"/>
              </a:xfrm>
              <a:prstGeom prst="ellipse">
                <a:avLst/>
              </a:prstGeom>
              <a:solidFill>
                <a:srgbClr val="6731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9702058">
                <a:off x="7172093" y="2066675"/>
                <a:ext cx="574242" cy="1430582"/>
              </a:xfrm>
              <a:prstGeom prst="ellipse">
                <a:avLst/>
              </a:prstGeom>
              <a:solidFill>
                <a:srgbClr val="6731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Moon 19"/>
            <p:cNvSpPr/>
            <p:nvPr/>
          </p:nvSpPr>
          <p:spPr>
            <a:xfrm rot="21332538" flipH="1">
              <a:off x="2646663" y="705860"/>
              <a:ext cx="474080" cy="1140744"/>
            </a:xfrm>
            <a:prstGeom prst="moon">
              <a:avLst>
                <a:gd name="adj" fmla="val 87500"/>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oon 20"/>
            <p:cNvSpPr/>
            <p:nvPr/>
          </p:nvSpPr>
          <p:spPr>
            <a:xfrm rot="10800000" flipH="1">
              <a:off x="499584" y="710016"/>
              <a:ext cx="474080" cy="1140744"/>
            </a:xfrm>
            <a:prstGeom prst="moon">
              <a:avLst>
                <a:gd name="adj" fmla="val 87500"/>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733993" y="639237"/>
              <a:ext cx="2187208" cy="231250"/>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999255" y="589615"/>
              <a:ext cx="1528946" cy="326709"/>
              <a:chOff x="4693024" y="2286000"/>
              <a:chExt cx="5255680" cy="1663130"/>
            </a:xfrm>
          </p:grpSpPr>
          <p:grpSp>
            <p:nvGrpSpPr>
              <p:cNvPr id="36" name="Group 35"/>
              <p:cNvGrpSpPr/>
              <p:nvPr/>
            </p:nvGrpSpPr>
            <p:grpSpPr>
              <a:xfrm>
                <a:off x="4693024" y="2286000"/>
                <a:ext cx="1748117" cy="1663130"/>
                <a:chOff x="4693024" y="2286000"/>
                <a:chExt cx="1748117" cy="1663130"/>
              </a:xfrm>
            </p:grpSpPr>
            <p:sp>
              <p:nvSpPr>
                <p:cNvPr id="49" name="Quad Arrow Callout 48"/>
                <p:cNvSpPr/>
                <p:nvPr/>
              </p:nvSpPr>
              <p:spPr>
                <a:xfrm>
                  <a:off x="4693024" y="2286000"/>
                  <a:ext cx="1748117" cy="1663130"/>
                </a:xfrm>
                <a:prstGeom prst="quadArrowCallout">
                  <a:avLst>
                    <a:gd name="adj1" fmla="val 34686"/>
                    <a:gd name="adj2" fmla="val 18515"/>
                    <a:gd name="adj3" fmla="val 18515"/>
                    <a:gd name="adj4" fmla="val 48123"/>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Quad Arrow Callout 49"/>
                <p:cNvSpPr/>
                <p:nvPr/>
              </p:nvSpPr>
              <p:spPr>
                <a:xfrm>
                  <a:off x="5087472" y="2626659"/>
                  <a:ext cx="970550" cy="923365"/>
                </a:xfrm>
                <a:prstGeom prst="quadArrowCallout">
                  <a:avLst>
                    <a:gd name="adj1" fmla="val 34686"/>
                    <a:gd name="adj2" fmla="val 18515"/>
                    <a:gd name="adj3" fmla="val 18515"/>
                    <a:gd name="adj4" fmla="val 48123"/>
                  </a:avLst>
                </a:prstGeom>
                <a:solidFill>
                  <a:srgbClr val="D2DB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6441141" y="2286000"/>
                <a:ext cx="1748117" cy="1663130"/>
                <a:chOff x="4693024" y="2286000"/>
                <a:chExt cx="1748117" cy="1663130"/>
              </a:xfrm>
            </p:grpSpPr>
            <p:sp>
              <p:nvSpPr>
                <p:cNvPr id="47" name="Quad Arrow Callout 46"/>
                <p:cNvSpPr/>
                <p:nvPr/>
              </p:nvSpPr>
              <p:spPr>
                <a:xfrm>
                  <a:off x="4693024" y="2286000"/>
                  <a:ext cx="1748117" cy="1663130"/>
                </a:xfrm>
                <a:prstGeom prst="quadArrowCallout">
                  <a:avLst>
                    <a:gd name="adj1" fmla="val 34686"/>
                    <a:gd name="adj2" fmla="val 18515"/>
                    <a:gd name="adj3" fmla="val 18515"/>
                    <a:gd name="adj4" fmla="val 48123"/>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Quad Arrow Callout 47"/>
                <p:cNvSpPr/>
                <p:nvPr/>
              </p:nvSpPr>
              <p:spPr>
                <a:xfrm>
                  <a:off x="5087472" y="2626659"/>
                  <a:ext cx="970550" cy="923365"/>
                </a:xfrm>
                <a:prstGeom prst="quadArrowCallout">
                  <a:avLst>
                    <a:gd name="adj1" fmla="val 34686"/>
                    <a:gd name="adj2" fmla="val 18515"/>
                    <a:gd name="adj3" fmla="val 18515"/>
                    <a:gd name="adj4" fmla="val 48123"/>
                  </a:avLst>
                </a:prstGeom>
                <a:solidFill>
                  <a:srgbClr val="D2DB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8200587" y="2286000"/>
                <a:ext cx="1748117" cy="1663130"/>
                <a:chOff x="4693024" y="2286000"/>
                <a:chExt cx="1748117" cy="1663130"/>
              </a:xfrm>
            </p:grpSpPr>
            <p:sp>
              <p:nvSpPr>
                <p:cNvPr id="45" name="Quad Arrow Callout 44"/>
                <p:cNvSpPr/>
                <p:nvPr/>
              </p:nvSpPr>
              <p:spPr>
                <a:xfrm>
                  <a:off x="4693024" y="2286000"/>
                  <a:ext cx="1748117" cy="1663130"/>
                </a:xfrm>
                <a:prstGeom prst="quadArrowCallout">
                  <a:avLst>
                    <a:gd name="adj1" fmla="val 34686"/>
                    <a:gd name="adj2" fmla="val 18515"/>
                    <a:gd name="adj3" fmla="val 18515"/>
                    <a:gd name="adj4" fmla="val 48123"/>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Quad Arrow Callout 45"/>
                <p:cNvSpPr/>
                <p:nvPr/>
              </p:nvSpPr>
              <p:spPr>
                <a:xfrm>
                  <a:off x="5087472" y="2626659"/>
                  <a:ext cx="970550" cy="923365"/>
                </a:xfrm>
                <a:prstGeom prst="quadArrowCallout">
                  <a:avLst>
                    <a:gd name="adj1" fmla="val 34686"/>
                    <a:gd name="adj2" fmla="val 18515"/>
                    <a:gd name="adj3" fmla="val 18515"/>
                    <a:gd name="adj4" fmla="val 48123"/>
                  </a:avLst>
                </a:prstGeom>
                <a:solidFill>
                  <a:srgbClr val="D2DB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Quad Arrow Callout 38"/>
              <p:cNvSpPr/>
              <p:nvPr/>
            </p:nvSpPr>
            <p:spPr>
              <a:xfrm>
                <a:off x="6202765" y="2808315"/>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Quad Arrow Callout 39"/>
              <p:cNvSpPr/>
              <p:nvPr/>
            </p:nvSpPr>
            <p:spPr>
              <a:xfrm>
                <a:off x="7898402" y="2808315"/>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Quad Arrow Callout 40"/>
              <p:cNvSpPr/>
              <p:nvPr/>
            </p:nvSpPr>
            <p:spPr>
              <a:xfrm>
                <a:off x="6196045" y="3283444"/>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Quad Arrow Callout 41"/>
              <p:cNvSpPr/>
              <p:nvPr/>
            </p:nvSpPr>
            <p:spPr>
              <a:xfrm>
                <a:off x="7901577" y="3269997"/>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Quad Arrow Callout 42"/>
              <p:cNvSpPr/>
              <p:nvPr/>
            </p:nvSpPr>
            <p:spPr>
              <a:xfrm>
                <a:off x="6180353" y="2369045"/>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Quad Arrow Callout 43"/>
              <p:cNvSpPr/>
              <p:nvPr/>
            </p:nvSpPr>
            <p:spPr>
              <a:xfrm>
                <a:off x="7901577" y="2328704"/>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1564598" y="2022753"/>
              <a:ext cx="493267" cy="1074388"/>
              <a:chOff x="5301718" y="1432177"/>
              <a:chExt cx="1182541" cy="2575698"/>
            </a:xfrm>
          </p:grpSpPr>
          <p:grpSp>
            <p:nvGrpSpPr>
              <p:cNvPr id="25" name="Group 24"/>
              <p:cNvGrpSpPr/>
              <p:nvPr/>
            </p:nvGrpSpPr>
            <p:grpSpPr>
              <a:xfrm rot="19526570">
                <a:off x="5301718" y="1486206"/>
                <a:ext cx="227574" cy="1319998"/>
                <a:chOff x="5209681" y="2559993"/>
                <a:chExt cx="330664" cy="1319998"/>
              </a:xfrm>
            </p:grpSpPr>
            <p:sp>
              <p:nvSpPr>
                <p:cNvPr id="33" name="Quad Arrow Callout 32"/>
                <p:cNvSpPr/>
                <p:nvPr/>
              </p:nvSpPr>
              <p:spPr>
                <a:xfrm>
                  <a:off x="5223883" y="2977283"/>
                  <a:ext cx="316462" cy="451354"/>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Quad Arrow Callout 33"/>
                <p:cNvSpPr/>
                <p:nvPr/>
              </p:nvSpPr>
              <p:spPr>
                <a:xfrm>
                  <a:off x="5219625" y="3428637"/>
                  <a:ext cx="316462" cy="451354"/>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Quad Arrow Callout 34"/>
                <p:cNvSpPr/>
                <p:nvPr/>
              </p:nvSpPr>
              <p:spPr>
                <a:xfrm>
                  <a:off x="5209681" y="2559993"/>
                  <a:ext cx="316462" cy="451354"/>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rot="1788816">
                <a:off x="6216278" y="1432177"/>
                <a:ext cx="231626" cy="1492015"/>
                <a:chOff x="6298364" y="2521671"/>
                <a:chExt cx="318474" cy="1345545"/>
              </a:xfrm>
            </p:grpSpPr>
            <p:sp>
              <p:nvSpPr>
                <p:cNvPr id="30" name="Quad Arrow Callout 29"/>
                <p:cNvSpPr/>
                <p:nvPr/>
              </p:nvSpPr>
              <p:spPr>
                <a:xfrm>
                  <a:off x="6298364" y="2977283"/>
                  <a:ext cx="316462" cy="451354"/>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Quad Arrow Callout 30"/>
                <p:cNvSpPr/>
                <p:nvPr/>
              </p:nvSpPr>
              <p:spPr>
                <a:xfrm>
                  <a:off x="6300376" y="3415862"/>
                  <a:ext cx="316462" cy="451354"/>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Quad Arrow Callout 31"/>
                <p:cNvSpPr/>
                <p:nvPr/>
              </p:nvSpPr>
              <p:spPr>
                <a:xfrm>
                  <a:off x="6300376" y="2521671"/>
                  <a:ext cx="316462" cy="451354"/>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5376523" y="2427967"/>
                <a:ext cx="1107736" cy="1579908"/>
                <a:chOff x="4693024" y="2286000"/>
                <a:chExt cx="1748117" cy="1663130"/>
              </a:xfrm>
              <a:solidFill>
                <a:srgbClr val="FFC000"/>
              </a:solidFill>
            </p:grpSpPr>
            <p:sp>
              <p:nvSpPr>
                <p:cNvPr id="28" name="Quad Arrow Callout 27"/>
                <p:cNvSpPr/>
                <p:nvPr/>
              </p:nvSpPr>
              <p:spPr>
                <a:xfrm>
                  <a:off x="4693024" y="2286000"/>
                  <a:ext cx="1748117" cy="1663130"/>
                </a:xfrm>
                <a:prstGeom prst="quadArrowCallout">
                  <a:avLst>
                    <a:gd name="adj1" fmla="val 34686"/>
                    <a:gd name="adj2" fmla="val 18515"/>
                    <a:gd name="adj3" fmla="val 18515"/>
                    <a:gd name="adj4" fmla="val 4812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Quad Arrow Callout 28"/>
                <p:cNvSpPr/>
                <p:nvPr/>
              </p:nvSpPr>
              <p:spPr>
                <a:xfrm>
                  <a:off x="5087472" y="2626659"/>
                  <a:ext cx="970550" cy="923365"/>
                </a:xfrm>
                <a:prstGeom prst="quadArrowCallout">
                  <a:avLst>
                    <a:gd name="adj1" fmla="val 34686"/>
                    <a:gd name="adj2" fmla="val 18515"/>
                    <a:gd name="adj3" fmla="val 18515"/>
                    <a:gd name="adj4" fmla="val 48123"/>
                  </a:avLst>
                </a:prstGeom>
                <a:solidFill>
                  <a:srgbClr val="ECC3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6" name="Group 85"/>
          <p:cNvGrpSpPr/>
          <p:nvPr/>
        </p:nvGrpSpPr>
        <p:grpSpPr>
          <a:xfrm>
            <a:off x="10235983" y="2918716"/>
            <a:ext cx="1847358" cy="3666206"/>
            <a:chOff x="4147158" y="488935"/>
            <a:chExt cx="2909499" cy="5774096"/>
          </a:xfrm>
        </p:grpSpPr>
        <p:sp>
          <p:nvSpPr>
            <p:cNvPr id="87" name="Oval 86"/>
            <p:cNvSpPr/>
            <p:nvPr/>
          </p:nvSpPr>
          <p:spPr>
            <a:xfrm rot="20219626">
              <a:off x="6443342" y="3724604"/>
              <a:ext cx="613315" cy="8312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3035986">
              <a:off x="4256134" y="3662671"/>
              <a:ext cx="613315" cy="8312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822796" y="5625998"/>
              <a:ext cx="1486359" cy="637033"/>
              <a:chOff x="993998" y="5227434"/>
              <a:chExt cx="1486359" cy="637033"/>
            </a:xfrm>
          </p:grpSpPr>
          <p:sp>
            <p:nvSpPr>
              <p:cNvPr id="121" name="Oval 120"/>
              <p:cNvSpPr/>
              <p:nvPr/>
            </p:nvSpPr>
            <p:spPr>
              <a:xfrm rot="3035986">
                <a:off x="1102974" y="5142176"/>
                <a:ext cx="613315" cy="83126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rot="18846152">
                <a:off x="1758065" y="5118458"/>
                <a:ext cx="613315" cy="83126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rapezoid 89"/>
            <p:cNvSpPr/>
            <p:nvPr/>
          </p:nvSpPr>
          <p:spPr>
            <a:xfrm rot="1548240">
              <a:off x="4487300" y="2227316"/>
              <a:ext cx="936751" cy="2017059"/>
            </a:xfrm>
            <a:prstGeom prst="trapezoid">
              <a:avLst/>
            </a:prstGeom>
            <a:solidFill>
              <a:srgbClr val="ECC3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20076904">
              <a:off x="5893995" y="2227413"/>
              <a:ext cx="936751" cy="2017059"/>
            </a:xfrm>
            <a:prstGeom prst="trapezoid">
              <a:avLst/>
            </a:prstGeom>
            <a:solidFill>
              <a:srgbClr val="ECC3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a:off x="4821815" y="2271914"/>
              <a:ext cx="1669243" cy="3551380"/>
            </a:xfrm>
            <a:prstGeom prst="trapezoid">
              <a:avLst/>
            </a:prstGeom>
            <a:solidFill>
              <a:srgbClr val="ECC3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ultiply 92"/>
            <p:cNvSpPr/>
            <p:nvPr/>
          </p:nvSpPr>
          <p:spPr>
            <a:xfrm>
              <a:off x="4722611" y="1734030"/>
              <a:ext cx="1829975" cy="2465745"/>
            </a:xfrm>
            <a:prstGeom prst="mathMultiply">
              <a:avLst>
                <a:gd name="adj1" fmla="val 13105"/>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558297">
              <a:off x="4819065" y="3838343"/>
              <a:ext cx="602096" cy="1754719"/>
            </a:xfrm>
            <a:prstGeom prst="trapezoid">
              <a:avLst>
                <a:gd name="adj" fmla="val 21935"/>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4955675" y="657127"/>
              <a:ext cx="1406695" cy="190659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4622074" y="515827"/>
              <a:ext cx="2028844" cy="1985072"/>
              <a:chOff x="5535121" y="1289367"/>
              <a:chExt cx="2132899" cy="2086883"/>
            </a:xfrm>
          </p:grpSpPr>
          <p:sp>
            <p:nvSpPr>
              <p:cNvPr id="109" name="Moon 108"/>
              <p:cNvSpPr/>
              <p:nvPr/>
            </p:nvSpPr>
            <p:spPr>
              <a:xfrm rot="572292">
                <a:off x="5537443" y="2048055"/>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rot="15808513" flipH="1">
                <a:off x="5981902" y="958997"/>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rot="2559406">
                <a:off x="5561286" y="1458654"/>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111"/>
              <p:cNvGrpSpPr/>
              <p:nvPr/>
            </p:nvGrpSpPr>
            <p:grpSpPr>
              <a:xfrm flipH="1">
                <a:off x="6976722" y="1336360"/>
                <a:ext cx="691298" cy="1917596"/>
                <a:chOff x="8417901" y="1583783"/>
                <a:chExt cx="691298" cy="1917596"/>
              </a:xfrm>
            </p:grpSpPr>
            <p:sp>
              <p:nvSpPr>
                <p:cNvPr id="119" name="Moon 118"/>
                <p:cNvSpPr/>
                <p:nvPr/>
              </p:nvSpPr>
              <p:spPr>
                <a:xfrm rot="572292">
                  <a:off x="8417901" y="2173184"/>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oon 119"/>
                <p:cNvSpPr/>
                <p:nvPr/>
              </p:nvSpPr>
              <p:spPr>
                <a:xfrm rot="2559406">
                  <a:off x="8441744" y="1583783"/>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Moon 112"/>
              <p:cNvSpPr/>
              <p:nvPr/>
            </p:nvSpPr>
            <p:spPr>
              <a:xfrm rot="18314420" flipH="1">
                <a:off x="6317217" y="1095171"/>
                <a:ext cx="474080" cy="1140744"/>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Moon 113"/>
              <p:cNvSpPr/>
              <p:nvPr/>
            </p:nvSpPr>
            <p:spPr>
              <a:xfrm rot="14086806" flipH="1">
                <a:off x="6481928" y="1193386"/>
                <a:ext cx="474080" cy="1140744"/>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16200000">
                <a:off x="6246443" y="1035930"/>
                <a:ext cx="584178" cy="1430582"/>
              </a:xfrm>
              <a:prstGeom prst="ellipse">
                <a:avLst/>
              </a:prstGeom>
              <a:solidFill>
                <a:srgbClr val="6731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17198641">
                <a:off x="6532256" y="916021"/>
                <a:ext cx="418592" cy="1430582"/>
              </a:xfrm>
              <a:prstGeom prst="ellipse">
                <a:avLst/>
              </a:prstGeom>
              <a:solidFill>
                <a:srgbClr val="6731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rot="11743115">
                <a:off x="5535121" y="1986060"/>
                <a:ext cx="574242" cy="1067445"/>
              </a:xfrm>
              <a:prstGeom prst="ellipse">
                <a:avLst/>
              </a:prstGeom>
              <a:solidFill>
                <a:srgbClr val="6731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rot="9702058">
                <a:off x="7048032" y="2086657"/>
                <a:ext cx="574242" cy="640327"/>
              </a:xfrm>
              <a:prstGeom prst="ellipse">
                <a:avLst/>
              </a:prstGeom>
              <a:solidFill>
                <a:srgbClr val="6731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Moon 96"/>
            <p:cNvSpPr/>
            <p:nvPr/>
          </p:nvSpPr>
          <p:spPr>
            <a:xfrm rot="16200000" flipH="1">
              <a:off x="5402146" y="-229106"/>
              <a:ext cx="474080" cy="2221626"/>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oon 97"/>
            <p:cNvSpPr/>
            <p:nvPr/>
          </p:nvSpPr>
          <p:spPr>
            <a:xfrm rot="15667618" flipH="1">
              <a:off x="5201305" y="-182596"/>
              <a:ext cx="474080" cy="1817141"/>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a:off x="4562791" y="1037801"/>
              <a:ext cx="2187208" cy="23125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gular Pentagon 99"/>
            <p:cNvSpPr/>
            <p:nvPr/>
          </p:nvSpPr>
          <p:spPr>
            <a:xfrm rot="7857554">
              <a:off x="6116519" y="2297995"/>
              <a:ext cx="377674" cy="518488"/>
            </a:xfrm>
            <a:prstGeom prst="pentag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gular Pentagon 100"/>
            <p:cNvSpPr/>
            <p:nvPr/>
          </p:nvSpPr>
          <p:spPr>
            <a:xfrm rot="13742446" flipH="1">
              <a:off x="4838070" y="2318607"/>
              <a:ext cx="377674" cy="518488"/>
            </a:xfrm>
            <a:prstGeom prst="pentag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rot="20987850">
              <a:off x="5938480" y="3811383"/>
              <a:ext cx="602096" cy="1754719"/>
            </a:xfrm>
            <a:prstGeom prst="trapezoid">
              <a:avLst>
                <a:gd name="adj" fmla="val 21935"/>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p:cNvSpPr/>
            <p:nvPr/>
          </p:nvSpPr>
          <p:spPr>
            <a:xfrm rot="491582">
              <a:off x="5137297" y="3864636"/>
              <a:ext cx="602096" cy="1754719"/>
            </a:xfrm>
            <a:prstGeom prst="trapezoid">
              <a:avLst>
                <a:gd name="adj" fmla="val 21935"/>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a:off x="5493641" y="3869452"/>
              <a:ext cx="602096" cy="1754719"/>
            </a:xfrm>
            <a:prstGeom prst="trapezoid">
              <a:avLst>
                <a:gd name="adj" fmla="val 21935"/>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p:cNvGrpSpPr/>
            <p:nvPr/>
          </p:nvGrpSpPr>
          <p:grpSpPr>
            <a:xfrm rot="895054">
              <a:off x="4586020" y="2266201"/>
              <a:ext cx="819720" cy="3683499"/>
              <a:chOff x="7690938" y="782914"/>
              <a:chExt cx="819720" cy="3683499"/>
            </a:xfrm>
          </p:grpSpPr>
          <p:sp>
            <p:nvSpPr>
              <p:cNvPr id="107" name="Pentagon 106"/>
              <p:cNvSpPr/>
              <p:nvPr/>
            </p:nvSpPr>
            <p:spPr>
              <a:xfrm rot="5400000">
                <a:off x="6970618" y="3234325"/>
                <a:ext cx="2259105" cy="205071"/>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Plus 107"/>
              <p:cNvSpPr/>
              <p:nvPr/>
            </p:nvSpPr>
            <p:spPr>
              <a:xfrm>
                <a:off x="7690938" y="782914"/>
                <a:ext cx="819720" cy="1850372"/>
              </a:xfrm>
              <a:prstGeom prst="mathPlus">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Rectangle 105"/>
            <p:cNvSpPr/>
            <p:nvPr/>
          </p:nvSpPr>
          <p:spPr>
            <a:xfrm>
              <a:off x="4955675" y="3572808"/>
              <a:ext cx="1308113" cy="290621"/>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1627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580">
                                          <p:stCondLst>
                                            <p:cond delay="0"/>
                                          </p:stCondLst>
                                        </p:cTn>
                                        <p:tgtEl>
                                          <p:spTgt spid="7"/>
                                        </p:tgtEl>
                                      </p:cBhvr>
                                    </p:animEffect>
                                    <p:anim calcmode="lin" valueType="num">
                                      <p:cBhvr>
                                        <p:cTn id="1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5" dur="26">
                                          <p:stCondLst>
                                            <p:cond delay="650"/>
                                          </p:stCondLst>
                                        </p:cTn>
                                        <p:tgtEl>
                                          <p:spTgt spid="7"/>
                                        </p:tgtEl>
                                      </p:cBhvr>
                                      <p:to x="100000" y="60000"/>
                                    </p:animScale>
                                    <p:animScale>
                                      <p:cBhvr>
                                        <p:cTn id="16" dur="166" decel="50000">
                                          <p:stCondLst>
                                            <p:cond delay="676"/>
                                          </p:stCondLst>
                                        </p:cTn>
                                        <p:tgtEl>
                                          <p:spTgt spid="7"/>
                                        </p:tgtEl>
                                      </p:cBhvr>
                                      <p:to x="100000" y="100000"/>
                                    </p:animScale>
                                    <p:animScale>
                                      <p:cBhvr>
                                        <p:cTn id="17" dur="26">
                                          <p:stCondLst>
                                            <p:cond delay="1312"/>
                                          </p:stCondLst>
                                        </p:cTn>
                                        <p:tgtEl>
                                          <p:spTgt spid="7"/>
                                        </p:tgtEl>
                                      </p:cBhvr>
                                      <p:to x="100000" y="80000"/>
                                    </p:animScale>
                                    <p:animScale>
                                      <p:cBhvr>
                                        <p:cTn id="18" dur="166" decel="50000">
                                          <p:stCondLst>
                                            <p:cond delay="1338"/>
                                          </p:stCondLst>
                                        </p:cTn>
                                        <p:tgtEl>
                                          <p:spTgt spid="7"/>
                                        </p:tgtEl>
                                      </p:cBhvr>
                                      <p:to x="100000" y="100000"/>
                                    </p:animScale>
                                    <p:animScale>
                                      <p:cBhvr>
                                        <p:cTn id="19" dur="26">
                                          <p:stCondLst>
                                            <p:cond delay="1642"/>
                                          </p:stCondLst>
                                        </p:cTn>
                                        <p:tgtEl>
                                          <p:spTgt spid="7"/>
                                        </p:tgtEl>
                                      </p:cBhvr>
                                      <p:to x="100000" y="90000"/>
                                    </p:animScale>
                                    <p:animScale>
                                      <p:cBhvr>
                                        <p:cTn id="20" dur="166" decel="50000">
                                          <p:stCondLst>
                                            <p:cond delay="1668"/>
                                          </p:stCondLst>
                                        </p:cTn>
                                        <p:tgtEl>
                                          <p:spTgt spid="7"/>
                                        </p:tgtEl>
                                      </p:cBhvr>
                                      <p:to x="100000" y="100000"/>
                                    </p:animScale>
                                    <p:animScale>
                                      <p:cBhvr>
                                        <p:cTn id="21" dur="26">
                                          <p:stCondLst>
                                            <p:cond delay="1808"/>
                                          </p:stCondLst>
                                        </p:cTn>
                                        <p:tgtEl>
                                          <p:spTgt spid="7"/>
                                        </p:tgtEl>
                                      </p:cBhvr>
                                      <p:to x="100000" y="95000"/>
                                    </p:animScale>
                                    <p:animScale>
                                      <p:cBhvr>
                                        <p:cTn id="22" dur="166" decel="50000">
                                          <p:stCondLst>
                                            <p:cond delay="1834"/>
                                          </p:stCondLst>
                                        </p:cTn>
                                        <p:tgtEl>
                                          <p:spTgt spid="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par>
                                <p:cTn id="27" presetID="26" presetClass="entr" presetSubtype="0" fill="hold" nodeType="withEffect">
                                  <p:stCondLst>
                                    <p:cond delay="0"/>
                                  </p:stCondLst>
                                  <p:childTnLst>
                                    <p:set>
                                      <p:cBhvr>
                                        <p:cTn id="28" dur="1" fill="hold">
                                          <p:stCondLst>
                                            <p:cond delay="0"/>
                                          </p:stCondLst>
                                        </p:cTn>
                                        <p:tgtEl>
                                          <p:spTgt spid="86"/>
                                        </p:tgtEl>
                                        <p:attrNameLst>
                                          <p:attrName>style.visibility</p:attrName>
                                        </p:attrNameLst>
                                      </p:cBhvr>
                                      <p:to>
                                        <p:strVal val="visible"/>
                                      </p:to>
                                    </p:set>
                                    <p:animEffect transition="in" filter="wipe(down)">
                                      <p:cBhvr>
                                        <p:cTn id="29" dur="580">
                                          <p:stCondLst>
                                            <p:cond delay="0"/>
                                          </p:stCondLst>
                                        </p:cTn>
                                        <p:tgtEl>
                                          <p:spTgt spid="86"/>
                                        </p:tgtEl>
                                      </p:cBhvr>
                                    </p:animEffect>
                                    <p:anim calcmode="lin" valueType="num">
                                      <p:cBhvr>
                                        <p:cTn id="3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35" dur="26">
                                          <p:stCondLst>
                                            <p:cond delay="650"/>
                                          </p:stCondLst>
                                        </p:cTn>
                                        <p:tgtEl>
                                          <p:spTgt spid="86"/>
                                        </p:tgtEl>
                                      </p:cBhvr>
                                      <p:to x="100000" y="60000"/>
                                    </p:animScale>
                                    <p:animScale>
                                      <p:cBhvr>
                                        <p:cTn id="36" dur="166" decel="50000">
                                          <p:stCondLst>
                                            <p:cond delay="676"/>
                                          </p:stCondLst>
                                        </p:cTn>
                                        <p:tgtEl>
                                          <p:spTgt spid="86"/>
                                        </p:tgtEl>
                                      </p:cBhvr>
                                      <p:to x="100000" y="100000"/>
                                    </p:animScale>
                                    <p:animScale>
                                      <p:cBhvr>
                                        <p:cTn id="37" dur="26">
                                          <p:stCondLst>
                                            <p:cond delay="1312"/>
                                          </p:stCondLst>
                                        </p:cTn>
                                        <p:tgtEl>
                                          <p:spTgt spid="86"/>
                                        </p:tgtEl>
                                      </p:cBhvr>
                                      <p:to x="100000" y="80000"/>
                                    </p:animScale>
                                    <p:animScale>
                                      <p:cBhvr>
                                        <p:cTn id="38" dur="166" decel="50000">
                                          <p:stCondLst>
                                            <p:cond delay="1338"/>
                                          </p:stCondLst>
                                        </p:cTn>
                                        <p:tgtEl>
                                          <p:spTgt spid="86"/>
                                        </p:tgtEl>
                                      </p:cBhvr>
                                      <p:to x="100000" y="100000"/>
                                    </p:animScale>
                                    <p:animScale>
                                      <p:cBhvr>
                                        <p:cTn id="39" dur="26">
                                          <p:stCondLst>
                                            <p:cond delay="1642"/>
                                          </p:stCondLst>
                                        </p:cTn>
                                        <p:tgtEl>
                                          <p:spTgt spid="86"/>
                                        </p:tgtEl>
                                      </p:cBhvr>
                                      <p:to x="100000" y="90000"/>
                                    </p:animScale>
                                    <p:animScale>
                                      <p:cBhvr>
                                        <p:cTn id="40" dur="166" decel="50000">
                                          <p:stCondLst>
                                            <p:cond delay="1668"/>
                                          </p:stCondLst>
                                        </p:cTn>
                                        <p:tgtEl>
                                          <p:spTgt spid="86"/>
                                        </p:tgtEl>
                                      </p:cBhvr>
                                      <p:to x="100000" y="100000"/>
                                    </p:animScale>
                                    <p:animScale>
                                      <p:cBhvr>
                                        <p:cTn id="41" dur="26">
                                          <p:stCondLst>
                                            <p:cond delay="1808"/>
                                          </p:stCondLst>
                                        </p:cTn>
                                        <p:tgtEl>
                                          <p:spTgt spid="86"/>
                                        </p:tgtEl>
                                      </p:cBhvr>
                                      <p:to x="100000" y="95000"/>
                                    </p:animScale>
                                    <p:animScale>
                                      <p:cBhvr>
                                        <p:cTn id="42" dur="166" decel="50000">
                                          <p:stCondLst>
                                            <p:cond delay="1834"/>
                                          </p:stCondLst>
                                        </p:cTn>
                                        <p:tgtEl>
                                          <p:spTgt spid="86"/>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boywallpaper.co.uk/media/catalog/product/cache/1/image/5e06319eda06f020e43594a9c230972d/l/i/light_blue_red_dragons-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7159" y="6488668"/>
            <a:ext cx="2471570" cy="369332"/>
          </a:xfrm>
          <a:prstGeom prst="rect">
            <a:avLst/>
          </a:prstGeom>
          <a:noFill/>
        </p:spPr>
        <p:txBody>
          <a:bodyPr wrap="square" rtlCol="0">
            <a:spAutoFit/>
          </a:bodyPr>
          <a:lstStyle/>
          <a:p>
            <a:r>
              <a:rPr lang="en-US" dirty="0"/>
              <a:t>2 Samuel 11:1-5</a:t>
            </a:r>
          </a:p>
        </p:txBody>
      </p:sp>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latin typeface="AR BLANCA" panose="02000000000000000000" pitchFamily="2" charset="0"/>
              </a:rPr>
              <a:t>David’s Personal Course</a:t>
            </a:r>
          </a:p>
        </p:txBody>
      </p:sp>
      <p:sp>
        <p:nvSpPr>
          <p:cNvPr id="9" name="TextBox 8"/>
          <p:cNvSpPr txBox="1"/>
          <p:nvPr/>
        </p:nvSpPr>
        <p:spPr>
          <a:xfrm>
            <a:off x="290804" y="1811404"/>
            <a:ext cx="3243979" cy="3108543"/>
          </a:xfrm>
          <a:prstGeom prst="rect">
            <a:avLst/>
          </a:prstGeom>
          <a:noFill/>
        </p:spPr>
        <p:txBody>
          <a:bodyPr wrap="square" rtlCol="0">
            <a:spAutoFit/>
          </a:bodyPr>
          <a:lstStyle/>
          <a:p>
            <a:r>
              <a:rPr lang="en-US" sz="2800" b="1" dirty="0"/>
              <a:t>Strolling along the roof of his palace David looked down and saw Bath-</a:t>
            </a:r>
            <a:r>
              <a:rPr lang="en-US" sz="2800" b="1" dirty="0" err="1"/>
              <a:t>sheba</a:t>
            </a:r>
            <a:r>
              <a:rPr lang="en-US" sz="2800" b="1" dirty="0"/>
              <a:t> bathing in the courtyard of her home.</a:t>
            </a:r>
          </a:p>
        </p:txBody>
      </p:sp>
      <p:sp>
        <p:nvSpPr>
          <p:cNvPr id="11" name="TextBox 10"/>
          <p:cNvSpPr txBox="1"/>
          <p:nvPr/>
        </p:nvSpPr>
        <p:spPr>
          <a:xfrm>
            <a:off x="8780381" y="1811404"/>
            <a:ext cx="3243979" cy="3108543"/>
          </a:xfrm>
          <a:prstGeom prst="rect">
            <a:avLst/>
          </a:prstGeom>
          <a:noFill/>
        </p:spPr>
        <p:txBody>
          <a:bodyPr wrap="square" rtlCol="0">
            <a:spAutoFit/>
          </a:bodyPr>
          <a:lstStyle/>
          <a:p>
            <a:r>
              <a:rPr lang="en-US" sz="2800" b="1" dirty="0"/>
              <a:t>Bath-</a:t>
            </a:r>
            <a:r>
              <a:rPr lang="en-US" sz="2800" b="1" dirty="0" err="1"/>
              <a:t>sheba’s</a:t>
            </a:r>
            <a:r>
              <a:rPr lang="en-US" sz="2800" b="1" dirty="0"/>
              <a:t> husband Uriah was a soldier and on the top list of David’s </a:t>
            </a:r>
            <a:r>
              <a:rPr lang="en-US" sz="2800" b="1" dirty="0" err="1"/>
              <a:t>Gibborim</a:t>
            </a:r>
            <a:r>
              <a:rPr lang="en-US" sz="2800" b="1" dirty="0"/>
              <a:t> Commanders.</a:t>
            </a:r>
          </a:p>
          <a:p>
            <a:r>
              <a:rPr lang="en-US" sz="2800" b="1" dirty="0"/>
              <a:t> (2 Sam. 23:39)</a:t>
            </a:r>
          </a:p>
        </p:txBody>
      </p:sp>
      <p:pic>
        <p:nvPicPr>
          <p:cNvPr id="3" name="Picture 2">
            <a:extLst>
              <a:ext uri="{FF2B5EF4-FFF2-40B4-BE49-F238E27FC236}">
                <a16:creationId xmlns:a16="http://schemas.microsoft.com/office/drawing/2014/main" id="{36FA7A4E-2995-E45C-E5F6-B44D33C44FC9}"/>
              </a:ext>
            </a:extLst>
          </p:cNvPr>
          <p:cNvPicPr>
            <a:picLocks noChangeAspect="1"/>
          </p:cNvPicPr>
          <p:nvPr/>
        </p:nvPicPr>
        <p:blipFill>
          <a:blip r:embed="rId3"/>
          <a:stretch>
            <a:fillRect/>
          </a:stretch>
        </p:blipFill>
        <p:spPr>
          <a:xfrm>
            <a:off x="3375806" y="1872053"/>
            <a:ext cx="5404575" cy="3162251"/>
          </a:xfrm>
          <a:prstGeom prst="rect">
            <a:avLst/>
          </a:prstGeom>
        </p:spPr>
      </p:pic>
    </p:spTree>
    <p:extLst>
      <p:ext uri="{BB962C8B-B14F-4D97-AF65-F5344CB8AC3E}">
        <p14:creationId xmlns:p14="http://schemas.microsoft.com/office/powerpoint/2010/main" val="210170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709F2-F3FF-4547-B8E1-BFEC1508303E}"/>
            </a:ext>
          </a:extLst>
        </p:cNvPr>
        <p:cNvGrpSpPr/>
        <p:nvPr/>
      </p:nvGrpSpPr>
      <p:grpSpPr>
        <a:xfrm>
          <a:off x="0" y="0"/>
          <a:ext cx="0" cy="0"/>
          <a:chOff x="0" y="0"/>
          <a:chExt cx="0" cy="0"/>
        </a:xfrm>
      </p:grpSpPr>
      <p:pic>
        <p:nvPicPr>
          <p:cNvPr id="1026" name="Picture 2" descr="http://www.paperboywallpaper.co.uk/media/catalog/product/cache/1/image/5e06319eda06f020e43594a9c230972d/l/i/light_blue_red_dragons-001.jpg">
            <a:extLst>
              <a:ext uri="{FF2B5EF4-FFF2-40B4-BE49-F238E27FC236}">
                <a16:creationId xmlns:a16="http://schemas.microsoft.com/office/drawing/2014/main" id="{D78398BB-D3FD-413C-B397-384F20E37D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68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6CB966-C707-90ED-5BA5-3EEC9834F18C}"/>
              </a:ext>
            </a:extLst>
          </p:cNvPr>
          <p:cNvSpPr txBox="1"/>
          <p:nvPr/>
        </p:nvSpPr>
        <p:spPr>
          <a:xfrm>
            <a:off x="121023" y="0"/>
            <a:ext cx="12192000" cy="1107996"/>
          </a:xfrm>
          <a:prstGeom prst="rect">
            <a:avLst/>
          </a:prstGeom>
          <a:noFill/>
        </p:spPr>
        <p:txBody>
          <a:bodyPr wrap="square" rtlCol="0">
            <a:spAutoFit/>
          </a:bodyPr>
          <a:lstStyle/>
          <a:p>
            <a:pPr algn="ctr"/>
            <a:r>
              <a:rPr lang="en-US" sz="6600" dirty="0">
                <a:latin typeface="AR BLANCA" panose="02000000000000000000" pitchFamily="2" charset="0"/>
              </a:rPr>
              <a:t>Decisions</a:t>
            </a:r>
          </a:p>
        </p:txBody>
      </p:sp>
      <p:grpSp>
        <p:nvGrpSpPr>
          <p:cNvPr id="3" name="Group 2">
            <a:extLst>
              <a:ext uri="{FF2B5EF4-FFF2-40B4-BE49-F238E27FC236}">
                <a16:creationId xmlns:a16="http://schemas.microsoft.com/office/drawing/2014/main" id="{DCF35C58-1095-7903-DE37-97D2860BD98E}"/>
              </a:ext>
            </a:extLst>
          </p:cNvPr>
          <p:cNvGrpSpPr/>
          <p:nvPr/>
        </p:nvGrpSpPr>
        <p:grpSpPr>
          <a:xfrm>
            <a:off x="7609960" y="2065310"/>
            <a:ext cx="993887" cy="2502264"/>
            <a:chOff x="7170980" y="1887091"/>
            <a:chExt cx="993887" cy="2502264"/>
          </a:xfrm>
        </p:grpSpPr>
        <p:sp>
          <p:nvSpPr>
            <p:cNvPr id="5" name="Oval 4">
              <a:extLst>
                <a:ext uri="{FF2B5EF4-FFF2-40B4-BE49-F238E27FC236}">
                  <a16:creationId xmlns:a16="http://schemas.microsoft.com/office/drawing/2014/main" id="{9825E257-A6F6-A123-590C-59474C5D8DD8}"/>
                </a:ext>
              </a:extLst>
            </p:cNvPr>
            <p:cNvSpPr/>
            <p:nvPr/>
          </p:nvSpPr>
          <p:spPr>
            <a:xfrm>
              <a:off x="7395179" y="1887091"/>
              <a:ext cx="643435" cy="64343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16883434-3A22-C5D1-95A8-BD20C629E63A}"/>
                </a:ext>
              </a:extLst>
            </p:cNvPr>
            <p:cNvCxnSpPr/>
            <p:nvPr/>
          </p:nvCxnSpPr>
          <p:spPr>
            <a:xfrm flipH="1">
              <a:off x="7575259" y="2548696"/>
              <a:ext cx="61660" cy="99984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E165906-0C3A-19F1-A741-AF3A3003BB1B}"/>
                </a:ext>
              </a:extLst>
            </p:cNvPr>
            <p:cNvCxnSpPr/>
            <p:nvPr/>
          </p:nvCxnSpPr>
          <p:spPr>
            <a:xfrm flipH="1">
              <a:off x="7372717" y="3577184"/>
              <a:ext cx="202542" cy="5337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2C4A3ED-2DAA-DF36-C856-76C0CCF4E127}"/>
                </a:ext>
              </a:extLst>
            </p:cNvPr>
            <p:cNvCxnSpPr/>
            <p:nvPr/>
          </p:nvCxnSpPr>
          <p:spPr>
            <a:xfrm>
              <a:off x="7575259" y="3545048"/>
              <a:ext cx="274128" cy="41735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F54FE65-4C99-9F39-CB8E-AEEFCF4CAC35}"/>
                </a:ext>
              </a:extLst>
            </p:cNvPr>
            <p:cNvCxnSpPr/>
            <p:nvPr/>
          </p:nvCxnSpPr>
          <p:spPr>
            <a:xfrm flipH="1">
              <a:off x="7170980" y="4105548"/>
              <a:ext cx="201052" cy="28380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41A0320-0564-6260-B59E-2CDBC646A214}"/>
                </a:ext>
              </a:extLst>
            </p:cNvPr>
            <p:cNvCxnSpPr/>
            <p:nvPr/>
          </p:nvCxnSpPr>
          <p:spPr>
            <a:xfrm>
              <a:off x="7849387" y="3962400"/>
              <a:ext cx="113561" cy="38899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511F072-24C6-3B3D-CB3B-4DA46EA59E7C}"/>
                </a:ext>
              </a:extLst>
            </p:cNvPr>
            <p:cNvCxnSpPr/>
            <p:nvPr/>
          </p:nvCxnSpPr>
          <p:spPr>
            <a:xfrm flipH="1">
              <a:off x="7315201" y="2541864"/>
              <a:ext cx="327170" cy="58044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10FF3C1-A7E0-14D8-7BCD-356E2C331A98}"/>
                </a:ext>
              </a:extLst>
            </p:cNvPr>
            <p:cNvCxnSpPr/>
            <p:nvPr/>
          </p:nvCxnSpPr>
          <p:spPr>
            <a:xfrm>
              <a:off x="7305270" y="3108974"/>
              <a:ext cx="211875" cy="2337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2EB1551-F1B2-BAB1-69EB-DB573A000C1D}"/>
                </a:ext>
              </a:extLst>
            </p:cNvPr>
            <p:cNvCxnSpPr/>
            <p:nvPr/>
          </p:nvCxnSpPr>
          <p:spPr>
            <a:xfrm>
              <a:off x="7630490" y="2548696"/>
              <a:ext cx="293114" cy="55261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D7B303A-1C63-F767-8E39-E965C2CA0577}"/>
                </a:ext>
              </a:extLst>
            </p:cNvPr>
            <p:cNvCxnSpPr/>
            <p:nvPr/>
          </p:nvCxnSpPr>
          <p:spPr>
            <a:xfrm>
              <a:off x="7912360" y="3091153"/>
              <a:ext cx="252507" cy="1127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7E4192-EB04-0AF2-7724-D83E8EEA95C1}"/>
              </a:ext>
            </a:extLst>
          </p:cNvPr>
          <p:cNvGrpSpPr/>
          <p:nvPr/>
        </p:nvGrpSpPr>
        <p:grpSpPr>
          <a:xfrm flipH="1">
            <a:off x="3883360" y="2131009"/>
            <a:ext cx="993887" cy="2502264"/>
            <a:chOff x="7170980" y="1887091"/>
            <a:chExt cx="993887" cy="2502264"/>
          </a:xfrm>
        </p:grpSpPr>
        <p:sp>
          <p:nvSpPr>
            <p:cNvPr id="28" name="Oval 27">
              <a:extLst>
                <a:ext uri="{FF2B5EF4-FFF2-40B4-BE49-F238E27FC236}">
                  <a16:creationId xmlns:a16="http://schemas.microsoft.com/office/drawing/2014/main" id="{9509BA54-AC64-5BC9-DB65-426545A8E2C1}"/>
                </a:ext>
              </a:extLst>
            </p:cNvPr>
            <p:cNvSpPr/>
            <p:nvPr/>
          </p:nvSpPr>
          <p:spPr>
            <a:xfrm>
              <a:off x="7395179" y="1887091"/>
              <a:ext cx="643435" cy="64343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1F60494D-BDAB-8902-DF96-0678D8169386}"/>
                </a:ext>
              </a:extLst>
            </p:cNvPr>
            <p:cNvCxnSpPr/>
            <p:nvPr/>
          </p:nvCxnSpPr>
          <p:spPr>
            <a:xfrm flipH="1">
              <a:off x="7575259" y="2548696"/>
              <a:ext cx="61660" cy="99984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28B1D95-4F53-1A20-6AB8-5375A2D276FE}"/>
                </a:ext>
              </a:extLst>
            </p:cNvPr>
            <p:cNvCxnSpPr/>
            <p:nvPr/>
          </p:nvCxnSpPr>
          <p:spPr>
            <a:xfrm flipH="1">
              <a:off x="7372717" y="3577184"/>
              <a:ext cx="202542" cy="5337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76F1D6B-3B76-A8BD-48F4-D295370C552B}"/>
                </a:ext>
              </a:extLst>
            </p:cNvPr>
            <p:cNvCxnSpPr/>
            <p:nvPr/>
          </p:nvCxnSpPr>
          <p:spPr>
            <a:xfrm>
              <a:off x="7575259" y="3545048"/>
              <a:ext cx="274128" cy="41735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7287764-9AEE-29D8-008E-16065B8F2CA8}"/>
                </a:ext>
              </a:extLst>
            </p:cNvPr>
            <p:cNvCxnSpPr/>
            <p:nvPr/>
          </p:nvCxnSpPr>
          <p:spPr>
            <a:xfrm flipH="1">
              <a:off x="7170980" y="4105548"/>
              <a:ext cx="201052" cy="28380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803DF46-32AE-E0C4-FF18-1B29D2FD390C}"/>
                </a:ext>
              </a:extLst>
            </p:cNvPr>
            <p:cNvCxnSpPr/>
            <p:nvPr/>
          </p:nvCxnSpPr>
          <p:spPr>
            <a:xfrm>
              <a:off x="7849387" y="3962400"/>
              <a:ext cx="113561" cy="38899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A60E140-466D-1069-1551-2A790BEAE4C8}"/>
                </a:ext>
              </a:extLst>
            </p:cNvPr>
            <p:cNvCxnSpPr/>
            <p:nvPr/>
          </p:nvCxnSpPr>
          <p:spPr>
            <a:xfrm flipH="1">
              <a:off x="7315201" y="2541864"/>
              <a:ext cx="327170" cy="58044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D5159F4-C26E-297C-E638-9BCEF6778BC1}"/>
                </a:ext>
              </a:extLst>
            </p:cNvPr>
            <p:cNvCxnSpPr/>
            <p:nvPr/>
          </p:nvCxnSpPr>
          <p:spPr>
            <a:xfrm>
              <a:off x="7305270" y="3108974"/>
              <a:ext cx="211875" cy="2337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E510D5C-F6DA-C019-1489-9E7531EB6310}"/>
                </a:ext>
              </a:extLst>
            </p:cNvPr>
            <p:cNvCxnSpPr/>
            <p:nvPr/>
          </p:nvCxnSpPr>
          <p:spPr>
            <a:xfrm>
              <a:off x="7630490" y="2548696"/>
              <a:ext cx="293114" cy="55261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4F0952D-1E72-8359-02B5-CD0213553A5B}"/>
                </a:ext>
              </a:extLst>
            </p:cNvPr>
            <p:cNvCxnSpPr/>
            <p:nvPr/>
          </p:nvCxnSpPr>
          <p:spPr>
            <a:xfrm>
              <a:off x="7912360" y="3091153"/>
              <a:ext cx="252507" cy="1127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TextBox 47">
            <a:extLst>
              <a:ext uri="{FF2B5EF4-FFF2-40B4-BE49-F238E27FC236}">
                <a16:creationId xmlns:a16="http://schemas.microsoft.com/office/drawing/2014/main" id="{C0AE717E-458E-98B8-2864-69A8BFFBD107}"/>
              </a:ext>
            </a:extLst>
          </p:cNvPr>
          <p:cNvSpPr txBox="1"/>
          <p:nvPr/>
        </p:nvSpPr>
        <p:spPr>
          <a:xfrm>
            <a:off x="3262681" y="4870121"/>
            <a:ext cx="6157912" cy="1723549"/>
          </a:xfrm>
          <a:prstGeom prst="rect">
            <a:avLst/>
          </a:prstGeom>
          <a:noFill/>
        </p:spPr>
        <p:txBody>
          <a:bodyPr wrap="square">
            <a:spAutoFit/>
          </a:bodyPr>
          <a:lstStyle/>
          <a:p>
            <a:pPr algn="ctr" fontAlgn="base">
              <a:spcAft>
                <a:spcPts val="1200"/>
              </a:spcAft>
            </a:pPr>
            <a:r>
              <a:rPr lang="en-US" sz="2400" b="1" i="0" dirty="0">
                <a:solidFill>
                  <a:srgbClr val="212225"/>
                </a:solidFill>
                <a:effectLst/>
              </a:rPr>
              <a:t>What are some things the Lord invites us to do to turn to Him?</a:t>
            </a:r>
          </a:p>
          <a:p>
            <a:pPr algn="ctr" fontAlgn="base">
              <a:spcAft>
                <a:spcPts val="1200"/>
              </a:spcAft>
            </a:pPr>
            <a:r>
              <a:rPr lang="en-US" sz="2400" b="1" i="0" dirty="0">
                <a:solidFill>
                  <a:srgbClr val="212225"/>
                </a:solidFill>
                <a:effectLst/>
              </a:rPr>
              <a:t>What lies might Satan use to convince us to turn away from the Lord?</a:t>
            </a:r>
          </a:p>
        </p:txBody>
      </p:sp>
      <p:grpSp>
        <p:nvGrpSpPr>
          <p:cNvPr id="53" name="Group 52">
            <a:extLst>
              <a:ext uri="{FF2B5EF4-FFF2-40B4-BE49-F238E27FC236}">
                <a16:creationId xmlns:a16="http://schemas.microsoft.com/office/drawing/2014/main" id="{5DA53535-36E8-0315-E60A-0C7A6E6591ED}"/>
              </a:ext>
            </a:extLst>
          </p:cNvPr>
          <p:cNvGrpSpPr/>
          <p:nvPr/>
        </p:nvGrpSpPr>
        <p:grpSpPr>
          <a:xfrm>
            <a:off x="10812305" y="1900354"/>
            <a:ext cx="1207559" cy="2800349"/>
            <a:chOff x="8778410" y="470494"/>
            <a:chExt cx="2719260" cy="6306018"/>
          </a:xfrm>
        </p:grpSpPr>
        <p:grpSp>
          <p:nvGrpSpPr>
            <p:cNvPr id="54" name="Group 53">
              <a:extLst>
                <a:ext uri="{FF2B5EF4-FFF2-40B4-BE49-F238E27FC236}">
                  <a16:creationId xmlns:a16="http://schemas.microsoft.com/office/drawing/2014/main" id="{77A05840-A1B8-A5F4-CFFD-D1ADC0502472}"/>
                </a:ext>
              </a:extLst>
            </p:cNvPr>
            <p:cNvGrpSpPr/>
            <p:nvPr/>
          </p:nvGrpSpPr>
          <p:grpSpPr>
            <a:xfrm>
              <a:off x="8778410" y="470494"/>
              <a:ext cx="2719260" cy="6306018"/>
              <a:chOff x="1519855" y="349452"/>
              <a:chExt cx="2655905" cy="6159097"/>
            </a:xfrm>
            <a:solidFill>
              <a:schemeClr val="tx1"/>
            </a:solidFill>
          </p:grpSpPr>
          <p:sp>
            <p:nvSpPr>
              <p:cNvPr id="56" name="Freeform: Shape 55">
                <a:extLst>
                  <a:ext uri="{FF2B5EF4-FFF2-40B4-BE49-F238E27FC236}">
                    <a16:creationId xmlns:a16="http://schemas.microsoft.com/office/drawing/2014/main" id="{9D5D5200-D3AD-4389-4A51-381DB0C91280}"/>
                  </a:ext>
                </a:extLst>
              </p:cNvPr>
              <p:cNvSpPr/>
              <p:nvPr/>
            </p:nvSpPr>
            <p:spPr>
              <a:xfrm rot="10800000">
                <a:off x="1551418" y="349452"/>
                <a:ext cx="2588980" cy="275966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7" name="Oval 56">
                <a:extLst>
                  <a:ext uri="{FF2B5EF4-FFF2-40B4-BE49-F238E27FC236}">
                    <a16:creationId xmlns:a16="http://schemas.microsoft.com/office/drawing/2014/main" id="{611A0E5A-D12E-F1B9-1A51-7FD5088EC964}"/>
                  </a:ext>
                </a:extLst>
              </p:cNvPr>
              <p:cNvSpPr/>
              <p:nvPr/>
            </p:nvSpPr>
            <p:spPr>
              <a:xfrm rot="976600">
                <a:off x="1532204" y="3793170"/>
                <a:ext cx="562732" cy="814699"/>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a:extLst>
                  <a:ext uri="{FF2B5EF4-FFF2-40B4-BE49-F238E27FC236}">
                    <a16:creationId xmlns:a16="http://schemas.microsoft.com/office/drawing/2014/main" id="{B574126E-A8E2-427B-7FFC-AAAC59ABD83A}"/>
                  </a:ext>
                </a:extLst>
              </p:cNvPr>
              <p:cNvSpPr/>
              <p:nvPr/>
            </p:nvSpPr>
            <p:spPr>
              <a:xfrm rot="808127">
                <a:off x="1559473" y="2126026"/>
                <a:ext cx="1407395" cy="2188537"/>
              </a:xfrm>
              <a:prstGeom prst="trapezoid">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a:extLst>
                  <a:ext uri="{FF2B5EF4-FFF2-40B4-BE49-F238E27FC236}">
                    <a16:creationId xmlns:a16="http://schemas.microsoft.com/office/drawing/2014/main" id="{C9B358A4-A5A4-06A8-CE7A-0061B38B482A}"/>
                  </a:ext>
                </a:extLst>
              </p:cNvPr>
              <p:cNvSpPr/>
              <p:nvPr/>
            </p:nvSpPr>
            <p:spPr>
              <a:xfrm>
                <a:off x="2132755" y="2056936"/>
                <a:ext cx="1430103" cy="1536987"/>
              </a:xfrm>
              <a:prstGeom prst="trapezoid">
                <a:avLst>
                  <a:gd name="adj" fmla="val 2488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20563538-B004-C812-4F89-607B156C6CA2}"/>
                  </a:ext>
                </a:extLst>
              </p:cNvPr>
              <p:cNvSpPr/>
              <p:nvPr/>
            </p:nvSpPr>
            <p:spPr>
              <a:xfrm rot="886948" flipH="1">
                <a:off x="2810938" y="5911767"/>
                <a:ext cx="747999" cy="59678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290BAC88-BD94-CACA-830D-C7145009C131}"/>
                  </a:ext>
                </a:extLst>
              </p:cNvPr>
              <p:cNvSpPr/>
              <p:nvPr/>
            </p:nvSpPr>
            <p:spPr>
              <a:xfrm rot="20713052">
                <a:off x="1902937" y="5911767"/>
                <a:ext cx="747999" cy="59678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a:extLst>
                  <a:ext uri="{FF2B5EF4-FFF2-40B4-BE49-F238E27FC236}">
                    <a16:creationId xmlns:a16="http://schemas.microsoft.com/office/drawing/2014/main" id="{F976E753-9EE5-44E1-ACFF-CA61DE679123}"/>
                  </a:ext>
                </a:extLst>
              </p:cNvPr>
              <p:cNvSpPr/>
              <p:nvPr/>
            </p:nvSpPr>
            <p:spPr>
              <a:xfrm>
                <a:off x="1519855" y="2137830"/>
                <a:ext cx="2655905" cy="4044699"/>
              </a:xfrm>
              <a:prstGeom prst="trapezoid">
                <a:avLst>
                  <a:gd name="adj" fmla="val 34948"/>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72F059DA-3844-6419-97C5-589A16C86BF9}"/>
                  </a:ext>
                </a:extLst>
              </p:cNvPr>
              <p:cNvSpPr/>
              <p:nvPr/>
            </p:nvSpPr>
            <p:spPr>
              <a:xfrm>
                <a:off x="2117131" y="3491848"/>
                <a:ext cx="1430103" cy="24268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4" name="Rounded Rectangle 10">
                <a:extLst>
                  <a:ext uri="{FF2B5EF4-FFF2-40B4-BE49-F238E27FC236}">
                    <a16:creationId xmlns:a16="http://schemas.microsoft.com/office/drawing/2014/main" id="{33ADD289-D582-B6D9-751C-2A13E49C1763}"/>
                  </a:ext>
                </a:extLst>
              </p:cNvPr>
              <p:cNvSpPr/>
              <p:nvPr/>
            </p:nvSpPr>
            <p:spPr>
              <a:xfrm>
                <a:off x="2268956" y="3593919"/>
                <a:ext cx="204301" cy="1132517"/>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5" name="Rounded Rectangle 11">
                <a:extLst>
                  <a:ext uri="{FF2B5EF4-FFF2-40B4-BE49-F238E27FC236}">
                    <a16:creationId xmlns:a16="http://schemas.microsoft.com/office/drawing/2014/main" id="{9BB8D8EA-C032-B146-582C-B8D72C02D941}"/>
                  </a:ext>
                </a:extLst>
              </p:cNvPr>
              <p:cNvSpPr/>
              <p:nvPr/>
            </p:nvSpPr>
            <p:spPr>
              <a:xfrm rot="20563410">
                <a:off x="2411039" y="3478127"/>
                <a:ext cx="215948" cy="1375199"/>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 name="Rounded Rectangle 12">
                <a:extLst>
                  <a:ext uri="{FF2B5EF4-FFF2-40B4-BE49-F238E27FC236}">
                    <a16:creationId xmlns:a16="http://schemas.microsoft.com/office/drawing/2014/main" id="{FFFFB866-3892-DBF1-9340-EEF0221B5CFF}"/>
                  </a:ext>
                </a:extLst>
              </p:cNvPr>
              <p:cNvSpPr/>
              <p:nvPr/>
            </p:nvSpPr>
            <p:spPr>
              <a:xfrm>
                <a:off x="2200857" y="3432133"/>
                <a:ext cx="272401" cy="24268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7" name="Oval 11266">
                <a:extLst>
                  <a:ext uri="{FF2B5EF4-FFF2-40B4-BE49-F238E27FC236}">
                    <a16:creationId xmlns:a16="http://schemas.microsoft.com/office/drawing/2014/main" id="{97B07D04-4C22-AA6B-C147-0A1D53A1FE16}"/>
                  </a:ext>
                </a:extLst>
              </p:cNvPr>
              <p:cNvSpPr/>
              <p:nvPr/>
            </p:nvSpPr>
            <p:spPr>
              <a:xfrm flipH="1">
                <a:off x="2564109" y="1438796"/>
                <a:ext cx="615217" cy="1226318"/>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8" name="Oval 5">
                <a:extLst>
                  <a:ext uri="{FF2B5EF4-FFF2-40B4-BE49-F238E27FC236}">
                    <a16:creationId xmlns:a16="http://schemas.microsoft.com/office/drawing/2014/main" id="{3F8D3F7E-D81C-3F4B-5396-A75C01FDB3FC}"/>
                  </a:ext>
                </a:extLst>
              </p:cNvPr>
              <p:cNvSpPr/>
              <p:nvPr/>
            </p:nvSpPr>
            <p:spPr>
              <a:xfrm rot="533072">
                <a:off x="3248970" y="3998884"/>
                <a:ext cx="519990" cy="80277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9" name="Trapezoid 11268">
                <a:extLst>
                  <a:ext uri="{FF2B5EF4-FFF2-40B4-BE49-F238E27FC236}">
                    <a16:creationId xmlns:a16="http://schemas.microsoft.com/office/drawing/2014/main" id="{97F49C94-5B59-EDC9-0BFC-878B1F803F07}"/>
                  </a:ext>
                </a:extLst>
              </p:cNvPr>
              <p:cNvSpPr/>
              <p:nvPr/>
            </p:nvSpPr>
            <p:spPr>
              <a:xfrm rot="20482940" flipH="1">
                <a:off x="2826247" y="2204025"/>
                <a:ext cx="1216602" cy="2214231"/>
              </a:xfrm>
              <a:prstGeom prst="trapezoid">
                <a:avLst>
                  <a:gd name="adj" fmla="val 45207"/>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0" name="Oval 11269">
                <a:extLst>
                  <a:ext uri="{FF2B5EF4-FFF2-40B4-BE49-F238E27FC236}">
                    <a16:creationId xmlns:a16="http://schemas.microsoft.com/office/drawing/2014/main" id="{948A582F-D2D5-B5F1-AC28-B304552143E0}"/>
                  </a:ext>
                </a:extLst>
              </p:cNvPr>
              <p:cNvSpPr/>
              <p:nvPr/>
            </p:nvSpPr>
            <p:spPr>
              <a:xfrm>
                <a:off x="2216457" y="564889"/>
                <a:ext cx="1245855" cy="1831214"/>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1" name="Oval 11270">
                <a:extLst>
                  <a:ext uri="{FF2B5EF4-FFF2-40B4-BE49-F238E27FC236}">
                    <a16:creationId xmlns:a16="http://schemas.microsoft.com/office/drawing/2014/main" id="{91108F13-94B8-E6AE-5812-06C0EF99C0F3}"/>
                  </a:ext>
                </a:extLst>
              </p:cNvPr>
              <p:cNvSpPr/>
              <p:nvPr/>
            </p:nvSpPr>
            <p:spPr>
              <a:xfrm>
                <a:off x="1956532" y="1006559"/>
                <a:ext cx="165766" cy="1478493"/>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73" name="Freeform: Shape 11272">
                <a:extLst>
                  <a:ext uri="{FF2B5EF4-FFF2-40B4-BE49-F238E27FC236}">
                    <a16:creationId xmlns:a16="http://schemas.microsoft.com/office/drawing/2014/main" id="{DCDE6A6A-88BF-6CC7-32E5-7A056D33D878}"/>
                  </a:ext>
                </a:extLst>
              </p:cNvPr>
              <p:cNvSpPr/>
              <p:nvPr/>
            </p:nvSpPr>
            <p:spPr>
              <a:xfrm rot="407483">
                <a:off x="2227556" y="1734750"/>
                <a:ext cx="1228391" cy="78454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1274" name="Oval 11273">
                <a:extLst>
                  <a:ext uri="{FF2B5EF4-FFF2-40B4-BE49-F238E27FC236}">
                    <a16:creationId xmlns:a16="http://schemas.microsoft.com/office/drawing/2014/main" id="{9FF66582-CE14-E787-6E0D-BAFE5CA82151}"/>
                  </a:ext>
                </a:extLst>
              </p:cNvPr>
              <p:cNvSpPr/>
              <p:nvPr/>
            </p:nvSpPr>
            <p:spPr>
              <a:xfrm>
                <a:off x="2602743" y="1834903"/>
                <a:ext cx="457465" cy="222033"/>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5" name="Freeform: Shape 11274">
                <a:extLst>
                  <a:ext uri="{FF2B5EF4-FFF2-40B4-BE49-F238E27FC236}">
                    <a16:creationId xmlns:a16="http://schemas.microsoft.com/office/drawing/2014/main" id="{EEA856BB-0B3B-B45D-813C-1359074C01D2}"/>
                  </a:ext>
                </a:extLst>
              </p:cNvPr>
              <p:cNvSpPr/>
              <p:nvPr/>
            </p:nvSpPr>
            <p:spPr>
              <a:xfrm rot="10800000">
                <a:off x="2263170" y="362873"/>
                <a:ext cx="1177860" cy="716984"/>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1276" name="Oval 11275">
                <a:extLst>
                  <a:ext uri="{FF2B5EF4-FFF2-40B4-BE49-F238E27FC236}">
                    <a16:creationId xmlns:a16="http://schemas.microsoft.com/office/drawing/2014/main" id="{E0A4B7D2-EFAB-D101-EB91-96A1B79A9FC0}"/>
                  </a:ext>
                </a:extLst>
              </p:cNvPr>
              <p:cNvSpPr/>
              <p:nvPr/>
            </p:nvSpPr>
            <p:spPr>
              <a:xfrm rot="886948" flipH="1">
                <a:off x="3043127" y="398480"/>
                <a:ext cx="532252" cy="537298"/>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7" name="Oval 11276">
                <a:extLst>
                  <a:ext uri="{FF2B5EF4-FFF2-40B4-BE49-F238E27FC236}">
                    <a16:creationId xmlns:a16="http://schemas.microsoft.com/office/drawing/2014/main" id="{CB487624-1272-51AA-097C-ACE1B30302E9}"/>
                  </a:ext>
                </a:extLst>
              </p:cNvPr>
              <p:cNvSpPr/>
              <p:nvPr/>
            </p:nvSpPr>
            <p:spPr>
              <a:xfrm rot="886948" flipH="1">
                <a:off x="2104979" y="388309"/>
                <a:ext cx="532252" cy="537298"/>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D937C265-460B-562D-500F-889901B63B3C}"/>
                </a:ext>
              </a:extLst>
            </p:cNvPr>
            <p:cNvSpPr/>
            <p:nvPr/>
          </p:nvSpPr>
          <p:spPr>
            <a:xfrm rot="19489945">
              <a:off x="10766317" y="4065763"/>
              <a:ext cx="576156" cy="834133"/>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89" name="Group 11288">
            <a:extLst>
              <a:ext uri="{FF2B5EF4-FFF2-40B4-BE49-F238E27FC236}">
                <a16:creationId xmlns:a16="http://schemas.microsoft.com/office/drawing/2014/main" id="{E6DEEB78-8143-A78C-2811-9E6479A48020}"/>
              </a:ext>
            </a:extLst>
          </p:cNvPr>
          <p:cNvGrpSpPr/>
          <p:nvPr/>
        </p:nvGrpSpPr>
        <p:grpSpPr>
          <a:xfrm>
            <a:off x="4776721" y="948434"/>
            <a:ext cx="1564916" cy="1124450"/>
            <a:chOff x="2219325" y="495053"/>
            <a:chExt cx="1564916" cy="1124450"/>
          </a:xfrm>
        </p:grpSpPr>
        <p:sp>
          <p:nvSpPr>
            <p:cNvPr id="11286" name="Thought Bubble: Cloud 11285">
              <a:extLst>
                <a:ext uri="{FF2B5EF4-FFF2-40B4-BE49-F238E27FC236}">
                  <a16:creationId xmlns:a16="http://schemas.microsoft.com/office/drawing/2014/main" id="{97453373-2978-8A94-FBC2-9E8EE35E36F6}"/>
                </a:ext>
              </a:extLst>
            </p:cNvPr>
            <p:cNvSpPr/>
            <p:nvPr/>
          </p:nvSpPr>
          <p:spPr>
            <a:xfrm>
              <a:off x="2219325" y="495053"/>
              <a:ext cx="1564916" cy="1124450"/>
            </a:xfrm>
            <a:prstGeom prst="cloudCallou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8" name="TextBox 11287">
              <a:extLst>
                <a:ext uri="{FF2B5EF4-FFF2-40B4-BE49-F238E27FC236}">
                  <a16:creationId xmlns:a16="http://schemas.microsoft.com/office/drawing/2014/main" id="{61803691-D546-32E3-3F1E-C66AFD10733B}"/>
                </a:ext>
              </a:extLst>
            </p:cNvPr>
            <p:cNvSpPr txBox="1"/>
            <p:nvPr/>
          </p:nvSpPr>
          <p:spPr>
            <a:xfrm>
              <a:off x="2419336" y="697312"/>
              <a:ext cx="1319240" cy="646331"/>
            </a:xfrm>
            <a:prstGeom prst="rect">
              <a:avLst/>
            </a:prstGeom>
            <a:noFill/>
          </p:spPr>
          <p:txBody>
            <a:bodyPr wrap="square">
              <a:spAutoFit/>
            </a:bodyPr>
            <a:lstStyle/>
            <a:p>
              <a:pPr algn="ctr"/>
              <a:r>
                <a:rPr lang="en-US" sz="1800" b="1" i="0" dirty="0">
                  <a:solidFill>
                    <a:srgbClr val="212225"/>
                  </a:solidFill>
                  <a:effectLst/>
                  <a:latin typeface="Bradley Hand ITC" panose="03070402050302030203" pitchFamily="66" charset="0"/>
                </a:rPr>
                <a:t>It’s not a big deal</a:t>
              </a:r>
              <a:endParaRPr lang="en-US" dirty="0">
                <a:latin typeface="Bradley Hand ITC" panose="03070402050302030203" pitchFamily="66" charset="0"/>
              </a:endParaRPr>
            </a:p>
          </p:txBody>
        </p:sp>
      </p:grpSp>
      <p:grpSp>
        <p:nvGrpSpPr>
          <p:cNvPr id="11290" name="Group 11289">
            <a:extLst>
              <a:ext uri="{FF2B5EF4-FFF2-40B4-BE49-F238E27FC236}">
                <a16:creationId xmlns:a16="http://schemas.microsoft.com/office/drawing/2014/main" id="{D8A6AC88-C92E-1AE2-870A-435D1216CF33}"/>
              </a:ext>
            </a:extLst>
          </p:cNvPr>
          <p:cNvGrpSpPr/>
          <p:nvPr/>
        </p:nvGrpSpPr>
        <p:grpSpPr>
          <a:xfrm flipH="1">
            <a:off x="3045858" y="605216"/>
            <a:ext cx="1564916" cy="1124450"/>
            <a:chOff x="2219325" y="495053"/>
            <a:chExt cx="1564916" cy="1124450"/>
          </a:xfrm>
        </p:grpSpPr>
        <p:sp>
          <p:nvSpPr>
            <p:cNvPr id="11291" name="Thought Bubble: Cloud 11290">
              <a:extLst>
                <a:ext uri="{FF2B5EF4-FFF2-40B4-BE49-F238E27FC236}">
                  <a16:creationId xmlns:a16="http://schemas.microsoft.com/office/drawing/2014/main" id="{018756AD-06A1-E814-ADE4-54B0878F8434}"/>
                </a:ext>
              </a:extLst>
            </p:cNvPr>
            <p:cNvSpPr/>
            <p:nvPr/>
          </p:nvSpPr>
          <p:spPr>
            <a:xfrm>
              <a:off x="2219325" y="495053"/>
              <a:ext cx="1564916" cy="1124450"/>
            </a:xfrm>
            <a:prstGeom prst="cloudCallout">
              <a:avLst>
                <a:gd name="adj1" fmla="val -20833"/>
                <a:gd name="adj2" fmla="val 71818"/>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2" name="TextBox 11291">
              <a:extLst>
                <a:ext uri="{FF2B5EF4-FFF2-40B4-BE49-F238E27FC236}">
                  <a16:creationId xmlns:a16="http://schemas.microsoft.com/office/drawing/2014/main" id="{055C167E-8B29-5A71-CD2F-2E2208D49A88}"/>
                </a:ext>
              </a:extLst>
            </p:cNvPr>
            <p:cNvSpPr txBox="1"/>
            <p:nvPr/>
          </p:nvSpPr>
          <p:spPr>
            <a:xfrm>
              <a:off x="2339764" y="733825"/>
              <a:ext cx="1319240" cy="646331"/>
            </a:xfrm>
            <a:prstGeom prst="rect">
              <a:avLst/>
            </a:prstGeom>
            <a:noFill/>
          </p:spPr>
          <p:txBody>
            <a:bodyPr wrap="square">
              <a:spAutoFit/>
            </a:bodyPr>
            <a:lstStyle/>
            <a:p>
              <a:pPr algn="ctr"/>
              <a:r>
                <a:rPr lang="en-US" sz="1800" b="1" i="0" dirty="0">
                  <a:solidFill>
                    <a:srgbClr val="212225"/>
                  </a:solidFill>
                  <a:effectLst/>
                  <a:latin typeface="Bradley Hand ITC" panose="03070402050302030203" pitchFamily="66" charset="0"/>
                </a:rPr>
                <a:t>I can repent later</a:t>
              </a:r>
              <a:endParaRPr lang="en-US" dirty="0">
                <a:latin typeface="Bradley Hand ITC" panose="03070402050302030203" pitchFamily="66" charset="0"/>
              </a:endParaRPr>
            </a:p>
          </p:txBody>
        </p:sp>
      </p:grpSp>
      <p:grpSp>
        <p:nvGrpSpPr>
          <p:cNvPr id="11299" name="Group 11298">
            <a:extLst>
              <a:ext uri="{FF2B5EF4-FFF2-40B4-BE49-F238E27FC236}">
                <a16:creationId xmlns:a16="http://schemas.microsoft.com/office/drawing/2014/main" id="{38E25819-94BB-3E88-03F7-E7A920E638E8}"/>
              </a:ext>
            </a:extLst>
          </p:cNvPr>
          <p:cNvGrpSpPr/>
          <p:nvPr/>
        </p:nvGrpSpPr>
        <p:grpSpPr>
          <a:xfrm>
            <a:off x="1185259" y="1234799"/>
            <a:ext cx="1706391" cy="1160846"/>
            <a:chOff x="1185259" y="1234799"/>
            <a:chExt cx="1706391" cy="1160846"/>
          </a:xfrm>
        </p:grpSpPr>
        <p:sp>
          <p:nvSpPr>
            <p:cNvPr id="11294" name="Thought Bubble: Cloud 11293">
              <a:extLst>
                <a:ext uri="{FF2B5EF4-FFF2-40B4-BE49-F238E27FC236}">
                  <a16:creationId xmlns:a16="http://schemas.microsoft.com/office/drawing/2014/main" id="{4B0B78C5-2D6A-39F2-C345-FE189CE1AAF1}"/>
                </a:ext>
              </a:extLst>
            </p:cNvPr>
            <p:cNvSpPr/>
            <p:nvPr/>
          </p:nvSpPr>
          <p:spPr>
            <a:xfrm rot="20489469" flipH="1">
              <a:off x="1185259" y="1234799"/>
              <a:ext cx="1706391" cy="1160846"/>
            </a:xfrm>
            <a:prstGeom prst="cloudCallout">
              <a:avLst>
                <a:gd name="adj1" fmla="val -43601"/>
                <a:gd name="adj2" fmla="val 65917"/>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5" name="TextBox 11294">
              <a:extLst>
                <a:ext uri="{FF2B5EF4-FFF2-40B4-BE49-F238E27FC236}">
                  <a16:creationId xmlns:a16="http://schemas.microsoft.com/office/drawing/2014/main" id="{9A2BE97A-062F-1950-C7FD-34FA1BBA3DB6}"/>
                </a:ext>
              </a:extLst>
            </p:cNvPr>
            <p:cNvSpPr txBox="1"/>
            <p:nvPr/>
          </p:nvSpPr>
          <p:spPr>
            <a:xfrm rot="20489469" flipH="1">
              <a:off x="1339050" y="1321092"/>
              <a:ext cx="1438505" cy="953216"/>
            </a:xfrm>
            <a:prstGeom prst="rect">
              <a:avLst/>
            </a:prstGeom>
            <a:noFill/>
            <a:ln>
              <a:noFill/>
            </a:ln>
          </p:spPr>
          <p:txBody>
            <a:bodyPr wrap="square">
              <a:spAutoFit/>
            </a:bodyPr>
            <a:lstStyle/>
            <a:p>
              <a:pPr algn="ctr"/>
              <a:r>
                <a:rPr lang="en-US" sz="1800" b="1" i="0" dirty="0">
                  <a:solidFill>
                    <a:srgbClr val="212225"/>
                  </a:solidFill>
                  <a:effectLst/>
                  <a:latin typeface="Bradley Hand ITC" panose="03070402050302030203" pitchFamily="66" charset="0"/>
                </a:rPr>
                <a:t>I’m not hurting anyone</a:t>
              </a:r>
              <a:endParaRPr lang="en-US" dirty="0">
                <a:latin typeface="Bradley Hand ITC" panose="03070402050302030203" pitchFamily="66" charset="0"/>
              </a:endParaRPr>
            </a:p>
          </p:txBody>
        </p:sp>
      </p:grpSp>
      <p:grpSp>
        <p:nvGrpSpPr>
          <p:cNvPr id="11296" name="Group 11295">
            <a:extLst>
              <a:ext uri="{FF2B5EF4-FFF2-40B4-BE49-F238E27FC236}">
                <a16:creationId xmlns:a16="http://schemas.microsoft.com/office/drawing/2014/main" id="{C871046D-FCEC-84A3-43FA-1EA54A4335DA}"/>
              </a:ext>
            </a:extLst>
          </p:cNvPr>
          <p:cNvGrpSpPr/>
          <p:nvPr/>
        </p:nvGrpSpPr>
        <p:grpSpPr>
          <a:xfrm rot="16501752" flipH="1">
            <a:off x="1358206" y="2584860"/>
            <a:ext cx="1207634" cy="1529796"/>
            <a:chOff x="2219325" y="495053"/>
            <a:chExt cx="1564916" cy="1124450"/>
          </a:xfrm>
        </p:grpSpPr>
        <p:sp>
          <p:nvSpPr>
            <p:cNvPr id="11297" name="Thought Bubble: Cloud 11296">
              <a:extLst>
                <a:ext uri="{FF2B5EF4-FFF2-40B4-BE49-F238E27FC236}">
                  <a16:creationId xmlns:a16="http://schemas.microsoft.com/office/drawing/2014/main" id="{795C6FBA-7E8E-6A5A-0F33-524FBE91447C}"/>
                </a:ext>
              </a:extLst>
            </p:cNvPr>
            <p:cNvSpPr/>
            <p:nvPr/>
          </p:nvSpPr>
          <p:spPr>
            <a:xfrm>
              <a:off x="2219325" y="495053"/>
              <a:ext cx="1564916" cy="1124450"/>
            </a:xfrm>
            <a:prstGeom prst="cloudCallout">
              <a:avLst>
                <a:gd name="adj1" fmla="val -56164"/>
                <a:gd name="adj2" fmla="val 66921"/>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8" name="TextBox 11297">
              <a:extLst>
                <a:ext uri="{FF2B5EF4-FFF2-40B4-BE49-F238E27FC236}">
                  <a16:creationId xmlns:a16="http://schemas.microsoft.com/office/drawing/2014/main" id="{19DC9FF6-F859-90D7-F3FC-BCA901FF3B37}"/>
                </a:ext>
              </a:extLst>
            </p:cNvPr>
            <p:cNvSpPr txBox="1"/>
            <p:nvPr/>
          </p:nvSpPr>
          <p:spPr>
            <a:xfrm rot="16816698">
              <a:off x="2515792" y="616193"/>
              <a:ext cx="967185" cy="881595"/>
            </a:xfrm>
            <a:prstGeom prst="rect">
              <a:avLst/>
            </a:prstGeom>
            <a:noFill/>
          </p:spPr>
          <p:txBody>
            <a:bodyPr wrap="square">
              <a:spAutoFit/>
            </a:bodyPr>
            <a:lstStyle/>
            <a:p>
              <a:pPr algn="ctr"/>
              <a:r>
                <a:rPr lang="en-US" sz="1800" b="1" i="0" dirty="0">
                  <a:solidFill>
                    <a:srgbClr val="212225"/>
                  </a:solidFill>
                  <a:effectLst/>
                  <a:latin typeface="Bradley Hand ITC" panose="03070402050302030203" pitchFamily="66" charset="0"/>
                </a:rPr>
                <a:t>No one will know</a:t>
              </a:r>
              <a:endParaRPr lang="en-US" dirty="0">
                <a:latin typeface="Bradley Hand ITC" panose="03070402050302030203" pitchFamily="66" charset="0"/>
              </a:endParaRPr>
            </a:p>
          </p:txBody>
        </p:sp>
      </p:grpSp>
    </p:spTree>
    <p:extLst>
      <p:ext uri="{BB962C8B-B14F-4D97-AF65-F5344CB8AC3E}">
        <p14:creationId xmlns:p14="http://schemas.microsoft.com/office/powerpoint/2010/main" val="254089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11289"/>
                                        </p:tgtEl>
                                        <p:attrNameLst>
                                          <p:attrName>style.visibility</p:attrName>
                                        </p:attrNameLst>
                                      </p:cBhvr>
                                      <p:to>
                                        <p:strVal val="visible"/>
                                      </p:to>
                                    </p:set>
                                    <p:animEffect transition="in" filter="fade">
                                      <p:cBhvr>
                                        <p:cTn id="11" dur="1000"/>
                                        <p:tgtEl>
                                          <p:spTgt spid="11289"/>
                                        </p:tgtEl>
                                      </p:cBhvr>
                                    </p:animEffect>
                                    <p:anim calcmode="lin" valueType="num">
                                      <p:cBhvr>
                                        <p:cTn id="12" dur="1000" fill="hold"/>
                                        <p:tgtEl>
                                          <p:spTgt spid="11289"/>
                                        </p:tgtEl>
                                        <p:attrNameLst>
                                          <p:attrName>ppt_x</p:attrName>
                                        </p:attrNameLst>
                                      </p:cBhvr>
                                      <p:tavLst>
                                        <p:tav tm="0">
                                          <p:val>
                                            <p:strVal val="#ppt_x"/>
                                          </p:val>
                                        </p:tav>
                                        <p:tav tm="100000">
                                          <p:val>
                                            <p:strVal val="#ppt_x"/>
                                          </p:val>
                                        </p:tav>
                                      </p:tavLst>
                                    </p:anim>
                                    <p:anim calcmode="lin" valueType="num">
                                      <p:cBhvr>
                                        <p:cTn id="13" dur="1000" fill="hold"/>
                                        <p:tgtEl>
                                          <p:spTgt spid="1128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11290"/>
                                        </p:tgtEl>
                                        <p:attrNameLst>
                                          <p:attrName>style.visibility</p:attrName>
                                        </p:attrNameLst>
                                      </p:cBhvr>
                                      <p:to>
                                        <p:strVal val="visible"/>
                                      </p:to>
                                    </p:set>
                                    <p:animEffect transition="in" filter="fade">
                                      <p:cBhvr>
                                        <p:cTn id="18" dur="1000"/>
                                        <p:tgtEl>
                                          <p:spTgt spid="11290"/>
                                        </p:tgtEl>
                                      </p:cBhvr>
                                    </p:animEffect>
                                    <p:anim calcmode="lin" valueType="num">
                                      <p:cBhvr>
                                        <p:cTn id="19" dur="1000" fill="hold"/>
                                        <p:tgtEl>
                                          <p:spTgt spid="11290"/>
                                        </p:tgtEl>
                                        <p:attrNameLst>
                                          <p:attrName>ppt_x</p:attrName>
                                        </p:attrNameLst>
                                      </p:cBhvr>
                                      <p:tavLst>
                                        <p:tav tm="0">
                                          <p:val>
                                            <p:strVal val="#ppt_x"/>
                                          </p:val>
                                        </p:tav>
                                        <p:tav tm="100000">
                                          <p:val>
                                            <p:strVal val="#ppt_x"/>
                                          </p:val>
                                        </p:tav>
                                      </p:tavLst>
                                    </p:anim>
                                    <p:anim calcmode="lin" valueType="num">
                                      <p:cBhvr>
                                        <p:cTn id="20" dur="1000" fill="hold"/>
                                        <p:tgtEl>
                                          <p:spTgt spid="1129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11299"/>
                                        </p:tgtEl>
                                        <p:attrNameLst>
                                          <p:attrName>style.visibility</p:attrName>
                                        </p:attrNameLst>
                                      </p:cBhvr>
                                      <p:to>
                                        <p:strVal val="visible"/>
                                      </p:to>
                                    </p:set>
                                    <p:animEffect transition="in" filter="fade">
                                      <p:cBhvr>
                                        <p:cTn id="25" dur="1000"/>
                                        <p:tgtEl>
                                          <p:spTgt spid="11299"/>
                                        </p:tgtEl>
                                      </p:cBhvr>
                                    </p:animEffect>
                                    <p:anim calcmode="lin" valueType="num">
                                      <p:cBhvr>
                                        <p:cTn id="26" dur="1000" fill="hold"/>
                                        <p:tgtEl>
                                          <p:spTgt spid="11299"/>
                                        </p:tgtEl>
                                        <p:attrNameLst>
                                          <p:attrName>ppt_x</p:attrName>
                                        </p:attrNameLst>
                                      </p:cBhvr>
                                      <p:tavLst>
                                        <p:tav tm="0">
                                          <p:val>
                                            <p:strVal val="#ppt_x"/>
                                          </p:val>
                                        </p:tav>
                                        <p:tav tm="100000">
                                          <p:val>
                                            <p:strVal val="#ppt_x"/>
                                          </p:val>
                                        </p:tav>
                                      </p:tavLst>
                                    </p:anim>
                                    <p:anim calcmode="lin" valueType="num">
                                      <p:cBhvr>
                                        <p:cTn id="27" dur="1000" fill="hold"/>
                                        <p:tgtEl>
                                          <p:spTgt spid="1129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1296"/>
                                        </p:tgtEl>
                                        <p:attrNameLst>
                                          <p:attrName>style.visibility</p:attrName>
                                        </p:attrNameLst>
                                      </p:cBhvr>
                                      <p:to>
                                        <p:strVal val="visible"/>
                                      </p:to>
                                    </p:set>
                                    <p:animEffect transition="in" filter="fade">
                                      <p:cBhvr>
                                        <p:cTn id="32" dur="1000"/>
                                        <p:tgtEl>
                                          <p:spTgt spid="11296"/>
                                        </p:tgtEl>
                                      </p:cBhvr>
                                    </p:animEffect>
                                    <p:anim calcmode="lin" valueType="num">
                                      <p:cBhvr>
                                        <p:cTn id="33" dur="1000" fill="hold"/>
                                        <p:tgtEl>
                                          <p:spTgt spid="11296"/>
                                        </p:tgtEl>
                                        <p:attrNameLst>
                                          <p:attrName>ppt_x</p:attrName>
                                        </p:attrNameLst>
                                      </p:cBhvr>
                                      <p:tavLst>
                                        <p:tav tm="0">
                                          <p:val>
                                            <p:strVal val="#ppt_x"/>
                                          </p:val>
                                        </p:tav>
                                        <p:tav tm="100000">
                                          <p:val>
                                            <p:strVal val="#ppt_x"/>
                                          </p:val>
                                        </p:tav>
                                      </p:tavLst>
                                    </p:anim>
                                    <p:anim calcmode="lin" valueType="num">
                                      <p:cBhvr>
                                        <p:cTn id="34" dur="1000" fill="hold"/>
                                        <p:tgtEl>
                                          <p:spTgt spid="112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boywallpaper.co.uk/media/catalog/product/cache/1/image/5e06319eda06f020e43594a9c230972d/l/i/light_blue_red_dragons-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7159" y="6488668"/>
            <a:ext cx="2471570" cy="369332"/>
          </a:xfrm>
          <a:prstGeom prst="rect">
            <a:avLst/>
          </a:prstGeom>
          <a:noFill/>
        </p:spPr>
        <p:txBody>
          <a:bodyPr wrap="square" rtlCol="0">
            <a:spAutoFit/>
          </a:bodyPr>
          <a:lstStyle/>
          <a:p>
            <a:r>
              <a:rPr lang="en-US" dirty="0"/>
              <a:t>2 Samuel 11:1-5</a:t>
            </a:r>
          </a:p>
        </p:txBody>
      </p:sp>
      <p:sp>
        <p:nvSpPr>
          <p:cNvPr id="6" name="TextBox 5"/>
          <p:cNvSpPr txBox="1"/>
          <p:nvPr/>
        </p:nvSpPr>
        <p:spPr>
          <a:xfrm>
            <a:off x="0" y="0"/>
            <a:ext cx="4787153" cy="769441"/>
          </a:xfrm>
          <a:prstGeom prst="rect">
            <a:avLst/>
          </a:prstGeom>
          <a:noFill/>
        </p:spPr>
        <p:txBody>
          <a:bodyPr wrap="square" rtlCol="0">
            <a:spAutoFit/>
          </a:bodyPr>
          <a:lstStyle/>
          <a:p>
            <a:pPr algn="ctr"/>
            <a:r>
              <a:rPr lang="en-US" sz="4400" dirty="0">
                <a:latin typeface="AR BLANCA" panose="02000000000000000000" pitchFamily="2" charset="0"/>
              </a:rPr>
              <a:t>Choices</a:t>
            </a:r>
          </a:p>
        </p:txBody>
      </p:sp>
      <p:grpSp>
        <p:nvGrpSpPr>
          <p:cNvPr id="5" name="Group 4"/>
          <p:cNvGrpSpPr/>
          <p:nvPr/>
        </p:nvGrpSpPr>
        <p:grpSpPr>
          <a:xfrm>
            <a:off x="3246421" y="5456910"/>
            <a:ext cx="4777608" cy="830997"/>
            <a:chOff x="3259868" y="5430909"/>
            <a:chExt cx="4777608" cy="830997"/>
          </a:xfrm>
        </p:grpSpPr>
        <p:sp>
          <p:nvSpPr>
            <p:cNvPr id="12" name="Rounded Rectangle 11"/>
            <p:cNvSpPr/>
            <p:nvPr/>
          </p:nvSpPr>
          <p:spPr>
            <a:xfrm rot="16200000">
              <a:off x="5303902" y="3747782"/>
              <a:ext cx="689540" cy="422056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259868" y="5430909"/>
              <a:ext cx="4777608" cy="830997"/>
            </a:xfrm>
            <a:prstGeom prst="rect">
              <a:avLst/>
            </a:prstGeom>
            <a:noFill/>
          </p:spPr>
          <p:txBody>
            <a:bodyPr wrap="square" rtlCol="0">
              <a:spAutoFit/>
            </a:bodyPr>
            <a:lstStyle/>
            <a:p>
              <a:pPr algn="ctr"/>
              <a:r>
                <a:rPr lang="en-US" sz="2400" i="1" dirty="0">
                  <a:solidFill>
                    <a:schemeClr val="bg1"/>
                  </a:solidFill>
                </a:rPr>
                <a:t>He tarried at Jerusalem</a:t>
              </a:r>
            </a:p>
            <a:p>
              <a:pPr algn="ctr"/>
              <a:r>
                <a:rPr lang="en-US" sz="2400" i="1" dirty="0">
                  <a:solidFill>
                    <a:schemeClr val="bg1"/>
                  </a:solidFill>
                </a:rPr>
                <a:t> instead of going to battle</a:t>
              </a:r>
            </a:p>
          </p:txBody>
        </p:sp>
      </p:grpSp>
      <p:grpSp>
        <p:nvGrpSpPr>
          <p:cNvPr id="14" name="Group 13"/>
          <p:cNvGrpSpPr/>
          <p:nvPr/>
        </p:nvGrpSpPr>
        <p:grpSpPr>
          <a:xfrm>
            <a:off x="3659014" y="4403832"/>
            <a:ext cx="3974515" cy="830997"/>
            <a:chOff x="3538390" y="5430909"/>
            <a:chExt cx="4220563" cy="830997"/>
          </a:xfrm>
        </p:grpSpPr>
        <p:sp>
          <p:nvSpPr>
            <p:cNvPr id="15" name="Rounded Rectangle 14"/>
            <p:cNvSpPr/>
            <p:nvPr/>
          </p:nvSpPr>
          <p:spPr>
            <a:xfrm rot="16200000">
              <a:off x="5303902" y="3747782"/>
              <a:ext cx="689540" cy="422056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719011" y="5430909"/>
              <a:ext cx="3832621" cy="830997"/>
            </a:xfrm>
            <a:prstGeom prst="rect">
              <a:avLst/>
            </a:prstGeom>
            <a:noFill/>
          </p:spPr>
          <p:txBody>
            <a:bodyPr wrap="square" rtlCol="0">
              <a:spAutoFit/>
            </a:bodyPr>
            <a:lstStyle/>
            <a:p>
              <a:pPr algn="ctr"/>
              <a:r>
                <a:rPr lang="en-US" sz="2400" i="1" dirty="0">
                  <a:solidFill>
                    <a:schemeClr val="bg1"/>
                  </a:solidFill>
                </a:rPr>
                <a:t>He looked upon a woman washing herself</a:t>
              </a:r>
            </a:p>
          </p:txBody>
        </p:sp>
      </p:grpSp>
      <p:grpSp>
        <p:nvGrpSpPr>
          <p:cNvPr id="17" name="Group 16"/>
          <p:cNvGrpSpPr/>
          <p:nvPr/>
        </p:nvGrpSpPr>
        <p:grpSpPr>
          <a:xfrm>
            <a:off x="3576537" y="3570758"/>
            <a:ext cx="3947383" cy="551921"/>
            <a:chOff x="3290328" y="5650912"/>
            <a:chExt cx="4777608" cy="551921"/>
          </a:xfrm>
        </p:grpSpPr>
        <p:sp>
          <p:nvSpPr>
            <p:cNvPr id="18" name="Rounded Rectangle 17"/>
            <p:cNvSpPr/>
            <p:nvPr/>
          </p:nvSpPr>
          <p:spPr>
            <a:xfrm rot="16200000">
              <a:off x="5372711" y="3816591"/>
              <a:ext cx="551921" cy="422056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290328" y="5650912"/>
              <a:ext cx="4777608" cy="461665"/>
            </a:xfrm>
            <a:prstGeom prst="rect">
              <a:avLst/>
            </a:prstGeom>
            <a:noFill/>
          </p:spPr>
          <p:txBody>
            <a:bodyPr wrap="square" rtlCol="0">
              <a:spAutoFit/>
            </a:bodyPr>
            <a:lstStyle/>
            <a:p>
              <a:pPr algn="ctr"/>
              <a:r>
                <a:rPr lang="en-US" sz="2400" i="1" dirty="0">
                  <a:solidFill>
                    <a:schemeClr val="bg1"/>
                  </a:solidFill>
                </a:rPr>
                <a:t>He inquired after her</a:t>
              </a:r>
            </a:p>
          </p:txBody>
        </p:sp>
      </p:grpSp>
      <p:grpSp>
        <p:nvGrpSpPr>
          <p:cNvPr id="20" name="Group 19"/>
          <p:cNvGrpSpPr/>
          <p:nvPr/>
        </p:nvGrpSpPr>
        <p:grpSpPr>
          <a:xfrm>
            <a:off x="4017170" y="2472053"/>
            <a:ext cx="3134344" cy="830997"/>
            <a:chOff x="3538390" y="5425195"/>
            <a:chExt cx="4294256" cy="830997"/>
          </a:xfrm>
        </p:grpSpPr>
        <p:sp>
          <p:nvSpPr>
            <p:cNvPr id="21" name="Rounded Rectangle 20"/>
            <p:cNvSpPr/>
            <p:nvPr/>
          </p:nvSpPr>
          <p:spPr>
            <a:xfrm rot="16200000">
              <a:off x="5303902" y="3747782"/>
              <a:ext cx="689540" cy="422056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673639" y="5425195"/>
              <a:ext cx="4159007" cy="830997"/>
            </a:xfrm>
            <a:prstGeom prst="rect">
              <a:avLst/>
            </a:prstGeom>
            <a:noFill/>
          </p:spPr>
          <p:txBody>
            <a:bodyPr wrap="square" rtlCol="0">
              <a:spAutoFit/>
            </a:bodyPr>
            <a:lstStyle/>
            <a:p>
              <a:pPr algn="ctr"/>
              <a:r>
                <a:rPr lang="en-US" sz="2400" i="1" dirty="0">
                  <a:solidFill>
                    <a:schemeClr val="bg1"/>
                  </a:solidFill>
                </a:rPr>
                <a:t>He found out </a:t>
              </a:r>
            </a:p>
            <a:p>
              <a:pPr algn="ctr"/>
              <a:r>
                <a:rPr lang="en-US" sz="2400" i="1" dirty="0">
                  <a:solidFill>
                    <a:schemeClr val="bg1"/>
                  </a:solidFill>
                </a:rPr>
                <a:t>she was married</a:t>
              </a:r>
            </a:p>
          </p:txBody>
        </p:sp>
      </p:grpSp>
      <p:grpSp>
        <p:nvGrpSpPr>
          <p:cNvPr id="23" name="Group 22"/>
          <p:cNvGrpSpPr/>
          <p:nvPr/>
        </p:nvGrpSpPr>
        <p:grpSpPr>
          <a:xfrm>
            <a:off x="3924500" y="1550800"/>
            <a:ext cx="3173226" cy="830997"/>
            <a:chOff x="3259868" y="5430909"/>
            <a:chExt cx="4777608" cy="830997"/>
          </a:xfrm>
        </p:grpSpPr>
        <p:sp>
          <p:nvSpPr>
            <p:cNvPr id="24" name="Rounded Rectangle 23"/>
            <p:cNvSpPr/>
            <p:nvPr/>
          </p:nvSpPr>
          <p:spPr>
            <a:xfrm rot="16200000">
              <a:off x="5303902" y="3747782"/>
              <a:ext cx="689540" cy="422056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259868" y="5430909"/>
              <a:ext cx="4777608" cy="830997"/>
            </a:xfrm>
            <a:prstGeom prst="rect">
              <a:avLst/>
            </a:prstGeom>
            <a:noFill/>
          </p:spPr>
          <p:txBody>
            <a:bodyPr wrap="square" rtlCol="0">
              <a:spAutoFit/>
            </a:bodyPr>
            <a:lstStyle/>
            <a:p>
              <a:pPr algn="ctr"/>
              <a:r>
                <a:rPr lang="en-US" sz="2400" i="1" dirty="0">
                  <a:solidFill>
                    <a:schemeClr val="bg1"/>
                  </a:solidFill>
                </a:rPr>
                <a:t>He invited </a:t>
              </a:r>
            </a:p>
            <a:p>
              <a:pPr algn="ctr"/>
              <a:r>
                <a:rPr lang="en-US" sz="2400" i="1" dirty="0">
                  <a:solidFill>
                    <a:schemeClr val="bg1"/>
                  </a:solidFill>
                </a:rPr>
                <a:t>her to his place</a:t>
              </a:r>
            </a:p>
          </p:txBody>
        </p:sp>
      </p:grpSp>
      <p:grpSp>
        <p:nvGrpSpPr>
          <p:cNvPr id="26" name="Group 25"/>
          <p:cNvGrpSpPr/>
          <p:nvPr/>
        </p:nvGrpSpPr>
        <p:grpSpPr>
          <a:xfrm>
            <a:off x="4245864" y="540590"/>
            <a:ext cx="2608729" cy="830997"/>
            <a:chOff x="3259868" y="5430909"/>
            <a:chExt cx="4777608" cy="830997"/>
          </a:xfrm>
        </p:grpSpPr>
        <p:sp>
          <p:nvSpPr>
            <p:cNvPr id="27" name="Rounded Rectangle 26"/>
            <p:cNvSpPr/>
            <p:nvPr/>
          </p:nvSpPr>
          <p:spPr>
            <a:xfrm rot="16200000">
              <a:off x="5303902" y="3747782"/>
              <a:ext cx="689540" cy="422056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259868" y="5430909"/>
              <a:ext cx="4777608" cy="830997"/>
            </a:xfrm>
            <a:prstGeom prst="rect">
              <a:avLst/>
            </a:prstGeom>
            <a:noFill/>
          </p:spPr>
          <p:txBody>
            <a:bodyPr wrap="square" rtlCol="0">
              <a:spAutoFit/>
            </a:bodyPr>
            <a:lstStyle/>
            <a:p>
              <a:pPr algn="ctr"/>
              <a:r>
                <a:rPr lang="en-US" sz="2400" i="1" dirty="0">
                  <a:solidFill>
                    <a:schemeClr val="bg1"/>
                  </a:solidFill>
                </a:rPr>
                <a:t>He committed adultery</a:t>
              </a:r>
            </a:p>
          </p:txBody>
        </p:sp>
      </p:grpSp>
      <p:sp>
        <p:nvSpPr>
          <p:cNvPr id="2" name="Folded Corner 1"/>
          <p:cNvSpPr/>
          <p:nvPr/>
        </p:nvSpPr>
        <p:spPr>
          <a:xfrm>
            <a:off x="8154346" y="781605"/>
            <a:ext cx="2070847" cy="2092173"/>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Calibri" panose="020F0502020204030204" pitchFamily="34" charset="0"/>
              </a:rPr>
              <a:t>What righteous choice could David have made when he first saw Bathsheba washing herself?</a:t>
            </a:r>
          </a:p>
        </p:txBody>
      </p:sp>
      <p:sp>
        <p:nvSpPr>
          <p:cNvPr id="29" name="Folded Corner 28"/>
          <p:cNvSpPr/>
          <p:nvPr/>
        </p:nvSpPr>
        <p:spPr>
          <a:xfrm>
            <a:off x="9370150" y="4188742"/>
            <a:ext cx="2312893" cy="2355090"/>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latin typeface="Calibri" panose="020F0502020204030204" pitchFamily="34" charset="0"/>
            </a:endParaRPr>
          </a:p>
          <a:p>
            <a:pPr algn="ctr"/>
            <a:r>
              <a:rPr lang="en-US" i="1" dirty="0">
                <a:solidFill>
                  <a:schemeClr val="tx1"/>
                </a:solidFill>
                <a:latin typeface="Calibri" panose="020F0502020204030204" pitchFamily="34" charset="0"/>
              </a:rPr>
              <a:t>At what other points could David have controlled his lustful desires and corrected the direction he was heading?</a:t>
            </a:r>
          </a:p>
        </p:txBody>
      </p:sp>
      <p:sp>
        <p:nvSpPr>
          <p:cNvPr id="30" name="Folded Corner 29"/>
          <p:cNvSpPr/>
          <p:nvPr/>
        </p:nvSpPr>
        <p:spPr>
          <a:xfrm>
            <a:off x="558115" y="3802723"/>
            <a:ext cx="2070847" cy="2092173"/>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tx1"/>
                </a:solidFill>
                <a:latin typeface="Calibri" panose="020F0502020204030204" pitchFamily="34" charset="0"/>
              </a:rPr>
              <a:t>Where should have David been during war time? </a:t>
            </a:r>
          </a:p>
        </p:txBody>
      </p:sp>
      <p:sp>
        <p:nvSpPr>
          <p:cNvPr id="31" name="Folded Corner 30"/>
          <p:cNvSpPr/>
          <p:nvPr/>
        </p:nvSpPr>
        <p:spPr>
          <a:xfrm>
            <a:off x="498472" y="805947"/>
            <a:ext cx="2312893" cy="2117663"/>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libri" panose="020F0502020204030204" pitchFamily="34" charset="0"/>
              </a:rPr>
              <a:t>Which was David’s first  big mistake?</a:t>
            </a:r>
            <a:endParaRPr lang="en-US" sz="2400" i="1" dirty="0">
              <a:solidFill>
                <a:schemeClr val="tx1"/>
              </a:solidFill>
              <a:latin typeface="Calibri" panose="020F0502020204030204" pitchFamily="34" charset="0"/>
            </a:endParaRPr>
          </a:p>
        </p:txBody>
      </p:sp>
      <p:sp>
        <p:nvSpPr>
          <p:cNvPr id="3" name="Rounded Rectangle 2"/>
          <p:cNvSpPr/>
          <p:nvPr/>
        </p:nvSpPr>
        <p:spPr>
          <a:xfrm rot="16823540">
            <a:off x="575412" y="3352533"/>
            <a:ext cx="7027613" cy="152933"/>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15486725">
            <a:off x="3525311" y="3321868"/>
            <a:ext cx="7073304" cy="183045"/>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278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1000" fill="hold"/>
                                        <p:tgtEl>
                                          <p:spTgt spid="2"/>
                                        </p:tgtEl>
                                        <p:attrNameLst>
                                          <p:attrName>ppt_w</p:attrName>
                                        </p:attrNameLst>
                                      </p:cBhvr>
                                      <p:tavLst>
                                        <p:tav tm="0">
                                          <p:val>
                                            <p:fltVal val="0"/>
                                          </p:val>
                                        </p:tav>
                                        <p:tav tm="100000">
                                          <p:val>
                                            <p:strVal val="#ppt_w"/>
                                          </p:val>
                                        </p:tav>
                                      </p:tavLst>
                                    </p:anim>
                                    <p:anim calcmode="lin" valueType="num">
                                      <p:cBhvr>
                                        <p:cTn id="40" dur="1000" fill="hold"/>
                                        <p:tgtEl>
                                          <p:spTgt spid="2"/>
                                        </p:tgtEl>
                                        <p:attrNameLst>
                                          <p:attrName>ppt_h</p:attrName>
                                        </p:attrNameLst>
                                      </p:cBhvr>
                                      <p:tavLst>
                                        <p:tav tm="0">
                                          <p:val>
                                            <p:fltVal val="0"/>
                                          </p:val>
                                        </p:tav>
                                        <p:tav tm="100000">
                                          <p:val>
                                            <p:strVal val="#ppt_h"/>
                                          </p:val>
                                        </p:tav>
                                      </p:tavLst>
                                    </p:anim>
                                    <p:anim calcmode="lin" valueType="num">
                                      <p:cBhvr>
                                        <p:cTn id="41" dur="1000" fill="hold"/>
                                        <p:tgtEl>
                                          <p:spTgt spid="2"/>
                                        </p:tgtEl>
                                        <p:attrNameLst>
                                          <p:attrName>style.rotation</p:attrName>
                                        </p:attrNameLst>
                                      </p:cBhvr>
                                      <p:tavLst>
                                        <p:tav tm="0">
                                          <p:val>
                                            <p:fltVal val="90"/>
                                          </p:val>
                                        </p:tav>
                                        <p:tav tm="100000">
                                          <p:val>
                                            <p:fltVal val="0"/>
                                          </p:val>
                                        </p:tav>
                                      </p:tavLst>
                                    </p:anim>
                                    <p:animEffect transition="in" filter="fade">
                                      <p:cBhvr>
                                        <p:cTn id="42" dur="10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p:cTn id="47" dur="1000" fill="hold"/>
                                        <p:tgtEl>
                                          <p:spTgt spid="29"/>
                                        </p:tgtEl>
                                        <p:attrNameLst>
                                          <p:attrName>ppt_w</p:attrName>
                                        </p:attrNameLst>
                                      </p:cBhvr>
                                      <p:tavLst>
                                        <p:tav tm="0">
                                          <p:val>
                                            <p:fltVal val="0"/>
                                          </p:val>
                                        </p:tav>
                                        <p:tav tm="100000">
                                          <p:val>
                                            <p:strVal val="#ppt_w"/>
                                          </p:val>
                                        </p:tav>
                                      </p:tavLst>
                                    </p:anim>
                                    <p:anim calcmode="lin" valueType="num">
                                      <p:cBhvr>
                                        <p:cTn id="48" dur="1000" fill="hold"/>
                                        <p:tgtEl>
                                          <p:spTgt spid="29"/>
                                        </p:tgtEl>
                                        <p:attrNameLst>
                                          <p:attrName>ppt_h</p:attrName>
                                        </p:attrNameLst>
                                      </p:cBhvr>
                                      <p:tavLst>
                                        <p:tav tm="0">
                                          <p:val>
                                            <p:fltVal val="0"/>
                                          </p:val>
                                        </p:tav>
                                        <p:tav tm="100000">
                                          <p:val>
                                            <p:strVal val="#ppt_h"/>
                                          </p:val>
                                        </p:tav>
                                      </p:tavLst>
                                    </p:anim>
                                    <p:anim calcmode="lin" valueType="num">
                                      <p:cBhvr>
                                        <p:cTn id="49" dur="1000" fill="hold"/>
                                        <p:tgtEl>
                                          <p:spTgt spid="29"/>
                                        </p:tgtEl>
                                        <p:attrNameLst>
                                          <p:attrName>style.rotation</p:attrName>
                                        </p:attrNameLst>
                                      </p:cBhvr>
                                      <p:tavLst>
                                        <p:tav tm="0">
                                          <p:val>
                                            <p:fltVal val="90"/>
                                          </p:val>
                                        </p:tav>
                                        <p:tav tm="100000">
                                          <p:val>
                                            <p:fltVal val="0"/>
                                          </p:val>
                                        </p:tav>
                                      </p:tavLst>
                                    </p:anim>
                                    <p:animEffect transition="in" filter="fade">
                                      <p:cBhvr>
                                        <p:cTn id="50" dur="1000"/>
                                        <p:tgtEl>
                                          <p:spTgt spid="29"/>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1000" fill="hold"/>
                                        <p:tgtEl>
                                          <p:spTgt spid="31"/>
                                        </p:tgtEl>
                                        <p:attrNameLst>
                                          <p:attrName>ppt_w</p:attrName>
                                        </p:attrNameLst>
                                      </p:cBhvr>
                                      <p:tavLst>
                                        <p:tav tm="0">
                                          <p:val>
                                            <p:fltVal val="0"/>
                                          </p:val>
                                        </p:tav>
                                        <p:tav tm="100000">
                                          <p:val>
                                            <p:strVal val="#ppt_w"/>
                                          </p:val>
                                        </p:tav>
                                      </p:tavLst>
                                    </p:anim>
                                    <p:anim calcmode="lin" valueType="num">
                                      <p:cBhvr>
                                        <p:cTn id="56" dur="1000" fill="hold"/>
                                        <p:tgtEl>
                                          <p:spTgt spid="31"/>
                                        </p:tgtEl>
                                        <p:attrNameLst>
                                          <p:attrName>ppt_h</p:attrName>
                                        </p:attrNameLst>
                                      </p:cBhvr>
                                      <p:tavLst>
                                        <p:tav tm="0">
                                          <p:val>
                                            <p:fltVal val="0"/>
                                          </p:val>
                                        </p:tav>
                                        <p:tav tm="100000">
                                          <p:val>
                                            <p:strVal val="#ppt_h"/>
                                          </p:val>
                                        </p:tav>
                                      </p:tavLst>
                                    </p:anim>
                                    <p:anim calcmode="lin" valueType="num">
                                      <p:cBhvr>
                                        <p:cTn id="57" dur="1000" fill="hold"/>
                                        <p:tgtEl>
                                          <p:spTgt spid="31"/>
                                        </p:tgtEl>
                                        <p:attrNameLst>
                                          <p:attrName>style.rotation</p:attrName>
                                        </p:attrNameLst>
                                      </p:cBhvr>
                                      <p:tavLst>
                                        <p:tav tm="0">
                                          <p:val>
                                            <p:fltVal val="90"/>
                                          </p:val>
                                        </p:tav>
                                        <p:tav tm="100000">
                                          <p:val>
                                            <p:fltVal val="0"/>
                                          </p:val>
                                        </p:tav>
                                      </p:tavLst>
                                    </p:anim>
                                    <p:animEffect transition="in" filter="fade">
                                      <p:cBhvr>
                                        <p:cTn id="58"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boywallpaper.co.uk/media/catalog/product/cache/1/image/5e06319eda06f020e43594a9c230972d/l/i/light_blue_red_dragons-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latin typeface="AR BLANCA" panose="02000000000000000000" pitchFamily="2" charset="0"/>
              </a:rPr>
              <a:t>Susceptible</a:t>
            </a:r>
          </a:p>
        </p:txBody>
      </p:sp>
      <p:grpSp>
        <p:nvGrpSpPr>
          <p:cNvPr id="8" name="Group 7"/>
          <p:cNvGrpSpPr/>
          <p:nvPr/>
        </p:nvGrpSpPr>
        <p:grpSpPr>
          <a:xfrm>
            <a:off x="137159" y="954303"/>
            <a:ext cx="3352166" cy="2931897"/>
            <a:chOff x="7781362" y="1747680"/>
            <a:chExt cx="3245226" cy="3849878"/>
          </a:xfrm>
        </p:grpSpPr>
        <p:sp>
          <p:nvSpPr>
            <p:cNvPr id="15" name="Oval 14"/>
            <p:cNvSpPr/>
            <p:nvPr/>
          </p:nvSpPr>
          <p:spPr>
            <a:xfrm>
              <a:off x="7925916" y="4791197"/>
              <a:ext cx="244290" cy="806361"/>
            </a:xfrm>
            <a:prstGeom prst="ellipse">
              <a:avLst/>
            </a:prstGeom>
            <a:solidFill>
              <a:srgbClr val="B19C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0686375" y="4784022"/>
              <a:ext cx="244290" cy="806361"/>
            </a:xfrm>
            <a:prstGeom prst="ellipse">
              <a:avLst/>
            </a:prstGeom>
            <a:solidFill>
              <a:srgbClr val="B19C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7877734" y="2809972"/>
              <a:ext cx="3052482" cy="1976718"/>
            </a:xfrm>
            <a:prstGeom prst="roundRect">
              <a:avLst>
                <a:gd name="adj" fmla="val 0"/>
              </a:avLst>
            </a:prstGeom>
            <a:solidFill>
              <a:srgbClr val="E5CA2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n 4"/>
            <p:cNvSpPr/>
            <p:nvPr/>
          </p:nvSpPr>
          <p:spPr>
            <a:xfrm>
              <a:off x="10555941" y="2487243"/>
              <a:ext cx="470647" cy="2622177"/>
            </a:xfrm>
            <a:prstGeom prst="can">
              <a:avLst/>
            </a:prstGeom>
            <a:solidFill>
              <a:srgbClr val="E5CA2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n 11"/>
            <p:cNvSpPr/>
            <p:nvPr/>
          </p:nvSpPr>
          <p:spPr>
            <a:xfrm>
              <a:off x="7781362" y="2487243"/>
              <a:ext cx="470647" cy="2622177"/>
            </a:xfrm>
            <a:prstGeom prst="can">
              <a:avLst/>
            </a:prstGeom>
            <a:solidFill>
              <a:srgbClr val="E5CA2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894540" y="1747680"/>
              <a:ext cx="244290" cy="806361"/>
            </a:xfrm>
            <a:prstGeom prst="ellipse">
              <a:avLst/>
            </a:prstGeom>
            <a:solidFill>
              <a:srgbClr val="B19C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0669119" y="1747680"/>
              <a:ext cx="244290" cy="806361"/>
            </a:xfrm>
            <a:prstGeom prst="ellipse">
              <a:avLst/>
            </a:prstGeom>
            <a:solidFill>
              <a:srgbClr val="B19C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202688" y="2903599"/>
              <a:ext cx="2358841" cy="1939881"/>
            </a:xfrm>
            <a:prstGeom prst="rect">
              <a:avLst/>
            </a:prstGeom>
          </p:spPr>
          <p:txBody>
            <a:bodyPr wrap="square">
              <a:spAutoFit/>
            </a:bodyPr>
            <a:lstStyle/>
            <a:p>
              <a:pPr algn="ctr"/>
              <a:r>
                <a:rPr lang="en-US" b="1" i="0" dirty="0">
                  <a:solidFill>
                    <a:srgbClr val="333333"/>
                  </a:solidFill>
                  <a:effectLst/>
                  <a:latin typeface="Calibri" panose="020F0502020204030204" pitchFamily="34" charset="0"/>
                </a:rPr>
                <a:t>If we choose to entertain lustful desires, we become susceptible to serious sins</a:t>
              </a:r>
              <a:endParaRPr lang="en-US" dirty="0"/>
            </a:p>
          </p:txBody>
        </p:sp>
      </p:grpSp>
      <p:sp>
        <p:nvSpPr>
          <p:cNvPr id="13" name="Rectangle 12"/>
          <p:cNvSpPr/>
          <p:nvPr/>
        </p:nvSpPr>
        <p:spPr>
          <a:xfrm>
            <a:off x="3747246" y="1000720"/>
            <a:ext cx="8139954" cy="1631216"/>
          </a:xfrm>
          <a:prstGeom prst="rect">
            <a:avLst/>
          </a:prstGeom>
        </p:spPr>
        <p:txBody>
          <a:bodyPr wrap="square">
            <a:spAutoFit/>
          </a:bodyPr>
          <a:lstStyle/>
          <a:p>
            <a:r>
              <a:rPr lang="en-US" sz="2000" b="1" dirty="0">
                <a:solidFill>
                  <a:srgbClr val="333333"/>
                </a:solidFill>
                <a:latin typeface="Calibri" panose="020F0502020204030204" pitchFamily="34" charset="0"/>
              </a:rPr>
              <a:t>O</a:t>
            </a:r>
            <a:r>
              <a:rPr lang="en-US" sz="2000" b="1" i="0" dirty="0">
                <a:solidFill>
                  <a:srgbClr val="333333"/>
                </a:solidFill>
                <a:effectLst/>
                <a:latin typeface="Calibri" panose="020F0502020204030204" pitchFamily="34" charset="0"/>
              </a:rPr>
              <a:t>ne way some people choose to entertain lustful desires is by using </a:t>
            </a:r>
            <a:r>
              <a:rPr lang="en-US" sz="2000" b="1" i="0" u="none" strike="noStrike" dirty="0">
                <a:solidFill>
                  <a:srgbClr val="2F393A"/>
                </a:solidFill>
                <a:effectLst/>
                <a:latin typeface="Calibri" panose="020F0502020204030204" pitchFamily="34" charset="0"/>
              </a:rPr>
              <a:t>pornography</a:t>
            </a:r>
            <a:r>
              <a:rPr lang="en-US" sz="2000" b="1" i="0" dirty="0">
                <a:solidFill>
                  <a:srgbClr val="333333"/>
                </a:solidFill>
                <a:effectLst/>
                <a:latin typeface="Calibri" panose="020F0502020204030204" pitchFamily="34" charset="0"/>
              </a:rPr>
              <a:t>. </a:t>
            </a:r>
          </a:p>
          <a:p>
            <a:endParaRPr lang="en-US" sz="2000" b="1" dirty="0">
              <a:solidFill>
                <a:srgbClr val="333333"/>
              </a:solidFill>
              <a:latin typeface="Calibri" panose="020F0502020204030204" pitchFamily="34" charset="0"/>
            </a:endParaRPr>
          </a:p>
          <a:p>
            <a:r>
              <a:rPr lang="en-US" sz="2000" b="1" i="0" dirty="0">
                <a:solidFill>
                  <a:srgbClr val="333333"/>
                </a:solidFill>
                <a:effectLst/>
                <a:latin typeface="Calibri" panose="020F0502020204030204" pitchFamily="34" charset="0"/>
              </a:rPr>
              <a:t>The word </a:t>
            </a:r>
            <a:r>
              <a:rPr lang="en-US" sz="2000" b="1" i="1" dirty="0">
                <a:solidFill>
                  <a:srgbClr val="333333"/>
                </a:solidFill>
                <a:effectLst/>
                <a:latin typeface="Calibri" panose="020F0502020204030204" pitchFamily="34" charset="0"/>
              </a:rPr>
              <a:t>pornography</a:t>
            </a:r>
            <a:r>
              <a:rPr lang="en-US" sz="2000" b="1" i="0" dirty="0">
                <a:solidFill>
                  <a:srgbClr val="333333"/>
                </a:solidFill>
                <a:effectLst/>
                <a:latin typeface="Calibri" panose="020F0502020204030204" pitchFamily="34" charset="0"/>
              </a:rPr>
              <a:t> refers to any pictures, videos, books, or song lyrics intended to stimulate sexual desires. </a:t>
            </a:r>
            <a:endParaRPr lang="en-US" sz="2000" b="1" dirty="0"/>
          </a:p>
        </p:txBody>
      </p:sp>
      <p:sp>
        <p:nvSpPr>
          <p:cNvPr id="17" name="Rectangle 16"/>
          <p:cNvSpPr/>
          <p:nvPr/>
        </p:nvSpPr>
        <p:spPr>
          <a:xfrm>
            <a:off x="3747245" y="2730012"/>
            <a:ext cx="4802553" cy="3416320"/>
          </a:xfrm>
          <a:prstGeom prst="rect">
            <a:avLst/>
          </a:prstGeom>
          <a:solidFill>
            <a:schemeClr val="accent2">
              <a:lumMod val="75000"/>
            </a:schemeClr>
          </a:solidFill>
        </p:spPr>
        <p:txBody>
          <a:bodyPr wrap="square">
            <a:spAutoFit/>
          </a:bodyPr>
          <a:lstStyle/>
          <a:p>
            <a:r>
              <a:rPr lang="en-US" b="0" i="0" dirty="0">
                <a:solidFill>
                  <a:schemeClr val="bg1"/>
                </a:solidFill>
                <a:effectLst/>
                <a:latin typeface="Calibri" panose="020F0502020204030204" pitchFamily="34" charset="0"/>
              </a:rPr>
              <a:t>“Pornography in all forms is especially dangerous and addictive. What may begin as an unexpected exposure or a curious exploration can become a destructive habit. Use of pornography is a serious sin and can lead to other sexual transgression.</a:t>
            </a:r>
          </a:p>
          <a:p>
            <a:endParaRPr lang="en-US" b="0" i="0" dirty="0">
              <a:solidFill>
                <a:schemeClr val="bg1"/>
              </a:solidFill>
              <a:effectLst/>
              <a:latin typeface="Calibri" panose="020F0502020204030204" pitchFamily="34" charset="0"/>
            </a:endParaRPr>
          </a:p>
          <a:p>
            <a:r>
              <a:rPr lang="en-US" b="0" i="0" u="none" strike="noStrike" dirty="0">
                <a:solidFill>
                  <a:schemeClr val="bg1"/>
                </a:solidFill>
                <a:effectLst/>
                <a:latin typeface="Calibri" panose="020F0502020204030204" pitchFamily="34" charset="0"/>
              </a:rPr>
              <a:t>Avoid pornography</a:t>
            </a:r>
            <a:r>
              <a:rPr lang="en-US" b="0" i="0" dirty="0">
                <a:solidFill>
                  <a:schemeClr val="bg1"/>
                </a:solidFill>
                <a:effectLst/>
                <a:latin typeface="Calibri" panose="020F0502020204030204" pitchFamily="34" charset="0"/>
              </a:rPr>
              <a:t> at all costs. … It causes you to lose the guidance of the Spirit and can damage your ability to have a normal relationship with others, especially your future spouse. It limits your ability to feel true love. If you encounter pornography, turn away from it immediately” (2)</a:t>
            </a:r>
            <a:endParaRPr lang="en-US" dirty="0">
              <a:solidFill>
                <a:schemeClr val="bg1"/>
              </a:solidFill>
            </a:endParaRPr>
          </a:p>
        </p:txBody>
      </p:sp>
      <p:pic>
        <p:nvPicPr>
          <p:cNvPr id="11" name="Picture 10">
            <a:extLst>
              <a:ext uri="{FF2B5EF4-FFF2-40B4-BE49-F238E27FC236}">
                <a16:creationId xmlns:a16="http://schemas.microsoft.com/office/drawing/2014/main" id="{7656A8D5-5884-6943-9FE5-F7EA1A5CC375}"/>
              </a:ext>
            </a:extLst>
          </p:cNvPr>
          <p:cNvPicPr>
            <a:picLocks noChangeAspect="1"/>
          </p:cNvPicPr>
          <p:nvPr/>
        </p:nvPicPr>
        <p:blipFill>
          <a:blip r:embed="rId3"/>
          <a:stretch>
            <a:fillRect/>
          </a:stretch>
        </p:blipFill>
        <p:spPr>
          <a:xfrm>
            <a:off x="371905" y="4220448"/>
            <a:ext cx="3172268" cy="2086266"/>
          </a:xfrm>
          <a:prstGeom prst="rect">
            <a:avLst/>
          </a:prstGeom>
        </p:spPr>
      </p:pic>
      <p:pic>
        <p:nvPicPr>
          <p:cNvPr id="21" name="Picture 20">
            <a:extLst>
              <a:ext uri="{FF2B5EF4-FFF2-40B4-BE49-F238E27FC236}">
                <a16:creationId xmlns:a16="http://schemas.microsoft.com/office/drawing/2014/main" id="{0070E7A8-6BAA-53BA-43F9-62F1BBC5FC84}"/>
              </a:ext>
            </a:extLst>
          </p:cNvPr>
          <p:cNvPicPr>
            <a:picLocks noChangeAspect="1"/>
          </p:cNvPicPr>
          <p:nvPr/>
        </p:nvPicPr>
        <p:blipFill>
          <a:blip r:embed="rId4"/>
          <a:stretch>
            <a:fillRect/>
          </a:stretch>
        </p:blipFill>
        <p:spPr>
          <a:xfrm>
            <a:off x="8689502" y="3429000"/>
            <a:ext cx="3362794" cy="1848108"/>
          </a:xfrm>
          <a:prstGeom prst="rect">
            <a:avLst/>
          </a:prstGeom>
        </p:spPr>
      </p:pic>
    </p:spTree>
    <p:extLst>
      <p:ext uri="{BB962C8B-B14F-4D97-AF65-F5344CB8AC3E}">
        <p14:creationId xmlns:p14="http://schemas.microsoft.com/office/powerpoint/2010/main" val="224928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boywallpaper.co.uk/media/catalog/product/cache/1/image/5e06319eda06f020e43594a9c230972d/l/i/light_blue_red_dragons-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7159" y="6488668"/>
            <a:ext cx="2471570" cy="369332"/>
          </a:xfrm>
          <a:prstGeom prst="rect">
            <a:avLst/>
          </a:prstGeom>
          <a:noFill/>
        </p:spPr>
        <p:txBody>
          <a:bodyPr wrap="square" rtlCol="0">
            <a:spAutoFit/>
          </a:bodyPr>
          <a:lstStyle/>
          <a:p>
            <a:r>
              <a:rPr lang="en-US" dirty="0"/>
              <a:t>2 Samuel 11:6-17</a:t>
            </a:r>
          </a:p>
        </p:txBody>
      </p:sp>
      <p:sp>
        <p:nvSpPr>
          <p:cNvPr id="6" name="TextBox 5"/>
          <p:cNvSpPr txBox="1"/>
          <p:nvPr/>
        </p:nvSpPr>
        <p:spPr>
          <a:xfrm>
            <a:off x="0" y="0"/>
            <a:ext cx="4787153" cy="769441"/>
          </a:xfrm>
          <a:prstGeom prst="rect">
            <a:avLst/>
          </a:prstGeom>
          <a:noFill/>
        </p:spPr>
        <p:txBody>
          <a:bodyPr wrap="square" rtlCol="0">
            <a:spAutoFit/>
          </a:bodyPr>
          <a:lstStyle/>
          <a:p>
            <a:pPr algn="ctr"/>
            <a:r>
              <a:rPr lang="en-US" sz="4400" dirty="0">
                <a:latin typeface="AR BLANCA" panose="02000000000000000000" pitchFamily="2" charset="0"/>
              </a:rPr>
              <a:t>Second Mistake</a:t>
            </a:r>
          </a:p>
        </p:txBody>
      </p:sp>
      <p:grpSp>
        <p:nvGrpSpPr>
          <p:cNvPr id="5" name="Group 4"/>
          <p:cNvGrpSpPr/>
          <p:nvPr/>
        </p:nvGrpSpPr>
        <p:grpSpPr>
          <a:xfrm>
            <a:off x="3051076" y="5539295"/>
            <a:ext cx="5110711" cy="689540"/>
            <a:chOff x="3064523" y="5513294"/>
            <a:chExt cx="5110711" cy="689540"/>
          </a:xfrm>
        </p:grpSpPr>
        <p:sp>
          <p:nvSpPr>
            <p:cNvPr id="12" name="Rounded Rectangle 11"/>
            <p:cNvSpPr/>
            <p:nvPr/>
          </p:nvSpPr>
          <p:spPr>
            <a:xfrm rot="16200000">
              <a:off x="5275109" y="3302708"/>
              <a:ext cx="689540" cy="5110711"/>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258343" y="5564002"/>
              <a:ext cx="4777608" cy="461665"/>
            </a:xfrm>
            <a:prstGeom prst="rect">
              <a:avLst/>
            </a:prstGeom>
            <a:noFill/>
          </p:spPr>
          <p:txBody>
            <a:bodyPr wrap="square" rtlCol="0">
              <a:spAutoFit/>
            </a:bodyPr>
            <a:lstStyle/>
            <a:p>
              <a:pPr algn="ctr"/>
              <a:r>
                <a:rPr lang="en-US" sz="2400" i="1" dirty="0">
                  <a:solidFill>
                    <a:schemeClr val="bg1"/>
                  </a:solidFill>
                </a:rPr>
                <a:t>David attempts to hide his sin</a:t>
              </a:r>
            </a:p>
          </p:txBody>
        </p:sp>
      </p:grpSp>
      <p:grpSp>
        <p:nvGrpSpPr>
          <p:cNvPr id="14" name="Group 13"/>
          <p:cNvGrpSpPr/>
          <p:nvPr/>
        </p:nvGrpSpPr>
        <p:grpSpPr>
          <a:xfrm>
            <a:off x="3244898" y="4403832"/>
            <a:ext cx="4675420" cy="830997"/>
            <a:chOff x="3098638" y="5430909"/>
            <a:chExt cx="4964859" cy="830997"/>
          </a:xfrm>
        </p:grpSpPr>
        <p:sp>
          <p:nvSpPr>
            <p:cNvPr id="15" name="Rounded Rectangle 14"/>
            <p:cNvSpPr/>
            <p:nvPr/>
          </p:nvSpPr>
          <p:spPr>
            <a:xfrm rot="16200000">
              <a:off x="5236298" y="3375635"/>
              <a:ext cx="689540" cy="4964859"/>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783213" y="5430909"/>
              <a:ext cx="3832621" cy="830997"/>
            </a:xfrm>
            <a:prstGeom prst="rect">
              <a:avLst/>
            </a:prstGeom>
            <a:noFill/>
          </p:spPr>
          <p:txBody>
            <a:bodyPr wrap="square" rtlCol="0">
              <a:spAutoFit/>
            </a:bodyPr>
            <a:lstStyle/>
            <a:p>
              <a:pPr algn="ctr"/>
              <a:r>
                <a:rPr lang="en-US" sz="2400" i="1" dirty="0">
                  <a:solidFill>
                    <a:schemeClr val="bg1"/>
                  </a:solidFill>
                </a:rPr>
                <a:t>He wanted Uriah to spend the night with Bathsheba</a:t>
              </a:r>
            </a:p>
          </p:txBody>
        </p:sp>
      </p:grpSp>
      <p:grpSp>
        <p:nvGrpSpPr>
          <p:cNvPr id="17" name="Group 16"/>
          <p:cNvGrpSpPr/>
          <p:nvPr/>
        </p:nvGrpSpPr>
        <p:grpSpPr>
          <a:xfrm>
            <a:off x="3509683" y="3350411"/>
            <a:ext cx="4208930" cy="830997"/>
            <a:chOff x="3143804" y="5646902"/>
            <a:chExt cx="5094164" cy="628518"/>
          </a:xfrm>
        </p:grpSpPr>
        <p:sp>
          <p:nvSpPr>
            <p:cNvPr id="18" name="Rounded Rectangle 17"/>
            <p:cNvSpPr/>
            <p:nvPr/>
          </p:nvSpPr>
          <p:spPr>
            <a:xfrm rot="16200000">
              <a:off x="5414925" y="3379791"/>
              <a:ext cx="551921" cy="5094164"/>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630085" y="5646902"/>
              <a:ext cx="3840628" cy="628518"/>
            </a:xfrm>
            <a:prstGeom prst="rect">
              <a:avLst/>
            </a:prstGeom>
            <a:noFill/>
          </p:spPr>
          <p:txBody>
            <a:bodyPr wrap="square" rtlCol="0">
              <a:spAutoFit/>
            </a:bodyPr>
            <a:lstStyle/>
            <a:p>
              <a:pPr algn="ctr"/>
              <a:r>
                <a:rPr lang="en-US" sz="2400" i="1" dirty="0">
                  <a:solidFill>
                    <a:schemeClr val="bg1"/>
                  </a:solidFill>
                </a:rPr>
                <a:t>Uriah was devoted to the king</a:t>
              </a:r>
            </a:p>
          </p:txBody>
        </p:sp>
      </p:grpSp>
      <p:grpSp>
        <p:nvGrpSpPr>
          <p:cNvPr id="20" name="Group 19"/>
          <p:cNvGrpSpPr/>
          <p:nvPr/>
        </p:nvGrpSpPr>
        <p:grpSpPr>
          <a:xfrm>
            <a:off x="3671046" y="1853543"/>
            <a:ext cx="3827707" cy="1240860"/>
            <a:chOff x="3074067" y="5222572"/>
            <a:chExt cx="5244209" cy="980259"/>
          </a:xfrm>
        </p:grpSpPr>
        <p:sp>
          <p:nvSpPr>
            <p:cNvPr id="21" name="Rounded Rectangle 20"/>
            <p:cNvSpPr/>
            <p:nvPr/>
          </p:nvSpPr>
          <p:spPr>
            <a:xfrm rot="16200000">
              <a:off x="5206042" y="3090597"/>
              <a:ext cx="980259" cy="5244209"/>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435518" y="5307464"/>
              <a:ext cx="4315461" cy="802357"/>
            </a:xfrm>
            <a:prstGeom prst="rect">
              <a:avLst/>
            </a:prstGeom>
            <a:noFill/>
          </p:spPr>
          <p:txBody>
            <a:bodyPr wrap="square" rtlCol="0">
              <a:spAutoFit/>
            </a:bodyPr>
            <a:lstStyle/>
            <a:p>
              <a:pPr algn="ctr"/>
              <a:r>
                <a:rPr lang="en-US" sz="2000" i="1" dirty="0">
                  <a:solidFill>
                    <a:schemeClr val="bg1"/>
                  </a:solidFill>
                </a:rPr>
                <a:t>He asked Uriah to supper and caused him to drink, so Uriah would go home</a:t>
              </a:r>
            </a:p>
          </p:txBody>
        </p:sp>
      </p:grpSp>
      <p:grpSp>
        <p:nvGrpSpPr>
          <p:cNvPr id="23" name="Group 22"/>
          <p:cNvGrpSpPr/>
          <p:nvPr/>
        </p:nvGrpSpPr>
        <p:grpSpPr>
          <a:xfrm>
            <a:off x="3934865" y="803178"/>
            <a:ext cx="3245863" cy="726781"/>
            <a:chOff x="3245749" y="5476053"/>
            <a:chExt cx="4886972" cy="726781"/>
          </a:xfrm>
        </p:grpSpPr>
        <p:sp>
          <p:nvSpPr>
            <p:cNvPr id="24" name="Rounded Rectangle 23"/>
            <p:cNvSpPr/>
            <p:nvPr/>
          </p:nvSpPr>
          <p:spPr>
            <a:xfrm rot="16200000">
              <a:off x="5344465" y="3414578"/>
              <a:ext cx="689540" cy="4886972"/>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581722" y="5476053"/>
              <a:ext cx="4035189" cy="707886"/>
            </a:xfrm>
            <a:prstGeom prst="rect">
              <a:avLst/>
            </a:prstGeom>
            <a:noFill/>
          </p:spPr>
          <p:txBody>
            <a:bodyPr wrap="square" rtlCol="0">
              <a:spAutoFit/>
            </a:bodyPr>
            <a:lstStyle/>
            <a:p>
              <a:pPr algn="ctr"/>
              <a:r>
                <a:rPr lang="en-US" sz="2000" i="1" dirty="0">
                  <a:solidFill>
                    <a:schemeClr val="bg1"/>
                  </a:solidFill>
                </a:rPr>
                <a:t>He placed Uriah on the front lines of battle</a:t>
              </a:r>
            </a:p>
          </p:txBody>
        </p:sp>
      </p:grpSp>
      <p:sp>
        <p:nvSpPr>
          <p:cNvPr id="2" name="Folded Corner 1"/>
          <p:cNvSpPr/>
          <p:nvPr/>
        </p:nvSpPr>
        <p:spPr>
          <a:xfrm>
            <a:off x="7331374" y="269286"/>
            <a:ext cx="2070847" cy="2092173"/>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libri" panose="020F0502020204030204" pitchFamily="34" charset="0"/>
              </a:rPr>
              <a:t>Why did Uriah refuse to go home</a:t>
            </a:r>
            <a:endParaRPr lang="en-US" sz="2400" i="1" dirty="0">
              <a:solidFill>
                <a:schemeClr val="tx1"/>
              </a:solidFill>
              <a:latin typeface="Calibri" panose="020F0502020204030204" pitchFamily="34" charset="0"/>
            </a:endParaRPr>
          </a:p>
        </p:txBody>
      </p:sp>
      <p:sp>
        <p:nvSpPr>
          <p:cNvPr id="29" name="Folded Corner 28"/>
          <p:cNvSpPr/>
          <p:nvPr/>
        </p:nvSpPr>
        <p:spPr>
          <a:xfrm>
            <a:off x="9604806" y="1634147"/>
            <a:ext cx="2312893" cy="2355090"/>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i="1" dirty="0">
              <a:solidFill>
                <a:schemeClr val="tx1"/>
              </a:solidFill>
              <a:latin typeface="Calibri" panose="020F0502020204030204" pitchFamily="34" charset="0"/>
            </a:endParaRPr>
          </a:p>
          <a:p>
            <a:pPr algn="ctr"/>
            <a:r>
              <a:rPr lang="en-US" sz="2000" i="1" dirty="0">
                <a:solidFill>
                  <a:schemeClr val="tx1"/>
                </a:solidFill>
                <a:latin typeface="Calibri" panose="020F0502020204030204" pitchFamily="34" charset="0"/>
              </a:rPr>
              <a:t>What other way did David persuade Uriah to go home?</a:t>
            </a:r>
          </a:p>
        </p:txBody>
      </p:sp>
      <p:sp>
        <p:nvSpPr>
          <p:cNvPr id="30" name="Folded Corner 29"/>
          <p:cNvSpPr/>
          <p:nvPr/>
        </p:nvSpPr>
        <p:spPr>
          <a:xfrm>
            <a:off x="558115" y="3802723"/>
            <a:ext cx="2070847" cy="2092173"/>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tx1"/>
                </a:solidFill>
                <a:latin typeface="Calibri" panose="020F0502020204030204" pitchFamily="34" charset="0"/>
              </a:rPr>
              <a:t>Why was David wanting Uriah to go home?</a:t>
            </a:r>
          </a:p>
        </p:txBody>
      </p:sp>
      <p:sp>
        <p:nvSpPr>
          <p:cNvPr id="31" name="Folded Corner 30"/>
          <p:cNvSpPr/>
          <p:nvPr/>
        </p:nvSpPr>
        <p:spPr>
          <a:xfrm>
            <a:off x="498472" y="805947"/>
            <a:ext cx="2312893" cy="2117663"/>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libri" panose="020F0502020204030204" pitchFamily="34" charset="0"/>
              </a:rPr>
              <a:t>Instead of repenting what does David do?</a:t>
            </a:r>
            <a:endParaRPr lang="en-US" sz="2400" i="1" dirty="0">
              <a:solidFill>
                <a:schemeClr val="tx1"/>
              </a:solidFill>
              <a:latin typeface="Calibri" panose="020F0502020204030204" pitchFamily="34" charset="0"/>
            </a:endParaRPr>
          </a:p>
        </p:txBody>
      </p:sp>
      <p:sp>
        <p:nvSpPr>
          <p:cNvPr id="32" name="Folded Corner 31"/>
          <p:cNvSpPr/>
          <p:nvPr/>
        </p:nvSpPr>
        <p:spPr>
          <a:xfrm>
            <a:off x="8566426" y="4246073"/>
            <a:ext cx="2312893" cy="2355090"/>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panose="020F0502020204030204" pitchFamily="34" charset="0"/>
              </a:rPr>
              <a:t>What sin did David commit in order to hide his adultery?</a:t>
            </a:r>
            <a:endParaRPr lang="en-US" sz="2000" i="1" dirty="0">
              <a:solidFill>
                <a:schemeClr val="tx1"/>
              </a:solidFill>
              <a:latin typeface="Calibri" panose="020F0502020204030204" pitchFamily="34" charset="0"/>
            </a:endParaRPr>
          </a:p>
        </p:txBody>
      </p:sp>
      <p:sp>
        <p:nvSpPr>
          <p:cNvPr id="3" name="Rounded Rectangle 2"/>
          <p:cNvSpPr/>
          <p:nvPr/>
        </p:nvSpPr>
        <p:spPr>
          <a:xfrm rot="16823540">
            <a:off x="226055" y="3373143"/>
            <a:ext cx="7027613" cy="111713"/>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15486725">
            <a:off x="3831571" y="3370476"/>
            <a:ext cx="7073304" cy="133709"/>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094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style.rotation</p:attrName>
                                        </p:attrNameLst>
                                      </p:cBhvr>
                                      <p:tavLst>
                                        <p:tav tm="0">
                                          <p:val>
                                            <p:fltVal val="90"/>
                                          </p:val>
                                        </p:tav>
                                        <p:tav tm="100000">
                                          <p:val>
                                            <p:fltVal val="0"/>
                                          </p:val>
                                        </p:tav>
                                      </p:tavLst>
                                    </p:anim>
                                    <p:animEffect transition="in" filter="fade">
                                      <p:cBhvr>
                                        <p:cTn id="10" dur="10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1000" fill="hold"/>
                                        <p:tgtEl>
                                          <p:spTgt spid="30"/>
                                        </p:tgtEl>
                                        <p:attrNameLst>
                                          <p:attrName>ppt_w</p:attrName>
                                        </p:attrNameLst>
                                      </p:cBhvr>
                                      <p:tavLst>
                                        <p:tav tm="0">
                                          <p:val>
                                            <p:fltVal val="0"/>
                                          </p:val>
                                        </p:tav>
                                        <p:tav tm="100000">
                                          <p:val>
                                            <p:strVal val="#ppt_w"/>
                                          </p:val>
                                        </p:tav>
                                      </p:tavLst>
                                    </p:anim>
                                    <p:anim calcmode="lin" valueType="num">
                                      <p:cBhvr>
                                        <p:cTn id="20" dur="1000" fill="hold"/>
                                        <p:tgtEl>
                                          <p:spTgt spid="30"/>
                                        </p:tgtEl>
                                        <p:attrNameLst>
                                          <p:attrName>ppt_h</p:attrName>
                                        </p:attrNameLst>
                                      </p:cBhvr>
                                      <p:tavLst>
                                        <p:tav tm="0">
                                          <p:val>
                                            <p:fltVal val="0"/>
                                          </p:val>
                                        </p:tav>
                                        <p:tav tm="100000">
                                          <p:val>
                                            <p:strVal val="#ppt_h"/>
                                          </p:val>
                                        </p:tav>
                                      </p:tavLst>
                                    </p:anim>
                                    <p:anim calcmode="lin" valueType="num">
                                      <p:cBhvr>
                                        <p:cTn id="21" dur="1000" fill="hold"/>
                                        <p:tgtEl>
                                          <p:spTgt spid="30"/>
                                        </p:tgtEl>
                                        <p:attrNameLst>
                                          <p:attrName>style.rotation</p:attrName>
                                        </p:attrNameLst>
                                      </p:cBhvr>
                                      <p:tavLst>
                                        <p:tav tm="0">
                                          <p:val>
                                            <p:fltVal val="90"/>
                                          </p:val>
                                        </p:tav>
                                        <p:tav tm="100000">
                                          <p:val>
                                            <p:fltVal val="0"/>
                                          </p:val>
                                        </p:tav>
                                      </p:tavLst>
                                    </p:anim>
                                    <p:animEffect transition="in" filter="fade">
                                      <p:cBhvr>
                                        <p:cTn id="22" dur="10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1000" fill="hold"/>
                                        <p:tgtEl>
                                          <p:spTgt spid="2"/>
                                        </p:tgtEl>
                                        <p:attrNameLst>
                                          <p:attrName>ppt_w</p:attrName>
                                        </p:attrNameLst>
                                      </p:cBhvr>
                                      <p:tavLst>
                                        <p:tav tm="0">
                                          <p:val>
                                            <p:fltVal val="0"/>
                                          </p:val>
                                        </p:tav>
                                        <p:tav tm="100000">
                                          <p:val>
                                            <p:strVal val="#ppt_w"/>
                                          </p:val>
                                        </p:tav>
                                      </p:tavLst>
                                    </p:anim>
                                    <p:anim calcmode="lin" valueType="num">
                                      <p:cBhvr>
                                        <p:cTn id="32" dur="1000" fill="hold"/>
                                        <p:tgtEl>
                                          <p:spTgt spid="2"/>
                                        </p:tgtEl>
                                        <p:attrNameLst>
                                          <p:attrName>ppt_h</p:attrName>
                                        </p:attrNameLst>
                                      </p:cBhvr>
                                      <p:tavLst>
                                        <p:tav tm="0">
                                          <p:val>
                                            <p:fltVal val="0"/>
                                          </p:val>
                                        </p:tav>
                                        <p:tav tm="100000">
                                          <p:val>
                                            <p:strVal val="#ppt_h"/>
                                          </p:val>
                                        </p:tav>
                                      </p:tavLst>
                                    </p:anim>
                                    <p:anim calcmode="lin" valueType="num">
                                      <p:cBhvr>
                                        <p:cTn id="33" dur="1000" fill="hold"/>
                                        <p:tgtEl>
                                          <p:spTgt spid="2"/>
                                        </p:tgtEl>
                                        <p:attrNameLst>
                                          <p:attrName>style.rotation</p:attrName>
                                        </p:attrNameLst>
                                      </p:cBhvr>
                                      <p:tavLst>
                                        <p:tav tm="0">
                                          <p:val>
                                            <p:fltVal val="90"/>
                                          </p:val>
                                        </p:tav>
                                        <p:tav tm="100000">
                                          <p:val>
                                            <p:fltVal val="0"/>
                                          </p:val>
                                        </p:tav>
                                      </p:tavLst>
                                    </p:anim>
                                    <p:animEffect transition="in" filter="fade">
                                      <p:cBhvr>
                                        <p:cTn id="34" dur="10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1000" fill="hold"/>
                                        <p:tgtEl>
                                          <p:spTgt spid="29"/>
                                        </p:tgtEl>
                                        <p:attrNameLst>
                                          <p:attrName>ppt_w</p:attrName>
                                        </p:attrNameLst>
                                      </p:cBhvr>
                                      <p:tavLst>
                                        <p:tav tm="0">
                                          <p:val>
                                            <p:fltVal val="0"/>
                                          </p:val>
                                        </p:tav>
                                        <p:tav tm="100000">
                                          <p:val>
                                            <p:strVal val="#ppt_w"/>
                                          </p:val>
                                        </p:tav>
                                      </p:tavLst>
                                    </p:anim>
                                    <p:anim calcmode="lin" valueType="num">
                                      <p:cBhvr>
                                        <p:cTn id="44" dur="1000" fill="hold"/>
                                        <p:tgtEl>
                                          <p:spTgt spid="29"/>
                                        </p:tgtEl>
                                        <p:attrNameLst>
                                          <p:attrName>ppt_h</p:attrName>
                                        </p:attrNameLst>
                                      </p:cBhvr>
                                      <p:tavLst>
                                        <p:tav tm="0">
                                          <p:val>
                                            <p:fltVal val="0"/>
                                          </p:val>
                                        </p:tav>
                                        <p:tav tm="100000">
                                          <p:val>
                                            <p:strVal val="#ppt_h"/>
                                          </p:val>
                                        </p:tav>
                                      </p:tavLst>
                                    </p:anim>
                                    <p:anim calcmode="lin" valueType="num">
                                      <p:cBhvr>
                                        <p:cTn id="45" dur="1000" fill="hold"/>
                                        <p:tgtEl>
                                          <p:spTgt spid="29"/>
                                        </p:tgtEl>
                                        <p:attrNameLst>
                                          <p:attrName>style.rotation</p:attrName>
                                        </p:attrNameLst>
                                      </p:cBhvr>
                                      <p:tavLst>
                                        <p:tav tm="0">
                                          <p:val>
                                            <p:fltVal val="90"/>
                                          </p:val>
                                        </p:tav>
                                        <p:tav tm="100000">
                                          <p:val>
                                            <p:fltVal val="0"/>
                                          </p:val>
                                        </p:tav>
                                      </p:tavLst>
                                    </p:anim>
                                    <p:animEffect transition="in" filter="fade">
                                      <p:cBhvr>
                                        <p:cTn id="46" dur="10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1000" fill="hold"/>
                                        <p:tgtEl>
                                          <p:spTgt spid="32"/>
                                        </p:tgtEl>
                                        <p:attrNameLst>
                                          <p:attrName>ppt_w</p:attrName>
                                        </p:attrNameLst>
                                      </p:cBhvr>
                                      <p:tavLst>
                                        <p:tav tm="0">
                                          <p:val>
                                            <p:fltVal val="0"/>
                                          </p:val>
                                        </p:tav>
                                        <p:tav tm="100000">
                                          <p:val>
                                            <p:strVal val="#ppt_w"/>
                                          </p:val>
                                        </p:tav>
                                      </p:tavLst>
                                    </p:anim>
                                    <p:anim calcmode="lin" valueType="num">
                                      <p:cBhvr>
                                        <p:cTn id="56" dur="1000" fill="hold"/>
                                        <p:tgtEl>
                                          <p:spTgt spid="32"/>
                                        </p:tgtEl>
                                        <p:attrNameLst>
                                          <p:attrName>ppt_h</p:attrName>
                                        </p:attrNameLst>
                                      </p:cBhvr>
                                      <p:tavLst>
                                        <p:tav tm="0">
                                          <p:val>
                                            <p:fltVal val="0"/>
                                          </p:val>
                                        </p:tav>
                                        <p:tav tm="100000">
                                          <p:val>
                                            <p:strVal val="#ppt_h"/>
                                          </p:val>
                                        </p:tav>
                                      </p:tavLst>
                                    </p:anim>
                                    <p:anim calcmode="lin" valueType="num">
                                      <p:cBhvr>
                                        <p:cTn id="57" dur="1000" fill="hold"/>
                                        <p:tgtEl>
                                          <p:spTgt spid="32"/>
                                        </p:tgtEl>
                                        <p:attrNameLst>
                                          <p:attrName>style.rotation</p:attrName>
                                        </p:attrNameLst>
                                      </p:cBhvr>
                                      <p:tavLst>
                                        <p:tav tm="0">
                                          <p:val>
                                            <p:fltVal val="90"/>
                                          </p:val>
                                        </p:tav>
                                        <p:tav tm="100000">
                                          <p:val>
                                            <p:fltVal val="0"/>
                                          </p:val>
                                        </p:tav>
                                      </p:tavLst>
                                    </p:anim>
                                    <p:animEffect transition="in" filter="fade">
                                      <p:cBhvr>
                                        <p:cTn id="58" dur="1000"/>
                                        <p:tgtEl>
                                          <p:spTgt spid="32"/>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 grpId="0" animBg="1"/>
      <p:bldP spid="30" grpId="0" animBg="1"/>
      <p:bldP spid="31" grpId="0" animBg="1"/>
      <p:bldP spid="32"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TotalTime>
  <Words>2979</Words>
  <Application>Microsoft Office PowerPoint</Application>
  <PresentationFormat>Widescreen</PresentationFormat>
  <Paragraphs>203</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Calibri Light</vt:lpstr>
      <vt:lpstr>Calibri</vt:lpstr>
      <vt:lpstr>AR BLANCA</vt:lpstr>
      <vt:lpstr>Bradley Hand ITC</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lynda blau</cp:lastModifiedBy>
  <cp:revision>44</cp:revision>
  <dcterms:created xsi:type="dcterms:W3CDTF">2016-01-08T15:14:46Z</dcterms:created>
  <dcterms:modified xsi:type="dcterms:W3CDTF">2026-05-16T14:01:10Z</dcterms:modified>
</cp:coreProperties>
</file>