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0" r:id="rId4"/>
    <p:sldId id="264" r:id="rId5"/>
    <p:sldId id="285" r:id="rId6"/>
    <p:sldId id="286" r:id="rId7"/>
    <p:sldId id="270" r:id="rId8"/>
    <p:sldId id="266" r:id="rId9"/>
    <p:sldId id="268" r:id="rId10"/>
    <p:sldId id="265" r:id="rId11"/>
    <p:sldId id="272" r:id="rId12"/>
    <p:sldId id="274" r:id="rId13"/>
    <p:sldId id="275" r:id="rId14"/>
    <p:sldId id="276" r:id="rId15"/>
    <p:sldId id="277" r:id="rId16"/>
    <p:sldId id="278" r:id="rId17"/>
    <p:sldId id="279" r:id="rId18"/>
    <p:sldId id="280" r:id="rId19"/>
    <p:sldId id="281" r:id="rId20"/>
    <p:sldId id="282" r:id="rId21"/>
    <p:sldId id="283" r:id="rId22"/>
    <p:sldId id="258" r:id="rId23"/>
    <p:sldId id="271" r:id="rId24"/>
    <p:sldId id="284" r:id="rId25"/>
  </p:sldIdLst>
  <p:sldSz cx="12192000" cy="6858000"/>
  <p:notesSz cx="6858000" cy="9144000"/>
  <p:embeddedFontLst>
    <p:embeddedFont>
      <p:font typeface="Century Gothic" panose="020B0502020202020204" pitchFamily="34" charset="0"/>
      <p:regular r:id="rId26"/>
      <p:bold r:id="rId27"/>
      <p:italic r:id="rId28"/>
      <p:boldItalic r:id="rId29"/>
    </p:embeddedFont>
    <p:embeddedFont>
      <p:font typeface="Harrington" panose="04040505050A02020702" pitchFamily="82"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12" d="100"/>
          <a:sy n="112" d="100"/>
        </p:scale>
        <p:origin x="3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AC3DD6-9070-43BB-A1A8-47D1E618FD36}"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B28CE-03C5-41BA-8464-BFBB49F1FE78}" type="slidenum">
              <a:rPr lang="en-US" smtClean="0"/>
              <a:t>‹#›</a:t>
            </a:fld>
            <a:endParaRPr lang="en-US"/>
          </a:p>
        </p:txBody>
      </p:sp>
    </p:spTree>
    <p:extLst>
      <p:ext uri="{BB962C8B-B14F-4D97-AF65-F5344CB8AC3E}">
        <p14:creationId xmlns:p14="http://schemas.microsoft.com/office/powerpoint/2010/main" val="278067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AC3DD6-9070-43BB-A1A8-47D1E618FD36}"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B28CE-03C5-41BA-8464-BFBB49F1FE78}" type="slidenum">
              <a:rPr lang="en-US" smtClean="0"/>
              <a:t>‹#›</a:t>
            </a:fld>
            <a:endParaRPr lang="en-US"/>
          </a:p>
        </p:txBody>
      </p:sp>
    </p:spTree>
    <p:extLst>
      <p:ext uri="{BB962C8B-B14F-4D97-AF65-F5344CB8AC3E}">
        <p14:creationId xmlns:p14="http://schemas.microsoft.com/office/powerpoint/2010/main" val="334586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AC3DD6-9070-43BB-A1A8-47D1E618FD36}"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B28CE-03C5-41BA-8464-BFBB49F1FE78}" type="slidenum">
              <a:rPr lang="en-US" smtClean="0"/>
              <a:t>‹#›</a:t>
            </a:fld>
            <a:endParaRPr lang="en-US"/>
          </a:p>
        </p:txBody>
      </p:sp>
    </p:spTree>
    <p:extLst>
      <p:ext uri="{BB962C8B-B14F-4D97-AF65-F5344CB8AC3E}">
        <p14:creationId xmlns:p14="http://schemas.microsoft.com/office/powerpoint/2010/main" val="1294084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AC3DD6-9070-43BB-A1A8-47D1E618FD36}"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B28CE-03C5-41BA-8464-BFBB49F1FE78}" type="slidenum">
              <a:rPr lang="en-US" smtClean="0"/>
              <a:t>‹#›</a:t>
            </a:fld>
            <a:endParaRPr lang="en-US"/>
          </a:p>
        </p:txBody>
      </p:sp>
    </p:spTree>
    <p:extLst>
      <p:ext uri="{BB962C8B-B14F-4D97-AF65-F5344CB8AC3E}">
        <p14:creationId xmlns:p14="http://schemas.microsoft.com/office/powerpoint/2010/main" val="399674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AC3DD6-9070-43BB-A1A8-47D1E618FD36}" type="datetimeFigureOut">
              <a:rPr lang="en-US" smtClean="0"/>
              <a:t>5/16/2026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9B28CE-03C5-41BA-8464-BFBB49F1FE78}" type="slidenum">
              <a:rPr lang="en-US" smtClean="0"/>
              <a:t>‹#›</a:t>
            </a:fld>
            <a:endParaRPr lang="en-US"/>
          </a:p>
        </p:txBody>
      </p:sp>
    </p:spTree>
    <p:extLst>
      <p:ext uri="{BB962C8B-B14F-4D97-AF65-F5344CB8AC3E}">
        <p14:creationId xmlns:p14="http://schemas.microsoft.com/office/powerpoint/2010/main" val="35007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AC3DD6-9070-43BB-A1A8-47D1E618FD36}" type="datetimeFigureOut">
              <a:rPr lang="en-US" smtClean="0"/>
              <a:t>5/16/2026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B28CE-03C5-41BA-8464-BFBB49F1FE78}" type="slidenum">
              <a:rPr lang="en-US" smtClean="0"/>
              <a:t>‹#›</a:t>
            </a:fld>
            <a:endParaRPr lang="en-US"/>
          </a:p>
        </p:txBody>
      </p:sp>
    </p:spTree>
    <p:extLst>
      <p:ext uri="{BB962C8B-B14F-4D97-AF65-F5344CB8AC3E}">
        <p14:creationId xmlns:p14="http://schemas.microsoft.com/office/powerpoint/2010/main" val="3021805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AC3DD6-9070-43BB-A1A8-47D1E618FD36}" type="datetimeFigureOut">
              <a:rPr lang="en-US" smtClean="0"/>
              <a:t>5/16/2026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9B28CE-03C5-41BA-8464-BFBB49F1FE78}" type="slidenum">
              <a:rPr lang="en-US" smtClean="0"/>
              <a:t>‹#›</a:t>
            </a:fld>
            <a:endParaRPr lang="en-US"/>
          </a:p>
        </p:txBody>
      </p:sp>
    </p:spTree>
    <p:extLst>
      <p:ext uri="{BB962C8B-B14F-4D97-AF65-F5344CB8AC3E}">
        <p14:creationId xmlns:p14="http://schemas.microsoft.com/office/powerpoint/2010/main" val="3457786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C3DD6-9070-43BB-A1A8-47D1E618FD36}" type="datetimeFigureOut">
              <a:rPr lang="en-US" smtClean="0"/>
              <a:t>5/16/2026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9B28CE-03C5-41BA-8464-BFBB49F1FE78}" type="slidenum">
              <a:rPr lang="en-US" smtClean="0"/>
              <a:t>‹#›</a:t>
            </a:fld>
            <a:endParaRPr lang="en-US"/>
          </a:p>
        </p:txBody>
      </p:sp>
    </p:spTree>
    <p:extLst>
      <p:ext uri="{BB962C8B-B14F-4D97-AF65-F5344CB8AC3E}">
        <p14:creationId xmlns:p14="http://schemas.microsoft.com/office/powerpoint/2010/main" val="3191566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C3DD6-9070-43BB-A1A8-47D1E618FD36}" type="datetimeFigureOut">
              <a:rPr lang="en-US" smtClean="0"/>
              <a:t>5/16/2026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9B28CE-03C5-41BA-8464-BFBB49F1FE78}" type="slidenum">
              <a:rPr lang="en-US" smtClean="0"/>
              <a:t>‹#›</a:t>
            </a:fld>
            <a:endParaRPr lang="en-US"/>
          </a:p>
        </p:txBody>
      </p:sp>
    </p:spTree>
    <p:extLst>
      <p:ext uri="{BB962C8B-B14F-4D97-AF65-F5344CB8AC3E}">
        <p14:creationId xmlns:p14="http://schemas.microsoft.com/office/powerpoint/2010/main" val="1196973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AC3DD6-9070-43BB-A1A8-47D1E618FD36}" type="datetimeFigureOut">
              <a:rPr lang="en-US" smtClean="0"/>
              <a:t>5/16/2026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B28CE-03C5-41BA-8464-BFBB49F1FE78}" type="slidenum">
              <a:rPr lang="en-US" smtClean="0"/>
              <a:t>‹#›</a:t>
            </a:fld>
            <a:endParaRPr lang="en-US"/>
          </a:p>
        </p:txBody>
      </p:sp>
    </p:spTree>
    <p:extLst>
      <p:ext uri="{BB962C8B-B14F-4D97-AF65-F5344CB8AC3E}">
        <p14:creationId xmlns:p14="http://schemas.microsoft.com/office/powerpoint/2010/main" val="26117363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AC3DD6-9070-43BB-A1A8-47D1E618FD36}" type="datetimeFigureOut">
              <a:rPr lang="en-US" smtClean="0"/>
              <a:t>5/16/2026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9B28CE-03C5-41BA-8464-BFBB49F1FE78}" type="slidenum">
              <a:rPr lang="en-US" smtClean="0"/>
              <a:t>‹#›</a:t>
            </a:fld>
            <a:endParaRPr lang="en-US"/>
          </a:p>
        </p:txBody>
      </p:sp>
    </p:spTree>
    <p:extLst>
      <p:ext uri="{BB962C8B-B14F-4D97-AF65-F5344CB8AC3E}">
        <p14:creationId xmlns:p14="http://schemas.microsoft.com/office/powerpoint/2010/main" val="373363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F9AC3DD6-9070-43BB-A1A8-47D1E618FD36}" type="datetimeFigureOut">
              <a:rPr lang="en-US" smtClean="0"/>
              <a:pPr/>
              <a:t>5/16/2026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A99B28CE-03C5-41BA-8464-BFBB49F1FE78}" type="slidenum">
              <a:rPr lang="en-US" smtClean="0"/>
              <a:pPr/>
              <a:t>‹#›</a:t>
            </a:fld>
            <a:endParaRPr lang="en-US" dirty="0"/>
          </a:p>
        </p:txBody>
      </p:sp>
    </p:spTree>
    <p:extLst>
      <p:ext uri="{BB962C8B-B14F-4D97-AF65-F5344CB8AC3E}">
        <p14:creationId xmlns:p14="http://schemas.microsoft.com/office/powerpoint/2010/main" val="1428385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2961" y="768035"/>
            <a:ext cx="11914362" cy="2031325"/>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Elijah is Translated</a:t>
            </a:r>
          </a:p>
          <a:p>
            <a:pPr algn="ctr"/>
            <a:r>
              <a:rPr lang="en-US" sz="6000" dirty="0">
                <a:solidFill>
                  <a:schemeClr val="bg1"/>
                </a:solidFill>
                <a:latin typeface="Calibri" panose="020F0502020204030204" pitchFamily="34" charset="0"/>
              </a:rPr>
              <a:t>2 Kings 1-4</a:t>
            </a:r>
          </a:p>
        </p:txBody>
      </p:sp>
      <p:sp>
        <p:nvSpPr>
          <p:cNvPr id="3" name="Rectangle 2"/>
          <p:cNvSpPr/>
          <p:nvPr/>
        </p:nvSpPr>
        <p:spPr>
          <a:xfrm>
            <a:off x="3564048" y="3225223"/>
            <a:ext cx="4837568" cy="1200329"/>
          </a:xfrm>
          <a:prstGeom prst="rect">
            <a:avLst/>
          </a:prstGeom>
        </p:spPr>
        <p:txBody>
          <a:bodyPr wrap="square">
            <a:spAutoFit/>
          </a:bodyPr>
          <a:lstStyle/>
          <a:p>
            <a:r>
              <a:rPr lang="en-US" i="1" dirty="0">
                <a:solidFill>
                  <a:schemeClr val="bg1"/>
                </a:solidFill>
                <a:latin typeface="Calibri" panose="020F0502020204030204" pitchFamily="34" charset="0"/>
              </a:rPr>
              <a:t>As also through your administration the keys of the school of the prophets, which I have commanded to be organized;</a:t>
            </a:r>
          </a:p>
          <a:p>
            <a:r>
              <a:rPr lang="en-US" i="1" dirty="0">
                <a:solidFill>
                  <a:schemeClr val="bg1"/>
                </a:solidFill>
                <a:latin typeface="Calibri" panose="020F0502020204030204" pitchFamily="34" charset="0"/>
              </a:rPr>
              <a:t>D&amp;C 90:7</a:t>
            </a:r>
          </a:p>
        </p:txBody>
      </p:sp>
      <p:grpSp>
        <p:nvGrpSpPr>
          <p:cNvPr id="6" name="Group 5"/>
          <p:cNvGrpSpPr/>
          <p:nvPr/>
        </p:nvGrpSpPr>
        <p:grpSpPr>
          <a:xfrm>
            <a:off x="9057266" y="1842644"/>
            <a:ext cx="2032551" cy="4700431"/>
            <a:chOff x="1027520" y="1379901"/>
            <a:chExt cx="1602142" cy="3705077"/>
          </a:xfrm>
        </p:grpSpPr>
        <p:sp>
          <p:nvSpPr>
            <p:cNvPr id="7" name="Cloud 6"/>
            <p:cNvSpPr/>
            <p:nvPr/>
          </p:nvSpPr>
          <p:spPr>
            <a:xfrm rot="15233394">
              <a:off x="1095492" y="1366167"/>
              <a:ext cx="1481268" cy="158707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Oval 7"/>
            <p:cNvSpPr/>
            <p:nvPr/>
          </p:nvSpPr>
          <p:spPr>
            <a:xfrm rot="528476">
              <a:off x="1510048" y="4266354"/>
              <a:ext cx="450556" cy="80936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Oval 8"/>
            <p:cNvSpPr/>
            <p:nvPr/>
          </p:nvSpPr>
          <p:spPr>
            <a:xfrm rot="20854625">
              <a:off x="1849937" y="4275618"/>
              <a:ext cx="450556" cy="80936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 name="Oval 9"/>
            <p:cNvSpPr/>
            <p:nvPr/>
          </p:nvSpPr>
          <p:spPr>
            <a:xfrm>
              <a:off x="1027520" y="3495998"/>
              <a:ext cx="317414" cy="5977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 name="Oval 10"/>
            <p:cNvSpPr/>
            <p:nvPr/>
          </p:nvSpPr>
          <p:spPr>
            <a:xfrm rot="20710978">
              <a:off x="2272753" y="3544435"/>
              <a:ext cx="293619" cy="5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Trapezoid 11"/>
            <p:cNvSpPr/>
            <p:nvPr/>
          </p:nvSpPr>
          <p:spPr>
            <a:xfrm>
              <a:off x="1239130" y="4284438"/>
              <a:ext cx="1163852" cy="560325"/>
            </a:xfrm>
            <a:prstGeom prst="trapezoid">
              <a:avLst>
                <a:gd name="adj" fmla="val 35984"/>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Trapezoid 12"/>
            <p:cNvSpPr/>
            <p:nvPr/>
          </p:nvSpPr>
          <p:spPr>
            <a:xfrm rot="1697115">
              <a:off x="1199435" y="2624723"/>
              <a:ext cx="540818" cy="1379469"/>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 name="Trapezoid 13"/>
            <p:cNvSpPr/>
            <p:nvPr/>
          </p:nvSpPr>
          <p:spPr>
            <a:xfrm rot="19932635">
              <a:off x="1853663" y="2694983"/>
              <a:ext cx="583213" cy="1267207"/>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Trapezoid 14"/>
            <p:cNvSpPr/>
            <p:nvPr/>
          </p:nvSpPr>
          <p:spPr>
            <a:xfrm>
              <a:off x="1358603" y="2603461"/>
              <a:ext cx="938573" cy="1867752"/>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Oval 15"/>
            <p:cNvSpPr/>
            <p:nvPr/>
          </p:nvSpPr>
          <p:spPr>
            <a:xfrm>
              <a:off x="1628936" y="2354426"/>
              <a:ext cx="360444" cy="6225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Trapezoid 16"/>
            <p:cNvSpPr/>
            <p:nvPr/>
          </p:nvSpPr>
          <p:spPr>
            <a:xfrm rot="1111778">
              <a:off x="1417364" y="2773927"/>
              <a:ext cx="466155" cy="2141388"/>
            </a:xfrm>
            <a:prstGeom prst="trapezoid">
              <a:avLst>
                <a:gd name="adj" fmla="val 35984"/>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Oval 17"/>
            <p:cNvSpPr/>
            <p:nvPr/>
          </p:nvSpPr>
          <p:spPr>
            <a:xfrm>
              <a:off x="1344935" y="1379901"/>
              <a:ext cx="848465" cy="14812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Cloud 18"/>
            <p:cNvSpPr/>
            <p:nvPr/>
          </p:nvSpPr>
          <p:spPr>
            <a:xfrm rot="2089084">
              <a:off x="1425046" y="2441253"/>
              <a:ext cx="604251" cy="61814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Oval 19"/>
            <p:cNvSpPr/>
            <p:nvPr/>
          </p:nvSpPr>
          <p:spPr>
            <a:xfrm>
              <a:off x="1576148" y="2522076"/>
              <a:ext cx="244908" cy="1441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21" name="Group 20"/>
            <p:cNvGrpSpPr/>
            <p:nvPr/>
          </p:nvGrpSpPr>
          <p:grpSpPr>
            <a:xfrm>
              <a:off x="1827889" y="2873752"/>
              <a:ext cx="289672" cy="238079"/>
              <a:chOff x="2698645" y="3004177"/>
              <a:chExt cx="806555" cy="662901"/>
            </a:xfrm>
          </p:grpSpPr>
          <p:sp>
            <p:nvSpPr>
              <p:cNvPr id="22" name="Hexagon 21"/>
              <p:cNvSpPr/>
              <p:nvPr/>
            </p:nvSpPr>
            <p:spPr>
              <a:xfrm>
                <a:off x="2698645" y="3004177"/>
                <a:ext cx="806555" cy="662901"/>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7-Point Star 22"/>
              <p:cNvSpPr/>
              <p:nvPr/>
            </p:nvSpPr>
            <p:spPr>
              <a:xfrm>
                <a:off x="2855993" y="3062365"/>
                <a:ext cx="488241" cy="531527"/>
              </a:xfrm>
              <a:prstGeom prst="star7">
                <a:avLst>
                  <a:gd name="adj" fmla="val 40830"/>
                  <a:gd name="hf" fmla="val 102572"/>
                  <a:gd name="vf" fmla="val 10521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24" name="Group 23"/>
          <p:cNvGrpSpPr/>
          <p:nvPr/>
        </p:nvGrpSpPr>
        <p:grpSpPr>
          <a:xfrm>
            <a:off x="795846" y="1546659"/>
            <a:ext cx="2001888" cy="4934660"/>
            <a:chOff x="3379176" y="481253"/>
            <a:chExt cx="2001888" cy="4934660"/>
          </a:xfrm>
        </p:grpSpPr>
        <p:grpSp>
          <p:nvGrpSpPr>
            <p:cNvPr id="25" name="Group 24"/>
            <p:cNvGrpSpPr/>
            <p:nvPr/>
          </p:nvGrpSpPr>
          <p:grpSpPr>
            <a:xfrm>
              <a:off x="3379176" y="481253"/>
              <a:ext cx="2001888" cy="4934660"/>
              <a:chOff x="3104183" y="529034"/>
              <a:chExt cx="1415407" cy="3344532"/>
            </a:xfrm>
          </p:grpSpPr>
          <p:sp>
            <p:nvSpPr>
              <p:cNvPr id="48" name="Oval 47"/>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9" name="Oval 48"/>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Oval 49"/>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1" name="Oval 50"/>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Oval 51"/>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3" name="Trapezoid 52"/>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4" name="Trapezoid 53"/>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5" name="Trapezoid 54"/>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6" name="Oval 55"/>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7" name="Round Diagonal Corner Rectangle 56"/>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8" name="Round Diagonal Corner Rectangle 57"/>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9" name="Oval 58"/>
              <p:cNvSpPr/>
              <p:nvPr/>
            </p:nvSpPr>
            <p:spPr>
              <a:xfrm flipH="1">
                <a:off x="3662604" y="607042"/>
                <a:ext cx="381000" cy="31829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0" name="Trapezoid 59"/>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1" name="Trapezoid 60"/>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 name="Oval 61"/>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3" name="Oval 62"/>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6" name="Group 25"/>
            <p:cNvGrpSpPr/>
            <p:nvPr/>
          </p:nvGrpSpPr>
          <p:grpSpPr>
            <a:xfrm rot="5064542">
              <a:off x="3663476" y="3438057"/>
              <a:ext cx="2025923" cy="403837"/>
              <a:chOff x="5852664" y="2219295"/>
              <a:chExt cx="4456611" cy="986155"/>
            </a:xfrm>
          </p:grpSpPr>
          <p:grpSp>
            <p:nvGrpSpPr>
              <p:cNvPr id="38" name="Group 37"/>
              <p:cNvGrpSpPr/>
              <p:nvPr/>
            </p:nvGrpSpPr>
            <p:grpSpPr>
              <a:xfrm>
                <a:off x="5852664" y="2219295"/>
                <a:ext cx="1926771" cy="964384"/>
                <a:chOff x="5852664" y="2219295"/>
                <a:chExt cx="1926771" cy="964384"/>
              </a:xfrm>
            </p:grpSpPr>
            <p:sp>
              <p:nvSpPr>
                <p:cNvPr id="45" name="Notched Right Arrow 44"/>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Notched Right Arrow 45"/>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7" name="Diamond 46"/>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39" name="Notched Right Arrow 38"/>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Notched Right Arrow 39"/>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41" name="Group 40"/>
              <p:cNvGrpSpPr/>
              <p:nvPr/>
            </p:nvGrpSpPr>
            <p:grpSpPr>
              <a:xfrm>
                <a:off x="8382504" y="2241066"/>
                <a:ext cx="1926771" cy="964384"/>
                <a:chOff x="5852664" y="2219295"/>
                <a:chExt cx="1926771" cy="964384"/>
              </a:xfrm>
            </p:grpSpPr>
            <p:sp>
              <p:nvSpPr>
                <p:cNvPr id="42" name="Notched Right Arrow 41"/>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3" name="Notched Right Arrow 42"/>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4" name="Diamond 43"/>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27" name="Group 26"/>
            <p:cNvGrpSpPr/>
            <p:nvPr/>
          </p:nvGrpSpPr>
          <p:grpSpPr>
            <a:xfrm rot="16535458" flipH="1">
              <a:off x="3004808" y="3414764"/>
              <a:ext cx="2025923" cy="403837"/>
              <a:chOff x="5852664" y="2219295"/>
              <a:chExt cx="4456611" cy="986155"/>
            </a:xfrm>
          </p:grpSpPr>
          <p:grpSp>
            <p:nvGrpSpPr>
              <p:cNvPr id="28" name="Group 27"/>
              <p:cNvGrpSpPr/>
              <p:nvPr/>
            </p:nvGrpSpPr>
            <p:grpSpPr>
              <a:xfrm>
                <a:off x="5852664" y="2219295"/>
                <a:ext cx="1926771" cy="964384"/>
                <a:chOff x="5852664" y="2219295"/>
                <a:chExt cx="1926771" cy="964384"/>
              </a:xfrm>
            </p:grpSpPr>
            <p:sp>
              <p:nvSpPr>
                <p:cNvPr id="35" name="Notched Right Arrow 34"/>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Notched Right Arrow 35"/>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7" name="Diamond 36"/>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9" name="Notched Right Arrow 28"/>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0" name="Notched Right Arrow 29"/>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31" name="Group 30"/>
              <p:cNvGrpSpPr/>
              <p:nvPr/>
            </p:nvGrpSpPr>
            <p:grpSpPr>
              <a:xfrm>
                <a:off x="8382504" y="2241066"/>
                <a:ext cx="1926771" cy="964384"/>
                <a:chOff x="5852664" y="2219295"/>
                <a:chExt cx="1926771" cy="964384"/>
              </a:xfrm>
            </p:grpSpPr>
            <p:sp>
              <p:nvSpPr>
                <p:cNvPr id="32" name="Notched Right Arrow 31"/>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Notched Right Arrow 32"/>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Diamond 33"/>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sp>
        <p:nvSpPr>
          <p:cNvPr id="5" name="Double Wave 4"/>
          <p:cNvSpPr/>
          <p:nvPr/>
        </p:nvSpPr>
        <p:spPr>
          <a:xfrm rot="19000865">
            <a:off x="4373374" y="4732851"/>
            <a:ext cx="3405547" cy="1150377"/>
          </a:xfrm>
          <a:prstGeom prst="doubleWave">
            <a:avLst>
              <a:gd name="adj1" fmla="val 12500"/>
              <a:gd name="adj2" fmla="val 1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5" name="Footer Placeholder 14">
            <a:extLst>
              <a:ext uri="{FF2B5EF4-FFF2-40B4-BE49-F238E27FC236}">
                <a16:creationId xmlns:a16="http://schemas.microsoft.com/office/drawing/2014/main" id="{5A4729F3-16D0-4EE4-BEEA-2605647E829A}"/>
              </a:ext>
            </a:extLst>
          </p:cNvPr>
          <p:cNvSpPr>
            <a:spLocks noGrp="1"/>
          </p:cNvSpPr>
          <p:nvPr/>
        </p:nvSpPr>
        <p:spPr>
          <a:xfrm>
            <a:off x="66030" y="6474272"/>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Calibri" panose="020F0502020204030204" pitchFamily="34" charset="0"/>
              </a:rPr>
              <a:t>Presentation by ©http://fashionsbylynda.com/blog/</a:t>
            </a:r>
          </a:p>
        </p:txBody>
      </p:sp>
    </p:spTree>
    <p:extLst>
      <p:ext uri="{BB962C8B-B14F-4D97-AF65-F5344CB8AC3E}">
        <p14:creationId xmlns:p14="http://schemas.microsoft.com/office/powerpoint/2010/main" val="2224995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Elijah and Elisha</a:t>
            </a:r>
          </a:p>
        </p:txBody>
      </p:sp>
      <p:sp>
        <p:nvSpPr>
          <p:cNvPr id="88" name="TextBox 87"/>
          <p:cNvSpPr txBox="1"/>
          <p:nvPr/>
        </p:nvSpPr>
        <p:spPr>
          <a:xfrm>
            <a:off x="3497678" y="1245305"/>
            <a:ext cx="5196643" cy="1477328"/>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Elijah generally lived apart from the people and stresses law, judgment, and repentance.</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 Elisha lives among the people and emphasized grace, life, and hope</a:t>
            </a:r>
          </a:p>
        </p:txBody>
      </p:sp>
      <p:sp>
        <p:nvSpPr>
          <p:cNvPr id="2" name="Rectangle 1"/>
          <p:cNvSpPr/>
          <p:nvPr/>
        </p:nvSpPr>
        <p:spPr>
          <a:xfrm>
            <a:off x="575563" y="3400728"/>
            <a:ext cx="6096000" cy="1200329"/>
          </a:xfrm>
          <a:prstGeom prst="rect">
            <a:avLst/>
          </a:prstGeom>
        </p:spPr>
        <p:txBody>
          <a:bodyPr>
            <a:spAutoFit/>
          </a:bodyPr>
          <a:lstStyle/>
          <a:p>
            <a:pPr fontAlgn="base"/>
            <a:r>
              <a:rPr lang="en-US" sz="2400" dirty="0">
                <a:solidFill>
                  <a:schemeClr val="bg1"/>
                </a:solidFill>
                <a:latin typeface="Calibri" panose="020F0502020204030204" pitchFamily="34" charset="0"/>
              </a:rPr>
              <a:t>What did Elijah request of Elisha three times?</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What did Elisha say to Elijah three times?</a:t>
            </a:r>
          </a:p>
        </p:txBody>
      </p:sp>
      <p:sp>
        <p:nvSpPr>
          <p:cNvPr id="3" name="Rectangle 2"/>
          <p:cNvSpPr/>
          <p:nvPr/>
        </p:nvSpPr>
        <p:spPr>
          <a:xfrm>
            <a:off x="7038899" y="3432937"/>
            <a:ext cx="2249270" cy="369332"/>
          </a:xfrm>
          <a:prstGeom prst="rect">
            <a:avLst/>
          </a:prstGeom>
        </p:spPr>
        <p:txBody>
          <a:bodyPr wrap="none">
            <a:spAutoFit/>
          </a:bodyPr>
          <a:lstStyle/>
          <a:p>
            <a:r>
              <a:rPr lang="en-US" dirty="0">
                <a:solidFill>
                  <a:srgbClr val="FFFF00"/>
                </a:solidFill>
                <a:latin typeface="Calibri" panose="020F0502020204030204" pitchFamily="34" charset="0"/>
              </a:rPr>
              <a:t>Tarry here, I pray thee</a:t>
            </a:r>
          </a:p>
        </p:txBody>
      </p:sp>
      <p:sp>
        <p:nvSpPr>
          <p:cNvPr id="6" name="Rectangle 5"/>
          <p:cNvSpPr/>
          <p:nvPr/>
        </p:nvSpPr>
        <p:spPr>
          <a:xfrm>
            <a:off x="7038898" y="4194089"/>
            <a:ext cx="4268879" cy="646331"/>
          </a:xfrm>
          <a:prstGeom prst="rect">
            <a:avLst/>
          </a:prstGeom>
        </p:spPr>
        <p:txBody>
          <a:bodyPr wrap="square">
            <a:spAutoFit/>
          </a:bodyPr>
          <a:lstStyle/>
          <a:p>
            <a:r>
              <a:rPr lang="en-US" i="1" dirty="0">
                <a:solidFill>
                  <a:srgbClr val="FFFF00"/>
                </a:solidFill>
                <a:latin typeface="Calibri" panose="020F0502020204030204" pitchFamily="34" charset="0"/>
              </a:rPr>
              <a:t>As</a:t>
            </a:r>
            <a:r>
              <a:rPr lang="en-US" dirty="0">
                <a:solidFill>
                  <a:srgbClr val="FFFF00"/>
                </a:solidFill>
                <a:latin typeface="Calibri" panose="020F0502020204030204" pitchFamily="34" charset="0"/>
              </a:rPr>
              <a:t> the </a:t>
            </a:r>
            <a:r>
              <a:rPr lang="en-US" cap="small" dirty="0">
                <a:solidFill>
                  <a:srgbClr val="FFFF00"/>
                </a:solidFill>
                <a:latin typeface="Calibri" panose="020F0502020204030204" pitchFamily="34" charset="0"/>
              </a:rPr>
              <a:t>Lord</a:t>
            </a:r>
            <a:r>
              <a:rPr lang="en-US" dirty="0">
                <a:solidFill>
                  <a:srgbClr val="FFFF00"/>
                </a:solidFill>
                <a:latin typeface="Calibri" panose="020F0502020204030204" pitchFamily="34" charset="0"/>
              </a:rPr>
              <a:t> </a:t>
            </a:r>
            <a:r>
              <a:rPr lang="en-US" dirty="0" err="1">
                <a:solidFill>
                  <a:srgbClr val="FFFF00"/>
                </a:solidFill>
                <a:latin typeface="Calibri" panose="020F0502020204030204" pitchFamily="34" charset="0"/>
              </a:rPr>
              <a:t>liveth</a:t>
            </a:r>
            <a:r>
              <a:rPr lang="en-US" dirty="0">
                <a:solidFill>
                  <a:srgbClr val="FFFF00"/>
                </a:solidFill>
                <a:latin typeface="Calibri" panose="020F0502020204030204" pitchFamily="34" charset="0"/>
              </a:rPr>
              <a:t>, and </a:t>
            </a:r>
            <a:r>
              <a:rPr lang="en-US" i="1" dirty="0">
                <a:solidFill>
                  <a:srgbClr val="FFFF00"/>
                </a:solidFill>
                <a:latin typeface="Calibri" panose="020F0502020204030204" pitchFamily="34" charset="0"/>
              </a:rPr>
              <a:t>as</a:t>
            </a:r>
            <a:r>
              <a:rPr lang="en-US" dirty="0">
                <a:solidFill>
                  <a:srgbClr val="FFFF00"/>
                </a:solidFill>
                <a:latin typeface="Calibri" panose="020F0502020204030204" pitchFamily="34" charset="0"/>
              </a:rPr>
              <a:t> thy soul </a:t>
            </a:r>
            <a:r>
              <a:rPr lang="en-US" dirty="0" err="1">
                <a:solidFill>
                  <a:srgbClr val="FFFF00"/>
                </a:solidFill>
                <a:latin typeface="Calibri" panose="020F0502020204030204" pitchFamily="34" charset="0"/>
              </a:rPr>
              <a:t>liveth</a:t>
            </a:r>
            <a:r>
              <a:rPr lang="en-US" dirty="0">
                <a:solidFill>
                  <a:srgbClr val="FFFF00"/>
                </a:solidFill>
                <a:latin typeface="Calibri" panose="020F0502020204030204" pitchFamily="34" charset="0"/>
              </a:rPr>
              <a:t>, I will not leave thee. </a:t>
            </a:r>
          </a:p>
        </p:txBody>
      </p:sp>
      <p:sp>
        <p:nvSpPr>
          <p:cNvPr id="7" name="Rectangle 6"/>
          <p:cNvSpPr/>
          <p:nvPr/>
        </p:nvSpPr>
        <p:spPr>
          <a:xfrm>
            <a:off x="3047999" y="5568030"/>
            <a:ext cx="6096000" cy="954107"/>
          </a:xfrm>
          <a:prstGeom prst="rect">
            <a:avLst/>
          </a:prstGeom>
        </p:spPr>
        <p:txBody>
          <a:bodyPr>
            <a:spAutoFit/>
          </a:bodyPr>
          <a:lstStyle/>
          <a:p>
            <a:pPr algn="ctr" fontAlgn="base"/>
            <a:r>
              <a:rPr lang="en-US" sz="2800" dirty="0">
                <a:solidFill>
                  <a:schemeClr val="bg1"/>
                </a:solidFill>
                <a:latin typeface="Calibri" panose="020F0502020204030204" pitchFamily="34" charset="0"/>
              </a:rPr>
              <a:t>What can Elisha’s responses teach us about following the prophet?</a:t>
            </a:r>
          </a:p>
        </p:txBody>
      </p:sp>
      <p:sp>
        <p:nvSpPr>
          <p:cNvPr id="9" name="TextBox 8"/>
          <p:cNvSpPr txBox="1"/>
          <p:nvPr/>
        </p:nvSpPr>
        <p:spPr>
          <a:xfrm>
            <a:off x="186542" y="6428322"/>
            <a:ext cx="2122092" cy="369332"/>
          </a:xfrm>
          <a:prstGeom prst="rect">
            <a:avLst/>
          </a:prstGeom>
          <a:noFill/>
        </p:spPr>
        <p:txBody>
          <a:bodyPr wrap="square" rtlCol="0">
            <a:spAutoFit/>
          </a:bodyPr>
          <a:lstStyle/>
          <a:p>
            <a:r>
              <a:rPr lang="en-US" dirty="0">
                <a:solidFill>
                  <a:schemeClr val="bg1"/>
                </a:solidFill>
                <a:latin typeface="Calibri" panose="020F0502020204030204" pitchFamily="34" charset="0"/>
              </a:rPr>
              <a:t>2 Kings 2:1-6</a:t>
            </a:r>
          </a:p>
        </p:txBody>
      </p:sp>
      <p:grpSp>
        <p:nvGrpSpPr>
          <p:cNvPr id="8" name="Group 7">
            <a:extLst>
              <a:ext uri="{FF2B5EF4-FFF2-40B4-BE49-F238E27FC236}">
                <a16:creationId xmlns:a16="http://schemas.microsoft.com/office/drawing/2014/main" id="{FD7FF7DD-2F7E-0DFD-DB9B-C079542D39D2}"/>
              </a:ext>
            </a:extLst>
          </p:cNvPr>
          <p:cNvGrpSpPr/>
          <p:nvPr/>
        </p:nvGrpSpPr>
        <p:grpSpPr>
          <a:xfrm>
            <a:off x="1735526" y="393091"/>
            <a:ext cx="1146216" cy="2825426"/>
            <a:chOff x="3379176" y="481253"/>
            <a:chExt cx="2001888" cy="4934660"/>
          </a:xfrm>
        </p:grpSpPr>
        <p:grpSp>
          <p:nvGrpSpPr>
            <p:cNvPr id="10" name="Group 9">
              <a:extLst>
                <a:ext uri="{FF2B5EF4-FFF2-40B4-BE49-F238E27FC236}">
                  <a16:creationId xmlns:a16="http://schemas.microsoft.com/office/drawing/2014/main" id="{9A7D9EE4-BA59-A4B0-3EFE-7F0259C04012}"/>
                </a:ext>
              </a:extLst>
            </p:cNvPr>
            <p:cNvGrpSpPr/>
            <p:nvPr/>
          </p:nvGrpSpPr>
          <p:grpSpPr>
            <a:xfrm>
              <a:off x="3379176" y="481253"/>
              <a:ext cx="2001888" cy="4934660"/>
              <a:chOff x="3104183" y="529034"/>
              <a:chExt cx="1415407" cy="3344532"/>
            </a:xfrm>
          </p:grpSpPr>
          <p:sp>
            <p:nvSpPr>
              <p:cNvPr id="33" name="Oval 32">
                <a:extLst>
                  <a:ext uri="{FF2B5EF4-FFF2-40B4-BE49-F238E27FC236}">
                    <a16:creationId xmlns:a16="http://schemas.microsoft.com/office/drawing/2014/main" id="{9D064AA3-123A-ED07-6027-1E87C8304662}"/>
                  </a:ext>
                </a:extLst>
              </p:cNvPr>
              <p:cNvSpPr/>
              <p:nvPr/>
            </p:nvSpPr>
            <p:spPr>
              <a:xfrm rot="208670" flipH="1">
                <a:off x="3290479" y="666542"/>
                <a:ext cx="1082574" cy="122519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Oval 33">
                <a:extLst>
                  <a:ext uri="{FF2B5EF4-FFF2-40B4-BE49-F238E27FC236}">
                    <a16:creationId xmlns:a16="http://schemas.microsoft.com/office/drawing/2014/main" id="{44832DE9-9058-DAC5-0DD0-E4A20E7D7906}"/>
                  </a:ext>
                </a:extLst>
              </p:cNvPr>
              <p:cNvSpPr/>
              <p:nvPr/>
            </p:nvSpPr>
            <p:spPr>
              <a:xfrm rot="1928098" flipH="1">
                <a:off x="3104183" y="2157592"/>
                <a:ext cx="326552"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Oval 34">
                <a:extLst>
                  <a:ext uri="{FF2B5EF4-FFF2-40B4-BE49-F238E27FC236}">
                    <a16:creationId xmlns:a16="http://schemas.microsoft.com/office/drawing/2014/main" id="{20F82FDB-EAE3-B0BF-FA51-E9DD541BB67F}"/>
                  </a:ext>
                </a:extLst>
              </p:cNvPr>
              <p:cNvSpPr/>
              <p:nvPr/>
            </p:nvSpPr>
            <p:spPr>
              <a:xfrm rot="20127589" flipH="1">
                <a:off x="4179015" y="2153524"/>
                <a:ext cx="340575" cy="51452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Oval 35">
                <a:extLst>
                  <a:ext uri="{FF2B5EF4-FFF2-40B4-BE49-F238E27FC236}">
                    <a16:creationId xmlns:a16="http://schemas.microsoft.com/office/drawing/2014/main" id="{D7BA7760-AC11-1AEB-94C4-ACE455008479}"/>
                  </a:ext>
                </a:extLst>
              </p:cNvPr>
              <p:cNvSpPr/>
              <p:nvPr/>
            </p:nvSpPr>
            <p:spPr>
              <a:xfrm rot="2247591" flipH="1">
                <a:off x="3488745" y="3290199"/>
                <a:ext cx="250930"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7" name="Oval 36">
                <a:extLst>
                  <a:ext uri="{FF2B5EF4-FFF2-40B4-BE49-F238E27FC236}">
                    <a16:creationId xmlns:a16="http://schemas.microsoft.com/office/drawing/2014/main" id="{F8142322-DBE8-9086-8E96-0A56BCED216F}"/>
                  </a:ext>
                </a:extLst>
              </p:cNvPr>
              <p:cNvSpPr/>
              <p:nvPr/>
            </p:nvSpPr>
            <p:spPr>
              <a:xfrm rot="18952234" flipH="1">
                <a:off x="3778423" y="3278660"/>
                <a:ext cx="249729" cy="583367"/>
              </a:xfrm>
              <a:prstGeom prst="ellipse">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8" name="Trapezoid 37">
                <a:extLst>
                  <a:ext uri="{FF2B5EF4-FFF2-40B4-BE49-F238E27FC236}">
                    <a16:creationId xmlns:a16="http://schemas.microsoft.com/office/drawing/2014/main" id="{10C7AEA7-7BF2-ABBD-235B-A6D2C1A5F13C}"/>
                  </a:ext>
                </a:extLst>
              </p:cNvPr>
              <p:cNvSpPr/>
              <p:nvPr/>
            </p:nvSpPr>
            <p:spPr>
              <a:xfrm rot="1430708" flipH="1">
                <a:off x="3232839" y="1543682"/>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9" name="Trapezoid 38">
                <a:extLst>
                  <a:ext uri="{FF2B5EF4-FFF2-40B4-BE49-F238E27FC236}">
                    <a16:creationId xmlns:a16="http://schemas.microsoft.com/office/drawing/2014/main" id="{9F76E73D-03D4-5FA8-8301-7A86C12C52A7}"/>
                  </a:ext>
                </a:extLst>
              </p:cNvPr>
              <p:cNvSpPr/>
              <p:nvPr/>
            </p:nvSpPr>
            <p:spPr>
              <a:xfrm rot="19809709" flipH="1">
                <a:off x="3817759" y="1509588"/>
                <a:ext cx="535898" cy="1040568"/>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Trapezoid 39">
                <a:extLst>
                  <a:ext uri="{FF2B5EF4-FFF2-40B4-BE49-F238E27FC236}">
                    <a16:creationId xmlns:a16="http://schemas.microsoft.com/office/drawing/2014/main" id="{AC54A13A-F574-917D-573F-815A3233185B}"/>
                  </a:ext>
                </a:extLst>
              </p:cNvPr>
              <p:cNvSpPr/>
              <p:nvPr/>
            </p:nvSpPr>
            <p:spPr>
              <a:xfrm flipH="1">
                <a:off x="3396529" y="1677588"/>
                <a:ext cx="799476" cy="1901253"/>
              </a:xfrm>
              <a:prstGeom prst="trapezoid">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1" name="Oval 40">
                <a:extLst>
                  <a:ext uri="{FF2B5EF4-FFF2-40B4-BE49-F238E27FC236}">
                    <a16:creationId xmlns:a16="http://schemas.microsoft.com/office/drawing/2014/main" id="{458AE124-D4B7-2CCB-B769-DF6998360641}"/>
                  </a:ext>
                </a:extLst>
              </p:cNvPr>
              <p:cNvSpPr/>
              <p:nvPr/>
            </p:nvSpPr>
            <p:spPr>
              <a:xfrm flipH="1">
                <a:off x="3434005" y="683242"/>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2" name="Round Diagonal Corner Rectangle 56">
                <a:extLst>
                  <a:ext uri="{FF2B5EF4-FFF2-40B4-BE49-F238E27FC236}">
                    <a16:creationId xmlns:a16="http://schemas.microsoft.com/office/drawing/2014/main" id="{8A1AABBF-9B58-815D-DCD0-1A64C0F56456}"/>
                  </a:ext>
                </a:extLst>
              </p:cNvPr>
              <p:cNvSpPr/>
              <p:nvPr/>
            </p:nvSpPr>
            <p:spPr>
              <a:xfrm rot="20363465" flipH="1">
                <a:off x="3797487" y="529034"/>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3" name="Round Diagonal Corner Rectangle 57">
                <a:extLst>
                  <a:ext uri="{FF2B5EF4-FFF2-40B4-BE49-F238E27FC236}">
                    <a16:creationId xmlns:a16="http://schemas.microsoft.com/office/drawing/2014/main" id="{CA09838C-9057-9B69-6937-5C0906E717A2}"/>
                  </a:ext>
                </a:extLst>
              </p:cNvPr>
              <p:cNvSpPr/>
              <p:nvPr/>
            </p:nvSpPr>
            <p:spPr>
              <a:xfrm rot="16523337" flipH="1">
                <a:off x="3401695" y="596361"/>
                <a:ext cx="436755" cy="503473"/>
              </a:xfrm>
              <a:prstGeom prst="round2DiagRect">
                <a:avLst>
                  <a:gd name="adj1" fmla="val 50000"/>
                  <a:gd name="adj2" fmla="val 0"/>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4" name="Oval 43">
                <a:extLst>
                  <a:ext uri="{FF2B5EF4-FFF2-40B4-BE49-F238E27FC236}">
                    <a16:creationId xmlns:a16="http://schemas.microsoft.com/office/drawing/2014/main" id="{13A0C2B9-3E0B-A7B9-2CEA-9F1C12B76065}"/>
                  </a:ext>
                </a:extLst>
              </p:cNvPr>
              <p:cNvSpPr/>
              <p:nvPr/>
            </p:nvSpPr>
            <p:spPr>
              <a:xfrm flipH="1">
                <a:off x="3662604" y="607042"/>
                <a:ext cx="381000" cy="318292"/>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5" name="Trapezoid 44">
                <a:extLst>
                  <a:ext uri="{FF2B5EF4-FFF2-40B4-BE49-F238E27FC236}">
                    <a16:creationId xmlns:a16="http://schemas.microsoft.com/office/drawing/2014/main" id="{8B15864F-8FA9-9D5F-CCDE-E045C2F4D4A5}"/>
                  </a:ext>
                </a:extLst>
              </p:cNvPr>
              <p:cNvSpPr/>
              <p:nvPr/>
            </p:nvSpPr>
            <p:spPr>
              <a:xfrm rot="21333240" flipH="1">
                <a:off x="3739056" y="1571378"/>
                <a:ext cx="535898" cy="1941196"/>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Trapezoid 45">
                <a:extLst>
                  <a:ext uri="{FF2B5EF4-FFF2-40B4-BE49-F238E27FC236}">
                    <a16:creationId xmlns:a16="http://schemas.microsoft.com/office/drawing/2014/main" id="{97AB6C90-2C0B-F298-5C55-479C7E6DD750}"/>
                  </a:ext>
                </a:extLst>
              </p:cNvPr>
              <p:cNvSpPr/>
              <p:nvPr/>
            </p:nvSpPr>
            <p:spPr>
              <a:xfrm rot="301939" flipH="1">
                <a:off x="3286312" y="1642895"/>
                <a:ext cx="535898" cy="1869571"/>
              </a:xfrm>
              <a:prstGeom prst="trapezoid">
                <a:avLst>
                  <a:gd name="adj" fmla="val 34480"/>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7" name="Oval 46">
                <a:extLst>
                  <a:ext uri="{FF2B5EF4-FFF2-40B4-BE49-F238E27FC236}">
                    <a16:creationId xmlns:a16="http://schemas.microsoft.com/office/drawing/2014/main" id="{D5218FC9-6EDD-73F0-7DD6-E6F1C79641D7}"/>
                  </a:ext>
                </a:extLst>
              </p:cNvPr>
              <p:cNvSpPr/>
              <p:nvPr/>
            </p:nvSpPr>
            <p:spPr>
              <a:xfrm flipH="1">
                <a:off x="3545298" y="1280504"/>
                <a:ext cx="504876" cy="583367"/>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8" name="Oval 47">
                <a:extLst>
                  <a:ext uri="{FF2B5EF4-FFF2-40B4-BE49-F238E27FC236}">
                    <a16:creationId xmlns:a16="http://schemas.microsoft.com/office/drawing/2014/main" id="{64B22435-AD9D-73B5-F402-41376E5B9D4E}"/>
                  </a:ext>
                </a:extLst>
              </p:cNvPr>
              <p:cNvSpPr/>
              <p:nvPr/>
            </p:nvSpPr>
            <p:spPr>
              <a:xfrm flipH="1">
                <a:off x="3664351" y="1390963"/>
                <a:ext cx="256067" cy="1529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1" name="Group 10">
              <a:extLst>
                <a:ext uri="{FF2B5EF4-FFF2-40B4-BE49-F238E27FC236}">
                  <a16:creationId xmlns:a16="http://schemas.microsoft.com/office/drawing/2014/main" id="{E351796D-570A-B01B-B6A2-62FAE82B0AA4}"/>
                </a:ext>
              </a:extLst>
            </p:cNvPr>
            <p:cNvGrpSpPr/>
            <p:nvPr/>
          </p:nvGrpSpPr>
          <p:grpSpPr>
            <a:xfrm rot="5064542">
              <a:off x="3663476" y="3438057"/>
              <a:ext cx="2025923" cy="403837"/>
              <a:chOff x="5852664" y="2219295"/>
              <a:chExt cx="4456611" cy="986155"/>
            </a:xfrm>
          </p:grpSpPr>
          <p:grpSp>
            <p:nvGrpSpPr>
              <p:cNvPr id="23" name="Group 22">
                <a:extLst>
                  <a:ext uri="{FF2B5EF4-FFF2-40B4-BE49-F238E27FC236}">
                    <a16:creationId xmlns:a16="http://schemas.microsoft.com/office/drawing/2014/main" id="{3126CB5C-09F9-8FD0-C579-8BEF0CE53CD6}"/>
                  </a:ext>
                </a:extLst>
              </p:cNvPr>
              <p:cNvGrpSpPr/>
              <p:nvPr/>
            </p:nvGrpSpPr>
            <p:grpSpPr>
              <a:xfrm>
                <a:off x="5852664" y="2219295"/>
                <a:ext cx="1926771" cy="964384"/>
                <a:chOff x="5852664" y="2219295"/>
                <a:chExt cx="1926771" cy="964384"/>
              </a:xfrm>
            </p:grpSpPr>
            <p:sp>
              <p:nvSpPr>
                <p:cNvPr id="30" name="Notched Right Arrow 44">
                  <a:extLst>
                    <a:ext uri="{FF2B5EF4-FFF2-40B4-BE49-F238E27FC236}">
                      <a16:creationId xmlns:a16="http://schemas.microsoft.com/office/drawing/2014/main" id="{8A0FA6DC-5392-87E1-CB89-03A4403AF216}"/>
                    </a:ext>
                  </a:extLst>
                </p:cNvPr>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1" name="Notched Right Arrow 45">
                  <a:extLst>
                    <a:ext uri="{FF2B5EF4-FFF2-40B4-BE49-F238E27FC236}">
                      <a16:creationId xmlns:a16="http://schemas.microsoft.com/office/drawing/2014/main" id="{516BC9B5-E4BA-7A3D-401E-D7F3B4803E73}"/>
                    </a:ext>
                  </a:extLst>
                </p:cNvPr>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2" name="Diamond 31">
                  <a:extLst>
                    <a:ext uri="{FF2B5EF4-FFF2-40B4-BE49-F238E27FC236}">
                      <a16:creationId xmlns:a16="http://schemas.microsoft.com/office/drawing/2014/main" id="{F43799F5-DFAC-DCD8-7C0F-E897434B2062}"/>
                    </a:ext>
                  </a:extLst>
                </p:cNvPr>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4" name="Notched Right Arrow 38">
                <a:extLst>
                  <a:ext uri="{FF2B5EF4-FFF2-40B4-BE49-F238E27FC236}">
                    <a16:creationId xmlns:a16="http://schemas.microsoft.com/office/drawing/2014/main" id="{0E5B2CA5-8BA9-3CC6-ACC6-EB9A9AC5AA09}"/>
                  </a:ext>
                </a:extLst>
              </p:cNvPr>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Notched Right Arrow 39">
                <a:extLst>
                  <a:ext uri="{FF2B5EF4-FFF2-40B4-BE49-F238E27FC236}">
                    <a16:creationId xmlns:a16="http://schemas.microsoft.com/office/drawing/2014/main" id="{C6B16F22-1E77-0DBD-0F71-3620AB4E9DF7}"/>
                  </a:ext>
                </a:extLst>
              </p:cNvPr>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26" name="Group 25">
                <a:extLst>
                  <a:ext uri="{FF2B5EF4-FFF2-40B4-BE49-F238E27FC236}">
                    <a16:creationId xmlns:a16="http://schemas.microsoft.com/office/drawing/2014/main" id="{D44DAC29-16F5-70DF-EC72-BDEB66A3AC33}"/>
                  </a:ext>
                </a:extLst>
              </p:cNvPr>
              <p:cNvGrpSpPr/>
              <p:nvPr/>
            </p:nvGrpSpPr>
            <p:grpSpPr>
              <a:xfrm>
                <a:off x="8382504" y="2241066"/>
                <a:ext cx="1926771" cy="964384"/>
                <a:chOff x="5852664" y="2219295"/>
                <a:chExt cx="1926771" cy="964384"/>
              </a:xfrm>
            </p:grpSpPr>
            <p:sp>
              <p:nvSpPr>
                <p:cNvPr id="27" name="Notched Right Arrow 41">
                  <a:extLst>
                    <a:ext uri="{FF2B5EF4-FFF2-40B4-BE49-F238E27FC236}">
                      <a16:creationId xmlns:a16="http://schemas.microsoft.com/office/drawing/2014/main" id="{246C4055-50CA-C9F9-256F-D72086F52560}"/>
                    </a:ext>
                  </a:extLst>
                </p:cNvPr>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Notched Right Arrow 42">
                  <a:extLst>
                    <a:ext uri="{FF2B5EF4-FFF2-40B4-BE49-F238E27FC236}">
                      <a16:creationId xmlns:a16="http://schemas.microsoft.com/office/drawing/2014/main" id="{0FFCF131-8FD3-0B62-1228-E99E9505C848}"/>
                    </a:ext>
                  </a:extLst>
                </p:cNvPr>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9" name="Diamond 28">
                  <a:extLst>
                    <a:ext uri="{FF2B5EF4-FFF2-40B4-BE49-F238E27FC236}">
                      <a16:creationId xmlns:a16="http://schemas.microsoft.com/office/drawing/2014/main" id="{F72D4201-DDA2-66D9-4B0B-20CB2929347F}"/>
                    </a:ext>
                  </a:extLst>
                </p:cNvPr>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12" name="Group 11">
              <a:extLst>
                <a:ext uri="{FF2B5EF4-FFF2-40B4-BE49-F238E27FC236}">
                  <a16:creationId xmlns:a16="http://schemas.microsoft.com/office/drawing/2014/main" id="{84BBD44B-1583-E089-26F7-27050073537E}"/>
                </a:ext>
              </a:extLst>
            </p:cNvPr>
            <p:cNvGrpSpPr/>
            <p:nvPr/>
          </p:nvGrpSpPr>
          <p:grpSpPr>
            <a:xfrm rot="16535458" flipH="1">
              <a:off x="3004808" y="3414764"/>
              <a:ext cx="2025923" cy="403837"/>
              <a:chOff x="5852664" y="2219295"/>
              <a:chExt cx="4456611" cy="986155"/>
            </a:xfrm>
          </p:grpSpPr>
          <p:grpSp>
            <p:nvGrpSpPr>
              <p:cNvPr id="13" name="Group 12">
                <a:extLst>
                  <a:ext uri="{FF2B5EF4-FFF2-40B4-BE49-F238E27FC236}">
                    <a16:creationId xmlns:a16="http://schemas.microsoft.com/office/drawing/2014/main" id="{AE6E5DBD-AFC9-A39D-9660-A65E162D4EDA}"/>
                  </a:ext>
                </a:extLst>
              </p:cNvPr>
              <p:cNvGrpSpPr/>
              <p:nvPr/>
            </p:nvGrpSpPr>
            <p:grpSpPr>
              <a:xfrm>
                <a:off x="5852664" y="2219295"/>
                <a:ext cx="1926771" cy="964384"/>
                <a:chOff x="5852664" y="2219295"/>
                <a:chExt cx="1926771" cy="964384"/>
              </a:xfrm>
            </p:grpSpPr>
            <p:sp>
              <p:nvSpPr>
                <p:cNvPr id="20" name="Notched Right Arrow 34">
                  <a:extLst>
                    <a:ext uri="{FF2B5EF4-FFF2-40B4-BE49-F238E27FC236}">
                      <a16:creationId xmlns:a16="http://schemas.microsoft.com/office/drawing/2014/main" id="{343BEFEF-1735-DEEF-EDE5-F9CAE02D4711}"/>
                    </a:ext>
                  </a:extLst>
                </p:cNvPr>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Notched Right Arrow 35">
                  <a:extLst>
                    <a:ext uri="{FF2B5EF4-FFF2-40B4-BE49-F238E27FC236}">
                      <a16:creationId xmlns:a16="http://schemas.microsoft.com/office/drawing/2014/main" id="{DE260EED-B07E-AC59-357B-3D710310DA8E}"/>
                    </a:ext>
                  </a:extLst>
                </p:cNvPr>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Diamond 21">
                  <a:extLst>
                    <a:ext uri="{FF2B5EF4-FFF2-40B4-BE49-F238E27FC236}">
                      <a16:creationId xmlns:a16="http://schemas.microsoft.com/office/drawing/2014/main" id="{98D8077A-AFD4-28A9-A7E9-4E3B800D47C2}"/>
                    </a:ext>
                  </a:extLst>
                </p:cNvPr>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4" name="Notched Right Arrow 28">
                <a:extLst>
                  <a:ext uri="{FF2B5EF4-FFF2-40B4-BE49-F238E27FC236}">
                    <a16:creationId xmlns:a16="http://schemas.microsoft.com/office/drawing/2014/main" id="{22B4AAB4-DEAD-DFA8-C155-C4173EBD44F0}"/>
                  </a:ext>
                </a:extLst>
              </p:cNvPr>
              <p:cNvSpPr/>
              <p:nvPr/>
            </p:nvSpPr>
            <p:spPr>
              <a:xfrm>
                <a:off x="7666811" y="2498373"/>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Notched Right Arrow 29">
                <a:extLst>
                  <a:ext uri="{FF2B5EF4-FFF2-40B4-BE49-F238E27FC236}">
                    <a16:creationId xmlns:a16="http://schemas.microsoft.com/office/drawing/2014/main" id="{C4CD72D1-C9BB-F1B0-DF80-3298FA9FC65F}"/>
                  </a:ext>
                </a:extLst>
              </p:cNvPr>
              <p:cNvSpPr/>
              <p:nvPr/>
            </p:nvSpPr>
            <p:spPr>
              <a:xfrm rot="10800000">
                <a:off x="8073930" y="2515399"/>
                <a:ext cx="407119" cy="394555"/>
              </a:xfrm>
              <a:prstGeom prst="notchedRightArrow">
                <a:avLst>
                  <a:gd name="adj1" fmla="val 50000"/>
                  <a:gd name="adj2" fmla="val 79935"/>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6" name="Group 15">
                <a:extLst>
                  <a:ext uri="{FF2B5EF4-FFF2-40B4-BE49-F238E27FC236}">
                    <a16:creationId xmlns:a16="http://schemas.microsoft.com/office/drawing/2014/main" id="{F5D135CE-43BD-8DF5-9820-192103B62647}"/>
                  </a:ext>
                </a:extLst>
              </p:cNvPr>
              <p:cNvGrpSpPr/>
              <p:nvPr/>
            </p:nvGrpSpPr>
            <p:grpSpPr>
              <a:xfrm>
                <a:off x="8382504" y="2241066"/>
                <a:ext cx="1926771" cy="964384"/>
                <a:chOff x="5852664" y="2219295"/>
                <a:chExt cx="1926771" cy="964384"/>
              </a:xfrm>
            </p:grpSpPr>
            <p:sp>
              <p:nvSpPr>
                <p:cNvPr id="17" name="Notched Right Arrow 31">
                  <a:extLst>
                    <a:ext uri="{FF2B5EF4-FFF2-40B4-BE49-F238E27FC236}">
                      <a16:creationId xmlns:a16="http://schemas.microsoft.com/office/drawing/2014/main" id="{A8B7C98A-6D54-057F-A5F4-E98EE877A77D}"/>
                    </a:ext>
                  </a:extLst>
                </p:cNvPr>
                <p:cNvSpPr/>
                <p:nvPr/>
              </p:nvSpPr>
              <p:spPr>
                <a:xfrm>
                  <a:off x="5852664" y="2219295"/>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Notched Right Arrow 32">
                  <a:extLst>
                    <a:ext uri="{FF2B5EF4-FFF2-40B4-BE49-F238E27FC236}">
                      <a16:creationId xmlns:a16="http://schemas.microsoft.com/office/drawing/2014/main" id="{D96699A6-D01F-AD36-7251-29266B72F197}"/>
                    </a:ext>
                  </a:extLst>
                </p:cNvPr>
                <p:cNvSpPr/>
                <p:nvPr/>
              </p:nvSpPr>
              <p:spPr>
                <a:xfrm rot="10800000">
                  <a:off x="6788835" y="2223649"/>
                  <a:ext cx="990600" cy="960030"/>
                </a:xfrm>
                <a:prstGeom prst="notched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Diamond 18">
                  <a:extLst>
                    <a:ext uri="{FF2B5EF4-FFF2-40B4-BE49-F238E27FC236}">
                      <a16:creationId xmlns:a16="http://schemas.microsoft.com/office/drawing/2014/main" id="{E205C739-EA5B-974B-9C36-7345E9CB0436}"/>
                    </a:ext>
                  </a:extLst>
                </p:cNvPr>
                <p:cNvSpPr/>
                <p:nvPr/>
              </p:nvSpPr>
              <p:spPr>
                <a:xfrm>
                  <a:off x="6718936" y="2219295"/>
                  <a:ext cx="215264" cy="957276"/>
                </a:xfrm>
                <a:prstGeom prst="diamond">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grpSp>
        <p:nvGrpSpPr>
          <p:cNvPr id="49" name="Group 48">
            <a:extLst>
              <a:ext uri="{FF2B5EF4-FFF2-40B4-BE49-F238E27FC236}">
                <a16:creationId xmlns:a16="http://schemas.microsoft.com/office/drawing/2014/main" id="{9BBEC938-A450-1882-B9E2-41E8E543EC30}"/>
              </a:ext>
            </a:extLst>
          </p:cNvPr>
          <p:cNvGrpSpPr/>
          <p:nvPr/>
        </p:nvGrpSpPr>
        <p:grpSpPr>
          <a:xfrm>
            <a:off x="9238040" y="516872"/>
            <a:ext cx="1164126" cy="2663672"/>
            <a:chOff x="1027520" y="1419069"/>
            <a:chExt cx="1602142" cy="3665909"/>
          </a:xfrm>
        </p:grpSpPr>
        <p:sp>
          <p:nvSpPr>
            <p:cNvPr id="50" name="Cloud 49">
              <a:extLst>
                <a:ext uri="{FF2B5EF4-FFF2-40B4-BE49-F238E27FC236}">
                  <a16:creationId xmlns:a16="http://schemas.microsoft.com/office/drawing/2014/main" id="{FB600C10-6382-93DF-7401-CD4F5D497E79}"/>
                </a:ext>
              </a:extLst>
            </p:cNvPr>
            <p:cNvSpPr/>
            <p:nvPr/>
          </p:nvSpPr>
          <p:spPr>
            <a:xfrm rot="14891291">
              <a:off x="1095492" y="1366167"/>
              <a:ext cx="1481268" cy="158707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1" name="Oval 50">
              <a:extLst>
                <a:ext uri="{FF2B5EF4-FFF2-40B4-BE49-F238E27FC236}">
                  <a16:creationId xmlns:a16="http://schemas.microsoft.com/office/drawing/2014/main" id="{CF8942FD-C6EF-AC2A-D968-98E69008E23E}"/>
                </a:ext>
              </a:extLst>
            </p:cNvPr>
            <p:cNvSpPr/>
            <p:nvPr/>
          </p:nvSpPr>
          <p:spPr>
            <a:xfrm rot="528476">
              <a:off x="1510048" y="4266354"/>
              <a:ext cx="450556" cy="80936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Oval 51">
              <a:extLst>
                <a:ext uri="{FF2B5EF4-FFF2-40B4-BE49-F238E27FC236}">
                  <a16:creationId xmlns:a16="http://schemas.microsoft.com/office/drawing/2014/main" id="{070BD3D4-C838-84FB-8127-B05648441DF5}"/>
                </a:ext>
              </a:extLst>
            </p:cNvPr>
            <p:cNvSpPr/>
            <p:nvPr/>
          </p:nvSpPr>
          <p:spPr>
            <a:xfrm rot="20854625">
              <a:off x="1849937" y="4275618"/>
              <a:ext cx="450556" cy="80936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3" name="Oval 52">
              <a:extLst>
                <a:ext uri="{FF2B5EF4-FFF2-40B4-BE49-F238E27FC236}">
                  <a16:creationId xmlns:a16="http://schemas.microsoft.com/office/drawing/2014/main" id="{2E35E5E6-25A9-64E6-D2BE-FC8F9F60AB62}"/>
                </a:ext>
              </a:extLst>
            </p:cNvPr>
            <p:cNvSpPr/>
            <p:nvPr/>
          </p:nvSpPr>
          <p:spPr>
            <a:xfrm>
              <a:off x="1027520" y="3495998"/>
              <a:ext cx="317414" cy="5977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4" name="Oval 53">
              <a:extLst>
                <a:ext uri="{FF2B5EF4-FFF2-40B4-BE49-F238E27FC236}">
                  <a16:creationId xmlns:a16="http://schemas.microsoft.com/office/drawing/2014/main" id="{39A58D46-590C-6B61-3B8E-89C1CE3DB467}"/>
                </a:ext>
              </a:extLst>
            </p:cNvPr>
            <p:cNvSpPr/>
            <p:nvPr/>
          </p:nvSpPr>
          <p:spPr>
            <a:xfrm rot="20710978">
              <a:off x="2272753" y="3544435"/>
              <a:ext cx="293619" cy="5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5" name="Trapezoid 54">
              <a:extLst>
                <a:ext uri="{FF2B5EF4-FFF2-40B4-BE49-F238E27FC236}">
                  <a16:creationId xmlns:a16="http://schemas.microsoft.com/office/drawing/2014/main" id="{0DAB7742-6FEB-695E-1B1F-F97359B08BAD}"/>
                </a:ext>
              </a:extLst>
            </p:cNvPr>
            <p:cNvSpPr/>
            <p:nvPr/>
          </p:nvSpPr>
          <p:spPr>
            <a:xfrm>
              <a:off x="1239130" y="4284438"/>
              <a:ext cx="1163852" cy="560325"/>
            </a:xfrm>
            <a:prstGeom prst="trapezoid">
              <a:avLst>
                <a:gd name="adj" fmla="val 35984"/>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6" name="Trapezoid 55">
              <a:extLst>
                <a:ext uri="{FF2B5EF4-FFF2-40B4-BE49-F238E27FC236}">
                  <a16:creationId xmlns:a16="http://schemas.microsoft.com/office/drawing/2014/main" id="{1517F07F-9772-1ED1-43A7-D1C02D6F606A}"/>
                </a:ext>
              </a:extLst>
            </p:cNvPr>
            <p:cNvSpPr/>
            <p:nvPr/>
          </p:nvSpPr>
          <p:spPr>
            <a:xfrm rot="1697115">
              <a:off x="1199435" y="2624723"/>
              <a:ext cx="540818" cy="1379469"/>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7" name="Trapezoid 56">
              <a:extLst>
                <a:ext uri="{FF2B5EF4-FFF2-40B4-BE49-F238E27FC236}">
                  <a16:creationId xmlns:a16="http://schemas.microsoft.com/office/drawing/2014/main" id="{1B74B063-80C3-C266-3D56-CCD2EA1B909C}"/>
                </a:ext>
              </a:extLst>
            </p:cNvPr>
            <p:cNvSpPr/>
            <p:nvPr/>
          </p:nvSpPr>
          <p:spPr>
            <a:xfrm rot="19932635">
              <a:off x="1853663" y="2694983"/>
              <a:ext cx="583213" cy="1267207"/>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8" name="Trapezoid 57">
              <a:extLst>
                <a:ext uri="{FF2B5EF4-FFF2-40B4-BE49-F238E27FC236}">
                  <a16:creationId xmlns:a16="http://schemas.microsoft.com/office/drawing/2014/main" id="{D7DF20A0-EBC1-44F8-21DA-1493FEE3E6C0}"/>
                </a:ext>
              </a:extLst>
            </p:cNvPr>
            <p:cNvSpPr/>
            <p:nvPr/>
          </p:nvSpPr>
          <p:spPr>
            <a:xfrm>
              <a:off x="1358603" y="2603461"/>
              <a:ext cx="938573" cy="1867752"/>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9" name="Oval 58">
              <a:extLst>
                <a:ext uri="{FF2B5EF4-FFF2-40B4-BE49-F238E27FC236}">
                  <a16:creationId xmlns:a16="http://schemas.microsoft.com/office/drawing/2014/main" id="{D4684BE2-E664-9AF3-C86E-79E5AD7FD704}"/>
                </a:ext>
              </a:extLst>
            </p:cNvPr>
            <p:cNvSpPr/>
            <p:nvPr/>
          </p:nvSpPr>
          <p:spPr>
            <a:xfrm>
              <a:off x="1628936" y="2354426"/>
              <a:ext cx="360444" cy="6225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0" name="Trapezoid 59">
              <a:extLst>
                <a:ext uri="{FF2B5EF4-FFF2-40B4-BE49-F238E27FC236}">
                  <a16:creationId xmlns:a16="http://schemas.microsoft.com/office/drawing/2014/main" id="{ACE3454B-1223-0477-0E81-BCC268156DEC}"/>
                </a:ext>
              </a:extLst>
            </p:cNvPr>
            <p:cNvSpPr/>
            <p:nvPr/>
          </p:nvSpPr>
          <p:spPr>
            <a:xfrm rot="1111778">
              <a:off x="1417364" y="2773927"/>
              <a:ext cx="466155" cy="2141388"/>
            </a:xfrm>
            <a:prstGeom prst="trapezoid">
              <a:avLst>
                <a:gd name="adj" fmla="val 35984"/>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1" name="Oval 60">
              <a:extLst>
                <a:ext uri="{FF2B5EF4-FFF2-40B4-BE49-F238E27FC236}">
                  <a16:creationId xmlns:a16="http://schemas.microsoft.com/office/drawing/2014/main" id="{4CF2B683-E001-1365-BF19-925AFABEE251}"/>
                </a:ext>
              </a:extLst>
            </p:cNvPr>
            <p:cNvSpPr/>
            <p:nvPr/>
          </p:nvSpPr>
          <p:spPr>
            <a:xfrm>
              <a:off x="1344935" y="1531809"/>
              <a:ext cx="848465" cy="13293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 name="Cloud 61">
              <a:extLst>
                <a:ext uri="{FF2B5EF4-FFF2-40B4-BE49-F238E27FC236}">
                  <a16:creationId xmlns:a16="http://schemas.microsoft.com/office/drawing/2014/main" id="{352AFE77-7E1B-2922-A915-E8C752CD4727}"/>
                </a:ext>
              </a:extLst>
            </p:cNvPr>
            <p:cNvSpPr/>
            <p:nvPr/>
          </p:nvSpPr>
          <p:spPr>
            <a:xfrm rot="2089084">
              <a:off x="1425046" y="2441253"/>
              <a:ext cx="604251" cy="61814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3" name="Oval 62">
              <a:extLst>
                <a:ext uri="{FF2B5EF4-FFF2-40B4-BE49-F238E27FC236}">
                  <a16:creationId xmlns:a16="http://schemas.microsoft.com/office/drawing/2014/main" id="{66A76B6B-CBE5-6965-C3CE-8024B7F466B9}"/>
                </a:ext>
              </a:extLst>
            </p:cNvPr>
            <p:cNvSpPr/>
            <p:nvPr/>
          </p:nvSpPr>
          <p:spPr>
            <a:xfrm>
              <a:off x="1576148" y="2522076"/>
              <a:ext cx="244908" cy="1441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64" name="Group 63">
              <a:extLst>
                <a:ext uri="{FF2B5EF4-FFF2-40B4-BE49-F238E27FC236}">
                  <a16:creationId xmlns:a16="http://schemas.microsoft.com/office/drawing/2014/main" id="{E600C4E5-47B8-4542-B3EC-5DF65ACE33A4}"/>
                </a:ext>
              </a:extLst>
            </p:cNvPr>
            <p:cNvGrpSpPr/>
            <p:nvPr/>
          </p:nvGrpSpPr>
          <p:grpSpPr>
            <a:xfrm>
              <a:off x="1827889" y="2873752"/>
              <a:ext cx="289672" cy="238079"/>
              <a:chOff x="2698645" y="3004177"/>
              <a:chExt cx="806555" cy="662901"/>
            </a:xfrm>
          </p:grpSpPr>
          <p:sp>
            <p:nvSpPr>
              <p:cNvPr id="65" name="Hexagon 64">
                <a:extLst>
                  <a:ext uri="{FF2B5EF4-FFF2-40B4-BE49-F238E27FC236}">
                    <a16:creationId xmlns:a16="http://schemas.microsoft.com/office/drawing/2014/main" id="{63553CDA-A0A2-9D08-C312-E3CF30C780E6}"/>
                  </a:ext>
                </a:extLst>
              </p:cNvPr>
              <p:cNvSpPr/>
              <p:nvPr/>
            </p:nvSpPr>
            <p:spPr>
              <a:xfrm>
                <a:off x="2698645" y="3004177"/>
                <a:ext cx="806555" cy="662901"/>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6" name="7-Point Star 68">
                <a:extLst>
                  <a:ext uri="{FF2B5EF4-FFF2-40B4-BE49-F238E27FC236}">
                    <a16:creationId xmlns:a16="http://schemas.microsoft.com/office/drawing/2014/main" id="{81A77CA3-36EE-48A5-B8CE-B1CC9E1F169D}"/>
                  </a:ext>
                </a:extLst>
              </p:cNvPr>
              <p:cNvSpPr/>
              <p:nvPr/>
            </p:nvSpPr>
            <p:spPr>
              <a:xfrm>
                <a:off x="2855993" y="3062365"/>
                <a:ext cx="488241" cy="531527"/>
              </a:xfrm>
              <a:prstGeom prst="star7">
                <a:avLst>
                  <a:gd name="adj" fmla="val 40830"/>
                  <a:gd name="hf" fmla="val 102572"/>
                  <a:gd name="vf" fmla="val 10521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Tree>
    <p:extLst>
      <p:ext uri="{BB962C8B-B14F-4D97-AF65-F5344CB8AC3E}">
        <p14:creationId xmlns:p14="http://schemas.microsoft.com/office/powerpoint/2010/main" val="91226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0" presetClass="exit" presetSubtype="0" fill="hold" grpId="1" nodeType="with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2">
                                            <p:txEl>
                                              <p:pRg st="0" end="0"/>
                                            </p:txEl>
                                          </p:spTgt>
                                        </p:tgtEl>
                                      </p:cBhvr>
                                    </p:animEffect>
                                    <p:set>
                                      <p:cBhvr>
                                        <p:cTn id="31" dur="1" fill="hold">
                                          <p:stCondLst>
                                            <p:cond delay="499"/>
                                          </p:stCondLst>
                                        </p:cTn>
                                        <p:tgtEl>
                                          <p:spTgt spid="2">
                                            <p:txEl>
                                              <p:pRg st="0" end="0"/>
                                            </p:txEl>
                                          </p:spTgt>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2">
                                            <p:txEl>
                                              <p:pRg st="2" end="2"/>
                                            </p:txEl>
                                          </p:spTgt>
                                        </p:tgtEl>
                                      </p:cBhvr>
                                    </p:animEffect>
                                    <p:set>
                                      <p:cBhvr>
                                        <p:cTn id="34" dur="1" fill="hold">
                                          <p:stCondLst>
                                            <p:cond delay="499"/>
                                          </p:stCondLst>
                                        </p:cTn>
                                        <p:tgtEl>
                                          <p:spTgt spid="2">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p:bldP spid="3" grpId="1"/>
      <p:bldP spid="6" grpId="0"/>
      <p:bldP spid="6" grpId="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School of the Prophets</a:t>
            </a:r>
          </a:p>
        </p:txBody>
      </p:sp>
      <p:sp>
        <p:nvSpPr>
          <p:cNvPr id="88" name="TextBox 87"/>
          <p:cNvSpPr txBox="1"/>
          <p:nvPr/>
        </p:nvSpPr>
        <p:spPr>
          <a:xfrm>
            <a:off x="781638" y="1489749"/>
            <a:ext cx="4614227" cy="3970318"/>
          </a:xfrm>
          <a:prstGeom prst="rect">
            <a:avLst/>
          </a:prstGeom>
          <a:noFill/>
        </p:spPr>
        <p:txBody>
          <a:bodyPr wrap="square" rtlCol="0">
            <a:spAutoFit/>
          </a:bodyPr>
          <a:lstStyle/>
          <a:p>
            <a:r>
              <a:rPr lang="en-US" dirty="0">
                <a:solidFill>
                  <a:schemeClr val="bg1"/>
                </a:solidFill>
                <a:latin typeface="Calibri" panose="020F0502020204030204" pitchFamily="34" charset="0"/>
              </a:rPr>
              <a:t>The name given to bands of prophets or “sons of prophets” living together for instruction and worship under Samuel, Elijah, and Elisha.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Little is known about these schools, but they seem to have been important religious institutions in Israel and references to them are frequent.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Not all the “sons of the prophets” claimed to have a supernatural gift; they were simply trained religious teachers, while some inspired prophets had received no training in the schools.</a:t>
            </a:r>
          </a:p>
        </p:txBody>
      </p:sp>
      <p:sp>
        <p:nvSpPr>
          <p:cNvPr id="9" name="TextBox 8"/>
          <p:cNvSpPr txBox="1"/>
          <p:nvPr/>
        </p:nvSpPr>
        <p:spPr>
          <a:xfrm>
            <a:off x="186542" y="6428322"/>
            <a:ext cx="2122092" cy="369332"/>
          </a:xfrm>
          <a:prstGeom prst="rect">
            <a:avLst/>
          </a:prstGeom>
          <a:noFill/>
        </p:spPr>
        <p:txBody>
          <a:bodyPr wrap="square" rtlCol="0">
            <a:spAutoFit/>
          </a:bodyPr>
          <a:lstStyle/>
          <a:p>
            <a:r>
              <a:rPr lang="en-US" dirty="0">
                <a:solidFill>
                  <a:schemeClr val="bg1"/>
                </a:solidFill>
                <a:latin typeface="Calibri" panose="020F0502020204030204" pitchFamily="34" charset="0"/>
              </a:rPr>
              <a:t>2 Kings 2:1-6</a:t>
            </a:r>
          </a:p>
        </p:txBody>
      </p:sp>
      <p:pic>
        <p:nvPicPr>
          <p:cNvPr id="2052" name="Picture 4" descr="http://il9.picdn.net/shutterstock/videos/5196788/thum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3606" y="2232036"/>
            <a:ext cx="5436928" cy="3063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68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Dividing the Waters</a:t>
            </a:r>
          </a:p>
        </p:txBody>
      </p:sp>
      <p:sp>
        <p:nvSpPr>
          <p:cNvPr id="88" name="TextBox 87"/>
          <p:cNvSpPr txBox="1"/>
          <p:nvPr/>
        </p:nvSpPr>
        <p:spPr>
          <a:xfrm>
            <a:off x="781638" y="1489749"/>
            <a:ext cx="4614227" cy="1200329"/>
          </a:xfrm>
          <a:prstGeom prst="rect">
            <a:avLst/>
          </a:prstGeom>
          <a:noFill/>
        </p:spPr>
        <p:txBody>
          <a:bodyPr wrap="square" rtlCol="0">
            <a:spAutoFit/>
          </a:bodyPr>
          <a:lstStyle/>
          <a:p>
            <a:r>
              <a:rPr lang="en-US" dirty="0">
                <a:solidFill>
                  <a:schemeClr val="bg1"/>
                </a:solidFill>
                <a:latin typeface="Calibri" panose="020F0502020204030204" pitchFamily="34" charset="0"/>
              </a:rPr>
              <a:t>Mantle-- a covering such as a cloak or other article of clothing. In biblical times, a mantle was typically a large, loosely fitting garment made of animal skin, probably sheepskin.</a:t>
            </a:r>
          </a:p>
        </p:txBody>
      </p:sp>
      <p:sp>
        <p:nvSpPr>
          <p:cNvPr id="9" name="TextBox 8"/>
          <p:cNvSpPr txBox="1"/>
          <p:nvPr/>
        </p:nvSpPr>
        <p:spPr>
          <a:xfrm>
            <a:off x="186542" y="6428322"/>
            <a:ext cx="2122092" cy="369332"/>
          </a:xfrm>
          <a:prstGeom prst="rect">
            <a:avLst/>
          </a:prstGeom>
          <a:noFill/>
        </p:spPr>
        <p:txBody>
          <a:bodyPr wrap="square" rtlCol="0">
            <a:spAutoFit/>
          </a:bodyPr>
          <a:lstStyle/>
          <a:p>
            <a:r>
              <a:rPr lang="en-US" dirty="0">
                <a:solidFill>
                  <a:schemeClr val="bg1"/>
                </a:solidFill>
                <a:latin typeface="Calibri" panose="020F0502020204030204" pitchFamily="34" charset="0"/>
              </a:rPr>
              <a:t>2 Kings 2:7-10</a:t>
            </a:r>
          </a:p>
        </p:txBody>
      </p:sp>
      <p:sp>
        <p:nvSpPr>
          <p:cNvPr id="2" name="Rectangle 1"/>
          <p:cNvSpPr/>
          <p:nvPr/>
        </p:nvSpPr>
        <p:spPr>
          <a:xfrm>
            <a:off x="5957180" y="3239740"/>
            <a:ext cx="4802627" cy="1200329"/>
          </a:xfrm>
          <a:prstGeom prst="rect">
            <a:avLst/>
          </a:prstGeom>
        </p:spPr>
        <p:txBody>
          <a:bodyPr wrap="square">
            <a:spAutoFit/>
          </a:bodyPr>
          <a:lstStyle/>
          <a:p>
            <a:r>
              <a:rPr lang="en-US" dirty="0">
                <a:solidFill>
                  <a:schemeClr val="bg1"/>
                </a:solidFill>
                <a:latin typeface="Calibri" panose="020F0502020204030204" pitchFamily="34" charset="0"/>
              </a:rPr>
              <a:t>Elisha requested  a double portion of Elijah’s spirit was essentially a request to inherit Elijah’s spiritual gifts, which would help Elisha to carry on the prophetic ministry.</a:t>
            </a:r>
          </a:p>
        </p:txBody>
      </p:sp>
      <p:sp>
        <p:nvSpPr>
          <p:cNvPr id="3" name="Rectangle 2"/>
          <p:cNvSpPr/>
          <p:nvPr/>
        </p:nvSpPr>
        <p:spPr>
          <a:xfrm>
            <a:off x="5745932" y="2079683"/>
            <a:ext cx="6096000" cy="954107"/>
          </a:xfrm>
          <a:prstGeom prst="rect">
            <a:avLst/>
          </a:prstGeom>
        </p:spPr>
        <p:txBody>
          <a:bodyPr>
            <a:spAutoFit/>
          </a:bodyPr>
          <a:lstStyle/>
          <a:p>
            <a:r>
              <a:rPr lang="en-US" sz="2800" i="1" dirty="0">
                <a:solidFill>
                  <a:srgbClr val="FFFF00"/>
                </a:solidFill>
                <a:latin typeface="Calibri" panose="020F0502020204030204" pitchFamily="34" charset="0"/>
              </a:rPr>
              <a:t>Elisha, Ask what I shall do for thee, before I be taken away from thee.</a:t>
            </a:r>
          </a:p>
        </p:txBody>
      </p:sp>
      <p:pic>
        <p:nvPicPr>
          <p:cNvPr id="5124" name="Picture 4" descr="https://encrypted-tbn2.gstatic.com/images?q=tbn:ANd9GcTChdUfjxZ_bgXZ2mbKn00d3GWORPjQ8hz68P-UPV3dB0geydPq"/>
          <p:cNvPicPr>
            <a:picLocks noChangeAspect="1" noChangeArrowheads="1"/>
          </p:cNvPicPr>
          <p:nvPr/>
        </p:nvPicPr>
        <p:blipFill rotWithShape="1">
          <a:blip r:embed="rId3">
            <a:extLst>
              <a:ext uri="{28A0092B-C50C-407E-A947-70E740481C1C}">
                <a14:useLocalDpi xmlns:a14="http://schemas.microsoft.com/office/drawing/2010/main" val="0"/>
              </a:ext>
            </a:extLst>
          </a:blip>
          <a:srcRect r="17819" b="28730"/>
          <a:stretch/>
        </p:blipFill>
        <p:spPr bwMode="auto">
          <a:xfrm>
            <a:off x="7208994" y="4547266"/>
            <a:ext cx="4567769" cy="1980644"/>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s-media-cache-ak0.pinimg.com/736x/57/51/09/575109342d9822ad32d0f52077fd9b7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207" y="3358017"/>
            <a:ext cx="5189452" cy="259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85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Elisha is Translated</a:t>
            </a:r>
          </a:p>
        </p:txBody>
      </p:sp>
      <p:sp>
        <p:nvSpPr>
          <p:cNvPr id="88" name="TextBox 87"/>
          <p:cNvSpPr txBox="1"/>
          <p:nvPr/>
        </p:nvSpPr>
        <p:spPr>
          <a:xfrm>
            <a:off x="781638" y="1489749"/>
            <a:ext cx="4967312" cy="1077218"/>
          </a:xfrm>
          <a:prstGeom prst="rect">
            <a:avLst/>
          </a:prstGeom>
          <a:noFill/>
        </p:spPr>
        <p:txBody>
          <a:bodyPr wrap="square" rtlCol="0">
            <a:spAutoFit/>
          </a:bodyPr>
          <a:lstStyle/>
          <a:p>
            <a:r>
              <a:rPr lang="en-US" sz="3200" dirty="0">
                <a:solidFill>
                  <a:schemeClr val="bg1"/>
                </a:solidFill>
                <a:latin typeface="Calibri" panose="020F0502020204030204" pitchFamily="34" charset="0"/>
              </a:rPr>
              <a:t>Elijah was taken from the earth as a translated being.</a:t>
            </a:r>
          </a:p>
        </p:txBody>
      </p:sp>
      <p:sp>
        <p:nvSpPr>
          <p:cNvPr id="9" name="TextBox 8"/>
          <p:cNvSpPr txBox="1"/>
          <p:nvPr/>
        </p:nvSpPr>
        <p:spPr>
          <a:xfrm>
            <a:off x="186542" y="6428322"/>
            <a:ext cx="2122092" cy="369332"/>
          </a:xfrm>
          <a:prstGeom prst="rect">
            <a:avLst/>
          </a:prstGeom>
          <a:noFill/>
        </p:spPr>
        <p:txBody>
          <a:bodyPr wrap="square" rtlCol="0">
            <a:spAutoFit/>
          </a:bodyPr>
          <a:lstStyle/>
          <a:p>
            <a:r>
              <a:rPr lang="en-US" dirty="0">
                <a:solidFill>
                  <a:schemeClr val="bg1"/>
                </a:solidFill>
                <a:latin typeface="Calibri" panose="020F0502020204030204" pitchFamily="34" charset="0"/>
              </a:rPr>
              <a:t>2 Kings 2:7-9</a:t>
            </a:r>
          </a:p>
        </p:txBody>
      </p:sp>
      <p:pic>
        <p:nvPicPr>
          <p:cNvPr id="10" name="Picture 2" descr="http://media.ldscdn.org/images/media-library/old-testament-seminary-curriculum-images/elijah-ascending-into-heaven-211623-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5139" y="1300162"/>
            <a:ext cx="3402437" cy="492197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308634" y="3321882"/>
            <a:ext cx="4300396" cy="2062103"/>
          </a:xfrm>
          <a:prstGeom prst="rect">
            <a:avLst/>
          </a:prstGeom>
        </p:spPr>
        <p:txBody>
          <a:bodyPr wrap="square">
            <a:spAutoFit/>
          </a:bodyPr>
          <a:lstStyle/>
          <a:p>
            <a:r>
              <a:rPr lang="en-US" sz="3200" dirty="0">
                <a:solidFill>
                  <a:schemeClr val="bg1"/>
                </a:solidFill>
                <a:latin typeface="Calibri" panose="020F0502020204030204" pitchFamily="34" charset="0"/>
              </a:rPr>
              <a:t>Elisha called upon God to part the waters in the same way that Elijah had done earlier.</a:t>
            </a:r>
          </a:p>
        </p:txBody>
      </p:sp>
    </p:spTree>
    <p:extLst>
      <p:ext uri="{BB962C8B-B14F-4D97-AF65-F5344CB8AC3E}">
        <p14:creationId xmlns:p14="http://schemas.microsoft.com/office/powerpoint/2010/main" val="313705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A Chariot of Fire</a:t>
            </a:r>
          </a:p>
        </p:txBody>
      </p:sp>
      <p:sp>
        <p:nvSpPr>
          <p:cNvPr id="9" name="TextBox 8"/>
          <p:cNvSpPr txBox="1"/>
          <p:nvPr/>
        </p:nvSpPr>
        <p:spPr>
          <a:xfrm>
            <a:off x="186542" y="6428322"/>
            <a:ext cx="2122092" cy="369332"/>
          </a:xfrm>
          <a:prstGeom prst="rect">
            <a:avLst/>
          </a:prstGeom>
          <a:noFill/>
        </p:spPr>
        <p:txBody>
          <a:bodyPr wrap="square" rtlCol="0">
            <a:spAutoFit/>
          </a:bodyPr>
          <a:lstStyle/>
          <a:p>
            <a:r>
              <a:rPr lang="en-US" dirty="0">
                <a:solidFill>
                  <a:schemeClr val="bg1"/>
                </a:solidFill>
                <a:latin typeface="Calibri" panose="020F0502020204030204" pitchFamily="34" charset="0"/>
              </a:rPr>
              <a:t>2 Kings 2:11-12</a:t>
            </a:r>
          </a:p>
        </p:txBody>
      </p:sp>
      <p:pic>
        <p:nvPicPr>
          <p:cNvPr id="6146" name="Picture 2" descr="http://www.godsgrazingfield.net/web_images/elijah_transl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2384" y="1731667"/>
            <a:ext cx="5629275" cy="37147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2562" y="2095202"/>
            <a:ext cx="4328427" cy="1754326"/>
          </a:xfrm>
          <a:prstGeom prst="rect">
            <a:avLst/>
          </a:prstGeom>
        </p:spPr>
        <p:txBody>
          <a:bodyPr wrap="square">
            <a:spAutoFit/>
          </a:bodyPr>
          <a:lstStyle/>
          <a:p>
            <a:r>
              <a:rPr lang="en-US" dirty="0">
                <a:solidFill>
                  <a:schemeClr val="bg1"/>
                </a:solidFill>
                <a:latin typeface="Calibri" panose="020F0502020204030204" pitchFamily="34" charset="0"/>
              </a:rPr>
              <a:t>And it came to pass, as they still went on, and talked, that, behold, </a:t>
            </a:r>
            <a:r>
              <a:rPr lang="en-US" i="1" dirty="0">
                <a:solidFill>
                  <a:schemeClr val="bg1"/>
                </a:solidFill>
                <a:latin typeface="Calibri" panose="020F0502020204030204" pitchFamily="34" charset="0"/>
              </a:rPr>
              <a:t>there appeared</a:t>
            </a:r>
            <a:r>
              <a:rPr lang="en-US" dirty="0">
                <a:solidFill>
                  <a:schemeClr val="bg1"/>
                </a:solidFill>
                <a:latin typeface="Calibri" panose="020F0502020204030204" pitchFamily="34" charset="0"/>
              </a:rPr>
              <a:t> a chariot of fire, and horses of fire, and parted them both asunder; and Elijah went up by a whirlwind into heaven.</a:t>
            </a:r>
          </a:p>
        </p:txBody>
      </p:sp>
    </p:spTree>
    <p:extLst>
      <p:ext uri="{BB962C8B-B14F-4D97-AF65-F5344CB8AC3E}">
        <p14:creationId xmlns:p14="http://schemas.microsoft.com/office/powerpoint/2010/main" val="894347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Taking Elijah’s Mantel</a:t>
            </a:r>
          </a:p>
        </p:txBody>
      </p:sp>
      <p:sp>
        <p:nvSpPr>
          <p:cNvPr id="9" name="TextBox 8"/>
          <p:cNvSpPr txBox="1"/>
          <p:nvPr/>
        </p:nvSpPr>
        <p:spPr>
          <a:xfrm>
            <a:off x="186542" y="6428322"/>
            <a:ext cx="2122092" cy="369332"/>
          </a:xfrm>
          <a:prstGeom prst="rect">
            <a:avLst/>
          </a:prstGeom>
          <a:noFill/>
        </p:spPr>
        <p:txBody>
          <a:bodyPr wrap="square" rtlCol="0">
            <a:spAutoFit/>
          </a:bodyPr>
          <a:lstStyle/>
          <a:p>
            <a:r>
              <a:rPr lang="en-US" dirty="0">
                <a:solidFill>
                  <a:schemeClr val="bg1"/>
                </a:solidFill>
                <a:latin typeface="Calibri" panose="020F0502020204030204" pitchFamily="34" charset="0"/>
              </a:rPr>
              <a:t>2 Kings 2:13-14</a:t>
            </a:r>
          </a:p>
        </p:txBody>
      </p:sp>
      <p:sp>
        <p:nvSpPr>
          <p:cNvPr id="3" name="Rectangle 2"/>
          <p:cNvSpPr/>
          <p:nvPr/>
        </p:nvSpPr>
        <p:spPr>
          <a:xfrm>
            <a:off x="660903" y="1226678"/>
            <a:ext cx="4300396" cy="646331"/>
          </a:xfrm>
          <a:prstGeom prst="rect">
            <a:avLst/>
          </a:prstGeom>
        </p:spPr>
        <p:txBody>
          <a:bodyPr wrap="square">
            <a:spAutoFit/>
          </a:bodyPr>
          <a:lstStyle/>
          <a:p>
            <a:r>
              <a:rPr lang="en-US" dirty="0">
                <a:solidFill>
                  <a:schemeClr val="bg1"/>
                </a:solidFill>
                <a:latin typeface="Calibri" panose="020F0502020204030204" pitchFamily="34" charset="0"/>
              </a:rPr>
              <a:t>Elisha called upon God to part the waters in the same way that Elijah had done earlier.</a:t>
            </a:r>
          </a:p>
        </p:txBody>
      </p:sp>
      <p:pic>
        <p:nvPicPr>
          <p:cNvPr id="7170" name="Picture 2" descr="http://s3-eu-west-1.amazonaws.com/lookandlearn-preview/M/M084/M084569.jpg"/>
          <p:cNvPicPr>
            <a:picLocks noChangeAspect="1" noChangeArrowheads="1"/>
          </p:cNvPicPr>
          <p:nvPr/>
        </p:nvPicPr>
        <p:blipFill rotWithShape="1">
          <a:blip r:embed="rId3">
            <a:extLst>
              <a:ext uri="{28A0092B-C50C-407E-A947-70E740481C1C}">
                <a14:useLocalDpi xmlns:a14="http://schemas.microsoft.com/office/drawing/2010/main" val="0"/>
              </a:ext>
            </a:extLst>
          </a:blip>
          <a:srcRect l="9096" t="4035" r="1980" b="8859"/>
          <a:stretch/>
        </p:blipFill>
        <p:spPr bwMode="auto">
          <a:xfrm>
            <a:off x="5051834" y="1569997"/>
            <a:ext cx="4336610" cy="30781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083113" y="5119363"/>
            <a:ext cx="7666776" cy="1200329"/>
          </a:xfrm>
          <a:prstGeom prst="rect">
            <a:avLst/>
          </a:prstGeom>
        </p:spPr>
        <p:txBody>
          <a:bodyPr wrap="square">
            <a:spAutoFit/>
          </a:bodyPr>
          <a:lstStyle/>
          <a:p>
            <a:r>
              <a:rPr lang="en-US" dirty="0">
                <a:solidFill>
                  <a:schemeClr val="bg1"/>
                </a:solidFill>
                <a:latin typeface="Calibri" panose="020F0502020204030204" pitchFamily="34" charset="0"/>
              </a:rPr>
              <a:t>The authority and power of a leader being transferred to the new leader.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In the Church today we sometimes refer to a leader’s calling, authority, and duties as his or her “mantle.”</a:t>
            </a:r>
          </a:p>
        </p:txBody>
      </p:sp>
      <p:grpSp>
        <p:nvGrpSpPr>
          <p:cNvPr id="12" name="Group 11"/>
          <p:cNvGrpSpPr/>
          <p:nvPr/>
        </p:nvGrpSpPr>
        <p:grpSpPr>
          <a:xfrm>
            <a:off x="331676" y="2730090"/>
            <a:ext cx="3505068" cy="2501531"/>
            <a:chOff x="228600" y="381000"/>
            <a:chExt cx="3505068" cy="2501531"/>
          </a:xfrm>
        </p:grpSpPr>
        <p:grpSp>
          <p:nvGrpSpPr>
            <p:cNvPr id="13" name="Group 12"/>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14" name="Rectangle 13"/>
            <p:cNvSpPr/>
            <p:nvPr/>
          </p:nvSpPr>
          <p:spPr>
            <a:xfrm>
              <a:off x="842492" y="1115232"/>
              <a:ext cx="2293346" cy="830997"/>
            </a:xfrm>
            <a:prstGeom prst="rect">
              <a:avLst/>
            </a:prstGeom>
          </p:spPr>
          <p:txBody>
            <a:bodyPr wrap="square">
              <a:spAutoFit/>
            </a:bodyPr>
            <a:lstStyle/>
            <a:p>
              <a:pPr algn="ctr"/>
              <a:r>
                <a:rPr lang="en-US" sz="1600" b="1" dirty="0">
                  <a:latin typeface="Calibri" panose="020F0502020204030204" pitchFamily="34" charset="0"/>
                </a:rPr>
                <a:t>The Lord gives authority and power to those whom He calls</a:t>
              </a:r>
              <a:endParaRPr lang="en-US" sz="1600" i="1" dirty="0">
                <a:latin typeface="Calibri" panose="020F0502020204030204" pitchFamily="34" charset="0"/>
              </a:endParaRPr>
            </a:p>
          </p:txBody>
        </p:sp>
      </p:grpSp>
    </p:spTree>
    <p:extLst>
      <p:ext uri="{BB962C8B-B14F-4D97-AF65-F5344CB8AC3E}">
        <p14:creationId xmlns:p14="http://schemas.microsoft.com/office/powerpoint/2010/main" val="169429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outVertic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Son’s of the Prophets</a:t>
            </a:r>
          </a:p>
        </p:txBody>
      </p:sp>
      <p:sp>
        <p:nvSpPr>
          <p:cNvPr id="9" name="TextBox 8"/>
          <p:cNvSpPr txBox="1"/>
          <p:nvPr/>
        </p:nvSpPr>
        <p:spPr>
          <a:xfrm>
            <a:off x="186542" y="6428322"/>
            <a:ext cx="2122092" cy="369332"/>
          </a:xfrm>
          <a:prstGeom prst="rect">
            <a:avLst/>
          </a:prstGeom>
          <a:noFill/>
        </p:spPr>
        <p:txBody>
          <a:bodyPr wrap="square" rtlCol="0">
            <a:spAutoFit/>
          </a:bodyPr>
          <a:lstStyle/>
          <a:p>
            <a:r>
              <a:rPr lang="en-US" dirty="0">
                <a:solidFill>
                  <a:schemeClr val="bg1"/>
                </a:solidFill>
                <a:latin typeface="Calibri" panose="020F0502020204030204" pitchFamily="34" charset="0"/>
              </a:rPr>
              <a:t>2 Kings 2:15-18</a:t>
            </a:r>
          </a:p>
        </p:txBody>
      </p:sp>
      <p:sp>
        <p:nvSpPr>
          <p:cNvPr id="2" name="Rectangle 1"/>
          <p:cNvSpPr/>
          <p:nvPr/>
        </p:nvSpPr>
        <p:spPr>
          <a:xfrm>
            <a:off x="685046" y="1071521"/>
            <a:ext cx="4575018" cy="2862322"/>
          </a:xfrm>
          <a:prstGeom prst="rect">
            <a:avLst/>
          </a:prstGeom>
        </p:spPr>
        <p:txBody>
          <a:bodyPr wrap="square">
            <a:spAutoFit/>
          </a:bodyPr>
          <a:lstStyle/>
          <a:p>
            <a:r>
              <a:rPr lang="en-US" dirty="0">
                <a:solidFill>
                  <a:schemeClr val="bg1"/>
                </a:solidFill>
                <a:latin typeface="Calibri" panose="020F0502020204030204" pitchFamily="34" charset="0"/>
              </a:rPr>
              <a:t>These “sons of the prophets” formed a peculiar group. Possibly they assisted the prophets in their duties, and in time succeeded them.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These “sons of the prophets” were trained teachers of religion. Some of them were married and probably lived in houses of their own. Others were unmarried and occupied a building in common, eating at a common table.</a:t>
            </a:r>
          </a:p>
        </p:txBody>
      </p:sp>
      <p:pic>
        <p:nvPicPr>
          <p:cNvPr id="10242" name="Picture 2" descr="http://static.ddmcdn.com/gif/sahara-nomads-camels-6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487" y="961020"/>
            <a:ext cx="4925907" cy="3231694"/>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4828871" y="4239972"/>
            <a:ext cx="6489827" cy="923330"/>
          </a:xfrm>
          <a:prstGeom prst="rect">
            <a:avLst/>
          </a:prstGeom>
        </p:spPr>
        <p:txBody>
          <a:bodyPr wrap="square">
            <a:spAutoFit/>
          </a:bodyPr>
          <a:lstStyle/>
          <a:p>
            <a:r>
              <a:rPr lang="en-US" dirty="0">
                <a:solidFill>
                  <a:schemeClr val="bg1"/>
                </a:solidFill>
                <a:latin typeface="Calibri" panose="020F0502020204030204" pitchFamily="34" charset="0"/>
              </a:rPr>
              <a:t>The 50 did not know that Elijah had been translated and wanted to go look for him and Elisha encouraged them not to go…they did anyway and returned empty handed…</a:t>
            </a:r>
          </a:p>
        </p:txBody>
      </p:sp>
      <p:sp>
        <p:nvSpPr>
          <p:cNvPr id="27" name="Rectangle 26"/>
          <p:cNvSpPr/>
          <p:nvPr/>
        </p:nvSpPr>
        <p:spPr>
          <a:xfrm>
            <a:off x="3610824" y="5533597"/>
            <a:ext cx="6489827" cy="954107"/>
          </a:xfrm>
          <a:prstGeom prst="rect">
            <a:avLst/>
          </a:prstGeom>
        </p:spPr>
        <p:txBody>
          <a:bodyPr wrap="square">
            <a:spAutoFit/>
          </a:bodyPr>
          <a:lstStyle/>
          <a:p>
            <a:r>
              <a:rPr lang="en-US" sz="2800" dirty="0">
                <a:solidFill>
                  <a:srgbClr val="FF0000"/>
                </a:solidFill>
                <a:latin typeface="Calibri" panose="020F0502020204030204" pitchFamily="34" charset="0"/>
              </a:rPr>
              <a:t>Did Elisha ever tell the sons of the Prophets where Elijah had gone?</a:t>
            </a:r>
          </a:p>
        </p:txBody>
      </p:sp>
    </p:spTree>
    <p:extLst>
      <p:ext uri="{BB962C8B-B14F-4D97-AF65-F5344CB8AC3E}">
        <p14:creationId xmlns:p14="http://schemas.microsoft.com/office/powerpoint/2010/main" val="240503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The Water in Jericho</a:t>
            </a:r>
          </a:p>
        </p:txBody>
      </p:sp>
      <p:sp>
        <p:nvSpPr>
          <p:cNvPr id="9" name="TextBox 8"/>
          <p:cNvSpPr txBox="1"/>
          <p:nvPr/>
        </p:nvSpPr>
        <p:spPr>
          <a:xfrm>
            <a:off x="186542" y="6428322"/>
            <a:ext cx="2122092" cy="369332"/>
          </a:xfrm>
          <a:prstGeom prst="rect">
            <a:avLst/>
          </a:prstGeom>
          <a:noFill/>
        </p:spPr>
        <p:txBody>
          <a:bodyPr wrap="square" rtlCol="0">
            <a:spAutoFit/>
          </a:bodyPr>
          <a:lstStyle/>
          <a:p>
            <a:r>
              <a:rPr lang="en-US" dirty="0">
                <a:solidFill>
                  <a:schemeClr val="bg1"/>
                </a:solidFill>
                <a:latin typeface="Calibri" panose="020F0502020204030204" pitchFamily="34" charset="0"/>
              </a:rPr>
              <a:t>2 Kings 2:19-25</a:t>
            </a:r>
          </a:p>
        </p:txBody>
      </p:sp>
      <p:sp>
        <p:nvSpPr>
          <p:cNvPr id="2" name="Rectangle 1"/>
          <p:cNvSpPr/>
          <p:nvPr/>
        </p:nvSpPr>
        <p:spPr>
          <a:xfrm>
            <a:off x="4344437" y="1261209"/>
            <a:ext cx="3179854" cy="1477328"/>
          </a:xfrm>
          <a:prstGeom prst="rect">
            <a:avLst/>
          </a:prstGeom>
        </p:spPr>
        <p:txBody>
          <a:bodyPr wrap="square">
            <a:spAutoFit/>
          </a:bodyPr>
          <a:lstStyle/>
          <a:p>
            <a:r>
              <a:rPr lang="en-US" dirty="0">
                <a:solidFill>
                  <a:schemeClr val="bg1"/>
                </a:solidFill>
                <a:latin typeface="Calibri" panose="020F0502020204030204" pitchFamily="34" charset="0"/>
              </a:rPr>
              <a:t>Elisha learned that the water in Jericho was unusable. Elisha healed the waters for the people, saving them from death and famine.</a:t>
            </a:r>
          </a:p>
        </p:txBody>
      </p:sp>
      <p:grpSp>
        <p:nvGrpSpPr>
          <p:cNvPr id="7" name="Group 6"/>
          <p:cNvGrpSpPr/>
          <p:nvPr/>
        </p:nvGrpSpPr>
        <p:grpSpPr>
          <a:xfrm>
            <a:off x="128632" y="887817"/>
            <a:ext cx="3890571" cy="5480159"/>
            <a:chOff x="6224632" y="1205200"/>
            <a:chExt cx="3890571" cy="5480159"/>
          </a:xfrm>
        </p:grpSpPr>
        <p:grpSp>
          <p:nvGrpSpPr>
            <p:cNvPr id="10" name="Group 9"/>
            <p:cNvGrpSpPr/>
            <p:nvPr/>
          </p:nvGrpSpPr>
          <p:grpSpPr>
            <a:xfrm>
              <a:off x="6224632" y="1205200"/>
              <a:ext cx="3890571" cy="5480159"/>
              <a:chOff x="2370363" y="1010310"/>
              <a:chExt cx="3890571" cy="5480159"/>
            </a:xfrm>
          </p:grpSpPr>
          <p:sp>
            <p:nvSpPr>
              <p:cNvPr id="11" name="Rectangle 10"/>
              <p:cNvSpPr/>
              <p:nvPr/>
            </p:nvSpPr>
            <p:spPr>
              <a:xfrm>
                <a:off x="2503746" y="1225623"/>
                <a:ext cx="3757188" cy="5264846"/>
              </a:xfrm>
              <a:prstGeom prst="rect">
                <a:avLst/>
              </a:prstGeom>
              <a:solidFill>
                <a:srgbClr val="C99F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 name="Freeform 11"/>
              <p:cNvSpPr/>
              <p:nvPr/>
            </p:nvSpPr>
            <p:spPr>
              <a:xfrm>
                <a:off x="2446563" y="1010310"/>
                <a:ext cx="1957131" cy="4308190"/>
              </a:xfrm>
              <a:custGeom>
                <a:avLst/>
                <a:gdLst>
                  <a:gd name="connsiteX0" fmla="*/ 1828800 w 1957131"/>
                  <a:gd name="connsiteY0" fmla="*/ 206970 h 4308190"/>
                  <a:gd name="connsiteX1" fmla="*/ 1810693 w 1957131"/>
                  <a:gd name="connsiteY1" fmla="*/ 297505 h 4308190"/>
                  <a:gd name="connsiteX2" fmla="*/ 1774479 w 1957131"/>
                  <a:gd name="connsiteY2" fmla="*/ 351826 h 4308190"/>
                  <a:gd name="connsiteX3" fmla="*/ 1756372 w 1957131"/>
                  <a:gd name="connsiteY3" fmla="*/ 378986 h 4308190"/>
                  <a:gd name="connsiteX4" fmla="*/ 1711105 w 1957131"/>
                  <a:gd name="connsiteY4" fmla="*/ 460467 h 4308190"/>
                  <a:gd name="connsiteX5" fmla="*/ 1692998 w 1957131"/>
                  <a:gd name="connsiteY5" fmla="*/ 487628 h 4308190"/>
                  <a:gd name="connsiteX6" fmla="*/ 1665838 w 1957131"/>
                  <a:gd name="connsiteY6" fmla="*/ 569109 h 4308190"/>
                  <a:gd name="connsiteX7" fmla="*/ 1656784 w 1957131"/>
                  <a:gd name="connsiteY7" fmla="*/ 596269 h 4308190"/>
                  <a:gd name="connsiteX8" fmla="*/ 1638677 w 1957131"/>
                  <a:gd name="connsiteY8" fmla="*/ 623429 h 4308190"/>
                  <a:gd name="connsiteX9" fmla="*/ 1620570 w 1957131"/>
                  <a:gd name="connsiteY9" fmla="*/ 677750 h 4308190"/>
                  <a:gd name="connsiteX10" fmla="*/ 1611517 w 1957131"/>
                  <a:gd name="connsiteY10" fmla="*/ 723018 h 4308190"/>
                  <a:gd name="connsiteX11" fmla="*/ 1593410 w 1957131"/>
                  <a:gd name="connsiteY11" fmla="*/ 777338 h 4308190"/>
                  <a:gd name="connsiteX12" fmla="*/ 1575303 w 1957131"/>
                  <a:gd name="connsiteY12" fmla="*/ 958408 h 4308190"/>
                  <a:gd name="connsiteX13" fmla="*/ 1557196 w 1957131"/>
                  <a:gd name="connsiteY13" fmla="*/ 985568 h 4308190"/>
                  <a:gd name="connsiteX14" fmla="*/ 1530036 w 1957131"/>
                  <a:gd name="connsiteY14" fmla="*/ 1012728 h 4308190"/>
                  <a:gd name="connsiteX15" fmla="*/ 1502875 w 1957131"/>
                  <a:gd name="connsiteY15" fmla="*/ 1030835 h 4308190"/>
                  <a:gd name="connsiteX16" fmla="*/ 1475715 w 1957131"/>
                  <a:gd name="connsiteY16" fmla="*/ 1067049 h 4308190"/>
                  <a:gd name="connsiteX17" fmla="*/ 1448555 w 1957131"/>
                  <a:gd name="connsiteY17" fmla="*/ 1094210 h 4308190"/>
                  <a:gd name="connsiteX18" fmla="*/ 1412341 w 1957131"/>
                  <a:gd name="connsiteY18" fmla="*/ 1139477 h 4308190"/>
                  <a:gd name="connsiteX19" fmla="*/ 1403287 w 1957131"/>
                  <a:gd name="connsiteY19" fmla="*/ 1166637 h 4308190"/>
                  <a:gd name="connsiteX20" fmla="*/ 1385180 w 1957131"/>
                  <a:gd name="connsiteY20" fmla="*/ 1284332 h 4308190"/>
                  <a:gd name="connsiteX21" fmla="*/ 1376127 w 1957131"/>
                  <a:gd name="connsiteY21" fmla="*/ 1338653 h 4308190"/>
                  <a:gd name="connsiteX22" fmla="*/ 1358020 w 1957131"/>
                  <a:gd name="connsiteY22" fmla="*/ 1420134 h 4308190"/>
                  <a:gd name="connsiteX23" fmla="*/ 1339913 w 1957131"/>
                  <a:gd name="connsiteY23" fmla="*/ 1474455 h 4308190"/>
                  <a:gd name="connsiteX24" fmla="*/ 1330860 w 1957131"/>
                  <a:gd name="connsiteY24" fmla="*/ 1501616 h 4308190"/>
                  <a:gd name="connsiteX25" fmla="*/ 1312753 w 1957131"/>
                  <a:gd name="connsiteY25" fmla="*/ 1555936 h 4308190"/>
                  <a:gd name="connsiteX26" fmla="*/ 1303699 w 1957131"/>
                  <a:gd name="connsiteY26" fmla="*/ 1583097 h 4308190"/>
                  <a:gd name="connsiteX27" fmla="*/ 1285592 w 1957131"/>
                  <a:gd name="connsiteY27" fmla="*/ 1610257 h 4308190"/>
                  <a:gd name="connsiteX28" fmla="*/ 1240325 w 1957131"/>
                  <a:gd name="connsiteY28" fmla="*/ 1682685 h 4308190"/>
                  <a:gd name="connsiteX29" fmla="*/ 1213164 w 1957131"/>
                  <a:gd name="connsiteY29" fmla="*/ 1691738 h 4308190"/>
                  <a:gd name="connsiteX30" fmla="*/ 1204111 w 1957131"/>
                  <a:gd name="connsiteY30" fmla="*/ 1746059 h 4308190"/>
                  <a:gd name="connsiteX31" fmla="*/ 1186004 w 1957131"/>
                  <a:gd name="connsiteY31" fmla="*/ 1800380 h 4308190"/>
                  <a:gd name="connsiteX32" fmla="*/ 1167897 w 1957131"/>
                  <a:gd name="connsiteY32" fmla="*/ 1881861 h 4308190"/>
                  <a:gd name="connsiteX33" fmla="*/ 1149790 w 1957131"/>
                  <a:gd name="connsiteY33" fmla="*/ 1909022 h 4308190"/>
                  <a:gd name="connsiteX34" fmla="*/ 1122630 w 1957131"/>
                  <a:gd name="connsiteY34" fmla="*/ 1999556 h 4308190"/>
                  <a:gd name="connsiteX35" fmla="*/ 1113576 w 1957131"/>
                  <a:gd name="connsiteY35" fmla="*/ 2026717 h 4308190"/>
                  <a:gd name="connsiteX36" fmla="*/ 1104523 w 1957131"/>
                  <a:gd name="connsiteY36" fmla="*/ 2053877 h 4308190"/>
                  <a:gd name="connsiteX37" fmla="*/ 1086416 w 1957131"/>
                  <a:gd name="connsiteY37" fmla="*/ 2081037 h 4308190"/>
                  <a:gd name="connsiteX38" fmla="*/ 1077362 w 1957131"/>
                  <a:gd name="connsiteY38" fmla="*/ 2406962 h 4308190"/>
                  <a:gd name="connsiteX39" fmla="*/ 1059256 w 1957131"/>
                  <a:gd name="connsiteY39" fmla="*/ 2515604 h 4308190"/>
                  <a:gd name="connsiteX40" fmla="*/ 1050202 w 1957131"/>
                  <a:gd name="connsiteY40" fmla="*/ 2588031 h 4308190"/>
                  <a:gd name="connsiteX41" fmla="*/ 1041149 w 1957131"/>
                  <a:gd name="connsiteY41" fmla="*/ 2624245 h 4308190"/>
                  <a:gd name="connsiteX42" fmla="*/ 1032095 w 1957131"/>
                  <a:gd name="connsiteY42" fmla="*/ 2678566 h 4308190"/>
                  <a:gd name="connsiteX43" fmla="*/ 1023042 w 1957131"/>
                  <a:gd name="connsiteY43" fmla="*/ 2714780 h 4308190"/>
                  <a:gd name="connsiteX44" fmla="*/ 1013988 w 1957131"/>
                  <a:gd name="connsiteY44" fmla="*/ 2769101 h 4308190"/>
                  <a:gd name="connsiteX45" fmla="*/ 995881 w 1957131"/>
                  <a:gd name="connsiteY45" fmla="*/ 2823422 h 4308190"/>
                  <a:gd name="connsiteX46" fmla="*/ 986828 w 1957131"/>
                  <a:gd name="connsiteY46" fmla="*/ 2850582 h 4308190"/>
                  <a:gd name="connsiteX47" fmla="*/ 977774 w 1957131"/>
                  <a:gd name="connsiteY47" fmla="*/ 2877742 h 4308190"/>
                  <a:gd name="connsiteX48" fmla="*/ 941560 w 1957131"/>
                  <a:gd name="connsiteY48" fmla="*/ 2950170 h 4308190"/>
                  <a:gd name="connsiteX49" fmla="*/ 923454 w 1957131"/>
                  <a:gd name="connsiteY49" fmla="*/ 3013544 h 4308190"/>
                  <a:gd name="connsiteX50" fmla="*/ 914400 w 1957131"/>
                  <a:gd name="connsiteY50" fmla="*/ 3040705 h 4308190"/>
                  <a:gd name="connsiteX51" fmla="*/ 896293 w 1957131"/>
                  <a:gd name="connsiteY51" fmla="*/ 3122186 h 4308190"/>
                  <a:gd name="connsiteX52" fmla="*/ 878186 w 1957131"/>
                  <a:gd name="connsiteY52" fmla="*/ 3176507 h 4308190"/>
                  <a:gd name="connsiteX53" fmla="*/ 860079 w 1957131"/>
                  <a:gd name="connsiteY53" fmla="*/ 3203667 h 4308190"/>
                  <a:gd name="connsiteX54" fmla="*/ 814812 w 1957131"/>
                  <a:gd name="connsiteY54" fmla="*/ 3285148 h 4308190"/>
                  <a:gd name="connsiteX55" fmla="*/ 778598 w 1957131"/>
                  <a:gd name="connsiteY55" fmla="*/ 3357576 h 4308190"/>
                  <a:gd name="connsiteX56" fmla="*/ 733331 w 1957131"/>
                  <a:gd name="connsiteY56" fmla="*/ 3420950 h 4308190"/>
                  <a:gd name="connsiteX57" fmla="*/ 706170 w 1957131"/>
                  <a:gd name="connsiteY57" fmla="*/ 3448111 h 4308190"/>
                  <a:gd name="connsiteX58" fmla="*/ 697117 w 1957131"/>
                  <a:gd name="connsiteY58" fmla="*/ 3475271 h 4308190"/>
                  <a:gd name="connsiteX59" fmla="*/ 679010 w 1957131"/>
                  <a:gd name="connsiteY59" fmla="*/ 3502431 h 4308190"/>
                  <a:gd name="connsiteX60" fmla="*/ 660903 w 1957131"/>
                  <a:gd name="connsiteY60" fmla="*/ 3574859 h 4308190"/>
                  <a:gd name="connsiteX61" fmla="*/ 642796 w 1957131"/>
                  <a:gd name="connsiteY61" fmla="*/ 3611073 h 4308190"/>
                  <a:gd name="connsiteX62" fmla="*/ 624689 w 1957131"/>
                  <a:gd name="connsiteY62" fmla="*/ 3665394 h 4308190"/>
                  <a:gd name="connsiteX63" fmla="*/ 588475 w 1957131"/>
                  <a:gd name="connsiteY63" fmla="*/ 3719715 h 4308190"/>
                  <a:gd name="connsiteX64" fmla="*/ 534155 w 1957131"/>
                  <a:gd name="connsiteY64" fmla="*/ 3810249 h 4308190"/>
                  <a:gd name="connsiteX65" fmla="*/ 516048 w 1957131"/>
                  <a:gd name="connsiteY65" fmla="*/ 3837410 h 4308190"/>
                  <a:gd name="connsiteX66" fmla="*/ 488887 w 1957131"/>
                  <a:gd name="connsiteY66" fmla="*/ 3855517 h 4308190"/>
                  <a:gd name="connsiteX67" fmla="*/ 461727 w 1957131"/>
                  <a:gd name="connsiteY67" fmla="*/ 3909837 h 4308190"/>
                  <a:gd name="connsiteX68" fmla="*/ 443620 w 1957131"/>
                  <a:gd name="connsiteY68" fmla="*/ 3936998 h 4308190"/>
                  <a:gd name="connsiteX69" fmla="*/ 434566 w 1957131"/>
                  <a:gd name="connsiteY69" fmla="*/ 3964158 h 4308190"/>
                  <a:gd name="connsiteX70" fmla="*/ 398353 w 1957131"/>
                  <a:gd name="connsiteY70" fmla="*/ 4018479 h 4308190"/>
                  <a:gd name="connsiteX71" fmla="*/ 371192 w 1957131"/>
                  <a:gd name="connsiteY71" fmla="*/ 4072800 h 4308190"/>
                  <a:gd name="connsiteX72" fmla="*/ 344032 w 1957131"/>
                  <a:gd name="connsiteY72" fmla="*/ 4127121 h 4308190"/>
                  <a:gd name="connsiteX73" fmla="*/ 316871 w 1957131"/>
                  <a:gd name="connsiteY73" fmla="*/ 4154281 h 4308190"/>
                  <a:gd name="connsiteX74" fmla="*/ 289711 w 1957131"/>
                  <a:gd name="connsiteY74" fmla="*/ 4190495 h 4308190"/>
                  <a:gd name="connsiteX75" fmla="*/ 235390 w 1957131"/>
                  <a:gd name="connsiteY75" fmla="*/ 4208602 h 4308190"/>
                  <a:gd name="connsiteX76" fmla="*/ 208230 w 1957131"/>
                  <a:gd name="connsiteY76" fmla="*/ 4217655 h 4308190"/>
                  <a:gd name="connsiteX77" fmla="*/ 181069 w 1957131"/>
                  <a:gd name="connsiteY77" fmla="*/ 4235762 h 4308190"/>
                  <a:gd name="connsiteX78" fmla="*/ 126749 w 1957131"/>
                  <a:gd name="connsiteY78" fmla="*/ 4253869 h 4308190"/>
                  <a:gd name="connsiteX79" fmla="*/ 99588 w 1957131"/>
                  <a:gd name="connsiteY79" fmla="*/ 4271976 h 4308190"/>
                  <a:gd name="connsiteX80" fmla="*/ 72428 w 1957131"/>
                  <a:gd name="connsiteY80" fmla="*/ 4281029 h 4308190"/>
                  <a:gd name="connsiteX81" fmla="*/ 45267 w 1957131"/>
                  <a:gd name="connsiteY81" fmla="*/ 4308190 h 4308190"/>
                  <a:gd name="connsiteX82" fmla="*/ 36214 w 1957131"/>
                  <a:gd name="connsiteY82" fmla="*/ 4281029 h 4308190"/>
                  <a:gd name="connsiteX83" fmla="*/ 54321 w 1957131"/>
                  <a:gd name="connsiteY83" fmla="*/ 4090907 h 4308190"/>
                  <a:gd name="connsiteX84" fmla="*/ 54321 w 1957131"/>
                  <a:gd name="connsiteY84" fmla="*/ 3728768 h 4308190"/>
                  <a:gd name="connsiteX85" fmla="*/ 36214 w 1957131"/>
                  <a:gd name="connsiteY85" fmla="*/ 3656340 h 4308190"/>
                  <a:gd name="connsiteX86" fmla="*/ 27160 w 1957131"/>
                  <a:gd name="connsiteY86" fmla="*/ 3592966 h 4308190"/>
                  <a:gd name="connsiteX87" fmla="*/ 54321 w 1957131"/>
                  <a:gd name="connsiteY87" fmla="*/ 2053877 h 4308190"/>
                  <a:gd name="connsiteX88" fmla="*/ 45267 w 1957131"/>
                  <a:gd name="connsiteY88" fmla="*/ 1601204 h 4308190"/>
                  <a:gd name="connsiteX89" fmla="*/ 36214 w 1957131"/>
                  <a:gd name="connsiteY89" fmla="*/ 1537829 h 4308190"/>
                  <a:gd name="connsiteX90" fmla="*/ 18107 w 1957131"/>
                  <a:gd name="connsiteY90" fmla="*/ 1483509 h 4308190"/>
                  <a:gd name="connsiteX91" fmla="*/ 0 w 1957131"/>
                  <a:gd name="connsiteY91" fmla="*/ 1347707 h 4308190"/>
                  <a:gd name="connsiteX92" fmla="*/ 9054 w 1957131"/>
                  <a:gd name="connsiteY92" fmla="*/ 433307 h 4308190"/>
                  <a:gd name="connsiteX93" fmla="*/ 18107 w 1957131"/>
                  <a:gd name="connsiteY93" fmla="*/ 397093 h 4308190"/>
                  <a:gd name="connsiteX94" fmla="*/ 36214 w 1957131"/>
                  <a:gd name="connsiteY94" fmla="*/ 351826 h 4308190"/>
                  <a:gd name="connsiteX95" fmla="*/ 1828800 w 1957131"/>
                  <a:gd name="connsiteY95" fmla="*/ 206970 h 4308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957131" h="4308190">
                    <a:moveTo>
                      <a:pt x="1828800" y="206970"/>
                    </a:moveTo>
                    <a:cubicBezTo>
                      <a:pt x="2124546" y="197917"/>
                      <a:pt x="1817447" y="283996"/>
                      <a:pt x="1810693" y="297505"/>
                    </a:cubicBezTo>
                    <a:cubicBezTo>
                      <a:pt x="1800961" y="316969"/>
                      <a:pt x="1786550" y="333719"/>
                      <a:pt x="1774479" y="351826"/>
                    </a:cubicBezTo>
                    <a:lnTo>
                      <a:pt x="1756372" y="378986"/>
                    </a:lnTo>
                    <a:cubicBezTo>
                      <a:pt x="1740437" y="426792"/>
                      <a:pt x="1752613" y="398205"/>
                      <a:pt x="1711105" y="460467"/>
                    </a:cubicBezTo>
                    <a:lnTo>
                      <a:pt x="1692998" y="487628"/>
                    </a:lnTo>
                    <a:lnTo>
                      <a:pt x="1665838" y="569109"/>
                    </a:lnTo>
                    <a:cubicBezTo>
                      <a:pt x="1662820" y="578162"/>
                      <a:pt x="1662078" y="588329"/>
                      <a:pt x="1656784" y="596269"/>
                    </a:cubicBezTo>
                    <a:lnTo>
                      <a:pt x="1638677" y="623429"/>
                    </a:lnTo>
                    <a:cubicBezTo>
                      <a:pt x="1632641" y="641536"/>
                      <a:pt x="1624313" y="659034"/>
                      <a:pt x="1620570" y="677750"/>
                    </a:cubicBezTo>
                    <a:cubicBezTo>
                      <a:pt x="1617552" y="692839"/>
                      <a:pt x="1615566" y="708172"/>
                      <a:pt x="1611517" y="723018"/>
                    </a:cubicBezTo>
                    <a:cubicBezTo>
                      <a:pt x="1606495" y="741432"/>
                      <a:pt x="1593410" y="777338"/>
                      <a:pt x="1593410" y="777338"/>
                    </a:cubicBezTo>
                    <a:cubicBezTo>
                      <a:pt x="1592880" y="786343"/>
                      <a:pt x="1598922" y="911171"/>
                      <a:pt x="1575303" y="958408"/>
                    </a:cubicBezTo>
                    <a:cubicBezTo>
                      <a:pt x="1570437" y="968140"/>
                      <a:pt x="1564162" y="977209"/>
                      <a:pt x="1557196" y="985568"/>
                    </a:cubicBezTo>
                    <a:cubicBezTo>
                      <a:pt x="1548999" y="995404"/>
                      <a:pt x="1539872" y="1004532"/>
                      <a:pt x="1530036" y="1012728"/>
                    </a:cubicBezTo>
                    <a:cubicBezTo>
                      <a:pt x="1521677" y="1019694"/>
                      <a:pt x="1511929" y="1024799"/>
                      <a:pt x="1502875" y="1030835"/>
                    </a:cubicBezTo>
                    <a:cubicBezTo>
                      <a:pt x="1493822" y="1042906"/>
                      <a:pt x="1485535" y="1055592"/>
                      <a:pt x="1475715" y="1067049"/>
                    </a:cubicBezTo>
                    <a:cubicBezTo>
                      <a:pt x="1467383" y="1076770"/>
                      <a:pt x="1455657" y="1083557"/>
                      <a:pt x="1448555" y="1094210"/>
                    </a:cubicBezTo>
                    <a:cubicBezTo>
                      <a:pt x="1413572" y="1146685"/>
                      <a:pt x="1473082" y="1098982"/>
                      <a:pt x="1412341" y="1139477"/>
                    </a:cubicBezTo>
                    <a:cubicBezTo>
                      <a:pt x="1409323" y="1148530"/>
                      <a:pt x="1405602" y="1157379"/>
                      <a:pt x="1403287" y="1166637"/>
                    </a:cubicBezTo>
                    <a:cubicBezTo>
                      <a:pt x="1391762" y="1212736"/>
                      <a:pt x="1392507" y="1233044"/>
                      <a:pt x="1385180" y="1284332"/>
                    </a:cubicBezTo>
                    <a:cubicBezTo>
                      <a:pt x="1382584" y="1302504"/>
                      <a:pt x="1379411" y="1320592"/>
                      <a:pt x="1376127" y="1338653"/>
                    </a:cubicBezTo>
                    <a:cubicBezTo>
                      <a:pt x="1372152" y="1360513"/>
                      <a:pt x="1364725" y="1397784"/>
                      <a:pt x="1358020" y="1420134"/>
                    </a:cubicBezTo>
                    <a:cubicBezTo>
                      <a:pt x="1352536" y="1438416"/>
                      <a:pt x="1345949" y="1456348"/>
                      <a:pt x="1339913" y="1474455"/>
                    </a:cubicBezTo>
                    <a:lnTo>
                      <a:pt x="1330860" y="1501616"/>
                    </a:lnTo>
                    <a:lnTo>
                      <a:pt x="1312753" y="1555936"/>
                    </a:lnTo>
                    <a:cubicBezTo>
                      <a:pt x="1309735" y="1564990"/>
                      <a:pt x="1308993" y="1575156"/>
                      <a:pt x="1303699" y="1583097"/>
                    </a:cubicBezTo>
                    <a:lnTo>
                      <a:pt x="1285592" y="1610257"/>
                    </a:lnTo>
                    <a:cubicBezTo>
                      <a:pt x="1269078" y="1659799"/>
                      <a:pt x="1280496" y="1662600"/>
                      <a:pt x="1240325" y="1682685"/>
                    </a:cubicBezTo>
                    <a:cubicBezTo>
                      <a:pt x="1231789" y="1686953"/>
                      <a:pt x="1222218" y="1688720"/>
                      <a:pt x="1213164" y="1691738"/>
                    </a:cubicBezTo>
                    <a:cubicBezTo>
                      <a:pt x="1210146" y="1709845"/>
                      <a:pt x="1208563" y="1728250"/>
                      <a:pt x="1204111" y="1746059"/>
                    </a:cubicBezTo>
                    <a:cubicBezTo>
                      <a:pt x="1199482" y="1764576"/>
                      <a:pt x="1186004" y="1800380"/>
                      <a:pt x="1186004" y="1800380"/>
                    </a:cubicBezTo>
                    <a:cubicBezTo>
                      <a:pt x="1182526" y="1821250"/>
                      <a:pt x="1179042" y="1859570"/>
                      <a:pt x="1167897" y="1881861"/>
                    </a:cubicBezTo>
                    <a:cubicBezTo>
                      <a:pt x="1163031" y="1891593"/>
                      <a:pt x="1155826" y="1899968"/>
                      <a:pt x="1149790" y="1909022"/>
                    </a:cubicBezTo>
                    <a:cubicBezTo>
                      <a:pt x="1136109" y="1963749"/>
                      <a:pt x="1144671" y="1933434"/>
                      <a:pt x="1122630" y="1999556"/>
                    </a:cubicBezTo>
                    <a:lnTo>
                      <a:pt x="1113576" y="2026717"/>
                    </a:lnTo>
                    <a:cubicBezTo>
                      <a:pt x="1110558" y="2035770"/>
                      <a:pt x="1109817" y="2045937"/>
                      <a:pt x="1104523" y="2053877"/>
                    </a:cubicBezTo>
                    <a:lnTo>
                      <a:pt x="1086416" y="2081037"/>
                    </a:lnTo>
                    <a:cubicBezTo>
                      <a:pt x="1083398" y="2189679"/>
                      <a:pt x="1084141" y="2298490"/>
                      <a:pt x="1077362" y="2406962"/>
                    </a:cubicBezTo>
                    <a:cubicBezTo>
                      <a:pt x="1075072" y="2443604"/>
                      <a:pt x="1064702" y="2479297"/>
                      <a:pt x="1059256" y="2515604"/>
                    </a:cubicBezTo>
                    <a:cubicBezTo>
                      <a:pt x="1055647" y="2539665"/>
                      <a:pt x="1054202" y="2564032"/>
                      <a:pt x="1050202" y="2588031"/>
                    </a:cubicBezTo>
                    <a:cubicBezTo>
                      <a:pt x="1048156" y="2600305"/>
                      <a:pt x="1043589" y="2612044"/>
                      <a:pt x="1041149" y="2624245"/>
                    </a:cubicBezTo>
                    <a:cubicBezTo>
                      <a:pt x="1037549" y="2642245"/>
                      <a:pt x="1035695" y="2660566"/>
                      <a:pt x="1032095" y="2678566"/>
                    </a:cubicBezTo>
                    <a:cubicBezTo>
                      <a:pt x="1029655" y="2690767"/>
                      <a:pt x="1025482" y="2702579"/>
                      <a:pt x="1023042" y="2714780"/>
                    </a:cubicBezTo>
                    <a:cubicBezTo>
                      <a:pt x="1019442" y="2732780"/>
                      <a:pt x="1018440" y="2751292"/>
                      <a:pt x="1013988" y="2769101"/>
                    </a:cubicBezTo>
                    <a:cubicBezTo>
                      <a:pt x="1009359" y="2787618"/>
                      <a:pt x="1001917" y="2805315"/>
                      <a:pt x="995881" y="2823422"/>
                    </a:cubicBezTo>
                    <a:lnTo>
                      <a:pt x="986828" y="2850582"/>
                    </a:lnTo>
                    <a:cubicBezTo>
                      <a:pt x="983810" y="2859635"/>
                      <a:pt x="983068" y="2869802"/>
                      <a:pt x="977774" y="2877742"/>
                    </a:cubicBezTo>
                    <a:cubicBezTo>
                      <a:pt x="952771" y="2915246"/>
                      <a:pt x="960543" y="2899547"/>
                      <a:pt x="941560" y="2950170"/>
                    </a:cubicBezTo>
                    <a:cubicBezTo>
                      <a:pt x="928536" y="2984901"/>
                      <a:pt x="934869" y="2973592"/>
                      <a:pt x="923454" y="3013544"/>
                    </a:cubicBezTo>
                    <a:cubicBezTo>
                      <a:pt x="920832" y="3022720"/>
                      <a:pt x="916715" y="3031447"/>
                      <a:pt x="914400" y="3040705"/>
                    </a:cubicBezTo>
                    <a:cubicBezTo>
                      <a:pt x="901472" y="3092416"/>
                      <a:pt x="910239" y="3075699"/>
                      <a:pt x="896293" y="3122186"/>
                    </a:cubicBezTo>
                    <a:cubicBezTo>
                      <a:pt x="890808" y="3140467"/>
                      <a:pt x="888773" y="3160626"/>
                      <a:pt x="878186" y="3176507"/>
                    </a:cubicBezTo>
                    <a:lnTo>
                      <a:pt x="860079" y="3203667"/>
                    </a:lnTo>
                    <a:cubicBezTo>
                      <a:pt x="835045" y="3278775"/>
                      <a:pt x="877070" y="3160632"/>
                      <a:pt x="814812" y="3285148"/>
                    </a:cubicBezTo>
                    <a:cubicBezTo>
                      <a:pt x="802741" y="3309291"/>
                      <a:pt x="793571" y="3335117"/>
                      <a:pt x="778598" y="3357576"/>
                    </a:cubicBezTo>
                    <a:cubicBezTo>
                      <a:pt x="764270" y="3379068"/>
                      <a:pt x="750172" y="3401302"/>
                      <a:pt x="733331" y="3420950"/>
                    </a:cubicBezTo>
                    <a:cubicBezTo>
                      <a:pt x="724998" y="3430671"/>
                      <a:pt x="715224" y="3439057"/>
                      <a:pt x="706170" y="3448111"/>
                    </a:cubicBezTo>
                    <a:cubicBezTo>
                      <a:pt x="703152" y="3457164"/>
                      <a:pt x="701385" y="3466735"/>
                      <a:pt x="697117" y="3475271"/>
                    </a:cubicBezTo>
                    <a:cubicBezTo>
                      <a:pt x="692251" y="3485003"/>
                      <a:pt x="682728" y="3492205"/>
                      <a:pt x="679010" y="3502431"/>
                    </a:cubicBezTo>
                    <a:cubicBezTo>
                      <a:pt x="670505" y="3525818"/>
                      <a:pt x="666939" y="3550716"/>
                      <a:pt x="660903" y="3574859"/>
                    </a:cubicBezTo>
                    <a:cubicBezTo>
                      <a:pt x="657630" y="3587952"/>
                      <a:pt x="647808" y="3598542"/>
                      <a:pt x="642796" y="3611073"/>
                    </a:cubicBezTo>
                    <a:cubicBezTo>
                      <a:pt x="635707" y="3628794"/>
                      <a:pt x="635276" y="3649513"/>
                      <a:pt x="624689" y="3665394"/>
                    </a:cubicBezTo>
                    <a:cubicBezTo>
                      <a:pt x="612618" y="3683501"/>
                      <a:pt x="598207" y="3700251"/>
                      <a:pt x="588475" y="3719715"/>
                    </a:cubicBezTo>
                    <a:cubicBezTo>
                      <a:pt x="560636" y="3775392"/>
                      <a:pt x="577854" y="3744699"/>
                      <a:pt x="534155" y="3810249"/>
                    </a:cubicBezTo>
                    <a:cubicBezTo>
                      <a:pt x="528119" y="3819303"/>
                      <a:pt x="525102" y="3831374"/>
                      <a:pt x="516048" y="3837410"/>
                    </a:cubicBezTo>
                    <a:lnTo>
                      <a:pt x="488887" y="3855517"/>
                    </a:lnTo>
                    <a:cubicBezTo>
                      <a:pt x="436998" y="3933350"/>
                      <a:pt x="499207" y="3834876"/>
                      <a:pt x="461727" y="3909837"/>
                    </a:cubicBezTo>
                    <a:cubicBezTo>
                      <a:pt x="456861" y="3919569"/>
                      <a:pt x="448486" y="3927266"/>
                      <a:pt x="443620" y="3936998"/>
                    </a:cubicBezTo>
                    <a:cubicBezTo>
                      <a:pt x="439352" y="3945534"/>
                      <a:pt x="439201" y="3955816"/>
                      <a:pt x="434566" y="3964158"/>
                    </a:cubicBezTo>
                    <a:cubicBezTo>
                      <a:pt x="423998" y="3983181"/>
                      <a:pt x="405235" y="3997834"/>
                      <a:pt x="398353" y="4018479"/>
                    </a:cubicBezTo>
                    <a:cubicBezTo>
                      <a:pt x="385858" y="4055962"/>
                      <a:pt x="394593" y="4037699"/>
                      <a:pt x="371192" y="4072800"/>
                    </a:cubicBezTo>
                    <a:cubicBezTo>
                      <a:pt x="362119" y="4100020"/>
                      <a:pt x="363532" y="4103721"/>
                      <a:pt x="344032" y="4127121"/>
                    </a:cubicBezTo>
                    <a:cubicBezTo>
                      <a:pt x="335835" y="4136957"/>
                      <a:pt x="325203" y="4144560"/>
                      <a:pt x="316871" y="4154281"/>
                    </a:cubicBezTo>
                    <a:cubicBezTo>
                      <a:pt x="307051" y="4165737"/>
                      <a:pt x="302266" y="4182125"/>
                      <a:pt x="289711" y="4190495"/>
                    </a:cubicBezTo>
                    <a:cubicBezTo>
                      <a:pt x="273830" y="4201082"/>
                      <a:pt x="253497" y="4202566"/>
                      <a:pt x="235390" y="4208602"/>
                    </a:cubicBezTo>
                    <a:lnTo>
                      <a:pt x="208230" y="4217655"/>
                    </a:lnTo>
                    <a:cubicBezTo>
                      <a:pt x="199176" y="4223691"/>
                      <a:pt x="191012" y="4231343"/>
                      <a:pt x="181069" y="4235762"/>
                    </a:cubicBezTo>
                    <a:cubicBezTo>
                      <a:pt x="163628" y="4243514"/>
                      <a:pt x="126749" y="4253869"/>
                      <a:pt x="126749" y="4253869"/>
                    </a:cubicBezTo>
                    <a:cubicBezTo>
                      <a:pt x="117695" y="4259905"/>
                      <a:pt x="109320" y="4267110"/>
                      <a:pt x="99588" y="4271976"/>
                    </a:cubicBezTo>
                    <a:cubicBezTo>
                      <a:pt x="91052" y="4276244"/>
                      <a:pt x="80368" y="4275735"/>
                      <a:pt x="72428" y="4281029"/>
                    </a:cubicBezTo>
                    <a:cubicBezTo>
                      <a:pt x="61775" y="4288131"/>
                      <a:pt x="54321" y="4299136"/>
                      <a:pt x="45267" y="4308190"/>
                    </a:cubicBezTo>
                    <a:cubicBezTo>
                      <a:pt x="42249" y="4299136"/>
                      <a:pt x="36214" y="4290572"/>
                      <a:pt x="36214" y="4281029"/>
                    </a:cubicBezTo>
                    <a:cubicBezTo>
                      <a:pt x="36214" y="4137283"/>
                      <a:pt x="29743" y="4164637"/>
                      <a:pt x="54321" y="4090907"/>
                    </a:cubicBezTo>
                    <a:cubicBezTo>
                      <a:pt x="73195" y="3939907"/>
                      <a:pt x="72721" y="3974100"/>
                      <a:pt x="54321" y="3728768"/>
                    </a:cubicBezTo>
                    <a:cubicBezTo>
                      <a:pt x="52460" y="3703952"/>
                      <a:pt x="41095" y="3680742"/>
                      <a:pt x="36214" y="3656340"/>
                    </a:cubicBezTo>
                    <a:cubicBezTo>
                      <a:pt x="32029" y="3635415"/>
                      <a:pt x="30178" y="3614091"/>
                      <a:pt x="27160" y="3592966"/>
                    </a:cubicBezTo>
                    <a:cubicBezTo>
                      <a:pt x="45727" y="2126182"/>
                      <a:pt x="5664" y="2637726"/>
                      <a:pt x="54321" y="2053877"/>
                    </a:cubicBezTo>
                    <a:cubicBezTo>
                      <a:pt x="51303" y="1902986"/>
                      <a:pt x="50559" y="1752032"/>
                      <a:pt x="45267" y="1601204"/>
                    </a:cubicBezTo>
                    <a:cubicBezTo>
                      <a:pt x="44519" y="1579878"/>
                      <a:pt x="41012" y="1558622"/>
                      <a:pt x="36214" y="1537829"/>
                    </a:cubicBezTo>
                    <a:cubicBezTo>
                      <a:pt x="31922" y="1519232"/>
                      <a:pt x="18107" y="1483509"/>
                      <a:pt x="18107" y="1483509"/>
                    </a:cubicBezTo>
                    <a:cubicBezTo>
                      <a:pt x="12005" y="1446897"/>
                      <a:pt x="0" y="1380941"/>
                      <a:pt x="0" y="1347707"/>
                    </a:cubicBezTo>
                    <a:cubicBezTo>
                      <a:pt x="0" y="1042892"/>
                      <a:pt x="3249" y="738067"/>
                      <a:pt x="9054" y="433307"/>
                    </a:cubicBezTo>
                    <a:cubicBezTo>
                      <a:pt x="9291" y="420866"/>
                      <a:pt x="14172" y="408897"/>
                      <a:pt x="18107" y="397093"/>
                    </a:cubicBezTo>
                    <a:cubicBezTo>
                      <a:pt x="23246" y="381676"/>
                      <a:pt x="30178" y="366915"/>
                      <a:pt x="36214" y="351826"/>
                    </a:cubicBezTo>
                    <a:cubicBezTo>
                      <a:pt x="90167" y="-349603"/>
                      <a:pt x="1533054" y="216023"/>
                      <a:pt x="1828800" y="206970"/>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 name="Freeform 12"/>
              <p:cNvSpPr/>
              <p:nvPr/>
            </p:nvSpPr>
            <p:spPr>
              <a:xfrm>
                <a:off x="4275363" y="2122366"/>
                <a:ext cx="416460" cy="3630700"/>
              </a:xfrm>
              <a:custGeom>
                <a:avLst/>
                <a:gdLst>
                  <a:gd name="connsiteX0" fmla="*/ 316871 w 416460"/>
                  <a:gd name="connsiteY0" fmla="*/ 27421 h 3630700"/>
                  <a:gd name="connsiteX1" fmla="*/ 362139 w 416460"/>
                  <a:gd name="connsiteY1" fmla="*/ 9314 h 3630700"/>
                  <a:gd name="connsiteX2" fmla="*/ 398353 w 416460"/>
                  <a:gd name="connsiteY2" fmla="*/ 81742 h 3630700"/>
                  <a:gd name="connsiteX3" fmla="*/ 380246 w 416460"/>
                  <a:gd name="connsiteY3" fmla="*/ 235651 h 3630700"/>
                  <a:gd name="connsiteX4" fmla="*/ 362139 w 416460"/>
                  <a:gd name="connsiteY4" fmla="*/ 289972 h 3630700"/>
                  <a:gd name="connsiteX5" fmla="*/ 371192 w 416460"/>
                  <a:gd name="connsiteY5" fmla="*/ 434827 h 3630700"/>
                  <a:gd name="connsiteX6" fmla="*/ 389299 w 416460"/>
                  <a:gd name="connsiteY6" fmla="*/ 489148 h 3630700"/>
                  <a:gd name="connsiteX7" fmla="*/ 407406 w 416460"/>
                  <a:gd name="connsiteY7" fmla="*/ 543469 h 3630700"/>
                  <a:gd name="connsiteX8" fmla="*/ 416460 w 416460"/>
                  <a:gd name="connsiteY8" fmla="*/ 597789 h 3630700"/>
                  <a:gd name="connsiteX9" fmla="*/ 380246 w 416460"/>
                  <a:gd name="connsiteY9" fmla="*/ 733591 h 3630700"/>
                  <a:gd name="connsiteX10" fmla="*/ 353085 w 416460"/>
                  <a:gd name="connsiteY10" fmla="*/ 760752 h 3630700"/>
                  <a:gd name="connsiteX11" fmla="*/ 344032 w 416460"/>
                  <a:gd name="connsiteY11" fmla="*/ 787912 h 3630700"/>
                  <a:gd name="connsiteX12" fmla="*/ 344032 w 416460"/>
                  <a:gd name="connsiteY12" fmla="*/ 1195318 h 3630700"/>
                  <a:gd name="connsiteX13" fmla="*/ 334978 w 416460"/>
                  <a:gd name="connsiteY13" fmla="*/ 1475975 h 3630700"/>
                  <a:gd name="connsiteX14" fmla="*/ 325925 w 416460"/>
                  <a:gd name="connsiteY14" fmla="*/ 1512189 h 3630700"/>
                  <a:gd name="connsiteX15" fmla="*/ 298764 w 416460"/>
                  <a:gd name="connsiteY15" fmla="*/ 1666098 h 3630700"/>
                  <a:gd name="connsiteX16" fmla="*/ 289711 w 416460"/>
                  <a:gd name="connsiteY16" fmla="*/ 1792847 h 3630700"/>
                  <a:gd name="connsiteX17" fmla="*/ 271604 w 416460"/>
                  <a:gd name="connsiteY17" fmla="*/ 1928649 h 3630700"/>
                  <a:gd name="connsiteX18" fmla="*/ 280658 w 416460"/>
                  <a:gd name="connsiteY18" fmla="*/ 2037290 h 3630700"/>
                  <a:gd name="connsiteX19" fmla="*/ 289711 w 416460"/>
                  <a:gd name="connsiteY19" fmla="*/ 2073504 h 3630700"/>
                  <a:gd name="connsiteX20" fmla="*/ 298764 w 416460"/>
                  <a:gd name="connsiteY20" fmla="*/ 2308894 h 3630700"/>
                  <a:gd name="connsiteX21" fmla="*/ 307818 w 416460"/>
                  <a:gd name="connsiteY21" fmla="*/ 2345108 h 3630700"/>
                  <a:gd name="connsiteX22" fmla="*/ 325925 w 416460"/>
                  <a:gd name="connsiteY22" fmla="*/ 2372269 h 3630700"/>
                  <a:gd name="connsiteX23" fmla="*/ 325925 w 416460"/>
                  <a:gd name="connsiteY23" fmla="*/ 2770621 h 3630700"/>
                  <a:gd name="connsiteX24" fmla="*/ 307818 w 416460"/>
                  <a:gd name="connsiteY24" fmla="*/ 2824942 h 3630700"/>
                  <a:gd name="connsiteX25" fmla="*/ 316871 w 416460"/>
                  <a:gd name="connsiteY25" fmla="*/ 2960744 h 3630700"/>
                  <a:gd name="connsiteX26" fmla="*/ 325925 w 416460"/>
                  <a:gd name="connsiteY26" fmla="*/ 2987904 h 3630700"/>
                  <a:gd name="connsiteX27" fmla="*/ 316871 w 416460"/>
                  <a:gd name="connsiteY27" fmla="*/ 3150867 h 3630700"/>
                  <a:gd name="connsiteX28" fmla="*/ 307818 w 416460"/>
                  <a:gd name="connsiteY28" fmla="*/ 3178027 h 3630700"/>
                  <a:gd name="connsiteX29" fmla="*/ 280658 w 416460"/>
                  <a:gd name="connsiteY29" fmla="*/ 3187080 h 3630700"/>
                  <a:gd name="connsiteX30" fmla="*/ 135802 w 416460"/>
                  <a:gd name="connsiteY30" fmla="*/ 3196134 h 3630700"/>
                  <a:gd name="connsiteX31" fmla="*/ 144856 w 416460"/>
                  <a:gd name="connsiteY31" fmla="*/ 3259508 h 3630700"/>
                  <a:gd name="connsiteX32" fmla="*/ 172016 w 416460"/>
                  <a:gd name="connsiteY32" fmla="*/ 3277615 h 3630700"/>
                  <a:gd name="connsiteX33" fmla="*/ 226337 w 416460"/>
                  <a:gd name="connsiteY33" fmla="*/ 3295722 h 3630700"/>
                  <a:gd name="connsiteX34" fmla="*/ 253497 w 416460"/>
                  <a:gd name="connsiteY34" fmla="*/ 3313829 h 3630700"/>
                  <a:gd name="connsiteX35" fmla="*/ 262551 w 416460"/>
                  <a:gd name="connsiteY35" fmla="*/ 3340989 h 3630700"/>
                  <a:gd name="connsiteX36" fmla="*/ 253497 w 416460"/>
                  <a:gd name="connsiteY36" fmla="*/ 3549219 h 3630700"/>
                  <a:gd name="connsiteX37" fmla="*/ 217283 w 416460"/>
                  <a:gd name="connsiteY37" fmla="*/ 3603540 h 3630700"/>
                  <a:gd name="connsiteX38" fmla="*/ 162962 w 416460"/>
                  <a:gd name="connsiteY38" fmla="*/ 3630700 h 3630700"/>
                  <a:gd name="connsiteX39" fmla="*/ 36214 w 416460"/>
                  <a:gd name="connsiteY39" fmla="*/ 3621647 h 3630700"/>
                  <a:gd name="connsiteX40" fmla="*/ 27160 w 416460"/>
                  <a:gd name="connsiteY40" fmla="*/ 3594486 h 3630700"/>
                  <a:gd name="connsiteX41" fmla="*/ 36214 w 416460"/>
                  <a:gd name="connsiteY41" fmla="*/ 3404364 h 3630700"/>
                  <a:gd name="connsiteX42" fmla="*/ 45267 w 416460"/>
                  <a:gd name="connsiteY42" fmla="*/ 3377203 h 3630700"/>
                  <a:gd name="connsiteX43" fmla="*/ 54321 w 416460"/>
                  <a:gd name="connsiteY43" fmla="*/ 3331936 h 3630700"/>
                  <a:gd name="connsiteX44" fmla="*/ 45267 w 416460"/>
                  <a:gd name="connsiteY44" fmla="*/ 3087492 h 3630700"/>
                  <a:gd name="connsiteX45" fmla="*/ 36214 w 416460"/>
                  <a:gd name="connsiteY45" fmla="*/ 3024118 h 3630700"/>
                  <a:gd name="connsiteX46" fmla="*/ 18107 w 416460"/>
                  <a:gd name="connsiteY46" fmla="*/ 2951690 h 3630700"/>
                  <a:gd name="connsiteX47" fmla="*/ 9054 w 416460"/>
                  <a:gd name="connsiteY47" fmla="*/ 2870209 h 3630700"/>
                  <a:gd name="connsiteX48" fmla="*/ 0 w 416460"/>
                  <a:gd name="connsiteY48" fmla="*/ 2806835 h 3630700"/>
                  <a:gd name="connsiteX49" fmla="*/ 9054 w 416460"/>
                  <a:gd name="connsiteY49" fmla="*/ 2689140 h 3630700"/>
                  <a:gd name="connsiteX50" fmla="*/ 27160 w 416460"/>
                  <a:gd name="connsiteY50" fmla="*/ 2661979 h 3630700"/>
                  <a:gd name="connsiteX51" fmla="*/ 81481 w 416460"/>
                  <a:gd name="connsiteY51" fmla="*/ 2616712 h 3630700"/>
                  <a:gd name="connsiteX52" fmla="*/ 108642 w 416460"/>
                  <a:gd name="connsiteY52" fmla="*/ 2562391 h 3630700"/>
                  <a:gd name="connsiteX53" fmla="*/ 117695 w 416460"/>
                  <a:gd name="connsiteY53" fmla="*/ 2535231 h 3630700"/>
                  <a:gd name="connsiteX54" fmla="*/ 126749 w 416460"/>
                  <a:gd name="connsiteY54" fmla="*/ 2499017 h 3630700"/>
                  <a:gd name="connsiteX55" fmla="*/ 172016 w 416460"/>
                  <a:gd name="connsiteY55" fmla="*/ 2417536 h 3630700"/>
                  <a:gd name="connsiteX56" fmla="*/ 181069 w 416460"/>
                  <a:gd name="connsiteY56" fmla="*/ 2354162 h 3630700"/>
                  <a:gd name="connsiteX57" fmla="*/ 199176 w 416460"/>
                  <a:gd name="connsiteY57" fmla="*/ 2281734 h 3630700"/>
                  <a:gd name="connsiteX58" fmla="*/ 208230 w 416460"/>
                  <a:gd name="connsiteY58" fmla="*/ 2227413 h 3630700"/>
                  <a:gd name="connsiteX59" fmla="*/ 217283 w 416460"/>
                  <a:gd name="connsiteY59" fmla="*/ 2164039 h 3630700"/>
                  <a:gd name="connsiteX60" fmla="*/ 226337 w 416460"/>
                  <a:gd name="connsiteY60" fmla="*/ 2136878 h 3630700"/>
                  <a:gd name="connsiteX61" fmla="*/ 244444 w 416460"/>
                  <a:gd name="connsiteY61" fmla="*/ 1439762 h 3630700"/>
                  <a:gd name="connsiteX62" fmla="*/ 253497 w 416460"/>
                  <a:gd name="connsiteY62" fmla="*/ 1385441 h 3630700"/>
                  <a:gd name="connsiteX63" fmla="*/ 262551 w 416460"/>
                  <a:gd name="connsiteY63" fmla="*/ 1340173 h 3630700"/>
                  <a:gd name="connsiteX64" fmla="*/ 271604 w 416460"/>
                  <a:gd name="connsiteY64" fmla="*/ 1303960 h 3630700"/>
                  <a:gd name="connsiteX65" fmla="*/ 280658 w 416460"/>
                  <a:gd name="connsiteY65" fmla="*/ 1240585 h 3630700"/>
                  <a:gd name="connsiteX66" fmla="*/ 280658 w 416460"/>
                  <a:gd name="connsiteY66" fmla="*/ 950874 h 3630700"/>
                  <a:gd name="connsiteX67" fmla="*/ 253497 w 416460"/>
                  <a:gd name="connsiteY67" fmla="*/ 851286 h 3630700"/>
                  <a:gd name="connsiteX68" fmla="*/ 235390 w 416460"/>
                  <a:gd name="connsiteY68" fmla="*/ 516308 h 3630700"/>
                  <a:gd name="connsiteX69" fmla="*/ 226337 w 416460"/>
                  <a:gd name="connsiteY69" fmla="*/ 489148 h 3630700"/>
                  <a:gd name="connsiteX70" fmla="*/ 271604 w 416460"/>
                  <a:gd name="connsiteY70" fmla="*/ 389560 h 3630700"/>
                  <a:gd name="connsiteX71" fmla="*/ 298764 w 416460"/>
                  <a:gd name="connsiteY71" fmla="*/ 380506 h 3630700"/>
                  <a:gd name="connsiteX72" fmla="*/ 344032 w 416460"/>
                  <a:gd name="connsiteY72" fmla="*/ 299025 h 3630700"/>
                  <a:gd name="connsiteX73" fmla="*/ 316871 w 416460"/>
                  <a:gd name="connsiteY73" fmla="*/ 27421 h 363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16460" h="3630700">
                    <a:moveTo>
                      <a:pt x="316871" y="27421"/>
                    </a:moveTo>
                    <a:cubicBezTo>
                      <a:pt x="319889" y="-20864"/>
                      <a:pt x="345887" y="9314"/>
                      <a:pt x="362139" y="9314"/>
                    </a:cubicBezTo>
                    <a:cubicBezTo>
                      <a:pt x="399857" y="9314"/>
                      <a:pt x="395465" y="64415"/>
                      <a:pt x="398353" y="81742"/>
                    </a:cubicBezTo>
                    <a:cubicBezTo>
                      <a:pt x="392401" y="159108"/>
                      <a:pt x="397559" y="177941"/>
                      <a:pt x="380246" y="235651"/>
                    </a:cubicBezTo>
                    <a:cubicBezTo>
                      <a:pt x="374762" y="253933"/>
                      <a:pt x="362139" y="289972"/>
                      <a:pt x="362139" y="289972"/>
                    </a:cubicBezTo>
                    <a:cubicBezTo>
                      <a:pt x="365157" y="338257"/>
                      <a:pt x="364655" y="386891"/>
                      <a:pt x="371192" y="434827"/>
                    </a:cubicBezTo>
                    <a:cubicBezTo>
                      <a:pt x="373771" y="453738"/>
                      <a:pt x="383263" y="471041"/>
                      <a:pt x="389299" y="489148"/>
                    </a:cubicBezTo>
                    <a:cubicBezTo>
                      <a:pt x="389303" y="489159"/>
                      <a:pt x="407404" y="543458"/>
                      <a:pt x="407406" y="543469"/>
                    </a:cubicBezTo>
                    <a:lnTo>
                      <a:pt x="416460" y="597789"/>
                    </a:lnTo>
                    <a:cubicBezTo>
                      <a:pt x="404677" y="668487"/>
                      <a:pt x="416314" y="690310"/>
                      <a:pt x="380246" y="733591"/>
                    </a:cubicBezTo>
                    <a:cubicBezTo>
                      <a:pt x="372049" y="743427"/>
                      <a:pt x="362139" y="751698"/>
                      <a:pt x="353085" y="760752"/>
                    </a:cubicBezTo>
                    <a:cubicBezTo>
                      <a:pt x="350067" y="769805"/>
                      <a:pt x="346102" y="778596"/>
                      <a:pt x="344032" y="787912"/>
                    </a:cubicBezTo>
                    <a:cubicBezTo>
                      <a:pt x="314642" y="920166"/>
                      <a:pt x="340790" y="1068877"/>
                      <a:pt x="344032" y="1195318"/>
                    </a:cubicBezTo>
                    <a:cubicBezTo>
                      <a:pt x="341014" y="1288870"/>
                      <a:pt x="340318" y="1382526"/>
                      <a:pt x="334978" y="1475975"/>
                    </a:cubicBezTo>
                    <a:cubicBezTo>
                      <a:pt x="334268" y="1488398"/>
                      <a:pt x="328532" y="1500022"/>
                      <a:pt x="325925" y="1512189"/>
                    </a:cubicBezTo>
                    <a:cubicBezTo>
                      <a:pt x="306818" y="1601359"/>
                      <a:pt x="309963" y="1587712"/>
                      <a:pt x="298764" y="1666098"/>
                    </a:cubicBezTo>
                    <a:cubicBezTo>
                      <a:pt x="295746" y="1708348"/>
                      <a:pt x="293089" y="1750625"/>
                      <a:pt x="289711" y="1792847"/>
                    </a:cubicBezTo>
                    <a:cubicBezTo>
                      <a:pt x="281328" y="1897642"/>
                      <a:pt x="288072" y="1862780"/>
                      <a:pt x="271604" y="1928649"/>
                    </a:cubicBezTo>
                    <a:cubicBezTo>
                      <a:pt x="274622" y="1964863"/>
                      <a:pt x="276151" y="2001231"/>
                      <a:pt x="280658" y="2037290"/>
                    </a:cubicBezTo>
                    <a:cubicBezTo>
                      <a:pt x="282201" y="2049637"/>
                      <a:pt x="288883" y="2061089"/>
                      <a:pt x="289711" y="2073504"/>
                    </a:cubicBezTo>
                    <a:cubicBezTo>
                      <a:pt x="294934" y="2151851"/>
                      <a:pt x="293541" y="2230547"/>
                      <a:pt x="298764" y="2308894"/>
                    </a:cubicBezTo>
                    <a:cubicBezTo>
                      <a:pt x="299592" y="2321309"/>
                      <a:pt x="302916" y="2333671"/>
                      <a:pt x="307818" y="2345108"/>
                    </a:cubicBezTo>
                    <a:cubicBezTo>
                      <a:pt x="312104" y="2355109"/>
                      <a:pt x="319889" y="2363215"/>
                      <a:pt x="325925" y="2372269"/>
                    </a:cubicBezTo>
                    <a:cubicBezTo>
                      <a:pt x="378532" y="2530087"/>
                      <a:pt x="355955" y="2440289"/>
                      <a:pt x="325925" y="2770621"/>
                    </a:cubicBezTo>
                    <a:cubicBezTo>
                      <a:pt x="324197" y="2789629"/>
                      <a:pt x="307818" y="2824942"/>
                      <a:pt x="307818" y="2824942"/>
                    </a:cubicBezTo>
                    <a:cubicBezTo>
                      <a:pt x="310836" y="2870209"/>
                      <a:pt x="311861" y="2915654"/>
                      <a:pt x="316871" y="2960744"/>
                    </a:cubicBezTo>
                    <a:cubicBezTo>
                      <a:pt x="317925" y="2970229"/>
                      <a:pt x="325925" y="2978361"/>
                      <a:pt x="325925" y="2987904"/>
                    </a:cubicBezTo>
                    <a:cubicBezTo>
                      <a:pt x="325925" y="3042309"/>
                      <a:pt x="322029" y="3096707"/>
                      <a:pt x="316871" y="3150867"/>
                    </a:cubicBezTo>
                    <a:cubicBezTo>
                      <a:pt x="315966" y="3160367"/>
                      <a:pt x="314566" y="3171279"/>
                      <a:pt x="307818" y="3178027"/>
                    </a:cubicBezTo>
                    <a:cubicBezTo>
                      <a:pt x="301070" y="3184775"/>
                      <a:pt x="290149" y="3186081"/>
                      <a:pt x="280658" y="3187080"/>
                    </a:cubicBezTo>
                    <a:cubicBezTo>
                      <a:pt x="232544" y="3192145"/>
                      <a:pt x="184087" y="3193116"/>
                      <a:pt x="135802" y="3196134"/>
                    </a:cubicBezTo>
                    <a:cubicBezTo>
                      <a:pt x="138820" y="3217259"/>
                      <a:pt x="136189" y="3240008"/>
                      <a:pt x="144856" y="3259508"/>
                    </a:cubicBezTo>
                    <a:cubicBezTo>
                      <a:pt x="149275" y="3269451"/>
                      <a:pt x="162073" y="3273196"/>
                      <a:pt x="172016" y="3277615"/>
                    </a:cubicBezTo>
                    <a:cubicBezTo>
                      <a:pt x="189457" y="3285367"/>
                      <a:pt x="226337" y="3295722"/>
                      <a:pt x="226337" y="3295722"/>
                    </a:cubicBezTo>
                    <a:cubicBezTo>
                      <a:pt x="235390" y="3301758"/>
                      <a:pt x="246700" y="3305333"/>
                      <a:pt x="253497" y="3313829"/>
                    </a:cubicBezTo>
                    <a:cubicBezTo>
                      <a:pt x="259459" y="3321281"/>
                      <a:pt x="262551" y="3331446"/>
                      <a:pt x="262551" y="3340989"/>
                    </a:cubicBezTo>
                    <a:cubicBezTo>
                      <a:pt x="262551" y="3410465"/>
                      <a:pt x="265302" y="3480754"/>
                      <a:pt x="253497" y="3549219"/>
                    </a:cubicBezTo>
                    <a:cubicBezTo>
                      <a:pt x="249799" y="3570664"/>
                      <a:pt x="235390" y="3591469"/>
                      <a:pt x="217283" y="3603540"/>
                    </a:cubicBezTo>
                    <a:cubicBezTo>
                      <a:pt x="182183" y="3626941"/>
                      <a:pt x="200446" y="3618206"/>
                      <a:pt x="162962" y="3630700"/>
                    </a:cubicBezTo>
                    <a:cubicBezTo>
                      <a:pt x="120713" y="3627682"/>
                      <a:pt x="77141" y="3632561"/>
                      <a:pt x="36214" y="3621647"/>
                    </a:cubicBezTo>
                    <a:cubicBezTo>
                      <a:pt x="26993" y="3619188"/>
                      <a:pt x="27160" y="3604029"/>
                      <a:pt x="27160" y="3594486"/>
                    </a:cubicBezTo>
                    <a:cubicBezTo>
                      <a:pt x="27160" y="3531040"/>
                      <a:pt x="30945" y="3467591"/>
                      <a:pt x="36214" y="3404364"/>
                    </a:cubicBezTo>
                    <a:cubicBezTo>
                      <a:pt x="37007" y="3394854"/>
                      <a:pt x="42952" y="3386461"/>
                      <a:pt x="45267" y="3377203"/>
                    </a:cubicBezTo>
                    <a:cubicBezTo>
                      <a:pt x="48999" y="3362275"/>
                      <a:pt x="51303" y="3347025"/>
                      <a:pt x="54321" y="3331936"/>
                    </a:cubicBezTo>
                    <a:cubicBezTo>
                      <a:pt x="51303" y="3250455"/>
                      <a:pt x="50055" y="3168889"/>
                      <a:pt x="45267" y="3087492"/>
                    </a:cubicBezTo>
                    <a:cubicBezTo>
                      <a:pt x="44014" y="3066190"/>
                      <a:pt x="40399" y="3045043"/>
                      <a:pt x="36214" y="3024118"/>
                    </a:cubicBezTo>
                    <a:cubicBezTo>
                      <a:pt x="15149" y="2918792"/>
                      <a:pt x="40553" y="3108817"/>
                      <a:pt x="18107" y="2951690"/>
                    </a:cubicBezTo>
                    <a:cubicBezTo>
                      <a:pt x="14243" y="2924637"/>
                      <a:pt x="12444" y="2897325"/>
                      <a:pt x="9054" y="2870209"/>
                    </a:cubicBezTo>
                    <a:cubicBezTo>
                      <a:pt x="6407" y="2849035"/>
                      <a:pt x="3018" y="2827960"/>
                      <a:pt x="0" y="2806835"/>
                    </a:cubicBezTo>
                    <a:cubicBezTo>
                      <a:pt x="3018" y="2767603"/>
                      <a:pt x="1803" y="2727814"/>
                      <a:pt x="9054" y="2689140"/>
                    </a:cubicBezTo>
                    <a:cubicBezTo>
                      <a:pt x="11059" y="2678445"/>
                      <a:pt x="20194" y="2670338"/>
                      <a:pt x="27160" y="2661979"/>
                    </a:cubicBezTo>
                    <a:cubicBezTo>
                      <a:pt x="48941" y="2635841"/>
                      <a:pt x="54778" y="2634514"/>
                      <a:pt x="81481" y="2616712"/>
                    </a:cubicBezTo>
                    <a:cubicBezTo>
                      <a:pt x="104241" y="2548438"/>
                      <a:pt x="73538" y="2632600"/>
                      <a:pt x="108642" y="2562391"/>
                    </a:cubicBezTo>
                    <a:cubicBezTo>
                      <a:pt x="112910" y="2553855"/>
                      <a:pt x="115073" y="2544407"/>
                      <a:pt x="117695" y="2535231"/>
                    </a:cubicBezTo>
                    <a:cubicBezTo>
                      <a:pt x="121113" y="2523267"/>
                      <a:pt x="121184" y="2510146"/>
                      <a:pt x="126749" y="2499017"/>
                    </a:cubicBezTo>
                    <a:cubicBezTo>
                      <a:pt x="189013" y="2374488"/>
                      <a:pt x="146977" y="2492647"/>
                      <a:pt x="172016" y="2417536"/>
                    </a:cubicBezTo>
                    <a:cubicBezTo>
                      <a:pt x="175034" y="2396411"/>
                      <a:pt x="176884" y="2375087"/>
                      <a:pt x="181069" y="2354162"/>
                    </a:cubicBezTo>
                    <a:cubicBezTo>
                      <a:pt x="185949" y="2329760"/>
                      <a:pt x="195085" y="2306281"/>
                      <a:pt x="199176" y="2281734"/>
                    </a:cubicBezTo>
                    <a:cubicBezTo>
                      <a:pt x="202194" y="2263627"/>
                      <a:pt x="205439" y="2245556"/>
                      <a:pt x="208230" y="2227413"/>
                    </a:cubicBezTo>
                    <a:cubicBezTo>
                      <a:pt x="211475" y="2206322"/>
                      <a:pt x="213098" y="2184964"/>
                      <a:pt x="217283" y="2164039"/>
                    </a:cubicBezTo>
                    <a:cubicBezTo>
                      <a:pt x="219155" y="2154681"/>
                      <a:pt x="223319" y="2145932"/>
                      <a:pt x="226337" y="2136878"/>
                    </a:cubicBezTo>
                    <a:cubicBezTo>
                      <a:pt x="232373" y="1904506"/>
                      <a:pt x="236048" y="1672061"/>
                      <a:pt x="244444" y="1439762"/>
                    </a:cubicBezTo>
                    <a:cubicBezTo>
                      <a:pt x="245107" y="1421417"/>
                      <a:pt x="250213" y="1403502"/>
                      <a:pt x="253497" y="1385441"/>
                    </a:cubicBezTo>
                    <a:cubicBezTo>
                      <a:pt x="256250" y="1370301"/>
                      <a:pt x="259213" y="1355195"/>
                      <a:pt x="262551" y="1340173"/>
                    </a:cubicBezTo>
                    <a:cubicBezTo>
                      <a:pt x="265250" y="1328027"/>
                      <a:pt x="269378" y="1316202"/>
                      <a:pt x="271604" y="1303960"/>
                    </a:cubicBezTo>
                    <a:cubicBezTo>
                      <a:pt x="275421" y="1282965"/>
                      <a:pt x="277640" y="1261710"/>
                      <a:pt x="280658" y="1240585"/>
                    </a:cubicBezTo>
                    <a:cubicBezTo>
                      <a:pt x="288705" y="1111828"/>
                      <a:pt x="296752" y="1079631"/>
                      <a:pt x="280658" y="950874"/>
                    </a:cubicBezTo>
                    <a:cubicBezTo>
                      <a:pt x="276574" y="918199"/>
                      <a:pt x="264155" y="883260"/>
                      <a:pt x="253497" y="851286"/>
                    </a:cubicBezTo>
                    <a:cubicBezTo>
                      <a:pt x="248574" y="688807"/>
                      <a:pt x="268047" y="630607"/>
                      <a:pt x="235390" y="516308"/>
                    </a:cubicBezTo>
                    <a:cubicBezTo>
                      <a:pt x="232768" y="507132"/>
                      <a:pt x="229355" y="498201"/>
                      <a:pt x="226337" y="489148"/>
                    </a:cubicBezTo>
                    <a:cubicBezTo>
                      <a:pt x="241444" y="421166"/>
                      <a:pt x="223390" y="413668"/>
                      <a:pt x="271604" y="389560"/>
                    </a:cubicBezTo>
                    <a:cubicBezTo>
                      <a:pt x="280140" y="385292"/>
                      <a:pt x="289711" y="383524"/>
                      <a:pt x="298764" y="380506"/>
                    </a:cubicBezTo>
                    <a:cubicBezTo>
                      <a:pt x="305558" y="370315"/>
                      <a:pt x="343319" y="323996"/>
                      <a:pt x="344032" y="299025"/>
                    </a:cubicBezTo>
                    <a:cubicBezTo>
                      <a:pt x="346790" y="202494"/>
                      <a:pt x="313853" y="75706"/>
                      <a:pt x="316871" y="27421"/>
                    </a:cubicBezTo>
                    <a:close/>
                  </a:path>
                </a:pathLst>
              </a:cu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 name="Frame 13"/>
              <p:cNvSpPr/>
              <p:nvPr/>
            </p:nvSpPr>
            <p:spPr>
              <a:xfrm>
                <a:off x="2370363" y="1010310"/>
                <a:ext cx="3890571" cy="5480159"/>
              </a:xfrm>
              <a:prstGeom prst="frame">
                <a:avLst>
                  <a:gd name="adj1" fmla="val 5507"/>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grpSp>
          <p:nvGrpSpPr>
            <p:cNvPr id="6" name="Group 5"/>
            <p:cNvGrpSpPr/>
            <p:nvPr/>
          </p:nvGrpSpPr>
          <p:grpSpPr>
            <a:xfrm>
              <a:off x="7325486" y="4083998"/>
              <a:ext cx="1308529" cy="652688"/>
              <a:chOff x="7325486" y="4083998"/>
              <a:chExt cx="1308529" cy="652688"/>
            </a:xfrm>
          </p:grpSpPr>
          <p:sp>
            <p:nvSpPr>
              <p:cNvPr id="3" name="TextBox 2"/>
              <p:cNvSpPr txBox="1"/>
              <p:nvPr/>
            </p:nvSpPr>
            <p:spPr>
              <a:xfrm>
                <a:off x="7547598" y="4428909"/>
                <a:ext cx="1086417" cy="307777"/>
              </a:xfrm>
              <a:prstGeom prst="rect">
                <a:avLst/>
              </a:prstGeom>
              <a:noFill/>
            </p:spPr>
            <p:txBody>
              <a:bodyPr wrap="square" rtlCol="0">
                <a:spAutoFit/>
              </a:bodyPr>
              <a:lstStyle/>
              <a:p>
                <a:r>
                  <a:rPr lang="en-US" sz="1400" dirty="0">
                    <a:latin typeface="Calibri" panose="020F0502020204030204" pitchFamily="34" charset="0"/>
                  </a:rPr>
                  <a:t>Jericho</a:t>
                </a:r>
              </a:p>
            </p:txBody>
          </p:sp>
          <p:sp>
            <p:nvSpPr>
              <p:cNvPr id="5" name="5-Point Star 4"/>
              <p:cNvSpPr/>
              <p:nvPr/>
            </p:nvSpPr>
            <p:spPr>
              <a:xfrm>
                <a:off x="8171816" y="4377650"/>
                <a:ext cx="172293" cy="1834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5-Point Star 16"/>
              <p:cNvSpPr/>
              <p:nvPr/>
            </p:nvSpPr>
            <p:spPr>
              <a:xfrm>
                <a:off x="7913377" y="4222444"/>
                <a:ext cx="172293" cy="18340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TextBox 17"/>
              <p:cNvSpPr txBox="1"/>
              <p:nvPr/>
            </p:nvSpPr>
            <p:spPr>
              <a:xfrm>
                <a:off x="7325486" y="4083998"/>
                <a:ext cx="1086417" cy="307777"/>
              </a:xfrm>
              <a:prstGeom prst="rect">
                <a:avLst/>
              </a:prstGeom>
              <a:noFill/>
            </p:spPr>
            <p:txBody>
              <a:bodyPr wrap="square" rtlCol="0">
                <a:spAutoFit/>
              </a:bodyPr>
              <a:lstStyle/>
              <a:p>
                <a:r>
                  <a:rPr lang="en-US" sz="1400" dirty="0">
                    <a:latin typeface="Calibri" panose="020F0502020204030204" pitchFamily="34" charset="0"/>
                  </a:rPr>
                  <a:t>Bethel</a:t>
                </a:r>
              </a:p>
            </p:txBody>
          </p:sp>
        </p:grpSp>
      </p:grpSp>
      <p:sp>
        <p:nvSpPr>
          <p:cNvPr id="21" name="Rectangle 20"/>
          <p:cNvSpPr/>
          <p:nvPr/>
        </p:nvSpPr>
        <p:spPr>
          <a:xfrm>
            <a:off x="4254620" y="3429000"/>
            <a:ext cx="3301566" cy="2308324"/>
          </a:xfrm>
          <a:prstGeom prst="rect">
            <a:avLst/>
          </a:prstGeom>
        </p:spPr>
        <p:txBody>
          <a:bodyPr wrap="square">
            <a:spAutoFit/>
          </a:bodyPr>
          <a:lstStyle/>
          <a:p>
            <a:r>
              <a:rPr lang="en-US" dirty="0">
                <a:solidFill>
                  <a:schemeClr val="bg1"/>
                </a:solidFill>
                <a:latin typeface="Calibri" panose="020F0502020204030204" pitchFamily="34" charset="0"/>
              </a:rPr>
              <a:t>On his way to Bethel from Jericho ‘little children’  (youth) mock him because he was bald.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Elisha cursed them and 2 she-bears came ‘tare’ 42 of them…whether any of them died, it is not known.</a:t>
            </a:r>
          </a:p>
        </p:txBody>
      </p:sp>
      <p:pic>
        <p:nvPicPr>
          <p:cNvPr id="11266" name="Picture 2" descr="http://static1.squarespace.com/static/55a9a1e3e4b069b20edab1b0/t/55c19389e4b0f9e9e0c04127/1438749578599/"/>
          <p:cNvPicPr>
            <a:picLocks noChangeAspect="1" noChangeArrowheads="1"/>
          </p:cNvPicPr>
          <p:nvPr/>
        </p:nvPicPr>
        <p:blipFill rotWithShape="1">
          <a:blip r:embed="rId3">
            <a:extLst>
              <a:ext uri="{28A0092B-C50C-407E-A947-70E740481C1C}">
                <a14:useLocalDpi xmlns:a14="http://schemas.microsoft.com/office/drawing/2010/main" val="0"/>
              </a:ext>
            </a:extLst>
          </a:blip>
          <a:srcRect r="1602" b="12676"/>
          <a:stretch/>
        </p:blipFill>
        <p:spPr bwMode="auto">
          <a:xfrm>
            <a:off x="7791604" y="1692531"/>
            <a:ext cx="4009059" cy="445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441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animEffect transition="in" filter="fade">
                                      <p:cBhvr>
                                        <p:cTn id="9" dur="500"/>
                                        <p:tgtEl>
                                          <p:spTgt spid="1126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 </a:t>
            </a:r>
            <a:r>
              <a:rPr lang="en-US" sz="6600" dirty="0" err="1">
                <a:solidFill>
                  <a:schemeClr val="bg1"/>
                </a:solidFill>
                <a:latin typeface="Calibri" panose="020F0502020204030204" pitchFamily="34" charset="0"/>
              </a:rPr>
              <a:t>Jehoram</a:t>
            </a:r>
            <a:r>
              <a:rPr lang="en-US" sz="6600" dirty="0">
                <a:solidFill>
                  <a:schemeClr val="bg1"/>
                </a:solidFill>
                <a:latin typeface="Calibri" panose="020F0502020204030204" pitchFamily="34" charset="0"/>
              </a:rPr>
              <a:t> </a:t>
            </a:r>
          </a:p>
        </p:txBody>
      </p:sp>
      <p:sp>
        <p:nvSpPr>
          <p:cNvPr id="13" name="TextBox 12"/>
          <p:cNvSpPr txBox="1"/>
          <p:nvPr/>
        </p:nvSpPr>
        <p:spPr>
          <a:xfrm>
            <a:off x="309581" y="1639698"/>
            <a:ext cx="8092035" cy="4093428"/>
          </a:xfrm>
          <a:prstGeom prst="rect">
            <a:avLst/>
          </a:prstGeom>
          <a:noFill/>
        </p:spPr>
        <p:txBody>
          <a:bodyPr wrap="square" rtlCol="0">
            <a:spAutoFit/>
          </a:bodyPr>
          <a:lstStyle/>
          <a:p>
            <a:pPr fontAlgn="base"/>
            <a:r>
              <a:rPr lang="en-US" sz="2000" dirty="0">
                <a:solidFill>
                  <a:schemeClr val="bg1"/>
                </a:solidFill>
                <a:latin typeface="Calibri" panose="020F0502020204030204" pitchFamily="34" charset="0"/>
              </a:rPr>
              <a:t>He was the son of Ahab and brother of </a:t>
            </a:r>
            <a:r>
              <a:rPr lang="en-US" sz="2000" dirty="0" err="1">
                <a:solidFill>
                  <a:schemeClr val="bg1"/>
                </a:solidFill>
                <a:latin typeface="Calibri" panose="020F0502020204030204" pitchFamily="34" charset="0"/>
              </a:rPr>
              <a:t>Ahaziah</a:t>
            </a:r>
            <a:r>
              <a:rPr lang="en-US" sz="2000" dirty="0">
                <a:solidFill>
                  <a:schemeClr val="bg1"/>
                </a:solidFill>
                <a:latin typeface="Calibri" panose="020F0502020204030204" pitchFamily="34" charset="0"/>
              </a:rPr>
              <a:t> and reigned 12 years</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He forbade the worship of foreign gods but retained the idol worship instituted by Jeroboam</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He joined in an alliance with Judah against Moab and wounded in battle</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He was successful in holding off Syrian attacks on the people of Israel</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Part of his reign was simultaneous with King </a:t>
            </a:r>
            <a:r>
              <a:rPr lang="en-US" sz="2000" dirty="0" err="1">
                <a:solidFill>
                  <a:schemeClr val="bg1"/>
                </a:solidFill>
                <a:latin typeface="Calibri" panose="020F0502020204030204" pitchFamily="34" charset="0"/>
              </a:rPr>
              <a:t>Jehoram</a:t>
            </a:r>
            <a:r>
              <a:rPr lang="en-US" sz="2000" dirty="0">
                <a:solidFill>
                  <a:schemeClr val="bg1"/>
                </a:solidFill>
                <a:latin typeface="Calibri" panose="020F0502020204030204" pitchFamily="34" charset="0"/>
              </a:rPr>
              <a:t> of Judah</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He was killed by Jehu in a bloody purge of the </a:t>
            </a:r>
            <a:r>
              <a:rPr lang="en-US" sz="2000" dirty="0" err="1">
                <a:solidFill>
                  <a:schemeClr val="bg1"/>
                </a:solidFill>
                <a:latin typeface="Calibri" panose="020F0502020204030204" pitchFamily="34" charset="0"/>
              </a:rPr>
              <a:t>Omri</a:t>
            </a:r>
            <a:r>
              <a:rPr lang="en-US" sz="2000" dirty="0">
                <a:solidFill>
                  <a:schemeClr val="bg1"/>
                </a:solidFill>
                <a:latin typeface="Calibri" panose="020F0502020204030204" pitchFamily="34" charset="0"/>
              </a:rPr>
              <a:t> dynasty—a fulfilment of Elijah’s prophecy (1 Kings 21:29)</a:t>
            </a:r>
          </a:p>
        </p:txBody>
      </p:sp>
      <p:sp>
        <p:nvSpPr>
          <p:cNvPr id="14" name="TextBox 13"/>
          <p:cNvSpPr txBox="1"/>
          <p:nvPr/>
        </p:nvSpPr>
        <p:spPr>
          <a:xfrm>
            <a:off x="11516009" y="6488668"/>
            <a:ext cx="785906"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(2,3)</a:t>
            </a:r>
          </a:p>
        </p:txBody>
      </p:sp>
      <p:grpSp>
        <p:nvGrpSpPr>
          <p:cNvPr id="24" name="Group 23"/>
          <p:cNvGrpSpPr/>
          <p:nvPr/>
        </p:nvGrpSpPr>
        <p:grpSpPr>
          <a:xfrm>
            <a:off x="8711197" y="2116410"/>
            <a:ext cx="2164561" cy="2156826"/>
            <a:chOff x="524633" y="2581369"/>
            <a:chExt cx="2351642" cy="2343239"/>
          </a:xfrm>
        </p:grpSpPr>
        <p:grpSp>
          <p:nvGrpSpPr>
            <p:cNvPr id="25" name="Group 24"/>
            <p:cNvGrpSpPr/>
            <p:nvPr/>
          </p:nvGrpSpPr>
          <p:grpSpPr>
            <a:xfrm>
              <a:off x="524633" y="2581369"/>
              <a:ext cx="2351642" cy="2343239"/>
              <a:chOff x="987717" y="3230880"/>
              <a:chExt cx="1079863" cy="1114697"/>
            </a:xfrm>
          </p:grpSpPr>
          <p:sp>
            <p:nvSpPr>
              <p:cNvPr id="54" name="Rectangle 53"/>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5" name="Frame 54"/>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Calibri" panose="020F0502020204030204" pitchFamily="34" charset="0"/>
                </a:endParaRPr>
              </a:p>
            </p:txBody>
          </p:sp>
        </p:grpSp>
        <p:sp>
          <p:nvSpPr>
            <p:cNvPr id="26" name="Trapezoid 25"/>
            <p:cNvSpPr/>
            <p:nvPr/>
          </p:nvSpPr>
          <p:spPr>
            <a:xfrm>
              <a:off x="1222629" y="3970811"/>
              <a:ext cx="867623" cy="715801"/>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Oval 26"/>
            <p:cNvSpPr/>
            <p:nvPr/>
          </p:nvSpPr>
          <p:spPr>
            <a:xfrm>
              <a:off x="1222629" y="3057128"/>
              <a:ext cx="826952" cy="100180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8" name="Round Diagonal Corner Rectangle 27"/>
            <p:cNvSpPr/>
            <p:nvPr/>
          </p:nvSpPr>
          <p:spPr>
            <a:xfrm rot="1236535">
              <a:off x="1230483" y="3099334"/>
              <a:ext cx="418444" cy="368853"/>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1" name="Round Diagonal Corner Rectangle 40"/>
            <p:cNvSpPr/>
            <p:nvPr/>
          </p:nvSpPr>
          <p:spPr>
            <a:xfrm rot="5076663">
              <a:off x="1645316" y="3008476"/>
              <a:ext cx="401325" cy="546389"/>
            </a:xfrm>
            <a:prstGeom prst="round2DiagRect">
              <a:avLst>
                <a:gd name="adj1" fmla="val 50000"/>
                <a:gd name="adj2" fmla="val 0"/>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2" name="Oval 41"/>
            <p:cNvSpPr/>
            <p:nvPr/>
          </p:nvSpPr>
          <p:spPr>
            <a:xfrm>
              <a:off x="1378452" y="3684129"/>
              <a:ext cx="563533" cy="475222"/>
            </a:xfrm>
            <a:prstGeom prst="ellipse">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3" name="Oval 42"/>
            <p:cNvSpPr/>
            <p:nvPr/>
          </p:nvSpPr>
          <p:spPr>
            <a:xfrm>
              <a:off x="1541622" y="3752989"/>
              <a:ext cx="237193" cy="119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44" name="Group 43"/>
            <p:cNvGrpSpPr/>
            <p:nvPr/>
          </p:nvGrpSpPr>
          <p:grpSpPr>
            <a:xfrm>
              <a:off x="1174012" y="2778372"/>
              <a:ext cx="950442" cy="420187"/>
              <a:chOff x="1239442" y="2583838"/>
              <a:chExt cx="1535084" cy="678655"/>
            </a:xfrm>
          </p:grpSpPr>
          <p:sp>
            <p:nvSpPr>
              <p:cNvPr id="45" name="Rounded Rectangle 44"/>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Regular Pentagon 45"/>
              <p:cNvSpPr/>
              <p:nvPr/>
            </p:nvSpPr>
            <p:spPr>
              <a:xfrm>
                <a:off x="1807497"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7" name="Regular Pentagon 46"/>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8" name="Regular Pentagon 47"/>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9" name="Diamond 48"/>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Diamond 49"/>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1" name="Diamond 50"/>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Diamond 51"/>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3" name="Diamond 52"/>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Tree>
    <p:extLst>
      <p:ext uri="{BB962C8B-B14F-4D97-AF65-F5344CB8AC3E}">
        <p14:creationId xmlns:p14="http://schemas.microsoft.com/office/powerpoint/2010/main" val="4125202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1000" fill="hold"/>
                                        <p:tgtEl>
                                          <p:spTgt spid="24"/>
                                        </p:tgtEl>
                                        <p:attrNameLst>
                                          <p:attrName>ppt_w</p:attrName>
                                        </p:attrNameLst>
                                      </p:cBhvr>
                                      <p:tavLst>
                                        <p:tav tm="0">
                                          <p:val>
                                            <p:fltVal val="0"/>
                                          </p:val>
                                        </p:tav>
                                        <p:tav tm="100000">
                                          <p:val>
                                            <p:strVal val="#ppt_w"/>
                                          </p:val>
                                        </p:tav>
                                      </p:tavLst>
                                    </p:anim>
                                    <p:anim calcmode="lin" valueType="num">
                                      <p:cBhvr>
                                        <p:cTn id="12" dur="1000" fill="hold"/>
                                        <p:tgtEl>
                                          <p:spTgt spid="24"/>
                                        </p:tgtEl>
                                        <p:attrNameLst>
                                          <p:attrName>ppt_h</p:attrName>
                                        </p:attrNameLst>
                                      </p:cBhvr>
                                      <p:tavLst>
                                        <p:tav tm="0">
                                          <p:val>
                                            <p:fltVal val="0"/>
                                          </p:val>
                                        </p:tav>
                                        <p:tav tm="100000">
                                          <p:val>
                                            <p:strVal val="#ppt_h"/>
                                          </p:val>
                                        </p:tav>
                                      </p:tavLst>
                                    </p:anim>
                                    <p:anim calcmode="lin" valueType="num">
                                      <p:cBhvr>
                                        <p:cTn id="13" dur="1000" fill="hold"/>
                                        <p:tgtEl>
                                          <p:spTgt spid="24"/>
                                        </p:tgtEl>
                                        <p:attrNameLst>
                                          <p:attrName>style.rotation</p:attrName>
                                        </p:attrNameLst>
                                      </p:cBhvr>
                                      <p:tavLst>
                                        <p:tav tm="0">
                                          <p:val>
                                            <p:fltVal val="90"/>
                                          </p:val>
                                        </p:tav>
                                        <p:tav tm="100000">
                                          <p:val>
                                            <p:fltVal val="0"/>
                                          </p:val>
                                        </p:tav>
                                      </p:tavLst>
                                    </p:anim>
                                    <p:animEffect transition="in" filter="fade">
                                      <p:cBhvr>
                                        <p:cTn id="14" dur="1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King Turns to Elisha</a:t>
            </a:r>
          </a:p>
        </p:txBody>
      </p:sp>
      <p:sp>
        <p:nvSpPr>
          <p:cNvPr id="9" name="TextBox 8"/>
          <p:cNvSpPr txBox="1"/>
          <p:nvPr/>
        </p:nvSpPr>
        <p:spPr>
          <a:xfrm>
            <a:off x="186542" y="6428322"/>
            <a:ext cx="2122092" cy="369332"/>
          </a:xfrm>
          <a:prstGeom prst="rect">
            <a:avLst/>
          </a:prstGeom>
          <a:noFill/>
        </p:spPr>
        <p:txBody>
          <a:bodyPr wrap="square" rtlCol="0">
            <a:spAutoFit/>
          </a:bodyPr>
          <a:lstStyle/>
          <a:p>
            <a:r>
              <a:rPr lang="en-US" dirty="0">
                <a:solidFill>
                  <a:schemeClr val="bg1"/>
                </a:solidFill>
                <a:latin typeface="Calibri" panose="020F0502020204030204" pitchFamily="34" charset="0"/>
              </a:rPr>
              <a:t>2 Kings 3:21-37</a:t>
            </a:r>
          </a:p>
        </p:txBody>
      </p:sp>
      <p:sp>
        <p:nvSpPr>
          <p:cNvPr id="15" name="Rectangle 14"/>
          <p:cNvSpPr/>
          <p:nvPr/>
        </p:nvSpPr>
        <p:spPr>
          <a:xfrm>
            <a:off x="784633" y="1193410"/>
            <a:ext cx="6684476" cy="1200329"/>
          </a:xfrm>
          <a:prstGeom prst="rect">
            <a:avLst/>
          </a:prstGeom>
        </p:spPr>
        <p:txBody>
          <a:bodyPr wrap="square">
            <a:spAutoFit/>
          </a:bodyPr>
          <a:lstStyle/>
          <a:p>
            <a:r>
              <a:rPr lang="en-US" i="1" dirty="0">
                <a:solidFill>
                  <a:srgbClr val="FFFF00"/>
                </a:solidFill>
                <a:latin typeface="Calibri" panose="020F0502020204030204" pitchFamily="34" charset="0"/>
              </a:rPr>
              <a:t>But Jehoshaphat said, Is there not here a prophet of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 that we may inquire of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 by him? And one of the king of Israel’s servants answered and said, Here is Elisha the son of </a:t>
            </a:r>
            <a:r>
              <a:rPr lang="en-US" i="1" dirty="0" err="1">
                <a:solidFill>
                  <a:srgbClr val="FFFF00"/>
                </a:solidFill>
                <a:latin typeface="Calibri" panose="020F0502020204030204" pitchFamily="34" charset="0"/>
              </a:rPr>
              <a:t>Shaphat</a:t>
            </a:r>
            <a:r>
              <a:rPr lang="en-US" i="1" dirty="0">
                <a:solidFill>
                  <a:srgbClr val="FFFF00"/>
                </a:solidFill>
                <a:latin typeface="Calibri" panose="020F0502020204030204" pitchFamily="34" charset="0"/>
              </a:rPr>
              <a:t>, which poured water on the hands of Elijah.</a:t>
            </a:r>
          </a:p>
        </p:txBody>
      </p:sp>
      <p:sp>
        <p:nvSpPr>
          <p:cNvPr id="16" name="TextBox 15"/>
          <p:cNvSpPr txBox="1"/>
          <p:nvPr/>
        </p:nvSpPr>
        <p:spPr>
          <a:xfrm>
            <a:off x="7094932" y="4800814"/>
            <a:ext cx="4713769" cy="1200329"/>
          </a:xfrm>
          <a:prstGeom prst="rect">
            <a:avLst/>
          </a:prstGeom>
          <a:noFill/>
        </p:spPr>
        <p:txBody>
          <a:bodyPr wrap="square" rtlCol="0">
            <a:spAutoFit/>
          </a:bodyPr>
          <a:lstStyle/>
          <a:p>
            <a:r>
              <a:rPr lang="en-US" dirty="0">
                <a:solidFill>
                  <a:schemeClr val="bg1"/>
                </a:solidFill>
                <a:latin typeface="Calibri" panose="020F0502020204030204" pitchFamily="34" charset="0"/>
              </a:rPr>
              <a:t>The armies of the three kings(Israel, Judah and Edom) were put to work digging ditches, canals, and reservoirs to catch the water which was to flow through the Arabah valley</a:t>
            </a:r>
          </a:p>
        </p:txBody>
      </p:sp>
      <p:pic>
        <p:nvPicPr>
          <p:cNvPr id="12290" name="Picture 2" descr="http://www253.pair.com/jfazli/physica_sacra/cccclxxx/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467" y="2709481"/>
            <a:ext cx="5302167" cy="3658495"/>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Group 22"/>
          <p:cNvGrpSpPr/>
          <p:nvPr/>
        </p:nvGrpSpPr>
        <p:grpSpPr>
          <a:xfrm>
            <a:off x="7677338" y="1793574"/>
            <a:ext cx="3896417" cy="2780833"/>
            <a:chOff x="228600" y="381000"/>
            <a:chExt cx="3505068" cy="2501531"/>
          </a:xfrm>
        </p:grpSpPr>
        <p:grpSp>
          <p:nvGrpSpPr>
            <p:cNvPr id="24" name="Group 23"/>
            <p:cNvGrpSpPr/>
            <p:nvPr/>
          </p:nvGrpSpPr>
          <p:grpSpPr>
            <a:xfrm>
              <a:off x="228600" y="381000"/>
              <a:ext cx="3505068" cy="2501531"/>
              <a:chOff x="534986" y="381000"/>
              <a:chExt cx="2637111" cy="2501531"/>
            </a:xfrm>
          </p:grpSpPr>
          <p:sp>
            <p:nvSpPr>
              <p:cNvPr id="26" name="Rectangle 2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27" name="Group 26"/>
              <p:cNvGrpSpPr/>
              <p:nvPr/>
            </p:nvGrpSpPr>
            <p:grpSpPr>
              <a:xfrm>
                <a:off x="534986" y="384805"/>
                <a:ext cx="457200" cy="2497726"/>
                <a:chOff x="533400" y="381000"/>
                <a:chExt cx="457200" cy="2497726"/>
              </a:xfrm>
            </p:grpSpPr>
            <p:sp>
              <p:nvSpPr>
                <p:cNvPr id="33" name="Oval 3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Rounded Rectangle 3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Oval 3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Oval 3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8" name="Group 27"/>
              <p:cNvGrpSpPr/>
              <p:nvPr/>
            </p:nvGrpSpPr>
            <p:grpSpPr>
              <a:xfrm>
                <a:off x="2714897" y="381000"/>
                <a:ext cx="457200" cy="2497726"/>
                <a:chOff x="2714897" y="457200"/>
                <a:chExt cx="457200" cy="2497726"/>
              </a:xfrm>
            </p:grpSpPr>
            <p:sp>
              <p:nvSpPr>
                <p:cNvPr id="29" name="Oval 2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0" name="Rounded Rectangle 2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1" name="Oval 3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2" name="Oval 3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25" name="Rectangle 24"/>
            <p:cNvSpPr/>
            <p:nvPr/>
          </p:nvSpPr>
          <p:spPr>
            <a:xfrm>
              <a:off x="827961" y="1006436"/>
              <a:ext cx="2293346" cy="1412006"/>
            </a:xfrm>
            <a:prstGeom prst="rect">
              <a:avLst/>
            </a:prstGeom>
          </p:spPr>
          <p:txBody>
            <a:bodyPr wrap="square">
              <a:spAutoFit/>
            </a:bodyPr>
            <a:lstStyle/>
            <a:p>
              <a:pPr algn="ctr"/>
              <a:r>
                <a:rPr lang="en-US" sz="1600" b="1" dirty="0">
                  <a:latin typeface="Calibri" panose="020F0502020204030204" pitchFamily="34" charset="0"/>
                </a:rPr>
                <a:t>If we seek for guidance from the Lord’s prophets, then we can receive His protection from those influences that would harm us</a:t>
              </a:r>
              <a:endParaRPr lang="en-US" sz="1600" i="1" dirty="0">
                <a:latin typeface="Calibri" panose="020F0502020204030204" pitchFamily="34" charset="0"/>
              </a:endParaRPr>
            </a:p>
          </p:txBody>
        </p:sp>
      </p:grpSp>
    </p:spTree>
    <p:extLst>
      <p:ext uri="{BB962C8B-B14F-4D97-AF65-F5344CB8AC3E}">
        <p14:creationId xmlns:p14="http://schemas.microsoft.com/office/powerpoint/2010/main" val="3800071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outVertical)">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92974" y="4382121"/>
            <a:ext cx="3389842" cy="923330"/>
          </a:xfrm>
          <a:prstGeom prst="rect">
            <a:avLst/>
          </a:prstGeom>
          <a:noFill/>
        </p:spPr>
        <p:txBody>
          <a:bodyPr wrap="square" rtlCol="0">
            <a:spAutoFit/>
          </a:bodyPr>
          <a:lstStyle/>
          <a:p>
            <a:r>
              <a:rPr lang="en-US" dirty="0">
                <a:solidFill>
                  <a:schemeClr val="bg1"/>
                </a:solidFill>
                <a:latin typeface="Calibri" panose="020F0502020204030204" pitchFamily="34" charset="0"/>
              </a:rPr>
              <a:t>2 Kings is a continuation of the two kingdoms—Israel (to the north)and Judah (to the south)</a:t>
            </a:r>
          </a:p>
        </p:txBody>
      </p:sp>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2 Kings</a:t>
            </a:r>
          </a:p>
        </p:txBody>
      </p:sp>
      <p:grpSp>
        <p:nvGrpSpPr>
          <p:cNvPr id="5" name="Group 4"/>
          <p:cNvGrpSpPr/>
          <p:nvPr/>
        </p:nvGrpSpPr>
        <p:grpSpPr>
          <a:xfrm>
            <a:off x="2581036" y="1107996"/>
            <a:ext cx="7265575" cy="2526780"/>
            <a:chOff x="627614" y="1034073"/>
            <a:chExt cx="7265575" cy="2526780"/>
          </a:xfrm>
        </p:grpSpPr>
        <p:grpSp>
          <p:nvGrpSpPr>
            <p:cNvPr id="6" name="Group 5"/>
            <p:cNvGrpSpPr/>
            <p:nvPr/>
          </p:nvGrpSpPr>
          <p:grpSpPr>
            <a:xfrm>
              <a:off x="627614" y="1034073"/>
              <a:ext cx="3020978" cy="2521676"/>
              <a:chOff x="457200" y="457200"/>
              <a:chExt cx="3020978" cy="2521676"/>
            </a:xfrm>
          </p:grpSpPr>
          <p:grpSp>
            <p:nvGrpSpPr>
              <p:cNvPr id="53" name="Group 52"/>
              <p:cNvGrpSpPr/>
              <p:nvPr/>
            </p:nvGrpSpPr>
            <p:grpSpPr>
              <a:xfrm>
                <a:off x="457200" y="457200"/>
                <a:ext cx="1215358" cy="2497726"/>
                <a:chOff x="5410200" y="1299205"/>
                <a:chExt cx="1215358" cy="2497726"/>
              </a:xfrm>
            </p:grpSpPr>
            <p:grpSp>
              <p:nvGrpSpPr>
                <p:cNvPr id="75" name="Group 74"/>
                <p:cNvGrpSpPr/>
                <p:nvPr/>
              </p:nvGrpSpPr>
              <p:grpSpPr>
                <a:xfrm>
                  <a:off x="5410200" y="1299205"/>
                  <a:ext cx="607679" cy="2497726"/>
                  <a:chOff x="533400" y="381000"/>
                  <a:chExt cx="457200" cy="2497726"/>
                </a:xfrm>
              </p:grpSpPr>
              <p:sp>
                <p:nvSpPr>
                  <p:cNvPr id="81" name="Oval 8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2" name="Rounded Rectangle 81"/>
                  <p:cNvSpPr/>
                  <p:nvPr/>
                </p:nvSpPr>
                <p:spPr>
                  <a:xfrm>
                    <a:off x="533400" y="956854"/>
                    <a:ext cx="457200" cy="1524000"/>
                  </a:xfrm>
                  <a:prstGeom prst="roundRect">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3" name="Oval 82"/>
                  <p:cNvSpPr/>
                  <p:nvPr/>
                </p:nvSpPr>
                <p:spPr>
                  <a:xfrm>
                    <a:off x="533400" y="868679"/>
                    <a:ext cx="457200" cy="152400"/>
                  </a:xfrm>
                  <a:prstGeom prst="ellipse">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4" name="Oval 8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76" name="Group 75"/>
                <p:cNvGrpSpPr/>
                <p:nvPr/>
              </p:nvGrpSpPr>
              <p:grpSpPr>
                <a:xfrm>
                  <a:off x="6017879" y="1299205"/>
                  <a:ext cx="607679" cy="2497726"/>
                  <a:chOff x="2714897" y="457200"/>
                  <a:chExt cx="457200" cy="2497726"/>
                </a:xfrm>
              </p:grpSpPr>
              <p:sp>
                <p:nvSpPr>
                  <p:cNvPr id="77" name="Oval 7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8" name="Rounded Rectangle 7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9" name="Oval 7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0" name="Oval 7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54" name="Group 53"/>
              <p:cNvGrpSpPr/>
              <p:nvPr/>
            </p:nvGrpSpPr>
            <p:grpSpPr>
              <a:xfrm>
                <a:off x="1655141" y="459377"/>
                <a:ext cx="1215358" cy="2497726"/>
                <a:chOff x="5410200" y="1299205"/>
                <a:chExt cx="1215358" cy="2497726"/>
              </a:xfrm>
            </p:grpSpPr>
            <p:grpSp>
              <p:nvGrpSpPr>
                <p:cNvPr id="65" name="Group 64"/>
                <p:cNvGrpSpPr/>
                <p:nvPr/>
              </p:nvGrpSpPr>
              <p:grpSpPr>
                <a:xfrm>
                  <a:off x="5410200" y="1299205"/>
                  <a:ext cx="607679" cy="2497726"/>
                  <a:chOff x="533400" y="381000"/>
                  <a:chExt cx="457200" cy="2497726"/>
                </a:xfrm>
              </p:grpSpPr>
              <p:sp>
                <p:nvSpPr>
                  <p:cNvPr id="71" name="Oval 7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2" name="Rounded Rectangle 7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3" name="Oval 7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4" name="Oval 7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66" name="Group 65"/>
                <p:cNvGrpSpPr/>
                <p:nvPr/>
              </p:nvGrpSpPr>
              <p:grpSpPr>
                <a:xfrm>
                  <a:off x="6017879" y="1299205"/>
                  <a:ext cx="607679" cy="2497726"/>
                  <a:chOff x="2714897" y="457200"/>
                  <a:chExt cx="457200" cy="2497726"/>
                </a:xfrm>
              </p:grpSpPr>
              <p:sp>
                <p:nvSpPr>
                  <p:cNvPr id="67" name="Oval 6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8" name="Rounded Rectangle 6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9" name="Oval 6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0" name="Oval 6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55" name="Group 54"/>
              <p:cNvGrpSpPr/>
              <p:nvPr/>
            </p:nvGrpSpPr>
            <p:grpSpPr>
              <a:xfrm>
                <a:off x="2870499" y="481150"/>
                <a:ext cx="607679" cy="2497726"/>
                <a:chOff x="533400" y="381000"/>
                <a:chExt cx="457200" cy="2497726"/>
              </a:xfrm>
            </p:grpSpPr>
            <p:sp>
              <p:nvSpPr>
                <p:cNvPr id="61" name="Oval 6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2" name="Rounded Rectangle 6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3" name="Oval 6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4" name="Oval 6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56" name="TextBox 55"/>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Joshua</a:t>
                </a:r>
              </a:p>
            </p:txBody>
          </p:sp>
          <p:sp>
            <p:nvSpPr>
              <p:cNvPr id="57" name="TextBox 56"/>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Judges</a:t>
                </a:r>
              </a:p>
            </p:txBody>
          </p:sp>
          <p:sp>
            <p:nvSpPr>
              <p:cNvPr id="58" name="TextBox 57"/>
              <p:cNvSpPr txBox="1"/>
              <p:nvPr/>
            </p:nvSpPr>
            <p:spPr>
              <a:xfrm rot="16200000">
                <a:off x="1359568" y="1583960"/>
                <a:ext cx="1216243" cy="400110"/>
              </a:xfrm>
              <a:prstGeom prst="rect">
                <a:avLst/>
              </a:prstGeom>
              <a:noFill/>
            </p:spPr>
            <p:txBody>
              <a:bodyPr wrap="square" rtlCol="0">
                <a:spAutoFit/>
              </a:bodyPr>
              <a:lstStyle/>
              <a:p>
                <a:pPr algn="ctr"/>
                <a:r>
                  <a:rPr lang="en-US" sz="2000" dirty="0">
                    <a:latin typeface="Harrington" panose="04040505050A02020702" pitchFamily="82" charset="0"/>
                  </a:rPr>
                  <a:t>Ruth</a:t>
                </a:r>
              </a:p>
            </p:txBody>
          </p:sp>
          <p:sp>
            <p:nvSpPr>
              <p:cNvPr id="59" name="TextBox 58"/>
              <p:cNvSpPr txBox="1"/>
              <p:nvPr/>
            </p:nvSpPr>
            <p:spPr>
              <a:xfrm rot="16200000">
                <a:off x="1977761" y="1598461"/>
                <a:ext cx="1187242" cy="400110"/>
              </a:xfrm>
              <a:prstGeom prst="rect">
                <a:avLst/>
              </a:prstGeom>
              <a:noFill/>
            </p:spPr>
            <p:txBody>
              <a:bodyPr wrap="square" rtlCol="0">
                <a:spAutoFit/>
              </a:bodyPr>
              <a:lstStyle/>
              <a:p>
                <a:pPr algn="ctr"/>
                <a:r>
                  <a:rPr lang="en-US" sz="2000" dirty="0">
                    <a:latin typeface="Harrington" panose="04040505050A02020702" pitchFamily="82" charset="0"/>
                  </a:rPr>
                  <a:t>1 Samuel</a:t>
                </a:r>
              </a:p>
            </p:txBody>
          </p:sp>
          <p:sp>
            <p:nvSpPr>
              <p:cNvPr id="60" name="TextBox 59"/>
              <p:cNvSpPr txBox="1"/>
              <p:nvPr/>
            </p:nvSpPr>
            <p:spPr>
              <a:xfrm rot="16200000">
                <a:off x="2366815" y="1596238"/>
                <a:ext cx="1600200" cy="369332"/>
              </a:xfrm>
              <a:prstGeom prst="rect">
                <a:avLst/>
              </a:prstGeom>
              <a:noFill/>
            </p:spPr>
            <p:txBody>
              <a:bodyPr wrap="square" rtlCol="0">
                <a:spAutoFit/>
              </a:bodyPr>
              <a:lstStyle/>
              <a:p>
                <a:pPr algn="ctr"/>
                <a:r>
                  <a:rPr lang="en-US" dirty="0">
                    <a:latin typeface="Harrington" panose="04040505050A02020702" pitchFamily="82" charset="0"/>
                  </a:rPr>
                  <a:t>2 Samuel</a:t>
                </a:r>
              </a:p>
            </p:txBody>
          </p:sp>
        </p:grpSp>
        <p:grpSp>
          <p:nvGrpSpPr>
            <p:cNvPr id="7" name="Group 6"/>
            <p:cNvGrpSpPr/>
            <p:nvPr/>
          </p:nvGrpSpPr>
          <p:grpSpPr>
            <a:xfrm>
              <a:off x="3655956" y="1039177"/>
              <a:ext cx="3020978" cy="2521676"/>
              <a:chOff x="457200" y="457200"/>
              <a:chExt cx="3020978" cy="2521676"/>
            </a:xfrm>
          </p:grpSpPr>
          <p:grpSp>
            <p:nvGrpSpPr>
              <p:cNvPr id="21" name="Group 20"/>
              <p:cNvGrpSpPr/>
              <p:nvPr/>
            </p:nvGrpSpPr>
            <p:grpSpPr>
              <a:xfrm>
                <a:off x="457200" y="457200"/>
                <a:ext cx="1215358" cy="2497726"/>
                <a:chOff x="5410200" y="1299205"/>
                <a:chExt cx="1215358" cy="2497726"/>
              </a:xfrm>
            </p:grpSpPr>
            <p:grpSp>
              <p:nvGrpSpPr>
                <p:cNvPr id="43" name="Group 42"/>
                <p:cNvGrpSpPr/>
                <p:nvPr/>
              </p:nvGrpSpPr>
              <p:grpSpPr>
                <a:xfrm>
                  <a:off x="5410200" y="1299205"/>
                  <a:ext cx="607679" cy="2497726"/>
                  <a:chOff x="533400" y="381000"/>
                  <a:chExt cx="457200" cy="2497726"/>
                </a:xfrm>
              </p:grpSpPr>
              <p:sp>
                <p:nvSpPr>
                  <p:cNvPr id="49" name="Oval 4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0" name="Rounded Rectangle 4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1" name="Oval 5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52" name="Oval 5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44" name="Group 43"/>
                <p:cNvGrpSpPr/>
                <p:nvPr/>
              </p:nvGrpSpPr>
              <p:grpSpPr>
                <a:xfrm>
                  <a:off x="6017879" y="1299205"/>
                  <a:ext cx="607679" cy="2497726"/>
                  <a:chOff x="2714897" y="457200"/>
                  <a:chExt cx="457200" cy="2497726"/>
                </a:xfrm>
              </p:grpSpPr>
              <p:sp>
                <p:nvSpPr>
                  <p:cNvPr id="45" name="Oval 44"/>
                  <p:cNvSpPr/>
                  <p:nvPr/>
                </p:nvSpPr>
                <p:spPr>
                  <a:xfrm rot="16200000">
                    <a:off x="2642509" y="2528206"/>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6" name="Rounded Rectangle 45"/>
                  <p:cNvSpPr/>
                  <p:nvPr/>
                </p:nvSpPr>
                <p:spPr>
                  <a:xfrm>
                    <a:off x="2714897" y="1043940"/>
                    <a:ext cx="457200" cy="1524000"/>
                  </a:xfrm>
                  <a:prstGeom prst="roundRect">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7" name="Oval 46"/>
                  <p:cNvSpPr/>
                  <p:nvPr/>
                </p:nvSpPr>
                <p:spPr>
                  <a:xfrm>
                    <a:off x="2714897" y="956854"/>
                    <a:ext cx="457200" cy="152400"/>
                  </a:xfrm>
                  <a:prstGeom prst="ellipse">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8" name="Oval 47"/>
                  <p:cNvSpPr/>
                  <p:nvPr/>
                </p:nvSpPr>
                <p:spPr>
                  <a:xfrm rot="16200000">
                    <a:off x="2642508" y="617219"/>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22" name="Group 21"/>
              <p:cNvGrpSpPr/>
              <p:nvPr/>
            </p:nvGrpSpPr>
            <p:grpSpPr>
              <a:xfrm>
                <a:off x="1655141" y="459377"/>
                <a:ext cx="1215358" cy="2497726"/>
                <a:chOff x="5410200" y="1299205"/>
                <a:chExt cx="1215358" cy="2497726"/>
              </a:xfrm>
            </p:grpSpPr>
            <p:grpSp>
              <p:nvGrpSpPr>
                <p:cNvPr id="33" name="Group 32"/>
                <p:cNvGrpSpPr/>
                <p:nvPr/>
              </p:nvGrpSpPr>
              <p:grpSpPr>
                <a:xfrm>
                  <a:off x="5410200" y="1299205"/>
                  <a:ext cx="607679" cy="2497726"/>
                  <a:chOff x="533400" y="381000"/>
                  <a:chExt cx="457200" cy="2497726"/>
                </a:xfrm>
              </p:grpSpPr>
              <p:sp>
                <p:nvSpPr>
                  <p:cNvPr id="39" name="Oval 3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Rounded Rectangle 3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1" name="Oval 4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2" name="Oval 4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34" name="Group 33"/>
                <p:cNvGrpSpPr/>
                <p:nvPr/>
              </p:nvGrpSpPr>
              <p:grpSpPr>
                <a:xfrm>
                  <a:off x="6017879" y="1299205"/>
                  <a:ext cx="607679" cy="2497726"/>
                  <a:chOff x="2714897" y="457200"/>
                  <a:chExt cx="457200" cy="2497726"/>
                </a:xfrm>
              </p:grpSpPr>
              <p:sp>
                <p:nvSpPr>
                  <p:cNvPr id="35" name="Oval 3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Rounded Rectangle 3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7" name="Oval 3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8" name="Oval 3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23" name="Group 22"/>
              <p:cNvGrpSpPr/>
              <p:nvPr/>
            </p:nvGrpSpPr>
            <p:grpSpPr>
              <a:xfrm>
                <a:off x="2870499" y="481150"/>
                <a:ext cx="607679" cy="2497726"/>
                <a:chOff x="533400" y="381000"/>
                <a:chExt cx="457200" cy="2497726"/>
              </a:xfrm>
            </p:grpSpPr>
            <p:sp>
              <p:nvSpPr>
                <p:cNvPr id="29" name="Oval 2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0" name="Rounded Rectangle 2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1" name="Oval 3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2" name="Oval 3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4" name="TextBox 23"/>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1 Kings</a:t>
                </a:r>
              </a:p>
            </p:txBody>
          </p:sp>
          <p:sp>
            <p:nvSpPr>
              <p:cNvPr id="25" name="TextBox 24"/>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2 Kings</a:t>
                </a:r>
              </a:p>
            </p:txBody>
          </p:sp>
          <p:sp>
            <p:nvSpPr>
              <p:cNvPr id="26" name="TextBox 25"/>
              <p:cNvSpPr txBox="1"/>
              <p:nvPr/>
            </p:nvSpPr>
            <p:spPr>
              <a:xfrm rot="16200000">
                <a:off x="1244878" y="1475195"/>
                <a:ext cx="1445623" cy="707886"/>
              </a:xfrm>
              <a:prstGeom prst="rect">
                <a:avLst/>
              </a:prstGeom>
              <a:noFill/>
            </p:spPr>
            <p:txBody>
              <a:bodyPr wrap="square" rtlCol="0">
                <a:spAutoFit/>
              </a:bodyPr>
              <a:lstStyle/>
              <a:p>
                <a:pPr algn="ctr"/>
                <a:r>
                  <a:rPr lang="en-US" sz="2000" dirty="0">
                    <a:latin typeface="Harrington" panose="04040505050A02020702" pitchFamily="82" charset="0"/>
                  </a:rPr>
                  <a:t>1 Chronicles</a:t>
                </a:r>
              </a:p>
            </p:txBody>
          </p:sp>
          <p:sp>
            <p:nvSpPr>
              <p:cNvPr id="27" name="TextBox 26"/>
              <p:cNvSpPr txBox="1"/>
              <p:nvPr/>
            </p:nvSpPr>
            <p:spPr>
              <a:xfrm rot="16200000">
                <a:off x="1809384" y="1436006"/>
                <a:ext cx="1524000" cy="707886"/>
              </a:xfrm>
              <a:prstGeom prst="rect">
                <a:avLst/>
              </a:prstGeom>
              <a:noFill/>
            </p:spPr>
            <p:txBody>
              <a:bodyPr wrap="square" rtlCol="0">
                <a:spAutoFit/>
              </a:bodyPr>
              <a:lstStyle/>
              <a:p>
                <a:pPr algn="ctr"/>
                <a:r>
                  <a:rPr lang="en-US" sz="2000" dirty="0">
                    <a:latin typeface="Harrington" panose="04040505050A02020702" pitchFamily="82" charset="0"/>
                  </a:rPr>
                  <a:t>2 Chronicles</a:t>
                </a:r>
              </a:p>
            </p:txBody>
          </p:sp>
          <p:sp>
            <p:nvSpPr>
              <p:cNvPr id="28" name="TextBox 27"/>
              <p:cNvSpPr txBox="1"/>
              <p:nvPr/>
            </p:nvSpPr>
            <p:spPr>
              <a:xfrm rot="16200000">
                <a:off x="2434028" y="1663451"/>
                <a:ext cx="1465773" cy="369332"/>
              </a:xfrm>
              <a:prstGeom prst="rect">
                <a:avLst/>
              </a:prstGeom>
              <a:noFill/>
            </p:spPr>
            <p:txBody>
              <a:bodyPr wrap="square" rtlCol="0">
                <a:spAutoFit/>
              </a:bodyPr>
              <a:lstStyle/>
              <a:p>
                <a:pPr algn="ctr"/>
                <a:r>
                  <a:rPr lang="en-US" dirty="0">
                    <a:latin typeface="Harrington" panose="04040505050A02020702" pitchFamily="82" charset="0"/>
                  </a:rPr>
                  <a:t>Ezra</a:t>
                </a:r>
              </a:p>
            </p:txBody>
          </p:sp>
        </p:grpSp>
        <p:grpSp>
          <p:nvGrpSpPr>
            <p:cNvPr id="8" name="Group 7"/>
            <p:cNvGrpSpPr/>
            <p:nvPr/>
          </p:nvGrpSpPr>
          <p:grpSpPr>
            <a:xfrm>
              <a:off x="6677831" y="1057129"/>
              <a:ext cx="1215358" cy="2497726"/>
              <a:chOff x="5410200" y="1299205"/>
              <a:chExt cx="1215358" cy="2497726"/>
            </a:xfrm>
          </p:grpSpPr>
          <p:grpSp>
            <p:nvGrpSpPr>
              <p:cNvPr id="11" name="Group 10"/>
              <p:cNvGrpSpPr/>
              <p:nvPr/>
            </p:nvGrpSpPr>
            <p:grpSpPr>
              <a:xfrm>
                <a:off x="5410200" y="1299205"/>
                <a:ext cx="607679" cy="2497726"/>
                <a:chOff x="533400" y="381000"/>
                <a:chExt cx="457200" cy="2497726"/>
              </a:xfrm>
            </p:grpSpPr>
            <p:sp>
              <p:nvSpPr>
                <p:cNvPr id="17" name="Oval 1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8" name="Rounded Rectangle 1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9" name="Oval 1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0" name="Oval 1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2" name="Group 11"/>
              <p:cNvGrpSpPr/>
              <p:nvPr/>
            </p:nvGrpSpPr>
            <p:grpSpPr>
              <a:xfrm>
                <a:off x="6017879" y="1299205"/>
                <a:ext cx="607679" cy="2497726"/>
                <a:chOff x="2714897" y="457200"/>
                <a:chExt cx="457200" cy="2497726"/>
              </a:xfrm>
            </p:grpSpPr>
            <p:sp>
              <p:nvSpPr>
                <p:cNvPr id="13" name="Oval 1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 name="Rounded Rectangle 1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Oval 1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Oval 1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9" name="TextBox 8"/>
            <p:cNvSpPr txBox="1"/>
            <p:nvPr/>
          </p:nvSpPr>
          <p:spPr>
            <a:xfrm rot="16200000">
              <a:off x="6279699" y="2223308"/>
              <a:ext cx="1332955" cy="400110"/>
            </a:xfrm>
            <a:prstGeom prst="rect">
              <a:avLst/>
            </a:prstGeom>
            <a:noFill/>
          </p:spPr>
          <p:txBody>
            <a:bodyPr wrap="square" rtlCol="0">
              <a:spAutoFit/>
            </a:bodyPr>
            <a:lstStyle/>
            <a:p>
              <a:pPr algn="ctr"/>
              <a:r>
                <a:rPr lang="en-US" sz="2000" dirty="0">
                  <a:latin typeface="Harrington" panose="04040505050A02020702" pitchFamily="82" charset="0"/>
                </a:rPr>
                <a:t>Nehemiah</a:t>
              </a:r>
            </a:p>
          </p:txBody>
        </p:sp>
        <p:sp>
          <p:nvSpPr>
            <p:cNvPr id="10" name="TextBox 9"/>
            <p:cNvSpPr txBox="1"/>
            <p:nvPr/>
          </p:nvSpPr>
          <p:spPr>
            <a:xfrm rot="16200000">
              <a:off x="6928637" y="2258320"/>
              <a:ext cx="1365664" cy="400110"/>
            </a:xfrm>
            <a:prstGeom prst="rect">
              <a:avLst/>
            </a:prstGeom>
            <a:noFill/>
          </p:spPr>
          <p:txBody>
            <a:bodyPr wrap="square" rtlCol="0">
              <a:spAutoFit/>
            </a:bodyPr>
            <a:lstStyle/>
            <a:p>
              <a:pPr algn="ctr"/>
              <a:r>
                <a:rPr lang="en-US" sz="2000">
                  <a:latin typeface="Harrington" panose="04040505050A02020702" pitchFamily="82" charset="0"/>
                </a:rPr>
                <a:t>Esther</a:t>
              </a:r>
              <a:endParaRPr lang="en-US" sz="2000" dirty="0">
                <a:latin typeface="Harrington" panose="04040505050A02020702" pitchFamily="82" charset="0"/>
              </a:endParaRPr>
            </a:p>
          </p:txBody>
        </p:sp>
      </p:grpSp>
      <p:sp>
        <p:nvSpPr>
          <p:cNvPr id="85" name="TextBox 84"/>
          <p:cNvSpPr txBox="1"/>
          <p:nvPr/>
        </p:nvSpPr>
        <p:spPr>
          <a:xfrm>
            <a:off x="143212" y="1424422"/>
            <a:ext cx="2074962" cy="923330"/>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2 Kings is commonly called the Fourth Book of the Kings</a:t>
            </a:r>
          </a:p>
        </p:txBody>
      </p:sp>
      <p:sp>
        <p:nvSpPr>
          <p:cNvPr id="86" name="TextBox 85"/>
          <p:cNvSpPr txBox="1"/>
          <p:nvPr/>
        </p:nvSpPr>
        <p:spPr>
          <a:xfrm>
            <a:off x="6668510" y="4883912"/>
            <a:ext cx="5140844" cy="1477328"/>
          </a:xfrm>
          <a:prstGeom prst="rect">
            <a:avLst/>
          </a:prstGeom>
          <a:noFill/>
        </p:spPr>
        <p:txBody>
          <a:bodyPr wrap="square" rtlCol="0">
            <a:spAutoFit/>
          </a:bodyPr>
          <a:lstStyle/>
          <a:p>
            <a:r>
              <a:rPr lang="en-US" dirty="0">
                <a:solidFill>
                  <a:schemeClr val="bg1"/>
                </a:solidFill>
                <a:latin typeface="Calibri" panose="020F0502020204030204" pitchFamily="34" charset="0"/>
              </a:rPr>
              <a:t>The division leads to decline and ultimately ends in double deportation.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Israel is captured and dispersed by the Assyrian, while Judah is led off to exile in Babylonia.</a:t>
            </a:r>
          </a:p>
        </p:txBody>
      </p:sp>
      <p:sp>
        <p:nvSpPr>
          <p:cNvPr id="87" name="TextBox 86"/>
          <p:cNvSpPr txBox="1"/>
          <p:nvPr/>
        </p:nvSpPr>
        <p:spPr>
          <a:xfrm>
            <a:off x="4503127" y="3728118"/>
            <a:ext cx="5532990"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The kingdom divided in 1 Kings becomes the kingdom dissolved in 2 Kings</a:t>
            </a:r>
          </a:p>
        </p:txBody>
      </p:sp>
      <p:sp>
        <p:nvSpPr>
          <p:cNvPr id="88" name="TextBox 87"/>
          <p:cNvSpPr txBox="1"/>
          <p:nvPr/>
        </p:nvSpPr>
        <p:spPr>
          <a:xfrm>
            <a:off x="11348744" y="6361347"/>
            <a:ext cx="638257"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(1)</a:t>
            </a:r>
          </a:p>
        </p:txBody>
      </p:sp>
    </p:spTree>
    <p:extLst>
      <p:ext uri="{BB962C8B-B14F-4D97-AF65-F5344CB8AC3E}">
        <p14:creationId xmlns:p14="http://schemas.microsoft.com/office/powerpoint/2010/main" val="178421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A Widow’s Oil</a:t>
            </a:r>
          </a:p>
        </p:txBody>
      </p:sp>
      <p:sp>
        <p:nvSpPr>
          <p:cNvPr id="9" name="TextBox 8"/>
          <p:cNvSpPr txBox="1"/>
          <p:nvPr/>
        </p:nvSpPr>
        <p:spPr>
          <a:xfrm>
            <a:off x="186542" y="6428322"/>
            <a:ext cx="2122092" cy="369332"/>
          </a:xfrm>
          <a:prstGeom prst="rect">
            <a:avLst/>
          </a:prstGeom>
          <a:noFill/>
        </p:spPr>
        <p:txBody>
          <a:bodyPr wrap="square" rtlCol="0">
            <a:spAutoFit/>
          </a:bodyPr>
          <a:lstStyle/>
          <a:p>
            <a:r>
              <a:rPr lang="en-US" dirty="0">
                <a:solidFill>
                  <a:schemeClr val="bg1"/>
                </a:solidFill>
                <a:latin typeface="Calibri" panose="020F0502020204030204" pitchFamily="34" charset="0"/>
              </a:rPr>
              <a:t>2 Kings 4:1-7</a:t>
            </a:r>
          </a:p>
        </p:txBody>
      </p:sp>
      <p:sp>
        <p:nvSpPr>
          <p:cNvPr id="16" name="TextBox 15"/>
          <p:cNvSpPr txBox="1"/>
          <p:nvPr/>
        </p:nvSpPr>
        <p:spPr>
          <a:xfrm>
            <a:off x="618689" y="1502462"/>
            <a:ext cx="5477311" cy="4247317"/>
          </a:xfrm>
          <a:prstGeom prst="rect">
            <a:avLst/>
          </a:prstGeom>
          <a:noFill/>
        </p:spPr>
        <p:txBody>
          <a:bodyPr wrap="square" rtlCol="0">
            <a:spAutoFit/>
          </a:bodyPr>
          <a:lstStyle/>
          <a:p>
            <a:r>
              <a:rPr lang="en-US" dirty="0">
                <a:solidFill>
                  <a:schemeClr val="bg1"/>
                </a:solidFill>
                <a:latin typeface="Calibri" panose="020F0502020204030204" pitchFamily="34" charset="0"/>
              </a:rPr>
              <a:t>A widow woman from the community of the faithful was about to have her sons sold into bondage to pay for their dead father’s debts.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When she appealed to Elisha, he asked her what resources she had. It turned out to be nothing more than a small vessel of oil.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Elisha had her obtain every empty jar, pot and vessel from the whole neighborhood and out of the one jar he poured out enough of this substance to fill everything she should set before him.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When all of them were filled, he told her to sell the oil, pay the debt, and live with her children.</a:t>
            </a:r>
          </a:p>
        </p:txBody>
      </p:sp>
      <p:pic>
        <p:nvPicPr>
          <p:cNvPr id="13314" name="Picture 2" descr="http://joyfilleddays.com/wp-content/uploads/2013/10/Elisha-Revealed-Gods-Power_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6097" y="1502462"/>
            <a:ext cx="3538208" cy="4522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76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Elisha’s Miracles</a:t>
            </a:r>
          </a:p>
        </p:txBody>
      </p:sp>
      <p:sp>
        <p:nvSpPr>
          <p:cNvPr id="9" name="TextBox 8"/>
          <p:cNvSpPr txBox="1"/>
          <p:nvPr/>
        </p:nvSpPr>
        <p:spPr>
          <a:xfrm>
            <a:off x="186542" y="6428322"/>
            <a:ext cx="2122092" cy="369332"/>
          </a:xfrm>
          <a:prstGeom prst="rect">
            <a:avLst/>
          </a:prstGeom>
          <a:noFill/>
        </p:spPr>
        <p:txBody>
          <a:bodyPr wrap="square" rtlCol="0">
            <a:spAutoFit/>
          </a:bodyPr>
          <a:lstStyle/>
          <a:p>
            <a:r>
              <a:rPr lang="en-US" dirty="0">
                <a:solidFill>
                  <a:schemeClr val="bg1"/>
                </a:solidFill>
                <a:latin typeface="Calibri" panose="020F0502020204030204" pitchFamily="34" charset="0"/>
              </a:rPr>
              <a:t>2 Kings 4:8-44</a:t>
            </a:r>
          </a:p>
        </p:txBody>
      </p:sp>
      <p:sp>
        <p:nvSpPr>
          <p:cNvPr id="16" name="TextBox 15"/>
          <p:cNvSpPr txBox="1"/>
          <p:nvPr/>
        </p:nvSpPr>
        <p:spPr>
          <a:xfrm>
            <a:off x="618689" y="1045592"/>
            <a:ext cx="5973497" cy="646331"/>
          </a:xfrm>
          <a:prstGeom prst="rect">
            <a:avLst/>
          </a:prstGeom>
          <a:noFill/>
        </p:spPr>
        <p:txBody>
          <a:bodyPr wrap="square" rtlCol="0">
            <a:spAutoFit/>
          </a:bodyPr>
          <a:lstStyle/>
          <a:p>
            <a:r>
              <a:rPr lang="en-US" dirty="0">
                <a:solidFill>
                  <a:schemeClr val="bg1"/>
                </a:solidFill>
                <a:latin typeface="Calibri" panose="020F0502020204030204" pitchFamily="34" charset="0"/>
              </a:rPr>
              <a:t>Elisha promised a woman that she would bear a child. When that child later died, Elisha raised him from the dead</a:t>
            </a:r>
          </a:p>
        </p:txBody>
      </p:sp>
      <p:sp>
        <p:nvSpPr>
          <p:cNvPr id="10" name="TextBox 9"/>
          <p:cNvSpPr txBox="1"/>
          <p:nvPr/>
        </p:nvSpPr>
        <p:spPr>
          <a:xfrm>
            <a:off x="7604912" y="4177838"/>
            <a:ext cx="2814117" cy="1200329"/>
          </a:xfrm>
          <a:prstGeom prst="rect">
            <a:avLst/>
          </a:prstGeom>
          <a:noFill/>
        </p:spPr>
        <p:txBody>
          <a:bodyPr wrap="square" rtlCol="0">
            <a:spAutoFit/>
          </a:bodyPr>
          <a:lstStyle/>
          <a:p>
            <a:r>
              <a:rPr lang="en-US" dirty="0">
                <a:solidFill>
                  <a:schemeClr val="bg1"/>
                </a:solidFill>
                <a:latin typeface="Calibri" panose="020F0502020204030204" pitchFamily="34" charset="0"/>
              </a:rPr>
              <a:t>Elisha also purified a poisonous pot of pottage and multiplied food for the people to eat.</a:t>
            </a:r>
          </a:p>
        </p:txBody>
      </p:sp>
      <p:pic>
        <p:nvPicPr>
          <p:cNvPr id="14340" name="Picture 4" descr="http://25.media.tumblr.com/tumblr_m9ap0ctcjP1qbhp9xo1_1280.jpg"/>
          <p:cNvPicPr>
            <a:picLocks noChangeAspect="1" noChangeArrowheads="1"/>
          </p:cNvPicPr>
          <p:nvPr/>
        </p:nvPicPr>
        <p:blipFill rotWithShape="1">
          <a:blip r:embed="rId3">
            <a:extLst>
              <a:ext uri="{28A0092B-C50C-407E-A947-70E740481C1C}">
                <a14:useLocalDpi xmlns:a14="http://schemas.microsoft.com/office/drawing/2010/main" val="0"/>
              </a:ext>
            </a:extLst>
          </a:blip>
          <a:srcRect r="1018" b="4179"/>
          <a:stretch/>
        </p:blipFill>
        <p:spPr bwMode="auto">
          <a:xfrm>
            <a:off x="1909570" y="1952845"/>
            <a:ext cx="3939156" cy="444998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dirvinish.files.wordpress.com/2013/09/death-in-p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4709" y="1417599"/>
            <a:ext cx="2411307" cy="2441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9339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2962" y="81481"/>
            <a:ext cx="11923414" cy="4247317"/>
          </a:xfrm>
          <a:prstGeom prst="rect">
            <a:avLst/>
          </a:prstGeom>
          <a:noFill/>
        </p:spPr>
        <p:txBody>
          <a:bodyPr wrap="square" rtlCol="0">
            <a:spAutoFit/>
          </a:bodyPr>
          <a:lstStyle/>
          <a:p>
            <a:r>
              <a:rPr lang="en-US" dirty="0">
                <a:solidFill>
                  <a:schemeClr val="bg1"/>
                </a:solidFill>
                <a:latin typeface="Calibri" panose="020F0502020204030204" pitchFamily="34" charset="0"/>
                <a:cs typeface="Calibri" panose="020F0502020204030204" pitchFamily="34" charset="0"/>
              </a:rPr>
              <a:t>Sources:</a:t>
            </a:r>
          </a:p>
          <a:p>
            <a:endParaRPr lang="en-US" dirty="0">
              <a:solidFill>
                <a:schemeClr val="bg1"/>
              </a:solidFill>
              <a:latin typeface="Calibri" panose="020F0502020204030204" pitchFamily="34" charset="0"/>
              <a:cs typeface="Calibri" panose="020F0502020204030204" pitchFamily="34" charset="0"/>
            </a:endParaRP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Videos: </a:t>
            </a:r>
          </a:p>
          <a:p>
            <a:r>
              <a:rPr lang="en-US" dirty="0">
                <a:solidFill>
                  <a:schemeClr val="bg1"/>
                </a:solidFill>
                <a:latin typeface="Calibri" panose="020F0502020204030204" pitchFamily="34" charset="0"/>
                <a:cs typeface="Calibri" panose="020F0502020204030204" pitchFamily="34" charset="0"/>
              </a:rPr>
              <a:t>We Need Living Prophets (2:44)</a:t>
            </a:r>
          </a:p>
          <a:p>
            <a:r>
              <a:rPr lang="en-US" dirty="0">
                <a:solidFill>
                  <a:schemeClr val="bg1"/>
                </a:solidFill>
                <a:latin typeface="Calibri" panose="020F0502020204030204" pitchFamily="34" charset="0"/>
                <a:cs typeface="Calibri" panose="020F0502020204030204" pitchFamily="34" charset="0"/>
              </a:rPr>
              <a:t>Pure and Simple Faith (5:22)</a:t>
            </a:r>
          </a:p>
          <a:p>
            <a:r>
              <a:rPr lang="en-US" dirty="0">
                <a:solidFill>
                  <a:schemeClr val="bg1"/>
                </a:solidFill>
                <a:latin typeface="Calibri" panose="020F0502020204030204" pitchFamily="34" charset="0"/>
                <a:cs typeface="Calibri" panose="020F0502020204030204" pitchFamily="34" charset="0"/>
              </a:rPr>
              <a:t>“Jesus Calls Twelve Apostles to Preach and Bless Others” (1:38)</a:t>
            </a:r>
          </a:p>
          <a:p>
            <a:endParaRPr lang="en-US" dirty="0">
              <a:solidFill>
                <a:schemeClr val="bg1"/>
              </a:solidFill>
              <a:latin typeface="Calibri" panose="020F0502020204030204" pitchFamily="34" charset="0"/>
              <a:cs typeface="Calibri" panose="020F0502020204030204" pitchFamily="34" charset="0"/>
            </a:endParaRPr>
          </a:p>
          <a:p>
            <a:pPr marL="342900" indent="-342900">
              <a:buAutoNum type="arabicPeriod"/>
            </a:pPr>
            <a:r>
              <a:rPr lang="en-US" i="1" dirty="0">
                <a:solidFill>
                  <a:schemeClr val="bg1"/>
                </a:solidFill>
                <a:latin typeface="Calibri" panose="020F0502020204030204" pitchFamily="34" charset="0"/>
                <a:cs typeface="Calibri" panose="020F0502020204030204" pitchFamily="34" charset="0"/>
              </a:rPr>
              <a:t>Talk thru the Bible </a:t>
            </a:r>
            <a:r>
              <a:rPr lang="en-US" dirty="0">
                <a:solidFill>
                  <a:schemeClr val="bg1"/>
                </a:solidFill>
                <a:latin typeface="Calibri" panose="020F0502020204030204" pitchFamily="34" charset="0"/>
                <a:cs typeface="Calibri" panose="020F0502020204030204" pitchFamily="34" charset="0"/>
              </a:rPr>
              <a:t> by Bruce Wilkinson and Kenneth Boa p. 92-94</a:t>
            </a:r>
          </a:p>
          <a:p>
            <a:r>
              <a:rPr lang="en-US" dirty="0">
                <a:solidFill>
                  <a:schemeClr val="bg1"/>
                </a:solidFill>
                <a:latin typeface="Calibri" panose="020F0502020204030204" pitchFamily="34" charset="0"/>
                <a:cs typeface="Calibri" panose="020F0502020204030204" pitchFamily="34" charset="0"/>
              </a:rPr>
              <a:t>Presentation by ©http://fashionsbylynda.com/blog/</a:t>
            </a:r>
          </a:p>
          <a:p>
            <a:r>
              <a:rPr lang="en-US" i="1" dirty="0">
                <a:solidFill>
                  <a:schemeClr val="bg1"/>
                </a:solidFill>
                <a:latin typeface="Calibri" panose="020F0502020204030204" pitchFamily="34" charset="0"/>
                <a:cs typeface="Calibri" panose="020F0502020204030204" pitchFamily="34" charset="0"/>
              </a:rPr>
              <a:t>3. Who’s Who in the Old Testament </a:t>
            </a:r>
            <a:r>
              <a:rPr lang="en-US" dirty="0">
                <a:solidFill>
                  <a:schemeClr val="bg1"/>
                </a:solidFill>
                <a:latin typeface="Calibri" panose="020F0502020204030204" pitchFamily="34" charset="0"/>
                <a:cs typeface="Calibri" panose="020F0502020204030204" pitchFamily="34" charset="0"/>
              </a:rPr>
              <a:t>by Ed J. </a:t>
            </a:r>
            <a:r>
              <a:rPr lang="en-US" dirty="0" err="1">
                <a:solidFill>
                  <a:schemeClr val="bg1"/>
                </a:solidFill>
                <a:latin typeface="Calibri" panose="020F0502020204030204" pitchFamily="34" charset="0"/>
                <a:cs typeface="Calibri" panose="020F0502020204030204" pitchFamily="34" charset="0"/>
              </a:rPr>
              <a:t>Pinegar</a:t>
            </a:r>
            <a:r>
              <a:rPr lang="en-US" dirty="0">
                <a:solidFill>
                  <a:schemeClr val="bg1"/>
                </a:solidFill>
                <a:latin typeface="Calibri" panose="020F0502020204030204" pitchFamily="34" charset="0"/>
                <a:cs typeface="Calibri" panose="020F0502020204030204" pitchFamily="34" charset="0"/>
              </a:rPr>
              <a:t> and Richard J. Allen p. 13, 48-49, 88</a:t>
            </a:r>
            <a:endParaRPr lang="en-US" i="1" dirty="0">
              <a:solidFill>
                <a:schemeClr val="bg1"/>
              </a:solidFill>
              <a:latin typeface="Calibri" panose="020F0502020204030204" pitchFamily="34" charset="0"/>
              <a:cs typeface="Calibri" panose="020F0502020204030204" pitchFamily="34" charset="0"/>
            </a:endParaRPr>
          </a:p>
          <a:p>
            <a:r>
              <a:rPr lang="en-US" i="1" dirty="0">
                <a:solidFill>
                  <a:schemeClr val="bg1"/>
                </a:solidFill>
                <a:latin typeface="Calibri" panose="020F0502020204030204" pitchFamily="34" charset="0"/>
                <a:cs typeface="Calibri" panose="020F0502020204030204" pitchFamily="34" charset="0"/>
              </a:rPr>
              <a:t>4. Old Testament Institute Manual </a:t>
            </a:r>
            <a:r>
              <a:rPr lang="en-US" dirty="0">
                <a:solidFill>
                  <a:schemeClr val="bg1"/>
                </a:solidFill>
                <a:latin typeface="Calibri" panose="020F0502020204030204" pitchFamily="34" charset="0"/>
                <a:cs typeface="Calibri" panose="020F0502020204030204" pitchFamily="34" charset="0"/>
              </a:rPr>
              <a:t>(The Divided Kingdoms)</a:t>
            </a:r>
          </a:p>
          <a:p>
            <a:r>
              <a:rPr lang="en-US" i="1" dirty="0">
                <a:solidFill>
                  <a:schemeClr val="bg1"/>
                </a:solidFill>
                <a:latin typeface="Calibri" panose="020F0502020204030204" pitchFamily="34" charset="0"/>
                <a:cs typeface="Calibri" panose="020F0502020204030204" pitchFamily="34" charset="0"/>
              </a:rPr>
              <a:t>5. Priesthood Topics and Questions</a:t>
            </a:r>
          </a:p>
          <a:p>
            <a:endParaRPr lang="en-US" dirty="0">
              <a:solidFill>
                <a:schemeClr val="bg1"/>
              </a:solidFill>
              <a:latin typeface="Calibri" panose="020F0502020204030204" pitchFamily="34" charset="0"/>
              <a:cs typeface="Calibri" panose="020F0502020204030204" pitchFamily="34" charset="0"/>
            </a:endParaRPr>
          </a:p>
          <a:p>
            <a:endParaRPr lang="en-US" dirty="0">
              <a:solidFill>
                <a:schemeClr val="bg1"/>
              </a:solidFill>
              <a:latin typeface="Calibri" panose="020F0502020204030204" pitchFamily="34" charset="0"/>
              <a:cs typeface="Calibri" panose="020F0502020204030204" pitchFamily="34" charset="0"/>
            </a:endParaRPr>
          </a:p>
        </p:txBody>
      </p:sp>
      <p:pic>
        <p:nvPicPr>
          <p:cNvPr id="9220" name="Picture 4" descr="http://newkilpatrickblog.typepad.com/files/elijahchariotblan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5489" y="3268919"/>
            <a:ext cx="4343865" cy="325789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5219600" y="916286"/>
            <a:ext cx="644127" cy="815894"/>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Tree>
    <p:extLst>
      <p:ext uri="{BB962C8B-B14F-4D97-AF65-F5344CB8AC3E}">
        <p14:creationId xmlns:p14="http://schemas.microsoft.com/office/powerpoint/2010/main" val="29802370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784" y="0"/>
            <a:ext cx="6096000" cy="3231654"/>
          </a:xfrm>
          <a:prstGeom prst="rect">
            <a:avLst/>
          </a:prstGeom>
          <a:ln>
            <a:solidFill>
              <a:schemeClr val="tx1"/>
            </a:solidFill>
          </a:ln>
        </p:spPr>
        <p:txBody>
          <a:bodyPr>
            <a:spAutoFit/>
          </a:bodyPr>
          <a:lstStyle/>
          <a:p>
            <a:pPr fontAlgn="base"/>
            <a:r>
              <a:rPr lang="en-US" sz="1200" b="1" dirty="0">
                <a:solidFill>
                  <a:srgbClr val="333333"/>
                </a:solidFill>
                <a:latin typeface="Calibri" panose="020F0502020204030204" pitchFamily="34" charset="0"/>
              </a:rPr>
              <a:t>Prophets: </a:t>
            </a:r>
          </a:p>
          <a:p>
            <a:pPr fontAlgn="base"/>
            <a:r>
              <a:rPr lang="en-US" sz="1200" dirty="0">
                <a:solidFill>
                  <a:srgbClr val="333333"/>
                </a:solidFill>
                <a:latin typeface="Calibri" panose="020F0502020204030204" pitchFamily="34" charset="0"/>
              </a:rPr>
              <a:t>Elder John A. </a:t>
            </a:r>
            <a:r>
              <a:rPr lang="en-US" sz="1200" dirty="0" err="1">
                <a:solidFill>
                  <a:srgbClr val="333333"/>
                </a:solidFill>
                <a:latin typeface="Calibri" panose="020F0502020204030204" pitchFamily="34" charset="0"/>
              </a:rPr>
              <a:t>Widtsoe</a:t>
            </a:r>
            <a:r>
              <a:rPr lang="en-US" sz="1200" dirty="0">
                <a:solidFill>
                  <a:srgbClr val="333333"/>
                </a:solidFill>
                <a:latin typeface="Calibri" panose="020F0502020204030204" pitchFamily="34" charset="0"/>
              </a:rPr>
              <a:t> gave this important insight about prophets as men:</a:t>
            </a:r>
          </a:p>
          <a:p>
            <a:pPr fontAlgn="base"/>
            <a:r>
              <a:rPr lang="en-US" sz="1200" dirty="0">
                <a:solidFill>
                  <a:srgbClr val="333333"/>
                </a:solidFill>
                <a:latin typeface="Calibri" panose="020F0502020204030204" pitchFamily="34" charset="0"/>
              </a:rPr>
              <a:t>“Men are called to the prophetic office because of their humility and their willingness to be in the hands of the Lord as clay in the hands of the potter. Yet a man called to the prophetic office is almost without exception of high native endowment, often with large experience in life, and possessed of wisdom and sound judgment. </a:t>
            </a:r>
          </a:p>
          <a:p>
            <a:pPr fontAlgn="base"/>
            <a:r>
              <a:rPr lang="en-US" sz="1200" dirty="0">
                <a:latin typeface="Calibri" panose="020F0502020204030204" pitchFamily="34" charset="0"/>
              </a:rPr>
              <a:t>That is, the prophet, though but a man, is an able man, rising in ability above the multitude. An examination of sacred history from Adam to the present will show that able men, in the words of Jethro, men ‘such as fear God, men of truth, hating covetousness’ (Exodus 18:21), have been called to the prophetic office. The unofficial views and expressions of such a man with respect to any vital subject, should command respectful attention. Wise men seek the counsel of those wiser or abler than themselves. …</a:t>
            </a:r>
          </a:p>
          <a:p>
            <a:pPr fontAlgn="base"/>
            <a:r>
              <a:rPr lang="en-US" sz="1200" dirty="0">
                <a:latin typeface="Calibri" panose="020F0502020204030204" pitchFamily="34" charset="0"/>
              </a:rPr>
              <a:t>“How may the rank and file of the Church recognize the prophetic voice, whether official or unofficial, when it speaks? The answer is simple enough. A person who is in harmony in his life, in thought and practice, with the gospel and its requirements, who loves truth so well that he is willing to surrender to it, will recognize a message from the Lord.” (</a:t>
            </a:r>
            <a:r>
              <a:rPr lang="en-US" sz="1200" i="1" dirty="0">
                <a:latin typeface="Calibri" panose="020F0502020204030204" pitchFamily="34" charset="0"/>
              </a:rPr>
              <a:t>Evidences and Reconciliations, </a:t>
            </a:r>
            <a:r>
              <a:rPr lang="en-US" sz="1200" dirty="0">
                <a:latin typeface="Calibri" panose="020F0502020204030204" pitchFamily="34" charset="0"/>
              </a:rPr>
              <a:t>pp. 237–38.)</a:t>
            </a:r>
            <a:endParaRPr lang="en-US" sz="1200" b="0" i="0" dirty="0">
              <a:solidFill>
                <a:srgbClr val="333333"/>
              </a:solidFill>
              <a:effectLst/>
              <a:latin typeface="Calibri" panose="020F0502020204030204" pitchFamily="34" charset="0"/>
            </a:endParaRPr>
          </a:p>
        </p:txBody>
      </p:sp>
      <p:sp>
        <p:nvSpPr>
          <p:cNvPr id="3" name="Rectangle 2"/>
          <p:cNvSpPr/>
          <p:nvPr/>
        </p:nvSpPr>
        <p:spPr>
          <a:xfrm>
            <a:off x="6228784" y="0"/>
            <a:ext cx="5963216" cy="3231654"/>
          </a:xfrm>
          <a:prstGeom prst="rect">
            <a:avLst/>
          </a:prstGeom>
          <a:ln>
            <a:solidFill>
              <a:schemeClr val="tx1"/>
            </a:solidFill>
          </a:ln>
        </p:spPr>
        <p:txBody>
          <a:bodyPr wrap="square">
            <a:spAutoFit/>
          </a:bodyPr>
          <a:lstStyle/>
          <a:p>
            <a:pPr fontAlgn="base"/>
            <a:r>
              <a:rPr lang="en-US" sz="1200" b="1" dirty="0">
                <a:latin typeface="Calibri" panose="020F0502020204030204" pitchFamily="34" charset="0"/>
              </a:rPr>
              <a:t>Prophets and Teachers:</a:t>
            </a:r>
          </a:p>
          <a:p>
            <a:pPr fontAlgn="base"/>
            <a:r>
              <a:rPr lang="en-US" sz="1200" dirty="0">
                <a:latin typeface="Calibri" panose="020F0502020204030204" pitchFamily="34" charset="0"/>
              </a:rPr>
              <a:t>Elder </a:t>
            </a:r>
            <a:r>
              <a:rPr lang="en-US" sz="1200" dirty="0" err="1">
                <a:latin typeface="Calibri" panose="020F0502020204030204" pitchFamily="34" charset="0"/>
              </a:rPr>
              <a:t>Widtsoe</a:t>
            </a:r>
            <a:r>
              <a:rPr lang="en-US" sz="1200" dirty="0">
                <a:latin typeface="Calibri" panose="020F0502020204030204" pitchFamily="34" charset="0"/>
              </a:rPr>
              <a:t> also explained that “the teacher must learn before he can teach. Therefore, in ancient and modern times there have been schools of the prophets, in which the mysteries of the kingdom have been taught to men who would go out to teach the gospel and to fight the battles of the Lord.” (</a:t>
            </a:r>
            <a:r>
              <a:rPr lang="en-US" sz="1200" i="1" dirty="0">
                <a:latin typeface="Calibri" panose="020F0502020204030204" pitchFamily="34" charset="0"/>
              </a:rPr>
              <a:t>Evidences and Reconciliations,</a:t>
            </a:r>
            <a:r>
              <a:rPr lang="en-US" sz="1200" dirty="0">
                <a:latin typeface="Calibri" panose="020F0502020204030204" pitchFamily="34" charset="0"/>
              </a:rPr>
              <a:t> p. 257.)</a:t>
            </a:r>
          </a:p>
          <a:p>
            <a:pPr fontAlgn="base"/>
            <a:r>
              <a:rPr lang="en-US" sz="1200" b="1" dirty="0">
                <a:latin typeface="Calibri" panose="020F0502020204030204" pitchFamily="34" charset="0"/>
              </a:rPr>
              <a:t>The disciples of the prophets were called sons</a:t>
            </a:r>
            <a:r>
              <a:rPr lang="en-US" sz="1200" dirty="0">
                <a:latin typeface="Calibri" panose="020F0502020204030204" pitchFamily="34" charset="0"/>
              </a:rPr>
              <a:t>, just as teachers were sometimes called fathers (see 2 Kings 2:12; 6:21). These “sons of the prophets” formed a peculiar group. Possibly they assisted the prophets in their duties, and in time succeeded them. These “sons of the prophets” were trained teachers of religion. Some of them were married and probably lived in houses of their own. Others were unmarried and occupied a building in common, eating at a common table.</a:t>
            </a:r>
          </a:p>
          <a:p>
            <a:pPr fontAlgn="base"/>
            <a:r>
              <a:rPr lang="en-US" sz="1200" dirty="0">
                <a:latin typeface="Calibri" panose="020F0502020204030204" pitchFamily="34" charset="0"/>
              </a:rPr>
              <a:t>It is supposed that the schools of the prophets were founded by the prophet Samuel. A description of him instructing them is found in 1 Samuel 19:19–20. But just how long the schools of the prophets lasted in Old Testament times is not known. They seem to have flourished in the times of Samuel, Elijah, and Elisha. Eventually they degenerated into an unscrupulous guild that divined for money and power. (See C. F. </a:t>
            </a:r>
            <a:r>
              <a:rPr lang="en-US" sz="1200" dirty="0" err="1">
                <a:latin typeface="Calibri" panose="020F0502020204030204" pitchFamily="34" charset="0"/>
              </a:rPr>
              <a:t>Keil</a:t>
            </a:r>
            <a:r>
              <a:rPr lang="en-US" sz="1200" dirty="0">
                <a:latin typeface="Calibri" panose="020F0502020204030204" pitchFamily="34" charset="0"/>
              </a:rPr>
              <a:t> and F. </a:t>
            </a:r>
            <a:r>
              <a:rPr lang="en-US" sz="1200" dirty="0" err="1">
                <a:latin typeface="Calibri" panose="020F0502020204030204" pitchFamily="34" charset="0"/>
              </a:rPr>
              <a:t>Delitzsch</a:t>
            </a:r>
            <a:r>
              <a:rPr lang="en-US" sz="1200" dirty="0">
                <a:latin typeface="Calibri" panose="020F0502020204030204" pitchFamily="34" charset="0"/>
              </a:rPr>
              <a:t>, </a:t>
            </a:r>
            <a:r>
              <a:rPr lang="en-US" sz="1200" i="1" dirty="0">
                <a:latin typeface="Calibri" panose="020F0502020204030204" pitchFamily="34" charset="0"/>
              </a:rPr>
              <a:t>Commentary on the Old Testament,</a:t>
            </a:r>
            <a:r>
              <a:rPr lang="en-US" sz="1200" dirty="0">
                <a:latin typeface="Calibri" panose="020F0502020204030204" pitchFamily="34" charset="0"/>
              </a:rPr>
              <a:t> 2:2:199–206.)</a:t>
            </a:r>
            <a:endParaRPr lang="en-US" sz="1200" b="0" i="0" dirty="0">
              <a:effectLst/>
              <a:latin typeface="Calibri" panose="020F0502020204030204" pitchFamily="34" charset="0"/>
            </a:endParaRPr>
          </a:p>
        </p:txBody>
      </p:sp>
      <p:sp>
        <p:nvSpPr>
          <p:cNvPr id="4" name="Rectangle 3"/>
          <p:cNvSpPr/>
          <p:nvPr/>
        </p:nvSpPr>
        <p:spPr>
          <a:xfrm>
            <a:off x="132784" y="3272556"/>
            <a:ext cx="6096000" cy="3108543"/>
          </a:xfrm>
          <a:prstGeom prst="rect">
            <a:avLst/>
          </a:prstGeom>
          <a:ln>
            <a:solidFill>
              <a:schemeClr val="tx1"/>
            </a:solidFill>
          </a:ln>
        </p:spPr>
        <p:txBody>
          <a:bodyPr wrap="square">
            <a:spAutoFit/>
          </a:bodyPr>
          <a:lstStyle/>
          <a:p>
            <a:pPr fontAlgn="base"/>
            <a:r>
              <a:rPr lang="en-US" sz="1400" b="1" dirty="0">
                <a:solidFill>
                  <a:srgbClr val="333333"/>
                </a:solidFill>
                <a:latin typeface="Calibri" panose="020F0502020204030204" pitchFamily="34" charset="0"/>
              </a:rPr>
              <a:t>A Prophet and a Seer:</a:t>
            </a:r>
          </a:p>
          <a:p>
            <a:pPr fontAlgn="base"/>
            <a:r>
              <a:rPr lang="en-US" sz="1400" dirty="0">
                <a:solidFill>
                  <a:srgbClr val="333333"/>
                </a:solidFill>
                <a:latin typeface="Calibri" panose="020F0502020204030204" pitchFamily="34" charset="0"/>
              </a:rPr>
              <a:t>Elder John A. </a:t>
            </a:r>
            <a:r>
              <a:rPr lang="en-US" sz="1400" dirty="0" err="1">
                <a:solidFill>
                  <a:srgbClr val="333333"/>
                </a:solidFill>
                <a:latin typeface="Calibri" panose="020F0502020204030204" pitchFamily="34" charset="0"/>
              </a:rPr>
              <a:t>Widtsoe</a:t>
            </a:r>
            <a:r>
              <a:rPr lang="en-US" sz="1400" dirty="0">
                <a:solidFill>
                  <a:srgbClr val="333333"/>
                </a:solidFill>
                <a:latin typeface="Calibri" panose="020F0502020204030204" pitchFamily="34" charset="0"/>
              </a:rPr>
              <a:t> summarized the role of prophets in these words:</a:t>
            </a:r>
          </a:p>
          <a:p>
            <a:pPr fontAlgn="base"/>
            <a:r>
              <a:rPr lang="en-US" sz="1400" dirty="0">
                <a:solidFill>
                  <a:srgbClr val="333333"/>
                </a:solidFill>
                <a:latin typeface="Calibri" panose="020F0502020204030204" pitchFamily="34" charset="0"/>
              </a:rPr>
              <a:t>“A prophet is a teacher of known truth; a seer is a perceiver of hidden truth, a revelator is a bearer of new truth. In the widest sense, the one most commonly used, the title, prophet, includes the other titles and makes of the prophet, a teacher, perceiver, and bearer of truth.</a:t>
            </a:r>
          </a:p>
          <a:p>
            <a:pPr fontAlgn="base"/>
            <a:r>
              <a:rPr lang="en-US" sz="1400" dirty="0">
                <a:solidFill>
                  <a:srgbClr val="333333"/>
                </a:solidFill>
                <a:latin typeface="Calibri" panose="020F0502020204030204" pitchFamily="34" charset="0"/>
              </a:rPr>
              <a:t>“One who bears the title of prophet, and they who sustain him as such, are first of all believers in God, and in a divine plan of salvation for the human family; and, secondly, they commit themselves to the task of bringing to pass the purposes of the Almighty. They believe that the children of men are capable of receiving and obeying truth. Were it not so, the title ‘prophet, seer, and revelator’ would be empty, hollow words. As it is, they are clarion calls of the Church of Christ to a world walking in the dim shadows of misunderstanding.” (</a:t>
            </a:r>
            <a:r>
              <a:rPr lang="en-US" sz="1400" i="1" dirty="0">
                <a:solidFill>
                  <a:srgbClr val="333333"/>
                </a:solidFill>
                <a:latin typeface="Calibri" panose="020F0502020204030204" pitchFamily="34" charset="0"/>
              </a:rPr>
              <a:t>Evidences and Reconciliations, </a:t>
            </a:r>
            <a:r>
              <a:rPr lang="en-US" sz="1400" dirty="0">
                <a:solidFill>
                  <a:srgbClr val="333333"/>
                </a:solidFill>
                <a:latin typeface="Calibri" panose="020F0502020204030204" pitchFamily="34" charset="0"/>
              </a:rPr>
              <a:t>pp. 258–59.)</a:t>
            </a:r>
            <a:endParaRPr lang="en-US" sz="1400" b="0" i="0" dirty="0">
              <a:solidFill>
                <a:srgbClr val="333333"/>
              </a:solidFill>
              <a:effectLst/>
              <a:latin typeface="Calibri" panose="020F0502020204030204" pitchFamily="34" charset="0"/>
            </a:endParaRPr>
          </a:p>
        </p:txBody>
      </p:sp>
      <p:sp>
        <p:nvSpPr>
          <p:cNvPr id="5" name="Rectangle 4"/>
          <p:cNvSpPr/>
          <p:nvPr/>
        </p:nvSpPr>
        <p:spPr>
          <a:xfrm>
            <a:off x="8733576" y="6397048"/>
            <a:ext cx="6096000" cy="369332"/>
          </a:xfrm>
          <a:prstGeom prst="rect">
            <a:avLst/>
          </a:prstGeom>
        </p:spPr>
        <p:txBody>
          <a:bodyPr>
            <a:spAutoFit/>
          </a:bodyPr>
          <a:lstStyle/>
          <a:p>
            <a:r>
              <a:rPr lang="en-US" dirty="0">
                <a:solidFill>
                  <a:srgbClr val="333333"/>
                </a:solidFill>
                <a:latin typeface="Calibri" panose="020F0502020204030204" pitchFamily="34" charset="0"/>
              </a:rPr>
              <a:t>Old Testament Institute Manual</a:t>
            </a:r>
            <a:endParaRPr lang="en-US" dirty="0">
              <a:latin typeface="Calibri" panose="020F0502020204030204" pitchFamily="34" charset="0"/>
            </a:endParaRPr>
          </a:p>
        </p:txBody>
      </p:sp>
      <p:sp>
        <p:nvSpPr>
          <p:cNvPr id="6" name="Rectangle 5"/>
          <p:cNvSpPr/>
          <p:nvPr/>
        </p:nvSpPr>
        <p:spPr>
          <a:xfrm>
            <a:off x="6228783" y="3231654"/>
            <a:ext cx="5963217" cy="2677656"/>
          </a:xfrm>
          <a:prstGeom prst="rect">
            <a:avLst/>
          </a:prstGeom>
          <a:ln>
            <a:solidFill>
              <a:schemeClr val="tx1"/>
            </a:solidFill>
          </a:ln>
        </p:spPr>
        <p:txBody>
          <a:bodyPr wrap="square">
            <a:spAutoFit/>
          </a:bodyPr>
          <a:lstStyle/>
          <a:p>
            <a:pPr fontAlgn="base"/>
            <a:r>
              <a:rPr lang="en-US" sz="1400" b="1" dirty="0">
                <a:latin typeface="Calibri" panose="020F0502020204030204" pitchFamily="34" charset="0"/>
              </a:rPr>
              <a:t>Little Children and Bears:</a:t>
            </a:r>
          </a:p>
          <a:p>
            <a:pPr fontAlgn="base"/>
            <a:r>
              <a:rPr lang="en-US" sz="1400" dirty="0">
                <a:latin typeface="Calibri" panose="020F0502020204030204" pitchFamily="34" charset="0"/>
              </a:rPr>
              <a:t>In 2 Kings 2:23, foo</a:t>
            </a:r>
            <a:r>
              <a:rPr lang="en-US" sz="1400" i="1" dirty="0">
                <a:latin typeface="Calibri" panose="020F0502020204030204" pitchFamily="34" charset="0"/>
              </a:rPr>
              <a:t>tnote a </a:t>
            </a:r>
            <a:r>
              <a:rPr lang="en-US" sz="1400" dirty="0">
                <a:latin typeface="Calibri" panose="020F0502020204030204" pitchFamily="34" charset="0"/>
              </a:rPr>
              <a:t>we learn that the people who mocked Elisha were “youths (not little children).” These youths were likely young men who were old enough to go into battle. The phrase “go up, thou bald head” was intentional mocking, scorning, or jeering that showed the youths’ contempt for God’s chosen prophet.</a:t>
            </a:r>
          </a:p>
          <a:p>
            <a:pPr fontAlgn="base"/>
            <a:r>
              <a:rPr lang="en-US" sz="1400" dirty="0">
                <a:latin typeface="Calibri" panose="020F0502020204030204" pitchFamily="34" charset="0"/>
              </a:rPr>
              <a:t>Additionally, the bears likely did not kill the youths: “When [Elisha] ‘cursed them in the name of the Lord’ [2 Kings 2:24], he called upon the Lord to punish them (compare the imprecation in Jude 1:9); it is the opposite of blessing someone in the name of the Lord. The bears did not kill the offenders, as some commentaries assume, but ‘tare,’ or lacerated, them” (Ellis T. Rasmussen, </a:t>
            </a:r>
            <a:r>
              <a:rPr lang="en-US" sz="1400" i="1" dirty="0">
                <a:latin typeface="Calibri" panose="020F0502020204030204" pitchFamily="34" charset="0"/>
              </a:rPr>
              <a:t>A Latter-day Saint Commentary on the Old Testament</a:t>
            </a:r>
            <a:r>
              <a:rPr lang="en-US" sz="1400" dirty="0">
                <a:latin typeface="Calibri" panose="020F0502020204030204" pitchFamily="34" charset="0"/>
              </a:rPr>
              <a:t>[1993], 301).</a:t>
            </a:r>
            <a:endParaRPr lang="en-US" sz="1400" b="0" i="0" dirty="0">
              <a:effectLst/>
              <a:latin typeface="Calibri" panose="020F0502020204030204" pitchFamily="34" charset="0"/>
            </a:endParaRPr>
          </a:p>
        </p:txBody>
      </p:sp>
    </p:spTree>
    <p:extLst>
      <p:ext uri="{BB962C8B-B14F-4D97-AF65-F5344CB8AC3E}">
        <p14:creationId xmlns:p14="http://schemas.microsoft.com/office/powerpoint/2010/main" val="729222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236144"/>
          <a:ext cx="12191999" cy="6519552"/>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1110557">
                  <a:extLst>
                    <a:ext uri="{9D8B030D-6E8A-4147-A177-3AD203B41FA5}">
                      <a16:colId xmlns:a16="http://schemas.microsoft.com/office/drawing/2014/main" val="20001"/>
                    </a:ext>
                  </a:extLst>
                </a:gridCol>
                <a:gridCol w="968721">
                  <a:extLst>
                    <a:ext uri="{9D8B030D-6E8A-4147-A177-3AD203B41FA5}">
                      <a16:colId xmlns:a16="http://schemas.microsoft.com/office/drawing/2014/main" val="20002"/>
                    </a:ext>
                  </a:extLst>
                </a:gridCol>
                <a:gridCol w="2100404">
                  <a:extLst>
                    <a:ext uri="{9D8B030D-6E8A-4147-A177-3AD203B41FA5}">
                      <a16:colId xmlns:a16="http://schemas.microsoft.com/office/drawing/2014/main" val="20003"/>
                    </a:ext>
                  </a:extLst>
                </a:gridCol>
                <a:gridCol w="1520982">
                  <a:extLst>
                    <a:ext uri="{9D8B030D-6E8A-4147-A177-3AD203B41FA5}">
                      <a16:colId xmlns:a16="http://schemas.microsoft.com/office/drawing/2014/main" val="20004"/>
                    </a:ext>
                  </a:extLst>
                </a:gridCol>
                <a:gridCol w="1204111">
                  <a:extLst>
                    <a:ext uri="{9D8B030D-6E8A-4147-A177-3AD203B41FA5}">
                      <a16:colId xmlns:a16="http://schemas.microsoft.com/office/drawing/2014/main" val="20005"/>
                    </a:ext>
                  </a:extLst>
                </a:gridCol>
                <a:gridCol w="1001164">
                  <a:extLst>
                    <a:ext uri="{9D8B030D-6E8A-4147-A177-3AD203B41FA5}">
                      <a16:colId xmlns:a16="http://schemas.microsoft.com/office/drawing/2014/main" val="20006"/>
                    </a:ext>
                  </a:extLst>
                </a:gridCol>
                <a:gridCol w="2762060">
                  <a:extLst>
                    <a:ext uri="{9D8B030D-6E8A-4147-A177-3AD203B41FA5}">
                      <a16:colId xmlns:a16="http://schemas.microsoft.com/office/drawing/2014/main" val="20007"/>
                    </a:ext>
                  </a:extLst>
                </a:gridCol>
              </a:tblGrid>
              <a:tr h="157078">
                <a:tc>
                  <a:txBody>
                    <a:bodyPr/>
                    <a:lstStyle/>
                    <a:p>
                      <a:pPr algn="ctr"/>
                      <a:r>
                        <a:rPr lang="en-US" sz="1300" dirty="0">
                          <a:latin typeface="Calibri" panose="020F0502020204030204" pitchFamily="34" charset="0"/>
                        </a:rPr>
                        <a:t>Kings</a:t>
                      </a:r>
                    </a:p>
                  </a:txBody>
                  <a:tcPr/>
                </a:tc>
                <a:tc>
                  <a:txBody>
                    <a:bodyPr/>
                    <a:lstStyle/>
                    <a:p>
                      <a:pPr algn="ctr"/>
                      <a:r>
                        <a:rPr lang="en-US" sz="1300" dirty="0">
                          <a:latin typeface="Calibri" panose="020F0502020204030204" pitchFamily="34" charset="0"/>
                        </a:rPr>
                        <a:t>Year</a:t>
                      </a:r>
                    </a:p>
                  </a:txBody>
                  <a:tcPr/>
                </a:tc>
                <a:tc>
                  <a:txBody>
                    <a:bodyPr/>
                    <a:lstStyle/>
                    <a:p>
                      <a:pPr algn="ctr"/>
                      <a:r>
                        <a:rPr lang="en-US" sz="1000" dirty="0">
                          <a:latin typeface="Calibri" panose="020F0502020204030204" pitchFamily="34" charset="0"/>
                        </a:rPr>
                        <a:t>Years Reigned</a:t>
                      </a:r>
                    </a:p>
                  </a:txBody>
                  <a:tcPr/>
                </a:tc>
                <a:tc>
                  <a:txBody>
                    <a:bodyPr/>
                    <a:lstStyle/>
                    <a:p>
                      <a:pPr algn="ctr"/>
                      <a:r>
                        <a:rPr lang="en-US" sz="1300" dirty="0">
                          <a:latin typeface="Calibri" panose="020F0502020204030204" pitchFamily="34" charset="0"/>
                        </a:rPr>
                        <a:t>Prophets</a:t>
                      </a:r>
                    </a:p>
                  </a:txBody>
                  <a:tcPr/>
                </a:tc>
                <a:tc>
                  <a:txBody>
                    <a:bodyPr/>
                    <a:lstStyle/>
                    <a:p>
                      <a:pPr algn="ctr"/>
                      <a:r>
                        <a:rPr lang="en-US" sz="1300" dirty="0">
                          <a:latin typeface="Calibri" panose="020F0502020204030204" pitchFamily="34" charset="0"/>
                        </a:rPr>
                        <a:t>Kings</a:t>
                      </a:r>
                    </a:p>
                  </a:txBody>
                  <a:tcPr/>
                </a:tc>
                <a:tc>
                  <a:txBody>
                    <a:bodyPr/>
                    <a:lstStyle/>
                    <a:p>
                      <a:pPr algn="ctr"/>
                      <a:r>
                        <a:rPr lang="en-US" sz="1300" dirty="0">
                          <a:latin typeface="Calibri" panose="020F0502020204030204" pitchFamily="34" charset="0"/>
                        </a:rPr>
                        <a:t>Year</a:t>
                      </a:r>
                    </a:p>
                  </a:txBody>
                  <a:tcPr/>
                </a:tc>
                <a:tc>
                  <a:txBody>
                    <a:bodyPr/>
                    <a:lstStyle/>
                    <a:p>
                      <a:pPr algn="ctr"/>
                      <a:r>
                        <a:rPr lang="en-US" sz="1000" dirty="0">
                          <a:latin typeface="Calibri" panose="020F0502020204030204" pitchFamily="34" charset="0"/>
                        </a:rPr>
                        <a:t>Years Reigned</a:t>
                      </a:r>
                    </a:p>
                  </a:txBody>
                  <a:tcPr/>
                </a:tc>
                <a:tc>
                  <a:txBody>
                    <a:bodyPr/>
                    <a:lstStyle/>
                    <a:p>
                      <a:pPr algn="ctr"/>
                      <a:r>
                        <a:rPr lang="en-US" sz="1300" dirty="0">
                          <a:latin typeface="Calibri" panose="020F0502020204030204" pitchFamily="34" charset="0"/>
                        </a:rPr>
                        <a:t>Prophets</a:t>
                      </a:r>
                    </a:p>
                  </a:txBody>
                  <a:tcPr/>
                </a:tc>
                <a:extLst>
                  <a:ext uri="{0D108BD9-81ED-4DB2-BD59-A6C34878D82A}">
                    <a16:rowId xmlns:a16="http://schemas.microsoft.com/office/drawing/2014/main" val="10000"/>
                  </a:ext>
                </a:extLst>
              </a:tr>
              <a:tr h="231252">
                <a:tc>
                  <a:txBody>
                    <a:bodyPr/>
                    <a:lstStyle/>
                    <a:p>
                      <a:r>
                        <a:rPr lang="en-US" sz="1300" dirty="0">
                          <a:latin typeface="Calibri" panose="020F0502020204030204" pitchFamily="34" charset="0"/>
                        </a:rPr>
                        <a:t>Jeroboam</a:t>
                      </a:r>
                    </a:p>
                  </a:txBody>
                  <a:tcPr/>
                </a:tc>
                <a:tc>
                  <a:txBody>
                    <a:bodyPr/>
                    <a:lstStyle/>
                    <a:p>
                      <a:r>
                        <a:rPr lang="en-US" sz="1300" dirty="0">
                          <a:latin typeface="Calibri" panose="020F0502020204030204" pitchFamily="34" charset="0"/>
                        </a:rPr>
                        <a:t>930-909 BC</a:t>
                      </a:r>
                    </a:p>
                  </a:txBody>
                  <a:tcPr/>
                </a:tc>
                <a:tc>
                  <a:txBody>
                    <a:bodyPr/>
                    <a:lstStyle/>
                    <a:p>
                      <a:r>
                        <a:rPr lang="en-US" sz="1300" dirty="0">
                          <a:latin typeface="Calibri" panose="020F0502020204030204" pitchFamily="34" charset="0"/>
                        </a:rPr>
                        <a:t>22</a:t>
                      </a:r>
                    </a:p>
                  </a:txBody>
                  <a:tcPr/>
                </a:tc>
                <a:tc>
                  <a:txBody>
                    <a:bodyPr/>
                    <a:lstStyle/>
                    <a:p>
                      <a:r>
                        <a:rPr lang="en-US" sz="1300" dirty="0" err="1">
                          <a:latin typeface="Calibri" panose="020F0502020204030204" pitchFamily="34" charset="0"/>
                        </a:rPr>
                        <a:t>Ahijah</a:t>
                      </a:r>
                      <a:r>
                        <a:rPr lang="en-US" sz="1300" dirty="0"/>
                        <a:t>, man of God </a:t>
                      </a:r>
                      <a:r>
                        <a:rPr lang="en-US" sz="1300" dirty="0" err="1"/>
                        <a:t>Iddo</a:t>
                      </a:r>
                      <a:endParaRPr lang="en-US" sz="1300" dirty="0"/>
                    </a:p>
                  </a:txBody>
                  <a:tcPr/>
                </a:tc>
                <a:tc>
                  <a:txBody>
                    <a:bodyPr/>
                    <a:lstStyle/>
                    <a:p>
                      <a:r>
                        <a:rPr lang="en-US" sz="1300" dirty="0" err="1">
                          <a:latin typeface="Calibri" panose="020F0502020204030204" pitchFamily="34" charset="0"/>
                        </a:rPr>
                        <a:t>Rehoboam</a:t>
                      </a:r>
                      <a:endParaRPr lang="en-US" sz="1300" dirty="0"/>
                    </a:p>
                  </a:txBody>
                  <a:tcPr/>
                </a:tc>
                <a:tc>
                  <a:txBody>
                    <a:bodyPr/>
                    <a:lstStyle/>
                    <a:p>
                      <a:r>
                        <a:rPr lang="en-US" sz="1300" dirty="0">
                          <a:latin typeface="Calibri" panose="020F0502020204030204" pitchFamily="34" charset="0"/>
                        </a:rPr>
                        <a:t>930-913 BC</a:t>
                      </a:r>
                    </a:p>
                  </a:txBody>
                  <a:tcPr/>
                </a:tc>
                <a:tc>
                  <a:txBody>
                    <a:bodyPr/>
                    <a:lstStyle/>
                    <a:p>
                      <a:r>
                        <a:rPr lang="en-US" sz="1300" dirty="0">
                          <a:latin typeface="Calibri" panose="020F0502020204030204" pitchFamily="34" charset="0"/>
                        </a:rPr>
                        <a:t>17</a:t>
                      </a:r>
                    </a:p>
                  </a:txBody>
                  <a:tcPr/>
                </a:tc>
                <a:tc>
                  <a:txBody>
                    <a:bodyPr/>
                    <a:lstStyle/>
                    <a:p>
                      <a:r>
                        <a:rPr lang="en-US" sz="1300" dirty="0">
                          <a:latin typeface="Calibri" panose="020F0502020204030204" pitchFamily="34" charset="0"/>
                        </a:rPr>
                        <a:t>Shemaiah, </a:t>
                      </a:r>
                      <a:r>
                        <a:rPr lang="en-US" sz="1300" dirty="0" err="1"/>
                        <a:t>Iddo</a:t>
                      </a:r>
                      <a:endParaRPr lang="en-US" sz="1300" dirty="0"/>
                    </a:p>
                  </a:txBody>
                  <a:tcPr/>
                </a:tc>
                <a:extLst>
                  <a:ext uri="{0D108BD9-81ED-4DB2-BD59-A6C34878D82A}">
                    <a16:rowId xmlns:a16="http://schemas.microsoft.com/office/drawing/2014/main" val="10001"/>
                  </a:ext>
                </a:extLst>
              </a:tr>
              <a:tr h="231252">
                <a:tc>
                  <a:txBody>
                    <a:bodyPr/>
                    <a:lstStyle/>
                    <a:p>
                      <a:r>
                        <a:rPr lang="en-US" sz="1300" dirty="0" err="1">
                          <a:latin typeface="Calibri" panose="020F0502020204030204" pitchFamily="34" charset="0"/>
                        </a:rPr>
                        <a:t>Nadab</a:t>
                      </a:r>
                      <a:endParaRPr lang="en-US" sz="1300" dirty="0"/>
                    </a:p>
                  </a:txBody>
                  <a:tcPr/>
                </a:tc>
                <a:tc>
                  <a:txBody>
                    <a:bodyPr/>
                    <a:lstStyle/>
                    <a:p>
                      <a:r>
                        <a:rPr lang="en-US" sz="1300" dirty="0">
                          <a:latin typeface="Calibri" panose="020F0502020204030204" pitchFamily="34" charset="0"/>
                        </a:rPr>
                        <a:t>909-908 BC</a:t>
                      </a:r>
                    </a:p>
                  </a:txBody>
                  <a:tcPr/>
                </a:tc>
                <a:tc>
                  <a:txBody>
                    <a:bodyPr/>
                    <a:lstStyle/>
                    <a:p>
                      <a:r>
                        <a:rPr lang="en-US" sz="1300" dirty="0">
                          <a:latin typeface="Calibri" panose="020F0502020204030204" pitchFamily="34" charset="0"/>
                        </a:rPr>
                        <a:t>2</a:t>
                      </a:r>
                    </a:p>
                  </a:txBody>
                  <a:tcPr/>
                </a:tc>
                <a:tc>
                  <a:txBody>
                    <a:bodyPr/>
                    <a:lstStyle/>
                    <a:p>
                      <a:endParaRPr lang="en-US" sz="1300" dirty="0">
                        <a:latin typeface="Calibri" panose="020F0502020204030204" pitchFamily="34" charset="0"/>
                      </a:endParaRPr>
                    </a:p>
                  </a:txBody>
                  <a:tcPr/>
                </a:tc>
                <a:tc>
                  <a:txBody>
                    <a:bodyPr/>
                    <a:lstStyle/>
                    <a:p>
                      <a:r>
                        <a:rPr lang="en-US" sz="1300" dirty="0" err="1">
                          <a:latin typeface="Calibri" panose="020F0502020204030204" pitchFamily="34" charset="0"/>
                        </a:rPr>
                        <a:t>Abijam</a:t>
                      </a:r>
                      <a:r>
                        <a:rPr lang="en-US" sz="1300" dirty="0"/>
                        <a:t>/</a:t>
                      </a:r>
                      <a:r>
                        <a:rPr lang="en-US" sz="1300" dirty="0" err="1"/>
                        <a:t>Abijah</a:t>
                      </a:r>
                      <a:endParaRPr lang="en-US" sz="1300" dirty="0"/>
                    </a:p>
                  </a:txBody>
                  <a:tcPr/>
                </a:tc>
                <a:tc>
                  <a:txBody>
                    <a:bodyPr/>
                    <a:lstStyle/>
                    <a:p>
                      <a:r>
                        <a:rPr lang="en-US" sz="1300" dirty="0">
                          <a:latin typeface="Calibri" panose="020F0502020204030204" pitchFamily="34" charset="0"/>
                        </a:rPr>
                        <a:t>913-910 BC</a:t>
                      </a:r>
                    </a:p>
                  </a:txBody>
                  <a:tcPr/>
                </a:tc>
                <a:tc>
                  <a:txBody>
                    <a:bodyPr/>
                    <a:lstStyle/>
                    <a:p>
                      <a:r>
                        <a:rPr lang="en-US" sz="1300" dirty="0">
                          <a:latin typeface="Calibri" panose="020F0502020204030204" pitchFamily="34" charset="0"/>
                        </a:rPr>
                        <a:t>3</a:t>
                      </a:r>
                    </a:p>
                  </a:txBody>
                  <a:tcPr/>
                </a:tc>
                <a:tc>
                  <a:txBody>
                    <a:bodyPr/>
                    <a:lstStyle/>
                    <a:p>
                      <a:r>
                        <a:rPr lang="en-US" sz="1300" dirty="0" err="1">
                          <a:latin typeface="Calibri" panose="020F0502020204030204" pitchFamily="34" charset="0"/>
                        </a:rPr>
                        <a:t>Iddo</a:t>
                      </a:r>
                      <a:endParaRPr lang="en-US" sz="1300" dirty="0"/>
                    </a:p>
                  </a:txBody>
                  <a:tcPr/>
                </a:tc>
                <a:extLst>
                  <a:ext uri="{0D108BD9-81ED-4DB2-BD59-A6C34878D82A}">
                    <a16:rowId xmlns:a16="http://schemas.microsoft.com/office/drawing/2014/main" val="10002"/>
                  </a:ext>
                </a:extLst>
              </a:tr>
              <a:tr h="231252">
                <a:tc>
                  <a:txBody>
                    <a:bodyPr/>
                    <a:lstStyle/>
                    <a:p>
                      <a:r>
                        <a:rPr lang="en-US" sz="1300" dirty="0" err="1">
                          <a:latin typeface="Calibri" panose="020F0502020204030204" pitchFamily="34" charset="0"/>
                        </a:rPr>
                        <a:t>Baasha</a:t>
                      </a:r>
                      <a:endParaRPr lang="en-US" sz="1300" dirty="0"/>
                    </a:p>
                  </a:txBody>
                  <a:tcPr/>
                </a:tc>
                <a:tc>
                  <a:txBody>
                    <a:bodyPr/>
                    <a:lstStyle/>
                    <a:p>
                      <a:r>
                        <a:rPr lang="en-US" sz="1300" dirty="0">
                          <a:latin typeface="Calibri" panose="020F0502020204030204" pitchFamily="34" charset="0"/>
                        </a:rPr>
                        <a:t>908-886 BC</a:t>
                      </a:r>
                    </a:p>
                  </a:txBody>
                  <a:tcPr/>
                </a:tc>
                <a:tc>
                  <a:txBody>
                    <a:bodyPr/>
                    <a:lstStyle/>
                    <a:p>
                      <a:r>
                        <a:rPr lang="en-US" sz="1300" dirty="0">
                          <a:latin typeface="Calibri" panose="020F0502020204030204" pitchFamily="34" charset="0"/>
                        </a:rPr>
                        <a:t>24</a:t>
                      </a:r>
                    </a:p>
                  </a:txBody>
                  <a:tcPr/>
                </a:tc>
                <a:tc>
                  <a:txBody>
                    <a:bodyPr/>
                    <a:lstStyle/>
                    <a:p>
                      <a:r>
                        <a:rPr lang="en-US" sz="1300" dirty="0">
                          <a:latin typeface="Calibri" panose="020F0502020204030204" pitchFamily="34" charset="0"/>
                        </a:rPr>
                        <a:t>Jehu</a:t>
                      </a:r>
                    </a:p>
                  </a:txBody>
                  <a:tcPr/>
                </a:tc>
                <a:tc>
                  <a:txBody>
                    <a:bodyPr/>
                    <a:lstStyle/>
                    <a:p>
                      <a:r>
                        <a:rPr lang="en-US" sz="1300" dirty="0">
                          <a:solidFill>
                            <a:srgbClr val="FF0000"/>
                          </a:solidFill>
                          <a:latin typeface="Calibri" panose="020F0502020204030204" pitchFamily="34" charset="0"/>
                        </a:rPr>
                        <a:t>Asa</a:t>
                      </a:r>
                    </a:p>
                  </a:txBody>
                  <a:tcPr/>
                </a:tc>
                <a:tc>
                  <a:txBody>
                    <a:bodyPr/>
                    <a:lstStyle/>
                    <a:p>
                      <a:r>
                        <a:rPr lang="en-US" sz="1300" dirty="0">
                          <a:solidFill>
                            <a:schemeClr val="tx1"/>
                          </a:solidFill>
                          <a:latin typeface="Calibri" panose="020F0502020204030204" pitchFamily="34" charset="0"/>
                        </a:rPr>
                        <a:t>910-869 BC</a:t>
                      </a:r>
                    </a:p>
                  </a:txBody>
                  <a:tcPr/>
                </a:tc>
                <a:tc>
                  <a:txBody>
                    <a:bodyPr/>
                    <a:lstStyle/>
                    <a:p>
                      <a:r>
                        <a:rPr lang="en-US" sz="1300" dirty="0">
                          <a:latin typeface="Calibri" panose="020F0502020204030204" pitchFamily="34" charset="0"/>
                        </a:rPr>
                        <a:t>41</a:t>
                      </a:r>
                    </a:p>
                  </a:txBody>
                  <a:tcPr/>
                </a:tc>
                <a:tc>
                  <a:txBody>
                    <a:bodyPr/>
                    <a:lstStyle/>
                    <a:p>
                      <a:r>
                        <a:rPr lang="en-US" sz="1300" dirty="0" err="1">
                          <a:latin typeface="Calibri" panose="020F0502020204030204" pitchFamily="34" charset="0"/>
                        </a:rPr>
                        <a:t>Azariah</a:t>
                      </a:r>
                      <a:r>
                        <a:rPr lang="en-US" sz="1300" dirty="0"/>
                        <a:t>, </a:t>
                      </a:r>
                      <a:r>
                        <a:rPr lang="en-US" sz="1300" dirty="0" err="1"/>
                        <a:t>Hanani</a:t>
                      </a:r>
                      <a:endParaRPr lang="en-US" sz="1300" dirty="0"/>
                    </a:p>
                  </a:txBody>
                  <a:tcPr/>
                </a:tc>
                <a:extLst>
                  <a:ext uri="{0D108BD9-81ED-4DB2-BD59-A6C34878D82A}">
                    <a16:rowId xmlns:a16="http://schemas.microsoft.com/office/drawing/2014/main" val="10003"/>
                  </a:ext>
                </a:extLst>
              </a:tr>
              <a:tr h="231252">
                <a:tc>
                  <a:txBody>
                    <a:bodyPr/>
                    <a:lstStyle/>
                    <a:p>
                      <a:r>
                        <a:rPr lang="en-US" sz="1300" dirty="0" err="1">
                          <a:latin typeface="Calibri" panose="020F0502020204030204" pitchFamily="34" charset="0"/>
                        </a:rPr>
                        <a:t>Elah</a:t>
                      </a:r>
                      <a:endParaRPr lang="en-US" sz="1300" dirty="0"/>
                    </a:p>
                  </a:txBody>
                  <a:tcPr/>
                </a:tc>
                <a:tc>
                  <a:txBody>
                    <a:bodyPr/>
                    <a:lstStyle/>
                    <a:p>
                      <a:r>
                        <a:rPr lang="en-US" sz="1300" dirty="0">
                          <a:latin typeface="Calibri" panose="020F0502020204030204" pitchFamily="34" charset="0"/>
                        </a:rPr>
                        <a:t>886-895 BC</a:t>
                      </a:r>
                    </a:p>
                  </a:txBody>
                  <a:tcPr/>
                </a:tc>
                <a:tc>
                  <a:txBody>
                    <a:bodyPr/>
                    <a:lstStyle/>
                    <a:p>
                      <a:r>
                        <a:rPr lang="en-US" sz="1300" dirty="0">
                          <a:latin typeface="Calibri" panose="020F0502020204030204" pitchFamily="34" charset="0"/>
                        </a:rPr>
                        <a:t>2</a:t>
                      </a:r>
                    </a:p>
                  </a:txBody>
                  <a:tcPr/>
                </a:tc>
                <a:tc>
                  <a:txBody>
                    <a:bodyPr/>
                    <a:lstStyle/>
                    <a:p>
                      <a:endParaRPr lang="en-US" sz="1300" dirty="0">
                        <a:latin typeface="Calibri" panose="020F0502020204030204" pitchFamily="34" charset="0"/>
                      </a:endParaRPr>
                    </a:p>
                  </a:txBody>
                  <a:tcPr/>
                </a:tc>
                <a:tc>
                  <a:txBody>
                    <a:bodyPr/>
                    <a:lstStyle/>
                    <a:p>
                      <a:r>
                        <a:rPr lang="en-US" sz="1300" dirty="0">
                          <a:solidFill>
                            <a:srgbClr val="FF0000"/>
                          </a:solidFill>
                          <a:latin typeface="Calibri" panose="020F0502020204030204" pitchFamily="34" charset="0"/>
                        </a:rPr>
                        <a:t>Jehoshaphat</a:t>
                      </a:r>
                    </a:p>
                  </a:txBody>
                  <a:tcPr/>
                </a:tc>
                <a:tc>
                  <a:txBody>
                    <a:bodyPr/>
                    <a:lstStyle/>
                    <a:p>
                      <a:r>
                        <a:rPr lang="en-US" sz="1300" dirty="0">
                          <a:solidFill>
                            <a:schemeClr val="tx1"/>
                          </a:solidFill>
                          <a:latin typeface="Calibri" panose="020F0502020204030204" pitchFamily="34" charset="0"/>
                        </a:rPr>
                        <a:t>872-848 BC</a:t>
                      </a:r>
                    </a:p>
                  </a:txBody>
                  <a:tcPr/>
                </a:tc>
                <a:tc>
                  <a:txBody>
                    <a:bodyPr/>
                    <a:lstStyle/>
                    <a:p>
                      <a:r>
                        <a:rPr lang="en-US" sz="1300" dirty="0">
                          <a:latin typeface="Calibri" panose="020F0502020204030204" pitchFamily="34" charset="0"/>
                        </a:rPr>
                        <a:t>25</a:t>
                      </a:r>
                    </a:p>
                  </a:txBody>
                  <a:tcPr/>
                </a:tc>
                <a:tc>
                  <a:txBody>
                    <a:bodyPr/>
                    <a:lstStyle/>
                    <a:p>
                      <a:r>
                        <a:rPr lang="en-US" sz="1300" dirty="0" err="1">
                          <a:latin typeface="Calibri" panose="020F0502020204030204" pitchFamily="34" charset="0"/>
                        </a:rPr>
                        <a:t>Jehaziel</a:t>
                      </a:r>
                      <a:endParaRPr lang="en-US" sz="1300" dirty="0"/>
                    </a:p>
                  </a:txBody>
                  <a:tcPr/>
                </a:tc>
                <a:extLst>
                  <a:ext uri="{0D108BD9-81ED-4DB2-BD59-A6C34878D82A}">
                    <a16:rowId xmlns:a16="http://schemas.microsoft.com/office/drawing/2014/main" val="10004"/>
                  </a:ext>
                </a:extLst>
              </a:tr>
              <a:tr h="231252">
                <a:tc>
                  <a:txBody>
                    <a:bodyPr/>
                    <a:lstStyle/>
                    <a:p>
                      <a:r>
                        <a:rPr lang="en-US" sz="1300" dirty="0" err="1">
                          <a:latin typeface="Calibri" panose="020F0502020204030204" pitchFamily="34" charset="0"/>
                        </a:rPr>
                        <a:t>Zimri</a:t>
                      </a:r>
                      <a:r>
                        <a:rPr lang="en-US" sz="1300" dirty="0"/>
                        <a:t>, </a:t>
                      </a:r>
                      <a:r>
                        <a:rPr lang="en-US" sz="1300" dirty="0" err="1"/>
                        <a:t>Tibni</a:t>
                      </a:r>
                      <a:r>
                        <a:rPr lang="en-US" sz="1300" dirty="0"/>
                        <a:t>, </a:t>
                      </a:r>
                      <a:r>
                        <a:rPr lang="en-US" sz="1300" dirty="0" err="1"/>
                        <a:t>Omri</a:t>
                      </a:r>
                      <a:endParaRPr lang="en-US" sz="1300" dirty="0"/>
                    </a:p>
                  </a:txBody>
                  <a:tcPr/>
                </a:tc>
                <a:tc>
                  <a:txBody>
                    <a:bodyPr/>
                    <a:lstStyle/>
                    <a:p>
                      <a:r>
                        <a:rPr lang="en-US" sz="1300" dirty="0">
                          <a:latin typeface="Calibri" panose="020F0502020204030204" pitchFamily="34" charset="0"/>
                        </a:rPr>
                        <a:t>885 BC</a:t>
                      </a:r>
                    </a:p>
                  </a:txBody>
                  <a:tcPr/>
                </a:tc>
                <a:tc>
                  <a:txBody>
                    <a:bodyPr/>
                    <a:lstStyle/>
                    <a:p>
                      <a:r>
                        <a:rPr lang="en-US" sz="1300" dirty="0">
                          <a:latin typeface="Calibri" panose="020F0502020204030204" pitchFamily="34" charset="0"/>
                        </a:rPr>
                        <a:t>7 days, 12</a:t>
                      </a:r>
                    </a:p>
                  </a:txBody>
                  <a:tcPr/>
                </a:tc>
                <a:tc>
                  <a:txBody>
                    <a:bodyPr/>
                    <a:lstStyle/>
                    <a:p>
                      <a:endParaRPr lang="en-US" sz="1300" dirty="0">
                        <a:latin typeface="Calibri" panose="020F0502020204030204" pitchFamily="34" charset="0"/>
                      </a:endParaRPr>
                    </a:p>
                  </a:txBody>
                  <a:tcPr/>
                </a:tc>
                <a:tc>
                  <a:txBody>
                    <a:bodyPr/>
                    <a:lstStyle/>
                    <a:p>
                      <a:r>
                        <a:rPr lang="en-US" sz="1300" dirty="0" err="1">
                          <a:latin typeface="Calibri" panose="020F0502020204030204" pitchFamily="34" charset="0"/>
                        </a:rPr>
                        <a:t>Jehoran</a:t>
                      </a:r>
                      <a:endParaRPr lang="en-US" sz="1300" dirty="0"/>
                    </a:p>
                  </a:txBody>
                  <a:tcPr/>
                </a:tc>
                <a:tc>
                  <a:txBody>
                    <a:bodyPr/>
                    <a:lstStyle/>
                    <a:p>
                      <a:r>
                        <a:rPr lang="en-US" sz="1300" dirty="0">
                          <a:latin typeface="Calibri" panose="020F0502020204030204" pitchFamily="34" charset="0"/>
                        </a:rPr>
                        <a:t>848-841 BC</a:t>
                      </a:r>
                    </a:p>
                  </a:txBody>
                  <a:tcPr/>
                </a:tc>
                <a:tc>
                  <a:txBody>
                    <a:bodyPr/>
                    <a:lstStyle/>
                    <a:p>
                      <a:r>
                        <a:rPr lang="en-US" sz="1300" dirty="0">
                          <a:latin typeface="Calibri" panose="020F0502020204030204" pitchFamily="34" charset="0"/>
                        </a:rPr>
                        <a:t>8</a:t>
                      </a:r>
                    </a:p>
                  </a:txBody>
                  <a:tcPr/>
                </a:tc>
                <a:tc>
                  <a:txBody>
                    <a:bodyPr/>
                    <a:lstStyle/>
                    <a:p>
                      <a:r>
                        <a:rPr lang="en-US" sz="1300" dirty="0">
                          <a:latin typeface="Calibri" panose="020F0502020204030204" pitchFamily="34" charset="0"/>
                        </a:rPr>
                        <a:t>Obadiah ?</a:t>
                      </a:r>
                    </a:p>
                  </a:txBody>
                  <a:tcPr/>
                </a:tc>
                <a:extLst>
                  <a:ext uri="{0D108BD9-81ED-4DB2-BD59-A6C34878D82A}">
                    <a16:rowId xmlns:a16="http://schemas.microsoft.com/office/drawing/2014/main" val="10005"/>
                  </a:ext>
                </a:extLst>
              </a:tr>
              <a:tr h="231252">
                <a:tc>
                  <a:txBody>
                    <a:bodyPr/>
                    <a:lstStyle/>
                    <a:p>
                      <a:r>
                        <a:rPr lang="en-US" sz="1300" dirty="0">
                          <a:latin typeface="Calibri" panose="020F0502020204030204" pitchFamily="34" charset="0"/>
                        </a:rPr>
                        <a:t>Ahab</a:t>
                      </a:r>
                    </a:p>
                  </a:txBody>
                  <a:tcPr/>
                </a:tc>
                <a:tc>
                  <a:txBody>
                    <a:bodyPr/>
                    <a:lstStyle/>
                    <a:p>
                      <a:r>
                        <a:rPr lang="en-US" sz="1300" dirty="0">
                          <a:latin typeface="Calibri" panose="020F0502020204030204" pitchFamily="34" charset="0"/>
                        </a:rPr>
                        <a:t>874-853 BC</a:t>
                      </a:r>
                    </a:p>
                  </a:txBody>
                  <a:tcPr/>
                </a:tc>
                <a:tc>
                  <a:txBody>
                    <a:bodyPr/>
                    <a:lstStyle/>
                    <a:p>
                      <a:r>
                        <a:rPr lang="en-US" sz="1300" dirty="0">
                          <a:latin typeface="Calibri" panose="020F0502020204030204" pitchFamily="34" charset="0"/>
                        </a:rPr>
                        <a:t>22</a:t>
                      </a:r>
                    </a:p>
                  </a:txBody>
                  <a:tcPr/>
                </a:tc>
                <a:tc>
                  <a:txBody>
                    <a:bodyPr/>
                    <a:lstStyle/>
                    <a:p>
                      <a:r>
                        <a:rPr lang="en-US" sz="1300" dirty="0">
                          <a:latin typeface="Calibri" panose="020F0502020204030204" pitchFamily="34" charset="0"/>
                        </a:rPr>
                        <a:t>Elijah, </a:t>
                      </a:r>
                      <a:r>
                        <a:rPr lang="en-US" sz="1300" dirty="0" err="1"/>
                        <a:t>Michaiah</a:t>
                      </a:r>
                      <a:endParaRPr lang="en-US" sz="1300" dirty="0"/>
                    </a:p>
                  </a:txBody>
                  <a:tcPr/>
                </a:tc>
                <a:tc>
                  <a:txBody>
                    <a:bodyPr/>
                    <a:lstStyle/>
                    <a:p>
                      <a:r>
                        <a:rPr lang="en-US" sz="1300" dirty="0" err="1">
                          <a:latin typeface="Calibri" panose="020F0502020204030204" pitchFamily="34" charset="0"/>
                        </a:rPr>
                        <a:t>Ahazaih</a:t>
                      </a:r>
                      <a:endParaRPr lang="en-US" sz="1300" dirty="0"/>
                    </a:p>
                  </a:txBody>
                  <a:tcPr/>
                </a:tc>
                <a:tc>
                  <a:txBody>
                    <a:bodyPr/>
                    <a:lstStyle/>
                    <a:p>
                      <a:r>
                        <a:rPr lang="en-US" sz="1300" dirty="0">
                          <a:latin typeface="Calibri" panose="020F0502020204030204" pitchFamily="34" charset="0"/>
                        </a:rPr>
                        <a:t>841 BC</a:t>
                      </a:r>
                    </a:p>
                  </a:txBody>
                  <a:tcPr/>
                </a:tc>
                <a:tc>
                  <a:txBody>
                    <a:bodyPr/>
                    <a:lstStyle/>
                    <a:p>
                      <a:r>
                        <a:rPr lang="en-US" sz="1300" dirty="0">
                          <a:latin typeface="Calibri" panose="020F0502020204030204" pitchFamily="34" charset="0"/>
                        </a:rPr>
                        <a:t>1</a:t>
                      </a:r>
                    </a:p>
                  </a:txBody>
                  <a:tcPr/>
                </a:tc>
                <a:tc>
                  <a:txBody>
                    <a:bodyPr/>
                    <a:lstStyle/>
                    <a:p>
                      <a:endParaRPr lang="en-US" sz="1300" dirty="0">
                        <a:latin typeface="Calibri" panose="020F0502020204030204" pitchFamily="34" charset="0"/>
                      </a:endParaRPr>
                    </a:p>
                  </a:txBody>
                  <a:tcPr/>
                </a:tc>
                <a:extLst>
                  <a:ext uri="{0D108BD9-81ED-4DB2-BD59-A6C34878D82A}">
                    <a16:rowId xmlns:a16="http://schemas.microsoft.com/office/drawing/2014/main" val="10006"/>
                  </a:ext>
                </a:extLst>
              </a:tr>
              <a:tr h="231252">
                <a:tc>
                  <a:txBody>
                    <a:bodyPr/>
                    <a:lstStyle/>
                    <a:p>
                      <a:r>
                        <a:rPr lang="en-US" sz="1300" dirty="0" err="1">
                          <a:latin typeface="Calibri" panose="020F0502020204030204" pitchFamily="34" charset="0"/>
                        </a:rPr>
                        <a:t>Ahaziah</a:t>
                      </a:r>
                      <a:endParaRPr lang="en-US" sz="1300" dirty="0"/>
                    </a:p>
                  </a:txBody>
                  <a:tcPr/>
                </a:tc>
                <a:tc>
                  <a:txBody>
                    <a:bodyPr/>
                    <a:lstStyle/>
                    <a:p>
                      <a:r>
                        <a:rPr lang="en-US" sz="1300" dirty="0">
                          <a:latin typeface="Calibri" panose="020F0502020204030204" pitchFamily="34" charset="0"/>
                        </a:rPr>
                        <a:t>853-852</a:t>
                      </a:r>
                    </a:p>
                  </a:txBody>
                  <a:tcPr/>
                </a:tc>
                <a:tc>
                  <a:txBody>
                    <a:bodyPr/>
                    <a:lstStyle/>
                    <a:p>
                      <a:r>
                        <a:rPr lang="en-US" sz="1300" dirty="0">
                          <a:latin typeface="Calibri" panose="020F0502020204030204" pitchFamily="34" charset="0"/>
                        </a:rPr>
                        <a:t>2</a:t>
                      </a:r>
                    </a:p>
                  </a:txBody>
                  <a:tcPr/>
                </a:tc>
                <a:tc>
                  <a:txBody>
                    <a:bodyPr/>
                    <a:lstStyle/>
                    <a:p>
                      <a:r>
                        <a:rPr lang="en-US" sz="1300" dirty="0">
                          <a:latin typeface="Calibri" panose="020F0502020204030204" pitchFamily="34" charset="0"/>
                        </a:rPr>
                        <a:t>Elijah</a:t>
                      </a:r>
                    </a:p>
                  </a:txBody>
                  <a:tcPr/>
                </a:tc>
                <a:tc>
                  <a:txBody>
                    <a:bodyPr/>
                    <a:lstStyle/>
                    <a:p>
                      <a:r>
                        <a:rPr lang="en-US" sz="1300" dirty="0" err="1">
                          <a:latin typeface="Calibri" panose="020F0502020204030204" pitchFamily="34" charset="0"/>
                        </a:rPr>
                        <a:t>Athaliah</a:t>
                      </a:r>
                      <a:endParaRPr lang="en-US" sz="1300" dirty="0"/>
                    </a:p>
                  </a:txBody>
                  <a:tcPr/>
                </a:tc>
                <a:tc>
                  <a:txBody>
                    <a:bodyPr/>
                    <a:lstStyle/>
                    <a:p>
                      <a:r>
                        <a:rPr lang="en-US" sz="1300" dirty="0">
                          <a:latin typeface="Calibri" panose="020F0502020204030204" pitchFamily="34" charset="0"/>
                        </a:rPr>
                        <a:t>841-835 BC</a:t>
                      </a:r>
                    </a:p>
                  </a:txBody>
                  <a:tcPr/>
                </a:tc>
                <a:tc>
                  <a:txBody>
                    <a:bodyPr/>
                    <a:lstStyle/>
                    <a:p>
                      <a:r>
                        <a:rPr lang="en-US" sz="1300" dirty="0">
                          <a:latin typeface="Calibri" panose="020F0502020204030204" pitchFamily="34" charset="0"/>
                        </a:rPr>
                        <a:t>6</a:t>
                      </a:r>
                    </a:p>
                  </a:txBody>
                  <a:tcPr/>
                </a:tc>
                <a:tc>
                  <a:txBody>
                    <a:bodyPr/>
                    <a:lstStyle/>
                    <a:p>
                      <a:endParaRPr lang="en-US" sz="1300" dirty="0">
                        <a:latin typeface="Calibri" panose="020F0502020204030204" pitchFamily="34" charset="0"/>
                      </a:endParaRPr>
                    </a:p>
                  </a:txBody>
                  <a:tcPr/>
                </a:tc>
                <a:extLst>
                  <a:ext uri="{0D108BD9-81ED-4DB2-BD59-A6C34878D82A}">
                    <a16:rowId xmlns:a16="http://schemas.microsoft.com/office/drawing/2014/main" val="10007"/>
                  </a:ext>
                </a:extLst>
              </a:tr>
              <a:tr h="231252">
                <a:tc>
                  <a:txBody>
                    <a:bodyPr/>
                    <a:lstStyle/>
                    <a:p>
                      <a:r>
                        <a:rPr lang="en-US" sz="1300" dirty="0" err="1">
                          <a:latin typeface="Calibri" panose="020F0502020204030204" pitchFamily="34" charset="0"/>
                        </a:rPr>
                        <a:t>Jehoram</a:t>
                      </a:r>
                      <a:r>
                        <a:rPr lang="en-US" sz="1300" dirty="0"/>
                        <a:t>/</a:t>
                      </a:r>
                      <a:r>
                        <a:rPr lang="en-US" sz="1300" dirty="0" err="1"/>
                        <a:t>Joram</a:t>
                      </a:r>
                      <a:endParaRPr lang="en-US" sz="1300" dirty="0"/>
                    </a:p>
                  </a:txBody>
                  <a:tcPr/>
                </a:tc>
                <a:tc>
                  <a:txBody>
                    <a:bodyPr/>
                    <a:lstStyle/>
                    <a:p>
                      <a:r>
                        <a:rPr lang="en-US" sz="1300" dirty="0">
                          <a:latin typeface="Calibri" panose="020F0502020204030204" pitchFamily="34" charset="0"/>
                        </a:rPr>
                        <a:t>852-841 BC</a:t>
                      </a:r>
                    </a:p>
                  </a:txBody>
                  <a:tcPr/>
                </a:tc>
                <a:tc>
                  <a:txBody>
                    <a:bodyPr/>
                    <a:lstStyle/>
                    <a:p>
                      <a:r>
                        <a:rPr lang="en-US" sz="1300" dirty="0">
                          <a:latin typeface="Calibri" panose="020F0502020204030204" pitchFamily="34" charset="0"/>
                        </a:rPr>
                        <a:t>12</a:t>
                      </a:r>
                    </a:p>
                  </a:txBody>
                  <a:tcPr/>
                </a:tc>
                <a:tc>
                  <a:txBody>
                    <a:bodyPr/>
                    <a:lstStyle/>
                    <a:p>
                      <a:r>
                        <a:rPr lang="en-US" sz="1300" dirty="0">
                          <a:latin typeface="Calibri" panose="020F0502020204030204" pitchFamily="34" charset="0"/>
                        </a:rPr>
                        <a:t>Elisha</a:t>
                      </a:r>
                    </a:p>
                  </a:txBody>
                  <a:tcPr/>
                </a:tc>
                <a:tc>
                  <a:txBody>
                    <a:bodyPr/>
                    <a:lstStyle/>
                    <a:p>
                      <a:r>
                        <a:rPr lang="en-US" sz="1300" dirty="0">
                          <a:solidFill>
                            <a:srgbClr val="FF0000"/>
                          </a:solidFill>
                          <a:latin typeface="Calibri" panose="020F0502020204030204" pitchFamily="34" charset="0"/>
                        </a:rPr>
                        <a:t>Jehoash/</a:t>
                      </a:r>
                      <a:r>
                        <a:rPr lang="en-US" sz="1300" dirty="0" err="1">
                          <a:solidFill>
                            <a:srgbClr val="FF0000"/>
                          </a:solidFill>
                        </a:rPr>
                        <a:t>Joash</a:t>
                      </a:r>
                      <a:endParaRPr lang="en-US" sz="1300" dirty="0">
                        <a:solidFill>
                          <a:srgbClr val="FF0000"/>
                        </a:solidFill>
                      </a:endParaRPr>
                    </a:p>
                  </a:txBody>
                  <a:tcPr/>
                </a:tc>
                <a:tc>
                  <a:txBody>
                    <a:bodyPr/>
                    <a:lstStyle/>
                    <a:p>
                      <a:r>
                        <a:rPr lang="en-US" sz="1300" dirty="0">
                          <a:solidFill>
                            <a:schemeClr val="tx1"/>
                          </a:solidFill>
                          <a:latin typeface="Calibri" panose="020F0502020204030204" pitchFamily="34" charset="0"/>
                        </a:rPr>
                        <a:t>835-796 BC</a:t>
                      </a:r>
                    </a:p>
                  </a:txBody>
                  <a:tcPr/>
                </a:tc>
                <a:tc>
                  <a:txBody>
                    <a:bodyPr/>
                    <a:lstStyle/>
                    <a:p>
                      <a:r>
                        <a:rPr lang="en-US" sz="1300" dirty="0">
                          <a:latin typeface="Calibri" panose="020F0502020204030204" pitchFamily="34" charset="0"/>
                        </a:rPr>
                        <a:t>40</a:t>
                      </a:r>
                    </a:p>
                  </a:txBody>
                  <a:tcPr/>
                </a:tc>
                <a:tc>
                  <a:txBody>
                    <a:bodyPr/>
                    <a:lstStyle/>
                    <a:p>
                      <a:r>
                        <a:rPr lang="en-US" sz="1300" dirty="0">
                          <a:latin typeface="Calibri" panose="020F0502020204030204" pitchFamily="34" charset="0"/>
                        </a:rPr>
                        <a:t>Joel</a:t>
                      </a:r>
                    </a:p>
                  </a:txBody>
                  <a:tcPr/>
                </a:tc>
                <a:extLst>
                  <a:ext uri="{0D108BD9-81ED-4DB2-BD59-A6C34878D82A}">
                    <a16:rowId xmlns:a16="http://schemas.microsoft.com/office/drawing/2014/main" val="10008"/>
                  </a:ext>
                </a:extLst>
              </a:tr>
              <a:tr h="231252">
                <a:tc>
                  <a:txBody>
                    <a:bodyPr/>
                    <a:lstStyle/>
                    <a:p>
                      <a:r>
                        <a:rPr lang="en-US" sz="1300" dirty="0">
                          <a:latin typeface="Calibri" panose="020F0502020204030204" pitchFamily="34" charset="0"/>
                        </a:rPr>
                        <a:t>Jehu</a:t>
                      </a:r>
                    </a:p>
                  </a:txBody>
                  <a:tcPr/>
                </a:tc>
                <a:tc>
                  <a:txBody>
                    <a:bodyPr/>
                    <a:lstStyle/>
                    <a:p>
                      <a:r>
                        <a:rPr lang="en-US" sz="1300" dirty="0">
                          <a:latin typeface="Calibri" panose="020F0502020204030204" pitchFamily="34" charset="0"/>
                        </a:rPr>
                        <a:t>841-814 BC</a:t>
                      </a:r>
                    </a:p>
                  </a:txBody>
                  <a:tcPr/>
                </a:tc>
                <a:tc>
                  <a:txBody>
                    <a:bodyPr/>
                    <a:lstStyle/>
                    <a:p>
                      <a:r>
                        <a:rPr lang="en-US" sz="1300" dirty="0">
                          <a:latin typeface="Calibri" panose="020F0502020204030204" pitchFamily="34" charset="0"/>
                        </a:rPr>
                        <a:t>28</a:t>
                      </a:r>
                    </a:p>
                  </a:txBody>
                  <a:tcPr/>
                </a:tc>
                <a:tc>
                  <a:txBody>
                    <a:bodyPr/>
                    <a:lstStyle/>
                    <a:p>
                      <a:r>
                        <a:rPr lang="en-US" sz="1300" dirty="0">
                          <a:latin typeface="Calibri" panose="020F0502020204030204" pitchFamily="34" charset="0"/>
                        </a:rPr>
                        <a:t>Elisha</a:t>
                      </a:r>
                    </a:p>
                  </a:txBody>
                  <a:tcPr/>
                </a:tc>
                <a:tc>
                  <a:txBody>
                    <a:bodyPr/>
                    <a:lstStyle/>
                    <a:p>
                      <a:r>
                        <a:rPr lang="en-US" sz="1300" dirty="0" err="1">
                          <a:solidFill>
                            <a:srgbClr val="FF0000"/>
                          </a:solidFill>
                          <a:latin typeface="Calibri" panose="020F0502020204030204" pitchFamily="34" charset="0"/>
                        </a:rPr>
                        <a:t>Amaziah</a:t>
                      </a:r>
                      <a:endParaRPr lang="en-US" sz="1300" dirty="0">
                        <a:solidFill>
                          <a:srgbClr val="FF0000"/>
                        </a:solidFill>
                      </a:endParaRPr>
                    </a:p>
                  </a:txBody>
                  <a:tcPr/>
                </a:tc>
                <a:tc>
                  <a:txBody>
                    <a:bodyPr/>
                    <a:lstStyle/>
                    <a:p>
                      <a:r>
                        <a:rPr lang="en-US" sz="1300" b="0" dirty="0">
                          <a:solidFill>
                            <a:schemeClr val="tx1"/>
                          </a:solidFill>
                          <a:latin typeface="Calibri" panose="020F0502020204030204" pitchFamily="34" charset="0"/>
                        </a:rPr>
                        <a:t>796-767 BC</a:t>
                      </a:r>
                    </a:p>
                  </a:txBody>
                  <a:tcPr/>
                </a:tc>
                <a:tc>
                  <a:txBody>
                    <a:bodyPr/>
                    <a:lstStyle/>
                    <a:p>
                      <a:r>
                        <a:rPr lang="en-US" sz="1300" dirty="0">
                          <a:latin typeface="Calibri" panose="020F0502020204030204" pitchFamily="34" charset="0"/>
                        </a:rPr>
                        <a:t>29</a:t>
                      </a:r>
                    </a:p>
                  </a:txBody>
                  <a:tcPr/>
                </a:tc>
                <a:tc>
                  <a:txBody>
                    <a:bodyPr/>
                    <a:lstStyle/>
                    <a:p>
                      <a:r>
                        <a:rPr lang="en-US" sz="1300" dirty="0">
                          <a:latin typeface="Calibri" panose="020F0502020204030204" pitchFamily="34" charset="0"/>
                        </a:rPr>
                        <a:t>Joel</a:t>
                      </a:r>
                    </a:p>
                  </a:txBody>
                  <a:tcPr/>
                </a:tc>
                <a:extLst>
                  <a:ext uri="{0D108BD9-81ED-4DB2-BD59-A6C34878D82A}">
                    <a16:rowId xmlns:a16="http://schemas.microsoft.com/office/drawing/2014/main" val="10009"/>
                  </a:ext>
                </a:extLst>
              </a:tr>
              <a:tr h="231252">
                <a:tc>
                  <a:txBody>
                    <a:bodyPr/>
                    <a:lstStyle/>
                    <a:p>
                      <a:r>
                        <a:rPr lang="en-US" sz="1300" dirty="0" err="1">
                          <a:latin typeface="Calibri" panose="020F0502020204030204" pitchFamily="34" charset="0"/>
                        </a:rPr>
                        <a:t>Jehoahaz</a:t>
                      </a:r>
                      <a:endParaRPr lang="en-US" sz="1300" dirty="0"/>
                    </a:p>
                  </a:txBody>
                  <a:tcPr/>
                </a:tc>
                <a:tc>
                  <a:txBody>
                    <a:bodyPr/>
                    <a:lstStyle/>
                    <a:p>
                      <a:r>
                        <a:rPr lang="en-US" sz="1300" dirty="0">
                          <a:latin typeface="Calibri" panose="020F0502020204030204" pitchFamily="34" charset="0"/>
                        </a:rPr>
                        <a:t>814-798 BC</a:t>
                      </a:r>
                    </a:p>
                  </a:txBody>
                  <a:tcPr/>
                </a:tc>
                <a:tc>
                  <a:txBody>
                    <a:bodyPr/>
                    <a:lstStyle/>
                    <a:p>
                      <a:r>
                        <a:rPr lang="en-US" sz="1300" dirty="0">
                          <a:latin typeface="Calibri" panose="020F0502020204030204" pitchFamily="34" charset="0"/>
                        </a:rPr>
                        <a:t>17</a:t>
                      </a:r>
                    </a:p>
                  </a:txBody>
                  <a:tcPr/>
                </a:tc>
                <a:tc>
                  <a:txBody>
                    <a:bodyPr/>
                    <a:lstStyle/>
                    <a:p>
                      <a:r>
                        <a:rPr lang="en-US" sz="1300" dirty="0">
                          <a:latin typeface="Calibri" panose="020F0502020204030204" pitchFamily="34" charset="0"/>
                        </a:rPr>
                        <a:t>Elisha</a:t>
                      </a:r>
                    </a:p>
                  </a:txBody>
                  <a:tcPr/>
                </a:tc>
                <a:tc>
                  <a:txBody>
                    <a:bodyPr/>
                    <a:lstStyle/>
                    <a:p>
                      <a:r>
                        <a:rPr lang="en-US" sz="1300" dirty="0" err="1">
                          <a:solidFill>
                            <a:srgbClr val="FF0000"/>
                          </a:solidFill>
                          <a:latin typeface="Calibri" panose="020F0502020204030204" pitchFamily="34" charset="0"/>
                        </a:rPr>
                        <a:t>Azariah</a:t>
                      </a:r>
                      <a:r>
                        <a:rPr lang="en-US" sz="1300" dirty="0">
                          <a:solidFill>
                            <a:srgbClr val="FF0000"/>
                          </a:solidFill>
                        </a:rPr>
                        <a:t>/</a:t>
                      </a:r>
                      <a:r>
                        <a:rPr lang="en-US" sz="1300" dirty="0" err="1">
                          <a:solidFill>
                            <a:srgbClr val="FF0000"/>
                          </a:solidFill>
                        </a:rPr>
                        <a:t>Uzziah</a:t>
                      </a:r>
                      <a:endParaRPr lang="en-US" sz="1300" dirty="0">
                        <a:solidFill>
                          <a:srgbClr val="FF0000"/>
                        </a:solidFill>
                      </a:endParaRPr>
                    </a:p>
                  </a:txBody>
                  <a:tcPr/>
                </a:tc>
                <a:tc>
                  <a:txBody>
                    <a:bodyPr/>
                    <a:lstStyle/>
                    <a:p>
                      <a:r>
                        <a:rPr lang="en-US" sz="1300" dirty="0">
                          <a:solidFill>
                            <a:schemeClr val="tx1"/>
                          </a:solidFill>
                          <a:latin typeface="Calibri" panose="020F0502020204030204" pitchFamily="34" charset="0"/>
                        </a:rPr>
                        <a:t>792-740 BC</a:t>
                      </a:r>
                    </a:p>
                  </a:txBody>
                  <a:tcPr/>
                </a:tc>
                <a:tc>
                  <a:txBody>
                    <a:bodyPr/>
                    <a:lstStyle/>
                    <a:p>
                      <a:r>
                        <a:rPr lang="en-US" sz="1300" dirty="0">
                          <a:latin typeface="Calibri" panose="020F0502020204030204" pitchFamily="34" charset="0"/>
                        </a:rPr>
                        <a:t>52</a:t>
                      </a:r>
                    </a:p>
                  </a:txBody>
                  <a:tcPr/>
                </a:tc>
                <a:tc>
                  <a:txBody>
                    <a:bodyPr/>
                    <a:lstStyle/>
                    <a:p>
                      <a:r>
                        <a:rPr lang="en-US" sz="1300" dirty="0">
                          <a:latin typeface="Calibri" panose="020F0502020204030204" pitchFamily="34" charset="0"/>
                        </a:rPr>
                        <a:t>Joel, Isaiah</a:t>
                      </a:r>
                    </a:p>
                  </a:txBody>
                  <a:tcPr/>
                </a:tc>
                <a:extLst>
                  <a:ext uri="{0D108BD9-81ED-4DB2-BD59-A6C34878D82A}">
                    <a16:rowId xmlns:a16="http://schemas.microsoft.com/office/drawing/2014/main" val="10010"/>
                  </a:ext>
                </a:extLst>
              </a:tr>
              <a:tr h="231252">
                <a:tc>
                  <a:txBody>
                    <a:bodyPr/>
                    <a:lstStyle/>
                    <a:p>
                      <a:r>
                        <a:rPr lang="en-US" sz="1300" dirty="0">
                          <a:latin typeface="Calibri" panose="020F0502020204030204" pitchFamily="34" charset="0"/>
                        </a:rPr>
                        <a:t>Jehoash/</a:t>
                      </a:r>
                      <a:r>
                        <a:rPr lang="en-US" sz="1300" dirty="0" err="1"/>
                        <a:t>Joash</a:t>
                      </a:r>
                      <a:endParaRPr lang="en-US" sz="1300" dirty="0"/>
                    </a:p>
                  </a:txBody>
                  <a:tcPr/>
                </a:tc>
                <a:tc>
                  <a:txBody>
                    <a:bodyPr/>
                    <a:lstStyle/>
                    <a:p>
                      <a:r>
                        <a:rPr lang="en-US" sz="1300" dirty="0">
                          <a:latin typeface="Calibri" panose="020F0502020204030204" pitchFamily="34" charset="0"/>
                        </a:rPr>
                        <a:t>798-782 BC</a:t>
                      </a:r>
                    </a:p>
                  </a:txBody>
                  <a:tcPr/>
                </a:tc>
                <a:tc>
                  <a:txBody>
                    <a:bodyPr/>
                    <a:lstStyle/>
                    <a:p>
                      <a:r>
                        <a:rPr lang="en-US" sz="1300" dirty="0">
                          <a:latin typeface="Calibri" panose="020F0502020204030204" pitchFamily="34" charset="0"/>
                        </a:rPr>
                        <a:t>16</a:t>
                      </a:r>
                    </a:p>
                  </a:txBody>
                  <a:tcPr/>
                </a:tc>
                <a:tc>
                  <a:txBody>
                    <a:bodyPr/>
                    <a:lstStyle/>
                    <a:p>
                      <a:r>
                        <a:rPr lang="en-US" sz="1300" dirty="0">
                          <a:latin typeface="Calibri" panose="020F0502020204030204" pitchFamily="34" charset="0"/>
                        </a:rPr>
                        <a:t>Elisha</a:t>
                      </a:r>
                    </a:p>
                    <a:p>
                      <a:r>
                        <a:rPr lang="en-US" sz="1300" dirty="0"/>
                        <a:t>Jonah</a:t>
                      </a:r>
                    </a:p>
                  </a:txBody>
                  <a:tcPr/>
                </a:tc>
                <a:tc>
                  <a:txBody>
                    <a:bodyPr/>
                    <a:lstStyle/>
                    <a:p>
                      <a:r>
                        <a:rPr lang="en-US" sz="1300" dirty="0" err="1">
                          <a:solidFill>
                            <a:srgbClr val="FF0000"/>
                          </a:solidFill>
                          <a:latin typeface="Calibri" panose="020F0502020204030204" pitchFamily="34" charset="0"/>
                        </a:rPr>
                        <a:t>Jotham</a:t>
                      </a:r>
                      <a:endParaRPr lang="en-US" sz="1300" dirty="0">
                        <a:solidFill>
                          <a:srgbClr val="FF0000"/>
                        </a:solidFill>
                      </a:endParaRPr>
                    </a:p>
                  </a:txBody>
                  <a:tcPr/>
                </a:tc>
                <a:tc>
                  <a:txBody>
                    <a:bodyPr/>
                    <a:lstStyle/>
                    <a:p>
                      <a:r>
                        <a:rPr lang="en-US" sz="1300" dirty="0">
                          <a:solidFill>
                            <a:schemeClr val="tx1"/>
                          </a:solidFill>
                          <a:latin typeface="Calibri" panose="020F0502020204030204" pitchFamily="34" charset="0"/>
                        </a:rPr>
                        <a:t>750-735 BC</a:t>
                      </a:r>
                    </a:p>
                  </a:txBody>
                  <a:tcPr/>
                </a:tc>
                <a:tc>
                  <a:txBody>
                    <a:bodyPr/>
                    <a:lstStyle/>
                    <a:p>
                      <a:r>
                        <a:rPr lang="en-US" sz="1300" dirty="0">
                          <a:latin typeface="Calibri" panose="020F0502020204030204" pitchFamily="34" charset="0"/>
                        </a:rPr>
                        <a:t>16</a:t>
                      </a:r>
                    </a:p>
                  </a:txBody>
                  <a:tcPr/>
                </a:tc>
                <a:tc>
                  <a:txBody>
                    <a:bodyPr/>
                    <a:lstStyle/>
                    <a:p>
                      <a:r>
                        <a:rPr lang="en-US" sz="1300" dirty="0">
                          <a:latin typeface="Calibri" panose="020F0502020204030204" pitchFamily="34" charset="0"/>
                        </a:rPr>
                        <a:t>Isaiah, Micah</a:t>
                      </a:r>
                    </a:p>
                  </a:txBody>
                  <a:tcPr/>
                </a:tc>
                <a:extLst>
                  <a:ext uri="{0D108BD9-81ED-4DB2-BD59-A6C34878D82A}">
                    <a16:rowId xmlns:a16="http://schemas.microsoft.com/office/drawing/2014/main" val="10011"/>
                  </a:ext>
                </a:extLst>
              </a:tr>
              <a:tr h="231252">
                <a:tc>
                  <a:txBody>
                    <a:bodyPr/>
                    <a:lstStyle/>
                    <a:p>
                      <a:r>
                        <a:rPr lang="en-US" sz="1300" dirty="0">
                          <a:latin typeface="Calibri" panose="020F0502020204030204" pitchFamily="34" charset="0"/>
                        </a:rPr>
                        <a:t>Jeroboam</a:t>
                      </a:r>
                      <a:r>
                        <a:rPr lang="en-US" sz="1300" baseline="0" dirty="0"/>
                        <a:t> II</a:t>
                      </a:r>
                      <a:endParaRPr lang="en-US" sz="1300" dirty="0"/>
                    </a:p>
                  </a:txBody>
                  <a:tcPr/>
                </a:tc>
                <a:tc>
                  <a:txBody>
                    <a:bodyPr/>
                    <a:lstStyle/>
                    <a:p>
                      <a:r>
                        <a:rPr lang="en-US" sz="1300" dirty="0">
                          <a:latin typeface="Calibri" panose="020F0502020204030204" pitchFamily="34" charset="0"/>
                        </a:rPr>
                        <a:t>793-753 BC</a:t>
                      </a:r>
                    </a:p>
                  </a:txBody>
                  <a:tcPr/>
                </a:tc>
                <a:tc>
                  <a:txBody>
                    <a:bodyPr/>
                    <a:lstStyle/>
                    <a:p>
                      <a:r>
                        <a:rPr lang="en-US" sz="1300" dirty="0">
                          <a:latin typeface="Calibri" panose="020F0502020204030204" pitchFamily="34" charset="0"/>
                        </a:rPr>
                        <a:t>41</a:t>
                      </a:r>
                    </a:p>
                  </a:txBody>
                  <a:tcPr/>
                </a:tc>
                <a:tc>
                  <a:txBody>
                    <a:bodyPr/>
                    <a:lstStyle/>
                    <a:p>
                      <a:r>
                        <a:rPr lang="en-US" sz="1300" dirty="0">
                          <a:latin typeface="Calibri" panose="020F0502020204030204" pitchFamily="34" charset="0"/>
                        </a:rPr>
                        <a:t>Jonah, Amos,</a:t>
                      </a:r>
                      <a:r>
                        <a:rPr lang="en-US" sz="1300" baseline="0" dirty="0"/>
                        <a:t> Hosea</a:t>
                      </a:r>
                      <a:endParaRPr lang="en-US" sz="1300" dirty="0"/>
                    </a:p>
                  </a:txBody>
                  <a:tcPr/>
                </a:tc>
                <a:tc>
                  <a:txBody>
                    <a:bodyPr/>
                    <a:lstStyle/>
                    <a:p>
                      <a:r>
                        <a:rPr lang="en-US" sz="1300" dirty="0">
                          <a:latin typeface="Calibri" panose="020F0502020204030204" pitchFamily="34" charset="0"/>
                        </a:rPr>
                        <a:t>Ahaz</a:t>
                      </a:r>
                    </a:p>
                  </a:txBody>
                  <a:tcPr/>
                </a:tc>
                <a:tc>
                  <a:txBody>
                    <a:bodyPr/>
                    <a:lstStyle/>
                    <a:p>
                      <a:r>
                        <a:rPr lang="en-US" sz="1300" dirty="0">
                          <a:latin typeface="Calibri" panose="020F0502020204030204" pitchFamily="34" charset="0"/>
                        </a:rPr>
                        <a:t>735-715 BC</a:t>
                      </a:r>
                    </a:p>
                  </a:txBody>
                  <a:tcPr/>
                </a:tc>
                <a:tc>
                  <a:txBody>
                    <a:bodyPr/>
                    <a:lstStyle/>
                    <a:p>
                      <a:r>
                        <a:rPr lang="en-US" sz="1300" dirty="0">
                          <a:latin typeface="Calibri" panose="020F0502020204030204" pitchFamily="34" charset="0"/>
                        </a:rPr>
                        <a:t>16</a:t>
                      </a:r>
                    </a:p>
                  </a:txBody>
                  <a:tcPr/>
                </a:tc>
                <a:tc>
                  <a:txBody>
                    <a:bodyPr/>
                    <a:lstStyle/>
                    <a:p>
                      <a:r>
                        <a:rPr lang="en-US" sz="1300" dirty="0">
                          <a:latin typeface="Calibri" panose="020F0502020204030204" pitchFamily="34" charset="0"/>
                        </a:rPr>
                        <a:t>Isaiah, Micah</a:t>
                      </a:r>
                    </a:p>
                  </a:txBody>
                  <a:tcPr/>
                </a:tc>
                <a:extLst>
                  <a:ext uri="{0D108BD9-81ED-4DB2-BD59-A6C34878D82A}">
                    <a16:rowId xmlns:a16="http://schemas.microsoft.com/office/drawing/2014/main" val="10012"/>
                  </a:ext>
                </a:extLst>
              </a:tr>
              <a:tr h="231252">
                <a:tc>
                  <a:txBody>
                    <a:bodyPr/>
                    <a:lstStyle/>
                    <a:p>
                      <a:r>
                        <a:rPr lang="en-US" sz="1300" dirty="0">
                          <a:latin typeface="Calibri" panose="020F0502020204030204" pitchFamily="34" charset="0"/>
                        </a:rPr>
                        <a:t>Zechariah</a:t>
                      </a:r>
                    </a:p>
                  </a:txBody>
                  <a:tcPr/>
                </a:tc>
                <a:tc>
                  <a:txBody>
                    <a:bodyPr/>
                    <a:lstStyle/>
                    <a:p>
                      <a:r>
                        <a:rPr lang="en-US" sz="1300" dirty="0">
                          <a:latin typeface="Calibri" panose="020F0502020204030204" pitchFamily="34" charset="0"/>
                        </a:rPr>
                        <a:t>753 BC</a:t>
                      </a:r>
                    </a:p>
                  </a:txBody>
                  <a:tcPr/>
                </a:tc>
                <a:tc>
                  <a:txBody>
                    <a:bodyPr/>
                    <a:lstStyle/>
                    <a:p>
                      <a:r>
                        <a:rPr lang="en-US" sz="1300" dirty="0">
                          <a:latin typeface="Calibri" panose="020F0502020204030204" pitchFamily="34" charset="0"/>
                        </a:rPr>
                        <a:t>6 mon</a:t>
                      </a:r>
                    </a:p>
                  </a:txBody>
                  <a:tcPr/>
                </a:tc>
                <a:tc>
                  <a:txBody>
                    <a:bodyPr/>
                    <a:lstStyle/>
                    <a:p>
                      <a:r>
                        <a:rPr lang="en-US" sz="1300" dirty="0">
                          <a:latin typeface="Calibri" panose="020F0502020204030204" pitchFamily="34" charset="0"/>
                        </a:rPr>
                        <a:t>Hosea</a:t>
                      </a:r>
                    </a:p>
                  </a:txBody>
                  <a:tcPr/>
                </a:tc>
                <a:tc>
                  <a:txBody>
                    <a:bodyPr/>
                    <a:lstStyle/>
                    <a:p>
                      <a:r>
                        <a:rPr lang="en-US" sz="1300" dirty="0">
                          <a:solidFill>
                            <a:srgbClr val="FF0000"/>
                          </a:solidFill>
                          <a:latin typeface="Calibri" panose="020F0502020204030204" pitchFamily="34" charset="0"/>
                        </a:rPr>
                        <a:t>Hezekiah</a:t>
                      </a:r>
                    </a:p>
                  </a:txBody>
                  <a:tcPr/>
                </a:tc>
                <a:tc>
                  <a:txBody>
                    <a:bodyPr/>
                    <a:lstStyle/>
                    <a:p>
                      <a:r>
                        <a:rPr lang="en-US" sz="1300" dirty="0">
                          <a:solidFill>
                            <a:schemeClr val="tx1"/>
                          </a:solidFill>
                          <a:latin typeface="Calibri" panose="020F0502020204030204" pitchFamily="34" charset="0"/>
                        </a:rPr>
                        <a:t>715-686 BC</a:t>
                      </a:r>
                    </a:p>
                  </a:txBody>
                  <a:tcPr/>
                </a:tc>
                <a:tc>
                  <a:txBody>
                    <a:bodyPr/>
                    <a:lstStyle/>
                    <a:p>
                      <a:r>
                        <a:rPr lang="en-US" sz="1300" dirty="0">
                          <a:latin typeface="Calibri" panose="020F0502020204030204" pitchFamily="34" charset="0"/>
                        </a:rPr>
                        <a:t>29</a:t>
                      </a:r>
                    </a:p>
                  </a:txBody>
                  <a:tcPr/>
                </a:tc>
                <a:tc>
                  <a:txBody>
                    <a:bodyPr/>
                    <a:lstStyle/>
                    <a:p>
                      <a:r>
                        <a:rPr lang="en-US" sz="1300" dirty="0">
                          <a:latin typeface="Calibri" panose="020F0502020204030204" pitchFamily="34" charset="0"/>
                        </a:rPr>
                        <a:t>Isaiah, Micah</a:t>
                      </a:r>
                    </a:p>
                  </a:txBody>
                  <a:tcPr/>
                </a:tc>
                <a:extLst>
                  <a:ext uri="{0D108BD9-81ED-4DB2-BD59-A6C34878D82A}">
                    <a16:rowId xmlns:a16="http://schemas.microsoft.com/office/drawing/2014/main" val="10013"/>
                  </a:ext>
                </a:extLst>
              </a:tr>
              <a:tr h="231252">
                <a:tc>
                  <a:txBody>
                    <a:bodyPr/>
                    <a:lstStyle/>
                    <a:p>
                      <a:r>
                        <a:rPr lang="en-US" sz="1300" dirty="0">
                          <a:latin typeface="Calibri" panose="020F0502020204030204" pitchFamily="34" charset="0"/>
                        </a:rPr>
                        <a:t>Shallum</a:t>
                      </a:r>
                    </a:p>
                  </a:txBody>
                  <a:tcPr/>
                </a:tc>
                <a:tc>
                  <a:txBody>
                    <a:bodyPr/>
                    <a:lstStyle/>
                    <a:p>
                      <a:r>
                        <a:rPr lang="en-US" sz="1300" dirty="0">
                          <a:latin typeface="Calibri" panose="020F0502020204030204" pitchFamily="34" charset="0"/>
                        </a:rPr>
                        <a:t>752 BC</a:t>
                      </a:r>
                    </a:p>
                  </a:txBody>
                  <a:tcPr/>
                </a:tc>
                <a:tc>
                  <a:txBody>
                    <a:bodyPr/>
                    <a:lstStyle/>
                    <a:p>
                      <a:r>
                        <a:rPr lang="en-US" sz="1300" dirty="0">
                          <a:latin typeface="Calibri" panose="020F0502020204030204" pitchFamily="34" charset="0"/>
                        </a:rPr>
                        <a:t>1 mon</a:t>
                      </a:r>
                    </a:p>
                  </a:txBody>
                  <a:tcPr/>
                </a:tc>
                <a:tc>
                  <a:txBody>
                    <a:bodyPr/>
                    <a:lstStyle/>
                    <a:p>
                      <a:r>
                        <a:rPr lang="en-US" sz="1300" dirty="0">
                          <a:latin typeface="Calibri" panose="020F0502020204030204" pitchFamily="34" charset="0"/>
                        </a:rPr>
                        <a:t>Hosea</a:t>
                      </a:r>
                    </a:p>
                  </a:txBody>
                  <a:tcPr/>
                </a:tc>
                <a:tc>
                  <a:txBody>
                    <a:bodyPr/>
                    <a:lstStyle/>
                    <a:p>
                      <a:r>
                        <a:rPr lang="en-US" sz="1300" dirty="0">
                          <a:latin typeface="Calibri" panose="020F0502020204030204" pitchFamily="34" charset="0"/>
                        </a:rPr>
                        <a:t>Manasseh</a:t>
                      </a:r>
                    </a:p>
                  </a:txBody>
                  <a:tcPr/>
                </a:tc>
                <a:tc>
                  <a:txBody>
                    <a:bodyPr/>
                    <a:lstStyle/>
                    <a:p>
                      <a:r>
                        <a:rPr lang="en-US" sz="1300" dirty="0">
                          <a:latin typeface="Calibri" panose="020F0502020204030204" pitchFamily="34" charset="0"/>
                        </a:rPr>
                        <a:t>697-642 BC</a:t>
                      </a:r>
                    </a:p>
                  </a:txBody>
                  <a:tcPr/>
                </a:tc>
                <a:tc>
                  <a:txBody>
                    <a:bodyPr/>
                    <a:lstStyle/>
                    <a:p>
                      <a:r>
                        <a:rPr lang="en-US" sz="1300" dirty="0">
                          <a:latin typeface="Calibri" panose="020F0502020204030204" pitchFamily="34" charset="0"/>
                        </a:rPr>
                        <a:t>55</a:t>
                      </a:r>
                    </a:p>
                  </a:txBody>
                  <a:tcPr/>
                </a:tc>
                <a:tc>
                  <a:txBody>
                    <a:bodyPr/>
                    <a:lstStyle/>
                    <a:p>
                      <a:r>
                        <a:rPr lang="en-US" sz="1300" dirty="0">
                          <a:latin typeface="Calibri" panose="020F0502020204030204" pitchFamily="34" charset="0"/>
                        </a:rPr>
                        <a:t>Nahum</a:t>
                      </a:r>
                    </a:p>
                  </a:txBody>
                  <a:tcPr/>
                </a:tc>
                <a:extLst>
                  <a:ext uri="{0D108BD9-81ED-4DB2-BD59-A6C34878D82A}">
                    <a16:rowId xmlns:a16="http://schemas.microsoft.com/office/drawing/2014/main" val="10014"/>
                  </a:ext>
                </a:extLst>
              </a:tr>
              <a:tr h="231252">
                <a:tc>
                  <a:txBody>
                    <a:bodyPr/>
                    <a:lstStyle/>
                    <a:p>
                      <a:r>
                        <a:rPr lang="en-US" sz="1300" dirty="0" err="1">
                          <a:latin typeface="Calibri" panose="020F0502020204030204" pitchFamily="34" charset="0"/>
                        </a:rPr>
                        <a:t>Menahem</a:t>
                      </a:r>
                      <a:endParaRPr lang="en-US" sz="1300" dirty="0"/>
                    </a:p>
                  </a:txBody>
                  <a:tcPr/>
                </a:tc>
                <a:tc>
                  <a:txBody>
                    <a:bodyPr/>
                    <a:lstStyle/>
                    <a:p>
                      <a:r>
                        <a:rPr lang="en-US" sz="1300" dirty="0">
                          <a:latin typeface="Calibri" panose="020F0502020204030204" pitchFamily="34" charset="0"/>
                        </a:rPr>
                        <a:t>752-742 BC</a:t>
                      </a:r>
                    </a:p>
                  </a:txBody>
                  <a:tcPr/>
                </a:tc>
                <a:tc>
                  <a:txBody>
                    <a:bodyPr/>
                    <a:lstStyle/>
                    <a:p>
                      <a:r>
                        <a:rPr lang="en-US" sz="1300" dirty="0">
                          <a:latin typeface="Calibri" panose="020F0502020204030204" pitchFamily="34" charset="0"/>
                        </a:rPr>
                        <a:t>10</a:t>
                      </a:r>
                    </a:p>
                  </a:txBody>
                  <a:tcPr/>
                </a:tc>
                <a:tc>
                  <a:txBody>
                    <a:bodyPr/>
                    <a:lstStyle/>
                    <a:p>
                      <a:r>
                        <a:rPr lang="en-US" sz="1300" dirty="0">
                          <a:latin typeface="Calibri" panose="020F0502020204030204" pitchFamily="34" charset="0"/>
                        </a:rPr>
                        <a:t>Hosea</a:t>
                      </a:r>
                    </a:p>
                  </a:txBody>
                  <a:tcPr/>
                </a:tc>
                <a:tc>
                  <a:txBody>
                    <a:bodyPr/>
                    <a:lstStyle/>
                    <a:p>
                      <a:r>
                        <a:rPr lang="en-US" sz="1300" dirty="0">
                          <a:latin typeface="Calibri" panose="020F0502020204030204" pitchFamily="34" charset="0"/>
                        </a:rPr>
                        <a:t>Amon</a:t>
                      </a:r>
                    </a:p>
                  </a:txBody>
                  <a:tcPr/>
                </a:tc>
                <a:tc>
                  <a:txBody>
                    <a:bodyPr/>
                    <a:lstStyle/>
                    <a:p>
                      <a:r>
                        <a:rPr lang="en-US" sz="1300" dirty="0">
                          <a:latin typeface="Calibri" panose="020F0502020204030204" pitchFamily="34" charset="0"/>
                        </a:rPr>
                        <a:t>642-640 BC</a:t>
                      </a:r>
                    </a:p>
                  </a:txBody>
                  <a:tcPr/>
                </a:tc>
                <a:tc>
                  <a:txBody>
                    <a:bodyPr/>
                    <a:lstStyle/>
                    <a:p>
                      <a:r>
                        <a:rPr lang="en-US" sz="1300" dirty="0">
                          <a:latin typeface="Calibri" panose="020F0502020204030204" pitchFamily="34" charset="0"/>
                        </a:rPr>
                        <a:t>2</a:t>
                      </a:r>
                    </a:p>
                  </a:txBody>
                  <a:tcPr/>
                </a:tc>
                <a:tc>
                  <a:txBody>
                    <a:bodyPr/>
                    <a:lstStyle/>
                    <a:p>
                      <a:r>
                        <a:rPr lang="en-US" sz="1300" dirty="0">
                          <a:latin typeface="Calibri" panose="020F0502020204030204" pitchFamily="34" charset="0"/>
                        </a:rPr>
                        <a:t>Nahum</a:t>
                      </a:r>
                    </a:p>
                  </a:txBody>
                  <a:tcPr/>
                </a:tc>
                <a:extLst>
                  <a:ext uri="{0D108BD9-81ED-4DB2-BD59-A6C34878D82A}">
                    <a16:rowId xmlns:a16="http://schemas.microsoft.com/office/drawing/2014/main" val="10015"/>
                  </a:ext>
                </a:extLst>
              </a:tr>
              <a:tr h="231252">
                <a:tc>
                  <a:txBody>
                    <a:bodyPr/>
                    <a:lstStyle/>
                    <a:p>
                      <a:r>
                        <a:rPr lang="en-US" sz="1300" dirty="0" err="1">
                          <a:latin typeface="Calibri" panose="020F0502020204030204" pitchFamily="34" charset="0"/>
                        </a:rPr>
                        <a:t>Pekahiah</a:t>
                      </a:r>
                      <a:endParaRPr lang="en-US" sz="1300" dirty="0"/>
                    </a:p>
                  </a:txBody>
                  <a:tcPr/>
                </a:tc>
                <a:tc>
                  <a:txBody>
                    <a:bodyPr/>
                    <a:lstStyle/>
                    <a:p>
                      <a:r>
                        <a:rPr lang="en-US" sz="1300" dirty="0">
                          <a:latin typeface="Calibri" panose="020F0502020204030204" pitchFamily="34" charset="0"/>
                        </a:rPr>
                        <a:t>742-740 BC</a:t>
                      </a:r>
                    </a:p>
                  </a:txBody>
                  <a:tcPr/>
                </a:tc>
                <a:tc>
                  <a:txBody>
                    <a:bodyPr/>
                    <a:lstStyle/>
                    <a:p>
                      <a:r>
                        <a:rPr lang="en-US" sz="1300" dirty="0">
                          <a:latin typeface="Calibri" panose="020F0502020204030204" pitchFamily="34" charset="0"/>
                        </a:rPr>
                        <a:t>2</a:t>
                      </a:r>
                    </a:p>
                  </a:txBody>
                  <a:tcPr/>
                </a:tc>
                <a:tc>
                  <a:txBody>
                    <a:bodyPr/>
                    <a:lstStyle/>
                    <a:p>
                      <a:r>
                        <a:rPr lang="en-US" sz="1300" dirty="0">
                          <a:latin typeface="Calibri" panose="020F0502020204030204" pitchFamily="34" charset="0"/>
                        </a:rPr>
                        <a:t>Hosea</a:t>
                      </a:r>
                    </a:p>
                  </a:txBody>
                  <a:tcPr/>
                </a:tc>
                <a:tc>
                  <a:txBody>
                    <a:bodyPr/>
                    <a:lstStyle/>
                    <a:p>
                      <a:r>
                        <a:rPr lang="en-US" sz="1300" dirty="0">
                          <a:solidFill>
                            <a:srgbClr val="FF0000"/>
                          </a:solidFill>
                          <a:latin typeface="Calibri" panose="020F0502020204030204" pitchFamily="34" charset="0"/>
                        </a:rPr>
                        <a:t>Josiah</a:t>
                      </a:r>
                    </a:p>
                  </a:txBody>
                  <a:tcPr/>
                </a:tc>
                <a:tc>
                  <a:txBody>
                    <a:bodyPr/>
                    <a:lstStyle/>
                    <a:p>
                      <a:r>
                        <a:rPr lang="en-US" sz="1300" dirty="0">
                          <a:solidFill>
                            <a:schemeClr val="tx1"/>
                          </a:solidFill>
                          <a:latin typeface="Calibri" panose="020F0502020204030204" pitchFamily="34" charset="0"/>
                        </a:rPr>
                        <a:t>640-609 BC</a:t>
                      </a:r>
                    </a:p>
                  </a:txBody>
                  <a:tcPr/>
                </a:tc>
                <a:tc>
                  <a:txBody>
                    <a:bodyPr/>
                    <a:lstStyle/>
                    <a:p>
                      <a:r>
                        <a:rPr lang="en-US" sz="1300" dirty="0">
                          <a:latin typeface="Calibri" panose="020F0502020204030204" pitchFamily="34" charset="0"/>
                        </a:rPr>
                        <a:t>31</a:t>
                      </a:r>
                    </a:p>
                  </a:txBody>
                  <a:tcPr/>
                </a:tc>
                <a:tc>
                  <a:txBody>
                    <a:bodyPr/>
                    <a:lstStyle/>
                    <a:p>
                      <a:r>
                        <a:rPr lang="en-US" sz="1300" dirty="0" err="1">
                          <a:latin typeface="Calibri" panose="020F0502020204030204" pitchFamily="34" charset="0"/>
                        </a:rPr>
                        <a:t>Naham</a:t>
                      </a:r>
                      <a:r>
                        <a:rPr lang="en-US" sz="1300" dirty="0"/>
                        <a:t>, Zephaniah,</a:t>
                      </a:r>
                      <a:r>
                        <a:rPr lang="en-US" sz="1300" baseline="0" dirty="0"/>
                        <a:t> Habakkuk, Jeremiah, Huldah</a:t>
                      </a:r>
                      <a:endParaRPr lang="en-US" sz="1300" dirty="0"/>
                    </a:p>
                  </a:txBody>
                  <a:tcPr/>
                </a:tc>
                <a:extLst>
                  <a:ext uri="{0D108BD9-81ED-4DB2-BD59-A6C34878D82A}">
                    <a16:rowId xmlns:a16="http://schemas.microsoft.com/office/drawing/2014/main" val="10016"/>
                  </a:ext>
                </a:extLst>
              </a:tr>
              <a:tr h="231252">
                <a:tc>
                  <a:txBody>
                    <a:bodyPr/>
                    <a:lstStyle/>
                    <a:p>
                      <a:r>
                        <a:rPr lang="en-US" sz="1300" dirty="0" err="1">
                          <a:latin typeface="Calibri" panose="020F0502020204030204" pitchFamily="34" charset="0"/>
                        </a:rPr>
                        <a:t>Pekah</a:t>
                      </a:r>
                      <a:endParaRPr lang="en-US" sz="1300" dirty="0"/>
                    </a:p>
                  </a:txBody>
                  <a:tcPr/>
                </a:tc>
                <a:tc>
                  <a:txBody>
                    <a:bodyPr/>
                    <a:lstStyle/>
                    <a:p>
                      <a:r>
                        <a:rPr lang="en-US" sz="1300" dirty="0">
                          <a:latin typeface="Calibri" panose="020F0502020204030204" pitchFamily="34" charset="0"/>
                        </a:rPr>
                        <a:t>752-732 BC</a:t>
                      </a:r>
                    </a:p>
                  </a:txBody>
                  <a:tcPr/>
                </a:tc>
                <a:tc>
                  <a:txBody>
                    <a:bodyPr/>
                    <a:lstStyle/>
                    <a:p>
                      <a:r>
                        <a:rPr lang="en-US" sz="1300" dirty="0">
                          <a:latin typeface="Calibri" panose="020F0502020204030204" pitchFamily="34" charset="0"/>
                        </a:rPr>
                        <a:t>20</a:t>
                      </a:r>
                    </a:p>
                  </a:txBody>
                  <a:tcPr/>
                </a:tc>
                <a:tc>
                  <a:txBody>
                    <a:bodyPr/>
                    <a:lstStyle/>
                    <a:p>
                      <a:r>
                        <a:rPr lang="en-US" sz="1300" dirty="0">
                          <a:latin typeface="Calibri" panose="020F0502020204030204" pitchFamily="34" charset="0"/>
                        </a:rPr>
                        <a:t>Hosea, Micha</a:t>
                      </a:r>
                    </a:p>
                  </a:txBody>
                  <a:tcPr/>
                </a:tc>
                <a:tc>
                  <a:txBody>
                    <a:bodyPr/>
                    <a:lstStyle/>
                    <a:p>
                      <a:r>
                        <a:rPr lang="en-US" sz="1300" dirty="0" err="1">
                          <a:latin typeface="Calibri" panose="020F0502020204030204" pitchFamily="34" charset="0"/>
                        </a:rPr>
                        <a:t>Jehoahaz</a:t>
                      </a:r>
                      <a:endParaRPr lang="en-US" sz="1300" dirty="0"/>
                    </a:p>
                  </a:txBody>
                  <a:tcPr/>
                </a:tc>
                <a:tc>
                  <a:txBody>
                    <a:bodyPr/>
                    <a:lstStyle/>
                    <a:p>
                      <a:r>
                        <a:rPr lang="en-US" sz="1300" dirty="0">
                          <a:latin typeface="Calibri" panose="020F0502020204030204" pitchFamily="34" charset="0"/>
                        </a:rPr>
                        <a:t>609 BC</a:t>
                      </a:r>
                    </a:p>
                  </a:txBody>
                  <a:tcPr/>
                </a:tc>
                <a:tc>
                  <a:txBody>
                    <a:bodyPr/>
                    <a:lstStyle/>
                    <a:p>
                      <a:r>
                        <a:rPr lang="en-US" sz="1300" dirty="0">
                          <a:latin typeface="Calibri" panose="020F0502020204030204" pitchFamily="34" charset="0"/>
                        </a:rPr>
                        <a:t>3 mon</a:t>
                      </a:r>
                    </a:p>
                  </a:txBody>
                  <a:tcPr/>
                </a:tc>
                <a:tc>
                  <a:txBody>
                    <a:bodyPr/>
                    <a:lstStyle/>
                    <a:p>
                      <a:r>
                        <a:rPr lang="en-US" sz="1300" dirty="0">
                          <a:latin typeface="Calibri" panose="020F0502020204030204" pitchFamily="34" charset="0"/>
                        </a:rPr>
                        <a:t>Habakkuk, Jeremiah</a:t>
                      </a:r>
                    </a:p>
                  </a:txBody>
                  <a:tcPr/>
                </a:tc>
                <a:extLst>
                  <a:ext uri="{0D108BD9-81ED-4DB2-BD59-A6C34878D82A}">
                    <a16:rowId xmlns:a16="http://schemas.microsoft.com/office/drawing/2014/main" val="10017"/>
                  </a:ext>
                </a:extLst>
              </a:tr>
              <a:tr h="231252">
                <a:tc>
                  <a:txBody>
                    <a:bodyPr/>
                    <a:lstStyle/>
                    <a:p>
                      <a:r>
                        <a:rPr lang="en-US" sz="1300" dirty="0" err="1">
                          <a:latin typeface="Calibri" panose="020F0502020204030204" pitchFamily="34" charset="0"/>
                        </a:rPr>
                        <a:t>Hoshea</a:t>
                      </a:r>
                      <a:endParaRPr lang="en-US" sz="1300" dirty="0"/>
                    </a:p>
                  </a:txBody>
                  <a:tcPr/>
                </a:tc>
                <a:tc>
                  <a:txBody>
                    <a:bodyPr/>
                    <a:lstStyle/>
                    <a:p>
                      <a:r>
                        <a:rPr lang="en-US" sz="1300" dirty="0">
                          <a:latin typeface="Calibri" panose="020F0502020204030204" pitchFamily="34" charset="0"/>
                        </a:rPr>
                        <a:t>732-722 BC</a:t>
                      </a:r>
                    </a:p>
                  </a:txBody>
                  <a:tcPr/>
                </a:tc>
                <a:tc>
                  <a:txBody>
                    <a:bodyPr/>
                    <a:lstStyle/>
                    <a:p>
                      <a:r>
                        <a:rPr lang="en-US" sz="1300" dirty="0">
                          <a:latin typeface="Calibri" panose="020F0502020204030204" pitchFamily="34" charset="0"/>
                        </a:rPr>
                        <a:t>9</a:t>
                      </a:r>
                    </a:p>
                  </a:txBody>
                  <a:tcPr/>
                </a:tc>
                <a:tc>
                  <a:txBody>
                    <a:bodyPr/>
                    <a:lstStyle/>
                    <a:p>
                      <a:r>
                        <a:rPr lang="en-US" sz="1300" dirty="0">
                          <a:latin typeface="Calibri" panose="020F0502020204030204" pitchFamily="34" charset="0"/>
                        </a:rPr>
                        <a:t>Hosea, Micha</a:t>
                      </a:r>
                    </a:p>
                  </a:txBody>
                  <a:tcPr/>
                </a:tc>
                <a:tc>
                  <a:txBody>
                    <a:bodyPr/>
                    <a:lstStyle/>
                    <a:p>
                      <a:r>
                        <a:rPr lang="en-US" sz="1300" dirty="0" err="1">
                          <a:latin typeface="Calibri" panose="020F0502020204030204" pitchFamily="34" charset="0"/>
                        </a:rPr>
                        <a:t>Jehoiakim</a:t>
                      </a:r>
                      <a:endParaRPr lang="en-US" sz="1300" dirty="0"/>
                    </a:p>
                  </a:txBody>
                  <a:tcPr/>
                </a:tc>
                <a:tc>
                  <a:txBody>
                    <a:bodyPr/>
                    <a:lstStyle/>
                    <a:p>
                      <a:r>
                        <a:rPr lang="en-US" sz="1300" dirty="0">
                          <a:latin typeface="Calibri" panose="020F0502020204030204" pitchFamily="34" charset="0"/>
                        </a:rPr>
                        <a:t>609-598 BC</a:t>
                      </a:r>
                    </a:p>
                  </a:txBody>
                  <a:tcPr/>
                </a:tc>
                <a:tc>
                  <a:txBody>
                    <a:bodyPr/>
                    <a:lstStyle/>
                    <a:p>
                      <a:r>
                        <a:rPr lang="en-US" sz="1300" dirty="0">
                          <a:latin typeface="Calibri" panose="020F0502020204030204" pitchFamily="34" charset="0"/>
                        </a:rPr>
                        <a:t>11</a:t>
                      </a:r>
                    </a:p>
                  </a:txBody>
                  <a:tcPr/>
                </a:tc>
                <a:tc>
                  <a:txBody>
                    <a:bodyPr/>
                    <a:lstStyle/>
                    <a:p>
                      <a:r>
                        <a:rPr lang="en-US" sz="1300" dirty="0">
                          <a:latin typeface="Calibri" panose="020F0502020204030204" pitchFamily="34" charset="0"/>
                        </a:rPr>
                        <a:t>Habakkuk, Jeremiah, Daniel</a:t>
                      </a:r>
                    </a:p>
                  </a:txBody>
                  <a:tcPr/>
                </a:tc>
                <a:extLst>
                  <a:ext uri="{0D108BD9-81ED-4DB2-BD59-A6C34878D82A}">
                    <a16:rowId xmlns:a16="http://schemas.microsoft.com/office/drawing/2014/main" val="10018"/>
                  </a:ext>
                </a:extLst>
              </a:tr>
              <a:tr h="332112">
                <a:tc>
                  <a:txBody>
                    <a:bodyPr/>
                    <a:lstStyle/>
                    <a:p>
                      <a:endParaRPr lang="en-US" sz="1300" dirty="0">
                        <a:latin typeface="Calibri" panose="020F0502020204030204" pitchFamily="34" charset="0"/>
                      </a:endParaRPr>
                    </a:p>
                  </a:txBody>
                  <a:tcPr/>
                </a:tc>
                <a:tc>
                  <a:txBody>
                    <a:bodyPr/>
                    <a:lstStyle/>
                    <a:p>
                      <a:endParaRPr lang="en-US" sz="1300" dirty="0">
                        <a:latin typeface="Calibri" panose="020F0502020204030204" pitchFamily="34" charset="0"/>
                      </a:endParaRPr>
                    </a:p>
                  </a:txBody>
                  <a:tcPr/>
                </a:tc>
                <a:tc>
                  <a:txBody>
                    <a:bodyPr/>
                    <a:lstStyle/>
                    <a:p>
                      <a:endParaRPr lang="en-US" sz="1300" dirty="0">
                        <a:latin typeface="Calibri" panose="020F0502020204030204" pitchFamily="34" charset="0"/>
                      </a:endParaRPr>
                    </a:p>
                  </a:txBody>
                  <a:tcPr/>
                </a:tc>
                <a:tc>
                  <a:txBody>
                    <a:bodyPr/>
                    <a:lstStyle/>
                    <a:p>
                      <a:endParaRPr lang="en-US" sz="1300" dirty="0">
                        <a:latin typeface="Calibri" panose="020F0502020204030204" pitchFamily="34" charset="0"/>
                      </a:endParaRPr>
                    </a:p>
                  </a:txBody>
                  <a:tcPr/>
                </a:tc>
                <a:tc>
                  <a:txBody>
                    <a:bodyPr/>
                    <a:lstStyle/>
                    <a:p>
                      <a:r>
                        <a:rPr lang="en-US" sz="1300" dirty="0" err="1">
                          <a:latin typeface="Calibri" panose="020F0502020204030204" pitchFamily="34" charset="0"/>
                        </a:rPr>
                        <a:t>Jehoiachin</a:t>
                      </a:r>
                      <a:endParaRPr lang="en-US" sz="1300" dirty="0"/>
                    </a:p>
                  </a:txBody>
                  <a:tcPr/>
                </a:tc>
                <a:tc>
                  <a:txBody>
                    <a:bodyPr/>
                    <a:lstStyle/>
                    <a:p>
                      <a:r>
                        <a:rPr lang="en-US" sz="1300" dirty="0">
                          <a:latin typeface="Calibri" panose="020F0502020204030204" pitchFamily="34" charset="0"/>
                        </a:rPr>
                        <a:t>598</a:t>
                      </a:r>
                      <a:r>
                        <a:rPr lang="en-US" sz="1300" baseline="0" dirty="0"/>
                        <a:t> BC</a:t>
                      </a:r>
                      <a:endParaRPr lang="en-US" sz="1300" dirty="0"/>
                    </a:p>
                  </a:txBody>
                  <a:tcPr/>
                </a:tc>
                <a:tc>
                  <a:txBody>
                    <a:bodyPr/>
                    <a:lstStyle/>
                    <a:p>
                      <a:r>
                        <a:rPr lang="en-US" sz="1300" dirty="0">
                          <a:latin typeface="Calibri" panose="020F0502020204030204" pitchFamily="34" charset="0"/>
                        </a:rPr>
                        <a:t>3 mon</a:t>
                      </a:r>
                    </a:p>
                  </a:txBody>
                  <a:tcPr/>
                </a:tc>
                <a:tc>
                  <a:txBody>
                    <a:bodyPr/>
                    <a:lstStyle/>
                    <a:p>
                      <a:r>
                        <a:rPr lang="en-US" sz="1300" dirty="0">
                          <a:latin typeface="Calibri" panose="020F0502020204030204" pitchFamily="34" charset="0"/>
                        </a:rPr>
                        <a:t>Jeremiah, Daniel</a:t>
                      </a:r>
                    </a:p>
                  </a:txBody>
                  <a:tcPr/>
                </a:tc>
                <a:extLst>
                  <a:ext uri="{0D108BD9-81ED-4DB2-BD59-A6C34878D82A}">
                    <a16:rowId xmlns:a16="http://schemas.microsoft.com/office/drawing/2014/main" val="10019"/>
                  </a:ext>
                </a:extLst>
              </a:tr>
              <a:tr h="231252">
                <a:tc>
                  <a:txBody>
                    <a:bodyPr/>
                    <a:lstStyle/>
                    <a:p>
                      <a:endParaRPr lang="en-US" sz="1300" dirty="0">
                        <a:latin typeface="Calibri" panose="020F0502020204030204" pitchFamily="34" charset="0"/>
                      </a:endParaRPr>
                    </a:p>
                  </a:txBody>
                  <a:tcPr/>
                </a:tc>
                <a:tc>
                  <a:txBody>
                    <a:bodyPr/>
                    <a:lstStyle/>
                    <a:p>
                      <a:endParaRPr lang="en-US" sz="1300" dirty="0">
                        <a:latin typeface="Calibri" panose="020F0502020204030204" pitchFamily="34" charset="0"/>
                      </a:endParaRPr>
                    </a:p>
                  </a:txBody>
                  <a:tcPr/>
                </a:tc>
                <a:tc>
                  <a:txBody>
                    <a:bodyPr/>
                    <a:lstStyle/>
                    <a:p>
                      <a:endParaRPr lang="en-US" sz="1300" dirty="0">
                        <a:latin typeface="Calibri" panose="020F0502020204030204" pitchFamily="34" charset="0"/>
                      </a:endParaRPr>
                    </a:p>
                  </a:txBody>
                  <a:tcPr/>
                </a:tc>
                <a:tc>
                  <a:txBody>
                    <a:bodyPr/>
                    <a:lstStyle/>
                    <a:p>
                      <a:endParaRPr lang="en-US" sz="1300" dirty="0">
                        <a:latin typeface="Calibri" panose="020F0502020204030204" pitchFamily="34" charset="0"/>
                      </a:endParaRPr>
                    </a:p>
                  </a:txBody>
                  <a:tcPr/>
                </a:tc>
                <a:tc>
                  <a:txBody>
                    <a:bodyPr/>
                    <a:lstStyle/>
                    <a:p>
                      <a:r>
                        <a:rPr lang="en-US" sz="1300" dirty="0">
                          <a:latin typeface="Calibri" panose="020F0502020204030204" pitchFamily="34" charset="0"/>
                        </a:rPr>
                        <a:t>Zedekiah</a:t>
                      </a:r>
                    </a:p>
                  </a:txBody>
                  <a:tcPr/>
                </a:tc>
                <a:tc>
                  <a:txBody>
                    <a:bodyPr/>
                    <a:lstStyle/>
                    <a:p>
                      <a:r>
                        <a:rPr lang="en-US" sz="1300" dirty="0">
                          <a:latin typeface="Calibri" panose="020F0502020204030204" pitchFamily="34" charset="0"/>
                        </a:rPr>
                        <a:t>597-586 BC</a:t>
                      </a:r>
                    </a:p>
                  </a:txBody>
                  <a:tcPr/>
                </a:tc>
                <a:tc>
                  <a:txBody>
                    <a:bodyPr/>
                    <a:lstStyle/>
                    <a:p>
                      <a:r>
                        <a:rPr lang="en-US" sz="1300" dirty="0">
                          <a:latin typeface="Calibri" panose="020F0502020204030204" pitchFamily="34" charset="0"/>
                        </a:rPr>
                        <a:t>11</a:t>
                      </a:r>
                    </a:p>
                  </a:txBody>
                  <a:tcPr/>
                </a:tc>
                <a:tc>
                  <a:txBody>
                    <a:bodyPr/>
                    <a:lstStyle/>
                    <a:p>
                      <a:r>
                        <a:rPr lang="en-US" sz="1300" dirty="0">
                          <a:latin typeface="Calibri" panose="020F0502020204030204" pitchFamily="34" charset="0"/>
                        </a:rPr>
                        <a:t>Jeremiah, Ezekiel, Daniel</a:t>
                      </a:r>
                    </a:p>
                  </a:txBody>
                  <a:tcPr/>
                </a:tc>
                <a:extLst>
                  <a:ext uri="{0D108BD9-81ED-4DB2-BD59-A6C34878D82A}">
                    <a16:rowId xmlns:a16="http://schemas.microsoft.com/office/drawing/2014/main" val="10020"/>
                  </a:ext>
                </a:extLst>
              </a:tr>
            </a:tbl>
          </a:graphicData>
        </a:graphic>
      </p:graphicFrame>
      <p:sp>
        <p:nvSpPr>
          <p:cNvPr id="4" name="TextBox 3"/>
          <p:cNvSpPr txBox="1"/>
          <p:nvPr/>
        </p:nvSpPr>
        <p:spPr>
          <a:xfrm>
            <a:off x="6095999" y="-53013"/>
            <a:ext cx="6083929" cy="369332"/>
          </a:xfrm>
          <a:prstGeom prst="rect">
            <a:avLst/>
          </a:prstGeom>
          <a:noFill/>
        </p:spPr>
        <p:txBody>
          <a:bodyPr wrap="square" rtlCol="0">
            <a:spAutoFit/>
          </a:bodyPr>
          <a:lstStyle/>
          <a:p>
            <a:pPr algn="ctr"/>
            <a:r>
              <a:rPr lang="en-US" dirty="0">
                <a:latin typeface="Calibri" panose="020F0502020204030204" pitchFamily="34" charset="0"/>
              </a:rPr>
              <a:t>Israel—931 BC to 722 BC</a:t>
            </a:r>
          </a:p>
        </p:txBody>
      </p:sp>
      <p:sp>
        <p:nvSpPr>
          <p:cNvPr id="5" name="TextBox 4"/>
          <p:cNvSpPr txBox="1"/>
          <p:nvPr/>
        </p:nvSpPr>
        <p:spPr>
          <a:xfrm>
            <a:off x="37313" y="-53013"/>
            <a:ext cx="6083929" cy="369332"/>
          </a:xfrm>
          <a:prstGeom prst="rect">
            <a:avLst/>
          </a:prstGeom>
          <a:noFill/>
        </p:spPr>
        <p:txBody>
          <a:bodyPr wrap="square" rtlCol="0">
            <a:spAutoFit/>
          </a:bodyPr>
          <a:lstStyle/>
          <a:p>
            <a:pPr algn="ctr"/>
            <a:r>
              <a:rPr lang="en-US" dirty="0">
                <a:latin typeface="Calibri" panose="020F0502020204030204" pitchFamily="34" charset="0"/>
              </a:rPr>
              <a:t>Judah—931 BC to 586 BC</a:t>
            </a:r>
          </a:p>
        </p:txBody>
      </p:sp>
      <p:sp>
        <p:nvSpPr>
          <p:cNvPr id="6" name="Rectangle 5"/>
          <p:cNvSpPr/>
          <p:nvPr/>
        </p:nvSpPr>
        <p:spPr>
          <a:xfrm>
            <a:off x="0" y="6491150"/>
            <a:ext cx="3111749" cy="246221"/>
          </a:xfrm>
          <a:prstGeom prst="rect">
            <a:avLst/>
          </a:prstGeom>
        </p:spPr>
        <p:txBody>
          <a:bodyPr wrap="none">
            <a:spAutoFit/>
          </a:bodyPr>
          <a:lstStyle/>
          <a:p>
            <a:r>
              <a:rPr lang="en-US" sz="1000" dirty="0">
                <a:latin typeface="Calibri" panose="020F0502020204030204" pitchFamily="34" charset="0"/>
              </a:rPr>
              <a:t>http://gen2revarg.com/gentorevkingsandprophets.html</a:t>
            </a:r>
          </a:p>
        </p:txBody>
      </p:sp>
      <p:sp>
        <p:nvSpPr>
          <p:cNvPr id="7" name="Rectangle 6"/>
          <p:cNvSpPr/>
          <p:nvPr/>
        </p:nvSpPr>
        <p:spPr>
          <a:xfrm>
            <a:off x="3676806" y="6491150"/>
            <a:ext cx="1728358" cy="246221"/>
          </a:xfrm>
          <a:prstGeom prst="rect">
            <a:avLst/>
          </a:prstGeom>
        </p:spPr>
        <p:txBody>
          <a:bodyPr wrap="none">
            <a:spAutoFit/>
          </a:bodyPr>
          <a:lstStyle/>
          <a:p>
            <a:r>
              <a:rPr lang="en-US" sz="1000" dirty="0">
                <a:solidFill>
                  <a:srgbClr val="FF0000"/>
                </a:solidFill>
                <a:latin typeface="Calibri" panose="020F0502020204030204" pitchFamily="34" charset="0"/>
              </a:rPr>
              <a:t>Red indicates Righteous Kings</a:t>
            </a:r>
          </a:p>
        </p:txBody>
      </p:sp>
      <p:sp>
        <p:nvSpPr>
          <p:cNvPr id="3" name="TextBox 2"/>
          <p:cNvSpPr txBox="1"/>
          <p:nvPr/>
        </p:nvSpPr>
        <p:spPr>
          <a:xfrm>
            <a:off x="5314384" y="36784"/>
            <a:ext cx="1837854" cy="276999"/>
          </a:xfrm>
          <a:prstGeom prst="rect">
            <a:avLst/>
          </a:prstGeom>
          <a:noFill/>
        </p:spPr>
        <p:txBody>
          <a:bodyPr wrap="square" rtlCol="0">
            <a:spAutoFit/>
          </a:bodyPr>
          <a:lstStyle/>
          <a:p>
            <a:r>
              <a:rPr lang="en-US" sz="1200" dirty="0">
                <a:latin typeface="Calibri" panose="020F0502020204030204" pitchFamily="34" charset="0"/>
              </a:rPr>
              <a:t>Approximate dates</a:t>
            </a:r>
          </a:p>
        </p:txBody>
      </p:sp>
      <p:sp>
        <p:nvSpPr>
          <p:cNvPr id="8" name="Rectangle 7"/>
          <p:cNvSpPr/>
          <p:nvPr/>
        </p:nvSpPr>
        <p:spPr>
          <a:xfrm>
            <a:off x="180659" y="6705500"/>
            <a:ext cx="2350323" cy="246221"/>
          </a:xfrm>
          <a:prstGeom prst="rect">
            <a:avLst/>
          </a:prstGeom>
        </p:spPr>
        <p:txBody>
          <a:bodyPr wrap="none">
            <a:spAutoFit/>
          </a:bodyPr>
          <a:lstStyle/>
          <a:p>
            <a:r>
              <a:rPr lang="en-US" sz="1000" dirty="0">
                <a:latin typeface="Calibri" panose="020F0502020204030204" pitchFamily="34" charset="0"/>
              </a:rPr>
              <a:t>Mark Barry—the kings of Judah and Israel</a:t>
            </a:r>
          </a:p>
        </p:txBody>
      </p:sp>
    </p:spTree>
    <p:extLst>
      <p:ext uri="{BB962C8B-B14F-4D97-AF65-F5344CB8AC3E}">
        <p14:creationId xmlns:p14="http://schemas.microsoft.com/office/powerpoint/2010/main" val="1965279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Kings and Prophets</a:t>
            </a:r>
          </a:p>
        </p:txBody>
      </p:sp>
      <p:sp>
        <p:nvSpPr>
          <p:cNvPr id="88" name="TextBox 87"/>
          <p:cNvSpPr txBox="1"/>
          <p:nvPr/>
        </p:nvSpPr>
        <p:spPr>
          <a:xfrm>
            <a:off x="3497678" y="1107996"/>
            <a:ext cx="5196643" cy="1754326"/>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The books of Kings show that judgment come to the kingdoms of Israel and Judah because of their idolatry, immorality, and disunity.</a:t>
            </a:r>
          </a:p>
          <a:p>
            <a:pPr algn="ct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Judah lasts 136 years longer than Israel because of the relative goodness of 8 of its 20 kings.</a:t>
            </a:r>
          </a:p>
        </p:txBody>
      </p:sp>
      <p:sp>
        <p:nvSpPr>
          <p:cNvPr id="6" name="TextBox 5"/>
          <p:cNvSpPr txBox="1"/>
          <p:nvPr/>
        </p:nvSpPr>
        <p:spPr>
          <a:xfrm>
            <a:off x="150879" y="3015798"/>
            <a:ext cx="3346799"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The Righteous Kings—only in Judah</a:t>
            </a:r>
          </a:p>
        </p:txBody>
      </p:sp>
      <p:sp>
        <p:nvSpPr>
          <p:cNvPr id="10" name="TextBox 9"/>
          <p:cNvSpPr txBox="1"/>
          <p:nvPr/>
        </p:nvSpPr>
        <p:spPr>
          <a:xfrm>
            <a:off x="109914" y="3671316"/>
            <a:ext cx="3346799" cy="2308324"/>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Asa</a:t>
            </a:r>
          </a:p>
          <a:p>
            <a:pPr algn="ctr"/>
            <a:r>
              <a:rPr lang="en-US" dirty="0" err="1">
                <a:solidFill>
                  <a:schemeClr val="bg1"/>
                </a:solidFill>
                <a:latin typeface="Calibri" panose="020F0502020204030204" pitchFamily="34" charset="0"/>
              </a:rPr>
              <a:t>Jehosephat</a:t>
            </a: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Jehoash</a:t>
            </a:r>
          </a:p>
          <a:p>
            <a:pPr algn="ctr"/>
            <a:r>
              <a:rPr lang="en-US" dirty="0" err="1">
                <a:solidFill>
                  <a:schemeClr val="bg1"/>
                </a:solidFill>
                <a:latin typeface="Calibri" panose="020F0502020204030204" pitchFamily="34" charset="0"/>
              </a:rPr>
              <a:t>Amaziah</a:t>
            </a:r>
            <a:endParaRPr lang="en-US" dirty="0">
              <a:solidFill>
                <a:schemeClr val="bg1"/>
              </a:solidFill>
              <a:latin typeface="Calibri" panose="020F0502020204030204" pitchFamily="34" charset="0"/>
            </a:endParaRPr>
          </a:p>
          <a:p>
            <a:pPr algn="ctr"/>
            <a:r>
              <a:rPr lang="en-US" dirty="0" err="1">
                <a:solidFill>
                  <a:schemeClr val="bg1"/>
                </a:solidFill>
                <a:latin typeface="Calibri" panose="020F0502020204030204" pitchFamily="34" charset="0"/>
              </a:rPr>
              <a:t>Uzziah</a:t>
            </a:r>
            <a:endParaRPr lang="en-US" dirty="0">
              <a:solidFill>
                <a:schemeClr val="bg1"/>
              </a:solidFill>
              <a:latin typeface="Calibri" panose="020F0502020204030204" pitchFamily="34" charset="0"/>
            </a:endParaRPr>
          </a:p>
          <a:p>
            <a:pPr algn="ctr"/>
            <a:r>
              <a:rPr lang="en-US" dirty="0" err="1">
                <a:solidFill>
                  <a:schemeClr val="bg1"/>
                </a:solidFill>
                <a:latin typeface="Calibri" panose="020F0502020204030204" pitchFamily="34" charset="0"/>
              </a:rPr>
              <a:t>Jotham</a:t>
            </a:r>
            <a:endParaRPr lang="en-US" dirty="0">
              <a:solidFill>
                <a:schemeClr val="bg1"/>
              </a:solidFill>
              <a:latin typeface="Calibri" panose="020F0502020204030204" pitchFamily="34" charset="0"/>
            </a:endParaRPr>
          </a:p>
          <a:p>
            <a:pPr algn="ctr"/>
            <a:r>
              <a:rPr lang="en-US" dirty="0">
                <a:solidFill>
                  <a:schemeClr val="bg1"/>
                </a:solidFill>
                <a:latin typeface="Calibri" panose="020F0502020204030204" pitchFamily="34" charset="0"/>
              </a:rPr>
              <a:t>Hezekiah</a:t>
            </a:r>
          </a:p>
          <a:p>
            <a:pPr algn="ctr"/>
            <a:r>
              <a:rPr lang="en-US" dirty="0">
                <a:solidFill>
                  <a:schemeClr val="bg1"/>
                </a:solidFill>
                <a:latin typeface="Calibri" panose="020F0502020204030204" pitchFamily="34" charset="0"/>
              </a:rPr>
              <a:t>Josiah</a:t>
            </a:r>
          </a:p>
        </p:txBody>
      </p:sp>
      <p:sp>
        <p:nvSpPr>
          <p:cNvPr id="11" name="TextBox 10"/>
          <p:cNvSpPr txBox="1"/>
          <p:nvPr/>
        </p:nvSpPr>
        <p:spPr>
          <a:xfrm>
            <a:off x="3072019" y="5370288"/>
            <a:ext cx="5540720" cy="1200329"/>
          </a:xfrm>
          <a:prstGeom prst="rect">
            <a:avLst/>
          </a:prstGeom>
          <a:noFill/>
        </p:spPr>
        <p:txBody>
          <a:bodyPr wrap="square" rtlCol="0">
            <a:spAutoFit/>
          </a:bodyPr>
          <a:lstStyle/>
          <a:p>
            <a:r>
              <a:rPr lang="en-US" dirty="0">
                <a:solidFill>
                  <a:schemeClr val="bg1"/>
                </a:solidFill>
                <a:latin typeface="Calibri" panose="020F0502020204030204" pitchFamily="34" charset="0"/>
              </a:rPr>
              <a:t>The last chapter of 2 Kings records the utter destruction of the city of Jerusalem and its glorious temple. Only the poor of Israel are left, and even some of them flee for their lives to Egypt. </a:t>
            </a:r>
          </a:p>
        </p:txBody>
      </p:sp>
      <p:sp>
        <p:nvSpPr>
          <p:cNvPr id="12" name="TextBox 11"/>
          <p:cNvSpPr txBox="1"/>
          <p:nvPr/>
        </p:nvSpPr>
        <p:spPr>
          <a:xfrm>
            <a:off x="8321073" y="2591112"/>
            <a:ext cx="3346799" cy="2031325"/>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Israel Kings</a:t>
            </a:r>
          </a:p>
          <a:p>
            <a:pPr algn="ct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Of Israel’s 19 kings, not one is righteous in God’s sight. All but one of its nine dynasties are created by murdering the previous king. </a:t>
            </a:r>
          </a:p>
        </p:txBody>
      </p:sp>
      <p:sp>
        <p:nvSpPr>
          <p:cNvPr id="13" name="TextBox 12"/>
          <p:cNvSpPr txBox="1"/>
          <p:nvPr/>
        </p:nvSpPr>
        <p:spPr>
          <a:xfrm>
            <a:off x="11348744" y="6361347"/>
            <a:ext cx="638257"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(1)</a:t>
            </a:r>
          </a:p>
        </p:txBody>
      </p:sp>
      <p:pic>
        <p:nvPicPr>
          <p:cNvPr id="15362" name="Picture 2" descr="http://www.kingjamesbibleonline.org/images/king-james-bib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7592" y="3233081"/>
            <a:ext cx="4346596" cy="19372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A7268CC-AC67-0A84-21AD-B4C40FB24AFE}"/>
              </a:ext>
            </a:extLst>
          </p:cNvPr>
          <p:cNvPicPr>
            <a:picLocks noChangeAspect="1"/>
          </p:cNvPicPr>
          <p:nvPr/>
        </p:nvPicPr>
        <p:blipFill>
          <a:blip r:embed="rId4"/>
          <a:stretch>
            <a:fillRect/>
          </a:stretch>
        </p:blipFill>
        <p:spPr>
          <a:xfrm>
            <a:off x="8813622" y="4631623"/>
            <a:ext cx="2093091" cy="2127783"/>
          </a:xfrm>
          <a:prstGeom prst="rect">
            <a:avLst/>
          </a:prstGeom>
        </p:spPr>
      </p:pic>
    </p:spTree>
    <p:extLst>
      <p:ext uri="{BB962C8B-B14F-4D97-AF65-F5344CB8AC3E}">
        <p14:creationId xmlns:p14="http://schemas.microsoft.com/office/powerpoint/2010/main" val="104722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8">
                                            <p:txEl>
                                              <p:pRg st="2" end="2"/>
                                            </p:txEl>
                                          </p:spTgt>
                                        </p:tgtEl>
                                        <p:attrNameLst>
                                          <p:attrName>style.visibility</p:attrName>
                                        </p:attrNameLst>
                                      </p:cBhvr>
                                      <p:to>
                                        <p:strVal val="visible"/>
                                      </p:to>
                                    </p:set>
                                    <p:animEffect transition="in" filter="fade">
                                      <p:cBhvr>
                                        <p:cTn id="12" dur="500"/>
                                        <p:tgtEl>
                                          <p:spTgt spid="8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584775"/>
          </a:xfrm>
          <a:prstGeom prst="rect">
            <a:avLst/>
          </a:prstGeom>
          <a:noFill/>
        </p:spPr>
        <p:txBody>
          <a:bodyPr wrap="square" rtlCol="0">
            <a:spAutoFit/>
          </a:bodyPr>
          <a:lstStyle/>
          <a:p>
            <a:pPr algn="ctr"/>
            <a:r>
              <a:rPr lang="en-US" sz="3200" dirty="0">
                <a:solidFill>
                  <a:schemeClr val="bg1"/>
                </a:solidFill>
                <a:latin typeface="Calibri" panose="020F0502020204030204" pitchFamily="34" charset="0"/>
              </a:rPr>
              <a:t>The Source of Power and Authority</a:t>
            </a:r>
          </a:p>
        </p:txBody>
      </p:sp>
      <p:sp>
        <p:nvSpPr>
          <p:cNvPr id="8" name="TextBox 7">
            <a:extLst>
              <a:ext uri="{FF2B5EF4-FFF2-40B4-BE49-F238E27FC236}">
                <a16:creationId xmlns:a16="http://schemas.microsoft.com/office/drawing/2014/main" id="{5F1F1EE9-2835-CA1D-4B75-D534A361B938}"/>
              </a:ext>
            </a:extLst>
          </p:cNvPr>
          <p:cNvSpPr txBox="1"/>
          <p:nvPr/>
        </p:nvSpPr>
        <p:spPr>
          <a:xfrm>
            <a:off x="735065" y="741504"/>
            <a:ext cx="2726592"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rPr>
              <a:t>Where does someone’s authority come from?</a:t>
            </a:r>
          </a:p>
        </p:txBody>
      </p:sp>
      <p:grpSp>
        <p:nvGrpSpPr>
          <p:cNvPr id="37" name="Group 36">
            <a:extLst>
              <a:ext uri="{FF2B5EF4-FFF2-40B4-BE49-F238E27FC236}">
                <a16:creationId xmlns:a16="http://schemas.microsoft.com/office/drawing/2014/main" id="{30FBD14B-4DCC-D476-E45A-8BDA56974F33}"/>
              </a:ext>
            </a:extLst>
          </p:cNvPr>
          <p:cNvGrpSpPr/>
          <p:nvPr/>
        </p:nvGrpSpPr>
        <p:grpSpPr>
          <a:xfrm>
            <a:off x="3500107" y="773776"/>
            <a:ext cx="8544056" cy="1754326"/>
            <a:chOff x="3500107" y="773776"/>
            <a:chExt cx="8544056" cy="1754326"/>
          </a:xfrm>
        </p:grpSpPr>
        <p:pic>
          <p:nvPicPr>
            <p:cNvPr id="16" name="Picture 15">
              <a:extLst>
                <a:ext uri="{FF2B5EF4-FFF2-40B4-BE49-F238E27FC236}">
                  <a16:creationId xmlns:a16="http://schemas.microsoft.com/office/drawing/2014/main" id="{CACA60DA-2BC5-A594-DDE2-2C8C56CDAD89}"/>
                </a:ext>
              </a:extLst>
            </p:cNvPr>
            <p:cNvPicPr>
              <a:picLocks noChangeAspect="1"/>
            </p:cNvPicPr>
            <p:nvPr/>
          </p:nvPicPr>
          <p:blipFill>
            <a:blip r:embed="rId3"/>
            <a:stretch>
              <a:fillRect/>
            </a:stretch>
          </p:blipFill>
          <p:spPr>
            <a:xfrm>
              <a:off x="3500107" y="773776"/>
              <a:ext cx="3521006" cy="1754326"/>
            </a:xfrm>
            <a:prstGeom prst="rect">
              <a:avLst/>
            </a:prstGeom>
          </p:spPr>
        </p:pic>
        <p:sp>
          <p:nvSpPr>
            <p:cNvPr id="32" name="TextBox 31">
              <a:extLst>
                <a:ext uri="{FF2B5EF4-FFF2-40B4-BE49-F238E27FC236}">
                  <a16:creationId xmlns:a16="http://schemas.microsoft.com/office/drawing/2014/main" id="{5B6DC8C1-00A9-444F-FFED-6E5B5347A845}"/>
                </a:ext>
              </a:extLst>
            </p:cNvPr>
            <p:cNvSpPr txBox="1"/>
            <p:nvPr/>
          </p:nvSpPr>
          <p:spPr>
            <a:xfrm>
              <a:off x="7059563" y="893493"/>
              <a:ext cx="4984600" cy="1477328"/>
            </a:xfrm>
            <a:prstGeom prst="rect">
              <a:avLst/>
            </a:prstGeom>
            <a:noFill/>
          </p:spPr>
          <p:txBody>
            <a:bodyPr wrap="square">
              <a:spAutoFit/>
            </a:bodyPr>
            <a:lstStyle/>
            <a:p>
              <a:r>
                <a:rPr lang="en-US" dirty="0">
                  <a:solidFill>
                    <a:schemeClr val="bg1"/>
                  </a:solidFill>
                  <a:latin typeface="Calibri" panose="020F0502020204030204" pitchFamily="34" charset="0"/>
                  <a:cs typeface="Calibri" panose="020F0502020204030204" pitchFamily="34" charset="0"/>
                </a:rPr>
                <a:t>Medical doctors get their authority to practice by obtaining a state-issued license, which is granted after they have met educational and training requirements, passed licensing exams, and passed a background check by a state medical board</a:t>
              </a:r>
              <a:r>
                <a:rPr lang="en-US" b="0" i="0" dirty="0">
                  <a:solidFill>
                    <a:schemeClr val="bg1"/>
                  </a:solidFill>
                  <a:effectLst/>
                  <a:latin typeface="Calibri" panose="020F0502020204030204" pitchFamily="34" charset="0"/>
                  <a:cs typeface="Calibri" panose="020F0502020204030204" pitchFamily="34" charset="0"/>
                </a:rPr>
                <a:t>. </a:t>
              </a:r>
              <a:endParaRPr lang="en-US" dirty="0">
                <a:solidFill>
                  <a:schemeClr val="bg1"/>
                </a:solidFill>
                <a:latin typeface="Calibri" panose="020F0502020204030204" pitchFamily="34" charset="0"/>
                <a:cs typeface="Calibri" panose="020F0502020204030204" pitchFamily="34" charset="0"/>
              </a:endParaRPr>
            </a:p>
          </p:txBody>
        </p:sp>
      </p:grpSp>
      <p:grpSp>
        <p:nvGrpSpPr>
          <p:cNvPr id="38" name="Group 37">
            <a:extLst>
              <a:ext uri="{FF2B5EF4-FFF2-40B4-BE49-F238E27FC236}">
                <a16:creationId xmlns:a16="http://schemas.microsoft.com/office/drawing/2014/main" id="{D59DA008-8558-7924-DE2C-F6A35D94FC15}"/>
              </a:ext>
            </a:extLst>
          </p:cNvPr>
          <p:cNvGrpSpPr/>
          <p:nvPr/>
        </p:nvGrpSpPr>
        <p:grpSpPr>
          <a:xfrm>
            <a:off x="430662" y="2370821"/>
            <a:ext cx="4915779" cy="3103431"/>
            <a:chOff x="430662" y="2370821"/>
            <a:chExt cx="4915779" cy="3103431"/>
          </a:xfrm>
        </p:grpSpPr>
        <p:pic>
          <p:nvPicPr>
            <p:cNvPr id="24" name="Picture 23">
              <a:extLst>
                <a:ext uri="{FF2B5EF4-FFF2-40B4-BE49-F238E27FC236}">
                  <a16:creationId xmlns:a16="http://schemas.microsoft.com/office/drawing/2014/main" id="{C09AF2EC-24AA-39CE-6977-D718165AC856}"/>
                </a:ext>
              </a:extLst>
            </p:cNvPr>
            <p:cNvPicPr>
              <a:picLocks noChangeAspect="1"/>
            </p:cNvPicPr>
            <p:nvPr/>
          </p:nvPicPr>
          <p:blipFill>
            <a:blip r:embed="rId4"/>
            <a:stretch>
              <a:fillRect/>
            </a:stretch>
          </p:blipFill>
          <p:spPr>
            <a:xfrm>
              <a:off x="430662" y="2370821"/>
              <a:ext cx="2258608" cy="3103431"/>
            </a:xfrm>
            <a:prstGeom prst="rect">
              <a:avLst/>
            </a:prstGeom>
          </p:spPr>
        </p:pic>
        <p:sp>
          <p:nvSpPr>
            <p:cNvPr id="34" name="TextBox 33">
              <a:extLst>
                <a:ext uri="{FF2B5EF4-FFF2-40B4-BE49-F238E27FC236}">
                  <a16:creationId xmlns:a16="http://schemas.microsoft.com/office/drawing/2014/main" id="{51C39C13-FC85-11D5-1714-3EBF66D2EB28}"/>
                </a:ext>
              </a:extLst>
            </p:cNvPr>
            <p:cNvSpPr txBox="1"/>
            <p:nvPr/>
          </p:nvSpPr>
          <p:spPr>
            <a:xfrm>
              <a:off x="2799184" y="3001933"/>
              <a:ext cx="2547257" cy="1754326"/>
            </a:xfrm>
            <a:prstGeom prst="rect">
              <a:avLst/>
            </a:prstGeom>
            <a:noFill/>
          </p:spPr>
          <p:txBody>
            <a:bodyPr wrap="square">
              <a:spAutoFit/>
            </a:bodyPr>
            <a:lstStyle/>
            <a:p>
              <a:r>
                <a:rPr lang="en-US" b="0" i="0" dirty="0">
                  <a:solidFill>
                    <a:schemeClr val="bg1"/>
                  </a:solidFill>
                  <a:effectLst/>
                  <a:latin typeface="Calibri" panose="020F0502020204030204" pitchFamily="34" charset="0"/>
                  <a:cs typeface="Calibri" panose="020F0502020204030204" pitchFamily="34" charset="0"/>
                </a:rPr>
                <a:t>Ancient kings derived authority from </a:t>
              </a:r>
              <a:r>
                <a:rPr lang="en-US" dirty="0">
                  <a:solidFill>
                    <a:schemeClr val="bg1"/>
                  </a:solidFill>
                  <a:latin typeface="Calibri" panose="020F0502020204030204" pitchFamily="34" charset="0"/>
                  <a:cs typeface="Calibri" panose="020F0502020204030204" pitchFamily="34" charset="0"/>
                </a:rPr>
                <a:t>a combination of divine justification, hereditary succession, and military or economic power.</a:t>
              </a:r>
            </a:p>
          </p:txBody>
        </p:sp>
      </p:grpSp>
      <p:grpSp>
        <p:nvGrpSpPr>
          <p:cNvPr id="39" name="Group 38">
            <a:extLst>
              <a:ext uri="{FF2B5EF4-FFF2-40B4-BE49-F238E27FC236}">
                <a16:creationId xmlns:a16="http://schemas.microsoft.com/office/drawing/2014/main" id="{EC89330B-B25F-4139-96F6-E150905B08DE}"/>
              </a:ext>
            </a:extLst>
          </p:cNvPr>
          <p:cNvGrpSpPr/>
          <p:nvPr/>
        </p:nvGrpSpPr>
        <p:grpSpPr>
          <a:xfrm>
            <a:off x="4170988" y="3797559"/>
            <a:ext cx="7276669" cy="2598071"/>
            <a:chOff x="4170988" y="3797559"/>
            <a:chExt cx="7276669" cy="2598071"/>
          </a:xfrm>
        </p:grpSpPr>
        <p:pic>
          <p:nvPicPr>
            <p:cNvPr id="18" name="Picture 17">
              <a:extLst>
                <a:ext uri="{FF2B5EF4-FFF2-40B4-BE49-F238E27FC236}">
                  <a16:creationId xmlns:a16="http://schemas.microsoft.com/office/drawing/2014/main" id="{463BF5C1-DC20-A683-D17C-E3DAA771E81B}"/>
                </a:ext>
              </a:extLst>
            </p:cNvPr>
            <p:cNvPicPr>
              <a:picLocks noChangeAspect="1"/>
            </p:cNvPicPr>
            <p:nvPr/>
          </p:nvPicPr>
          <p:blipFill>
            <a:blip r:embed="rId5"/>
            <a:stretch>
              <a:fillRect/>
            </a:stretch>
          </p:blipFill>
          <p:spPr>
            <a:xfrm>
              <a:off x="6995906" y="3797559"/>
              <a:ext cx="4451751" cy="2598071"/>
            </a:xfrm>
            <a:prstGeom prst="rect">
              <a:avLst/>
            </a:prstGeom>
          </p:spPr>
        </p:pic>
        <p:sp>
          <p:nvSpPr>
            <p:cNvPr id="36" name="TextBox 35">
              <a:extLst>
                <a:ext uri="{FF2B5EF4-FFF2-40B4-BE49-F238E27FC236}">
                  <a16:creationId xmlns:a16="http://schemas.microsoft.com/office/drawing/2014/main" id="{3A9B1B46-43FF-B91C-47BC-ED8BCC5C21B8}"/>
                </a:ext>
              </a:extLst>
            </p:cNvPr>
            <p:cNvSpPr txBox="1"/>
            <p:nvPr/>
          </p:nvSpPr>
          <p:spPr>
            <a:xfrm>
              <a:off x="4170988" y="4954447"/>
              <a:ext cx="2715004" cy="646331"/>
            </a:xfrm>
            <a:prstGeom prst="rect">
              <a:avLst/>
            </a:prstGeom>
            <a:noFill/>
          </p:spPr>
          <p:txBody>
            <a:bodyPr wrap="square">
              <a:spAutoFit/>
            </a:bodyPr>
            <a:lstStyle/>
            <a:p>
              <a:r>
                <a:rPr lang="en-US" b="0" i="0" dirty="0">
                  <a:solidFill>
                    <a:schemeClr val="bg1"/>
                  </a:solidFill>
                  <a:effectLst/>
                  <a:latin typeface="Calibri" panose="020F0502020204030204" pitchFamily="34" charset="0"/>
                  <a:cs typeface="Calibri" panose="020F0502020204030204" pitchFamily="34" charset="0"/>
                </a:rPr>
                <a:t>A judge's authority comes from the U.S. Constitution.</a:t>
              </a:r>
              <a:endParaRPr lang="en-US" dirty="0">
                <a:solidFill>
                  <a:schemeClr val="bg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738146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15FE5-375A-BC57-98D0-0884F75CB617}"/>
            </a:ext>
          </a:extLst>
        </p:cNvPr>
        <p:cNvGrpSpPr/>
        <p:nvPr/>
      </p:nvGrpSpPr>
      <p:grpSpPr>
        <a:xfrm>
          <a:off x="0" y="0"/>
          <a:ext cx="0" cy="0"/>
          <a:chOff x="0" y="0"/>
          <a:chExt cx="0" cy="0"/>
        </a:xfrm>
      </p:grpSpPr>
      <p:pic>
        <p:nvPicPr>
          <p:cNvPr id="1026" name="Picture 2" descr="http://images.designtrends.com/wp-content/uploads/2015/11/24060336/Brown-Backgrounds2.jp_.jpg">
            <a:extLst>
              <a:ext uri="{FF2B5EF4-FFF2-40B4-BE49-F238E27FC236}">
                <a16:creationId xmlns:a16="http://schemas.microsoft.com/office/drawing/2014/main" id="{368AD3F5-A9D1-B200-56EC-0817015C17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CF75182-3A82-D4CD-8E4A-418B7C93A235}"/>
              </a:ext>
            </a:extLst>
          </p:cNvPr>
          <p:cNvSpPr txBox="1"/>
          <p:nvPr/>
        </p:nvSpPr>
        <p:spPr>
          <a:xfrm>
            <a:off x="109914" y="-9187"/>
            <a:ext cx="12192000" cy="584775"/>
          </a:xfrm>
          <a:prstGeom prst="rect">
            <a:avLst/>
          </a:prstGeom>
          <a:noFill/>
        </p:spPr>
        <p:txBody>
          <a:bodyPr wrap="square" rtlCol="0">
            <a:spAutoFit/>
          </a:bodyPr>
          <a:lstStyle/>
          <a:p>
            <a:pPr algn="ctr"/>
            <a:r>
              <a:rPr lang="en-US" sz="3200" dirty="0">
                <a:solidFill>
                  <a:schemeClr val="bg1"/>
                </a:solidFill>
                <a:latin typeface="Calibri" panose="020F0502020204030204" pitchFamily="34" charset="0"/>
              </a:rPr>
              <a:t>Power and Authority From God</a:t>
            </a:r>
          </a:p>
        </p:txBody>
      </p:sp>
      <p:pic>
        <p:nvPicPr>
          <p:cNvPr id="22" name="Picture 21">
            <a:extLst>
              <a:ext uri="{FF2B5EF4-FFF2-40B4-BE49-F238E27FC236}">
                <a16:creationId xmlns:a16="http://schemas.microsoft.com/office/drawing/2014/main" id="{2D778E0C-5B59-6025-6AAF-CF33C0B77B5A}"/>
              </a:ext>
            </a:extLst>
          </p:cNvPr>
          <p:cNvPicPr>
            <a:picLocks noChangeAspect="1"/>
          </p:cNvPicPr>
          <p:nvPr/>
        </p:nvPicPr>
        <p:blipFill>
          <a:blip r:embed="rId3"/>
          <a:stretch>
            <a:fillRect/>
          </a:stretch>
        </p:blipFill>
        <p:spPr>
          <a:xfrm>
            <a:off x="708234" y="1053820"/>
            <a:ext cx="3002927" cy="2662973"/>
          </a:xfrm>
          <a:prstGeom prst="rect">
            <a:avLst/>
          </a:prstGeom>
        </p:spPr>
      </p:pic>
      <p:pic>
        <p:nvPicPr>
          <p:cNvPr id="28" name="Picture 27">
            <a:extLst>
              <a:ext uri="{FF2B5EF4-FFF2-40B4-BE49-F238E27FC236}">
                <a16:creationId xmlns:a16="http://schemas.microsoft.com/office/drawing/2014/main" id="{4A6CF51C-1F80-9317-19D2-A0EAD7A230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35115" y="3429000"/>
            <a:ext cx="3776388" cy="2558089"/>
          </a:xfrm>
          <a:prstGeom prst="rect">
            <a:avLst/>
          </a:prstGeom>
        </p:spPr>
      </p:pic>
      <p:sp>
        <p:nvSpPr>
          <p:cNvPr id="3" name="TextBox 2">
            <a:extLst>
              <a:ext uri="{FF2B5EF4-FFF2-40B4-BE49-F238E27FC236}">
                <a16:creationId xmlns:a16="http://schemas.microsoft.com/office/drawing/2014/main" id="{718FB5B3-2CD3-D8F1-8970-069C65FA30AF}"/>
              </a:ext>
            </a:extLst>
          </p:cNvPr>
          <p:cNvSpPr txBox="1"/>
          <p:nvPr/>
        </p:nvSpPr>
        <p:spPr>
          <a:xfrm>
            <a:off x="4092728" y="1133584"/>
            <a:ext cx="6148872" cy="2062103"/>
          </a:xfrm>
          <a:prstGeom prst="rect">
            <a:avLst/>
          </a:prstGeom>
          <a:noFill/>
        </p:spPr>
        <p:txBody>
          <a:bodyPr wrap="square">
            <a:spAutoFit/>
          </a:bodyPr>
          <a:lstStyle/>
          <a:p>
            <a:pPr algn="l" fontAlgn="base">
              <a:spcAft>
                <a:spcPts val="1200"/>
              </a:spcAft>
              <a:buNone/>
            </a:pPr>
            <a:r>
              <a:rPr lang="en-US" b="0" i="0" dirty="0">
                <a:solidFill>
                  <a:schemeClr val="bg1"/>
                </a:solidFill>
                <a:effectLst/>
                <a:latin typeface="Calibri" panose="020F0502020204030204" pitchFamily="34" charset="0"/>
                <a:cs typeface="Calibri" panose="020F0502020204030204" pitchFamily="34" charset="0"/>
              </a:rPr>
              <a:t>There is a difference between the authority of the priesthood and the power of the priesthood. </a:t>
            </a:r>
          </a:p>
          <a:p>
            <a:pPr algn="l" fontAlgn="base">
              <a:spcAft>
                <a:spcPts val="1200"/>
              </a:spcAft>
              <a:buNone/>
            </a:pPr>
            <a:r>
              <a:rPr lang="en-US" b="0" i="0" dirty="0">
                <a:solidFill>
                  <a:schemeClr val="bg1"/>
                </a:solidFill>
                <a:effectLst/>
                <a:latin typeface="Calibri" panose="020F0502020204030204" pitchFamily="34" charset="0"/>
                <a:cs typeface="Calibri" panose="020F0502020204030204" pitchFamily="34" charset="0"/>
              </a:rPr>
              <a:t>Priesthood authority comes through ordination to the priesthood or through Church callings and assignments given by Church leaders who hold priesthood keys. </a:t>
            </a:r>
          </a:p>
          <a:p>
            <a:pPr algn="l" fontAlgn="base">
              <a:spcAft>
                <a:spcPts val="1200"/>
              </a:spcAft>
              <a:buNone/>
            </a:pPr>
            <a:r>
              <a:rPr lang="en-US" b="0" i="0" dirty="0">
                <a:solidFill>
                  <a:schemeClr val="bg1"/>
                </a:solidFill>
                <a:effectLst/>
                <a:latin typeface="Calibri" panose="020F0502020204030204" pitchFamily="34" charset="0"/>
                <a:cs typeface="Calibri" panose="020F0502020204030204" pitchFamily="34" charset="0"/>
              </a:rPr>
              <a:t>Power comes from personal righteousness.</a:t>
            </a:r>
          </a:p>
        </p:txBody>
      </p:sp>
    </p:spTree>
    <p:extLst>
      <p:ext uri="{BB962C8B-B14F-4D97-AF65-F5344CB8AC3E}">
        <p14:creationId xmlns:p14="http://schemas.microsoft.com/office/powerpoint/2010/main" val="3580731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D595A-866A-0D6A-7FDB-106F616A26D6}"/>
            </a:ext>
          </a:extLst>
        </p:cNvPr>
        <p:cNvGrpSpPr/>
        <p:nvPr/>
      </p:nvGrpSpPr>
      <p:grpSpPr>
        <a:xfrm>
          <a:off x="0" y="0"/>
          <a:ext cx="0" cy="0"/>
          <a:chOff x="0" y="0"/>
          <a:chExt cx="0" cy="0"/>
        </a:xfrm>
      </p:grpSpPr>
      <p:pic>
        <p:nvPicPr>
          <p:cNvPr id="1026" name="Picture 2" descr="http://images.designtrends.com/wp-content/uploads/2015/11/24060336/Brown-Backgrounds2.jp_.jpg">
            <a:extLst>
              <a:ext uri="{FF2B5EF4-FFF2-40B4-BE49-F238E27FC236}">
                <a16:creationId xmlns:a16="http://schemas.microsoft.com/office/drawing/2014/main" id="{D97DD7AF-087E-91D2-A464-33F2A3A7D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3518B9-33D0-782B-537D-691F06B83692}"/>
              </a:ext>
            </a:extLst>
          </p:cNvPr>
          <p:cNvSpPr txBox="1"/>
          <p:nvPr/>
        </p:nvSpPr>
        <p:spPr>
          <a:xfrm>
            <a:off x="109914" y="-9187"/>
            <a:ext cx="12192000" cy="584775"/>
          </a:xfrm>
          <a:prstGeom prst="rect">
            <a:avLst/>
          </a:prstGeom>
          <a:noFill/>
        </p:spPr>
        <p:txBody>
          <a:bodyPr wrap="square" rtlCol="0">
            <a:spAutoFit/>
          </a:bodyPr>
          <a:lstStyle/>
          <a:p>
            <a:pPr algn="ctr"/>
            <a:r>
              <a:rPr lang="en-US" sz="3200" dirty="0">
                <a:solidFill>
                  <a:schemeClr val="bg1"/>
                </a:solidFill>
                <a:latin typeface="Calibri" panose="020F0502020204030204" pitchFamily="34" charset="0"/>
              </a:rPr>
              <a:t>Elisha Receives God’s Power and Authority</a:t>
            </a:r>
          </a:p>
        </p:txBody>
      </p:sp>
      <p:sp>
        <p:nvSpPr>
          <p:cNvPr id="5" name="TextBox 4">
            <a:extLst>
              <a:ext uri="{FF2B5EF4-FFF2-40B4-BE49-F238E27FC236}">
                <a16:creationId xmlns:a16="http://schemas.microsoft.com/office/drawing/2014/main" id="{EB409AE0-1E0A-3725-C257-F5A1B934BFCB}"/>
              </a:ext>
            </a:extLst>
          </p:cNvPr>
          <p:cNvSpPr txBox="1"/>
          <p:nvPr/>
        </p:nvSpPr>
        <p:spPr>
          <a:xfrm>
            <a:off x="574762" y="1043111"/>
            <a:ext cx="3138822" cy="1754326"/>
          </a:xfrm>
          <a:prstGeom prst="rect">
            <a:avLst/>
          </a:prstGeom>
          <a:noFill/>
        </p:spPr>
        <p:txBody>
          <a:bodyPr wrap="square">
            <a:spAutoFit/>
          </a:bodyPr>
          <a:lstStyle/>
          <a:p>
            <a:r>
              <a:rPr lang="en-US" b="0" i="1" dirty="0">
                <a:solidFill>
                  <a:srgbClr val="FFFF00"/>
                </a:solidFill>
                <a:effectLst/>
                <a:latin typeface="Calibri" panose="020F0502020204030204" pitchFamily="34" charset="0"/>
                <a:cs typeface="Calibri" panose="020F0502020204030204" pitchFamily="34" charset="0"/>
              </a:rPr>
              <a:t>And Jehu the son of Nimshi shalt thou anoint to be king over Israel: and Elisha the son of Shaphat of Abel-</a:t>
            </a:r>
            <a:r>
              <a:rPr lang="en-US" b="0" i="1" dirty="0" err="1">
                <a:solidFill>
                  <a:srgbClr val="FFFF00"/>
                </a:solidFill>
                <a:effectLst/>
                <a:latin typeface="Calibri" panose="020F0502020204030204" pitchFamily="34" charset="0"/>
                <a:cs typeface="Calibri" panose="020F0502020204030204" pitchFamily="34" charset="0"/>
              </a:rPr>
              <a:t>meholah</a:t>
            </a:r>
            <a:r>
              <a:rPr lang="en-US" b="0" i="1" dirty="0">
                <a:solidFill>
                  <a:srgbClr val="FFFF00"/>
                </a:solidFill>
                <a:effectLst/>
                <a:latin typeface="Calibri" panose="020F0502020204030204" pitchFamily="34" charset="0"/>
                <a:cs typeface="Calibri" panose="020F0502020204030204" pitchFamily="34" charset="0"/>
              </a:rPr>
              <a:t> shalt thou anoint to be prophet in thy room. (1 Kings 19:16)</a:t>
            </a:r>
            <a:endParaRPr lang="en-US" i="1" dirty="0">
              <a:solidFill>
                <a:srgbClr val="FFFF0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9F3AD0AC-9C68-73BF-CB1E-2D12AE1AD9FC}"/>
              </a:ext>
            </a:extLst>
          </p:cNvPr>
          <p:cNvSpPr txBox="1"/>
          <p:nvPr/>
        </p:nvSpPr>
        <p:spPr>
          <a:xfrm>
            <a:off x="5421085" y="3929947"/>
            <a:ext cx="4644533" cy="1477328"/>
          </a:xfrm>
          <a:prstGeom prst="rect">
            <a:avLst/>
          </a:prstGeom>
          <a:noFill/>
        </p:spPr>
        <p:txBody>
          <a:bodyPr wrap="square">
            <a:spAutoFit/>
          </a:bodyPr>
          <a:lstStyle/>
          <a:p>
            <a:r>
              <a:rPr lang="en-US" b="0" i="1" dirty="0">
                <a:solidFill>
                  <a:srgbClr val="FFFF00"/>
                </a:solidFill>
                <a:effectLst/>
                <a:latin typeface="Calibri" panose="020F0502020204030204" pitchFamily="34" charset="0"/>
                <a:cs typeface="Calibri" panose="020F0502020204030204" pitchFamily="34" charset="0"/>
              </a:rPr>
              <a:t>So he departed thence, and found Elisha the son of Shaphat, who was plowing with twelve yoke of oxen before him, and he with the twelfth: and Elijah passed by him, and cast his mantle upon him. (1 Kings 19:16)</a:t>
            </a:r>
            <a:endParaRPr lang="en-US" i="1" dirty="0">
              <a:solidFill>
                <a:srgbClr val="FFFF0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625F86A-A44B-2951-1610-FFECDD3BB34E}"/>
              </a:ext>
            </a:extLst>
          </p:cNvPr>
          <p:cNvSpPr txBox="1"/>
          <p:nvPr/>
        </p:nvSpPr>
        <p:spPr>
          <a:xfrm>
            <a:off x="3131478" y="584775"/>
            <a:ext cx="6148872" cy="369332"/>
          </a:xfrm>
          <a:prstGeom prst="rect">
            <a:avLst/>
          </a:prstGeom>
          <a:noFill/>
        </p:spPr>
        <p:txBody>
          <a:bodyPr wrap="square">
            <a:spAutoFit/>
          </a:bodyPr>
          <a:lstStyle/>
          <a:p>
            <a:pPr algn="ctr"/>
            <a:r>
              <a:rPr lang="en-US" sz="1800" dirty="0">
                <a:solidFill>
                  <a:schemeClr val="bg1"/>
                </a:solidFill>
                <a:latin typeface="Calibri" panose="020F0502020204030204" pitchFamily="34" charset="0"/>
              </a:rPr>
              <a:t>The Lord revealed to Elijah that Elisha would become a prophet</a:t>
            </a:r>
            <a:endParaRPr lang="en-US" dirty="0"/>
          </a:p>
        </p:txBody>
      </p:sp>
      <p:pic>
        <p:nvPicPr>
          <p:cNvPr id="11" name="Picture 10">
            <a:extLst>
              <a:ext uri="{FF2B5EF4-FFF2-40B4-BE49-F238E27FC236}">
                <a16:creationId xmlns:a16="http://schemas.microsoft.com/office/drawing/2014/main" id="{9F096ECA-D221-3E3A-6364-96EB18863081}"/>
              </a:ext>
            </a:extLst>
          </p:cNvPr>
          <p:cNvPicPr>
            <a:picLocks noChangeAspect="1"/>
          </p:cNvPicPr>
          <p:nvPr/>
        </p:nvPicPr>
        <p:blipFill>
          <a:blip r:embed="rId3"/>
          <a:stretch>
            <a:fillRect/>
          </a:stretch>
        </p:blipFill>
        <p:spPr>
          <a:xfrm>
            <a:off x="5533054" y="1124254"/>
            <a:ext cx="3264184" cy="2805693"/>
          </a:xfrm>
          <a:prstGeom prst="rect">
            <a:avLst/>
          </a:prstGeom>
        </p:spPr>
      </p:pic>
      <p:pic>
        <p:nvPicPr>
          <p:cNvPr id="24" name="Picture 23">
            <a:extLst>
              <a:ext uri="{FF2B5EF4-FFF2-40B4-BE49-F238E27FC236}">
                <a16:creationId xmlns:a16="http://schemas.microsoft.com/office/drawing/2014/main" id="{3FED80EA-BA12-85A1-C6A7-0B5C2B6BF320}"/>
              </a:ext>
            </a:extLst>
          </p:cNvPr>
          <p:cNvPicPr>
            <a:picLocks noChangeAspect="1"/>
          </p:cNvPicPr>
          <p:nvPr/>
        </p:nvPicPr>
        <p:blipFill>
          <a:blip r:embed="rId4"/>
          <a:stretch>
            <a:fillRect/>
          </a:stretch>
        </p:blipFill>
        <p:spPr>
          <a:xfrm>
            <a:off x="1466462" y="3301520"/>
            <a:ext cx="3050553" cy="3198789"/>
          </a:xfrm>
          <a:prstGeom prst="rect">
            <a:avLst/>
          </a:prstGeom>
        </p:spPr>
      </p:pic>
      <p:sp>
        <p:nvSpPr>
          <p:cNvPr id="26" name="TextBox 25">
            <a:extLst>
              <a:ext uri="{FF2B5EF4-FFF2-40B4-BE49-F238E27FC236}">
                <a16:creationId xmlns:a16="http://schemas.microsoft.com/office/drawing/2014/main" id="{F781B2CA-34C6-128E-B1EF-31068B319085}"/>
              </a:ext>
            </a:extLst>
          </p:cNvPr>
          <p:cNvSpPr txBox="1"/>
          <p:nvPr/>
        </p:nvSpPr>
        <p:spPr>
          <a:xfrm>
            <a:off x="4619153" y="5758133"/>
            <a:ext cx="7470709" cy="646331"/>
          </a:xfrm>
          <a:prstGeom prst="rect">
            <a:avLst/>
          </a:prstGeom>
          <a:noFill/>
        </p:spPr>
        <p:txBody>
          <a:bodyPr wrap="square">
            <a:spAutoFit/>
          </a:bodyPr>
          <a:lstStyle/>
          <a:p>
            <a:r>
              <a:rPr lang="en-US" b="0" i="0" dirty="0">
                <a:solidFill>
                  <a:schemeClr val="bg1"/>
                </a:solidFill>
                <a:effectLst/>
                <a:latin typeface="Calibri" panose="020F0502020204030204" pitchFamily="34" charset="0"/>
                <a:cs typeface="Calibri" panose="020F0502020204030204" pitchFamily="34" charset="0"/>
              </a:rPr>
              <a:t>Elisha knew that the Lord would soon take Elijah away. On Elijah’s final day, Elisha followed Elijah from city to city until the two arrived at the Jordan River.</a:t>
            </a:r>
            <a:endParaRPr lang="en-US" dirty="0">
              <a:solidFill>
                <a:schemeClr val="bg1"/>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F75244A3-3FE7-F673-F4C6-4F46A83FB971}"/>
              </a:ext>
            </a:extLst>
          </p:cNvPr>
          <p:cNvSpPr txBox="1"/>
          <p:nvPr/>
        </p:nvSpPr>
        <p:spPr>
          <a:xfrm>
            <a:off x="57042" y="6404464"/>
            <a:ext cx="6148872" cy="369332"/>
          </a:xfrm>
          <a:prstGeom prst="rect">
            <a:avLst/>
          </a:prstGeom>
          <a:noFill/>
        </p:spPr>
        <p:txBody>
          <a:bodyPr wrap="square">
            <a:spAutoFit/>
          </a:bodyPr>
          <a:lstStyle/>
          <a:p>
            <a:r>
              <a:rPr lang="en-US" b="0" i="0" u="none" strike="noStrike" dirty="0">
                <a:solidFill>
                  <a:schemeClr val="bg1"/>
                </a:solidFill>
                <a:effectLst/>
                <a:latin typeface="Calibri" panose="020F0502020204030204" pitchFamily="34" charset="0"/>
                <a:cs typeface="Calibri" panose="020F0502020204030204" pitchFamily="34" charset="0"/>
              </a:rPr>
              <a:t>2 Kings 2:1–3</a:t>
            </a:r>
            <a:r>
              <a:rPr lang="en-US" b="0" i="0" dirty="0">
                <a:solidFill>
                  <a:schemeClr val="bg1"/>
                </a:solidFill>
                <a:effectLst/>
                <a:latin typeface="Calibri" panose="020F0502020204030204" pitchFamily="34" charset="0"/>
                <a:cs typeface="Calibri" panose="020F0502020204030204" pitchFamily="34" charset="0"/>
              </a:rPr>
              <a:t> </a:t>
            </a:r>
            <a:endParaRPr lang="en-US" dirty="0"/>
          </a:p>
        </p:txBody>
      </p:sp>
    </p:spTree>
    <p:extLst>
      <p:ext uri="{BB962C8B-B14F-4D97-AF65-F5344CB8AC3E}">
        <p14:creationId xmlns:p14="http://schemas.microsoft.com/office/powerpoint/2010/main" val="120756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a:solidFill>
                  <a:schemeClr val="bg1"/>
                </a:solidFill>
                <a:latin typeface="Calibri" panose="020F0502020204030204" pitchFamily="34" charset="0"/>
              </a:rPr>
              <a:t>Elisha</a:t>
            </a:r>
          </a:p>
        </p:txBody>
      </p:sp>
      <p:sp>
        <p:nvSpPr>
          <p:cNvPr id="13" name="TextBox 12"/>
          <p:cNvSpPr txBox="1"/>
          <p:nvPr/>
        </p:nvSpPr>
        <p:spPr>
          <a:xfrm>
            <a:off x="209993" y="960688"/>
            <a:ext cx="9599708" cy="5078313"/>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He was the son of </a:t>
            </a:r>
            <a:r>
              <a:rPr lang="en-US" dirty="0" err="1">
                <a:solidFill>
                  <a:schemeClr val="bg1"/>
                </a:solidFill>
                <a:latin typeface="Calibri" panose="020F0502020204030204" pitchFamily="34" charset="0"/>
              </a:rPr>
              <a:t>Shaphat</a:t>
            </a:r>
            <a:r>
              <a:rPr lang="en-US" dirty="0">
                <a:solidFill>
                  <a:schemeClr val="bg1"/>
                </a:solidFill>
                <a:latin typeface="Calibri" panose="020F0502020204030204" pitchFamily="34" charset="0"/>
              </a:rPr>
              <a:t>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His name means </a:t>
            </a:r>
            <a:r>
              <a:rPr lang="en-US" i="1" dirty="0">
                <a:solidFill>
                  <a:schemeClr val="bg1"/>
                </a:solidFill>
                <a:latin typeface="Calibri" panose="020F0502020204030204" pitchFamily="34" charset="0"/>
              </a:rPr>
              <a:t>God of salvation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God shall save</a:t>
            </a:r>
          </a:p>
          <a:p>
            <a:pPr fontAlgn="base"/>
            <a:endParaRPr lang="en-US" i="1"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Elisha lived among the people in the cities while Elijah lived apart from the people</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was the student and companion of Elijah for several years</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was a prophet  of the Northern kingdom of Israel</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His calling came by divine command to Elijah at the same time the prophet was directed to anoint Jehu as king</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divided the waters of the Jordan River, and preformed mighty miracle, including raising the dead</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His ministry lasted more than half a century during the </a:t>
            </a:r>
            <a:r>
              <a:rPr lang="en-US" dirty="0" err="1">
                <a:solidFill>
                  <a:schemeClr val="bg1"/>
                </a:solidFill>
                <a:latin typeface="Calibri" panose="020F0502020204030204" pitchFamily="34" charset="0"/>
              </a:rPr>
              <a:t>righns</a:t>
            </a:r>
            <a:r>
              <a:rPr lang="en-US" dirty="0">
                <a:solidFill>
                  <a:schemeClr val="bg1"/>
                </a:solidFill>
                <a:latin typeface="Calibri" panose="020F0502020204030204" pitchFamily="34" charset="0"/>
              </a:rPr>
              <a:t> of </a:t>
            </a:r>
            <a:r>
              <a:rPr lang="en-US" dirty="0" err="1">
                <a:solidFill>
                  <a:schemeClr val="bg1"/>
                </a:solidFill>
                <a:latin typeface="Calibri" panose="020F0502020204030204" pitchFamily="34" charset="0"/>
              </a:rPr>
              <a:t>Jehoram</a:t>
            </a:r>
            <a:r>
              <a:rPr lang="en-US" dirty="0">
                <a:solidFill>
                  <a:schemeClr val="bg1"/>
                </a:solidFill>
                <a:latin typeface="Calibri" panose="020F0502020204030204" pitchFamily="34" charset="0"/>
              </a:rPr>
              <a:t>, Jehu, </a:t>
            </a:r>
            <a:r>
              <a:rPr lang="en-US" dirty="0" err="1">
                <a:solidFill>
                  <a:schemeClr val="bg1"/>
                </a:solidFill>
                <a:latin typeface="Calibri" panose="020F0502020204030204" pitchFamily="34" charset="0"/>
              </a:rPr>
              <a:t>Jehoahaz</a:t>
            </a:r>
            <a:r>
              <a:rPr lang="en-US" dirty="0">
                <a:solidFill>
                  <a:schemeClr val="bg1"/>
                </a:solidFill>
                <a:latin typeface="Calibri" panose="020F0502020204030204" pitchFamily="34" charset="0"/>
              </a:rPr>
              <a:t>, and </a:t>
            </a:r>
            <a:r>
              <a:rPr lang="en-US" dirty="0" err="1">
                <a:solidFill>
                  <a:schemeClr val="bg1"/>
                </a:solidFill>
                <a:latin typeface="Calibri" panose="020F0502020204030204" pitchFamily="34" charset="0"/>
              </a:rPr>
              <a:t>Joash</a:t>
            </a:r>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p:txBody>
      </p:sp>
      <p:sp>
        <p:nvSpPr>
          <p:cNvPr id="14" name="TextBox 13"/>
          <p:cNvSpPr txBox="1"/>
          <p:nvPr/>
        </p:nvSpPr>
        <p:spPr>
          <a:xfrm>
            <a:off x="11763469" y="6488668"/>
            <a:ext cx="538445"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(2)</a:t>
            </a:r>
          </a:p>
        </p:txBody>
      </p:sp>
      <p:grpSp>
        <p:nvGrpSpPr>
          <p:cNvPr id="29" name="Group 28"/>
          <p:cNvGrpSpPr/>
          <p:nvPr/>
        </p:nvGrpSpPr>
        <p:grpSpPr>
          <a:xfrm>
            <a:off x="9985514" y="1790261"/>
            <a:ext cx="1602142" cy="3665909"/>
            <a:chOff x="1027520" y="1419069"/>
            <a:chExt cx="1602142" cy="3665909"/>
          </a:xfrm>
        </p:grpSpPr>
        <p:sp>
          <p:nvSpPr>
            <p:cNvPr id="30" name="Cloud 29"/>
            <p:cNvSpPr/>
            <p:nvPr/>
          </p:nvSpPr>
          <p:spPr>
            <a:xfrm rot="14891291">
              <a:off x="1095492" y="1366167"/>
              <a:ext cx="1481268" cy="1587072"/>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1" name="Oval 30"/>
            <p:cNvSpPr/>
            <p:nvPr/>
          </p:nvSpPr>
          <p:spPr>
            <a:xfrm rot="528476">
              <a:off x="1510048" y="4266354"/>
              <a:ext cx="450556" cy="80936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2" name="Oval 31"/>
            <p:cNvSpPr/>
            <p:nvPr/>
          </p:nvSpPr>
          <p:spPr>
            <a:xfrm rot="20854625">
              <a:off x="1849937" y="4275618"/>
              <a:ext cx="450556" cy="80936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3" name="Oval 32"/>
            <p:cNvSpPr/>
            <p:nvPr/>
          </p:nvSpPr>
          <p:spPr>
            <a:xfrm>
              <a:off x="1027520" y="3495998"/>
              <a:ext cx="317414" cy="5977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4" name="Oval 33"/>
            <p:cNvSpPr/>
            <p:nvPr/>
          </p:nvSpPr>
          <p:spPr>
            <a:xfrm rot="20710978">
              <a:off x="2272753" y="3544435"/>
              <a:ext cx="293619" cy="5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5" name="Trapezoid 34"/>
            <p:cNvSpPr/>
            <p:nvPr/>
          </p:nvSpPr>
          <p:spPr>
            <a:xfrm>
              <a:off x="1239130" y="4284438"/>
              <a:ext cx="1163852" cy="560325"/>
            </a:xfrm>
            <a:prstGeom prst="trapezoid">
              <a:avLst>
                <a:gd name="adj" fmla="val 35984"/>
              </a:avLst>
            </a:prstGeom>
            <a:solidFill>
              <a:srgbClr val="D9A45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6" name="Trapezoid 35"/>
            <p:cNvSpPr/>
            <p:nvPr/>
          </p:nvSpPr>
          <p:spPr>
            <a:xfrm rot="1697115">
              <a:off x="1199435" y="2624723"/>
              <a:ext cx="540818" cy="1379469"/>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7" name="Trapezoid 36"/>
            <p:cNvSpPr/>
            <p:nvPr/>
          </p:nvSpPr>
          <p:spPr>
            <a:xfrm rot="19932635">
              <a:off x="1853663" y="2694983"/>
              <a:ext cx="583213" cy="1267207"/>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8" name="Trapezoid 37"/>
            <p:cNvSpPr/>
            <p:nvPr/>
          </p:nvSpPr>
          <p:spPr>
            <a:xfrm>
              <a:off x="1358603" y="2603461"/>
              <a:ext cx="938573" cy="1867752"/>
            </a:xfrm>
            <a:prstGeom prst="trapezoid">
              <a:avLst>
                <a:gd name="adj" fmla="val 3598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9" name="Oval 38"/>
            <p:cNvSpPr/>
            <p:nvPr/>
          </p:nvSpPr>
          <p:spPr>
            <a:xfrm>
              <a:off x="1628936" y="2354426"/>
              <a:ext cx="360444" cy="62258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Trapezoid 39"/>
            <p:cNvSpPr/>
            <p:nvPr/>
          </p:nvSpPr>
          <p:spPr>
            <a:xfrm rot="1111778">
              <a:off x="1417364" y="2773927"/>
              <a:ext cx="466155" cy="2141388"/>
            </a:xfrm>
            <a:prstGeom prst="trapezoid">
              <a:avLst>
                <a:gd name="adj" fmla="val 35984"/>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4" name="Oval 63"/>
            <p:cNvSpPr/>
            <p:nvPr/>
          </p:nvSpPr>
          <p:spPr>
            <a:xfrm>
              <a:off x="1344935" y="1531809"/>
              <a:ext cx="848465" cy="13293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5" name="Cloud 64"/>
            <p:cNvSpPr/>
            <p:nvPr/>
          </p:nvSpPr>
          <p:spPr>
            <a:xfrm rot="2089084">
              <a:off x="1425046" y="2441253"/>
              <a:ext cx="604251" cy="618146"/>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6" name="Oval 65"/>
            <p:cNvSpPr/>
            <p:nvPr/>
          </p:nvSpPr>
          <p:spPr>
            <a:xfrm>
              <a:off x="1576148" y="2522076"/>
              <a:ext cx="244908" cy="1441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67" name="Group 66"/>
            <p:cNvGrpSpPr/>
            <p:nvPr/>
          </p:nvGrpSpPr>
          <p:grpSpPr>
            <a:xfrm>
              <a:off x="1827889" y="2873752"/>
              <a:ext cx="289672" cy="238079"/>
              <a:chOff x="2698645" y="3004177"/>
              <a:chExt cx="806555" cy="662901"/>
            </a:xfrm>
          </p:grpSpPr>
          <p:sp>
            <p:nvSpPr>
              <p:cNvPr id="68" name="Hexagon 67"/>
              <p:cNvSpPr/>
              <p:nvPr/>
            </p:nvSpPr>
            <p:spPr>
              <a:xfrm>
                <a:off x="2698645" y="3004177"/>
                <a:ext cx="806555" cy="662901"/>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69" name="7-Point Star 68"/>
              <p:cNvSpPr/>
              <p:nvPr/>
            </p:nvSpPr>
            <p:spPr>
              <a:xfrm>
                <a:off x="2855993" y="3062365"/>
                <a:ext cx="488241" cy="531527"/>
              </a:xfrm>
              <a:prstGeom prst="star7">
                <a:avLst>
                  <a:gd name="adj" fmla="val 40830"/>
                  <a:gd name="hf" fmla="val 102572"/>
                  <a:gd name="vf" fmla="val 105210"/>
                </a:avLst>
              </a:prstGeom>
              <a:solidFill>
                <a:srgbClr val="FFD13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Tree>
    <p:extLst>
      <p:ext uri="{BB962C8B-B14F-4D97-AF65-F5344CB8AC3E}">
        <p14:creationId xmlns:p14="http://schemas.microsoft.com/office/powerpoint/2010/main" val="143228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Effect transition="in" filter="wipe(down)">
                                      <p:cBhvr>
                                        <p:cTn id="9" dur="580">
                                          <p:stCondLst>
                                            <p:cond delay="0"/>
                                          </p:stCondLst>
                                        </p:cTn>
                                        <p:tgtEl>
                                          <p:spTgt spid="29"/>
                                        </p:tgtEl>
                                      </p:cBhvr>
                                    </p:animEffect>
                                    <p:anim calcmode="lin" valueType="num">
                                      <p:cBhvr>
                                        <p:cTn id="10"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5" dur="26">
                                          <p:stCondLst>
                                            <p:cond delay="650"/>
                                          </p:stCondLst>
                                        </p:cTn>
                                        <p:tgtEl>
                                          <p:spTgt spid="29"/>
                                        </p:tgtEl>
                                      </p:cBhvr>
                                      <p:to x="100000" y="60000"/>
                                    </p:animScale>
                                    <p:animScale>
                                      <p:cBhvr>
                                        <p:cTn id="16" dur="166" decel="50000">
                                          <p:stCondLst>
                                            <p:cond delay="676"/>
                                          </p:stCondLst>
                                        </p:cTn>
                                        <p:tgtEl>
                                          <p:spTgt spid="29"/>
                                        </p:tgtEl>
                                      </p:cBhvr>
                                      <p:to x="100000" y="100000"/>
                                    </p:animScale>
                                    <p:animScale>
                                      <p:cBhvr>
                                        <p:cTn id="17" dur="26">
                                          <p:stCondLst>
                                            <p:cond delay="1312"/>
                                          </p:stCondLst>
                                        </p:cTn>
                                        <p:tgtEl>
                                          <p:spTgt spid="29"/>
                                        </p:tgtEl>
                                      </p:cBhvr>
                                      <p:to x="100000" y="80000"/>
                                    </p:animScale>
                                    <p:animScale>
                                      <p:cBhvr>
                                        <p:cTn id="18" dur="166" decel="50000">
                                          <p:stCondLst>
                                            <p:cond delay="1338"/>
                                          </p:stCondLst>
                                        </p:cTn>
                                        <p:tgtEl>
                                          <p:spTgt spid="29"/>
                                        </p:tgtEl>
                                      </p:cBhvr>
                                      <p:to x="100000" y="100000"/>
                                    </p:animScale>
                                    <p:animScale>
                                      <p:cBhvr>
                                        <p:cTn id="19" dur="26">
                                          <p:stCondLst>
                                            <p:cond delay="1642"/>
                                          </p:stCondLst>
                                        </p:cTn>
                                        <p:tgtEl>
                                          <p:spTgt spid="29"/>
                                        </p:tgtEl>
                                      </p:cBhvr>
                                      <p:to x="100000" y="90000"/>
                                    </p:animScale>
                                    <p:animScale>
                                      <p:cBhvr>
                                        <p:cTn id="20" dur="166" decel="50000">
                                          <p:stCondLst>
                                            <p:cond delay="1668"/>
                                          </p:stCondLst>
                                        </p:cTn>
                                        <p:tgtEl>
                                          <p:spTgt spid="29"/>
                                        </p:tgtEl>
                                      </p:cBhvr>
                                      <p:to x="100000" y="100000"/>
                                    </p:animScale>
                                    <p:animScale>
                                      <p:cBhvr>
                                        <p:cTn id="21" dur="26">
                                          <p:stCondLst>
                                            <p:cond delay="1808"/>
                                          </p:stCondLst>
                                        </p:cTn>
                                        <p:tgtEl>
                                          <p:spTgt spid="29"/>
                                        </p:tgtEl>
                                      </p:cBhvr>
                                      <p:to x="100000" y="95000"/>
                                    </p:animScale>
                                    <p:animScale>
                                      <p:cBhvr>
                                        <p:cTn id="22" dur="166" decel="50000">
                                          <p:stCondLst>
                                            <p:cond delay="1834"/>
                                          </p:stCondLst>
                                        </p:cTn>
                                        <p:tgtEl>
                                          <p:spTgt spid="2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err="1">
                <a:solidFill>
                  <a:schemeClr val="bg1"/>
                </a:solidFill>
                <a:latin typeface="Calibri" panose="020F0502020204030204" pitchFamily="34" charset="0"/>
              </a:rPr>
              <a:t>Ahaziah</a:t>
            </a:r>
            <a:endParaRPr lang="en-US" sz="6600" dirty="0">
              <a:solidFill>
                <a:schemeClr val="bg1"/>
              </a:solidFill>
              <a:latin typeface="Calibri" panose="020F0502020204030204" pitchFamily="34" charset="0"/>
            </a:endParaRPr>
          </a:p>
        </p:txBody>
      </p:sp>
      <p:sp>
        <p:nvSpPr>
          <p:cNvPr id="13" name="TextBox 12"/>
          <p:cNvSpPr txBox="1"/>
          <p:nvPr/>
        </p:nvSpPr>
        <p:spPr>
          <a:xfrm>
            <a:off x="242202" y="1124869"/>
            <a:ext cx="9144000" cy="5016758"/>
          </a:xfrm>
          <a:prstGeom prst="rect">
            <a:avLst/>
          </a:prstGeom>
          <a:noFill/>
        </p:spPr>
        <p:txBody>
          <a:bodyPr wrap="square" rtlCol="0">
            <a:spAutoFit/>
          </a:bodyPr>
          <a:lstStyle/>
          <a:p>
            <a:pPr fontAlgn="base"/>
            <a:r>
              <a:rPr lang="en-US" sz="1600" dirty="0">
                <a:solidFill>
                  <a:schemeClr val="bg1"/>
                </a:solidFill>
                <a:latin typeface="Calibri" panose="020F0502020204030204" pitchFamily="34" charset="0"/>
              </a:rPr>
              <a:t>He was the son of Ahab and Jezebel and successor as the king of Israel</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He continued the depraved practices of Ahab and furthered the idolatrous culture of his mother</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He fell through the roof of his palace</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The Lord sent Elijah to tell </a:t>
            </a:r>
            <a:r>
              <a:rPr lang="en-US" sz="1600" dirty="0" err="1">
                <a:solidFill>
                  <a:schemeClr val="bg1"/>
                </a:solidFill>
                <a:latin typeface="Calibri" panose="020F0502020204030204" pitchFamily="34" charset="0"/>
              </a:rPr>
              <a:t>Ahaziah</a:t>
            </a:r>
            <a:r>
              <a:rPr lang="en-US" sz="1600" dirty="0">
                <a:solidFill>
                  <a:schemeClr val="bg1"/>
                </a:solidFill>
                <a:latin typeface="Calibri" panose="020F0502020204030204" pitchFamily="34" charset="0"/>
              </a:rPr>
              <a:t> that he would not recover from his injury and that he would die. This event occurred near the end of Elijah’s ministry</a:t>
            </a:r>
          </a:p>
          <a:p>
            <a:pPr fontAlgn="base"/>
            <a:endParaRPr lang="en-US" sz="1600" dirty="0">
              <a:solidFill>
                <a:schemeClr val="bg1"/>
              </a:solidFill>
              <a:latin typeface="Calibri" panose="020F0502020204030204" pitchFamily="34" charset="0"/>
            </a:endParaRPr>
          </a:p>
          <a:p>
            <a:pPr fontAlgn="base"/>
            <a:r>
              <a:rPr lang="en-US" sz="1600" dirty="0" err="1">
                <a:solidFill>
                  <a:schemeClr val="bg1"/>
                </a:solidFill>
                <a:latin typeface="Calibri" panose="020F0502020204030204" pitchFamily="34" charset="0"/>
              </a:rPr>
              <a:t>Ahaziah</a:t>
            </a:r>
            <a:r>
              <a:rPr lang="en-US" sz="1600" dirty="0">
                <a:solidFill>
                  <a:schemeClr val="bg1"/>
                </a:solidFill>
                <a:latin typeface="Calibri" panose="020F0502020204030204" pitchFamily="34" charset="0"/>
              </a:rPr>
              <a:t> sent his messengers to go to the oracle or chief priest of </a:t>
            </a:r>
            <a:r>
              <a:rPr lang="en-US" sz="1600" dirty="0" err="1">
                <a:solidFill>
                  <a:schemeClr val="bg1"/>
                </a:solidFill>
                <a:latin typeface="Calibri" panose="020F0502020204030204" pitchFamily="34" charset="0"/>
              </a:rPr>
              <a:t>Baalzebub</a:t>
            </a:r>
            <a:r>
              <a:rPr lang="en-US" sz="1600" dirty="0">
                <a:solidFill>
                  <a:schemeClr val="bg1"/>
                </a:solidFill>
                <a:latin typeface="Calibri" panose="020F0502020204030204" pitchFamily="34" charset="0"/>
              </a:rPr>
              <a:t> to see if he would recover</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Elijah intercepted the messengers, told them what an angel had said about </a:t>
            </a:r>
            <a:r>
              <a:rPr lang="en-US" sz="1600" dirty="0" err="1">
                <a:solidFill>
                  <a:schemeClr val="bg1"/>
                </a:solidFill>
                <a:latin typeface="Calibri" panose="020F0502020204030204" pitchFamily="34" charset="0"/>
              </a:rPr>
              <a:t>Ahaziah</a:t>
            </a:r>
            <a:r>
              <a:rPr lang="en-US" sz="1600" dirty="0">
                <a:solidFill>
                  <a:schemeClr val="bg1"/>
                </a:solidFill>
                <a:latin typeface="Calibri" panose="020F0502020204030204" pitchFamily="34" charset="0"/>
              </a:rPr>
              <a:t> dying</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The messengers returned to </a:t>
            </a:r>
            <a:r>
              <a:rPr lang="en-US" sz="1600" dirty="0" err="1">
                <a:solidFill>
                  <a:schemeClr val="bg1"/>
                </a:solidFill>
                <a:latin typeface="Calibri" panose="020F0502020204030204" pitchFamily="34" charset="0"/>
              </a:rPr>
              <a:t>Ahaziah</a:t>
            </a:r>
            <a:r>
              <a:rPr lang="en-US" sz="1600" dirty="0">
                <a:solidFill>
                  <a:schemeClr val="bg1"/>
                </a:solidFill>
                <a:latin typeface="Calibri" panose="020F0502020204030204" pitchFamily="34" charset="0"/>
              </a:rPr>
              <a:t> and told them about the man and instantly he knew that it was ‘Elijah, the </a:t>
            </a:r>
            <a:r>
              <a:rPr lang="en-US" sz="1600" dirty="0" err="1">
                <a:solidFill>
                  <a:schemeClr val="bg1"/>
                </a:solidFill>
                <a:latin typeface="Calibri" panose="020F0502020204030204" pitchFamily="34" charset="0"/>
              </a:rPr>
              <a:t>Tishbite</a:t>
            </a:r>
            <a:r>
              <a:rPr lang="en-US" sz="1600" dirty="0">
                <a:solidFill>
                  <a:schemeClr val="bg1"/>
                </a:solidFill>
                <a:latin typeface="Calibri" panose="020F0502020204030204" pitchFamily="34" charset="0"/>
              </a:rPr>
              <a:t>’ </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He sent 50 men to find the prophet, fire fell upon the captain and his guard and killed them…</a:t>
            </a:r>
            <a:r>
              <a:rPr lang="en-US" sz="1600" dirty="0" err="1">
                <a:solidFill>
                  <a:schemeClr val="bg1"/>
                </a:solidFill>
                <a:latin typeface="Calibri" panose="020F0502020204030204" pitchFamily="34" charset="0"/>
              </a:rPr>
              <a:t>Ahaziah</a:t>
            </a:r>
            <a:r>
              <a:rPr lang="en-US" sz="1600" dirty="0">
                <a:solidFill>
                  <a:schemeClr val="bg1"/>
                </a:solidFill>
                <a:latin typeface="Calibri" panose="020F0502020204030204" pitchFamily="34" charset="0"/>
              </a:rPr>
              <a:t> attempted again and sent 50 men, but the same thing happened. </a:t>
            </a:r>
            <a:r>
              <a:rPr lang="en-US" sz="1600" dirty="0" err="1">
                <a:solidFill>
                  <a:schemeClr val="bg1"/>
                </a:solidFill>
                <a:latin typeface="Calibri" panose="020F0502020204030204" pitchFamily="34" charset="0"/>
              </a:rPr>
              <a:t>Ahaziah</a:t>
            </a:r>
            <a:r>
              <a:rPr lang="en-US" sz="1600" dirty="0">
                <a:solidFill>
                  <a:schemeClr val="bg1"/>
                </a:solidFill>
                <a:latin typeface="Calibri" panose="020F0502020204030204" pitchFamily="34" charset="0"/>
              </a:rPr>
              <a:t> could not touch Elijah </a:t>
            </a:r>
          </a:p>
          <a:p>
            <a:pPr fontAlgn="base"/>
            <a:endParaRPr lang="en-US" sz="1600" dirty="0">
              <a:solidFill>
                <a:schemeClr val="bg1"/>
              </a:solidFill>
              <a:latin typeface="Calibri" panose="020F0502020204030204" pitchFamily="34" charset="0"/>
            </a:endParaRPr>
          </a:p>
          <a:p>
            <a:pPr fontAlgn="base"/>
            <a:r>
              <a:rPr lang="en-US" sz="1600" dirty="0">
                <a:solidFill>
                  <a:schemeClr val="bg1"/>
                </a:solidFill>
                <a:latin typeface="Calibri" panose="020F0502020204030204" pitchFamily="34" charset="0"/>
              </a:rPr>
              <a:t>He died as a result of the injury. He reigned only 2 years.</a:t>
            </a:r>
          </a:p>
        </p:txBody>
      </p:sp>
      <p:sp>
        <p:nvSpPr>
          <p:cNvPr id="14" name="TextBox 13"/>
          <p:cNvSpPr txBox="1"/>
          <p:nvPr/>
        </p:nvSpPr>
        <p:spPr>
          <a:xfrm>
            <a:off x="11763469" y="6488668"/>
            <a:ext cx="538445"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(2)</a:t>
            </a:r>
          </a:p>
        </p:txBody>
      </p:sp>
      <p:grpSp>
        <p:nvGrpSpPr>
          <p:cNvPr id="2" name="Group 1">
            <a:extLst>
              <a:ext uri="{FF2B5EF4-FFF2-40B4-BE49-F238E27FC236}">
                <a16:creationId xmlns:a16="http://schemas.microsoft.com/office/drawing/2014/main" id="{8E371720-7021-9701-7E3C-8AC641D9AB71}"/>
              </a:ext>
            </a:extLst>
          </p:cNvPr>
          <p:cNvGrpSpPr/>
          <p:nvPr/>
        </p:nvGrpSpPr>
        <p:grpSpPr>
          <a:xfrm>
            <a:off x="9586659" y="1372662"/>
            <a:ext cx="1773532" cy="4300384"/>
            <a:chOff x="4901940" y="364922"/>
            <a:chExt cx="2685684" cy="6512132"/>
          </a:xfrm>
        </p:grpSpPr>
        <p:sp>
          <p:nvSpPr>
            <p:cNvPr id="3" name="Oval 2">
              <a:extLst>
                <a:ext uri="{FF2B5EF4-FFF2-40B4-BE49-F238E27FC236}">
                  <a16:creationId xmlns:a16="http://schemas.microsoft.com/office/drawing/2014/main" id="{1CA8882E-D26D-61E9-4338-80CD780C210A}"/>
                </a:ext>
              </a:extLst>
            </p:cNvPr>
            <p:cNvSpPr/>
            <p:nvPr/>
          </p:nvSpPr>
          <p:spPr>
            <a:xfrm rot="1500441" flipH="1">
              <a:off x="4936831" y="4091568"/>
              <a:ext cx="557662" cy="11828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611C1A7-157B-D08F-3FE1-E9B1D712A956}"/>
                </a:ext>
              </a:extLst>
            </p:cNvPr>
            <p:cNvSpPr/>
            <p:nvPr/>
          </p:nvSpPr>
          <p:spPr>
            <a:xfrm rot="20541950" flipH="1">
              <a:off x="6913600" y="4016712"/>
              <a:ext cx="557662" cy="11828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56DF1B1-83D4-BC45-F73C-7892BD8EF710}"/>
                </a:ext>
              </a:extLst>
            </p:cNvPr>
            <p:cNvSpPr/>
            <p:nvPr/>
          </p:nvSpPr>
          <p:spPr>
            <a:xfrm rot="2104510" flipH="1">
              <a:off x="5621510" y="5694175"/>
              <a:ext cx="557662" cy="11828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3CFE10D-0A09-E893-48E1-4E33F7A87231}"/>
                </a:ext>
              </a:extLst>
            </p:cNvPr>
            <p:cNvSpPr/>
            <p:nvPr/>
          </p:nvSpPr>
          <p:spPr>
            <a:xfrm rot="19309912" flipH="1">
              <a:off x="6158356" y="5647269"/>
              <a:ext cx="557662" cy="1182879"/>
            </a:xfrm>
            <a:prstGeom prst="ellipse">
              <a:avLst/>
            </a:prstGeom>
            <a:solidFill>
              <a:schemeClr val="bg2">
                <a:lumMod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apezoid 7">
              <a:extLst>
                <a:ext uri="{FF2B5EF4-FFF2-40B4-BE49-F238E27FC236}">
                  <a16:creationId xmlns:a16="http://schemas.microsoft.com/office/drawing/2014/main" id="{BD491EB8-9B17-43B9-3910-39AB876CB9DC}"/>
                </a:ext>
              </a:extLst>
            </p:cNvPr>
            <p:cNvSpPr/>
            <p:nvPr/>
          </p:nvSpPr>
          <p:spPr>
            <a:xfrm rot="1216593" flipH="1">
              <a:off x="5066912" y="3082918"/>
              <a:ext cx="782214" cy="1836850"/>
            </a:xfrm>
            <a:prstGeom prst="trapezoid">
              <a:avLst>
                <a:gd name="adj" fmla="val 29939"/>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D6553D76-1198-6094-FBC9-6FEC170BA408}"/>
                </a:ext>
              </a:extLst>
            </p:cNvPr>
            <p:cNvSpPr/>
            <p:nvPr/>
          </p:nvSpPr>
          <p:spPr>
            <a:xfrm rot="20360678" flipH="1">
              <a:off x="6574060" y="2995683"/>
              <a:ext cx="782214" cy="1854173"/>
            </a:xfrm>
            <a:prstGeom prst="trapezoid">
              <a:avLst>
                <a:gd name="adj" fmla="val 29939"/>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C52D7931-BBA4-63B1-7763-37A1CEE9A00F}"/>
                </a:ext>
              </a:extLst>
            </p:cNvPr>
            <p:cNvSpPr/>
            <p:nvPr/>
          </p:nvSpPr>
          <p:spPr>
            <a:xfrm flipH="1">
              <a:off x="5375279" y="4291798"/>
              <a:ext cx="1706621" cy="2031918"/>
            </a:xfrm>
            <a:prstGeom prst="trapezoid">
              <a:avLst>
                <a:gd name="adj" fmla="val 14421"/>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684ED2D-637E-CA0C-EFDC-E241269D1CF4}"/>
                </a:ext>
              </a:extLst>
            </p:cNvPr>
            <p:cNvSpPr/>
            <p:nvPr/>
          </p:nvSpPr>
          <p:spPr>
            <a:xfrm flipH="1">
              <a:off x="5070368" y="1718321"/>
              <a:ext cx="2462807" cy="2112901"/>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Diagonal Corner Rectangle 139">
              <a:extLst>
                <a:ext uri="{FF2B5EF4-FFF2-40B4-BE49-F238E27FC236}">
                  <a16:creationId xmlns:a16="http://schemas.microsoft.com/office/drawing/2014/main" id="{4E33FE92-8DEA-EE64-AB5A-0E68CF24A5CB}"/>
                </a:ext>
              </a:extLst>
            </p:cNvPr>
            <p:cNvSpPr/>
            <p:nvPr/>
          </p:nvSpPr>
          <p:spPr>
            <a:xfrm rot="892649" flipH="1">
              <a:off x="6655293" y="1288753"/>
              <a:ext cx="932331" cy="1020880"/>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 Diagonal Corner Rectangle 140">
              <a:extLst>
                <a:ext uri="{FF2B5EF4-FFF2-40B4-BE49-F238E27FC236}">
                  <a16:creationId xmlns:a16="http://schemas.microsoft.com/office/drawing/2014/main" id="{46B59648-2EE6-6340-DC7B-83F2BA7522EB}"/>
                </a:ext>
              </a:extLst>
            </p:cNvPr>
            <p:cNvSpPr/>
            <p:nvPr/>
          </p:nvSpPr>
          <p:spPr>
            <a:xfrm rot="3096286" flipH="1">
              <a:off x="4951753" y="1328675"/>
              <a:ext cx="927060" cy="1026685"/>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8EFF138-2C0F-965F-DBD4-5FE995F18F8A}"/>
                </a:ext>
              </a:extLst>
            </p:cNvPr>
            <p:cNvSpPr/>
            <p:nvPr/>
          </p:nvSpPr>
          <p:spPr>
            <a:xfrm flipH="1">
              <a:off x="5455282" y="785018"/>
              <a:ext cx="1626623" cy="22106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1AD06D26-66B2-288F-DA0A-D368F66DBC8D}"/>
                </a:ext>
              </a:extLst>
            </p:cNvPr>
            <p:cNvSpPr/>
            <p:nvPr/>
          </p:nvSpPr>
          <p:spPr>
            <a:xfrm flipH="1">
              <a:off x="5128962" y="2209177"/>
              <a:ext cx="398218" cy="437064"/>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7E0A649-82CE-6BE3-8444-0D816A61BB24}"/>
                </a:ext>
              </a:extLst>
            </p:cNvPr>
            <p:cNvSpPr/>
            <p:nvPr/>
          </p:nvSpPr>
          <p:spPr>
            <a:xfrm flipH="1">
              <a:off x="7086610" y="2104523"/>
              <a:ext cx="398218" cy="437064"/>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BC3CBAE8-1F8A-4D07-64F8-47E0AC3CE8EC}"/>
                </a:ext>
              </a:extLst>
            </p:cNvPr>
            <p:cNvGrpSpPr/>
            <p:nvPr/>
          </p:nvGrpSpPr>
          <p:grpSpPr>
            <a:xfrm>
              <a:off x="5075717" y="364922"/>
              <a:ext cx="2355866" cy="1197170"/>
              <a:chOff x="1239442" y="2583838"/>
              <a:chExt cx="1535084" cy="780077"/>
            </a:xfrm>
          </p:grpSpPr>
          <p:sp>
            <p:nvSpPr>
              <p:cNvPr id="1035" name="Round Diagonal Corner Rectangle 148">
                <a:extLst>
                  <a:ext uri="{FF2B5EF4-FFF2-40B4-BE49-F238E27FC236}">
                    <a16:creationId xmlns:a16="http://schemas.microsoft.com/office/drawing/2014/main" id="{CBE4099B-1F99-556A-05C3-E55A51593641}"/>
                  </a:ext>
                </a:extLst>
              </p:cNvPr>
              <p:cNvSpPr/>
              <p:nvPr/>
            </p:nvSpPr>
            <p:spPr>
              <a:xfrm rot="20363465" flipH="1">
                <a:off x="1992355" y="2653828"/>
                <a:ext cx="607508" cy="665206"/>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6" name="Round Diagonal Corner Rectangle 149">
                <a:extLst>
                  <a:ext uri="{FF2B5EF4-FFF2-40B4-BE49-F238E27FC236}">
                    <a16:creationId xmlns:a16="http://schemas.microsoft.com/office/drawing/2014/main" id="{F74D8A73-031C-CA7E-1D77-FC6C0D029F93}"/>
                  </a:ext>
                </a:extLst>
              </p:cNvPr>
              <p:cNvSpPr/>
              <p:nvPr/>
            </p:nvSpPr>
            <p:spPr>
              <a:xfrm rot="16523337" flipH="1">
                <a:off x="1457051" y="2725232"/>
                <a:ext cx="577057" cy="700309"/>
              </a:xfrm>
              <a:prstGeom prst="round2DiagRect">
                <a:avLst>
                  <a:gd name="adj1" fmla="val 50000"/>
                  <a:gd name="adj2" fmla="val 0"/>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Oval 1036">
                <a:extLst>
                  <a:ext uri="{FF2B5EF4-FFF2-40B4-BE49-F238E27FC236}">
                    <a16:creationId xmlns:a16="http://schemas.microsoft.com/office/drawing/2014/main" id="{C4972FA1-3533-56AD-E204-66024478445B}"/>
                  </a:ext>
                </a:extLst>
              </p:cNvPr>
              <p:cNvSpPr/>
              <p:nvPr/>
            </p:nvSpPr>
            <p:spPr>
              <a:xfrm flipH="1">
                <a:off x="1804740" y="2756895"/>
                <a:ext cx="529954" cy="503391"/>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8" name="Rounded Rectangle 151">
                <a:extLst>
                  <a:ext uri="{FF2B5EF4-FFF2-40B4-BE49-F238E27FC236}">
                    <a16:creationId xmlns:a16="http://schemas.microsoft.com/office/drawing/2014/main" id="{78C24E61-DEB8-2772-E3EB-F56097E4803A}"/>
                  </a:ext>
                </a:extLst>
              </p:cNvPr>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gular Pentagon 152">
                <a:extLst>
                  <a:ext uri="{FF2B5EF4-FFF2-40B4-BE49-F238E27FC236}">
                    <a16:creationId xmlns:a16="http://schemas.microsoft.com/office/drawing/2014/main" id="{F3CB7BF5-029B-02D8-297F-0AB3DB4C03E4}"/>
                  </a:ext>
                </a:extLst>
              </p:cNvPr>
              <p:cNvSpPr/>
              <p:nvPr/>
            </p:nvSpPr>
            <p:spPr>
              <a:xfrm>
                <a:off x="1807497" y="2583838"/>
                <a:ext cx="491369" cy="408386"/>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gular Pentagon 153">
                <a:extLst>
                  <a:ext uri="{FF2B5EF4-FFF2-40B4-BE49-F238E27FC236}">
                    <a16:creationId xmlns:a16="http://schemas.microsoft.com/office/drawing/2014/main" id="{9601C79A-E732-64FF-07CA-04972127DC53}"/>
                  </a:ext>
                </a:extLst>
              </p:cNvPr>
              <p:cNvSpPr/>
              <p:nvPr/>
            </p:nvSpPr>
            <p:spPr>
              <a:xfrm>
                <a:off x="1328217" y="2712925"/>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gular Pentagon 154">
                <a:extLst>
                  <a:ext uri="{FF2B5EF4-FFF2-40B4-BE49-F238E27FC236}">
                    <a16:creationId xmlns:a16="http://schemas.microsoft.com/office/drawing/2014/main" id="{45BBE3F1-572F-8CCB-FA25-CC5DFF747512}"/>
                  </a:ext>
                </a:extLst>
              </p:cNvPr>
              <p:cNvSpPr/>
              <p:nvPr/>
            </p:nvSpPr>
            <p:spPr>
              <a:xfrm>
                <a:off x="2385544" y="270875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Diamond 1041">
                <a:extLst>
                  <a:ext uri="{FF2B5EF4-FFF2-40B4-BE49-F238E27FC236}">
                    <a16:creationId xmlns:a16="http://schemas.microsoft.com/office/drawing/2014/main" id="{1C1DB76C-4FEF-4F98-3766-CBDDEA62EB3B}"/>
                  </a:ext>
                </a:extLst>
              </p:cNvPr>
              <p:cNvSpPr/>
              <p:nvPr/>
            </p:nvSpPr>
            <p:spPr>
              <a:xfrm>
                <a:off x="1982582" y="2684447"/>
                <a:ext cx="114300" cy="274254"/>
              </a:xfrm>
              <a:prstGeom prst="diamon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Diamond 1042">
                <a:extLst>
                  <a:ext uri="{FF2B5EF4-FFF2-40B4-BE49-F238E27FC236}">
                    <a16:creationId xmlns:a16="http://schemas.microsoft.com/office/drawing/2014/main" id="{13261B63-4EA4-BF14-C744-F822D63E9C7E}"/>
                  </a:ext>
                </a:extLst>
              </p:cNvPr>
              <p:cNvSpPr/>
              <p:nvPr/>
            </p:nvSpPr>
            <p:spPr>
              <a:xfrm>
                <a:off x="1494521" y="2975696"/>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Diamond 1043">
                <a:extLst>
                  <a:ext uri="{FF2B5EF4-FFF2-40B4-BE49-F238E27FC236}">
                    <a16:creationId xmlns:a16="http://schemas.microsoft.com/office/drawing/2014/main" id="{6530D89E-AB01-166D-97B6-E1D77FE0E516}"/>
                  </a:ext>
                </a:extLst>
              </p:cNvPr>
              <p:cNvSpPr/>
              <p:nvPr/>
            </p:nvSpPr>
            <p:spPr>
              <a:xfrm>
                <a:off x="1752775" y="2988239"/>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Diamond 1044">
                <a:extLst>
                  <a:ext uri="{FF2B5EF4-FFF2-40B4-BE49-F238E27FC236}">
                    <a16:creationId xmlns:a16="http://schemas.microsoft.com/office/drawing/2014/main" id="{9300D118-B2D9-D467-4C24-4975FC06E6E5}"/>
                  </a:ext>
                </a:extLst>
              </p:cNvPr>
              <p:cNvSpPr/>
              <p:nvPr/>
            </p:nvSpPr>
            <p:spPr>
              <a:xfrm>
                <a:off x="2017838"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Diamond 1045">
                <a:extLst>
                  <a:ext uri="{FF2B5EF4-FFF2-40B4-BE49-F238E27FC236}">
                    <a16:creationId xmlns:a16="http://schemas.microsoft.com/office/drawing/2014/main" id="{19469032-BB09-D430-4876-5939E947A8F7}"/>
                  </a:ext>
                </a:extLst>
              </p:cNvPr>
              <p:cNvSpPr/>
              <p:nvPr/>
            </p:nvSpPr>
            <p:spPr>
              <a:xfrm>
                <a:off x="2274465" y="2979774"/>
                <a:ext cx="274391" cy="274254"/>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rapezoid 45">
              <a:extLst>
                <a:ext uri="{FF2B5EF4-FFF2-40B4-BE49-F238E27FC236}">
                  <a16:creationId xmlns:a16="http://schemas.microsoft.com/office/drawing/2014/main" id="{3022F463-4C87-1469-6512-ACAD2C23FBB9}"/>
                </a:ext>
              </a:extLst>
            </p:cNvPr>
            <p:cNvSpPr/>
            <p:nvPr/>
          </p:nvSpPr>
          <p:spPr>
            <a:xfrm rot="1315971" flipH="1">
              <a:off x="5146061" y="2739462"/>
              <a:ext cx="921271" cy="1760338"/>
            </a:xfrm>
            <a:prstGeom prst="trapezoid">
              <a:avLst>
                <a:gd name="adj" fmla="val 29939"/>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rapezoid 46">
              <a:extLst>
                <a:ext uri="{FF2B5EF4-FFF2-40B4-BE49-F238E27FC236}">
                  <a16:creationId xmlns:a16="http://schemas.microsoft.com/office/drawing/2014/main" id="{524C7D8D-F22E-A10E-EBE8-F099141D88C7}"/>
                </a:ext>
              </a:extLst>
            </p:cNvPr>
            <p:cNvSpPr/>
            <p:nvPr/>
          </p:nvSpPr>
          <p:spPr>
            <a:xfrm rot="20583425" flipH="1">
              <a:off x="6372869" y="2696929"/>
              <a:ext cx="921271" cy="1724787"/>
            </a:xfrm>
            <a:prstGeom prst="trapezoid">
              <a:avLst>
                <a:gd name="adj" fmla="val 29939"/>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a:extLst>
                <a:ext uri="{FF2B5EF4-FFF2-40B4-BE49-F238E27FC236}">
                  <a16:creationId xmlns:a16="http://schemas.microsoft.com/office/drawing/2014/main" id="{8FA4354A-E4F8-C2DF-42A5-94750240F5AE}"/>
                </a:ext>
              </a:extLst>
            </p:cNvPr>
            <p:cNvSpPr/>
            <p:nvPr/>
          </p:nvSpPr>
          <p:spPr>
            <a:xfrm flipH="1">
              <a:off x="5375279" y="2801231"/>
              <a:ext cx="1706621" cy="2706190"/>
            </a:xfrm>
            <a:prstGeom prst="trapezoid">
              <a:avLst>
                <a:gd name="adj" fmla="val 29939"/>
              </a:avLst>
            </a:prstGeom>
            <a:solidFill>
              <a:srgbClr val="DB8D1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B780E0CD-61CE-9E7F-7BE5-0EB34235E587}"/>
                </a:ext>
              </a:extLst>
            </p:cNvPr>
            <p:cNvGrpSpPr/>
            <p:nvPr/>
          </p:nvGrpSpPr>
          <p:grpSpPr>
            <a:xfrm>
              <a:off x="5819799" y="2698486"/>
              <a:ext cx="869894" cy="1629269"/>
              <a:chOff x="8371777" y="2864321"/>
              <a:chExt cx="1277100" cy="2391947"/>
            </a:xfrm>
          </p:grpSpPr>
          <p:grpSp>
            <p:nvGrpSpPr>
              <p:cNvPr id="52" name="Group 51">
                <a:extLst>
                  <a:ext uri="{FF2B5EF4-FFF2-40B4-BE49-F238E27FC236}">
                    <a16:creationId xmlns:a16="http://schemas.microsoft.com/office/drawing/2014/main" id="{A47D2CB7-31D3-2D19-F3C8-F88A34BA2B41}"/>
                  </a:ext>
                </a:extLst>
              </p:cNvPr>
              <p:cNvGrpSpPr/>
              <p:nvPr/>
            </p:nvGrpSpPr>
            <p:grpSpPr>
              <a:xfrm rot="3841712">
                <a:off x="7705758" y="3530340"/>
                <a:ext cx="1769721" cy="437684"/>
                <a:chOff x="7705758" y="3530340"/>
                <a:chExt cx="1769721" cy="437684"/>
              </a:xfrm>
            </p:grpSpPr>
            <p:grpSp>
              <p:nvGrpSpPr>
                <p:cNvPr id="1025" name="Group 1024">
                  <a:extLst>
                    <a:ext uri="{FF2B5EF4-FFF2-40B4-BE49-F238E27FC236}">
                      <a16:creationId xmlns:a16="http://schemas.microsoft.com/office/drawing/2014/main" id="{70098354-234A-E3C5-7163-007BAF82E75F}"/>
                    </a:ext>
                  </a:extLst>
                </p:cNvPr>
                <p:cNvGrpSpPr/>
                <p:nvPr/>
              </p:nvGrpSpPr>
              <p:grpSpPr>
                <a:xfrm>
                  <a:off x="7705758" y="3530340"/>
                  <a:ext cx="679252" cy="420893"/>
                  <a:chOff x="7705758" y="3530340"/>
                  <a:chExt cx="679252" cy="420893"/>
                </a:xfrm>
              </p:grpSpPr>
              <p:sp>
                <p:nvSpPr>
                  <p:cNvPr id="1033" name="Diamond 1032">
                    <a:extLst>
                      <a:ext uri="{FF2B5EF4-FFF2-40B4-BE49-F238E27FC236}">
                        <a16:creationId xmlns:a16="http://schemas.microsoft.com/office/drawing/2014/main" id="{7582F0C6-4DB9-095B-4C1E-19BAC75DFF73}"/>
                      </a:ext>
                    </a:extLst>
                  </p:cNvPr>
                  <p:cNvSpPr/>
                  <p:nvPr/>
                </p:nvSpPr>
                <p:spPr>
                  <a:xfrm>
                    <a:off x="7705758" y="3530340"/>
                    <a:ext cx="421103" cy="420893"/>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Diamond 1033">
                    <a:extLst>
                      <a:ext uri="{FF2B5EF4-FFF2-40B4-BE49-F238E27FC236}">
                        <a16:creationId xmlns:a16="http://schemas.microsoft.com/office/drawing/2014/main" id="{FEFDB99C-D42F-3364-F158-61F72743C564}"/>
                      </a:ext>
                    </a:extLst>
                  </p:cNvPr>
                  <p:cNvSpPr/>
                  <p:nvPr/>
                </p:nvSpPr>
                <p:spPr>
                  <a:xfrm>
                    <a:off x="7963907" y="3639802"/>
                    <a:ext cx="421103" cy="235553"/>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7" name="Group 1026">
                  <a:extLst>
                    <a:ext uri="{FF2B5EF4-FFF2-40B4-BE49-F238E27FC236}">
                      <a16:creationId xmlns:a16="http://schemas.microsoft.com/office/drawing/2014/main" id="{87E1FFA7-AF47-8AF6-3577-F680712BF8F7}"/>
                    </a:ext>
                  </a:extLst>
                </p:cNvPr>
                <p:cNvGrpSpPr/>
                <p:nvPr/>
              </p:nvGrpSpPr>
              <p:grpSpPr>
                <a:xfrm>
                  <a:off x="8269410" y="3547131"/>
                  <a:ext cx="679252" cy="420893"/>
                  <a:chOff x="7705758" y="3530340"/>
                  <a:chExt cx="679252" cy="420893"/>
                </a:xfrm>
              </p:grpSpPr>
              <p:sp>
                <p:nvSpPr>
                  <p:cNvPr id="1031" name="Diamond 1030">
                    <a:extLst>
                      <a:ext uri="{FF2B5EF4-FFF2-40B4-BE49-F238E27FC236}">
                        <a16:creationId xmlns:a16="http://schemas.microsoft.com/office/drawing/2014/main" id="{318D7AE5-8434-5B8B-5936-3B990F03B83E}"/>
                      </a:ext>
                    </a:extLst>
                  </p:cNvPr>
                  <p:cNvSpPr/>
                  <p:nvPr/>
                </p:nvSpPr>
                <p:spPr>
                  <a:xfrm>
                    <a:off x="7705758" y="3530340"/>
                    <a:ext cx="421103" cy="420893"/>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Diamond 1031">
                    <a:extLst>
                      <a:ext uri="{FF2B5EF4-FFF2-40B4-BE49-F238E27FC236}">
                        <a16:creationId xmlns:a16="http://schemas.microsoft.com/office/drawing/2014/main" id="{A01B75C8-B420-A8DE-B51E-04FBD69112C6}"/>
                      </a:ext>
                    </a:extLst>
                  </p:cNvPr>
                  <p:cNvSpPr/>
                  <p:nvPr/>
                </p:nvSpPr>
                <p:spPr>
                  <a:xfrm>
                    <a:off x="7963907" y="3639802"/>
                    <a:ext cx="421103" cy="235553"/>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8" name="Group 1027">
                  <a:extLst>
                    <a:ext uri="{FF2B5EF4-FFF2-40B4-BE49-F238E27FC236}">
                      <a16:creationId xmlns:a16="http://schemas.microsoft.com/office/drawing/2014/main" id="{6BA6BE51-605D-F1A2-1723-0715777373CA}"/>
                    </a:ext>
                  </a:extLst>
                </p:cNvPr>
                <p:cNvGrpSpPr/>
                <p:nvPr/>
              </p:nvGrpSpPr>
              <p:grpSpPr>
                <a:xfrm>
                  <a:off x="8796227" y="3547130"/>
                  <a:ext cx="679252" cy="420893"/>
                  <a:chOff x="7705758" y="3530340"/>
                  <a:chExt cx="679252" cy="420893"/>
                </a:xfrm>
              </p:grpSpPr>
              <p:sp>
                <p:nvSpPr>
                  <p:cNvPr id="1029" name="Diamond 1028">
                    <a:extLst>
                      <a:ext uri="{FF2B5EF4-FFF2-40B4-BE49-F238E27FC236}">
                        <a16:creationId xmlns:a16="http://schemas.microsoft.com/office/drawing/2014/main" id="{B7FD6DC3-3CAC-9C7F-3710-6EE626A26F48}"/>
                      </a:ext>
                    </a:extLst>
                  </p:cNvPr>
                  <p:cNvSpPr/>
                  <p:nvPr/>
                </p:nvSpPr>
                <p:spPr>
                  <a:xfrm>
                    <a:off x="7705758" y="3530340"/>
                    <a:ext cx="421103" cy="420893"/>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0" name="Diamond 1029">
                    <a:extLst>
                      <a:ext uri="{FF2B5EF4-FFF2-40B4-BE49-F238E27FC236}">
                        <a16:creationId xmlns:a16="http://schemas.microsoft.com/office/drawing/2014/main" id="{77991964-B213-61CB-C755-615825C711E0}"/>
                      </a:ext>
                    </a:extLst>
                  </p:cNvPr>
                  <p:cNvSpPr/>
                  <p:nvPr/>
                </p:nvSpPr>
                <p:spPr>
                  <a:xfrm>
                    <a:off x="7963907" y="3639802"/>
                    <a:ext cx="421103" cy="235553"/>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3" name="Group 52">
                <a:extLst>
                  <a:ext uri="{FF2B5EF4-FFF2-40B4-BE49-F238E27FC236}">
                    <a16:creationId xmlns:a16="http://schemas.microsoft.com/office/drawing/2014/main" id="{3B8AA562-39C2-1344-4202-46E588F7BA1C}"/>
                  </a:ext>
                </a:extLst>
              </p:cNvPr>
              <p:cNvGrpSpPr/>
              <p:nvPr/>
            </p:nvGrpSpPr>
            <p:grpSpPr>
              <a:xfrm rot="6792992">
                <a:off x="8545174" y="3546986"/>
                <a:ext cx="1769721" cy="437684"/>
                <a:chOff x="7705758" y="3530340"/>
                <a:chExt cx="1769721" cy="437684"/>
              </a:xfrm>
            </p:grpSpPr>
            <p:grpSp>
              <p:nvGrpSpPr>
                <p:cNvPr id="56" name="Group 55">
                  <a:extLst>
                    <a:ext uri="{FF2B5EF4-FFF2-40B4-BE49-F238E27FC236}">
                      <a16:creationId xmlns:a16="http://schemas.microsoft.com/office/drawing/2014/main" id="{D170C4B7-119C-D445-0426-222C7B6A9DC0}"/>
                    </a:ext>
                  </a:extLst>
                </p:cNvPr>
                <p:cNvGrpSpPr/>
                <p:nvPr/>
              </p:nvGrpSpPr>
              <p:grpSpPr>
                <a:xfrm>
                  <a:off x="7705758" y="3530340"/>
                  <a:ext cx="679252" cy="420893"/>
                  <a:chOff x="7705758" y="3530340"/>
                  <a:chExt cx="679252" cy="420893"/>
                </a:xfrm>
              </p:grpSpPr>
              <p:sp>
                <p:nvSpPr>
                  <p:cNvPr id="63" name="Diamond 62">
                    <a:extLst>
                      <a:ext uri="{FF2B5EF4-FFF2-40B4-BE49-F238E27FC236}">
                        <a16:creationId xmlns:a16="http://schemas.microsoft.com/office/drawing/2014/main" id="{F86F35D2-1093-8DB6-69C1-609BF893B063}"/>
                      </a:ext>
                    </a:extLst>
                  </p:cNvPr>
                  <p:cNvSpPr/>
                  <p:nvPr/>
                </p:nvSpPr>
                <p:spPr>
                  <a:xfrm>
                    <a:off x="7705758" y="3530340"/>
                    <a:ext cx="421103" cy="420893"/>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Diamond 1023">
                    <a:extLst>
                      <a:ext uri="{FF2B5EF4-FFF2-40B4-BE49-F238E27FC236}">
                        <a16:creationId xmlns:a16="http://schemas.microsoft.com/office/drawing/2014/main" id="{C7420731-11CD-D934-C234-77FBA1609E5C}"/>
                      </a:ext>
                    </a:extLst>
                  </p:cNvPr>
                  <p:cNvSpPr/>
                  <p:nvPr/>
                </p:nvSpPr>
                <p:spPr>
                  <a:xfrm>
                    <a:off x="7963907" y="3639802"/>
                    <a:ext cx="421103" cy="235553"/>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3793AFFF-A5F2-3FBE-D857-BB2280A7C66E}"/>
                    </a:ext>
                  </a:extLst>
                </p:cNvPr>
                <p:cNvGrpSpPr/>
                <p:nvPr/>
              </p:nvGrpSpPr>
              <p:grpSpPr>
                <a:xfrm>
                  <a:off x="8269410" y="3547131"/>
                  <a:ext cx="679252" cy="420893"/>
                  <a:chOff x="7705758" y="3530340"/>
                  <a:chExt cx="679252" cy="420893"/>
                </a:xfrm>
              </p:grpSpPr>
              <p:sp>
                <p:nvSpPr>
                  <p:cNvPr id="61" name="Diamond 60">
                    <a:extLst>
                      <a:ext uri="{FF2B5EF4-FFF2-40B4-BE49-F238E27FC236}">
                        <a16:creationId xmlns:a16="http://schemas.microsoft.com/office/drawing/2014/main" id="{9C8C71BE-7071-D481-550E-CADC9DE57DC2}"/>
                      </a:ext>
                    </a:extLst>
                  </p:cNvPr>
                  <p:cNvSpPr/>
                  <p:nvPr/>
                </p:nvSpPr>
                <p:spPr>
                  <a:xfrm>
                    <a:off x="7705758" y="3530340"/>
                    <a:ext cx="421103" cy="420893"/>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iamond 61">
                    <a:extLst>
                      <a:ext uri="{FF2B5EF4-FFF2-40B4-BE49-F238E27FC236}">
                        <a16:creationId xmlns:a16="http://schemas.microsoft.com/office/drawing/2014/main" id="{042A39B2-4C7A-348F-5CDF-E2600A7B7E9D}"/>
                      </a:ext>
                    </a:extLst>
                  </p:cNvPr>
                  <p:cNvSpPr/>
                  <p:nvPr/>
                </p:nvSpPr>
                <p:spPr>
                  <a:xfrm>
                    <a:off x="7963907" y="3639802"/>
                    <a:ext cx="421103" cy="235553"/>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744C35A0-2171-6DBE-7355-9C2F2682FA6D}"/>
                    </a:ext>
                  </a:extLst>
                </p:cNvPr>
                <p:cNvGrpSpPr/>
                <p:nvPr/>
              </p:nvGrpSpPr>
              <p:grpSpPr>
                <a:xfrm>
                  <a:off x="8796227" y="3547130"/>
                  <a:ext cx="679252" cy="420893"/>
                  <a:chOff x="7705758" y="3530340"/>
                  <a:chExt cx="679252" cy="420893"/>
                </a:xfrm>
              </p:grpSpPr>
              <p:sp>
                <p:nvSpPr>
                  <p:cNvPr id="59" name="Diamond 58">
                    <a:extLst>
                      <a:ext uri="{FF2B5EF4-FFF2-40B4-BE49-F238E27FC236}">
                        <a16:creationId xmlns:a16="http://schemas.microsoft.com/office/drawing/2014/main" id="{22E7BC82-A2C1-004E-7C83-4FD90E78190E}"/>
                      </a:ext>
                    </a:extLst>
                  </p:cNvPr>
                  <p:cNvSpPr/>
                  <p:nvPr/>
                </p:nvSpPr>
                <p:spPr>
                  <a:xfrm>
                    <a:off x="7705758" y="3530340"/>
                    <a:ext cx="421103" cy="420893"/>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a:extLst>
                      <a:ext uri="{FF2B5EF4-FFF2-40B4-BE49-F238E27FC236}">
                        <a16:creationId xmlns:a16="http://schemas.microsoft.com/office/drawing/2014/main" id="{567B19F4-A5E9-18CB-3A6C-31537D998137}"/>
                      </a:ext>
                    </a:extLst>
                  </p:cNvPr>
                  <p:cNvSpPr/>
                  <p:nvPr/>
                </p:nvSpPr>
                <p:spPr>
                  <a:xfrm>
                    <a:off x="7963907" y="3639802"/>
                    <a:ext cx="421103" cy="235553"/>
                  </a:xfrm>
                  <a:prstGeom prst="diamond">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4" name="Diamond 53">
                <a:extLst>
                  <a:ext uri="{FF2B5EF4-FFF2-40B4-BE49-F238E27FC236}">
                    <a16:creationId xmlns:a16="http://schemas.microsoft.com/office/drawing/2014/main" id="{F436E334-07F2-23A0-26A1-721459BDBE88}"/>
                  </a:ext>
                </a:extLst>
              </p:cNvPr>
              <p:cNvSpPr/>
              <p:nvPr/>
            </p:nvSpPr>
            <p:spPr>
              <a:xfrm>
                <a:off x="8550461" y="4308749"/>
                <a:ext cx="947992" cy="947519"/>
              </a:xfrm>
              <a:prstGeom prst="diamond">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Callout: Quad Arrow 54">
                <a:extLst>
                  <a:ext uri="{FF2B5EF4-FFF2-40B4-BE49-F238E27FC236}">
                    <a16:creationId xmlns:a16="http://schemas.microsoft.com/office/drawing/2014/main" id="{0AD4AFED-9E48-CA46-27E9-F6E5CC5D5C51}"/>
                  </a:ext>
                </a:extLst>
              </p:cNvPr>
              <p:cNvSpPr/>
              <p:nvPr/>
            </p:nvSpPr>
            <p:spPr>
              <a:xfrm>
                <a:off x="8720999" y="4464081"/>
                <a:ext cx="651438" cy="651438"/>
              </a:xfrm>
              <a:prstGeom prst="quadArrowCallou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AC6D1A10-5C96-E704-9532-80EAAE9DDF7C}"/>
                </a:ext>
              </a:extLst>
            </p:cNvPr>
            <p:cNvSpPr/>
            <p:nvPr/>
          </p:nvSpPr>
          <p:spPr>
            <a:xfrm flipH="1">
              <a:off x="5692857" y="1996073"/>
              <a:ext cx="1077747" cy="118287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EAA15F6F-4A65-E1A5-CC7A-A9C957BED69A}"/>
                </a:ext>
              </a:extLst>
            </p:cNvPr>
            <p:cNvSpPr/>
            <p:nvPr/>
          </p:nvSpPr>
          <p:spPr>
            <a:xfrm flipH="1">
              <a:off x="6043118" y="2150304"/>
              <a:ext cx="371760" cy="2918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3370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designtrends.com/wp-content/uploads/2015/11/24060336/Brown-Backgrounds2.jp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9914" y="-9187"/>
            <a:ext cx="12192000" cy="1107996"/>
          </a:xfrm>
          <a:prstGeom prst="rect">
            <a:avLst/>
          </a:prstGeom>
          <a:noFill/>
        </p:spPr>
        <p:txBody>
          <a:bodyPr wrap="square" rtlCol="0">
            <a:spAutoFit/>
          </a:bodyPr>
          <a:lstStyle/>
          <a:p>
            <a:pPr algn="ctr"/>
            <a:r>
              <a:rPr lang="en-US" sz="6600" dirty="0" err="1">
                <a:solidFill>
                  <a:schemeClr val="bg1"/>
                </a:solidFill>
                <a:latin typeface="Calibri" panose="020F0502020204030204" pitchFamily="34" charset="0"/>
              </a:rPr>
              <a:t>Jephoshapat</a:t>
            </a:r>
            <a:endParaRPr lang="en-US" sz="6600" dirty="0">
              <a:solidFill>
                <a:schemeClr val="bg1"/>
              </a:solidFill>
              <a:latin typeface="Calibri" panose="020F0502020204030204" pitchFamily="34" charset="0"/>
            </a:endParaRPr>
          </a:p>
        </p:txBody>
      </p:sp>
      <p:sp>
        <p:nvSpPr>
          <p:cNvPr id="13" name="TextBox 12"/>
          <p:cNvSpPr txBox="1"/>
          <p:nvPr/>
        </p:nvSpPr>
        <p:spPr>
          <a:xfrm>
            <a:off x="209993" y="960688"/>
            <a:ext cx="9599708" cy="5586145"/>
          </a:xfrm>
          <a:prstGeom prst="rect">
            <a:avLst/>
          </a:prstGeom>
          <a:noFill/>
        </p:spPr>
        <p:txBody>
          <a:bodyPr wrap="square" rtlCol="0">
            <a:spAutoFit/>
          </a:bodyPr>
          <a:lstStyle/>
          <a:p>
            <a:pPr fontAlgn="base"/>
            <a:r>
              <a:rPr lang="en-US" sz="1700" dirty="0">
                <a:solidFill>
                  <a:schemeClr val="bg1"/>
                </a:solidFill>
                <a:latin typeface="Calibri" panose="020F0502020204030204" pitchFamily="34" charset="0"/>
              </a:rPr>
              <a:t>He was the son of Asa and </a:t>
            </a:r>
            <a:r>
              <a:rPr lang="en-US" sz="1700" dirty="0" err="1">
                <a:solidFill>
                  <a:schemeClr val="bg1"/>
                </a:solidFill>
                <a:latin typeface="Calibri" panose="020F0502020204030204" pitchFamily="34" charset="0"/>
              </a:rPr>
              <a:t>Azubah</a:t>
            </a:r>
            <a:r>
              <a:rPr lang="en-US" sz="1700" dirty="0">
                <a:solidFill>
                  <a:schemeClr val="bg1"/>
                </a:solidFill>
                <a:latin typeface="Calibri" panose="020F0502020204030204" pitchFamily="34" charset="0"/>
              </a:rPr>
              <a:t>, who ruled jointly with his father for 3 years before becoming king for Judah</a:t>
            </a:r>
          </a:p>
          <a:p>
            <a:pPr fontAlgn="base"/>
            <a:endParaRPr lang="en-US" sz="1700" dirty="0">
              <a:solidFill>
                <a:schemeClr val="bg1"/>
              </a:solidFill>
              <a:latin typeface="Calibri" panose="020F0502020204030204" pitchFamily="34" charset="0"/>
            </a:endParaRPr>
          </a:p>
          <a:p>
            <a:pPr fontAlgn="base"/>
            <a:r>
              <a:rPr lang="en-US" sz="1700" dirty="0">
                <a:solidFill>
                  <a:schemeClr val="bg1"/>
                </a:solidFill>
                <a:latin typeface="Calibri" panose="020F0502020204030204" pitchFamily="34" charset="0"/>
              </a:rPr>
              <a:t>He strengthened the military fortification and promoted further religious reform</a:t>
            </a:r>
          </a:p>
          <a:p>
            <a:pPr fontAlgn="base"/>
            <a:endParaRPr lang="en-US" sz="1700" dirty="0">
              <a:solidFill>
                <a:schemeClr val="bg1"/>
              </a:solidFill>
              <a:latin typeface="Calibri" panose="020F0502020204030204" pitchFamily="34" charset="0"/>
            </a:endParaRPr>
          </a:p>
          <a:p>
            <a:pPr fontAlgn="base"/>
            <a:r>
              <a:rPr lang="en-US" sz="1700" dirty="0">
                <a:solidFill>
                  <a:schemeClr val="bg1"/>
                </a:solidFill>
                <a:latin typeface="Calibri" panose="020F0502020204030204" pitchFamily="34" charset="0"/>
              </a:rPr>
              <a:t>He established instructional programs directed by the priesthood</a:t>
            </a:r>
          </a:p>
          <a:p>
            <a:pPr fontAlgn="base"/>
            <a:endParaRPr lang="en-US" sz="1700" dirty="0">
              <a:solidFill>
                <a:schemeClr val="bg1"/>
              </a:solidFill>
              <a:latin typeface="Calibri" panose="020F0502020204030204" pitchFamily="34" charset="0"/>
            </a:endParaRPr>
          </a:p>
          <a:p>
            <a:pPr fontAlgn="base"/>
            <a:r>
              <a:rPr lang="en-US" sz="1700" dirty="0">
                <a:solidFill>
                  <a:schemeClr val="bg1"/>
                </a:solidFill>
                <a:latin typeface="Calibri" panose="020F0502020204030204" pitchFamily="34" charset="0"/>
              </a:rPr>
              <a:t>He received tribute from the Philistines and Arabians as a guarantee of peace</a:t>
            </a:r>
          </a:p>
          <a:p>
            <a:pPr fontAlgn="base"/>
            <a:endParaRPr lang="en-US" sz="1700" dirty="0">
              <a:solidFill>
                <a:schemeClr val="bg1"/>
              </a:solidFill>
              <a:latin typeface="Calibri" panose="020F0502020204030204" pitchFamily="34" charset="0"/>
            </a:endParaRPr>
          </a:p>
          <a:p>
            <a:pPr fontAlgn="base"/>
            <a:r>
              <a:rPr lang="en-US" sz="1700" dirty="0">
                <a:solidFill>
                  <a:schemeClr val="bg1"/>
                </a:solidFill>
                <a:latin typeface="Calibri" panose="020F0502020204030204" pitchFamily="34" charset="0"/>
              </a:rPr>
              <a:t>He joined alliance with King Ahab of Israel against the Syrian</a:t>
            </a:r>
          </a:p>
          <a:p>
            <a:pPr fontAlgn="base"/>
            <a:endParaRPr lang="en-US" sz="1700" dirty="0">
              <a:solidFill>
                <a:schemeClr val="bg1"/>
              </a:solidFill>
              <a:latin typeface="Calibri" panose="020F0502020204030204" pitchFamily="34" charset="0"/>
            </a:endParaRPr>
          </a:p>
          <a:p>
            <a:pPr fontAlgn="base"/>
            <a:r>
              <a:rPr lang="en-US" sz="1700" dirty="0">
                <a:solidFill>
                  <a:schemeClr val="bg1"/>
                </a:solidFill>
                <a:latin typeface="Calibri" panose="020F0502020204030204" pitchFamily="34" charset="0"/>
              </a:rPr>
              <a:t>His son, </a:t>
            </a:r>
            <a:r>
              <a:rPr lang="en-US" sz="1700" dirty="0" err="1">
                <a:solidFill>
                  <a:schemeClr val="bg1"/>
                </a:solidFill>
                <a:latin typeface="Calibri" panose="020F0502020204030204" pitchFamily="34" charset="0"/>
              </a:rPr>
              <a:t>Jehoram</a:t>
            </a:r>
            <a:r>
              <a:rPr lang="en-US" sz="1700" dirty="0">
                <a:solidFill>
                  <a:schemeClr val="bg1"/>
                </a:solidFill>
                <a:latin typeface="Calibri" panose="020F0502020204030204" pitchFamily="34" charset="0"/>
              </a:rPr>
              <a:t> married </a:t>
            </a:r>
            <a:r>
              <a:rPr lang="en-US" sz="1700" dirty="0" err="1">
                <a:solidFill>
                  <a:schemeClr val="bg1"/>
                </a:solidFill>
                <a:latin typeface="Calibri" panose="020F0502020204030204" pitchFamily="34" charset="0"/>
              </a:rPr>
              <a:t>Athaliah</a:t>
            </a:r>
            <a:r>
              <a:rPr lang="en-US" sz="1700" dirty="0">
                <a:solidFill>
                  <a:schemeClr val="bg1"/>
                </a:solidFill>
                <a:latin typeface="Calibri" panose="020F0502020204030204" pitchFamily="34" charset="0"/>
              </a:rPr>
              <a:t>, the daughter of Ahab and Jezebel in which </a:t>
            </a:r>
            <a:r>
              <a:rPr lang="en-US" sz="1700" dirty="0" err="1">
                <a:solidFill>
                  <a:schemeClr val="bg1"/>
                </a:solidFill>
                <a:latin typeface="Calibri" panose="020F0502020204030204" pitchFamily="34" charset="0"/>
              </a:rPr>
              <a:t>Athaliah</a:t>
            </a:r>
            <a:r>
              <a:rPr lang="en-US" sz="1700" dirty="0">
                <a:solidFill>
                  <a:schemeClr val="bg1"/>
                </a:solidFill>
                <a:latin typeface="Calibri" panose="020F0502020204030204" pitchFamily="34" charset="0"/>
              </a:rPr>
              <a:t> promoted idolatrous worship </a:t>
            </a:r>
          </a:p>
          <a:p>
            <a:pPr fontAlgn="base"/>
            <a:endParaRPr lang="en-US" sz="1700" dirty="0">
              <a:solidFill>
                <a:schemeClr val="bg1"/>
              </a:solidFill>
              <a:latin typeface="Calibri" panose="020F0502020204030204" pitchFamily="34" charset="0"/>
            </a:endParaRPr>
          </a:p>
          <a:p>
            <a:pPr fontAlgn="base"/>
            <a:r>
              <a:rPr lang="en-US" sz="1700" dirty="0">
                <a:solidFill>
                  <a:schemeClr val="bg1"/>
                </a:solidFill>
                <a:latin typeface="Calibri" panose="020F0502020204030204" pitchFamily="34" charset="0"/>
              </a:rPr>
              <a:t>He established a system of religious and civil courts</a:t>
            </a:r>
          </a:p>
          <a:p>
            <a:pPr fontAlgn="base"/>
            <a:endParaRPr lang="en-US" sz="1700" dirty="0">
              <a:solidFill>
                <a:schemeClr val="bg1"/>
              </a:solidFill>
              <a:latin typeface="Calibri" panose="020F0502020204030204" pitchFamily="34" charset="0"/>
            </a:endParaRPr>
          </a:p>
          <a:p>
            <a:pPr fontAlgn="base"/>
            <a:r>
              <a:rPr lang="en-US" sz="1700" dirty="0">
                <a:solidFill>
                  <a:schemeClr val="bg1"/>
                </a:solidFill>
                <a:latin typeface="Calibri" panose="020F0502020204030204" pitchFamily="34" charset="0"/>
              </a:rPr>
              <a:t>He miraculously withstood an attack from the Ammonites and their allies</a:t>
            </a:r>
          </a:p>
          <a:p>
            <a:pPr fontAlgn="base"/>
            <a:endParaRPr lang="en-US" sz="1700" dirty="0">
              <a:solidFill>
                <a:schemeClr val="bg1"/>
              </a:solidFill>
              <a:latin typeface="Calibri" panose="020F0502020204030204" pitchFamily="34" charset="0"/>
            </a:endParaRPr>
          </a:p>
          <a:p>
            <a:pPr fontAlgn="base"/>
            <a:r>
              <a:rPr lang="en-US" sz="1700" dirty="0">
                <a:solidFill>
                  <a:schemeClr val="bg1"/>
                </a:solidFill>
                <a:latin typeface="Calibri" panose="020F0502020204030204" pitchFamily="34" charset="0"/>
              </a:rPr>
              <a:t>He continued the alliance with Israel in an attempt to jointly establish ships for trade, but the venture failed</a:t>
            </a:r>
          </a:p>
          <a:p>
            <a:pPr fontAlgn="base"/>
            <a:endParaRPr lang="en-US" sz="1700" dirty="0">
              <a:solidFill>
                <a:schemeClr val="bg1"/>
              </a:solidFill>
              <a:latin typeface="Calibri" panose="020F0502020204030204" pitchFamily="34" charset="0"/>
            </a:endParaRPr>
          </a:p>
          <a:p>
            <a:pPr fontAlgn="base"/>
            <a:r>
              <a:rPr lang="en-US" sz="1700" dirty="0">
                <a:solidFill>
                  <a:schemeClr val="bg1"/>
                </a:solidFill>
                <a:latin typeface="Calibri" panose="020F0502020204030204" pitchFamily="34" charset="0"/>
              </a:rPr>
              <a:t>He reigned for 25 years </a:t>
            </a:r>
          </a:p>
        </p:txBody>
      </p:sp>
      <p:sp>
        <p:nvSpPr>
          <p:cNvPr id="14" name="TextBox 13"/>
          <p:cNvSpPr txBox="1"/>
          <p:nvPr/>
        </p:nvSpPr>
        <p:spPr>
          <a:xfrm>
            <a:off x="11763469" y="6488668"/>
            <a:ext cx="538445" cy="369332"/>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(3)</a:t>
            </a:r>
          </a:p>
        </p:txBody>
      </p:sp>
      <p:grpSp>
        <p:nvGrpSpPr>
          <p:cNvPr id="2" name="Group 1">
            <a:extLst>
              <a:ext uri="{FF2B5EF4-FFF2-40B4-BE49-F238E27FC236}">
                <a16:creationId xmlns:a16="http://schemas.microsoft.com/office/drawing/2014/main" id="{643634E8-74F6-8D5E-56BB-AE99B1237E45}"/>
              </a:ext>
            </a:extLst>
          </p:cNvPr>
          <p:cNvGrpSpPr/>
          <p:nvPr/>
        </p:nvGrpSpPr>
        <p:grpSpPr>
          <a:xfrm>
            <a:off x="9520424" y="960688"/>
            <a:ext cx="2243045" cy="4958604"/>
            <a:chOff x="8606304" y="167031"/>
            <a:chExt cx="2698606" cy="5965693"/>
          </a:xfrm>
        </p:grpSpPr>
        <p:sp>
          <p:nvSpPr>
            <p:cNvPr id="3" name="Oval 2">
              <a:extLst>
                <a:ext uri="{FF2B5EF4-FFF2-40B4-BE49-F238E27FC236}">
                  <a16:creationId xmlns:a16="http://schemas.microsoft.com/office/drawing/2014/main" id="{4A7CE4CC-E4F7-9836-785C-5B931146E95F}"/>
                </a:ext>
              </a:extLst>
            </p:cNvPr>
            <p:cNvSpPr/>
            <p:nvPr/>
          </p:nvSpPr>
          <p:spPr>
            <a:xfrm rot="1447684" flipH="1">
              <a:off x="8606304" y="3574520"/>
              <a:ext cx="619105" cy="92963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CEAA52F2-882A-6CF0-9B04-09517CA78617}"/>
                </a:ext>
              </a:extLst>
            </p:cNvPr>
            <p:cNvSpPr/>
            <p:nvPr/>
          </p:nvSpPr>
          <p:spPr>
            <a:xfrm rot="19824053" flipH="1">
              <a:off x="10685805" y="3612635"/>
              <a:ext cx="619105" cy="929632"/>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Oval 5">
              <a:extLst>
                <a:ext uri="{FF2B5EF4-FFF2-40B4-BE49-F238E27FC236}">
                  <a16:creationId xmlns:a16="http://schemas.microsoft.com/office/drawing/2014/main" id="{07BBE945-F1A7-AC95-AF77-48D19E13F5D8}"/>
                </a:ext>
              </a:extLst>
            </p:cNvPr>
            <p:cNvSpPr/>
            <p:nvPr/>
          </p:nvSpPr>
          <p:spPr>
            <a:xfrm rot="2752344" flipH="1">
              <a:off x="9361154" y="5237891"/>
              <a:ext cx="619105" cy="929632"/>
            </a:xfrm>
            <a:prstGeom prst="ellipse">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Oval 6">
              <a:extLst>
                <a:ext uri="{FF2B5EF4-FFF2-40B4-BE49-F238E27FC236}">
                  <a16:creationId xmlns:a16="http://schemas.microsoft.com/office/drawing/2014/main" id="{6A00DEF2-DE4A-C65B-0A09-0838338BC79C}"/>
                </a:ext>
              </a:extLst>
            </p:cNvPr>
            <p:cNvSpPr/>
            <p:nvPr/>
          </p:nvSpPr>
          <p:spPr>
            <a:xfrm rot="19824053" flipH="1">
              <a:off x="10050225" y="5203092"/>
              <a:ext cx="619105" cy="929632"/>
            </a:xfrm>
            <a:prstGeom prst="ellipse">
              <a:avLst/>
            </a:prstGeom>
            <a:solidFill>
              <a:schemeClr val="bg2">
                <a:lumMod val="2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rapezoid 7">
              <a:extLst>
                <a:ext uri="{FF2B5EF4-FFF2-40B4-BE49-F238E27FC236}">
                  <a16:creationId xmlns:a16="http://schemas.microsoft.com/office/drawing/2014/main" id="{68258C51-D021-F147-CC17-A9E974AAE8FE}"/>
                </a:ext>
              </a:extLst>
            </p:cNvPr>
            <p:cNvSpPr/>
            <p:nvPr/>
          </p:nvSpPr>
          <p:spPr>
            <a:xfrm>
              <a:off x="9093294" y="3466298"/>
              <a:ext cx="1754290" cy="2270334"/>
            </a:xfrm>
            <a:prstGeom prst="trapezoid">
              <a:avLst/>
            </a:prstGeom>
            <a:solidFill>
              <a:srgbClr val="7030A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rapezoid 8">
              <a:extLst>
                <a:ext uri="{FF2B5EF4-FFF2-40B4-BE49-F238E27FC236}">
                  <a16:creationId xmlns:a16="http://schemas.microsoft.com/office/drawing/2014/main" id="{BD451833-D311-4575-1984-1B13D849C327}"/>
                </a:ext>
              </a:extLst>
            </p:cNvPr>
            <p:cNvSpPr/>
            <p:nvPr/>
          </p:nvSpPr>
          <p:spPr>
            <a:xfrm rot="1133559">
              <a:off x="8821990" y="2094348"/>
              <a:ext cx="797032" cy="2181049"/>
            </a:xfrm>
            <a:prstGeom prst="trapezoid">
              <a:avLst>
                <a:gd name="adj" fmla="val 34181"/>
              </a:avLst>
            </a:prstGeom>
            <a:solidFill>
              <a:schemeClr val="accent4">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Trapezoid 9">
              <a:extLst>
                <a:ext uri="{FF2B5EF4-FFF2-40B4-BE49-F238E27FC236}">
                  <a16:creationId xmlns:a16="http://schemas.microsoft.com/office/drawing/2014/main" id="{4DD17373-0E3A-0660-B6F2-78CE835943C0}"/>
                </a:ext>
              </a:extLst>
            </p:cNvPr>
            <p:cNvSpPr/>
            <p:nvPr/>
          </p:nvSpPr>
          <p:spPr>
            <a:xfrm rot="20573374">
              <a:off x="10277371" y="2101114"/>
              <a:ext cx="797032" cy="2181049"/>
            </a:xfrm>
            <a:prstGeom prst="trapezoid">
              <a:avLst>
                <a:gd name="adj" fmla="val 34181"/>
              </a:avLst>
            </a:prstGeom>
            <a:solidFill>
              <a:schemeClr val="accent4">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rapezoid 10">
              <a:extLst>
                <a:ext uri="{FF2B5EF4-FFF2-40B4-BE49-F238E27FC236}">
                  <a16:creationId xmlns:a16="http://schemas.microsoft.com/office/drawing/2014/main" id="{2148FF21-BFE8-A0C9-F432-5113A263EDD4}"/>
                </a:ext>
              </a:extLst>
            </p:cNvPr>
            <p:cNvSpPr/>
            <p:nvPr/>
          </p:nvSpPr>
          <p:spPr>
            <a:xfrm>
              <a:off x="9130394" y="2812122"/>
              <a:ext cx="1717190" cy="2181049"/>
            </a:xfrm>
            <a:prstGeom prst="trapezoid">
              <a:avLst/>
            </a:prstGeom>
            <a:solidFill>
              <a:schemeClr val="accent4">
                <a:lumMod val="60000"/>
                <a:lumOff val="4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A9CAF640-4068-DC29-CC4E-01E0238EABC3}"/>
                </a:ext>
              </a:extLst>
            </p:cNvPr>
            <p:cNvSpPr/>
            <p:nvPr/>
          </p:nvSpPr>
          <p:spPr>
            <a:xfrm rot="10800000" flipH="1">
              <a:off x="9007442" y="2073324"/>
              <a:ext cx="1968846" cy="2222069"/>
            </a:xfrm>
            <a:prstGeom prst="trapezoid">
              <a:avLst>
                <a:gd name="adj" fmla="val 77128"/>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Cloud 14">
              <a:extLst>
                <a:ext uri="{FF2B5EF4-FFF2-40B4-BE49-F238E27FC236}">
                  <a16:creationId xmlns:a16="http://schemas.microsoft.com/office/drawing/2014/main" id="{BD50550C-D06C-645D-3047-8ACEEECF625F}"/>
                </a:ext>
              </a:extLst>
            </p:cNvPr>
            <p:cNvSpPr/>
            <p:nvPr/>
          </p:nvSpPr>
          <p:spPr>
            <a:xfrm rot="671737">
              <a:off x="8974007" y="952398"/>
              <a:ext cx="663386" cy="813862"/>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Cloud 15">
              <a:extLst>
                <a:ext uri="{FF2B5EF4-FFF2-40B4-BE49-F238E27FC236}">
                  <a16:creationId xmlns:a16="http://schemas.microsoft.com/office/drawing/2014/main" id="{A0E35950-3B04-CE90-6CF4-27784E6E86C7}"/>
                </a:ext>
              </a:extLst>
            </p:cNvPr>
            <p:cNvSpPr/>
            <p:nvPr/>
          </p:nvSpPr>
          <p:spPr>
            <a:xfrm rot="20706537">
              <a:off x="10258419" y="946291"/>
              <a:ext cx="758307" cy="740026"/>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a:extLst>
                <a:ext uri="{FF2B5EF4-FFF2-40B4-BE49-F238E27FC236}">
                  <a16:creationId xmlns:a16="http://schemas.microsoft.com/office/drawing/2014/main" id="{264F12A0-0859-7AE2-7AE0-9BD4BF19F020}"/>
                </a:ext>
              </a:extLst>
            </p:cNvPr>
            <p:cNvSpPr/>
            <p:nvPr/>
          </p:nvSpPr>
          <p:spPr>
            <a:xfrm flipH="1">
              <a:off x="9326098" y="477075"/>
              <a:ext cx="1409455" cy="1843004"/>
            </a:xfrm>
            <a:prstGeom prst="ellipse">
              <a:avLst/>
            </a:prstGeom>
            <a:solidFill>
              <a:schemeClr val="accent6">
                <a:lumMod val="60000"/>
                <a:lumOff val="4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Cloud 17">
              <a:extLst>
                <a:ext uri="{FF2B5EF4-FFF2-40B4-BE49-F238E27FC236}">
                  <a16:creationId xmlns:a16="http://schemas.microsoft.com/office/drawing/2014/main" id="{7AE212E4-3216-61C6-FAD2-E7E4B2E21F4D}"/>
                </a:ext>
              </a:extLst>
            </p:cNvPr>
            <p:cNvSpPr/>
            <p:nvPr/>
          </p:nvSpPr>
          <p:spPr>
            <a:xfrm rot="5400000">
              <a:off x="9648364" y="39409"/>
              <a:ext cx="659060" cy="1540807"/>
            </a:xfrm>
            <a:prstGeom prst="cloud">
              <a:avLst/>
            </a:prstGeom>
            <a:solidFill>
              <a:srgbClr val="9966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9" name="Group 18">
              <a:extLst>
                <a:ext uri="{FF2B5EF4-FFF2-40B4-BE49-F238E27FC236}">
                  <a16:creationId xmlns:a16="http://schemas.microsoft.com/office/drawing/2014/main" id="{58D328E1-9366-E42F-86C5-A73D457D8500}"/>
                </a:ext>
              </a:extLst>
            </p:cNvPr>
            <p:cNvGrpSpPr/>
            <p:nvPr/>
          </p:nvGrpSpPr>
          <p:grpSpPr>
            <a:xfrm>
              <a:off x="9093294" y="167031"/>
              <a:ext cx="1608722" cy="1063178"/>
              <a:chOff x="3539000" y="2369309"/>
              <a:chExt cx="1718800" cy="1135927"/>
            </a:xfrm>
          </p:grpSpPr>
          <p:sp>
            <p:nvSpPr>
              <p:cNvPr id="1027" name="Oval 1026">
                <a:extLst>
                  <a:ext uri="{FF2B5EF4-FFF2-40B4-BE49-F238E27FC236}">
                    <a16:creationId xmlns:a16="http://schemas.microsoft.com/office/drawing/2014/main" id="{97950399-0192-2339-3B58-2DF39E73CA63}"/>
                  </a:ext>
                </a:extLst>
              </p:cNvPr>
              <p:cNvSpPr/>
              <p:nvPr/>
            </p:nvSpPr>
            <p:spPr>
              <a:xfrm>
                <a:off x="4262734" y="2369309"/>
                <a:ext cx="344666" cy="65879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8" name="Group 1027">
                <a:extLst>
                  <a:ext uri="{FF2B5EF4-FFF2-40B4-BE49-F238E27FC236}">
                    <a16:creationId xmlns:a16="http://schemas.microsoft.com/office/drawing/2014/main" id="{B8018EDB-7AE2-79EE-DCF6-B99C898A6F87}"/>
                  </a:ext>
                </a:extLst>
              </p:cNvPr>
              <p:cNvGrpSpPr/>
              <p:nvPr/>
            </p:nvGrpSpPr>
            <p:grpSpPr>
              <a:xfrm>
                <a:off x="3539000" y="2521067"/>
                <a:ext cx="1718800" cy="984169"/>
                <a:chOff x="1239442" y="2684447"/>
                <a:chExt cx="1535084" cy="576949"/>
              </a:xfrm>
            </p:grpSpPr>
            <p:sp>
              <p:nvSpPr>
                <p:cNvPr id="1038" name="Rounded Rectangle 116">
                  <a:extLst>
                    <a:ext uri="{FF2B5EF4-FFF2-40B4-BE49-F238E27FC236}">
                      <a16:creationId xmlns:a16="http://schemas.microsoft.com/office/drawing/2014/main" id="{D0945177-0C34-C5FB-7866-871A59EB7078}"/>
                    </a:ext>
                  </a:extLst>
                </p:cNvPr>
                <p:cNvSpPr/>
                <p:nvPr/>
              </p:nvSpPr>
              <p:spPr>
                <a:xfrm>
                  <a:off x="1239442" y="2984838"/>
                  <a:ext cx="1535084" cy="276558"/>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Diamond 1038">
                  <a:extLst>
                    <a:ext uri="{FF2B5EF4-FFF2-40B4-BE49-F238E27FC236}">
                      <a16:creationId xmlns:a16="http://schemas.microsoft.com/office/drawing/2014/main" id="{4CF3959C-980B-EC55-06FF-4B59600C19D4}"/>
                    </a:ext>
                  </a:extLst>
                </p:cNvPr>
                <p:cNvSpPr/>
                <p:nvPr/>
              </p:nvSpPr>
              <p:spPr>
                <a:xfrm>
                  <a:off x="1982582" y="2684447"/>
                  <a:ext cx="114300" cy="274254"/>
                </a:xfrm>
                <a:prstGeom prst="diamon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9" name="Group 1028">
                <a:extLst>
                  <a:ext uri="{FF2B5EF4-FFF2-40B4-BE49-F238E27FC236}">
                    <a16:creationId xmlns:a16="http://schemas.microsoft.com/office/drawing/2014/main" id="{3FD806C1-C27B-94B6-716C-FD4E0AEBC8C7}"/>
                  </a:ext>
                </a:extLst>
              </p:cNvPr>
              <p:cNvGrpSpPr/>
              <p:nvPr/>
            </p:nvGrpSpPr>
            <p:grpSpPr>
              <a:xfrm>
                <a:off x="3697716" y="2570791"/>
                <a:ext cx="329982" cy="444930"/>
                <a:chOff x="3697716" y="2570791"/>
                <a:chExt cx="329982" cy="444930"/>
              </a:xfrm>
            </p:grpSpPr>
            <p:sp>
              <p:nvSpPr>
                <p:cNvPr id="1036" name="Oval 1035">
                  <a:extLst>
                    <a:ext uri="{FF2B5EF4-FFF2-40B4-BE49-F238E27FC236}">
                      <a16:creationId xmlns:a16="http://schemas.microsoft.com/office/drawing/2014/main" id="{15E90DB6-4089-C3DE-D44B-C89F0C4E7A42}"/>
                    </a:ext>
                  </a:extLst>
                </p:cNvPr>
                <p:cNvSpPr/>
                <p:nvPr/>
              </p:nvSpPr>
              <p:spPr>
                <a:xfrm>
                  <a:off x="3775334" y="2570791"/>
                  <a:ext cx="174745" cy="33400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gular Pentagon 115">
                  <a:extLst>
                    <a:ext uri="{FF2B5EF4-FFF2-40B4-BE49-F238E27FC236}">
                      <a16:creationId xmlns:a16="http://schemas.microsoft.com/office/drawing/2014/main" id="{DCDA2B4D-00FB-E996-215B-0D0BAA222469}"/>
                    </a:ext>
                  </a:extLst>
                </p:cNvPr>
                <p:cNvSpPr/>
                <p:nvPr/>
              </p:nvSpPr>
              <p:spPr>
                <a:xfrm>
                  <a:off x="3697716" y="274146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0" name="Group 1029">
                <a:extLst>
                  <a:ext uri="{FF2B5EF4-FFF2-40B4-BE49-F238E27FC236}">
                    <a16:creationId xmlns:a16="http://schemas.microsoft.com/office/drawing/2014/main" id="{24BB5617-DA84-BA62-3ECE-666B35B70C0D}"/>
                  </a:ext>
                </a:extLst>
              </p:cNvPr>
              <p:cNvGrpSpPr/>
              <p:nvPr/>
            </p:nvGrpSpPr>
            <p:grpSpPr>
              <a:xfrm>
                <a:off x="4767609" y="2574639"/>
                <a:ext cx="329982" cy="444930"/>
                <a:chOff x="3697716" y="2570791"/>
                <a:chExt cx="329982" cy="444930"/>
              </a:xfrm>
            </p:grpSpPr>
            <p:sp>
              <p:nvSpPr>
                <p:cNvPr id="1034" name="Oval 1033">
                  <a:extLst>
                    <a:ext uri="{FF2B5EF4-FFF2-40B4-BE49-F238E27FC236}">
                      <a16:creationId xmlns:a16="http://schemas.microsoft.com/office/drawing/2014/main" id="{E840B95F-8246-C1F2-0BFE-7CB3613C76D7}"/>
                    </a:ext>
                  </a:extLst>
                </p:cNvPr>
                <p:cNvSpPr/>
                <p:nvPr/>
              </p:nvSpPr>
              <p:spPr>
                <a:xfrm>
                  <a:off x="3775334" y="2570791"/>
                  <a:ext cx="174745" cy="334006"/>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gular Pentagon 113">
                  <a:extLst>
                    <a:ext uri="{FF2B5EF4-FFF2-40B4-BE49-F238E27FC236}">
                      <a16:creationId xmlns:a16="http://schemas.microsoft.com/office/drawing/2014/main" id="{153FC376-CD2B-CFF8-9556-7EAA5937500A}"/>
                    </a:ext>
                  </a:extLst>
                </p:cNvPr>
                <p:cNvSpPr/>
                <p:nvPr/>
              </p:nvSpPr>
              <p:spPr>
                <a:xfrm>
                  <a:off x="3697716" y="2741467"/>
                  <a:ext cx="329982" cy="274254"/>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1" name="Quad Arrow 109">
                <a:extLst>
                  <a:ext uri="{FF2B5EF4-FFF2-40B4-BE49-F238E27FC236}">
                    <a16:creationId xmlns:a16="http://schemas.microsoft.com/office/drawing/2014/main" id="{6CD3FAB1-F24F-C036-FA61-0CBD621510CF}"/>
                  </a:ext>
                </a:extLst>
              </p:cNvPr>
              <p:cNvSpPr/>
              <p:nvPr/>
            </p:nvSpPr>
            <p:spPr>
              <a:xfrm>
                <a:off x="3661987" y="3033479"/>
                <a:ext cx="484635" cy="448789"/>
              </a:xfrm>
              <a:prstGeom prst="quadArrow">
                <a:avLst>
                  <a:gd name="adj1" fmla="val 45000"/>
                  <a:gd name="adj2" fmla="val 22500"/>
                  <a:gd name="adj3" fmla="val 22500"/>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Quad Arrow 110">
                <a:extLst>
                  <a:ext uri="{FF2B5EF4-FFF2-40B4-BE49-F238E27FC236}">
                    <a16:creationId xmlns:a16="http://schemas.microsoft.com/office/drawing/2014/main" id="{A7CECB98-8A4C-61D8-8D68-7E9DD6F8A888}"/>
                  </a:ext>
                </a:extLst>
              </p:cNvPr>
              <p:cNvSpPr/>
              <p:nvPr/>
            </p:nvSpPr>
            <p:spPr>
              <a:xfrm>
                <a:off x="4176134" y="3036782"/>
                <a:ext cx="484635" cy="448789"/>
              </a:xfrm>
              <a:prstGeom prst="quadArrow">
                <a:avLst>
                  <a:gd name="adj1" fmla="val 45000"/>
                  <a:gd name="adj2" fmla="val 22500"/>
                  <a:gd name="adj3" fmla="val 22500"/>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Quad Arrow 111">
                <a:extLst>
                  <a:ext uri="{FF2B5EF4-FFF2-40B4-BE49-F238E27FC236}">
                    <a16:creationId xmlns:a16="http://schemas.microsoft.com/office/drawing/2014/main" id="{A5C36A63-80EE-47C1-E165-0C544F65BD5B}"/>
                  </a:ext>
                </a:extLst>
              </p:cNvPr>
              <p:cNvSpPr/>
              <p:nvPr/>
            </p:nvSpPr>
            <p:spPr>
              <a:xfrm>
                <a:off x="4690281" y="3044962"/>
                <a:ext cx="484635" cy="448789"/>
              </a:xfrm>
              <a:prstGeom prst="quadArrow">
                <a:avLst>
                  <a:gd name="adj1" fmla="val 45000"/>
                  <a:gd name="adj2" fmla="val 22500"/>
                  <a:gd name="adj3" fmla="val 22500"/>
                </a:avLst>
              </a:prstGeom>
              <a:solidFill>
                <a:srgbClr val="E4B42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D9164C29-DFA7-A3B1-09FF-1733033DE9DD}"/>
                </a:ext>
              </a:extLst>
            </p:cNvPr>
            <p:cNvGrpSpPr/>
            <p:nvPr/>
          </p:nvGrpSpPr>
          <p:grpSpPr>
            <a:xfrm>
              <a:off x="9427436" y="2049130"/>
              <a:ext cx="1040316" cy="1437935"/>
              <a:chOff x="7427315" y="1468325"/>
              <a:chExt cx="1387625" cy="1917989"/>
            </a:xfrm>
          </p:grpSpPr>
          <p:grpSp>
            <p:nvGrpSpPr>
              <p:cNvPr id="36" name="Group 35">
                <a:extLst>
                  <a:ext uri="{FF2B5EF4-FFF2-40B4-BE49-F238E27FC236}">
                    <a16:creationId xmlns:a16="http://schemas.microsoft.com/office/drawing/2014/main" id="{BC4C72B1-39C5-BD1A-69FC-A0CAAD9EB01B}"/>
                  </a:ext>
                </a:extLst>
              </p:cNvPr>
              <p:cNvGrpSpPr/>
              <p:nvPr/>
            </p:nvGrpSpPr>
            <p:grpSpPr>
              <a:xfrm rot="10800000">
                <a:off x="7672159" y="2208935"/>
                <a:ext cx="873203" cy="1177379"/>
                <a:chOff x="9394245" y="508009"/>
                <a:chExt cx="308849" cy="416435"/>
              </a:xfrm>
            </p:grpSpPr>
            <p:sp>
              <p:nvSpPr>
                <p:cNvPr id="1024" name="Oval 1023">
                  <a:extLst>
                    <a:ext uri="{FF2B5EF4-FFF2-40B4-BE49-F238E27FC236}">
                      <a16:creationId xmlns:a16="http://schemas.microsoft.com/office/drawing/2014/main" id="{A49FC707-D6A3-434A-0EC7-873EAB494C0C}"/>
                    </a:ext>
                  </a:extLst>
                </p:cNvPr>
                <p:cNvSpPr/>
                <p:nvPr/>
              </p:nvSpPr>
              <p:spPr>
                <a:xfrm>
                  <a:off x="9466892" y="508009"/>
                  <a:ext cx="163554" cy="31261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egular Pentagon 115">
                  <a:extLst>
                    <a:ext uri="{FF2B5EF4-FFF2-40B4-BE49-F238E27FC236}">
                      <a16:creationId xmlns:a16="http://schemas.microsoft.com/office/drawing/2014/main" id="{379C852A-E952-E16D-CFB6-A429AABB0FE1}"/>
                    </a:ext>
                  </a:extLst>
                </p:cNvPr>
                <p:cNvSpPr/>
                <p:nvPr/>
              </p:nvSpPr>
              <p:spPr>
                <a:xfrm>
                  <a:off x="9394245" y="667754"/>
                  <a:ext cx="308849" cy="25669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a:extLst>
                  <a:ext uri="{FF2B5EF4-FFF2-40B4-BE49-F238E27FC236}">
                    <a16:creationId xmlns:a16="http://schemas.microsoft.com/office/drawing/2014/main" id="{11042757-C03C-7A06-14DA-963B632613A3}"/>
                  </a:ext>
                </a:extLst>
              </p:cNvPr>
              <p:cNvSpPr/>
              <p:nvPr/>
            </p:nvSpPr>
            <p:spPr>
              <a:xfrm rot="9081764">
                <a:off x="7587501" y="1794080"/>
                <a:ext cx="258316" cy="60126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127B43E6-6AB6-B2BE-DA00-BB537A2A667E}"/>
                  </a:ext>
                </a:extLst>
              </p:cNvPr>
              <p:cNvSpPr/>
              <p:nvPr/>
            </p:nvSpPr>
            <p:spPr>
              <a:xfrm rot="12908029">
                <a:off x="8327427" y="1803638"/>
                <a:ext cx="258316" cy="60126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D67CB7D1-51C5-0CCD-1CAC-C1E3D271FFC9}"/>
                  </a:ext>
                </a:extLst>
              </p:cNvPr>
              <p:cNvSpPr/>
              <p:nvPr/>
            </p:nvSpPr>
            <p:spPr>
              <a:xfrm rot="9081764">
                <a:off x="7427315" y="1468325"/>
                <a:ext cx="258316" cy="60126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5F3B4CC-835B-CFEE-D07C-4C19801EE24D}"/>
                  </a:ext>
                </a:extLst>
              </p:cNvPr>
              <p:cNvSpPr/>
              <p:nvPr/>
            </p:nvSpPr>
            <p:spPr>
              <a:xfrm rot="12908029">
                <a:off x="8556624" y="1495680"/>
                <a:ext cx="258316" cy="60126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591E22A1-D2F7-0A6A-A7B0-9980C694A155}"/>
                </a:ext>
              </a:extLst>
            </p:cNvPr>
            <p:cNvGrpSpPr/>
            <p:nvPr/>
          </p:nvGrpSpPr>
          <p:grpSpPr>
            <a:xfrm rot="10800000">
              <a:off x="9214996" y="4883111"/>
              <a:ext cx="308849" cy="416435"/>
              <a:chOff x="9394245" y="508009"/>
              <a:chExt cx="308849" cy="416435"/>
            </a:xfrm>
          </p:grpSpPr>
          <p:sp>
            <p:nvSpPr>
              <p:cNvPr id="34" name="Oval 33">
                <a:extLst>
                  <a:ext uri="{FF2B5EF4-FFF2-40B4-BE49-F238E27FC236}">
                    <a16:creationId xmlns:a16="http://schemas.microsoft.com/office/drawing/2014/main" id="{36400251-D638-6695-D4F2-85DB64AC2457}"/>
                  </a:ext>
                </a:extLst>
              </p:cNvPr>
              <p:cNvSpPr/>
              <p:nvPr/>
            </p:nvSpPr>
            <p:spPr>
              <a:xfrm>
                <a:off x="9466892" y="508009"/>
                <a:ext cx="163554" cy="31261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gular Pentagon 115">
                <a:extLst>
                  <a:ext uri="{FF2B5EF4-FFF2-40B4-BE49-F238E27FC236}">
                    <a16:creationId xmlns:a16="http://schemas.microsoft.com/office/drawing/2014/main" id="{C47C395F-F05B-02DC-F1B6-AE389C1399BB}"/>
                  </a:ext>
                </a:extLst>
              </p:cNvPr>
              <p:cNvSpPr/>
              <p:nvPr/>
            </p:nvSpPr>
            <p:spPr>
              <a:xfrm>
                <a:off x="9394245" y="667754"/>
                <a:ext cx="308849" cy="25669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7264A703-B138-AD42-4281-D292AF731FCA}"/>
                </a:ext>
              </a:extLst>
            </p:cNvPr>
            <p:cNvGrpSpPr/>
            <p:nvPr/>
          </p:nvGrpSpPr>
          <p:grpSpPr>
            <a:xfrm rot="10800000">
              <a:off x="9535199" y="4895131"/>
              <a:ext cx="308849" cy="416435"/>
              <a:chOff x="9394245" y="508009"/>
              <a:chExt cx="308849" cy="416435"/>
            </a:xfrm>
          </p:grpSpPr>
          <p:sp>
            <p:nvSpPr>
              <p:cNvPr id="32" name="Oval 31">
                <a:extLst>
                  <a:ext uri="{FF2B5EF4-FFF2-40B4-BE49-F238E27FC236}">
                    <a16:creationId xmlns:a16="http://schemas.microsoft.com/office/drawing/2014/main" id="{ED902821-E273-CE13-B661-4DB9E1ECC7B7}"/>
                  </a:ext>
                </a:extLst>
              </p:cNvPr>
              <p:cNvSpPr/>
              <p:nvPr/>
            </p:nvSpPr>
            <p:spPr>
              <a:xfrm>
                <a:off x="9466892" y="508009"/>
                <a:ext cx="163554" cy="31261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gular Pentagon 115">
                <a:extLst>
                  <a:ext uri="{FF2B5EF4-FFF2-40B4-BE49-F238E27FC236}">
                    <a16:creationId xmlns:a16="http://schemas.microsoft.com/office/drawing/2014/main" id="{ABAE5B80-9DCF-E266-400B-7AD17170F145}"/>
                  </a:ext>
                </a:extLst>
              </p:cNvPr>
              <p:cNvSpPr/>
              <p:nvPr/>
            </p:nvSpPr>
            <p:spPr>
              <a:xfrm>
                <a:off x="9394245" y="667754"/>
                <a:ext cx="308849" cy="25669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14FB7769-0DBC-F40F-3F1E-2825556894A9}"/>
                </a:ext>
              </a:extLst>
            </p:cNvPr>
            <p:cNvGrpSpPr/>
            <p:nvPr/>
          </p:nvGrpSpPr>
          <p:grpSpPr>
            <a:xfrm rot="10800000">
              <a:off x="9845096" y="4895131"/>
              <a:ext cx="308849" cy="416435"/>
              <a:chOff x="9394245" y="508009"/>
              <a:chExt cx="308849" cy="416435"/>
            </a:xfrm>
          </p:grpSpPr>
          <p:sp>
            <p:nvSpPr>
              <p:cNvPr id="30" name="Oval 29">
                <a:extLst>
                  <a:ext uri="{FF2B5EF4-FFF2-40B4-BE49-F238E27FC236}">
                    <a16:creationId xmlns:a16="http://schemas.microsoft.com/office/drawing/2014/main" id="{BCF45EC4-368A-8BCF-FD07-9EA65833FC64}"/>
                  </a:ext>
                </a:extLst>
              </p:cNvPr>
              <p:cNvSpPr/>
              <p:nvPr/>
            </p:nvSpPr>
            <p:spPr>
              <a:xfrm>
                <a:off x="9466892" y="508009"/>
                <a:ext cx="163554" cy="31261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gular Pentagon 115">
                <a:extLst>
                  <a:ext uri="{FF2B5EF4-FFF2-40B4-BE49-F238E27FC236}">
                    <a16:creationId xmlns:a16="http://schemas.microsoft.com/office/drawing/2014/main" id="{B5FEA670-8598-F408-BCBA-2CED2E219016}"/>
                  </a:ext>
                </a:extLst>
              </p:cNvPr>
              <p:cNvSpPr/>
              <p:nvPr/>
            </p:nvSpPr>
            <p:spPr>
              <a:xfrm>
                <a:off x="9394245" y="667754"/>
                <a:ext cx="308849" cy="25669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4931D9E-2614-4B6C-1998-12A7C5FD3165}"/>
                </a:ext>
              </a:extLst>
            </p:cNvPr>
            <p:cNvGrpSpPr/>
            <p:nvPr/>
          </p:nvGrpSpPr>
          <p:grpSpPr>
            <a:xfrm rot="10800000">
              <a:off x="10143221" y="4909692"/>
              <a:ext cx="308849" cy="416435"/>
              <a:chOff x="9394245" y="508009"/>
              <a:chExt cx="308849" cy="416435"/>
            </a:xfrm>
          </p:grpSpPr>
          <p:sp>
            <p:nvSpPr>
              <p:cNvPr id="28" name="Oval 27">
                <a:extLst>
                  <a:ext uri="{FF2B5EF4-FFF2-40B4-BE49-F238E27FC236}">
                    <a16:creationId xmlns:a16="http://schemas.microsoft.com/office/drawing/2014/main" id="{5ABB4E1A-FD3B-B846-6CF9-55C0A10794B7}"/>
                  </a:ext>
                </a:extLst>
              </p:cNvPr>
              <p:cNvSpPr/>
              <p:nvPr/>
            </p:nvSpPr>
            <p:spPr>
              <a:xfrm>
                <a:off x="9466892" y="508009"/>
                <a:ext cx="163554" cy="31261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gular Pentagon 115">
                <a:extLst>
                  <a:ext uri="{FF2B5EF4-FFF2-40B4-BE49-F238E27FC236}">
                    <a16:creationId xmlns:a16="http://schemas.microsoft.com/office/drawing/2014/main" id="{E04572F7-3DAB-7181-0736-B0BF2C37EC1D}"/>
                  </a:ext>
                </a:extLst>
              </p:cNvPr>
              <p:cNvSpPr/>
              <p:nvPr/>
            </p:nvSpPr>
            <p:spPr>
              <a:xfrm>
                <a:off x="9394245" y="667754"/>
                <a:ext cx="308849" cy="25669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5BBB44EA-EE78-BEDF-66B8-6646CFEF01CB}"/>
                </a:ext>
              </a:extLst>
            </p:cNvPr>
            <p:cNvGrpSpPr/>
            <p:nvPr/>
          </p:nvGrpSpPr>
          <p:grpSpPr>
            <a:xfrm rot="10800000">
              <a:off x="10462085" y="4910480"/>
              <a:ext cx="308849" cy="416435"/>
              <a:chOff x="9394245" y="508009"/>
              <a:chExt cx="308849" cy="416435"/>
            </a:xfrm>
          </p:grpSpPr>
          <p:sp>
            <p:nvSpPr>
              <p:cNvPr id="26" name="Oval 25">
                <a:extLst>
                  <a:ext uri="{FF2B5EF4-FFF2-40B4-BE49-F238E27FC236}">
                    <a16:creationId xmlns:a16="http://schemas.microsoft.com/office/drawing/2014/main" id="{974E3A08-DE3E-C402-FD8E-12F30678B78D}"/>
                  </a:ext>
                </a:extLst>
              </p:cNvPr>
              <p:cNvSpPr/>
              <p:nvPr/>
            </p:nvSpPr>
            <p:spPr>
              <a:xfrm>
                <a:off x="9466892" y="508009"/>
                <a:ext cx="163554" cy="31261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gular Pentagon 115">
                <a:extLst>
                  <a:ext uri="{FF2B5EF4-FFF2-40B4-BE49-F238E27FC236}">
                    <a16:creationId xmlns:a16="http://schemas.microsoft.com/office/drawing/2014/main" id="{0520F27E-0758-E517-B896-2E7E55984F18}"/>
                  </a:ext>
                </a:extLst>
              </p:cNvPr>
              <p:cNvSpPr/>
              <p:nvPr/>
            </p:nvSpPr>
            <p:spPr>
              <a:xfrm>
                <a:off x="9394245" y="667754"/>
                <a:ext cx="308849" cy="256690"/>
              </a:xfrm>
              <a:prstGeom prst="pent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319605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wipe(down)">
                                      <p:cBhvr>
                                        <p:cTn id="9" dur="580">
                                          <p:stCondLst>
                                            <p:cond delay="0"/>
                                          </p:stCondLst>
                                        </p:cTn>
                                        <p:tgtEl>
                                          <p:spTgt spid="2"/>
                                        </p:tgtEl>
                                      </p:cBhvr>
                                    </p:animEffect>
                                    <p:anim calcmode="lin" valueType="num">
                                      <p:cBhvr>
                                        <p:cTn id="1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5" dur="26">
                                          <p:stCondLst>
                                            <p:cond delay="650"/>
                                          </p:stCondLst>
                                        </p:cTn>
                                        <p:tgtEl>
                                          <p:spTgt spid="2"/>
                                        </p:tgtEl>
                                      </p:cBhvr>
                                      <p:to x="100000" y="60000"/>
                                    </p:animScale>
                                    <p:animScale>
                                      <p:cBhvr>
                                        <p:cTn id="16" dur="166" decel="50000">
                                          <p:stCondLst>
                                            <p:cond delay="676"/>
                                          </p:stCondLst>
                                        </p:cTn>
                                        <p:tgtEl>
                                          <p:spTgt spid="2"/>
                                        </p:tgtEl>
                                      </p:cBhvr>
                                      <p:to x="100000" y="100000"/>
                                    </p:animScale>
                                    <p:animScale>
                                      <p:cBhvr>
                                        <p:cTn id="17" dur="26">
                                          <p:stCondLst>
                                            <p:cond delay="1312"/>
                                          </p:stCondLst>
                                        </p:cTn>
                                        <p:tgtEl>
                                          <p:spTgt spid="2"/>
                                        </p:tgtEl>
                                      </p:cBhvr>
                                      <p:to x="100000" y="80000"/>
                                    </p:animScale>
                                    <p:animScale>
                                      <p:cBhvr>
                                        <p:cTn id="18" dur="166" decel="50000">
                                          <p:stCondLst>
                                            <p:cond delay="1338"/>
                                          </p:stCondLst>
                                        </p:cTn>
                                        <p:tgtEl>
                                          <p:spTgt spid="2"/>
                                        </p:tgtEl>
                                      </p:cBhvr>
                                      <p:to x="100000" y="100000"/>
                                    </p:animScale>
                                    <p:animScale>
                                      <p:cBhvr>
                                        <p:cTn id="19" dur="26">
                                          <p:stCondLst>
                                            <p:cond delay="1642"/>
                                          </p:stCondLst>
                                        </p:cTn>
                                        <p:tgtEl>
                                          <p:spTgt spid="2"/>
                                        </p:tgtEl>
                                      </p:cBhvr>
                                      <p:to x="100000" y="90000"/>
                                    </p:animScale>
                                    <p:animScale>
                                      <p:cBhvr>
                                        <p:cTn id="20" dur="166" decel="50000">
                                          <p:stCondLst>
                                            <p:cond delay="1668"/>
                                          </p:stCondLst>
                                        </p:cTn>
                                        <p:tgtEl>
                                          <p:spTgt spid="2"/>
                                        </p:tgtEl>
                                      </p:cBhvr>
                                      <p:to x="100000" y="100000"/>
                                    </p:animScale>
                                    <p:animScale>
                                      <p:cBhvr>
                                        <p:cTn id="21" dur="26">
                                          <p:stCondLst>
                                            <p:cond delay="1808"/>
                                          </p:stCondLst>
                                        </p:cTn>
                                        <p:tgtEl>
                                          <p:spTgt spid="2"/>
                                        </p:tgtEl>
                                      </p:cBhvr>
                                      <p:to x="100000" y="95000"/>
                                    </p:animScale>
                                    <p:animScale>
                                      <p:cBhvr>
                                        <p:cTn id="22" dur="166" decel="50000">
                                          <p:stCondLst>
                                            <p:cond delay="1834"/>
                                          </p:stCondLst>
                                        </p:cTn>
                                        <p:tgtEl>
                                          <p:spTgt spid="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3">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TotalTime>
  <Words>3326</Words>
  <Application>Microsoft Office PowerPoint</Application>
  <PresentationFormat>Widescreen</PresentationFormat>
  <Paragraphs>390</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Century Gothic</vt:lpstr>
      <vt:lpstr>Calibri</vt:lpstr>
      <vt:lpstr>Harrington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43</cp:revision>
  <dcterms:created xsi:type="dcterms:W3CDTF">2016-01-26T15:28:12Z</dcterms:created>
  <dcterms:modified xsi:type="dcterms:W3CDTF">2026-05-16T14:20:38Z</dcterms:modified>
</cp:coreProperties>
</file>