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1" r:id="rId3"/>
    <p:sldId id="257" r:id="rId4"/>
    <p:sldId id="259" r:id="rId5"/>
    <p:sldId id="272" r:id="rId6"/>
    <p:sldId id="273" r:id="rId7"/>
    <p:sldId id="261" r:id="rId8"/>
    <p:sldId id="262" r:id="rId9"/>
    <p:sldId id="264" r:id="rId10"/>
    <p:sldId id="265" r:id="rId11"/>
    <p:sldId id="260" r:id="rId12"/>
    <p:sldId id="266" r:id="rId13"/>
    <p:sldId id="267" r:id="rId14"/>
    <p:sldId id="274" r:id="rId15"/>
    <p:sldId id="268" r:id="rId16"/>
    <p:sldId id="270" r:id="rId17"/>
    <p:sldId id="258" r:id="rId18"/>
    <p:sldId id="263" r:id="rId19"/>
  </p:sldIdLst>
  <p:sldSz cx="12192000" cy="6858000"/>
  <p:notesSz cx="6858000" cy="9144000"/>
  <p:embeddedFontLst>
    <p:embeddedFont>
      <p:font typeface="Abadi" panose="020B0604020104020204" pitchFamily="34" charset="0"/>
      <p:regular r:id="rId20"/>
      <p:bold r:id="rId21"/>
      <p:italic r:id="rId22"/>
    </p:embeddedFont>
    <p:embeddedFont>
      <p:font typeface="Century Gothic" panose="020B050202020202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12" d="100"/>
          <a:sy n="112" d="100"/>
        </p:scale>
        <p:origin x="3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CF10E0-69A6-4476-A8BD-41C70D529FD2}" type="datetimeFigureOut">
              <a:rPr lang="en-US" smtClean="0"/>
              <a:t>5/16/2026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20D75-EC33-4EB6-AAAC-6DC0AA51E388}" type="slidenum">
              <a:rPr lang="en-US" smtClean="0"/>
              <a:t>‹#›</a:t>
            </a:fld>
            <a:endParaRPr lang="en-US"/>
          </a:p>
        </p:txBody>
      </p:sp>
    </p:spTree>
    <p:extLst>
      <p:ext uri="{BB962C8B-B14F-4D97-AF65-F5344CB8AC3E}">
        <p14:creationId xmlns:p14="http://schemas.microsoft.com/office/powerpoint/2010/main" val="3275724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CF10E0-69A6-4476-A8BD-41C70D529FD2}" type="datetimeFigureOut">
              <a:rPr lang="en-US" smtClean="0"/>
              <a:t>5/16/2026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20D75-EC33-4EB6-AAAC-6DC0AA51E388}" type="slidenum">
              <a:rPr lang="en-US" smtClean="0"/>
              <a:t>‹#›</a:t>
            </a:fld>
            <a:endParaRPr lang="en-US"/>
          </a:p>
        </p:txBody>
      </p:sp>
    </p:spTree>
    <p:extLst>
      <p:ext uri="{BB962C8B-B14F-4D97-AF65-F5344CB8AC3E}">
        <p14:creationId xmlns:p14="http://schemas.microsoft.com/office/powerpoint/2010/main" val="2285987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CF10E0-69A6-4476-A8BD-41C70D529FD2}" type="datetimeFigureOut">
              <a:rPr lang="en-US" smtClean="0"/>
              <a:t>5/16/2026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20D75-EC33-4EB6-AAAC-6DC0AA51E388}" type="slidenum">
              <a:rPr lang="en-US" smtClean="0"/>
              <a:t>‹#›</a:t>
            </a:fld>
            <a:endParaRPr lang="en-US"/>
          </a:p>
        </p:txBody>
      </p:sp>
    </p:spTree>
    <p:extLst>
      <p:ext uri="{BB962C8B-B14F-4D97-AF65-F5344CB8AC3E}">
        <p14:creationId xmlns:p14="http://schemas.microsoft.com/office/powerpoint/2010/main" val="4205839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CF10E0-69A6-4476-A8BD-41C70D529FD2}" type="datetimeFigureOut">
              <a:rPr lang="en-US" smtClean="0"/>
              <a:t>5/16/2026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20D75-EC33-4EB6-AAAC-6DC0AA51E388}" type="slidenum">
              <a:rPr lang="en-US" smtClean="0"/>
              <a:t>‹#›</a:t>
            </a:fld>
            <a:endParaRPr lang="en-US"/>
          </a:p>
        </p:txBody>
      </p:sp>
    </p:spTree>
    <p:extLst>
      <p:ext uri="{BB962C8B-B14F-4D97-AF65-F5344CB8AC3E}">
        <p14:creationId xmlns:p14="http://schemas.microsoft.com/office/powerpoint/2010/main" val="2989108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CF10E0-69A6-4476-A8BD-41C70D529FD2}" type="datetimeFigureOut">
              <a:rPr lang="en-US" smtClean="0"/>
              <a:t>5/16/2026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20D75-EC33-4EB6-AAAC-6DC0AA51E388}" type="slidenum">
              <a:rPr lang="en-US" smtClean="0"/>
              <a:t>‹#›</a:t>
            </a:fld>
            <a:endParaRPr lang="en-US"/>
          </a:p>
        </p:txBody>
      </p:sp>
    </p:spTree>
    <p:extLst>
      <p:ext uri="{BB962C8B-B14F-4D97-AF65-F5344CB8AC3E}">
        <p14:creationId xmlns:p14="http://schemas.microsoft.com/office/powerpoint/2010/main" val="3159201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CF10E0-69A6-4476-A8BD-41C70D529FD2}" type="datetimeFigureOut">
              <a:rPr lang="en-US" smtClean="0"/>
              <a:t>5/16/2026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20D75-EC33-4EB6-AAAC-6DC0AA51E388}" type="slidenum">
              <a:rPr lang="en-US" smtClean="0"/>
              <a:t>‹#›</a:t>
            </a:fld>
            <a:endParaRPr lang="en-US"/>
          </a:p>
        </p:txBody>
      </p:sp>
    </p:spTree>
    <p:extLst>
      <p:ext uri="{BB962C8B-B14F-4D97-AF65-F5344CB8AC3E}">
        <p14:creationId xmlns:p14="http://schemas.microsoft.com/office/powerpoint/2010/main" val="1031498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CF10E0-69A6-4476-A8BD-41C70D529FD2}" type="datetimeFigureOut">
              <a:rPr lang="en-US" smtClean="0"/>
              <a:t>5/16/2026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B20D75-EC33-4EB6-AAAC-6DC0AA51E388}" type="slidenum">
              <a:rPr lang="en-US" smtClean="0"/>
              <a:t>‹#›</a:t>
            </a:fld>
            <a:endParaRPr lang="en-US"/>
          </a:p>
        </p:txBody>
      </p:sp>
    </p:spTree>
    <p:extLst>
      <p:ext uri="{BB962C8B-B14F-4D97-AF65-F5344CB8AC3E}">
        <p14:creationId xmlns:p14="http://schemas.microsoft.com/office/powerpoint/2010/main" val="662240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CF10E0-69A6-4476-A8BD-41C70D529FD2}" type="datetimeFigureOut">
              <a:rPr lang="en-US" smtClean="0"/>
              <a:t>5/16/2026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20D75-EC33-4EB6-AAAC-6DC0AA51E388}" type="slidenum">
              <a:rPr lang="en-US" smtClean="0"/>
              <a:t>‹#›</a:t>
            </a:fld>
            <a:endParaRPr lang="en-US"/>
          </a:p>
        </p:txBody>
      </p:sp>
    </p:spTree>
    <p:extLst>
      <p:ext uri="{BB962C8B-B14F-4D97-AF65-F5344CB8AC3E}">
        <p14:creationId xmlns:p14="http://schemas.microsoft.com/office/powerpoint/2010/main" val="2044447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CF10E0-69A6-4476-A8BD-41C70D529FD2}" type="datetimeFigureOut">
              <a:rPr lang="en-US" smtClean="0"/>
              <a:t>5/16/2026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B20D75-EC33-4EB6-AAAC-6DC0AA51E388}" type="slidenum">
              <a:rPr lang="en-US" smtClean="0"/>
              <a:t>‹#›</a:t>
            </a:fld>
            <a:endParaRPr lang="en-US"/>
          </a:p>
        </p:txBody>
      </p:sp>
    </p:spTree>
    <p:extLst>
      <p:ext uri="{BB962C8B-B14F-4D97-AF65-F5344CB8AC3E}">
        <p14:creationId xmlns:p14="http://schemas.microsoft.com/office/powerpoint/2010/main" val="103506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CF10E0-69A6-4476-A8BD-41C70D529FD2}" type="datetimeFigureOut">
              <a:rPr lang="en-US" smtClean="0"/>
              <a:t>5/16/2026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20D75-EC33-4EB6-AAAC-6DC0AA51E388}" type="slidenum">
              <a:rPr lang="en-US" smtClean="0"/>
              <a:t>‹#›</a:t>
            </a:fld>
            <a:endParaRPr lang="en-US"/>
          </a:p>
        </p:txBody>
      </p:sp>
    </p:spTree>
    <p:extLst>
      <p:ext uri="{BB962C8B-B14F-4D97-AF65-F5344CB8AC3E}">
        <p14:creationId xmlns:p14="http://schemas.microsoft.com/office/powerpoint/2010/main" val="1779418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CF10E0-69A6-4476-A8BD-41C70D529FD2}" type="datetimeFigureOut">
              <a:rPr lang="en-US" smtClean="0"/>
              <a:t>5/16/2026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20D75-EC33-4EB6-AAAC-6DC0AA51E388}" type="slidenum">
              <a:rPr lang="en-US" smtClean="0"/>
              <a:t>‹#›</a:t>
            </a:fld>
            <a:endParaRPr lang="en-US"/>
          </a:p>
        </p:txBody>
      </p:sp>
    </p:spTree>
    <p:extLst>
      <p:ext uri="{BB962C8B-B14F-4D97-AF65-F5344CB8AC3E}">
        <p14:creationId xmlns:p14="http://schemas.microsoft.com/office/powerpoint/2010/main" val="3660243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202020204" charset="0"/>
              </a:defRPr>
            </a:lvl1pPr>
          </a:lstStyle>
          <a:p>
            <a:fld id="{C1CF10E0-69A6-4476-A8BD-41C70D529FD2}" type="datetimeFigureOut">
              <a:rPr lang="en-US" smtClean="0"/>
              <a:pPr/>
              <a:t>5/16/2026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20202020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202020204" charset="0"/>
              </a:defRPr>
            </a:lvl1pPr>
          </a:lstStyle>
          <a:p>
            <a:fld id="{FBB20D75-EC33-4EB6-AAAC-6DC0AA51E388}" type="slidenum">
              <a:rPr lang="en-US" smtClean="0"/>
              <a:pPr/>
              <a:t>‹#›</a:t>
            </a:fld>
            <a:endParaRPr lang="en-US" dirty="0"/>
          </a:p>
        </p:txBody>
      </p:sp>
    </p:spTree>
    <p:extLst>
      <p:ext uri="{BB962C8B-B14F-4D97-AF65-F5344CB8AC3E}">
        <p14:creationId xmlns:p14="http://schemas.microsoft.com/office/powerpoint/2010/main" val="2995249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badi" panose="020B060402020202020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badi" panose="020B060402020202020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badi" panose="020B060402020202020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panose="020B060402020202020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panose="020B060402020202020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96">
            <a:extLst>
              <a:ext uri="{FF2B5EF4-FFF2-40B4-BE49-F238E27FC236}">
                <a16:creationId xmlns:a16="http://schemas.microsoft.com/office/drawing/2014/main" id="{2B926462-44A6-4B53-8518-D0788D3290BB}"/>
              </a:ext>
            </a:extLst>
          </p:cNvPr>
          <p:cNvPicPr>
            <a:picLocks noChangeAspect="1"/>
          </p:cNvPicPr>
          <p:nvPr/>
        </p:nvPicPr>
        <p:blipFill>
          <a:blip r:embed="rId2">
            <a:extLst>
              <a:ext uri="{28A0092B-C50C-407E-A947-70E740481C1C}">
                <a14:useLocalDpi xmlns:a14="http://schemas.microsoft.com/office/drawing/2010/main" val="0"/>
              </a:ext>
            </a:extLst>
          </a:blip>
          <a:srcRect t="1088" r="860"/>
          <a:stretch>
            <a:fillRect/>
          </a:stretch>
        </p:blipFill>
        <p:spPr>
          <a:xfrm>
            <a:off x="-8016" y="-5056"/>
            <a:ext cx="12200016" cy="6863056"/>
          </a:xfrm>
          <a:prstGeom prst="rect">
            <a:avLst/>
          </a:prstGeom>
        </p:spPr>
      </p:pic>
      <p:sp>
        <p:nvSpPr>
          <p:cNvPr id="6" name="TextBox 5"/>
          <p:cNvSpPr txBox="1"/>
          <p:nvPr/>
        </p:nvSpPr>
        <p:spPr>
          <a:xfrm>
            <a:off x="33196" y="596019"/>
            <a:ext cx="12158804" cy="1938992"/>
          </a:xfrm>
          <a:prstGeom prst="rect">
            <a:avLst/>
          </a:prstGeom>
          <a:noFill/>
        </p:spPr>
        <p:txBody>
          <a:bodyPr wrap="square" rtlCol="0">
            <a:spAutoFit/>
          </a:bodyPr>
          <a:lstStyle/>
          <a:p>
            <a:pPr algn="ctr"/>
            <a:r>
              <a:rPr lang="en-US" sz="6600" dirty="0">
                <a:solidFill>
                  <a:schemeClr val="bg1"/>
                </a:solidFill>
                <a:latin typeface="Abadi" panose="020B0604020202020204" charset="0"/>
              </a:rPr>
              <a:t>Elisha’s Miracles </a:t>
            </a:r>
          </a:p>
          <a:p>
            <a:pPr algn="ctr"/>
            <a:r>
              <a:rPr lang="en-US" sz="5400" dirty="0">
                <a:solidFill>
                  <a:schemeClr val="bg1"/>
                </a:solidFill>
                <a:latin typeface="Abadi" panose="020B0604020202020204" charset="0"/>
              </a:rPr>
              <a:t>2 Kings 5-13</a:t>
            </a:r>
          </a:p>
        </p:txBody>
      </p:sp>
      <p:grpSp>
        <p:nvGrpSpPr>
          <p:cNvPr id="7" name="Group 6"/>
          <p:cNvGrpSpPr/>
          <p:nvPr/>
        </p:nvGrpSpPr>
        <p:grpSpPr>
          <a:xfrm>
            <a:off x="8147277" y="1442962"/>
            <a:ext cx="598760" cy="1476375"/>
            <a:chOff x="2751410" y="673303"/>
            <a:chExt cx="598760" cy="1476375"/>
          </a:xfrm>
        </p:grpSpPr>
        <p:sp>
          <p:nvSpPr>
            <p:cNvPr id="8" name="Trapezoid 7"/>
            <p:cNvSpPr/>
            <p:nvPr/>
          </p:nvSpPr>
          <p:spPr>
            <a:xfrm rot="4025442">
              <a:off x="2600309" y="948353"/>
              <a:ext cx="679333" cy="377132"/>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 name="Rounded Rectangle 8"/>
            <p:cNvSpPr/>
            <p:nvPr/>
          </p:nvSpPr>
          <p:spPr>
            <a:xfrm rot="4442210">
              <a:off x="2552646" y="1352153"/>
              <a:ext cx="1393354" cy="20169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 name="Multiply 9"/>
            <p:cNvSpPr/>
            <p:nvPr/>
          </p:nvSpPr>
          <p:spPr>
            <a:xfrm rot="20764917">
              <a:off x="2960118" y="673303"/>
              <a:ext cx="357965" cy="789794"/>
            </a:xfrm>
            <a:prstGeom prst="mathMultiply">
              <a:avLst>
                <a:gd name="adj1" fmla="val 12049"/>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29" name="Group 28"/>
          <p:cNvGrpSpPr/>
          <p:nvPr/>
        </p:nvGrpSpPr>
        <p:grpSpPr>
          <a:xfrm>
            <a:off x="9024127" y="2334919"/>
            <a:ext cx="1766009" cy="3835883"/>
            <a:chOff x="6311672" y="1149383"/>
            <a:chExt cx="1766009" cy="3835883"/>
          </a:xfrm>
        </p:grpSpPr>
        <p:sp>
          <p:nvSpPr>
            <p:cNvPr id="30" name="Round Diagonal Corner Rectangle 29"/>
            <p:cNvSpPr/>
            <p:nvPr/>
          </p:nvSpPr>
          <p:spPr>
            <a:xfrm rot="4275243" flipH="1">
              <a:off x="7048895" y="1482611"/>
              <a:ext cx="969784"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1" name="Round Diagonal Corner Rectangle 30"/>
            <p:cNvSpPr/>
            <p:nvPr/>
          </p:nvSpPr>
          <p:spPr>
            <a:xfrm rot="17018360">
              <a:off x="6486230" y="1526990"/>
              <a:ext cx="863932"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32" name="Group 23"/>
            <p:cNvGrpSpPr/>
            <p:nvPr/>
          </p:nvGrpSpPr>
          <p:grpSpPr>
            <a:xfrm>
              <a:off x="7293463" y="2185740"/>
              <a:ext cx="784218" cy="1437975"/>
              <a:chOff x="4572810" y="2727360"/>
              <a:chExt cx="1157096" cy="2121699"/>
            </a:xfrm>
          </p:grpSpPr>
          <p:sp>
            <p:nvSpPr>
              <p:cNvPr id="93" name="Oval 92"/>
              <p:cNvSpPr/>
              <p:nvPr/>
            </p:nvSpPr>
            <p:spPr>
              <a:xfrm>
                <a:off x="5348907" y="4163259"/>
                <a:ext cx="380999"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4" name="Trapezoid 93"/>
              <p:cNvSpPr/>
              <p:nvPr/>
            </p:nvSpPr>
            <p:spPr>
              <a:xfrm rot="19830111">
                <a:off x="4779567" y="2727360"/>
                <a:ext cx="729945" cy="1881039"/>
              </a:xfrm>
              <a:prstGeom prst="trapezoid">
                <a:avLst>
                  <a:gd name="adj" fmla="val 3046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5" name="Trapezoid 94"/>
              <p:cNvSpPr/>
              <p:nvPr/>
            </p:nvSpPr>
            <p:spPr>
              <a:xfrm rot="19749421">
                <a:off x="4572810" y="2897196"/>
                <a:ext cx="877678" cy="1168382"/>
              </a:xfrm>
              <a:prstGeom prst="trapezoid">
                <a:avLst>
                  <a:gd name="adj" fmla="val 304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
          <p:nvSpPr>
            <p:cNvPr id="33" name="Oval 32"/>
            <p:cNvSpPr/>
            <p:nvPr/>
          </p:nvSpPr>
          <p:spPr>
            <a:xfrm>
              <a:off x="6621538" y="4572112"/>
              <a:ext cx="516443" cy="413154"/>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4" name="Oval 33"/>
            <p:cNvSpPr/>
            <p:nvPr/>
          </p:nvSpPr>
          <p:spPr>
            <a:xfrm>
              <a:off x="7137980" y="4572112"/>
              <a:ext cx="516443" cy="413154"/>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5" name="Oval 34"/>
            <p:cNvSpPr/>
            <p:nvPr/>
          </p:nvSpPr>
          <p:spPr>
            <a:xfrm>
              <a:off x="6311672" y="3332649"/>
              <a:ext cx="258221" cy="41315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6" name="Trapezoid 35"/>
            <p:cNvSpPr/>
            <p:nvPr/>
          </p:nvSpPr>
          <p:spPr>
            <a:xfrm rot="1480658">
              <a:off x="6427683" y="2384162"/>
              <a:ext cx="671376" cy="1239463"/>
            </a:xfrm>
            <a:prstGeom prst="trapezoid">
              <a:avLst>
                <a:gd name="adj" fmla="val 3046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7" name="Trapezoid 36"/>
            <p:cNvSpPr/>
            <p:nvPr/>
          </p:nvSpPr>
          <p:spPr>
            <a:xfrm rot="1522635">
              <a:off x="6565953" y="2316879"/>
              <a:ext cx="529972" cy="812934"/>
            </a:xfrm>
            <a:prstGeom prst="trapezoid">
              <a:avLst>
                <a:gd name="adj" fmla="val 304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8" name="Trapezoid 37"/>
            <p:cNvSpPr/>
            <p:nvPr/>
          </p:nvSpPr>
          <p:spPr>
            <a:xfrm>
              <a:off x="6518249" y="2454696"/>
              <a:ext cx="1342751" cy="2323993"/>
            </a:xfrm>
            <a:prstGeom prst="trapezoid">
              <a:avLst>
                <a:gd name="adj" fmla="val 30469"/>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9" name="Trapezoid 38"/>
            <p:cNvSpPr/>
            <p:nvPr/>
          </p:nvSpPr>
          <p:spPr>
            <a:xfrm>
              <a:off x="6695596" y="2289308"/>
              <a:ext cx="1042413" cy="1249918"/>
            </a:xfrm>
            <a:prstGeom prst="trapezoid">
              <a:avLst>
                <a:gd name="adj" fmla="val 3284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0" name="Trapezoid 39"/>
            <p:cNvSpPr/>
            <p:nvPr/>
          </p:nvSpPr>
          <p:spPr>
            <a:xfrm rot="402310">
              <a:off x="6561729" y="2319823"/>
              <a:ext cx="548498" cy="2403254"/>
            </a:xfrm>
            <a:prstGeom prst="trapezoid">
              <a:avLst>
                <a:gd name="adj" fmla="val 41507"/>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1" name="Trapezoid 40"/>
            <p:cNvSpPr/>
            <p:nvPr/>
          </p:nvSpPr>
          <p:spPr>
            <a:xfrm rot="21185207">
              <a:off x="7282980" y="2290266"/>
              <a:ext cx="569910" cy="2398573"/>
            </a:xfrm>
            <a:prstGeom prst="trapezoid">
              <a:avLst>
                <a:gd name="adj" fmla="val 36537"/>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2" name="Isosceles Triangle 41"/>
            <p:cNvSpPr/>
            <p:nvPr/>
          </p:nvSpPr>
          <p:spPr>
            <a:xfrm rot="10800000">
              <a:off x="6927350" y="2287546"/>
              <a:ext cx="539181" cy="346447"/>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3" name="Oval 42"/>
            <p:cNvSpPr/>
            <p:nvPr/>
          </p:nvSpPr>
          <p:spPr>
            <a:xfrm>
              <a:off x="6766943" y="1233232"/>
              <a:ext cx="855041" cy="12394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4" name="Round Diagonal Corner Rectangle 43"/>
            <p:cNvSpPr/>
            <p:nvPr/>
          </p:nvSpPr>
          <p:spPr>
            <a:xfrm rot="4940393">
              <a:off x="7202015" y="1257583"/>
              <a:ext cx="668087"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5" name="Round Diagonal Corner Rectangle 44"/>
            <p:cNvSpPr/>
            <p:nvPr/>
          </p:nvSpPr>
          <p:spPr>
            <a:xfrm rot="21381449">
              <a:off x="6707096" y="1149383"/>
              <a:ext cx="668087"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6" name="Oval 45"/>
            <p:cNvSpPr/>
            <p:nvPr/>
          </p:nvSpPr>
          <p:spPr>
            <a:xfrm>
              <a:off x="6927036" y="1269635"/>
              <a:ext cx="656086" cy="354833"/>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47" name="Group 46"/>
            <p:cNvGrpSpPr/>
            <p:nvPr/>
          </p:nvGrpSpPr>
          <p:grpSpPr>
            <a:xfrm>
              <a:off x="6984995" y="2337328"/>
              <a:ext cx="477093" cy="593005"/>
              <a:chOff x="5513018" y="671522"/>
              <a:chExt cx="808459" cy="1004878"/>
            </a:xfrm>
            <a:solidFill>
              <a:srgbClr val="FFD961"/>
            </a:solidFill>
          </p:grpSpPr>
          <p:grpSp>
            <p:nvGrpSpPr>
              <p:cNvPr id="63" name="Group 165"/>
              <p:cNvGrpSpPr/>
              <p:nvPr/>
            </p:nvGrpSpPr>
            <p:grpSpPr>
              <a:xfrm rot="2888522">
                <a:off x="5228282" y="963721"/>
                <a:ext cx="851830" cy="282357"/>
                <a:chOff x="4343400" y="5863281"/>
                <a:chExt cx="2286000" cy="844379"/>
              </a:xfrm>
              <a:grpFill/>
            </p:grpSpPr>
            <p:grpSp>
              <p:nvGrpSpPr>
                <p:cNvPr id="80" name="Group 163"/>
                <p:cNvGrpSpPr/>
                <p:nvPr/>
              </p:nvGrpSpPr>
              <p:grpSpPr>
                <a:xfrm>
                  <a:off x="4343400" y="5863281"/>
                  <a:ext cx="2286000" cy="766119"/>
                  <a:chOff x="4343400" y="5863281"/>
                  <a:chExt cx="2286000" cy="766119"/>
                </a:xfrm>
                <a:grpFill/>
              </p:grpSpPr>
              <p:sp>
                <p:nvSpPr>
                  <p:cNvPr id="85" name="Quad Arrow Callout 84"/>
                  <p:cNvSpPr/>
                  <p:nvPr/>
                </p:nvSpPr>
                <p:spPr>
                  <a:xfrm>
                    <a:off x="43434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6" name="Quad Arrow Callout 85"/>
                  <p:cNvSpPr/>
                  <p:nvPr/>
                </p:nvSpPr>
                <p:spPr>
                  <a:xfrm>
                    <a:off x="48768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7" name="Quad Arrow Callout 86"/>
                  <p:cNvSpPr/>
                  <p:nvPr/>
                </p:nvSpPr>
                <p:spPr>
                  <a:xfrm>
                    <a:off x="54102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8" name="Quad Arrow Callout 87"/>
                  <p:cNvSpPr/>
                  <p:nvPr/>
                </p:nvSpPr>
                <p:spPr>
                  <a:xfrm>
                    <a:off x="59436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89" name="Group 158"/>
                  <p:cNvGrpSpPr/>
                  <p:nvPr/>
                </p:nvGrpSpPr>
                <p:grpSpPr>
                  <a:xfrm>
                    <a:off x="4800600" y="5863281"/>
                    <a:ext cx="1396313" cy="313038"/>
                    <a:chOff x="4800600" y="5863281"/>
                    <a:chExt cx="1396313" cy="313038"/>
                  </a:xfrm>
                  <a:grpFill/>
                </p:grpSpPr>
                <p:sp>
                  <p:nvSpPr>
                    <p:cNvPr id="90" name="Isosceles Triangle 89"/>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1" name="Isosceles Triangle 90"/>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2" name="Isosceles Triangle 91"/>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nvGrpSpPr>
                <p:cNvPr id="81" name="Group 159"/>
                <p:cNvGrpSpPr/>
                <p:nvPr/>
              </p:nvGrpSpPr>
              <p:grpSpPr>
                <a:xfrm flipH="1" flipV="1">
                  <a:off x="4800600" y="6394622"/>
                  <a:ext cx="1396313" cy="313038"/>
                  <a:chOff x="4800600" y="5863281"/>
                  <a:chExt cx="1396313" cy="313038"/>
                </a:xfrm>
                <a:grpFill/>
              </p:grpSpPr>
              <p:sp>
                <p:nvSpPr>
                  <p:cNvPr id="82" name="Isosceles Triangle 81"/>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3" name="Isosceles Triangle 82"/>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4" name="Isosceles Triangle 83"/>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nvGrpSpPr>
              <p:cNvPr id="64" name="Group 165"/>
              <p:cNvGrpSpPr/>
              <p:nvPr/>
            </p:nvGrpSpPr>
            <p:grpSpPr>
              <a:xfrm rot="18707503">
                <a:off x="5754384" y="956258"/>
                <a:ext cx="851830" cy="282357"/>
                <a:chOff x="4343400" y="5863281"/>
                <a:chExt cx="2286000" cy="844379"/>
              </a:xfrm>
              <a:grpFill/>
            </p:grpSpPr>
            <p:grpSp>
              <p:nvGrpSpPr>
                <p:cNvPr id="67" name="Group 163"/>
                <p:cNvGrpSpPr/>
                <p:nvPr/>
              </p:nvGrpSpPr>
              <p:grpSpPr>
                <a:xfrm>
                  <a:off x="4343400" y="5863281"/>
                  <a:ext cx="2286000" cy="766119"/>
                  <a:chOff x="4343400" y="5863281"/>
                  <a:chExt cx="2286000" cy="766119"/>
                </a:xfrm>
                <a:grpFill/>
              </p:grpSpPr>
              <p:sp>
                <p:nvSpPr>
                  <p:cNvPr id="72" name="Quad Arrow Callout 71"/>
                  <p:cNvSpPr/>
                  <p:nvPr/>
                </p:nvSpPr>
                <p:spPr>
                  <a:xfrm>
                    <a:off x="43434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3" name="Quad Arrow Callout 72"/>
                  <p:cNvSpPr/>
                  <p:nvPr/>
                </p:nvSpPr>
                <p:spPr>
                  <a:xfrm>
                    <a:off x="48768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4" name="Quad Arrow Callout 73"/>
                  <p:cNvSpPr/>
                  <p:nvPr/>
                </p:nvSpPr>
                <p:spPr>
                  <a:xfrm>
                    <a:off x="54102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5" name="Quad Arrow Callout 74"/>
                  <p:cNvSpPr/>
                  <p:nvPr/>
                </p:nvSpPr>
                <p:spPr>
                  <a:xfrm>
                    <a:off x="59436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76" name="Group 158"/>
                  <p:cNvGrpSpPr/>
                  <p:nvPr/>
                </p:nvGrpSpPr>
                <p:grpSpPr>
                  <a:xfrm>
                    <a:off x="4800600" y="5863281"/>
                    <a:ext cx="1396313" cy="313038"/>
                    <a:chOff x="4800600" y="5863281"/>
                    <a:chExt cx="1396313" cy="313038"/>
                  </a:xfrm>
                  <a:grpFill/>
                </p:grpSpPr>
                <p:sp>
                  <p:nvSpPr>
                    <p:cNvPr id="77" name="Isosceles Triangle 76"/>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8" name="Isosceles Triangle 77"/>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9" name="Isosceles Triangle 78"/>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nvGrpSpPr>
                <p:cNvPr id="68" name="Group 159"/>
                <p:cNvGrpSpPr/>
                <p:nvPr/>
              </p:nvGrpSpPr>
              <p:grpSpPr>
                <a:xfrm flipH="1" flipV="1">
                  <a:off x="4800600" y="6394622"/>
                  <a:ext cx="1396313" cy="313038"/>
                  <a:chOff x="4800600" y="5863281"/>
                  <a:chExt cx="1396313" cy="313038"/>
                </a:xfrm>
                <a:grpFill/>
              </p:grpSpPr>
              <p:sp>
                <p:nvSpPr>
                  <p:cNvPr id="69" name="Isosceles Triangle 68"/>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0" name="Isosceles Triangle 69"/>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1" name="Isosceles Triangle 70"/>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sp>
            <p:nvSpPr>
              <p:cNvPr id="65" name="Oval 64"/>
              <p:cNvSpPr/>
              <p:nvPr/>
            </p:nvSpPr>
            <p:spPr>
              <a:xfrm>
                <a:off x="5715000" y="1295400"/>
                <a:ext cx="381000" cy="3810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6" name="Plaque 65"/>
              <p:cNvSpPr/>
              <p:nvPr/>
            </p:nvSpPr>
            <p:spPr>
              <a:xfrm>
                <a:off x="5809130" y="1416424"/>
                <a:ext cx="188259" cy="152400"/>
              </a:xfrm>
              <a:prstGeom prst="plaque">
                <a:avLst>
                  <a:gd name="adj" fmla="val 3137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48" name="Group 47"/>
            <p:cNvGrpSpPr/>
            <p:nvPr/>
          </p:nvGrpSpPr>
          <p:grpSpPr>
            <a:xfrm>
              <a:off x="6681523" y="3337849"/>
              <a:ext cx="1078605" cy="232200"/>
              <a:chOff x="4941195" y="6031152"/>
              <a:chExt cx="1320150" cy="384077"/>
            </a:xfrm>
          </p:grpSpPr>
          <p:sp>
            <p:nvSpPr>
              <p:cNvPr id="59" name="Isosceles Triangle 58"/>
              <p:cNvSpPr/>
              <p:nvPr/>
            </p:nvSpPr>
            <p:spPr>
              <a:xfrm>
                <a:off x="4941195" y="6034229"/>
                <a:ext cx="533400" cy="381000"/>
              </a:xfrm>
              <a:prstGeom prst="triangle">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0" name="Isosceles Triangle 59"/>
              <p:cNvSpPr/>
              <p:nvPr/>
            </p:nvSpPr>
            <p:spPr>
              <a:xfrm>
                <a:off x="5207895" y="6034229"/>
                <a:ext cx="533400" cy="381000"/>
              </a:xfrm>
              <a:prstGeom prst="triangle">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1" name="Isosceles Triangle 60"/>
              <p:cNvSpPr/>
              <p:nvPr/>
            </p:nvSpPr>
            <p:spPr>
              <a:xfrm>
                <a:off x="5461245" y="6034229"/>
                <a:ext cx="533400" cy="381000"/>
              </a:xfrm>
              <a:prstGeom prst="triangle">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2" name="Isosceles Triangle 61"/>
              <p:cNvSpPr/>
              <p:nvPr/>
            </p:nvSpPr>
            <p:spPr>
              <a:xfrm>
                <a:off x="5727945" y="6031152"/>
                <a:ext cx="533400" cy="381000"/>
              </a:xfrm>
              <a:prstGeom prst="triangle">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49" name="Group 48"/>
            <p:cNvGrpSpPr/>
            <p:nvPr/>
          </p:nvGrpSpPr>
          <p:grpSpPr>
            <a:xfrm flipV="1">
              <a:off x="6693644" y="3557447"/>
              <a:ext cx="1078605" cy="232200"/>
              <a:chOff x="4941195" y="6031152"/>
              <a:chExt cx="1320150" cy="384077"/>
            </a:xfrm>
          </p:grpSpPr>
          <p:sp>
            <p:nvSpPr>
              <p:cNvPr id="55" name="Isosceles Triangle 54"/>
              <p:cNvSpPr/>
              <p:nvPr/>
            </p:nvSpPr>
            <p:spPr>
              <a:xfrm>
                <a:off x="4941195" y="6034229"/>
                <a:ext cx="533400" cy="381000"/>
              </a:xfrm>
              <a:prstGeom prst="triangle">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6" name="Isosceles Triangle 55"/>
              <p:cNvSpPr/>
              <p:nvPr/>
            </p:nvSpPr>
            <p:spPr>
              <a:xfrm>
                <a:off x="5207895" y="6034229"/>
                <a:ext cx="533400" cy="381000"/>
              </a:xfrm>
              <a:prstGeom prst="triangle">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7" name="Isosceles Triangle 56"/>
              <p:cNvSpPr/>
              <p:nvPr/>
            </p:nvSpPr>
            <p:spPr>
              <a:xfrm>
                <a:off x="5461245" y="6034229"/>
                <a:ext cx="533400" cy="381000"/>
              </a:xfrm>
              <a:prstGeom prst="triangle">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8" name="Isosceles Triangle 57"/>
              <p:cNvSpPr/>
              <p:nvPr/>
            </p:nvSpPr>
            <p:spPr>
              <a:xfrm>
                <a:off x="5727945" y="6031152"/>
                <a:ext cx="533400" cy="381000"/>
              </a:xfrm>
              <a:prstGeom prst="triangle">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
          <p:nvSpPr>
            <p:cNvPr id="50" name="Rounded Rectangle 49"/>
            <p:cNvSpPr/>
            <p:nvPr/>
          </p:nvSpPr>
          <p:spPr>
            <a:xfrm>
              <a:off x="6696005" y="3544479"/>
              <a:ext cx="1040946" cy="48174"/>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1" name="Oval 50"/>
            <p:cNvSpPr/>
            <p:nvPr/>
          </p:nvSpPr>
          <p:spPr>
            <a:xfrm>
              <a:off x="6647031" y="3433475"/>
              <a:ext cx="224838" cy="224838"/>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2" name="Plaque 51"/>
            <p:cNvSpPr/>
            <p:nvPr/>
          </p:nvSpPr>
          <p:spPr>
            <a:xfrm>
              <a:off x="6702580" y="3504894"/>
              <a:ext cx="111097" cy="89935"/>
            </a:xfrm>
            <a:prstGeom prst="plaque">
              <a:avLst>
                <a:gd name="adj" fmla="val 3137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3" name="Oval 52"/>
            <p:cNvSpPr/>
            <p:nvPr/>
          </p:nvSpPr>
          <p:spPr>
            <a:xfrm>
              <a:off x="7587172" y="3441060"/>
              <a:ext cx="224838" cy="224838"/>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4" name="Plaque 53"/>
            <p:cNvSpPr/>
            <p:nvPr/>
          </p:nvSpPr>
          <p:spPr>
            <a:xfrm>
              <a:off x="7642721" y="3512479"/>
              <a:ext cx="111097" cy="89935"/>
            </a:xfrm>
            <a:prstGeom prst="plaque">
              <a:avLst>
                <a:gd name="adj" fmla="val 3137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
        <p:nvSpPr>
          <p:cNvPr id="2" name="Rectangle 1"/>
          <p:cNvSpPr/>
          <p:nvPr/>
        </p:nvSpPr>
        <p:spPr>
          <a:xfrm>
            <a:off x="4102988" y="3418682"/>
            <a:ext cx="4565121" cy="1477328"/>
          </a:xfrm>
          <a:prstGeom prst="rect">
            <a:avLst/>
          </a:prstGeom>
        </p:spPr>
        <p:txBody>
          <a:bodyPr wrap="square">
            <a:spAutoFit/>
          </a:bodyPr>
          <a:lstStyle/>
          <a:p>
            <a:r>
              <a:rPr lang="en-US" i="1" dirty="0">
                <a:solidFill>
                  <a:schemeClr val="bg1"/>
                </a:solidFill>
                <a:latin typeface="Abadi" panose="020B0604020202020204" charset="0"/>
              </a:rPr>
              <a:t>…and they cast the man into the </a:t>
            </a:r>
            <a:r>
              <a:rPr lang="en-US" i="1" dirty="0" err="1">
                <a:solidFill>
                  <a:schemeClr val="bg1"/>
                </a:solidFill>
                <a:latin typeface="Abadi" panose="020B0604020202020204" charset="0"/>
              </a:rPr>
              <a:t>sepulchre</a:t>
            </a:r>
            <a:r>
              <a:rPr lang="en-US" i="1" dirty="0">
                <a:solidFill>
                  <a:schemeClr val="bg1"/>
                </a:solidFill>
                <a:latin typeface="Abadi" panose="020B0604020202020204" charset="0"/>
              </a:rPr>
              <a:t> of Elisha: and when the man was let down, and touched the bones of Elisha, he revived, and stood up on his feet.</a:t>
            </a:r>
          </a:p>
          <a:p>
            <a:r>
              <a:rPr lang="en-US" i="1" dirty="0">
                <a:solidFill>
                  <a:schemeClr val="bg1"/>
                </a:solidFill>
                <a:latin typeface="Abadi" panose="020B0604020202020204" charset="0"/>
              </a:rPr>
              <a:t>2 Kings 13:21</a:t>
            </a:r>
          </a:p>
        </p:txBody>
      </p:sp>
      <p:grpSp>
        <p:nvGrpSpPr>
          <p:cNvPr id="96" name="Group 95">
            <a:extLst>
              <a:ext uri="{FF2B5EF4-FFF2-40B4-BE49-F238E27FC236}">
                <a16:creationId xmlns:a16="http://schemas.microsoft.com/office/drawing/2014/main" id="{938BE329-57A7-4C0C-B26E-51543EF46D0E}"/>
              </a:ext>
            </a:extLst>
          </p:cNvPr>
          <p:cNvGrpSpPr/>
          <p:nvPr/>
        </p:nvGrpSpPr>
        <p:grpSpPr>
          <a:xfrm>
            <a:off x="1447646" y="2048481"/>
            <a:ext cx="1974086" cy="4261056"/>
            <a:chOff x="4594338" y="2020301"/>
            <a:chExt cx="2341788" cy="4574848"/>
          </a:xfrm>
        </p:grpSpPr>
        <p:sp>
          <p:nvSpPr>
            <p:cNvPr id="98" name="Freeform: Shape 97">
              <a:extLst>
                <a:ext uri="{FF2B5EF4-FFF2-40B4-BE49-F238E27FC236}">
                  <a16:creationId xmlns:a16="http://schemas.microsoft.com/office/drawing/2014/main" id="{040A7419-B22B-43C1-BA87-D3C0A0A99480}"/>
                </a:ext>
              </a:extLst>
            </p:cNvPr>
            <p:cNvSpPr/>
            <p:nvPr/>
          </p:nvSpPr>
          <p:spPr>
            <a:xfrm rot="5400000">
              <a:off x="4944352" y="1974565"/>
              <a:ext cx="1619531" cy="1711004"/>
            </a:xfrm>
            <a:custGeom>
              <a:avLst/>
              <a:gdLst>
                <a:gd name="connsiteX0" fmla="*/ 1294 w 1825729"/>
                <a:gd name="connsiteY0" fmla="*/ 1034079 h 3107736"/>
                <a:gd name="connsiteX1" fmla="*/ 159847 w 1825729"/>
                <a:gd name="connsiteY1" fmla="*/ 759371 h 3107736"/>
                <a:gd name="connsiteX2" fmla="*/ 161364 w 1825729"/>
                <a:gd name="connsiteY2" fmla="*/ 752129 h 3107736"/>
                <a:gd name="connsiteX3" fmla="*/ 231991 w 1825729"/>
                <a:gd name="connsiteY3" fmla="*/ 357644 h 3107736"/>
                <a:gd name="connsiteX4" fmla="*/ 575576 w 1825729"/>
                <a:gd name="connsiteY4" fmla="*/ 267519 h 3107736"/>
                <a:gd name="connsiteX5" fmla="*/ 575642 w 1825729"/>
                <a:gd name="connsiteY5" fmla="*/ 267353 h 3107736"/>
                <a:gd name="connsiteX6" fmla="*/ 605877 w 1825729"/>
                <a:gd name="connsiteY6" fmla="*/ 190954 h 3107736"/>
                <a:gd name="connsiteX7" fmla="*/ 921990 w 1825729"/>
                <a:gd name="connsiteY7" fmla="*/ 173959 h 3107736"/>
                <a:gd name="connsiteX8" fmla="*/ 923535 w 1825729"/>
                <a:gd name="connsiteY8" fmla="*/ 169858 h 3107736"/>
                <a:gd name="connsiteX9" fmla="*/ 945975 w 1825729"/>
                <a:gd name="connsiteY9" fmla="*/ 110300 h 3107736"/>
                <a:gd name="connsiteX10" fmla="*/ 1056973 w 1825729"/>
                <a:gd name="connsiteY10" fmla="*/ 3119 h 3107736"/>
                <a:gd name="connsiteX11" fmla="*/ 1190671 w 1825729"/>
                <a:gd name="connsiteY11" fmla="*/ 64451 h 3107736"/>
                <a:gd name="connsiteX12" fmla="*/ 1222417 w 1825729"/>
                <a:gd name="connsiteY12" fmla="*/ 120242 h 3107736"/>
                <a:gd name="connsiteX13" fmla="*/ 1224380 w 1825729"/>
                <a:gd name="connsiteY13" fmla="*/ 123690 h 3107736"/>
                <a:gd name="connsiteX14" fmla="*/ 1393137 w 1825729"/>
                <a:gd name="connsiteY14" fmla="*/ 1710 h 3107736"/>
                <a:gd name="connsiteX15" fmla="*/ 1455158 w 1825729"/>
                <a:gd name="connsiteY15" fmla="*/ 29020 h 3107736"/>
                <a:gd name="connsiteX16" fmla="*/ 1572187 w 1825729"/>
                <a:gd name="connsiteY16" fmla="*/ 287289 h 3107736"/>
                <a:gd name="connsiteX17" fmla="*/ 1572824 w 1825729"/>
                <a:gd name="connsiteY17" fmla="*/ 287749 h 3107736"/>
                <a:gd name="connsiteX18" fmla="*/ 1622309 w 1825729"/>
                <a:gd name="connsiteY18" fmla="*/ 323525 h 3107736"/>
                <a:gd name="connsiteX19" fmla="*/ 1722378 w 1825729"/>
                <a:gd name="connsiteY19" fmla="*/ 537945 h 3107736"/>
                <a:gd name="connsiteX20" fmla="*/ 1715655 w 1825729"/>
                <a:gd name="connsiteY20" fmla="*/ 809746 h 3107736"/>
                <a:gd name="connsiteX21" fmla="*/ 1764762 w 1825729"/>
                <a:gd name="connsiteY21" fmla="*/ 1225322 h 3107736"/>
                <a:gd name="connsiteX22" fmla="*/ 1681315 w 1825729"/>
                <a:gd name="connsiteY22" fmla="*/ 1468697 h 3107736"/>
                <a:gd name="connsiteX23" fmla="*/ 1673045 w 1825729"/>
                <a:gd name="connsiteY23" fmla="*/ 1478358 h 3107736"/>
                <a:gd name="connsiteX24" fmla="*/ 1699818 w 1825729"/>
                <a:gd name="connsiteY24" fmla="*/ 1499777 h 3107736"/>
                <a:gd name="connsiteX25" fmla="*/ 1814029 w 1825729"/>
                <a:gd name="connsiteY25" fmla="*/ 1728645 h 3107736"/>
                <a:gd name="connsiteX26" fmla="*/ 1737929 w 1825729"/>
                <a:gd name="connsiteY26" fmla="*/ 2036560 h 3107736"/>
                <a:gd name="connsiteX27" fmla="*/ 1738482 w 1825729"/>
                <a:gd name="connsiteY27" fmla="*/ 2043938 h 3107736"/>
                <a:gd name="connsiteX28" fmla="*/ 1780091 w 1825729"/>
                <a:gd name="connsiteY28" fmla="*/ 2442531 h 3107736"/>
                <a:gd name="connsiteX29" fmla="*/ 1475006 w 1825729"/>
                <a:gd name="connsiteY29" fmla="*/ 2624455 h 3107736"/>
                <a:gd name="connsiteX30" fmla="*/ 1474989 w 1825729"/>
                <a:gd name="connsiteY30" fmla="*/ 2624633 h 3107736"/>
                <a:gd name="connsiteX31" fmla="*/ 1467141 w 1825729"/>
                <a:gd name="connsiteY31" fmla="*/ 2706421 h 3107736"/>
                <a:gd name="connsiteX32" fmla="*/ 1168158 w 1825729"/>
                <a:gd name="connsiteY32" fmla="*/ 2810466 h 3107736"/>
                <a:gd name="connsiteX33" fmla="*/ 1167811 w 1825729"/>
                <a:gd name="connsiteY33" fmla="*/ 2814834 h 3107736"/>
                <a:gd name="connsiteX34" fmla="*/ 1162779 w 1825729"/>
                <a:gd name="connsiteY34" fmla="*/ 2878281 h 3107736"/>
                <a:gd name="connsiteX35" fmla="*/ 1085881 w 1825729"/>
                <a:gd name="connsiteY35" fmla="*/ 3012052 h 3107736"/>
                <a:gd name="connsiteX36" fmla="*/ 940414 w 1825729"/>
                <a:gd name="connsiteY36" fmla="*/ 2990228 h 3107736"/>
                <a:gd name="connsiteX37" fmla="*/ 894434 w 1825729"/>
                <a:gd name="connsiteY37" fmla="*/ 2945437 h 3107736"/>
                <a:gd name="connsiteX38" fmla="*/ 891591 w 1825729"/>
                <a:gd name="connsiteY38" fmla="*/ 2942669 h 3107736"/>
                <a:gd name="connsiteX39" fmla="*/ 763309 w 1825729"/>
                <a:gd name="connsiteY39" fmla="*/ 3106686 h 3107736"/>
                <a:gd name="connsiteX40" fmla="*/ 696145 w 1825729"/>
                <a:gd name="connsiteY40" fmla="*/ 3097659 h 3107736"/>
                <a:gd name="connsiteX41" fmla="*/ 512046 w 1825729"/>
                <a:gd name="connsiteY41" fmla="*/ 2882006 h 3107736"/>
                <a:gd name="connsiteX42" fmla="*/ 511306 w 1825729"/>
                <a:gd name="connsiteY42" fmla="*/ 2881740 h 3107736"/>
                <a:gd name="connsiteX43" fmla="*/ 453838 w 1825729"/>
                <a:gd name="connsiteY43" fmla="*/ 2861101 h 3107736"/>
                <a:gd name="connsiteX44" fmla="*/ 298200 w 1825729"/>
                <a:gd name="connsiteY44" fmla="*/ 2682868 h 3107736"/>
                <a:gd name="connsiteX45" fmla="*/ 229239 w 1825729"/>
                <a:gd name="connsiteY45" fmla="*/ 2419876 h 3107736"/>
                <a:gd name="connsiteX46" fmla="*/ 66744 w 1825729"/>
                <a:gd name="connsiteY46" fmla="*/ 2034245 h 3107736"/>
                <a:gd name="connsiteX47" fmla="*/ 79382 w 1825729"/>
                <a:gd name="connsiteY47" fmla="*/ 1777272 h 3107736"/>
                <a:gd name="connsiteX48" fmla="*/ 86299 w 1825729"/>
                <a:gd name="connsiteY48" fmla="*/ 1762061 h 3107736"/>
                <a:gd name="connsiteX49" fmla="*/ 75167 w 1825729"/>
                <a:gd name="connsiteY49" fmla="*/ 1743622 h 3107736"/>
                <a:gd name="connsiteX50" fmla="*/ 46999 w 1825729"/>
                <a:gd name="connsiteY50" fmla="*/ 1644387 h 3107736"/>
                <a:gd name="connsiteX51" fmla="*/ 88113 w 1825729"/>
                <a:gd name="connsiteY51" fmla="*/ 1343144 h 3107736"/>
                <a:gd name="connsiteX52" fmla="*/ 1294 w 1825729"/>
                <a:gd name="connsiteY52" fmla="*/ 1034079 h 310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825729" h="3107736">
                  <a:moveTo>
                    <a:pt x="1294" y="1034079"/>
                  </a:moveTo>
                  <a:cubicBezTo>
                    <a:pt x="11296" y="888452"/>
                    <a:pt x="77127" y="774383"/>
                    <a:pt x="159847" y="759371"/>
                  </a:cubicBezTo>
                  <a:cubicBezTo>
                    <a:pt x="160339" y="756940"/>
                    <a:pt x="160872" y="754561"/>
                    <a:pt x="161364" y="752129"/>
                  </a:cubicBezTo>
                  <a:cubicBezTo>
                    <a:pt x="150255" y="608723"/>
                    <a:pt x="176161" y="464101"/>
                    <a:pt x="231991" y="357644"/>
                  </a:cubicBezTo>
                  <a:cubicBezTo>
                    <a:pt x="320203" y="189500"/>
                    <a:pt x="463220" y="152023"/>
                    <a:pt x="575576" y="267519"/>
                  </a:cubicBezTo>
                  <a:lnTo>
                    <a:pt x="575642" y="267353"/>
                  </a:lnTo>
                  <a:lnTo>
                    <a:pt x="605877" y="190954"/>
                  </a:lnTo>
                  <a:cubicBezTo>
                    <a:pt x="686478" y="32424"/>
                    <a:pt x="830816" y="16242"/>
                    <a:pt x="921990" y="173959"/>
                  </a:cubicBezTo>
                  <a:lnTo>
                    <a:pt x="923535" y="169858"/>
                  </a:lnTo>
                  <a:lnTo>
                    <a:pt x="945975" y="110300"/>
                  </a:lnTo>
                  <a:cubicBezTo>
                    <a:pt x="973982" y="52645"/>
                    <a:pt x="1013287" y="13982"/>
                    <a:pt x="1056973" y="3119"/>
                  </a:cubicBezTo>
                  <a:cubicBezTo>
                    <a:pt x="1105055" y="-8854"/>
                    <a:pt x="1153091" y="14081"/>
                    <a:pt x="1190671" y="64451"/>
                  </a:cubicBezTo>
                  <a:lnTo>
                    <a:pt x="1222417" y="120242"/>
                  </a:lnTo>
                  <a:lnTo>
                    <a:pt x="1224380" y="123690"/>
                  </a:lnTo>
                  <a:cubicBezTo>
                    <a:pt x="1266867" y="35918"/>
                    <a:pt x="1330198" y="-7642"/>
                    <a:pt x="1393137" y="1710"/>
                  </a:cubicBezTo>
                  <a:cubicBezTo>
                    <a:pt x="1414116" y="4827"/>
                    <a:pt x="1435052" y="13823"/>
                    <a:pt x="1455158" y="29020"/>
                  </a:cubicBezTo>
                  <a:cubicBezTo>
                    <a:pt x="1516440" y="75325"/>
                    <a:pt x="1560382" y="172268"/>
                    <a:pt x="1572187" y="287289"/>
                  </a:cubicBezTo>
                  <a:lnTo>
                    <a:pt x="1572824" y="287749"/>
                  </a:lnTo>
                  <a:lnTo>
                    <a:pt x="1622309" y="323525"/>
                  </a:lnTo>
                  <a:cubicBezTo>
                    <a:pt x="1669131" y="370052"/>
                    <a:pt x="1705162" y="445971"/>
                    <a:pt x="1722378" y="537945"/>
                  </a:cubicBezTo>
                  <a:cubicBezTo>
                    <a:pt x="1739061" y="626960"/>
                    <a:pt x="1736684" y="723639"/>
                    <a:pt x="1715655" y="809746"/>
                  </a:cubicBezTo>
                  <a:cubicBezTo>
                    <a:pt x="1767345" y="927832"/>
                    <a:pt x="1785422" y="1080912"/>
                    <a:pt x="1764762" y="1225322"/>
                  </a:cubicBezTo>
                  <a:cubicBezTo>
                    <a:pt x="1751030" y="1321313"/>
                    <a:pt x="1721435" y="1405253"/>
                    <a:pt x="1681315" y="1468697"/>
                  </a:cubicBezTo>
                  <a:lnTo>
                    <a:pt x="1673045" y="1478358"/>
                  </a:lnTo>
                  <a:lnTo>
                    <a:pt x="1699818" y="1499777"/>
                  </a:lnTo>
                  <a:cubicBezTo>
                    <a:pt x="1751971" y="1554111"/>
                    <a:pt x="1794288" y="1637251"/>
                    <a:pt x="1814029" y="1728645"/>
                  </a:cubicBezTo>
                  <a:cubicBezTo>
                    <a:pt x="1844829" y="1871328"/>
                    <a:pt x="1813235" y="1999184"/>
                    <a:pt x="1737929" y="2036560"/>
                  </a:cubicBezTo>
                  <a:cubicBezTo>
                    <a:pt x="1738131" y="2039033"/>
                    <a:pt x="1738279" y="2041466"/>
                    <a:pt x="1738482" y="2043938"/>
                  </a:cubicBezTo>
                  <a:cubicBezTo>
                    <a:pt x="1788947" y="2178630"/>
                    <a:pt x="1804188" y="2324762"/>
                    <a:pt x="1780091" y="2442531"/>
                  </a:cubicBezTo>
                  <a:cubicBezTo>
                    <a:pt x="1742000" y="2628549"/>
                    <a:pt x="1614999" y="2704239"/>
                    <a:pt x="1475006" y="2624455"/>
                  </a:cubicBezTo>
                  <a:lnTo>
                    <a:pt x="1474989" y="2624633"/>
                  </a:lnTo>
                  <a:lnTo>
                    <a:pt x="1467141" y="2706421"/>
                  </a:lnTo>
                  <a:cubicBezTo>
                    <a:pt x="1433695" y="2881092"/>
                    <a:pt x="1299515" y="2936690"/>
                    <a:pt x="1168158" y="2810466"/>
                  </a:cubicBezTo>
                  <a:lnTo>
                    <a:pt x="1167811" y="2814834"/>
                  </a:lnTo>
                  <a:lnTo>
                    <a:pt x="1162779" y="2878281"/>
                  </a:lnTo>
                  <a:cubicBezTo>
                    <a:pt x="1151870" y="2941443"/>
                    <a:pt x="1124837" y="2989494"/>
                    <a:pt x="1085881" y="3012052"/>
                  </a:cubicBezTo>
                  <a:cubicBezTo>
                    <a:pt x="1043009" y="3036897"/>
                    <a:pt x="990495" y="3028193"/>
                    <a:pt x="940414" y="2990228"/>
                  </a:cubicBezTo>
                  <a:lnTo>
                    <a:pt x="894434" y="2945437"/>
                  </a:lnTo>
                  <a:lnTo>
                    <a:pt x="891591" y="2942669"/>
                  </a:lnTo>
                  <a:cubicBezTo>
                    <a:pt x="875128" y="3038784"/>
                    <a:pt x="826371" y="3098205"/>
                    <a:pt x="763309" y="3106686"/>
                  </a:cubicBezTo>
                  <a:cubicBezTo>
                    <a:pt x="742288" y="3109513"/>
                    <a:pt x="719678" y="3106680"/>
                    <a:pt x="696145" y="3097659"/>
                  </a:cubicBezTo>
                  <a:cubicBezTo>
                    <a:pt x="624421" y="3070177"/>
                    <a:pt x="555304" y="2989234"/>
                    <a:pt x="512046" y="2882006"/>
                  </a:cubicBezTo>
                  <a:lnTo>
                    <a:pt x="511306" y="2881740"/>
                  </a:lnTo>
                  <a:lnTo>
                    <a:pt x="453838" y="2861101"/>
                  </a:lnTo>
                  <a:cubicBezTo>
                    <a:pt x="395944" y="2829393"/>
                    <a:pt x="340262" y="2766453"/>
                    <a:pt x="298200" y="2682868"/>
                  </a:cubicBezTo>
                  <a:cubicBezTo>
                    <a:pt x="257472" y="2601979"/>
                    <a:pt x="232929" y="2508437"/>
                    <a:pt x="229239" y="2419876"/>
                  </a:cubicBezTo>
                  <a:cubicBezTo>
                    <a:pt x="146812" y="2320769"/>
                    <a:pt x="86968" y="2178718"/>
                    <a:pt x="66744" y="2034245"/>
                  </a:cubicBezTo>
                  <a:cubicBezTo>
                    <a:pt x="53301" y="1938213"/>
                    <a:pt x="58442" y="1849357"/>
                    <a:pt x="79382" y="1777272"/>
                  </a:cubicBezTo>
                  <a:lnTo>
                    <a:pt x="86299" y="1762061"/>
                  </a:lnTo>
                  <a:lnTo>
                    <a:pt x="75167" y="1743622"/>
                  </a:lnTo>
                  <a:cubicBezTo>
                    <a:pt x="62755" y="1714435"/>
                    <a:pt x="53096" y="1681045"/>
                    <a:pt x="46999" y="1644387"/>
                  </a:cubicBezTo>
                  <a:cubicBezTo>
                    <a:pt x="29332" y="1538299"/>
                    <a:pt x="44949" y="1423807"/>
                    <a:pt x="88113" y="1343144"/>
                  </a:cubicBezTo>
                  <a:cubicBezTo>
                    <a:pt x="26872" y="1279872"/>
                    <a:pt x="-7232" y="1158456"/>
                    <a:pt x="1294" y="1034079"/>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badi" panose="020B0604020202020204" charset="0"/>
              </a:endParaRPr>
            </a:p>
          </p:txBody>
        </p:sp>
        <p:sp>
          <p:nvSpPr>
            <p:cNvPr id="99" name="Oval 98">
              <a:extLst>
                <a:ext uri="{FF2B5EF4-FFF2-40B4-BE49-F238E27FC236}">
                  <a16:creationId xmlns:a16="http://schemas.microsoft.com/office/drawing/2014/main" id="{EEB35792-063E-4781-B563-51433E919756}"/>
                </a:ext>
              </a:extLst>
            </p:cNvPr>
            <p:cNvSpPr/>
            <p:nvPr/>
          </p:nvSpPr>
          <p:spPr>
            <a:xfrm rot="2448860">
              <a:off x="5169161" y="5532225"/>
              <a:ext cx="648267" cy="106292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0" name="Oval 99">
              <a:extLst>
                <a:ext uri="{FF2B5EF4-FFF2-40B4-BE49-F238E27FC236}">
                  <a16:creationId xmlns:a16="http://schemas.microsoft.com/office/drawing/2014/main" id="{36F4319F-EFB5-4AA9-BC0C-879683D046A9}"/>
                </a:ext>
              </a:extLst>
            </p:cNvPr>
            <p:cNvSpPr/>
            <p:nvPr/>
          </p:nvSpPr>
          <p:spPr>
            <a:xfrm rot="19587159">
              <a:off x="5723639" y="5516890"/>
              <a:ext cx="648267" cy="106292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1" name="Oval 100">
              <a:extLst>
                <a:ext uri="{FF2B5EF4-FFF2-40B4-BE49-F238E27FC236}">
                  <a16:creationId xmlns:a16="http://schemas.microsoft.com/office/drawing/2014/main" id="{40BCA41E-D5B4-4FDE-A200-518E5C5535A6}"/>
                </a:ext>
              </a:extLst>
            </p:cNvPr>
            <p:cNvSpPr/>
            <p:nvPr/>
          </p:nvSpPr>
          <p:spPr>
            <a:xfrm rot="1584886">
              <a:off x="4594338" y="4468637"/>
              <a:ext cx="456700" cy="78501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2" name="Oval 101">
              <a:extLst>
                <a:ext uri="{FF2B5EF4-FFF2-40B4-BE49-F238E27FC236}">
                  <a16:creationId xmlns:a16="http://schemas.microsoft.com/office/drawing/2014/main" id="{815FE20C-8B16-4AF9-B44A-CA9A6FD4B4D0}"/>
                </a:ext>
              </a:extLst>
            </p:cNvPr>
            <p:cNvSpPr/>
            <p:nvPr/>
          </p:nvSpPr>
          <p:spPr>
            <a:xfrm rot="19787269">
              <a:off x="6513663" y="4564615"/>
              <a:ext cx="422463" cy="675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3" name="Trapezoid 102">
              <a:extLst>
                <a:ext uri="{FF2B5EF4-FFF2-40B4-BE49-F238E27FC236}">
                  <a16:creationId xmlns:a16="http://schemas.microsoft.com/office/drawing/2014/main" id="{6F0705CB-1C8A-46AC-9778-0DED9D761D26}"/>
                </a:ext>
              </a:extLst>
            </p:cNvPr>
            <p:cNvSpPr/>
            <p:nvPr/>
          </p:nvSpPr>
          <p:spPr>
            <a:xfrm>
              <a:off x="4907140" y="5346617"/>
              <a:ext cx="1674568" cy="735869"/>
            </a:xfrm>
            <a:prstGeom prst="trapezoid">
              <a:avLst>
                <a:gd name="adj" fmla="val 35984"/>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4" name="Trapezoid 103">
              <a:extLst>
                <a:ext uri="{FF2B5EF4-FFF2-40B4-BE49-F238E27FC236}">
                  <a16:creationId xmlns:a16="http://schemas.microsoft.com/office/drawing/2014/main" id="{FBBC1870-1B51-4D29-9C9D-078C3690C4AF}"/>
                </a:ext>
              </a:extLst>
            </p:cNvPr>
            <p:cNvSpPr/>
            <p:nvPr/>
          </p:nvSpPr>
          <p:spPr>
            <a:xfrm rot="1697115">
              <a:off x="4802403" y="3262366"/>
              <a:ext cx="778137" cy="1811642"/>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5" name="Trapezoid 104">
              <a:extLst>
                <a:ext uri="{FF2B5EF4-FFF2-40B4-BE49-F238E27FC236}">
                  <a16:creationId xmlns:a16="http://schemas.microsoft.com/office/drawing/2014/main" id="{0443AFC7-BAF7-40F3-8F03-12E79636B46F}"/>
                </a:ext>
              </a:extLst>
            </p:cNvPr>
            <p:cNvSpPr/>
            <p:nvPr/>
          </p:nvSpPr>
          <p:spPr>
            <a:xfrm rot="19932635">
              <a:off x="5948570" y="3452539"/>
              <a:ext cx="839136" cy="1664210"/>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6" name="Trapezoid 105">
              <a:extLst>
                <a:ext uri="{FF2B5EF4-FFF2-40B4-BE49-F238E27FC236}">
                  <a16:creationId xmlns:a16="http://schemas.microsoft.com/office/drawing/2014/main" id="{CCE1C60D-0A1E-45E2-A20F-6C6DDAE406BA}"/>
                </a:ext>
              </a:extLst>
            </p:cNvPr>
            <p:cNvSpPr/>
            <p:nvPr/>
          </p:nvSpPr>
          <p:spPr>
            <a:xfrm>
              <a:off x="4968519" y="3342502"/>
              <a:ext cx="1508287" cy="2277757"/>
            </a:xfrm>
            <a:prstGeom prst="trapezoid">
              <a:avLst>
                <a:gd name="adj" fmla="val 3261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7" name="Oval 106">
              <a:extLst>
                <a:ext uri="{FF2B5EF4-FFF2-40B4-BE49-F238E27FC236}">
                  <a16:creationId xmlns:a16="http://schemas.microsoft.com/office/drawing/2014/main" id="{48FF9286-01A4-4EF8-B300-D26D1071416E}"/>
                </a:ext>
              </a:extLst>
            </p:cNvPr>
            <p:cNvSpPr/>
            <p:nvPr/>
          </p:nvSpPr>
          <p:spPr>
            <a:xfrm>
              <a:off x="5597068" y="2843789"/>
              <a:ext cx="518612" cy="8176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8" name="Trapezoid 295">
              <a:extLst>
                <a:ext uri="{FF2B5EF4-FFF2-40B4-BE49-F238E27FC236}">
                  <a16:creationId xmlns:a16="http://schemas.microsoft.com/office/drawing/2014/main" id="{D9764F20-2815-40B6-B95A-20515AB2CB2A}"/>
                </a:ext>
              </a:extLst>
            </p:cNvPr>
            <p:cNvSpPr/>
            <p:nvPr/>
          </p:nvSpPr>
          <p:spPr>
            <a:xfrm rot="1111778">
              <a:off x="5207694" y="3331249"/>
              <a:ext cx="802638" cy="2812263"/>
            </a:xfrm>
            <a:custGeom>
              <a:avLst/>
              <a:gdLst>
                <a:gd name="connsiteX0" fmla="*/ 0 w 698001"/>
                <a:gd name="connsiteY0" fmla="*/ 2812263 h 2812263"/>
                <a:gd name="connsiteX1" fmla="*/ 251169 w 698001"/>
                <a:gd name="connsiteY1" fmla="*/ 0 h 2812263"/>
                <a:gd name="connsiteX2" fmla="*/ 446832 w 698001"/>
                <a:gd name="connsiteY2" fmla="*/ 0 h 2812263"/>
                <a:gd name="connsiteX3" fmla="*/ 698001 w 698001"/>
                <a:gd name="connsiteY3" fmla="*/ 2812263 h 2812263"/>
                <a:gd name="connsiteX4" fmla="*/ 0 w 698001"/>
                <a:gd name="connsiteY4" fmla="*/ 2812263 h 2812263"/>
                <a:gd name="connsiteX0" fmla="*/ 0 w 802638"/>
                <a:gd name="connsiteY0" fmla="*/ 2812263 h 2812263"/>
                <a:gd name="connsiteX1" fmla="*/ 251169 w 802638"/>
                <a:gd name="connsiteY1" fmla="*/ 0 h 2812263"/>
                <a:gd name="connsiteX2" fmla="*/ 446832 w 802638"/>
                <a:gd name="connsiteY2" fmla="*/ 0 h 2812263"/>
                <a:gd name="connsiteX3" fmla="*/ 698001 w 802638"/>
                <a:gd name="connsiteY3" fmla="*/ 2812263 h 2812263"/>
                <a:gd name="connsiteX4" fmla="*/ 0 w 802638"/>
                <a:gd name="connsiteY4" fmla="*/ 2812263 h 2812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638" h="2812263">
                  <a:moveTo>
                    <a:pt x="0" y="2812263"/>
                  </a:moveTo>
                  <a:lnTo>
                    <a:pt x="251169" y="0"/>
                  </a:lnTo>
                  <a:lnTo>
                    <a:pt x="446832" y="0"/>
                  </a:lnTo>
                  <a:cubicBezTo>
                    <a:pt x="530555" y="937421"/>
                    <a:pt x="1010836" y="2706323"/>
                    <a:pt x="698001" y="2812263"/>
                  </a:cubicBezTo>
                  <a:lnTo>
                    <a:pt x="0" y="2812263"/>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9" name="Oval 108">
              <a:extLst>
                <a:ext uri="{FF2B5EF4-FFF2-40B4-BE49-F238E27FC236}">
                  <a16:creationId xmlns:a16="http://schemas.microsoft.com/office/drawing/2014/main" id="{A384B919-ECB2-43DA-8CAF-4C6C699F7993}"/>
                </a:ext>
              </a:extLst>
            </p:cNvPr>
            <p:cNvSpPr/>
            <p:nvPr/>
          </p:nvSpPr>
          <p:spPr>
            <a:xfrm>
              <a:off x="5188443" y="2041221"/>
              <a:ext cx="1220784" cy="14680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110" name="Group 109">
              <a:extLst>
                <a:ext uri="{FF2B5EF4-FFF2-40B4-BE49-F238E27FC236}">
                  <a16:creationId xmlns:a16="http://schemas.microsoft.com/office/drawing/2014/main" id="{396EBDD8-DFFD-47AE-B620-E8D3728F461C}"/>
                </a:ext>
              </a:extLst>
            </p:cNvPr>
            <p:cNvGrpSpPr/>
            <p:nvPr/>
          </p:nvGrpSpPr>
          <p:grpSpPr>
            <a:xfrm>
              <a:off x="5815732" y="3464342"/>
              <a:ext cx="416784" cy="312667"/>
              <a:chOff x="2698645" y="3004177"/>
              <a:chExt cx="806555" cy="662901"/>
            </a:xfrm>
          </p:grpSpPr>
          <p:sp>
            <p:nvSpPr>
              <p:cNvPr id="113" name="Hexagon 112">
                <a:extLst>
                  <a:ext uri="{FF2B5EF4-FFF2-40B4-BE49-F238E27FC236}">
                    <a16:creationId xmlns:a16="http://schemas.microsoft.com/office/drawing/2014/main" id="{C07887C5-57C2-470E-BB86-D12BBCA2C832}"/>
                  </a:ext>
                </a:extLst>
              </p:cNvPr>
              <p:cNvSpPr/>
              <p:nvPr/>
            </p:nvSpPr>
            <p:spPr>
              <a:xfrm>
                <a:off x="2698645" y="3004177"/>
                <a:ext cx="806555" cy="662901"/>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4" name="7-Point Star 55">
                <a:extLst>
                  <a:ext uri="{FF2B5EF4-FFF2-40B4-BE49-F238E27FC236}">
                    <a16:creationId xmlns:a16="http://schemas.microsoft.com/office/drawing/2014/main" id="{0C2220EE-3D10-4EA8-AC2C-1091085AF864}"/>
                  </a:ext>
                </a:extLst>
              </p:cNvPr>
              <p:cNvSpPr/>
              <p:nvPr/>
            </p:nvSpPr>
            <p:spPr>
              <a:xfrm>
                <a:off x="2855993" y="3062365"/>
                <a:ext cx="488241" cy="531527"/>
              </a:xfrm>
              <a:prstGeom prst="star7">
                <a:avLst>
                  <a:gd name="adj" fmla="val 40830"/>
                  <a:gd name="hf" fmla="val 102572"/>
                  <a:gd name="vf" fmla="val 105210"/>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
          <p:nvSpPr>
            <p:cNvPr id="111" name="Cloud 110">
              <a:extLst>
                <a:ext uri="{FF2B5EF4-FFF2-40B4-BE49-F238E27FC236}">
                  <a16:creationId xmlns:a16="http://schemas.microsoft.com/office/drawing/2014/main" id="{51002B80-E3D5-4D2C-961E-8DCAE91257E0}"/>
                </a:ext>
              </a:extLst>
            </p:cNvPr>
            <p:cNvSpPr/>
            <p:nvPr/>
          </p:nvSpPr>
          <p:spPr>
            <a:xfrm rot="2089084">
              <a:off x="5303708" y="2957818"/>
              <a:ext cx="869405" cy="81180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2" name="Oval 111">
              <a:extLst>
                <a:ext uri="{FF2B5EF4-FFF2-40B4-BE49-F238E27FC236}">
                  <a16:creationId xmlns:a16="http://schemas.microsoft.com/office/drawing/2014/main" id="{09D4E816-4B75-4C83-B1F6-F600D0659A9A}"/>
                </a:ext>
              </a:extLst>
            </p:cNvPr>
            <p:cNvSpPr/>
            <p:nvPr/>
          </p:nvSpPr>
          <p:spPr>
            <a:xfrm>
              <a:off x="5563410" y="3073915"/>
              <a:ext cx="294616" cy="1297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Tree>
    <p:extLst>
      <p:ext uri="{BB962C8B-B14F-4D97-AF65-F5344CB8AC3E}">
        <p14:creationId xmlns:p14="http://schemas.microsoft.com/office/powerpoint/2010/main" val="413658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203.photobucket.com/albums/aa256/kyekye4/Decorated%20images/turquoise-motion-background.gif"/>
          <p:cNvPicPr>
            <a:picLocks noChangeAspect="1" noChangeArrowheads="1"/>
          </p:cNvPicPr>
          <p:nvPr/>
        </p:nvPicPr>
        <p:blipFill rotWithShape="1">
          <a:blip r:embed="rId2">
            <a:extLst>
              <a:ext uri="{28A0092B-C50C-407E-A947-70E740481C1C}">
                <a14:useLocalDpi xmlns:a14="http://schemas.microsoft.com/office/drawing/2010/main" val="0"/>
              </a:ext>
            </a:extLst>
          </a:blip>
          <a:srcRect r="-297" b="19736"/>
          <a:stretch/>
        </p:blipFill>
        <p:spPr bwMode="auto">
          <a:xfrm flipV="1">
            <a:off x="0" y="0"/>
            <a:ext cx="1225839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321" y="56720"/>
            <a:ext cx="12158804" cy="769441"/>
          </a:xfrm>
          <a:prstGeom prst="rect">
            <a:avLst/>
          </a:prstGeom>
          <a:noFill/>
        </p:spPr>
        <p:txBody>
          <a:bodyPr wrap="square" rtlCol="0">
            <a:spAutoFit/>
          </a:bodyPr>
          <a:lstStyle/>
          <a:p>
            <a:pPr algn="ctr"/>
            <a:r>
              <a:rPr lang="en-US" sz="4400" dirty="0">
                <a:solidFill>
                  <a:schemeClr val="bg1"/>
                </a:solidFill>
                <a:latin typeface="Abadi" panose="020B0604020202020204" charset="0"/>
              </a:rPr>
              <a:t>The Iron Did Swim</a:t>
            </a:r>
          </a:p>
        </p:txBody>
      </p:sp>
      <p:sp>
        <p:nvSpPr>
          <p:cNvPr id="72" name="TextBox 71"/>
          <p:cNvSpPr txBox="1"/>
          <p:nvPr/>
        </p:nvSpPr>
        <p:spPr>
          <a:xfrm>
            <a:off x="10224245" y="6402499"/>
            <a:ext cx="1828800" cy="369332"/>
          </a:xfrm>
          <a:prstGeom prst="rect">
            <a:avLst/>
          </a:prstGeom>
          <a:noFill/>
        </p:spPr>
        <p:txBody>
          <a:bodyPr wrap="square" rtlCol="0">
            <a:spAutoFit/>
          </a:bodyPr>
          <a:lstStyle/>
          <a:p>
            <a:pPr algn="r"/>
            <a:r>
              <a:rPr lang="en-US" dirty="0">
                <a:solidFill>
                  <a:schemeClr val="bg1"/>
                </a:solidFill>
                <a:latin typeface="Abadi" panose="020B0604020202020204" charset="0"/>
              </a:rPr>
              <a:t>(4)</a:t>
            </a:r>
          </a:p>
        </p:txBody>
      </p:sp>
      <p:sp>
        <p:nvSpPr>
          <p:cNvPr id="2" name="Rectangle 1"/>
          <p:cNvSpPr/>
          <p:nvPr/>
        </p:nvSpPr>
        <p:spPr>
          <a:xfrm>
            <a:off x="232374" y="1016170"/>
            <a:ext cx="6621100" cy="646331"/>
          </a:xfrm>
          <a:prstGeom prst="rect">
            <a:avLst/>
          </a:prstGeom>
        </p:spPr>
        <p:txBody>
          <a:bodyPr wrap="square">
            <a:spAutoFit/>
          </a:bodyPr>
          <a:lstStyle/>
          <a:p>
            <a:pPr fontAlgn="base"/>
            <a:r>
              <a:rPr lang="en-US" dirty="0">
                <a:solidFill>
                  <a:schemeClr val="bg1"/>
                </a:solidFill>
                <a:latin typeface="Abadi" panose="020B0604020202020204" charset="0"/>
              </a:rPr>
              <a:t>Elisha gave the sons of the prophet's permission to build a new home because the one they were living in was too small.</a:t>
            </a:r>
            <a:endParaRPr lang="en-US" b="0" i="0" dirty="0">
              <a:solidFill>
                <a:schemeClr val="bg1"/>
              </a:solidFill>
              <a:effectLst/>
              <a:latin typeface="Abadi" panose="020B0604020202020204" charset="0"/>
            </a:endParaRPr>
          </a:p>
        </p:txBody>
      </p:sp>
      <p:sp>
        <p:nvSpPr>
          <p:cNvPr id="5" name="Rectangle 4"/>
          <p:cNvSpPr/>
          <p:nvPr/>
        </p:nvSpPr>
        <p:spPr>
          <a:xfrm>
            <a:off x="33196" y="6504430"/>
            <a:ext cx="1552028" cy="369332"/>
          </a:xfrm>
          <a:prstGeom prst="rect">
            <a:avLst/>
          </a:prstGeom>
        </p:spPr>
        <p:txBody>
          <a:bodyPr wrap="none">
            <a:spAutoFit/>
          </a:bodyPr>
          <a:lstStyle/>
          <a:p>
            <a:pPr fontAlgn="base"/>
            <a:r>
              <a:rPr lang="en-US" b="0" i="0" dirty="0">
                <a:solidFill>
                  <a:schemeClr val="bg1"/>
                </a:solidFill>
                <a:effectLst/>
                <a:latin typeface="Abadi" panose="020B0604020202020204" charset="0"/>
              </a:rPr>
              <a:t>2 Kings 6:1-7</a:t>
            </a:r>
          </a:p>
        </p:txBody>
      </p:sp>
      <p:sp>
        <p:nvSpPr>
          <p:cNvPr id="10" name="Rectangle 9"/>
          <p:cNvSpPr/>
          <p:nvPr/>
        </p:nvSpPr>
        <p:spPr>
          <a:xfrm>
            <a:off x="3542924" y="1954527"/>
            <a:ext cx="4063497" cy="646331"/>
          </a:xfrm>
          <a:prstGeom prst="rect">
            <a:avLst/>
          </a:prstGeom>
        </p:spPr>
        <p:txBody>
          <a:bodyPr wrap="square">
            <a:spAutoFit/>
          </a:bodyPr>
          <a:lstStyle/>
          <a:p>
            <a:pPr fontAlgn="base"/>
            <a:r>
              <a:rPr lang="en-US" dirty="0">
                <a:solidFill>
                  <a:schemeClr val="bg1"/>
                </a:solidFill>
                <a:latin typeface="Abadi" panose="020B0604020202020204" charset="0"/>
              </a:rPr>
              <a:t>As they were cutting down the trees they lost their axe in the water</a:t>
            </a:r>
            <a:endParaRPr lang="en-US" b="0" i="0" dirty="0">
              <a:solidFill>
                <a:schemeClr val="bg1"/>
              </a:solidFill>
              <a:effectLst/>
              <a:latin typeface="Abadi" panose="020B0604020202020204" charset="0"/>
            </a:endParaRPr>
          </a:p>
        </p:txBody>
      </p:sp>
      <p:grpSp>
        <p:nvGrpSpPr>
          <p:cNvPr id="3" name="Group 2"/>
          <p:cNvGrpSpPr/>
          <p:nvPr/>
        </p:nvGrpSpPr>
        <p:grpSpPr>
          <a:xfrm>
            <a:off x="780265" y="4668936"/>
            <a:ext cx="7548924" cy="1733563"/>
            <a:chOff x="780265" y="4668936"/>
            <a:chExt cx="7548924" cy="1733563"/>
          </a:xfrm>
        </p:grpSpPr>
        <p:sp>
          <p:nvSpPr>
            <p:cNvPr id="6" name="Rectangle 5"/>
            <p:cNvSpPr/>
            <p:nvPr/>
          </p:nvSpPr>
          <p:spPr>
            <a:xfrm>
              <a:off x="2233189" y="5032730"/>
              <a:ext cx="6096000" cy="1200329"/>
            </a:xfrm>
            <a:prstGeom prst="rect">
              <a:avLst/>
            </a:prstGeom>
          </p:spPr>
          <p:txBody>
            <a:bodyPr>
              <a:spAutoFit/>
            </a:bodyPr>
            <a:lstStyle/>
            <a:p>
              <a:r>
                <a:rPr lang="en-US" dirty="0">
                  <a:solidFill>
                    <a:schemeClr val="bg1"/>
                  </a:solidFill>
                  <a:latin typeface="Abadi" panose="020B0604020202020204" charset="0"/>
                </a:rPr>
                <a:t>“Now what was it that caused the axe to rise in the water? The same Being who gave the law of gravitation, which caused the axe to sink, counteracted that law, and caused the axe to swim.” </a:t>
              </a:r>
            </a:p>
          </p:txBody>
        </p:sp>
        <p:pic>
          <p:nvPicPr>
            <p:cNvPr id="8194" name="Picture 2" descr="https://upload.wikimedia.org/wikipedia/commons/thumb/a/a8/Orson_F._Whitney2.JPG/175px-Orson_F._Whitne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65" y="4668936"/>
              <a:ext cx="1302032" cy="1733563"/>
            </a:xfrm>
            <a:prstGeom prst="rect">
              <a:avLst/>
            </a:prstGeom>
            <a:noFill/>
            <a:extLst>
              <a:ext uri="{909E8E84-426E-40DD-AFC4-6F175D3DCCD1}">
                <a14:hiddenFill xmlns:a14="http://schemas.microsoft.com/office/drawing/2010/main">
                  <a:solidFill>
                    <a:srgbClr val="FFFFFF"/>
                  </a:solidFill>
                </a14:hiddenFill>
              </a:ext>
            </a:extLst>
          </p:spPr>
        </p:pic>
      </p:grpSp>
      <p:pic>
        <p:nvPicPr>
          <p:cNvPr id="8196" name="Picture 4" descr="http://3.bp.blogspot.com/-hgQ_3UyqRS8/UdjDX5ld5rI/AAAAAAAAC-c/BenifvqNctA/s1600/thCALKQ13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4971" y="1164716"/>
            <a:ext cx="2767192" cy="386119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834837" y="2991335"/>
            <a:ext cx="6096000" cy="923330"/>
          </a:xfrm>
          <a:prstGeom prst="rect">
            <a:avLst/>
          </a:prstGeom>
        </p:spPr>
        <p:txBody>
          <a:bodyPr>
            <a:spAutoFit/>
          </a:bodyPr>
          <a:lstStyle/>
          <a:p>
            <a:r>
              <a:rPr lang="en-US" b="0" i="1" dirty="0">
                <a:solidFill>
                  <a:srgbClr val="FFFF00"/>
                </a:solidFill>
                <a:effectLst/>
                <a:latin typeface="Abadi" panose="020B0604020202020204" charset="0"/>
              </a:rPr>
              <a:t>And the man of God said, Where fell it? And he shewed him the place. And he cut down a stick, and cast it in thither; and the iron did swim.</a:t>
            </a:r>
            <a:endParaRPr lang="en-US" i="1" dirty="0">
              <a:solidFill>
                <a:srgbClr val="FFFF00"/>
              </a:solidFill>
              <a:latin typeface="Abadi" panose="020B0604020202020204" charset="0"/>
            </a:endParaRPr>
          </a:p>
        </p:txBody>
      </p:sp>
      <p:grpSp>
        <p:nvGrpSpPr>
          <p:cNvPr id="15" name="Group 14"/>
          <p:cNvGrpSpPr/>
          <p:nvPr/>
        </p:nvGrpSpPr>
        <p:grpSpPr>
          <a:xfrm>
            <a:off x="996802" y="2607090"/>
            <a:ext cx="598760" cy="1476375"/>
            <a:chOff x="2751410" y="673303"/>
            <a:chExt cx="598760" cy="1476375"/>
          </a:xfrm>
        </p:grpSpPr>
        <p:sp>
          <p:nvSpPr>
            <p:cNvPr id="16" name="Trapezoid 15"/>
            <p:cNvSpPr/>
            <p:nvPr/>
          </p:nvSpPr>
          <p:spPr>
            <a:xfrm rot="4025442">
              <a:off x="2600309" y="948353"/>
              <a:ext cx="679333" cy="377132"/>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7" name="Rounded Rectangle 16"/>
            <p:cNvSpPr/>
            <p:nvPr/>
          </p:nvSpPr>
          <p:spPr>
            <a:xfrm rot="4442210">
              <a:off x="2552646" y="1352153"/>
              <a:ext cx="1393354" cy="20169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8" name="Multiply 17"/>
            <p:cNvSpPr/>
            <p:nvPr/>
          </p:nvSpPr>
          <p:spPr>
            <a:xfrm rot="20764917">
              <a:off x="2960118" y="673303"/>
              <a:ext cx="357965" cy="789794"/>
            </a:xfrm>
            <a:prstGeom prst="mathMultiply">
              <a:avLst>
                <a:gd name="adj1" fmla="val 12049"/>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Tree>
    <p:extLst>
      <p:ext uri="{BB962C8B-B14F-4D97-AF65-F5344CB8AC3E}">
        <p14:creationId xmlns:p14="http://schemas.microsoft.com/office/powerpoint/2010/main" val="395798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03.photobucket.com/albums/aa256/kyekye4/Decorated%20images/turquoise-motion-background.gif"/>
          <p:cNvPicPr>
            <a:picLocks noChangeAspect="1" noChangeArrowheads="1"/>
          </p:cNvPicPr>
          <p:nvPr/>
        </p:nvPicPr>
        <p:blipFill rotWithShape="1">
          <a:blip r:embed="rId2">
            <a:extLst>
              <a:ext uri="{28A0092B-C50C-407E-A947-70E740481C1C}">
                <a14:useLocalDpi xmlns:a14="http://schemas.microsoft.com/office/drawing/2010/main" val="0"/>
              </a:ext>
            </a:extLst>
          </a:blip>
          <a:srcRect r="-297" b="19736"/>
          <a:stretch/>
        </p:blipFill>
        <p:spPr bwMode="auto">
          <a:xfrm flipV="1">
            <a:off x="0" y="0"/>
            <a:ext cx="1225839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642918" y="3827900"/>
            <a:ext cx="6236575" cy="1470025"/>
          </a:xfrm>
        </p:spPr>
        <p:txBody>
          <a:bodyPr>
            <a:noAutofit/>
          </a:bodyPr>
          <a:lstStyle/>
          <a:p>
            <a:pPr algn="l"/>
            <a:r>
              <a:rPr lang="en-US" sz="3600" dirty="0">
                <a:solidFill>
                  <a:schemeClr val="bg1"/>
                </a:solidFill>
                <a:latin typeface="Abadi" panose="020B0604020202020204" charset="0"/>
              </a:rPr>
              <a:t>“Our Heavenly Father is aware of our needs and will help us as we call upon Him for assistance. I believe that no concern of ours is too small or insignificant. </a:t>
            </a:r>
            <a:br>
              <a:rPr lang="en-US" sz="3600" dirty="0">
                <a:solidFill>
                  <a:schemeClr val="bg1"/>
                </a:solidFill>
                <a:latin typeface="Abadi" panose="020B0604020202020204" charset="0"/>
              </a:rPr>
            </a:br>
            <a:br>
              <a:rPr lang="en-US" sz="3600" dirty="0">
                <a:solidFill>
                  <a:schemeClr val="bg1"/>
                </a:solidFill>
                <a:latin typeface="Abadi" panose="020B0604020202020204" charset="0"/>
              </a:rPr>
            </a:br>
            <a:r>
              <a:rPr lang="en-US" sz="3600" dirty="0">
                <a:solidFill>
                  <a:schemeClr val="bg1"/>
                </a:solidFill>
                <a:latin typeface="Abadi" panose="020B0604020202020204" charset="0"/>
              </a:rPr>
              <a:t>The Lord is in the details of our lives.”</a:t>
            </a:r>
          </a:p>
        </p:txBody>
      </p:sp>
      <p:sp>
        <p:nvSpPr>
          <p:cNvPr id="6" name="TextBox 5"/>
          <p:cNvSpPr txBox="1"/>
          <p:nvPr/>
        </p:nvSpPr>
        <p:spPr>
          <a:xfrm>
            <a:off x="11738030" y="6412468"/>
            <a:ext cx="453970" cy="369332"/>
          </a:xfrm>
          <a:prstGeom prst="rect">
            <a:avLst/>
          </a:prstGeom>
          <a:noFill/>
        </p:spPr>
        <p:txBody>
          <a:bodyPr wrap="none" rtlCol="0">
            <a:spAutoFit/>
          </a:bodyPr>
          <a:lstStyle/>
          <a:p>
            <a:r>
              <a:rPr lang="en-US" dirty="0">
                <a:solidFill>
                  <a:schemeClr val="bg1"/>
                </a:solidFill>
                <a:latin typeface="Abadi" panose="020B0604020202020204" charset="0"/>
              </a:rPr>
              <a:t>(5)</a:t>
            </a:r>
          </a:p>
        </p:txBody>
      </p:sp>
      <p:pic>
        <p:nvPicPr>
          <p:cNvPr id="5" name="Picture 4" descr="Monson_8x10_newcrp.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1681" y="1801537"/>
            <a:ext cx="2133600" cy="2844379"/>
          </a:xfrm>
          <a:prstGeom prst="rect">
            <a:avLst/>
          </a:prstGeom>
        </p:spPr>
      </p:pic>
    </p:spTree>
    <p:extLst>
      <p:ext uri="{BB962C8B-B14F-4D97-AF65-F5344CB8AC3E}">
        <p14:creationId xmlns:p14="http://schemas.microsoft.com/office/powerpoint/2010/main" val="2310204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203.photobucket.com/albums/aa256/kyekye4/Decorated%20images/turquoise-motion-background.gif"/>
          <p:cNvPicPr>
            <a:picLocks noChangeAspect="1" noChangeArrowheads="1"/>
          </p:cNvPicPr>
          <p:nvPr/>
        </p:nvPicPr>
        <p:blipFill rotWithShape="1">
          <a:blip r:embed="rId2">
            <a:extLst>
              <a:ext uri="{28A0092B-C50C-407E-A947-70E740481C1C}">
                <a14:useLocalDpi xmlns:a14="http://schemas.microsoft.com/office/drawing/2010/main" val="0"/>
              </a:ext>
            </a:extLst>
          </a:blip>
          <a:srcRect r="-297" b="19736"/>
          <a:stretch/>
        </p:blipFill>
        <p:spPr bwMode="auto">
          <a:xfrm flipV="1">
            <a:off x="0" y="0"/>
            <a:ext cx="1225839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321" y="56720"/>
            <a:ext cx="12158804" cy="1107996"/>
          </a:xfrm>
          <a:prstGeom prst="rect">
            <a:avLst/>
          </a:prstGeom>
          <a:noFill/>
        </p:spPr>
        <p:txBody>
          <a:bodyPr wrap="square" rtlCol="0">
            <a:spAutoFit/>
          </a:bodyPr>
          <a:lstStyle/>
          <a:p>
            <a:pPr algn="ctr"/>
            <a:r>
              <a:rPr lang="en-US" sz="6600" dirty="0">
                <a:solidFill>
                  <a:schemeClr val="bg1"/>
                </a:solidFill>
                <a:latin typeface="Abadi" panose="020B0604020202020204" charset="0"/>
              </a:rPr>
              <a:t>Blinded</a:t>
            </a:r>
            <a:endParaRPr lang="en-US" sz="5400" dirty="0">
              <a:solidFill>
                <a:schemeClr val="bg1"/>
              </a:solidFill>
              <a:latin typeface="Abadi" panose="020B0604020202020204" charset="0"/>
            </a:endParaRPr>
          </a:p>
        </p:txBody>
      </p:sp>
      <p:sp>
        <p:nvSpPr>
          <p:cNvPr id="72" name="TextBox 71"/>
          <p:cNvSpPr txBox="1"/>
          <p:nvPr/>
        </p:nvSpPr>
        <p:spPr>
          <a:xfrm>
            <a:off x="10224245" y="6402499"/>
            <a:ext cx="1828800" cy="369332"/>
          </a:xfrm>
          <a:prstGeom prst="rect">
            <a:avLst/>
          </a:prstGeom>
          <a:noFill/>
        </p:spPr>
        <p:txBody>
          <a:bodyPr wrap="square" rtlCol="0">
            <a:spAutoFit/>
          </a:bodyPr>
          <a:lstStyle/>
          <a:p>
            <a:pPr algn="r"/>
            <a:r>
              <a:rPr lang="en-US" dirty="0">
                <a:solidFill>
                  <a:schemeClr val="bg1"/>
                </a:solidFill>
                <a:latin typeface="Abadi" panose="020B0604020202020204" charset="0"/>
              </a:rPr>
              <a:t>(6)</a:t>
            </a:r>
          </a:p>
        </p:txBody>
      </p:sp>
      <p:sp>
        <p:nvSpPr>
          <p:cNvPr id="2" name="Rectangle 1"/>
          <p:cNvSpPr/>
          <p:nvPr/>
        </p:nvSpPr>
        <p:spPr>
          <a:xfrm>
            <a:off x="197668" y="1164716"/>
            <a:ext cx="6621100" cy="923330"/>
          </a:xfrm>
          <a:prstGeom prst="rect">
            <a:avLst/>
          </a:prstGeom>
        </p:spPr>
        <p:txBody>
          <a:bodyPr wrap="square">
            <a:spAutoFit/>
          </a:bodyPr>
          <a:lstStyle/>
          <a:p>
            <a:pPr fontAlgn="base"/>
            <a:r>
              <a:rPr lang="en-US" dirty="0">
                <a:solidFill>
                  <a:schemeClr val="bg1"/>
                </a:solidFill>
                <a:latin typeface="Abadi" panose="020B0604020202020204" charset="0"/>
              </a:rPr>
              <a:t>Syria and the Northern Kingdom of Israel began to fight each other, and the king of Syria would privately discuss his battle plans with his servants.</a:t>
            </a:r>
            <a:endParaRPr lang="en-US" b="0" i="0" dirty="0">
              <a:solidFill>
                <a:schemeClr val="bg1"/>
              </a:solidFill>
              <a:effectLst/>
              <a:latin typeface="Abadi" panose="020B0604020202020204" charset="0"/>
            </a:endParaRPr>
          </a:p>
        </p:txBody>
      </p:sp>
      <p:sp>
        <p:nvSpPr>
          <p:cNvPr id="5" name="Rectangle 4"/>
          <p:cNvSpPr/>
          <p:nvPr/>
        </p:nvSpPr>
        <p:spPr>
          <a:xfrm>
            <a:off x="33196" y="6504430"/>
            <a:ext cx="1691489" cy="369332"/>
          </a:xfrm>
          <a:prstGeom prst="rect">
            <a:avLst/>
          </a:prstGeom>
        </p:spPr>
        <p:txBody>
          <a:bodyPr wrap="none">
            <a:spAutoFit/>
          </a:bodyPr>
          <a:lstStyle/>
          <a:p>
            <a:pPr fontAlgn="base"/>
            <a:r>
              <a:rPr lang="en-US" b="0" i="0" dirty="0">
                <a:solidFill>
                  <a:schemeClr val="bg1"/>
                </a:solidFill>
                <a:effectLst/>
                <a:latin typeface="Abadi" panose="020B0604020202020204" charset="0"/>
              </a:rPr>
              <a:t>2 Kings 6:8-23</a:t>
            </a:r>
          </a:p>
        </p:txBody>
      </p:sp>
      <p:pic>
        <p:nvPicPr>
          <p:cNvPr id="3" name="Picture 2" descr="https://s-media-cache-ak0.pinimg.com/736x/f1/da/8d/f1da8d934ffe7244782d4608c85293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2607" y="3387388"/>
            <a:ext cx="3447061" cy="22949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nterthevillage.net/wordpress/wp-content/uploads/2013/08/photo-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41" y="3770145"/>
            <a:ext cx="2857500" cy="281940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4932233" y="2055540"/>
            <a:ext cx="3773069" cy="923330"/>
          </a:xfrm>
          <a:prstGeom prst="rect">
            <a:avLst/>
          </a:prstGeom>
        </p:spPr>
        <p:txBody>
          <a:bodyPr wrap="square">
            <a:spAutoFit/>
          </a:bodyPr>
          <a:lstStyle/>
          <a:p>
            <a:pPr fontAlgn="base"/>
            <a:r>
              <a:rPr lang="en-US" dirty="0">
                <a:solidFill>
                  <a:schemeClr val="bg1"/>
                </a:solidFill>
                <a:latin typeface="Abadi" panose="020B0604020202020204" charset="0"/>
              </a:rPr>
              <a:t>Elisha knew of the plans of Syria and told the King of Israel (Jeroham) their plan.</a:t>
            </a:r>
            <a:endParaRPr lang="en-US" b="0" i="0" dirty="0">
              <a:solidFill>
                <a:schemeClr val="bg1"/>
              </a:solidFill>
              <a:effectLst/>
              <a:latin typeface="Abadi" panose="020B0604020202020204" charset="0"/>
            </a:endParaRPr>
          </a:p>
        </p:txBody>
      </p:sp>
      <p:pic>
        <p:nvPicPr>
          <p:cNvPr id="1030" name="Picture 6" descr="https://i.ytimg.com/vi/FH1LyZ2kbvs/hqdefault.jpg"/>
          <p:cNvPicPr>
            <a:picLocks noChangeAspect="1" noChangeArrowheads="1"/>
          </p:cNvPicPr>
          <p:nvPr/>
        </p:nvPicPr>
        <p:blipFill rotWithShape="1">
          <a:blip r:embed="rId5">
            <a:extLst>
              <a:ext uri="{28A0092B-C50C-407E-A947-70E740481C1C}">
                <a14:useLocalDpi xmlns:a14="http://schemas.microsoft.com/office/drawing/2010/main" val="0"/>
              </a:ext>
            </a:extLst>
          </a:blip>
          <a:srcRect l="55506" r="2875" b="16731"/>
          <a:stretch>
            <a:fillRect/>
          </a:stretch>
        </p:blipFill>
        <p:spPr bwMode="auto">
          <a:xfrm>
            <a:off x="8926717" y="636603"/>
            <a:ext cx="1560891" cy="234226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837262" y="2652051"/>
            <a:ext cx="3773069" cy="1200329"/>
          </a:xfrm>
          <a:prstGeom prst="rect">
            <a:avLst/>
          </a:prstGeom>
        </p:spPr>
        <p:txBody>
          <a:bodyPr wrap="square">
            <a:spAutoFit/>
          </a:bodyPr>
          <a:lstStyle/>
          <a:p>
            <a:pPr fontAlgn="base"/>
            <a:r>
              <a:rPr lang="en-US" dirty="0">
                <a:solidFill>
                  <a:schemeClr val="bg1"/>
                </a:solidFill>
                <a:latin typeface="Abadi" panose="020B0604020202020204" charset="0"/>
              </a:rPr>
              <a:t>Elisha was at Dothan, a few miles from Samaria and the Syrian army marched in to seize Elisha in the intent of killing him.</a:t>
            </a:r>
            <a:endParaRPr lang="en-US" b="0" i="0" dirty="0">
              <a:solidFill>
                <a:schemeClr val="bg1"/>
              </a:solidFill>
              <a:effectLst/>
              <a:latin typeface="Abadi" panose="020B0604020202020204" charset="0"/>
            </a:endParaRPr>
          </a:p>
        </p:txBody>
      </p:sp>
      <p:sp>
        <p:nvSpPr>
          <p:cNvPr id="21" name="Rectangle 20"/>
          <p:cNvSpPr/>
          <p:nvPr/>
        </p:nvSpPr>
        <p:spPr>
          <a:xfrm>
            <a:off x="197668" y="3978076"/>
            <a:ext cx="3840178" cy="2400657"/>
          </a:xfrm>
          <a:prstGeom prst="rect">
            <a:avLst/>
          </a:prstGeom>
        </p:spPr>
        <p:txBody>
          <a:bodyPr wrap="square">
            <a:spAutoFit/>
          </a:bodyPr>
          <a:lstStyle/>
          <a:p>
            <a:pPr algn="ctr" fontAlgn="base"/>
            <a:r>
              <a:rPr lang="en-US" sz="2400" i="1" dirty="0">
                <a:solidFill>
                  <a:srgbClr val="FFFF00"/>
                </a:solidFill>
                <a:latin typeface="Abadi" panose="020B0604020202020204" charset="0"/>
              </a:rPr>
              <a:t>The Heavenly Army</a:t>
            </a:r>
          </a:p>
          <a:p>
            <a:pPr fontAlgn="base"/>
            <a:endParaRPr lang="en-US" dirty="0">
              <a:solidFill>
                <a:schemeClr val="bg1"/>
              </a:solidFill>
              <a:latin typeface="Abadi" panose="020B0604020202020204" charset="0"/>
            </a:endParaRPr>
          </a:p>
          <a:p>
            <a:pPr fontAlgn="base"/>
            <a:r>
              <a:rPr lang="en-US" dirty="0">
                <a:solidFill>
                  <a:schemeClr val="bg1"/>
                </a:solidFill>
                <a:latin typeface="Abadi" panose="020B0604020202020204" charset="0"/>
              </a:rPr>
              <a:t>The young lad didn’t, initially, see what the prophet saw but that through the help and prayer of the prophet he was able to see; his eyes were opened too. (7)</a:t>
            </a:r>
          </a:p>
          <a:p>
            <a:pPr fontAlgn="base"/>
            <a:endParaRPr lang="en-US" b="0" i="0" dirty="0">
              <a:solidFill>
                <a:schemeClr val="bg1"/>
              </a:solidFill>
              <a:effectLst/>
              <a:latin typeface="Abadi" panose="020B0604020202020204" charset="0"/>
            </a:endParaRPr>
          </a:p>
        </p:txBody>
      </p:sp>
      <p:sp>
        <p:nvSpPr>
          <p:cNvPr id="22" name="Rectangle 21"/>
          <p:cNvSpPr/>
          <p:nvPr/>
        </p:nvSpPr>
        <p:spPr>
          <a:xfrm>
            <a:off x="7027609" y="5682307"/>
            <a:ext cx="5025436" cy="923330"/>
          </a:xfrm>
          <a:prstGeom prst="rect">
            <a:avLst/>
          </a:prstGeom>
        </p:spPr>
        <p:txBody>
          <a:bodyPr wrap="square">
            <a:spAutoFit/>
          </a:bodyPr>
          <a:lstStyle/>
          <a:p>
            <a:pPr fontAlgn="base"/>
            <a:r>
              <a:rPr lang="en-US" dirty="0">
                <a:solidFill>
                  <a:schemeClr val="bg1"/>
                </a:solidFill>
                <a:latin typeface="Abadi" panose="020B0604020202020204" charset="0"/>
              </a:rPr>
              <a:t>Elisha prayed that the Syrians would be “blinded” to a realization of where they were or who Elisha was…a confusion of mind.</a:t>
            </a:r>
            <a:endParaRPr lang="en-US" b="0" i="0" dirty="0">
              <a:solidFill>
                <a:schemeClr val="bg1"/>
              </a:solidFill>
              <a:effectLst/>
              <a:latin typeface="Abadi" panose="020B0604020202020204" charset="0"/>
            </a:endParaRPr>
          </a:p>
        </p:txBody>
      </p:sp>
    </p:spTree>
    <p:extLst>
      <p:ext uri="{BB962C8B-B14F-4D97-AF65-F5344CB8AC3E}">
        <p14:creationId xmlns:p14="http://schemas.microsoft.com/office/powerpoint/2010/main" val="393817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203.photobucket.com/albums/aa256/kyekye4/Decorated%20images/turquoise-motion-background.gif"/>
          <p:cNvPicPr>
            <a:picLocks noChangeAspect="1" noChangeArrowheads="1"/>
          </p:cNvPicPr>
          <p:nvPr/>
        </p:nvPicPr>
        <p:blipFill rotWithShape="1">
          <a:blip r:embed="rId2">
            <a:extLst>
              <a:ext uri="{28A0092B-C50C-407E-A947-70E740481C1C}">
                <a14:useLocalDpi xmlns:a14="http://schemas.microsoft.com/office/drawing/2010/main" val="0"/>
              </a:ext>
            </a:extLst>
          </a:blip>
          <a:srcRect r="-297" b="19736"/>
          <a:stretch/>
        </p:blipFill>
        <p:spPr bwMode="auto">
          <a:xfrm flipV="1">
            <a:off x="0" y="0"/>
            <a:ext cx="1225839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321" y="56720"/>
            <a:ext cx="12158804" cy="1107996"/>
          </a:xfrm>
          <a:prstGeom prst="rect">
            <a:avLst/>
          </a:prstGeom>
          <a:noFill/>
        </p:spPr>
        <p:txBody>
          <a:bodyPr wrap="square" rtlCol="0">
            <a:spAutoFit/>
          </a:bodyPr>
          <a:lstStyle/>
          <a:p>
            <a:pPr algn="ctr"/>
            <a:r>
              <a:rPr lang="en-US" sz="6600" dirty="0">
                <a:solidFill>
                  <a:schemeClr val="bg1"/>
                </a:solidFill>
                <a:latin typeface="Abadi" panose="020B0604020202020204" charset="0"/>
              </a:rPr>
              <a:t>Following “the man”</a:t>
            </a:r>
            <a:endParaRPr lang="en-US" sz="5400" dirty="0">
              <a:solidFill>
                <a:schemeClr val="bg1"/>
              </a:solidFill>
              <a:latin typeface="Abadi" panose="020B0604020202020204" charset="0"/>
            </a:endParaRPr>
          </a:p>
        </p:txBody>
      </p:sp>
      <p:sp>
        <p:nvSpPr>
          <p:cNvPr id="72" name="TextBox 71"/>
          <p:cNvSpPr txBox="1"/>
          <p:nvPr/>
        </p:nvSpPr>
        <p:spPr>
          <a:xfrm>
            <a:off x="10224245" y="6402499"/>
            <a:ext cx="1828800" cy="369332"/>
          </a:xfrm>
          <a:prstGeom prst="rect">
            <a:avLst/>
          </a:prstGeom>
          <a:noFill/>
        </p:spPr>
        <p:txBody>
          <a:bodyPr wrap="square" rtlCol="0">
            <a:spAutoFit/>
          </a:bodyPr>
          <a:lstStyle/>
          <a:p>
            <a:pPr algn="r"/>
            <a:r>
              <a:rPr lang="en-US" dirty="0">
                <a:solidFill>
                  <a:schemeClr val="bg1"/>
                </a:solidFill>
                <a:latin typeface="Abadi" panose="020B0604020202020204" charset="0"/>
              </a:rPr>
              <a:t>(6)</a:t>
            </a:r>
          </a:p>
        </p:txBody>
      </p:sp>
      <p:sp>
        <p:nvSpPr>
          <p:cNvPr id="2" name="Rectangle 1"/>
          <p:cNvSpPr/>
          <p:nvPr/>
        </p:nvSpPr>
        <p:spPr>
          <a:xfrm>
            <a:off x="468150" y="1381409"/>
            <a:ext cx="3534683" cy="646331"/>
          </a:xfrm>
          <a:prstGeom prst="rect">
            <a:avLst/>
          </a:prstGeom>
        </p:spPr>
        <p:txBody>
          <a:bodyPr wrap="square">
            <a:spAutoFit/>
          </a:bodyPr>
          <a:lstStyle/>
          <a:p>
            <a:pPr fontAlgn="base"/>
            <a:r>
              <a:rPr lang="en-US" dirty="0">
                <a:solidFill>
                  <a:schemeClr val="bg1"/>
                </a:solidFill>
                <a:latin typeface="Abadi" panose="020B0604020202020204" charset="0"/>
              </a:rPr>
              <a:t>Elisha said unto the confused Syrian commander to follow him.</a:t>
            </a:r>
            <a:endParaRPr lang="en-US" b="0" i="0" dirty="0">
              <a:solidFill>
                <a:schemeClr val="bg1"/>
              </a:solidFill>
              <a:effectLst/>
              <a:latin typeface="Abadi" panose="020B0604020202020204" charset="0"/>
            </a:endParaRPr>
          </a:p>
        </p:txBody>
      </p:sp>
      <p:sp>
        <p:nvSpPr>
          <p:cNvPr id="19" name="Rectangle 18"/>
          <p:cNvSpPr/>
          <p:nvPr/>
        </p:nvSpPr>
        <p:spPr>
          <a:xfrm>
            <a:off x="4834070" y="1948589"/>
            <a:ext cx="3773069" cy="646331"/>
          </a:xfrm>
          <a:prstGeom prst="rect">
            <a:avLst/>
          </a:prstGeom>
        </p:spPr>
        <p:txBody>
          <a:bodyPr wrap="square">
            <a:spAutoFit/>
          </a:bodyPr>
          <a:lstStyle/>
          <a:p>
            <a:pPr fontAlgn="base"/>
            <a:r>
              <a:rPr lang="en-US" dirty="0">
                <a:solidFill>
                  <a:schemeClr val="bg1"/>
                </a:solidFill>
                <a:latin typeface="Abadi" panose="020B0604020202020204" charset="0"/>
              </a:rPr>
              <a:t>Elisha led them right into Samaria and their eyes were open.</a:t>
            </a:r>
            <a:endParaRPr lang="en-US" b="0" i="0" dirty="0">
              <a:solidFill>
                <a:schemeClr val="bg1"/>
              </a:solidFill>
              <a:effectLst/>
              <a:latin typeface="Abadi" panose="020B0604020202020204" charset="0"/>
            </a:endParaRPr>
          </a:p>
        </p:txBody>
      </p:sp>
      <p:sp>
        <p:nvSpPr>
          <p:cNvPr id="20" name="Rectangle 19"/>
          <p:cNvSpPr/>
          <p:nvPr/>
        </p:nvSpPr>
        <p:spPr>
          <a:xfrm>
            <a:off x="889866" y="2823625"/>
            <a:ext cx="3773069" cy="923330"/>
          </a:xfrm>
          <a:prstGeom prst="rect">
            <a:avLst/>
          </a:prstGeom>
        </p:spPr>
        <p:txBody>
          <a:bodyPr wrap="square">
            <a:spAutoFit/>
          </a:bodyPr>
          <a:lstStyle/>
          <a:p>
            <a:pPr fontAlgn="base"/>
            <a:r>
              <a:rPr lang="en-US" dirty="0">
                <a:solidFill>
                  <a:schemeClr val="bg1"/>
                </a:solidFill>
                <a:latin typeface="Abadi" panose="020B0604020202020204" charset="0"/>
              </a:rPr>
              <a:t>When King Jehoram of Israel saw what had happened, he wanted to kill them…</a:t>
            </a:r>
            <a:endParaRPr lang="en-US" b="0" i="0" dirty="0">
              <a:solidFill>
                <a:schemeClr val="bg1"/>
              </a:solidFill>
              <a:effectLst/>
              <a:latin typeface="Abadi" panose="020B0604020202020204" charset="0"/>
            </a:endParaRPr>
          </a:p>
        </p:txBody>
      </p:sp>
      <p:sp>
        <p:nvSpPr>
          <p:cNvPr id="21" name="Rectangle 20"/>
          <p:cNvSpPr/>
          <p:nvPr/>
        </p:nvSpPr>
        <p:spPr>
          <a:xfrm>
            <a:off x="4416583" y="4702313"/>
            <a:ext cx="2971045" cy="1200329"/>
          </a:xfrm>
          <a:prstGeom prst="rect">
            <a:avLst/>
          </a:prstGeom>
        </p:spPr>
        <p:txBody>
          <a:bodyPr wrap="square">
            <a:spAutoFit/>
          </a:bodyPr>
          <a:lstStyle/>
          <a:p>
            <a:pPr fontAlgn="base"/>
            <a:r>
              <a:rPr lang="en-US" dirty="0">
                <a:solidFill>
                  <a:schemeClr val="bg1"/>
                </a:solidFill>
                <a:latin typeface="Abadi" panose="020B0604020202020204" charset="0"/>
              </a:rPr>
              <a:t>However, Elisha told him to give them something to eat and drink and ‘go to their master’</a:t>
            </a:r>
            <a:endParaRPr lang="en-US" b="0" i="0" dirty="0">
              <a:solidFill>
                <a:schemeClr val="bg1"/>
              </a:solidFill>
              <a:effectLst/>
              <a:latin typeface="Abadi" panose="020B0604020202020204" charset="0"/>
            </a:endParaRPr>
          </a:p>
        </p:txBody>
      </p:sp>
      <p:pic>
        <p:nvPicPr>
          <p:cNvPr id="2050" name="Picture 2" descr="https://s-media-cache-ak0.pinimg.com/236x/d2/08/c1/d208c18d4108218dd7f01cec5f7650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997" y="2405942"/>
            <a:ext cx="3663529" cy="27476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hookedonthebook.com/wp-content/uploads/2012/06/elishab.jpg"/>
          <p:cNvPicPr>
            <a:picLocks noChangeAspect="1" noChangeArrowheads="1"/>
          </p:cNvPicPr>
          <p:nvPr/>
        </p:nvPicPr>
        <p:blipFill rotWithShape="1">
          <a:blip r:embed="rId4">
            <a:extLst>
              <a:ext uri="{28A0092B-C50C-407E-A947-70E740481C1C}">
                <a14:useLocalDpi xmlns:a14="http://schemas.microsoft.com/office/drawing/2010/main" val="0"/>
              </a:ext>
            </a:extLst>
          </a:blip>
          <a:srcRect r="67" b="15021"/>
          <a:stretch/>
        </p:blipFill>
        <p:spPr bwMode="auto">
          <a:xfrm>
            <a:off x="1942757" y="3849695"/>
            <a:ext cx="2313014" cy="265492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7770997" y="5405630"/>
            <a:ext cx="3575027" cy="1200329"/>
          </a:xfrm>
          <a:prstGeom prst="rect">
            <a:avLst/>
          </a:prstGeom>
        </p:spPr>
        <p:txBody>
          <a:bodyPr wrap="square">
            <a:spAutoFit/>
          </a:bodyPr>
          <a:lstStyle/>
          <a:p>
            <a:pPr fontAlgn="base"/>
            <a:r>
              <a:rPr lang="en-US" sz="2400" i="1" dirty="0">
                <a:solidFill>
                  <a:srgbClr val="FFFF00"/>
                </a:solidFill>
                <a:latin typeface="Abadi" panose="020B0604020202020204" charset="0"/>
              </a:rPr>
              <a:t>So, the bands of Syria came no more into the land of Israel.</a:t>
            </a:r>
            <a:endParaRPr lang="en-US" sz="2400" b="0" i="1" dirty="0">
              <a:solidFill>
                <a:srgbClr val="FFFF00"/>
              </a:solidFill>
              <a:effectLst/>
              <a:latin typeface="Abadi" panose="020B0604020202020204" charset="0"/>
            </a:endParaRPr>
          </a:p>
        </p:txBody>
      </p:sp>
      <p:sp>
        <p:nvSpPr>
          <p:cNvPr id="17" name="Rectangle 16"/>
          <p:cNvSpPr/>
          <p:nvPr/>
        </p:nvSpPr>
        <p:spPr>
          <a:xfrm>
            <a:off x="33196" y="6504430"/>
            <a:ext cx="1691489" cy="369332"/>
          </a:xfrm>
          <a:prstGeom prst="rect">
            <a:avLst/>
          </a:prstGeom>
        </p:spPr>
        <p:txBody>
          <a:bodyPr wrap="none">
            <a:spAutoFit/>
          </a:bodyPr>
          <a:lstStyle/>
          <a:p>
            <a:pPr fontAlgn="base"/>
            <a:r>
              <a:rPr lang="en-US" b="0" i="0" dirty="0">
                <a:solidFill>
                  <a:schemeClr val="bg1"/>
                </a:solidFill>
                <a:effectLst/>
                <a:latin typeface="Abadi" panose="020B0604020202020204" charset="0"/>
              </a:rPr>
              <a:t>2 Kings 6:8-23</a:t>
            </a:r>
          </a:p>
        </p:txBody>
      </p:sp>
    </p:spTree>
    <p:extLst>
      <p:ext uri="{BB962C8B-B14F-4D97-AF65-F5344CB8AC3E}">
        <p14:creationId xmlns:p14="http://schemas.microsoft.com/office/powerpoint/2010/main" val="242235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D2B8C-0CF1-FB22-0ADA-EBB3D2A9E14D}"/>
            </a:ext>
          </a:extLst>
        </p:cNvPr>
        <p:cNvGrpSpPr/>
        <p:nvPr/>
      </p:nvGrpSpPr>
      <p:grpSpPr>
        <a:xfrm>
          <a:off x="0" y="0"/>
          <a:ext cx="0" cy="0"/>
          <a:chOff x="0" y="0"/>
          <a:chExt cx="0" cy="0"/>
        </a:xfrm>
      </p:grpSpPr>
      <p:pic>
        <p:nvPicPr>
          <p:cNvPr id="1026" name="Picture 2" descr="http://i203.photobucket.com/albums/aa256/kyekye4/Decorated%20images/turquoise-motion-background.gif">
            <a:extLst>
              <a:ext uri="{FF2B5EF4-FFF2-40B4-BE49-F238E27FC236}">
                <a16:creationId xmlns:a16="http://schemas.microsoft.com/office/drawing/2014/main" id="{1A3E639D-6EA4-90CD-A05E-0CF5401A33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97" b="19736"/>
          <a:stretch/>
        </p:blipFill>
        <p:spPr bwMode="auto">
          <a:xfrm flipV="1">
            <a:off x="0" y="0"/>
            <a:ext cx="1225839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E1A2480-D999-DA29-D16F-0A4CAA197089}"/>
              </a:ext>
            </a:extLst>
          </p:cNvPr>
          <p:cNvSpPr txBox="1"/>
          <p:nvPr/>
        </p:nvSpPr>
        <p:spPr>
          <a:xfrm>
            <a:off x="54321" y="56720"/>
            <a:ext cx="12158804" cy="769441"/>
          </a:xfrm>
          <a:prstGeom prst="rect">
            <a:avLst/>
          </a:prstGeom>
          <a:noFill/>
        </p:spPr>
        <p:txBody>
          <a:bodyPr wrap="square" rtlCol="0">
            <a:spAutoFit/>
          </a:bodyPr>
          <a:lstStyle/>
          <a:p>
            <a:pPr algn="ctr"/>
            <a:r>
              <a:rPr lang="en-US" sz="4400" dirty="0">
                <a:solidFill>
                  <a:schemeClr val="bg1"/>
                </a:solidFill>
                <a:latin typeface="Abadi" panose="020B0604020202020204" charset="0"/>
              </a:rPr>
              <a:t>Alma and His People During Afflictions</a:t>
            </a:r>
          </a:p>
        </p:txBody>
      </p:sp>
      <p:sp>
        <p:nvSpPr>
          <p:cNvPr id="2" name="Rectangle 1">
            <a:extLst>
              <a:ext uri="{FF2B5EF4-FFF2-40B4-BE49-F238E27FC236}">
                <a16:creationId xmlns:a16="http://schemas.microsoft.com/office/drawing/2014/main" id="{6008398A-D69B-782D-3D34-A1664A7B71AE}"/>
              </a:ext>
            </a:extLst>
          </p:cNvPr>
          <p:cNvSpPr/>
          <p:nvPr/>
        </p:nvSpPr>
        <p:spPr>
          <a:xfrm>
            <a:off x="475888" y="1071172"/>
            <a:ext cx="2798107" cy="369332"/>
          </a:xfrm>
          <a:prstGeom prst="rect">
            <a:avLst/>
          </a:prstGeom>
        </p:spPr>
        <p:txBody>
          <a:bodyPr wrap="square">
            <a:spAutoFit/>
          </a:bodyPr>
          <a:lstStyle/>
          <a:p>
            <a:pPr algn="ctr" fontAlgn="base"/>
            <a:r>
              <a:rPr lang="en-US" dirty="0">
                <a:solidFill>
                  <a:schemeClr val="bg1"/>
                </a:solidFill>
                <a:latin typeface="Abadi" panose="020B0604020202020204" charset="0"/>
              </a:rPr>
              <a:t>Mosiah 24:13–15</a:t>
            </a:r>
          </a:p>
        </p:txBody>
      </p:sp>
      <p:sp>
        <p:nvSpPr>
          <p:cNvPr id="6" name="TextBox 5">
            <a:extLst>
              <a:ext uri="{FF2B5EF4-FFF2-40B4-BE49-F238E27FC236}">
                <a16:creationId xmlns:a16="http://schemas.microsoft.com/office/drawing/2014/main" id="{9C72890A-24EA-440B-D63C-0EDE60E3881A}"/>
              </a:ext>
            </a:extLst>
          </p:cNvPr>
          <p:cNvSpPr txBox="1"/>
          <p:nvPr/>
        </p:nvSpPr>
        <p:spPr>
          <a:xfrm>
            <a:off x="573710" y="1499029"/>
            <a:ext cx="2488941" cy="2031325"/>
          </a:xfrm>
          <a:prstGeom prst="rect">
            <a:avLst/>
          </a:prstGeom>
          <a:noFill/>
        </p:spPr>
        <p:txBody>
          <a:bodyPr wrap="square">
            <a:spAutoFit/>
          </a:bodyPr>
          <a:lstStyle/>
          <a:p>
            <a:pPr algn="ctr"/>
            <a:r>
              <a:rPr lang="en-US" b="0" i="0" dirty="0">
                <a:solidFill>
                  <a:schemeClr val="bg1"/>
                </a:solidFill>
                <a:effectLst/>
                <a:latin typeface="Abadi" panose="020B0604020202020204" charset="0"/>
              </a:rPr>
              <a:t> The voice of the Lord came to them in their afflictions:</a:t>
            </a:r>
          </a:p>
          <a:p>
            <a:pPr algn="ctr"/>
            <a:endParaRPr lang="en-US" dirty="0">
              <a:solidFill>
                <a:schemeClr val="bg1"/>
              </a:solidFill>
              <a:latin typeface="Abadi" panose="020B0604020202020204" charset="0"/>
            </a:endParaRPr>
          </a:p>
          <a:p>
            <a:pPr algn="ctr"/>
            <a:r>
              <a:rPr lang="en-US" dirty="0">
                <a:solidFill>
                  <a:schemeClr val="bg1"/>
                </a:solidFill>
                <a:latin typeface="Abadi" panose="020B0604020202020204" charset="0"/>
              </a:rPr>
              <a:t>Deliver out of bondage</a:t>
            </a:r>
          </a:p>
          <a:p>
            <a:pPr algn="ctr"/>
            <a:r>
              <a:rPr lang="en-US" dirty="0">
                <a:solidFill>
                  <a:schemeClr val="bg1"/>
                </a:solidFill>
                <a:latin typeface="Abadi" panose="020B0604020202020204" charset="0"/>
              </a:rPr>
              <a:t>Ease your burdens</a:t>
            </a:r>
          </a:p>
          <a:p>
            <a:pPr algn="ctr"/>
            <a:r>
              <a:rPr lang="en-US" dirty="0">
                <a:solidFill>
                  <a:schemeClr val="bg1"/>
                </a:solidFill>
                <a:latin typeface="Abadi" panose="020B0604020202020204" charset="0"/>
              </a:rPr>
              <a:t>Visit in their afflictions</a:t>
            </a:r>
          </a:p>
        </p:txBody>
      </p:sp>
      <p:grpSp>
        <p:nvGrpSpPr>
          <p:cNvPr id="11" name="Group 10">
            <a:extLst>
              <a:ext uri="{FF2B5EF4-FFF2-40B4-BE49-F238E27FC236}">
                <a16:creationId xmlns:a16="http://schemas.microsoft.com/office/drawing/2014/main" id="{AA36C9E5-749A-F3FA-68AD-9DEBF5B7FD0F}"/>
              </a:ext>
            </a:extLst>
          </p:cNvPr>
          <p:cNvGrpSpPr/>
          <p:nvPr/>
        </p:nvGrpSpPr>
        <p:grpSpPr>
          <a:xfrm>
            <a:off x="304528" y="3647032"/>
            <a:ext cx="3407463" cy="2856158"/>
            <a:chOff x="959263" y="3731007"/>
            <a:chExt cx="3407463" cy="2856158"/>
          </a:xfrm>
        </p:grpSpPr>
        <p:sp>
          <p:nvSpPr>
            <p:cNvPr id="8" name="TextBox 7">
              <a:extLst>
                <a:ext uri="{FF2B5EF4-FFF2-40B4-BE49-F238E27FC236}">
                  <a16:creationId xmlns:a16="http://schemas.microsoft.com/office/drawing/2014/main" id="{E1BB1A38-0A19-6783-E6ED-1008E7A2FE1C}"/>
                </a:ext>
              </a:extLst>
            </p:cNvPr>
            <p:cNvSpPr txBox="1"/>
            <p:nvPr/>
          </p:nvSpPr>
          <p:spPr>
            <a:xfrm>
              <a:off x="959263" y="4001842"/>
              <a:ext cx="3407463" cy="2585323"/>
            </a:xfrm>
            <a:prstGeom prst="rect">
              <a:avLst/>
            </a:prstGeom>
            <a:noFill/>
          </p:spPr>
          <p:txBody>
            <a:bodyPr wrap="square">
              <a:spAutoFit/>
            </a:bodyPr>
            <a:lstStyle/>
            <a:p>
              <a:r>
                <a:rPr lang="en-US" b="0" i="1" dirty="0">
                  <a:solidFill>
                    <a:srgbClr val="FFFF00"/>
                  </a:solidFill>
                  <a:effectLst/>
                  <a:latin typeface="Abadi" panose="020B0604020202020204" charset="0"/>
                </a:rPr>
                <a:t>And now it came to pass that the burdens which were laid upon Alma and his brethren were made light; yea, the Lord did strengthen them that they could bear up their burdens with ease, and they did submit cheerfully and with patience to all the will of the Lord.</a:t>
              </a:r>
              <a:endParaRPr lang="en-US" i="1" dirty="0">
                <a:solidFill>
                  <a:srgbClr val="FFFF00"/>
                </a:solidFill>
                <a:latin typeface="Abadi" panose="020B0604020202020204" charset="0"/>
              </a:endParaRPr>
            </a:p>
          </p:txBody>
        </p:sp>
        <p:sp>
          <p:nvSpPr>
            <p:cNvPr id="10" name="TextBox 9">
              <a:extLst>
                <a:ext uri="{FF2B5EF4-FFF2-40B4-BE49-F238E27FC236}">
                  <a16:creationId xmlns:a16="http://schemas.microsoft.com/office/drawing/2014/main" id="{D8BB409A-44EC-BE0B-FFD7-02E334952FB9}"/>
                </a:ext>
              </a:extLst>
            </p:cNvPr>
            <p:cNvSpPr txBox="1"/>
            <p:nvPr/>
          </p:nvSpPr>
          <p:spPr>
            <a:xfrm>
              <a:off x="1429917" y="3731007"/>
              <a:ext cx="1938434" cy="369332"/>
            </a:xfrm>
            <a:prstGeom prst="rect">
              <a:avLst/>
            </a:prstGeom>
            <a:noFill/>
          </p:spPr>
          <p:txBody>
            <a:bodyPr wrap="square">
              <a:spAutoFit/>
            </a:bodyPr>
            <a:lstStyle/>
            <a:p>
              <a:pPr algn="ctr"/>
              <a:r>
                <a:rPr lang="en-US" dirty="0">
                  <a:solidFill>
                    <a:schemeClr val="bg1"/>
                  </a:solidFill>
                  <a:latin typeface="Abadi" panose="020B0604020202020204" charset="0"/>
                </a:rPr>
                <a:t>The Follow Up</a:t>
              </a:r>
              <a:endParaRPr lang="en-US" dirty="0"/>
            </a:p>
          </p:txBody>
        </p:sp>
      </p:grpSp>
      <p:grpSp>
        <p:nvGrpSpPr>
          <p:cNvPr id="27" name="Group 26">
            <a:extLst>
              <a:ext uri="{FF2B5EF4-FFF2-40B4-BE49-F238E27FC236}">
                <a16:creationId xmlns:a16="http://schemas.microsoft.com/office/drawing/2014/main" id="{4E568BF8-6843-7245-3A8A-F0DCAF6D2125}"/>
              </a:ext>
            </a:extLst>
          </p:cNvPr>
          <p:cNvGrpSpPr/>
          <p:nvPr/>
        </p:nvGrpSpPr>
        <p:grpSpPr>
          <a:xfrm>
            <a:off x="5003335" y="4016364"/>
            <a:ext cx="6861704" cy="1477328"/>
            <a:chOff x="5003335" y="4016364"/>
            <a:chExt cx="6861704" cy="1477328"/>
          </a:xfrm>
        </p:grpSpPr>
        <p:sp>
          <p:nvSpPr>
            <p:cNvPr id="24" name="TextBox 23">
              <a:extLst>
                <a:ext uri="{FF2B5EF4-FFF2-40B4-BE49-F238E27FC236}">
                  <a16:creationId xmlns:a16="http://schemas.microsoft.com/office/drawing/2014/main" id="{EB4CD41E-944C-C26E-C516-D69965434868}"/>
                </a:ext>
              </a:extLst>
            </p:cNvPr>
            <p:cNvSpPr txBox="1"/>
            <p:nvPr/>
          </p:nvSpPr>
          <p:spPr>
            <a:xfrm>
              <a:off x="5003335" y="4016364"/>
              <a:ext cx="5727679" cy="1477328"/>
            </a:xfrm>
            <a:prstGeom prst="rect">
              <a:avLst/>
            </a:prstGeom>
            <a:noFill/>
          </p:spPr>
          <p:txBody>
            <a:bodyPr wrap="square">
              <a:spAutoFit/>
            </a:bodyPr>
            <a:lstStyle/>
            <a:p>
              <a:r>
                <a:rPr lang="en-US" b="0" i="0" dirty="0">
                  <a:solidFill>
                    <a:schemeClr val="bg1"/>
                  </a:solidFill>
                  <a:effectLst/>
                  <a:latin typeface="Abadi" panose="020B0604020202020204" charset="0"/>
                </a:rPr>
                <a:t>Like that servant of Elisha, there are more with you than those you can see opposed to you. Some who are with you will be invisible to your mortal eyes. The Lord will bear you up and will at times do it by calling others to stand with you. (10)</a:t>
              </a:r>
              <a:endParaRPr lang="en-US" dirty="0">
                <a:solidFill>
                  <a:schemeClr val="bg1"/>
                </a:solidFill>
                <a:latin typeface="Abadi" panose="020B0604020202020204" charset="0"/>
              </a:endParaRPr>
            </a:p>
          </p:txBody>
        </p:sp>
        <p:pic>
          <p:nvPicPr>
            <p:cNvPr id="26" name="Picture 25">
              <a:extLst>
                <a:ext uri="{FF2B5EF4-FFF2-40B4-BE49-F238E27FC236}">
                  <a16:creationId xmlns:a16="http://schemas.microsoft.com/office/drawing/2014/main" id="{F3520132-6E1A-F4B2-8808-9BE858C47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1594" y="4016364"/>
              <a:ext cx="1003445" cy="1251048"/>
            </a:xfrm>
            <a:prstGeom prst="rect">
              <a:avLst/>
            </a:prstGeom>
          </p:spPr>
        </p:pic>
      </p:grpSp>
      <p:pic>
        <p:nvPicPr>
          <p:cNvPr id="37" name="Picture 36">
            <a:extLst>
              <a:ext uri="{FF2B5EF4-FFF2-40B4-BE49-F238E27FC236}">
                <a16:creationId xmlns:a16="http://schemas.microsoft.com/office/drawing/2014/main" id="{DFEFE029-EFF9-0AD3-FB85-B881B71C858A}"/>
              </a:ext>
            </a:extLst>
          </p:cNvPr>
          <p:cNvPicPr>
            <a:picLocks noChangeAspect="1"/>
          </p:cNvPicPr>
          <p:nvPr/>
        </p:nvPicPr>
        <p:blipFill>
          <a:blip r:embed="rId4"/>
          <a:stretch>
            <a:fillRect/>
          </a:stretch>
        </p:blipFill>
        <p:spPr>
          <a:xfrm>
            <a:off x="4692492" y="1459263"/>
            <a:ext cx="2158999" cy="2076205"/>
          </a:xfrm>
          <a:prstGeom prst="rect">
            <a:avLst/>
          </a:prstGeom>
        </p:spPr>
      </p:pic>
      <p:sp>
        <p:nvSpPr>
          <p:cNvPr id="57" name="TextBox 56">
            <a:extLst>
              <a:ext uri="{FF2B5EF4-FFF2-40B4-BE49-F238E27FC236}">
                <a16:creationId xmlns:a16="http://schemas.microsoft.com/office/drawing/2014/main" id="{6D5F56C6-B711-620A-5597-B65BB3118D5D}"/>
              </a:ext>
            </a:extLst>
          </p:cNvPr>
          <p:cNvSpPr txBox="1"/>
          <p:nvPr/>
        </p:nvSpPr>
        <p:spPr>
          <a:xfrm>
            <a:off x="4016519" y="5607974"/>
            <a:ext cx="6340150" cy="954107"/>
          </a:xfrm>
          <a:prstGeom prst="rect">
            <a:avLst/>
          </a:prstGeom>
          <a:noFill/>
        </p:spPr>
        <p:txBody>
          <a:bodyPr wrap="square">
            <a:spAutoFit/>
          </a:bodyPr>
          <a:lstStyle/>
          <a:p>
            <a:pPr algn="ctr"/>
            <a:r>
              <a:rPr lang="en-US" sz="2800" b="1" dirty="0">
                <a:solidFill>
                  <a:srgbClr val="FF0000"/>
                </a:solidFill>
                <a:latin typeface="Abadi" panose="020B0604020202020204" charset="0"/>
              </a:rPr>
              <a:t>The Lord can help us recognize His blessings and protection in our lives.</a:t>
            </a:r>
            <a:endParaRPr lang="en-US" sz="2800" i="1" dirty="0">
              <a:solidFill>
                <a:srgbClr val="FF0000"/>
              </a:solidFill>
              <a:latin typeface="Abadi" panose="020B0604020202020204" charset="0"/>
            </a:endParaRPr>
          </a:p>
        </p:txBody>
      </p:sp>
      <p:pic>
        <p:nvPicPr>
          <p:cNvPr id="22" name="Picture 21">
            <a:extLst>
              <a:ext uri="{FF2B5EF4-FFF2-40B4-BE49-F238E27FC236}">
                <a16:creationId xmlns:a16="http://schemas.microsoft.com/office/drawing/2014/main" id="{7FAA514B-E127-17F1-E40D-EE47842B5523}"/>
              </a:ext>
            </a:extLst>
          </p:cNvPr>
          <p:cNvPicPr>
            <a:picLocks noChangeAspect="1"/>
          </p:cNvPicPr>
          <p:nvPr/>
        </p:nvPicPr>
        <p:blipFill>
          <a:blip r:embed="rId5"/>
          <a:stretch>
            <a:fillRect/>
          </a:stretch>
        </p:blipFill>
        <p:spPr>
          <a:xfrm>
            <a:off x="3533305" y="1096996"/>
            <a:ext cx="4477375" cy="2800741"/>
          </a:xfrm>
          <a:prstGeom prst="rect">
            <a:avLst/>
          </a:prstGeom>
        </p:spPr>
      </p:pic>
    </p:spTree>
    <p:extLst>
      <p:ext uri="{BB962C8B-B14F-4D97-AF65-F5344CB8AC3E}">
        <p14:creationId xmlns:p14="http://schemas.microsoft.com/office/powerpoint/2010/main" val="37514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22"/>
                                        </p:tgtEl>
                                      </p:cBhvr>
                                    </p:animEffect>
                                    <p:set>
                                      <p:cBhvr>
                                        <p:cTn id="9" dur="1" fill="hold">
                                          <p:stCondLst>
                                            <p:cond delay="499"/>
                                          </p:stCondLst>
                                        </p:cTn>
                                        <p:tgtEl>
                                          <p:spTgt spid="2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1000"/>
                                        <p:tgtEl>
                                          <p:spTgt spid="57"/>
                                        </p:tgtEl>
                                      </p:cBhvr>
                                    </p:animEffect>
                                    <p:anim calcmode="lin" valueType="num">
                                      <p:cBhvr>
                                        <p:cTn id="19" dur="1000" fill="hold"/>
                                        <p:tgtEl>
                                          <p:spTgt spid="57"/>
                                        </p:tgtEl>
                                        <p:attrNameLst>
                                          <p:attrName>ppt_x</p:attrName>
                                        </p:attrNameLst>
                                      </p:cBhvr>
                                      <p:tavLst>
                                        <p:tav tm="0">
                                          <p:val>
                                            <p:strVal val="#ppt_x"/>
                                          </p:val>
                                        </p:tav>
                                        <p:tav tm="100000">
                                          <p:val>
                                            <p:strVal val="#ppt_x"/>
                                          </p:val>
                                        </p:tav>
                                      </p:tavLst>
                                    </p:anim>
                                    <p:anim calcmode="lin" valueType="num">
                                      <p:cBhvr>
                                        <p:cTn id="20"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203.photobucket.com/albums/aa256/kyekye4/Decorated%20images/turquoise-motion-background.gif"/>
          <p:cNvPicPr>
            <a:picLocks noChangeAspect="1" noChangeArrowheads="1"/>
          </p:cNvPicPr>
          <p:nvPr/>
        </p:nvPicPr>
        <p:blipFill rotWithShape="1">
          <a:blip r:embed="rId2">
            <a:extLst>
              <a:ext uri="{28A0092B-C50C-407E-A947-70E740481C1C}">
                <a14:useLocalDpi xmlns:a14="http://schemas.microsoft.com/office/drawing/2010/main" val="0"/>
              </a:ext>
            </a:extLst>
          </a:blip>
          <a:srcRect r="-297" b="19736"/>
          <a:stretch/>
        </p:blipFill>
        <p:spPr bwMode="auto">
          <a:xfrm flipV="1">
            <a:off x="0" y="0"/>
            <a:ext cx="1225839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9694" y="3571325"/>
            <a:ext cx="6096000" cy="2308324"/>
          </a:xfrm>
          <a:prstGeom prst="rect">
            <a:avLst/>
          </a:prstGeom>
        </p:spPr>
        <p:txBody>
          <a:bodyPr>
            <a:spAutoFit/>
          </a:bodyPr>
          <a:lstStyle/>
          <a:p>
            <a:pPr fontAlgn="base"/>
            <a:r>
              <a:rPr lang="en-US" dirty="0">
                <a:solidFill>
                  <a:schemeClr val="bg1"/>
                </a:solidFill>
                <a:latin typeface="Abadi" panose="020B0604020202020204" charset="0"/>
              </a:rPr>
              <a:t>When disappointment and discouragement strike—and they will—you remember and never forget that if our eyes could be opened, we would see horses and chariots of fire as far as the eye can see riding at reckless speed to come to our protection. </a:t>
            </a:r>
          </a:p>
          <a:p>
            <a:pPr fontAlgn="base"/>
            <a:endParaRPr lang="en-US" dirty="0">
              <a:solidFill>
                <a:schemeClr val="bg1"/>
              </a:solidFill>
              <a:latin typeface="Abadi" panose="020B0604020202020204" charset="0"/>
            </a:endParaRPr>
          </a:p>
          <a:p>
            <a:pPr fontAlgn="base"/>
            <a:r>
              <a:rPr lang="en-US" dirty="0">
                <a:solidFill>
                  <a:schemeClr val="bg1"/>
                </a:solidFill>
                <a:latin typeface="Abadi" panose="020B0604020202020204" charset="0"/>
              </a:rPr>
              <a:t>They will always be there, these armies of heaven, in defense of Abraham’s seed. (8)</a:t>
            </a:r>
            <a:endParaRPr lang="en-US" b="0" i="0" dirty="0">
              <a:solidFill>
                <a:schemeClr val="bg1"/>
              </a:solidFill>
              <a:effectLst/>
              <a:latin typeface="Abadi" panose="020B0604020202020204" charset="0"/>
            </a:endParaRPr>
          </a:p>
        </p:txBody>
      </p:sp>
      <p:pic>
        <p:nvPicPr>
          <p:cNvPr id="3076" name="Picture 4" descr="http://www.atlantisquest.com/chario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8338" y="3288453"/>
            <a:ext cx="3781425" cy="29432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1044" y="334567"/>
            <a:ext cx="1863436" cy="2327564"/>
          </a:xfrm>
          <a:prstGeom prst="rect">
            <a:avLst/>
          </a:prstGeom>
        </p:spPr>
      </p:pic>
      <p:sp>
        <p:nvSpPr>
          <p:cNvPr id="7" name="Rectangle 6"/>
          <p:cNvSpPr/>
          <p:nvPr/>
        </p:nvSpPr>
        <p:spPr>
          <a:xfrm>
            <a:off x="3754170" y="1108571"/>
            <a:ext cx="6096000" cy="1200329"/>
          </a:xfrm>
          <a:prstGeom prst="rect">
            <a:avLst/>
          </a:prstGeom>
        </p:spPr>
        <p:txBody>
          <a:bodyPr>
            <a:spAutoFit/>
          </a:bodyPr>
          <a:lstStyle/>
          <a:p>
            <a:pPr fontAlgn="base"/>
            <a:r>
              <a:rPr lang="en-US" sz="2400" dirty="0">
                <a:solidFill>
                  <a:schemeClr val="bg1"/>
                </a:solidFill>
                <a:latin typeface="Abadi" panose="020B0604020202020204" charset="0"/>
              </a:rPr>
              <a:t>In the gospel of Jesus Christ you have help from both sides of the veil and you must never forget that. </a:t>
            </a:r>
          </a:p>
        </p:txBody>
      </p:sp>
      <p:pic>
        <p:nvPicPr>
          <p:cNvPr id="4" name="Picture 3">
            <a:extLst>
              <a:ext uri="{FF2B5EF4-FFF2-40B4-BE49-F238E27FC236}">
                <a16:creationId xmlns:a16="http://schemas.microsoft.com/office/drawing/2014/main" id="{47E03B15-5958-B641-D190-93320496D383}"/>
              </a:ext>
            </a:extLst>
          </p:cNvPr>
          <p:cNvPicPr>
            <a:picLocks noChangeAspect="1"/>
          </p:cNvPicPr>
          <p:nvPr/>
        </p:nvPicPr>
        <p:blipFill>
          <a:blip r:embed="rId5"/>
          <a:stretch>
            <a:fillRect/>
          </a:stretch>
        </p:blipFill>
        <p:spPr>
          <a:xfrm>
            <a:off x="450528" y="337106"/>
            <a:ext cx="3052320" cy="2949569"/>
          </a:xfrm>
          <a:prstGeom prst="rect">
            <a:avLst/>
          </a:prstGeom>
        </p:spPr>
      </p:pic>
      <p:sp>
        <p:nvSpPr>
          <p:cNvPr id="5" name="TextBox 4">
            <a:extLst>
              <a:ext uri="{FF2B5EF4-FFF2-40B4-BE49-F238E27FC236}">
                <a16:creationId xmlns:a16="http://schemas.microsoft.com/office/drawing/2014/main" id="{F0352A21-8BA1-295D-0FF4-90320EA61612}"/>
              </a:ext>
            </a:extLst>
          </p:cNvPr>
          <p:cNvSpPr txBox="1"/>
          <p:nvPr/>
        </p:nvSpPr>
        <p:spPr>
          <a:xfrm>
            <a:off x="54321" y="56720"/>
            <a:ext cx="12158804" cy="769441"/>
          </a:xfrm>
          <a:prstGeom prst="rect">
            <a:avLst/>
          </a:prstGeom>
          <a:noFill/>
        </p:spPr>
        <p:txBody>
          <a:bodyPr wrap="square" rtlCol="0">
            <a:spAutoFit/>
          </a:bodyPr>
          <a:lstStyle/>
          <a:p>
            <a:pPr algn="ctr"/>
            <a:r>
              <a:rPr lang="en-US" sz="4400" dirty="0">
                <a:solidFill>
                  <a:schemeClr val="bg1"/>
                </a:solidFill>
                <a:latin typeface="Abadi" panose="020B0604020202020204" charset="0"/>
              </a:rPr>
              <a:t>Opening Our Eyes</a:t>
            </a:r>
          </a:p>
        </p:txBody>
      </p:sp>
    </p:spTree>
    <p:extLst>
      <p:ext uri="{BB962C8B-B14F-4D97-AF65-F5344CB8AC3E}">
        <p14:creationId xmlns:p14="http://schemas.microsoft.com/office/powerpoint/2010/main" val="406265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animEffect transition="in" filter="fade">
                                      <p:cBhvr>
                                        <p:cTn id="9" dur="500"/>
                                        <p:tgtEl>
                                          <p:spTgt spid="307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203.photobucket.com/albums/aa256/kyekye4/Decorated%20images/turquoise-motion-background.gif"/>
          <p:cNvPicPr>
            <a:picLocks noChangeAspect="1" noChangeArrowheads="1"/>
          </p:cNvPicPr>
          <p:nvPr/>
        </p:nvPicPr>
        <p:blipFill rotWithShape="1">
          <a:blip r:embed="rId2">
            <a:extLst>
              <a:ext uri="{28A0092B-C50C-407E-A947-70E740481C1C}">
                <a14:useLocalDpi xmlns:a14="http://schemas.microsoft.com/office/drawing/2010/main" val="0"/>
              </a:ext>
            </a:extLst>
          </a:blip>
          <a:srcRect r="-297" b="19736"/>
          <a:stretch/>
        </p:blipFill>
        <p:spPr bwMode="auto">
          <a:xfrm flipV="1">
            <a:off x="0" y="0"/>
            <a:ext cx="1225839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321" y="56720"/>
            <a:ext cx="12158804" cy="461665"/>
          </a:xfrm>
          <a:prstGeom prst="rect">
            <a:avLst/>
          </a:prstGeom>
          <a:noFill/>
        </p:spPr>
        <p:txBody>
          <a:bodyPr wrap="square" rtlCol="0">
            <a:spAutoFit/>
          </a:bodyPr>
          <a:lstStyle/>
          <a:p>
            <a:pPr algn="ctr"/>
            <a:r>
              <a:rPr lang="en-US" sz="2400" dirty="0">
                <a:solidFill>
                  <a:schemeClr val="bg1"/>
                </a:solidFill>
                <a:latin typeface="Abadi" panose="020B0604020202020204" charset="0"/>
              </a:rPr>
              <a:t>The Rest of the Story—2 Kings 6:24-13:25</a:t>
            </a:r>
          </a:p>
        </p:txBody>
      </p:sp>
      <p:sp>
        <p:nvSpPr>
          <p:cNvPr id="72" name="TextBox 71"/>
          <p:cNvSpPr txBox="1"/>
          <p:nvPr/>
        </p:nvSpPr>
        <p:spPr>
          <a:xfrm>
            <a:off x="10224245" y="6402499"/>
            <a:ext cx="1828800" cy="369332"/>
          </a:xfrm>
          <a:prstGeom prst="rect">
            <a:avLst/>
          </a:prstGeom>
          <a:noFill/>
        </p:spPr>
        <p:txBody>
          <a:bodyPr wrap="square" rtlCol="0">
            <a:spAutoFit/>
          </a:bodyPr>
          <a:lstStyle/>
          <a:p>
            <a:pPr algn="r"/>
            <a:r>
              <a:rPr lang="en-US" dirty="0">
                <a:solidFill>
                  <a:schemeClr val="bg1"/>
                </a:solidFill>
                <a:latin typeface="Abadi" panose="020B0604020202020204" charset="0"/>
              </a:rPr>
              <a:t>(6)</a:t>
            </a:r>
          </a:p>
        </p:txBody>
      </p:sp>
      <p:sp>
        <p:nvSpPr>
          <p:cNvPr id="19" name="Rectangle 18"/>
          <p:cNvSpPr/>
          <p:nvPr/>
        </p:nvSpPr>
        <p:spPr>
          <a:xfrm>
            <a:off x="4932233" y="2055540"/>
            <a:ext cx="3773069" cy="646331"/>
          </a:xfrm>
          <a:prstGeom prst="rect">
            <a:avLst/>
          </a:prstGeom>
        </p:spPr>
        <p:txBody>
          <a:bodyPr wrap="square">
            <a:spAutoFit/>
          </a:bodyPr>
          <a:lstStyle/>
          <a:p>
            <a:pPr fontAlgn="base"/>
            <a:r>
              <a:rPr lang="en-US" dirty="0">
                <a:solidFill>
                  <a:schemeClr val="bg1"/>
                </a:solidFill>
                <a:latin typeface="Abadi" panose="020B0604020202020204" charset="0"/>
              </a:rPr>
              <a:t>Elisha led them right into Samaria and their eyes were open</a:t>
            </a:r>
            <a:endParaRPr lang="en-US" b="0" i="0" dirty="0">
              <a:solidFill>
                <a:schemeClr val="bg1"/>
              </a:solidFill>
              <a:effectLst/>
              <a:latin typeface="Abadi" panose="020B060402020202020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69288074"/>
              </p:ext>
            </p:extLst>
          </p:nvPr>
        </p:nvGraphicFramePr>
        <p:xfrm>
          <a:off x="205600" y="447901"/>
          <a:ext cx="11563906" cy="6248400"/>
        </p:xfrm>
        <a:graphic>
          <a:graphicData uri="http://schemas.openxmlformats.org/drawingml/2006/table">
            <a:tbl>
              <a:tblPr firstRow="1" bandRow="1">
                <a:tableStyleId>{7DF18680-E054-41AD-8BC1-D1AEF772440D}</a:tableStyleId>
              </a:tblPr>
              <a:tblGrid>
                <a:gridCol w="3605909">
                  <a:extLst>
                    <a:ext uri="{9D8B030D-6E8A-4147-A177-3AD203B41FA5}">
                      <a16:colId xmlns:a16="http://schemas.microsoft.com/office/drawing/2014/main" val="20000"/>
                    </a:ext>
                  </a:extLst>
                </a:gridCol>
                <a:gridCol w="6282457">
                  <a:extLst>
                    <a:ext uri="{9D8B030D-6E8A-4147-A177-3AD203B41FA5}">
                      <a16:colId xmlns:a16="http://schemas.microsoft.com/office/drawing/2014/main" val="20001"/>
                    </a:ext>
                  </a:extLst>
                </a:gridCol>
                <a:gridCol w="1675540">
                  <a:extLst>
                    <a:ext uri="{9D8B030D-6E8A-4147-A177-3AD203B41FA5}">
                      <a16:colId xmlns:a16="http://schemas.microsoft.com/office/drawing/2014/main" val="20002"/>
                    </a:ext>
                  </a:extLst>
                </a:gridCol>
              </a:tblGrid>
              <a:tr h="370840">
                <a:tc>
                  <a:txBody>
                    <a:bodyPr/>
                    <a:lstStyle/>
                    <a:p>
                      <a:r>
                        <a:rPr lang="en-US" sz="1200" dirty="0">
                          <a:latin typeface="Abadi" panose="020B0604020202020204" charset="0"/>
                        </a:rPr>
                        <a:t>Kings,</a:t>
                      </a:r>
                      <a:r>
                        <a:rPr lang="en-US" sz="1200" baseline="0" dirty="0"/>
                        <a:t> Rulers and Prophet Elisha</a:t>
                      </a:r>
                      <a:endParaRPr lang="en-US" sz="1200" dirty="0"/>
                    </a:p>
                  </a:txBody>
                  <a:tcPr/>
                </a:tc>
                <a:tc>
                  <a:txBody>
                    <a:bodyPr/>
                    <a:lstStyle/>
                    <a:p>
                      <a:endParaRPr lang="en-US" sz="1200" dirty="0">
                        <a:latin typeface="Abadi" panose="020B0604020202020204" charset="0"/>
                      </a:endParaRPr>
                    </a:p>
                  </a:txBody>
                  <a:tcPr/>
                </a:tc>
                <a:tc>
                  <a:txBody>
                    <a:bodyPr/>
                    <a:lstStyle/>
                    <a:p>
                      <a:r>
                        <a:rPr lang="en-US" sz="1200" dirty="0">
                          <a:latin typeface="Abadi" panose="020B0604020202020204" charset="0"/>
                        </a:rPr>
                        <a:t>2 Kings</a:t>
                      </a:r>
                    </a:p>
                  </a:txBody>
                  <a:tcPr/>
                </a:tc>
                <a:extLst>
                  <a:ext uri="{0D108BD9-81ED-4DB2-BD59-A6C34878D82A}">
                    <a16:rowId xmlns:a16="http://schemas.microsoft.com/office/drawing/2014/main" val="10000"/>
                  </a:ext>
                </a:extLst>
              </a:tr>
              <a:tr h="370840">
                <a:tc>
                  <a:txBody>
                    <a:bodyPr/>
                    <a:lstStyle/>
                    <a:p>
                      <a:r>
                        <a:rPr lang="en-US" sz="1200" dirty="0">
                          <a:latin typeface="Abadi" panose="020B0604020202020204" charset="0"/>
                        </a:rPr>
                        <a:t>Miracles</a:t>
                      </a:r>
                      <a:r>
                        <a:rPr lang="en-US" sz="1200" baseline="0" dirty="0"/>
                        <a:t> from Elisha</a:t>
                      </a:r>
                      <a:endParaRPr lang="en-US" sz="1200" dirty="0"/>
                    </a:p>
                  </a:txBody>
                  <a:tcPr/>
                </a:tc>
                <a:tc>
                  <a:txBody>
                    <a:bodyPr/>
                    <a:lstStyle/>
                    <a:p>
                      <a:r>
                        <a:rPr lang="en-US" sz="1200" dirty="0">
                          <a:latin typeface="Abadi" panose="020B0604020202020204" charset="0"/>
                        </a:rPr>
                        <a:t>Second Syrian Attack</a:t>
                      </a:r>
                    </a:p>
                  </a:txBody>
                  <a:tcPr/>
                </a:tc>
                <a:tc>
                  <a:txBody>
                    <a:bodyPr/>
                    <a:lstStyle/>
                    <a:p>
                      <a:r>
                        <a:rPr lang="en-US" sz="1200" dirty="0">
                          <a:latin typeface="Abadi" panose="020B0604020202020204" charset="0"/>
                        </a:rPr>
                        <a:t>6:24-7:20</a:t>
                      </a:r>
                    </a:p>
                  </a:txBody>
                  <a:tcPr/>
                </a:tc>
                <a:extLst>
                  <a:ext uri="{0D108BD9-81ED-4DB2-BD59-A6C34878D82A}">
                    <a16:rowId xmlns:a16="http://schemas.microsoft.com/office/drawing/2014/main" val="10001"/>
                  </a:ext>
                </a:extLst>
              </a:tr>
              <a:tr h="370840">
                <a:tc>
                  <a:txBody>
                    <a:bodyPr/>
                    <a:lstStyle/>
                    <a:p>
                      <a:r>
                        <a:rPr lang="en-US" sz="1200" dirty="0">
                          <a:latin typeface="Abadi" panose="020B0604020202020204" charset="0"/>
                        </a:rPr>
                        <a:t>Siege of Samaria </a:t>
                      </a:r>
                    </a:p>
                  </a:txBody>
                  <a:tcPr/>
                </a:tc>
                <a:tc>
                  <a:txBody>
                    <a:bodyPr/>
                    <a:lstStyle/>
                    <a:p>
                      <a:r>
                        <a:rPr lang="en-US" sz="1200" dirty="0">
                          <a:latin typeface="Abadi" panose="020B0604020202020204" charset="0"/>
                        </a:rPr>
                        <a:t>Causes famine</a:t>
                      </a:r>
                    </a:p>
                  </a:txBody>
                  <a:tcPr/>
                </a:tc>
                <a:tc>
                  <a:txBody>
                    <a:bodyPr/>
                    <a:lstStyle/>
                    <a:p>
                      <a:r>
                        <a:rPr lang="en-US" sz="1200" dirty="0">
                          <a:latin typeface="Abadi" panose="020B0604020202020204" charset="0"/>
                        </a:rPr>
                        <a:t>6:24-29</a:t>
                      </a:r>
                    </a:p>
                  </a:txBody>
                  <a:tcPr/>
                </a:tc>
                <a:extLst>
                  <a:ext uri="{0D108BD9-81ED-4DB2-BD59-A6C34878D82A}">
                    <a16:rowId xmlns:a16="http://schemas.microsoft.com/office/drawing/2014/main" val="10002"/>
                  </a:ext>
                </a:extLst>
              </a:tr>
              <a:tr h="370840">
                <a:tc>
                  <a:txBody>
                    <a:bodyPr/>
                    <a:lstStyle/>
                    <a:p>
                      <a:r>
                        <a:rPr lang="en-US" sz="1200" dirty="0">
                          <a:latin typeface="Abadi" panose="020B0604020202020204" charset="0"/>
                        </a:rPr>
                        <a:t>Elisha’s Prophecies</a:t>
                      </a:r>
                    </a:p>
                  </a:txBody>
                  <a:tcPr/>
                </a:tc>
                <a:tc>
                  <a:txBody>
                    <a:bodyPr/>
                    <a:lstStyle/>
                    <a:p>
                      <a:endParaRPr lang="en-US" sz="1200" dirty="0">
                        <a:latin typeface="Abadi" panose="020B0604020202020204" charset="0"/>
                      </a:endParaRPr>
                    </a:p>
                  </a:txBody>
                  <a:tcPr/>
                </a:tc>
                <a:tc>
                  <a:txBody>
                    <a:bodyPr/>
                    <a:lstStyle/>
                    <a:p>
                      <a:r>
                        <a:rPr lang="en-US" sz="1200" dirty="0">
                          <a:latin typeface="Abadi" panose="020B0604020202020204" charset="0"/>
                        </a:rPr>
                        <a:t>6:30-7:20</a:t>
                      </a:r>
                    </a:p>
                  </a:txBody>
                  <a:tcPr/>
                </a:tc>
                <a:extLst>
                  <a:ext uri="{0D108BD9-81ED-4DB2-BD59-A6C34878D82A}">
                    <a16:rowId xmlns:a16="http://schemas.microsoft.com/office/drawing/2014/main" val="10003"/>
                  </a:ext>
                </a:extLst>
              </a:tr>
              <a:tr h="370840">
                <a:tc>
                  <a:txBody>
                    <a:bodyPr/>
                    <a:lstStyle/>
                    <a:p>
                      <a:r>
                        <a:rPr lang="en-US" sz="1200" dirty="0">
                          <a:latin typeface="Abadi" panose="020B0604020202020204" charset="0"/>
                        </a:rPr>
                        <a:t>Elisha’s Ministry</a:t>
                      </a:r>
                    </a:p>
                  </a:txBody>
                  <a:tcPr/>
                </a:tc>
                <a:tc>
                  <a:txBody>
                    <a:bodyPr/>
                    <a:lstStyle/>
                    <a:p>
                      <a:r>
                        <a:rPr lang="en-US" sz="1200" dirty="0">
                          <a:latin typeface="Abadi" panose="020B0604020202020204" charset="0"/>
                        </a:rPr>
                        <a:t>With </a:t>
                      </a:r>
                      <a:r>
                        <a:rPr lang="en-US" sz="1200" dirty="0" err="1"/>
                        <a:t>Shunammite</a:t>
                      </a:r>
                      <a:r>
                        <a:rPr lang="en-US" sz="1200" dirty="0"/>
                        <a:t> Woman</a:t>
                      </a:r>
                    </a:p>
                  </a:txBody>
                  <a:tcPr/>
                </a:tc>
                <a:tc>
                  <a:txBody>
                    <a:bodyPr/>
                    <a:lstStyle/>
                    <a:p>
                      <a:r>
                        <a:rPr lang="en-US" sz="1200" dirty="0">
                          <a:latin typeface="Abadi" panose="020B0604020202020204" charset="0"/>
                        </a:rPr>
                        <a:t>8:1-6</a:t>
                      </a:r>
                    </a:p>
                  </a:txBody>
                  <a:tcPr/>
                </a:tc>
                <a:extLst>
                  <a:ext uri="{0D108BD9-81ED-4DB2-BD59-A6C34878D82A}">
                    <a16:rowId xmlns:a16="http://schemas.microsoft.com/office/drawing/2014/main" val="10004"/>
                  </a:ext>
                </a:extLst>
              </a:tr>
              <a:tr h="370840">
                <a:tc>
                  <a:txBody>
                    <a:bodyPr/>
                    <a:lstStyle/>
                    <a:p>
                      <a:r>
                        <a:rPr lang="en-US" sz="1200" dirty="0">
                          <a:latin typeface="Abadi" panose="020B0604020202020204" charset="0"/>
                        </a:rPr>
                        <a:t>Elisha’s Ministry</a:t>
                      </a:r>
                    </a:p>
                  </a:txBody>
                  <a:tcPr/>
                </a:tc>
                <a:tc>
                  <a:txBody>
                    <a:bodyPr/>
                    <a:lstStyle/>
                    <a:p>
                      <a:r>
                        <a:rPr lang="en-US" sz="1200" dirty="0">
                          <a:latin typeface="Abadi" panose="020B0604020202020204" charset="0"/>
                        </a:rPr>
                        <a:t>With the King of Syria</a:t>
                      </a:r>
                    </a:p>
                  </a:txBody>
                  <a:tcPr/>
                </a:tc>
                <a:tc>
                  <a:txBody>
                    <a:bodyPr/>
                    <a:lstStyle/>
                    <a:p>
                      <a:r>
                        <a:rPr lang="en-US" sz="1200" dirty="0">
                          <a:latin typeface="Abadi" panose="020B0604020202020204" charset="0"/>
                        </a:rPr>
                        <a:t>8:7-15</a:t>
                      </a:r>
                    </a:p>
                  </a:txBody>
                  <a:tcPr/>
                </a:tc>
                <a:extLst>
                  <a:ext uri="{0D108BD9-81ED-4DB2-BD59-A6C34878D82A}">
                    <a16:rowId xmlns:a16="http://schemas.microsoft.com/office/drawing/2014/main" val="10005"/>
                  </a:ext>
                </a:extLst>
              </a:tr>
              <a:tr h="370840">
                <a:tc>
                  <a:txBody>
                    <a:bodyPr/>
                    <a:lstStyle/>
                    <a:p>
                      <a:r>
                        <a:rPr lang="en-US" sz="1200" dirty="0">
                          <a:latin typeface="Abadi" panose="020B0604020202020204" charset="0"/>
                        </a:rPr>
                        <a:t>The Reign of Judah</a:t>
                      </a:r>
                    </a:p>
                  </a:txBody>
                  <a:tcPr/>
                </a:tc>
                <a:tc>
                  <a:txBody>
                    <a:bodyPr/>
                    <a:lstStyle/>
                    <a:p>
                      <a:endParaRPr lang="en-US" sz="1200" dirty="0">
                        <a:latin typeface="Abadi" panose="020B0604020202020204" charset="0"/>
                      </a:endParaRPr>
                    </a:p>
                  </a:txBody>
                  <a:tcPr/>
                </a:tc>
                <a:tc>
                  <a:txBody>
                    <a:bodyPr/>
                    <a:lstStyle/>
                    <a:p>
                      <a:r>
                        <a:rPr lang="en-US" sz="1200" dirty="0">
                          <a:latin typeface="Abadi" panose="020B0604020202020204" charset="0"/>
                        </a:rPr>
                        <a:t>8:16-24</a:t>
                      </a:r>
                    </a:p>
                  </a:txBody>
                  <a:tcPr/>
                </a:tc>
                <a:extLst>
                  <a:ext uri="{0D108BD9-81ED-4DB2-BD59-A6C34878D82A}">
                    <a16:rowId xmlns:a16="http://schemas.microsoft.com/office/drawing/2014/main" val="10006"/>
                  </a:ext>
                </a:extLst>
              </a:tr>
              <a:tr h="370840">
                <a:tc>
                  <a:txBody>
                    <a:bodyPr/>
                    <a:lstStyle/>
                    <a:p>
                      <a:r>
                        <a:rPr lang="en-US" sz="1200" dirty="0">
                          <a:latin typeface="Abadi" panose="020B0604020202020204" charset="0"/>
                        </a:rPr>
                        <a:t>The Reign of </a:t>
                      </a:r>
                      <a:r>
                        <a:rPr lang="en-US" sz="1200" dirty="0" err="1"/>
                        <a:t>Ahaziah</a:t>
                      </a:r>
                      <a:r>
                        <a:rPr lang="en-US" sz="1200" dirty="0"/>
                        <a:t> in Judah—and death</a:t>
                      </a:r>
                    </a:p>
                  </a:txBody>
                  <a:tcPr/>
                </a:tc>
                <a:tc>
                  <a:txBody>
                    <a:bodyPr/>
                    <a:lstStyle/>
                    <a:p>
                      <a:r>
                        <a:rPr lang="en-US" sz="1200" dirty="0">
                          <a:latin typeface="Abadi" panose="020B0604020202020204" charset="0"/>
                        </a:rPr>
                        <a:t>Spiritual evaluation, and political situation under </a:t>
                      </a:r>
                      <a:r>
                        <a:rPr lang="en-US" sz="1200" dirty="0" err="1"/>
                        <a:t>Ahaziah</a:t>
                      </a:r>
                      <a:endParaRPr lang="en-US" sz="1200" dirty="0"/>
                    </a:p>
                  </a:txBody>
                  <a:tcPr/>
                </a:tc>
                <a:tc>
                  <a:txBody>
                    <a:bodyPr/>
                    <a:lstStyle/>
                    <a:p>
                      <a:r>
                        <a:rPr lang="en-US" sz="1200" dirty="0">
                          <a:latin typeface="Abadi" panose="020B0604020202020204" charset="0"/>
                        </a:rPr>
                        <a:t>8:25-9:29</a:t>
                      </a:r>
                    </a:p>
                    <a:p>
                      <a:r>
                        <a:rPr lang="en-US" sz="1200" dirty="0"/>
                        <a:t>9:27-29</a:t>
                      </a:r>
                    </a:p>
                  </a:txBody>
                  <a:tcPr/>
                </a:tc>
                <a:extLst>
                  <a:ext uri="{0D108BD9-81ED-4DB2-BD59-A6C34878D82A}">
                    <a16:rowId xmlns:a16="http://schemas.microsoft.com/office/drawing/2014/main" val="10007"/>
                  </a:ext>
                </a:extLst>
              </a:tr>
              <a:tr h="370840">
                <a:tc>
                  <a:txBody>
                    <a:bodyPr/>
                    <a:lstStyle/>
                    <a:p>
                      <a:r>
                        <a:rPr lang="en-US" sz="1200" dirty="0">
                          <a:latin typeface="Abadi" panose="020B0604020202020204" charset="0"/>
                        </a:rPr>
                        <a:t>Battle against Syria</a:t>
                      </a:r>
                    </a:p>
                  </a:txBody>
                  <a:tcPr/>
                </a:tc>
                <a:tc>
                  <a:txBody>
                    <a:bodyPr/>
                    <a:lstStyle/>
                    <a:p>
                      <a:endParaRPr lang="en-US" sz="1200" dirty="0">
                        <a:latin typeface="Abadi" panose="020B0604020202020204" charset="0"/>
                      </a:endParaRPr>
                    </a:p>
                  </a:txBody>
                  <a:tcPr/>
                </a:tc>
                <a:tc>
                  <a:txBody>
                    <a:bodyPr/>
                    <a:lstStyle/>
                    <a:p>
                      <a:r>
                        <a:rPr lang="en-US" sz="1200" dirty="0">
                          <a:latin typeface="Abadi" panose="020B0604020202020204" charset="0"/>
                        </a:rPr>
                        <a:t>8:28-29</a:t>
                      </a:r>
                    </a:p>
                  </a:txBody>
                  <a:tcPr/>
                </a:tc>
                <a:extLst>
                  <a:ext uri="{0D108BD9-81ED-4DB2-BD59-A6C34878D82A}">
                    <a16:rowId xmlns:a16="http://schemas.microsoft.com/office/drawing/2014/main" val="10008"/>
                  </a:ext>
                </a:extLst>
              </a:tr>
              <a:tr h="370840">
                <a:tc>
                  <a:txBody>
                    <a:bodyPr/>
                    <a:lstStyle/>
                    <a:p>
                      <a:r>
                        <a:rPr lang="en-US" sz="1200" dirty="0">
                          <a:latin typeface="Abadi" panose="020B0604020202020204" charset="0"/>
                        </a:rPr>
                        <a:t>Anointing</a:t>
                      </a:r>
                      <a:r>
                        <a:rPr lang="en-US" sz="1200" baseline="0" dirty="0"/>
                        <a:t> of Jehu</a:t>
                      </a:r>
                      <a:endParaRPr lang="en-US" sz="1200" dirty="0"/>
                    </a:p>
                  </a:txBody>
                  <a:tcPr/>
                </a:tc>
                <a:tc>
                  <a:txBody>
                    <a:bodyPr/>
                    <a:lstStyle/>
                    <a:p>
                      <a:r>
                        <a:rPr lang="en-US" sz="1200" dirty="0">
                          <a:latin typeface="Abadi" panose="020B0604020202020204" charset="0"/>
                        </a:rPr>
                        <a:t>King over</a:t>
                      </a:r>
                      <a:r>
                        <a:rPr lang="en-US" sz="1200" baseline="0" dirty="0"/>
                        <a:t> Israel</a:t>
                      </a:r>
                      <a:endParaRPr lang="en-US" sz="1200" dirty="0"/>
                    </a:p>
                  </a:txBody>
                  <a:tcPr/>
                </a:tc>
                <a:tc>
                  <a:txBody>
                    <a:bodyPr/>
                    <a:lstStyle/>
                    <a:p>
                      <a:r>
                        <a:rPr lang="en-US" sz="1200" dirty="0">
                          <a:latin typeface="Abadi" panose="020B0604020202020204" charset="0"/>
                        </a:rPr>
                        <a:t>9:1-13</a:t>
                      </a:r>
                    </a:p>
                  </a:txBody>
                  <a:tcPr/>
                </a:tc>
                <a:extLst>
                  <a:ext uri="{0D108BD9-81ED-4DB2-BD59-A6C34878D82A}">
                    <a16:rowId xmlns:a16="http://schemas.microsoft.com/office/drawing/2014/main" val="10009"/>
                  </a:ext>
                </a:extLst>
              </a:tr>
              <a:tr h="370840">
                <a:tc>
                  <a:txBody>
                    <a:bodyPr/>
                    <a:lstStyle/>
                    <a:p>
                      <a:r>
                        <a:rPr lang="en-US" sz="1200" dirty="0">
                          <a:latin typeface="Abadi" panose="020B0604020202020204" charset="0"/>
                        </a:rPr>
                        <a:t>Execution of </a:t>
                      </a:r>
                      <a:r>
                        <a:rPr lang="en-US" sz="1200" dirty="0" err="1"/>
                        <a:t>Joram</a:t>
                      </a:r>
                      <a:endParaRPr lang="en-US" sz="1200" dirty="0"/>
                    </a:p>
                  </a:txBody>
                  <a:tcPr/>
                </a:tc>
                <a:tc>
                  <a:txBody>
                    <a:bodyPr/>
                    <a:lstStyle/>
                    <a:p>
                      <a:r>
                        <a:rPr lang="en-US" sz="1100" b="0" i="1" kern="1200" dirty="0">
                          <a:solidFill>
                            <a:schemeClr val="dk1"/>
                          </a:solidFill>
                          <a:effectLst/>
                          <a:latin typeface="Abadi" panose="020B0604020202020204" charset="0"/>
                          <a:ea typeface="+mn-ea"/>
                          <a:cs typeface="+mn-cs"/>
                        </a:rPr>
                        <a:t>And Jehu drew a bow with his full strength, and </a:t>
                      </a:r>
                      <a:r>
                        <a:rPr lang="en-US" sz="1100" b="0" i="1" kern="1200" dirty="0" err="1">
                          <a:solidFill>
                            <a:schemeClr val="dk1"/>
                          </a:solidFill>
                          <a:effectLst/>
                          <a:latin typeface="Abadi" panose="020B0604020202020204" charset="0"/>
                          <a:ea typeface="+mn-ea"/>
                          <a:cs typeface="+mn-cs"/>
                        </a:rPr>
                        <a:t>smoteJehoram</a:t>
                      </a:r>
                      <a:r>
                        <a:rPr lang="en-US" sz="1100" b="0" i="1" kern="1200" dirty="0">
                          <a:solidFill>
                            <a:schemeClr val="dk1"/>
                          </a:solidFill>
                          <a:effectLst/>
                          <a:latin typeface="Abadi" panose="020B0604020202020204" charset="0"/>
                          <a:ea typeface="+mn-ea"/>
                          <a:cs typeface="+mn-cs"/>
                        </a:rPr>
                        <a:t> between his arms, and the arrow went out at his heart, and he sunk down in his chariot</a:t>
                      </a:r>
                      <a:endParaRPr lang="en-US" sz="1100" i="1" dirty="0"/>
                    </a:p>
                  </a:txBody>
                  <a:tcPr/>
                </a:tc>
                <a:tc>
                  <a:txBody>
                    <a:bodyPr/>
                    <a:lstStyle/>
                    <a:p>
                      <a:r>
                        <a:rPr lang="en-US" sz="1200" dirty="0">
                          <a:latin typeface="Abadi" panose="020B0604020202020204" charset="0"/>
                        </a:rPr>
                        <a:t>9:14-26</a:t>
                      </a:r>
                    </a:p>
                  </a:txBody>
                  <a:tcPr/>
                </a:tc>
                <a:extLst>
                  <a:ext uri="{0D108BD9-81ED-4DB2-BD59-A6C34878D82A}">
                    <a16:rowId xmlns:a16="http://schemas.microsoft.com/office/drawing/2014/main" val="10010"/>
                  </a:ext>
                </a:extLst>
              </a:tr>
              <a:tr h="370840">
                <a:tc>
                  <a:txBody>
                    <a:bodyPr/>
                    <a:lstStyle/>
                    <a:p>
                      <a:r>
                        <a:rPr lang="en-US" sz="1200" dirty="0">
                          <a:latin typeface="Abadi" panose="020B0604020202020204" charset="0"/>
                        </a:rPr>
                        <a:t>The Reign of Jehu—and death</a:t>
                      </a:r>
                    </a:p>
                  </a:txBody>
                  <a:tcPr/>
                </a:tc>
                <a:tc>
                  <a:txBody>
                    <a:bodyPr/>
                    <a:lstStyle/>
                    <a:p>
                      <a:r>
                        <a:rPr lang="en-US" sz="1200" dirty="0">
                          <a:latin typeface="Abadi" panose="020B0604020202020204" charset="0"/>
                        </a:rPr>
                        <a:t>Spiritual evaluation, and political situation under Jehu/ and fulfilment of Elisha’s prophecy</a:t>
                      </a:r>
                    </a:p>
                  </a:txBody>
                  <a:tcPr/>
                </a:tc>
                <a:tc>
                  <a:txBody>
                    <a:bodyPr/>
                    <a:lstStyle/>
                    <a:p>
                      <a:r>
                        <a:rPr lang="en-US" sz="1200" dirty="0">
                          <a:latin typeface="Abadi" panose="020B0604020202020204" charset="0"/>
                        </a:rPr>
                        <a:t>9:30-10:36</a:t>
                      </a:r>
                    </a:p>
                    <a:p>
                      <a:r>
                        <a:rPr lang="en-US" sz="1200" dirty="0"/>
                        <a:t>9:30-10:28</a:t>
                      </a:r>
                    </a:p>
                  </a:txBody>
                  <a:tcPr/>
                </a:tc>
                <a:extLst>
                  <a:ext uri="{0D108BD9-81ED-4DB2-BD59-A6C34878D82A}">
                    <a16:rowId xmlns:a16="http://schemas.microsoft.com/office/drawing/2014/main" val="10011"/>
                  </a:ext>
                </a:extLst>
              </a:tr>
              <a:tr h="370840">
                <a:tc>
                  <a:txBody>
                    <a:bodyPr/>
                    <a:lstStyle/>
                    <a:p>
                      <a:r>
                        <a:rPr lang="en-US" sz="1200" dirty="0">
                          <a:latin typeface="Abadi" panose="020B0604020202020204" charset="0"/>
                        </a:rPr>
                        <a:t>The Reign of Queen </a:t>
                      </a:r>
                      <a:r>
                        <a:rPr lang="en-US" sz="1200" dirty="0" err="1"/>
                        <a:t>Athaliah</a:t>
                      </a:r>
                      <a:r>
                        <a:rPr lang="en-US" sz="1200" dirty="0"/>
                        <a:t> in Judah—and death</a:t>
                      </a:r>
                    </a:p>
                  </a:txBody>
                  <a:tcPr/>
                </a:tc>
                <a:tc>
                  <a:txBody>
                    <a:bodyPr/>
                    <a:lstStyle/>
                    <a:p>
                      <a:r>
                        <a:rPr lang="en-US" sz="1200" dirty="0">
                          <a:latin typeface="Abadi" panose="020B0604020202020204" charset="0"/>
                        </a:rPr>
                        <a:t>Salvation of </a:t>
                      </a:r>
                      <a:r>
                        <a:rPr lang="en-US" sz="1200" dirty="0" err="1"/>
                        <a:t>Joash</a:t>
                      </a:r>
                      <a:r>
                        <a:rPr lang="en-US" sz="1200" dirty="0"/>
                        <a:t>, Overthrow of </a:t>
                      </a:r>
                      <a:r>
                        <a:rPr lang="en-US" sz="1200" dirty="0" err="1"/>
                        <a:t>Athaliah</a:t>
                      </a:r>
                      <a:r>
                        <a:rPr lang="en-US" sz="1200" dirty="0"/>
                        <a:t> by </a:t>
                      </a:r>
                      <a:r>
                        <a:rPr lang="en-US" sz="1200" dirty="0" err="1"/>
                        <a:t>Jehoiada</a:t>
                      </a:r>
                      <a:endParaRPr lang="en-US" sz="1200" dirty="0"/>
                    </a:p>
                  </a:txBody>
                  <a:tcPr/>
                </a:tc>
                <a:tc>
                  <a:txBody>
                    <a:bodyPr/>
                    <a:lstStyle/>
                    <a:p>
                      <a:r>
                        <a:rPr lang="en-US" sz="1200" dirty="0">
                          <a:latin typeface="Abadi" panose="020B0604020202020204" charset="0"/>
                        </a:rPr>
                        <a:t> 11:1-16</a:t>
                      </a:r>
                    </a:p>
                  </a:txBody>
                  <a:tcPr/>
                </a:tc>
                <a:extLst>
                  <a:ext uri="{0D108BD9-81ED-4DB2-BD59-A6C34878D82A}">
                    <a16:rowId xmlns:a16="http://schemas.microsoft.com/office/drawing/2014/main" val="10012"/>
                  </a:ext>
                </a:extLst>
              </a:tr>
              <a:tr h="370840">
                <a:tc>
                  <a:txBody>
                    <a:bodyPr/>
                    <a:lstStyle/>
                    <a:p>
                      <a:r>
                        <a:rPr lang="en-US" sz="1200" dirty="0">
                          <a:latin typeface="Abadi" panose="020B0604020202020204" charset="0"/>
                        </a:rPr>
                        <a:t>The Reign of </a:t>
                      </a:r>
                      <a:r>
                        <a:rPr lang="en-US" sz="1200" dirty="0" err="1"/>
                        <a:t>Joash</a:t>
                      </a:r>
                      <a:r>
                        <a:rPr lang="en-US" sz="1200" dirty="0"/>
                        <a:t> in Judah—and</a:t>
                      </a:r>
                      <a:r>
                        <a:rPr lang="en-US" sz="1200" baseline="0" dirty="0"/>
                        <a:t> death</a:t>
                      </a:r>
                      <a:endParaRPr lang="en-US" sz="1200" dirty="0"/>
                    </a:p>
                  </a:txBody>
                  <a:tcPr/>
                </a:tc>
                <a:tc>
                  <a:txBody>
                    <a:bodyPr/>
                    <a:lstStyle/>
                    <a:p>
                      <a:r>
                        <a:rPr lang="en-US" sz="1200" dirty="0" err="1">
                          <a:latin typeface="Abadi" panose="020B0604020202020204" charset="0"/>
                        </a:rPr>
                        <a:t>Revewal</a:t>
                      </a:r>
                      <a:r>
                        <a:rPr lang="en-US" sz="1200" dirty="0"/>
                        <a:t> of Covenant, Spiritual and </a:t>
                      </a:r>
                      <a:r>
                        <a:rPr lang="en-US" sz="1200" dirty="0" err="1"/>
                        <a:t>poltical</a:t>
                      </a:r>
                      <a:r>
                        <a:rPr lang="en-US" sz="1200" dirty="0"/>
                        <a:t> situation under </a:t>
                      </a:r>
                      <a:r>
                        <a:rPr lang="en-US" sz="1200" dirty="0" err="1"/>
                        <a:t>Joash</a:t>
                      </a:r>
                      <a:endParaRPr lang="en-US" sz="1200" dirty="0"/>
                    </a:p>
                  </a:txBody>
                  <a:tcPr/>
                </a:tc>
                <a:tc>
                  <a:txBody>
                    <a:bodyPr/>
                    <a:lstStyle/>
                    <a:p>
                      <a:r>
                        <a:rPr lang="en-US" sz="1200" dirty="0">
                          <a:latin typeface="Abadi" panose="020B0604020202020204" charset="0"/>
                        </a:rPr>
                        <a:t>11:17-12:21</a:t>
                      </a:r>
                    </a:p>
                  </a:txBody>
                  <a:tcPr/>
                </a:tc>
                <a:extLst>
                  <a:ext uri="{0D108BD9-81ED-4DB2-BD59-A6C34878D82A}">
                    <a16:rowId xmlns:a16="http://schemas.microsoft.com/office/drawing/2014/main" val="10013"/>
                  </a:ext>
                </a:extLst>
              </a:tr>
              <a:tr h="370840">
                <a:tc>
                  <a:txBody>
                    <a:bodyPr/>
                    <a:lstStyle/>
                    <a:p>
                      <a:r>
                        <a:rPr lang="en-US" sz="1200" dirty="0">
                          <a:latin typeface="Abadi" panose="020B0604020202020204" charset="0"/>
                        </a:rPr>
                        <a:t>The Reign</a:t>
                      </a:r>
                      <a:r>
                        <a:rPr lang="en-US" sz="1200" baseline="0" dirty="0"/>
                        <a:t> of </a:t>
                      </a:r>
                      <a:r>
                        <a:rPr lang="en-US" sz="1200" baseline="0" dirty="0" err="1"/>
                        <a:t>Jehoahaz</a:t>
                      </a:r>
                      <a:r>
                        <a:rPr lang="en-US" sz="1200" baseline="0" dirty="0"/>
                        <a:t> and Jehoash in Israel</a:t>
                      </a:r>
                      <a:endParaRPr lang="en-US" sz="1200" dirty="0"/>
                    </a:p>
                  </a:txBody>
                  <a:tcPr/>
                </a:tc>
                <a:tc>
                  <a:txBody>
                    <a:bodyPr/>
                    <a:lstStyle/>
                    <a:p>
                      <a:endParaRPr lang="en-US" sz="1200" dirty="0">
                        <a:latin typeface="Abadi" panose="020B0604020202020204" charset="0"/>
                      </a:endParaRPr>
                    </a:p>
                  </a:txBody>
                  <a:tcPr/>
                </a:tc>
                <a:tc>
                  <a:txBody>
                    <a:bodyPr/>
                    <a:lstStyle/>
                    <a:p>
                      <a:r>
                        <a:rPr lang="en-US" sz="1200" dirty="0">
                          <a:latin typeface="Abadi" panose="020B0604020202020204" charset="0"/>
                        </a:rPr>
                        <a:t>13:1-13</a:t>
                      </a:r>
                    </a:p>
                  </a:txBody>
                  <a:tcPr/>
                </a:tc>
                <a:extLst>
                  <a:ext uri="{0D108BD9-81ED-4DB2-BD59-A6C34878D82A}">
                    <a16:rowId xmlns:a16="http://schemas.microsoft.com/office/drawing/2014/main" val="10014"/>
                  </a:ext>
                </a:extLst>
              </a:tr>
              <a:tr h="370840">
                <a:tc>
                  <a:txBody>
                    <a:bodyPr/>
                    <a:lstStyle/>
                    <a:p>
                      <a:r>
                        <a:rPr lang="en-US" sz="1200" dirty="0">
                          <a:latin typeface="Abadi" panose="020B0604020202020204" charset="0"/>
                        </a:rPr>
                        <a:t>Last Prophecies of Elisha—and death</a:t>
                      </a:r>
                    </a:p>
                  </a:txBody>
                  <a:tcPr/>
                </a:tc>
                <a:tc>
                  <a:txBody>
                    <a:bodyPr/>
                    <a:lstStyle/>
                    <a:p>
                      <a:r>
                        <a:rPr lang="en-US" sz="1200" dirty="0">
                          <a:latin typeface="Abadi" panose="020B0604020202020204" charset="0"/>
                        </a:rPr>
                        <a:t>Prophecy of Israel’s Victory, Miracle of Resurrection at Elisha’s Tomb, and Israel’s Victory over Syria</a:t>
                      </a:r>
                    </a:p>
                  </a:txBody>
                  <a:tcPr/>
                </a:tc>
                <a:tc>
                  <a:txBody>
                    <a:bodyPr/>
                    <a:lstStyle/>
                    <a:p>
                      <a:r>
                        <a:rPr lang="en-US" sz="1200" dirty="0">
                          <a:latin typeface="Abadi" panose="020B0604020202020204" charset="0"/>
                        </a:rPr>
                        <a:t>13:14-25</a:t>
                      </a:r>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719037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203.photobucket.com/albums/aa256/kyekye4/Decorated%20images/turquoise-motion-background.gif"/>
          <p:cNvPicPr>
            <a:picLocks noChangeAspect="1" noChangeArrowheads="1"/>
          </p:cNvPicPr>
          <p:nvPr/>
        </p:nvPicPr>
        <p:blipFill rotWithShape="1">
          <a:blip r:embed="rId2">
            <a:extLst>
              <a:ext uri="{28A0092B-C50C-407E-A947-70E740481C1C}">
                <a14:useLocalDpi xmlns:a14="http://schemas.microsoft.com/office/drawing/2010/main" val="0"/>
              </a:ext>
            </a:extLst>
          </a:blip>
          <a:srcRect t="1" r="518" b="37431"/>
          <a:stretch/>
        </p:blipFill>
        <p:spPr bwMode="auto">
          <a:xfrm flipV="1">
            <a:off x="0" y="-1"/>
            <a:ext cx="12158804"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58804" cy="4801314"/>
          </a:xfrm>
          <a:prstGeom prst="rect">
            <a:avLst/>
          </a:prstGeom>
          <a:noFill/>
        </p:spPr>
        <p:txBody>
          <a:bodyPr wrap="square" rtlCol="0">
            <a:spAutoFit/>
          </a:bodyPr>
          <a:lstStyle/>
          <a:p>
            <a:r>
              <a:rPr lang="en-US" dirty="0">
                <a:solidFill>
                  <a:schemeClr val="bg1"/>
                </a:solidFill>
                <a:latin typeface="Abadi" panose="020B0604020202020204" charset="0"/>
              </a:rPr>
              <a:t>Sources:</a:t>
            </a:r>
          </a:p>
          <a:p>
            <a:endParaRPr lang="en-US" dirty="0">
              <a:solidFill>
                <a:schemeClr val="bg1"/>
              </a:solidFill>
              <a:latin typeface="Abadi" panose="020B0604020202020204" charset="0"/>
            </a:endParaRPr>
          </a:p>
          <a:p>
            <a:r>
              <a:rPr lang="en-US" dirty="0">
                <a:solidFill>
                  <a:schemeClr val="bg1"/>
                </a:solidFill>
                <a:latin typeface="Abadi" panose="020B0604020202020204" charset="0"/>
              </a:rPr>
              <a:t>Suggested Hymn: #293 Each Life That Touches Ours for Good</a:t>
            </a:r>
          </a:p>
          <a:p>
            <a:r>
              <a:rPr lang="en-US" dirty="0">
                <a:solidFill>
                  <a:schemeClr val="bg1"/>
                </a:solidFill>
                <a:latin typeface="Abadi" panose="020B0604020202020204" charset="0"/>
              </a:rPr>
              <a:t>Video: </a:t>
            </a:r>
            <a:r>
              <a:rPr lang="en-US" dirty="0" err="1">
                <a:solidFill>
                  <a:schemeClr val="bg1"/>
                </a:solidFill>
                <a:latin typeface="Abadi" panose="020B0604020202020204" charset="0"/>
              </a:rPr>
              <a:t>Naaman</a:t>
            </a:r>
            <a:r>
              <a:rPr lang="en-US" dirty="0">
                <a:solidFill>
                  <a:schemeClr val="bg1"/>
                </a:solidFill>
                <a:latin typeface="Abadi" panose="020B0604020202020204" charset="0"/>
              </a:rPr>
              <a:t> and Elisha (14:30)</a:t>
            </a:r>
          </a:p>
          <a:p>
            <a:endParaRPr lang="en-US" dirty="0">
              <a:solidFill>
                <a:schemeClr val="bg1"/>
              </a:solidFill>
              <a:latin typeface="Abadi" panose="020B0604020202020204" charset="0"/>
            </a:endParaRPr>
          </a:p>
          <a:p>
            <a:pPr marL="342900" indent="-342900">
              <a:buAutoNum type="arabicPeriod"/>
            </a:pPr>
            <a:r>
              <a:rPr lang="en-US" i="1" dirty="0">
                <a:solidFill>
                  <a:schemeClr val="bg1"/>
                </a:solidFill>
                <a:latin typeface="Abadi" panose="020B0604020202020204" charset="0"/>
              </a:rPr>
              <a:t>Who’s Who in the Old Testament </a:t>
            </a:r>
            <a:r>
              <a:rPr lang="en-US" dirty="0">
                <a:solidFill>
                  <a:schemeClr val="bg1"/>
                </a:solidFill>
                <a:latin typeface="Abadi" panose="020B0604020202020204" charset="0"/>
              </a:rPr>
              <a:t> by Ed J. </a:t>
            </a:r>
            <a:r>
              <a:rPr lang="en-US" dirty="0" err="1">
                <a:solidFill>
                  <a:schemeClr val="bg1"/>
                </a:solidFill>
                <a:latin typeface="Abadi" panose="020B0604020202020204" charset="0"/>
              </a:rPr>
              <a:t>Pinegar</a:t>
            </a:r>
            <a:r>
              <a:rPr lang="en-US" dirty="0">
                <a:solidFill>
                  <a:schemeClr val="bg1"/>
                </a:solidFill>
                <a:latin typeface="Abadi" panose="020B0604020202020204" charset="0"/>
              </a:rPr>
              <a:t> and Richard J. Allen pp. 137-138</a:t>
            </a:r>
          </a:p>
          <a:p>
            <a:pPr marL="342900" indent="-342900">
              <a:buFontTx/>
              <a:buAutoNum type="arabicPeriod"/>
            </a:pPr>
            <a:r>
              <a:rPr lang="en-US" b="0" i="0" dirty="0">
                <a:solidFill>
                  <a:schemeClr val="bg1"/>
                </a:solidFill>
                <a:effectLst/>
                <a:latin typeface="Abadi" panose="020B0604020202020204" charset="0"/>
              </a:rPr>
              <a:t>President Gordon B. Hinckley (“Everything to Gain—Nothing to Lose,” </a:t>
            </a:r>
            <a:r>
              <a:rPr lang="en-US" b="0" i="1" dirty="0">
                <a:solidFill>
                  <a:schemeClr val="bg1"/>
                </a:solidFill>
                <a:effectLst/>
                <a:latin typeface="Abadi" panose="020B0604020202020204" charset="0"/>
              </a:rPr>
              <a:t>Ensign</a:t>
            </a:r>
            <a:r>
              <a:rPr lang="en-US" b="0" i="0" dirty="0">
                <a:solidFill>
                  <a:schemeClr val="bg1"/>
                </a:solidFill>
                <a:effectLst/>
                <a:latin typeface="Abadi" panose="020B0604020202020204" charset="0"/>
              </a:rPr>
              <a:t>, Nov. 1976, 96)</a:t>
            </a:r>
            <a:endParaRPr lang="en-US" dirty="0">
              <a:solidFill>
                <a:schemeClr val="bg1"/>
              </a:solidFill>
              <a:latin typeface="Abadi" panose="020B0604020202020204" charset="0"/>
            </a:endParaRPr>
          </a:p>
          <a:p>
            <a:pPr marL="342900" indent="-342900">
              <a:buFontTx/>
              <a:buAutoNum type="arabicPeriod"/>
            </a:pPr>
            <a:r>
              <a:rPr lang="en-US" b="0" i="0" dirty="0">
                <a:solidFill>
                  <a:schemeClr val="bg1"/>
                </a:solidFill>
                <a:effectLst/>
                <a:latin typeface="Abadi" panose="020B0604020202020204" charset="0"/>
              </a:rPr>
              <a:t>Richard Tice, “Bekahs, Shekels, and Talents: A Look at Biblical References to Money,” </a:t>
            </a:r>
            <a:r>
              <a:rPr lang="en-US" b="0" i="1" dirty="0">
                <a:solidFill>
                  <a:schemeClr val="bg1"/>
                </a:solidFill>
                <a:effectLst/>
                <a:latin typeface="Abadi" panose="020B0604020202020204" charset="0"/>
              </a:rPr>
              <a:t>Ensign</a:t>
            </a:r>
            <a:r>
              <a:rPr lang="en-US" b="0" i="0" dirty="0">
                <a:solidFill>
                  <a:schemeClr val="bg1"/>
                </a:solidFill>
                <a:effectLst/>
                <a:latin typeface="Abadi" panose="020B0604020202020204" charset="0"/>
              </a:rPr>
              <a:t>, Aug. 1987, 31</a:t>
            </a:r>
            <a:endParaRPr lang="en-US" dirty="0">
              <a:solidFill>
                <a:schemeClr val="bg1"/>
              </a:solidFill>
              <a:latin typeface="Abadi" panose="020B0604020202020204" charset="0"/>
            </a:endParaRPr>
          </a:p>
          <a:p>
            <a:pPr marL="342900" indent="-342900">
              <a:buFontTx/>
              <a:buAutoNum type="arabicPeriod"/>
            </a:pPr>
            <a:r>
              <a:rPr lang="en-US" dirty="0">
                <a:solidFill>
                  <a:schemeClr val="bg1"/>
                </a:solidFill>
                <a:latin typeface="Abadi" panose="020B0604020202020204" charset="0"/>
              </a:rPr>
              <a:t>Orson F. Whitney (</a:t>
            </a:r>
            <a:r>
              <a:rPr lang="en-US" i="1" dirty="0">
                <a:solidFill>
                  <a:schemeClr val="bg1"/>
                </a:solidFill>
                <a:latin typeface="Abadi" panose="020B0604020202020204" charset="0"/>
              </a:rPr>
              <a:t>Journal of Discourses</a:t>
            </a:r>
            <a:r>
              <a:rPr lang="en-US" dirty="0">
                <a:solidFill>
                  <a:schemeClr val="bg1"/>
                </a:solidFill>
                <a:latin typeface="Abadi" panose="020B0604020202020204" charset="0"/>
              </a:rPr>
              <a:t>, 26 vols. [London: Latter-day Saints' Book Depot, 1854-1886], 21: 239 - 240)</a:t>
            </a:r>
          </a:p>
          <a:p>
            <a:pPr marL="342900" indent="-342900">
              <a:buFontTx/>
              <a:buAutoNum type="arabicPeriod"/>
            </a:pPr>
            <a:r>
              <a:rPr lang="en-US" dirty="0">
                <a:solidFill>
                  <a:schemeClr val="bg1"/>
                </a:solidFill>
                <a:latin typeface="Abadi" panose="020B0604020202020204" charset="0"/>
              </a:rPr>
              <a:t> Thomas S. Monson </a:t>
            </a:r>
            <a:r>
              <a:rPr lang="en-US" i="1" dirty="0">
                <a:solidFill>
                  <a:schemeClr val="bg1"/>
                </a:solidFill>
                <a:latin typeface="Abadi" panose="020B0604020202020204" charset="0"/>
              </a:rPr>
              <a:t>Consider the Blessings </a:t>
            </a:r>
            <a:r>
              <a:rPr lang="en-US" dirty="0">
                <a:solidFill>
                  <a:schemeClr val="bg1"/>
                </a:solidFill>
                <a:latin typeface="Abadi" panose="020B0604020202020204" charset="0"/>
              </a:rPr>
              <a:t>Ensign or Liahona, Nov. 2012</a:t>
            </a:r>
          </a:p>
          <a:p>
            <a:pPr marL="342900" indent="-342900">
              <a:buFontTx/>
              <a:buAutoNum type="arabicPeriod"/>
            </a:pPr>
            <a:r>
              <a:rPr lang="en-US" dirty="0">
                <a:solidFill>
                  <a:schemeClr val="bg1"/>
                </a:solidFill>
                <a:latin typeface="Abadi" panose="020B0604020202020204" charset="0"/>
              </a:rPr>
              <a:t>Summary from W. Cleon </a:t>
            </a:r>
            <a:r>
              <a:rPr lang="en-US" dirty="0" err="1">
                <a:solidFill>
                  <a:schemeClr val="bg1"/>
                </a:solidFill>
                <a:latin typeface="Abadi" panose="020B0604020202020204" charset="0"/>
              </a:rPr>
              <a:t>Skousen’s</a:t>
            </a:r>
            <a:r>
              <a:rPr lang="en-US" dirty="0">
                <a:solidFill>
                  <a:schemeClr val="bg1"/>
                </a:solidFill>
                <a:latin typeface="Abadi" panose="020B0604020202020204" charset="0"/>
              </a:rPr>
              <a:t> </a:t>
            </a:r>
            <a:r>
              <a:rPr lang="en-US" i="1" dirty="0">
                <a:solidFill>
                  <a:schemeClr val="bg1"/>
                </a:solidFill>
                <a:latin typeface="Abadi" panose="020B0604020202020204" charset="0"/>
              </a:rPr>
              <a:t>The Fourth Thousand Years </a:t>
            </a:r>
            <a:r>
              <a:rPr lang="en-US" dirty="0">
                <a:solidFill>
                  <a:schemeClr val="bg1"/>
                </a:solidFill>
                <a:latin typeface="Abadi" panose="020B0604020202020204" charset="0"/>
              </a:rPr>
              <a:t> pp. 409-411 </a:t>
            </a:r>
          </a:p>
          <a:p>
            <a:pPr marL="342900" indent="-342900">
              <a:buFontTx/>
              <a:buAutoNum type="arabicPeriod"/>
            </a:pPr>
            <a:r>
              <a:rPr lang="en-US" dirty="0">
                <a:solidFill>
                  <a:schemeClr val="bg1"/>
                </a:solidFill>
                <a:latin typeface="Abadi" panose="020B0604020202020204" charset="0"/>
              </a:rPr>
              <a:t>Elder Neal A. Maxwell (</a:t>
            </a:r>
            <a:r>
              <a:rPr lang="en-US" i="1" dirty="0">
                <a:solidFill>
                  <a:schemeClr val="bg1"/>
                </a:solidFill>
                <a:latin typeface="Abadi" panose="020B0604020202020204" charset="0"/>
              </a:rPr>
              <a:t>Ensign</a:t>
            </a:r>
            <a:r>
              <a:rPr lang="en-US" dirty="0">
                <a:solidFill>
                  <a:schemeClr val="bg1"/>
                </a:solidFill>
                <a:latin typeface="Abadi" panose="020B0604020202020204" charset="0"/>
              </a:rPr>
              <a:t>, Apr. 1981, 58–59)</a:t>
            </a:r>
          </a:p>
          <a:p>
            <a:r>
              <a:rPr lang="en-US" dirty="0">
                <a:solidFill>
                  <a:schemeClr val="bg1"/>
                </a:solidFill>
                <a:latin typeface="Abadi" panose="020B0604020202020204" charset="0"/>
              </a:rPr>
              <a:t>Presentation by ©http://fashionsbylynda.com/blog/</a:t>
            </a:r>
          </a:p>
          <a:p>
            <a:r>
              <a:rPr lang="en-US" dirty="0">
                <a:solidFill>
                  <a:schemeClr val="bg1"/>
                </a:solidFill>
                <a:latin typeface="Abadi" panose="020B0604020202020204" charset="0"/>
              </a:rPr>
              <a:t>8. Elder Jeffrey R. Holland (“For Times of Trouble,” </a:t>
            </a:r>
            <a:r>
              <a:rPr lang="en-US" i="1" dirty="0">
                <a:solidFill>
                  <a:schemeClr val="bg1"/>
                </a:solidFill>
                <a:latin typeface="Abadi" panose="020B0604020202020204" charset="0"/>
              </a:rPr>
              <a:t>New Era</a:t>
            </a:r>
            <a:r>
              <a:rPr lang="en-US" dirty="0">
                <a:solidFill>
                  <a:schemeClr val="bg1"/>
                </a:solidFill>
                <a:latin typeface="Abadi" panose="020B0604020202020204" charset="0"/>
              </a:rPr>
              <a:t>, Oct. 1980, 15)</a:t>
            </a:r>
          </a:p>
          <a:p>
            <a:r>
              <a:rPr lang="en-US" dirty="0">
                <a:solidFill>
                  <a:schemeClr val="bg1"/>
                </a:solidFill>
                <a:latin typeface="Abadi" panose="020B0604020202020204" charset="0"/>
              </a:rPr>
              <a:t>9. President Dallin H. Oaks (“Small and Simple Things,” </a:t>
            </a:r>
            <a:r>
              <a:rPr lang="en-US" i="1" dirty="0">
                <a:solidFill>
                  <a:schemeClr val="bg1"/>
                </a:solidFill>
                <a:latin typeface="Abadi" panose="020B0604020202020204" charset="0"/>
              </a:rPr>
              <a:t>Ensign</a:t>
            </a:r>
            <a:r>
              <a:rPr lang="en-US" dirty="0">
                <a:solidFill>
                  <a:schemeClr val="bg1"/>
                </a:solidFill>
                <a:latin typeface="Abadi" panose="020B0604020202020204" charset="0"/>
              </a:rPr>
              <a:t> or </a:t>
            </a:r>
            <a:r>
              <a:rPr lang="en-US" i="1" dirty="0">
                <a:solidFill>
                  <a:schemeClr val="bg1"/>
                </a:solidFill>
                <a:latin typeface="Abadi" panose="020B0604020202020204" charset="0"/>
              </a:rPr>
              <a:t>Liahona</a:t>
            </a:r>
            <a:r>
              <a:rPr lang="en-US" dirty="0">
                <a:solidFill>
                  <a:schemeClr val="bg1"/>
                </a:solidFill>
                <a:latin typeface="Abadi" panose="020B0604020202020204" charset="0"/>
              </a:rPr>
              <a:t>, May 2018, 90)</a:t>
            </a:r>
          </a:p>
          <a:p>
            <a:r>
              <a:rPr lang="en-US" dirty="0">
                <a:solidFill>
                  <a:schemeClr val="bg1"/>
                </a:solidFill>
                <a:latin typeface="Abadi" panose="020B0604020202020204" charset="0"/>
              </a:rPr>
              <a:t>10. President Henry B. Eyring (“O Ye That Embark,” </a:t>
            </a:r>
            <a:r>
              <a:rPr lang="en-US" i="1" dirty="0">
                <a:solidFill>
                  <a:schemeClr val="bg1"/>
                </a:solidFill>
                <a:latin typeface="Abadi" panose="020B0604020202020204" charset="0"/>
              </a:rPr>
              <a:t>Ensign</a:t>
            </a:r>
            <a:r>
              <a:rPr lang="en-US" dirty="0">
                <a:solidFill>
                  <a:schemeClr val="bg1"/>
                </a:solidFill>
                <a:latin typeface="Abadi" panose="020B0604020202020204" charset="0"/>
              </a:rPr>
              <a:t> or </a:t>
            </a:r>
            <a:r>
              <a:rPr lang="en-US" i="1" dirty="0">
                <a:solidFill>
                  <a:schemeClr val="bg1"/>
                </a:solidFill>
                <a:latin typeface="Abadi" panose="020B0604020202020204" charset="0"/>
              </a:rPr>
              <a:t>Liahona</a:t>
            </a:r>
            <a:r>
              <a:rPr lang="en-US" dirty="0">
                <a:solidFill>
                  <a:schemeClr val="bg1"/>
                </a:solidFill>
                <a:latin typeface="Abadi" panose="020B0604020202020204" charset="0"/>
              </a:rPr>
              <a:t>, Nov. 2008, 58)</a:t>
            </a:r>
          </a:p>
        </p:txBody>
      </p:sp>
      <p:grpSp>
        <p:nvGrpSpPr>
          <p:cNvPr id="6" name="Group 5"/>
          <p:cNvGrpSpPr/>
          <p:nvPr/>
        </p:nvGrpSpPr>
        <p:grpSpPr>
          <a:xfrm>
            <a:off x="6460388" y="284143"/>
            <a:ext cx="759147" cy="961586"/>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spTree>
    <p:extLst>
      <p:ext uri="{BB962C8B-B14F-4D97-AF65-F5344CB8AC3E}">
        <p14:creationId xmlns:p14="http://schemas.microsoft.com/office/powerpoint/2010/main" val="2100455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360467" cy="3970318"/>
          </a:xfrm>
          <a:prstGeom prst="rect">
            <a:avLst/>
          </a:prstGeom>
          <a:ln>
            <a:solidFill>
              <a:schemeClr val="tx1"/>
            </a:solidFill>
          </a:ln>
        </p:spPr>
        <p:txBody>
          <a:bodyPr wrap="square">
            <a:spAutoFit/>
          </a:bodyPr>
          <a:lstStyle/>
          <a:p>
            <a:pPr fontAlgn="base"/>
            <a:r>
              <a:rPr lang="en-US" sz="1200" b="1" i="0" dirty="0">
                <a:solidFill>
                  <a:srgbClr val="333333"/>
                </a:solidFill>
                <a:effectLst/>
                <a:latin typeface="Abadi" panose="020B0604020104020204" pitchFamily="34" charset="0"/>
              </a:rPr>
              <a:t>On doing menial things:</a:t>
            </a:r>
          </a:p>
          <a:p>
            <a:pPr fontAlgn="base"/>
            <a:r>
              <a:rPr lang="en-US" sz="1200" b="0" i="0" dirty="0">
                <a:solidFill>
                  <a:srgbClr val="333333"/>
                </a:solidFill>
                <a:effectLst/>
                <a:latin typeface="Abadi" panose="020B0604020104020204" pitchFamily="34" charset="0"/>
              </a:rPr>
              <a:t>Human nature hasn’t changed over the years. Even today some of us expect to be bidden to do some “great things” in order to receive the blessings of the Lord. When we receive ordinary counsel on ordinary things, there is disappointment, and, like </a:t>
            </a:r>
            <a:r>
              <a:rPr lang="en-US" sz="1200" b="0" i="0" dirty="0" err="1">
                <a:solidFill>
                  <a:srgbClr val="333333"/>
                </a:solidFill>
                <a:effectLst/>
                <a:latin typeface="Abadi" panose="020B0604020104020204" pitchFamily="34" charset="0"/>
              </a:rPr>
              <a:t>Naaman</a:t>
            </a:r>
            <a:r>
              <a:rPr lang="en-US" sz="1200" b="0" i="0" dirty="0">
                <a:solidFill>
                  <a:srgbClr val="333333"/>
                </a:solidFill>
                <a:effectLst/>
                <a:latin typeface="Abadi" panose="020B0604020104020204" pitchFamily="34" charset="0"/>
              </a:rPr>
              <a:t>, we turn away.</a:t>
            </a:r>
          </a:p>
          <a:p>
            <a:pPr fontAlgn="base"/>
            <a:r>
              <a:rPr lang="en-US" sz="1200" b="0" i="0" dirty="0">
                <a:solidFill>
                  <a:srgbClr val="333333"/>
                </a:solidFill>
                <a:effectLst/>
                <a:latin typeface="Abadi" panose="020B0604020104020204" pitchFamily="34" charset="0"/>
              </a:rPr>
              <a:t> </a:t>
            </a:r>
          </a:p>
          <a:p>
            <a:pPr fontAlgn="base"/>
            <a:r>
              <a:rPr lang="en-US" sz="1200" b="0" i="0" dirty="0">
                <a:solidFill>
                  <a:srgbClr val="333333"/>
                </a:solidFill>
                <a:effectLst/>
                <a:latin typeface="Abadi" panose="020B0604020104020204" pitchFamily="34" charset="0"/>
              </a:rPr>
              <a:t>Let me give you a modern-day example. President Kimball has been President of the Church for eight years. In virtually every conference sermon he has included at least a sentence telling us to clean up, paint up, and fix up our property. Many of us have paid little attention to the counsel.</a:t>
            </a:r>
          </a:p>
          <a:p>
            <a:pPr fontAlgn="base"/>
            <a:r>
              <a:rPr lang="en-US" sz="1200" b="0" i="0" dirty="0">
                <a:solidFill>
                  <a:srgbClr val="333333"/>
                </a:solidFill>
                <a:effectLst/>
                <a:latin typeface="Abadi" panose="020B0604020104020204" pitchFamily="34" charset="0"/>
              </a:rPr>
              <a:t> </a:t>
            </a:r>
          </a:p>
          <a:p>
            <a:pPr fontAlgn="base"/>
            <a:r>
              <a:rPr lang="en-US" sz="1200" b="0" i="0" dirty="0">
                <a:solidFill>
                  <a:srgbClr val="333333"/>
                </a:solidFill>
                <a:effectLst/>
                <a:latin typeface="Abadi" panose="020B0604020104020204" pitchFamily="34" charset="0"/>
              </a:rPr>
              <a:t>Question: Why would a prophet tell us to do that? Has he no great prophecies to utter?</a:t>
            </a:r>
          </a:p>
          <a:p>
            <a:pPr fontAlgn="base"/>
            <a:r>
              <a:rPr lang="en-US" sz="1200" b="0" i="0" dirty="0">
                <a:solidFill>
                  <a:srgbClr val="333333"/>
                </a:solidFill>
                <a:effectLst/>
                <a:latin typeface="Abadi" panose="020B0604020104020204" pitchFamily="34" charset="0"/>
              </a:rPr>
              <a:t> </a:t>
            </a:r>
          </a:p>
          <a:p>
            <a:pPr fontAlgn="base"/>
            <a:r>
              <a:rPr lang="en-US" sz="1200" b="0" i="0" dirty="0">
                <a:solidFill>
                  <a:srgbClr val="333333"/>
                </a:solidFill>
                <a:effectLst/>
                <a:latin typeface="Abadi" panose="020B0604020104020204" pitchFamily="34" charset="0"/>
              </a:rPr>
              <a:t>But, is that not a form of prophecy? For has he not said to us over and over again, “Take good care of your material possessions, for the day will come when they will be difficult, if not impossible, to replace.”</a:t>
            </a:r>
          </a:p>
          <a:p>
            <a:pPr fontAlgn="base"/>
            <a:r>
              <a:rPr lang="en-US" sz="1200" b="0" i="0" dirty="0">
                <a:solidFill>
                  <a:srgbClr val="333333"/>
                </a:solidFill>
                <a:effectLst/>
                <a:latin typeface="Abadi" panose="020B0604020104020204" pitchFamily="34" charset="0"/>
              </a:rPr>
              <a:t> </a:t>
            </a:r>
          </a:p>
          <a:p>
            <a:pPr fontAlgn="base"/>
            <a:r>
              <a:rPr lang="en-US" sz="1200" b="0" i="0" dirty="0">
                <a:solidFill>
                  <a:srgbClr val="333333"/>
                </a:solidFill>
                <a:effectLst/>
                <a:latin typeface="Abadi" panose="020B0604020104020204" pitchFamily="34" charset="0"/>
              </a:rPr>
              <a:t>Already there is a fulfillment. Families who might have afforded a home when first he spoke now despair of getting one.</a:t>
            </a:r>
          </a:p>
          <a:p>
            <a:pPr fontAlgn="base"/>
            <a:r>
              <a:rPr lang="en-US" sz="1200" b="0" i="0" dirty="0">
                <a:solidFill>
                  <a:srgbClr val="333333"/>
                </a:solidFill>
                <a:effectLst/>
                <a:latin typeface="Abadi" panose="020B0604020104020204" pitchFamily="34" charset="0"/>
              </a:rPr>
              <a:t> </a:t>
            </a:r>
          </a:p>
          <a:p>
            <a:pPr fontAlgn="base"/>
            <a:r>
              <a:rPr lang="en-US" sz="1200" b="0" i="0" dirty="0">
                <a:solidFill>
                  <a:srgbClr val="333333"/>
                </a:solidFill>
                <a:effectLst/>
                <a:latin typeface="Abadi" panose="020B0604020104020204" pitchFamily="34" charset="0"/>
              </a:rPr>
              <a:t>For some reason, we expect to hear, particularly in welfare sessions, some ominous great predictions of calamities to come. Instead, we hear quiet counsel on ordinary things which, if followed, will protect us in times of great calamity. Elder Boyd K. Packer (“The Gospel—The Foundation for Our Career,” </a:t>
            </a:r>
            <a:r>
              <a:rPr lang="en-US" sz="1200" b="0" i="1" dirty="0">
                <a:solidFill>
                  <a:srgbClr val="333333"/>
                </a:solidFill>
                <a:effectLst/>
                <a:latin typeface="Abadi" panose="020B0604020104020204" pitchFamily="34" charset="0"/>
              </a:rPr>
              <a:t>Ensign</a:t>
            </a:r>
            <a:r>
              <a:rPr lang="en-US" sz="1200" b="0" i="0" dirty="0">
                <a:solidFill>
                  <a:srgbClr val="333333"/>
                </a:solidFill>
                <a:effectLst/>
                <a:latin typeface="Abadi" panose="020B0604020104020204" pitchFamily="34" charset="0"/>
              </a:rPr>
              <a:t>, May 1982, 85)</a:t>
            </a:r>
          </a:p>
        </p:txBody>
      </p:sp>
      <p:sp>
        <p:nvSpPr>
          <p:cNvPr id="3" name="Rectangle 2"/>
          <p:cNvSpPr/>
          <p:nvPr/>
        </p:nvSpPr>
        <p:spPr>
          <a:xfrm>
            <a:off x="0" y="3970318"/>
            <a:ext cx="6096000" cy="2123658"/>
          </a:xfrm>
          <a:prstGeom prst="rect">
            <a:avLst/>
          </a:prstGeom>
          <a:ln>
            <a:solidFill>
              <a:schemeClr val="tx1"/>
            </a:solidFill>
          </a:ln>
        </p:spPr>
        <p:txBody>
          <a:bodyPr>
            <a:spAutoFit/>
          </a:bodyPr>
          <a:lstStyle/>
          <a:p>
            <a:r>
              <a:rPr lang="en-US" sz="1200" b="1" i="0" dirty="0">
                <a:solidFill>
                  <a:srgbClr val="333333"/>
                </a:solidFill>
                <a:effectLst/>
                <a:latin typeface="Abadi" panose="020B0604020104020204" pitchFamily="34" charset="0"/>
              </a:rPr>
              <a:t>The iron did swim:</a:t>
            </a:r>
          </a:p>
          <a:p>
            <a:r>
              <a:rPr lang="en-US" sz="1200" b="0" i="0" dirty="0">
                <a:solidFill>
                  <a:srgbClr val="333333"/>
                </a:solidFill>
                <a:effectLst/>
                <a:latin typeface="Abadi" panose="020B0604020104020204" pitchFamily="34" charset="0"/>
              </a:rPr>
              <a:t>When Elisha the Prophet raised the sunken ax from the bottom of the Jordan River, he might have done it in a commonplace way—might have laid aside his robes, taken off his sandals, and plunged in like a diver and brought the ax to the surface. But he knew a better way. Plucking a sprig of green from a bush growing on the bank of the river, he cast it upon the water and commanded the ax to float. "And the iron did swim," says the sacred record. I believe it. The prophet's act was not contrary to law, but in accordance with law, a higher law than the law of gravitation which, had not its operation on that piece of iron been suspended, would have kept the ax at the bottom of the stream until raised by some other process. Orson F. Whitney (</a:t>
            </a:r>
            <a:r>
              <a:rPr lang="en-US" sz="1200" b="0" i="1" dirty="0">
                <a:solidFill>
                  <a:srgbClr val="333333"/>
                </a:solidFill>
                <a:effectLst/>
                <a:latin typeface="Abadi" panose="020B0604020104020204" pitchFamily="34" charset="0"/>
              </a:rPr>
              <a:t>Conference Report,</a:t>
            </a:r>
            <a:r>
              <a:rPr lang="en-US" sz="1200" b="0" i="0" dirty="0">
                <a:solidFill>
                  <a:srgbClr val="333333"/>
                </a:solidFill>
                <a:effectLst/>
                <a:latin typeface="Abadi" panose="020B0604020104020204" pitchFamily="34" charset="0"/>
              </a:rPr>
              <a:t> October 1928, Second Day—Morning Meeting 64 - 65)</a:t>
            </a:r>
            <a:endParaRPr lang="en-US" sz="1200" dirty="0">
              <a:latin typeface="Abadi" panose="020B0604020202020204" charset="0"/>
            </a:endParaRPr>
          </a:p>
        </p:txBody>
      </p:sp>
      <p:sp>
        <p:nvSpPr>
          <p:cNvPr id="4" name="Rectangle 3"/>
          <p:cNvSpPr/>
          <p:nvPr/>
        </p:nvSpPr>
        <p:spPr>
          <a:xfrm>
            <a:off x="7360466" y="0"/>
            <a:ext cx="4831533" cy="3970318"/>
          </a:xfrm>
          <a:prstGeom prst="rect">
            <a:avLst/>
          </a:prstGeom>
          <a:ln>
            <a:solidFill>
              <a:schemeClr val="tx1"/>
            </a:solidFill>
          </a:ln>
        </p:spPr>
        <p:txBody>
          <a:bodyPr wrap="square">
            <a:spAutoFit/>
          </a:bodyPr>
          <a:lstStyle/>
          <a:p>
            <a:pPr fontAlgn="base"/>
            <a:r>
              <a:rPr lang="en-US" sz="1200" b="1" dirty="0">
                <a:solidFill>
                  <a:srgbClr val="333333"/>
                </a:solidFill>
                <a:latin typeface="Abadi" panose="020B0604020104020204" pitchFamily="34" charset="0"/>
              </a:rPr>
              <a:t>Horses and Chariots:</a:t>
            </a:r>
          </a:p>
          <a:p>
            <a:pPr fontAlgn="base"/>
            <a:r>
              <a:rPr lang="en-US" sz="1200" dirty="0">
                <a:solidFill>
                  <a:srgbClr val="333333"/>
                </a:solidFill>
                <a:latin typeface="Abadi" panose="020B0604020104020204" pitchFamily="34" charset="0"/>
              </a:rPr>
              <a:t>We are not alone in our mortal struggles. As the prophet Elisha teaches, unseen hosts watch over us. In his day, Syria was at war against Israel, and the prophet Elisha counseled the king of Israel against entrapment. The king of Israel followed that counsel and saved himself again and again. This stirred up the king of Syria, who sent by night “horses, and chariots, and a great host,” and surrounded the city. “And when the servant of the man of God was risen early, and gone forth, behold, an host compassed the city both with horses and chariots. And his servant said unto him, Alas, my master! how shall we do?”</a:t>
            </a:r>
          </a:p>
          <a:p>
            <a:pPr fontAlgn="base"/>
            <a:r>
              <a:rPr lang="en-US" sz="1200" dirty="0">
                <a:solidFill>
                  <a:srgbClr val="333333"/>
                </a:solidFill>
                <a:latin typeface="Abadi" panose="020B0604020104020204" pitchFamily="34" charset="0"/>
              </a:rPr>
              <a:t> </a:t>
            </a:r>
          </a:p>
          <a:p>
            <a:pPr fontAlgn="base"/>
            <a:r>
              <a:rPr lang="en-US" sz="1200" dirty="0">
                <a:solidFill>
                  <a:srgbClr val="333333"/>
                </a:solidFill>
                <a:latin typeface="Abadi" panose="020B0604020104020204" pitchFamily="34" charset="0"/>
              </a:rPr>
              <a:t>Then the prophet answered, saying, “Fear not: for they that be with us are more than they that be with them.</a:t>
            </a:r>
          </a:p>
          <a:p>
            <a:pPr fontAlgn="base"/>
            <a:r>
              <a:rPr lang="en-US" sz="1200" dirty="0">
                <a:solidFill>
                  <a:srgbClr val="333333"/>
                </a:solidFill>
                <a:latin typeface="Abadi" panose="020B0604020104020204" pitchFamily="34" charset="0"/>
              </a:rPr>
              <a:t> </a:t>
            </a:r>
          </a:p>
          <a:p>
            <a:pPr fontAlgn="base"/>
            <a:r>
              <a:rPr lang="en-US" sz="1200" dirty="0">
                <a:solidFill>
                  <a:srgbClr val="333333"/>
                </a:solidFill>
                <a:latin typeface="Abadi" panose="020B0604020104020204" pitchFamily="34" charset="0"/>
              </a:rPr>
              <a:t>“And Elisha prayed, and said, Lord, I pray thee, open his eyes, that he may see. And the Lord opened the eyes of the young man; and he saw: and, behold, the mountain was full of horses and chariots of fire round about Elisha.” With the help of the Lord, the prophet Elisha was able to save Israel. President James E. Faust (“Pioneers of the Future: ‘Be Not Afraid, Only Believe,’ ” </a:t>
            </a:r>
            <a:r>
              <a:rPr lang="en-US" sz="1200" i="1" dirty="0">
                <a:solidFill>
                  <a:srgbClr val="333333"/>
                </a:solidFill>
                <a:latin typeface="Abadi" panose="020B0604020104020204" pitchFamily="34" charset="0"/>
              </a:rPr>
              <a:t>Ensign</a:t>
            </a:r>
            <a:r>
              <a:rPr lang="en-US" sz="1200" dirty="0">
                <a:solidFill>
                  <a:srgbClr val="333333"/>
                </a:solidFill>
                <a:latin typeface="Abadi" panose="020B0604020104020204" pitchFamily="34" charset="0"/>
              </a:rPr>
              <a:t>, Nov. 1997, 44)</a:t>
            </a:r>
            <a:endParaRPr lang="en-US" sz="1200" b="0" i="0" dirty="0">
              <a:solidFill>
                <a:srgbClr val="333333"/>
              </a:solidFill>
              <a:effectLst/>
              <a:latin typeface="Abadi" panose="020B0604020104020204" pitchFamily="34" charset="0"/>
            </a:endParaRPr>
          </a:p>
        </p:txBody>
      </p:sp>
    </p:spTree>
    <p:extLst>
      <p:ext uri="{BB962C8B-B14F-4D97-AF65-F5344CB8AC3E}">
        <p14:creationId xmlns:p14="http://schemas.microsoft.com/office/powerpoint/2010/main" val="3867687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84069-F425-E6F6-9DDF-2074CD00DA0F}"/>
            </a:ext>
          </a:extLst>
        </p:cNvPr>
        <p:cNvGrpSpPr/>
        <p:nvPr/>
      </p:nvGrpSpPr>
      <p:grpSpPr>
        <a:xfrm>
          <a:off x="0" y="0"/>
          <a:ext cx="0" cy="0"/>
          <a:chOff x="0" y="0"/>
          <a:chExt cx="0" cy="0"/>
        </a:xfrm>
      </p:grpSpPr>
      <p:pic>
        <p:nvPicPr>
          <p:cNvPr id="1026" name="Picture 2" descr="http://i203.photobucket.com/albums/aa256/kyekye4/Decorated%20images/turquoise-motion-background.gif">
            <a:extLst>
              <a:ext uri="{FF2B5EF4-FFF2-40B4-BE49-F238E27FC236}">
                <a16:creationId xmlns:a16="http://schemas.microsoft.com/office/drawing/2014/main" id="{490D0B5B-26B9-E115-5748-19D79097DD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97" b="19736"/>
          <a:stretch/>
        </p:blipFill>
        <p:spPr bwMode="auto">
          <a:xfrm flipV="1">
            <a:off x="0" y="0"/>
            <a:ext cx="1225839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9CDC1A7-F5AA-5AAF-9E0D-CF8C431ED721}"/>
              </a:ext>
            </a:extLst>
          </p:cNvPr>
          <p:cNvSpPr txBox="1"/>
          <p:nvPr/>
        </p:nvSpPr>
        <p:spPr>
          <a:xfrm>
            <a:off x="33196" y="0"/>
            <a:ext cx="12158804" cy="1107996"/>
          </a:xfrm>
          <a:prstGeom prst="rect">
            <a:avLst/>
          </a:prstGeom>
          <a:noFill/>
        </p:spPr>
        <p:txBody>
          <a:bodyPr wrap="square" rtlCol="0">
            <a:spAutoFit/>
          </a:bodyPr>
          <a:lstStyle/>
          <a:p>
            <a:pPr algn="ctr"/>
            <a:r>
              <a:rPr lang="en-US" sz="6600" dirty="0">
                <a:solidFill>
                  <a:schemeClr val="bg1"/>
                </a:solidFill>
                <a:latin typeface="Abadi" panose="020B0604020202020204" charset="0"/>
              </a:rPr>
              <a:t>Previously…</a:t>
            </a:r>
            <a:endParaRPr lang="en-US" sz="5400" dirty="0">
              <a:solidFill>
                <a:schemeClr val="bg1"/>
              </a:solidFill>
              <a:latin typeface="Abadi" panose="020B0604020202020204" charset="0"/>
            </a:endParaRPr>
          </a:p>
        </p:txBody>
      </p:sp>
      <p:sp>
        <p:nvSpPr>
          <p:cNvPr id="2" name="Rectangle 1">
            <a:extLst>
              <a:ext uri="{FF2B5EF4-FFF2-40B4-BE49-F238E27FC236}">
                <a16:creationId xmlns:a16="http://schemas.microsoft.com/office/drawing/2014/main" id="{31737B4E-0CCD-7ACA-FD0F-28E92ADA8823}"/>
              </a:ext>
            </a:extLst>
          </p:cNvPr>
          <p:cNvSpPr/>
          <p:nvPr/>
        </p:nvSpPr>
        <p:spPr>
          <a:xfrm>
            <a:off x="33196" y="6504430"/>
            <a:ext cx="1559594" cy="369332"/>
          </a:xfrm>
          <a:prstGeom prst="rect">
            <a:avLst/>
          </a:prstGeom>
        </p:spPr>
        <p:txBody>
          <a:bodyPr wrap="none">
            <a:spAutoFit/>
          </a:bodyPr>
          <a:lstStyle/>
          <a:p>
            <a:pPr fontAlgn="base"/>
            <a:r>
              <a:rPr lang="en-US" b="0" i="0" dirty="0">
                <a:solidFill>
                  <a:schemeClr val="bg1"/>
                </a:solidFill>
                <a:effectLst/>
                <a:latin typeface="Abadi" panose="020B0604020202020204" charset="0"/>
              </a:rPr>
              <a:t>2 Kgs. </a:t>
            </a:r>
            <a:r>
              <a:rPr lang="en-US" dirty="0">
                <a:solidFill>
                  <a:schemeClr val="bg1"/>
                </a:solidFill>
                <a:latin typeface="Abadi" panose="020B0604020202020204" charset="0"/>
              </a:rPr>
              <a:t>4:8-14</a:t>
            </a:r>
            <a:endParaRPr lang="en-US" b="0" i="0" dirty="0">
              <a:solidFill>
                <a:schemeClr val="bg1"/>
              </a:solidFill>
              <a:effectLst/>
              <a:latin typeface="Abadi" panose="020B0604020202020204" charset="0"/>
            </a:endParaRPr>
          </a:p>
        </p:txBody>
      </p:sp>
      <p:sp>
        <p:nvSpPr>
          <p:cNvPr id="5" name="Rectangle 4">
            <a:extLst>
              <a:ext uri="{FF2B5EF4-FFF2-40B4-BE49-F238E27FC236}">
                <a16:creationId xmlns:a16="http://schemas.microsoft.com/office/drawing/2014/main" id="{2ABCB7E1-62ED-7B24-5E46-7D5616EDA99A}"/>
              </a:ext>
            </a:extLst>
          </p:cNvPr>
          <p:cNvSpPr/>
          <p:nvPr/>
        </p:nvSpPr>
        <p:spPr>
          <a:xfrm>
            <a:off x="759676" y="1297229"/>
            <a:ext cx="3663034" cy="3416320"/>
          </a:xfrm>
          <a:prstGeom prst="rect">
            <a:avLst/>
          </a:prstGeom>
        </p:spPr>
        <p:txBody>
          <a:bodyPr wrap="square">
            <a:spAutoFit/>
          </a:bodyPr>
          <a:lstStyle/>
          <a:p>
            <a:pPr fontAlgn="base"/>
            <a:r>
              <a:rPr lang="en-US" b="0" i="0" dirty="0">
                <a:solidFill>
                  <a:schemeClr val="bg1"/>
                </a:solidFill>
                <a:effectLst/>
                <a:latin typeface="Abadi" panose="020B0604020202020204" charset="0"/>
              </a:rPr>
              <a:t>Elisha had passed through Shunem and stopped at a home of a “great woman” who fed him bread. </a:t>
            </a:r>
          </a:p>
          <a:p>
            <a:pPr fontAlgn="base"/>
            <a:endParaRPr lang="en-US" dirty="0">
              <a:solidFill>
                <a:schemeClr val="bg1"/>
              </a:solidFill>
              <a:latin typeface="Abadi" panose="020B0604020202020204" charset="0"/>
            </a:endParaRPr>
          </a:p>
          <a:p>
            <a:pPr fontAlgn="base"/>
            <a:r>
              <a:rPr lang="en-US" b="0" i="0" dirty="0">
                <a:solidFill>
                  <a:schemeClr val="bg1"/>
                </a:solidFill>
                <a:effectLst/>
                <a:latin typeface="Abadi" panose="020B0604020202020204" charset="0"/>
              </a:rPr>
              <a:t>Every time Elisha passed this way he stayed at this house.</a:t>
            </a:r>
          </a:p>
          <a:p>
            <a:pPr fontAlgn="base"/>
            <a:endParaRPr lang="en-US" dirty="0">
              <a:solidFill>
                <a:schemeClr val="bg1"/>
              </a:solidFill>
              <a:latin typeface="Abadi" panose="020B0604020202020204" charset="0"/>
            </a:endParaRPr>
          </a:p>
          <a:p>
            <a:pPr fontAlgn="base"/>
            <a:r>
              <a:rPr lang="en-US" b="0" i="0" dirty="0">
                <a:solidFill>
                  <a:schemeClr val="bg1"/>
                </a:solidFill>
                <a:effectLst/>
                <a:latin typeface="Abadi" panose="020B0604020202020204" charset="0"/>
              </a:rPr>
              <a:t>The wife told her husband that they would make a little chamber (roof room) for Elisha to stay in because she knew “he was a holy man”.</a:t>
            </a:r>
          </a:p>
        </p:txBody>
      </p:sp>
      <p:sp>
        <p:nvSpPr>
          <p:cNvPr id="6" name="Rectangle 5">
            <a:extLst>
              <a:ext uri="{FF2B5EF4-FFF2-40B4-BE49-F238E27FC236}">
                <a16:creationId xmlns:a16="http://schemas.microsoft.com/office/drawing/2014/main" id="{88C24047-8AF1-1FF3-7C87-662074E80F2B}"/>
              </a:ext>
            </a:extLst>
          </p:cNvPr>
          <p:cNvSpPr/>
          <p:nvPr/>
        </p:nvSpPr>
        <p:spPr>
          <a:xfrm>
            <a:off x="8050399" y="2950337"/>
            <a:ext cx="3663034" cy="3416320"/>
          </a:xfrm>
          <a:prstGeom prst="rect">
            <a:avLst/>
          </a:prstGeom>
        </p:spPr>
        <p:txBody>
          <a:bodyPr wrap="square">
            <a:spAutoFit/>
          </a:bodyPr>
          <a:lstStyle/>
          <a:p>
            <a:pPr fontAlgn="base"/>
            <a:r>
              <a:rPr lang="en-US" b="0" i="0" dirty="0">
                <a:solidFill>
                  <a:schemeClr val="bg1"/>
                </a:solidFill>
                <a:effectLst/>
                <a:latin typeface="Abadi" panose="020B0604020202020204" charset="0"/>
              </a:rPr>
              <a:t>During a famine this woman and husband left Shunem then returned seven years later and found that the families land and home was seized during their long absence.</a:t>
            </a:r>
          </a:p>
          <a:p>
            <a:pPr fontAlgn="base"/>
            <a:endParaRPr lang="en-US" dirty="0">
              <a:solidFill>
                <a:schemeClr val="bg1"/>
              </a:solidFill>
              <a:latin typeface="Abadi" panose="020B0604020202020204" charset="0"/>
            </a:endParaRPr>
          </a:p>
          <a:p>
            <a:pPr fontAlgn="base"/>
            <a:r>
              <a:rPr lang="en-US" b="0" i="0" dirty="0">
                <a:solidFill>
                  <a:schemeClr val="bg1"/>
                </a:solidFill>
                <a:effectLst/>
                <a:latin typeface="Abadi" panose="020B0604020202020204" charset="0"/>
              </a:rPr>
              <a:t>The Shunem woman went to the King. While overhearing a servant named Gehazi telling the king all about the miracles of Elisha, she was able to tell her story of her son being restored back to life. </a:t>
            </a:r>
          </a:p>
        </p:txBody>
      </p:sp>
      <p:pic>
        <p:nvPicPr>
          <p:cNvPr id="8" name="Picture 7">
            <a:extLst>
              <a:ext uri="{FF2B5EF4-FFF2-40B4-BE49-F238E27FC236}">
                <a16:creationId xmlns:a16="http://schemas.microsoft.com/office/drawing/2014/main" id="{26CFF036-25CD-E25D-2E94-B42ABF73E9B2}"/>
              </a:ext>
            </a:extLst>
          </p:cNvPr>
          <p:cNvPicPr>
            <a:picLocks noChangeAspect="1"/>
          </p:cNvPicPr>
          <p:nvPr/>
        </p:nvPicPr>
        <p:blipFill>
          <a:blip r:embed="rId3"/>
          <a:stretch>
            <a:fillRect/>
          </a:stretch>
        </p:blipFill>
        <p:spPr>
          <a:xfrm>
            <a:off x="4719756" y="2052709"/>
            <a:ext cx="2818880" cy="3361514"/>
          </a:xfrm>
          <a:prstGeom prst="rect">
            <a:avLst/>
          </a:prstGeom>
        </p:spPr>
      </p:pic>
    </p:spTree>
    <p:extLst>
      <p:ext uri="{BB962C8B-B14F-4D97-AF65-F5344CB8AC3E}">
        <p14:creationId xmlns:p14="http://schemas.microsoft.com/office/powerpoint/2010/main" val="277455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203.photobucket.com/albums/aa256/kyekye4/Decorated%20images/turquoise-motion-background.gif"/>
          <p:cNvPicPr>
            <a:picLocks noChangeAspect="1" noChangeArrowheads="1"/>
          </p:cNvPicPr>
          <p:nvPr/>
        </p:nvPicPr>
        <p:blipFill rotWithShape="1">
          <a:blip r:embed="rId2">
            <a:extLst>
              <a:ext uri="{28A0092B-C50C-407E-A947-70E740481C1C}">
                <a14:useLocalDpi xmlns:a14="http://schemas.microsoft.com/office/drawing/2010/main" val="0"/>
              </a:ext>
            </a:extLst>
          </a:blip>
          <a:srcRect r="-297" b="19736"/>
          <a:stretch/>
        </p:blipFill>
        <p:spPr bwMode="auto">
          <a:xfrm flipV="1">
            <a:off x="0" y="0"/>
            <a:ext cx="1225839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7213" y="1107996"/>
            <a:ext cx="9007030" cy="5078313"/>
          </a:xfrm>
          <a:prstGeom prst="rect">
            <a:avLst/>
          </a:prstGeom>
          <a:noFill/>
        </p:spPr>
        <p:txBody>
          <a:bodyPr wrap="square" rtlCol="0">
            <a:spAutoFit/>
          </a:bodyPr>
          <a:lstStyle/>
          <a:p>
            <a:r>
              <a:rPr lang="en-US" dirty="0">
                <a:solidFill>
                  <a:schemeClr val="bg1"/>
                </a:solidFill>
                <a:latin typeface="Abadi" panose="020B0604020202020204" charset="0"/>
              </a:rPr>
              <a:t>He was a nobleman in the royal court of Syria </a:t>
            </a:r>
          </a:p>
          <a:p>
            <a:endParaRPr lang="en-US" dirty="0">
              <a:solidFill>
                <a:schemeClr val="bg1"/>
              </a:solidFill>
              <a:latin typeface="Abadi" panose="020B0604020202020204" charset="0"/>
            </a:endParaRPr>
          </a:p>
          <a:p>
            <a:r>
              <a:rPr lang="en-US" dirty="0">
                <a:solidFill>
                  <a:schemeClr val="bg1"/>
                </a:solidFill>
                <a:latin typeface="Abadi" panose="020B0604020202020204" charset="0"/>
              </a:rPr>
              <a:t>He had leprosy</a:t>
            </a:r>
          </a:p>
          <a:p>
            <a:endParaRPr lang="en-US" dirty="0">
              <a:solidFill>
                <a:schemeClr val="bg1"/>
              </a:solidFill>
              <a:latin typeface="Abadi" panose="020B0604020202020204" charset="0"/>
            </a:endParaRPr>
          </a:p>
          <a:p>
            <a:r>
              <a:rPr lang="en-US" dirty="0">
                <a:solidFill>
                  <a:schemeClr val="bg1"/>
                </a:solidFill>
                <a:latin typeface="Abadi" panose="020B0604020202020204" charset="0"/>
              </a:rPr>
              <a:t>His wife had a maid who had been captured from among the Israelites by the Syrians and knew of a prophet in Israel who could heal him</a:t>
            </a:r>
          </a:p>
          <a:p>
            <a:endParaRPr lang="en-US" dirty="0">
              <a:solidFill>
                <a:schemeClr val="bg1"/>
              </a:solidFill>
              <a:latin typeface="Abadi" panose="020B0604020202020204" charset="0"/>
            </a:endParaRPr>
          </a:p>
          <a:p>
            <a:r>
              <a:rPr lang="en-US" dirty="0">
                <a:solidFill>
                  <a:schemeClr val="bg1"/>
                </a:solidFill>
                <a:latin typeface="Abadi" panose="020B0604020202020204" charset="0"/>
              </a:rPr>
              <a:t>He gained permission from the King of Syria (Ben-</a:t>
            </a:r>
            <a:r>
              <a:rPr lang="en-US" dirty="0" err="1">
                <a:solidFill>
                  <a:schemeClr val="bg1"/>
                </a:solidFill>
                <a:latin typeface="Abadi" panose="020B0604020202020204" charset="0"/>
              </a:rPr>
              <a:t>hadad</a:t>
            </a:r>
            <a:r>
              <a:rPr lang="en-US" dirty="0">
                <a:solidFill>
                  <a:schemeClr val="bg1"/>
                </a:solidFill>
                <a:latin typeface="Abadi" panose="020B0604020202020204" charset="0"/>
              </a:rPr>
              <a:t> II) and from the king of Israel </a:t>
            </a:r>
          </a:p>
          <a:p>
            <a:endParaRPr lang="en-US" dirty="0">
              <a:solidFill>
                <a:schemeClr val="bg1"/>
              </a:solidFill>
              <a:latin typeface="Abadi" panose="020B0604020202020204" charset="0"/>
            </a:endParaRPr>
          </a:p>
          <a:p>
            <a:r>
              <a:rPr lang="en-US" dirty="0">
                <a:solidFill>
                  <a:schemeClr val="bg1"/>
                </a:solidFill>
                <a:latin typeface="Abadi" panose="020B0604020202020204" charset="0"/>
              </a:rPr>
              <a:t>The prophet Elisha said, </a:t>
            </a:r>
            <a:r>
              <a:rPr lang="en-US" i="1" dirty="0">
                <a:solidFill>
                  <a:schemeClr val="bg1"/>
                </a:solidFill>
                <a:latin typeface="Abadi" panose="020B0604020202020204" charset="0"/>
              </a:rPr>
              <a:t>“Let him come now to me, and he shall know that there is a prophet in Israel”</a:t>
            </a:r>
          </a:p>
          <a:p>
            <a:endParaRPr lang="en-US" i="1" dirty="0">
              <a:solidFill>
                <a:schemeClr val="bg1"/>
              </a:solidFill>
              <a:latin typeface="Abadi" panose="020B0604020202020204" charset="0"/>
            </a:endParaRPr>
          </a:p>
          <a:p>
            <a:r>
              <a:rPr lang="en-US" dirty="0" err="1">
                <a:solidFill>
                  <a:schemeClr val="bg1"/>
                </a:solidFill>
                <a:latin typeface="Abadi" panose="020B0604020202020204" charset="0"/>
              </a:rPr>
              <a:t>Naaman</a:t>
            </a:r>
            <a:r>
              <a:rPr lang="en-US" dirty="0">
                <a:solidFill>
                  <a:schemeClr val="bg1"/>
                </a:solidFill>
                <a:latin typeface="Abadi" panose="020B0604020202020204" charset="0"/>
              </a:rPr>
              <a:t> and his company went to Elisha seeking a blessing</a:t>
            </a:r>
          </a:p>
          <a:p>
            <a:endParaRPr lang="en-US" dirty="0">
              <a:solidFill>
                <a:schemeClr val="bg1"/>
              </a:solidFill>
              <a:latin typeface="Abadi" panose="020B0604020202020204" charset="0"/>
            </a:endParaRPr>
          </a:p>
          <a:p>
            <a:r>
              <a:rPr lang="en-US" dirty="0">
                <a:solidFill>
                  <a:schemeClr val="bg1"/>
                </a:solidFill>
                <a:latin typeface="Abadi" panose="020B0604020202020204" charset="0"/>
              </a:rPr>
              <a:t>Elisha had him go to the River Jordan and wash himself 7 times and he was healed</a:t>
            </a:r>
          </a:p>
          <a:p>
            <a:endParaRPr lang="en-US" dirty="0">
              <a:solidFill>
                <a:schemeClr val="bg1"/>
              </a:solidFill>
              <a:latin typeface="Abadi" panose="020B0604020202020204" charset="0"/>
            </a:endParaRPr>
          </a:p>
          <a:p>
            <a:r>
              <a:rPr lang="en-US" dirty="0" err="1">
                <a:solidFill>
                  <a:schemeClr val="bg1"/>
                </a:solidFill>
                <a:latin typeface="Abadi" panose="020B0604020202020204" charset="0"/>
              </a:rPr>
              <a:t>Naaman</a:t>
            </a:r>
            <a:r>
              <a:rPr lang="en-US" dirty="0">
                <a:solidFill>
                  <a:schemeClr val="bg1"/>
                </a:solidFill>
                <a:latin typeface="Abadi" panose="020B0604020202020204" charset="0"/>
              </a:rPr>
              <a:t> wanted to pay Elisha for his services, but Elisha refused. </a:t>
            </a:r>
            <a:r>
              <a:rPr lang="en-US" dirty="0" err="1">
                <a:solidFill>
                  <a:schemeClr val="bg1"/>
                </a:solidFill>
                <a:latin typeface="Abadi" panose="020B0604020202020204" charset="0"/>
              </a:rPr>
              <a:t>Naaman’s</a:t>
            </a:r>
            <a:r>
              <a:rPr lang="en-US" dirty="0">
                <a:solidFill>
                  <a:schemeClr val="bg1"/>
                </a:solidFill>
                <a:latin typeface="Abadi" panose="020B0604020202020204" charset="0"/>
              </a:rPr>
              <a:t> servant, </a:t>
            </a:r>
            <a:r>
              <a:rPr lang="en-US" dirty="0" err="1">
                <a:solidFill>
                  <a:schemeClr val="bg1"/>
                </a:solidFill>
                <a:latin typeface="Abadi" panose="020B0604020202020204" charset="0"/>
              </a:rPr>
              <a:t>Gehazi</a:t>
            </a:r>
            <a:r>
              <a:rPr lang="en-US" dirty="0">
                <a:solidFill>
                  <a:schemeClr val="bg1"/>
                </a:solidFill>
                <a:latin typeface="Abadi" panose="020B0604020202020204" charset="0"/>
              </a:rPr>
              <a:t>, accepted for himself the gifts, but later himself became a leper</a:t>
            </a:r>
          </a:p>
        </p:txBody>
      </p:sp>
      <p:sp>
        <p:nvSpPr>
          <p:cNvPr id="4" name="TextBox 3"/>
          <p:cNvSpPr txBox="1"/>
          <p:nvPr/>
        </p:nvSpPr>
        <p:spPr>
          <a:xfrm>
            <a:off x="33196" y="0"/>
            <a:ext cx="12158804" cy="1107996"/>
          </a:xfrm>
          <a:prstGeom prst="rect">
            <a:avLst/>
          </a:prstGeom>
          <a:noFill/>
        </p:spPr>
        <p:txBody>
          <a:bodyPr wrap="square" rtlCol="0">
            <a:spAutoFit/>
          </a:bodyPr>
          <a:lstStyle/>
          <a:p>
            <a:pPr algn="ctr"/>
            <a:r>
              <a:rPr lang="en-US" sz="6600" dirty="0" err="1">
                <a:solidFill>
                  <a:schemeClr val="bg1"/>
                </a:solidFill>
                <a:latin typeface="Abadi" panose="020B0604020202020204" charset="0"/>
              </a:rPr>
              <a:t>Naaman</a:t>
            </a:r>
            <a:endParaRPr lang="en-US" sz="5400" dirty="0">
              <a:solidFill>
                <a:schemeClr val="bg1"/>
              </a:solidFill>
              <a:latin typeface="Abadi" panose="020B0604020202020204" charset="0"/>
            </a:endParaRPr>
          </a:p>
        </p:txBody>
      </p:sp>
      <p:grpSp>
        <p:nvGrpSpPr>
          <p:cNvPr id="5" name="Group 4"/>
          <p:cNvGrpSpPr/>
          <p:nvPr/>
        </p:nvGrpSpPr>
        <p:grpSpPr>
          <a:xfrm>
            <a:off x="9661455" y="1855553"/>
            <a:ext cx="1766009" cy="3835883"/>
            <a:chOff x="6311672" y="1149383"/>
            <a:chExt cx="1766009" cy="3835883"/>
          </a:xfrm>
        </p:grpSpPr>
        <p:sp>
          <p:nvSpPr>
            <p:cNvPr id="6" name="Round Diagonal Corner Rectangle 5"/>
            <p:cNvSpPr/>
            <p:nvPr/>
          </p:nvSpPr>
          <p:spPr>
            <a:xfrm rot="4275243" flipH="1">
              <a:off x="7048895" y="1482611"/>
              <a:ext cx="969784"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 name="Round Diagonal Corner Rectangle 6"/>
            <p:cNvSpPr/>
            <p:nvPr/>
          </p:nvSpPr>
          <p:spPr>
            <a:xfrm rot="17018360">
              <a:off x="6486230" y="1526990"/>
              <a:ext cx="863932"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8" name="Group 23"/>
            <p:cNvGrpSpPr/>
            <p:nvPr/>
          </p:nvGrpSpPr>
          <p:grpSpPr>
            <a:xfrm>
              <a:off x="7293463" y="2185740"/>
              <a:ext cx="784218" cy="1437975"/>
              <a:chOff x="4572810" y="2727360"/>
              <a:chExt cx="1157096" cy="2121699"/>
            </a:xfrm>
          </p:grpSpPr>
          <p:sp>
            <p:nvSpPr>
              <p:cNvPr id="69" name="Oval 68"/>
              <p:cNvSpPr/>
              <p:nvPr/>
            </p:nvSpPr>
            <p:spPr>
              <a:xfrm>
                <a:off x="5348907" y="4163259"/>
                <a:ext cx="380999"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0" name="Trapezoid 69"/>
              <p:cNvSpPr/>
              <p:nvPr/>
            </p:nvSpPr>
            <p:spPr>
              <a:xfrm rot="19830111">
                <a:off x="4779567" y="2727360"/>
                <a:ext cx="729945" cy="1881039"/>
              </a:xfrm>
              <a:prstGeom prst="trapezoid">
                <a:avLst>
                  <a:gd name="adj" fmla="val 3046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1" name="Trapezoid 70"/>
              <p:cNvSpPr/>
              <p:nvPr/>
            </p:nvSpPr>
            <p:spPr>
              <a:xfrm rot="19749421">
                <a:off x="4572810" y="2897196"/>
                <a:ext cx="877678" cy="1168382"/>
              </a:xfrm>
              <a:prstGeom prst="trapezoid">
                <a:avLst>
                  <a:gd name="adj" fmla="val 304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
          <p:nvSpPr>
            <p:cNvPr id="9" name="Oval 8"/>
            <p:cNvSpPr/>
            <p:nvPr/>
          </p:nvSpPr>
          <p:spPr>
            <a:xfrm>
              <a:off x="6621538" y="4572112"/>
              <a:ext cx="516443" cy="413154"/>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 name="Oval 9"/>
            <p:cNvSpPr/>
            <p:nvPr/>
          </p:nvSpPr>
          <p:spPr>
            <a:xfrm>
              <a:off x="7137980" y="4572112"/>
              <a:ext cx="516443" cy="413154"/>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 name="Oval 10"/>
            <p:cNvSpPr/>
            <p:nvPr/>
          </p:nvSpPr>
          <p:spPr>
            <a:xfrm>
              <a:off x="6311672" y="3332649"/>
              <a:ext cx="258221" cy="41315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 name="Trapezoid 11"/>
            <p:cNvSpPr/>
            <p:nvPr/>
          </p:nvSpPr>
          <p:spPr>
            <a:xfrm rot="1480658">
              <a:off x="6427683" y="2384162"/>
              <a:ext cx="671376" cy="1239463"/>
            </a:xfrm>
            <a:prstGeom prst="trapezoid">
              <a:avLst>
                <a:gd name="adj" fmla="val 3046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3" name="Trapezoid 12"/>
            <p:cNvSpPr/>
            <p:nvPr/>
          </p:nvSpPr>
          <p:spPr>
            <a:xfrm rot="1522635">
              <a:off x="6565953" y="2316879"/>
              <a:ext cx="529972" cy="812934"/>
            </a:xfrm>
            <a:prstGeom prst="trapezoid">
              <a:avLst>
                <a:gd name="adj" fmla="val 304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4" name="Trapezoid 13"/>
            <p:cNvSpPr/>
            <p:nvPr/>
          </p:nvSpPr>
          <p:spPr>
            <a:xfrm>
              <a:off x="6518249" y="2454696"/>
              <a:ext cx="1342751" cy="2323993"/>
            </a:xfrm>
            <a:prstGeom prst="trapezoid">
              <a:avLst>
                <a:gd name="adj" fmla="val 30469"/>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5" name="Trapezoid 14"/>
            <p:cNvSpPr/>
            <p:nvPr/>
          </p:nvSpPr>
          <p:spPr>
            <a:xfrm>
              <a:off x="6695596" y="2289308"/>
              <a:ext cx="1042413" cy="1249918"/>
            </a:xfrm>
            <a:prstGeom prst="trapezoid">
              <a:avLst>
                <a:gd name="adj" fmla="val 3284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 name="Trapezoid 15"/>
            <p:cNvSpPr/>
            <p:nvPr/>
          </p:nvSpPr>
          <p:spPr>
            <a:xfrm rot="402310">
              <a:off x="6561729" y="2319823"/>
              <a:ext cx="548498" cy="2403254"/>
            </a:xfrm>
            <a:prstGeom prst="trapezoid">
              <a:avLst>
                <a:gd name="adj" fmla="val 41507"/>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7" name="Trapezoid 16"/>
            <p:cNvSpPr/>
            <p:nvPr/>
          </p:nvSpPr>
          <p:spPr>
            <a:xfrm rot="21185207">
              <a:off x="7282980" y="2290266"/>
              <a:ext cx="569910" cy="2398573"/>
            </a:xfrm>
            <a:prstGeom prst="trapezoid">
              <a:avLst>
                <a:gd name="adj" fmla="val 36537"/>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8" name="Isosceles Triangle 17"/>
            <p:cNvSpPr/>
            <p:nvPr/>
          </p:nvSpPr>
          <p:spPr>
            <a:xfrm rot="10800000">
              <a:off x="6927350" y="2287546"/>
              <a:ext cx="539181" cy="346447"/>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9" name="Oval 18"/>
            <p:cNvSpPr/>
            <p:nvPr/>
          </p:nvSpPr>
          <p:spPr>
            <a:xfrm>
              <a:off x="6766943" y="1233232"/>
              <a:ext cx="855041" cy="12394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0" name="Round Diagonal Corner Rectangle 19"/>
            <p:cNvSpPr/>
            <p:nvPr/>
          </p:nvSpPr>
          <p:spPr>
            <a:xfrm rot="4940393">
              <a:off x="7202015" y="1257583"/>
              <a:ext cx="668087"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1" name="Round Diagonal Corner Rectangle 20"/>
            <p:cNvSpPr/>
            <p:nvPr/>
          </p:nvSpPr>
          <p:spPr>
            <a:xfrm rot="21381449">
              <a:off x="6707096" y="1149383"/>
              <a:ext cx="668087"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2" name="Oval 21"/>
            <p:cNvSpPr/>
            <p:nvPr/>
          </p:nvSpPr>
          <p:spPr>
            <a:xfrm>
              <a:off x="6927036" y="1269635"/>
              <a:ext cx="656086" cy="354833"/>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23" name="Group 22"/>
            <p:cNvGrpSpPr/>
            <p:nvPr/>
          </p:nvGrpSpPr>
          <p:grpSpPr>
            <a:xfrm>
              <a:off x="6984995" y="2337328"/>
              <a:ext cx="477093" cy="593005"/>
              <a:chOff x="5513018" y="671522"/>
              <a:chExt cx="808459" cy="1004878"/>
            </a:xfrm>
            <a:solidFill>
              <a:srgbClr val="FFD961"/>
            </a:solidFill>
          </p:grpSpPr>
          <p:grpSp>
            <p:nvGrpSpPr>
              <p:cNvPr id="39" name="Group 165"/>
              <p:cNvGrpSpPr/>
              <p:nvPr/>
            </p:nvGrpSpPr>
            <p:grpSpPr>
              <a:xfrm rot="2888522">
                <a:off x="5228282" y="963721"/>
                <a:ext cx="851830" cy="282357"/>
                <a:chOff x="4343400" y="5863281"/>
                <a:chExt cx="2286000" cy="844379"/>
              </a:xfrm>
              <a:grpFill/>
            </p:grpSpPr>
            <p:grpSp>
              <p:nvGrpSpPr>
                <p:cNvPr id="56" name="Group 163"/>
                <p:cNvGrpSpPr/>
                <p:nvPr/>
              </p:nvGrpSpPr>
              <p:grpSpPr>
                <a:xfrm>
                  <a:off x="4343400" y="5863281"/>
                  <a:ext cx="2286000" cy="766119"/>
                  <a:chOff x="4343400" y="5863281"/>
                  <a:chExt cx="2286000" cy="766119"/>
                </a:xfrm>
                <a:grpFill/>
              </p:grpSpPr>
              <p:sp>
                <p:nvSpPr>
                  <p:cNvPr id="61" name="Quad Arrow Callout 60"/>
                  <p:cNvSpPr/>
                  <p:nvPr/>
                </p:nvSpPr>
                <p:spPr>
                  <a:xfrm>
                    <a:off x="43434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2" name="Quad Arrow Callout 61"/>
                  <p:cNvSpPr/>
                  <p:nvPr/>
                </p:nvSpPr>
                <p:spPr>
                  <a:xfrm>
                    <a:off x="48768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3" name="Quad Arrow Callout 62"/>
                  <p:cNvSpPr/>
                  <p:nvPr/>
                </p:nvSpPr>
                <p:spPr>
                  <a:xfrm>
                    <a:off x="54102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4" name="Quad Arrow Callout 63"/>
                  <p:cNvSpPr/>
                  <p:nvPr/>
                </p:nvSpPr>
                <p:spPr>
                  <a:xfrm>
                    <a:off x="59436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65" name="Group 158"/>
                  <p:cNvGrpSpPr/>
                  <p:nvPr/>
                </p:nvGrpSpPr>
                <p:grpSpPr>
                  <a:xfrm>
                    <a:off x="4800600" y="5863281"/>
                    <a:ext cx="1396313" cy="313038"/>
                    <a:chOff x="4800600" y="5863281"/>
                    <a:chExt cx="1396313" cy="313038"/>
                  </a:xfrm>
                  <a:grpFill/>
                </p:grpSpPr>
                <p:sp>
                  <p:nvSpPr>
                    <p:cNvPr id="66" name="Isosceles Triangle 65"/>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7" name="Isosceles Triangle 66"/>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8" name="Isosceles Triangle 67"/>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nvGrpSpPr>
                <p:cNvPr id="57" name="Group 159"/>
                <p:cNvGrpSpPr/>
                <p:nvPr/>
              </p:nvGrpSpPr>
              <p:grpSpPr>
                <a:xfrm flipH="1" flipV="1">
                  <a:off x="4800600" y="6394622"/>
                  <a:ext cx="1396313" cy="313038"/>
                  <a:chOff x="4800600" y="5863281"/>
                  <a:chExt cx="1396313" cy="313038"/>
                </a:xfrm>
                <a:grpFill/>
              </p:grpSpPr>
              <p:sp>
                <p:nvSpPr>
                  <p:cNvPr id="58" name="Isosceles Triangle 57"/>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9" name="Isosceles Triangle 58"/>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0" name="Isosceles Triangle 59"/>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nvGrpSpPr>
              <p:cNvPr id="40" name="Group 165"/>
              <p:cNvGrpSpPr/>
              <p:nvPr/>
            </p:nvGrpSpPr>
            <p:grpSpPr>
              <a:xfrm rot="18707503">
                <a:off x="5754384" y="956258"/>
                <a:ext cx="851830" cy="282357"/>
                <a:chOff x="4343400" y="5863281"/>
                <a:chExt cx="2286000" cy="844379"/>
              </a:xfrm>
              <a:grpFill/>
            </p:grpSpPr>
            <p:grpSp>
              <p:nvGrpSpPr>
                <p:cNvPr id="43" name="Group 163"/>
                <p:cNvGrpSpPr/>
                <p:nvPr/>
              </p:nvGrpSpPr>
              <p:grpSpPr>
                <a:xfrm>
                  <a:off x="4343400" y="5863281"/>
                  <a:ext cx="2286000" cy="766119"/>
                  <a:chOff x="4343400" y="5863281"/>
                  <a:chExt cx="2286000" cy="766119"/>
                </a:xfrm>
                <a:grpFill/>
              </p:grpSpPr>
              <p:sp>
                <p:nvSpPr>
                  <p:cNvPr id="48" name="Quad Arrow Callout 47"/>
                  <p:cNvSpPr/>
                  <p:nvPr/>
                </p:nvSpPr>
                <p:spPr>
                  <a:xfrm>
                    <a:off x="43434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9" name="Quad Arrow Callout 48"/>
                  <p:cNvSpPr/>
                  <p:nvPr/>
                </p:nvSpPr>
                <p:spPr>
                  <a:xfrm>
                    <a:off x="48768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0" name="Quad Arrow Callout 49"/>
                  <p:cNvSpPr/>
                  <p:nvPr/>
                </p:nvSpPr>
                <p:spPr>
                  <a:xfrm>
                    <a:off x="54102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1" name="Quad Arrow Callout 50"/>
                  <p:cNvSpPr/>
                  <p:nvPr/>
                </p:nvSpPr>
                <p:spPr>
                  <a:xfrm>
                    <a:off x="59436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52" name="Group 158"/>
                  <p:cNvGrpSpPr/>
                  <p:nvPr/>
                </p:nvGrpSpPr>
                <p:grpSpPr>
                  <a:xfrm>
                    <a:off x="4800600" y="5863281"/>
                    <a:ext cx="1396313" cy="313038"/>
                    <a:chOff x="4800600" y="5863281"/>
                    <a:chExt cx="1396313" cy="313038"/>
                  </a:xfrm>
                  <a:grpFill/>
                </p:grpSpPr>
                <p:sp>
                  <p:nvSpPr>
                    <p:cNvPr id="53" name="Isosceles Triangle 52"/>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4" name="Isosceles Triangle 53"/>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5" name="Isosceles Triangle 54"/>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nvGrpSpPr>
                <p:cNvPr id="44" name="Group 159"/>
                <p:cNvGrpSpPr/>
                <p:nvPr/>
              </p:nvGrpSpPr>
              <p:grpSpPr>
                <a:xfrm flipH="1" flipV="1">
                  <a:off x="4800600" y="6394622"/>
                  <a:ext cx="1396313" cy="313038"/>
                  <a:chOff x="4800600" y="5863281"/>
                  <a:chExt cx="1396313" cy="313038"/>
                </a:xfrm>
                <a:grpFill/>
              </p:grpSpPr>
              <p:sp>
                <p:nvSpPr>
                  <p:cNvPr id="45" name="Isosceles Triangle 44"/>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6" name="Isosceles Triangle 45"/>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7" name="Isosceles Triangle 46"/>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sp>
            <p:nvSpPr>
              <p:cNvPr id="41" name="Oval 40"/>
              <p:cNvSpPr/>
              <p:nvPr/>
            </p:nvSpPr>
            <p:spPr>
              <a:xfrm>
                <a:off x="5715000" y="1295400"/>
                <a:ext cx="381000" cy="3810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2" name="Plaque 41"/>
              <p:cNvSpPr/>
              <p:nvPr/>
            </p:nvSpPr>
            <p:spPr>
              <a:xfrm>
                <a:off x="5809130" y="1416424"/>
                <a:ext cx="188259" cy="152400"/>
              </a:xfrm>
              <a:prstGeom prst="plaque">
                <a:avLst>
                  <a:gd name="adj" fmla="val 3137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24" name="Group 23"/>
            <p:cNvGrpSpPr/>
            <p:nvPr/>
          </p:nvGrpSpPr>
          <p:grpSpPr>
            <a:xfrm>
              <a:off x="6681523" y="3337849"/>
              <a:ext cx="1078605" cy="232200"/>
              <a:chOff x="4941195" y="6031152"/>
              <a:chExt cx="1320150" cy="384077"/>
            </a:xfrm>
          </p:grpSpPr>
          <p:sp>
            <p:nvSpPr>
              <p:cNvPr id="35" name="Isosceles Triangle 34"/>
              <p:cNvSpPr/>
              <p:nvPr/>
            </p:nvSpPr>
            <p:spPr>
              <a:xfrm>
                <a:off x="4941195" y="6034229"/>
                <a:ext cx="533400" cy="381000"/>
              </a:xfrm>
              <a:prstGeom prst="triangle">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6" name="Isosceles Triangle 35"/>
              <p:cNvSpPr/>
              <p:nvPr/>
            </p:nvSpPr>
            <p:spPr>
              <a:xfrm>
                <a:off x="5207895" y="6034229"/>
                <a:ext cx="533400" cy="381000"/>
              </a:xfrm>
              <a:prstGeom prst="triangle">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7" name="Isosceles Triangle 36"/>
              <p:cNvSpPr/>
              <p:nvPr/>
            </p:nvSpPr>
            <p:spPr>
              <a:xfrm>
                <a:off x="5461245" y="6034229"/>
                <a:ext cx="533400" cy="381000"/>
              </a:xfrm>
              <a:prstGeom prst="triangle">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8" name="Isosceles Triangle 37"/>
              <p:cNvSpPr/>
              <p:nvPr/>
            </p:nvSpPr>
            <p:spPr>
              <a:xfrm>
                <a:off x="5727945" y="6031152"/>
                <a:ext cx="533400" cy="381000"/>
              </a:xfrm>
              <a:prstGeom prst="triangle">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25" name="Group 24"/>
            <p:cNvGrpSpPr/>
            <p:nvPr/>
          </p:nvGrpSpPr>
          <p:grpSpPr>
            <a:xfrm flipV="1">
              <a:off x="6693644" y="3557447"/>
              <a:ext cx="1078605" cy="232200"/>
              <a:chOff x="4941195" y="6031152"/>
              <a:chExt cx="1320150" cy="384077"/>
            </a:xfrm>
          </p:grpSpPr>
          <p:sp>
            <p:nvSpPr>
              <p:cNvPr id="31" name="Isosceles Triangle 30"/>
              <p:cNvSpPr/>
              <p:nvPr/>
            </p:nvSpPr>
            <p:spPr>
              <a:xfrm>
                <a:off x="4941195" y="6034229"/>
                <a:ext cx="533400" cy="381000"/>
              </a:xfrm>
              <a:prstGeom prst="triangle">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2" name="Isosceles Triangle 31"/>
              <p:cNvSpPr/>
              <p:nvPr/>
            </p:nvSpPr>
            <p:spPr>
              <a:xfrm>
                <a:off x="5207895" y="6034229"/>
                <a:ext cx="533400" cy="381000"/>
              </a:xfrm>
              <a:prstGeom prst="triangle">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3" name="Isosceles Triangle 32"/>
              <p:cNvSpPr/>
              <p:nvPr/>
            </p:nvSpPr>
            <p:spPr>
              <a:xfrm>
                <a:off x="5461245" y="6034229"/>
                <a:ext cx="533400" cy="381000"/>
              </a:xfrm>
              <a:prstGeom prst="triangle">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4" name="Isosceles Triangle 33"/>
              <p:cNvSpPr/>
              <p:nvPr/>
            </p:nvSpPr>
            <p:spPr>
              <a:xfrm>
                <a:off x="5727945" y="6031152"/>
                <a:ext cx="533400" cy="381000"/>
              </a:xfrm>
              <a:prstGeom prst="triangle">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
          <p:nvSpPr>
            <p:cNvPr id="26" name="Rounded Rectangle 25"/>
            <p:cNvSpPr/>
            <p:nvPr/>
          </p:nvSpPr>
          <p:spPr>
            <a:xfrm>
              <a:off x="6696005" y="3544479"/>
              <a:ext cx="1040946" cy="48174"/>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7" name="Oval 26"/>
            <p:cNvSpPr/>
            <p:nvPr/>
          </p:nvSpPr>
          <p:spPr>
            <a:xfrm>
              <a:off x="6647031" y="3433475"/>
              <a:ext cx="224838" cy="224838"/>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8" name="Plaque 27"/>
            <p:cNvSpPr/>
            <p:nvPr/>
          </p:nvSpPr>
          <p:spPr>
            <a:xfrm>
              <a:off x="6702580" y="3504894"/>
              <a:ext cx="111097" cy="89935"/>
            </a:xfrm>
            <a:prstGeom prst="plaque">
              <a:avLst>
                <a:gd name="adj" fmla="val 3137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9" name="Oval 28"/>
            <p:cNvSpPr/>
            <p:nvPr/>
          </p:nvSpPr>
          <p:spPr>
            <a:xfrm>
              <a:off x="7587172" y="3441060"/>
              <a:ext cx="224838" cy="224838"/>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0" name="Plaque 29"/>
            <p:cNvSpPr/>
            <p:nvPr/>
          </p:nvSpPr>
          <p:spPr>
            <a:xfrm>
              <a:off x="7642721" y="3512479"/>
              <a:ext cx="111097" cy="89935"/>
            </a:xfrm>
            <a:prstGeom prst="plaque">
              <a:avLst>
                <a:gd name="adj" fmla="val 3137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
        <p:nvSpPr>
          <p:cNvPr id="72" name="TextBox 71">
            <a:extLst>
              <a:ext uri="{FF2B5EF4-FFF2-40B4-BE49-F238E27FC236}">
                <a16:creationId xmlns:a16="http://schemas.microsoft.com/office/drawing/2014/main" id="{0CA5191B-82A2-4E4A-826F-BA40CED1C7A7}"/>
              </a:ext>
            </a:extLst>
          </p:cNvPr>
          <p:cNvSpPr txBox="1"/>
          <p:nvPr/>
        </p:nvSpPr>
        <p:spPr>
          <a:xfrm>
            <a:off x="10224245" y="6402499"/>
            <a:ext cx="1828800" cy="369332"/>
          </a:xfrm>
          <a:prstGeom prst="rect">
            <a:avLst/>
          </a:prstGeom>
          <a:noFill/>
        </p:spPr>
        <p:txBody>
          <a:bodyPr wrap="square" rtlCol="0">
            <a:spAutoFit/>
          </a:bodyPr>
          <a:lstStyle/>
          <a:p>
            <a:pPr algn="r"/>
            <a:r>
              <a:rPr lang="en-US" dirty="0">
                <a:solidFill>
                  <a:schemeClr val="bg1"/>
                </a:solidFill>
                <a:latin typeface="Abadi" panose="020B0604020202020204" charset="0"/>
              </a:rPr>
              <a:t>(2)</a:t>
            </a:r>
          </a:p>
        </p:txBody>
      </p:sp>
    </p:spTree>
    <p:extLst>
      <p:ext uri="{BB962C8B-B14F-4D97-AF65-F5344CB8AC3E}">
        <p14:creationId xmlns:p14="http://schemas.microsoft.com/office/powerpoint/2010/main" val="275622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80">
                                          <p:stCondLst>
                                            <p:cond delay="0"/>
                                          </p:stCondLst>
                                        </p:cTn>
                                        <p:tgtEl>
                                          <p:spTgt spid="5"/>
                                        </p:tgtEl>
                                      </p:cBhvr>
                                    </p:animEffect>
                                    <p:anim calcmode="lin" valueType="num">
                                      <p:cBhvr>
                                        <p:cTn id="1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5" dur="26">
                                          <p:stCondLst>
                                            <p:cond delay="650"/>
                                          </p:stCondLst>
                                        </p:cTn>
                                        <p:tgtEl>
                                          <p:spTgt spid="5"/>
                                        </p:tgtEl>
                                      </p:cBhvr>
                                      <p:to x="100000" y="60000"/>
                                    </p:animScale>
                                    <p:animScale>
                                      <p:cBhvr>
                                        <p:cTn id="16" dur="166" decel="50000">
                                          <p:stCondLst>
                                            <p:cond delay="676"/>
                                          </p:stCondLst>
                                        </p:cTn>
                                        <p:tgtEl>
                                          <p:spTgt spid="5"/>
                                        </p:tgtEl>
                                      </p:cBhvr>
                                      <p:to x="100000" y="100000"/>
                                    </p:animScale>
                                    <p:animScale>
                                      <p:cBhvr>
                                        <p:cTn id="17" dur="26">
                                          <p:stCondLst>
                                            <p:cond delay="1312"/>
                                          </p:stCondLst>
                                        </p:cTn>
                                        <p:tgtEl>
                                          <p:spTgt spid="5"/>
                                        </p:tgtEl>
                                      </p:cBhvr>
                                      <p:to x="100000" y="80000"/>
                                    </p:animScale>
                                    <p:animScale>
                                      <p:cBhvr>
                                        <p:cTn id="18" dur="166" decel="50000">
                                          <p:stCondLst>
                                            <p:cond delay="1338"/>
                                          </p:stCondLst>
                                        </p:cTn>
                                        <p:tgtEl>
                                          <p:spTgt spid="5"/>
                                        </p:tgtEl>
                                      </p:cBhvr>
                                      <p:to x="100000" y="100000"/>
                                    </p:animScale>
                                    <p:animScale>
                                      <p:cBhvr>
                                        <p:cTn id="19" dur="26">
                                          <p:stCondLst>
                                            <p:cond delay="1642"/>
                                          </p:stCondLst>
                                        </p:cTn>
                                        <p:tgtEl>
                                          <p:spTgt spid="5"/>
                                        </p:tgtEl>
                                      </p:cBhvr>
                                      <p:to x="100000" y="90000"/>
                                    </p:animScale>
                                    <p:animScale>
                                      <p:cBhvr>
                                        <p:cTn id="20" dur="166" decel="50000">
                                          <p:stCondLst>
                                            <p:cond delay="1668"/>
                                          </p:stCondLst>
                                        </p:cTn>
                                        <p:tgtEl>
                                          <p:spTgt spid="5"/>
                                        </p:tgtEl>
                                      </p:cBhvr>
                                      <p:to x="100000" y="100000"/>
                                    </p:animScale>
                                    <p:animScale>
                                      <p:cBhvr>
                                        <p:cTn id="21" dur="26">
                                          <p:stCondLst>
                                            <p:cond delay="1808"/>
                                          </p:stCondLst>
                                        </p:cTn>
                                        <p:tgtEl>
                                          <p:spTgt spid="5"/>
                                        </p:tgtEl>
                                      </p:cBhvr>
                                      <p:to x="100000" y="95000"/>
                                    </p:animScale>
                                    <p:animScale>
                                      <p:cBhvr>
                                        <p:cTn id="22" dur="166" decel="50000">
                                          <p:stCondLst>
                                            <p:cond delay="1834"/>
                                          </p:stCondLst>
                                        </p:cTn>
                                        <p:tgtEl>
                                          <p:spTgt spid="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203.photobucket.com/albums/aa256/kyekye4/Decorated%20images/turquoise-motion-background.gif"/>
          <p:cNvPicPr>
            <a:picLocks noChangeAspect="1" noChangeArrowheads="1"/>
          </p:cNvPicPr>
          <p:nvPr/>
        </p:nvPicPr>
        <p:blipFill rotWithShape="1">
          <a:blip r:embed="rId2">
            <a:extLst>
              <a:ext uri="{28A0092B-C50C-407E-A947-70E740481C1C}">
                <a14:useLocalDpi xmlns:a14="http://schemas.microsoft.com/office/drawing/2010/main" val="0"/>
              </a:ext>
            </a:extLst>
          </a:blip>
          <a:srcRect r="-297" b="19736"/>
          <a:stretch/>
        </p:blipFill>
        <p:spPr bwMode="auto">
          <a:xfrm flipV="1">
            <a:off x="0" y="0"/>
            <a:ext cx="1225839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61568" y="1066397"/>
            <a:ext cx="9735256" cy="2585323"/>
          </a:xfrm>
          <a:prstGeom prst="rect">
            <a:avLst/>
          </a:prstGeom>
          <a:noFill/>
        </p:spPr>
        <p:txBody>
          <a:bodyPr wrap="square" rtlCol="0">
            <a:spAutoFit/>
          </a:bodyPr>
          <a:lstStyle/>
          <a:p>
            <a:r>
              <a:rPr lang="en-US" dirty="0">
                <a:solidFill>
                  <a:schemeClr val="bg1"/>
                </a:solidFill>
                <a:latin typeface="Abadi" panose="020B0604020202020204" charset="0"/>
              </a:rPr>
              <a:t>A leper could never rise to such greatness in Israel. Leprosy was considered unclean and became a loathsome disease among the Jews (Lev. 13). </a:t>
            </a:r>
          </a:p>
          <a:p>
            <a:endParaRPr lang="en-US" dirty="0">
              <a:solidFill>
                <a:schemeClr val="bg1"/>
              </a:solidFill>
              <a:latin typeface="Abadi" panose="020B0604020202020204" charset="0"/>
            </a:endParaRPr>
          </a:p>
          <a:p>
            <a:r>
              <a:rPr lang="en-US" dirty="0">
                <a:solidFill>
                  <a:schemeClr val="bg1"/>
                </a:solidFill>
                <a:latin typeface="Abadi" panose="020B0604020202020204" charset="0"/>
              </a:rPr>
              <a:t>While the Lord was trying to teach the people the difference between clean and unclean, instead, they let their traditions justify prejudice and malice toward the afflicted. </a:t>
            </a:r>
          </a:p>
          <a:p>
            <a:endParaRPr lang="en-US" sz="2400" dirty="0">
              <a:solidFill>
                <a:schemeClr val="bg1"/>
              </a:solidFill>
              <a:latin typeface="Abadi" panose="020B0604020202020204" charset="0"/>
            </a:endParaRPr>
          </a:p>
          <a:p>
            <a:r>
              <a:rPr lang="en-US" sz="2400" dirty="0">
                <a:solidFill>
                  <a:schemeClr val="bg1"/>
                </a:solidFill>
                <a:latin typeface="Abadi" panose="020B0604020202020204" charset="0"/>
              </a:rPr>
              <a:t>The Syrians, not under the Law of Moses, did not develop the same prejudice.</a:t>
            </a:r>
          </a:p>
        </p:txBody>
      </p:sp>
      <p:sp>
        <p:nvSpPr>
          <p:cNvPr id="4" name="TextBox 3"/>
          <p:cNvSpPr txBox="1"/>
          <p:nvPr/>
        </p:nvSpPr>
        <p:spPr>
          <a:xfrm>
            <a:off x="33196" y="0"/>
            <a:ext cx="12158804" cy="1107996"/>
          </a:xfrm>
          <a:prstGeom prst="rect">
            <a:avLst/>
          </a:prstGeom>
          <a:noFill/>
        </p:spPr>
        <p:txBody>
          <a:bodyPr wrap="square" rtlCol="0">
            <a:spAutoFit/>
          </a:bodyPr>
          <a:lstStyle/>
          <a:p>
            <a:pPr algn="ctr"/>
            <a:r>
              <a:rPr lang="en-US" sz="6600" dirty="0">
                <a:solidFill>
                  <a:schemeClr val="bg1"/>
                </a:solidFill>
                <a:latin typeface="Abadi" panose="020B0604020202020204" charset="0"/>
              </a:rPr>
              <a:t>Leprosy</a:t>
            </a:r>
            <a:endParaRPr lang="en-US" sz="5400" dirty="0">
              <a:solidFill>
                <a:schemeClr val="bg1"/>
              </a:solidFill>
              <a:latin typeface="Abadi" panose="020B0604020202020204" charset="0"/>
            </a:endParaRPr>
          </a:p>
        </p:txBody>
      </p:sp>
      <p:pic>
        <p:nvPicPr>
          <p:cNvPr id="3074" name="Picture 2" descr="http://www.northchapeladventist.com/Portals/0/EasyDNNnews/58/naa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832" y="3495239"/>
            <a:ext cx="4960136" cy="30892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3.bp.blogspot.com/-EbRRx6it3oY/Vk8zgthZH_I/AAAAAAAAEYE/SiLTrDK4XRM/s1600/pictures%2Bof%2Bleprosy.jpg"/>
          <p:cNvPicPr>
            <a:picLocks noChangeAspect="1" noChangeArrowheads="1"/>
          </p:cNvPicPr>
          <p:nvPr/>
        </p:nvPicPr>
        <p:blipFill rotWithShape="1">
          <a:blip r:embed="rId4">
            <a:extLst>
              <a:ext uri="{28A0092B-C50C-407E-A947-70E740481C1C}">
                <a14:useLocalDpi xmlns:a14="http://schemas.microsoft.com/office/drawing/2010/main" val="0"/>
              </a:ext>
            </a:extLst>
          </a:blip>
          <a:srcRect r="33609" b="31249"/>
          <a:stretch/>
        </p:blipFill>
        <p:spPr bwMode="auto">
          <a:xfrm>
            <a:off x="1711739" y="3657600"/>
            <a:ext cx="3689358" cy="2636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55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E7ECA-A1D6-BE1D-7FD0-5D8CAF85DC11}"/>
            </a:ext>
          </a:extLst>
        </p:cNvPr>
        <p:cNvGrpSpPr/>
        <p:nvPr/>
      </p:nvGrpSpPr>
      <p:grpSpPr>
        <a:xfrm>
          <a:off x="0" y="0"/>
          <a:ext cx="0" cy="0"/>
          <a:chOff x="0" y="0"/>
          <a:chExt cx="0" cy="0"/>
        </a:xfrm>
      </p:grpSpPr>
      <p:pic>
        <p:nvPicPr>
          <p:cNvPr id="1026" name="Picture 2" descr="http://i203.photobucket.com/albums/aa256/kyekye4/Decorated%20images/turquoise-motion-background.gif">
            <a:extLst>
              <a:ext uri="{FF2B5EF4-FFF2-40B4-BE49-F238E27FC236}">
                <a16:creationId xmlns:a16="http://schemas.microsoft.com/office/drawing/2014/main" id="{FE69887C-0497-883F-2F5A-86732234C4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97" b="19736"/>
          <a:stretch/>
        </p:blipFill>
        <p:spPr bwMode="auto">
          <a:xfrm flipV="1">
            <a:off x="0" y="0"/>
            <a:ext cx="1225839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64573CE-2FB5-6E92-8BF0-60560D0896AE}"/>
              </a:ext>
            </a:extLst>
          </p:cNvPr>
          <p:cNvSpPr txBox="1"/>
          <p:nvPr/>
        </p:nvSpPr>
        <p:spPr>
          <a:xfrm>
            <a:off x="33196" y="0"/>
            <a:ext cx="12158804" cy="830997"/>
          </a:xfrm>
          <a:prstGeom prst="rect">
            <a:avLst/>
          </a:prstGeom>
          <a:noFill/>
        </p:spPr>
        <p:txBody>
          <a:bodyPr wrap="square" rtlCol="0">
            <a:spAutoFit/>
          </a:bodyPr>
          <a:lstStyle/>
          <a:p>
            <a:pPr algn="ctr"/>
            <a:r>
              <a:rPr lang="en-US" sz="4800" dirty="0">
                <a:solidFill>
                  <a:schemeClr val="bg1"/>
                </a:solidFill>
                <a:latin typeface="Abadi" panose="020B0604020202020204" charset="0"/>
              </a:rPr>
              <a:t>The Little Maid-Small and Simple Invitations</a:t>
            </a:r>
          </a:p>
        </p:txBody>
      </p:sp>
      <p:sp>
        <p:nvSpPr>
          <p:cNvPr id="2" name="Rectangle 1">
            <a:extLst>
              <a:ext uri="{FF2B5EF4-FFF2-40B4-BE49-F238E27FC236}">
                <a16:creationId xmlns:a16="http://schemas.microsoft.com/office/drawing/2014/main" id="{6510D333-DF04-6531-AD3E-936846015F0D}"/>
              </a:ext>
            </a:extLst>
          </p:cNvPr>
          <p:cNvSpPr/>
          <p:nvPr/>
        </p:nvSpPr>
        <p:spPr>
          <a:xfrm>
            <a:off x="33196" y="6504430"/>
            <a:ext cx="1420132" cy="369332"/>
          </a:xfrm>
          <a:prstGeom prst="rect">
            <a:avLst/>
          </a:prstGeom>
        </p:spPr>
        <p:txBody>
          <a:bodyPr wrap="none">
            <a:spAutoFit/>
          </a:bodyPr>
          <a:lstStyle/>
          <a:p>
            <a:pPr fontAlgn="base"/>
            <a:r>
              <a:rPr lang="en-US" b="0" i="0" dirty="0">
                <a:solidFill>
                  <a:schemeClr val="bg1"/>
                </a:solidFill>
                <a:effectLst/>
                <a:latin typeface="Abadi" panose="020B0604020202020204" charset="0"/>
              </a:rPr>
              <a:t>2 Kgs. 5:2-4</a:t>
            </a:r>
          </a:p>
        </p:txBody>
      </p:sp>
      <p:sp>
        <p:nvSpPr>
          <p:cNvPr id="5" name="Rectangle 4">
            <a:extLst>
              <a:ext uri="{FF2B5EF4-FFF2-40B4-BE49-F238E27FC236}">
                <a16:creationId xmlns:a16="http://schemas.microsoft.com/office/drawing/2014/main" id="{7E65C9D1-F9A3-4EE1-2D78-C7D0A838FA47}"/>
              </a:ext>
            </a:extLst>
          </p:cNvPr>
          <p:cNvSpPr/>
          <p:nvPr/>
        </p:nvSpPr>
        <p:spPr>
          <a:xfrm>
            <a:off x="759676" y="1297229"/>
            <a:ext cx="3663034" cy="3139321"/>
          </a:xfrm>
          <a:prstGeom prst="rect">
            <a:avLst/>
          </a:prstGeom>
        </p:spPr>
        <p:txBody>
          <a:bodyPr wrap="square">
            <a:spAutoFit/>
          </a:bodyPr>
          <a:lstStyle/>
          <a:p>
            <a:pPr fontAlgn="base"/>
            <a:r>
              <a:rPr lang="en-US" dirty="0">
                <a:solidFill>
                  <a:schemeClr val="bg1"/>
                </a:solidFill>
                <a:latin typeface="Abadi" panose="020B0604020202020204" charset="0"/>
              </a:rPr>
              <a:t>The little maid lived in Naaman’s household, who was the captain of the guard for the Syrian King.</a:t>
            </a:r>
          </a:p>
          <a:p>
            <a:pPr fontAlgn="base"/>
            <a:endParaRPr lang="en-US" b="0" i="0" dirty="0">
              <a:solidFill>
                <a:schemeClr val="bg1"/>
              </a:solidFill>
              <a:effectLst/>
              <a:latin typeface="Abadi" panose="020B0604020202020204" charset="0"/>
            </a:endParaRPr>
          </a:p>
          <a:p>
            <a:pPr fontAlgn="base"/>
            <a:r>
              <a:rPr lang="en-US" dirty="0">
                <a:solidFill>
                  <a:schemeClr val="bg1"/>
                </a:solidFill>
                <a:latin typeface="Abadi" panose="020B0604020202020204" charset="0"/>
              </a:rPr>
              <a:t>Israel had lost a battle with Syria. </a:t>
            </a:r>
          </a:p>
          <a:p>
            <a:pPr fontAlgn="base"/>
            <a:r>
              <a:rPr lang="en-US" dirty="0">
                <a:solidFill>
                  <a:schemeClr val="bg1"/>
                </a:solidFill>
                <a:latin typeface="Abadi" panose="020B0604020202020204" charset="0"/>
              </a:rPr>
              <a:t>It was customary during the victory of a battle was to carry off any valuables including slaves.   </a:t>
            </a:r>
          </a:p>
          <a:p>
            <a:pPr fontAlgn="base"/>
            <a:endParaRPr lang="en-US" b="0" i="0" dirty="0">
              <a:solidFill>
                <a:schemeClr val="bg1"/>
              </a:solidFill>
              <a:effectLst/>
              <a:latin typeface="Abadi" panose="020B0604020202020204" charset="0"/>
            </a:endParaRPr>
          </a:p>
          <a:p>
            <a:pPr fontAlgn="base"/>
            <a:r>
              <a:rPr lang="en-US" b="0" i="0" dirty="0">
                <a:solidFill>
                  <a:schemeClr val="bg1"/>
                </a:solidFill>
                <a:effectLst/>
                <a:latin typeface="Abadi" panose="020B0604020202020204" charset="0"/>
              </a:rPr>
              <a:t>One of the slaves was “the little maid” </a:t>
            </a:r>
          </a:p>
        </p:txBody>
      </p:sp>
      <p:sp>
        <p:nvSpPr>
          <p:cNvPr id="6" name="Rectangle 5">
            <a:extLst>
              <a:ext uri="{FF2B5EF4-FFF2-40B4-BE49-F238E27FC236}">
                <a16:creationId xmlns:a16="http://schemas.microsoft.com/office/drawing/2014/main" id="{14ED4712-B721-2024-18BD-1B97EEA1D3E7}"/>
              </a:ext>
            </a:extLst>
          </p:cNvPr>
          <p:cNvSpPr/>
          <p:nvPr/>
        </p:nvSpPr>
        <p:spPr>
          <a:xfrm>
            <a:off x="7919770" y="2129244"/>
            <a:ext cx="3663034" cy="2862322"/>
          </a:xfrm>
          <a:prstGeom prst="rect">
            <a:avLst/>
          </a:prstGeom>
        </p:spPr>
        <p:txBody>
          <a:bodyPr wrap="square">
            <a:spAutoFit/>
          </a:bodyPr>
          <a:lstStyle/>
          <a:p>
            <a:pPr fontAlgn="base"/>
            <a:r>
              <a:rPr lang="en-US" b="0" i="0" dirty="0">
                <a:solidFill>
                  <a:schemeClr val="bg1"/>
                </a:solidFill>
                <a:effectLst/>
                <a:latin typeface="Abadi" panose="020B0604020202020204" charset="0"/>
              </a:rPr>
              <a:t>Because of the stress of having leprosy, Naaman had tried everything. </a:t>
            </a:r>
          </a:p>
          <a:p>
            <a:pPr fontAlgn="base"/>
            <a:endParaRPr lang="en-US" dirty="0">
              <a:solidFill>
                <a:schemeClr val="bg1"/>
              </a:solidFill>
              <a:latin typeface="Abadi" panose="020B0604020202020204" charset="0"/>
            </a:endParaRPr>
          </a:p>
          <a:p>
            <a:pPr fontAlgn="base"/>
            <a:r>
              <a:rPr lang="en-US" b="0" i="0" dirty="0">
                <a:solidFill>
                  <a:schemeClr val="bg1"/>
                </a:solidFill>
                <a:effectLst/>
                <a:latin typeface="Abadi" panose="020B0604020202020204" charset="0"/>
              </a:rPr>
              <a:t>His wife’s servant, the little maid suggested to her:</a:t>
            </a:r>
          </a:p>
          <a:p>
            <a:pPr fontAlgn="base"/>
            <a:endParaRPr lang="en-US" dirty="0">
              <a:solidFill>
                <a:schemeClr val="bg1"/>
              </a:solidFill>
              <a:latin typeface="Abadi" panose="020B0604020202020204" charset="0"/>
            </a:endParaRPr>
          </a:p>
          <a:p>
            <a:pPr fontAlgn="base"/>
            <a:r>
              <a:rPr lang="en-US" i="1" dirty="0">
                <a:solidFill>
                  <a:srgbClr val="FFFF00"/>
                </a:solidFill>
                <a:latin typeface="Abadi" panose="020B0604020202020204" charset="0"/>
              </a:rPr>
              <a:t>Would God my lord were with the prophet that is in Samaria! for he would recover him of his leprosy.</a:t>
            </a:r>
            <a:endParaRPr lang="en-US" b="0" i="1" dirty="0">
              <a:solidFill>
                <a:srgbClr val="FFFF00"/>
              </a:solidFill>
              <a:effectLst/>
              <a:latin typeface="Abadi" panose="020B0604020202020204" charset="0"/>
            </a:endParaRPr>
          </a:p>
        </p:txBody>
      </p:sp>
      <p:pic>
        <p:nvPicPr>
          <p:cNvPr id="7" name="Picture 6">
            <a:extLst>
              <a:ext uri="{FF2B5EF4-FFF2-40B4-BE49-F238E27FC236}">
                <a16:creationId xmlns:a16="http://schemas.microsoft.com/office/drawing/2014/main" id="{46E163B2-F596-FDF1-BC38-77EF66202500}"/>
              </a:ext>
            </a:extLst>
          </p:cNvPr>
          <p:cNvPicPr>
            <a:picLocks noChangeAspect="1"/>
          </p:cNvPicPr>
          <p:nvPr/>
        </p:nvPicPr>
        <p:blipFill>
          <a:blip r:embed="rId3"/>
          <a:stretch>
            <a:fillRect/>
          </a:stretch>
        </p:blipFill>
        <p:spPr>
          <a:xfrm>
            <a:off x="4595603" y="1166497"/>
            <a:ext cx="3000794" cy="4525006"/>
          </a:xfrm>
          <a:prstGeom prst="ellipse">
            <a:avLst/>
          </a:prstGeom>
          <a:ln>
            <a:noFill/>
          </a:ln>
          <a:effectLst>
            <a:softEdge rad="112500"/>
          </a:effectLst>
        </p:spPr>
      </p:pic>
      <p:sp>
        <p:nvSpPr>
          <p:cNvPr id="10" name="TextBox 9">
            <a:extLst>
              <a:ext uri="{FF2B5EF4-FFF2-40B4-BE49-F238E27FC236}">
                <a16:creationId xmlns:a16="http://schemas.microsoft.com/office/drawing/2014/main" id="{87524CF5-C36B-F019-75E7-60A8623CD5FA}"/>
              </a:ext>
            </a:extLst>
          </p:cNvPr>
          <p:cNvSpPr txBox="1"/>
          <p:nvPr/>
        </p:nvSpPr>
        <p:spPr>
          <a:xfrm>
            <a:off x="2045911" y="5716172"/>
            <a:ext cx="8824252" cy="923330"/>
          </a:xfrm>
          <a:prstGeom prst="rect">
            <a:avLst/>
          </a:prstGeom>
          <a:noFill/>
        </p:spPr>
        <p:txBody>
          <a:bodyPr wrap="square">
            <a:spAutoFit/>
          </a:bodyPr>
          <a:lstStyle/>
          <a:p>
            <a:pPr fontAlgn="base"/>
            <a:r>
              <a:rPr lang="en-US" b="0" i="0" dirty="0">
                <a:solidFill>
                  <a:schemeClr val="bg1"/>
                </a:solidFill>
                <a:effectLst/>
                <a:latin typeface="Abadi" panose="020B0604020202020204" charset="0"/>
              </a:rPr>
              <a:t>The king of Syria heard of Naaman’s leprosy and sent a letter to the king of Israel. Israel thought this was to provoke them. However, Elisha heard of the king of Israel’s distress and told him to send Naaman to him, only to be met with a servant of Elisha. </a:t>
            </a:r>
          </a:p>
        </p:txBody>
      </p:sp>
    </p:spTree>
    <p:extLst>
      <p:ext uri="{BB962C8B-B14F-4D97-AF65-F5344CB8AC3E}">
        <p14:creationId xmlns:p14="http://schemas.microsoft.com/office/powerpoint/2010/main" val="401840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06A13-19C1-2705-EFF7-9C2D5BF1AA89}"/>
            </a:ext>
          </a:extLst>
        </p:cNvPr>
        <p:cNvGrpSpPr/>
        <p:nvPr/>
      </p:nvGrpSpPr>
      <p:grpSpPr>
        <a:xfrm>
          <a:off x="0" y="0"/>
          <a:ext cx="0" cy="0"/>
          <a:chOff x="0" y="0"/>
          <a:chExt cx="0" cy="0"/>
        </a:xfrm>
      </p:grpSpPr>
      <p:pic>
        <p:nvPicPr>
          <p:cNvPr id="1026" name="Picture 2" descr="http://i203.photobucket.com/albums/aa256/kyekye4/Decorated%20images/turquoise-motion-background.gif">
            <a:extLst>
              <a:ext uri="{FF2B5EF4-FFF2-40B4-BE49-F238E27FC236}">
                <a16:creationId xmlns:a16="http://schemas.microsoft.com/office/drawing/2014/main" id="{B90A31E8-B21A-3427-1FAD-945A15A4E8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97" b="19736"/>
          <a:stretch/>
        </p:blipFill>
        <p:spPr bwMode="auto">
          <a:xfrm flipV="1">
            <a:off x="0" y="0"/>
            <a:ext cx="12258392"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D2C1567-59F5-7F28-652F-90F9CF398428}"/>
              </a:ext>
            </a:extLst>
          </p:cNvPr>
          <p:cNvSpPr txBox="1"/>
          <p:nvPr/>
        </p:nvSpPr>
        <p:spPr>
          <a:xfrm>
            <a:off x="3394064" y="1020047"/>
            <a:ext cx="4923193" cy="5078313"/>
          </a:xfrm>
          <a:prstGeom prst="rect">
            <a:avLst/>
          </a:prstGeom>
          <a:noFill/>
        </p:spPr>
        <p:txBody>
          <a:bodyPr wrap="square">
            <a:spAutoFit/>
          </a:bodyPr>
          <a:lstStyle/>
          <a:p>
            <a:r>
              <a:rPr lang="en-US" b="0" i="0" dirty="0">
                <a:solidFill>
                  <a:schemeClr val="bg1"/>
                </a:solidFill>
                <a:effectLst/>
                <a:latin typeface="Abadi" panose="020B0604020202020204" charset="0"/>
              </a:rPr>
              <a:t>Consider the scripture study we’ve been taught to incorporate into our daily lives. </a:t>
            </a:r>
          </a:p>
          <a:p>
            <a:endParaRPr lang="en-US" dirty="0">
              <a:solidFill>
                <a:schemeClr val="bg1"/>
              </a:solidFill>
              <a:latin typeface="Abadi" panose="020B0604020202020204" charset="0"/>
            </a:endParaRPr>
          </a:p>
          <a:p>
            <a:r>
              <a:rPr lang="en-US" b="0" i="0" dirty="0">
                <a:solidFill>
                  <a:schemeClr val="bg1"/>
                </a:solidFill>
                <a:effectLst/>
                <a:latin typeface="Abadi" panose="020B0604020202020204" charset="0"/>
              </a:rPr>
              <a:t>Or consider the personal prayers and the kneeling family prayers that are regular practices for faithful Latter-day Saints. </a:t>
            </a:r>
          </a:p>
          <a:p>
            <a:endParaRPr lang="en-US" dirty="0">
              <a:solidFill>
                <a:schemeClr val="bg1"/>
              </a:solidFill>
              <a:latin typeface="Abadi" panose="020B0604020202020204" charset="0"/>
            </a:endParaRPr>
          </a:p>
          <a:p>
            <a:r>
              <a:rPr lang="en-US" b="0" i="0" dirty="0">
                <a:solidFill>
                  <a:schemeClr val="bg1"/>
                </a:solidFill>
                <a:effectLst/>
                <a:latin typeface="Abadi" panose="020B0604020202020204" charset="0"/>
              </a:rPr>
              <a:t>Consider attendance at seminary for youth or institute classes for young adults.</a:t>
            </a:r>
          </a:p>
          <a:p>
            <a:endParaRPr lang="en-US" dirty="0">
              <a:solidFill>
                <a:schemeClr val="bg1"/>
              </a:solidFill>
              <a:latin typeface="Abadi" panose="020B0604020202020204" charset="0"/>
            </a:endParaRPr>
          </a:p>
          <a:p>
            <a:r>
              <a:rPr lang="en-US" b="0" i="0" dirty="0">
                <a:solidFill>
                  <a:schemeClr val="bg1"/>
                </a:solidFill>
                <a:effectLst/>
                <a:latin typeface="Abadi" panose="020B0604020202020204" charset="0"/>
              </a:rPr>
              <a:t>Though each of these practices may seem to be small and simple, over time they result in powerful spiritual uplift and growth. </a:t>
            </a:r>
          </a:p>
          <a:p>
            <a:endParaRPr lang="en-US" dirty="0">
              <a:solidFill>
                <a:schemeClr val="bg1"/>
              </a:solidFill>
              <a:latin typeface="Abadi" panose="020B0604020202020204" charset="0"/>
            </a:endParaRPr>
          </a:p>
          <a:p>
            <a:r>
              <a:rPr lang="en-US" b="0" i="0" dirty="0">
                <a:solidFill>
                  <a:schemeClr val="bg1"/>
                </a:solidFill>
                <a:effectLst/>
                <a:latin typeface="Abadi" panose="020B0604020202020204" charset="0"/>
              </a:rPr>
              <a:t>This occurs because each of these small and simple things invites the companionship of the Holy Ghost, the Testifier who enlightens us and guides us into truth</a:t>
            </a:r>
            <a:r>
              <a:rPr lang="en-US" dirty="0">
                <a:solidFill>
                  <a:schemeClr val="bg1"/>
                </a:solidFill>
                <a:latin typeface="Abadi" panose="020B0604020202020204" charset="0"/>
              </a:rPr>
              <a:t>. </a:t>
            </a:r>
            <a:r>
              <a:rPr lang="en-US" b="0" i="0" dirty="0">
                <a:solidFill>
                  <a:schemeClr val="bg1"/>
                </a:solidFill>
                <a:effectLst/>
                <a:latin typeface="Abadi" panose="020B0604020202020204" charset="0"/>
              </a:rPr>
              <a:t>(9)</a:t>
            </a:r>
            <a:endParaRPr lang="en-US" dirty="0">
              <a:solidFill>
                <a:schemeClr val="bg1"/>
              </a:solidFill>
              <a:latin typeface="Abadi" panose="020B0604020202020204" charset="0"/>
            </a:endParaRPr>
          </a:p>
        </p:txBody>
      </p:sp>
      <p:pic>
        <p:nvPicPr>
          <p:cNvPr id="11" name="Picture 10">
            <a:extLst>
              <a:ext uri="{FF2B5EF4-FFF2-40B4-BE49-F238E27FC236}">
                <a16:creationId xmlns:a16="http://schemas.microsoft.com/office/drawing/2014/main" id="{D08B600F-AFFE-CDDE-A138-C6F8B1986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9280" y="143361"/>
            <a:ext cx="1127750" cy="1405521"/>
          </a:xfrm>
          <a:prstGeom prst="rect">
            <a:avLst/>
          </a:prstGeom>
        </p:spPr>
      </p:pic>
      <p:pic>
        <p:nvPicPr>
          <p:cNvPr id="13" name="Picture 12">
            <a:extLst>
              <a:ext uri="{FF2B5EF4-FFF2-40B4-BE49-F238E27FC236}">
                <a16:creationId xmlns:a16="http://schemas.microsoft.com/office/drawing/2014/main" id="{875DFCEE-1481-B6DB-7CF2-AAC15CC7C1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375" y="143361"/>
            <a:ext cx="2368377" cy="2386401"/>
          </a:xfrm>
          <a:prstGeom prst="rect">
            <a:avLst/>
          </a:prstGeom>
        </p:spPr>
      </p:pic>
      <p:pic>
        <p:nvPicPr>
          <p:cNvPr id="15" name="Picture 14">
            <a:extLst>
              <a:ext uri="{FF2B5EF4-FFF2-40B4-BE49-F238E27FC236}">
                <a16:creationId xmlns:a16="http://schemas.microsoft.com/office/drawing/2014/main" id="{712B5E81-1158-977F-AF11-F5E565F2C6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421" y="2948866"/>
            <a:ext cx="2993222" cy="2249193"/>
          </a:xfrm>
          <a:prstGeom prst="rect">
            <a:avLst/>
          </a:prstGeom>
        </p:spPr>
      </p:pic>
      <p:pic>
        <p:nvPicPr>
          <p:cNvPr id="17" name="Picture 16">
            <a:extLst>
              <a:ext uri="{FF2B5EF4-FFF2-40B4-BE49-F238E27FC236}">
                <a16:creationId xmlns:a16="http://schemas.microsoft.com/office/drawing/2014/main" id="{0FDA9B10-AECF-C467-3294-C1FA4EC8E8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4241" y="1745003"/>
            <a:ext cx="2407783" cy="1569518"/>
          </a:xfrm>
          <a:prstGeom prst="rect">
            <a:avLst/>
          </a:prstGeom>
        </p:spPr>
      </p:pic>
      <p:pic>
        <p:nvPicPr>
          <p:cNvPr id="19" name="Picture 18">
            <a:extLst>
              <a:ext uri="{FF2B5EF4-FFF2-40B4-BE49-F238E27FC236}">
                <a16:creationId xmlns:a16="http://schemas.microsoft.com/office/drawing/2014/main" id="{4278511D-0BD2-CFAD-F2E6-C52EBCD91F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8609456" y="4060625"/>
            <a:ext cx="3033159" cy="2274869"/>
          </a:xfrm>
          <a:prstGeom prst="rect">
            <a:avLst/>
          </a:prstGeom>
        </p:spPr>
      </p:pic>
    </p:spTree>
    <p:extLst>
      <p:ext uri="{BB962C8B-B14F-4D97-AF65-F5344CB8AC3E}">
        <p14:creationId xmlns:p14="http://schemas.microsoft.com/office/powerpoint/2010/main" val="63434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203.photobucket.com/albums/aa256/kyekye4/Decorated%20images/turquoise-motion-background.gif"/>
          <p:cNvPicPr>
            <a:picLocks noChangeAspect="1" noChangeArrowheads="1"/>
          </p:cNvPicPr>
          <p:nvPr/>
        </p:nvPicPr>
        <p:blipFill rotWithShape="1">
          <a:blip r:embed="rId2">
            <a:extLst>
              <a:ext uri="{28A0092B-C50C-407E-A947-70E740481C1C}">
                <a14:useLocalDpi xmlns:a14="http://schemas.microsoft.com/office/drawing/2010/main" val="0"/>
              </a:ext>
            </a:extLst>
          </a:blip>
          <a:srcRect r="-297" b="19736"/>
          <a:stretch/>
        </p:blipFill>
        <p:spPr bwMode="auto">
          <a:xfrm flipV="1">
            <a:off x="0" y="0"/>
            <a:ext cx="1225839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196" y="0"/>
            <a:ext cx="12158804" cy="830997"/>
          </a:xfrm>
          <a:prstGeom prst="rect">
            <a:avLst/>
          </a:prstGeom>
          <a:noFill/>
        </p:spPr>
        <p:txBody>
          <a:bodyPr wrap="square" rtlCol="0">
            <a:spAutoFit/>
          </a:bodyPr>
          <a:lstStyle/>
          <a:p>
            <a:pPr algn="ctr"/>
            <a:r>
              <a:rPr lang="en-US" sz="4800" dirty="0">
                <a:solidFill>
                  <a:schemeClr val="bg1"/>
                </a:solidFill>
                <a:latin typeface="Abadi" panose="020B0604020202020204" charset="0"/>
              </a:rPr>
              <a:t>Walk in Obedience</a:t>
            </a:r>
          </a:p>
        </p:txBody>
      </p:sp>
      <p:sp>
        <p:nvSpPr>
          <p:cNvPr id="72" name="TextBox 71"/>
          <p:cNvSpPr txBox="1"/>
          <p:nvPr/>
        </p:nvSpPr>
        <p:spPr>
          <a:xfrm>
            <a:off x="10224245" y="6402499"/>
            <a:ext cx="1828800" cy="369332"/>
          </a:xfrm>
          <a:prstGeom prst="rect">
            <a:avLst/>
          </a:prstGeom>
          <a:noFill/>
        </p:spPr>
        <p:txBody>
          <a:bodyPr wrap="square" rtlCol="0">
            <a:spAutoFit/>
          </a:bodyPr>
          <a:lstStyle/>
          <a:p>
            <a:pPr algn="r"/>
            <a:r>
              <a:rPr lang="en-US" dirty="0">
                <a:solidFill>
                  <a:schemeClr val="bg1"/>
                </a:solidFill>
                <a:latin typeface="Abadi" panose="020B0604020202020204" charset="0"/>
              </a:rPr>
              <a:t>(2)</a:t>
            </a:r>
          </a:p>
        </p:txBody>
      </p:sp>
      <p:sp>
        <p:nvSpPr>
          <p:cNvPr id="2" name="Rectangle 1"/>
          <p:cNvSpPr/>
          <p:nvPr/>
        </p:nvSpPr>
        <p:spPr>
          <a:xfrm>
            <a:off x="250480" y="1354590"/>
            <a:ext cx="6096000" cy="4801314"/>
          </a:xfrm>
          <a:prstGeom prst="rect">
            <a:avLst/>
          </a:prstGeom>
        </p:spPr>
        <p:txBody>
          <a:bodyPr>
            <a:spAutoFit/>
          </a:bodyPr>
          <a:lstStyle/>
          <a:p>
            <a:pPr fontAlgn="base"/>
            <a:r>
              <a:rPr lang="en-US" b="0" i="0" dirty="0">
                <a:solidFill>
                  <a:schemeClr val="bg1"/>
                </a:solidFill>
                <a:effectLst/>
                <a:latin typeface="Abadi" panose="020B0604020202020204" charset="0"/>
              </a:rPr>
              <a:t>“Naaman was insulted that he should be told to wash in Jordan when there were cleaner streams in his own land, and “he turned and went away in a rage.”</a:t>
            </a:r>
          </a:p>
          <a:p>
            <a:pPr fontAlgn="base"/>
            <a:r>
              <a:rPr lang="en-US" b="0" i="0" dirty="0">
                <a:solidFill>
                  <a:schemeClr val="bg1"/>
                </a:solidFill>
                <a:effectLst/>
                <a:latin typeface="Abadi" panose="020B0604020202020204" charset="0"/>
              </a:rPr>
              <a:t> </a:t>
            </a:r>
          </a:p>
          <a:p>
            <a:pPr fontAlgn="base"/>
            <a:r>
              <a:rPr lang="en-US" b="0" i="0" dirty="0">
                <a:solidFill>
                  <a:schemeClr val="bg1"/>
                </a:solidFill>
                <a:effectLst/>
                <a:latin typeface="Abadi" panose="020B0604020202020204" charset="0"/>
              </a:rPr>
              <a:t>But his servants pleaded with him to do as Elisha had suggested. The proud captain finally relented, and the scripture records, “Then went he down, and dipped himself seven times in Jordan, according to the saying of the man of God: and his flesh came again like unto the flesh of a little child, and he was clean.” </a:t>
            </a:r>
          </a:p>
          <a:p>
            <a:pPr fontAlgn="base"/>
            <a:r>
              <a:rPr lang="en-US" b="0" i="0" dirty="0">
                <a:solidFill>
                  <a:schemeClr val="bg1"/>
                </a:solidFill>
                <a:effectLst/>
                <a:latin typeface="Abadi" panose="020B0604020202020204" charset="0"/>
              </a:rPr>
              <a:t> </a:t>
            </a:r>
          </a:p>
          <a:p>
            <a:pPr fontAlgn="base"/>
            <a:r>
              <a:rPr lang="en-US" b="0" i="0" dirty="0">
                <a:solidFill>
                  <a:schemeClr val="bg1"/>
                </a:solidFill>
                <a:effectLst/>
                <a:latin typeface="Abadi" panose="020B0604020202020204" charset="0"/>
              </a:rPr>
              <a:t>And so, I repeat, do not let pride stand in your way. The way of the gospel is a simple way. Some of the requirements may appear to you as elementary and unnecessary. Do not spurn them. Humble yourselves and walk in obedience. I promise that the results that follow will be marvelous to behold and satisfying to experience.”</a:t>
            </a:r>
          </a:p>
        </p:txBody>
      </p:sp>
      <p:sp>
        <p:nvSpPr>
          <p:cNvPr id="5" name="Rectangle 4"/>
          <p:cNvSpPr/>
          <p:nvPr/>
        </p:nvSpPr>
        <p:spPr>
          <a:xfrm>
            <a:off x="33196" y="6504430"/>
            <a:ext cx="1598066" cy="369332"/>
          </a:xfrm>
          <a:prstGeom prst="rect">
            <a:avLst/>
          </a:prstGeom>
        </p:spPr>
        <p:txBody>
          <a:bodyPr wrap="none">
            <a:spAutoFit/>
          </a:bodyPr>
          <a:lstStyle/>
          <a:p>
            <a:pPr fontAlgn="base"/>
            <a:r>
              <a:rPr lang="en-US" b="0" i="0" dirty="0">
                <a:solidFill>
                  <a:schemeClr val="bg1"/>
                </a:solidFill>
                <a:effectLst/>
                <a:latin typeface="Abadi" panose="020B0604020202020204" charset="0"/>
              </a:rPr>
              <a:t>2 Kgs. 5:9–14</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5588" y="160724"/>
            <a:ext cx="957457" cy="1193866"/>
          </a:xfrm>
          <a:prstGeom prst="rect">
            <a:avLst/>
          </a:prstGeom>
        </p:spPr>
      </p:pic>
      <p:pic>
        <p:nvPicPr>
          <p:cNvPr id="7" name="Picture 6">
            <a:extLst>
              <a:ext uri="{FF2B5EF4-FFF2-40B4-BE49-F238E27FC236}">
                <a16:creationId xmlns:a16="http://schemas.microsoft.com/office/drawing/2014/main" id="{73CEF347-0F6C-DECC-3BA4-3A8567108148}"/>
              </a:ext>
            </a:extLst>
          </p:cNvPr>
          <p:cNvPicPr>
            <a:picLocks noChangeAspect="1"/>
          </p:cNvPicPr>
          <p:nvPr/>
        </p:nvPicPr>
        <p:blipFill>
          <a:blip r:embed="rId4"/>
          <a:stretch>
            <a:fillRect/>
          </a:stretch>
        </p:blipFill>
        <p:spPr>
          <a:xfrm>
            <a:off x="6308498" y="1134361"/>
            <a:ext cx="2719746" cy="2750021"/>
          </a:xfrm>
          <a:prstGeom prst="rect">
            <a:avLst/>
          </a:prstGeom>
        </p:spPr>
      </p:pic>
      <p:pic>
        <p:nvPicPr>
          <p:cNvPr id="11" name="Picture 10">
            <a:extLst>
              <a:ext uri="{FF2B5EF4-FFF2-40B4-BE49-F238E27FC236}">
                <a16:creationId xmlns:a16="http://schemas.microsoft.com/office/drawing/2014/main" id="{17A2AB7B-5FD9-49FC-02BD-9756E66A106B}"/>
              </a:ext>
            </a:extLst>
          </p:cNvPr>
          <p:cNvPicPr>
            <a:picLocks noChangeAspect="1"/>
          </p:cNvPicPr>
          <p:nvPr/>
        </p:nvPicPr>
        <p:blipFill>
          <a:blip r:embed="rId5"/>
          <a:stretch>
            <a:fillRect/>
          </a:stretch>
        </p:blipFill>
        <p:spPr>
          <a:xfrm>
            <a:off x="9123802" y="3884382"/>
            <a:ext cx="2871166" cy="2887449"/>
          </a:xfrm>
          <a:prstGeom prst="rect">
            <a:avLst/>
          </a:prstGeom>
        </p:spPr>
      </p:pic>
      <p:sp>
        <p:nvSpPr>
          <p:cNvPr id="13" name="TextBox 12">
            <a:extLst>
              <a:ext uri="{FF2B5EF4-FFF2-40B4-BE49-F238E27FC236}">
                <a16:creationId xmlns:a16="http://schemas.microsoft.com/office/drawing/2014/main" id="{54F934CF-651E-C49C-371D-706660611424}"/>
              </a:ext>
            </a:extLst>
          </p:cNvPr>
          <p:cNvSpPr txBox="1"/>
          <p:nvPr/>
        </p:nvSpPr>
        <p:spPr>
          <a:xfrm>
            <a:off x="4363859" y="654915"/>
            <a:ext cx="6195526" cy="369332"/>
          </a:xfrm>
          <a:prstGeom prst="rect">
            <a:avLst/>
          </a:prstGeom>
          <a:noFill/>
        </p:spPr>
        <p:txBody>
          <a:bodyPr wrap="square">
            <a:spAutoFit/>
          </a:bodyPr>
          <a:lstStyle/>
          <a:p>
            <a:r>
              <a:rPr lang="en-US" b="0" i="0" dirty="0">
                <a:solidFill>
                  <a:schemeClr val="bg1"/>
                </a:solidFill>
                <a:effectLst/>
                <a:latin typeface="Abadi" panose="020B0604020202020204" charset="0"/>
              </a:rPr>
              <a:t>Gehazi was Elisha’s servant</a:t>
            </a:r>
            <a:endParaRPr lang="en-US" dirty="0"/>
          </a:p>
        </p:txBody>
      </p:sp>
    </p:spTree>
    <p:extLst>
      <p:ext uri="{BB962C8B-B14F-4D97-AF65-F5344CB8AC3E}">
        <p14:creationId xmlns:p14="http://schemas.microsoft.com/office/powerpoint/2010/main" val="314917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203.photobucket.com/albums/aa256/kyekye4/Decorated%20images/turquoise-motion-background.gif"/>
          <p:cNvPicPr>
            <a:picLocks noChangeAspect="1" noChangeArrowheads="1"/>
          </p:cNvPicPr>
          <p:nvPr/>
        </p:nvPicPr>
        <p:blipFill rotWithShape="1">
          <a:blip r:embed="rId2">
            <a:extLst>
              <a:ext uri="{28A0092B-C50C-407E-A947-70E740481C1C}">
                <a14:useLocalDpi xmlns:a14="http://schemas.microsoft.com/office/drawing/2010/main" val="0"/>
              </a:ext>
            </a:extLst>
          </a:blip>
          <a:srcRect r="-297" b="19736"/>
          <a:stretch/>
        </p:blipFill>
        <p:spPr bwMode="auto">
          <a:xfrm flipV="1">
            <a:off x="0" y="0"/>
            <a:ext cx="1225839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196" y="0"/>
            <a:ext cx="12158804" cy="1107996"/>
          </a:xfrm>
          <a:prstGeom prst="rect">
            <a:avLst/>
          </a:prstGeom>
          <a:noFill/>
        </p:spPr>
        <p:txBody>
          <a:bodyPr wrap="square" rtlCol="0">
            <a:spAutoFit/>
          </a:bodyPr>
          <a:lstStyle/>
          <a:p>
            <a:pPr algn="ctr"/>
            <a:r>
              <a:rPr lang="en-US" sz="6600" dirty="0">
                <a:solidFill>
                  <a:schemeClr val="bg1"/>
                </a:solidFill>
                <a:latin typeface="Abadi" panose="020B0604020202020204" charset="0"/>
              </a:rPr>
              <a:t>Showing Faith</a:t>
            </a:r>
            <a:endParaRPr lang="en-US" sz="5400" dirty="0">
              <a:solidFill>
                <a:schemeClr val="bg1"/>
              </a:solidFill>
              <a:latin typeface="Abadi" panose="020B0604020202020204" charset="0"/>
            </a:endParaRPr>
          </a:p>
        </p:txBody>
      </p:sp>
      <p:sp>
        <p:nvSpPr>
          <p:cNvPr id="2" name="Rectangle 1"/>
          <p:cNvSpPr/>
          <p:nvPr/>
        </p:nvSpPr>
        <p:spPr>
          <a:xfrm>
            <a:off x="250480" y="1354590"/>
            <a:ext cx="6096000" cy="4708981"/>
          </a:xfrm>
          <a:prstGeom prst="rect">
            <a:avLst/>
          </a:prstGeom>
        </p:spPr>
        <p:txBody>
          <a:bodyPr>
            <a:spAutoFit/>
          </a:bodyPr>
          <a:lstStyle/>
          <a:p>
            <a:pPr fontAlgn="base"/>
            <a:r>
              <a:rPr lang="en-US" sz="2000" dirty="0">
                <a:solidFill>
                  <a:srgbClr val="FFFF00"/>
                </a:solidFill>
                <a:latin typeface="Abadi" panose="020B0604020202020204" charset="0"/>
              </a:rPr>
              <a:t>How did </a:t>
            </a:r>
            <a:r>
              <a:rPr lang="en-US" sz="2000" dirty="0" err="1">
                <a:solidFill>
                  <a:srgbClr val="FFFF00"/>
                </a:solidFill>
                <a:latin typeface="Abadi" panose="020B0604020202020204" charset="0"/>
              </a:rPr>
              <a:t>Naaman</a:t>
            </a:r>
            <a:r>
              <a:rPr lang="en-US" sz="2000" dirty="0">
                <a:solidFill>
                  <a:srgbClr val="FFFF00"/>
                </a:solidFill>
                <a:latin typeface="Abadi" panose="020B0604020202020204" charset="0"/>
              </a:rPr>
              <a:t> show his faith in the words of God as given through Elisha?</a:t>
            </a:r>
          </a:p>
          <a:p>
            <a:pPr fontAlgn="base"/>
            <a:endParaRPr lang="en-US" sz="2000" dirty="0">
              <a:solidFill>
                <a:srgbClr val="FFFF00"/>
              </a:solidFill>
              <a:latin typeface="Abadi" panose="020B0604020202020204" charset="0"/>
            </a:endParaRPr>
          </a:p>
          <a:p>
            <a:pPr fontAlgn="base"/>
            <a:endParaRPr lang="en-US" sz="2000" dirty="0">
              <a:solidFill>
                <a:srgbClr val="FFFF00"/>
              </a:solidFill>
              <a:latin typeface="Abadi" panose="020B0604020202020204" charset="0"/>
            </a:endParaRPr>
          </a:p>
          <a:p>
            <a:pPr fontAlgn="base"/>
            <a:r>
              <a:rPr lang="en-US" sz="2000" dirty="0">
                <a:solidFill>
                  <a:srgbClr val="FFFF00"/>
                </a:solidFill>
                <a:latin typeface="Abadi" panose="020B0604020202020204" charset="0"/>
              </a:rPr>
              <a:t>If you were </a:t>
            </a:r>
            <a:r>
              <a:rPr lang="en-US" sz="2000" dirty="0" err="1">
                <a:solidFill>
                  <a:srgbClr val="FFFF00"/>
                </a:solidFill>
                <a:latin typeface="Abadi" panose="020B0604020202020204" charset="0"/>
              </a:rPr>
              <a:t>Naaman</a:t>
            </a:r>
            <a:r>
              <a:rPr lang="en-US" sz="2000" dirty="0">
                <a:solidFill>
                  <a:srgbClr val="FFFF00"/>
                </a:solidFill>
                <a:latin typeface="Abadi" panose="020B0604020202020204" charset="0"/>
              </a:rPr>
              <a:t>, what might you have been thinking the first time you dipped yourself in the water? The second time? The seventh time?</a:t>
            </a:r>
          </a:p>
          <a:p>
            <a:pPr fontAlgn="base"/>
            <a:endParaRPr lang="en-US" sz="2000" dirty="0">
              <a:solidFill>
                <a:srgbClr val="FFFF00"/>
              </a:solidFill>
              <a:latin typeface="Abadi" panose="020B0604020202020204" charset="0"/>
            </a:endParaRPr>
          </a:p>
          <a:p>
            <a:pPr fontAlgn="base"/>
            <a:endParaRPr lang="en-US" sz="2000" dirty="0">
              <a:solidFill>
                <a:srgbClr val="FFFF00"/>
              </a:solidFill>
              <a:latin typeface="Abadi" panose="020B0604020202020204" charset="0"/>
            </a:endParaRPr>
          </a:p>
          <a:p>
            <a:pPr fontAlgn="base"/>
            <a:r>
              <a:rPr lang="en-US" sz="2000" dirty="0">
                <a:solidFill>
                  <a:srgbClr val="FFFF00"/>
                </a:solidFill>
                <a:latin typeface="Abadi" panose="020B0604020202020204" charset="0"/>
              </a:rPr>
              <a:t>What thoughts or feelings might you have had as you saw your leprosy healed?</a:t>
            </a:r>
          </a:p>
          <a:p>
            <a:pPr fontAlgn="base"/>
            <a:endParaRPr lang="en-US" sz="2000" dirty="0">
              <a:solidFill>
                <a:srgbClr val="FFFF00"/>
              </a:solidFill>
              <a:latin typeface="Abadi" panose="020B0604020202020204" charset="0"/>
            </a:endParaRPr>
          </a:p>
          <a:p>
            <a:pPr fontAlgn="base"/>
            <a:endParaRPr lang="en-US" sz="2000" dirty="0">
              <a:solidFill>
                <a:srgbClr val="FFFF00"/>
              </a:solidFill>
              <a:latin typeface="Abadi" panose="020B0604020202020204" charset="0"/>
            </a:endParaRPr>
          </a:p>
          <a:p>
            <a:pPr fontAlgn="base"/>
            <a:r>
              <a:rPr lang="en-US" sz="2000" dirty="0">
                <a:solidFill>
                  <a:srgbClr val="FFFF00"/>
                </a:solidFill>
                <a:latin typeface="Abadi" panose="020B0604020202020204" charset="0"/>
              </a:rPr>
              <a:t>How might this experience have affected your testimony of the prophet’s calling?</a:t>
            </a:r>
          </a:p>
        </p:txBody>
      </p:sp>
      <p:sp>
        <p:nvSpPr>
          <p:cNvPr id="5" name="Rectangle 4"/>
          <p:cNvSpPr/>
          <p:nvPr/>
        </p:nvSpPr>
        <p:spPr>
          <a:xfrm>
            <a:off x="33196" y="6504430"/>
            <a:ext cx="1737527" cy="369332"/>
          </a:xfrm>
          <a:prstGeom prst="rect">
            <a:avLst/>
          </a:prstGeom>
        </p:spPr>
        <p:txBody>
          <a:bodyPr wrap="none">
            <a:spAutoFit/>
          </a:bodyPr>
          <a:lstStyle/>
          <a:p>
            <a:pPr fontAlgn="base"/>
            <a:r>
              <a:rPr lang="en-US" b="0" i="0" dirty="0">
                <a:solidFill>
                  <a:schemeClr val="bg1"/>
                </a:solidFill>
                <a:effectLst/>
                <a:latin typeface="Abadi" panose="020B0604020202020204" charset="0"/>
              </a:rPr>
              <a:t>2 Kgs. 5:11–14</a:t>
            </a:r>
          </a:p>
        </p:txBody>
      </p:sp>
      <p:pic>
        <p:nvPicPr>
          <p:cNvPr id="10" name="Picture 2" descr="http://www.uni.edu/becker/anImated%20question%20mark%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13712" y="1820150"/>
            <a:ext cx="176212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4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203.photobucket.com/albums/aa256/kyekye4/Decorated%20images/turquoise-motion-background.gif"/>
          <p:cNvPicPr>
            <a:picLocks noChangeAspect="1" noChangeArrowheads="1"/>
          </p:cNvPicPr>
          <p:nvPr/>
        </p:nvPicPr>
        <p:blipFill rotWithShape="1">
          <a:blip r:embed="rId2">
            <a:extLst>
              <a:ext uri="{28A0092B-C50C-407E-A947-70E740481C1C}">
                <a14:useLocalDpi xmlns:a14="http://schemas.microsoft.com/office/drawing/2010/main" val="0"/>
              </a:ext>
            </a:extLst>
          </a:blip>
          <a:srcRect r="-297" b="19736"/>
          <a:stretch/>
        </p:blipFill>
        <p:spPr bwMode="auto">
          <a:xfrm flipV="1">
            <a:off x="0" y="0"/>
            <a:ext cx="1225839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321" y="56720"/>
            <a:ext cx="12158804" cy="1107996"/>
          </a:xfrm>
          <a:prstGeom prst="rect">
            <a:avLst/>
          </a:prstGeom>
          <a:noFill/>
        </p:spPr>
        <p:txBody>
          <a:bodyPr wrap="square" rtlCol="0">
            <a:spAutoFit/>
          </a:bodyPr>
          <a:lstStyle/>
          <a:p>
            <a:pPr algn="ctr"/>
            <a:r>
              <a:rPr lang="en-US" sz="6600" dirty="0" err="1">
                <a:solidFill>
                  <a:schemeClr val="bg1"/>
                </a:solidFill>
                <a:latin typeface="Abadi" panose="020B0604020202020204" charset="0"/>
              </a:rPr>
              <a:t>Gehazi</a:t>
            </a:r>
            <a:endParaRPr lang="en-US" sz="5400" dirty="0">
              <a:solidFill>
                <a:schemeClr val="bg1"/>
              </a:solidFill>
              <a:latin typeface="Abadi" panose="020B0604020202020204" charset="0"/>
            </a:endParaRPr>
          </a:p>
        </p:txBody>
      </p:sp>
      <p:sp>
        <p:nvSpPr>
          <p:cNvPr id="72" name="TextBox 71"/>
          <p:cNvSpPr txBox="1"/>
          <p:nvPr/>
        </p:nvSpPr>
        <p:spPr>
          <a:xfrm>
            <a:off x="10224245" y="6402499"/>
            <a:ext cx="1828800" cy="369332"/>
          </a:xfrm>
          <a:prstGeom prst="rect">
            <a:avLst/>
          </a:prstGeom>
          <a:noFill/>
        </p:spPr>
        <p:txBody>
          <a:bodyPr wrap="square" rtlCol="0">
            <a:spAutoFit/>
          </a:bodyPr>
          <a:lstStyle/>
          <a:p>
            <a:pPr algn="r"/>
            <a:r>
              <a:rPr lang="en-US" dirty="0">
                <a:solidFill>
                  <a:schemeClr val="bg1"/>
                </a:solidFill>
                <a:latin typeface="Abadi" panose="020B0604020202020204" charset="0"/>
              </a:rPr>
              <a:t>(3)</a:t>
            </a:r>
          </a:p>
        </p:txBody>
      </p:sp>
      <p:sp>
        <p:nvSpPr>
          <p:cNvPr id="2" name="Rectangle 1"/>
          <p:cNvSpPr/>
          <p:nvPr/>
        </p:nvSpPr>
        <p:spPr>
          <a:xfrm>
            <a:off x="223319" y="1028665"/>
            <a:ext cx="6373423" cy="2585323"/>
          </a:xfrm>
          <a:prstGeom prst="rect">
            <a:avLst/>
          </a:prstGeom>
        </p:spPr>
        <p:txBody>
          <a:bodyPr wrap="square">
            <a:spAutoFit/>
          </a:bodyPr>
          <a:lstStyle/>
          <a:p>
            <a:pPr fontAlgn="base"/>
            <a:r>
              <a:rPr lang="en-US" dirty="0" err="1">
                <a:solidFill>
                  <a:schemeClr val="bg1"/>
                </a:solidFill>
                <a:latin typeface="Abadi" panose="020B0604020202020204" charset="0"/>
              </a:rPr>
              <a:t>Naaman</a:t>
            </a:r>
            <a:r>
              <a:rPr lang="en-US" dirty="0">
                <a:solidFill>
                  <a:schemeClr val="bg1"/>
                </a:solidFill>
                <a:latin typeface="Abadi" panose="020B0604020202020204" charset="0"/>
              </a:rPr>
              <a:t> wanted to thank Elisha by giving him money and gifts. </a:t>
            </a:r>
          </a:p>
          <a:p>
            <a:pPr fontAlgn="base"/>
            <a:endParaRPr lang="en-US" dirty="0">
              <a:solidFill>
                <a:schemeClr val="bg1"/>
              </a:solidFill>
              <a:latin typeface="Abadi" panose="020B0604020202020204" charset="0"/>
            </a:endParaRPr>
          </a:p>
          <a:p>
            <a:pPr fontAlgn="base"/>
            <a:r>
              <a:rPr lang="en-US" dirty="0">
                <a:solidFill>
                  <a:schemeClr val="bg1"/>
                </a:solidFill>
                <a:latin typeface="Abadi" panose="020B0604020202020204" charset="0"/>
              </a:rPr>
              <a:t>Elisha declined </a:t>
            </a:r>
            <a:r>
              <a:rPr lang="en-US" dirty="0" err="1">
                <a:solidFill>
                  <a:schemeClr val="bg1"/>
                </a:solidFill>
                <a:latin typeface="Abadi" panose="020B0604020202020204" charset="0"/>
              </a:rPr>
              <a:t>Naaman’s</a:t>
            </a:r>
            <a:r>
              <a:rPr lang="en-US" dirty="0">
                <a:solidFill>
                  <a:schemeClr val="bg1"/>
                </a:solidFill>
                <a:latin typeface="Abadi" panose="020B0604020202020204" charset="0"/>
              </a:rPr>
              <a:t> offer. After </a:t>
            </a:r>
            <a:r>
              <a:rPr lang="en-US" dirty="0" err="1">
                <a:solidFill>
                  <a:schemeClr val="bg1"/>
                </a:solidFill>
                <a:latin typeface="Abadi" panose="020B0604020202020204" charset="0"/>
              </a:rPr>
              <a:t>Naaman</a:t>
            </a:r>
            <a:r>
              <a:rPr lang="en-US" dirty="0">
                <a:solidFill>
                  <a:schemeClr val="bg1"/>
                </a:solidFill>
                <a:latin typeface="Abadi" panose="020B0604020202020204" charset="0"/>
              </a:rPr>
              <a:t> departed, Elisha’s servant </a:t>
            </a:r>
            <a:r>
              <a:rPr lang="en-US" dirty="0" err="1">
                <a:solidFill>
                  <a:schemeClr val="bg1"/>
                </a:solidFill>
                <a:latin typeface="Abadi" panose="020B0604020202020204" charset="0"/>
              </a:rPr>
              <a:t>Gehazi</a:t>
            </a:r>
            <a:r>
              <a:rPr lang="en-US" dirty="0">
                <a:solidFill>
                  <a:schemeClr val="bg1"/>
                </a:solidFill>
                <a:latin typeface="Abadi" panose="020B0604020202020204" charset="0"/>
              </a:rPr>
              <a:t> went after </a:t>
            </a:r>
            <a:r>
              <a:rPr lang="en-US" dirty="0" err="1">
                <a:solidFill>
                  <a:schemeClr val="bg1"/>
                </a:solidFill>
                <a:latin typeface="Abadi" panose="020B0604020202020204" charset="0"/>
              </a:rPr>
              <a:t>Naaman</a:t>
            </a:r>
            <a:r>
              <a:rPr lang="en-US" dirty="0">
                <a:solidFill>
                  <a:schemeClr val="bg1"/>
                </a:solidFill>
                <a:latin typeface="Abadi" panose="020B0604020202020204" charset="0"/>
              </a:rPr>
              <a:t> and lied to him, saying that Elisha requested silver and clothing. </a:t>
            </a:r>
            <a:r>
              <a:rPr lang="en-US" dirty="0" err="1">
                <a:solidFill>
                  <a:schemeClr val="bg1"/>
                </a:solidFill>
                <a:latin typeface="Abadi" panose="020B0604020202020204" charset="0"/>
              </a:rPr>
              <a:t>Naaman</a:t>
            </a:r>
            <a:r>
              <a:rPr lang="en-US" dirty="0">
                <a:solidFill>
                  <a:schemeClr val="bg1"/>
                </a:solidFill>
                <a:latin typeface="Abadi" panose="020B0604020202020204" charset="0"/>
              </a:rPr>
              <a:t> gave </a:t>
            </a:r>
            <a:r>
              <a:rPr lang="en-US" dirty="0" err="1">
                <a:solidFill>
                  <a:schemeClr val="bg1"/>
                </a:solidFill>
                <a:latin typeface="Abadi" panose="020B0604020202020204" charset="0"/>
              </a:rPr>
              <a:t>Gehazi</a:t>
            </a:r>
            <a:r>
              <a:rPr lang="en-US" dirty="0">
                <a:solidFill>
                  <a:schemeClr val="bg1"/>
                </a:solidFill>
                <a:latin typeface="Abadi" panose="020B0604020202020204" charset="0"/>
              </a:rPr>
              <a:t> gifts, which </a:t>
            </a:r>
            <a:r>
              <a:rPr lang="en-US" dirty="0" err="1">
                <a:solidFill>
                  <a:schemeClr val="bg1"/>
                </a:solidFill>
                <a:latin typeface="Abadi" panose="020B0604020202020204" charset="0"/>
              </a:rPr>
              <a:t>Gehazi</a:t>
            </a:r>
            <a:r>
              <a:rPr lang="en-US" dirty="0">
                <a:solidFill>
                  <a:schemeClr val="bg1"/>
                </a:solidFill>
                <a:latin typeface="Abadi" panose="020B0604020202020204" charset="0"/>
              </a:rPr>
              <a:t> kept for himself.</a:t>
            </a:r>
          </a:p>
          <a:p>
            <a:pPr fontAlgn="base"/>
            <a:endParaRPr lang="en-US" dirty="0">
              <a:solidFill>
                <a:schemeClr val="bg1"/>
              </a:solidFill>
              <a:latin typeface="Abadi" panose="020B0604020202020204" charset="0"/>
            </a:endParaRPr>
          </a:p>
          <a:p>
            <a:pPr fontAlgn="base"/>
            <a:r>
              <a:rPr lang="en-US" dirty="0">
                <a:solidFill>
                  <a:schemeClr val="bg1"/>
                </a:solidFill>
                <a:latin typeface="Abadi" panose="020B0604020202020204" charset="0"/>
              </a:rPr>
              <a:t>The Lord punished Gehazi by afflicting him with Naaman’s leprosy.</a:t>
            </a:r>
            <a:endParaRPr lang="en-US" b="0" i="0" dirty="0">
              <a:solidFill>
                <a:schemeClr val="bg1"/>
              </a:solidFill>
              <a:effectLst/>
              <a:latin typeface="Abadi" panose="020B0604020202020204" charset="0"/>
            </a:endParaRPr>
          </a:p>
        </p:txBody>
      </p:sp>
      <p:sp>
        <p:nvSpPr>
          <p:cNvPr id="5" name="Rectangle 4"/>
          <p:cNvSpPr/>
          <p:nvPr/>
        </p:nvSpPr>
        <p:spPr>
          <a:xfrm>
            <a:off x="33196" y="6504430"/>
            <a:ext cx="1699055" cy="369332"/>
          </a:xfrm>
          <a:prstGeom prst="rect">
            <a:avLst/>
          </a:prstGeom>
        </p:spPr>
        <p:txBody>
          <a:bodyPr wrap="none">
            <a:spAutoFit/>
          </a:bodyPr>
          <a:lstStyle/>
          <a:p>
            <a:pPr fontAlgn="base"/>
            <a:r>
              <a:rPr lang="en-US" b="0" i="0" dirty="0">
                <a:solidFill>
                  <a:schemeClr val="bg1"/>
                </a:solidFill>
                <a:effectLst/>
                <a:latin typeface="Abadi" panose="020B0604020202020204" charset="0"/>
              </a:rPr>
              <a:t>2 Kgs. 5:15-27</a:t>
            </a:r>
          </a:p>
        </p:txBody>
      </p:sp>
      <p:sp>
        <p:nvSpPr>
          <p:cNvPr id="3" name="Rectangle 2"/>
          <p:cNvSpPr/>
          <p:nvPr/>
        </p:nvSpPr>
        <p:spPr>
          <a:xfrm>
            <a:off x="5447169" y="4071571"/>
            <a:ext cx="6096000" cy="2031325"/>
          </a:xfrm>
          <a:prstGeom prst="rect">
            <a:avLst/>
          </a:prstGeom>
        </p:spPr>
        <p:txBody>
          <a:bodyPr>
            <a:spAutoFit/>
          </a:bodyPr>
          <a:lstStyle/>
          <a:p>
            <a:pPr fontAlgn="base"/>
            <a:r>
              <a:rPr lang="en-US" b="0" i="0" dirty="0">
                <a:solidFill>
                  <a:schemeClr val="bg1"/>
                </a:solidFill>
                <a:effectLst/>
                <a:latin typeface="Abadi" panose="020B0604020202020204" charset="0"/>
              </a:rPr>
              <a:t>“Ironically, the story involves a pagan who, because of a prophet’s refusal to accept any reward for what God had done, accepts the God of Israel, and an Israelite who, because of unbridled greed, betrays that God. The talent of silver measures </a:t>
            </a:r>
            <a:r>
              <a:rPr lang="en-US" b="0" i="0" dirty="0" err="1">
                <a:solidFill>
                  <a:schemeClr val="bg1"/>
                </a:solidFill>
                <a:effectLst/>
                <a:latin typeface="Abadi" panose="020B0604020202020204" charset="0"/>
              </a:rPr>
              <a:t>Gehazi’s</a:t>
            </a:r>
            <a:r>
              <a:rPr lang="en-US" b="0" i="0" dirty="0">
                <a:solidFill>
                  <a:schemeClr val="bg1"/>
                </a:solidFill>
                <a:effectLst/>
                <a:latin typeface="Abadi" panose="020B0604020202020204" charset="0"/>
              </a:rPr>
              <a:t> covetousness and lies. His was no mere hankering after a reward for the curing of leprosy—it was a craving to become financially well-established.”  </a:t>
            </a:r>
          </a:p>
        </p:txBody>
      </p:sp>
      <p:pic>
        <p:nvPicPr>
          <p:cNvPr id="7" name="Picture 6">
            <a:extLst>
              <a:ext uri="{FF2B5EF4-FFF2-40B4-BE49-F238E27FC236}">
                <a16:creationId xmlns:a16="http://schemas.microsoft.com/office/drawing/2014/main" id="{75B385E7-70AA-FE24-92C0-AEE255294729}"/>
              </a:ext>
            </a:extLst>
          </p:cNvPr>
          <p:cNvPicPr>
            <a:picLocks noChangeAspect="1"/>
          </p:cNvPicPr>
          <p:nvPr/>
        </p:nvPicPr>
        <p:blipFill>
          <a:blip r:embed="rId3"/>
          <a:srcRect r="3008"/>
          <a:stretch>
            <a:fillRect/>
          </a:stretch>
        </p:blipFill>
        <p:spPr>
          <a:xfrm>
            <a:off x="7064215" y="1221436"/>
            <a:ext cx="2598087" cy="2566583"/>
          </a:xfrm>
          <a:prstGeom prst="rect">
            <a:avLst/>
          </a:prstGeom>
        </p:spPr>
      </p:pic>
      <p:pic>
        <p:nvPicPr>
          <p:cNvPr id="12" name="Picture 11">
            <a:extLst>
              <a:ext uri="{FF2B5EF4-FFF2-40B4-BE49-F238E27FC236}">
                <a16:creationId xmlns:a16="http://schemas.microsoft.com/office/drawing/2014/main" id="{1BE60068-ED3A-6969-2E4C-B11425CF1F17}"/>
              </a:ext>
            </a:extLst>
          </p:cNvPr>
          <p:cNvPicPr>
            <a:picLocks noChangeAspect="1"/>
          </p:cNvPicPr>
          <p:nvPr/>
        </p:nvPicPr>
        <p:blipFill>
          <a:blip r:embed="rId4"/>
          <a:stretch>
            <a:fillRect/>
          </a:stretch>
        </p:blipFill>
        <p:spPr>
          <a:xfrm>
            <a:off x="1955571" y="3767371"/>
            <a:ext cx="3010320" cy="2819794"/>
          </a:xfrm>
          <a:prstGeom prst="rect">
            <a:avLst/>
          </a:prstGeom>
        </p:spPr>
      </p:pic>
    </p:spTree>
    <p:extLst>
      <p:ext uri="{BB962C8B-B14F-4D97-AF65-F5344CB8AC3E}">
        <p14:creationId xmlns:p14="http://schemas.microsoft.com/office/powerpoint/2010/main" val="21036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2947</Words>
  <Application>Microsoft Office PowerPoint</Application>
  <PresentationFormat>Widescreen</PresentationFormat>
  <Paragraphs>217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Century Gothic</vt:lpstr>
      <vt:lpstr>Abadi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Heavenly Father is aware of our needs and will help us as we call upon Him for assistance. I believe that no concern of ours is too small or insignificant.   The Lord is in the details of our lives.”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30</cp:revision>
  <dcterms:created xsi:type="dcterms:W3CDTF">2016-01-27T14:56:26Z</dcterms:created>
  <dcterms:modified xsi:type="dcterms:W3CDTF">2026-05-16T14:28:17Z</dcterms:modified>
</cp:coreProperties>
</file>