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0" r:id="rId3"/>
    <p:sldId id="258" r:id="rId4"/>
    <p:sldId id="262" r:id="rId5"/>
    <p:sldId id="265" r:id="rId6"/>
    <p:sldId id="259" r:id="rId7"/>
    <p:sldId id="266" r:id="rId8"/>
    <p:sldId id="267" r:id="rId9"/>
    <p:sldId id="268" r:id="rId10"/>
    <p:sldId id="269" r:id="rId11"/>
    <p:sldId id="273" r:id="rId12"/>
    <p:sldId id="276" r:id="rId13"/>
    <p:sldId id="277" r:id="rId14"/>
    <p:sldId id="274" r:id="rId15"/>
    <p:sldId id="278" r:id="rId16"/>
    <p:sldId id="257" r:id="rId17"/>
    <p:sldId id="279" r:id="rId18"/>
    <p:sldId id="263" r:id="rId19"/>
    <p:sldId id="264" r:id="rId20"/>
    <p:sldId id="271" r:id="rId21"/>
    <p:sldId id="272" r:id="rId22"/>
  </p:sldIdLst>
  <p:sldSz cx="12192000" cy="6858000"/>
  <p:notesSz cx="6858000" cy="9144000"/>
  <p:embeddedFontLst>
    <p:embeddedFont>
      <p:font typeface="Abadi" panose="020B0604020104020204" pitchFamily="34"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
      <p:font typeface="Verdana" panose="020B060403050404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112" d="100"/>
          <a:sy n="112" d="100"/>
        </p:scale>
        <p:origin x="3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A0C564E-142D-4AD8-B830-B7D5C75AE163}" type="datetimeFigureOut">
              <a:rPr lang="en-US" smtClean="0"/>
              <a:t>5/16/2026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EA9F3-A822-4BC3-A65E-6716996761D2}" type="slidenum">
              <a:rPr lang="en-US" smtClean="0"/>
              <a:t>‹#›</a:t>
            </a:fld>
            <a:endParaRPr lang="en-US"/>
          </a:p>
        </p:txBody>
      </p:sp>
    </p:spTree>
    <p:extLst>
      <p:ext uri="{BB962C8B-B14F-4D97-AF65-F5344CB8AC3E}">
        <p14:creationId xmlns:p14="http://schemas.microsoft.com/office/powerpoint/2010/main" val="1539777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0C564E-142D-4AD8-B830-B7D5C75AE163}" type="datetimeFigureOut">
              <a:rPr lang="en-US" smtClean="0"/>
              <a:t>5/16/2026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EA9F3-A822-4BC3-A65E-6716996761D2}" type="slidenum">
              <a:rPr lang="en-US" smtClean="0"/>
              <a:t>‹#›</a:t>
            </a:fld>
            <a:endParaRPr lang="en-US"/>
          </a:p>
        </p:txBody>
      </p:sp>
    </p:spTree>
    <p:extLst>
      <p:ext uri="{BB962C8B-B14F-4D97-AF65-F5344CB8AC3E}">
        <p14:creationId xmlns:p14="http://schemas.microsoft.com/office/powerpoint/2010/main" val="2253781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0C564E-142D-4AD8-B830-B7D5C75AE163}" type="datetimeFigureOut">
              <a:rPr lang="en-US" smtClean="0"/>
              <a:t>5/16/2026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EA9F3-A822-4BC3-A65E-6716996761D2}" type="slidenum">
              <a:rPr lang="en-US" smtClean="0"/>
              <a:t>‹#›</a:t>
            </a:fld>
            <a:endParaRPr lang="en-US"/>
          </a:p>
        </p:txBody>
      </p:sp>
    </p:spTree>
    <p:extLst>
      <p:ext uri="{BB962C8B-B14F-4D97-AF65-F5344CB8AC3E}">
        <p14:creationId xmlns:p14="http://schemas.microsoft.com/office/powerpoint/2010/main" val="15890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0C564E-142D-4AD8-B830-B7D5C75AE163}" type="datetimeFigureOut">
              <a:rPr lang="en-US" smtClean="0"/>
              <a:t>5/16/2026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EA9F3-A822-4BC3-A65E-6716996761D2}" type="slidenum">
              <a:rPr lang="en-US" smtClean="0"/>
              <a:t>‹#›</a:t>
            </a:fld>
            <a:endParaRPr lang="en-US"/>
          </a:p>
        </p:txBody>
      </p:sp>
    </p:spTree>
    <p:extLst>
      <p:ext uri="{BB962C8B-B14F-4D97-AF65-F5344CB8AC3E}">
        <p14:creationId xmlns:p14="http://schemas.microsoft.com/office/powerpoint/2010/main" val="484479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0C564E-142D-4AD8-B830-B7D5C75AE163}" type="datetimeFigureOut">
              <a:rPr lang="en-US" smtClean="0"/>
              <a:t>5/16/2026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EA9F3-A822-4BC3-A65E-6716996761D2}" type="slidenum">
              <a:rPr lang="en-US" smtClean="0"/>
              <a:t>‹#›</a:t>
            </a:fld>
            <a:endParaRPr lang="en-US"/>
          </a:p>
        </p:txBody>
      </p:sp>
    </p:spTree>
    <p:extLst>
      <p:ext uri="{BB962C8B-B14F-4D97-AF65-F5344CB8AC3E}">
        <p14:creationId xmlns:p14="http://schemas.microsoft.com/office/powerpoint/2010/main" val="1059612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0C564E-142D-4AD8-B830-B7D5C75AE163}" type="datetimeFigureOut">
              <a:rPr lang="en-US" smtClean="0"/>
              <a:t>5/16/2026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EA9F3-A822-4BC3-A65E-6716996761D2}" type="slidenum">
              <a:rPr lang="en-US" smtClean="0"/>
              <a:t>‹#›</a:t>
            </a:fld>
            <a:endParaRPr lang="en-US"/>
          </a:p>
        </p:txBody>
      </p:sp>
    </p:spTree>
    <p:extLst>
      <p:ext uri="{BB962C8B-B14F-4D97-AF65-F5344CB8AC3E}">
        <p14:creationId xmlns:p14="http://schemas.microsoft.com/office/powerpoint/2010/main" val="1116340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0C564E-142D-4AD8-B830-B7D5C75AE163}" type="datetimeFigureOut">
              <a:rPr lang="en-US" smtClean="0"/>
              <a:t>5/16/2026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1EA9F3-A822-4BC3-A65E-6716996761D2}" type="slidenum">
              <a:rPr lang="en-US" smtClean="0"/>
              <a:t>‹#›</a:t>
            </a:fld>
            <a:endParaRPr lang="en-US"/>
          </a:p>
        </p:txBody>
      </p:sp>
    </p:spTree>
    <p:extLst>
      <p:ext uri="{BB962C8B-B14F-4D97-AF65-F5344CB8AC3E}">
        <p14:creationId xmlns:p14="http://schemas.microsoft.com/office/powerpoint/2010/main" val="3131425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0C564E-142D-4AD8-B830-B7D5C75AE163}" type="datetimeFigureOut">
              <a:rPr lang="en-US" smtClean="0"/>
              <a:t>5/16/2026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1EA9F3-A822-4BC3-A65E-6716996761D2}" type="slidenum">
              <a:rPr lang="en-US" smtClean="0"/>
              <a:t>‹#›</a:t>
            </a:fld>
            <a:endParaRPr lang="en-US"/>
          </a:p>
        </p:txBody>
      </p:sp>
    </p:spTree>
    <p:extLst>
      <p:ext uri="{BB962C8B-B14F-4D97-AF65-F5344CB8AC3E}">
        <p14:creationId xmlns:p14="http://schemas.microsoft.com/office/powerpoint/2010/main" val="2240704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C564E-142D-4AD8-B830-B7D5C75AE163}" type="datetimeFigureOut">
              <a:rPr lang="en-US" smtClean="0"/>
              <a:t>5/16/2026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1EA9F3-A822-4BC3-A65E-6716996761D2}" type="slidenum">
              <a:rPr lang="en-US" smtClean="0"/>
              <a:t>‹#›</a:t>
            </a:fld>
            <a:endParaRPr lang="en-US"/>
          </a:p>
        </p:txBody>
      </p:sp>
    </p:spTree>
    <p:extLst>
      <p:ext uri="{BB962C8B-B14F-4D97-AF65-F5344CB8AC3E}">
        <p14:creationId xmlns:p14="http://schemas.microsoft.com/office/powerpoint/2010/main" val="2877073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0C564E-142D-4AD8-B830-B7D5C75AE163}" type="datetimeFigureOut">
              <a:rPr lang="en-US" smtClean="0"/>
              <a:t>5/16/2026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EA9F3-A822-4BC3-A65E-6716996761D2}" type="slidenum">
              <a:rPr lang="en-US" smtClean="0"/>
              <a:t>‹#›</a:t>
            </a:fld>
            <a:endParaRPr lang="en-US"/>
          </a:p>
        </p:txBody>
      </p:sp>
    </p:spTree>
    <p:extLst>
      <p:ext uri="{BB962C8B-B14F-4D97-AF65-F5344CB8AC3E}">
        <p14:creationId xmlns:p14="http://schemas.microsoft.com/office/powerpoint/2010/main" val="1096968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0C564E-142D-4AD8-B830-B7D5C75AE163}" type="datetimeFigureOut">
              <a:rPr lang="en-US" smtClean="0"/>
              <a:t>5/16/2026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EA9F3-A822-4BC3-A65E-6716996761D2}" type="slidenum">
              <a:rPr lang="en-US" smtClean="0"/>
              <a:t>‹#›</a:t>
            </a:fld>
            <a:endParaRPr lang="en-US"/>
          </a:p>
        </p:txBody>
      </p:sp>
    </p:spTree>
    <p:extLst>
      <p:ext uri="{BB962C8B-B14F-4D97-AF65-F5344CB8AC3E}">
        <p14:creationId xmlns:p14="http://schemas.microsoft.com/office/powerpoint/2010/main" val="3974246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BA0C564E-142D-4AD8-B830-B7D5C75AE163}" type="datetimeFigureOut">
              <a:rPr lang="en-US" smtClean="0"/>
              <a:pPr/>
              <a:t>5/16/2026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D11EA9F3-A822-4BC3-A65E-6716996761D2}" type="slidenum">
              <a:rPr lang="en-US" smtClean="0"/>
              <a:pPr/>
              <a:t>‹#›</a:t>
            </a:fld>
            <a:endParaRPr lang="en-US" dirty="0"/>
          </a:p>
        </p:txBody>
      </p:sp>
    </p:spTree>
    <p:extLst>
      <p:ext uri="{BB962C8B-B14F-4D97-AF65-F5344CB8AC3E}">
        <p14:creationId xmlns:p14="http://schemas.microsoft.com/office/powerpoint/2010/main" val="4035909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2EE125-715F-4F91-B5BE-B34AB1D9C5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686554"/>
            <a:ext cx="12192000" cy="1938992"/>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The Last of the Kings in Judah</a:t>
            </a:r>
          </a:p>
          <a:p>
            <a:pPr algn="ctr"/>
            <a:r>
              <a:rPr lang="en-US" sz="5400" dirty="0">
                <a:solidFill>
                  <a:schemeClr val="bg1"/>
                </a:solidFill>
                <a:latin typeface="Abadi" panose="020B0604020104020204" pitchFamily="34" charset="0"/>
              </a:rPr>
              <a:t>2 Kings 21-25</a:t>
            </a:r>
          </a:p>
        </p:txBody>
      </p:sp>
      <p:grpSp>
        <p:nvGrpSpPr>
          <p:cNvPr id="7" name="Group 6"/>
          <p:cNvGrpSpPr/>
          <p:nvPr/>
        </p:nvGrpSpPr>
        <p:grpSpPr>
          <a:xfrm>
            <a:off x="1303699" y="1915696"/>
            <a:ext cx="1866411" cy="4522202"/>
            <a:chOff x="5553035" y="2359849"/>
            <a:chExt cx="1573440" cy="3812351"/>
          </a:xfrm>
        </p:grpSpPr>
        <p:sp>
          <p:nvSpPr>
            <p:cNvPr id="8" name="Cloud 7"/>
            <p:cNvSpPr/>
            <p:nvPr/>
          </p:nvSpPr>
          <p:spPr>
            <a:xfrm rot="416314">
              <a:off x="5553035" y="2759882"/>
              <a:ext cx="1562201" cy="131586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 name="Oval 8"/>
            <p:cNvSpPr/>
            <p:nvPr/>
          </p:nvSpPr>
          <p:spPr>
            <a:xfrm rot="19671902">
              <a:off x="6848583" y="4366507"/>
              <a:ext cx="277892" cy="6161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 name="Oval 9"/>
            <p:cNvSpPr/>
            <p:nvPr/>
          </p:nvSpPr>
          <p:spPr>
            <a:xfrm rot="2647766">
              <a:off x="5584502" y="4305065"/>
              <a:ext cx="256818" cy="6161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 name="Oval 10"/>
            <p:cNvSpPr/>
            <p:nvPr/>
          </p:nvSpPr>
          <p:spPr>
            <a:xfrm rot="19352409">
              <a:off x="6424014" y="5556080"/>
              <a:ext cx="300639" cy="616120"/>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 name="Oval 11"/>
            <p:cNvSpPr/>
            <p:nvPr/>
          </p:nvSpPr>
          <p:spPr>
            <a:xfrm rot="2647766">
              <a:off x="6078390" y="5543893"/>
              <a:ext cx="299201" cy="616120"/>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 name="Trapezoid 12"/>
            <p:cNvSpPr/>
            <p:nvPr/>
          </p:nvSpPr>
          <p:spPr>
            <a:xfrm rot="20169292">
              <a:off x="6389195" y="3711505"/>
              <a:ext cx="642061" cy="1098992"/>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 name="Trapezoid 13"/>
            <p:cNvSpPr/>
            <p:nvPr/>
          </p:nvSpPr>
          <p:spPr>
            <a:xfrm rot="1790291">
              <a:off x="5689157" y="3672660"/>
              <a:ext cx="630661" cy="1098992"/>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 name="Trapezoid 14"/>
            <p:cNvSpPr/>
            <p:nvPr/>
          </p:nvSpPr>
          <p:spPr>
            <a:xfrm>
              <a:off x="5877284" y="3852929"/>
              <a:ext cx="957854" cy="2007999"/>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 name="Oval 15"/>
            <p:cNvSpPr/>
            <p:nvPr/>
          </p:nvSpPr>
          <p:spPr>
            <a:xfrm>
              <a:off x="6185356" y="3454924"/>
              <a:ext cx="355378" cy="60556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 name="Trapezoid 16"/>
            <p:cNvSpPr/>
            <p:nvPr/>
          </p:nvSpPr>
          <p:spPr>
            <a:xfrm rot="320523">
              <a:off x="5793656" y="3859302"/>
              <a:ext cx="642058" cy="2079630"/>
            </a:xfrm>
            <a:prstGeom prst="trapezoid">
              <a:avLst>
                <a:gd name="adj" fmla="val 3924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8" name="Trapezoid 17"/>
            <p:cNvSpPr/>
            <p:nvPr/>
          </p:nvSpPr>
          <p:spPr>
            <a:xfrm rot="21316319">
              <a:off x="6295330" y="3786972"/>
              <a:ext cx="642058" cy="2159730"/>
            </a:xfrm>
            <a:prstGeom prst="trapezoid">
              <a:avLst>
                <a:gd name="adj" fmla="val 4192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9" name="Oval 18"/>
            <p:cNvSpPr/>
            <p:nvPr/>
          </p:nvSpPr>
          <p:spPr>
            <a:xfrm>
              <a:off x="5950284" y="2597606"/>
              <a:ext cx="802083" cy="13547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0" name="Cloud 19"/>
            <p:cNvSpPr/>
            <p:nvPr/>
          </p:nvSpPr>
          <p:spPr>
            <a:xfrm rot="5145672">
              <a:off x="6116006" y="2372194"/>
              <a:ext cx="526085" cy="866255"/>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1" name="Cloud 20"/>
            <p:cNvSpPr/>
            <p:nvPr/>
          </p:nvSpPr>
          <p:spPr>
            <a:xfrm rot="5145672">
              <a:off x="6118565" y="3595044"/>
              <a:ext cx="491936" cy="50758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2" name="Oval 21"/>
            <p:cNvSpPr/>
            <p:nvPr/>
          </p:nvSpPr>
          <p:spPr>
            <a:xfrm>
              <a:off x="6270133" y="3671084"/>
              <a:ext cx="162384" cy="1203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23" name="Group 22"/>
            <p:cNvGrpSpPr/>
            <p:nvPr/>
          </p:nvGrpSpPr>
          <p:grpSpPr>
            <a:xfrm>
              <a:off x="5613239" y="2359849"/>
              <a:ext cx="1450664" cy="733424"/>
              <a:chOff x="1239442" y="2583838"/>
              <a:chExt cx="1535084" cy="678655"/>
            </a:xfrm>
          </p:grpSpPr>
          <p:sp>
            <p:nvSpPr>
              <p:cNvPr id="36" name="Rounded Rectangle 35"/>
              <p:cNvSpPr/>
              <p:nvPr/>
            </p:nvSpPr>
            <p:spPr>
              <a:xfrm>
                <a:off x="1239442" y="2984838"/>
                <a:ext cx="1535084" cy="27655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7" name="Regular Pentagon 36"/>
              <p:cNvSpPr/>
              <p:nvPr/>
            </p:nvSpPr>
            <p:spPr>
              <a:xfrm>
                <a:off x="1807497" y="2583838"/>
                <a:ext cx="491369" cy="408386"/>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8" name="Regular Pentagon 37"/>
              <p:cNvSpPr/>
              <p:nvPr/>
            </p:nvSpPr>
            <p:spPr>
              <a:xfrm>
                <a:off x="1328217" y="2712925"/>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9" name="Regular Pentagon 38"/>
              <p:cNvSpPr/>
              <p:nvPr/>
            </p:nvSpPr>
            <p:spPr>
              <a:xfrm>
                <a:off x="2385544" y="2708757"/>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0" name="Diamond 39"/>
              <p:cNvSpPr/>
              <p:nvPr/>
            </p:nvSpPr>
            <p:spPr>
              <a:xfrm>
                <a:off x="1982582" y="2684447"/>
                <a:ext cx="114300" cy="274254"/>
              </a:xfrm>
              <a:prstGeom prst="diamon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1" name="Diamond 40"/>
              <p:cNvSpPr/>
              <p:nvPr/>
            </p:nvSpPr>
            <p:spPr>
              <a:xfrm>
                <a:off x="1494521" y="2975696"/>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2" name="Diamond 41"/>
              <p:cNvSpPr/>
              <p:nvPr/>
            </p:nvSpPr>
            <p:spPr>
              <a:xfrm>
                <a:off x="1752775" y="2988239"/>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3" name="Diamond 42"/>
              <p:cNvSpPr/>
              <p:nvPr/>
            </p:nvSpPr>
            <p:spPr>
              <a:xfrm>
                <a:off x="2017838"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4" name="Diamond 43"/>
              <p:cNvSpPr/>
              <p:nvPr/>
            </p:nvSpPr>
            <p:spPr>
              <a:xfrm>
                <a:off x="2274465"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4" name="Group 23"/>
            <p:cNvGrpSpPr/>
            <p:nvPr/>
          </p:nvGrpSpPr>
          <p:grpSpPr>
            <a:xfrm>
              <a:off x="6058639" y="4230864"/>
              <a:ext cx="584563" cy="217974"/>
              <a:chOff x="7543167" y="4370905"/>
              <a:chExt cx="836185" cy="311800"/>
            </a:xfrm>
          </p:grpSpPr>
          <p:sp>
            <p:nvSpPr>
              <p:cNvPr id="31" name="Rounded Rectangle 30"/>
              <p:cNvSpPr/>
              <p:nvPr/>
            </p:nvSpPr>
            <p:spPr>
              <a:xfrm>
                <a:off x="7755682" y="4478850"/>
                <a:ext cx="462234" cy="176299"/>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2" name="Regular Pentagon 31"/>
              <p:cNvSpPr/>
              <p:nvPr/>
            </p:nvSpPr>
            <p:spPr>
              <a:xfrm>
                <a:off x="7543167" y="4386318"/>
                <a:ext cx="311835" cy="296387"/>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3" name="Regular Pentagon 32"/>
              <p:cNvSpPr/>
              <p:nvPr/>
            </p:nvSpPr>
            <p:spPr>
              <a:xfrm>
                <a:off x="8067517" y="4370905"/>
                <a:ext cx="311835" cy="296387"/>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4" name="Oval 33"/>
              <p:cNvSpPr/>
              <p:nvPr/>
            </p:nvSpPr>
            <p:spPr>
              <a:xfrm>
                <a:off x="7617922" y="4478850"/>
                <a:ext cx="162474" cy="162474"/>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5" name="Oval 34"/>
              <p:cNvSpPr/>
              <p:nvPr/>
            </p:nvSpPr>
            <p:spPr>
              <a:xfrm>
                <a:off x="8149263" y="4466493"/>
                <a:ext cx="162474" cy="162474"/>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5" name="Group 24"/>
            <p:cNvGrpSpPr/>
            <p:nvPr/>
          </p:nvGrpSpPr>
          <p:grpSpPr>
            <a:xfrm rot="10800000">
              <a:off x="6054606" y="4440452"/>
              <a:ext cx="584563" cy="217974"/>
              <a:chOff x="7543167" y="4370905"/>
              <a:chExt cx="836185" cy="311800"/>
            </a:xfrm>
          </p:grpSpPr>
          <p:sp>
            <p:nvSpPr>
              <p:cNvPr id="26" name="Rounded Rectangle 25"/>
              <p:cNvSpPr/>
              <p:nvPr/>
            </p:nvSpPr>
            <p:spPr>
              <a:xfrm>
                <a:off x="7755682" y="4478850"/>
                <a:ext cx="462234" cy="176299"/>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7" name="Regular Pentagon 26"/>
              <p:cNvSpPr/>
              <p:nvPr/>
            </p:nvSpPr>
            <p:spPr>
              <a:xfrm>
                <a:off x="7543167" y="4386318"/>
                <a:ext cx="311835" cy="296387"/>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8" name="Regular Pentagon 27"/>
              <p:cNvSpPr/>
              <p:nvPr/>
            </p:nvSpPr>
            <p:spPr>
              <a:xfrm>
                <a:off x="8067517" y="4370905"/>
                <a:ext cx="311835" cy="296387"/>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9" name="Oval 28"/>
              <p:cNvSpPr/>
              <p:nvPr/>
            </p:nvSpPr>
            <p:spPr>
              <a:xfrm>
                <a:off x="7617922" y="4478850"/>
                <a:ext cx="162474" cy="162474"/>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0" name="Oval 29"/>
              <p:cNvSpPr/>
              <p:nvPr/>
            </p:nvSpPr>
            <p:spPr>
              <a:xfrm>
                <a:off x="8149263" y="4466493"/>
                <a:ext cx="162474" cy="162474"/>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sp>
        <p:nvSpPr>
          <p:cNvPr id="2" name="Rectangle 1"/>
          <p:cNvSpPr/>
          <p:nvPr/>
        </p:nvSpPr>
        <p:spPr>
          <a:xfrm>
            <a:off x="4297007" y="3107405"/>
            <a:ext cx="4257474" cy="2308324"/>
          </a:xfrm>
          <a:prstGeom prst="rect">
            <a:avLst/>
          </a:prstGeom>
        </p:spPr>
        <p:txBody>
          <a:bodyPr wrap="square">
            <a:spAutoFit/>
          </a:bodyPr>
          <a:lstStyle/>
          <a:p>
            <a:r>
              <a:rPr lang="en-US" i="1" dirty="0">
                <a:solidFill>
                  <a:schemeClr val="bg1"/>
                </a:solidFill>
                <a:latin typeface="Abadi" panose="020B0604020104020204" pitchFamily="34" charset="0"/>
              </a:rPr>
              <a:t> “It shall come to pass, if thou shalt hearken diligently unto the voice of the Lord thy God, to observe and to do all his commandments which I command thee this day, that the Lord thy God will set thee on high above all nations of the earth.”</a:t>
            </a:r>
          </a:p>
          <a:p>
            <a:r>
              <a:rPr lang="en-US" i="1" dirty="0">
                <a:solidFill>
                  <a:schemeClr val="bg1"/>
                </a:solidFill>
                <a:latin typeface="Abadi" panose="020B0604020104020204" pitchFamily="34" charset="0"/>
              </a:rPr>
              <a:t>Deuteronomy 28:1 </a:t>
            </a:r>
          </a:p>
        </p:txBody>
      </p:sp>
      <p:grpSp>
        <p:nvGrpSpPr>
          <p:cNvPr id="45" name="Group 44"/>
          <p:cNvGrpSpPr/>
          <p:nvPr/>
        </p:nvGrpSpPr>
        <p:grpSpPr>
          <a:xfrm>
            <a:off x="9021699" y="1992626"/>
            <a:ext cx="1909010" cy="4667122"/>
            <a:chOff x="6352883" y="514478"/>
            <a:chExt cx="1909010" cy="4667122"/>
          </a:xfrm>
        </p:grpSpPr>
        <p:grpSp>
          <p:nvGrpSpPr>
            <p:cNvPr id="46" name="Group 45"/>
            <p:cNvGrpSpPr/>
            <p:nvPr/>
          </p:nvGrpSpPr>
          <p:grpSpPr>
            <a:xfrm>
              <a:off x="6352883" y="966754"/>
              <a:ext cx="1909010" cy="4214846"/>
              <a:chOff x="333083" y="1957354"/>
              <a:chExt cx="1909010" cy="4214846"/>
            </a:xfrm>
          </p:grpSpPr>
          <p:sp>
            <p:nvSpPr>
              <p:cNvPr id="57" name="Wave 56"/>
              <p:cNvSpPr/>
              <p:nvPr/>
            </p:nvSpPr>
            <p:spPr>
              <a:xfrm rot="6109734">
                <a:off x="394975" y="2205156"/>
                <a:ext cx="1152332" cy="957401"/>
              </a:xfrm>
              <a:prstGeom prst="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8" name="Wave 57"/>
              <p:cNvSpPr/>
              <p:nvPr/>
            </p:nvSpPr>
            <p:spPr>
              <a:xfrm rot="4598943">
                <a:off x="1163013" y="2383246"/>
                <a:ext cx="1211882" cy="685800"/>
              </a:xfrm>
              <a:prstGeom prst="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9" name="Oval 58"/>
              <p:cNvSpPr/>
              <p:nvPr/>
            </p:nvSpPr>
            <p:spPr>
              <a:xfrm rot="19336703">
                <a:off x="1242030" y="5622470"/>
                <a:ext cx="315310" cy="549730"/>
              </a:xfrm>
              <a:prstGeom prst="ellipse">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0" name="Oval 59"/>
              <p:cNvSpPr/>
              <p:nvPr/>
            </p:nvSpPr>
            <p:spPr>
              <a:xfrm rot="2192056">
                <a:off x="869062" y="5592641"/>
                <a:ext cx="315310" cy="547578"/>
              </a:xfrm>
              <a:prstGeom prst="ellipse">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1" name="Trapezoid 60"/>
              <p:cNvSpPr/>
              <p:nvPr/>
            </p:nvSpPr>
            <p:spPr>
              <a:xfrm>
                <a:off x="822434" y="3345650"/>
                <a:ext cx="1008993" cy="2484319"/>
              </a:xfrm>
              <a:prstGeom prst="trapezoid">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2" name="Oval 61"/>
              <p:cNvSpPr/>
              <p:nvPr/>
            </p:nvSpPr>
            <p:spPr>
              <a:xfrm rot="20274748">
                <a:off x="1926783" y="3980494"/>
                <a:ext cx="315310" cy="4384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3" name="Oval 62"/>
              <p:cNvSpPr/>
              <p:nvPr/>
            </p:nvSpPr>
            <p:spPr>
              <a:xfrm rot="1435296">
                <a:off x="333083" y="3913825"/>
                <a:ext cx="315310" cy="4384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4" name="Trapezoid 63"/>
              <p:cNvSpPr/>
              <p:nvPr/>
            </p:nvSpPr>
            <p:spPr>
              <a:xfrm rot="19984891">
                <a:off x="1496787" y="2974385"/>
                <a:ext cx="529036" cy="1334786"/>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5" name="Trapezoid 64"/>
              <p:cNvSpPr/>
              <p:nvPr/>
            </p:nvSpPr>
            <p:spPr>
              <a:xfrm rot="2090544">
                <a:off x="593189" y="3041484"/>
                <a:ext cx="575693" cy="1264665"/>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6" name="Trapezoid 65"/>
              <p:cNvSpPr/>
              <p:nvPr/>
            </p:nvSpPr>
            <p:spPr>
              <a:xfrm>
                <a:off x="807720" y="3097590"/>
                <a:ext cx="1008993" cy="2484319"/>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7" name="Isosceles Triangle 66"/>
              <p:cNvSpPr/>
              <p:nvPr/>
            </p:nvSpPr>
            <p:spPr>
              <a:xfrm rot="10800000">
                <a:off x="1137745" y="3126445"/>
                <a:ext cx="378373" cy="292273"/>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8" name="Trapezoid 67"/>
              <p:cNvSpPr/>
              <p:nvPr/>
            </p:nvSpPr>
            <p:spPr>
              <a:xfrm rot="657615">
                <a:off x="665693" y="3084089"/>
                <a:ext cx="504497" cy="2725525"/>
              </a:xfrm>
              <a:prstGeom prst="trapezoid">
                <a:avLst>
                  <a:gd name="adj" fmla="val 30882"/>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9" name="Trapezoid 68"/>
              <p:cNvSpPr/>
              <p:nvPr/>
            </p:nvSpPr>
            <p:spPr>
              <a:xfrm rot="21232594">
                <a:off x="1389526" y="3076675"/>
                <a:ext cx="504497" cy="2761107"/>
              </a:xfrm>
              <a:prstGeom prst="trapezoid">
                <a:avLst>
                  <a:gd name="adj" fmla="val 30882"/>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0" name="Oval 69"/>
              <p:cNvSpPr/>
              <p:nvPr/>
            </p:nvSpPr>
            <p:spPr>
              <a:xfrm>
                <a:off x="885497" y="1957354"/>
                <a:ext cx="882869" cy="124215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71" name="Group 73"/>
              <p:cNvGrpSpPr/>
              <p:nvPr/>
            </p:nvGrpSpPr>
            <p:grpSpPr>
              <a:xfrm rot="16200000">
                <a:off x="199614" y="4310458"/>
                <a:ext cx="2130612" cy="304800"/>
                <a:chOff x="6065778" y="2743200"/>
                <a:chExt cx="2083323" cy="356485"/>
              </a:xfrm>
            </p:grpSpPr>
            <p:grpSp>
              <p:nvGrpSpPr>
                <p:cNvPr id="77" name="Group 56"/>
                <p:cNvGrpSpPr/>
                <p:nvPr/>
              </p:nvGrpSpPr>
              <p:grpSpPr>
                <a:xfrm>
                  <a:off x="6065778" y="2771715"/>
                  <a:ext cx="757701" cy="316144"/>
                  <a:chOff x="6065778" y="2771715"/>
                  <a:chExt cx="757701" cy="316144"/>
                </a:xfrm>
              </p:grpSpPr>
              <p:sp>
                <p:nvSpPr>
                  <p:cNvPr id="84" name="Right Arrow Callout 83"/>
                  <p:cNvSpPr/>
                  <p:nvPr/>
                </p:nvSpPr>
                <p:spPr>
                  <a:xfrm rot="19459542">
                    <a:off x="6065778" y="2771715"/>
                    <a:ext cx="457200" cy="304800"/>
                  </a:xfrm>
                  <a:prstGeom prst="rightArrowCallout">
                    <a:avLst>
                      <a:gd name="adj1" fmla="val 50000"/>
                      <a:gd name="adj2" fmla="val 25000"/>
                      <a:gd name="adj3" fmla="val 25000"/>
                      <a:gd name="adj4" fmla="val 316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5" name="Right Arrow Callout 84"/>
                  <p:cNvSpPr/>
                  <p:nvPr/>
                </p:nvSpPr>
                <p:spPr>
                  <a:xfrm rot="13441935">
                    <a:off x="6366279" y="2783059"/>
                    <a:ext cx="457200" cy="304800"/>
                  </a:xfrm>
                  <a:prstGeom prst="rightArrowCallout">
                    <a:avLst>
                      <a:gd name="adj1" fmla="val 50000"/>
                      <a:gd name="adj2" fmla="val 25000"/>
                      <a:gd name="adj3" fmla="val 25000"/>
                      <a:gd name="adj4" fmla="val 316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78" name="Group 57"/>
                <p:cNvGrpSpPr/>
                <p:nvPr/>
              </p:nvGrpSpPr>
              <p:grpSpPr>
                <a:xfrm>
                  <a:off x="6741459" y="2783541"/>
                  <a:ext cx="757701" cy="316144"/>
                  <a:chOff x="6065778" y="2771715"/>
                  <a:chExt cx="757701" cy="316144"/>
                </a:xfrm>
              </p:grpSpPr>
              <p:sp>
                <p:nvSpPr>
                  <p:cNvPr id="82" name="Right Arrow Callout 81"/>
                  <p:cNvSpPr/>
                  <p:nvPr/>
                </p:nvSpPr>
                <p:spPr>
                  <a:xfrm rot="19459542">
                    <a:off x="6065778" y="2771715"/>
                    <a:ext cx="457200" cy="304800"/>
                  </a:xfrm>
                  <a:prstGeom prst="rightArrowCallout">
                    <a:avLst>
                      <a:gd name="adj1" fmla="val 50000"/>
                      <a:gd name="adj2" fmla="val 25000"/>
                      <a:gd name="adj3" fmla="val 25000"/>
                      <a:gd name="adj4" fmla="val 316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3" name="Right Arrow Callout 82"/>
                  <p:cNvSpPr/>
                  <p:nvPr/>
                </p:nvSpPr>
                <p:spPr>
                  <a:xfrm rot="13441935">
                    <a:off x="6366279" y="2783059"/>
                    <a:ext cx="457200" cy="304800"/>
                  </a:xfrm>
                  <a:prstGeom prst="rightArrowCallout">
                    <a:avLst>
                      <a:gd name="adj1" fmla="val 50000"/>
                      <a:gd name="adj2" fmla="val 25000"/>
                      <a:gd name="adj3" fmla="val 25000"/>
                      <a:gd name="adj4" fmla="val 316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79" name="Group 70"/>
                <p:cNvGrpSpPr/>
                <p:nvPr/>
              </p:nvGrpSpPr>
              <p:grpSpPr>
                <a:xfrm>
                  <a:off x="7391400" y="2743200"/>
                  <a:ext cx="757701" cy="316144"/>
                  <a:chOff x="6065778" y="2771715"/>
                  <a:chExt cx="757701" cy="316144"/>
                </a:xfrm>
              </p:grpSpPr>
              <p:sp>
                <p:nvSpPr>
                  <p:cNvPr id="80" name="Right Arrow Callout 79"/>
                  <p:cNvSpPr/>
                  <p:nvPr/>
                </p:nvSpPr>
                <p:spPr>
                  <a:xfrm rot="19459542">
                    <a:off x="6065778" y="2771715"/>
                    <a:ext cx="457200" cy="304800"/>
                  </a:xfrm>
                  <a:prstGeom prst="rightArrowCallout">
                    <a:avLst>
                      <a:gd name="adj1" fmla="val 50000"/>
                      <a:gd name="adj2" fmla="val 25000"/>
                      <a:gd name="adj3" fmla="val 25000"/>
                      <a:gd name="adj4" fmla="val 316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1" name="Right Arrow Callout 80"/>
                  <p:cNvSpPr/>
                  <p:nvPr/>
                </p:nvSpPr>
                <p:spPr>
                  <a:xfrm rot="13441935">
                    <a:off x="6366279" y="2783059"/>
                    <a:ext cx="457200" cy="304800"/>
                  </a:xfrm>
                  <a:prstGeom prst="rightArrowCallout">
                    <a:avLst>
                      <a:gd name="adj1" fmla="val 50000"/>
                      <a:gd name="adj2" fmla="val 25000"/>
                      <a:gd name="adj3" fmla="val 25000"/>
                      <a:gd name="adj4" fmla="val 316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sp>
            <p:nvSpPr>
              <p:cNvPr id="72" name="Hexagon 71"/>
              <p:cNvSpPr/>
              <p:nvPr/>
            </p:nvSpPr>
            <p:spPr>
              <a:xfrm>
                <a:off x="1173480" y="3697514"/>
                <a:ext cx="161638" cy="198813"/>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badi" panose="020B0604020104020204" pitchFamily="34" charset="0"/>
                </a:endParaRPr>
              </a:p>
            </p:txBody>
          </p:sp>
          <p:sp>
            <p:nvSpPr>
              <p:cNvPr id="73" name="Hexagon 72"/>
              <p:cNvSpPr/>
              <p:nvPr/>
            </p:nvSpPr>
            <p:spPr>
              <a:xfrm>
                <a:off x="1173480" y="4297438"/>
                <a:ext cx="161638" cy="198813"/>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badi" panose="020B0604020104020204" pitchFamily="34" charset="0"/>
                </a:endParaRPr>
              </a:p>
            </p:txBody>
          </p:sp>
          <p:sp>
            <p:nvSpPr>
              <p:cNvPr id="74" name="Hexagon 73"/>
              <p:cNvSpPr/>
              <p:nvPr/>
            </p:nvSpPr>
            <p:spPr>
              <a:xfrm>
                <a:off x="1173480" y="5047343"/>
                <a:ext cx="161638" cy="198813"/>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badi" panose="020B0604020104020204" pitchFamily="34" charset="0"/>
                </a:endParaRPr>
              </a:p>
            </p:txBody>
          </p:sp>
          <p:sp>
            <p:nvSpPr>
              <p:cNvPr id="75" name="Cloud 74"/>
              <p:cNvSpPr/>
              <p:nvPr/>
            </p:nvSpPr>
            <p:spPr>
              <a:xfrm>
                <a:off x="963733" y="2675764"/>
                <a:ext cx="685800" cy="9144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6" name="Oval 75"/>
              <p:cNvSpPr/>
              <p:nvPr/>
            </p:nvSpPr>
            <p:spPr>
              <a:xfrm>
                <a:off x="1164688" y="2787486"/>
                <a:ext cx="304800" cy="228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47" name="Group 46"/>
            <p:cNvGrpSpPr/>
            <p:nvPr/>
          </p:nvGrpSpPr>
          <p:grpSpPr>
            <a:xfrm>
              <a:off x="6734938" y="514478"/>
              <a:ext cx="1236724" cy="646929"/>
              <a:chOff x="1239442" y="2583838"/>
              <a:chExt cx="1535084" cy="678655"/>
            </a:xfrm>
          </p:grpSpPr>
          <p:sp>
            <p:nvSpPr>
              <p:cNvPr id="48" name="Rounded Rectangle 47"/>
              <p:cNvSpPr/>
              <p:nvPr/>
            </p:nvSpPr>
            <p:spPr>
              <a:xfrm>
                <a:off x="1239442" y="2984838"/>
                <a:ext cx="1535084" cy="27655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9" name="Regular Pentagon 48"/>
              <p:cNvSpPr/>
              <p:nvPr/>
            </p:nvSpPr>
            <p:spPr>
              <a:xfrm>
                <a:off x="1807497" y="2583838"/>
                <a:ext cx="491369" cy="408386"/>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0" name="Regular Pentagon 49"/>
              <p:cNvSpPr/>
              <p:nvPr/>
            </p:nvSpPr>
            <p:spPr>
              <a:xfrm>
                <a:off x="1328217" y="2712925"/>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1" name="Regular Pentagon 50"/>
              <p:cNvSpPr/>
              <p:nvPr/>
            </p:nvSpPr>
            <p:spPr>
              <a:xfrm>
                <a:off x="2385544" y="2708757"/>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2" name="Diamond 51"/>
              <p:cNvSpPr/>
              <p:nvPr/>
            </p:nvSpPr>
            <p:spPr>
              <a:xfrm>
                <a:off x="1982582" y="2684447"/>
                <a:ext cx="114300" cy="274254"/>
              </a:xfrm>
              <a:prstGeom prst="diamon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3" name="Diamond 52"/>
              <p:cNvSpPr/>
              <p:nvPr/>
            </p:nvSpPr>
            <p:spPr>
              <a:xfrm>
                <a:off x="1494521" y="2975696"/>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4" name="Diamond 53"/>
              <p:cNvSpPr/>
              <p:nvPr/>
            </p:nvSpPr>
            <p:spPr>
              <a:xfrm>
                <a:off x="1752775" y="2988239"/>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5" name="Diamond 54"/>
              <p:cNvSpPr/>
              <p:nvPr/>
            </p:nvSpPr>
            <p:spPr>
              <a:xfrm>
                <a:off x="2017838"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6" name="Diamond 55"/>
              <p:cNvSpPr/>
              <p:nvPr/>
            </p:nvSpPr>
            <p:spPr>
              <a:xfrm>
                <a:off x="2274465"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spTree>
    <p:extLst>
      <p:ext uri="{BB962C8B-B14F-4D97-AF65-F5344CB8AC3E}">
        <p14:creationId xmlns:p14="http://schemas.microsoft.com/office/powerpoint/2010/main" val="255101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serlogos.org/files/backgrounds/ctach1991/G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761" y="7033"/>
            <a:ext cx="12192000"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Josiah Dies in Battle</a:t>
            </a:r>
          </a:p>
        </p:txBody>
      </p:sp>
      <p:sp>
        <p:nvSpPr>
          <p:cNvPr id="5" name="Rectangle 4"/>
          <p:cNvSpPr/>
          <p:nvPr/>
        </p:nvSpPr>
        <p:spPr>
          <a:xfrm>
            <a:off x="31459" y="6488668"/>
            <a:ext cx="19561830" cy="369332"/>
          </a:xfrm>
          <a:prstGeom prst="rect">
            <a:avLst/>
          </a:prstGeom>
        </p:spPr>
        <p:txBody>
          <a:bodyPr wrap="none">
            <a:spAutoFit/>
          </a:bodyPr>
          <a:lstStyle/>
          <a:p>
            <a:r>
              <a:rPr lang="en-US" dirty="0">
                <a:solidFill>
                  <a:schemeClr val="bg1"/>
                </a:solidFill>
                <a:latin typeface="Abadi" panose="020B0604020104020204" pitchFamily="34" charset="0"/>
              </a:rPr>
              <a:t>2 Kings 23:29</a:t>
            </a:r>
            <a:r>
              <a:rPr lang="en-US" dirty="0">
                <a:latin typeface="Abadi" panose="020B0604020104020204" pitchFamily="34" charset="0"/>
              </a:rPr>
              <a:t>Pharaoh-nechoh king of Egypt went up against the king of Assyria to the river Euphrates: and king Josiah went against him; and he slew him at Megiddo, when he had seen him.</a:t>
            </a:r>
          </a:p>
        </p:txBody>
      </p:sp>
      <p:sp>
        <p:nvSpPr>
          <p:cNvPr id="7" name="Rectangle 6"/>
          <p:cNvSpPr/>
          <p:nvPr/>
        </p:nvSpPr>
        <p:spPr>
          <a:xfrm>
            <a:off x="992864" y="1985966"/>
            <a:ext cx="6303252" cy="3046988"/>
          </a:xfrm>
          <a:prstGeom prst="rect">
            <a:avLst/>
          </a:prstGeom>
        </p:spPr>
        <p:txBody>
          <a:bodyPr wrap="square">
            <a:spAutoFit/>
          </a:bodyPr>
          <a:lstStyle/>
          <a:p>
            <a:r>
              <a:rPr lang="en-US" sz="3200" i="1" dirty="0">
                <a:solidFill>
                  <a:srgbClr val="FFFF00"/>
                </a:solidFill>
                <a:latin typeface="Abadi" panose="020B0604020104020204" pitchFamily="34" charset="0"/>
              </a:rPr>
              <a:t>Pharaoh-</a:t>
            </a:r>
            <a:r>
              <a:rPr lang="en-US" sz="3200" i="1" dirty="0" err="1">
                <a:solidFill>
                  <a:srgbClr val="FFFF00"/>
                </a:solidFill>
                <a:latin typeface="Abadi" panose="020B0604020104020204" pitchFamily="34" charset="0"/>
              </a:rPr>
              <a:t>nechoh</a:t>
            </a:r>
            <a:r>
              <a:rPr lang="en-US" sz="3200" i="1" dirty="0">
                <a:solidFill>
                  <a:srgbClr val="FFFF00"/>
                </a:solidFill>
                <a:latin typeface="Abadi" panose="020B0604020104020204" pitchFamily="34" charset="0"/>
              </a:rPr>
              <a:t> king of Egypt went up against the king of Assyria to the river Euphrates: and king Josiah went against him; and he slew him at Megiddo, when he had seen him.</a:t>
            </a:r>
          </a:p>
        </p:txBody>
      </p:sp>
      <p:pic>
        <p:nvPicPr>
          <p:cNvPr id="7170" name="Picture 2" descr="http://i-cias.com/e.o/slides/neko2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3521" y="1944712"/>
            <a:ext cx="2950367" cy="3129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329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serlogos.org/files/backgrounds/ctach1991/G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761" y="7033"/>
            <a:ext cx="12192000" cy="1015663"/>
          </a:xfrm>
          <a:prstGeom prst="rect">
            <a:avLst/>
          </a:prstGeom>
          <a:noFill/>
        </p:spPr>
        <p:txBody>
          <a:bodyPr wrap="square" rtlCol="0">
            <a:spAutoFit/>
          </a:bodyPr>
          <a:lstStyle/>
          <a:p>
            <a:pPr algn="ctr"/>
            <a:r>
              <a:rPr lang="en-US" sz="6000" dirty="0" err="1">
                <a:solidFill>
                  <a:schemeClr val="bg1"/>
                </a:solidFill>
                <a:latin typeface="Abadi" panose="020B0604020104020204" pitchFamily="34" charset="0"/>
              </a:rPr>
              <a:t>Jehoahaz</a:t>
            </a:r>
            <a:r>
              <a:rPr lang="en-US" sz="6000" dirty="0">
                <a:solidFill>
                  <a:schemeClr val="bg1"/>
                </a:solidFill>
                <a:latin typeface="Abadi" panose="020B0604020104020204" pitchFamily="34" charset="0"/>
              </a:rPr>
              <a:t> and </a:t>
            </a:r>
            <a:r>
              <a:rPr lang="en-US" sz="6000" dirty="0" err="1">
                <a:solidFill>
                  <a:schemeClr val="bg1"/>
                </a:solidFill>
                <a:latin typeface="Abadi" panose="020B0604020104020204" pitchFamily="34" charset="0"/>
              </a:rPr>
              <a:t>Jehoiakim</a:t>
            </a:r>
            <a:endParaRPr lang="en-US" sz="6000" dirty="0">
              <a:solidFill>
                <a:schemeClr val="bg1"/>
              </a:solidFill>
              <a:latin typeface="Abadi" panose="020B0604020104020204" pitchFamily="34" charset="0"/>
            </a:endParaRPr>
          </a:p>
        </p:txBody>
      </p:sp>
      <p:sp>
        <p:nvSpPr>
          <p:cNvPr id="5" name="Rectangle 4"/>
          <p:cNvSpPr/>
          <p:nvPr/>
        </p:nvSpPr>
        <p:spPr>
          <a:xfrm>
            <a:off x="31459" y="6488668"/>
            <a:ext cx="2347117" cy="369332"/>
          </a:xfrm>
          <a:prstGeom prst="rect">
            <a:avLst/>
          </a:prstGeom>
        </p:spPr>
        <p:txBody>
          <a:bodyPr wrap="none">
            <a:spAutoFit/>
          </a:bodyPr>
          <a:lstStyle/>
          <a:p>
            <a:r>
              <a:rPr lang="en-US" dirty="0">
                <a:solidFill>
                  <a:schemeClr val="bg1"/>
                </a:solidFill>
                <a:latin typeface="Abadi" panose="020B0604020104020204" pitchFamily="34" charset="0"/>
              </a:rPr>
              <a:t>2 Kings 23:29; 24:15</a:t>
            </a:r>
            <a:endParaRPr lang="en-US" dirty="0">
              <a:latin typeface="Abadi" panose="020B0604020104020204" pitchFamily="34" charset="0"/>
            </a:endParaRPr>
          </a:p>
        </p:txBody>
      </p:sp>
      <p:sp>
        <p:nvSpPr>
          <p:cNvPr id="8" name="Rectangle 7"/>
          <p:cNvSpPr/>
          <p:nvPr/>
        </p:nvSpPr>
        <p:spPr>
          <a:xfrm>
            <a:off x="189836" y="1029729"/>
            <a:ext cx="6096000" cy="1200329"/>
          </a:xfrm>
          <a:prstGeom prst="rect">
            <a:avLst/>
          </a:prstGeom>
        </p:spPr>
        <p:txBody>
          <a:bodyPr>
            <a:spAutoFit/>
          </a:bodyPr>
          <a:lstStyle/>
          <a:p>
            <a:r>
              <a:rPr lang="en-US" dirty="0">
                <a:solidFill>
                  <a:schemeClr val="bg1"/>
                </a:solidFill>
                <a:latin typeface="Abadi" panose="020B0604020104020204" pitchFamily="34" charset="0"/>
              </a:rPr>
              <a:t>Leaving a sizable force behind, </a:t>
            </a:r>
            <a:r>
              <a:rPr lang="en-US" dirty="0" err="1">
                <a:solidFill>
                  <a:schemeClr val="bg1"/>
                </a:solidFill>
                <a:latin typeface="Abadi" panose="020B0604020104020204" pitchFamily="34" charset="0"/>
              </a:rPr>
              <a:t>Necho</a:t>
            </a:r>
            <a:r>
              <a:rPr lang="en-US" dirty="0">
                <a:solidFill>
                  <a:schemeClr val="bg1"/>
                </a:solidFill>
                <a:latin typeface="Abadi" panose="020B0604020104020204" pitchFamily="34" charset="0"/>
              </a:rPr>
              <a:t> returned to Egypt. On his return march, he found that the Judeans had selected </a:t>
            </a:r>
            <a:r>
              <a:rPr lang="en-US" dirty="0" err="1">
                <a:solidFill>
                  <a:schemeClr val="bg1"/>
                </a:solidFill>
                <a:latin typeface="Abadi" panose="020B0604020104020204" pitchFamily="34" charset="0"/>
              </a:rPr>
              <a:t>Jehoahaz</a:t>
            </a:r>
            <a:r>
              <a:rPr lang="en-US" dirty="0">
                <a:solidFill>
                  <a:schemeClr val="bg1"/>
                </a:solidFill>
                <a:latin typeface="Abadi" panose="020B0604020104020204" pitchFamily="34" charset="0"/>
              </a:rPr>
              <a:t> to succeed his father Josiah, whom </a:t>
            </a:r>
            <a:r>
              <a:rPr lang="en-US" dirty="0" err="1">
                <a:solidFill>
                  <a:schemeClr val="bg1"/>
                </a:solidFill>
                <a:latin typeface="Abadi" panose="020B0604020104020204" pitchFamily="34" charset="0"/>
              </a:rPr>
              <a:t>Necho</a:t>
            </a:r>
            <a:r>
              <a:rPr lang="en-US" dirty="0">
                <a:solidFill>
                  <a:schemeClr val="bg1"/>
                </a:solidFill>
                <a:latin typeface="Abadi" panose="020B0604020104020204" pitchFamily="34" charset="0"/>
              </a:rPr>
              <a:t> deposed and replaced with </a:t>
            </a:r>
            <a:r>
              <a:rPr lang="en-US" dirty="0" err="1">
                <a:solidFill>
                  <a:schemeClr val="bg1"/>
                </a:solidFill>
                <a:latin typeface="Abadi" panose="020B0604020104020204" pitchFamily="34" charset="0"/>
              </a:rPr>
              <a:t>Jehoiakim</a:t>
            </a:r>
            <a:r>
              <a:rPr lang="en-US" dirty="0">
                <a:solidFill>
                  <a:schemeClr val="bg1"/>
                </a:solidFill>
                <a:latin typeface="Abadi" panose="020B0604020104020204" pitchFamily="34" charset="0"/>
              </a:rPr>
              <a:t> (at age 25).</a:t>
            </a:r>
          </a:p>
        </p:txBody>
      </p:sp>
      <p:pic>
        <p:nvPicPr>
          <p:cNvPr id="7172" name="Picture 4" descr="https://s-media-cache-ak0.pinimg.com/736x/92/fc/f1/92fcf1f750e70b76317f705e052f24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588" y="2486015"/>
            <a:ext cx="4760496" cy="364475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761617" y="2690336"/>
            <a:ext cx="3465587" cy="1477328"/>
          </a:xfrm>
          <a:prstGeom prst="rect">
            <a:avLst/>
          </a:prstGeom>
        </p:spPr>
        <p:txBody>
          <a:bodyPr wrap="square">
            <a:spAutoFit/>
          </a:bodyPr>
          <a:lstStyle/>
          <a:p>
            <a:r>
              <a:rPr lang="en-US" dirty="0" err="1">
                <a:solidFill>
                  <a:schemeClr val="bg1"/>
                </a:solidFill>
                <a:latin typeface="Abadi" panose="020B0604020104020204" pitchFamily="34" charset="0"/>
              </a:rPr>
              <a:t>Necho</a:t>
            </a:r>
            <a:r>
              <a:rPr lang="en-US" dirty="0">
                <a:solidFill>
                  <a:schemeClr val="bg1"/>
                </a:solidFill>
                <a:latin typeface="Abadi" panose="020B0604020104020204" pitchFamily="34" charset="0"/>
              </a:rPr>
              <a:t> brought </a:t>
            </a:r>
            <a:r>
              <a:rPr lang="en-US" dirty="0" err="1">
                <a:solidFill>
                  <a:schemeClr val="bg1"/>
                </a:solidFill>
                <a:latin typeface="Abadi" panose="020B0604020104020204" pitchFamily="34" charset="0"/>
              </a:rPr>
              <a:t>Jehoahaz</a:t>
            </a:r>
            <a:r>
              <a:rPr lang="en-US" dirty="0">
                <a:solidFill>
                  <a:schemeClr val="bg1"/>
                </a:solidFill>
                <a:latin typeface="Abadi" panose="020B0604020104020204" pitchFamily="34" charset="0"/>
              </a:rPr>
              <a:t> back to Egypt as his prisoner, where </a:t>
            </a:r>
            <a:r>
              <a:rPr lang="en-US" dirty="0" err="1">
                <a:solidFill>
                  <a:schemeClr val="bg1"/>
                </a:solidFill>
                <a:latin typeface="Abadi" panose="020B0604020104020204" pitchFamily="34" charset="0"/>
              </a:rPr>
              <a:t>Jehoahaz</a:t>
            </a:r>
            <a:r>
              <a:rPr lang="en-US" dirty="0">
                <a:solidFill>
                  <a:schemeClr val="bg1"/>
                </a:solidFill>
                <a:latin typeface="Abadi" panose="020B0604020104020204" pitchFamily="34" charset="0"/>
              </a:rPr>
              <a:t> ended his days (2 Kings 23:31; 2 Chronicles 36:1-4). (4)</a:t>
            </a:r>
          </a:p>
        </p:txBody>
      </p:sp>
      <p:sp>
        <p:nvSpPr>
          <p:cNvPr id="10" name="Rectangle 9"/>
          <p:cNvSpPr/>
          <p:nvPr/>
        </p:nvSpPr>
        <p:spPr>
          <a:xfrm>
            <a:off x="6598468" y="5273252"/>
            <a:ext cx="4890380" cy="1200329"/>
          </a:xfrm>
          <a:prstGeom prst="rect">
            <a:avLst/>
          </a:prstGeom>
        </p:spPr>
        <p:txBody>
          <a:bodyPr wrap="square">
            <a:spAutoFit/>
          </a:bodyPr>
          <a:lstStyle/>
          <a:p>
            <a:r>
              <a:rPr lang="en-US" dirty="0" err="1">
                <a:solidFill>
                  <a:schemeClr val="bg1"/>
                </a:solidFill>
                <a:latin typeface="Abadi" panose="020B0604020104020204" pitchFamily="34" charset="0"/>
              </a:rPr>
              <a:t>Jehoiakim</a:t>
            </a:r>
            <a:r>
              <a:rPr lang="en-US" dirty="0">
                <a:solidFill>
                  <a:schemeClr val="bg1"/>
                </a:solidFill>
                <a:latin typeface="Abadi" panose="020B0604020104020204" pitchFamily="34" charset="0"/>
              </a:rPr>
              <a:t> paid tribute to Egypt and placed heavy taxes on the people. He reigned 11 years in wickedness and eventually was carried away as prisoner. (1)</a:t>
            </a:r>
          </a:p>
        </p:txBody>
      </p:sp>
      <p:pic>
        <p:nvPicPr>
          <p:cNvPr id="12290" name="Picture 2" descr="http://wol.jw.org/en/wol/mp/r1/lp-e/jr/2010/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91316" y="2043820"/>
            <a:ext cx="2172122" cy="3012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51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9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serlogos.org/files/backgrounds/ctach1991/G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761" y="7033"/>
            <a:ext cx="12192000" cy="1015663"/>
          </a:xfrm>
          <a:prstGeom prst="rect">
            <a:avLst/>
          </a:prstGeom>
          <a:noFill/>
        </p:spPr>
        <p:txBody>
          <a:bodyPr wrap="square" rtlCol="0">
            <a:spAutoFit/>
          </a:bodyPr>
          <a:lstStyle/>
          <a:p>
            <a:pPr algn="ctr"/>
            <a:r>
              <a:rPr lang="en-US" sz="6000" dirty="0" err="1">
                <a:solidFill>
                  <a:schemeClr val="bg1"/>
                </a:solidFill>
                <a:latin typeface="Abadi" panose="020B0604020104020204" pitchFamily="34" charset="0"/>
              </a:rPr>
              <a:t>Jehoachin</a:t>
            </a:r>
            <a:endParaRPr lang="en-US" sz="6000" dirty="0">
              <a:solidFill>
                <a:schemeClr val="bg1"/>
              </a:solidFill>
              <a:latin typeface="Abadi" panose="020B0604020104020204" pitchFamily="34" charset="0"/>
            </a:endParaRPr>
          </a:p>
        </p:txBody>
      </p:sp>
      <p:sp>
        <p:nvSpPr>
          <p:cNvPr id="5" name="Rectangle 4"/>
          <p:cNvSpPr/>
          <p:nvPr/>
        </p:nvSpPr>
        <p:spPr>
          <a:xfrm>
            <a:off x="31459" y="6488668"/>
            <a:ext cx="2702984" cy="369332"/>
          </a:xfrm>
          <a:prstGeom prst="rect">
            <a:avLst/>
          </a:prstGeom>
        </p:spPr>
        <p:txBody>
          <a:bodyPr wrap="none">
            <a:spAutoFit/>
          </a:bodyPr>
          <a:lstStyle/>
          <a:p>
            <a:r>
              <a:rPr lang="en-US" dirty="0">
                <a:solidFill>
                  <a:schemeClr val="bg1"/>
                </a:solidFill>
                <a:latin typeface="Abadi" panose="020B0604020104020204" pitchFamily="34" charset="0"/>
              </a:rPr>
              <a:t>2 Kings 24:15, 25:27-29</a:t>
            </a:r>
            <a:endParaRPr lang="en-US" dirty="0">
              <a:latin typeface="Abadi" panose="020B0604020104020204" pitchFamily="34" charset="0"/>
            </a:endParaRPr>
          </a:p>
        </p:txBody>
      </p:sp>
      <p:sp>
        <p:nvSpPr>
          <p:cNvPr id="8" name="Rectangle 7"/>
          <p:cNvSpPr/>
          <p:nvPr/>
        </p:nvSpPr>
        <p:spPr>
          <a:xfrm>
            <a:off x="1937155" y="1933878"/>
            <a:ext cx="6096000" cy="2862322"/>
          </a:xfrm>
          <a:prstGeom prst="rect">
            <a:avLst/>
          </a:prstGeom>
        </p:spPr>
        <p:txBody>
          <a:bodyPr>
            <a:spAutoFit/>
          </a:bodyPr>
          <a:lstStyle/>
          <a:p>
            <a:r>
              <a:rPr lang="en-US" dirty="0">
                <a:solidFill>
                  <a:schemeClr val="bg1"/>
                </a:solidFill>
                <a:latin typeface="Abadi" panose="020B0604020104020204" pitchFamily="34" charset="0"/>
              </a:rPr>
              <a:t>He was the son of </a:t>
            </a:r>
            <a:r>
              <a:rPr lang="en-US" dirty="0" err="1">
                <a:solidFill>
                  <a:schemeClr val="bg1"/>
                </a:solidFill>
                <a:latin typeface="Abadi" panose="020B0604020104020204" pitchFamily="34" charset="0"/>
              </a:rPr>
              <a:t>Eliakim</a:t>
            </a:r>
            <a:r>
              <a:rPr lang="en-US" dirty="0">
                <a:solidFill>
                  <a:schemeClr val="bg1"/>
                </a:solidFill>
                <a:latin typeface="Abadi" panose="020B0604020104020204" pitchFamily="34" charset="0"/>
              </a:rPr>
              <a:t>/</a:t>
            </a:r>
            <a:r>
              <a:rPr lang="en-US" dirty="0" err="1">
                <a:solidFill>
                  <a:schemeClr val="bg1"/>
                </a:solidFill>
                <a:latin typeface="Abadi" panose="020B0604020104020204" pitchFamily="34" charset="0"/>
              </a:rPr>
              <a:t>Jehoiakim</a:t>
            </a:r>
            <a:endParaRPr lang="en-US" dirty="0">
              <a:solidFill>
                <a:schemeClr val="bg1"/>
              </a:solidFill>
              <a:latin typeface="Abadi" panose="020B0604020104020204" pitchFamily="34" charset="0"/>
            </a:endParaRP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He was 8 years old and reigned for 3 months in 598 BC</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He was taken away to Babylon by </a:t>
            </a:r>
            <a:r>
              <a:rPr lang="en-US" dirty="0" err="1">
                <a:solidFill>
                  <a:schemeClr val="bg1"/>
                </a:solidFill>
                <a:latin typeface="Abadi" panose="020B0604020104020204" pitchFamily="34" charset="0"/>
              </a:rPr>
              <a:t>Nebuchadnezzra</a:t>
            </a:r>
            <a:r>
              <a:rPr lang="en-US" dirty="0">
                <a:solidFill>
                  <a:schemeClr val="bg1"/>
                </a:solidFill>
                <a:latin typeface="Abadi" panose="020B0604020104020204" pitchFamily="34" charset="0"/>
              </a:rPr>
              <a:t> </a:t>
            </a:r>
            <a:r>
              <a:rPr lang="en-US" dirty="0" err="1">
                <a:solidFill>
                  <a:schemeClr val="bg1"/>
                </a:solidFill>
                <a:latin typeface="Abadi" panose="020B0604020104020204" pitchFamily="34" charset="0"/>
              </a:rPr>
              <a:t>dn</a:t>
            </a:r>
            <a:r>
              <a:rPr lang="en-US" dirty="0">
                <a:solidFill>
                  <a:schemeClr val="bg1"/>
                </a:solidFill>
                <a:latin typeface="Abadi" panose="020B0604020104020204" pitchFamily="34" charset="0"/>
              </a:rPr>
              <a:t> replace by his brother Zedekiah</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He was released by the future king, Evil-</a:t>
            </a:r>
            <a:r>
              <a:rPr lang="en-US" dirty="0" err="1">
                <a:solidFill>
                  <a:schemeClr val="bg1"/>
                </a:solidFill>
                <a:latin typeface="Abadi" panose="020B0604020104020204" pitchFamily="34" charset="0"/>
              </a:rPr>
              <a:t>merodach</a:t>
            </a:r>
            <a:r>
              <a:rPr lang="en-US" dirty="0">
                <a:solidFill>
                  <a:schemeClr val="bg1"/>
                </a:solidFill>
                <a:latin typeface="Abadi" panose="020B0604020104020204" pitchFamily="34" charset="0"/>
              </a:rPr>
              <a:t>, of Babylon who treated him in a kindly fashion (Jeremiah 52:31-34)</a:t>
            </a:r>
          </a:p>
        </p:txBody>
      </p:sp>
      <p:grpSp>
        <p:nvGrpSpPr>
          <p:cNvPr id="11" name="Group 10"/>
          <p:cNvGrpSpPr/>
          <p:nvPr/>
        </p:nvGrpSpPr>
        <p:grpSpPr>
          <a:xfrm>
            <a:off x="8558844" y="2524210"/>
            <a:ext cx="1411466" cy="1512696"/>
            <a:chOff x="2697465" y="2177775"/>
            <a:chExt cx="1411466" cy="1512696"/>
          </a:xfrm>
        </p:grpSpPr>
        <p:grpSp>
          <p:nvGrpSpPr>
            <p:cNvPr id="12" name="Group 11"/>
            <p:cNvGrpSpPr/>
            <p:nvPr/>
          </p:nvGrpSpPr>
          <p:grpSpPr>
            <a:xfrm>
              <a:off x="2697465" y="2177775"/>
              <a:ext cx="1411466" cy="1512696"/>
              <a:chOff x="1968883" y="5048638"/>
              <a:chExt cx="1079863" cy="1114697"/>
            </a:xfrm>
          </p:grpSpPr>
          <p:sp>
            <p:nvSpPr>
              <p:cNvPr id="23" name="Rectangle 22"/>
              <p:cNvSpPr/>
              <p:nvPr/>
            </p:nvSpPr>
            <p:spPr>
              <a:xfrm>
                <a:off x="1991360" y="5066055"/>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4" name="Cloud 23"/>
              <p:cNvSpPr/>
              <p:nvPr/>
            </p:nvSpPr>
            <p:spPr>
              <a:xfrm rot="4575691">
                <a:off x="2242956" y="5139919"/>
                <a:ext cx="528547" cy="636697"/>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5" name="Trapezoid 24"/>
              <p:cNvSpPr/>
              <p:nvPr/>
            </p:nvSpPr>
            <p:spPr>
              <a:xfrm>
                <a:off x="2334251" y="5748169"/>
                <a:ext cx="347368" cy="317316"/>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6" name="Oval 25"/>
              <p:cNvSpPr/>
              <p:nvPr/>
            </p:nvSpPr>
            <p:spPr>
              <a:xfrm>
                <a:off x="2450318" y="5595542"/>
                <a:ext cx="133489" cy="2334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7" name="Oval 26"/>
              <p:cNvSpPr/>
              <p:nvPr/>
            </p:nvSpPr>
            <p:spPr>
              <a:xfrm>
                <a:off x="2350536" y="5331054"/>
                <a:ext cx="331084" cy="4439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8" name="Cloud 27"/>
              <p:cNvSpPr/>
              <p:nvPr/>
            </p:nvSpPr>
            <p:spPr>
              <a:xfrm>
                <a:off x="2366379" y="5185450"/>
                <a:ext cx="259928" cy="270504"/>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9" name="Frame 28"/>
              <p:cNvSpPr/>
              <p:nvPr/>
            </p:nvSpPr>
            <p:spPr>
              <a:xfrm>
                <a:off x="1968883" y="5048638"/>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grpSp>
        <p:grpSp>
          <p:nvGrpSpPr>
            <p:cNvPr id="13" name="Group 12"/>
            <p:cNvGrpSpPr/>
            <p:nvPr/>
          </p:nvGrpSpPr>
          <p:grpSpPr>
            <a:xfrm>
              <a:off x="3086865" y="2332555"/>
              <a:ext cx="648222" cy="268131"/>
              <a:chOff x="1239442" y="2583838"/>
              <a:chExt cx="1535084" cy="678655"/>
            </a:xfrm>
          </p:grpSpPr>
          <p:sp>
            <p:nvSpPr>
              <p:cNvPr id="14" name="Rounded Rectangle 13"/>
              <p:cNvSpPr/>
              <p:nvPr/>
            </p:nvSpPr>
            <p:spPr>
              <a:xfrm>
                <a:off x="1239442" y="2984838"/>
                <a:ext cx="1535084" cy="27655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 name="Regular Pentagon 14"/>
              <p:cNvSpPr/>
              <p:nvPr/>
            </p:nvSpPr>
            <p:spPr>
              <a:xfrm>
                <a:off x="1807497" y="2583838"/>
                <a:ext cx="491369" cy="408386"/>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 name="Regular Pentagon 15"/>
              <p:cNvSpPr/>
              <p:nvPr/>
            </p:nvSpPr>
            <p:spPr>
              <a:xfrm>
                <a:off x="1328217" y="2712925"/>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 name="Regular Pentagon 16"/>
              <p:cNvSpPr/>
              <p:nvPr/>
            </p:nvSpPr>
            <p:spPr>
              <a:xfrm>
                <a:off x="2385544" y="2708757"/>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8" name="Diamond 17"/>
              <p:cNvSpPr/>
              <p:nvPr/>
            </p:nvSpPr>
            <p:spPr>
              <a:xfrm>
                <a:off x="1982582" y="2684447"/>
                <a:ext cx="114300" cy="274254"/>
              </a:xfrm>
              <a:prstGeom prst="diamon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9" name="Diamond 18"/>
              <p:cNvSpPr/>
              <p:nvPr/>
            </p:nvSpPr>
            <p:spPr>
              <a:xfrm>
                <a:off x="1494521" y="2975696"/>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0" name="Diamond 19"/>
              <p:cNvSpPr/>
              <p:nvPr/>
            </p:nvSpPr>
            <p:spPr>
              <a:xfrm>
                <a:off x="1752775" y="2988239"/>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1" name="Diamond 20"/>
              <p:cNvSpPr/>
              <p:nvPr/>
            </p:nvSpPr>
            <p:spPr>
              <a:xfrm>
                <a:off x="2017838"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2" name="Diamond 21"/>
              <p:cNvSpPr/>
              <p:nvPr/>
            </p:nvSpPr>
            <p:spPr>
              <a:xfrm>
                <a:off x="2274465"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sp>
        <p:nvSpPr>
          <p:cNvPr id="30" name="Rectangle 29"/>
          <p:cNvSpPr/>
          <p:nvPr/>
        </p:nvSpPr>
        <p:spPr>
          <a:xfrm>
            <a:off x="11666339" y="6416240"/>
            <a:ext cx="453970" cy="369332"/>
          </a:xfrm>
          <a:prstGeom prst="rect">
            <a:avLst/>
          </a:prstGeom>
        </p:spPr>
        <p:txBody>
          <a:bodyPr wrap="none">
            <a:spAutoFit/>
          </a:bodyPr>
          <a:lstStyle/>
          <a:p>
            <a:r>
              <a:rPr lang="en-US" dirty="0">
                <a:solidFill>
                  <a:schemeClr val="bg1"/>
                </a:solidFill>
                <a:latin typeface="Abadi" panose="020B0604020104020204" pitchFamily="34" charset="0"/>
              </a:rPr>
              <a:t>(1)</a:t>
            </a:r>
            <a:endParaRPr lang="en-US" dirty="0">
              <a:latin typeface="Abadi" panose="020B0604020104020204" pitchFamily="34" charset="0"/>
            </a:endParaRPr>
          </a:p>
        </p:txBody>
      </p:sp>
    </p:spTree>
    <p:extLst>
      <p:ext uri="{BB962C8B-B14F-4D97-AF65-F5344CB8AC3E}">
        <p14:creationId xmlns:p14="http://schemas.microsoft.com/office/powerpoint/2010/main" val="1775580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serlogos.org/files/backgrounds/ctach1991/G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761" y="7033"/>
            <a:ext cx="12192000"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Zedekiah</a:t>
            </a:r>
          </a:p>
        </p:txBody>
      </p:sp>
      <p:sp>
        <p:nvSpPr>
          <p:cNvPr id="8" name="Rectangle 7"/>
          <p:cNvSpPr/>
          <p:nvPr/>
        </p:nvSpPr>
        <p:spPr>
          <a:xfrm>
            <a:off x="186925" y="969614"/>
            <a:ext cx="9279190" cy="5262979"/>
          </a:xfrm>
          <a:prstGeom prst="rect">
            <a:avLst/>
          </a:prstGeom>
        </p:spPr>
        <p:txBody>
          <a:bodyPr wrap="square">
            <a:spAutoFit/>
          </a:bodyPr>
          <a:lstStyle/>
          <a:p>
            <a:r>
              <a:rPr lang="en-US" sz="1600" dirty="0">
                <a:solidFill>
                  <a:schemeClr val="bg1"/>
                </a:solidFill>
                <a:latin typeface="Abadi" panose="020B0604020104020204" pitchFamily="34" charset="0"/>
              </a:rPr>
              <a:t>He was the son of Josiah, brother of </a:t>
            </a:r>
            <a:r>
              <a:rPr lang="en-US" sz="1600" dirty="0" err="1">
                <a:solidFill>
                  <a:schemeClr val="bg1"/>
                </a:solidFill>
                <a:latin typeface="Abadi" panose="020B0604020104020204" pitchFamily="34" charset="0"/>
              </a:rPr>
              <a:t>Jehoahaz</a:t>
            </a:r>
            <a:r>
              <a:rPr lang="en-US" sz="1600" dirty="0">
                <a:solidFill>
                  <a:schemeClr val="bg1"/>
                </a:solidFill>
                <a:latin typeface="Abadi" panose="020B0604020104020204" pitchFamily="34" charset="0"/>
              </a:rPr>
              <a:t>, half brother of </a:t>
            </a:r>
            <a:r>
              <a:rPr lang="en-US" sz="1600" dirty="0" err="1">
                <a:solidFill>
                  <a:schemeClr val="bg1"/>
                </a:solidFill>
                <a:latin typeface="Abadi" panose="020B0604020104020204" pitchFamily="34" charset="0"/>
              </a:rPr>
              <a:t>Jehoiakim</a:t>
            </a:r>
            <a:r>
              <a:rPr lang="en-US" sz="1600" dirty="0">
                <a:solidFill>
                  <a:schemeClr val="bg1"/>
                </a:solidFill>
                <a:latin typeface="Abadi" panose="020B0604020104020204" pitchFamily="34" charset="0"/>
              </a:rPr>
              <a:t>, making him the uncle to </a:t>
            </a:r>
            <a:r>
              <a:rPr lang="en-US" sz="1600" dirty="0" err="1">
                <a:solidFill>
                  <a:schemeClr val="bg1"/>
                </a:solidFill>
                <a:latin typeface="Abadi" panose="020B0604020104020204" pitchFamily="34" charset="0"/>
              </a:rPr>
              <a:t>Jehoichin</a:t>
            </a:r>
            <a:endParaRPr lang="en-US" sz="1600" dirty="0">
              <a:solidFill>
                <a:schemeClr val="bg1"/>
              </a:solidFill>
              <a:latin typeface="Abadi" panose="020B0604020104020204" pitchFamily="34" charset="0"/>
            </a:endParaRPr>
          </a:p>
          <a:p>
            <a:endParaRPr lang="en-US" sz="1600" dirty="0">
              <a:solidFill>
                <a:schemeClr val="bg1"/>
              </a:solidFill>
              <a:latin typeface="Abadi" panose="020B0604020104020204" pitchFamily="34" charset="0"/>
            </a:endParaRPr>
          </a:p>
          <a:p>
            <a:r>
              <a:rPr lang="en-US" sz="1600" dirty="0">
                <a:solidFill>
                  <a:schemeClr val="bg1"/>
                </a:solidFill>
                <a:latin typeface="Abadi" panose="020B0604020104020204" pitchFamily="34" charset="0"/>
              </a:rPr>
              <a:t>He was appointed by King Nebuchadnezzar and </a:t>
            </a:r>
            <a:r>
              <a:rPr lang="en-US" sz="1600" i="1" dirty="0">
                <a:solidFill>
                  <a:schemeClr val="bg1"/>
                </a:solidFill>
                <a:latin typeface="Abadi" panose="020B0604020104020204" pitchFamily="34" charset="0"/>
              </a:rPr>
              <a:t>‘did that which was evil’  </a:t>
            </a:r>
          </a:p>
          <a:p>
            <a:endParaRPr lang="en-US" sz="1600" dirty="0">
              <a:solidFill>
                <a:schemeClr val="bg1"/>
              </a:solidFill>
              <a:latin typeface="Abadi" panose="020B0604020104020204" pitchFamily="34" charset="0"/>
            </a:endParaRPr>
          </a:p>
          <a:p>
            <a:r>
              <a:rPr lang="en-US" sz="1600" dirty="0">
                <a:solidFill>
                  <a:schemeClr val="bg1"/>
                </a:solidFill>
                <a:latin typeface="Abadi" panose="020B0604020104020204" pitchFamily="34" charset="0"/>
              </a:rPr>
              <a:t>He was the last King of Judah</a:t>
            </a:r>
          </a:p>
          <a:p>
            <a:endParaRPr lang="en-US" sz="1600" dirty="0">
              <a:solidFill>
                <a:schemeClr val="bg1"/>
              </a:solidFill>
              <a:latin typeface="Abadi" panose="020B0604020104020204" pitchFamily="34" charset="0"/>
            </a:endParaRPr>
          </a:p>
          <a:p>
            <a:r>
              <a:rPr lang="en-US" sz="1600" dirty="0">
                <a:solidFill>
                  <a:schemeClr val="bg1"/>
                </a:solidFill>
                <a:latin typeface="Abadi" panose="020B0604020104020204" pitchFamily="34" charset="0"/>
              </a:rPr>
              <a:t>He was 21 years old when he began to reign and he reigned 11 years in Jerusalem</a:t>
            </a:r>
          </a:p>
          <a:p>
            <a:endParaRPr lang="en-US" sz="1600" dirty="0">
              <a:solidFill>
                <a:schemeClr val="bg1"/>
              </a:solidFill>
              <a:latin typeface="Abadi" panose="020B0604020104020204" pitchFamily="34" charset="0"/>
            </a:endParaRPr>
          </a:p>
          <a:p>
            <a:r>
              <a:rPr lang="en-US" sz="1600" dirty="0">
                <a:solidFill>
                  <a:schemeClr val="bg1"/>
                </a:solidFill>
                <a:latin typeface="Abadi" panose="020B0604020104020204" pitchFamily="34" charset="0"/>
              </a:rPr>
              <a:t>Nephi informs us that it was during the 1</a:t>
            </a:r>
            <a:r>
              <a:rPr lang="en-US" sz="1600" baseline="30000" dirty="0">
                <a:solidFill>
                  <a:schemeClr val="bg1"/>
                </a:solidFill>
                <a:latin typeface="Abadi" panose="020B0604020104020204" pitchFamily="34" charset="0"/>
              </a:rPr>
              <a:t>st</a:t>
            </a:r>
            <a:r>
              <a:rPr lang="en-US" sz="1600" dirty="0">
                <a:solidFill>
                  <a:schemeClr val="bg1"/>
                </a:solidFill>
                <a:latin typeface="Abadi" panose="020B0604020104020204" pitchFamily="34" charset="0"/>
              </a:rPr>
              <a:t> year of Zedekiah’s rule that Lehi was called to warn the people of Jerusalem about the impending judgments of God about to befall them (2 Nephi 1:4)</a:t>
            </a:r>
          </a:p>
          <a:p>
            <a:endParaRPr lang="en-US" sz="1600" dirty="0">
              <a:solidFill>
                <a:schemeClr val="bg1"/>
              </a:solidFill>
              <a:latin typeface="Abadi" panose="020B0604020104020204" pitchFamily="34" charset="0"/>
            </a:endParaRPr>
          </a:p>
          <a:p>
            <a:r>
              <a:rPr lang="en-US" sz="1600" dirty="0">
                <a:solidFill>
                  <a:schemeClr val="bg1"/>
                </a:solidFill>
                <a:latin typeface="Abadi" panose="020B0604020104020204" pitchFamily="34" charset="0"/>
              </a:rPr>
              <a:t>He rebelled against Babylon and his reign ended with the Babylonian conquest around 587 BC (Jeremiah 52:10-11)</a:t>
            </a:r>
          </a:p>
          <a:p>
            <a:endParaRPr lang="en-US" sz="1600" dirty="0">
              <a:solidFill>
                <a:schemeClr val="bg1"/>
              </a:solidFill>
              <a:latin typeface="Abadi" panose="020B0604020104020204" pitchFamily="34" charset="0"/>
            </a:endParaRPr>
          </a:p>
          <a:p>
            <a:r>
              <a:rPr lang="en-US" sz="1600" dirty="0">
                <a:solidFill>
                  <a:schemeClr val="bg1"/>
                </a:solidFill>
                <a:latin typeface="Abadi" panose="020B0604020104020204" pitchFamily="34" charset="0"/>
              </a:rPr>
              <a:t>Gedaliah remained in Jerusalem to govern the remnant… some people were killed and some people fled to Egypt</a:t>
            </a:r>
          </a:p>
          <a:p>
            <a:endParaRPr lang="en-US" sz="1600" dirty="0">
              <a:solidFill>
                <a:schemeClr val="bg1"/>
              </a:solidFill>
              <a:latin typeface="Abadi" panose="020B0604020104020204" pitchFamily="34" charset="0"/>
            </a:endParaRPr>
          </a:p>
          <a:p>
            <a:r>
              <a:rPr lang="en-US" sz="1600" dirty="0">
                <a:solidFill>
                  <a:schemeClr val="bg1"/>
                </a:solidFill>
                <a:latin typeface="Abadi" panose="020B0604020104020204" pitchFamily="34" charset="0"/>
              </a:rPr>
              <a:t>Zedekiah’s sons perished, but the Book of Mormon makes it clear that his youngest son, </a:t>
            </a:r>
            <a:r>
              <a:rPr lang="en-US" sz="1600" dirty="0" err="1">
                <a:solidFill>
                  <a:schemeClr val="bg1"/>
                </a:solidFill>
                <a:latin typeface="Abadi" panose="020B0604020104020204" pitchFamily="34" charset="0"/>
              </a:rPr>
              <a:t>Mulek</a:t>
            </a:r>
            <a:r>
              <a:rPr lang="en-US" sz="1600" dirty="0">
                <a:solidFill>
                  <a:schemeClr val="bg1"/>
                </a:solidFill>
                <a:latin typeface="Abadi" panose="020B0604020104020204" pitchFamily="34" charset="0"/>
              </a:rPr>
              <a:t>, survived the ordeal and was guided by the Lord to the promised land where he established a colony (Helaman 8:21)</a:t>
            </a:r>
          </a:p>
        </p:txBody>
      </p:sp>
      <p:grpSp>
        <p:nvGrpSpPr>
          <p:cNvPr id="30" name="Group 29"/>
          <p:cNvGrpSpPr/>
          <p:nvPr/>
        </p:nvGrpSpPr>
        <p:grpSpPr>
          <a:xfrm>
            <a:off x="9367687" y="1237455"/>
            <a:ext cx="1909010" cy="4667122"/>
            <a:chOff x="6352883" y="514478"/>
            <a:chExt cx="1909010" cy="4667122"/>
          </a:xfrm>
        </p:grpSpPr>
        <p:grpSp>
          <p:nvGrpSpPr>
            <p:cNvPr id="31" name="Group 30"/>
            <p:cNvGrpSpPr/>
            <p:nvPr/>
          </p:nvGrpSpPr>
          <p:grpSpPr>
            <a:xfrm>
              <a:off x="6352883" y="966754"/>
              <a:ext cx="1909010" cy="4214846"/>
              <a:chOff x="333083" y="1957354"/>
              <a:chExt cx="1909010" cy="4214846"/>
            </a:xfrm>
          </p:grpSpPr>
          <p:sp>
            <p:nvSpPr>
              <p:cNvPr id="42" name="Wave 41"/>
              <p:cNvSpPr/>
              <p:nvPr/>
            </p:nvSpPr>
            <p:spPr>
              <a:xfrm rot="6109734">
                <a:off x="394975" y="2205156"/>
                <a:ext cx="1152332" cy="957401"/>
              </a:xfrm>
              <a:prstGeom prst="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3" name="Wave 42"/>
              <p:cNvSpPr/>
              <p:nvPr/>
            </p:nvSpPr>
            <p:spPr>
              <a:xfrm rot="4598943">
                <a:off x="1163013" y="2383246"/>
                <a:ext cx="1211882" cy="685800"/>
              </a:xfrm>
              <a:prstGeom prst="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4" name="Oval 43"/>
              <p:cNvSpPr/>
              <p:nvPr/>
            </p:nvSpPr>
            <p:spPr>
              <a:xfrm rot="19336703">
                <a:off x="1242030" y="5622470"/>
                <a:ext cx="315310" cy="549730"/>
              </a:xfrm>
              <a:prstGeom prst="ellipse">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5" name="Oval 44"/>
              <p:cNvSpPr/>
              <p:nvPr/>
            </p:nvSpPr>
            <p:spPr>
              <a:xfrm rot="2192056">
                <a:off x="869062" y="5592641"/>
                <a:ext cx="315310" cy="547578"/>
              </a:xfrm>
              <a:prstGeom prst="ellipse">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6" name="Trapezoid 45"/>
              <p:cNvSpPr/>
              <p:nvPr/>
            </p:nvSpPr>
            <p:spPr>
              <a:xfrm>
                <a:off x="822434" y="3345650"/>
                <a:ext cx="1008993" cy="2484319"/>
              </a:xfrm>
              <a:prstGeom prst="trapezoid">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7" name="Oval 46"/>
              <p:cNvSpPr/>
              <p:nvPr/>
            </p:nvSpPr>
            <p:spPr>
              <a:xfrm rot="20274748">
                <a:off x="1926783" y="3980494"/>
                <a:ext cx="315310" cy="4384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8" name="Oval 47"/>
              <p:cNvSpPr/>
              <p:nvPr/>
            </p:nvSpPr>
            <p:spPr>
              <a:xfrm rot="1435296">
                <a:off x="333083" y="3913825"/>
                <a:ext cx="315310" cy="4384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9" name="Trapezoid 48"/>
              <p:cNvSpPr/>
              <p:nvPr/>
            </p:nvSpPr>
            <p:spPr>
              <a:xfrm rot="19984891">
                <a:off x="1496787" y="2974385"/>
                <a:ext cx="529036" cy="1334786"/>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0" name="Trapezoid 49"/>
              <p:cNvSpPr/>
              <p:nvPr/>
            </p:nvSpPr>
            <p:spPr>
              <a:xfrm rot="2090544">
                <a:off x="593189" y="3041484"/>
                <a:ext cx="575693" cy="1264665"/>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1" name="Trapezoid 50"/>
              <p:cNvSpPr/>
              <p:nvPr/>
            </p:nvSpPr>
            <p:spPr>
              <a:xfrm>
                <a:off x="807720" y="3097590"/>
                <a:ext cx="1008993" cy="2484319"/>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2" name="Isosceles Triangle 51"/>
              <p:cNvSpPr/>
              <p:nvPr/>
            </p:nvSpPr>
            <p:spPr>
              <a:xfrm rot="10800000">
                <a:off x="1137745" y="3126445"/>
                <a:ext cx="378373" cy="292273"/>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3" name="Trapezoid 52"/>
              <p:cNvSpPr/>
              <p:nvPr/>
            </p:nvSpPr>
            <p:spPr>
              <a:xfrm rot="657615">
                <a:off x="665693" y="3084089"/>
                <a:ext cx="504497" cy="2725525"/>
              </a:xfrm>
              <a:prstGeom prst="trapezoid">
                <a:avLst>
                  <a:gd name="adj" fmla="val 30882"/>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4" name="Trapezoid 53"/>
              <p:cNvSpPr/>
              <p:nvPr/>
            </p:nvSpPr>
            <p:spPr>
              <a:xfrm rot="21232594">
                <a:off x="1389526" y="3076675"/>
                <a:ext cx="504497" cy="2761107"/>
              </a:xfrm>
              <a:prstGeom prst="trapezoid">
                <a:avLst>
                  <a:gd name="adj" fmla="val 30882"/>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5" name="Oval 54"/>
              <p:cNvSpPr/>
              <p:nvPr/>
            </p:nvSpPr>
            <p:spPr>
              <a:xfrm>
                <a:off x="885497" y="1957354"/>
                <a:ext cx="882869" cy="124215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56" name="Group 73"/>
              <p:cNvGrpSpPr/>
              <p:nvPr/>
            </p:nvGrpSpPr>
            <p:grpSpPr>
              <a:xfrm rot="16200000">
                <a:off x="199614" y="4310458"/>
                <a:ext cx="2130612" cy="304800"/>
                <a:chOff x="6065778" y="2743200"/>
                <a:chExt cx="2083323" cy="356485"/>
              </a:xfrm>
            </p:grpSpPr>
            <p:grpSp>
              <p:nvGrpSpPr>
                <p:cNvPr id="62" name="Group 56"/>
                <p:cNvGrpSpPr/>
                <p:nvPr/>
              </p:nvGrpSpPr>
              <p:grpSpPr>
                <a:xfrm>
                  <a:off x="6065778" y="2771715"/>
                  <a:ext cx="757701" cy="316144"/>
                  <a:chOff x="6065778" y="2771715"/>
                  <a:chExt cx="757701" cy="316144"/>
                </a:xfrm>
              </p:grpSpPr>
              <p:sp>
                <p:nvSpPr>
                  <p:cNvPr id="69" name="Right Arrow Callout 68"/>
                  <p:cNvSpPr/>
                  <p:nvPr/>
                </p:nvSpPr>
                <p:spPr>
                  <a:xfrm rot="19459542">
                    <a:off x="6065778" y="2771715"/>
                    <a:ext cx="457200" cy="304800"/>
                  </a:xfrm>
                  <a:prstGeom prst="rightArrowCallout">
                    <a:avLst>
                      <a:gd name="adj1" fmla="val 50000"/>
                      <a:gd name="adj2" fmla="val 25000"/>
                      <a:gd name="adj3" fmla="val 25000"/>
                      <a:gd name="adj4" fmla="val 316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0" name="Right Arrow Callout 69"/>
                  <p:cNvSpPr/>
                  <p:nvPr/>
                </p:nvSpPr>
                <p:spPr>
                  <a:xfrm rot="13441935">
                    <a:off x="6366279" y="2783059"/>
                    <a:ext cx="457200" cy="304800"/>
                  </a:xfrm>
                  <a:prstGeom prst="rightArrowCallout">
                    <a:avLst>
                      <a:gd name="adj1" fmla="val 50000"/>
                      <a:gd name="adj2" fmla="val 25000"/>
                      <a:gd name="adj3" fmla="val 25000"/>
                      <a:gd name="adj4" fmla="val 316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63" name="Group 57"/>
                <p:cNvGrpSpPr/>
                <p:nvPr/>
              </p:nvGrpSpPr>
              <p:grpSpPr>
                <a:xfrm>
                  <a:off x="6741459" y="2783541"/>
                  <a:ext cx="757701" cy="316144"/>
                  <a:chOff x="6065778" y="2771715"/>
                  <a:chExt cx="757701" cy="316144"/>
                </a:xfrm>
              </p:grpSpPr>
              <p:sp>
                <p:nvSpPr>
                  <p:cNvPr id="67" name="Right Arrow Callout 66"/>
                  <p:cNvSpPr/>
                  <p:nvPr/>
                </p:nvSpPr>
                <p:spPr>
                  <a:xfrm rot="19459542">
                    <a:off x="6065778" y="2771715"/>
                    <a:ext cx="457200" cy="304800"/>
                  </a:xfrm>
                  <a:prstGeom prst="rightArrowCallout">
                    <a:avLst>
                      <a:gd name="adj1" fmla="val 50000"/>
                      <a:gd name="adj2" fmla="val 25000"/>
                      <a:gd name="adj3" fmla="val 25000"/>
                      <a:gd name="adj4" fmla="val 316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8" name="Right Arrow Callout 67"/>
                  <p:cNvSpPr/>
                  <p:nvPr/>
                </p:nvSpPr>
                <p:spPr>
                  <a:xfrm rot="13441935">
                    <a:off x="6366279" y="2783059"/>
                    <a:ext cx="457200" cy="304800"/>
                  </a:xfrm>
                  <a:prstGeom prst="rightArrowCallout">
                    <a:avLst>
                      <a:gd name="adj1" fmla="val 50000"/>
                      <a:gd name="adj2" fmla="val 25000"/>
                      <a:gd name="adj3" fmla="val 25000"/>
                      <a:gd name="adj4" fmla="val 316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64" name="Group 70"/>
                <p:cNvGrpSpPr/>
                <p:nvPr/>
              </p:nvGrpSpPr>
              <p:grpSpPr>
                <a:xfrm>
                  <a:off x="7391400" y="2743200"/>
                  <a:ext cx="757701" cy="316144"/>
                  <a:chOff x="6065778" y="2771715"/>
                  <a:chExt cx="757701" cy="316144"/>
                </a:xfrm>
              </p:grpSpPr>
              <p:sp>
                <p:nvSpPr>
                  <p:cNvPr id="65" name="Right Arrow Callout 64"/>
                  <p:cNvSpPr/>
                  <p:nvPr/>
                </p:nvSpPr>
                <p:spPr>
                  <a:xfrm rot="19459542">
                    <a:off x="6065778" y="2771715"/>
                    <a:ext cx="457200" cy="304800"/>
                  </a:xfrm>
                  <a:prstGeom prst="rightArrowCallout">
                    <a:avLst>
                      <a:gd name="adj1" fmla="val 50000"/>
                      <a:gd name="adj2" fmla="val 25000"/>
                      <a:gd name="adj3" fmla="val 25000"/>
                      <a:gd name="adj4" fmla="val 316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6" name="Right Arrow Callout 65"/>
                  <p:cNvSpPr/>
                  <p:nvPr/>
                </p:nvSpPr>
                <p:spPr>
                  <a:xfrm rot="13441935">
                    <a:off x="6366279" y="2783059"/>
                    <a:ext cx="457200" cy="304800"/>
                  </a:xfrm>
                  <a:prstGeom prst="rightArrowCallout">
                    <a:avLst>
                      <a:gd name="adj1" fmla="val 50000"/>
                      <a:gd name="adj2" fmla="val 25000"/>
                      <a:gd name="adj3" fmla="val 25000"/>
                      <a:gd name="adj4" fmla="val 316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sp>
            <p:nvSpPr>
              <p:cNvPr id="57" name="Hexagon 56"/>
              <p:cNvSpPr/>
              <p:nvPr/>
            </p:nvSpPr>
            <p:spPr>
              <a:xfrm>
                <a:off x="1173480" y="3697514"/>
                <a:ext cx="161638" cy="198813"/>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badi" panose="020B0604020104020204" pitchFamily="34" charset="0"/>
                </a:endParaRPr>
              </a:p>
            </p:txBody>
          </p:sp>
          <p:sp>
            <p:nvSpPr>
              <p:cNvPr id="58" name="Hexagon 57"/>
              <p:cNvSpPr/>
              <p:nvPr/>
            </p:nvSpPr>
            <p:spPr>
              <a:xfrm>
                <a:off x="1173480" y="4297438"/>
                <a:ext cx="161638" cy="198813"/>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badi" panose="020B0604020104020204" pitchFamily="34" charset="0"/>
                </a:endParaRPr>
              </a:p>
            </p:txBody>
          </p:sp>
          <p:sp>
            <p:nvSpPr>
              <p:cNvPr id="59" name="Hexagon 58"/>
              <p:cNvSpPr/>
              <p:nvPr/>
            </p:nvSpPr>
            <p:spPr>
              <a:xfrm>
                <a:off x="1173480" y="5047343"/>
                <a:ext cx="161638" cy="198813"/>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badi" panose="020B0604020104020204" pitchFamily="34" charset="0"/>
                </a:endParaRPr>
              </a:p>
            </p:txBody>
          </p:sp>
          <p:sp>
            <p:nvSpPr>
              <p:cNvPr id="60" name="Cloud 59"/>
              <p:cNvSpPr/>
              <p:nvPr/>
            </p:nvSpPr>
            <p:spPr>
              <a:xfrm>
                <a:off x="963733" y="2675764"/>
                <a:ext cx="685800" cy="9144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1" name="Oval 60"/>
              <p:cNvSpPr/>
              <p:nvPr/>
            </p:nvSpPr>
            <p:spPr>
              <a:xfrm>
                <a:off x="1164688" y="2787486"/>
                <a:ext cx="304800" cy="228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2" name="Group 31"/>
            <p:cNvGrpSpPr/>
            <p:nvPr/>
          </p:nvGrpSpPr>
          <p:grpSpPr>
            <a:xfrm>
              <a:off x="6734938" y="514478"/>
              <a:ext cx="1236724" cy="646929"/>
              <a:chOff x="1239442" y="2583838"/>
              <a:chExt cx="1535084" cy="678655"/>
            </a:xfrm>
          </p:grpSpPr>
          <p:sp>
            <p:nvSpPr>
              <p:cNvPr id="33" name="Rounded Rectangle 32"/>
              <p:cNvSpPr/>
              <p:nvPr/>
            </p:nvSpPr>
            <p:spPr>
              <a:xfrm>
                <a:off x="1239442" y="2984838"/>
                <a:ext cx="1535084" cy="27655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4" name="Regular Pentagon 33"/>
              <p:cNvSpPr/>
              <p:nvPr/>
            </p:nvSpPr>
            <p:spPr>
              <a:xfrm>
                <a:off x="1807497" y="2583838"/>
                <a:ext cx="491369" cy="408386"/>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5" name="Regular Pentagon 34"/>
              <p:cNvSpPr/>
              <p:nvPr/>
            </p:nvSpPr>
            <p:spPr>
              <a:xfrm>
                <a:off x="1328217" y="2712925"/>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6" name="Regular Pentagon 35"/>
              <p:cNvSpPr/>
              <p:nvPr/>
            </p:nvSpPr>
            <p:spPr>
              <a:xfrm>
                <a:off x="2385544" y="2708757"/>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7" name="Diamond 36"/>
              <p:cNvSpPr/>
              <p:nvPr/>
            </p:nvSpPr>
            <p:spPr>
              <a:xfrm>
                <a:off x="1982582" y="2684447"/>
                <a:ext cx="114300" cy="274254"/>
              </a:xfrm>
              <a:prstGeom prst="diamon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8" name="Diamond 37"/>
              <p:cNvSpPr/>
              <p:nvPr/>
            </p:nvSpPr>
            <p:spPr>
              <a:xfrm>
                <a:off x="1494521" y="2975696"/>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9" name="Diamond 38"/>
              <p:cNvSpPr/>
              <p:nvPr/>
            </p:nvSpPr>
            <p:spPr>
              <a:xfrm>
                <a:off x="1752775" y="2988239"/>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0" name="Diamond 39"/>
              <p:cNvSpPr/>
              <p:nvPr/>
            </p:nvSpPr>
            <p:spPr>
              <a:xfrm>
                <a:off x="2017838"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1" name="Diamond 40"/>
              <p:cNvSpPr/>
              <p:nvPr/>
            </p:nvSpPr>
            <p:spPr>
              <a:xfrm>
                <a:off x="2274465"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sp>
        <p:nvSpPr>
          <p:cNvPr id="71" name="Rectangle 70"/>
          <p:cNvSpPr/>
          <p:nvPr/>
        </p:nvSpPr>
        <p:spPr>
          <a:xfrm>
            <a:off x="11664269" y="6470921"/>
            <a:ext cx="453970" cy="369332"/>
          </a:xfrm>
          <a:prstGeom prst="rect">
            <a:avLst/>
          </a:prstGeom>
        </p:spPr>
        <p:txBody>
          <a:bodyPr wrap="none">
            <a:spAutoFit/>
          </a:bodyPr>
          <a:lstStyle/>
          <a:p>
            <a:r>
              <a:rPr lang="en-US" dirty="0">
                <a:solidFill>
                  <a:schemeClr val="bg1"/>
                </a:solidFill>
                <a:latin typeface="Abadi" panose="020B0604020104020204" pitchFamily="34" charset="0"/>
              </a:rPr>
              <a:t>(1)</a:t>
            </a:r>
            <a:endParaRPr lang="en-US" dirty="0">
              <a:latin typeface="Abadi" panose="020B0604020104020204" pitchFamily="34" charset="0"/>
            </a:endParaRPr>
          </a:p>
        </p:txBody>
      </p:sp>
      <p:sp>
        <p:nvSpPr>
          <p:cNvPr id="72" name="Rectangle 71"/>
          <p:cNvSpPr/>
          <p:nvPr/>
        </p:nvSpPr>
        <p:spPr>
          <a:xfrm>
            <a:off x="31459" y="6488668"/>
            <a:ext cx="1282723" cy="369332"/>
          </a:xfrm>
          <a:prstGeom prst="rect">
            <a:avLst/>
          </a:prstGeom>
        </p:spPr>
        <p:txBody>
          <a:bodyPr wrap="none">
            <a:spAutoFit/>
          </a:bodyPr>
          <a:lstStyle/>
          <a:p>
            <a:r>
              <a:rPr lang="en-US" dirty="0">
                <a:solidFill>
                  <a:schemeClr val="bg1"/>
                </a:solidFill>
                <a:latin typeface="Abadi" panose="020B0604020104020204" pitchFamily="34" charset="0"/>
              </a:rPr>
              <a:t>2 Kings 25</a:t>
            </a:r>
            <a:endParaRPr lang="en-US" dirty="0">
              <a:latin typeface="Abadi" panose="020B0604020104020204" pitchFamily="34" charset="0"/>
            </a:endParaRPr>
          </a:p>
        </p:txBody>
      </p:sp>
    </p:spTree>
    <p:extLst>
      <p:ext uri="{BB962C8B-B14F-4D97-AF65-F5344CB8AC3E}">
        <p14:creationId xmlns:p14="http://schemas.microsoft.com/office/powerpoint/2010/main" val="408824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wipe(down)">
                                      <p:cBhvr>
                                        <p:cTn id="9" dur="580">
                                          <p:stCondLst>
                                            <p:cond delay="0"/>
                                          </p:stCondLst>
                                        </p:cTn>
                                        <p:tgtEl>
                                          <p:spTgt spid="30"/>
                                        </p:tgtEl>
                                      </p:cBhvr>
                                    </p:animEffect>
                                    <p:anim calcmode="lin" valueType="num">
                                      <p:cBhvr>
                                        <p:cTn id="10"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5" dur="26">
                                          <p:stCondLst>
                                            <p:cond delay="650"/>
                                          </p:stCondLst>
                                        </p:cTn>
                                        <p:tgtEl>
                                          <p:spTgt spid="30"/>
                                        </p:tgtEl>
                                      </p:cBhvr>
                                      <p:to x="100000" y="60000"/>
                                    </p:animScale>
                                    <p:animScale>
                                      <p:cBhvr>
                                        <p:cTn id="16" dur="166" decel="50000">
                                          <p:stCondLst>
                                            <p:cond delay="676"/>
                                          </p:stCondLst>
                                        </p:cTn>
                                        <p:tgtEl>
                                          <p:spTgt spid="30"/>
                                        </p:tgtEl>
                                      </p:cBhvr>
                                      <p:to x="100000" y="100000"/>
                                    </p:animScale>
                                    <p:animScale>
                                      <p:cBhvr>
                                        <p:cTn id="17" dur="26">
                                          <p:stCondLst>
                                            <p:cond delay="1312"/>
                                          </p:stCondLst>
                                        </p:cTn>
                                        <p:tgtEl>
                                          <p:spTgt spid="30"/>
                                        </p:tgtEl>
                                      </p:cBhvr>
                                      <p:to x="100000" y="80000"/>
                                    </p:animScale>
                                    <p:animScale>
                                      <p:cBhvr>
                                        <p:cTn id="18" dur="166" decel="50000">
                                          <p:stCondLst>
                                            <p:cond delay="1338"/>
                                          </p:stCondLst>
                                        </p:cTn>
                                        <p:tgtEl>
                                          <p:spTgt spid="30"/>
                                        </p:tgtEl>
                                      </p:cBhvr>
                                      <p:to x="100000" y="100000"/>
                                    </p:animScale>
                                    <p:animScale>
                                      <p:cBhvr>
                                        <p:cTn id="19" dur="26">
                                          <p:stCondLst>
                                            <p:cond delay="1642"/>
                                          </p:stCondLst>
                                        </p:cTn>
                                        <p:tgtEl>
                                          <p:spTgt spid="30"/>
                                        </p:tgtEl>
                                      </p:cBhvr>
                                      <p:to x="100000" y="90000"/>
                                    </p:animScale>
                                    <p:animScale>
                                      <p:cBhvr>
                                        <p:cTn id="20" dur="166" decel="50000">
                                          <p:stCondLst>
                                            <p:cond delay="1668"/>
                                          </p:stCondLst>
                                        </p:cTn>
                                        <p:tgtEl>
                                          <p:spTgt spid="30"/>
                                        </p:tgtEl>
                                      </p:cBhvr>
                                      <p:to x="100000" y="100000"/>
                                    </p:animScale>
                                    <p:animScale>
                                      <p:cBhvr>
                                        <p:cTn id="21" dur="26">
                                          <p:stCondLst>
                                            <p:cond delay="1808"/>
                                          </p:stCondLst>
                                        </p:cTn>
                                        <p:tgtEl>
                                          <p:spTgt spid="30"/>
                                        </p:tgtEl>
                                      </p:cBhvr>
                                      <p:to x="100000" y="95000"/>
                                    </p:animScale>
                                    <p:animScale>
                                      <p:cBhvr>
                                        <p:cTn id="22" dur="166" decel="50000">
                                          <p:stCondLst>
                                            <p:cond delay="1834"/>
                                          </p:stCondLst>
                                        </p:cTn>
                                        <p:tgtEl>
                                          <p:spTgt spid="3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serlogos.org/files/backgrounds/ctach1991/G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761" y="7033"/>
            <a:ext cx="12192000"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Nebuchadnezzar</a:t>
            </a:r>
          </a:p>
        </p:txBody>
      </p:sp>
      <p:sp>
        <p:nvSpPr>
          <p:cNvPr id="5" name="Rectangle 4"/>
          <p:cNvSpPr/>
          <p:nvPr/>
        </p:nvSpPr>
        <p:spPr>
          <a:xfrm>
            <a:off x="31459" y="6488668"/>
            <a:ext cx="2015295" cy="369332"/>
          </a:xfrm>
          <a:prstGeom prst="rect">
            <a:avLst/>
          </a:prstGeom>
        </p:spPr>
        <p:txBody>
          <a:bodyPr wrap="none">
            <a:spAutoFit/>
          </a:bodyPr>
          <a:lstStyle/>
          <a:p>
            <a:r>
              <a:rPr lang="en-US" dirty="0">
                <a:solidFill>
                  <a:schemeClr val="bg1"/>
                </a:solidFill>
                <a:latin typeface="Abadi" panose="020B0604020104020204" pitchFamily="34" charset="0"/>
              </a:rPr>
              <a:t>2 Kings 23:29; 24</a:t>
            </a:r>
            <a:endParaRPr lang="en-US" dirty="0">
              <a:latin typeface="Abadi" panose="020B0604020104020204" pitchFamily="34" charset="0"/>
            </a:endParaRPr>
          </a:p>
        </p:txBody>
      </p:sp>
      <p:sp>
        <p:nvSpPr>
          <p:cNvPr id="2" name="Rectangle 1"/>
          <p:cNvSpPr/>
          <p:nvPr/>
        </p:nvSpPr>
        <p:spPr>
          <a:xfrm>
            <a:off x="362139" y="1424589"/>
            <a:ext cx="6598234" cy="4247317"/>
          </a:xfrm>
          <a:prstGeom prst="rect">
            <a:avLst/>
          </a:prstGeom>
        </p:spPr>
        <p:txBody>
          <a:bodyPr wrap="square">
            <a:spAutoFit/>
          </a:bodyPr>
          <a:lstStyle/>
          <a:p>
            <a:r>
              <a:rPr lang="en-US" dirty="0">
                <a:solidFill>
                  <a:schemeClr val="bg1"/>
                </a:solidFill>
                <a:latin typeface="Abadi" panose="020B0604020104020204" pitchFamily="34" charset="0"/>
              </a:rPr>
              <a:t>He was king of Babylon during 604-561 BC</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He besieged Jerusalem and took away many captive to his country, including Zedekiah, King of Judah, and most of his subjects</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He burned down all the great houses of the city, including the palace and the temple</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In the second year of Nebuchadnezzar’s reign, he dreamed of a stone hewn from the mountain without hands that destroyed a might image in human form</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His wise men were powerless to discover the secret of the dream, but Daniel was able to unfold its mystery</a:t>
            </a:r>
          </a:p>
        </p:txBody>
      </p:sp>
      <p:grpSp>
        <p:nvGrpSpPr>
          <p:cNvPr id="10" name="Group 9"/>
          <p:cNvGrpSpPr/>
          <p:nvPr/>
        </p:nvGrpSpPr>
        <p:grpSpPr>
          <a:xfrm>
            <a:off x="9149281" y="1146040"/>
            <a:ext cx="2133600" cy="4525866"/>
            <a:chOff x="838200" y="630429"/>
            <a:chExt cx="2133600" cy="4525866"/>
          </a:xfrm>
        </p:grpSpPr>
        <p:sp>
          <p:nvSpPr>
            <p:cNvPr id="11" name="Oval 10"/>
            <p:cNvSpPr/>
            <p:nvPr/>
          </p:nvSpPr>
          <p:spPr>
            <a:xfrm>
              <a:off x="1116757" y="2799240"/>
              <a:ext cx="342153" cy="1661816"/>
            </a:xfrm>
            <a:prstGeom prst="ellipse">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 name="Oval 11"/>
            <p:cNvSpPr/>
            <p:nvPr/>
          </p:nvSpPr>
          <p:spPr>
            <a:xfrm>
              <a:off x="2270966" y="2831799"/>
              <a:ext cx="342153" cy="1661816"/>
            </a:xfrm>
            <a:prstGeom prst="ellipse">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 name="Oval 12"/>
            <p:cNvSpPr/>
            <p:nvPr/>
          </p:nvSpPr>
          <p:spPr>
            <a:xfrm rot="19336703">
              <a:off x="1842735" y="4649075"/>
              <a:ext cx="367862" cy="507220"/>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 name="Oval 13"/>
            <p:cNvSpPr/>
            <p:nvPr/>
          </p:nvSpPr>
          <p:spPr>
            <a:xfrm rot="2192056">
              <a:off x="1407605" y="4621553"/>
              <a:ext cx="367862" cy="505234"/>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 name="Trapezoid 14"/>
            <p:cNvSpPr/>
            <p:nvPr/>
          </p:nvSpPr>
          <p:spPr>
            <a:xfrm>
              <a:off x="1353207" y="2548320"/>
              <a:ext cx="1177159" cy="2292208"/>
            </a:xfrm>
            <a:prstGeom prst="trapezoid">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 name="Oval 15"/>
            <p:cNvSpPr/>
            <p:nvPr/>
          </p:nvSpPr>
          <p:spPr>
            <a:xfrm>
              <a:off x="2603938" y="3155081"/>
              <a:ext cx="367862" cy="4045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 name="Oval 16"/>
            <p:cNvSpPr/>
            <p:nvPr/>
          </p:nvSpPr>
          <p:spPr>
            <a:xfrm>
              <a:off x="838200" y="3087663"/>
              <a:ext cx="367862" cy="4045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8" name="Trapezoid 17"/>
            <p:cNvSpPr/>
            <p:nvPr/>
          </p:nvSpPr>
          <p:spPr>
            <a:xfrm rot="19984891">
              <a:off x="2236618" y="2187469"/>
              <a:ext cx="515007" cy="1231568"/>
            </a:xfrm>
            <a:prstGeom prst="trapezoid">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9" name="Trapezoid 18"/>
            <p:cNvSpPr/>
            <p:nvPr/>
          </p:nvSpPr>
          <p:spPr>
            <a:xfrm rot="2090544">
              <a:off x="1099794" y="2232290"/>
              <a:ext cx="515007" cy="1166870"/>
            </a:xfrm>
            <a:prstGeom prst="trapezoid">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0" name="Trapezoid 19"/>
            <p:cNvSpPr/>
            <p:nvPr/>
          </p:nvSpPr>
          <p:spPr>
            <a:xfrm>
              <a:off x="1353207" y="2278649"/>
              <a:ext cx="1177159" cy="2292208"/>
            </a:xfrm>
            <a:prstGeom prst="trapezoi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1" name="Cloud 20"/>
            <p:cNvSpPr/>
            <p:nvPr/>
          </p:nvSpPr>
          <p:spPr>
            <a:xfrm rot="16854792">
              <a:off x="721271" y="1487889"/>
              <a:ext cx="1482516" cy="624458"/>
            </a:xfrm>
            <a:prstGeom prst="cloud">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2" name="Cloud 21"/>
            <p:cNvSpPr/>
            <p:nvPr/>
          </p:nvSpPr>
          <p:spPr>
            <a:xfrm rot="15902291">
              <a:off x="1810033" y="1505630"/>
              <a:ext cx="1461447" cy="624458"/>
            </a:xfrm>
            <a:prstGeom prst="cloud">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3" name="Isosceles Triangle 22"/>
            <p:cNvSpPr/>
            <p:nvPr/>
          </p:nvSpPr>
          <p:spPr>
            <a:xfrm rot="10800000">
              <a:off x="1721069" y="2346066"/>
              <a:ext cx="441434" cy="26967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4" name="Trapezoid 23"/>
            <p:cNvSpPr/>
            <p:nvPr/>
          </p:nvSpPr>
          <p:spPr>
            <a:xfrm rot="657615">
              <a:off x="1170342" y="2306985"/>
              <a:ext cx="588579" cy="2514761"/>
            </a:xfrm>
            <a:prstGeom prst="trapezoid">
              <a:avLst>
                <a:gd name="adj" fmla="val 30882"/>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5" name="Trapezoid 24"/>
            <p:cNvSpPr/>
            <p:nvPr/>
          </p:nvSpPr>
          <p:spPr>
            <a:xfrm rot="21232594">
              <a:off x="2014814" y="2300145"/>
              <a:ext cx="588579" cy="2547592"/>
            </a:xfrm>
            <a:prstGeom prst="trapezoid">
              <a:avLst>
                <a:gd name="adj" fmla="val 30882"/>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6" name="Oval 25"/>
            <p:cNvSpPr/>
            <p:nvPr/>
          </p:nvSpPr>
          <p:spPr>
            <a:xfrm>
              <a:off x="1426779" y="1267380"/>
              <a:ext cx="1030014" cy="11461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27" name="Group 25"/>
            <p:cNvGrpSpPr/>
            <p:nvPr/>
          </p:nvGrpSpPr>
          <p:grpSpPr>
            <a:xfrm rot="21175658">
              <a:off x="2171104" y="4544211"/>
              <a:ext cx="486438" cy="269672"/>
              <a:chOff x="5638800" y="4267200"/>
              <a:chExt cx="2590800" cy="838200"/>
            </a:xfrm>
          </p:grpSpPr>
          <p:sp>
            <p:nvSpPr>
              <p:cNvPr id="113" name="Left-Right-Up Arrow 21"/>
              <p:cNvSpPr/>
              <p:nvPr/>
            </p:nvSpPr>
            <p:spPr>
              <a:xfrm>
                <a:off x="56388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4" name="Left-Right-Up Arrow 22"/>
              <p:cNvSpPr/>
              <p:nvPr/>
            </p:nvSpPr>
            <p:spPr>
              <a:xfrm rot="10800000">
                <a:off x="61722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5" name="Left-Right-Up Arrow 23"/>
              <p:cNvSpPr/>
              <p:nvPr/>
            </p:nvSpPr>
            <p:spPr>
              <a:xfrm>
                <a:off x="67056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6" name="Left-Right-Up Arrow 24"/>
              <p:cNvSpPr/>
              <p:nvPr/>
            </p:nvSpPr>
            <p:spPr>
              <a:xfrm rot="10800000">
                <a:off x="72390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8" name="Group 26"/>
            <p:cNvGrpSpPr/>
            <p:nvPr/>
          </p:nvGrpSpPr>
          <p:grpSpPr>
            <a:xfrm rot="718744">
              <a:off x="974193" y="4509440"/>
              <a:ext cx="525471" cy="269672"/>
              <a:chOff x="5638800" y="4267200"/>
              <a:chExt cx="2590800" cy="838200"/>
            </a:xfrm>
          </p:grpSpPr>
          <p:sp>
            <p:nvSpPr>
              <p:cNvPr id="109" name="Left-Right-Up Arrow 27"/>
              <p:cNvSpPr/>
              <p:nvPr/>
            </p:nvSpPr>
            <p:spPr>
              <a:xfrm>
                <a:off x="56388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0" name="Left-Right-Up Arrow 28"/>
              <p:cNvSpPr/>
              <p:nvPr/>
            </p:nvSpPr>
            <p:spPr>
              <a:xfrm rot="10800000">
                <a:off x="61722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1" name="Left-Right-Up Arrow 110"/>
              <p:cNvSpPr/>
              <p:nvPr/>
            </p:nvSpPr>
            <p:spPr>
              <a:xfrm>
                <a:off x="67056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2" name="Left-Right-Up Arrow 111"/>
              <p:cNvSpPr/>
              <p:nvPr/>
            </p:nvSpPr>
            <p:spPr>
              <a:xfrm rot="10800000">
                <a:off x="72390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29" name="Cloud 28"/>
            <p:cNvSpPr/>
            <p:nvPr/>
          </p:nvSpPr>
          <p:spPr>
            <a:xfrm>
              <a:off x="1239815" y="914400"/>
              <a:ext cx="1324303" cy="682374"/>
            </a:xfrm>
            <a:prstGeom prst="cloud">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30" name="Group 42"/>
            <p:cNvGrpSpPr/>
            <p:nvPr/>
          </p:nvGrpSpPr>
          <p:grpSpPr>
            <a:xfrm rot="2071358">
              <a:off x="1431647" y="2435890"/>
              <a:ext cx="356576" cy="124330"/>
              <a:chOff x="6286413" y="968958"/>
              <a:chExt cx="2408834" cy="2185901"/>
            </a:xfrm>
            <a:solidFill>
              <a:srgbClr val="FFC000"/>
            </a:solidFill>
          </p:grpSpPr>
          <p:grpSp>
            <p:nvGrpSpPr>
              <p:cNvPr id="101" name="Group 37"/>
              <p:cNvGrpSpPr/>
              <p:nvPr/>
            </p:nvGrpSpPr>
            <p:grpSpPr>
              <a:xfrm>
                <a:off x="6286413" y="968958"/>
                <a:ext cx="1151447" cy="2164259"/>
                <a:chOff x="6286413" y="968958"/>
                <a:chExt cx="1151447" cy="2164259"/>
              </a:xfrm>
              <a:grpFill/>
            </p:grpSpPr>
            <p:sp>
              <p:nvSpPr>
                <p:cNvPr id="106" name="Donut 105"/>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107" name="Donut 106"/>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108" name="Donut 107"/>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grpSp>
          <p:grpSp>
            <p:nvGrpSpPr>
              <p:cNvPr id="102" name="Group 38"/>
              <p:cNvGrpSpPr/>
              <p:nvPr/>
            </p:nvGrpSpPr>
            <p:grpSpPr>
              <a:xfrm flipH="1">
                <a:off x="7543800" y="990600"/>
                <a:ext cx="1151447" cy="2164259"/>
                <a:chOff x="6286413" y="968958"/>
                <a:chExt cx="1151447" cy="2164259"/>
              </a:xfrm>
              <a:grpFill/>
            </p:grpSpPr>
            <p:sp>
              <p:nvSpPr>
                <p:cNvPr id="103" name="Donut 102"/>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104" name="Donut 103"/>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105" name="Donut 104"/>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grpSp>
        </p:grpSp>
        <p:grpSp>
          <p:nvGrpSpPr>
            <p:cNvPr id="31" name="Group 30"/>
            <p:cNvGrpSpPr/>
            <p:nvPr/>
          </p:nvGrpSpPr>
          <p:grpSpPr>
            <a:xfrm>
              <a:off x="1449801" y="2871483"/>
              <a:ext cx="929288" cy="292032"/>
              <a:chOff x="1449801" y="2871483"/>
              <a:chExt cx="929288" cy="292032"/>
            </a:xfrm>
          </p:grpSpPr>
          <p:sp>
            <p:nvSpPr>
              <p:cNvPr id="94" name="Moon 93"/>
              <p:cNvSpPr/>
              <p:nvPr/>
            </p:nvSpPr>
            <p:spPr>
              <a:xfrm rot="16200000">
                <a:off x="1815208" y="2668512"/>
                <a:ext cx="149002" cy="73853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95" name="Group 94"/>
              <p:cNvGrpSpPr/>
              <p:nvPr/>
            </p:nvGrpSpPr>
            <p:grpSpPr>
              <a:xfrm>
                <a:off x="2091847" y="2871483"/>
                <a:ext cx="287242" cy="281886"/>
                <a:chOff x="4931460" y="2665388"/>
                <a:chExt cx="371689" cy="319843"/>
              </a:xfrm>
            </p:grpSpPr>
            <p:sp>
              <p:nvSpPr>
                <p:cNvPr id="99" name="Hexagon 98"/>
                <p:cNvSpPr/>
                <p:nvPr/>
              </p:nvSpPr>
              <p:spPr>
                <a:xfrm>
                  <a:off x="4931460" y="2665388"/>
                  <a:ext cx="371689" cy="31984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badi" panose="020B0604020104020204" pitchFamily="34" charset="0"/>
                  </a:endParaRPr>
                </a:p>
              </p:txBody>
            </p:sp>
            <p:sp>
              <p:nvSpPr>
                <p:cNvPr id="100" name="Hexagon 99"/>
                <p:cNvSpPr/>
                <p:nvPr/>
              </p:nvSpPr>
              <p:spPr>
                <a:xfrm>
                  <a:off x="5016183" y="2735941"/>
                  <a:ext cx="188577" cy="183440"/>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badi" panose="020B0604020104020204" pitchFamily="34" charset="0"/>
                  </a:endParaRPr>
                </a:p>
              </p:txBody>
            </p:sp>
          </p:grpSp>
          <p:grpSp>
            <p:nvGrpSpPr>
              <p:cNvPr id="96" name="Group 95"/>
              <p:cNvGrpSpPr/>
              <p:nvPr/>
            </p:nvGrpSpPr>
            <p:grpSpPr>
              <a:xfrm>
                <a:off x="1449801" y="2881629"/>
                <a:ext cx="287242" cy="281886"/>
                <a:chOff x="4931460" y="2665388"/>
                <a:chExt cx="371689" cy="319843"/>
              </a:xfrm>
            </p:grpSpPr>
            <p:sp>
              <p:nvSpPr>
                <p:cNvPr id="97" name="Hexagon 96"/>
                <p:cNvSpPr/>
                <p:nvPr/>
              </p:nvSpPr>
              <p:spPr>
                <a:xfrm>
                  <a:off x="4931460" y="2665388"/>
                  <a:ext cx="371689" cy="31984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badi" panose="020B0604020104020204" pitchFamily="34" charset="0"/>
                  </a:endParaRPr>
                </a:p>
              </p:txBody>
            </p:sp>
            <p:sp>
              <p:nvSpPr>
                <p:cNvPr id="98" name="Hexagon 97"/>
                <p:cNvSpPr/>
                <p:nvPr/>
              </p:nvSpPr>
              <p:spPr>
                <a:xfrm>
                  <a:off x="5016183" y="2735941"/>
                  <a:ext cx="188577" cy="183440"/>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badi" panose="020B0604020104020204" pitchFamily="34" charset="0"/>
                  </a:endParaRPr>
                </a:p>
              </p:txBody>
            </p:sp>
          </p:grpSp>
        </p:grpSp>
        <p:sp>
          <p:nvSpPr>
            <p:cNvPr id="32" name="Cloud 31"/>
            <p:cNvSpPr/>
            <p:nvPr/>
          </p:nvSpPr>
          <p:spPr>
            <a:xfrm>
              <a:off x="1571932" y="2023569"/>
              <a:ext cx="707622" cy="471925"/>
            </a:xfrm>
            <a:prstGeom prst="cloud">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3" name="Oval 32"/>
            <p:cNvSpPr/>
            <p:nvPr/>
          </p:nvSpPr>
          <p:spPr>
            <a:xfrm>
              <a:off x="1793215" y="2097300"/>
              <a:ext cx="231956" cy="1766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34" name="Group 42"/>
            <p:cNvGrpSpPr/>
            <p:nvPr/>
          </p:nvGrpSpPr>
          <p:grpSpPr>
            <a:xfrm rot="19477773">
              <a:off x="2117439" y="2388263"/>
              <a:ext cx="356576" cy="124330"/>
              <a:chOff x="6286413" y="968958"/>
              <a:chExt cx="2408834" cy="2185901"/>
            </a:xfrm>
            <a:solidFill>
              <a:srgbClr val="FFC000"/>
            </a:solidFill>
          </p:grpSpPr>
          <p:grpSp>
            <p:nvGrpSpPr>
              <p:cNvPr id="86" name="Group 37"/>
              <p:cNvGrpSpPr/>
              <p:nvPr/>
            </p:nvGrpSpPr>
            <p:grpSpPr>
              <a:xfrm>
                <a:off x="6286413" y="968958"/>
                <a:ext cx="1151447" cy="2164259"/>
                <a:chOff x="6286413" y="968958"/>
                <a:chExt cx="1151447" cy="2164259"/>
              </a:xfrm>
              <a:grpFill/>
            </p:grpSpPr>
            <p:sp>
              <p:nvSpPr>
                <p:cNvPr id="91" name="Donut 90"/>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92" name="Donut 91"/>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93" name="Donut 92"/>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grpSp>
          <p:grpSp>
            <p:nvGrpSpPr>
              <p:cNvPr id="87" name="Group 38"/>
              <p:cNvGrpSpPr/>
              <p:nvPr/>
            </p:nvGrpSpPr>
            <p:grpSpPr>
              <a:xfrm flipH="1">
                <a:off x="7543800" y="990600"/>
                <a:ext cx="1151447" cy="2164259"/>
                <a:chOff x="6286413" y="968958"/>
                <a:chExt cx="1151447" cy="2164259"/>
              </a:xfrm>
              <a:grpFill/>
            </p:grpSpPr>
            <p:sp>
              <p:nvSpPr>
                <p:cNvPr id="88" name="Donut 87"/>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89" name="Donut 88"/>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90" name="Donut 89"/>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grpSp>
        </p:grpSp>
        <p:sp>
          <p:nvSpPr>
            <p:cNvPr id="35" name="Oval 34"/>
            <p:cNvSpPr/>
            <p:nvPr/>
          </p:nvSpPr>
          <p:spPr>
            <a:xfrm>
              <a:off x="1236213" y="1184007"/>
              <a:ext cx="342153" cy="354418"/>
            </a:xfrm>
            <a:prstGeom prst="ellipse">
              <a:avLst/>
            </a:prstGeom>
            <a:solidFill>
              <a:srgbClr val="7F520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6" name="Oval 35"/>
            <p:cNvSpPr/>
            <p:nvPr/>
          </p:nvSpPr>
          <p:spPr>
            <a:xfrm>
              <a:off x="2294514" y="1126554"/>
              <a:ext cx="342153" cy="354418"/>
            </a:xfrm>
            <a:prstGeom prst="ellipse">
              <a:avLst/>
            </a:prstGeom>
            <a:solidFill>
              <a:srgbClr val="7F520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37" name="Group 42"/>
            <p:cNvGrpSpPr/>
            <p:nvPr/>
          </p:nvGrpSpPr>
          <p:grpSpPr>
            <a:xfrm rot="2071358">
              <a:off x="1685119" y="2629183"/>
              <a:ext cx="356576" cy="124330"/>
              <a:chOff x="6286413" y="968958"/>
              <a:chExt cx="2408834" cy="2185901"/>
            </a:xfrm>
            <a:solidFill>
              <a:srgbClr val="FFC000"/>
            </a:solidFill>
          </p:grpSpPr>
          <p:grpSp>
            <p:nvGrpSpPr>
              <p:cNvPr id="78" name="Group 37"/>
              <p:cNvGrpSpPr/>
              <p:nvPr/>
            </p:nvGrpSpPr>
            <p:grpSpPr>
              <a:xfrm>
                <a:off x="6286413" y="968958"/>
                <a:ext cx="1151447" cy="2164259"/>
                <a:chOff x="6286413" y="968958"/>
                <a:chExt cx="1151447" cy="2164259"/>
              </a:xfrm>
              <a:grpFill/>
            </p:grpSpPr>
            <p:sp>
              <p:nvSpPr>
                <p:cNvPr id="83" name="Donut 82"/>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84" name="Donut 83"/>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85" name="Donut 84"/>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grpSp>
          <p:grpSp>
            <p:nvGrpSpPr>
              <p:cNvPr id="79" name="Group 38"/>
              <p:cNvGrpSpPr/>
              <p:nvPr/>
            </p:nvGrpSpPr>
            <p:grpSpPr>
              <a:xfrm flipH="1">
                <a:off x="7543800" y="990600"/>
                <a:ext cx="1151447" cy="2164259"/>
                <a:chOff x="6286413" y="968958"/>
                <a:chExt cx="1151447" cy="2164259"/>
              </a:xfrm>
              <a:grpFill/>
            </p:grpSpPr>
            <p:sp>
              <p:nvSpPr>
                <p:cNvPr id="80" name="Donut 79"/>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81" name="Donut 80"/>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82" name="Donut 81"/>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grpSp>
        </p:grpSp>
        <p:grpSp>
          <p:nvGrpSpPr>
            <p:cNvPr id="38" name="Group 42"/>
            <p:cNvGrpSpPr/>
            <p:nvPr/>
          </p:nvGrpSpPr>
          <p:grpSpPr>
            <a:xfrm rot="18831304">
              <a:off x="1888908" y="2595774"/>
              <a:ext cx="356576" cy="124330"/>
              <a:chOff x="6286413" y="968958"/>
              <a:chExt cx="2408834" cy="2185901"/>
            </a:xfrm>
            <a:solidFill>
              <a:srgbClr val="FFC000"/>
            </a:solidFill>
          </p:grpSpPr>
          <p:grpSp>
            <p:nvGrpSpPr>
              <p:cNvPr id="70" name="Group 37"/>
              <p:cNvGrpSpPr/>
              <p:nvPr/>
            </p:nvGrpSpPr>
            <p:grpSpPr>
              <a:xfrm>
                <a:off x="6286413" y="968958"/>
                <a:ext cx="1151447" cy="2164259"/>
                <a:chOff x="6286413" y="968958"/>
                <a:chExt cx="1151447" cy="2164259"/>
              </a:xfrm>
              <a:grpFill/>
            </p:grpSpPr>
            <p:sp>
              <p:nvSpPr>
                <p:cNvPr id="75" name="Donut 74"/>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76" name="Donut 75"/>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77" name="Donut 76"/>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grpSp>
          <p:grpSp>
            <p:nvGrpSpPr>
              <p:cNvPr id="71" name="Group 38"/>
              <p:cNvGrpSpPr/>
              <p:nvPr/>
            </p:nvGrpSpPr>
            <p:grpSpPr>
              <a:xfrm flipH="1">
                <a:off x="7543800" y="990600"/>
                <a:ext cx="1151447" cy="2164259"/>
                <a:chOff x="6286413" y="968958"/>
                <a:chExt cx="1151447" cy="2164259"/>
              </a:xfrm>
              <a:grpFill/>
            </p:grpSpPr>
            <p:sp>
              <p:nvSpPr>
                <p:cNvPr id="72" name="Donut 71"/>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73" name="Donut 72"/>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74" name="Donut 73"/>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grpSp>
        </p:grpSp>
        <p:grpSp>
          <p:nvGrpSpPr>
            <p:cNvPr id="39" name="Group 38"/>
            <p:cNvGrpSpPr/>
            <p:nvPr/>
          </p:nvGrpSpPr>
          <p:grpSpPr>
            <a:xfrm>
              <a:off x="1410827" y="3279978"/>
              <a:ext cx="929288" cy="292032"/>
              <a:chOff x="1449801" y="2871483"/>
              <a:chExt cx="929288" cy="292032"/>
            </a:xfrm>
          </p:grpSpPr>
          <p:sp>
            <p:nvSpPr>
              <p:cNvPr id="63" name="Moon 62"/>
              <p:cNvSpPr/>
              <p:nvPr/>
            </p:nvSpPr>
            <p:spPr>
              <a:xfrm rot="16200000">
                <a:off x="1815208" y="2668512"/>
                <a:ext cx="149002" cy="73853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64" name="Group 63"/>
              <p:cNvGrpSpPr/>
              <p:nvPr/>
            </p:nvGrpSpPr>
            <p:grpSpPr>
              <a:xfrm>
                <a:off x="2091847" y="2871483"/>
                <a:ext cx="287242" cy="281886"/>
                <a:chOff x="4931460" y="2665388"/>
                <a:chExt cx="371689" cy="319843"/>
              </a:xfrm>
            </p:grpSpPr>
            <p:sp>
              <p:nvSpPr>
                <p:cNvPr id="68" name="Hexagon 67"/>
                <p:cNvSpPr/>
                <p:nvPr/>
              </p:nvSpPr>
              <p:spPr>
                <a:xfrm>
                  <a:off x="4931460" y="2665388"/>
                  <a:ext cx="371689" cy="31984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badi" panose="020B0604020104020204" pitchFamily="34" charset="0"/>
                  </a:endParaRPr>
                </a:p>
              </p:txBody>
            </p:sp>
            <p:sp>
              <p:nvSpPr>
                <p:cNvPr id="69" name="Hexagon 68"/>
                <p:cNvSpPr/>
                <p:nvPr/>
              </p:nvSpPr>
              <p:spPr>
                <a:xfrm>
                  <a:off x="5016183" y="2735941"/>
                  <a:ext cx="188577" cy="183440"/>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badi" panose="020B0604020104020204" pitchFamily="34" charset="0"/>
                  </a:endParaRPr>
                </a:p>
              </p:txBody>
            </p:sp>
          </p:grpSp>
          <p:grpSp>
            <p:nvGrpSpPr>
              <p:cNvPr id="65" name="Group 64"/>
              <p:cNvGrpSpPr/>
              <p:nvPr/>
            </p:nvGrpSpPr>
            <p:grpSpPr>
              <a:xfrm>
                <a:off x="1449801" y="2881629"/>
                <a:ext cx="287242" cy="281886"/>
                <a:chOff x="4931460" y="2665388"/>
                <a:chExt cx="371689" cy="319843"/>
              </a:xfrm>
            </p:grpSpPr>
            <p:sp>
              <p:nvSpPr>
                <p:cNvPr id="66" name="Hexagon 65"/>
                <p:cNvSpPr/>
                <p:nvPr/>
              </p:nvSpPr>
              <p:spPr>
                <a:xfrm>
                  <a:off x="4931460" y="2665388"/>
                  <a:ext cx="371689" cy="31984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badi" panose="020B0604020104020204" pitchFamily="34" charset="0"/>
                  </a:endParaRPr>
                </a:p>
              </p:txBody>
            </p:sp>
            <p:sp>
              <p:nvSpPr>
                <p:cNvPr id="67" name="Hexagon 66"/>
                <p:cNvSpPr/>
                <p:nvPr/>
              </p:nvSpPr>
              <p:spPr>
                <a:xfrm>
                  <a:off x="5016183" y="2735941"/>
                  <a:ext cx="188577" cy="183440"/>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badi" panose="020B0604020104020204" pitchFamily="34" charset="0"/>
                  </a:endParaRPr>
                </a:p>
              </p:txBody>
            </p:sp>
          </p:grpSp>
        </p:grpSp>
        <p:grpSp>
          <p:nvGrpSpPr>
            <p:cNvPr id="40" name="Group 39"/>
            <p:cNvGrpSpPr/>
            <p:nvPr/>
          </p:nvGrpSpPr>
          <p:grpSpPr>
            <a:xfrm>
              <a:off x="1327098" y="3689223"/>
              <a:ext cx="1096384" cy="292032"/>
              <a:chOff x="1449801" y="2871483"/>
              <a:chExt cx="929288" cy="292032"/>
            </a:xfrm>
          </p:grpSpPr>
          <p:sp>
            <p:nvSpPr>
              <p:cNvPr id="56" name="Moon 55"/>
              <p:cNvSpPr/>
              <p:nvPr/>
            </p:nvSpPr>
            <p:spPr>
              <a:xfrm rot="16200000">
                <a:off x="1815208" y="2668512"/>
                <a:ext cx="149002" cy="73853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57" name="Group 56"/>
              <p:cNvGrpSpPr/>
              <p:nvPr/>
            </p:nvGrpSpPr>
            <p:grpSpPr>
              <a:xfrm>
                <a:off x="2091847" y="2871483"/>
                <a:ext cx="287242" cy="281886"/>
                <a:chOff x="4931460" y="2665388"/>
                <a:chExt cx="371689" cy="319843"/>
              </a:xfrm>
            </p:grpSpPr>
            <p:sp>
              <p:nvSpPr>
                <p:cNvPr id="61" name="Hexagon 60"/>
                <p:cNvSpPr/>
                <p:nvPr/>
              </p:nvSpPr>
              <p:spPr>
                <a:xfrm>
                  <a:off x="4931460" y="2665388"/>
                  <a:ext cx="371689" cy="31984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badi" panose="020B0604020104020204" pitchFamily="34" charset="0"/>
                  </a:endParaRPr>
                </a:p>
              </p:txBody>
            </p:sp>
            <p:sp>
              <p:nvSpPr>
                <p:cNvPr id="62" name="Hexagon 61"/>
                <p:cNvSpPr/>
                <p:nvPr/>
              </p:nvSpPr>
              <p:spPr>
                <a:xfrm>
                  <a:off x="5016183" y="2735941"/>
                  <a:ext cx="188577" cy="183440"/>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badi" panose="020B0604020104020204" pitchFamily="34" charset="0"/>
                  </a:endParaRPr>
                </a:p>
              </p:txBody>
            </p:sp>
          </p:grpSp>
          <p:grpSp>
            <p:nvGrpSpPr>
              <p:cNvPr id="58" name="Group 57"/>
              <p:cNvGrpSpPr/>
              <p:nvPr/>
            </p:nvGrpSpPr>
            <p:grpSpPr>
              <a:xfrm>
                <a:off x="1449801" y="2881629"/>
                <a:ext cx="287242" cy="281886"/>
                <a:chOff x="4931460" y="2665388"/>
                <a:chExt cx="371689" cy="319843"/>
              </a:xfrm>
            </p:grpSpPr>
            <p:sp>
              <p:nvSpPr>
                <p:cNvPr id="59" name="Hexagon 58"/>
                <p:cNvSpPr/>
                <p:nvPr/>
              </p:nvSpPr>
              <p:spPr>
                <a:xfrm>
                  <a:off x="4931460" y="2665388"/>
                  <a:ext cx="371689" cy="31984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badi" panose="020B0604020104020204" pitchFamily="34" charset="0"/>
                  </a:endParaRPr>
                </a:p>
              </p:txBody>
            </p:sp>
            <p:sp>
              <p:nvSpPr>
                <p:cNvPr id="60" name="Hexagon 59"/>
                <p:cNvSpPr/>
                <p:nvPr/>
              </p:nvSpPr>
              <p:spPr>
                <a:xfrm>
                  <a:off x="5016183" y="2735941"/>
                  <a:ext cx="188577" cy="183440"/>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badi" panose="020B0604020104020204" pitchFamily="34" charset="0"/>
                  </a:endParaRPr>
                </a:p>
              </p:txBody>
            </p:sp>
          </p:grpSp>
        </p:grpSp>
        <p:grpSp>
          <p:nvGrpSpPr>
            <p:cNvPr id="41" name="Group 40"/>
            <p:cNvGrpSpPr/>
            <p:nvPr/>
          </p:nvGrpSpPr>
          <p:grpSpPr>
            <a:xfrm>
              <a:off x="1246842" y="630429"/>
              <a:ext cx="1389825" cy="782489"/>
              <a:chOff x="4648200" y="2161320"/>
              <a:chExt cx="2502434" cy="1408902"/>
            </a:xfrm>
          </p:grpSpPr>
          <p:sp>
            <p:nvSpPr>
              <p:cNvPr id="42" name="Rounded Rectangle 41"/>
              <p:cNvSpPr/>
              <p:nvPr/>
            </p:nvSpPr>
            <p:spPr>
              <a:xfrm>
                <a:off x="4648200" y="3119388"/>
                <a:ext cx="2502434" cy="45083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3" name="Regular Pentagon 42"/>
              <p:cNvSpPr/>
              <p:nvPr/>
            </p:nvSpPr>
            <p:spPr>
              <a:xfrm>
                <a:off x="5574221" y="2465693"/>
                <a:ext cx="801011" cy="665735"/>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4" name="Regular Pentagon 43"/>
              <p:cNvSpPr/>
              <p:nvPr/>
            </p:nvSpPr>
            <p:spPr>
              <a:xfrm>
                <a:off x="4792918" y="2676126"/>
                <a:ext cx="537924" cy="447078"/>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5" name="Regular Pentagon 44"/>
              <p:cNvSpPr/>
              <p:nvPr/>
            </p:nvSpPr>
            <p:spPr>
              <a:xfrm>
                <a:off x="6516531" y="2669331"/>
                <a:ext cx="537924" cy="447078"/>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6" name="Diamond 45"/>
              <p:cNvSpPr/>
              <p:nvPr/>
            </p:nvSpPr>
            <p:spPr>
              <a:xfrm>
                <a:off x="5859638" y="2629702"/>
                <a:ext cx="186327" cy="447078"/>
              </a:xfrm>
              <a:prstGeom prst="diamon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7" name="Diamond 46"/>
              <p:cNvSpPr/>
              <p:nvPr/>
            </p:nvSpPr>
            <p:spPr>
              <a:xfrm>
                <a:off x="4830869" y="2411080"/>
                <a:ext cx="447301" cy="447078"/>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8" name="Diamond 47"/>
              <p:cNvSpPr/>
              <p:nvPr/>
            </p:nvSpPr>
            <p:spPr>
              <a:xfrm>
                <a:off x="6572533" y="2445792"/>
                <a:ext cx="447301" cy="447078"/>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9" name="Diamond 48"/>
              <p:cNvSpPr/>
              <p:nvPr/>
            </p:nvSpPr>
            <p:spPr>
              <a:xfrm>
                <a:off x="5742278" y="2161320"/>
                <a:ext cx="447301" cy="447078"/>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0" name="Quad Arrow Callout 49"/>
              <p:cNvSpPr/>
              <p:nvPr/>
            </p:nvSpPr>
            <p:spPr>
              <a:xfrm>
                <a:off x="4716798" y="3153369"/>
                <a:ext cx="392631" cy="350688"/>
              </a:xfrm>
              <a:prstGeom prst="quadArrowCallout">
                <a:avLst>
                  <a:gd name="adj1" fmla="val 37030"/>
                  <a:gd name="adj2" fmla="val 18515"/>
                  <a:gd name="adj3" fmla="val 18515"/>
                  <a:gd name="adj4" fmla="val 4812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1" name="Quad Arrow Callout 50"/>
              <p:cNvSpPr/>
              <p:nvPr/>
            </p:nvSpPr>
            <p:spPr>
              <a:xfrm>
                <a:off x="5114153" y="3149047"/>
                <a:ext cx="392631" cy="350688"/>
              </a:xfrm>
              <a:prstGeom prst="quadArrowCallout">
                <a:avLst>
                  <a:gd name="adj1" fmla="val 37030"/>
                  <a:gd name="adj2" fmla="val 18515"/>
                  <a:gd name="adj3" fmla="val 18515"/>
                  <a:gd name="adj4" fmla="val 4812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2" name="Quad Arrow Callout 51"/>
              <p:cNvSpPr/>
              <p:nvPr/>
            </p:nvSpPr>
            <p:spPr>
              <a:xfrm>
                <a:off x="5506786" y="3160118"/>
                <a:ext cx="392631" cy="350688"/>
              </a:xfrm>
              <a:prstGeom prst="quadArrowCallout">
                <a:avLst>
                  <a:gd name="adj1" fmla="val 37030"/>
                  <a:gd name="adj2" fmla="val 18515"/>
                  <a:gd name="adj3" fmla="val 18515"/>
                  <a:gd name="adj4" fmla="val 4812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3" name="Quad Arrow Callout 52"/>
              <p:cNvSpPr/>
              <p:nvPr/>
            </p:nvSpPr>
            <p:spPr>
              <a:xfrm>
                <a:off x="5899417" y="3149047"/>
                <a:ext cx="392631" cy="350688"/>
              </a:xfrm>
              <a:prstGeom prst="quadArrowCallout">
                <a:avLst>
                  <a:gd name="adj1" fmla="val 37030"/>
                  <a:gd name="adj2" fmla="val 18515"/>
                  <a:gd name="adj3" fmla="val 18515"/>
                  <a:gd name="adj4" fmla="val 4812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4" name="Quad Arrow Callout 53"/>
              <p:cNvSpPr/>
              <p:nvPr/>
            </p:nvSpPr>
            <p:spPr>
              <a:xfrm>
                <a:off x="6320215" y="3157284"/>
                <a:ext cx="392631" cy="350688"/>
              </a:xfrm>
              <a:prstGeom prst="quadArrowCallout">
                <a:avLst>
                  <a:gd name="adj1" fmla="val 37030"/>
                  <a:gd name="adj2" fmla="val 18515"/>
                  <a:gd name="adj3" fmla="val 18515"/>
                  <a:gd name="adj4" fmla="val 4812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5" name="Quad Arrow Callout 54"/>
              <p:cNvSpPr/>
              <p:nvPr/>
            </p:nvSpPr>
            <p:spPr>
              <a:xfrm>
                <a:off x="6717570" y="3164604"/>
                <a:ext cx="392631" cy="350688"/>
              </a:xfrm>
              <a:prstGeom prst="quadArrowCallout">
                <a:avLst>
                  <a:gd name="adj1" fmla="val 37030"/>
                  <a:gd name="adj2" fmla="val 18515"/>
                  <a:gd name="adj3" fmla="val 18515"/>
                  <a:gd name="adj4" fmla="val 4812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sp>
        <p:nvSpPr>
          <p:cNvPr id="117" name="Rectangle 116"/>
          <p:cNvSpPr/>
          <p:nvPr/>
        </p:nvSpPr>
        <p:spPr>
          <a:xfrm>
            <a:off x="11664269" y="6470921"/>
            <a:ext cx="453970" cy="369332"/>
          </a:xfrm>
          <a:prstGeom prst="rect">
            <a:avLst/>
          </a:prstGeom>
        </p:spPr>
        <p:txBody>
          <a:bodyPr wrap="none">
            <a:spAutoFit/>
          </a:bodyPr>
          <a:lstStyle/>
          <a:p>
            <a:r>
              <a:rPr lang="en-US" dirty="0">
                <a:solidFill>
                  <a:schemeClr val="bg1"/>
                </a:solidFill>
                <a:latin typeface="Abadi" panose="020B0604020104020204" pitchFamily="34" charset="0"/>
              </a:rPr>
              <a:t>(1)</a:t>
            </a:r>
            <a:endParaRPr lang="en-US" dirty="0">
              <a:latin typeface="Abadi" panose="020B0604020104020204" pitchFamily="34" charset="0"/>
            </a:endParaRPr>
          </a:p>
        </p:txBody>
      </p:sp>
    </p:spTree>
    <p:extLst>
      <p:ext uri="{BB962C8B-B14F-4D97-AF65-F5344CB8AC3E}">
        <p14:creationId xmlns:p14="http://schemas.microsoft.com/office/powerpoint/2010/main" val="7456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580">
                                          <p:stCondLst>
                                            <p:cond delay="0"/>
                                          </p:stCondLst>
                                        </p:cTn>
                                        <p:tgtEl>
                                          <p:spTgt spid="10"/>
                                        </p:tgtEl>
                                      </p:cBhvr>
                                    </p:animEffect>
                                    <p:anim calcmode="lin" valueType="num">
                                      <p:cBhvr>
                                        <p:cTn id="1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5" dur="26">
                                          <p:stCondLst>
                                            <p:cond delay="650"/>
                                          </p:stCondLst>
                                        </p:cTn>
                                        <p:tgtEl>
                                          <p:spTgt spid="10"/>
                                        </p:tgtEl>
                                      </p:cBhvr>
                                      <p:to x="100000" y="60000"/>
                                    </p:animScale>
                                    <p:animScale>
                                      <p:cBhvr>
                                        <p:cTn id="16" dur="166" decel="50000">
                                          <p:stCondLst>
                                            <p:cond delay="676"/>
                                          </p:stCondLst>
                                        </p:cTn>
                                        <p:tgtEl>
                                          <p:spTgt spid="10"/>
                                        </p:tgtEl>
                                      </p:cBhvr>
                                      <p:to x="100000" y="100000"/>
                                    </p:animScale>
                                    <p:animScale>
                                      <p:cBhvr>
                                        <p:cTn id="17" dur="26">
                                          <p:stCondLst>
                                            <p:cond delay="1312"/>
                                          </p:stCondLst>
                                        </p:cTn>
                                        <p:tgtEl>
                                          <p:spTgt spid="10"/>
                                        </p:tgtEl>
                                      </p:cBhvr>
                                      <p:to x="100000" y="80000"/>
                                    </p:animScale>
                                    <p:animScale>
                                      <p:cBhvr>
                                        <p:cTn id="18" dur="166" decel="50000">
                                          <p:stCondLst>
                                            <p:cond delay="1338"/>
                                          </p:stCondLst>
                                        </p:cTn>
                                        <p:tgtEl>
                                          <p:spTgt spid="10"/>
                                        </p:tgtEl>
                                      </p:cBhvr>
                                      <p:to x="100000" y="100000"/>
                                    </p:animScale>
                                    <p:animScale>
                                      <p:cBhvr>
                                        <p:cTn id="19" dur="26">
                                          <p:stCondLst>
                                            <p:cond delay="1642"/>
                                          </p:stCondLst>
                                        </p:cTn>
                                        <p:tgtEl>
                                          <p:spTgt spid="10"/>
                                        </p:tgtEl>
                                      </p:cBhvr>
                                      <p:to x="100000" y="90000"/>
                                    </p:animScale>
                                    <p:animScale>
                                      <p:cBhvr>
                                        <p:cTn id="20" dur="166" decel="50000">
                                          <p:stCondLst>
                                            <p:cond delay="1668"/>
                                          </p:stCondLst>
                                        </p:cTn>
                                        <p:tgtEl>
                                          <p:spTgt spid="10"/>
                                        </p:tgtEl>
                                      </p:cBhvr>
                                      <p:to x="100000" y="100000"/>
                                    </p:animScale>
                                    <p:animScale>
                                      <p:cBhvr>
                                        <p:cTn id="21" dur="26">
                                          <p:stCondLst>
                                            <p:cond delay="1808"/>
                                          </p:stCondLst>
                                        </p:cTn>
                                        <p:tgtEl>
                                          <p:spTgt spid="10"/>
                                        </p:tgtEl>
                                      </p:cBhvr>
                                      <p:to x="100000" y="95000"/>
                                    </p:animScale>
                                    <p:animScale>
                                      <p:cBhvr>
                                        <p:cTn id="22" dur="166" decel="50000">
                                          <p:stCondLst>
                                            <p:cond delay="1834"/>
                                          </p:stCondLst>
                                        </p:cTn>
                                        <p:tgtEl>
                                          <p:spTgt spid="1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serlogos.org/files/backgrounds/ctach1991/G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761" y="7033"/>
            <a:ext cx="12192000"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The Lord Withdraws</a:t>
            </a:r>
          </a:p>
        </p:txBody>
      </p:sp>
      <p:sp>
        <p:nvSpPr>
          <p:cNvPr id="2" name="Rectangle 1"/>
          <p:cNvSpPr/>
          <p:nvPr/>
        </p:nvSpPr>
        <p:spPr>
          <a:xfrm>
            <a:off x="162963" y="995279"/>
            <a:ext cx="6598234" cy="923330"/>
          </a:xfrm>
          <a:prstGeom prst="rect">
            <a:avLst/>
          </a:prstGeom>
        </p:spPr>
        <p:txBody>
          <a:bodyPr wrap="square">
            <a:spAutoFit/>
          </a:bodyPr>
          <a:lstStyle/>
          <a:p>
            <a:r>
              <a:rPr lang="en-US" dirty="0">
                <a:solidFill>
                  <a:schemeClr val="bg1"/>
                </a:solidFill>
                <a:latin typeface="Abadi" panose="020B0604020104020204" pitchFamily="34" charset="0"/>
              </a:rPr>
              <a:t>The Lord said that His purpose for ancient Israel was “to make thee high above all nations … that thou </a:t>
            </a:r>
            <a:r>
              <a:rPr lang="en-US" dirty="0" err="1">
                <a:solidFill>
                  <a:schemeClr val="bg1"/>
                </a:solidFill>
                <a:latin typeface="Abadi" panose="020B0604020104020204" pitchFamily="34" charset="0"/>
              </a:rPr>
              <a:t>mayest</a:t>
            </a:r>
            <a:r>
              <a:rPr lang="en-US" dirty="0">
                <a:solidFill>
                  <a:schemeClr val="bg1"/>
                </a:solidFill>
                <a:latin typeface="Abadi" panose="020B0604020104020204" pitchFamily="34" charset="0"/>
              </a:rPr>
              <a:t> be an holy people unto the Lord.”( Deut. 26:9)</a:t>
            </a:r>
          </a:p>
        </p:txBody>
      </p:sp>
      <p:sp>
        <p:nvSpPr>
          <p:cNvPr id="117" name="Rectangle 116"/>
          <p:cNvSpPr/>
          <p:nvPr/>
        </p:nvSpPr>
        <p:spPr>
          <a:xfrm>
            <a:off x="11664269" y="6470921"/>
            <a:ext cx="453970" cy="369332"/>
          </a:xfrm>
          <a:prstGeom prst="rect">
            <a:avLst/>
          </a:prstGeom>
        </p:spPr>
        <p:txBody>
          <a:bodyPr wrap="none">
            <a:spAutoFit/>
          </a:bodyPr>
          <a:lstStyle/>
          <a:p>
            <a:r>
              <a:rPr lang="en-US" dirty="0">
                <a:solidFill>
                  <a:schemeClr val="bg1"/>
                </a:solidFill>
                <a:latin typeface="Abadi" panose="020B0604020104020204" pitchFamily="34" charset="0"/>
              </a:rPr>
              <a:t>(5)</a:t>
            </a:r>
            <a:endParaRPr lang="en-US" dirty="0">
              <a:latin typeface="Abadi" panose="020B0604020104020204" pitchFamily="34" charset="0"/>
            </a:endParaRPr>
          </a:p>
        </p:txBody>
      </p:sp>
      <p:sp>
        <p:nvSpPr>
          <p:cNvPr id="3" name="Rectangle 2"/>
          <p:cNvSpPr/>
          <p:nvPr/>
        </p:nvSpPr>
        <p:spPr>
          <a:xfrm>
            <a:off x="3647194" y="2171338"/>
            <a:ext cx="6096000" cy="1477328"/>
          </a:xfrm>
          <a:prstGeom prst="rect">
            <a:avLst/>
          </a:prstGeom>
        </p:spPr>
        <p:txBody>
          <a:bodyPr>
            <a:spAutoFit/>
          </a:bodyPr>
          <a:lstStyle/>
          <a:p>
            <a:r>
              <a:rPr lang="en-US" dirty="0">
                <a:solidFill>
                  <a:schemeClr val="bg1"/>
                </a:solidFill>
                <a:latin typeface="Abadi" panose="020B0604020104020204" pitchFamily="34" charset="0"/>
              </a:rPr>
              <a:t>He promised them liberty and prosperity and immunity from the diseases that plagued other nations. He promised them peace and pledged that the sword would not go through their land, and furthermore that their enemies would be afraid to attack them.</a:t>
            </a:r>
          </a:p>
        </p:txBody>
      </p:sp>
      <p:sp>
        <p:nvSpPr>
          <p:cNvPr id="7" name="Rectangle 6"/>
          <p:cNvSpPr/>
          <p:nvPr/>
        </p:nvSpPr>
        <p:spPr>
          <a:xfrm>
            <a:off x="3100988" y="4207192"/>
            <a:ext cx="5001864" cy="2308324"/>
          </a:xfrm>
          <a:prstGeom prst="rect">
            <a:avLst/>
          </a:prstGeom>
        </p:spPr>
        <p:txBody>
          <a:bodyPr wrap="square">
            <a:spAutoFit/>
          </a:bodyPr>
          <a:lstStyle/>
          <a:p>
            <a:r>
              <a:rPr lang="en-US" dirty="0">
                <a:solidFill>
                  <a:schemeClr val="bg1"/>
                </a:solidFill>
                <a:latin typeface="Abadi" panose="020B0604020104020204" pitchFamily="34" charset="0"/>
              </a:rPr>
              <a:t>On the other hand, the Lord declared that if Israel should refuse to obey Him, He would withdraw His blessings and would send punishments upon them so that they would become the least of the nations; they would be the tail and not the head; they would lose their prosperity and eventually be scattered over the world.</a:t>
            </a:r>
          </a:p>
        </p:txBody>
      </p:sp>
      <p:pic>
        <p:nvPicPr>
          <p:cNvPr id="14338" name="Picture 2" descr="http://biblicalisraeltours.com/wordpress/wp-content/uploads/2013/06/IMG_864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315" y="2010942"/>
            <a:ext cx="2805222" cy="2103917"/>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www.pray4zion.org/images/graphics/babyloncaptivespainsorro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6613" y="4073377"/>
            <a:ext cx="3285155" cy="223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18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serlogos.org/files/backgrounds/ctach1991/G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27160"/>
            <a:ext cx="12192000" cy="3416320"/>
          </a:xfrm>
          <a:prstGeom prst="rect">
            <a:avLst/>
          </a:prstGeom>
          <a:noFill/>
        </p:spPr>
        <p:txBody>
          <a:bodyPr wrap="square" rtlCol="0">
            <a:spAutoFit/>
          </a:bodyPr>
          <a:lstStyle/>
          <a:p>
            <a:r>
              <a:rPr lang="en-US" dirty="0">
                <a:solidFill>
                  <a:schemeClr val="bg1"/>
                </a:solidFill>
                <a:latin typeface="Abadi" panose="020B0604020104020204" pitchFamily="34" charset="0"/>
              </a:rPr>
              <a:t>Sources:</a:t>
            </a:r>
          </a:p>
          <a:p>
            <a:endParaRPr lang="en-US" dirty="0">
              <a:solidFill>
                <a:schemeClr val="bg1"/>
              </a:solidFill>
              <a:latin typeface="Abadi" panose="020B0604020104020204" pitchFamily="34" charset="0"/>
            </a:endParaRP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Video: Josiah and the Book of Law (12:25)</a:t>
            </a:r>
          </a:p>
          <a:p>
            <a:r>
              <a:rPr lang="en-US" dirty="0">
                <a:solidFill>
                  <a:schemeClr val="bg1"/>
                </a:solidFill>
                <a:latin typeface="Abadi" panose="020B0604020104020204" pitchFamily="34" charset="0"/>
              </a:rPr>
              <a:t>	Eyewitness News At Six; 600 BC (5:13)</a:t>
            </a:r>
          </a:p>
          <a:p>
            <a:endParaRPr lang="en-US" dirty="0">
              <a:solidFill>
                <a:schemeClr val="bg1"/>
              </a:solidFill>
              <a:latin typeface="Abadi" panose="020B0604020104020204" pitchFamily="34" charset="0"/>
            </a:endParaRPr>
          </a:p>
          <a:p>
            <a:pPr marL="342900" indent="-342900">
              <a:buAutoNum type="arabicPeriod"/>
            </a:pPr>
            <a:r>
              <a:rPr lang="en-US" i="1" dirty="0">
                <a:solidFill>
                  <a:schemeClr val="bg1"/>
                </a:solidFill>
                <a:latin typeface="Abadi" panose="020B0604020104020204" pitchFamily="34" charset="0"/>
              </a:rPr>
              <a:t>Who’s Who in the Old Testament </a:t>
            </a:r>
            <a:r>
              <a:rPr lang="en-US" dirty="0">
                <a:solidFill>
                  <a:schemeClr val="bg1"/>
                </a:solidFill>
                <a:latin typeface="Abadi" panose="020B0604020104020204" pitchFamily="34" charset="0"/>
              </a:rPr>
              <a:t>by Ed J. </a:t>
            </a:r>
            <a:r>
              <a:rPr lang="en-US" dirty="0" err="1">
                <a:solidFill>
                  <a:schemeClr val="bg1"/>
                </a:solidFill>
                <a:latin typeface="Abadi" panose="020B0604020104020204" pitchFamily="34" charset="0"/>
              </a:rPr>
              <a:t>Pinegar</a:t>
            </a:r>
            <a:r>
              <a:rPr lang="en-US" dirty="0">
                <a:solidFill>
                  <a:schemeClr val="bg1"/>
                </a:solidFill>
                <a:latin typeface="Abadi" panose="020B0604020104020204" pitchFamily="34" charset="0"/>
              </a:rPr>
              <a:t> and Richard J. Allen pp. 75-76, 86-87, 111-112, 188</a:t>
            </a:r>
          </a:p>
          <a:p>
            <a:pPr fontAlgn="base"/>
            <a:r>
              <a:rPr lang="en-US" dirty="0">
                <a:solidFill>
                  <a:schemeClr val="bg1"/>
                </a:solidFill>
                <a:latin typeface="Abadi" panose="020B0604020104020204" pitchFamily="34" charset="0"/>
              </a:rPr>
              <a:t>2. Elder Richard G. Scott </a:t>
            </a:r>
            <a:r>
              <a:rPr lang="en-US" i="1" dirty="0">
                <a:solidFill>
                  <a:schemeClr val="bg1"/>
                </a:solidFill>
                <a:latin typeface="Abadi" panose="020B0604020104020204" pitchFamily="34" charset="0"/>
              </a:rPr>
              <a:t>Making the Right Choices </a:t>
            </a:r>
            <a:r>
              <a:rPr lang="en-US" dirty="0">
                <a:solidFill>
                  <a:schemeClr val="bg1"/>
                </a:solidFill>
                <a:latin typeface="Abadi" panose="020B0604020104020204" pitchFamily="34" charset="0"/>
              </a:rPr>
              <a:t>October 1994 Gen. Conf.</a:t>
            </a:r>
          </a:p>
          <a:p>
            <a:pPr fontAlgn="base"/>
            <a:r>
              <a:rPr lang="en-US" dirty="0">
                <a:solidFill>
                  <a:schemeClr val="bg1"/>
                </a:solidFill>
                <a:latin typeface="Abadi" panose="020B0604020104020204" pitchFamily="34" charset="0"/>
              </a:rPr>
              <a:t>3. Adam Clark </a:t>
            </a:r>
            <a:r>
              <a:rPr lang="en-US" i="1" dirty="0">
                <a:solidFill>
                  <a:schemeClr val="bg1"/>
                </a:solidFill>
                <a:latin typeface="Abadi" panose="020B0604020104020204" pitchFamily="34" charset="0"/>
              </a:rPr>
              <a:t>Bible Commentary </a:t>
            </a:r>
            <a:r>
              <a:rPr lang="en-US" dirty="0">
                <a:solidFill>
                  <a:schemeClr val="bg1"/>
                </a:solidFill>
                <a:latin typeface="Abadi" panose="020B0604020104020204" pitchFamily="34" charset="0"/>
              </a:rPr>
              <a:t> 2 Kings 23:19</a:t>
            </a:r>
          </a:p>
          <a:p>
            <a:pPr fontAlgn="base"/>
            <a:r>
              <a:rPr lang="en-US" dirty="0">
                <a:solidFill>
                  <a:schemeClr val="bg1"/>
                </a:solidFill>
                <a:latin typeface="Abadi" panose="020B0604020104020204" pitchFamily="34" charset="0"/>
              </a:rPr>
              <a:t>Presentation by ©http://fashionsbylynda.com/blog/</a:t>
            </a:r>
          </a:p>
          <a:p>
            <a:pPr fontAlgn="base"/>
            <a:r>
              <a:rPr lang="en-US" dirty="0">
                <a:solidFill>
                  <a:schemeClr val="bg1"/>
                </a:solidFill>
                <a:latin typeface="Abadi" panose="020B0604020104020204" pitchFamily="34" charset="0"/>
              </a:rPr>
              <a:t>4. Wikipedia</a:t>
            </a:r>
          </a:p>
          <a:p>
            <a:pPr fontAlgn="base"/>
            <a:r>
              <a:rPr lang="en-US" dirty="0">
                <a:solidFill>
                  <a:schemeClr val="bg1"/>
                </a:solidFill>
                <a:latin typeface="Abadi" panose="020B0604020104020204" pitchFamily="34" charset="0"/>
              </a:rPr>
              <a:t>5. Mark E. Petersen </a:t>
            </a:r>
            <a:r>
              <a:rPr lang="en-US" i="1" dirty="0">
                <a:solidFill>
                  <a:schemeClr val="bg1"/>
                </a:solidFill>
                <a:latin typeface="Abadi" panose="020B0604020104020204" pitchFamily="34" charset="0"/>
              </a:rPr>
              <a:t>The Savor of Men </a:t>
            </a:r>
            <a:r>
              <a:rPr lang="en-US" dirty="0">
                <a:solidFill>
                  <a:schemeClr val="bg1"/>
                </a:solidFill>
                <a:latin typeface="Abadi" panose="020B0604020104020204" pitchFamily="34" charset="0"/>
              </a:rPr>
              <a:t>Oct. 1976 Gen. Conf.</a:t>
            </a:r>
          </a:p>
        </p:txBody>
      </p:sp>
      <p:pic>
        <p:nvPicPr>
          <p:cNvPr id="6146" name="Picture 2" descr="https://encrypted-tbn1.gstatic.com/images?q=tbn:ANd9GcRLI8Jh0lP3crffTamHXjPfU5t3zS7XNB3oMKPOsZIZJU8ANKL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6480" y="3353020"/>
            <a:ext cx="4572140" cy="2875764"/>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8D1C5615-DDA7-4A00-A780-2436F9683C19}"/>
              </a:ext>
            </a:extLst>
          </p:cNvPr>
          <p:cNvGrpSpPr/>
          <p:nvPr/>
        </p:nvGrpSpPr>
        <p:grpSpPr>
          <a:xfrm>
            <a:off x="5130155" y="574511"/>
            <a:ext cx="819865" cy="1038496"/>
            <a:chOff x="7543800" y="3810000"/>
            <a:chExt cx="1143000" cy="1447800"/>
          </a:xfrm>
        </p:grpSpPr>
        <p:sp>
          <p:nvSpPr>
            <p:cNvPr id="12" name="Trapezoid 11">
              <a:extLst>
                <a:ext uri="{FF2B5EF4-FFF2-40B4-BE49-F238E27FC236}">
                  <a16:creationId xmlns:a16="http://schemas.microsoft.com/office/drawing/2014/main" id="{3AF54716-1902-4E10-88C4-AC007E0B3562}"/>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badi" panose="020B0604020104020204" pitchFamily="34" charset="0"/>
              </a:endParaRPr>
            </a:p>
          </p:txBody>
        </p:sp>
        <p:sp>
          <p:nvSpPr>
            <p:cNvPr id="13" name="Rounded Rectangle 79">
              <a:extLst>
                <a:ext uri="{FF2B5EF4-FFF2-40B4-BE49-F238E27FC236}">
                  <a16:creationId xmlns:a16="http://schemas.microsoft.com/office/drawing/2014/main" id="{A4C5F6B2-7D07-4E57-944B-B8D52398DD61}"/>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badi" panose="020B0604020104020204" pitchFamily="34" charset="0"/>
              </a:endParaRPr>
            </a:p>
          </p:txBody>
        </p:sp>
        <p:sp>
          <p:nvSpPr>
            <p:cNvPr id="14" name="Rounded Rectangle 80">
              <a:extLst>
                <a:ext uri="{FF2B5EF4-FFF2-40B4-BE49-F238E27FC236}">
                  <a16:creationId xmlns:a16="http://schemas.microsoft.com/office/drawing/2014/main" id="{0BB56D14-6467-4532-AE78-56115E0EB26F}"/>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badi" panose="020B0604020104020204" pitchFamily="34" charset="0"/>
              </a:endParaRPr>
            </a:p>
          </p:txBody>
        </p:sp>
        <p:sp>
          <p:nvSpPr>
            <p:cNvPr id="15" name="Rounded Rectangle 81">
              <a:extLst>
                <a:ext uri="{FF2B5EF4-FFF2-40B4-BE49-F238E27FC236}">
                  <a16:creationId xmlns:a16="http://schemas.microsoft.com/office/drawing/2014/main" id="{6E9B6DB1-9AC0-4A24-8F26-C73AC742D083}"/>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badi" panose="020B0604020104020204" pitchFamily="34" charset="0"/>
              </a:endParaRPr>
            </a:p>
          </p:txBody>
        </p:sp>
        <p:grpSp>
          <p:nvGrpSpPr>
            <p:cNvPr id="16" name="Group 15">
              <a:extLst>
                <a:ext uri="{FF2B5EF4-FFF2-40B4-BE49-F238E27FC236}">
                  <a16:creationId xmlns:a16="http://schemas.microsoft.com/office/drawing/2014/main" id="{50EBA80F-6B62-4D66-B3D5-C661D1740E6E}"/>
                </a:ext>
              </a:extLst>
            </p:cNvPr>
            <p:cNvGrpSpPr/>
            <p:nvPr/>
          </p:nvGrpSpPr>
          <p:grpSpPr>
            <a:xfrm>
              <a:off x="7924800" y="3810000"/>
              <a:ext cx="645353" cy="610017"/>
              <a:chOff x="7924800" y="5867400"/>
              <a:chExt cx="645353" cy="610017"/>
            </a:xfrm>
          </p:grpSpPr>
          <p:grpSp>
            <p:nvGrpSpPr>
              <p:cNvPr id="24" name="Group 23">
                <a:extLst>
                  <a:ext uri="{FF2B5EF4-FFF2-40B4-BE49-F238E27FC236}">
                    <a16:creationId xmlns:a16="http://schemas.microsoft.com/office/drawing/2014/main" id="{5DDEA7F6-5364-4E46-9977-8AC70EA41D68}"/>
                  </a:ext>
                </a:extLst>
              </p:cNvPr>
              <p:cNvGrpSpPr/>
              <p:nvPr/>
            </p:nvGrpSpPr>
            <p:grpSpPr>
              <a:xfrm>
                <a:off x="7924800" y="5867400"/>
                <a:ext cx="645353" cy="610017"/>
                <a:chOff x="3037563" y="3121795"/>
                <a:chExt cx="1250371" cy="1224010"/>
              </a:xfrm>
            </p:grpSpPr>
            <p:sp>
              <p:nvSpPr>
                <p:cNvPr id="26" name="Oval 25">
                  <a:extLst>
                    <a:ext uri="{FF2B5EF4-FFF2-40B4-BE49-F238E27FC236}">
                      <a16:creationId xmlns:a16="http://schemas.microsoft.com/office/drawing/2014/main" id="{5A5E5257-B891-4CA8-AE24-88D3B3E4C74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badi" panose="020B0604020104020204" pitchFamily="34" charset="0"/>
                  </a:endParaRPr>
                </a:p>
              </p:txBody>
            </p:sp>
            <p:sp>
              <p:nvSpPr>
                <p:cNvPr id="27" name="Oval 26">
                  <a:extLst>
                    <a:ext uri="{FF2B5EF4-FFF2-40B4-BE49-F238E27FC236}">
                      <a16:creationId xmlns:a16="http://schemas.microsoft.com/office/drawing/2014/main" id="{F0D376C6-1B96-4869-81B6-DCD7DA6DBF60}"/>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badi" panose="020B0604020104020204" pitchFamily="34" charset="0"/>
                  </a:endParaRPr>
                </a:p>
              </p:txBody>
            </p:sp>
            <p:sp>
              <p:nvSpPr>
                <p:cNvPr id="28" name="Oval 27">
                  <a:extLst>
                    <a:ext uri="{FF2B5EF4-FFF2-40B4-BE49-F238E27FC236}">
                      <a16:creationId xmlns:a16="http://schemas.microsoft.com/office/drawing/2014/main" id="{824D28C9-5ADD-45B5-96C8-1213606A1495}"/>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badi" panose="020B0604020104020204" pitchFamily="34" charset="0"/>
                  </a:endParaRPr>
                </a:p>
              </p:txBody>
            </p:sp>
            <p:sp>
              <p:nvSpPr>
                <p:cNvPr id="29" name="Oval 28">
                  <a:extLst>
                    <a:ext uri="{FF2B5EF4-FFF2-40B4-BE49-F238E27FC236}">
                      <a16:creationId xmlns:a16="http://schemas.microsoft.com/office/drawing/2014/main" id="{9C65980F-E290-4300-843D-6B64CB66ECC8}"/>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badi" panose="020B0604020104020204" pitchFamily="34" charset="0"/>
                  </a:endParaRPr>
                </a:p>
              </p:txBody>
            </p:sp>
          </p:grpSp>
          <p:sp>
            <p:nvSpPr>
              <p:cNvPr id="25" name="Oval 24">
                <a:extLst>
                  <a:ext uri="{FF2B5EF4-FFF2-40B4-BE49-F238E27FC236}">
                    <a16:creationId xmlns:a16="http://schemas.microsoft.com/office/drawing/2014/main" id="{ECF13E33-FD5C-4386-A60F-A9715AE70F5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badi" panose="020B0604020104020204" pitchFamily="34" charset="0"/>
                </a:endParaRPr>
              </a:p>
            </p:txBody>
          </p:sp>
        </p:grpSp>
        <p:grpSp>
          <p:nvGrpSpPr>
            <p:cNvPr id="17" name="Group 16">
              <a:extLst>
                <a:ext uri="{FF2B5EF4-FFF2-40B4-BE49-F238E27FC236}">
                  <a16:creationId xmlns:a16="http://schemas.microsoft.com/office/drawing/2014/main" id="{FE335788-E77A-40EC-825F-1FB107FE0F0A}"/>
                </a:ext>
              </a:extLst>
            </p:cNvPr>
            <p:cNvGrpSpPr/>
            <p:nvPr/>
          </p:nvGrpSpPr>
          <p:grpSpPr>
            <a:xfrm>
              <a:off x="7543800" y="4038600"/>
              <a:ext cx="403070" cy="381000"/>
              <a:chOff x="7924800" y="5867400"/>
              <a:chExt cx="645353" cy="610017"/>
            </a:xfrm>
          </p:grpSpPr>
          <p:grpSp>
            <p:nvGrpSpPr>
              <p:cNvPr id="18" name="Group 17">
                <a:extLst>
                  <a:ext uri="{FF2B5EF4-FFF2-40B4-BE49-F238E27FC236}">
                    <a16:creationId xmlns:a16="http://schemas.microsoft.com/office/drawing/2014/main" id="{D31A6323-2146-4B1C-AC63-45C3C276CE08}"/>
                  </a:ext>
                </a:extLst>
              </p:cNvPr>
              <p:cNvGrpSpPr/>
              <p:nvPr/>
            </p:nvGrpSpPr>
            <p:grpSpPr>
              <a:xfrm>
                <a:off x="7924800" y="5867400"/>
                <a:ext cx="645353" cy="610017"/>
                <a:chOff x="3037563" y="3121795"/>
                <a:chExt cx="1250371" cy="1224010"/>
              </a:xfrm>
            </p:grpSpPr>
            <p:sp>
              <p:nvSpPr>
                <p:cNvPr id="20" name="Oval 19">
                  <a:extLst>
                    <a:ext uri="{FF2B5EF4-FFF2-40B4-BE49-F238E27FC236}">
                      <a16:creationId xmlns:a16="http://schemas.microsoft.com/office/drawing/2014/main" id="{1B444DFF-9941-4BAF-BC15-212B723FF9BD}"/>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badi" panose="020B0604020104020204" pitchFamily="34" charset="0"/>
                  </a:endParaRPr>
                </a:p>
              </p:txBody>
            </p:sp>
            <p:sp>
              <p:nvSpPr>
                <p:cNvPr id="21" name="Oval 20">
                  <a:extLst>
                    <a:ext uri="{FF2B5EF4-FFF2-40B4-BE49-F238E27FC236}">
                      <a16:creationId xmlns:a16="http://schemas.microsoft.com/office/drawing/2014/main" id="{5EA32D50-78F4-4730-995B-672EA6483265}"/>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badi" panose="020B0604020104020204" pitchFamily="34" charset="0"/>
                  </a:endParaRPr>
                </a:p>
              </p:txBody>
            </p:sp>
            <p:sp>
              <p:nvSpPr>
                <p:cNvPr id="22" name="Oval 21">
                  <a:extLst>
                    <a:ext uri="{FF2B5EF4-FFF2-40B4-BE49-F238E27FC236}">
                      <a16:creationId xmlns:a16="http://schemas.microsoft.com/office/drawing/2014/main" id="{4E0E0F5C-35FB-40B1-94E6-38E3987C6CE7}"/>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badi" panose="020B0604020104020204" pitchFamily="34" charset="0"/>
                  </a:endParaRPr>
                </a:p>
              </p:txBody>
            </p:sp>
            <p:sp>
              <p:nvSpPr>
                <p:cNvPr id="23" name="Oval 22">
                  <a:extLst>
                    <a:ext uri="{FF2B5EF4-FFF2-40B4-BE49-F238E27FC236}">
                      <a16:creationId xmlns:a16="http://schemas.microsoft.com/office/drawing/2014/main" id="{F8797B65-7684-4264-8E26-61CDECDBE735}"/>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badi" panose="020B0604020104020204" pitchFamily="34" charset="0"/>
                  </a:endParaRPr>
                </a:p>
              </p:txBody>
            </p:sp>
          </p:grpSp>
          <p:sp>
            <p:nvSpPr>
              <p:cNvPr id="19" name="Oval 18">
                <a:extLst>
                  <a:ext uri="{FF2B5EF4-FFF2-40B4-BE49-F238E27FC236}">
                    <a16:creationId xmlns:a16="http://schemas.microsoft.com/office/drawing/2014/main" id="{998A83E5-876C-49CB-BBCD-DEB7062991C8}"/>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badi" panose="020B0604020104020204" pitchFamily="34" charset="0"/>
                </a:endParaRPr>
              </a:p>
            </p:txBody>
          </p:sp>
        </p:grpSp>
      </p:grpSp>
    </p:spTree>
    <p:extLst>
      <p:ext uri="{BB962C8B-B14F-4D97-AF65-F5344CB8AC3E}">
        <p14:creationId xmlns:p14="http://schemas.microsoft.com/office/powerpoint/2010/main" val="117962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 y="236144"/>
          <a:ext cx="12191999" cy="6626232"/>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110557">
                  <a:extLst>
                    <a:ext uri="{9D8B030D-6E8A-4147-A177-3AD203B41FA5}">
                      <a16:colId xmlns:a16="http://schemas.microsoft.com/office/drawing/2014/main" val="20001"/>
                    </a:ext>
                  </a:extLst>
                </a:gridCol>
                <a:gridCol w="968721">
                  <a:extLst>
                    <a:ext uri="{9D8B030D-6E8A-4147-A177-3AD203B41FA5}">
                      <a16:colId xmlns:a16="http://schemas.microsoft.com/office/drawing/2014/main" val="20002"/>
                    </a:ext>
                  </a:extLst>
                </a:gridCol>
                <a:gridCol w="2100404">
                  <a:extLst>
                    <a:ext uri="{9D8B030D-6E8A-4147-A177-3AD203B41FA5}">
                      <a16:colId xmlns:a16="http://schemas.microsoft.com/office/drawing/2014/main" val="20003"/>
                    </a:ext>
                  </a:extLst>
                </a:gridCol>
                <a:gridCol w="1520982">
                  <a:extLst>
                    <a:ext uri="{9D8B030D-6E8A-4147-A177-3AD203B41FA5}">
                      <a16:colId xmlns:a16="http://schemas.microsoft.com/office/drawing/2014/main" val="20004"/>
                    </a:ext>
                  </a:extLst>
                </a:gridCol>
                <a:gridCol w="1204111">
                  <a:extLst>
                    <a:ext uri="{9D8B030D-6E8A-4147-A177-3AD203B41FA5}">
                      <a16:colId xmlns:a16="http://schemas.microsoft.com/office/drawing/2014/main" val="20005"/>
                    </a:ext>
                  </a:extLst>
                </a:gridCol>
                <a:gridCol w="1001164">
                  <a:extLst>
                    <a:ext uri="{9D8B030D-6E8A-4147-A177-3AD203B41FA5}">
                      <a16:colId xmlns:a16="http://schemas.microsoft.com/office/drawing/2014/main" val="20006"/>
                    </a:ext>
                  </a:extLst>
                </a:gridCol>
                <a:gridCol w="2762060">
                  <a:extLst>
                    <a:ext uri="{9D8B030D-6E8A-4147-A177-3AD203B41FA5}">
                      <a16:colId xmlns:a16="http://schemas.microsoft.com/office/drawing/2014/main" val="20007"/>
                    </a:ext>
                  </a:extLst>
                </a:gridCol>
              </a:tblGrid>
              <a:tr h="157078">
                <a:tc>
                  <a:txBody>
                    <a:bodyPr/>
                    <a:lstStyle/>
                    <a:p>
                      <a:pPr algn="ctr"/>
                      <a:r>
                        <a:rPr lang="en-US" sz="1300" dirty="0">
                          <a:latin typeface="Abadi" panose="020B0604020104020204" pitchFamily="34" charset="0"/>
                        </a:rPr>
                        <a:t>Kings</a:t>
                      </a:r>
                    </a:p>
                  </a:txBody>
                  <a:tcPr/>
                </a:tc>
                <a:tc>
                  <a:txBody>
                    <a:bodyPr/>
                    <a:lstStyle/>
                    <a:p>
                      <a:pPr algn="ctr"/>
                      <a:r>
                        <a:rPr lang="en-US" sz="1300" dirty="0">
                          <a:latin typeface="Abadi" panose="020B0604020104020204" pitchFamily="34" charset="0"/>
                        </a:rPr>
                        <a:t>Year</a:t>
                      </a:r>
                    </a:p>
                  </a:txBody>
                  <a:tcPr/>
                </a:tc>
                <a:tc>
                  <a:txBody>
                    <a:bodyPr/>
                    <a:lstStyle/>
                    <a:p>
                      <a:pPr algn="ctr"/>
                      <a:r>
                        <a:rPr lang="en-US" sz="1000" dirty="0">
                          <a:latin typeface="Abadi" panose="020B0604020104020204" pitchFamily="34" charset="0"/>
                        </a:rPr>
                        <a:t>Years Reigned</a:t>
                      </a:r>
                    </a:p>
                  </a:txBody>
                  <a:tcPr/>
                </a:tc>
                <a:tc>
                  <a:txBody>
                    <a:bodyPr/>
                    <a:lstStyle/>
                    <a:p>
                      <a:pPr algn="ctr"/>
                      <a:r>
                        <a:rPr lang="en-US" sz="1300" dirty="0">
                          <a:latin typeface="Abadi" panose="020B0604020104020204" pitchFamily="34" charset="0"/>
                        </a:rPr>
                        <a:t>Prophets</a:t>
                      </a:r>
                    </a:p>
                  </a:txBody>
                  <a:tcPr/>
                </a:tc>
                <a:tc>
                  <a:txBody>
                    <a:bodyPr/>
                    <a:lstStyle/>
                    <a:p>
                      <a:pPr algn="ctr"/>
                      <a:r>
                        <a:rPr lang="en-US" sz="1300" dirty="0">
                          <a:latin typeface="Abadi" panose="020B0604020104020204" pitchFamily="34" charset="0"/>
                        </a:rPr>
                        <a:t>Kings</a:t>
                      </a:r>
                    </a:p>
                  </a:txBody>
                  <a:tcPr/>
                </a:tc>
                <a:tc>
                  <a:txBody>
                    <a:bodyPr/>
                    <a:lstStyle/>
                    <a:p>
                      <a:pPr algn="ctr"/>
                      <a:r>
                        <a:rPr lang="en-US" sz="1300" dirty="0">
                          <a:latin typeface="Abadi" panose="020B0604020104020204" pitchFamily="34" charset="0"/>
                        </a:rPr>
                        <a:t>Year</a:t>
                      </a:r>
                    </a:p>
                  </a:txBody>
                  <a:tcPr/>
                </a:tc>
                <a:tc>
                  <a:txBody>
                    <a:bodyPr/>
                    <a:lstStyle/>
                    <a:p>
                      <a:pPr algn="ctr"/>
                      <a:r>
                        <a:rPr lang="en-US" sz="1000" dirty="0">
                          <a:latin typeface="Abadi" panose="020B0604020104020204" pitchFamily="34" charset="0"/>
                        </a:rPr>
                        <a:t>Years Reigned</a:t>
                      </a:r>
                    </a:p>
                  </a:txBody>
                  <a:tcPr/>
                </a:tc>
                <a:tc>
                  <a:txBody>
                    <a:bodyPr/>
                    <a:lstStyle/>
                    <a:p>
                      <a:pPr algn="ctr"/>
                      <a:r>
                        <a:rPr lang="en-US" sz="1300" dirty="0">
                          <a:latin typeface="Abadi" panose="020B0604020104020204" pitchFamily="34" charset="0"/>
                        </a:rPr>
                        <a:t>Prophets</a:t>
                      </a:r>
                    </a:p>
                  </a:txBody>
                  <a:tcPr/>
                </a:tc>
                <a:extLst>
                  <a:ext uri="{0D108BD9-81ED-4DB2-BD59-A6C34878D82A}">
                    <a16:rowId xmlns:a16="http://schemas.microsoft.com/office/drawing/2014/main" val="10000"/>
                  </a:ext>
                </a:extLst>
              </a:tr>
              <a:tr h="231252">
                <a:tc>
                  <a:txBody>
                    <a:bodyPr/>
                    <a:lstStyle/>
                    <a:p>
                      <a:r>
                        <a:rPr lang="en-US" sz="1300" dirty="0">
                          <a:latin typeface="Abadi" panose="020B0604020104020204" pitchFamily="34" charset="0"/>
                        </a:rPr>
                        <a:t>Jeroboam</a:t>
                      </a:r>
                    </a:p>
                  </a:txBody>
                  <a:tcPr/>
                </a:tc>
                <a:tc>
                  <a:txBody>
                    <a:bodyPr/>
                    <a:lstStyle/>
                    <a:p>
                      <a:r>
                        <a:rPr lang="en-US" sz="1300" dirty="0">
                          <a:latin typeface="Abadi" panose="020B0604020104020204" pitchFamily="34" charset="0"/>
                        </a:rPr>
                        <a:t>930-909 BC</a:t>
                      </a:r>
                    </a:p>
                  </a:txBody>
                  <a:tcPr/>
                </a:tc>
                <a:tc>
                  <a:txBody>
                    <a:bodyPr/>
                    <a:lstStyle/>
                    <a:p>
                      <a:r>
                        <a:rPr lang="en-US" sz="1300" dirty="0">
                          <a:latin typeface="Abadi" panose="020B0604020104020204" pitchFamily="34" charset="0"/>
                        </a:rPr>
                        <a:t>22</a:t>
                      </a:r>
                    </a:p>
                  </a:txBody>
                  <a:tcPr/>
                </a:tc>
                <a:tc>
                  <a:txBody>
                    <a:bodyPr/>
                    <a:lstStyle/>
                    <a:p>
                      <a:r>
                        <a:rPr lang="en-US" sz="1300" dirty="0" err="1">
                          <a:latin typeface="Abadi" panose="020B0604020104020204" pitchFamily="34" charset="0"/>
                        </a:rPr>
                        <a:t>Ahijah</a:t>
                      </a:r>
                      <a:r>
                        <a:rPr lang="en-US" sz="1300" dirty="0"/>
                        <a:t>, man of God </a:t>
                      </a:r>
                      <a:r>
                        <a:rPr lang="en-US" sz="1300" dirty="0" err="1"/>
                        <a:t>Iddo</a:t>
                      </a:r>
                      <a:endParaRPr lang="en-US" sz="1300" dirty="0"/>
                    </a:p>
                  </a:txBody>
                  <a:tcPr/>
                </a:tc>
                <a:tc>
                  <a:txBody>
                    <a:bodyPr/>
                    <a:lstStyle/>
                    <a:p>
                      <a:r>
                        <a:rPr lang="en-US" sz="1300" dirty="0" err="1">
                          <a:latin typeface="Abadi" panose="020B0604020104020204" pitchFamily="34" charset="0"/>
                        </a:rPr>
                        <a:t>Rehoboam</a:t>
                      </a:r>
                      <a:endParaRPr lang="en-US" sz="1300" dirty="0"/>
                    </a:p>
                  </a:txBody>
                  <a:tcPr/>
                </a:tc>
                <a:tc>
                  <a:txBody>
                    <a:bodyPr/>
                    <a:lstStyle/>
                    <a:p>
                      <a:r>
                        <a:rPr lang="en-US" sz="1300" dirty="0">
                          <a:latin typeface="Abadi" panose="020B0604020104020204" pitchFamily="34" charset="0"/>
                        </a:rPr>
                        <a:t>930-913 BC</a:t>
                      </a:r>
                    </a:p>
                  </a:txBody>
                  <a:tcPr/>
                </a:tc>
                <a:tc>
                  <a:txBody>
                    <a:bodyPr/>
                    <a:lstStyle/>
                    <a:p>
                      <a:r>
                        <a:rPr lang="en-US" sz="1300" dirty="0">
                          <a:latin typeface="Abadi" panose="020B0604020104020204" pitchFamily="34" charset="0"/>
                        </a:rPr>
                        <a:t>17</a:t>
                      </a:r>
                    </a:p>
                  </a:txBody>
                  <a:tcPr/>
                </a:tc>
                <a:tc>
                  <a:txBody>
                    <a:bodyPr/>
                    <a:lstStyle/>
                    <a:p>
                      <a:r>
                        <a:rPr lang="en-US" sz="1300" dirty="0">
                          <a:latin typeface="Abadi" panose="020B0604020104020204" pitchFamily="34" charset="0"/>
                        </a:rPr>
                        <a:t>Shemaiah, </a:t>
                      </a:r>
                      <a:r>
                        <a:rPr lang="en-US" sz="1300" dirty="0" err="1"/>
                        <a:t>Iddo</a:t>
                      </a:r>
                      <a:endParaRPr lang="en-US" sz="1300" dirty="0"/>
                    </a:p>
                  </a:txBody>
                  <a:tcPr/>
                </a:tc>
                <a:extLst>
                  <a:ext uri="{0D108BD9-81ED-4DB2-BD59-A6C34878D82A}">
                    <a16:rowId xmlns:a16="http://schemas.microsoft.com/office/drawing/2014/main" val="10001"/>
                  </a:ext>
                </a:extLst>
              </a:tr>
              <a:tr h="231252">
                <a:tc>
                  <a:txBody>
                    <a:bodyPr/>
                    <a:lstStyle/>
                    <a:p>
                      <a:r>
                        <a:rPr lang="en-US" sz="1300" dirty="0" err="1">
                          <a:latin typeface="Abadi" panose="020B0604020104020204" pitchFamily="34" charset="0"/>
                        </a:rPr>
                        <a:t>Nadab</a:t>
                      </a:r>
                      <a:endParaRPr lang="en-US" sz="1300" dirty="0"/>
                    </a:p>
                  </a:txBody>
                  <a:tcPr/>
                </a:tc>
                <a:tc>
                  <a:txBody>
                    <a:bodyPr/>
                    <a:lstStyle/>
                    <a:p>
                      <a:r>
                        <a:rPr lang="en-US" sz="1300" dirty="0">
                          <a:latin typeface="Abadi" panose="020B0604020104020204" pitchFamily="34" charset="0"/>
                        </a:rPr>
                        <a:t>909-908 BC</a:t>
                      </a:r>
                    </a:p>
                  </a:txBody>
                  <a:tcPr/>
                </a:tc>
                <a:tc>
                  <a:txBody>
                    <a:bodyPr/>
                    <a:lstStyle/>
                    <a:p>
                      <a:r>
                        <a:rPr lang="en-US" sz="1300" dirty="0">
                          <a:latin typeface="Abadi" panose="020B0604020104020204" pitchFamily="34" charset="0"/>
                        </a:rPr>
                        <a:t>2</a:t>
                      </a:r>
                    </a:p>
                  </a:txBody>
                  <a:tcPr/>
                </a:tc>
                <a:tc>
                  <a:txBody>
                    <a:bodyPr/>
                    <a:lstStyle/>
                    <a:p>
                      <a:endParaRPr lang="en-US" sz="1300" dirty="0">
                        <a:latin typeface="Abadi" panose="020B0604020104020204" pitchFamily="34" charset="0"/>
                      </a:endParaRPr>
                    </a:p>
                  </a:txBody>
                  <a:tcPr/>
                </a:tc>
                <a:tc>
                  <a:txBody>
                    <a:bodyPr/>
                    <a:lstStyle/>
                    <a:p>
                      <a:r>
                        <a:rPr lang="en-US" sz="1300" dirty="0" err="1">
                          <a:latin typeface="Abadi" panose="020B0604020104020204" pitchFamily="34" charset="0"/>
                        </a:rPr>
                        <a:t>Abijam</a:t>
                      </a:r>
                      <a:r>
                        <a:rPr lang="en-US" sz="1300" dirty="0"/>
                        <a:t>/</a:t>
                      </a:r>
                      <a:r>
                        <a:rPr lang="en-US" sz="1300" dirty="0" err="1"/>
                        <a:t>Abijah</a:t>
                      </a:r>
                      <a:endParaRPr lang="en-US" sz="1300" dirty="0"/>
                    </a:p>
                  </a:txBody>
                  <a:tcPr/>
                </a:tc>
                <a:tc>
                  <a:txBody>
                    <a:bodyPr/>
                    <a:lstStyle/>
                    <a:p>
                      <a:r>
                        <a:rPr lang="en-US" sz="1300" dirty="0">
                          <a:latin typeface="Abadi" panose="020B0604020104020204" pitchFamily="34" charset="0"/>
                        </a:rPr>
                        <a:t>913-910 BC</a:t>
                      </a:r>
                    </a:p>
                  </a:txBody>
                  <a:tcPr/>
                </a:tc>
                <a:tc>
                  <a:txBody>
                    <a:bodyPr/>
                    <a:lstStyle/>
                    <a:p>
                      <a:r>
                        <a:rPr lang="en-US" sz="1300" dirty="0">
                          <a:latin typeface="Abadi" panose="020B0604020104020204" pitchFamily="34" charset="0"/>
                        </a:rPr>
                        <a:t>3</a:t>
                      </a:r>
                    </a:p>
                  </a:txBody>
                  <a:tcPr/>
                </a:tc>
                <a:tc>
                  <a:txBody>
                    <a:bodyPr/>
                    <a:lstStyle/>
                    <a:p>
                      <a:r>
                        <a:rPr lang="en-US" sz="1300" dirty="0" err="1">
                          <a:latin typeface="Abadi" panose="020B0604020104020204" pitchFamily="34" charset="0"/>
                        </a:rPr>
                        <a:t>Iddo</a:t>
                      </a:r>
                      <a:endParaRPr lang="en-US" sz="1300" dirty="0"/>
                    </a:p>
                  </a:txBody>
                  <a:tcPr/>
                </a:tc>
                <a:extLst>
                  <a:ext uri="{0D108BD9-81ED-4DB2-BD59-A6C34878D82A}">
                    <a16:rowId xmlns:a16="http://schemas.microsoft.com/office/drawing/2014/main" val="10002"/>
                  </a:ext>
                </a:extLst>
              </a:tr>
              <a:tr h="231252">
                <a:tc>
                  <a:txBody>
                    <a:bodyPr/>
                    <a:lstStyle/>
                    <a:p>
                      <a:r>
                        <a:rPr lang="en-US" sz="1300" dirty="0" err="1">
                          <a:latin typeface="Abadi" panose="020B0604020104020204" pitchFamily="34" charset="0"/>
                        </a:rPr>
                        <a:t>Baasha</a:t>
                      </a:r>
                      <a:endParaRPr lang="en-US" sz="1300" dirty="0"/>
                    </a:p>
                  </a:txBody>
                  <a:tcPr/>
                </a:tc>
                <a:tc>
                  <a:txBody>
                    <a:bodyPr/>
                    <a:lstStyle/>
                    <a:p>
                      <a:r>
                        <a:rPr lang="en-US" sz="1300" dirty="0">
                          <a:latin typeface="Abadi" panose="020B0604020104020204" pitchFamily="34" charset="0"/>
                        </a:rPr>
                        <a:t>908-886 BC</a:t>
                      </a:r>
                    </a:p>
                  </a:txBody>
                  <a:tcPr/>
                </a:tc>
                <a:tc>
                  <a:txBody>
                    <a:bodyPr/>
                    <a:lstStyle/>
                    <a:p>
                      <a:r>
                        <a:rPr lang="en-US" sz="1300" dirty="0">
                          <a:latin typeface="Abadi" panose="020B0604020104020204" pitchFamily="34" charset="0"/>
                        </a:rPr>
                        <a:t>24</a:t>
                      </a:r>
                    </a:p>
                  </a:txBody>
                  <a:tcPr/>
                </a:tc>
                <a:tc>
                  <a:txBody>
                    <a:bodyPr/>
                    <a:lstStyle/>
                    <a:p>
                      <a:r>
                        <a:rPr lang="en-US" sz="1300" dirty="0">
                          <a:latin typeface="Abadi" panose="020B0604020104020204" pitchFamily="34" charset="0"/>
                        </a:rPr>
                        <a:t>Jehu</a:t>
                      </a:r>
                    </a:p>
                  </a:txBody>
                  <a:tcPr/>
                </a:tc>
                <a:tc>
                  <a:txBody>
                    <a:bodyPr/>
                    <a:lstStyle/>
                    <a:p>
                      <a:r>
                        <a:rPr lang="en-US" sz="1300" dirty="0">
                          <a:solidFill>
                            <a:srgbClr val="FF0000"/>
                          </a:solidFill>
                          <a:latin typeface="Abadi" panose="020B0604020104020204" pitchFamily="34" charset="0"/>
                        </a:rPr>
                        <a:t>Asa</a:t>
                      </a:r>
                    </a:p>
                  </a:txBody>
                  <a:tcPr/>
                </a:tc>
                <a:tc>
                  <a:txBody>
                    <a:bodyPr/>
                    <a:lstStyle/>
                    <a:p>
                      <a:r>
                        <a:rPr lang="en-US" sz="1300" dirty="0">
                          <a:solidFill>
                            <a:schemeClr val="tx1"/>
                          </a:solidFill>
                          <a:latin typeface="Abadi" panose="020B0604020104020204" pitchFamily="34" charset="0"/>
                        </a:rPr>
                        <a:t>910-869 BC</a:t>
                      </a:r>
                    </a:p>
                  </a:txBody>
                  <a:tcPr/>
                </a:tc>
                <a:tc>
                  <a:txBody>
                    <a:bodyPr/>
                    <a:lstStyle/>
                    <a:p>
                      <a:r>
                        <a:rPr lang="en-US" sz="1300" dirty="0">
                          <a:latin typeface="Abadi" panose="020B0604020104020204" pitchFamily="34" charset="0"/>
                        </a:rPr>
                        <a:t>41</a:t>
                      </a:r>
                    </a:p>
                  </a:txBody>
                  <a:tcPr/>
                </a:tc>
                <a:tc>
                  <a:txBody>
                    <a:bodyPr/>
                    <a:lstStyle/>
                    <a:p>
                      <a:r>
                        <a:rPr lang="en-US" sz="1300" dirty="0" err="1">
                          <a:latin typeface="Abadi" panose="020B0604020104020204" pitchFamily="34" charset="0"/>
                        </a:rPr>
                        <a:t>Azariah</a:t>
                      </a:r>
                      <a:r>
                        <a:rPr lang="en-US" sz="1300" dirty="0"/>
                        <a:t>, </a:t>
                      </a:r>
                      <a:r>
                        <a:rPr lang="en-US" sz="1300" dirty="0" err="1"/>
                        <a:t>Hanani</a:t>
                      </a:r>
                      <a:endParaRPr lang="en-US" sz="1300" dirty="0"/>
                    </a:p>
                  </a:txBody>
                  <a:tcPr/>
                </a:tc>
                <a:extLst>
                  <a:ext uri="{0D108BD9-81ED-4DB2-BD59-A6C34878D82A}">
                    <a16:rowId xmlns:a16="http://schemas.microsoft.com/office/drawing/2014/main" val="10003"/>
                  </a:ext>
                </a:extLst>
              </a:tr>
              <a:tr h="231252">
                <a:tc>
                  <a:txBody>
                    <a:bodyPr/>
                    <a:lstStyle/>
                    <a:p>
                      <a:r>
                        <a:rPr lang="en-US" sz="1300" dirty="0" err="1">
                          <a:latin typeface="Abadi" panose="020B0604020104020204" pitchFamily="34" charset="0"/>
                        </a:rPr>
                        <a:t>Elah</a:t>
                      </a:r>
                      <a:endParaRPr lang="en-US" sz="1300" dirty="0"/>
                    </a:p>
                  </a:txBody>
                  <a:tcPr/>
                </a:tc>
                <a:tc>
                  <a:txBody>
                    <a:bodyPr/>
                    <a:lstStyle/>
                    <a:p>
                      <a:r>
                        <a:rPr lang="en-US" sz="1300" dirty="0">
                          <a:latin typeface="Abadi" panose="020B0604020104020204" pitchFamily="34" charset="0"/>
                        </a:rPr>
                        <a:t>886-895 BC</a:t>
                      </a:r>
                    </a:p>
                  </a:txBody>
                  <a:tcPr/>
                </a:tc>
                <a:tc>
                  <a:txBody>
                    <a:bodyPr/>
                    <a:lstStyle/>
                    <a:p>
                      <a:r>
                        <a:rPr lang="en-US" sz="1300" dirty="0">
                          <a:latin typeface="Abadi" panose="020B0604020104020204" pitchFamily="34" charset="0"/>
                        </a:rPr>
                        <a:t>2</a:t>
                      </a:r>
                    </a:p>
                  </a:txBody>
                  <a:tcPr/>
                </a:tc>
                <a:tc>
                  <a:txBody>
                    <a:bodyPr/>
                    <a:lstStyle/>
                    <a:p>
                      <a:endParaRPr lang="en-US" sz="1300" dirty="0">
                        <a:latin typeface="Abadi" panose="020B0604020104020204" pitchFamily="34" charset="0"/>
                      </a:endParaRPr>
                    </a:p>
                  </a:txBody>
                  <a:tcPr/>
                </a:tc>
                <a:tc>
                  <a:txBody>
                    <a:bodyPr/>
                    <a:lstStyle/>
                    <a:p>
                      <a:r>
                        <a:rPr lang="en-US" sz="1300" dirty="0">
                          <a:solidFill>
                            <a:srgbClr val="FF0000"/>
                          </a:solidFill>
                          <a:latin typeface="Abadi" panose="020B0604020104020204" pitchFamily="34" charset="0"/>
                        </a:rPr>
                        <a:t>Jehoshaphat</a:t>
                      </a:r>
                    </a:p>
                  </a:txBody>
                  <a:tcPr/>
                </a:tc>
                <a:tc>
                  <a:txBody>
                    <a:bodyPr/>
                    <a:lstStyle/>
                    <a:p>
                      <a:r>
                        <a:rPr lang="en-US" sz="1300" dirty="0">
                          <a:solidFill>
                            <a:schemeClr val="tx1"/>
                          </a:solidFill>
                          <a:latin typeface="Abadi" panose="020B0604020104020204" pitchFamily="34" charset="0"/>
                        </a:rPr>
                        <a:t>872-848 BC</a:t>
                      </a:r>
                    </a:p>
                  </a:txBody>
                  <a:tcPr/>
                </a:tc>
                <a:tc>
                  <a:txBody>
                    <a:bodyPr/>
                    <a:lstStyle/>
                    <a:p>
                      <a:r>
                        <a:rPr lang="en-US" sz="1300" dirty="0">
                          <a:latin typeface="Abadi" panose="020B0604020104020204" pitchFamily="34" charset="0"/>
                        </a:rPr>
                        <a:t>25</a:t>
                      </a:r>
                    </a:p>
                  </a:txBody>
                  <a:tcPr/>
                </a:tc>
                <a:tc>
                  <a:txBody>
                    <a:bodyPr/>
                    <a:lstStyle/>
                    <a:p>
                      <a:r>
                        <a:rPr lang="en-US" sz="1300" dirty="0" err="1">
                          <a:latin typeface="Abadi" panose="020B0604020104020204" pitchFamily="34" charset="0"/>
                        </a:rPr>
                        <a:t>Jehaziel</a:t>
                      </a:r>
                      <a:endParaRPr lang="en-US" sz="1300" dirty="0"/>
                    </a:p>
                  </a:txBody>
                  <a:tcPr/>
                </a:tc>
                <a:extLst>
                  <a:ext uri="{0D108BD9-81ED-4DB2-BD59-A6C34878D82A}">
                    <a16:rowId xmlns:a16="http://schemas.microsoft.com/office/drawing/2014/main" val="10004"/>
                  </a:ext>
                </a:extLst>
              </a:tr>
              <a:tr h="231252">
                <a:tc>
                  <a:txBody>
                    <a:bodyPr/>
                    <a:lstStyle/>
                    <a:p>
                      <a:r>
                        <a:rPr lang="en-US" sz="1300" dirty="0" err="1">
                          <a:latin typeface="Abadi" panose="020B0604020104020204" pitchFamily="34" charset="0"/>
                        </a:rPr>
                        <a:t>Zimri</a:t>
                      </a:r>
                      <a:r>
                        <a:rPr lang="en-US" sz="1300" dirty="0"/>
                        <a:t>, </a:t>
                      </a:r>
                      <a:r>
                        <a:rPr lang="en-US" sz="1300" dirty="0" err="1"/>
                        <a:t>Tibni</a:t>
                      </a:r>
                      <a:r>
                        <a:rPr lang="en-US" sz="1300" dirty="0"/>
                        <a:t>, </a:t>
                      </a:r>
                      <a:r>
                        <a:rPr lang="en-US" sz="1300" dirty="0" err="1"/>
                        <a:t>Omri</a:t>
                      </a:r>
                      <a:endParaRPr lang="en-US" sz="1300" dirty="0"/>
                    </a:p>
                  </a:txBody>
                  <a:tcPr/>
                </a:tc>
                <a:tc>
                  <a:txBody>
                    <a:bodyPr/>
                    <a:lstStyle/>
                    <a:p>
                      <a:r>
                        <a:rPr lang="en-US" sz="1300" dirty="0">
                          <a:latin typeface="Abadi" panose="020B0604020104020204" pitchFamily="34" charset="0"/>
                        </a:rPr>
                        <a:t>885 BC</a:t>
                      </a:r>
                    </a:p>
                  </a:txBody>
                  <a:tcPr/>
                </a:tc>
                <a:tc>
                  <a:txBody>
                    <a:bodyPr/>
                    <a:lstStyle/>
                    <a:p>
                      <a:r>
                        <a:rPr lang="en-US" sz="1300" dirty="0">
                          <a:latin typeface="Abadi" panose="020B0604020104020204" pitchFamily="34" charset="0"/>
                        </a:rPr>
                        <a:t>7 days, 12</a:t>
                      </a:r>
                    </a:p>
                  </a:txBody>
                  <a:tcPr/>
                </a:tc>
                <a:tc>
                  <a:txBody>
                    <a:bodyPr/>
                    <a:lstStyle/>
                    <a:p>
                      <a:endParaRPr lang="en-US" sz="1300" dirty="0">
                        <a:latin typeface="Abadi" panose="020B0604020104020204" pitchFamily="34" charset="0"/>
                      </a:endParaRPr>
                    </a:p>
                  </a:txBody>
                  <a:tcPr/>
                </a:tc>
                <a:tc>
                  <a:txBody>
                    <a:bodyPr/>
                    <a:lstStyle/>
                    <a:p>
                      <a:r>
                        <a:rPr lang="en-US" sz="1300" dirty="0" err="1">
                          <a:latin typeface="Abadi" panose="020B0604020104020204" pitchFamily="34" charset="0"/>
                        </a:rPr>
                        <a:t>Jehoran</a:t>
                      </a:r>
                      <a:endParaRPr lang="en-US" sz="1300" dirty="0"/>
                    </a:p>
                  </a:txBody>
                  <a:tcPr/>
                </a:tc>
                <a:tc>
                  <a:txBody>
                    <a:bodyPr/>
                    <a:lstStyle/>
                    <a:p>
                      <a:r>
                        <a:rPr lang="en-US" sz="1300" dirty="0">
                          <a:latin typeface="Abadi" panose="020B0604020104020204" pitchFamily="34" charset="0"/>
                        </a:rPr>
                        <a:t>848-841 BC</a:t>
                      </a:r>
                    </a:p>
                  </a:txBody>
                  <a:tcPr/>
                </a:tc>
                <a:tc>
                  <a:txBody>
                    <a:bodyPr/>
                    <a:lstStyle/>
                    <a:p>
                      <a:r>
                        <a:rPr lang="en-US" sz="1300" dirty="0">
                          <a:latin typeface="Abadi" panose="020B0604020104020204" pitchFamily="34" charset="0"/>
                        </a:rPr>
                        <a:t>8</a:t>
                      </a:r>
                    </a:p>
                  </a:txBody>
                  <a:tcPr/>
                </a:tc>
                <a:tc>
                  <a:txBody>
                    <a:bodyPr/>
                    <a:lstStyle/>
                    <a:p>
                      <a:r>
                        <a:rPr lang="en-US" sz="1300" dirty="0">
                          <a:latin typeface="Abadi" panose="020B0604020104020204" pitchFamily="34" charset="0"/>
                        </a:rPr>
                        <a:t>Obadiah ?</a:t>
                      </a:r>
                    </a:p>
                  </a:txBody>
                  <a:tcPr/>
                </a:tc>
                <a:extLst>
                  <a:ext uri="{0D108BD9-81ED-4DB2-BD59-A6C34878D82A}">
                    <a16:rowId xmlns:a16="http://schemas.microsoft.com/office/drawing/2014/main" val="10005"/>
                  </a:ext>
                </a:extLst>
              </a:tr>
              <a:tr h="231252">
                <a:tc>
                  <a:txBody>
                    <a:bodyPr/>
                    <a:lstStyle/>
                    <a:p>
                      <a:r>
                        <a:rPr lang="en-US" sz="1300" dirty="0">
                          <a:latin typeface="Abadi" panose="020B0604020104020204" pitchFamily="34" charset="0"/>
                        </a:rPr>
                        <a:t>Ahab</a:t>
                      </a:r>
                    </a:p>
                  </a:txBody>
                  <a:tcPr/>
                </a:tc>
                <a:tc>
                  <a:txBody>
                    <a:bodyPr/>
                    <a:lstStyle/>
                    <a:p>
                      <a:r>
                        <a:rPr lang="en-US" sz="1300" dirty="0">
                          <a:latin typeface="Abadi" panose="020B0604020104020204" pitchFamily="34" charset="0"/>
                        </a:rPr>
                        <a:t>874-853 BC</a:t>
                      </a:r>
                    </a:p>
                  </a:txBody>
                  <a:tcPr/>
                </a:tc>
                <a:tc>
                  <a:txBody>
                    <a:bodyPr/>
                    <a:lstStyle/>
                    <a:p>
                      <a:r>
                        <a:rPr lang="en-US" sz="1300" dirty="0">
                          <a:latin typeface="Abadi" panose="020B0604020104020204" pitchFamily="34" charset="0"/>
                        </a:rPr>
                        <a:t>22</a:t>
                      </a:r>
                    </a:p>
                  </a:txBody>
                  <a:tcPr/>
                </a:tc>
                <a:tc>
                  <a:txBody>
                    <a:bodyPr/>
                    <a:lstStyle/>
                    <a:p>
                      <a:r>
                        <a:rPr lang="en-US" sz="1300" dirty="0">
                          <a:latin typeface="Abadi" panose="020B0604020104020204" pitchFamily="34" charset="0"/>
                        </a:rPr>
                        <a:t>Elijah, </a:t>
                      </a:r>
                      <a:r>
                        <a:rPr lang="en-US" sz="1300" dirty="0" err="1"/>
                        <a:t>Michaiah</a:t>
                      </a:r>
                      <a:endParaRPr lang="en-US" sz="1300" dirty="0"/>
                    </a:p>
                  </a:txBody>
                  <a:tcPr/>
                </a:tc>
                <a:tc>
                  <a:txBody>
                    <a:bodyPr/>
                    <a:lstStyle/>
                    <a:p>
                      <a:r>
                        <a:rPr lang="en-US" sz="1300" dirty="0" err="1">
                          <a:latin typeface="Abadi" panose="020B0604020104020204" pitchFamily="34" charset="0"/>
                        </a:rPr>
                        <a:t>Ahazaih</a:t>
                      </a:r>
                      <a:endParaRPr lang="en-US" sz="1300" dirty="0"/>
                    </a:p>
                  </a:txBody>
                  <a:tcPr/>
                </a:tc>
                <a:tc>
                  <a:txBody>
                    <a:bodyPr/>
                    <a:lstStyle/>
                    <a:p>
                      <a:r>
                        <a:rPr lang="en-US" sz="1300" dirty="0">
                          <a:latin typeface="Abadi" panose="020B0604020104020204" pitchFamily="34" charset="0"/>
                        </a:rPr>
                        <a:t>841 BC</a:t>
                      </a:r>
                    </a:p>
                  </a:txBody>
                  <a:tcPr/>
                </a:tc>
                <a:tc>
                  <a:txBody>
                    <a:bodyPr/>
                    <a:lstStyle/>
                    <a:p>
                      <a:r>
                        <a:rPr lang="en-US" sz="1300" dirty="0">
                          <a:latin typeface="Abadi" panose="020B0604020104020204" pitchFamily="34" charset="0"/>
                        </a:rPr>
                        <a:t>1</a:t>
                      </a:r>
                    </a:p>
                  </a:txBody>
                  <a:tcPr/>
                </a:tc>
                <a:tc>
                  <a:txBody>
                    <a:bodyPr/>
                    <a:lstStyle/>
                    <a:p>
                      <a:endParaRPr lang="en-US" sz="1300" dirty="0">
                        <a:latin typeface="Abadi" panose="020B0604020104020204" pitchFamily="34" charset="0"/>
                      </a:endParaRPr>
                    </a:p>
                  </a:txBody>
                  <a:tcPr/>
                </a:tc>
                <a:extLst>
                  <a:ext uri="{0D108BD9-81ED-4DB2-BD59-A6C34878D82A}">
                    <a16:rowId xmlns:a16="http://schemas.microsoft.com/office/drawing/2014/main" val="10006"/>
                  </a:ext>
                </a:extLst>
              </a:tr>
              <a:tr h="231252">
                <a:tc>
                  <a:txBody>
                    <a:bodyPr/>
                    <a:lstStyle/>
                    <a:p>
                      <a:r>
                        <a:rPr lang="en-US" sz="1300" dirty="0" err="1">
                          <a:latin typeface="Abadi" panose="020B0604020104020204" pitchFamily="34" charset="0"/>
                        </a:rPr>
                        <a:t>Ahaziah</a:t>
                      </a:r>
                      <a:endParaRPr lang="en-US" sz="1300" dirty="0"/>
                    </a:p>
                  </a:txBody>
                  <a:tcPr/>
                </a:tc>
                <a:tc>
                  <a:txBody>
                    <a:bodyPr/>
                    <a:lstStyle/>
                    <a:p>
                      <a:r>
                        <a:rPr lang="en-US" sz="1300" dirty="0">
                          <a:latin typeface="Abadi" panose="020B0604020104020204" pitchFamily="34" charset="0"/>
                        </a:rPr>
                        <a:t>853-852</a:t>
                      </a:r>
                    </a:p>
                  </a:txBody>
                  <a:tcPr/>
                </a:tc>
                <a:tc>
                  <a:txBody>
                    <a:bodyPr/>
                    <a:lstStyle/>
                    <a:p>
                      <a:r>
                        <a:rPr lang="en-US" sz="1300" dirty="0">
                          <a:latin typeface="Abadi" panose="020B0604020104020204" pitchFamily="34" charset="0"/>
                        </a:rPr>
                        <a:t>2</a:t>
                      </a:r>
                    </a:p>
                  </a:txBody>
                  <a:tcPr/>
                </a:tc>
                <a:tc>
                  <a:txBody>
                    <a:bodyPr/>
                    <a:lstStyle/>
                    <a:p>
                      <a:r>
                        <a:rPr lang="en-US" sz="1300" dirty="0">
                          <a:latin typeface="Abadi" panose="020B0604020104020204" pitchFamily="34" charset="0"/>
                        </a:rPr>
                        <a:t>Elijah</a:t>
                      </a:r>
                    </a:p>
                  </a:txBody>
                  <a:tcPr/>
                </a:tc>
                <a:tc>
                  <a:txBody>
                    <a:bodyPr/>
                    <a:lstStyle/>
                    <a:p>
                      <a:r>
                        <a:rPr lang="en-US" sz="1300" dirty="0" err="1">
                          <a:latin typeface="Abadi" panose="020B0604020104020204" pitchFamily="34" charset="0"/>
                        </a:rPr>
                        <a:t>Athaliah</a:t>
                      </a:r>
                      <a:endParaRPr lang="en-US" sz="1300" dirty="0"/>
                    </a:p>
                  </a:txBody>
                  <a:tcPr/>
                </a:tc>
                <a:tc>
                  <a:txBody>
                    <a:bodyPr/>
                    <a:lstStyle/>
                    <a:p>
                      <a:r>
                        <a:rPr lang="en-US" sz="1300" dirty="0">
                          <a:latin typeface="Abadi" panose="020B0604020104020204" pitchFamily="34" charset="0"/>
                        </a:rPr>
                        <a:t>841-835 BC</a:t>
                      </a:r>
                    </a:p>
                  </a:txBody>
                  <a:tcPr/>
                </a:tc>
                <a:tc>
                  <a:txBody>
                    <a:bodyPr/>
                    <a:lstStyle/>
                    <a:p>
                      <a:r>
                        <a:rPr lang="en-US" sz="1300" dirty="0">
                          <a:latin typeface="Abadi" panose="020B0604020104020204" pitchFamily="34" charset="0"/>
                        </a:rPr>
                        <a:t>6</a:t>
                      </a:r>
                    </a:p>
                  </a:txBody>
                  <a:tcPr/>
                </a:tc>
                <a:tc>
                  <a:txBody>
                    <a:bodyPr/>
                    <a:lstStyle/>
                    <a:p>
                      <a:endParaRPr lang="en-US" sz="1300" dirty="0">
                        <a:latin typeface="Abadi" panose="020B0604020104020204" pitchFamily="34" charset="0"/>
                      </a:endParaRPr>
                    </a:p>
                  </a:txBody>
                  <a:tcPr/>
                </a:tc>
                <a:extLst>
                  <a:ext uri="{0D108BD9-81ED-4DB2-BD59-A6C34878D82A}">
                    <a16:rowId xmlns:a16="http://schemas.microsoft.com/office/drawing/2014/main" val="10007"/>
                  </a:ext>
                </a:extLst>
              </a:tr>
              <a:tr h="231252">
                <a:tc>
                  <a:txBody>
                    <a:bodyPr/>
                    <a:lstStyle/>
                    <a:p>
                      <a:r>
                        <a:rPr lang="en-US" sz="1300" dirty="0" err="1">
                          <a:latin typeface="Abadi" panose="020B0604020104020204" pitchFamily="34" charset="0"/>
                        </a:rPr>
                        <a:t>Jehoram</a:t>
                      </a:r>
                      <a:r>
                        <a:rPr lang="en-US" sz="1300" dirty="0"/>
                        <a:t>/</a:t>
                      </a:r>
                      <a:r>
                        <a:rPr lang="en-US" sz="1300" dirty="0" err="1"/>
                        <a:t>Joram</a:t>
                      </a:r>
                      <a:endParaRPr lang="en-US" sz="1300" dirty="0"/>
                    </a:p>
                  </a:txBody>
                  <a:tcPr/>
                </a:tc>
                <a:tc>
                  <a:txBody>
                    <a:bodyPr/>
                    <a:lstStyle/>
                    <a:p>
                      <a:r>
                        <a:rPr lang="en-US" sz="1300" dirty="0">
                          <a:latin typeface="Abadi" panose="020B0604020104020204" pitchFamily="34" charset="0"/>
                        </a:rPr>
                        <a:t>852-841 BC</a:t>
                      </a:r>
                    </a:p>
                  </a:txBody>
                  <a:tcPr/>
                </a:tc>
                <a:tc>
                  <a:txBody>
                    <a:bodyPr/>
                    <a:lstStyle/>
                    <a:p>
                      <a:r>
                        <a:rPr lang="en-US" sz="1300" dirty="0">
                          <a:latin typeface="Abadi" panose="020B0604020104020204" pitchFamily="34" charset="0"/>
                        </a:rPr>
                        <a:t>12</a:t>
                      </a:r>
                    </a:p>
                  </a:txBody>
                  <a:tcPr/>
                </a:tc>
                <a:tc>
                  <a:txBody>
                    <a:bodyPr/>
                    <a:lstStyle/>
                    <a:p>
                      <a:r>
                        <a:rPr lang="en-US" sz="1300" dirty="0">
                          <a:latin typeface="Abadi" panose="020B0604020104020204" pitchFamily="34" charset="0"/>
                        </a:rPr>
                        <a:t>Elisha</a:t>
                      </a:r>
                    </a:p>
                  </a:txBody>
                  <a:tcPr/>
                </a:tc>
                <a:tc>
                  <a:txBody>
                    <a:bodyPr/>
                    <a:lstStyle/>
                    <a:p>
                      <a:r>
                        <a:rPr lang="en-US" sz="1300" dirty="0">
                          <a:solidFill>
                            <a:srgbClr val="FF0000"/>
                          </a:solidFill>
                          <a:latin typeface="Abadi" panose="020B0604020104020204" pitchFamily="34" charset="0"/>
                        </a:rPr>
                        <a:t>Jehoash/</a:t>
                      </a:r>
                      <a:r>
                        <a:rPr lang="en-US" sz="1300" dirty="0" err="1">
                          <a:solidFill>
                            <a:srgbClr val="FF0000"/>
                          </a:solidFill>
                        </a:rPr>
                        <a:t>Joash</a:t>
                      </a:r>
                      <a:endParaRPr lang="en-US" sz="1300" dirty="0">
                        <a:solidFill>
                          <a:srgbClr val="FF0000"/>
                        </a:solidFill>
                      </a:endParaRPr>
                    </a:p>
                  </a:txBody>
                  <a:tcPr/>
                </a:tc>
                <a:tc>
                  <a:txBody>
                    <a:bodyPr/>
                    <a:lstStyle/>
                    <a:p>
                      <a:r>
                        <a:rPr lang="en-US" sz="1300" dirty="0">
                          <a:solidFill>
                            <a:schemeClr val="tx1"/>
                          </a:solidFill>
                          <a:latin typeface="Abadi" panose="020B0604020104020204" pitchFamily="34" charset="0"/>
                        </a:rPr>
                        <a:t>835-796 BC</a:t>
                      </a:r>
                    </a:p>
                  </a:txBody>
                  <a:tcPr/>
                </a:tc>
                <a:tc>
                  <a:txBody>
                    <a:bodyPr/>
                    <a:lstStyle/>
                    <a:p>
                      <a:r>
                        <a:rPr lang="en-US" sz="1300" dirty="0">
                          <a:latin typeface="Abadi" panose="020B0604020104020204" pitchFamily="34" charset="0"/>
                        </a:rPr>
                        <a:t>40</a:t>
                      </a:r>
                    </a:p>
                  </a:txBody>
                  <a:tcPr/>
                </a:tc>
                <a:tc>
                  <a:txBody>
                    <a:bodyPr/>
                    <a:lstStyle/>
                    <a:p>
                      <a:r>
                        <a:rPr lang="en-US" sz="1300" dirty="0">
                          <a:latin typeface="Abadi" panose="020B0604020104020204" pitchFamily="34" charset="0"/>
                        </a:rPr>
                        <a:t>Joel</a:t>
                      </a:r>
                    </a:p>
                  </a:txBody>
                  <a:tcPr/>
                </a:tc>
                <a:extLst>
                  <a:ext uri="{0D108BD9-81ED-4DB2-BD59-A6C34878D82A}">
                    <a16:rowId xmlns:a16="http://schemas.microsoft.com/office/drawing/2014/main" val="10008"/>
                  </a:ext>
                </a:extLst>
              </a:tr>
              <a:tr h="231252">
                <a:tc>
                  <a:txBody>
                    <a:bodyPr/>
                    <a:lstStyle/>
                    <a:p>
                      <a:r>
                        <a:rPr lang="en-US" sz="1300" dirty="0">
                          <a:latin typeface="Abadi" panose="020B0604020104020204" pitchFamily="34" charset="0"/>
                        </a:rPr>
                        <a:t>Jehu</a:t>
                      </a:r>
                    </a:p>
                  </a:txBody>
                  <a:tcPr/>
                </a:tc>
                <a:tc>
                  <a:txBody>
                    <a:bodyPr/>
                    <a:lstStyle/>
                    <a:p>
                      <a:r>
                        <a:rPr lang="en-US" sz="1300" dirty="0">
                          <a:latin typeface="Abadi" panose="020B0604020104020204" pitchFamily="34" charset="0"/>
                        </a:rPr>
                        <a:t>841-814 BC</a:t>
                      </a:r>
                    </a:p>
                  </a:txBody>
                  <a:tcPr/>
                </a:tc>
                <a:tc>
                  <a:txBody>
                    <a:bodyPr/>
                    <a:lstStyle/>
                    <a:p>
                      <a:r>
                        <a:rPr lang="en-US" sz="1300" dirty="0">
                          <a:latin typeface="Abadi" panose="020B0604020104020204" pitchFamily="34" charset="0"/>
                        </a:rPr>
                        <a:t>28</a:t>
                      </a:r>
                    </a:p>
                  </a:txBody>
                  <a:tcPr/>
                </a:tc>
                <a:tc>
                  <a:txBody>
                    <a:bodyPr/>
                    <a:lstStyle/>
                    <a:p>
                      <a:r>
                        <a:rPr lang="en-US" sz="1300" dirty="0">
                          <a:latin typeface="Abadi" panose="020B0604020104020204" pitchFamily="34" charset="0"/>
                        </a:rPr>
                        <a:t>Elisha</a:t>
                      </a:r>
                    </a:p>
                  </a:txBody>
                  <a:tcPr/>
                </a:tc>
                <a:tc>
                  <a:txBody>
                    <a:bodyPr/>
                    <a:lstStyle/>
                    <a:p>
                      <a:r>
                        <a:rPr lang="en-US" sz="1300" dirty="0" err="1">
                          <a:solidFill>
                            <a:srgbClr val="FF0000"/>
                          </a:solidFill>
                          <a:latin typeface="Abadi" panose="020B0604020104020204" pitchFamily="34" charset="0"/>
                        </a:rPr>
                        <a:t>Amaziah</a:t>
                      </a:r>
                      <a:endParaRPr lang="en-US" sz="1300" dirty="0">
                        <a:solidFill>
                          <a:srgbClr val="FF0000"/>
                        </a:solidFill>
                      </a:endParaRPr>
                    </a:p>
                  </a:txBody>
                  <a:tcPr/>
                </a:tc>
                <a:tc>
                  <a:txBody>
                    <a:bodyPr/>
                    <a:lstStyle/>
                    <a:p>
                      <a:r>
                        <a:rPr lang="en-US" sz="1300" b="0" dirty="0">
                          <a:solidFill>
                            <a:schemeClr val="tx1"/>
                          </a:solidFill>
                          <a:latin typeface="Abadi" panose="020B0604020104020204" pitchFamily="34" charset="0"/>
                        </a:rPr>
                        <a:t>796-767 BC</a:t>
                      </a:r>
                    </a:p>
                  </a:txBody>
                  <a:tcPr/>
                </a:tc>
                <a:tc>
                  <a:txBody>
                    <a:bodyPr/>
                    <a:lstStyle/>
                    <a:p>
                      <a:r>
                        <a:rPr lang="en-US" sz="1300" dirty="0">
                          <a:latin typeface="Abadi" panose="020B0604020104020204" pitchFamily="34" charset="0"/>
                        </a:rPr>
                        <a:t>29</a:t>
                      </a:r>
                    </a:p>
                  </a:txBody>
                  <a:tcPr/>
                </a:tc>
                <a:tc>
                  <a:txBody>
                    <a:bodyPr/>
                    <a:lstStyle/>
                    <a:p>
                      <a:r>
                        <a:rPr lang="en-US" sz="1300" dirty="0">
                          <a:latin typeface="Abadi" panose="020B0604020104020204" pitchFamily="34" charset="0"/>
                        </a:rPr>
                        <a:t>Joel</a:t>
                      </a:r>
                    </a:p>
                  </a:txBody>
                  <a:tcPr/>
                </a:tc>
                <a:extLst>
                  <a:ext uri="{0D108BD9-81ED-4DB2-BD59-A6C34878D82A}">
                    <a16:rowId xmlns:a16="http://schemas.microsoft.com/office/drawing/2014/main" val="10009"/>
                  </a:ext>
                </a:extLst>
              </a:tr>
              <a:tr h="231252">
                <a:tc>
                  <a:txBody>
                    <a:bodyPr/>
                    <a:lstStyle/>
                    <a:p>
                      <a:r>
                        <a:rPr lang="en-US" sz="1300" dirty="0" err="1">
                          <a:latin typeface="Abadi" panose="020B0604020104020204" pitchFamily="34" charset="0"/>
                        </a:rPr>
                        <a:t>Jehoahaz</a:t>
                      </a:r>
                      <a:endParaRPr lang="en-US" sz="1300" dirty="0"/>
                    </a:p>
                  </a:txBody>
                  <a:tcPr/>
                </a:tc>
                <a:tc>
                  <a:txBody>
                    <a:bodyPr/>
                    <a:lstStyle/>
                    <a:p>
                      <a:r>
                        <a:rPr lang="en-US" sz="1300" dirty="0">
                          <a:latin typeface="Abadi" panose="020B0604020104020204" pitchFamily="34" charset="0"/>
                        </a:rPr>
                        <a:t>814-798 BC</a:t>
                      </a:r>
                    </a:p>
                  </a:txBody>
                  <a:tcPr/>
                </a:tc>
                <a:tc>
                  <a:txBody>
                    <a:bodyPr/>
                    <a:lstStyle/>
                    <a:p>
                      <a:r>
                        <a:rPr lang="en-US" sz="1300" dirty="0">
                          <a:latin typeface="Abadi" panose="020B0604020104020204" pitchFamily="34" charset="0"/>
                        </a:rPr>
                        <a:t>17</a:t>
                      </a:r>
                    </a:p>
                  </a:txBody>
                  <a:tcPr/>
                </a:tc>
                <a:tc>
                  <a:txBody>
                    <a:bodyPr/>
                    <a:lstStyle/>
                    <a:p>
                      <a:r>
                        <a:rPr lang="en-US" sz="1300" dirty="0">
                          <a:latin typeface="Abadi" panose="020B0604020104020204" pitchFamily="34" charset="0"/>
                        </a:rPr>
                        <a:t>Elisha</a:t>
                      </a:r>
                    </a:p>
                  </a:txBody>
                  <a:tcPr/>
                </a:tc>
                <a:tc>
                  <a:txBody>
                    <a:bodyPr/>
                    <a:lstStyle/>
                    <a:p>
                      <a:r>
                        <a:rPr lang="en-US" sz="1300" dirty="0" err="1">
                          <a:solidFill>
                            <a:srgbClr val="FF0000"/>
                          </a:solidFill>
                          <a:latin typeface="Abadi" panose="020B0604020104020204" pitchFamily="34" charset="0"/>
                        </a:rPr>
                        <a:t>Azariah</a:t>
                      </a:r>
                      <a:r>
                        <a:rPr lang="en-US" sz="1300" dirty="0">
                          <a:solidFill>
                            <a:srgbClr val="FF0000"/>
                          </a:solidFill>
                        </a:rPr>
                        <a:t>/</a:t>
                      </a:r>
                      <a:r>
                        <a:rPr lang="en-US" sz="1300" dirty="0" err="1">
                          <a:solidFill>
                            <a:srgbClr val="FF0000"/>
                          </a:solidFill>
                        </a:rPr>
                        <a:t>Uzziah</a:t>
                      </a:r>
                      <a:endParaRPr lang="en-US" sz="1300" dirty="0">
                        <a:solidFill>
                          <a:srgbClr val="FF0000"/>
                        </a:solidFill>
                      </a:endParaRPr>
                    </a:p>
                  </a:txBody>
                  <a:tcPr/>
                </a:tc>
                <a:tc>
                  <a:txBody>
                    <a:bodyPr/>
                    <a:lstStyle/>
                    <a:p>
                      <a:r>
                        <a:rPr lang="en-US" sz="1300" dirty="0">
                          <a:solidFill>
                            <a:schemeClr val="tx1"/>
                          </a:solidFill>
                          <a:latin typeface="Abadi" panose="020B0604020104020204" pitchFamily="34" charset="0"/>
                        </a:rPr>
                        <a:t>792-740 BC</a:t>
                      </a:r>
                    </a:p>
                  </a:txBody>
                  <a:tcPr/>
                </a:tc>
                <a:tc>
                  <a:txBody>
                    <a:bodyPr/>
                    <a:lstStyle/>
                    <a:p>
                      <a:r>
                        <a:rPr lang="en-US" sz="1300" dirty="0">
                          <a:latin typeface="Abadi" panose="020B0604020104020204" pitchFamily="34" charset="0"/>
                        </a:rPr>
                        <a:t>52</a:t>
                      </a:r>
                    </a:p>
                  </a:txBody>
                  <a:tcPr/>
                </a:tc>
                <a:tc>
                  <a:txBody>
                    <a:bodyPr/>
                    <a:lstStyle/>
                    <a:p>
                      <a:r>
                        <a:rPr lang="en-US" sz="1300" dirty="0">
                          <a:latin typeface="Abadi" panose="020B0604020104020204" pitchFamily="34" charset="0"/>
                        </a:rPr>
                        <a:t>Joel, Isaiah</a:t>
                      </a:r>
                    </a:p>
                  </a:txBody>
                  <a:tcPr/>
                </a:tc>
                <a:extLst>
                  <a:ext uri="{0D108BD9-81ED-4DB2-BD59-A6C34878D82A}">
                    <a16:rowId xmlns:a16="http://schemas.microsoft.com/office/drawing/2014/main" val="10010"/>
                  </a:ext>
                </a:extLst>
              </a:tr>
              <a:tr h="231252">
                <a:tc>
                  <a:txBody>
                    <a:bodyPr/>
                    <a:lstStyle/>
                    <a:p>
                      <a:r>
                        <a:rPr lang="en-US" sz="1300" dirty="0">
                          <a:latin typeface="Abadi" panose="020B0604020104020204" pitchFamily="34" charset="0"/>
                        </a:rPr>
                        <a:t>Jehoash/</a:t>
                      </a:r>
                      <a:r>
                        <a:rPr lang="en-US" sz="1300" dirty="0" err="1"/>
                        <a:t>Joash</a:t>
                      </a:r>
                      <a:endParaRPr lang="en-US" sz="1300" dirty="0"/>
                    </a:p>
                  </a:txBody>
                  <a:tcPr/>
                </a:tc>
                <a:tc>
                  <a:txBody>
                    <a:bodyPr/>
                    <a:lstStyle/>
                    <a:p>
                      <a:r>
                        <a:rPr lang="en-US" sz="1300" dirty="0">
                          <a:latin typeface="Abadi" panose="020B0604020104020204" pitchFamily="34" charset="0"/>
                        </a:rPr>
                        <a:t>798-782 BC</a:t>
                      </a:r>
                    </a:p>
                  </a:txBody>
                  <a:tcPr/>
                </a:tc>
                <a:tc>
                  <a:txBody>
                    <a:bodyPr/>
                    <a:lstStyle/>
                    <a:p>
                      <a:r>
                        <a:rPr lang="en-US" sz="1300" dirty="0">
                          <a:latin typeface="Abadi" panose="020B0604020104020204" pitchFamily="34" charset="0"/>
                        </a:rPr>
                        <a:t>16</a:t>
                      </a:r>
                    </a:p>
                  </a:txBody>
                  <a:tcPr/>
                </a:tc>
                <a:tc>
                  <a:txBody>
                    <a:bodyPr/>
                    <a:lstStyle/>
                    <a:p>
                      <a:r>
                        <a:rPr lang="en-US" sz="1300" dirty="0">
                          <a:latin typeface="Abadi" panose="020B0604020104020204" pitchFamily="34" charset="0"/>
                        </a:rPr>
                        <a:t>Elisha</a:t>
                      </a:r>
                    </a:p>
                    <a:p>
                      <a:r>
                        <a:rPr lang="en-US" sz="1300" dirty="0"/>
                        <a:t>Jonah</a:t>
                      </a:r>
                    </a:p>
                  </a:txBody>
                  <a:tcPr/>
                </a:tc>
                <a:tc>
                  <a:txBody>
                    <a:bodyPr/>
                    <a:lstStyle/>
                    <a:p>
                      <a:r>
                        <a:rPr lang="en-US" sz="1300" dirty="0" err="1">
                          <a:solidFill>
                            <a:srgbClr val="FF0000"/>
                          </a:solidFill>
                          <a:latin typeface="Abadi" panose="020B0604020104020204" pitchFamily="34" charset="0"/>
                        </a:rPr>
                        <a:t>Jotham</a:t>
                      </a:r>
                      <a:endParaRPr lang="en-US" sz="1300" dirty="0">
                        <a:solidFill>
                          <a:srgbClr val="FF0000"/>
                        </a:solidFill>
                      </a:endParaRPr>
                    </a:p>
                  </a:txBody>
                  <a:tcPr/>
                </a:tc>
                <a:tc>
                  <a:txBody>
                    <a:bodyPr/>
                    <a:lstStyle/>
                    <a:p>
                      <a:r>
                        <a:rPr lang="en-US" sz="1300" dirty="0">
                          <a:solidFill>
                            <a:schemeClr val="tx1"/>
                          </a:solidFill>
                          <a:latin typeface="Abadi" panose="020B0604020104020204" pitchFamily="34" charset="0"/>
                        </a:rPr>
                        <a:t>750-735 BC</a:t>
                      </a:r>
                    </a:p>
                  </a:txBody>
                  <a:tcPr/>
                </a:tc>
                <a:tc>
                  <a:txBody>
                    <a:bodyPr/>
                    <a:lstStyle/>
                    <a:p>
                      <a:r>
                        <a:rPr lang="en-US" sz="1300" dirty="0">
                          <a:latin typeface="Abadi" panose="020B0604020104020204" pitchFamily="34" charset="0"/>
                        </a:rPr>
                        <a:t>16</a:t>
                      </a:r>
                    </a:p>
                  </a:txBody>
                  <a:tcPr/>
                </a:tc>
                <a:tc>
                  <a:txBody>
                    <a:bodyPr/>
                    <a:lstStyle/>
                    <a:p>
                      <a:r>
                        <a:rPr lang="en-US" sz="1300" dirty="0">
                          <a:latin typeface="Abadi" panose="020B0604020104020204" pitchFamily="34" charset="0"/>
                        </a:rPr>
                        <a:t>Isaiah, Micah</a:t>
                      </a:r>
                    </a:p>
                  </a:txBody>
                  <a:tcPr/>
                </a:tc>
                <a:extLst>
                  <a:ext uri="{0D108BD9-81ED-4DB2-BD59-A6C34878D82A}">
                    <a16:rowId xmlns:a16="http://schemas.microsoft.com/office/drawing/2014/main" val="10011"/>
                  </a:ext>
                </a:extLst>
              </a:tr>
              <a:tr h="231252">
                <a:tc>
                  <a:txBody>
                    <a:bodyPr/>
                    <a:lstStyle/>
                    <a:p>
                      <a:r>
                        <a:rPr lang="en-US" sz="1300" dirty="0">
                          <a:latin typeface="Abadi" panose="020B0604020104020204" pitchFamily="34" charset="0"/>
                        </a:rPr>
                        <a:t>Jeroboam</a:t>
                      </a:r>
                      <a:r>
                        <a:rPr lang="en-US" sz="1300" baseline="0" dirty="0"/>
                        <a:t> II</a:t>
                      </a:r>
                      <a:endParaRPr lang="en-US" sz="1300" dirty="0"/>
                    </a:p>
                  </a:txBody>
                  <a:tcPr/>
                </a:tc>
                <a:tc>
                  <a:txBody>
                    <a:bodyPr/>
                    <a:lstStyle/>
                    <a:p>
                      <a:r>
                        <a:rPr lang="en-US" sz="1300" dirty="0">
                          <a:latin typeface="Abadi" panose="020B0604020104020204" pitchFamily="34" charset="0"/>
                        </a:rPr>
                        <a:t>793-753 BC</a:t>
                      </a:r>
                    </a:p>
                  </a:txBody>
                  <a:tcPr/>
                </a:tc>
                <a:tc>
                  <a:txBody>
                    <a:bodyPr/>
                    <a:lstStyle/>
                    <a:p>
                      <a:r>
                        <a:rPr lang="en-US" sz="1300" dirty="0">
                          <a:latin typeface="Abadi" panose="020B0604020104020204" pitchFamily="34" charset="0"/>
                        </a:rPr>
                        <a:t>41</a:t>
                      </a:r>
                    </a:p>
                  </a:txBody>
                  <a:tcPr/>
                </a:tc>
                <a:tc>
                  <a:txBody>
                    <a:bodyPr/>
                    <a:lstStyle/>
                    <a:p>
                      <a:r>
                        <a:rPr lang="en-US" sz="1300" dirty="0">
                          <a:latin typeface="Abadi" panose="020B0604020104020204" pitchFamily="34" charset="0"/>
                        </a:rPr>
                        <a:t>Jonah, Amos,</a:t>
                      </a:r>
                      <a:r>
                        <a:rPr lang="en-US" sz="1300" baseline="0" dirty="0"/>
                        <a:t> Hosea</a:t>
                      </a:r>
                      <a:endParaRPr lang="en-US" sz="1300" dirty="0"/>
                    </a:p>
                  </a:txBody>
                  <a:tcPr/>
                </a:tc>
                <a:tc>
                  <a:txBody>
                    <a:bodyPr/>
                    <a:lstStyle/>
                    <a:p>
                      <a:r>
                        <a:rPr lang="en-US" sz="1300" dirty="0">
                          <a:latin typeface="Abadi" panose="020B0604020104020204" pitchFamily="34" charset="0"/>
                        </a:rPr>
                        <a:t>Ahaz</a:t>
                      </a:r>
                    </a:p>
                  </a:txBody>
                  <a:tcPr/>
                </a:tc>
                <a:tc>
                  <a:txBody>
                    <a:bodyPr/>
                    <a:lstStyle/>
                    <a:p>
                      <a:r>
                        <a:rPr lang="en-US" sz="1300" dirty="0">
                          <a:latin typeface="Abadi" panose="020B0604020104020204" pitchFamily="34" charset="0"/>
                        </a:rPr>
                        <a:t>735-715 BC</a:t>
                      </a:r>
                    </a:p>
                  </a:txBody>
                  <a:tcPr/>
                </a:tc>
                <a:tc>
                  <a:txBody>
                    <a:bodyPr/>
                    <a:lstStyle/>
                    <a:p>
                      <a:r>
                        <a:rPr lang="en-US" sz="1300" dirty="0">
                          <a:latin typeface="Abadi" panose="020B0604020104020204" pitchFamily="34" charset="0"/>
                        </a:rPr>
                        <a:t>16</a:t>
                      </a:r>
                    </a:p>
                  </a:txBody>
                  <a:tcPr/>
                </a:tc>
                <a:tc>
                  <a:txBody>
                    <a:bodyPr/>
                    <a:lstStyle/>
                    <a:p>
                      <a:r>
                        <a:rPr lang="en-US" sz="1300" dirty="0">
                          <a:latin typeface="Abadi" panose="020B0604020104020204" pitchFamily="34" charset="0"/>
                        </a:rPr>
                        <a:t>Isaiah, Micah</a:t>
                      </a:r>
                    </a:p>
                  </a:txBody>
                  <a:tcPr/>
                </a:tc>
                <a:extLst>
                  <a:ext uri="{0D108BD9-81ED-4DB2-BD59-A6C34878D82A}">
                    <a16:rowId xmlns:a16="http://schemas.microsoft.com/office/drawing/2014/main" val="10012"/>
                  </a:ext>
                </a:extLst>
              </a:tr>
              <a:tr h="231252">
                <a:tc>
                  <a:txBody>
                    <a:bodyPr/>
                    <a:lstStyle/>
                    <a:p>
                      <a:r>
                        <a:rPr lang="en-US" sz="1300" dirty="0">
                          <a:latin typeface="Abadi" panose="020B0604020104020204" pitchFamily="34" charset="0"/>
                        </a:rPr>
                        <a:t>Zechariah</a:t>
                      </a:r>
                    </a:p>
                  </a:txBody>
                  <a:tcPr/>
                </a:tc>
                <a:tc>
                  <a:txBody>
                    <a:bodyPr/>
                    <a:lstStyle/>
                    <a:p>
                      <a:r>
                        <a:rPr lang="en-US" sz="1300" dirty="0">
                          <a:latin typeface="Abadi" panose="020B0604020104020204" pitchFamily="34" charset="0"/>
                        </a:rPr>
                        <a:t>753 BC</a:t>
                      </a:r>
                    </a:p>
                  </a:txBody>
                  <a:tcPr/>
                </a:tc>
                <a:tc>
                  <a:txBody>
                    <a:bodyPr/>
                    <a:lstStyle/>
                    <a:p>
                      <a:r>
                        <a:rPr lang="en-US" sz="1300" dirty="0">
                          <a:latin typeface="Abadi" panose="020B0604020104020204" pitchFamily="34" charset="0"/>
                        </a:rPr>
                        <a:t>6 mon</a:t>
                      </a:r>
                    </a:p>
                  </a:txBody>
                  <a:tcPr/>
                </a:tc>
                <a:tc>
                  <a:txBody>
                    <a:bodyPr/>
                    <a:lstStyle/>
                    <a:p>
                      <a:r>
                        <a:rPr lang="en-US" sz="1300" dirty="0">
                          <a:latin typeface="Abadi" panose="020B0604020104020204" pitchFamily="34" charset="0"/>
                        </a:rPr>
                        <a:t>Hosea</a:t>
                      </a:r>
                    </a:p>
                  </a:txBody>
                  <a:tcPr/>
                </a:tc>
                <a:tc>
                  <a:txBody>
                    <a:bodyPr/>
                    <a:lstStyle/>
                    <a:p>
                      <a:r>
                        <a:rPr lang="en-US" sz="1300" dirty="0">
                          <a:solidFill>
                            <a:srgbClr val="FF0000"/>
                          </a:solidFill>
                          <a:latin typeface="Abadi" panose="020B0604020104020204" pitchFamily="34" charset="0"/>
                        </a:rPr>
                        <a:t>Hezekiah</a:t>
                      </a:r>
                    </a:p>
                  </a:txBody>
                  <a:tcPr/>
                </a:tc>
                <a:tc>
                  <a:txBody>
                    <a:bodyPr/>
                    <a:lstStyle/>
                    <a:p>
                      <a:r>
                        <a:rPr lang="en-US" sz="1300" dirty="0">
                          <a:solidFill>
                            <a:schemeClr val="tx1"/>
                          </a:solidFill>
                          <a:latin typeface="Abadi" panose="020B0604020104020204" pitchFamily="34" charset="0"/>
                        </a:rPr>
                        <a:t>715-686 BC</a:t>
                      </a:r>
                    </a:p>
                  </a:txBody>
                  <a:tcPr/>
                </a:tc>
                <a:tc>
                  <a:txBody>
                    <a:bodyPr/>
                    <a:lstStyle/>
                    <a:p>
                      <a:r>
                        <a:rPr lang="en-US" sz="1300" dirty="0">
                          <a:latin typeface="Abadi" panose="020B0604020104020204" pitchFamily="34" charset="0"/>
                        </a:rPr>
                        <a:t>29</a:t>
                      </a:r>
                    </a:p>
                  </a:txBody>
                  <a:tcPr/>
                </a:tc>
                <a:tc>
                  <a:txBody>
                    <a:bodyPr/>
                    <a:lstStyle/>
                    <a:p>
                      <a:r>
                        <a:rPr lang="en-US" sz="1300" dirty="0">
                          <a:latin typeface="Abadi" panose="020B0604020104020204" pitchFamily="34" charset="0"/>
                        </a:rPr>
                        <a:t>Isaiah, Micah</a:t>
                      </a:r>
                    </a:p>
                  </a:txBody>
                  <a:tcPr/>
                </a:tc>
                <a:extLst>
                  <a:ext uri="{0D108BD9-81ED-4DB2-BD59-A6C34878D82A}">
                    <a16:rowId xmlns:a16="http://schemas.microsoft.com/office/drawing/2014/main" val="10013"/>
                  </a:ext>
                </a:extLst>
              </a:tr>
              <a:tr h="231252">
                <a:tc>
                  <a:txBody>
                    <a:bodyPr/>
                    <a:lstStyle/>
                    <a:p>
                      <a:r>
                        <a:rPr lang="en-US" sz="1300" dirty="0">
                          <a:latin typeface="Abadi" panose="020B0604020104020204" pitchFamily="34" charset="0"/>
                        </a:rPr>
                        <a:t>Shallum</a:t>
                      </a:r>
                    </a:p>
                  </a:txBody>
                  <a:tcPr/>
                </a:tc>
                <a:tc>
                  <a:txBody>
                    <a:bodyPr/>
                    <a:lstStyle/>
                    <a:p>
                      <a:r>
                        <a:rPr lang="en-US" sz="1300" dirty="0">
                          <a:latin typeface="Abadi" panose="020B0604020104020204" pitchFamily="34" charset="0"/>
                        </a:rPr>
                        <a:t>752 BC</a:t>
                      </a:r>
                    </a:p>
                  </a:txBody>
                  <a:tcPr/>
                </a:tc>
                <a:tc>
                  <a:txBody>
                    <a:bodyPr/>
                    <a:lstStyle/>
                    <a:p>
                      <a:r>
                        <a:rPr lang="en-US" sz="1300" dirty="0">
                          <a:latin typeface="Abadi" panose="020B0604020104020204" pitchFamily="34" charset="0"/>
                        </a:rPr>
                        <a:t>1 mon</a:t>
                      </a:r>
                    </a:p>
                  </a:txBody>
                  <a:tcPr/>
                </a:tc>
                <a:tc>
                  <a:txBody>
                    <a:bodyPr/>
                    <a:lstStyle/>
                    <a:p>
                      <a:r>
                        <a:rPr lang="en-US" sz="1300" dirty="0">
                          <a:latin typeface="Abadi" panose="020B0604020104020204" pitchFamily="34" charset="0"/>
                        </a:rPr>
                        <a:t>Hosea</a:t>
                      </a:r>
                    </a:p>
                  </a:txBody>
                  <a:tcPr/>
                </a:tc>
                <a:tc>
                  <a:txBody>
                    <a:bodyPr/>
                    <a:lstStyle/>
                    <a:p>
                      <a:r>
                        <a:rPr lang="en-US" sz="1300" dirty="0">
                          <a:latin typeface="Abadi" panose="020B0604020104020204" pitchFamily="34" charset="0"/>
                        </a:rPr>
                        <a:t>Manasseh</a:t>
                      </a:r>
                    </a:p>
                  </a:txBody>
                  <a:tcPr/>
                </a:tc>
                <a:tc>
                  <a:txBody>
                    <a:bodyPr/>
                    <a:lstStyle/>
                    <a:p>
                      <a:r>
                        <a:rPr lang="en-US" sz="1300" dirty="0">
                          <a:latin typeface="Abadi" panose="020B0604020104020204" pitchFamily="34" charset="0"/>
                        </a:rPr>
                        <a:t>697-642 BC</a:t>
                      </a:r>
                    </a:p>
                  </a:txBody>
                  <a:tcPr/>
                </a:tc>
                <a:tc>
                  <a:txBody>
                    <a:bodyPr/>
                    <a:lstStyle/>
                    <a:p>
                      <a:r>
                        <a:rPr lang="en-US" sz="1300" dirty="0">
                          <a:latin typeface="Abadi" panose="020B0604020104020204" pitchFamily="34" charset="0"/>
                        </a:rPr>
                        <a:t>55</a:t>
                      </a:r>
                    </a:p>
                  </a:txBody>
                  <a:tcPr/>
                </a:tc>
                <a:tc>
                  <a:txBody>
                    <a:bodyPr/>
                    <a:lstStyle/>
                    <a:p>
                      <a:r>
                        <a:rPr lang="en-US" sz="1300" dirty="0">
                          <a:latin typeface="Abadi" panose="020B0604020104020204" pitchFamily="34" charset="0"/>
                        </a:rPr>
                        <a:t>Nahum</a:t>
                      </a:r>
                    </a:p>
                  </a:txBody>
                  <a:tcPr/>
                </a:tc>
                <a:extLst>
                  <a:ext uri="{0D108BD9-81ED-4DB2-BD59-A6C34878D82A}">
                    <a16:rowId xmlns:a16="http://schemas.microsoft.com/office/drawing/2014/main" val="10014"/>
                  </a:ext>
                </a:extLst>
              </a:tr>
              <a:tr h="231252">
                <a:tc>
                  <a:txBody>
                    <a:bodyPr/>
                    <a:lstStyle/>
                    <a:p>
                      <a:r>
                        <a:rPr lang="en-US" sz="1300" dirty="0" err="1">
                          <a:latin typeface="Abadi" panose="020B0604020104020204" pitchFamily="34" charset="0"/>
                        </a:rPr>
                        <a:t>Menahem</a:t>
                      </a:r>
                      <a:endParaRPr lang="en-US" sz="1300" dirty="0"/>
                    </a:p>
                  </a:txBody>
                  <a:tcPr/>
                </a:tc>
                <a:tc>
                  <a:txBody>
                    <a:bodyPr/>
                    <a:lstStyle/>
                    <a:p>
                      <a:r>
                        <a:rPr lang="en-US" sz="1300" dirty="0">
                          <a:latin typeface="Abadi" panose="020B0604020104020204" pitchFamily="34" charset="0"/>
                        </a:rPr>
                        <a:t>752-742 BC</a:t>
                      </a:r>
                    </a:p>
                  </a:txBody>
                  <a:tcPr/>
                </a:tc>
                <a:tc>
                  <a:txBody>
                    <a:bodyPr/>
                    <a:lstStyle/>
                    <a:p>
                      <a:r>
                        <a:rPr lang="en-US" sz="1300" dirty="0">
                          <a:latin typeface="Abadi" panose="020B0604020104020204" pitchFamily="34" charset="0"/>
                        </a:rPr>
                        <a:t>10</a:t>
                      </a:r>
                    </a:p>
                  </a:txBody>
                  <a:tcPr/>
                </a:tc>
                <a:tc>
                  <a:txBody>
                    <a:bodyPr/>
                    <a:lstStyle/>
                    <a:p>
                      <a:r>
                        <a:rPr lang="en-US" sz="1300" dirty="0">
                          <a:latin typeface="Abadi" panose="020B0604020104020204" pitchFamily="34" charset="0"/>
                        </a:rPr>
                        <a:t>Hosea</a:t>
                      </a:r>
                    </a:p>
                  </a:txBody>
                  <a:tcPr/>
                </a:tc>
                <a:tc>
                  <a:txBody>
                    <a:bodyPr/>
                    <a:lstStyle/>
                    <a:p>
                      <a:r>
                        <a:rPr lang="en-US" sz="1300" dirty="0">
                          <a:latin typeface="Abadi" panose="020B0604020104020204" pitchFamily="34" charset="0"/>
                        </a:rPr>
                        <a:t>Amon</a:t>
                      </a:r>
                    </a:p>
                  </a:txBody>
                  <a:tcPr/>
                </a:tc>
                <a:tc>
                  <a:txBody>
                    <a:bodyPr/>
                    <a:lstStyle/>
                    <a:p>
                      <a:r>
                        <a:rPr lang="en-US" sz="1300" dirty="0">
                          <a:latin typeface="Abadi" panose="020B0604020104020204" pitchFamily="34" charset="0"/>
                        </a:rPr>
                        <a:t>642-640 BC</a:t>
                      </a:r>
                    </a:p>
                  </a:txBody>
                  <a:tcPr/>
                </a:tc>
                <a:tc>
                  <a:txBody>
                    <a:bodyPr/>
                    <a:lstStyle/>
                    <a:p>
                      <a:r>
                        <a:rPr lang="en-US" sz="1300" dirty="0">
                          <a:latin typeface="Abadi" panose="020B0604020104020204" pitchFamily="34" charset="0"/>
                        </a:rPr>
                        <a:t>2</a:t>
                      </a:r>
                    </a:p>
                  </a:txBody>
                  <a:tcPr/>
                </a:tc>
                <a:tc>
                  <a:txBody>
                    <a:bodyPr/>
                    <a:lstStyle/>
                    <a:p>
                      <a:r>
                        <a:rPr lang="en-US" sz="1300" dirty="0">
                          <a:latin typeface="Abadi" panose="020B0604020104020204" pitchFamily="34" charset="0"/>
                        </a:rPr>
                        <a:t>Nahum</a:t>
                      </a:r>
                    </a:p>
                  </a:txBody>
                  <a:tcPr/>
                </a:tc>
                <a:extLst>
                  <a:ext uri="{0D108BD9-81ED-4DB2-BD59-A6C34878D82A}">
                    <a16:rowId xmlns:a16="http://schemas.microsoft.com/office/drawing/2014/main" val="10015"/>
                  </a:ext>
                </a:extLst>
              </a:tr>
              <a:tr h="231252">
                <a:tc>
                  <a:txBody>
                    <a:bodyPr/>
                    <a:lstStyle/>
                    <a:p>
                      <a:r>
                        <a:rPr lang="en-US" sz="1300" dirty="0" err="1">
                          <a:latin typeface="Abadi" panose="020B0604020104020204" pitchFamily="34" charset="0"/>
                        </a:rPr>
                        <a:t>Pekahiah</a:t>
                      </a:r>
                      <a:endParaRPr lang="en-US" sz="1300" dirty="0"/>
                    </a:p>
                  </a:txBody>
                  <a:tcPr/>
                </a:tc>
                <a:tc>
                  <a:txBody>
                    <a:bodyPr/>
                    <a:lstStyle/>
                    <a:p>
                      <a:r>
                        <a:rPr lang="en-US" sz="1300" dirty="0">
                          <a:latin typeface="Abadi" panose="020B0604020104020204" pitchFamily="34" charset="0"/>
                        </a:rPr>
                        <a:t>742-740 BC</a:t>
                      </a:r>
                    </a:p>
                  </a:txBody>
                  <a:tcPr/>
                </a:tc>
                <a:tc>
                  <a:txBody>
                    <a:bodyPr/>
                    <a:lstStyle/>
                    <a:p>
                      <a:r>
                        <a:rPr lang="en-US" sz="1300" dirty="0">
                          <a:latin typeface="Abadi" panose="020B0604020104020204" pitchFamily="34" charset="0"/>
                        </a:rPr>
                        <a:t>2</a:t>
                      </a:r>
                    </a:p>
                  </a:txBody>
                  <a:tcPr/>
                </a:tc>
                <a:tc>
                  <a:txBody>
                    <a:bodyPr/>
                    <a:lstStyle/>
                    <a:p>
                      <a:r>
                        <a:rPr lang="en-US" sz="1300" dirty="0">
                          <a:latin typeface="Abadi" panose="020B0604020104020204" pitchFamily="34" charset="0"/>
                        </a:rPr>
                        <a:t>Hosea</a:t>
                      </a:r>
                    </a:p>
                  </a:txBody>
                  <a:tcPr/>
                </a:tc>
                <a:tc>
                  <a:txBody>
                    <a:bodyPr/>
                    <a:lstStyle/>
                    <a:p>
                      <a:r>
                        <a:rPr lang="en-US" sz="1300" dirty="0">
                          <a:solidFill>
                            <a:srgbClr val="FF0000"/>
                          </a:solidFill>
                          <a:latin typeface="Abadi" panose="020B0604020104020204" pitchFamily="34" charset="0"/>
                        </a:rPr>
                        <a:t>Josiah</a:t>
                      </a:r>
                    </a:p>
                  </a:txBody>
                  <a:tcPr/>
                </a:tc>
                <a:tc>
                  <a:txBody>
                    <a:bodyPr/>
                    <a:lstStyle/>
                    <a:p>
                      <a:r>
                        <a:rPr lang="en-US" sz="1300" dirty="0">
                          <a:solidFill>
                            <a:schemeClr val="tx1"/>
                          </a:solidFill>
                          <a:latin typeface="Abadi" panose="020B0604020104020204" pitchFamily="34" charset="0"/>
                        </a:rPr>
                        <a:t>640-609 BC</a:t>
                      </a:r>
                    </a:p>
                  </a:txBody>
                  <a:tcPr/>
                </a:tc>
                <a:tc>
                  <a:txBody>
                    <a:bodyPr/>
                    <a:lstStyle/>
                    <a:p>
                      <a:r>
                        <a:rPr lang="en-US" sz="1300" dirty="0">
                          <a:latin typeface="Abadi" panose="020B0604020104020204" pitchFamily="34" charset="0"/>
                        </a:rPr>
                        <a:t>31</a:t>
                      </a:r>
                    </a:p>
                  </a:txBody>
                  <a:tcPr/>
                </a:tc>
                <a:tc>
                  <a:txBody>
                    <a:bodyPr/>
                    <a:lstStyle/>
                    <a:p>
                      <a:r>
                        <a:rPr lang="en-US" sz="1300" dirty="0" err="1">
                          <a:latin typeface="Abadi" panose="020B0604020104020204" pitchFamily="34" charset="0"/>
                        </a:rPr>
                        <a:t>Naham</a:t>
                      </a:r>
                      <a:r>
                        <a:rPr lang="en-US" sz="1300" dirty="0"/>
                        <a:t>, Zephaniah,</a:t>
                      </a:r>
                      <a:r>
                        <a:rPr lang="en-US" sz="1300" baseline="0" dirty="0"/>
                        <a:t> Habakkuk, Jeremiah, Huldah</a:t>
                      </a:r>
                      <a:endParaRPr lang="en-US" sz="1300" dirty="0"/>
                    </a:p>
                  </a:txBody>
                  <a:tcPr/>
                </a:tc>
                <a:extLst>
                  <a:ext uri="{0D108BD9-81ED-4DB2-BD59-A6C34878D82A}">
                    <a16:rowId xmlns:a16="http://schemas.microsoft.com/office/drawing/2014/main" val="10016"/>
                  </a:ext>
                </a:extLst>
              </a:tr>
              <a:tr h="231252">
                <a:tc>
                  <a:txBody>
                    <a:bodyPr/>
                    <a:lstStyle/>
                    <a:p>
                      <a:r>
                        <a:rPr lang="en-US" sz="1300" dirty="0" err="1">
                          <a:latin typeface="Abadi" panose="020B0604020104020204" pitchFamily="34" charset="0"/>
                        </a:rPr>
                        <a:t>Pekah</a:t>
                      </a:r>
                      <a:endParaRPr lang="en-US" sz="1300" dirty="0"/>
                    </a:p>
                  </a:txBody>
                  <a:tcPr/>
                </a:tc>
                <a:tc>
                  <a:txBody>
                    <a:bodyPr/>
                    <a:lstStyle/>
                    <a:p>
                      <a:r>
                        <a:rPr lang="en-US" sz="1300" dirty="0">
                          <a:latin typeface="Abadi" panose="020B0604020104020204" pitchFamily="34" charset="0"/>
                        </a:rPr>
                        <a:t>752-732 BC</a:t>
                      </a:r>
                    </a:p>
                  </a:txBody>
                  <a:tcPr/>
                </a:tc>
                <a:tc>
                  <a:txBody>
                    <a:bodyPr/>
                    <a:lstStyle/>
                    <a:p>
                      <a:r>
                        <a:rPr lang="en-US" sz="1300" dirty="0">
                          <a:latin typeface="Abadi" panose="020B0604020104020204" pitchFamily="34" charset="0"/>
                        </a:rPr>
                        <a:t>20</a:t>
                      </a:r>
                    </a:p>
                  </a:txBody>
                  <a:tcPr/>
                </a:tc>
                <a:tc>
                  <a:txBody>
                    <a:bodyPr/>
                    <a:lstStyle/>
                    <a:p>
                      <a:r>
                        <a:rPr lang="en-US" sz="1300" dirty="0">
                          <a:latin typeface="Abadi" panose="020B0604020104020204" pitchFamily="34" charset="0"/>
                        </a:rPr>
                        <a:t>Hosea, Micha</a:t>
                      </a:r>
                    </a:p>
                  </a:txBody>
                  <a:tcPr/>
                </a:tc>
                <a:tc>
                  <a:txBody>
                    <a:bodyPr/>
                    <a:lstStyle/>
                    <a:p>
                      <a:r>
                        <a:rPr lang="en-US" sz="1300" dirty="0" err="1">
                          <a:latin typeface="Abadi" panose="020B0604020104020204" pitchFamily="34" charset="0"/>
                        </a:rPr>
                        <a:t>Jehoahaz</a:t>
                      </a:r>
                      <a:endParaRPr lang="en-US" sz="1300" dirty="0"/>
                    </a:p>
                  </a:txBody>
                  <a:tcPr/>
                </a:tc>
                <a:tc>
                  <a:txBody>
                    <a:bodyPr/>
                    <a:lstStyle/>
                    <a:p>
                      <a:r>
                        <a:rPr lang="en-US" sz="1300" dirty="0">
                          <a:latin typeface="Abadi" panose="020B0604020104020204" pitchFamily="34" charset="0"/>
                        </a:rPr>
                        <a:t>609 BC</a:t>
                      </a:r>
                    </a:p>
                  </a:txBody>
                  <a:tcPr/>
                </a:tc>
                <a:tc>
                  <a:txBody>
                    <a:bodyPr/>
                    <a:lstStyle/>
                    <a:p>
                      <a:r>
                        <a:rPr lang="en-US" sz="1300" dirty="0">
                          <a:latin typeface="Abadi" panose="020B0604020104020204" pitchFamily="34" charset="0"/>
                        </a:rPr>
                        <a:t>3 mon</a:t>
                      </a:r>
                    </a:p>
                  </a:txBody>
                  <a:tcPr/>
                </a:tc>
                <a:tc>
                  <a:txBody>
                    <a:bodyPr/>
                    <a:lstStyle/>
                    <a:p>
                      <a:r>
                        <a:rPr lang="en-US" sz="1300" dirty="0">
                          <a:latin typeface="Abadi" panose="020B0604020104020204" pitchFamily="34" charset="0"/>
                        </a:rPr>
                        <a:t>Habakkuk, Jeremiah</a:t>
                      </a:r>
                    </a:p>
                  </a:txBody>
                  <a:tcPr/>
                </a:tc>
                <a:extLst>
                  <a:ext uri="{0D108BD9-81ED-4DB2-BD59-A6C34878D82A}">
                    <a16:rowId xmlns:a16="http://schemas.microsoft.com/office/drawing/2014/main" val="10017"/>
                  </a:ext>
                </a:extLst>
              </a:tr>
              <a:tr h="231252">
                <a:tc>
                  <a:txBody>
                    <a:bodyPr/>
                    <a:lstStyle/>
                    <a:p>
                      <a:r>
                        <a:rPr lang="en-US" sz="1300" dirty="0" err="1">
                          <a:latin typeface="Abadi" panose="020B0604020104020204" pitchFamily="34" charset="0"/>
                        </a:rPr>
                        <a:t>Hoshea</a:t>
                      </a:r>
                      <a:endParaRPr lang="en-US" sz="1300" dirty="0"/>
                    </a:p>
                  </a:txBody>
                  <a:tcPr/>
                </a:tc>
                <a:tc>
                  <a:txBody>
                    <a:bodyPr/>
                    <a:lstStyle/>
                    <a:p>
                      <a:r>
                        <a:rPr lang="en-US" sz="1300" dirty="0">
                          <a:latin typeface="Abadi" panose="020B0604020104020204" pitchFamily="34" charset="0"/>
                        </a:rPr>
                        <a:t>732-722 BC</a:t>
                      </a:r>
                    </a:p>
                  </a:txBody>
                  <a:tcPr/>
                </a:tc>
                <a:tc>
                  <a:txBody>
                    <a:bodyPr/>
                    <a:lstStyle/>
                    <a:p>
                      <a:r>
                        <a:rPr lang="en-US" sz="1300" dirty="0">
                          <a:latin typeface="Abadi" panose="020B0604020104020204" pitchFamily="34" charset="0"/>
                        </a:rPr>
                        <a:t>9</a:t>
                      </a:r>
                    </a:p>
                  </a:txBody>
                  <a:tcPr/>
                </a:tc>
                <a:tc>
                  <a:txBody>
                    <a:bodyPr/>
                    <a:lstStyle/>
                    <a:p>
                      <a:r>
                        <a:rPr lang="en-US" sz="1300" dirty="0">
                          <a:latin typeface="Abadi" panose="020B0604020104020204" pitchFamily="34" charset="0"/>
                        </a:rPr>
                        <a:t>Hosea, Micha</a:t>
                      </a:r>
                    </a:p>
                  </a:txBody>
                  <a:tcPr/>
                </a:tc>
                <a:tc>
                  <a:txBody>
                    <a:bodyPr/>
                    <a:lstStyle/>
                    <a:p>
                      <a:r>
                        <a:rPr lang="en-US" sz="1300" dirty="0" err="1">
                          <a:latin typeface="Abadi" panose="020B0604020104020204" pitchFamily="34" charset="0"/>
                        </a:rPr>
                        <a:t>Jehoiakim</a:t>
                      </a:r>
                      <a:endParaRPr lang="en-US" sz="1300" dirty="0"/>
                    </a:p>
                  </a:txBody>
                  <a:tcPr/>
                </a:tc>
                <a:tc>
                  <a:txBody>
                    <a:bodyPr/>
                    <a:lstStyle/>
                    <a:p>
                      <a:r>
                        <a:rPr lang="en-US" sz="1300" dirty="0">
                          <a:latin typeface="Abadi" panose="020B0604020104020204" pitchFamily="34" charset="0"/>
                        </a:rPr>
                        <a:t>609-598 BC</a:t>
                      </a:r>
                    </a:p>
                  </a:txBody>
                  <a:tcPr/>
                </a:tc>
                <a:tc>
                  <a:txBody>
                    <a:bodyPr/>
                    <a:lstStyle/>
                    <a:p>
                      <a:r>
                        <a:rPr lang="en-US" sz="1300" dirty="0">
                          <a:latin typeface="Abadi" panose="020B0604020104020204" pitchFamily="34" charset="0"/>
                        </a:rPr>
                        <a:t>11</a:t>
                      </a:r>
                    </a:p>
                  </a:txBody>
                  <a:tcPr/>
                </a:tc>
                <a:tc>
                  <a:txBody>
                    <a:bodyPr/>
                    <a:lstStyle/>
                    <a:p>
                      <a:r>
                        <a:rPr lang="en-US" sz="1300" dirty="0">
                          <a:latin typeface="Abadi" panose="020B0604020104020204" pitchFamily="34" charset="0"/>
                        </a:rPr>
                        <a:t>Habakkuk, Jeremiah, Daniel</a:t>
                      </a:r>
                    </a:p>
                  </a:txBody>
                  <a:tcPr/>
                </a:tc>
                <a:extLst>
                  <a:ext uri="{0D108BD9-81ED-4DB2-BD59-A6C34878D82A}">
                    <a16:rowId xmlns:a16="http://schemas.microsoft.com/office/drawing/2014/main" val="10018"/>
                  </a:ext>
                </a:extLst>
              </a:tr>
              <a:tr h="332112">
                <a:tc>
                  <a:txBody>
                    <a:bodyPr/>
                    <a:lstStyle/>
                    <a:p>
                      <a:endParaRPr lang="en-US" sz="1300" dirty="0">
                        <a:latin typeface="Abadi" panose="020B0604020104020204" pitchFamily="34" charset="0"/>
                      </a:endParaRPr>
                    </a:p>
                  </a:txBody>
                  <a:tcPr/>
                </a:tc>
                <a:tc>
                  <a:txBody>
                    <a:bodyPr/>
                    <a:lstStyle/>
                    <a:p>
                      <a:endParaRPr lang="en-US" sz="1300" dirty="0">
                        <a:latin typeface="Abadi" panose="020B0604020104020204" pitchFamily="34" charset="0"/>
                      </a:endParaRPr>
                    </a:p>
                  </a:txBody>
                  <a:tcPr/>
                </a:tc>
                <a:tc>
                  <a:txBody>
                    <a:bodyPr/>
                    <a:lstStyle/>
                    <a:p>
                      <a:endParaRPr lang="en-US" sz="1300" dirty="0">
                        <a:latin typeface="Abadi" panose="020B0604020104020204" pitchFamily="34" charset="0"/>
                      </a:endParaRPr>
                    </a:p>
                  </a:txBody>
                  <a:tcPr/>
                </a:tc>
                <a:tc>
                  <a:txBody>
                    <a:bodyPr/>
                    <a:lstStyle/>
                    <a:p>
                      <a:endParaRPr lang="en-US" sz="1300" dirty="0">
                        <a:latin typeface="Abadi" panose="020B0604020104020204" pitchFamily="34" charset="0"/>
                      </a:endParaRPr>
                    </a:p>
                  </a:txBody>
                  <a:tcPr/>
                </a:tc>
                <a:tc>
                  <a:txBody>
                    <a:bodyPr/>
                    <a:lstStyle/>
                    <a:p>
                      <a:r>
                        <a:rPr lang="en-US" sz="1300" dirty="0" err="1">
                          <a:latin typeface="Abadi" panose="020B0604020104020204" pitchFamily="34" charset="0"/>
                        </a:rPr>
                        <a:t>Jehoiachin</a:t>
                      </a:r>
                      <a:endParaRPr lang="en-US" sz="1300" dirty="0"/>
                    </a:p>
                  </a:txBody>
                  <a:tcPr/>
                </a:tc>
                <a:tc>
                  <a:txBody>
                    <a:bodyPr/>
                    <a:lstStyle/>
                    <a:p>
                      <a:r>
                        <a:rPr lang="en-US" sz="1300" dirty="0">
                          <a:latin typeface="Abadi" panose="020B0604020104020204" pitchFamily="34" charset="0"/>
                        </a:rPr>
                        <a:t>598</a:t>
                      </a:r>
                      <a:r>
                        <a:rPr lang="en-US" sz="1300" baseline="0" dirty="0"/>
                        <a:t> BC</a:t>
                      </a:r>
                      <a:endParaRPr lang="en-US" sz="1300" dirty="0"/>
                    </a:p>
                  </a:txBody>
                  <a:tcPr/>
                </a:tc>
                <a:tc>
                  <a:txBody>
                    <a:bodyPr/>
                    <a:lstStyle/>
                    <a:p>
                      <a:r>
                        <a:rPr lang="en-US" sz="1300" dirty="0">
                          <a:latin typeface="Abadi" panose="020B0604020104020204" pitchFamily="34" charset="0"/>
                        </a:rPr>
                        <a:t>3 mon</a:t>
                      </a:r>
                    </a:p>
                  </a:txBody>
                  <a:tcPr/>
                </a:tc>
                <a:tc>
                  <a:txBody>
                    <a:bodyPr/>
                    <a:lstStyle/>
                    <a:p>
                      <a:r>
                        <a:rPr lang="en-US" sz="1300" dirty="0">
                          <a:latin typeface="Abadi" panose="020B0604020104020204" pitchFamily="34" charset="0"/>
                        </a:rPr>
                        <a:t>Jeremiah, Daniel</a:t>
                      </a:r>
                    </a:p>
                  </a:txBody>
                  <a:tcPr/>
                </a:tc>
                <a:extLst>
                  <a:ext uri="{0D108BD9-81ED-4DB2-BD59-A6C34878D82A}">
                    <a16:rowId xmlns:a16="http://schemas.microsoft.com/office/drawing/2014/main" val="10019"/>
                  </a:ext>
                </a:extLst>
              </a:tr>
              <a:tr h="231252">
                <a:tc>
                  <a:txBody>
                    <a:bodyPr/>
                    <a:lstStyle/>
                    <a:p>
                      <a:endParaRPr lang="en-US" sz="1300" dirty="0">
                        <a:latin typeface="Abadi" panose="020B0604020104020204" pitchFamily="34" charset="0"/>
                      </a:endParaRPr>
                    </a:p>
                  </a:txBody>
                  <a:tcPr/>
                </a:tc>
                <a:tc>
                  <a:txBody>
                    <a:bodyPr/>
                    <a:lstStyle/>
                    <a:p>
                      <a:endParaRPr lang="en-US" sz="1300" dirty="0">
                        <a:latin typeface="Abadi" panose="020B0604020104020204" pitchFamily="34" charset="0"/>
                      </a:endParaRPr>
                    </a:p>
                  </a:txBody>
                  <a:tcPr/>
                </a:tc>
                <a:tc>
                  <a:txBody>
                    <a:bodyPr/>
                    <a:lstStyle/>
                    <a:p>
                      <a:endParaRPr lang="en-US" sz="1300" dirty="0">
                        <a:latin typeface="Abadi" panose="020B0604020104020204" pitchFamily="34" charset="0"/>
                      </a:endParaRPr>
                    </a:p>
                  </a:txBody>
                  <a:tcPr/>
                </a:tc>
                <a:tc>
                  <a:txBody>
                    <a:bodyPr/>
                    <a:lstStyle/>
                    <a:p>
                      <a:endParaRPr lang="en-US" sz="1300" dirty="0">
                        <a:latin typeface="Abadi" panose="020B0604020104020204" pitchFamily="34" charset="0"/>
                      </a:endParaRPr>
                    </a:p>
                  </a:txBody>
                  <a:tcPr/>
                </a:tc>
                <a:tc>
                  <a:txBody>
                    <a:bodyPr/>
                    <a:lstStyle/>
                    <a:p>
                      <a:r>
                        <a:rPr lang="en-US" sz="1300" dirty="0">
                          <a:latin typeface="Abadi" panose="020B0604020104020204" pitchFamily="34" charset="0"/>
                        </a:rPr>
                        <a:t>Zedekiah</a:t>
                      </a:r>
                    </a:p>
                  </a:txBody>
                  <a:tcPr/>
                </a:tc>
                <a:tc>
                  <a:txBody>
                    <a:bodyPr/>
                    <a:lstStyle/>
                    <a:p>
                      <a:r>
                        <a:rPr lang="en-US" sz="1300" dirty="0">
                          <a:latin typeface="Abadi" panose="020B0604020104020204" pitchFamily="34" charset="0"/>
                        </a:rPr>
                        <a:t>597-586 BC</a:t>
                      </a:r>
                    </a:p>
                  </a:txBody>
                  <a:tcPr/>
                </a:tc>
                <a:tc>
                  <a:txBody>
                    <a:bodyPr/>
                    <a:lstStyle/>
                    <a:p>
                      <a:r>
                        <a:rPr lang="en-US" sz="1300" dirty="0">
                          <a:latin typeface="Abadi" panose="020B0604020104020204" pitchFamily="34" charset="0"/>
                        </a:rPr>
                        <a:t>11</a:t>
                      </a:r>
                    </a:p>
                  </a:txBody>
                  <a:tcPr/>
                </a:tc>
                <a:tc>
                  <a:txBody>
                    <a:bodyPr/>
                    <a:lstStyle/>
                    <a:p>
                      <a:r>
                        <a:rPr lang="en-US" sz="1300" dirty="0">
                          <a:latin typeface="Abadi" panose="020B0604020104020204" pitchFamily="34" charset="0"/>
                        </a:rPr>
                        <a:t>Jeremiah, Ezekiel, Daniel</a:t>
                      </a:r>
                    </a:p>
                  </a:txBody>
                  <a:tcPr/>
                </a:tc>
                <a:extLst>
                  <a:ext uri="{0D108BD9-81ED-4DB2-BD59-A6C34878D82A}">
                    <a16:rowId xmlns:a16="http://schemas.microsoft.com/office/drawing/2014/main" val="10020"/>
                  </a:ext>
                </a:extLst>
              </a:tr>
            </a:tbl>
          </a:graphicData>
        </a:graphic>
      </p:graphicFrame>
      <p:sp>
        <p:nvSpPr>
          <p:cNvPr id="4" name="TextBox 3"/>
          <p:cNvSpPr txBox="1"/>
          <p:nvPr/>
        </p:nvSpPr>
        <p:spPr>
          <a:xfrm>
            <a:off x="6095999" y="-53013"/>
            <a:ext cx="6083929" cy="369332"/>
          </a:xfrm>
          <a:prstGeom prst="rect">
            <a:avLst/>
          </a:prstGeom>
          <a:noFill/>
        </p:spPr>
        <p:txBody>
          <a:bodyPr wrap="square" rtlCol="0">
            <a:spAutoFit/>
          </a:bodyPr>
          <a:lstStyle/>
          <a:p>
            <a:pPr algn="ctr"/>
            <a:r>
              <a:rPr lang="en-US" dirty="0">
                <a:latin typeface="Abadi" panose="020B0604020104020204" pitchFamily="34" charset="0"/>
              </a:rPr>
              <a:t>Israel—931 BC to 722 BC</a:t>
            </a:r>
          </a:p>
        </p:txBody>
      </p:sp>
      <p:sp>
        <p:nvSpPr>
          <p:cNvPr id="5" name="TextBox 4"/>
          <p:cNvSpPr txBox="1"/>
          <p:nvPr/>
        </p:nvSpPr>
        <p:spPr>
          <a:xfrm>
            <a:off x="37313" y="-53013"/>
            <a:ext cx="6083929" cy="369332"/>
          </a:xfrm>
          <a:prstGeom prst="rect">
            <a:avLst/>
          </a:prstGeom>
          <a:noFill/>
        </p:spPr>
        <p:txBody>
          <a:bodyPr wrap="square" rtlCol="0">
            <a:spAutoFit/>
          </a:bodyPr>
          <a:lstStyle/>
          <a:p>
            <a:pPr algn="ctr"/>
            <a:r>
              <a:rPr lang="en-US" dirty="0">
                <a:latin typeface="Abadi" panose="020B0604020104020204" pitchFamily="34" charset="0"/>
              </a:rPr>
              <a:t>Judah—931 BC to 586 BC</a:t>
            </a:r>
          </a:p>
        </p:txBody>
      </p:sp>
      <p:sp>
        <p:nvSpPr>
          <p:cNvPr id="6" name="Rectangle 5"/>
          <p:cNvSpPr/>
          <p:nvPr/>
        </p:nvSpPr>
        <p:spPr>
          <a:xfrm>
            <a:off x="0" y="6491150"/>
            <a:ext cx="3193503" cy="246221"/>
          </a:xfrm>
          <a:prstGeom prst="rect">
            <a:avLst/>
          </a:prstGeom>
        </p:spPr>
        <p:txBody>
          <a:bodyPr wrap="none">
            <a:spAutoFit/>
          </a:bodyPr>
          <a:lstStyle/>
          <a:p>
            <a:r>
              <a:rPr lang="en-US" sz="1000" dirty="0">
                <a:latin typeface="Abadi" panose="020B0604020104020204" pitchFamily="34" charset="0"/>
              </a:rPr>
              <a:t>http://gen2revarg.com/gentorevkingsandprophets.html</a:t>
            </a:r>
          </a:p>
        </p:txBody>
      </p:sp>
      <p:sp>
        <p:nvSpPr>
          <p:cNvPr id="7" name="Rectangle 6"/>
          <p:cNvSpPr/>
          <p:nvPr/>
        </p:nvSpPr>
        <p:spPr>
          <a:xfrm>
            <a:off x="3676806" y="6491150"/>
            <a:ext cx="1834156" cy="246221"/>
          </a:xfrm>
          <a:prstGeom prst="rect">
            <a:avLst/>
          </a:prstGeom>
        </p:spPr>
        <p:txBody>
          <a:bodyPr wrap="none">
            <a:spAutoFit/>
          </a:bodyPr>
          <a:lstStyle/>
          <a:p>
            <a:r>
              <a:rPr lang="en-US" sz="1000" dirty="0">
                <a:solidFill>
                  <a:srgbClr val="FF0000"/>
                </a:solidFill>
                <a:latin typeface="Abadi" panose="020B0604020104020204" pitchFamily="34" charset="0"/>
              </a:rPr>
              <a:t>Red indicates Righteous Kings</a:t>
            </a:r>
          </a:p>
        </p:txBody>
      </p:sp>
      <p:sp>
        <p:nvSpPr>
          <p:cNvPr id="3" name="TextBox 2"/>
          <p:cNvSpPr txBox="1"/>
          <p:nvPr/>
        </p:nvSpPr>
        <p:spPr>
          <a:xfrm>
            <a:off x="5314384" y="36784"/>
            <a:ext cx="1837854" cy="276999"/>
          </a:xfrm>
          <a:prstGeom prst="rect">
            <a:avLst/>
          </a:prstGeom>
          <a:noFill/>
        </p:spPr>
        <p:txBody>
          <a:bodyPr wrap="square" rtlCol="0">
            <a:spAutoFit/>
          </a:bodyPr>
          <a:lstStyle/>
          <a:p>
            <a:r>
              <a:rPr lang="en-US" sz="1200" dirty="0">
                <a:latin typeface="Abadi" panose="020B0604020104020204" pitchFamily="34" charset="0"/>
              </a:rPr>
              <a:t>Approximate dates</a:t>
            </a:r>
          </a:p>
        </p:txBody>
      </p:sp>
      <p:sp>
        <p:nvSpPr>
          <p:cNvPr id="8" name="Rectangle 7"/>
          <p:cNvSpPr/>
          <p:nvPr/>
        </p:nvSpPr>
        <p:spPr>
          <a:xfrm>
            <a:off x="180659" y="6705500"/>
            <a:ext cx="2470548" cy="246221"/>
          </a:xfrm>
          <a:prstGeom prst="rect">
            <a:avLst/>
          </a:prstGeom>
        </p:spPr>
        <p:txBody>
          <a:bodyPr wrap="none">
            <a:spAutoFit/>
          </a:bodyPr>
          <a:lstStyle/>
          <a:p>
            <a:r>
              <a:rPr lang="en-US" sz="1000" dirty="0">
                <a:latin typeface="Abadi" panose="020B0604020104020204" pitchFamily="34" charset="0"/>
              </a:rPr>
              <a:t>Mark Barry—the kings of Judah and Israel</a:t>
            </a:r>
          </a:p>
        </p:txBody>
      </p:sp>
    </p:spTree>
    <p:extLst>
      <p:ext uri="{BB962C8B-B14F-4D97-AF65-F5344CB8AC3E}">
        <p14:creationId xmlns:p14="http://schemas.microsoft.com/office/powerpoint/2010/main" val="3446516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998" y="103929"/>
            <a:ext cx="6096000" cy="2492990"/>
          </a:xfrm>
          <a:prstGeom prst="rect">
            <a:avLst/>
          </a:prstGeom>
          <a:ln>
            <a:solidFill>
              <a:schemeClr val="tx1"/>
            </a:solidFill>
          </a:ln>
        </p:spPr>
        <p:txBody>
          <a:bodyPr>
            <a:spAutoFit/>
          </a:bodyPr>
          <a:lstStyle/>
          <a:p>
            <a:pPr fontAlgn="base"/>
            <a:r>
              <a:rPr lang="en-US" sz="1200" b="1" i="1" dirty="0">
                <a:effectLst/>
                <a:latin typeface="Calibri" panose="020F0502020204030204" pitchFamily="34" charset="0"/>
              </a:rPr>
              <a:t>Manasseh</a:t>
            </a:r>
            <a:r>
              <a:rPr lang="en-US" sz="1200" b="0" i="1" dirty="0">
                <a:effectLst/>
                <a:latin typeface="Calibri" panose="020F0502020204030204" pitchFamily="34" charset="0"/>
              </a:rPr>
              <a:t> (686–642  B.C.).</a:t>
            </a:r>
            <a:r>
              <a:rPr lang="en-US" sz="1200" b="0" i="0" dirty="0">
                <a:effectLst/>
                <a:latin typeface="Calibri" panose="020F0502020204030204" pitchFamily="34" charset="0"/>
              </a:rPr>
              <a:t> see </a:t>
            </a:r>
            <a:r>
              <a:rPr lang="en-US" sz="1200" b="0" i="0" u="none" strike="noStrike" dirty="0">
                <a:effectLst/>
                <a:latin typeface="Calibri" panose="020F0502020204030204" pitchFamily="34" charset="0"/>
              </a:rPr>
              <a:t>2 Kings 21:1–18</a:t>
            </a:r>
            <a:r>
              <a:rPr lang="en-US" sz="1200" b="0" i="0" dirty="0">
                <a:effectLst/>
                <a:latin typeface="Calibri" panose="020F0502020204030204" pitchFamily="34" charset="0"/>
              </a:rPr>
              <a:t>;</a:t>
            </a:r>
            <a:r>
              <a:rPr lang="en-US" sz="1200" b="0" i="0" u="none" strike="noStrike" dirty="0">
                <a:effectLst/>
                <a:latin typeface="Calibri" panose="020F0502020204030204" pitchFamily="34" charset="0"/>
              </a:rPr>
              <a:t>2 Chronicles 33:1–20</a:t>
            </a:r>
            <a:r>
              <a:rPr lang="en-US" sz="1200" b="0" i="0" dirty="0">
                <a:effectLst/>
                <a:latin typeface="Calibri" panose="020F0502020204030204" pitchFamily="34" charset="0"/>
              </a:rPr>
              <a:t>. </a:t>
            </a:r>
          </a:p>
          <a:p>
            <a:pPr fontAlgn="base"/>
            <a:endParaRPr lang="en-US" sz="1200" dirty="0">
              <a:latin typeface="Calibri" panose="020F0502020204030204" pitchFamily="34" charset="0"/>
            </a:endParaRPr>
          </a:p>
          <a:p>
            <a:pPr fontAlgn="base"/>
            <a:r>
              <a:rPr lang="en-US" sz="1200" b="0" i="0" dirty="0">
                <a:effectLst/>
                <a:latin typeface="Calibri" panose="020F0502020204030204" pitchFamily="34" charset="0"/>
              </a:rPr>
              <a:t>Son of Hezekiah. Ruled jointly with his father for eleven years because of his father’s illness and to prepare himself to govern the people. Continued Judah’s tributary status with Assyria. Rebuilt all the idolatrous places his father had destroyed. Placed idols in the temple in Jerusalem and offered his children in human sacrifice. Was responsible for the shedding of much innocent blood.</a:t>
            </a:r>
          </a:p>
          <a:p>
            <a:pPr fontAlgn="base"/>
            <a:r>
              <a:rPr lang="en-US" sz="1200" b="0" i="0" dirty="0">
                <a:effectLst/>
                <a:latin typeface="Calibri" panose="020F0502020204030204" pitchFamily="34" charset="0"/>
              </a:rPr>
              <a:t>Numerous prophets labored with this wicked king to no avail, and he killed several of them. Tradition says he martyred Isaiah. The Assyrians took Manasseh hostage for a time. Upon his return he restored the temple and repaired the city walls.</a:t>
            </a:r>
          </a:p>
          <a:p>
            <a:pPr algn="ctr"/>
            <a:r>
              <a:rPr lang="en-US" sz="1200" dirty="0">
                <a:latin typeface="Abadi" panose="020B0604020104020204" pitchFamily="34" charset="0"/>
              </a:rPr>
              <a:t>Old Testament Institute Manual </a:t>
            </a:r>
          </a:p>
          <a:p>
            <a:pPr algn="ctr"/>
            <a:r>
              <a:rPr lang="en-US" sz="1200" dirty="0">
                <a:latin typeface="Abadi" panose="020B0604020104020204" pitchFamily="34" charset="0"/>
              </a:rPr>
              <a:t>The Divided Kingdoms</a:t>
            </a:r>
          </a:p>
          <a:p>
            <a:pPr fontAlgn="base"/>
            <a:endParaRPr lang="en-US" sz="1200" b="0" i="0" dirty="0">
              <a:effectLst/>
              <a:latin typeface="Calibri" panose="020F0502020204030204" pitchFamily="34" charset="0"/>
            </a:endParaRPr>
          </a:p>
        </p:txBody>
      </p:sp>
      <p:sp>
        <p:nvSpPr>
          <p:cNvPr id="3" name="Rectangle 2"/>
          <p:cNvSpPr/>
          <p:nvPr/>
        </p:nvSpPr>
        <p:spPr>
          <a:xfrm>
            <a:off x="168998" y="2596919"/>
            <a:ext cx="6096000" cy="1569660"/>
          </a:xfrm>
          <a:prstGeom prst="rect">
            <a:avLst/>
          </a:prstGeom>
          <a:ln>
            <a:solidFill>
              <a:schemeClr val="tx1"/>
            </a:solidFill>
          </a:ln>
        </p:spPr>
        <p:txBody>
          <a:bodyPr>
            <a:spAutoFit/>
          </a:bodyPr>
          <a:lstStyle/>
          <a:p>
            <a:pPr fontAlgn="base"/>
            <a:r>
              <a:rPr lang="en-US" sz="1200" b="1" i="1" dirty="0">
                <a:latin typeface="Abadi" panose="020B0604020104020204" pitchFamily="34" charset="0"/>
              </a:rPr>
              <a:t>Amon </a:t>
            </a:r>
            <a:r>
              <a:rPr lang="en-US" sz="1200" i="1" dirty="0">
                <a:latin typeface="Abadi" panose="020B0604020104020204" pitchFamily="34" charset="0"/>
              </a:rPr>
              <a:t>(642–640  B.C.).</a:t>
            </a:r>
            <a:r>
              <a:rPr lang="en-US" sz="1200" dirty="0">
                <a:latin typeface="Abadi" panose="020B0604020104020204" pitchFamily="34" charset="0"/>
              </a:rPr>
              <a:t> see 2 Kings 21:19–26; 2 Chronicles 33:21–24.</a:t>
            </a:r>
          </a:p>
          <a:p>
            <a:pPr fontAlgn="base"/>
            <a:endParaRPr lang="en-US" sz="1200" dirty="0">
              <a:latin typeface="Abadi" panose="020B0604020104020204" pitchFamily="34" charset="0"/>
            </a:endParaRPr>
          </a:p>
          <a:p>
            <a:pPr fontAlgn="base"/>
            <a:r>
              <a:rPr lang="en-US" sz="1200" dirty="0">
                <a:latin typeface="Abadi" panose="020B0604020104020204" pitchFamily="34" charset="0"/>
              </a:rPr>
              <a:t>Son of Manasseh. Turned to all the wicked practices of his father and was assassinated by his own servants.</a:t>
            </a:r>
          </a:p>
          <a:p>
            <a:pPr fontAlgn="base"/>
            <a:r>
              <a:rPr lang="en-US" sz="1200" dirty="0">
                <a:latin typeface="Abadi" panose="020B0604020104020204" pitchFamily="34" charset="0"/>
              </a:rPr>
              <a:t>It was probably during this time that Nahum prophesied.</a:t>
            </a:r>
          </a:p>
          <a:p>
            <a:pPr algn="ctr"/>
            <a:r>
              <a:rPr lang="en-US" sz="1200" dirty="0">
                <a:latin typeface="Abadi" panose="020B0604020104020204" pitchFamily="34" charset="0"/>
              </a:rPr>
              <a:t>Old Testament Institute Manual </a:t>
            </a:r>
          </a:p>
          <a:p>
            <a:pPr algn="ctr"/>
            <a:r>
              <a:rPr lang="en-US" sz="1200" dirty="0">
                <a:latin typeface="Abadi" panose="020B0604020104020204" pitchFamily="34" charset="0"/>
              </a:rPr>
              <a:t>The Divided Kingdoms</a:t>
            </a:r>
          </a:p>
          <a:p>
            <a:pPr fontAlgn="base"/>
            <a:endParaRPr lang="en-US" sz="1200" dirty="0">
              <a:latin typeface="Abadi" panose="020B0604020104020204" pitchFamily="34" charset="0"/>
            </a:endParaRPr>
          </a:p>
        </p:txBody>
      </p:sp>
      <p:sp>
        <p:nvSpPr>
          <p:cNvPr id="5" name="Rectangle 4"/>
          <p:cNvSpPr/>
          <p:nvPr/>
        </p:nvSpPr>
        <p:spPr>
          <a:xfrm>
            <a:off x="168998" y="4181968"/>
            <a:ext cx="6096000" cy="1815882"/>
          </a:xfrm>
          <a:prstGeom prst="rect">
            <a:avLst/>
          </a:prstGeom>
          <a:ln>
            <a:solidFill>
              <a:schemeClr val="tx1"/>
            </a:solidFill>
          </a:ln>
        </p:spPr>
        <p:txBody>
          <a:bodyPr>
            <a:spAutoFit/>
          </a:bodyPr>
          <a:lstStyle/>
          <a:p>
            <a:r>
              <a:rPr lang="en-US" sz="1400" b="1" dirty="0">
                <a:latin typeface="Calibri" panose="020F0502020204030204" pitchFamily="34" charset="0"/>
              </a:rPr>
              <a:t>The Lost Books:</a:t>
            </a:r>
          </a:p>
          <a:p>
            <a:r>
              <a:rPr lang="en-US" sz="1400" dirty="0">
                <a:latin typeface="Calibri" panose="020F0502020204030204" pitchFamily="34" charset="0"/>
              </a:rPr>
              <a:t>Most scholars agree that the book of the law discovered in the temple was some form of the book of Deuteronomy. The book of Deuteronomy, particularly chapter 13, strongly condemns idolatry and most likely led to Josiah’s efforts to end the practice within Judah and restore worship of the true God. “Some scholars also believe that an early version of the books of Joshua–Kings … was compiled in conjunction with this reform to reinforce Josiah’s measures” (</a:t>
            </a:r>
            <a:r>
              <a:rPr lang="en-US" sz="1400" i="1" dirty="0">
                <a:latin typeface="Calibri" panose="020F0502020204030204" pitchFamily="34" charset="0"/>
              </a:rPr>
              <a:t>Oxford Companion to the Bible</a:t>
            </a:r>
            <a:r>
              <a:rPr lang="en-US" sz="1400" dirty="0">
                <a:latin typeface="Calibri" panose="020F0502020204030204" pitchFamily="34" charset="0"/>
              </a:rPr>
              <a:t>[1993], 388).</a:t>
            </a:r>
            <a:endParaRPr lang="en-US" sz="1400" dirty="0">
              <a:latin typeface="Abadi" panose="020B0604020104020204" pitchFamily="34" charset="0"/>
            </a:endParaRPr>
          </a:p>
        </p:txBody>
      </p:sp>
      <p:sp>
        <p:nvSpPr>
          <p:cNvPr id="11" name="Rectangle 10"/>
          <p:cNvSpPr/>
          <p:nvPr/>
        </p:nvSpPr>
        <p:spPr>
          <a:xfrm>
            <a:off x="6261980" y="94876"/>
            <a:ext cx="5842503" cy="3231654"/>
          </a:xfrm>
          <a:prstGeom prst="rect">
            <a:avLst/>
          </a:prstGeom>
          <a:ln>
            <a:solidFill>
              <a:schemeClr val="tx1"/>
            </a:solidFill>
          </a:ln>
        </p:spPr>
        <p:txBody>
          <a:bodyPr wrap="square">
            <a:spAutoFit/>
          </a:bodyPr>
          <a:lstStyle/>
          <a:p>
            <a:r>
              <a:rPr lang="en-US" sz="1200" b="1" dirty="0">
                <a:latin typeface="Abadi" panose="020B0604020104020204" pitchFamily="34" charset="0"/>
              </a:rPr>
              <a:t> Nebuchadnezzar II</a:t>
            </a:r>
            <a:r>
              <a:rPr lang="en-US" sz="1200" dirty="0">
                <a:latin typeface="Abadi" panose="020B0604020104020204" pitchFamily="34" charset="0"/>
              </a:rPr>
              <a:t>, sometimes alternately spelled </a:t>
            </a:r>
            <a:r>
              <a:rPr lang="en-US" sz="1200" dirty="0" err="1">
                <a:latin typeface="Abadi" panose="020B0604020104020204" pitchFamily="34" charset="0"/>
              </a:rPr>
              <a:t>Nebuchadrezzar</a:t>
            </a:r>
            <a:r>
              <a:rPr lang="en-US" sz="1200" dirty="0">
                <a:latin typeface="Abadi" panose="020B0604020104020204" pitchFamily="34" charset="0"/>
              </a:rPr>
              <a:t>, was king of Babylonia from approximately 605 BC until approximately 562 BC. He is considered the greatest king of the </a:t>
            </a:r>
            <a:r>
              <a:rPr lang="en-US" sz="1200" u="sng" dirty="0">
                <a:latin typeface="Abadi" panose="020B0604020104020204" pitchFamily="34" charset="0"/>
              </a:rPr>
              <a:t>Babylonian Empire</a:t>
            </a:r>
            <a:r>
              <a:rPr lang="en-US" sz="1200" dirty="0">
                <a:latin typeface="Abadi" panose="020B0604020104020204" pitchFamily="34" charset="0"/>
              </a:rPr>
              <a:t> and is credited with the construction of the Hanging Gardens of Babylon. Nebuchadnezzar is mentioned by name around 90 times in the Bible, in both the historical and prophetic literature of the Hebrew Scriptures. Nebuchadnezzar receives the most attention in the book of Daniel, appearing as the main character, beside </a:t>
            </a:r>
            <a:r>
              <a:rPr lang="en-US" sz="1200" u="sng" dirty="0">
                <a:latin typeface="Abadi" panose="020B0604020104020204" pitchFamily="34" charset="0"/>
              </a:rPr>
              <a:t>Daniel</a:t>
            </a:r>
            <a:r>
              <a:rPr lang="en-US" sz="1200" dirty="0">
                <a:latin typeface="Abadi" panose="020B0604020104020204" pitchFamily="34" charset="0"/>
              </a:rPr>
              <a:t>, in chapters 1–4.</a:t>
            </a:r>
            <a:br>
              <a:rPr lang="en-US" sz="1200" dirty="0">
                <a:latin typeface="Abadi" panose="020B0604020104020204" pitchFamily="34" charset="0"/>
              </a:rPr>
            </a:br>
            <a:br>
              <a:rPr lang="en-US" sz="1200" dirty="0">
                <a:latin typeface="Abadi" panose="020B0604020104020204" pitchFamily="34" charset="0"/>
              </a:rPr>
            </a:br>
            <a:r>
              <a:rPr lang="en-US" sz="1200" dirty="0">
                <a:latin typeface="Abadi" panose="020B0604020104020204" pitchFamily="34" charset="0"/>
              </a:rPr>
              <a:t>In biblical history, Nebuchadnezzar is most famous for the conquering of Judah and the destruction of Judah and Jerusalem in 586 BC. Judah had become a tribute state to Babylon in 605 BC but rebelled in 597 BC during the reign of </a:t>
            </a:r>
            <a:r>
              <a:rPr lang="en-US" sz="1200" dirty="0" err="1">
                <a:latin typeface="Abadi" panose="020B0604020104020204" pitchFamily="34" charset="0"/>
              </a:rPr>
              <a:t>Jehoiachin</a:t>
            </a:r>
            <a:r>
              <a:rPr lang="en-US" sz="1200" dirty="0">
                <a:latin typeface="Abadi" panose="020B0604020104020204" pitchFamily="34" charset="0"/>
              </a:rPr>
              <a:t> and then again in 588 BC during the reign of Zedekiah. Tired of the rebellions, and seeing that Judah had not learned its lesson when he invaded, conquered, and deported Judah in 597, Nebuchadnezzar and his general, </a:t>
            </a:r>
            <a:r>
              <a:rPr lang="en-US" sz="1200" dirty="0" err="1">
                <a:latin typeface="Abadi" panose="020B0604020104020204" pitchFamily="34" charset="0"/>
              </a:rPr>
              <a:t>Nebuzaradan</a:t>
            </a:r>
            <a:r>
              <a:rPr lang="en-US" sz="1200" dirty="0">
                <a:latin typeface="Abadi" panose="020B0604020104020204" pitchFamily="34" charset="0"/>
              </a:rPr>
              <a:t>, proceeded to completely destroy the temple and most of Jerusalem, deporting most of the remaining residents to Babylon. In this, Nebuchadnezzar served as God’s instrument of judgment on Judah for its idolatry, unfaithfulness, and disobedience (</a:t>
            </a:r>
            <a:r>
              <a:rPr lang="en-US" sz="1200" u="sng" dirty="0">
                <a:latin typeface="Abadi" panose="020B0604020104020204" pitchFamily="34" charset="0"/>
              </a:rPr>
              <a:t>Jeremiah 25:9</a:t>
            </a:r>
            <a:r>
              <a:rPr lang="en-US" sz="1200" dirty="0">
                <a:latin typeface="Abadi" panose="020B0604020104020204" pitchFamily="34" charset="0"/>
              </a:rPr>
              <a:t>).</a:t>
            </a:r>
          </a:p>
        </p:txBody>
      </p:sp>
    </p:spTree>
    <p:extLst>
      <p:ext uri="{BB962C8B-B14F-4D97-AF65-F5344CB8AC3E}">
        <p14:creationId xmlns:p14="http://schemas.microsoft.com/office/powerpoint/2010/main" val="4171100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998" y="103929"/>
            <a:ext cx="6096000" cy="3231654"/>
          </a:xfrm>
          <a:prstGeom prst="rect">
            <a:avLst/>
          </a:prstGeom>
          <a:ln>
            <a:solidFill>
              <a:schemeClr val="tx1"/>
            </a:solidFill>
          </a:ln>
        </p:spPr>
        <p:txBody>
          <a:bodyPr>
            <a:spAutoFit/>
          </a:bodyPr>
          <a:lstStyle/>
          <a:p>
            <a:pPr fontAlgn="base"/>
            <a:r>
              <a:rPr lang="en-US" sz="1200" b="1" i="1" dirty="0">
                <a:latin typeface="Abadi" panose="020B0604020104020204" pitchFamily="34" charset="0"/>
              </a:rPr>
              <a:t>Zedekiah/</a:t>
            </a:r>
            <a:r>
              <a:rPr lang="en-US" sz="1200" b="1" i="1" dirty="0" err="1">
                <a:latin typeface="Abadi" panose="020B0604020104020204" pitchFamily="34" charset="0"/>
              </a:rPr>
              <a:t>Mattaniah</a:t>
            </a:r>
            <a:r>
              <a:rPr lang="en-US" sz="1200" i="1" dirty="0">
                <a:latin typeface="Abadi" panose="020B0604020104020204" pitchFamily="34" charset="0"/>
              </a:rPr>
              <a:t> (597–587  B.C.).</a:t>
            </a:r>
            <a:r>
              <a:rPr lang="en-US" sz="1200" dirty="0">
                <a:latin typeface="Abadi" panose="020B0604020104020204" pitchFamily="34" charset="0"/>
              </a:rPr>
              <a:t> see 2 Kings 24:18 through 25:26; 2 Chronicles 36:11–21. </a:t>
            </a:r>
          </a:p>
          <a:p>
            <a:pPr fontAlgn="base"/>
            <a:endParaRPr lang="en-US" sz="1200" dirty="0">
              <a:latin typeface="Abadi" panose="020B0604020104020204" pitchFamily="34" charset="0"/>
            </a:endParaRPr>
          </a:p>
          <a:p>
            <a:pPr fontAlgn="base"/>
            <a:r>
              <a:rPr lang="en-US" sz="1200" dirty="0">
                <a:latin typeface="Abadi" panose="020B0604020104020204" pitchFamily="34" charset="0"/>
              </a:rPr>
              <a:t>Brother of </a:t>
            </a:r>
            <a:r>
              <a:rPr lang="en-US" sz="1200" dirty="0" err="1">
                <a:latin typeface="Abadi" panose="020B0604020104020204" pitchFamily="34" charset="0"/>
              </a:rPr>
              <a:t>Jehoahaz</a:t>
            </a:r>
            <a:r>
              <a:rPr lang="en-US" sz="1200" dirty="0">
                <a:latin typeface="Abadi" panose="020B0604020104020204" pitchFamily="34" charset="0"/>
              </a:rPr>
              <a:t> and half brother of </a:t>
            </a:r>
            <a:r>
              <a:rPr lang="en-US" sz="1200" dirty="0" err="1">
                <a:latin typeface="Abadi" panose="020B0604020104020204" pitchFamily="34" charset="0"/>
              </a:rPr>
              <a:t>Eliakim</a:t>
            </a:r>
            <a:r>
              <a:rPr lang="en-US" sz="1200" dirty="0">
                <a:latin typeface="Abadi" panose="020B0604020104020204" pitchFamily="34" charset="0"/>
              </a:rPr>
              <a:t>/</a:t>
            </a:r>
            <a:r>
              <a:rPr lang="en-US" sz="1200" dirty="0" err="1">
                <a:latin typeface="Abadi" panose="020B0604020104020204" pitchFamily="34" charset="0"/>
              </a:rPr>
              <a:t>Jehoiakim</a:t>
            </a:r>
            <a:r>
              <a:rPr lang="en-US" sz="1200" dirty="0">
                <a:latin typeface="Abadi" panose="020B0604020104020204" pitchFamily="34" charset="0"/>
              </a:rPr>
              <a:t>. Established as king by the Babylonians, who changed his name to Zedekiah. Showed loyalty at first to Babylonia, but later rebelled at the encouragement of those who preferred an alliance with Egypt. Nebuchadnezzar finally sent his forces against Judah, destroying the temples, palaces, and city proper of Jerusalem. Most of the people were then exiled to Babylon, and the kingdom of Judah became only a memory. During the first year of Zedekiah’s reign Lehi prophesied and was then told to flee from Jerusalem (see 1 Nephi 1:4, 2:2). During the terrible times at the end of his reign, Zedekiah imprisoned Jeremiah for prophesying of the impending destruction of Judah.</a:t>
            </a:r>
          </a:p>
          <a:p>
            <a:pPr fontAlgn="base"/>
            <a:endParaRPr lang="en-US" sz="1200" b="0" i="0" dirty="0">
              <a:effectLst/>
              <a:latin typeface="Calibri" panose="020F0502020204030204" pitchFamily="34" charset="0"/>
            </a:endParaRPr>
          </a:p>
          <a:p>
            <a:pPr fontAlgn="base"/>
            <a:r>
              <a:rPr lang="en-US" sz="1200" dirty="0">
                <a:latin typeface="Abadi" panose="020B0604020104020204" pitchFamily="34" charset="0"/>
              </a:rPr>
              <a:t>The fall of Judah and the exile in Babylon began another era in the history of the Lord’s people.</a:t>
            </a:r>
          </a:p>
          <a:p>
            <a:pPr fontAlgn="base"/>
            <a:r>
              <a:rPr lang="en-US" sz="1200" b="0" i="0" dirty="0">
                <a:effectLst/>
                <a:latin typeface="Calibri" panose="020F0502020204030204" pitchFamily="34" charset="0"/>
              </a:rPr>
              <a:t> The Old Testament Institute Manual </a:t>
            </a:r>
            <a:r>
              <a:rPr lang="en-US" sz="1200" b="0" i="1" dirty="0">
                <a:effectLst/>
                <a:latin typeface="Calibri" panose="020F0502020204030204" pitchFamily="34" charset="0"/>
              </a:rPr>
              <a:t>The Divided Kingdoms</a:t>
            </a:r>
            <a:endParaRPr lang="en-US" sz="1200" b="0" i="0" dirty="0">
              <a:effectLst/>
              <a:latin typeface="Calibri" panose="020F0502020204030204" pitchFamily="34" charset="0"/>
            </a:endParaRPr>
          </a:p>
          <a:p>
            <a:pPr fontAlgn="base"/>
            <a:endParaRPr lang="en-US" sz="1200" b="0" i="0" dirty="0">
              <a:effectLst/>
              <a:latin typeface="Calibri" panose="020F0502020204030204" pitchFamily="34" charset="0"/>
            </a:endParaRPr>
          </a:p>
        </p:txBody>
      </p:sp>
      <p:sp>
        <p:nvSpPr>
          <p:cNvPr id="3" name="Rectangle 2"/>
          <p:cNvSpPr/>
          <p:nvPr/>
        </p:nvSpPr>
        <p:spPr>
          <a:xfrm>
            <a:off x="186023" y="3326816"/>
            <a:ext cx="6096000" cy="2462213"/>
          </a:xfrm>
          <a:prstGeom prst="rect">
            <a:avLst/>
          </a:prstGeom>
          <a:ln>
            <a:solidFill>
              <a:schemeClr val="tx1"/>
            </a:solidFill>
          </a:ln>
        </p:spPr>
        <p:txBody>
          <a:bodyPr wrap="square">
            <a:spAutoFit/>
          </a:bodyPr>
          <a:lstStyle/>
          <a:p>
            <a:r>
              <a:rPr lang="en-US" sz="1100" b="1" dirty="0">
                <a:latin typeface="Abadi" panose="020B0604020104020204" pitchFamily="34" charset="0"/>
              </a:rPr>
              <a:t>St. Jerome says that </a:t>
            </a:r>
            <a:r>
              <a:rPr lang="en-US" sz="1100" b="1" dirty="0" err="1">
                <a:latin typeface="Abadi" panose="020B0604020104020204" pitchFamily="34" charset="0"/>
              </a:rPr>
              <a:t>Topheth</a:t>
            </a:r>
            <a:r>
              <a:rPr lang="en-US" sz="1100" b="1" dirty="0">
                <a:latin typeface="Abadi" panose="020B0604020104020204" pitchFamily="34" charset="0"/>
              </a:rPr>
              <a:t> </a:t>
            </a:r>
            <a:r>
              <a:rPr lang="en-US" sz="1100" dirty="0">
                <a:latin typeface="Abadi" panose="020B0604020104020204" pitchFamily="34" charset="0"/>
              </a:rPr>
              <a:t>was a fine and pleasant place, well watered with fountains, and adorned with gardens. The valley of the son of </a:t>
            </a:r>
            <a:r>
              <a:rPr lang="en-US" sz="1100" dirty="0" err="1">
                <a:latin typeface="Abadi" panose="020B0604020104020204" pitchFamily="34" charset="0"/>
              </a:rPr>
              <a:t>Hinnom</a:t>
            </a:r>
            <a:r>
              <a:rPr lang="en-US" sz="1100" dirty="0">
                <a:latin typeface="Abadi" panose="020B0604020104020204" pitchFamily="34" charset="0"/>
              </a:rPr>
              <a:t>, or </a:t>
            </a:r>
            <a:r>
              <a:rPr lang="en-US" sz="1100" dirty="0" err="1">
                <a:latin typeface="Abadi" panose="020B0604020104020204" pitchFamily="34" charset="0"/>
              </a:rPr>
              <a:t>Gehenna</a:t>
            </a:r>
            <a:r>
              <a:rPr lang="en-US" sz="1100" dirty="0">
                <a:latin typeface="Abadi" panose="020B0604020104020204" pitchFamily="34" charset="0"/>
              </a:rPr>
              <a:t>, was in one part; here it appears the sacred rites of </a:t>
            </a:r>
            <a:r>
              <a:rPr lang="en-US" sz="1100" dirty="0" err="1">
                <a:latin typeface="Abadi" panose="020B0604020104020204" pitchFamily="34" charset="0"/>
              </a:rPr>
              <a:t>Molech</a:t>
            </a:r>
            <a:r>
              <a:rPr lang="en-US" sz="1100" dirty="0">
                <a:latin typeface="Abadi" panose="020B0604020104020204" pitchFamily="34" charset="0"/>
              </a:rPr>
              <a:t> were performed, and to this all the filth of the city was carried, and perpetual fires were kept up in order to consume it…It is here said that Josiah defiled this place that no man might make his son or his daughter to pass through the fire (Adam Clarke Bible Commentary)</a:t>
            </a:r>
            <a:endParaRPr lang="en-US" sz="1100" b="1" dirty="0">
              <a:solidFill>
                <a:srgbClr val="4D4D4D"/>
              </a:solidFill>
              <a:latin typeface="Abadi" panose="020B0604020104020204" pitchFamily="34" charset="0"/>
            </a:endParaRPr>
          </a:p>
          <a:p>
            <a:r>
              <a:rPr lang="en-US" sz="1100" b="1" dirty="0" err="1">
                <a:solidFill>
                  <a:srgbClr val="4D4D4D"/>
                </a:solidFill>
                <a:latin typeface="Abadi" panose="020B0604020104020204" pitchFamily="34" charset="0"/>
              </a:rPr>
              <a:t>Molech</a:t>
            </a:r>
            <a:r>
              <a:rPr lang="en-US" sz="1100" b="1" dirty="0">
                <a:solidFill>
                  <a:srgbClr val="4D4D4D"/>
                </a:solidFill>
                <a:latin typeface="Abadi" panose="020B0604020104020204" pitchFamily="34" charset="0"/>
              </a:rPr>
              <a:t> (Moloch) worship:</a:t>
            </a:r>
          </a:p>
          <a:p>
            <a:r>
              <a:rPr lang="en-US" sz="1100" dirty="0">
                <a:solidFill>
                  <a:srgbClr val="4D4D4D"/>
                </a:solidFill>
                <a:latin typeface="Abadi" panose="020B0604020104020204" pitchFamily="34" charset="0"/>
              </a:rPr>
              <a:t>From the fact that I Kings 11: 7 calls </a:t>
            </a:r>
            <a:r>
              <a:rPr lang="en-US" sz="1100" dirty="0" err="1">
                <a:solidFill>
                  <a:srgbClr val="4D4D4D"/>
                </a:solidFill>
                <a:latin typeface="Abadi" panose="020B0604020104020204" pitchFamily="34" charset="0"/>
              </a:rPr>
              <a:t>Molech</a:t>
            </a:r>
            <a:r>
              <a:rPr lang="en-US" sz="1100" dirty="0">
                <a:solidFill>
                  <a:srgbClr val="4D4D4D"/>
                </a:solidFill>
                <a:latin typeface="Abadi" panose="020B0604020104020204" pitchFamily="34" charset="0"/>
              </a:rPr>
              <a:t> the "abomination of the children of Ammon“</a:t>
            </a:r>
          </a:p>
          <a:p>
            <a:r>
              <a:rPr lang="en-US" sz="1100" dirty="0">
                <a:latin typeface="Abadi" panose="020B0604020104020204" pitchFamily="34" charset="0"/>
              </a:rPr>
              <a:t>Moloch had associations with a particular kind of propitiatory child sacrifice by parents. Moloch figures in the Book of Deuteronomy and in the Book of Leviticus as a forbidden form of idolatry (Leviticus 18:21: "And thou shalt not let any of thy seeds (children) pass through the fire to Moloch"). In the Old Testament, </a:t>
            </a:r>
            <a:r>
              <a:rPr lang="en-US" sz="1100" dirty="0" err="1">
                <a:latin typeface="Abadi" panose="020B0604020104020204" pitchFamily="34" charset="0"/>
              </a:rPr>
              <a:t>Gehenna</a:t>
            </a:r>
            <a:r>
              <a:rPr lang="en-US" sz="1100" dirty="0">
                <a:latin typeface="Abadi" panose="020B0604020104020204" pitchFamily="34" charset="0"/>
              </a:rPr>
              <a:t> was a valley by Jerusalem, where followers of various </a:t>
            </a:r>
            <a:r>
              <a:rPr lang="en-US" sz="1100" dirty="0" err="1">
                <a:latin typeface="Abadi" panose="020B0604020104020204" pitchFamily="34" charset="0"/>
              </a:rPr>
              <a:t>Baalim</a:t>
            </a:r>
            <a:r>
              <a:rPr lang="en-US" sz="1100" dirty="0">
                <a:latin typeface="Abadi" panose="020B0604020104020204" pitchFamily="34" charset="0"/>
              </a:rPr>
              <a:t> and Canaanite gods, including Moloch, sacrificed their children by fire (2 Chr. 28:3, 33:6; Jer. 7:31, 19:2–6). Jewish Bible and Wikipedia</a:t>
            </a:r>
          </a:p>
        </p:txBody>
      </p:sp>
      <p:sp>
        <p:nvSpPr>
          <p:cNvPr id="4" name="Rectangle 3"/>
          <p:cNvSpPr/>
          <p:nvPr/>
        </p:nvSpPr>
        <p:spPr>
          <a:xfrm>
            <a:off x="168998" y="5789029"/>
            <a:ext cx="6096000" cy="830997"/>
          </a:xfrm>
          <a:prstGeom prst="rect">
            <a:avLst/>
          </a:prstGeom>
          <a:ln>
            <a:solidFill>
              <a:schemeClr val="tx1"/>
            </a:solidFill>
          </a:ln>
        </p:spPr>
        <p:txBody>
          <a:bodyPr>
            <a:spAutoFit/>
          </a:bodyPr>
          <a:lstStyle/>
          <a:p>
            <a:r>
              <a:rPr lang="en-US" sz="1200" b="1" dirty="0">
                <a:solidFill>
                  <a:srgbClr val="001320"/>
                </a:solidFill>
                <a:latin typeface="Abadi" panose="020B0604020104020204" pitchFamily="34" charset="0"/>
              </a:rPr>
              <a:t>Fields of </a:t>
            </a:r>
            <a:r>
              <a:rPr lang="en-US" sz="1200" b="1" dirty="0" err="1">
                <a:solidFill>
                  <a:srgbClr val="001320"/>
                </a:solidFill>
                <a:latin typeface="Abadi" panose="020B0604020104020204" pitchFamily="34" charset="0"/>
              </a:rPr>
              <a:t>Kidron</a:t>
            </a:r>
            <a:r>
              <a:rPr lang="en-US" sz="1200" b="1" dirty="0">
                <a:solidFill>
                  <a:srgbClr val="001320"/>
                </a:solidFill>
                <a:latin typeface="Abadi" panose="020B0604020104020204" pitchFamily="34" charset="0"/>
              </a:rPr>
              <a:t>:</a:t>
            </a:r>
          </a:p>
          <a:p>
            <a:r>
              <a:rPr lang="en-US" sz="1200" dirty="0">
                <a:solidFill>
                  <a:srgbClr val="001320"/>
                </a:solidFill>
                <a:latin typeface="Abadi" panose="020B0604020104020204" pitchFamily="34" charset="0"/>
              </a:rPr>
              <a:t>And the whole valley of the dead bodies, and of the ashes, and all the fields unto the brook of </a:t>
            </a:r>
            <a:r>
              <a:rPr lang="en-US" sz="1200" dirty="0" err="1">
                <a:solidFill>
                  <a:srgbClr val="001320"/>
                </a:solidFill>
                <a:latin typeface="Abadi" panose="020B0604020104020204" pitchFamily="34" charset="0"/>
              </a:rPr>
              <a:t>Kidron</a:t>
            </a:r>
            <a:r>
              <a:rPr lang="en-US" sz="1200" dirty="0">
                <a:solidFill>
                  <a:srgbClr val="001320"/>
                </a:solidFill>
                <a:latin typeface="Abadi" panose="020B0604020104020204" pitchFamily="34" charset="0"/>
              </a:rPr>
              <a:t>, unto the corner of the horse gate toward the east, </a:t>
            </a:r>
            <a:r>
              <a:rPr lang="en-US" sz="1200" i="1" dirty="0">
                <a:solidFill>
                  <a:srgbClr val="001320"/>
                </a:solidFill>
                <a:latin typeface="Abadi" panose="020B0604020104020204" pitchFamily="34" charset="0"/>
              </a:rPr>
              <a:t>shall be</a:t>
            </a:r>
            <a:r>
              <a:rPr lang="en-US" sz="1200" dirty="0">
                <a:solidFill>
                  <a:srgbClr val="001320"/>
                </a:solidFill>
                <a:latin typeface="Abadi" panose="020B0604020104020204" pitchFamily="34" charset="0"/>
              </a:rPr>
              <a:t> holy unto the LORD; it shall not be plucked up, nor thrown down any more for ever. Jeremiah 31:40</a:t>
            </a:r>
            <a:endParaRPr lang="en-US" sz="1200" dirty="0">
              <a:latin typeface="Abadi" panose="020B0604020104020204" pitchFamily="34" charset="0"/>
            </a:endParaRPr>
          </a:p>
        </p:txBody>
      </p:sp>
      <p:grpSp>
        <p:nvGrpSpPr>
          <p:cNvPr id="9" name="Group 8"/>
          <p:cNvGrpSpPr/>
          <p:nvPr/>
        </p:nvGrpSpPr>
        <p:grpSpPr>
          <a:xfrm>
            <a:off x="6518496" y="116519"/>
            <a:ext cx="1741050" cy="3208557"/>
            <a:chOff x="6384359" y="3810770"/>
            <a:chExt cx="1741050" cy="3208557"/>
          </a:xfrm>
        </p:grpSpPr>
        <p:pic>
          <p:nvPicPr>
            <p:cNvPr id="3074" name="Picture 2" descr="Kidron Vall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4359" y="3810770"/>
              <a:ext cx="1724025" cy="2562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405694" y="6372996"/>
              <a:ext cx="1719715" cy="646331"/>
            </a:xfrm>
            <a:prstGeom prst="rect">
              <a:avLst/>
            </a:prstGeom>
          </p:spPr>
          <p:txBody>
            <a:bodyPr wrap="square">
              <a:spAutoFit/>
            </a:bodyPr>
            <a:lstStyle/>
            <a:p>
              <a:pPr algn="ctr"/>
              <a:r>
                <a:rPr lang="en-US" sz="1200" b="1" i="1" dirty="0">
                  <a:solidFill>
                    <a:srgbClr val="585A5A"/>
                  </a:solidFill>
                  <a:latin typeface="Verdana" panose="020B0604030504040204" pitchFamily="34" charset="0"/>
                </a:rPr>
                <a:t>The Pillar of Absalom in the </a:t>
              </a:r>
              <a:r>
                <a:rPr lang="en-US" sz="1200" b="1" i="1" dirty="0" err="1">
                  <a:solidFill>
                    <a:srgbClr val="585A5A"/>
                  </a:solidFill>
                  <a:latin typeface="Verdana" panose="020B0604030504040204" pitchFamily="34" charset="0"/>
                </a:rPr>
                <a:t>Kidron</a:t>
              </a:r>
              <a:r>
                <a:rPr lang="en-US" sz="1200" b="1" i="1" dirty="0">
                  <a:solidFill>
                    <a:srgbClr val="585A5A"/>
                  </a:solidFill>
                  <a:latin typeface="Verdana" panose="020B0604030504040204" pitchFamily="34" charset="0"/>
                </a:rPr>
                <a:t> Valley</a:t>
              </a:r>
              <a:endParaRPr lang="en-US" sz="1200" dirty="0">
                <a:latin typeface="Abadi" panose="020B0604020104020204" pitchFamily="34" charset="0"/>
              </a:endParaRPr>
            </a:p>
          </p:txBody>
        </p:sp>
      </p:grpSp>
      <p:sp>
        <p:nvSpPr>
          <p:cNvPr id="6" name="Rectangle 5"/>
          <p:cNvSpPr/>
          <p:nvPr/>
        </p:nvSpPr>
        <p:spPr>
          <a:xfrm>
            <a:off x="8225496" y="763007"/>
            <a:ext cx="3949479" cy="1938992"/>
          </a:xfrm>
          <a:prstGeom prst="rect">
            <a:avLst/>
          </a:prstGeom>
          <a:ln>
            <a:solidFill>
              <a:schemeClr val="tx1"/>
            </a:solidFill>
          </a:ln>
        </p:spPr>
        <p:txBody>
          <a:bodyPr wrap="square">
            <a:spAutoFit/>
          </a:bodyPr>
          <a:lstStyle/>
          <a:p>
            <a:r>
              <a:rPr lang="en-US" sz="1200" dirty="0">
                <a:solidFill>
                  <a:srgbClr val="000000"/>
                </a:solidFill>
                <a:latin typeface="Verdana" panose="020B0604030504040204" pitchFamily="34" charset="0"/>
              </a:rPr>
              <a:t>The traditional association with Absalom — who died centuries before it was built — is because this rebellious son of King David erected for himself a </a:t>
            </a:r>
            <a:r>
              <a:rPr lang="en-US" sz="1200" b="1" dirty="0">
                <a:solidFill>
                  <a:srgbClr val="000000"/>
                </a:solidFill>
                <a:latin typeface="Verdana" panose="020B0604030504040204" pitchFamily="34" charset="0"/>
              </a:rPr>
              <a:t>memorial pillar</a:t>
            </a:r>
            <a:r>
              <a:rPr lang="en-US" sz="1200" dirty="0">
                <a:solidFill>
                  <a:srgbClr val="000000"/>
                </a:solidFill>
                <a:latin typeface="Verdana" panose="020B0604030504040204" pitchFamily="34" charset="0"/>
              </a:rPr>
              <a:t> in the King’s Valley (2 Samuel 18:18).</a:t>
            </a:r>
          </a:p>
          <a:p>
            <a:r>
              <a:rPr lang="en-US" sz="1200" dirty="0">
                <a:latin typeface="Abadi" panose="020B0604020104020204" pitchFamily="34" charset="0"/>
              </a:rPr>
              <a:t>This valley was one of the main burial grounds of Jerusalem in the Second Temple Period. Several of these tombs were also used later in time, either as burial or as shelters for hermits and monks of the large monastic communities, which inhabited the </a:t>
            </a:r>
            <a:r>
              <a:rPr lang="en-US" sz="1200" dirty="0" err="1">
                <a:latin typeface="Abadi" panose="020B0604020104020204" pitchFamily="34" charset="0"/>
              </a:rPr>
              <a:t>Kidron</a:t>
            </a:r>
            <a:r>
              <a:rPr lang="en-US" sz="1200" dirty="0">
                <a:latin typeface="Abadi" panose="020B0604020104020204" pitchFamily="34" charset="0"/>
              </a:rPr>
              <a:t> Valley</a:t>
            </a:r>
          </a:p>
        </p:txBody>
      </p:sp>
      <p:sp>
        <p:nvSpPr>
          <p:cNvPr id="7" name="Rectangle 6"/>
          <p:cNvSpPr/>
          <p:nvPr/>
        </p:nvSpPr>
        <p:spPr>
          <a:xfrm>
            <a:off x="8251034" y="2701999"/>
            <a:ext cx="3932454" cy="1569660"/>
          </a:xfrm>
          <a:prstGeom prst="rect">
            <a:avLst/>
          </a:prstGeom>
          <a:ln>
            <a:solidFill>
              <a:schemeClr val="tx1"/>
            </a:solidFill>
          </a:ln>
        </p:spPr>
        <p:txBody>
          <a:bodyPr wrap="square">
            <a:spAutoFit/>
          </a:bodyPr>
          <a:lstStyle/>
          <a:p>
            <a:r>
              <a:rPr lang="en-US" sz="1200" dirty="0">
                <a:solidFill>
                  <a:srgbClr val="000000"/>
                </a:solidFill>
                <a:latin typeface="Verdana" panose="020B0604030504040204" pitchFamily="34" charset="0"/>
              </a:rPr>
              <a:t>In the time of Jesus, these monuments would have been </a:t>
            </a:r>
            <a:r>
              <a:rPr lang="en-US" sz="1200" b="1" dirty="0">
                <a:solidFill>
                  <a:srgbClr val="000000"/>
                </a:solidFill>
                <a:latin typeface="Verdana" panose="020B0604030504040204" pitchFamily="34" charset="0"/>
              </a:rPr>
              <a:t>whitewashed</a:t>
            </a:r>
            <a:r>
              <a:rPr lang="en-US" sz="1200" dirty="0">
                <a:solidFill>
                  <a:srgbClr val="000000"/>
                </a:solidFill>
                <a:latin typeface="Verdana" panose="020B0604030504040204" pitchFamily="34" charset="0"/>
              </a:rPr>
              <a:t>. Perhaps they inspired his outburst: “Woe to you, scribes and Pharisees, hypocrites! For you are like whitewashed tombs, which on the outside look beautiful, but inside they are full of the bones of the dead and of all kinds of filth.” (Matthew 23:27)</a:t>
            </a:r>
            <a:endParaRPr lang="en-US" sz="1200" dirty="0">
              <a:latin typeface="Abadi" panose="020B0604020104020204" pitchFamily="34" charset="0"/>
            </a:endParaRPr>
          </a:p>
        </p:txBody>
      </p:sp>
      <p:sp>
        <p:nvSpPr>
          <p:cNvPr id="8" name="Rectangle 7"/>
          <p:cNvSpPr/>
          <p:nvPr/>
        </p:nvSpPr>
        <p:spPr>
          <a:xfrm>
            <a:off x="8225497" y="116519"/>
            <a:ext cx="3949479" cy="646331"/>
          </a:xfrm>
          <a:prstGeom prst="rect">
            <a:avLst/>
          </a:prstGeom>
          <a:ln>
            <a:solidFill>
              <a:schemeClr val="tx1"/>
            </a:solidFill>
          </a:ln>
        </p:spPr>
        <p:txBody>
          <a:bodyPr wrap="square">
            <a:spAutoFit/>
          </a:bodyPr>
          <a:lstStyle/>
          <a:p>
            <a:r>
              <a:rPr lang="en-US" sz="1200" dirty="0">
                <a:solidFill>
                  <a:srgbClr val="252525"/>
                </a:solidFill>
                <a:latin typeface="Arial" panose="020B0604020202020204" pitchFamily="34" charset="0"/>
              </a:rPr>
              <a:t>The central point of reference for the </a:t>
            </a:r>
            <a:r>
              <a:rPr lang="en-US" sz="1200" dirty="0" err="1">
                <a:solidFill>
                  <a:srgbClr val="252525"/>
                </a:solidFill>
                <a:latin typeface="Arial" panose="020B0604020202020204" pitchFamily="34" charset="0"/>
              </a:rPr>
              <a:t>Kidron</a:t>
            </a:r>
            <a:r>
              <a:rPr lang="en-US" sz="1200" dirty="0">
                <a:solidFill>
                  <a:srgbClr val="252525"/>
                </a:solidFill>
                <a:latin typeface="Arial" panose="020B0604020202020204" pitchFamily="34" charset="0"/>
              </a:rPr>
              <a:t> Valley is its confluence of Jerusalem’s richest concentration of rock-hewn tombs</a:t>
            </a:r>
            <a:endParaRPr lang="en-US" sz="1200" dirty="0">
              <a:latin typeface="Abadi" panose="020B0604020104020204" pitchFamily="34" charset="0"/>
            </a:endParaRPr>
          </a:p>
        </p:txBody>
      </p:sp>
      <p:sp>
        <p:nvSpPr>
          <p:cNvPr id="10" name="Rectangle 9"/>
          <p:cNvSpPr/>
          <p:nvPr/>
        </p:nvSpPr>
        <p:spPr>
          <a:xfrm>
            <a:off x="6264998" y="4288992"/>
            <a:ext cx="3060071" cy="1569660"/>
          </a:xfrm>
          <a:prstGeom prst="rect">
            <a:avLst/>
          </a:prstGeom>
          <a:ln>
            <a:solidFill>
              <a:schemeClr val="tx1"/>
            </a:solidFill>
          </a:ln>
        </p:spPr>
        <p:txBody>
          <a:bodyPr wrap="square">
            <a:spAutoFit/>
          </a:bodyPr>
          <a:lstStyle/>
          <a:p>
            <a:r>
              <a:rPr lang="en-US" sz="1200" dirty="0">
                <a:latin typeface="Abadi" panose="020B0604020104020204" pitchFamily="34" charset="0"/>
              </a:rPr>
              <a:t>The Hebrew Bible calls the Valley "Valley of Jehoshaphat - </a:t>
            </a:r>
            <a:r>
              <a:rPr lang="en-US" sz="1200" dirty="0" err="1">
                <a:latin typeface="Abadi" panose="020B0604020104020204" pitchFamily="34" charset="0"/>
              </a:rPr>
              <a:t>Emek</a:t>
            </a:r>
            <a:r>
              <a:rPr lang="en-US" sz="1200" dirty="0">
                <a:latin typeface="Abadi" panose="020B0604020104020204" pitchFamily="34" charset="0"/>
              </a:rPr>
              <a:t> </a:t>
            </a:r>
            <a:r>
              <a:rPr lang="en-US" sz="1200" dirty="0" err="1">
                <a:latin typeface="Abadi" panose="020B0604020104020204" pitchFamily="34" charset="0"/>
              </a:rPr>
              <a:t>Yehoshafat</a:t>
            </a:r>
            <a:r>
              <a:rPr lang="en-US" sz="1200" dirty="0">
                <a:latin typeface="Abadi" panose="020B0604020104020204" pitchFamily="34" charset="0"/>
              </a:rPr>
              <a:t>" (Hebrew: </a:t>
            </a:r>
            <a:r>
              <a:rPr lang="he-IL" sz="1200" dirty="0">
                <a:latin typeface="Abadi" panose="020B0604020104020204" pitchFamily="34" charset="0"/>
                <a:cs typeface="Arial" panose="020B0604020202020204" pitchFamily="34" charset="0"/>
              </a:rPr>
              <a:t>עמק יהושפט</a:t>
            </a:r>
            <a:r>
              <a:rPr lang="he-IL" sz="1200" dirty="0">
                <a:latin typeface="Abadi" panose="020B0604020104020204" pitchFamily="34" charset="0"/>
              </a:rPr>
              <a:t>‎), </a:t>
            </a:r>
            <a:r>
              <a:rPr lang="en-US" sz="1200" dirty="0">
                <a:latin typeface="Abadi" panose="020B0604020104020204" pitchFamily="34" charset="0"/>
              </a:rPr>
              <a:t>meaning "The valley where Yahweh shall judge." In the times of the Old Testament kings, the </a:t>
            </a:r>
            <a:r>
              <a:rPr lang="en-US" sz="1200" dirty="0" err="1">
                <a:latin typeface="Abadi" panose="020B0604020104020204" pitchFamily="34" charset="0"/>
              </a:rPr>
              <a:t>Kidron</a:t>
            </a:r>
            <a:r>
              <a:rPr lang="en-US" sz="1200" dirty="0">
                <a:latin typeface="Abadi" panose="020B0604020104020204" pitchFamily="34" charset="0"/>
              </a:rPr>
              <a:t> Valley was identified with, at least in part, the King’s Garden; the kings owned land in the area</a:t>
            </a:r>
          </a:p>
        </p:txBody>
      </p:sp>
      <p:sp>
        <p:nvSpPr>
          <p:cNvPr id="11" name="Rectangle 10"/>
          <p:cNvSpPr/>
          <p:nvPr/>
        </p:nvSpPr>
        <p:spPr>
          <a:xfrm>
            <a:off x="6264998" y="5858652"/>
            <a:ext cx="5918490" cy="830997"/>
          </a:xfrm>
          <a:prstGeom prst="rect">
            <a:avLst/>
          </a:prstGeom>
          <a:ln>
            <a:solidFill>
              <a:schemeClr val="tx1"/>
            </a:solidFill>
          </a:ln>
        </p:spPr>
        <p:txBody>
          <a:bodyPr wrap="square">
            <a:spAutoFit/>
          </a:bodyPr>
          <a:lstStyle/>
          <a:p>
            <a:r>
              <a:rPr lang="en-US" sz="1200" dirty="0">
                <a:latin typeface="Calibri" panose="020F0502020204030204" pitchFamily="34" charset="0"/>
              </a:rPr>
              <a:t>A hill east of the </a:t>
            </a:r>
            <a:r>
              <a:rPr lang="en-US" sz="1200" dirty="0" err="1">
                <a:latin typeface="Calibri" panose="020F0502020204030204" pitchFamily="34" charset="0"/>
              </a:rPr>
              <a:t>Kidron</a:t>
            </a:r>
            <a:r>
              <a:rPr lang="en-US" sz="1200" dirty="0">
                <a:latin typeface="Calibri" panose="020F0502020204030204" pitchFamily="34" charset="0"/>
              </a:rPr>
              <a:t> valley, east of Jerusalem. On its western slopes, near the bottom, is the garden of Gethsemane. </a:t>
            </a:r>
            <a:r>
              <a:rPr lang="en-US" sz="1200" dirty="0" err="1">
                <a:latin typeface="Calibri" panose="020F0502020204030204" pitchFamily="34" charset="0"/>
              </a:rPr>
              <a:t>Bethphage</a:t>
            </a:r>
            <a:r>
              <a:rPr lang="en-US" sz="1200" dirty="0">
                <a:latin typeface="Calibri" panose="020F0502020204030204" pitchFamily="34" charset="0"/>
              </a:rPr>
              <a:t> and Bethany are located on the top and east slope. This mount was the place of many biblical events (Matt. 24:3) and will also be an important place in events of the latter days </a:t>
            </a:r>
            <a:endParaRPr lang="en-US" sz="1200" dirty="0">
              <a:latin typeface="Abadi" panose="020B0604020104020204" pitchFamily="34" charset="0"/>
            </a:endParaRPr>
          </a:p>
        </p:txBody>
      </p:sp>
      <p:sp>
        <p:nvSpPr>
          <p:cNvPr id="13" name="Rectangle 12"/>
          <p:cNvSpPr/>
          <p:nvPr/>
        </p:nvSpPr>
        <p:spPr>
          <a:xfrm>
            <a:off x="9342094" y="4464991"/>
            <a:ext cx="2849906" cy="1200329"/>
          </a:xfrm>
          <a:prstGeom prst="rect">
            <a:avLst/>
          </a:prstGeom>
        </p:spPr>
        <p:txBody>
          <a:bodyPr wrap="square">
            <a:spAutoFit/>
          </a:bodyPr>
          <a:lstStyle/>
          <a:p>
            <a:r>
              <a:rPr lang="en-US" sz="1200" b="1" i="1" dirty="0" err="1">
                <a:solidFill>
                  <a:srgbClr val="585A5A"/>
                </a:solidFill>
                <a:latin typeface="Verdana" panose="020B0604030504040204" pitchFamily="34" charset="0"/>
              </a:rPr>
              <a:t>Kidron</a:t>
            </a:r>
            <a:r>
              <a:rPr lang="en-US" sz="1200" b="1" i="1" dirty="0">
                <a:solidFill>
                  <a:srgbClr val="585A5A"/>
                </a:solidFill>
                <a:latin typeface="Verdana" panose="020B0604030504040204" pitchFamily="34" charset="0"/>
              </a:rPr>
              <a:t> Valley—a famous sight</a:t>
            </a:r>
          </a:p>
          <a:p>
            <a:endParaRPr lang="en-US" sz="1200" b="1" i="1" dirty="0">
              <a:solidFill>
                <a:srgbClr val="585A5A"/>
              </a:solidFill>
              <a:latin typeface="Verdana" panose="020B0604030504040204" pitchFamily="34" charset="0"/>
            </a:endParaRPr>
          </a:p>
          <a:p>
            <a:r>
              <a:rPr lang="en-US" sz="1200" dirty="0">
                <a:latin typeface="Abadi" panose="020B0604020104020204" pitchFamily="34" charset="0"/>
              </a:rPr>
              <a:t>After the prayer, Jesus and his disciples left the upper room and walked across the </a:t>
            </a:r>
            <a:r>
              <a:rPr lang="en-US" sz="1200" dirty="0" err="1">
                <a:latin typeface="Abadi" panose="020B0604020104020204" pitchFamily="34" charset="0"/>
              </a:rPr>
              <a:t>Kidron</a:t>
            </a:r>
            <a:r>
              <a:rPr lang="en-US" sz="1200" dirty="0">
                <a:latin typeface="Abadi" panose="020B0604020104020204" pitchFamily="34" charset="0"/>
              </a:rPr>
              <a:t> Valley to the Garden of Gethsemane on the Mount of Olives.</a:t>
            </a:r>
          </a:p>
        </p:txBody>
      </p:sp>
    </p:spTree>
    <p:extLst>
      <p:ext uri="{BB962C8B-B14F-4D97-AF65-F5344CB8AC3E}">
        <p14:creationId xmlns:p14="http://schemas.microsoft.com/office/powerpoint/2010/main" val="1417252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serlogos.org/files/backgrounds/ctach1991/G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67662" y="1500765"/>
            <a:ext cx="4086935" cy="369332"/>
          </a:xfrm>
          <a:prstGeom prst="rect">
            <a:avLst/>
          </a:prstGeom>
          <a:noFill/>
        </p:spPr>
        <p:txBody>
          <a:bodyPr wrap="square" rtlCol="0">
            <a:spAutoFit/>
          </a:bodyPr>
          <a:lstStyle/>
          <a:p>
            <a:r>
              <a:rPr lang="en-US" dirty="0">
                <a:solidFill>
                  <a:schemeClr val="bg1"/>
                </a:solidFill>
                <a:latin typeface="Abadi" panose="020B0604020104020204" pitchFamily="34" charset="0"/>
              </a:rPr>
              <a:t>King Hezekiah dies</a:t>
            </a:r>
          </a:p>
        </p:txBody>
      </p:sp>
      <p:sp>
        <p:nvSpPr>
          <p:cNvPr id="6" name="TextBox 5"/>
          <p:cNvSpPr txBox="1"/>
          <p:nvPr/>
        </p:nvSpPr>
        <p:spPr>
          <a:xfrm>
            <a:off x="-73761" y="7033"/>
            <a:ext cx="12192000"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Previously…</a:t>
            </a:r>
            <a:endParaRPr lang="en-US" sz="5400" dirty="0">
              <a:solidFill>
                <a:schemeClr val="bg1"/>
              </a:solidFill>
              <a:latin typeface="Abadi" panose="020B0604020104020204" pitchFamily="34" charset="0"/>
            </a:endParaRPr>
          </a:p>
        </p:txBody>
      </p:sp>
      <p:grpSp>
        <p:nvGrpSpPr>
          <p:cNvPr id="45" name="Group 44"/>
          <p:cNvGrpSpPr/>
          <p:nvPr/>
        </p:nvGrpSpPr>
        <p:grpSpPr>
          <a:xfrm>
            <a:off x="480588" y="451237"/>
            <a:ext cx="1482489" cy="2759843"/>
            <a:chOff x="459371" y="679434"/>
            <a:chExt cx="2727448" cy="5077495"/>
          </a:xfrm>
        </p:grpSpPr>
        <p:sp>
          <p:nvSpPr>
            <p:cNvPr id="46" name="Cloud 45"/>
            <p:cNvSpPr/>
            <p:nvPr/>
          </p:nvSpPr>
          <p:spPr>
            <a:xfrm rot="2502709" flipH="1">
              <a:off x="653238" y="1165914"/>
              <a:ext cx="1240398" cy="1588721"/>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7" name="Cloud 46"/>
            <p:cNvSpPr/>
            <p:nvPr/>
          </p:nvSpPr>
          <p:spPr>
            <a:xfrm rot="20132220">
              <a:off x="2029642" y="1161766"/>
              <a:ext cx="1029350" cy="1517489"/>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8" name="Oval 47"/>
            <p:cNvSpPr/>
            <p:nvPr/>
          </p:nvSpPr>
          <p:spPr>
            <a:xfrm>
              <a:off x="2796433" y="3532625"/>
              <a:ext cx="39038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9" name="Oval 48"/>
            <p:cNvSpPr/>
            <p:nvPr/>
          </p:nvSpPr>
          <p:spPr>
            <a:xfrm rot="1507477">
              <a:off x="459371" y="3509246"/>
              <a:ext cx="37818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0" name="Oval 49"/>
            <p:cNvSpPr/>
            <p:nvPr/>
          </p:nvSpPr>
          <p:spPr>
            <a:xfrm rot="18753595">
              <a:off x="1359743" y="5154894"/>
              <a:ext cx="51827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1" name="Oval 50"/>
            <p:cNvSpPr/>
            <p:nvPr/>
          </p:nvSpPr>
          <p:spPr>
            <a:xfrm rot="18449323">
              <a:off x="1961813" y="5140451"/>
              <a:ext cx="498566"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2" name="Trapezoid 51"/>
            <p:cNvSpPr/>
            <p:nvPr/>
          </p:nvSpPr>
          <p:spPr>
            <a:xfrm rot="1996156">
              <a:off x="538290" y="2656419"/>
              <a:ext cx="1009860" cy="1443356"/>
            </a:xfrm>
            <a:prstGeom prst="trapezoi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3" name="Trapezoid 52"/>
            <p:cNvSpPr/>
            <p:nvPr/>
          </p:nvSpPr>
          <p:spPr>
            <a:xfrm rot="2041752">
              <a:off x="689932" y="2480878"/>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4" name="Trapezoid 53"/>
            <p:cNvSpPr/>
            <p:nvPr/>
          </p:nvSpPr>
          <p:spPr>
            <a:xfrm rot="19870960">
              <a:off x="2203183" y="2660430"/>
              <a:ext cx="948562" cy="1443356"/>
            </a:xfrm>
            <a:prstGeom prst="trapezoi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5" name="Trapezoid 54"/>
            <p:cNvSpPr/>
            <p:nvPr/>
          </p:nvSpPr>
          <p:spPr>
            <a:xfrm rot="20036208">
              <a:off x="2017894" y="2502833"/>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6" name="Trapezoid 55"/>
            <p:cNvSpPr/>
            <p:nvPr/>
          </p:nvSpPr>
          <p:spPr>
            <a:xfrm>
              <a:off x="1172334" y="2540443"/>
              <a:ext cx="1447800" cy="2895600"/>
            </a:xfrm>
            <a:prstGeom prst="trapezoi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7" name="Oval 56"/>
            <p:cNvSpPr/>
            <p:nvPr/>
          </p:nvSpPr>
          <p:spPr>
            <a:xfrm>
              <a:off x="1573321" y="2311843"/>
              <a:ext cx="599605" cy="6096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8" name="Trapezoid 57"/>
            <p:cNvSpPr/>
            <p:nvPr/>
          </p:nvSpPr>
          <p:spPr>
            <a:xfrm rot="21335299">
              <a:off x="1962035" y="2487090"/>
              <a:ext cx="699099" cy="272834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9" name="Trapezoid 58"/>
            <p:cNvSpPr/>
            <p:nvPr/>
          </p:nvSpPr>
          <p:spPr>
            <a:xfrm rot="353417">
              <a:off x="1155267" y="2463365"/>
              <a:ext cx="699099" cy="277102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0" name="Oval 59"/>
            <p:cNvSpPr/>
            <p:nvPr/>
          </p:nvSpPr>
          <p:spPr>
            <a:xfrm>
              <a:off x="1019934" y="1072591"/>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1" name="Cloud 60"/>
            <p:cNvSpPr/>
            <p:nvPr/>
          </p:nvSpPr>
          <p:spPr>
            <a:xfrm rot="16470926" flipH="1">
              <a:off x="1298128" y="1801918"/>
              <a:ext cx="1126461" cy="1310863"/>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2" name="Oval 61"/>
            <p:cNvSpPr/>
            <p:nvPr/>
          </p:nvSpPr>
          <p:spPr>
            <a:xfrm>
              <a:off x="1699389" y="2033529"/>
              <a:ext cx="288755" cy="18139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63" name="Group 62"/>
            <p:cNvGrpSpPr/>
            <p:nvPr/>
          </p:nvGrpSpPr>
          <p:grpSpPr>
            <a:xfrm>
              <a:off x="882948" y="679434"/>
              <a:ext cx="1977108" cy="874072"/>
              <a:chOff x="1239442" y="2583838"/>
              <a:chExt cx="1535084" cy="678655"/>
            </a:xfrm>
          </p:grpSpPr>
          <p:sp>
            <p:nvSpPr>
              <p:cNvPr id="82" name="Rounded Rectangle 81"/>
              <p:cNvSpPr/>
              <p:nvPr/>
            </p:nvSpPr>
            <p:spPr>
              <a:xfrm>
                <a:off x="1239442" y="2984838"/>
                <a:ext cx="1535084" cy="27655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3" name="Regular Pentagon 82"/>
              <p:cNvSpPr/>
              <p:nvPr/>
            </p:nvSpPr>
            <p:spPr>
              <a:xfrm>
                <a:off x="1807497" y="2583838"/>
                <a:ext cx="491369" cy="408386"/>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4" name="Regular Pentagon 83"/>
              <p:cNvSpPr/>
              <p:nvPr/>
            </p:nvSpPr>
            <p:spPr>
              <a:xfrm>
                <a:off x="1328217" y="2712925"/>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5" name="Regular Pentagon 84"/>
              <p:cNvSpPr/>
              <p:nvPr/>
            </p:nvSpPr>
            <p:spPr>
              <a:xfrm>
                <a:off x="2385544" y="2708757"/>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6" name="Diamond 85"/>
              <p:cNvSpPr/>
              <p:nvPr/>
            </p:nvSpPr>
            <p:spPr>
              <a:xfrm>
                <a:off x="1982582" y="2684447"/>
                <a:ext cx="114300" cy="274254"/>
              </a:xfrm>
              <a:prstGeom prst="diamon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7" name="Diamond 86"/>
              <p:cNvSpPr/>
              <p:nvPr/>
            </p:nvSpPr>
            <p:spPr>
              <a:xfrm>
                <a:off x="1494521" y="2975696"/>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8" name="Diamond 87"/>
              <p:cNvSpPr/>
              <p:nvPr/>
            </p:nvSpPr>
            <p:spPr>
              <a:xfrm>
                <a:off x="1752775" y="2988239"/>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9" name="Diamond 88"/>
              <p:cNvSpPr/>
              <p:nvPr/>
            </p:nvSpPr>
            <p:spPr>
              <a:xfrm>
                <a:off x="2017838"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0" name="Diamond 89"/>
              <p:cNvSpPr/>
              <p:nvPr/>
            </p:nvSpPr>
            <p:spPr>
              <a:xfrm>
                <a:off x="2274465"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64" name="Group 63"/>
            <p:cNvGrpSpPr/>
            <p:nvPr/>
          </p:nvGrpSpPr>
          <p:grpSpPr>
            <a:xfrm>
              <a:off x="1384009" y="3202933"/>
              <a:ext cx="1009700" cy="346917"/>
              <a:chOff x="2998644" y="4611964"/>
              <a:chExt cx="1353076" cy="464896"/>
            </a:xfrm>
          </p:grpSpPr>
          <p:sp>
            <p:nvSpPr>
              <p:cNvPr id="77" name="Rounded Rectangle 76"/>
              <p:cNvSpPr/>
              <p:nvPr/>
            </p:nvSpPr>
            <p:spPr>
              <a:xfrm>
                <a:off x="2998644" y="4619660"/>
                <a:ext cx="452191" cy="457200"/>
              </a:xfrm>
              <a:prstGeom prst="roundRect">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8" name="Rounded Rectangle 77"/>
              <p:cNvSpPr/>
              <p:nvPr/>
            </p:nvSpPr>
            <p:spPr>
              <a:xfrm>
                <a:off x="3899529" y="4611964"/>
                <a:ext cx="452191" cy="457200"/>
              </a:xfrm>
              <a:prstGeom prst="roundRect">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9" name="Moon 78"/>
              <p:cNvSpPr/>
              <p:nvPr/>
            </p:nvSpPr>
            <p:spPr>
              <a:xfrm rot="5248191">
                <a:off x="3552484" y="4424617"/>
                <a:ext cx="190275" cy="780117"/>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0" name="12-Point Star 79"/>
              <p:cNvSpPr/>
              <p:nvPr/>
            </p:nvSpPr>
            <p:spPr>
              <a:xfrm>
                <a:off x="3153284" y="4752623"/>
                <a:ext cx="249277" cy="249277"/>
              </a:xfrm>
              <a:prstGeom prst="star1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1" name="12-Point Star 80"/>
              <p:cNvSpPr/>
              <p:nvPr/>
            </p:nvSpPr>
            <p:spPr>
              <a:xfrm>
                <a:off x="3931074" y="4739234"/>
                <a:ext cx="249277" cy="249277"/>
              </a:xfrm>
              <a:prstGeom prst="star1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65" name="Group 64"/>
            <p:cNvGrpSpPr/>
            <p:nvPr/>
          </p:nvGrpSpPr>
          <p:grpSpPr>
            <a:xfrm>
              <a:off x="1395421" y="3635735"/>
              <a:ext cx="1009700" cy="346917"/>
              <a:chOff x="2998644" y="4611964"/>
              <a:chExt cx="1353076" cy="464896"/>
            </a:xfrm>
          </p:grpSpPr>
          <p:sp>
            <p:nvSpPr>
              <p:cNvPr id="72" name="Rounded Rectangle 71"/>
              <p:cNvSpPr/>
              <p:nvPr/>
            </p:nvSpPr>
            <p:spPr>
              <a:xfrm>
                <a:off x="2998644" y="4619660"/>
                <a:ext cx="452191" cy="457200"/>
              </a:xfrm>
              <a:prstGeom prst="roundRect">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3" name="Rounded Rectangle 72"/>
              <p:cNvSpPr/>
              <p:nvPr/>
            </p:nvSpPr>
            <p:spPr>
              <a:xfrm>
                <a:off x="3899529" y="4611964"/>
                <a:ext cx="452191" cy="457200"/>
              </a:xfrm>
              <a:prstGeom prst="roundRect">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4" name="Moon 73"/>
              <p:cNvSpPr/>
              <p:nvPr/>
            </p:nvSpPr>
            <p:spPr>
              <a:xfrm rot="5248191">
                <a:off x="3552484" y="4424617"/>
                <a:ext cx="190275" cy="780117"/>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5" name="12-Point Star 74"/>
              <p:cNvSpPr/>
              <p:nvPr/>
            </p:nvSpPr>
            <p:spPr>
              <a:xfrm>
                <a:off x="3153284" y="4752623"/>
                <a:ext cx="249277" cy="249277"/>
              </a:xfrm>
              <a:prstGeom prst="star1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6" name="12-Point Star 75"/>
              <p:cNvSpPr/>
              <p:nvPr/>
            </p:nvSpPr>
            <p:spPr>
              <a:xfrm>
                <a:off x="3931074" y="4739234"/>
                <a:ext cx="249277" cy="249277"/>
              </a:xfrm>
              <a:prstGeom prst="star1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66" name="Group 65"/>
            <p:cNvGrpSpPr/>
            <p:nvPr/>
          </p:nvGrpSpPr>
          <p:grpSpPr>
            <a:xfrm>
              <a:off x="1371359" y="4104779"/>
              <a:ext cx="1009700" cy="346917"/>
              <a:chOff x="2998644" y="4611964"/>
              <a:chExt cx="1353076" cy="464896"/>
            </a:xfrm>
          </p:grpSpPr>
          <p:sp>
            <p:nvSpPr>
              <p:cNvPr id="67" name="Rounded Rectangle 66"/>
              <p:cNvSpPr/>
              <p:nvPr/>
            </p:nvSpPr>
            <p:spPr>
              <a:xfrm>
                <a:off x="2998644" y="4619660"/>
                <a:ext cx="452191" cy="457200"/>
              </a:xfrm>
              <a:prstGeom prst="roundRect">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8" name="Rounded Rectangle 67"/>
              <p:cNvSpPr/>
              <p:nvPr/>
            </p:nvSpPr>
            <p:spPr>
              <a:xfrm>
                <a:off x="3899529" y="4611964"/>
                <a:ext cx="452191" cy="457200"/>
              </a:xfrm>
              <a:prstGeom prst="roundRect">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9" name="Moon 68"/>
              <p:cNvSpPr/>
              <p:nvPr/>
            </p:nvSpPr>
            <p:spPr>
              <a:xfrm rot="5248191">
                <a:off x="3552484" y="4424617"/>
                <a:ext cx="190275" cy="780117"/>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0" name="12-Point Star 69"/>
              <p:cNvSpPr/>
              <p:nvPr/>
            </p:nvSpPr>
            <p:spPr>
              <a:xfrm>
                <a:off x="3153284" y="4752623"/>
                <a:ext cx="249277" cy="249277"/>
              </a:xfrm>
              <a:prstGeom prst="star1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1" name="12-Point Star 70"/>
              <p:cNvSpPr/>
              <p:nvPr/>
            </p:nvSpPr>
            <p:spPr>
              <a:xfrm>
                <a:off x="3931074" y="4739234"/>
                <a:ext cx="249277" cy="249277"/>
              </a:xfrm>
              <a:prstGeom prst="star1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7" name="Group 6"/>
          <p:cNvGrpSpPr/>
          <p:nvPr/>
        </p:nvGrpSpPr>
        <p:grpSpPr>
          <a:xfrm>
            <a:off x="683147" y="3258637"/>
            <a:ext cx="4827836" cy="2585323"/>
            <a:chOff x="683147" y="3258637"/>
            <a:chExt cx="4827836" cy="2585323"/>
          </a:xfrm>
        </p:grpSpPr>
        <p:grpSp>
          <p:nvGrpSpPr>
            <p:cNvPr id="91" name="Group 90"/>
            <p:cNvGrpSpPr/>
            <p:nvPr/>
          </p:nvGrpSpPr>
          <p:grpSpPr>
            <a:xfrm>
              <a:off x="683147" y="3858384"/>
              <a:ext cx="1571068" cy="1762851"/>
              <a:chOff x="2881308" y="4612235"/>
              <a:chExt cx="1282901" cy="1392367"/>
            </a:xfrm>
          </p:grpSpPr>
          <p:grpSp>
            <p:nvGrpSpPr>
              <p:cNvPr id="92" name="Group 91"/>
              <p:cNvGrpSpPr/>
              <p:nvPr/>
            </p:nvGrpSpPr>
            <p:grpSpPr>
              <a:xfrm>
                <a:off x="2881308" y="4612235"/>
                <a:ext cx="1282901" cy="1392367"/>
                <a:chOff x="9572639" y="4149944"/>
                <a:chExt cx="1282901" cy="1392367"/>
              </a:xfrm>
            </p:grpSpPr>
            <p:sp>
              <p:nvSpPr>
                <p:cNvPr id="103" name="Rectangle 102"/>
                <p:cNvSpPr/>
                <p:nvPr/>
              </p:nvSpPr>
              <p:spPr>
                <a:xfrm>
                  <a:off x="9623195" y="4204908"/>
                  <a:ext cx="1205885" cy="132436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4" name="Frame 103"/>
                <p:cNvSpPr/>
                <p:nvPr/>
              </p:nvSpPr>
              <p:spPr>
                <a:xfrm>
                  <a:off x="9572639" y="4149944"/>
                  <a:ext cx="1282901" cy="1392367"/>
                </a:xfrm>
                <a:prstGeom prst="frame">
                  <a:avLst>
                    <a:gd name="adj1" fmla="val 657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grpSp>
              <p:nvGrpSpPr>
                <p:cNvPr id="105" name="Group 104"/>
                <p:cNvGrpSpPr/>
                <p:nvPr/>
              </p:nvGrpSpPr>
              <p:grpSpPr>
                <a:xfrm>
                  <a:off x="9862524" y="4369058"/>
                  <a:ext cx="775297" cy="1083418"/>
                  <a:chOff x="7870075" y="3457524"/>
                  <a:chExt cx="879566" cy="1396193"/>
                </a:xfrm>
                <a:solidFill>
                  <a:schemeClr val="tx2">
                    <a:lumMod val="20000"/>
                    <a:lumOff val="80000"/>
                  </a:schemeClr>
                </a:solidFill>
              </p:grpSpPr>
              <p:sp>
                <p:nvSpPr>
                  <p:cNvPr id="106" name="Trapezoid 105"/>
                  <p:cNvSpPr/>
                  <p:nvPr/>
                </p:nvSpPr>
                <p:spPr>
                  <a:xfrm>
                    <a:off x="8063637" y="4495268"/>
                    <a:ext cx="492441" cy="358449"/>
                  </a:xfrm>
                  <a:prstGeom prst="trapezoi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7" name="Trapezoid 106"/>
                  <p:cNvSpPr/>
                  <p:nvPr/>
                </p:nvSpPr>
                <p:spPr>
                  <a:xfrm>
                    <a:off x="7870075" y="3735955"/>
                    <a:ext cx="879566" cy="799020"/>
                  </a:xfrm>
                  <a:prstGeom prst="trapezoid">
                    <a:avLst>
                      <a:gd name="adj" fmla="val 1383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8" name="Oval 107"/>
                  <p:cNvSpPr/>
                  <p:nvPr/>
                </p:nvSpPr>
                <p:spPr>
                  <a:xfrm>
                    <a:off x="7931078" y="3585876"/>
                    <a:ext cx="762000" cy="1090246"/>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9" name="Flowchart: Delay 108"/>
                  <p:cNvSpPr/>
                  <p:nvPr/>
                </p:nvSpPr>
                <p:spPr>
                  <a:xfrm rot="16200000">
                    <a:off x="8157458" y="3240692"/>
                    <a:ext cx="304800" cy="738464"/>
                  </a:xfrm>
                  <a:prstGeom prst="flowChartDelay">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0" name="Rounded Rectangle 109"/>
                  <p:cNvSpPr/>
                  <p:nvPr/>
                </p:nvSpPr>
                <p:spPr>
                  <a:xfrm>
                    <a:off x="7940626" y="3735955"/>
                    <a:ext cx="752452" cy="138563"/>
                  </a:xfrm>
                  <a:prstGeom prst="round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1" name="Diamond 110"/>
                  <p:cNvSpPr/>
                  <p:nvPr/>
                </p:nvSpPr>
                <p:spPr>
                  <a:xfrm>
                    <a:off x="8278440" y="3614100"/>
                    <a:ext cx="76823" cy="252818"/>
                  </a:xfrm>
                  <a:prstGeom prst="diamon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2" name="Diamond 111"/>
                  <p:cNvSpPr/>
                  <p:nvPr/>
                </p:nvSpPr>
                <p:spPr>
                  <a:xfrm>
                    <a:off x="8471445" y="3726294"/>
                    <a:ext cx="84828" cy="145665"/>
                  </a:xfrm>
                  <a:prstGeom prst="diamon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3" name="Diamond 112"/>
                  <p:cNvSpPr/>
                  <p:nvPr/>
                </p:nvSpPr>
                <p:spPr>
                  <a:xfrm>
                    <a:off x="8066496" y="3713231"/>
                    <a:ext cx="84828" cy="145665"/>
                  </a:xfrm>
                  <a:prstGeom prst="diamon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93" name="Group 92"/>
              <p:cNvGrpSpPr/>
              <p:nvPr/>
            </p:nvGrpSpPr>
            <p:grpSpPr>
              <a:xfrm>
                <a:off x="3189961" y="4736189"/>
                <a:ext cx="730139" cy="322792"/>
                <a:chOff x="1239442" y="2583838"/>
                <a:chExt cx="1535084" cy="678655"/>
              </a:xfrm>
              <a:solidFill>
                <a:schemeClr val="tx2">
                  <a:lumMod val="20000"/>
                  <a:lumOff val="80000"/>
                </a:schemeClr>
              </a:solidFill>
            </p:grpSpPr>
            <p:sp>
              <p:nvSpPr>
                <p:cNvPr id="94" name="Rounded Rectangle 93"/>
                <p:cNvSpPr/>
                <p:nvPr/>
              </p:nvSpPr>
              <p:spPr>
                <a:xfrm>
                  <a:off x="1239442" y="2984838"/>
                  <a:ext cx="1535084" cy="276558"/>
                </a:xfrm>
                <a:prstGeom prst="roundRect">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5" name="Regular Pentagon 94"/>
                <p:cNvSpPr/>
                <p:nvPr/>
              </p:nvSpPr>
              <p:spPr>
                <a:xfrm>
                  <a:off x="1807497" y="2583838"/>
                  <a:ext cx="491369" cy="408386"/>
                </a:xfrm>
                <a:prstGeom prst="pentagon">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6" name="Regular Pentagon 95"/>
                <p:cNvSpPr/>
                <p:nvPr/>
              </p:nvSpPr>
              <p:spPr>
                <a:xfrm>
                  <a:off x="1328217" y="2712925"/>
                  <a:ext cx="329982" cy="274254"/>
                </a:xfrm>
                <a:prstGeom prst="pentagon">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7" name="Regular Pentagon 96"/>
                <p:cNvSpPr/>
                <p:nvPr/>
              </p:nvSpPr>
              <p:spPr>
                <a:xfrm>
                  <a:off x="2385544" y="2708757"/>
                  <a:ext cx="329982" cy="274254"/>
                </a:xfrm>
                <a:prstGeom prst="pentagon">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8" name="Diamond 97"/>
                <p:cNvSpPr/>
                <p:nvPr/>
              </p:nvSpPr>
              <p:spPr>
                <a:xfrm>
                  <a:off x="1982582" y="2684447"/>
                  <a:ext cx="114300" cy="274254"/>
                </a:xfrm>
                <a:prstGeom prst="diamond">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9" name="Diamond 98"/>
                <p:cNvSpPr/>
                <p:nvPr/>
              </p:nvSpPr>
              <p:spPr>
                <a:xfrm>
                  <a:off x="1494521" y="2975696"/>
                  <a:ext cx="274391" cy="274254"/>
                </a:xfrm>
                <a:prstGeom prst="diamond">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0" name="Diamond 99"/>
                <p:cNvSpPr/>
                <p:nvPr/>
              </p:nvSpPr>
              <p:spPr>
                <a:xfrm>
                  <a:off x="1752775" y="2988239"/>
                  <a:ext cx="274391" cy="274254"/>
                </a:xfrm>
                <a:prstGeom prst="diamond">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1" name="Diamond 100"/>
                <p:cNvSpPr/>
                <p:nvPr/>
              </p:nvSpPr>
              <p:spPr>
                <a:xfrm>
                  <a:off x="2017838" y="2979774"/>
                  <a:ext cx="274391" cy="274254"/>
                </a:xfrm>
                <a:prstGeom prst="diamond">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2" name="Diamond 101"/>
                <p:cNvSpPr/>
                <p:nvPr/>
              </p:nvSpPr>
              <p:spPr>
                <a:xfrm>
                  <a:off x="2274465" y="2979774"/>
                  <a:ext cx="274391" cy="274254"/>
                </a:xfrm>
                <a:prstGeom prst="diamond">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sp>
          <p:nvSpPr>
            <p:cNvPr id="2" name="Rectangle 1"/>
            <p:cNvSpPr/>
            <p:nvPr/>
          </p:nvSpPr>
          <p:spPr>
            <a:xfrm>
              <a:off x="2394064" y="3258637"/>
              <a:ext cx="3116919" cy="2585323"/>
            </a:xfrm>
            <a:prstGeom prst="rect">
              <a:avLst/>
            </a:prstGeom>
          </p:spPr>
          <p:txBody>
            <a:bodyPr wrap="square">
              <a:spAutoFit/>
            </a:bodyPr>
            <a:lstStyle/>
            <a:p>
              <a:r>
                <a:rPr lang="en-US" dirty="0" err="1">
                  <a:solidFill>
                    <a:schemeClr val="bg1"/>
                  </a:solidFill>
                  <a:latin typeface="Abadi" panose="020B0604020104020204" pitchFamily="34" charset="0"/>
                </a:rPr>
                <a:t>Manassah</a:t>
              </a:r>
              <a:r>
                <a:rPr lang="en-US" dirty="0">
                  <a:solidFill>
                    <a:schemeClr val="bg1"/>
                  </a:solidFill>
                  <a:latin typeface="Abadi" panose="020B0604020104020204" pitchFamily="34" charset="0"/>
                </a:rPr>
                <a:t> was the only son of Hezekiah and </a:t>
              </a:r>
              <a:r>
                <a:rPr lang="en-US" dirty="0" err="1">
                  <a:solidFill>
                    <a:schemeClr val="bg1"/>
                  </a:solidFill>
                  <a:latin typeface="Abadi" panose="020B0604020104020204" pitchFamily="34" charset="0"/>
                </a:rPr>
                <a:t>Hepzibah</a:t>
              </a:r>
              <a:endParaRPr lang="en-US" dirty="0">
                <a:solidFill>
                  <a:schemeClr val="bg1"/>
                </a:solidFill>
                <a:latin typeface="Abadi" panose="020B0604020104020204" pitchFamily="34" charset="0"/>
              </a:endParaRP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He reigned in wickedness for 55 years</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He was buried in the garden of his own house, in the garden of </a:t>
              </a:r>
              <a:r>
                <a:rPr lang="en-US" dirty="0" err="1">
                  <a:solidFill>
                    <a:schemeClr val="bg1"/>
                  </a:solidFill>
                  <a:latin typeface="Abadi" panose="020B0604020104020204" pitchFamily="34" charset="0"/>
                </a:rPr>
                <a:t>Uzza</a:t>
              </a:r>
              <a:endParaRPr lang="en-US" dirty="0">
                <a:solidFill>
                  <a:schemeClr val="bg1"/>
                </a:solidFill>
                <a:latin typeface="Abadi" panose="020B0604020104020204" pitchFamily="34" charset="0"/>
              </a:endParaRPr>
            </a:p>
          </p:txBody>
        </p:sp>
      </p:grpSp>
      <p:grpSp>
        <p:nvGrpSpPr>
          <p:cNvPr id="8" name="Group 7"/>
          <p:cNvGrpSpPr/>
          <p:nvPr/>
        </p:nvGrpSpPr>
        <p:grpSpPr>
          <a:xfrm>
            <a:off x="5841403" y="2277914"/>
            <a:ext cx="6276836" cy="3724049"/>
            <a:chOff x="5841403" y="2277914"/>
            <a:chExt cx="6276836" cy="3724049"/>
          </a:xfrm>
        </p:grpSpPr>
        <p:grpSp>
          <p:nvGrpSpPr>
            <p:cNvPr id="114" name="Group 113"/>
            <p:cNvGrpSpPr/>
            <p:nvPr/>
          </p:nvGrpSpPr>
          <p:grpSpPr>
            <a:xfrm>
              <a:off x="5841403" y="2277914"/>
              <a:ext cx="1573943" cy="1715060"/>
              <a:chOff x="4266550" y="2120397"/>
              <a:chExt cx="1372250" cy="1461003"/>
            </a:xfrm>
          </p:grpSpPr>
          <p:grpSp>
            <p:nvGrpSpPr>
              <p:cNvPr id="115" name="Group 114"/>
              <p:cNvGrpSpPr/>
              <p:nvPr/>
            </p:nvGrpSpPr>
            <p:grpSpPr>
              <a:xfrm>
                <a:off x="4266550" y="2120397"/>
                <a:ext cx="1372250" cy="1461003"/>
                <a:chOff x="8602326" y="4817257"/>
                <a:chExt cx="1079863" cy="1114697"/>
              </a:xfrm>
              <a:solidFill>
                <a:schemeClr val="accent1">
                  <a:lumMod val="20000"/>
                  <a:lumOff val="80000"/>
                </a:schemeClr>
              </a:solidFill>
            </p:grpSpPr>
            <p:grpSp>
              <p:nvGrpSpPr>
                <p:cNvPr id="126" name="Group 125"/>
                <p:cNvGrpSpPr/>
                <p:nvPr/>
              </p:nvGrpSpPr>
              <p:grpSpPr>
                <a:xfrm>
                  <a:off x="8602326" y="4817257"/>
                  <a:ext cx="1079863" cy="1114697"/>
                  <a:chOff x="987717" y="3230880"/>
                  <a:chExt cx="1079863" cy="1114697"/>
                </a:xfrm>
                <a:grpFill/>
              </p:grpSpPr>
              <p:sp>
                <p:nvSpPr>
                  <p:cNvPr id="142" name="Rectangle 141"/>
                  <p:cNvSpPr/>
                  <p:nvPr/>
                </p:nvSpPr>
                <p:spPr>
                  <a:xfrm>
                    <a:off x="1010194" y="3248297"/>
                    <a:ext cx="1036320" cy="1097280"/>
                  </a:xfrm>
                  <a:prstGeom prst="rect">
                    <a:avLst/>
                  </a:prstGeom>
                  <a:solidFill>
                    <a:schemeClr val="tx2">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3" name="Frame 142"/>
                  <p:cNvSpPr/>
                  <p:nvPr/>
                </p:nvSpPr>
                <p:spPr>
                  <a:xfrm>
                    <a:off x="987717" y="3230880"/>
                    <a:ext cx="1079863" cy="1114697"/>
                  </a:xfrm>
                  <a:prstGeom prst="frame">
                    <a:avLst>
                      <a:gd name="adj1" fmla="val 10081"/>
                    </a:avLst>
                  </a:prstGeom>
                  <a:solidFill>
                    <a:schemeClr val="tx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grpSp>
            <p:grpSp>
              <p:nvGrpSpPr>
                <p:cNvPr id="127" name="Group 126"/>
                <p:cNvGrpSpPr/>
                <p:nvPr/>
              </p:nvGrpSpPr>
              <p:grpSpPr>
                <a:xfrm>
                  <a:off x="8847780" y="4953267"/>
                  <a:ext cx="577054" cy="862736"/>
                  <a:chOff x="1435100" y="1167684"/>
                  <a:chExt cx="1473784" cy="2203410"/>
                </a:xfrm>
                <a:grpFill/>
              </p:grpSpPr>
              <p:sp>
                <p:nvSpPr>
                  <p:cNvPr id="128" name="Rounded Rectangle 127"/>
                  <p:cNvSpPr/>
                  <p:nvPr/>
                </p:nvSpPr>
                <p:spPr>
                  <a:xfrm>
                    <a:off x="1435100" y="1167684"/>
                    <a:ext cx="1460500" cy="2185115"/>
                  </a:xfrm>
                  <a:prstGeom prst="roundRect">
                    <a:avLst>
                      <a:gd name="adj" fmla="val 39276"/>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9" name="Trapezoid 128"/>
                  <p:cNvSpPr/>
                  <p:nvPr/>
                </p:nvSpPr>
                <p:spPr>
                  <a:xfrm>
                    <a:off x="1684154" y="2501433"/>
                    <a:ext cx="1017528" cy="869661"/>
                  </a:xfrm>
                  <a:prstGeom prst="trapezoid">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0" name="Oval 129"/>
                  <p:cNvSpPr/>
                  <p:nvPr/>
                </p:nvSpPr>
                <p:spPr>
                  <a:xfrm>
                    <a:off x="1684154" y="1391356"/>
                    <a:ext cx="969830" cy="1217139"/>
                  </a:xfrm>
                  <a:prstGeom prst="ellipse">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1" name="Round Diagonal Corner Rectangle 130"/>
                  <p:cNvSpPr/>
                  <p:nvPr/>
                </p:nvSpPr>
                <p:spPr>
                  <a:xfrm rot="1236535">
                    <a:off x="1693365" y="1442634"/>
                    <a:ext cx="490742" cy="448137"/>
                  </a:xfrm>
                  <a:prstGeom prst="round2DiagRect">
                    <a:avLst>
                      <a:gd name="adj1" fmla="val 50000"/>
                      <a:gd name="adj2" fmla="val 0"/>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2" name="Round Diagonal Corner Rectangle 131"/>
                  <p:cNvSpPr/>
                  <p:nvPr/>
                </p:nvSpPr>
                <p:spPr>
                  <a:xfrm rot="5076663">
                    <a:off x="2171409" y="1343767"/>
                    <a:ext cx="487589" cy="640792"/>
                  </a:xfrm>
                  <a:prstGeom prst="round2DiagRect">
                    <a:avLst>
                      <a:gd name="adj1" fmla="val 50000"/>
                      <a:gd name="adj2" fmla="val 0"/>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3" name="Rounded Rectangle 132"/>
                  <p:cNvSpPr/>
                  <p:nvPr/>
                </p:nvSpPr>
                <p:spPr>
                  <a:xfrm>
                    <a:off x="1559695" y="1336770"/>
                    <a:ext cx="1260515" cy="322562"/>
                  </a:xfrm>
                  <a:prstGeom prst="roundRect">
                    <a:avLst>
                      <a:gd name="adj" fmla="val 40290"/>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4" name="Rounded Rectangle 133"/>
                  <p:cNvSpPr/>
                  <p:nvPr/>
                </p:nvSpPr>
                <p:spPr>
                  <a:xfrm>
                    <a:off x="1597391" y="1297064"/>
                    <a:ext cx="1104292" cy="254278"/>
                  </a:xfrm>
                  <a:prstGeom prst="roundRect">
                    <a:avLst>
                      <a:gd name="adj" fmla="val 40290"/>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5" name="Rounded Rectangle 134"/>
                  <p:cNvSpPr/>
                  <p:nvPr/>
                </p:nvSpPr>
                <p:spPr>
                  <a:xfrm>
                    <a:off x="1456353" y="1364495"/>
                    <a:ext cx="1452531" cy="322562"/>
                  </a:xfrm>
                  <a:prstGeom prst="roundRect">
                    <a:avLst>
                      <a:gd name="adj" fmla="val 28478"/>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36" name="Group 135"/>
                  <p:cNvGrpSpPr/>
                  <p:nvPr/>
                </p:nvGrpSpPr>
                <p:grpSpPr>
                  <a:xfrm>
                    <a:off x="1501255" y="1225618"/>
                    <a:ext cx="1363234" cy="673316"/>
                    <a:chOff x="1501255" y="1225618"/>
                    <a:chExt cx="1363234" cy="673316"/>
                  </a:xfrm>
                  <a:grpFill/>
                </p:grpSpPr>
                <p:sp>
                  <p:nvSpPr>
                    <p:cNvPr id="139" name="Half Frame 138"/>
                    <p:cNvSpPr/>
                    <p:nvPr/>
                  </p:nvSpPr>
                  <p:spPr>
                    <a:xfrm rot="2834828">
                      <a:off x="1944115" y="1429597"/>
                      <a:ext cx="443658" cy="495015"/>
                    </a:xfrm>
                    <a:prstGeom prst="halfFrame">
                      <a:avLst>
                        <a:gd name="adj1" fmla="val 13535"/>
                        <a:gd name="adj2" fmla="val 13521"/>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140" name="Half Frame 139"/>
                    <p:cNvSpPr/>
                    <p:nvPr/>
                  </p:nvSpPr>
                  <p:spPr>
                    <a:xfrm rot="13551181">
                      <a:off x="1551666" y="1175207"/>
                      <a:ext cx="346977" cy="447800"/>
                    </a:xfrm>
                    <a:prstGeom prst="halfFrame">
                      <a:avLst>
                        <a:gd name="adj1" fmla="val 13535"/>
                        <a:gd name="adj2" fmla="val 13521"/>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141" name="Half Frame 140"/>
                    <p:cNvSpPr/>
                    <p:nvPr/>
                  </p:nvSpPr>
                  <p:spPr>
                    <a:xfrm rot="8048819" flipH="1">
                      <a:off x="2505125" y="1189553"/>
                      <a:ext cx="267036" cy="451692"/>
                    </a:xfrm>
                    <a:prstGeom prst="halfFrame">
                      <a:avLst>
                        <a:gd name="adj1" fmla="val 13535"/>
                        <a:gd name="adj2" fmla="val 13521"/>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grpSp>
              <p:sp>
                <p:nvSpPr>
                  <p:cNvPr id="137" name="Oval 136"/>
                  <p:cNvSpPr/>
                  <p:nvPr/>
                </p:nvSpPr>
                <p:spPr>
                  <a:xfrm>
                    <a:off x="1866900" y="2153130"/>
                    <a:ext cx="660898" cy="577370"/>
                  </a:xfrm>
                  <a:prstGeom prst="ellipse">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8" name="Oval 137"/>
                  <p:cNvSpPr/>
                  <p:nvPr/>
                </p:nvSpPr>
                <p:spPr>
                  <a:xfrm>
                    <a:off x="2058262" y="2236791"/>
                    <a:ext cx="278174" cy="145700"/>
                  </a:xfrm>
                  <a:prstGeom prst="ellipse">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116" name="Group 115"/>
              <p:cNvGrpSpPr/>
              <p:nvPr/>
            </p:nvGrpSpPr>
            <p:grpSpPr>
              <a:xfrm>
                <a:off x="4534405" y="2246054"/>
                <a:ext cx="799072" cy="365740"/>
                <a:chOff x="1239442" y="2583838"/>
                <a:chExt cx="1535084" cy="678655"/>
              </a:xfrm>
              <a:solidFill>
                <a:schemeClr val="accent1">
                  <a:lumMod val="20000"/>
                  <a:lumOff val="80000"/>
                </a:schemeClr>
              </a:solidFill>
            </p:grpSpPr>
            <p:sp>
              <p:nvSpPr>
                <p:cNvPr id="117" name="Rounded Rectangle 116"/>
                <p:cNvSpPr/>
                <p:nvPr/>
              </p:nvSpPr>
              <p:spPr>
                <a:xfrm>
                  <a:off x="1239442" y="2984838"/>
                  <a:ext cx="1535084" cy="276558"/>
                </a:xfrm>
                <a:prstGeom prst="round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8" name="Regular Pentagon 117"/>
                <p:cNvSpPr/>
                <p:nvPr/>
              </p:nvSpPr>
              <p:spPr>
                <a:xfrm>
                  <a:off x="1807497" y="2583838"/>
                  <a:ext cx="491369" cy="408386"/>
                </a:xfrm>
                <a:prstGeom prst="pentagon">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9" name="Regular Pentagon 118"/>
                <p:cNvSpPr/>
                <p:nvPr/>
              </p:nvSpPr>
              <p:spPr>
                <a:xfrm>
                  <a:off x="1328217" y="2712925"/>
                  <a:ext cx="329982" cy="274254"/>
                </a:xfrm>
                <a:prstGeom prst="pentagon">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0" name="Regular Pentagon 119"/>
                <p:cNvSpPr/>
                <p:nvPr/>
              </p:nvSpPr>
              <p:spPr>
                <a:xfrm>
                  <a:off x="2385544" y="2708757"/>
                  <a:ext cx="329982" cy="274254"/>
                </a:xfrm>
                <a:prstGeom prst="pentagon">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1" name="Diamond 120"/>
                <p:cNvSpPr/>
                <p:nvPr/>
              </p:nvSpPr>
              <p:spPr>
                <a:xfrm>
                  <a:off x="1982582" y="2684447"/>
                  <a:ext cx="114300" cy="274254"/>
                </a:xfrm>
                <a:prstGeom prst="diamon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2" name="Diamond 121"/>
                <p:cNvSpPr/>
                <p:nvPr/>
              </p:nvSpPr>
              <p:spPr>
                <a:xfrm>
                  <a:off x="1494521" y="2975696"/>
                  <a:ext cx="274391" cy="274254"/>
                </a:xfrm>
                <a:prstGeom prst="diamon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3" name="Diamond 122"/>
                <p:cNvSpPr/>
                <p:nvPr/>
              </p:nvSpPr>
              <p:spPr>
                <a:xfrm>
                  <a:off x="1752775" y="2988239"/>
                  <a:ext cx="274391" cy="274254"/>
                </a:xfrm>
                <a:prstGeom prst="diamon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4" name="Diamond 123"/>
                <p:cNvSpPr/>
                <p:nvPr/>
              </p:nvSpPr>
              <p:spPr>
                <a:xfrm>
                  <a:off x="2017838" y="2979774"/>
                  <a:ext cx="274391" cy="274254"/>
                </a:xfrm>
                <a:prstGeom prst="diamon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5" name="Diamond 124"/>
                <p:cNvSpPr/>
                <p:nvPr/>
              </p:nvSpPr>
              <p:spPr>
                <a:xfrm>
                  <a:off x="2274465" y="2979774"/>
                  <a:ext cx="274391" cy="274254"/>
                </a:xfrm>
                <a:prstGeom prst="diamon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sp>
          <p:nvSpPr>
            <p:cNvPr id="3" name="Rectangle 2"/>
            <p:cNvSpPr/>
            <p:nvPr/>
          </p:nvSpPr>
          <p:spPr>
            <a:xfrm>
              <a:off x="7678765" y="2308644"/>
              <a:ext cx="4439474" cy="3693319"/>
            </a:xfrm>
            <a:prstGeom prst="rect">
              <a:avLst/>
            </a:prstGeom>
          </p:spPr>
          <p:txBody>
            <a:bodyPr wrap="square">
              <a:spAutoFit/>
            </a:bodyPr>
            <a:lstStyle/>
            <a:p>
              <a:r>
                <a:rPr lang="en-US" dirty="0" err="1">
                  <a:solidFill>
                    <a:schemeClr val="bg1"/>
                  </a:solidFill>
                  <a:latin typeface="Abadi" panose="020B0604020104020204" pitchFamily="34" charset="0"/>
                </a:rPr>
                <a:t>Manassah’s</a:t>
              </a:r>
              <a:r>
                <a:rPr lang="en-US" dirty="0">
                  <a:solidFill>
                    <a:schemeClr val="bg1"/>
                  </a:solidFill>
                  <a:latin typeface="Abadi" panose="020B0604020104020204" pitchFamily="34" charset="0"/>
                </a:rPr>
                <a:t> son, Amon, reigned, at age 22</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His mother’s name was </a:t>
              </a:r>
              <a:r>
                <a:rPr lang="en-US" dirty="0" err="1">
                  <a:solidFill>
                    <a:schemeClr val="bg1"/>
                  </a:solidFill>
                  <a:latin typeface="Abadi" panose="020B0604020104020204" pitchFamily="34" charset="0"/>
                </a:rPr>
                <a:t>Meshullemeth</a:t>
              </a:r>
              <a:r>
                <a:rPr lang="en-US" dirty="0">
                  <a:solidFill>
                    <a:schemeClr val="bg1"/>
                  </a:solidFill>
                  <a:latin typeface="Abadi" panose="020B0604020104020204" pitchFamily="34" charset="0"/>
                </a:rPr>
                <a:t>, the daughter of </a:t>
              </a:r>
              <a:r>
                <a:rPr lang="en-US" dirty="0" err="1">
                  <a:solidFill>
                    <a:schemeClr val="bg1"/>
                  </a:solidFill>
                  <a:latin typeface="Abadi" panose="020B0604020104020204" pitchFamily="34" charset="0"/>
                </a:rPr>
                <a:t>Haruz</a:t>
              </a:r>
              <a:r>
                <a:rPr lang="en-US" dirty="0">
                  <a:solidFill>
                    <a:schemeClr val="bg1"/>
                  </a:solidFill>
                  <a:latin typeface="Abadi" panose="020B0604020104020204" pitchFamily="34" charset="0"/>
                </a:rPr>
                <a:t> of </a:t>
              </a:r>
              <a:r>
                <a:rPr lang="en-US" dirty="0" err="1">
                  <a:solidFill>
                    <a:schemeClr val="bg1"/>
                  </a:solidFill>
                  <a:latin typeface="Abadi" panose="020B0604020104020204" pitchFamily="34" charset="0"/>
                </a:rPr>
                <a:t>Jotbah</a:t>
              </a:r>
              <a:endParaRPr lang="en-US" dirty="0">
                <a:solidFill>
                  <a:schemeClr val="bg1"/>
                </a:solidFill>
                <a:latin typeface="Abadi" panose="020B0604020104020204" pitchFamily="34" charset="0"/>
              </a:endParaRP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He reigned in wickedness for 2 years</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His servants conspired against him and slew Amon and made Josiah (Amon’s son) king</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He was buried in his </a:t>
              </a:r>
              <a:r>
                <a:rPr lang="en-US" dirty="0" err="1">
                  <a:solidFill>
                    <a:schemeClr val="bg1"/>
                  </a:solidFill>
                  <a:latin typeface="Abadi" panose="020B0604020104020204" pitchFamily="34" charset="0"/>
                </a:rPr>
                <a:t>sepulchre</a:t>
              </a:r>
              <a:r>
                <a:rPr lang="en-US" dirty="0">
                  <a:solidFill>
                    <a:schemeClr val="bg1"/>
                  </a:solidFill>
                  <a:latin typeface="Abadi" panose="020B0604020104020204" pitchFamily="34" charset="0"/>
                </a:rPr>
                <a:t> in the garden of </a:t>
              </a:r>
              <a:r>
                <a:rPr lang="en-US" dirty="0" err="1">
                  <a:solidFill>
                    <a:schemeClr val="bg1"/>
                  </a:solidFill>
                  <a:latin typeface="Abadi" panose="020B0604020104020204" pitchFamily="34" charset="0"/>
                </a:rPr>
                <a:t>Uzza</a:t>
              </a:r>
              <a:endParaRPr lang="en-US" dirty="0">
                <a:solidFill>
                  <a:schemeClr val="bg1"/>
                </a:solidFill>
                <a:latin typeface="Abadi" panose="020B0604020104020204" pitchFamily="34" charset="0"/>
              </a:endParaRPr>
            </a:p>
          </p:txBody>
        </p:sp>
      </p:grpSp>
      <p:sp>
        <p:nvSpPr>
          <p:cNvPr id="5" name="Rectangle 4"/>
          <p:cNvSpPr/>
          <p:nvPr/>
        </p:nvSpPr>
        <p:spPr>
          <a:xfrm>
            <a:off x="36252" y="6431978"/>
            <a:ext cx="2834430" cy="369332"/>
          </a:xfrm>
          <a:prstGeom prst="rect">
            <a:avLst/>
          </a:prstGeom>
        </p:spPr>
        <p:txBody>
          <a:bodyPr wrap="none">
            <a:spAutoFit/>
          </a:bodyPr>
          <a:lstStyle/>
          <a:p>
            <a:r>
              <a:rPr lang="en-US" dirty="0">
                <a:solidFill>
                  <a:schemeClr val="bg1"/>
                </a:solidFill>
                <a:latin typeface="Abadi" panose="020B0604020104020204" pitchFamily="34" charset="0"/>
              </a:rPr>
              <a:t>2 Kings 20:21, 2 Kings 21</a:t>
            </a:r>
            <a:endParaRPr lang="en-US" dirty="0">
              <a:latin typeface="Abadi" panose="020B0604020104020204" pitchFamily="34" charset="0"/>
            </a:endParaRPr>
          </a:p>
        </p:txBody>
      </p:sp>
    </p:spTree>
    <p:extLst>
      <p:ext uri="{BB962C8B-B14F-4D97-AF65-F5344CB8AC3E}">
        <p14:creationId xmlns:p14="http://schemas.microsoft.com/office/powerpoint/2010/main" val="325799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9705315" cy="2031325"/>
          </a:xfrm>
          <a:prstGeom prst="rect">
            <a:avLst/>
          </a:prstGeom>
          <a:ln>
            <a:solidFill>
              <a:schemeClr val="tx1"/>
            </a:solidFill>
          </a:ln>
        </p:spPr>
        <p:txBody>
          <a:bodyPr wrap="square">
            <a:spAutoFit/>
          </a:bodyPr>
          <a:lstStyle/>
          <a:p>
            <a:r>
              <a:rPr lang="en-US" sz="1400" b="1" dirty="0">
                <a:latin typeface="Arial" panose="020B0604020202020204" pitchFamily="34" charset="0"/>
              </a:rPr>
              <a:t>Josiah:</a:t>
            </a:r>
          </a:p>
          <a:p>
            <a:r>
              <a:rPr lang="en-US" sz="1400" dirty="0">
                <a:latin typeface="Arial" panose="020B0604020202020204" pitchFamily="34" charset="0"/>
              </a:rPr>
              <a:t>Josiah had four sons: </a:t>
            </a:r>
            <a:r>
              <a:rPr lang="en-US" sz="1400" dirty="0" err="1">
                <a:latin typeface="Arial" panose="020B0604020202020204" pitchFamily="34" charset="0"/>
              </a:rPr>
              <a:t>Johanan</a:t>
            </a:r>
            <a:r>
              <a:rPr lang="en-US" sz="1400" dirty="0">
                <a:latin typeface="Arial" panose="020B0604020202020204" pitchFamily="34" charset="0"/>
              </a:rPr>
              <a:t>, and </a:t>
            </a:r>
            <a:r>
              <a:rPr lang="en-US" sz="1400" dirty="0" err="1">
                <a:latin typeface="Arial" panose="020B0604020202020204" pitchFamily="34" charset="0"/>
              </a:rPr>
              <a:t>Eliakim</a:t>
            </a:r>
            <a:r>
              <a:rPr lang="en-US" sz="1400" dirty="0">
                <a:latin typeface="Arial" panose="020B0604020202020204" pitchFamily="34" charset="0"/>
              </a:rPr>
              <a:t> (born c. 634 BCE) by </a:t>
            </a:r>
            <a:r>
              <a:rPr lang="en-US" sz="1400" dirty="0" err="1">
                <a:latin typeface="Arial" panose="020B0604020202020204" pitchFamily="34" charset="0"/>
              </a:rPr>
              <a:t>Zebudah</a:t>
            </a:r>
            <a:r>
              <a:rPr lang="en-US" sz="1400" dirty="0">
                <a:latin typeface="Arial" panose="020B0604020202020204" pitchFamily="34" charset="0"/>
              </a:rPr>
              <a:t> the daughter of </a:t>
            </a:r>
            <a:r>
              <a:rPr lang="en-US" sz="1400" dirty="0" err="1">
                <a:latin typeface="Arial" panose="020B0604020202020204" pitchFamily="34" charset="0"/>
              </a:rPr>
              <a:t>Pedaiah</a:t>
            </a:r>
            <a:r>
              <a:rPr lang="en-US" sz="1400" dirty="0">
                <a:latin typeface="Arial" panose="020B0604020202020204" pitchFamily="34" charset="0"/>
              </a:rPr>
              <a:t> of </a:t>
            </a:r>
            <a:r>
              <a:rPr lang="en-US" sz="1400" dirty="0" err="1">
                <a:latin typeface="Arial" panose="020B0604020202020204" pitchFamily="34" charset="0"/>
              </a:rPr>
              <a:t>Rumah</a:t>
            </a:r>
            <a:r>
              <a:rPr lang="en-US" sz="1400" dirty="0">
                <a:latin typeface="Arial" panose="020B0604020202020204" pitchFamily="34" charset="0"/>
              </a:rPr>
              <a:t>; (</a:t>
            </a:r>
            <a:r>
              <a:rPr lang="en-US" sz="1400" dirty="0" err="1">
                <a:latin typeface="Arial" panose="020B0604020202020204" pitchFamily="34" charset="0"/>
              </a:rPr>
              <a:t>Eliakim</a:t>
            </a:r>
            <a:r>
              <a:rPr lang="en-US" sz="1400" dirty="0">
                <a:latin typeface="Arial" panose="020B0604020202020204" pitchFamily="34" charset="0"/>
              </a:rPr>
              <a:t> had his name changed by Pharaoh </a:t>
            </a:r>
            <a:r>
              <a:rPr lang="en-US" sz="1400" dirty="0" err="1">
                <a:latin typeface="Arial" panose="020B0604020202020204" pitchFamily="34" charset="0"/>
              </a:rPr>
              <a:t>Necho</a:t>
            </a:r>
            <a:r>
              <a:rPr lang="en-US" sz="1400" dirty="0">
                <a:latin typeface="Arial" panose="020B0604020202020204" pitchFamily="34" charset="0"/>
              </a:rPr>
              <a:t> of Egypt to </a:t>
            </a:r>
            <a:r>
              <a:rPr lang="en-US" sz="1400" dirty="0" err="1">
                <a:latin typeface="Arial" panose="020B0604020202020204" pitchFamily="34" charset="0"/>
              </a:rPr>
              <a:t>Jehoiakim</a:t>
            </a:r>
            <a:r>
              <a:rPr lang="en-US" sz="1400" dirty="0">
                <a:latin typeface="Arial" panose="020B0604020202020204" pitchFamily="34" charset="0"/>
              </a:rPr>
              <a:t> 2 Kings 23:34) and </a:t>
            </a:r>
            <a:r>
              <a:rPr lang="en-US" sz="1400" dirty="0" err="1">
                <a:latin typeface="Arial" panose="020B0604020202020204" pitchFamily="34" charset="0"/>
              </a:rPr>
              <a:t>Mattanyahu</a:t>
            </a:r>
            <a:r>
              <a:rPr lang="en-US" sz="1400" dirty="0">
                <a:latin typeface="Arial" panose="020B0604020202020204" pitchFamily="34" charset="0"/>
              </a:rPr>
              <a:t> (c. 618 BCE) and Shallum (633/632 BCE) both by </a:t>
            </a:r>
            <a:r>
              <a:rPr lang="en-US" sz="1400" dirty="0" err="1">
                <a:latin typeface="Arial" panose="020B0604020202020204" pitchFamily="34" charset="0"/>
              </a:rPr>
              <a:t>Hamutl</a:t>
            </a:r>
            <a:r>
              <a:rPr lang="en-US" sz="1400" dirty="0">
                <a:latin typeface="Arial" panose="020B0604020202020204" pitchFamily="34" charset="0"/>
              </a:rPr>
              <a:t>, the daughter of Jeremiah of </a:t>
            </a:r>
            <a:r>
              <a:rPr lang="en-US" sz="1400" dirty="0" err="1">
                <a:latin typeface="Arial" panose="020B0604020202020204" pitchFamily="34" charset="0"/>
              </a:rPr>
              <a:t>Libnah</a:t>
            </a:r>
            <a:r>
              <a:rPr lang="en-US" sz="1400" dirty="0">
                <a:latin typeface="Arial" panose="020B0604020202020204" pitchFamily="34" charset="0"/>
              </a:rPr>
              <a:t>.</a:t>
            </a:r>
          </a:p>
          <a:p>
            <a:endParaRPr lang="en-US" sz="1400" dirty="0">
              <a:latin typeface="Arial" panose="020B0604020202020204" pitchFamily="34" charset="0"/>
            </a:endParaRPr>
          </a:p>
          <a:p>
            <a:r>
              <a:rPr lang="en-US" sz="1400" dirty="0">
                <a:latin typeface="Arial" panose="020B0604020202020204" pitchFamily="34" charset="0"/>
              </a:rPr>
              <a:t>Shallum succeeded Josiah as king of Judah, under the name </a:t>
            </a:r>
            <a:r>
              <a:rPr lang="en-US" sz="1400" dirty="0" err="1">
                <a:latin typeface="Arial" panose="020B0604020202020204" pitchFamily="34" charset="0"/>
              </a:rPr>
              <a:t>Jehoahaz</a:t>
            </a:r>
            <a:r>
              <a:rPr lang="en-US" sz="1400" dirty="0">
                <a:latin typeface="Arial" panose="020B0604020202020204" pitchFamily="34" charset="0"/>
              </a:rPr>
              <a:t>. </a:t>
            </a:r>
          </a:p>
          <a:p>
            <a:r>
              <a:rPr lang="en-US" sz="1400" dirty="0">
                <a:latin typeface="Arial" panose="020B0604020202020204" pitchFamily="34" charset="0"/>
              </a:rPr>
              <a:t>Shallum was succeeded by </a:t>
            </a:r>
            <a:r>
              <a:rPr lang="en-US" sz="1400" dirty="0" err="1">
                <a:latin typeface="Arial" panose="020B0604020202020204" pitchFamily="34" charset="0"/>
              </a:rPr>
              <a:t>Eliakim</a:t>
            </a:r>
            <a:r>
              <a:rPr lang="en-US" sz="1400" dirty="0">
                <a:latin typeface="Arial" panose="020B0604020202020204" pitchFamily="34" charset="0"/>
              </a:rPr>
              <a:t>, under the name </a:t>
            </a:r>
            <a:r>
              <a:rPr lang="en-US" sz="1400" dirty="0" err="1">
                <a:latin typeface="Arial" panose="020B0604020202020204" pitchFamily="34" charset="0"/>
              </a:rPr>
              <a:t>Jehoiakim</a:t>
            </a:r>
            <a:r>
              <a:rPr lang="en-US" sz="1400" dirty="0">
                <a:latin typeface="Arial" panose="020B0604020202020204" pitchFamily="34" charset="0"/>
              </a:rPr>
              <a:t>, who was succeeded by his own son </a:t>
            </a:r>
            <a:r>
              <a:rPr lang="en-US" sz="1400" dirty="0" err="1">
                <a:latin typeface="Arial" panose="020B0604020202020204" pitchFamily="34" charset="0"/>
              </a:rPr>
              <a:t>Jeconiah</a:t>
            </a:r>
            <a:r>
              <a:rPr lang="en-US" sz="1400" dirty="0">
                <a:latin typeface="Arial" panose="020B0604020202020204" pitchFamily="34" charset="0"/>
              </a:rPr>
              <a:t>; </a:t>
            </a:r>
          </a:p>
          <a:p>
            <a:r>
              <a:rPr lang="en-US" sz="1400" dirty="0">
                <a:latin typeface="Arial" panose="020B0604020202020204" pitchFamily="34" charset="0"/>
              </a:rPr>
              <a:t>then </a:t>
            </a:r>
            <a:r>
              <a:rPr lang="en-US" sz="1400" dirty="0" err="1">
                <a:latin typeface="Arial" panose="020B0604020202020204" pitchFamily="34" charset="0"/>
              </a:rPr>
              <a:t>Jeconiah</a:t>
            </a:r>
            <a:r>
              <a:rPr lang="en-US" sz="1400" dirty="0">
                <a:latin typeface="Arial" panose="020B0604020202020204" pitchFamily="34" charset="0"/>
              </a:rPr>
              <a:t> was succeeded to the throne by </a:t>
            </a:r>
            <a:r>
              <a:rPr lang="en-US" sz="1400" dirty="0" err="1">
                <a:latin typeface="Arial" panose="020B0604020202020204" pitchFamily="34" charset="0"/>
              </a:rPr>
              <a:t>Mattanyahu</a:t>
            </a:r>
            <a:r>
              <a:rPr lang="en-US" sz="1400" dirty="0">
                <a:latin typeface="Arial" panose="020B0604020202020204" pitchFamily="34" charset="0"/>
              </a:rPr>
              <a:t>, under the name Zedekiah. </a:t>
            </a:r>
          </a:p>
          <a:p>
            <a:r>
              <a:rPr lang="en-US" sz="1400" dirty="0">
                <a:latin typeface="Arial" panose="020B0604020202020204" pitchFamily="34" charset="0"/>
              </a:rPr>
              <a:t>Zedekiah was the last king of Judah before the kingdom was conquered by Babylon and the people exiled.</a:t>
            </a:r>
            <a:endParaRPr lang="en-US" sz="1400" b="0" i="0" dirty="0">
              <a:effectLst/>
              <a:latin typeface="Arial" panose="020B0604020202020204" pitchFamily="34" charset="0"/>
            </a:endParaRPr>
          </a:p>
        </p:txBody>
      </p:sp>
      <p:grpSp>
        <p:nvGrpSpPr>
          <p:cNvPr id="14" name="Group 13"/>
          <p:cNvGrpSpPr/>
          <p:nvPr/>
        </p:nvGrpSpPr>
        <p:grpSpPr>
          <a:xfrm>
            <a:off x="6394765" y="2569065"/>
            <a:ext cx="5219322" cy="3385152"/>
            <a:chOff x="3515763" y="2089231"/>
            <a:chExt cx="5219322" cy="3385152"/>
          </a:xfrm>
        </p:grpSpPr>
        <p:sp>
          <p:nvSpPr>
            <p:cNvPr id="3" name="Rectangle 2"/>
            <p:cNvSpPr/>
            <p:nvPr/>
          </p:nvSpPr>
          <p:spPr>
            <a:xfrm>
              <a:off x="5821379" y="2851841"/>
              <a:ext cx="1385180" cy="4425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badi" panose="020B0604020104020204" pitchFamily="34" charset="0"/>
                </a:rPr>
                <a:t>Josiah</a:t>
              </a:r>
            </a:p>
          </p:txBody>
        </p:sp>
        <p:sp>
          <p:nvSpPr>
            <p:cNvPr id="4" name="Rectangle 3"/>
            <p:cNvSpPr/>
            <p:nvPr/>
          </p:nvSpPr>
          <p:spPr>
            <a:xfrm>
              <a:off x="4208353" y="2851841"/>
              <a:ext cx="1385180" cy="442535"/>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Abadi" panose="020B0604020104020204" pitchFamily="34" charset="0"/>
                </a:rPr>
                <a:t>Zebudah</a:t>
              </a:r>
              <a:endParaRPr lang="en-US" dirty="0">
                <a:latin typeface="Abadi" panose="020B0604020104020204" pitchFamily="34" charset="0"/>
              </a:endParaRPr>
            </a:p>
          </p:txBody>
        </p:sp>
        <p:sp>
          <p:nvSpPr>
            <p:cNvPr id="5" name="Rectangle 4"/>
            <p:cNvSpPr/>
            <p:nvPr/>
          </p:nvSpPr>
          <p:spPr>
            <a:xfrm>
              <a:off x="5086539" y="3463491"/>
              <a:ext cx="1385180" cy="4425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Abadi" panose="020B0604020104020204" pitchFamily="34" charset="0"/>
                </a:rPr>
                <a:t>Johanan</a:t>
              </a:r>
              <a:endParaRPr lang="en-US" dirty="0">
                <a:latin typeface="Abadi" panose="020B0604020104020204" pitchFamily="34" charset="0"/>
              </a:endParaRPr>
            </a:p>
          </p:txBody>
        </p:sp>
        <p:sp>
          <p:nvSpPr>
            <p:cNvPr id="6" name="Rectangle 5"/>
            <p:cNvSpPr/>
            <p:nvPr/>
          </p:nvSpPr>
          <p:spPr>
            <a:xfrm>
              <a:off x="5086539" y="3942237"/>
              <a:ext cx="1385180" cy="521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Abadi" panose="020B0604020104020204" pitchFamily="34" charset="0"/>
                </a:rPr>
                <a:t>Eliakim</a:t>
              </a:r>
              <a:r>
                <a:rPr lang="en-US" dirty="0">
                  <a:latin typeface="Abadi" panose="020B0604020104020204" pitchFamily="34" charset="0"/>
                </a:rPr>
                <a:t>/</a:t>
              </a:r>
            </a:p>
            <a:p>
              <a:pPr algn="ctr"/>
              <a:r>
                <a:rPr lang="en-US" dirty="0" err="1">
                  <a:latin typeface="Abadi" panose="020B0604020104020204" pitchFamily="34" charset="0"/>
                </a:rPr>
                <a:t>Jehoiakim</a:t>
              </a:r>
              <a:endParaRPr lang="en-US" dirty="0">
                <a:latin typeface="Abadi" panose="020B0604020104020204" pitchFamily="34" charset="0"/>
              </a:endParaRPr>
            </a:p>
          </p:txBody>
        </p:sp>
        <p:sp>
          <p:nvSpPr>
            <p:cNvPr id="7" name="Rectangle 6"/>
            <p:cNvSpPr/>
            <p:nvPr/>
          </p:nvSpPr>
          <p:spPr>
            <a:xfrm>
              <a:off x="6734269" y="3450451"/>
              <a:ext cx="1622079" cy="521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Abadi" panose="020B0604020104020204" pitchFamily="34" charset="0"/>
                </a:rPr>
                <a:t>Mattaniah</a:t>
              </a:r>
              <a:r>
                <a:rPr lang="en-US" dirty="0">
                  <a:latin typeface="Abadi" panose="020B0604020104020204" pitchFamily="34" charset="0"/>
                </a:rPr>
                <a:t>/ Zedekiah</a:t>
              </a:r>
            </a:p>
          </p:txBody>
        </p:sp>
        <p:sp>
          <p:nvSpPr>
            <p:cNvPr id="8" name="Rectangle 7"/>
            <p:cNvSpPr/>
            <p:nvPr/>
          </p:nvSpPr>
          <p:spPr>
            <a:xfrm>
              <a:off x="7349905" y="2851840"/>
              <a:ext cx="1385180" cy="442535"/>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Abadi" panose="020B0604020104020204" pitchFamily="34" charset="0"/>
                </a:rPr>
                <a:t>Hamutl</a:t>
              </a:r>
              <a:endParaRPr lang="en-US" dirty="0">
                <a:latin typeface="Abadi" panose="020B0604020104020204" pitchFamily="34" charset="0"/>
              </a:endParaRPr>
            </a:p>
          </p:txBody>
        </p:sp>
        <p:sp>
          <p:nvSpPr>
            <p:cNvPr id="9" name="Rectangle 8"/>
            <p:cNvSpPr/>
            <p:nvPr/>
          </p:nvSpPr>
          <p:spPr>
            <a:xfrm>
              <a:off x="6734268" y="4020823"/>
              <a:ext cx="1622079" cy="569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badi" panose="020B0604020104020204" pitchFamily="34" charset="0"/>
                </a:rPr>
                <a:t>Shallum/ </a:t>
              </a:r>
              <a:r>
                <a:rPr lang="en-US" dirty="0" err="1">
                  <a:latin typeface="Abadi" panose="020B0604020104020204" pitchFamily="34" charset="0"/>
                </a:rPr>
                <a:t>Jehoahaz</a:t>
              </a:r>
              <a:endParaRPr lang="en-US" dirty="0">
                <a:latin typeface="Abadi" panose="020B0604020104020204" pitchFamily="34" charset="0"/>
              </a:endParaRPr>
            </a:p>
          </p:txBody>
        </p:sp>
        <p:sp>
          <p:nvSpPr>
            <p:cNvPr id="10" name="Rectangle 9"/>
            <p:cNvSpPr/>
            <p:nvPr/>
          </p:nvSpPr>
          <p:spPr>
            <a:xfrm>
              <a:off x="3515763" y="4020823"/>
              <a:ext cx="1385180" cy="442535"/>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badi" panose="020B0604020104020204" pitchFamily="34" charset="0"/>
                </a:rPr>
                <a:t>?</a:t>
              </a:r>
            </a:p>
          </p:txBody>
        </p:sp>
        <p:sp>
          <p:nvSpPr>
            <p:cNvPr id="11" name="Rectangle 10"/>
            <p:cNvSpPr/>
            <p:nvPr/>
          </p:nvSpPr>
          <p:spPr>
            <a:xfrm>
              <a:off x="4283799" y="4632473"/>
              <a:ext cx="1385180" cy="841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Abadi" panose="020B0604020104020204" pitchFamily="34" charset="0"/>
                </a:rPr>
                <a:t>Jeconiah</a:t>
              </a:r>
              <a:r>
                <a:rPr lang="en-US" dirty="0">
                  <a:latin typeface="Abadi" panose="020B0604020104020204" pitchFamily="34" charset="0"/>
                </a:rPr>
                <a:t>/</a:t>
              </a:r>
            </a:p>
            <a:p>
              <a:pPr algn="ctr"/>
              <a:r>
                <a:rPr lang="en-US" dirty="0" err="1">
                  <a:latin typeface="Abadi" panose="020B0604020104020204" pitchFamily="34" charset="0"/>
                </a:rPr>
                <a:t>Jehoiachin</a:t>
              </a:r>
              <a:endParaRPr lang="en-US" dirty="0">
                <a:latin typeface="Abadi" panose="020B0604020104020204" pitchFamily="34" charset="0"/>
              </a:endParaRPr>
            </a:p>
          </p:txBody>
        </p:sp>
        <p:sp>
          <p:nvSpPr>
            <p:cNvPr id="12" name="Rectangle 11"/>
            <p:cNvSpPr/>
            <p:nvPr/>
          </p:nvSpPr>
          <p:spPr>
            <a:xfrm>
              <a:off x="4209862" y="2100460"/>
              <a:ext cx="1385180" cy="521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Abadi" panose="020B0604020104020204" pitchFamily="34" charset="0"/>
                </a:rPr>
                <a:t>Pedaiah</a:t>
              </a:r>
              <a:r>
                <a:rPr lang="en-US" dirty="0">
                  <a:latin typeface="Abadi" panose="020B0604020104020204" pitchFamily="34" charset="0"/>
                </a:rPr>
                <a:t> of </a:t>
              </a:r>
              <a:r>
                <a:rPr lang="en-US" dirty="0" err="1">
                  <a:latin typeface="Abadi" panose="020B0604020104020204" pitchFamily="34" charset="0"/>
                </a:rPr>
                <a:t>Rumah</a:t>
              </a:r>
              <a:endParaRPr lang="en-US" dirty="0">
                <a:latin typeface="Abadi" panose="020B0604020104020204" pitchFamily="34" charset="0"/>
              </a:endParaRPr>
            </a:p>
          </p:txBody>
        </p:sp>
        <p:sp>
          <p:nvSpPr>
            <p:cNvPr id="13" name="Rectangle 12"/>
            <p:cNvSpPr/>
            <p:nvPr/>
          </p:nvSpPr>
          <p:spPr>
            <a:xfrm>
              <a:off x="7349905" y="2089231"/>
              <a:ext cx="1385180" cy="521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badi" panose="020B0604020104020204" pitchFamily="34" charset="0"/>
                </a:rPr>
                <a:t>Jeremiah of </a:t>
              </a:r>
              <a:r>
                <a:rPr lang="en-US" dirty="0" err="1">
                  <a:latin typeface="Abadi" panose="020B0604020104020204" pitchFamily="34" charset="0"/>
                </a:rPr>
                <a:t>Libnah</a:t>
              </a:r>
              <a:endParaRPr lang="en-US" dirty="0">
                <a:latin typeface="Abadi" panose="020B0604020104020204" pitchFamily="34" charset="0"/>
              </a:endParaRPr>
            </a:p>
          </p:txBody>
        </p:sp>
      </p:grpSp>
      <p:sp>
        <p:nvSpPr>
          <p:cNvPr id="15" name="Rectangle 14"/>
          <p:cNvSpPr/>
          <p:nvPr/>
        </p:nvSpPr>
        <p:spPr>
          <a:xfrm>
            <a:off x="278394" y="3090186"/>
            <a:ext cx="4791547" cy="3046988"/>
          </a:xfrm>
          <a:prstGeom prst="rect">
            <a:avLst/>
          </a:prstGeom>
          <a:ln>
            <a:solidFill>
              <a:schemeClr val="tx1"/>
            </a:solidFill>
          </a:ln>
        </p:spPr>
        <p:txBody>
          <a:bodyPr wrap="square">
            <a:spAutoFit/>
          </a:bodyPr>
          <a:lstStyle/>
          <a:p>
            <a:r>
              <a:rPr lang="en-US" sz="1200" dirty="0">
                <a:latin typeface="Arial" panose="020B0604020202020204" pitchFamily="34" charset="0"/>
              </a:rPr>
              <a:t>There are two accounts of Josiah's death in the Bible. The Books of Kings merely state that </a:t>
            </a:r>
            <a:r>
              <a:rPr lang="en-US" sz="1200" dirty="0" err="1">
                <a:latin typeface="Arial" panose="020B0604020202020204" pitchFamily="34" charset="0"/>
              </a:rPr>
              <a:t>Necho</a:t>
            </a:r>
            <a:r>
              <a:rPr lang="en-US" sz="1200" dirty="0">
                <a:latin typeface="Arial" panose="020B0604020202020204" pitchFamily="34" charset="0"/>
              </a:rPr>
              <a:t> II met Josiah at Megiddo and killed him (2 Kings 23:29). The Book of Chronicles (2 Chronicles 35:20–27) gives a lengthier account and states that Josiah was fatally wounded by Egyptian archers and was brought back to Jerusalem to die. His death was a result of "not listen[</a:t>
            </a:r>
            <a:r>
              <a:rPr lang="en-US" sz="1200" dirty="0" err="1">
                <a:latin typeface="Arial" panose="020B0604020202020204" pitchFamily="34" charset="0"/>
              </a:rPr>
              <a:t>ing</a:t>
            </a:r>
            <a:r>
              <a:rPr lang="en-US" sz="1200" dirty="0">
                <a:latin typeface="Arial" panose="020B0604020202020204" pitchFamily="34" charset="0"/>
              </a:rPr>
              <a:t>] to what </a:t>
            </a:r>
            <a:r>
              <a:rPr lang="en-US" sz="1200" dirty="0" err="1">
                <a:latin typeface="Arial" panose="020B0604020202020204" pitchFamily="34" charset="0"/>
              </a:rPr>
              <a:t>Necho</a:t>
            </a:r>
            <a:r>
              <a:rPr lang="en-US" sz="1200" dirty="0">
                <a:latin typeface="Arial" panose="020B0604020202020204" pitchFamily="34" charset="0"/>
              </a:rPr>
              <a:t> had said at God's command..." when </a:t>
            </a:r>
            <a:r>
              <a:rPr lang="en-US" sz="1200" dirty="0" err="1">
                <a:latin typeface="Arial" panose="020B0604020202020204" pitchFamily="34" charset="0"/>
              </a:rPr>
              <a:t>Necho</a:t>
            </a:r>
            <a:r>
              <a:rPr lang="en-US" sz="1200" dirty="0">
                <a:latin typeface="Arial" panose="020B0604020202020204" pitchFamily="34" charset="0"/>
              </a:rPr>
              <a:t> stated: "What quarrel is there between you and me, O king of Judah? It is not you I am attacking at this time, but the house with which I am at war. God has told me to hurry; so stop opposing God, who is with me, or he will destroy you." (NIV)</a:t>
            </a:r>
          </a:p>
          <a:p>
            <a:r>
              <a:rPr lang="en-US" sz="1200" dirty="0">
                <a:latin typeface="Arial" panose="020B0604020202020204" pitchFamily="34" charset="0"/>
              </a:rPr>
              <a:t>Josiah did not heed this warning and by both accounts his death was caused by meeting </a:t>
            </a:r>
            <a:r>
              <a:rPr lang="en-US" sz="1200" dirty="0" err="1">
                <a:latin typeface="Arial" panose="020B0604020202020204" pitchFamily="34" charset="0"/>
              </a:rPr>
              <a:t>Necho</a:t>
            </a:r>
            <a:r>
              <a:rPr lang="en-US" sz="1200" dirty="0">
                <a:latin typeface="Arial" panose="020B0604020202020204" pitchFamily="34" charset="0"/>
              </a:rPr>
              <a:t> at Megiddo. All Judah and Jerusalem mourned for Josiah. According to 2 Chronicles 35:25, Jeremiah wrote a lament for Josiah's passing.</a:t>
            </a:r>
          </a:p>
          <a:p>
            <a:r>
              <a:rPr lang="en-US" sz="1200" b="0" i="0" dirty="0">
                <a:effectLst/>
                <a:latin typeface="Arial" panose="020B0604020202020204" pitchFamily="34" charset="0"/>
              </a:rPr>
              <a:t>Wikipedia</a:t>
            </a:r>
          </a:p>
        </p:txBody>
      </p:sp>
    </p:spTree>
    <p:extLst>
      <p:ext uri="{BB962C8B-B14F-4D97-AF65-F5344CB8AC3E}">
        <p14:creationId xmlns:p14="http://schemas.microsoft.com/office/powerpoint/2010/main" val="2847308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upload.wikimedia.org/wikipedia/commons/thumb/0/01/Jehoiakim-Eliakim.jpg/200px-Jehoiakim-Eliak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63" y="1729646"/>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8463" y="35582"/>
            <a:ext cx="4463925" cy="1169551"/>
          </a:xfrm>
          <a:prstGeom prst="rect">
            <a:avLst/>
          </a:prstGeom>
          <a:ln>
            <a:solidFill>
              <a:schemeClr val="tx1"/>
            </a:solidFill>
          </a:ln>
        </p:spPr>
        <p:txBody>
          <a:bodyPr wrap="square">
            <a:spAutoFit/>
          </a:bodyPr>
          <a:lstStyle/>
          <a:p>
            <a:r>
              <a:rPr lang="en-US" sz="1400" i="1" dirty="0" err="1">
                <a:latin typeface="Abadi" panose="020B0604020104020204" pitchFamily="34" charset="0"/>
              </a:rPr>
              <a:t>Jehoahaz</a:t>
            </a:r>
            <a:r>
              <a:rPr lang="en-US" sz="1400" i="1" dirty="0">
                <a:latin typeface="Abadi" panose="020B0604020104020204" pitchFamily="34" charset="0"/>
              </a:rPr>
              <a:t> (609  B.C.).</a:t>
            </a:r>
            <a:r>
              <a:rPr lang="en-US" sz="1400" dirty="0">
                <a:latin typeface="Abadi" panose="020B0604020104020204" pitchFamily="34" charset="0"/>
              </a:rPr>
              <a:t> see 2 Kings 23:31–33; 2 Chronicles 36:1–4. </a:t>
            </a:r>
          </a:p>
          <a:p>
            <a:r>
              <a:rPr lang="en-US" sz="1400" dirty="0">
                <a:latin typeface="Abadi" panose="020B0604020104020204" pitchFamily="34" charset="0"/>
              </a:rPr>
              <a:t>Son of Josiah. Reigned only three months. Removed from office and exiled to Egypt where he later died. His half brother was made the new ruler.</a:t>
            </a:r>
          </a:p>
        </p:txBody>
      </p:sp>
      <p:sp>
        <p:nvSpPr>
          <p:cNvPr id="3" name="Rectangle 2"/>
          <p:cNvSpPr/>
          <p:nvPr/>
        </p:nvSpPr>
        <p:spPr>
          <a:xfrm>
            <a:off x="1983463" y="1284797"/>
            <a:ext cx="3376188" cy="5478423"/>
          </a:xfrm>
          <a:prstGeom prst="rect">
            <a:avLst/>
          </a:prstGeom>
          <a:ln>
            <a:solidFill>
              <a:schemeClr val="tx1"/>
            </a:solidFill>
          </a:ln>
        </p:spPr>
        <p:txBody>
          <a:bodyPr wrap="square">
            <a:spAutoFit/>
          </a:bodyPr>
          <a:lstStyle/>
          <a:p>
            <a:r>
              <a:rPr lang="en-US" sz="1400" i="1" dirty="0" err="1">
                <a:latin typeface="Abadi" panose="020B0604020104020204" pitchFamily="34" charset="0"/>
              </a:rPr>
              <a:t>Eliakim</a:t>
            </a:r>
            <a:r>
              <a:rPr lang="en-US" sz="1400" i="1" dirty="0">
                <a:latin typeface="Abadi" panose="020B0604020104020204" pitchFamily="34" charset="0"/>
              </a:rPr>
              <a:t>/</a:t>
            </a:r>
            <a:r>
              <a:rPr lang="en-US" sz="1400" i="1" dirty="0" err="1">
                <a:latin typeface="Abadi" panose="020B0604020104020204" pitchFamily="34" charset="0"/>
              </a:rPr>
              <a:t>Jehoiakim</a:t>
            </a:r>
            <a:r>
              <a:rPr lang="en-US" sz="1400" i="1" dirty="0">
                <a:latin typeface="Abadi" panose="020B0604020104020204" pitchFamily="34" charset="0"/>
              </a:rPr>
              <a:t> (609–597  B.C.).</a:t>
            </a:r>
            <a:r>
              <a:rPr lang="en-US" sz="1400" dirty="0">
                <a:latin typeface="Abadi" panose="020B0604020104020204" pitchFamily="34" charset="0"/>
              </a:rPr>
              <a:t> see 2 Kings 23:34–24:7; 2 Chronicles 36:5–8.</a:t>
            </a:r>
          </a:p>
          <a:p>
            <a:endParaRPr lang="en-US" sz="1400" dirty="0">
              <a:latin typeface="Abadi" panose="020B0604020104020204" pitchFamily="34" charset="0"/>
            </a:endParaRPr>
          </a:p>
          <a:p>
            <a:r>
              <a:rPr lang="en-US" sz="1400" dirty="0">
                <a:latin typeface="Abadi" panose="020B0604020104020204" pitchFamily="34" charset="0"/>
              </a:rPr>
              <a:t> Son of Josiah. Chosen by the Egyptians to replace his half brother as king. Was forced to change his name to </a:t>
            </a:r>
            <a:r>
              <a:rPr lang="en-US" sz="1400" dirty="0" err="1">
                <a:latin typeface="Abadi" panose="020B0604020104020204" pitchFamily="34" charset="0"/>
              </a:rPr>
              <a:t>Jehoiakim</a:t>
            </a:r>
            <a:r>
              <a:rPr lang="en-US" sz="1400" dirty="0">
                <a:latin typeface="Abadi" panose="020B0604020104020204" pitchFamily="34" charset="0"/>
              </a:rPr>
              <a:t> and pay tribute to Egypt. Taxed the people very heavily to fulfill this obligation. Was attacked by the Syrians, Moabites, and Ammonites. Was as wicked as Manasseh, his great-grandfather, and was responsible for the shedding of much innocent blood. Became a vassal of Nebuchadnezzar in 605  B.C. when the Babylonians defeated the Egyptians. Gave the vessels from the temple as tribute to the conquering Babylonians, and sent a group of royal and noble families as exiles to the master nation. (Daniel was among that group.) Rebelled against Babylonia after three years of vassalage, and was taken captive by the Babylonians. Apparently killed while on his way to Babylon</a:t>
            </a:r>
          </a:p>
        </p:txBody>
      </p:sp>
      <p:sp>
        <p:nvSpPr>
          <p:cNvPr id="4" name="Rectangle 3"/>
          <p:cNvSpPr/>
          <p:nvPr/>
        </p:nvSpPr>
        <p:spPr>
          <a:xfrm>
            <a:off x="7574071" y="0"/>
            <a:ext cx="4617928" cy="2462213"/>
          </a:xfrm>
          <a:prstGeom prst="rect">
            <a:avLst/>
          </a:prstGeom>
          <a:ln>
            <a:solidFill>
              <a:schemeClr val="tx1"/>
            </a:solidFill>
          </a:ln>
        </p:spPr>
        <p:txBody>
          <a:bodyPr wrap="square">
            <a:spAutoFit/>
          </a:bodyPr>
          <a:lstStyle/>
          <a:p>
            <a:r>
              <a:rPr lang="en-US" sz="1400" i="1" dirty="0" err="1">
                <a:latin typeface="Abadi" panose="020B0604020104020204" pitchFamily="34" charset="0"/>
              </a:rPr>
              <a:t>Jehoiachin</a:t>
            </a:r>
            <a:r>
              <a:rPr lang="en-US" sz="1400" i="1" dirty="0">
                <a:latin typeface="Abadi" panose="020B0604020104020204" pitchFamily="34" charset="0"/>
              </a:rPr>
              <a:t> (597  B.C.).</a:t>
            </a:r>
            <a:r>
              <a:rPr lang="en-US" sz="1400" dirty="0">
                <a:latin typeface="Abadi" panose="020B0604020104020204" pitchFamily="34" charset="0"/>
              </a:rPr>
              <a:t> see 2 Kings 24:8–17; 2 Chronicles 36:9–10. </a:t>
            </a:r>
          </a:p>
          <a:p>
            <a:endParaRPr lang="en-US" sz="1400" dirty="0">
              <a:latin typeface="Abadi" panose="020B0604020104020204" pitchFamily="34" charset="0"/>
            </a:endParaRPr>
          </a:p>
          <a:p>
            <a:r>
              <a:rPr lang="en-US" sz="1400" dirty="0">
                <a:latin typeface="Abadi" panose="020B0604020104020204" pitchFamily="34" charset="0"/>
              </a:rPr>
              <a:t>Son of </a:t>
            </a:r>
            <a:r>
              <a:rPr lang="en-US" sz="1400" dirty="0" err="1">
                <a:latin typeface="Abadi" panose="020B0604020104020204" pitchFamily="34" charset="0"/>
              </a:rPr>
              <a:t>Eliakim</a:t>
            </a:r>
            <a:r>
              <a:rPr lang="en-US" sz="1400" dirty="0">
                <a:latin typeface="Abadi" panose="020B0604020104020204" pitchFamily="34" charset="0"/>
              </a:rPr>
              <a:t>/</a:t>
            </a:r>
            <a:r>
              <a:rPr lang="en-US" sz="1400" dirty="0" err="1">
                <a:latin typeface="Abadi" panose="020B0604020104020204" pitchFamily="34" charset="0"/>
              </a:rPr>
              <a:t>Jehoiakim</a:t>
            </a:r>
            <a:r>
              <a:rPr lang="en-US" sz="1400" dirty="0">
                <a:latin typeface="Abadi" panose="020B0604020104020204" pitchFamily="34" charset="0"/>
              </a:rPr>
              <a:t>. Continued to resist the Babylonians but surrendered within months of his ascension. Went to Babylon as a hostage together with political and religious leaders, skilled craftsmen, and educated people, as well as the treasure of the temple. Among those exiled were many of the Levites. Ezekiel was a part of this group. This was the first major deportation of Judah into Babylon.</a:t>
            </a:r>
          </a:p>
        </p:txBody>
      </p:sp>
      <p:pic>
        <p:nvPicPr>
          <p:cNvPr id="10244" name="Picture 4" descr="Jehoiachin-Jeconia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8572" y="35582"/>
            <a:ext cx="209550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upload.wikimedia.org/wikipedia/commons/thumb/1/14/Zedekiah.jpg/220px-Zedekia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9111" y="3004834"/>
            <a:ext cx="2095500" cy="20383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574071" y="2456795"/>
            <a:ext cx="4499006" cy="3970318"/>
          </a:xfrm>
          <a:prstGeom prst="rect">
            <a:avLst/>
          </a:prstGeom>
          <a:ln>
            <a:solidFill>
              <a:schemeClr val="tx1"/>
            </a:solidFill>
          </a:ln>
        </p:spPr>
        <p:txBody>
          <a:bodyPr wrap="square">
            <a:spAutoFit/>
          </a:bodyPr>
          <a:lstStyle/>
          <a:p>
            <a:r>
              <a:rPr lang="en-US" sz="1400" i="1" dirty="0">
                <a:latin typeface="Abadi" panose="020B0604020104020204" pitchFamily="34" charset="0"/>
              </a:rPr>
              <a:t>Zedekiah/</a:t>
            </a:r>
            <a:r>
              <a:rPr lang="en-US" sz="1400" i="1" dirty="0" err="1">
                <a:latin typeface="Abadi" panose="020B0604020104020204" pitchFamily="34" charset="0"/>
              </a:rPr>
              <a:t>Mattaniah</a:t>
            </a:r>
            <a:r>
              <a:rPr lang="en-US" sz="1400" i="1" dirty="0">
                <a:latin typeface="Abadi" panose="020B0604020104020204" pitchFamily="34" charset="0"/>
              </a:rPr>
              <a:t> (597–587  B.C.).</a:t>
            </a:r>
            <a:r>
              <a:rPr lang="en-US" sz="1400" dirty="0">
                <a:latin typeface="Abadi" panose="020B0604020104020204" pitchFamily="34" charset="0"/>
              </a:rPr>
              <a:t> see 2 Kings 24:18 through 25:26; 2 Chronicles 36:11–21. </a:t>
            </a:r>
          </a:p>
          <a:p>
            <a:endParaRPr lang="en-US" sz="1400" dirty="0">
              <a:latin typeface="Abadi" panose="020B0604020104020204" pitchFamily="34" charset="0"/>
            </a:endParaRPr>
          </a:p>
          <a:p>
            <a:r>
              <a:rPr lang="en-US" sz="1400" dirty="0">
                <a:latin typeface="Abadi" panose="020B0604020104020204" pitchFamily="34" charset="0"/>
              </a:rPr>
              <a:t>Brother of </a:t>
            </a:r>
            <a:r>
              <a:rPr lang="en-US" sz="1400" dirty="0" err="1">
                <a:latin typeface="Abadi" panose="020B0604020104020204" pitchFamily="34" charset="0"/>
              </a:rPr>
              <a:t>Jehoahaz</a:t>
            </a:r>
            <a:r>
              <a:rPr lang="en-US" sz="1400" dirty="0">
                <a:latin typeface="Abadi" panose="020B0604020104020204" pitchFamily="34" charset="0"/>
              </a:rPr>
              <a:t> and half brother of </a:t>
            </a:r>
            <a:r>
              <a:rPr lang="en-US" sz="1400" dirty="0" err="1">
                <a:latin typeface="Abadi" panose="020B0604020104020204" pitchFamily="34" charset="0"/>
              </a:rPr>
              <a:t>Eliakim</a:t>
            </a:r>
            <a:r>
              <a:rPr lang="en-US" sz="1400" dirty="0">
                <a:latin typeface="Abadi" panose="020B0604020104020204" pitchFamily="34" charset="0"/>
              </a:rPr>
              <a:t>/</a:t>
            </a:r>
            <a:r>
              <a:rPr lang="en-US" sz="1400" dirty="0" err="1">
                <a:latin typeface="Abadi" panose="020B0604020104020204" pitchFamily="34" charset="0"/>
              </a:rPr>
              <a:t>Jehoiakim</a:t>
            </a:r>
            <a:r>
              <a:rPr lang="en-US" sz="1400" dirty="0">
                <a:latin typeface="Abadi" panose="020B0604020104020204" pitchFamily="34" charset="0"/>
              </a:rPr>
              <a:t>. Established as king by the Babylonians, who changed his name to Zedekiah. Showed loyalty at first to Babylonia, but later rebelled at the encouragement of those who preferred an alliance with Egypt. Nebuchadnezzar finally sent his forces against Judah, destroying the temples, palaces, and city proper of Jerusalem. Most of the people were then exiled to Babylon, and the kingdom of Judah became only a memory. During the first year of Zedekiah’s reign Lehi prophesied and was then told to flee from Jerusalem (see 1 Nephi 1:4, 2:2). During the terrible times at the end of his reign, Zedekiah imprisoned Jeremiah for prophesying of the impending destruction of Judah.</a:t>
            </a:r>
          </a:p>
        </p:txBody>
      </p:sp>
      <p:sp>
        <p:nvSpPr>
          <p:cNvPr id="5" name="TextBox 4"/>
          <p:cNvSpPr txBox="1"/>
          <p:nvPr/>
        </p:nvSpPr>
        <p:spPr>
          <a:xfrm>
            <a:off x="207003" y="5721791"/>
            <a:ext cx="1657538" cy="646331"/>
          </a:xfrm>
          <a:prstGeom prst="rect">
            <a:avLst/>
          </a:prstGeom>
          <a:noFill/>
        </p:spPr>
        <p:txBody>
          <a:bodyPr wrap="square" rtlCol="0">
            <a:spAutoFit/>
          </a:bodyPr>
          <a:lstStyle/>
          <a:p>
            <a:r>
              <a:rPr lang="en-US" sz="1200" dirty="0">
                <a:latin typeface="Abadi" panose="020B0604020104020204" pitchFamily="34" charset="0"/>
              </a:rPr>
              <a:t>Old Testament Institute Manual</a:t>
            </a:r>
          </a:p>
          <a:p>
            <a:r>
              <a:rPr lang="en-US" sz="1200" dirty="0">
                <a:latin typeface="Abadi" panose="020B0604020104020204" pitchFamily="34" charset="0"/>
              </a:rPr>
              <a:t>The Divided Kingdom </a:t>
            </a:r>
          </a:p>
        </p:txBody>
      </p:sp>
    </p:spTree>
    <p:extLst>
      <p:ext uri="{BB962C8B-B14F-4D97-AF65-F5344CB8AC3E}">
        <p14:creationId xmlns:p14="http://schemas.microsoft.com/office/powerpoint/2010/main" val="1276714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serlogos.org/files/backgrounds/ctach1991/G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0308" y="1121114"/>
            <a:ext cx="9785466" cy="5586145"/>
          </a:xfrm>
          <a:prstGeom prst="rect">
            <a:avLst/>
          </a:prstGeom>
          <a:noFill/>
        </p:spPr>
        <p:txBody>
          <a:bodyPr wrap="square" rtlCol="0">
            <a:spAutoFit/>
          </a:bodyPr>
          <a:lstStyle/>
          <a:p>
            <a:r>
              <a:rPr lang="en-US" sz="1700" dirty="0">
                <a:solidFill>
                  <a:schemeClr val="bg1"/>
                </a:solidFill>
                <a:latin typeface="Abadi" panose="020B0604020104020204" pitchFamily="34" charset="0"/>
              </a:rPr>
              <a:t>He was the son of Amon and </a:t>
            </a:r>
            <a:r>
              <a:rPr lang="en-US" sz="1700" dirty="0" err="1">
                <a:solidFill>
                  <a:schemeClr val="bg1"/>
                </a:solidFill>
                <a:latin typeface="Abadi" panose="020B0604020104020204" pitchFamily="34" charset="0"/>
              </a:rPr>
              <a:t>Jedida</a:t>
            </a:r>
            <a:r>
              <a:rPr lang="en-US" sz="1700" dirty="0">
                <a:solidFill>
                  <a:schemeClr val="bg1"/>
                </a:solidFill>
                <a:latin typeface="Abadi" panose="020B0604020104020204" pitchFamily="34" charset="0"/>
              </a:rPr>
              <a:t> (the daughter of </a:t>
            </a:r>
            <a:r>
              <a:rPr lang="en-US" sz="1700" dirty="0" err="1">
                <a:solidFill>
                  <a:schemeClr val="bg1"/>
                </a:solidFill>
                <a:latin typeface="Abadi" panose="020B0604020104020204" pitchFamily="34" charset="0"/>
              </a:rPr>
              <a:t>Adaiah</a:t>
            </a:r>
            <a:r>
              <a:rPr lang="en-US" sz="1700" dirty="0">
                <a:solidFill>
                  <a:schemeClr val="bg1"/>
                </a:solidFill>
                <a:latin typeface="Abadi" panose="020B0604020104020204" pitchFamily="34" charset="0"/>
              </a:rPr>
              <a:t> of </a:t>
            </a:r>
            <a:r>
              <a:rPr lang="en-US" sz="1700" dirty="0" err="1">
                <a:solidFill>
                  <a:schemeClr val="bg1"/>
                </a:solidFill>
                <a:latin typeface="Abadi" panose="020B0604020104020204" pitchFamily="34" charset="0"/>
              </a:rPr>
              <a:t>Boscath</a:t>
            </a:r>
            <a:r>
              <a:rPr lang="en-US" sz="1700" dirty="0">
                <a:solidFill>
                  <a:schemeClr val="bg1"/>
                </a:solidFill>
                <a:latin typeface="Abadi" panose="020B0604020104020204" pitchFamily="34" charset="0"/>
              </a:rPr>
              <a:t>) and reigned at 8 years old in Judah for 31 years (640 to 609 BC)</a:t>
            </a:r>
          </a:p>
          <a:p>
            <a:endParaRPr lang="en-US" sz="1700" dirty="0">
              <a:solidFill>
                <a:schemeClr val="bg1"/>
              </a:solidFill>
              <a:latin typeface="Abadi" panose="020B0604020104020204" pitchFamily="34" charset="0"/>
            </a:endParaRPr>
          </a:p>
          <a:p>
            <a:r>
              <a:rPr lang="en-US" sz="1700" dirty="0">
                <a:solidFill>
                  <a:schemeClr val="bg1"/>
                </a:solidFill>
                <a:latin typeface="Abadi" panose="020B0604020104020204" pitchFamily="34" charset="0"/>
              </a:rPr>
              <a:t>He commissioned </a:t>
            </a:r>
            <a:r>
              <a:rPr lang="en-US" sz="1700" dirty="0" err="1">
                <a:solidFill>
                  <a:schemeClr val="bg1"/>
                </a:solidFill>
                <a:latin typeface="Abadi" panose="020B0604020104020204" pitchFamily="34" charset="0"/>
              </a:rPr>
              <a:t>Hilkiah</a:t>
            </a:r>
            <a:r>
              <a:rPr lang="en-US" sz="1700" dirty="0">
                <a:solidFill>
                  <a:schemeClr val="bg1"/>
                </a:solidFill>
                <a:latin typeface="Abadi" panose="020B0604020104020204" pitchFamily="34" charset="0"/>
              </a:rPr>
              <a:t>, the high priest, to repair and purify the temple </a:t>
            </a:r>
          </a:p>
          <a:p>
            <a:endParaRPr lang="en-US" sz="1700" dirty="0">
              <a:solidFill>
                <a:schemeClr val="bg1"/>
              </a:solidFill>
              <a:latin typeface="Abadi" panose="020B0604020104020204" pitchFamily="34" charset="0"/>
            </a:endParaRPr>
          </a:p>
          <a:p>
            <a:r>
              <a:rPr lang="en-US" sz="1700" dirty="0" err="1">
                <a:solidFill>
                  <a:schemeClr val="bg1"/>
                </a:solidFill>
                <a:latin typeface="Abadi" panose="020B0604020104020204" pitchFamily="34" charset="0"/>
              </a:rPr>
              <a:t>Hilkiah</a:t>
            </a:r>
            <a:r>
              <a:rPr lang="en-US" sz="1700" dirty="0">
                <a:solidFill>
                  <a:schemeClr val="bg1"/>
                </a:solidFill>
                <a:latin typeface="Abadi" panose="020B0604020104020204" pitchFamily="34" charset="0"/>
              </a:rPr>
              <a:t> discovered, “the book of law in the house of the Lord”</a:t>
            </a:r>
          </a:p>
          <a:p>
            <a:endParaRPr lang="en-US" sz="1700" dirty="0">
              <a:solidFill>
                <a:schemeClr val="bg1"/>
              </a:solidFill>
              <a:latin typeface="Abadi" panose="020B0604020104020204" pitchFamily="34" charset="0"/>
            </a:endParaRPr>
          </a:p>
          <a:p>
            <a:r>
              <a:rPr lang="en-US" sz="1700" dirty="0">
                <a:solidFill>
                  <a:schemeClr val="bg1"/>
                </a:solidFill>
                <a:latin typeface="Abadi" panose="020B0604020104020204" pitchFamily="34" charset="0"/>
              </a:rPr>
              <a:t>Josiah was struck with anxiety over the contrast between the wayward conduct of his people and the high standard  engendered by the word of  God</a:t>
            </a:r>
          </a:p>
          <a:p>
            <a:endParaRPr lang="en-US" sz="1700" dirty="0">
              <a:solidFill>
                <a:schemeClr val="bg1"/>
              </a:solidFill>
              <a:latin typeface="Abadi" panose="020B0604020104020204" pitchFamily="34" charset="0"/>
            </a:endParaRPr>
          </a:p>
          <a:p>
            <a:r>
              <a:rPr lang="en-US" sz="1700" dirty="0">
                <a:solidFill>
                  <a:schemeClr val="bg1"/>
                </a:solidFill>
                <a:latin typeface="Abadi" panose="020B0604020104020204" pitchFamily="34" charset="0"/>
              </a:rPr>
              <a:t>He consulted a prophetess, Huldah, who confirmed the word of the Lord concerning the judgements of God that will soon fall on the people</a:t>
            </a:r>
          </a:p>
          <a:p>
            <a:endParaRPr lang="en-US" sz="1700" dirty="0">
              <a:solidFill>
                <a:schemeClr val="bg1"/>
              </a:solidFill>
              <a:latin typeface="Abadi" panose="020B0604020104020204" pitchFamily="34" charset="0"/>
            </a:endParaRPr>
          </a:p>
          <a:p>
            <a:r>
              <a:rPr lang="en-US" sz="1700" dirty="0">
                <a:solidFill>
                  <a:schemeClr val="bg1"/>
                </a:solidFill>
                <a:latin typeface="Abadi" panose="020B0604020104020204" pitchFamily="34" charset="0"/>
              </a:rPr>
              <a:t>The Lord promised Josiah that he would die before the destruction that would befall his kingdom</a:t>
            </a:r>
          </a:p>
          <a:p>
            <a:endParaRPr lang="en-US" sz="1700" dirty="0">
              <a:solidFill>
                <a:schemeClr val="bg1"/>
              </a:solidFill>
              <a:latin typeface="Abadi" panose="020B0604020104020204" pitchFamily="34" charset="0"/>
            </a:endParaRPr>
          </a:p>
          <a:p>
            <a:r>
              <a:rPr lang="en-US" sz="1700" dirty="0">
                <a:solidFill>
                  <a:schemeClr val="bg1"/>
                </a:solidFill>
                <a:latin typeface="Abadi" panose="020B0604020104020204" pitchFamily="34" charset="0"/>
              </a:rPr>
              <a:t>He had the “book of covenant” read to all the people, then purged the nation of all idolatry, and directed them to turn to the Lord</a:t>
            </a:r>
          </a:p>
          <a:p>
            <a:endParaRPr lang="en-US" sz="1700" dirty="0">
              <a:solidFill>
                <a:schemeClr val="bg1"/>
              </a:solidFill>
              <a:latin typeface="Abadi" panose="020B0604020104020204" pitchFamily="34" charset="0"/>
            </a:endParaRPr>
          </a:p>
          <a:p>
            <a:r>
              <a:rPr lang="en-US" sz="1700" dirty="0">
                <a:solidFill>
                  <a:schemeClr val="bg1"/>
                </a:solidFill>
                <a:latin typeface="Abadi" panose="020B0604020104020204" pitchFamily="34" charset="0"/>
              </a:rPr>
              <a:t>He died in a military conflict with Egypt leaving his son </a:t>
            </a:r>
            <a:r>
              <a:rPr lang="en-US" sz="1700" dirty="0" err="1">
                <a:solidFill>
                  <a:schemeClr val="bg1"/>
                </a:solidFill>
                <a:latin typeface="Abadi" panose="020B0604020104020204" pitchFamily="34" charset="0"/>
              </a:rPr>
              <a:t>Jehoahaz</a:t>
            </a:r>
            <a:r>
              <a:rPr lang="en-US" sz="1700" dirty="0">
                <a:solidFill>
                  <a:schemeClr val="bg1"/>
                </a:solidFill>
                <a:latin typeface="Abadi" panose="020B0604020104020204" pitchFamily="34" charset="0"/>
              </a:rPr>
              <a:t> to reign</a:t>
            </a:r>
          </a:p>
          <a:p>
            <a:endParaRPr lang="en-US" sz="1700" dirty="0">
              <a:solidFill>
                <a:schemeClr val="bg1"/>
              </a:solidFill>
              <a:latin typeface="Abadi" panose="020B0604020104020204" pitchFamily="34" charset="0"/>
            </a:endParaRPr>
          </a:p>
          <a:p>
            <a:r>
              <a:rPr lang="en-US" sz="1700" dirty="0">
                <a:solidFill>
                  <a:schemeClr val="bg1"/>
                </a:solidFill>
                <a:latin typeface="Abadi" panose="020B0604020104020204" pitchFamily="34" charset="0"/>
              </a:rPr>
              <a:t>He was the last righteous king of Judah before the Babylonians captured Jerusalem (586 BC)</a:t>
            </a:r>
          </a:p>
        </p:txBody>
      </p:sp>
      <p:sp>
        <p:nvSpPr>
          <p:cNvPr id="6" name="TextBox 5"/>
          <p:cNvSpPr txBox="1"/>
          <p:nvPr/>
        </p:nvSpPr>
        <p:spPr>
          <a:xfrm>
            <a:off x="0" y="6559"/>
            <a:ext cx="12192000"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Josiah</a:t>
            </a:r>
            <a:endParaRPr lang="en-US" sz="5400" dirty="0">
              <a:solidFill>
                <a:schemeClr val="bg1"/>
              </a:solidFill>
              <a:latin typeface="Abadi" panose="020B0604020104020204" pitchFamily="34" charset="0"/>
            </a:endParaRPr>
          </a:p>
        </p:txBody>
      </p:sp>
      <p:grpSp>
        <p:nvGrpSpPr>
          <p:cNvPr id="7" name="Group 6"/>
          <p:cNvGrpSpPr/>
          <p:nvPr/>
        </p:nvGrpSpPr>
        <p:grpSpPr>
          <a:xfrm>
            <a:off x="10126082" y="1856002"/>
            <a:ext cx="1573440" cy="3812351"/>
            <a:chOff x="5553035" y="2359849"/>
            <a:chExt cx="1573440" cy="3812351"/>
          </a:xfrm>
        </p:grpSpPr>
        <p:sp>
          <p:nvSpPr>
            <p:cNvPr id="8" name="Cloud 7"/>
            <p:cNvSpPr/>
            <p:nvPr/>
          </p:nvSpPr>
          <p:spPr>
            <a:xfrm rot="416314">
              <a:off x="5553035" y="2759882"/>
              <a:ext cx="1562201" cy="131586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 name="Oval 8"/>
            <p:cNvSpPr/>
            <p:nvPr/>
          </p:nvSpPr>
          <p:spPr>
            <a:xfrm rot="19671902">
              <a:off x="6848583" y="4366507"/>
              <a:ext cx="277892" cy="6161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 name="Oval 9"/>
            <p:cNvSpPr/>
            <p:nvPr/>
          </p:nvSpPr>
          <p:spPr>
            <a:xfrm rot="2647766">
              <a:off x="5584502" y="4305065"/>
              <a:ext cx="256818" cy="6161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 name="Oval 10"/>
            <p:cNvSpPr/>
            <p:nvPr/>
          </p:nvSpPr>
          <p:spPr>
            <a:xfrm rot="19352409">
              <a:off x="6424014" y="5556080"/>
              <a:ext cx="300639" cy="616120"/>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 name="Oval 11"/>
            <p:cNvSpPr/>
            <p:nvPr/>
          </p:nvSpPr>
          <p:spPr>
            <a:xfrm rot="2647766">
              <a:off x="6078390" y="5543893"/>
              <a:ext cx="299201" cy="616120"/>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 name="Trapezoid 12"/>
            <p:cNvSpPr/>
            <p:nvPr/>
          </p:nvSpPr>
          <p:spPr>
            <a:xfrm rot="20169292">
              <a:off x="6389195" y="3711505"/>
              <a:ext cx="642061" cy="1098992"/>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 name="Trapezoid 13"/>
            <p:cNvSpPr/>
            <p:nvPr/>
          </p:nvSpPr>
          <p:spPr>
            <a:xfrm rot="1790291">
              <a:off x="5689157" y="3672660"/>
              <a:ext cx="630661" cy="1098992"/>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 name="Trapezoid 14"/>
            <p:cNvSpPr/>
            <p:nvPr/>
          </p:nvSpPr>
          <p:spPr>
            <a:xfrm>
              <a:off x="5877284" y="3852929"/>
              <a:ext cx="957854" cy="2007999"/>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 name="Oval 15"/>
            <p:cNvSpPr/>
            <p:nvPr/>
          </p:nvSpPr>
          <p:spPr>
            <a:xfrm>
              <a:off x="6185356" y="3454924"/>
              <a:ext cx="355378" cy="60556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 name="Trapezoid 16"/>
            <p:cNvSpPr/>
            <p:nvPr/>
          </p:nvSpPr>
          <p:spPr>
            <a:xfrm rot="320523">
              <a:off x="5793656" y="3859302"/>
              <a:ext cx="642058" cy="2079630"/>
            </a:xfrm>
            <a:prstGeom prst="trapezoid">
              <a:avLst>
                <a:gd name="adj" fmla="val 3924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8" name="Trapezoid 17"/>
            <p:cNvSpPr/>
            <p:nvPr/>
          </p:nvSpPr>
          <p:spPr>
            <a:xfrm rot="21316319">
              <a:off x="6295330" y="3786972"/>
              <a:ext cx="642058" cy="2159730"/>
            </a:xfrm>
            <a:prstGeom prst="trapezoid">
              <a:avLst>
                <a:gd name="adj" fmla="val 4192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9" name="Oval 18"/>
            <p:cNvSpPr/>
            <p:nvPr/>
          </p:nvSpPr>
          <p:spPr>
            <a:xfrm>
              <a:off x="5950284" y="2597606"/>
              <a:ext cx="802083" cy="13547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0" name="Cloud 19"/>
            <p:cNvSpPr/>
            <p:nvPr/>
          </p:nvSpPr>
          <p:spPr>
            <a:xfrm rot="5145672">
              <a:off x="6116006" y="2372194"/>
              <a:ext cx="526085" cy="866255"/>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1" name="Cloud 20"/>
            <p:cNvSpPr/>
            <p:nvPr/>
          </p:nvSpPr>
          <p:spPr>
            <a:xfrm rot="5145672">
              <a:off x="6118565" y="3595044"/>
              <a:ext cx="491936" cy="50758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2" name="Oval 21"/>
            <p:cNvSpPr/>
            <p:nvPr/>
          </p:nvSpPr>
          <p:spPr>
            <a:xfrm>
              <a:off x="6270133" y="3671084"/>
              <a:ext cx="162384" cy="1203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23" name="Group 22"/>
            <p:cNvGrpSpPr/>
            <p:nvPr/>
          </p:nvGrpSpPr>
          <p:grpSpPr>
            <a:xfrm>
              <a:off x="5613239" y="2359849"/>
              <a:ext cx="1450664" cy="733424"/>
              <a:chOff x="1239442" y="2583838"/>
              <a:chExt cx="1535084" cy="678655"/>
            </a:xfrm>
          </p:grpSpPr>
          <p:sp>
            <p:nvSpPr>
              <p:cNvPr id="36" name="Rounded Rectangle 35"/>
              <p:cNvSpPr/>
              <p:nvPr/>
            </p:nvSpPr>
            <p:spPr>
              <a:xfrm>
                <a:off x="1239442" y="2984838"/>
                <a:ext cx="1535084" cy="27655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7" name="Regular Pentagon 36"/>
              <p:cNvSpPr/>
              <p:nvPr/>
            </p:nvSpPr>
            <p:spPr>
              <a:xfrm>
                <a:off x="1807497" y="2583838"/>
                <a:ext cx="491369" cy="408386"/>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8" name="Regular Pentagon 37"/>
              <p:cNvSpPr/>
              <p:nvPr/>
            </p:nvSpPr>
            <p:spPr>
              <a:xfrm>
                <a:off x="1328217" y="2712925"/>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9" name="Regular Pentagon 38"/>
              <p:cNvSpPr/>
              <p:nvPr/>
            </p:nvSpPr>
            <p:spPr>
              <a:xfrm>
                <a:off x="2385544" y="2708757"/>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0" name="Diamond 39"/>
              <p:cNvSpPr/>
              <p:nvPr/>
            </p:nvSpPr>
            <p:spPr>
              <a:xfrm>
                <a:off x="1982582" y="2684447"/>
                <a:ext cx="114300" cy="274254"/>
              </a:xfrm>
              <a:prstGeom prst="diamon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1" name="Diamond 40"/>
              <p:cNvSpPr/>
              <p:nvPr/>
            </p:nvSpPr>
            <p:spPr>
              <a:xfrm>
                <a:off x="1494521" y="2975696"/>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2" name="Diamond 41"/>
              <p:cNvSpPr/>
              <p:nvPr/>
            </p:nvSpPr>
            <p:spPr>
              <a:xfrm>
                <a:off x="1752775" y="2988239"/>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3" name="Diamond 42"/>
              <p:cNvSpPr/>
              <p:nvPr/>
            </p:nvSpPr>
            <p:spPr>
              <a:xfrm>
                <a:off x="2017838"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4" name="Diamond 43"/>
              <p:cNvSpPr/>
              <p:nvPr/>
            </p:nvSpPr>
            <p:spPr>
              <a:xfrm>
                <a:off x="2274465"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4" name="Group 23"/>
            <p:cNvGrpSpPr/>
            <p:nvPr/>
          </p:nvGrpSpPr>
          <p:grpSpPr>
            <a:xfrm>
              <a:off x="6058639" y="4230864"/>
              <a:ext cx="584563" cy="217974"/>
              <a:chOff x="7543167" y="4370905"/>
              <a:chExt cx="836185" cy="311800"/>
            </a:xfrm>
          </p:grpSpPr>
          <p:sp>
            <p:nvSpPr>
              <p:cNvPr id="31" name="Rounded Rectangle 30"/>
              <p:cNvSpPr/>
              <p:nvPr/>
            </p:nvSpPr>
            <p:spPr>
              <a:xfrm>
                <a:off x="7755682" y="4478850"/>
                <a:ext cx="462234" cy="176299"/>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2" name="Regular Pentagon 31"/>
              <p:cNvSpPr/>
              <p:nvPr/>
            </p:nvSpPr>
            <p:spPr>
              <a:xfrm>
                <a:off x="7543167" y="4386318"/>
                <a:ext cx="311835" cy="296387"/>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3" name="Regular Pentagon 32"/>
              <p:cNvSpPr/>
              <p:nvPr/>
            </p:nvSpPr>
            <p:spPr>
              <a:xfrm>
                <a:off x="8067517" y="4370905"/>
                <a:ext cx="311835" cy="296387"/>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4" name="Oval 33"/>
              <p:cNvSpPr/>
              <p:nvPr/>
            </p:nvSpPr>
            <p:spPr>
              <a:xfrm>
                <a:off x="7617922" y="4478850"/>
                <a:ext cx="162474" cy="162474"/>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5" name="Oval 34"/>
              <p:cNvSpPr/>
              <p:nvPr/>
            </p:nvSpPr>
            <p:spPr>
              <a:xfrm>
                <a:off x="8149263" y="4466493"/>
                <a:ext cx="162474" cy="162474"/>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5" name="Group 24"/>
            <p:cNvGrpSpPr/>
            <p:nvPr/>
          </p:nvGrpSpPr>
          <p:grpSpPr>
            <a:xfrm rot="10800000">
              <a:off x="6054606" y="4440452"/>
              <a:ext cx="584563" cy="217974"/>
              <a:chOff x="7543167" y="4370905"/>
              <a:chExt cx="836185" cy="311800"/>
            </a:xfrm>
          </p:grpSpPr>
          <p:sp>
            <p:nvSpPr>
              <p:cNvPr id="26" name="Rounded Rectangle 25"/>
              <p:cNvSpPr/>
              <p:nvPr/>
            </p:nvSpPr>
            <p:spPr>
              <a:xfrm>
                <a:off x="7755682" y="4478850"/>
                <a:ext cx="462234" cy="176299"/>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7" name="Regular Pentagon 26"/>
              <p:cNvSpPr/>
              <p:nvPr/>
            </p:nvSpPr>
            <p:spPr>
              <a:xfrm>
                <a:off x="7543167" y="4386318"/>
                <a:ext cx="311835" cy="296387"/>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8" name="Regular Pentagon 27"/>
              <p:cNvSpPr/>
              <p:nvPr/>
            </p:nvSpPr>
            <p:spPr>
              <a:xfrm>
                <a:off x="8067517" y="4370905"/>
                <a:ext cx="311835" cy="296387"/>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9" name="Oval 28"/>
              <p:cNvSpPr/>
              <p:nvPr/>
            </p:nvSpPr>
            <p:spPr>
              <a:xfrm>
                <a:off x="7617922" y="4478850"/>
                <a:ext cx="162474" cy="162474"/>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0" name="Oval 29"/>
              <p:cNvSpPr/>
              <p:nvPr/>
            </p:nvSpPr>
            <p:spPr>
              <a:xfrm>
                <a:off x="8149263" y="4466493"/>
                <a:ext cx="162474" cy="162474"/>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sp>
        <p:nvSpPr>
          <p:cNvPr id="45" name="TextBox 44"/>
          <p:cNvSpPr txBox="1"/>
          <p:nvPr/>
        </p:nvSpPr>
        <p:spPr>
          <a:xfrm>
            <a:off x="10301304" y="6384649"/>
            <a:ext cx="1752600" cy="369332"/>
          </a:xfrm>
          <a:prstGeom prst="rect">
            <a:avLst/>
          </a:prstGeom>
          <a:noFill/>
        </p:spPr>
        <p:txBody>
          <a:bodyPr wrap="square" rtlCol="0">
            <a:spAutoFit/>
          </a:bodyPr>
          <a:lstStyle/>
          <a:p>
            <a:pPr algn="r"/>
            <a:r>
              <a:rPr lang="en-US" dirty="0">
                <a:solidFill>
                  <a:schemeClr val="bg1"/>
                </a:solidFill>
                <a:latin typeface="Abadi" panose="020B0604020104020204" pitchFamily="34" charset="0"/>
              </a:rPr>
              <a:t>(1)</a:t>
            </a:r>
          </a:p>
        </p:txBody>
      </p:sp>
    </p:spTree>
    <p:extLst>
      <p:ext uri="{BB962C8B-B14F-4D97-AF65-F5344CB8AC3E}">
        <p14:creationId xmlns:p14="http://schemas.microsoft.com/office/powerpoint/2010/main" val="394465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serlogos.org/files/backgrounds/ctach1991/G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51174" y="1271972"/>
            <a:ext cx="4086935" cy="1200329"/>
          </a:xfrm>
          <a:prstGeom prst="rect">
            <a:avLst/>
          </a:prstGeom>
          <a:noFill/>
        </p:spPr>
        <p:txBody>
          <a:bodyPr wrap="square" rtlCol="0">
            <a:spAutoFit/>
          </a:bodyPr>
          <a:lstStyle/>
          <a:p>
            <a:r>
              <a:rPr lang="en-US" dirty="0">
                <a:solidFill>
                  <a:schemeClr val="bg1"/>
                </a:solidFill>
                <a:latin typeface="Abadi" panose="020B0604020104020204" pitchFamily="34" charset="0"/>
              </a:rPr>
              <a:t>“Individuals who do wrong want you to join them because they feel more comfortable in what they are doing when others do it also…</a:t>
            </a:r>
          </a:p>
        </p:txBody>
      </p:sp>
      <p:sp>
        <p:nvSpPr>
          <p:cNvPr id="6" name="TextBox 5"/>
          <p:cNvSpPr txBox="1"/>
          <p:nvPr/>
        </p:nvSpPr>
        <p:spPr>
          <a:xfrm>
            <a:off x="-73761" y="7033"/>
            <a:ext cx="12192000"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Influences</a:t>
            </a:r>
            <a:endParaRPr lang="en-US" sz="5400" dirty="0">
              <a:solidFill>
                <a:schemeClr val="bg1"/>
              </a:solidFill>
              <a:latin typeface="Abadi" panose="020B0604020104020204" pitchFamily="34" charset="0"/>
            </a:endParaRPr>
          </a:p>
        </p:txBody>
      </p:sp>
      <p:sp>
        <p:nvSpPr>
          <p:cNvPr id="5" name="Rectangle 4"/>
          <p:cNvSpPr/>
          <p:nvPr/>
        </p:nvSpPr>
        <p:spPr>
          <a:xfrm>
            <a:off x="11649784" y="6405013"/>
            <a:ext cx="453970" cy="369332"/>
          </a:xfrm>
          <a:prstGeom prst="rect">
            <a:avLst/>
          </a:prstGeom>
        </p:spPr>
        <p:txBody>
          <a:bodyPr wrap="none">
            <a:spAutoFit/>
          </a:bodyPr>
          <a:lstStyle/>
          <a:p>
            <a:r>
              <a:rPr lang="en-US" dirty="0">
                <a:solidFill>
                  <a:schemeClr val="bg1"/>
                </a:solidFill>
                <a:latin typeface="Abadi" panose="020B0604020104020204" pitchFamily="34" charset="0"/>
              </a:rPr>
              <a:t>(2)</a:t>
            </a:r>
            <a:endParaRPr lang="en-US" dirty="0">
              <a:latin typeface="Abadi" panose="020B0604020104020204" pitchFamily="34" charset="0"/>
            </a:endParaRPr>
          </a:p>
        </p:txBody>
      </p:sp>
      <p:grpSp>
        <p:nvGrpSpPr>
          <p:cNvPr id="144" name="Group 143"/>
          <p:cNvGrpSpPr/>
          <p:nvPr/>
        </p:nvGrpSpPr>
        <p:grpSpPr>
          <a:xfrm>
            <a:off x="258444" y="295904"/>
            <a:ext cx="3505068" cy="2501531"/>
            <a:chOff x="228600" y="381000"/>
            <a:chExt cx="3505068" cy="2501531"/>
          </a:xfrm>
        </p:grpSpPr>
        <p:grpSp>
          <p:nvGrpSpPr>
            <p:cNvPr id="145" name="Group 144"/>
            <p:cNvGrpSpPr/>
            <p:nvPr/>
          </p:nvGrpSpPr>
          <p:grpSpPr>
            <a:xfrm>
              <a:off x="228600" y="381000"/>
              <a:ext cx="3505068" cy="2501531"/>
              <a:chOff x="534986" y="381000"/>
              <a:chExt cx="2637111" cy="2501531"/>
            </a:xfrm>
          </p:grpSpPr>
          <p:sp>
            <p:nvSpPr>
              <p:cNvPr id="147" name="Rectangle 146"/>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48" name="Group 147"/>
              <p:cNvGrpSpPr/>
              <p:nvPr/>
            </p:nvGrpSpPr>
            <p:grpSpPr>
              <a:xfrm>
                <a:off x="534986" y="384805"/>
                <a:ext cx="457200" cy="2497726"/>
                <a:chOff x="533400" y="381000"/>
                <a:chExt cx="457200" cy="2497726"/>
              </a:xfrm>
            </p:grpSpPr>
            <p:sp>
              <p:nvSpPr>
                <p:cNvPr id="154" name="Oval 153"/>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5" name="Rounded Rectangle 154"/>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6" name="Oval 155"/>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7" name="Oval 15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49" name="Group 148"/>
              <p:cNvGrpSpPr/>
              <p:nvPr/>
            </p:nvGrpSpPr>
            <p:grpSpPr>
              <a:xfrm>
                <a:off x="2714897" y="381000"/>
                <a:ext cx="457200" cy="2497726"/>
                <a:chOff x="2714897" y="457200"/>
                <a:chExt cx="457200" cy="2497726"/>
              </a:xfrm>
            </p:grpSpPr>
            <p:sp>
              <p:nvSpPr>
                <p:cNvPr id="150" name="Oval 149"/>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1" name="Rounded Rectangle 150"/>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2" name="Oval 151"/>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3" name="Oval 152"/>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sp>
          <p:nvSpPr>
            <p:cNvPr id="146" name="Rectangle 145"/>
            <p:cNvSpPr/>
            <p:nvPr/>
          </p:nvSpPr>
          <p:spPr>
            <a:xfrm>
              <a:off x="842492" y="1153492"/>
              <a:ext cx="2293346" cy="1077218"/>
            </a:xfrm>
            <a:prstGeom prst="rect">
              <a:avLst/>
            </a:prstGeom>
          </p:spPr>
          <p:txBody>
            <a:bodyPr wrap="square">
              <a:spAutoFit/>
            </a:bodyPr>
            <a:lstStyle/>
            <a:p>
              <a:pPr algn="ctr"/>
              <a:r>
                <a:rPr lang="en-US" sz="1600" b="1" dirty="0">
                  <a:latin typeface="Abadi" panose="020B0604020104020204" pitchFamily="34" charset="0"/>
                </a:rPr>
                <a:t>If we make wicked choices, then our actions can lead others to sin</a:t>
              </a:r>
              <a:endParaRPr lang="en-US" sz="1600" i="1" dirty="0">
                <a:latin typeface="Abadi" panose="020B0604020104020204" pitchFamily="34" charset="0"/>
              </a:endParaRPr>
            </a:p>
          </p:txBody>
        </p:sp>
      </p:grpSp>
      <p:sp>
        <p:nvSpPr>
          <p:cNvPr id="7" name="Rectangle 6"/>
          <p:cNvSpPr/>
          <p:nvPr/>
        </p:nvSpPr>
        <p:spPr>
          <a:xfrm>
            <a:off x="6898739" y="2777772"/>
            <a:ext cx="4394553" cy="1477328"/>
          </a:xfrm>
          <a:prstGeom prst="rect">
            <a:avLst/>
          </a:prstGeom>
        </p:spPr>
        <p:txBody>
          <a:bodyPr wrap="square">
            <a:spAutoFit/>
          </a:bodyPr>
          <a:lstStyle/>
          <a:p>
            <a:r>
              <a:rPr lang="en-US" b="0" i="0" dirty="0">
                <a:solidFill>
                  <a:schemeClr val="bg1"/>
                </a:solidFill>
                <a:effectLst/>
                <a:latin typeface="Abadi" panose="020B0604020104020204" pitchFamily="34" charset="0"/>
              </a:rPr>
              <a:t>“It is natural to want to be accepted by peers, to be part of a group—some even join gangs because of that desire to belong, but they lose their freedom, and some lose their lives….</a:t>
            </a:r>
            <a:endParaRPr lang="en-US" dirty="0">
              <a:solidFill>
                <a:schemeClr val="bg1"/>
              </a:solidFill>
              <a:latin typeface="Abadi" panose="020B0604020104020204" pitchFamily="34" charset="0"/>
            </a:endParaRPr>
          </a:p>
        </p:txBody>
      </p:sp>
      <p:sp>
        <p:nvSpPr>
          <p:cNvPr id="8" name="Rectangle 7"/>
          <p:cNvSpPr/>
          <p:nvPr/>
        </p:nvSpPr>
        <p:spPr>
          <a:xfrm>
            <a:off x="2251296" y="5012858"/>
            <a:ext cx="6096000" cy="646331"/>
          </a:xfrm>
          <a:prstGeom prst="rect">
            <a:avLst/>
          </a:prstGeom>
        </p:spPr>
        <p:txBody>
          <a:bodyPr>
            <a:spAutoFit/>
          </a:bodyPr>
          <a:lstStyle/>
          <a:p>
            <a:r>
              <a:rPr lang="en-US" b="0" i="0" dirty="0">
                <a:solidFill>
                  <a:schemeClr val="bg1"/>
                </a:solidFill>
                <a:effectLst/>
                <a:latin typeface="Abadi" panose="020B0604020104020204" pitchFamily="34" charset="0"/>
              </a:rPr>
              <a:t>“You don’t need to compromise your standards to be accepted by good friends….</a:t>
            </a:r>
            <a:endParaRPr lang="en-US" dirty="0">
              <a:solidFill>
                <a:schemeClr val="bg1"/>
              </a:solidFill>
              <a:latin typeface="Abadi" panose="020B0604020104020204" pitchFamily="34" charset="0"/>
            </a:endParaRPr>
          </a:p>
        </p:txBody>
      </p:sp>
      <p:sp>
        <p:nvSpPr>
          <p:cNvPr id="9" name="Rectangle 8"/>
          <p:cNvSpPr/>
          <p:nvPr/>
        </p:nvSpPr>
        <p:spPr>
          <a:xfrm>
            <a:off x="4983933" y="5851015"/>
            <a:ext cx="6096000" cy="923330"/>
          </a:xfrm>
          <a:prstGeom prst="rect">
            <a:avLst/>
          </a:prstGeom>
        </p:spPr>
        <p:txBody>
          <a:bodyPr>
            <a:spAutoFit/>
          </a:bodyPr>
          <a:lstStyle/>
          <a:p>
            <a:r>
              <a:rPr lang="en-US" b="0" i="0" dirty="0">
                <a:solidFill>
                  <a:schemeClr val="bg1"/>
                </a:solidFill>
                <a:effectLst/>
                <a:latin typeface="Abadi" panose="020B0604020104020204" pitchFamily="34" charset="0"/>
              </a:rPr>
              <a:t>“You can also help others because they will feel your strength. Let them know about your standards by consistently living them.” </a:t>
            </a:r>
            <a:endParaRPr lang="en-US" dirty="0">
              <a:solidFill>
                <a:schemeClr val="bg1"/>
              </a:solidFill>
              <a:latin typeface="Abadi" panose="020B0604020104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9806" y="272937"/>
            <a:ext cx="1408176" cy="1767840"/>
          </a:xfrm>
          <a:prstGeom prst="rect">
            <a:avLst/>
          </a:prstGeom>
        </p:spPr>
      </p:pic>
      <p:pic>
        <p:nvPicPr>
          <p:cNvPr id="2050" name="Picture 2" descr="http://en.elds.org/ldsblogs-com/files/2007/11/mormon-youth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178" y="4383628"/>
            <a:ext cx="1523831" cy="19047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g.deseretnews.com/images/article/midres/1477555/1477555.jpg"/>
          <p:cNvPicPr>
            <a:picLocks noChangeAspect="1" noChangeArrowheads="1"/>
          </p:cNvPicPr>
          <p:nvPr/>
        </p:nvPicPr>
        <p:blipFill rotWithShape="1">
          <a:blip r:embed="rId5">
            <a:extLst>
              <a:ext uri="{28A0092B-C50C-407E-A947-70E740481C1C}">
                <a14:useLocalDpi xmlns:a14="http://schemas.microsoft.com/office/drawing/2010/main" val="0"/>
              </a:ext>
            </a:extLst>
          </a:blip>
          <a:srcRect l="14934" t="19074" r="2690" b="9698"/>
          <a:stretch/>
        </p:blipFill>
        <p:spPr bwMode="auto">
          <a:xfrm>
            <a:off x="3586047" y="2895745"/>
            <a:ext cx="2871295" cy="16509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ldsmediatalk.com/wp-content/uploads/2012/08/sharing-the-gospel-through-social-medi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96016" y="4546740"/>
            <a:ext cx="2373911" cy="1266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58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barn(outVertical)">
                                      <p:cBhvr>
                                        <p:cTn id="7" dur="50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5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05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serlogos.org/files/backgrounds/ctach1991/G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761" y="7033"/>
            <a:ext cx="12192000"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Records Found</a:t>
            </a:r>
            <a:endParaRPr lang="en-US" sz="5400" dirty="0">
              <a:solidFill>
                <a:schemeClr val="bg1"/>
              </a:solidFill>
              <a:latin typeface="Abadi" panose="020B0604020104020204" pitchFamily="34" charset="0"/>
            </a:endParaRPr>
          </a:p>
        </p:txBody>
      </p:sp>
      <p:sp>
        <p:nvSpPr>
          <p:cNvPr id="5" name="Rectangle 4"/>
          <p:cNvSpPr/>
          <p:nvPr/>
        </p:nvSpPr>
        <p:spPr>
          <a:xfrm>
            <a:off x="31459" y="6488668"/>
            <a:ext cx="1830950" cy="369332"/>
          </a:xfrm>
          <a:prstGeom prst="rect">
            <a:avLst/>
          </a:prstGeom>
        </p:spPr>
        <p:txBody>
          <a:bodyPr wrap="none">
            <a:spAutoFit/>
          </a:bodyPr>
          <a:lstStyle/>
          <a:p>
            <a:r>
              <a:rPr lang="en-US" dirty="0">
                <a:solidFill>
                  <a:schemeClr val="bg1"/>
                </a:solidFill>
                <a:latin typeface="Abadi" panose="020B0604020104020204" pitchFamily="34" charset="0"/>
              </a:rPr>
              <a:t>2 Kings 22:3-15</a:t>
            </a:r>
            <a:endParaRPr lang="en-US" dirty="0">
              <a:latin typeface="Abadi" panose="020B0604020104020204" pitchFamily="34" charset="0"/>
            </a:endParaRPr>
          </a:p>
        </p:txBody>
      </p:sp>
      <p:sp>
        <p:nvSpPr>
          <p:cNvPr id="2" name="Rectangle 1"/>
          <p:cNvSpPr/>
          <p:nvPr/>
        </p:nvSpPr>
        <p:spPr>
          <a:xfrm>
            <a:off x="230197" y="1046670"/>
            <a:ext cx="3316586" cy="923330"/>
          </a:xfrm>
          <a:prstGeom prst="rect">
            <a:avLst/>
          </a:prstGeom>
        </p:spPr>
        <p:txBody>
          <a:bodyPr wrap="square">
            <a:spAutoFit/>
          </a:bodyPr>
          <a:lstStyle/>
          <a:p>
            <a:r>
              <a:rPr lang="en-US" dirty="0">
                <a:solidFill>
                  <a:schemeClr val="bg1"/>
                </a:solidFill>
                <a:latin typeface="Abadi" panose="020B0604020104020204" pitchFamily="34" charset="0"/>
              </a:rPr>
              <a:t>Josiah arranged payment for workers to repair the house of the Lord in Jerusalem.</a:t>
            </a:r>
          </a:p>
        </p:txBody>
      </p:sp>
      <p:sp>
        <p:nvSpPr>
          <p:cNvPr id="3" name="Rectangle 2"/>
          <p:cNvSpPr/>
          <p:nvPr/>
        </p:nvSpPr>
        <p:spPr>
          <a:xfrm>
            <a:off x="8161026" y="1614459"/>
            <a:ext cx="3681884" cy="1477328"/>
          </a:xfrm>
          <a:prstGeom prst="rect">
            <a:avLst/>
          </a:prstGeom>
        </p:spPr>
        <p:txBody>
          <a:bodyPr wrap="square">
            <a:spAutoFit/>
          </a:bodyPr>
          <a:lstStyle/>
          <a:p>
            <a:r>
              <a:rPr lang="en-US" dirty="0">
                <a:solidFill>
                  <a:schemeClr val="bg1"/>
                </a:solidFill>
                <a:latin typeface="Abadi" panose="020B0604020104020204" pitchFamily="34" charset="0"/>
              </a:rPr>
              <a:t>During this repair </a:t>
            </a:r>
            <a:r>
              <a:rPr lang="en-US" dirty="0" err="1">
                <a:solidFill>
                  <a:schemeClr val="bg1"/>
                </a:solidFill>
                <a:latin typeface="Abadi" panose="020B0604020104020204" pitchFamily="34" charset="0"/>
              </a:rPr>
              <a:t>Hilkiah</a:t>
            </a:r>
            <a:r>
              <a:rPr lang="en-US" dirty="0">
                <a:solidFill>
                  <a:schemeClr val="bg1"/>
                </a:solidFill>
                <a:latin typeface="Abadi" panose="020B0604020104020204" pitchFamily="34" charset="0"/>
              </a:rPr>
              <a:t>, the high priest, found a book that had been lost and gave it to </a:t>
            </a:r>
            <a:r>
              <a:rPr lang="en-US" dirty="0" err="1">
                <a:solidFill>
                  <a:schemeClr val="bg1"/>
                </a:solidFill>
                <a:latin typeface="Abadi" panose="020B0604020104020204" pitchFamily="34" charset="0"/>
              </a:rPr>
              <a:t>Shaphan</a:t>
            </a:r>
            <a:r>
              <a:rPr lang="en-US" dirty="0">
                <a:solidFill>
                  <a:schemeClr val="bg1"/>
                </a:solidFill>
                <a:latin typeface="Abadi" panose="020B0604020104020204" pitchFamily="34" charset="0"/>
              </a:rPr>
              <a:t> the scribe and he read it before King Josiah</a:t>
            </a:r>
          </a:p>
        </p:txBody>
      </p:sp>
      <p:sp>
        <p:nvSpPr>
          <p:cNvPr id="30" name="Rectangle 29"/>
          <p:cNvSpPr/>
          <p:nvPr/>
        </p:nvSpPr>
        <p:spPr>
          <a:xfrm>
            <a:off x="6022239" y="5210310"/>
            <a:ext cx="6096000" cy="923330"/>
          </a:xfrm>
          <a:prstGeom prst="rect">
            <a:avLst/>
          </a:prstGeom>
        </p:spPr>
        <p:txBody>
          <a:bodyPr>
            <a:spAutoFit/>
          </a:bodyPr>
          <a:lstStyle/>
          <a:p>
            <a:r>
              <a:rPr lang="en-US" dirty="0">
                <a:solidFill>
                  <a:schemeClr val="bg1"/>
                </a:solidFill>
                <a:latin typeface="Abadi" panose="020B0604020104020204" pitchFamily="34" charset="0"/>
              </a:rPr>
              <a:t>King Josiah had </a:t>
            </a:r>
            <a:r>
              <a:rPr lang="en-US" dirty="0" err="1">
                <a:solidFill>
                  <a:schemeClr val="bg1"/>
                </a:solidFill>
                <a:latin typeface="Abadi" panose="020B0604020104020204" pitchFamily="34" charset="0"/>
              </a:rPr>
              <a:t>Hilkiah</a:t>
            </a:r>
            <a:r>
              <a:rPr lang="en-US" dirty="0">
                <a:solidFill>
                  <a:schemeClr val="bg1"/>
                </a:solidFill>
                <a:latin typeface="Abadi" panose="020B0604020104020204" pitchFamily="34" charset="0"/>
              </a:rPr>
              <a:t>, </a:t>
            </a:r>
            <a:r>
              <a:rPr lang="en-US" dirty="0" err="1">
                <a:solidFill>
                  <a:schemeClr val="bg1"/>
                </a:solidFill>
                <a:latin typeface="Abadi" panose="020B0604020104020204" pitchFamily="34" charset="0"/>
              </a:rPr>
              <a:t>Ahikam</a:t>
            </a:r>
            <a:r>
              <a:rPr lang="en-US" dirty="0">
                <a:solidFill>
                  <a:schemeClr val="bg1"/>
                </a:solidFill>
                <a:latin typeface="Abadi" panose="020B0604020104020204" pitchFamily="34" charset="0"/>
              </a:rPr>
              <a:t>, the son of </a:t>
            </a:r>
            <a:r>
              <a:rPr lang="en-US" dirty="0" err="1">
                <a:solidFill>
                  <a:schemeClr val="bg1"/>
                </a:solidFill>
                <a:latin typeface="Abadi" panose="020B0604020104020204" pitchFamily="34" charset="0"/>
              </a:rPr>
              <a:t>Shaphan</a:t>
            </a:r>
            <a:r>
              <a:rPr lang="en-US" dirty="0">
                <a:solidFill>
                  <a:schemeClr val="bg1"/>
                </a:solidFill>
                <a:latin typeface="Abadi" panose="020B0604020104020204" pitchFamily="34" charset="0"/>
              </a:rPr>
              <a:t>, </a:t>
            </a:r>
            <a:r>
              <a:rPr lang="en-US" dirty="0" err="1">
                <a:solidFill>
                  <a:schemeClr val="bg1"/>
                </a:solidFill>
                <a:latin typeface="Abadi" panose="020B0604020104020204" pitchFamily="34" charset="0"/>
              </a:rPr>
              <a:t>Achbor</a:t>
            </a:r>
            <a:r>
              <a:rPr lang="en-US" dirty="0">
                <a:solidFill>
                  <a:schemeClr val="bg1"/>
                </a:solidFill>
                <a:latin typeface="Abadi" panose="020B0604020104020204" pitchFamily="34" charset="0"/>
              </a:rPr>
              <a:t>, the son of </a:t>
            </a:r>
            <a:r>
              <a:rPr lang="en-US" dirty="0" err="1">
                <a:solidFill>
                  <a:schemeClr val="bg1"/>
                </a:solidFill>
                <a:latin typeface="Abadi" panose="020B0604020104020204" pitchFamily="34" charset="0"/>
              </a:rPr>
              <a:t>Michaiah</a:t>
            </a:r>
            <a:r>
              <a:rPr lang="en-US" dirty="0">
                <a:solidFill>
                  <a:schemeClr val="bg1"/>
                </a:solidFill>
                <a:latin typeface="Abadi" panose="020B0604020104020204" pitchFamily="34" charset="0"/>
              </a:rPr>
              <a:t>, </a:t>
            </a:r>
            <a:r>
              <a:rPr lang="en-US" dirty="0" err="1">
                <a:solidFill>
                  <a:schemeClr val="bg1"/>
                </a:solidFill>
                <a:latin typeface="Abadi" panose="020B0604020104020204" pitchFamily="34" charset="0"/>
              </a:rPr>
              <a:t>Shaphan</a:t>
            </a:r>
            <a:r>
              <a:rPr lang="en-US" dirty="0">
                <a:solidFill>
                  <a:schemeClr val="bg1"/>
                </a:solidFill>
                <a:latin typeface="Abadi" panose="020B0604020104020204" pitchFamily="34" charset="0"/>
              </a:rPr>
              <a:t>, and </a:t>
            </a:r>
            <a:r>
              <a:rPr lang="en-US" dirty="0" err="1">
                <a:solidFill>
                  <a:schemeClr val="bg1"/>
                </a:solidFill>
                <a:latin typeface="Abadi" panose="020B0604020104020204" pitchFamily="34" charset="0"/>
              </a:rPr>
              <a:t>Ashahiah</a:t>
            </a:r>
            <a:r>
              <a:rPr lang="en-US" dirty="0">
                <a:solidFill>
                  <a:schemeClr val="bg1"/>
                </a:solidFill>
                <a:latin typeface="Abadi" panose="020B0604020104020204" pitchFamily="34" charset="0"/>
              </a:rPr>
              <a:t>, a servant go to the prophetess, Huldah</a:t>
            </a:r>
          </a:p>
        </p:txBody>
      </p:sp>
      <p:pic>
        <p:nvPicPr>
          <p:cNvPr id="34" name="Picture 6" descr="https://images-blogger-opensocial.googleusercontent.com/gadgets/proxy?url=http%3A%2F%2Fawakenfest.org%2Fwp-content%2Fuploads%2F2014%2F03%2FKing-Josiah.jpg&amp;container=blogger&amp;gadget=a&amp;rewriteMime=image%2F*"/>
          <p:cNvPicPr>
            <a:picLocks noChangeAspect="1" noChangeArrowheads="1"/>
          </p:cNvPicPr>
          <p:nvPr/>
        </p:nvPicPr>
        <p:blipFill rotWithShape="1">
          <a:blip r:embed="rId3">
            <a:extLst>
              <a:ext uri="{28A0092B-C50C-407E-A947-70E740481C1C}">
                <a14:useLocalDpi xmlns:a14="http://schemas.microsoft.com/office/drawing/2010/main" val="0"/>
              </a:ext>
            </a:extLst>
          </a:blip>
          <a:srcRect l="54278" r="717" b="21300"/>
          <a:stretch/>
        </p:blipFill>
        <p:spPr bwMode="auto">
          <a:xfrm>
            <a:off x="640318" y="2280717"/>
            <a:ext cx="1714710" cy="29160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tickledpinklife.com/wp-content/uploads/2012/10/31-days-31-Josia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362" y="2602321"/>
            <a:ext cx="2806691" cy="407101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https://924jeremiah.files.wordpress.com/2014/04/31118_000_027_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5665" y="1585173"/>
            <a:ext cx="1886845" cy="1708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64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serlogos.org/files/backgrounds/ctach1991/G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8309" y="953121"/>
            <a:ext cx="7860116" cy="3970318"/>
          </a:xfrm>
          <a:prstGeom prst="rect">
            <a:avLst/>
          </a:prstGeom>
          <a:noFill/>
        </p:spPr>
        <p:txBody>
          <a:bodyPr wrap="square" rtlCol="0">
            <a:spAutoFit/>
          </a:bodyPr>
          <a:lstStyle/>
          <a:p>
            <a:r>
              <a:rPr lang="en-US" dirty="0">
                <a:solidFill>
                  <a:schemeClr val="bg1"/>
                </a:solidFill>
                <a:latin typeface="Abadi" panose="020B0604020104020204" pitchFamily="34" charset="0"/>
              </a:rPr>
              <a:t>She was a prophetess who consulted King Josiah concerning the discovery of the ‘the book of the law’</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She confirmed the impending judgments about to befall the people of Jerusalem because of the idolatry and wickedness</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She also prophesied that Josiah would not see the destruction done by Babylon</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Besides </a:t>
            </a:r>
            <a:r>
              <a:rPr lang="en-US" dirty="0" err="1">
                <a:solidFill>
                  <a:schemeClr val="bg1"/>
                </a:solidFill>
                <a:latin typeface="Abadi" panose="020B0604020104020204" pitchFamily="34" charset="0"/>
              </a:rPr>
              <a:t>Hulda</a:t>
            </a:r>
            <a:r>
              <a:rPr lang="en-US" dirty="0">
                <a:solidFill>
                  <a:schemeClr val="bg1"/>
                </a:solidFill>
                <a:latin typeface="Abadi" panose="020B0604020104020204" pitchFamily="34" charset="0"/>
              </a:rPr>
              <a:t>, Miriam, and Deborah are also designated in the Old Testament with the title “prophetess”</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Huldah was a prophetess in the sense that she had the gift of prophecy. This gift is available to all members of the Lord’s Church.</a:t>
            </a:r>
          </a:p>
        </p:txBody>
      </p:sp>
      <p:sp>
        <p:nvSpPr>
          <p:cNvPr id="6" name="TextBox 5"/>
          <p:cNvSpPr txBox="1"/>
          <p:nvPr/>
        </p:nvSpPr>
        <p:spPr>
          <a:xfrm>
            <a:off x="0" y="6559"/>
            <a:ext cx="12192000"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Huldah</a:t>
            </a:r>
            <a:endParaRPr lang="en-US" sz="5400" dirty="0">
              <a:solidFill>
                <a:schemeClr val="bg1"/>
              </a:solidFill>
              <a:latin typeface="Abadi" panose="020B0604020104020204" pitchFamily="34" charset="0"/>
            </a:endParaRPr>
          </a:p>
        </p:txBody>
      </p:sp>
      <p:sp>
        <p:nvSpPr>
          <p:cNvPr id="45" name="TextBox 44"/>
          <p:cNvSpPr txBox="1"/>
          <p:nvPr/>
        </p:nvSpPr>
        <p:spPr>
          <a:xfrm>
            <a:off x="10301304" y="6384649"/>
            <a:ext cx="1752600" cy="369332"/>
          </a:xfrm>
          <a:prstGeom prst="rect">
            <a:avLst/>
          </a:prstGeom>
          <a:noFill/>
        </p:spPr>
        <p:txBody>
          <a:bodyPr wrap="square" rtlCol="0">
            <a:spAutoFit/>
          </a:bodyPr>
          <a:lstStyle/>
          <a:p>
            <a:pPr algn="r"/>
            <a:r>
              <a:rPr lang="en-US" dirty="0">
                <a:solidFill>
                  <a:schemeClr val="bg1"/>
                </a:solidFill>
                <a:latin typeface="Abadi" panose="020B0604020104020204" pitchFamily="34" charset="0"/>
              </a:rPr>
              <a:t>(1)</a:t>
            </a:r>
          </a:p>
        </p:txBody>
      </p:sp>
      <p:grpSp>
        <p:nvGrpSpPr>
          <p:cNvPr id="46" name="Group 45"/>
          <p:cNvGrpSpPr/>
          <p:nvPr/>
        </p:nvGrpSpPr>
        <p:grpSpPr>
          <a:xfrm>
            <a:off x="9068534" y="1839471"/>
            <a:ext cx="1817387" cy="3697623"/>
            <a:chOff x="1230613" y="1877343"/>
            <a:chExt cx="1817387" cy="3697623"/>
          </a:xfrm>
        </p:grpSpPr>
        <p:sp>
          <p:nvSpPr>
            <p:cNvPr id="47" name="Trapezoid 5"/>
            <p:cNvSpPr/>
            <p:nvPr/>
          </p:nvSpPr>
          <p:spPr>
            <a:xfrm>
              <a:off x="1230613" y="2914705"/>
              <a:ext cx="1817387" cy="2343095"/>
            </a:xfrm>
            <a:prstGeom prst="trapezoid">
              <a:avLst>
                <a:gd name="adj" fmla="val 34133"/>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8" name="Oval 47"/>
            <p:cNvSpPr/>
            <p:nvPr/>
          </p:nvSpPr>
          <p:spPr>
            <a:xfrm rot="2980448">
              <a:off x="1700203" y="5079950"/>
              <a:ext cx="368884" cy="61289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9" name="Oval 48"/>
            <p:cNvSpPr/>
            <p:nvPr/>
          </p:nvSpPr>
          <p:spPr>
            <a:xfrm rot="18788802">
              <a:off x="2117749" y="5084075"/>
              <a:ext cx="368884" cy="61289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0" name="Oval 2"/>
            <p:cNvSpPr/>
            <p:nvPr/>
          </p:nvSpPr>
          <p:spPr>
            <a:xfrm>
              <a:off x="2549792" y="3722026"/>
              <a:ext cx="312799" cy="546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1" name="Oval 3"/>
            <p:cNvSpPr/>
            <p:nvPr/>
          </p:nvSpPr>
          <p:spPr>
            <a:xfrm>
              <a:off x="1295400" y="3723005"/>
              <a:ext cx="312799" cy="546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2" name="Trapezoid 4"/>
            <p:cNvSpPr/>
            <p:nvPr/>
          </p:nvSpPr>
          <p:spPr>
            <a:xfrm rot="20339459">
              <a:off x="2211904" y="2649675"/>
              <a:ext cx="539238" cy="1447854"/>
            </a:xfrm>
            <a:prstGeom prst="trapezoid">
              <a:avLst>
                <a:gd name="adj" fmla="val 34133"/>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3" name="Trapezoid 5"/>
            <p:cNvSpPr/>
            <p:nvPr/>
          </p:nvSpPr>
          <p:spPr>
            <a:xfrm rot="1327004">
              <a:off x="1468351" y="2777153"/>
              <a:ext cx="539238" cy="1368288"/>
            </a:xfrm>
            <a:prstGeom prst="trapezoid">
              <a:avLst>
                <a:gd name="adj" fmla="val 34133"/>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4" name="Trapezoid 6"/>
            <p:cNvSpPr/>
            <p:nvPr/>
          </p:nvSpPr>
          <p:spPr>
            <a:xfrm>
              <a:off x="1544279" y="2782566"/>
              <a:ext cx="1161436" cy="2661507"/>
            </a:xfrm>
            <a:prstGeom prst="trapezoid">
              <a:avLst>
                <a:gd name="adj" fmla="val 30618"/>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5" name="Isosceles Triangle 7"/>
            <p:cNvSpPr/>
            <p:nvPr/>
          </p:nvSpPr>
          <p:spPr>
            <a:xfrm rot="10800000">
              <a:off x="1959077" y="2782566"/>
              <a:ext cx="331839" cy="49287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6" name="Trapezoid 5"/>
            <p:cNvSpPr/>
            <p:nvPr/>
          </p:nvSpPr>
          <p:spPr>
            <a:xfrm rot="324740">
              <a:off x="1608233" y="2889525"/>
              <a:ext cx="539238" cy="1139567"/>
            </a:xfrm>
            <a:prstGeom prst="trapezoid">
              <a:avLst>
                <a:gd name="adj" fmla="val 34133"/>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7" name="Trapezoid 5"/>
            <p:cNvSpPr/>
            <p:nvPr/>
          </p:nvSpPr>
          <p:spPr>
            <a:xfrm rot="21310299">
              <a:off x="2115955" y="2892930"/>
              <a:ext cx="539238" cy="1134821"/>
            </a:xfrm>
            <a:prstGeom prst="trapezoid">
              <a:avLst>
                <a:gd name="adj" fmla="val 34133"/>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8" name="Double Wave 8"/>
            <p:cNvSpPr/>
            <p:nvPr/>
          </p:nvSpPr>
          <p:spPr>
            <a:xfrm rot="5400000">
              <a:off x="1791641" y="2554525"/>
              <a:ext cx="1368186" cy="512961"/>
            </a:xfrm>
            <a:prstGeom prst="doubleWave">
              <a:avLst>
                <a:gd name="adj1" fmla="val 12500"/>
                <a:gd name="adj2" fmla="val -6233"/>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9" name="Double Wave 8"/>
            <p:cNvSpPr/>
            <p:nvPr/>
          </p:nvSpPr>
          <p:spPr>
            <a:xfrm rot="6254388">
              <a:off x="1100270" y="2452580"/>
              <a:ext cx="1336273" cy="633893"/>
            </a:xfrm>
            <a:prstGeom prst="doubleWave">
              <a:avLst>
                <a:gd name="adj1" fmla="val 12500"/>
                <a:gd name="adj2" fmla="val -6233"/>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0" name="Oval 59"/>
            <p:cNvSpPr/>
            <p:nvPr/>
          </p:nvSpPr>
          <p:spPr>
            <a:xfrm>
              <a:off x="1665163" y="1877343"/>
              <a:ext cx="924408" cy="10647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1" name="Double Wave 8"/>
            <p:cNvSpPr/>
            <p:nvPr/>
          </p:nvSpPr>
          <p:spPr>
            <a:xfrm rot="10558211">
              <a:off x="1608732" y="2160108"/>
              <a:ext cx="939446" cy="183183"/>
            </a:xfrm>
            <a:prstGeom prst="doubleWave">
              <a:avLst>
                <a:gd name="adj1" fmla="val 12500"/>
                <a:gd name="adj2" fmla="val -6233"/>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2" name="Moon 61"/>
            <p:cNvSpPr/>
            <p:nvPr/>
          </p:nvSpPr>
          <p:spPr>
            <a:xfrm rot="5598382">
              <a:off x="1950214" y="1607601"/>
              <a:ext cx="347157" cy="886643"/>
            </a:xfrm>
            <a:prstGeom prst="moon">
              <a:avLst>
                <a:gd name="adj" fmla="val 61082"/>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3" name="Rounded Rectangle 62"/>
            <p:cNvSpPr/>
            <p:nvPr/>
          </p:nvSpPr>
          <p:spPr>
            <a:xfrm>
              <a:off x="1671320" y="2064834"/>
              <a:ext cx="889692" cy="158955"/>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64" name="Group 63"/>
            <p:cNvGrpSpPr/>
            <p:nvPr/>
          </p:nvGrpSpPr>
          <p:grpSpPr>
            <a:xfrm>
              <a:off x="1632355" y="4160432"/>
              <a:ext cx="1016231" cy="1019882"/>
              <a:chOff x="1621953" y="4168487"/>
              <a:chExt cx="1059441" cy="1063247"/>
            </a:xfrm>
          </p:grpSpPr>
          <p:sp>
            <p:nvSpPr>
              <p:cNvPr id="165" name="Double Wave 19"/>
              <p:cNvSpPr/>
              <p:nvPr/>
            </p:nvSpPr>
            <p:spPr>
              <a:xfrm rot="5016115" flipH="1">
                <a:off x="1793272" y="4570633"/>
                <a:ext cx="1014663" cy="224625"/>
              </a:xfrm>
              <a:prstGeom prst="doubleWave">
                <a:avLst>
                  <a:gd name="adj1" fmla="val 12500"/>
                  <a:gd name="adj2" fmla="val -10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6" name="Double Wave 19"/>
              <p:cNvSpPr/>
              <p:nvPr/>
            </p:nvSpPr>
            <p:spPr>
              <a:xfrm rot="16535594">
                <a:off x="1510847" y="4598563"/>
                <a:ext cx="1014663" cy="224625"/>
              </a:xfrm>
              <a:prstGeom prst="doubleWave">
                <a:avLst>
                  <a:gd name="adj1" fmla="val 12500"/>
                  <a:gd name="adj2" fmla="val -10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7" name="Double Wave 19"/>
              <p:cNvSpPr/>
              <p:nvPr/>
            </p:nvSpPr>
            <p:spPr>
              <a:xfrm rot="4935520" flipH="1">
                <a:off x="2061750" y="4563506"/>
                <a:ext cx="1014663" cy="224625"/>
              </a:xfrm>
              <a:prstGeom prst="doubleWave">
                <a:avLst>
                  <a:gd name="adj1" fmla="val 12500"/>
                  <a:gd name="adj2" fmla="val -10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8" name="Double Wave 19"/>
              <p:cNvSpPr/>
              <p:nvPr/>
            </p:nvSpPr>
            <p:spPr>
              <a:xfrm rot="16535594">
                <a:off x="1226934" y="4612090"/>
                <a:ext cx="1014663" cy="224625"/>
              </a:xfrm>
              <a:prstGeom prst="doubleWave">
                <a:avLst>
                  <a:gd name="adj1" fmla="val 12500"/>
                  <a:gd name="adj2" fmla="val -10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65" name="Group 64"/>
            <p:cNvGrpSpPr/>
            <p:nvPr/>
          </p:nvGrpSpPr>
          <p:grpSpPr>
            <a:xfrm>
              <a:off x="1678426" y="4093576"/>
              <a:ext cx="911145" cy="247441"/>
              <a:chOff x="2802583" y="1823498"/>
              <a:chExt cx="3013112" cy="852890"/>
            </a:xfrm>
          </p:grpSpPr>
          <p:grpSp>
            <p:nvGrpSpPr>
              <p:cNvPr id="141" name="Group 140"/>
              <p:cNvGrpSpPr/>
              <p:nvPr/>
            </p:nvGrpSpPr>
            <p:grpSpPr>
              <a:xfrm>
                <a:off x="2802583" y="1823498"/>
                <a:ext cx="990600" cy="833282"/>
                <a:chOff x="2802583" y="1823498"/>
                <a:chExt cx="990600" cy="833282"/>
              </a:xfrm>
            </p:grpSpPr>
            <p:sp>
              <p:nvSpPr>
                <p:cNvPr id="158" name="Decagon 157"/>
                <p:cNvSpPr/>
                <p:nvPr/>
              </p:nvSpPr>
              <p:spPr>
                <a:xfrm>
                  <a:off x="2802583" y="1826014"/>
                  <a:ext cx="990600" cy="830766"/>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9" name="Decagon 158"/>
                <p:cNvSpPr/>
                <p:nvPr/>
              </p:nvSpPr>
              <p:spPr>
                <a:xfrm>
                  <a:off x="3020885" y="2011365"/>
                  <a:ext cx="550217" cy="461439"/>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0" name="Diamond 159"/>
                <p:cNvSpPr/>
                <p:nvPr/>
              </p:nvSpPr>
              <p:spPr>
                <a:xfrm>
                  <a:off x="3213329" y="1823498"/>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1" name="Diamond 160"/>
                <p:cNvSpPr/>
                <p:nvPr/>
              </p:nvSpPr>
              <p:spPr>
                <a:xfrm>
                  <a:off x="3200973" y="2470169"/>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2" name="Diamond 161"/>
                <p:cNvSpPr/>
                <p:nvPr/>
              </p:nvSpPr>
              <p:spPr>
                <a:xfrm>
                  <a:off x="3591758" y="2133211"/>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3" name="Diamond 162"/>
                <p:cNvSpPr/>
                <p:nvPr/>
              </p:nvSpPr>
              <p:spPr>
                <a:xfrm>
                  <a:off x="2846745" y="2148893"/>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4" name="Diamond 163"/>
                <p:cNvSpPr/>
                <p:nvPr/>
              </p:nvSpPr>
              <p:spPr>
                <a:xfrm>
                  <a:off x="3209210" y="2063652"/>
                  <a:ext cx="160065" cy="358272"/>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42" name="Group 141"/>
              <p:cNvGrpSpPr/>
              <p:nvPr/>
            </p:nvGrpSpPr>
            <p:grpSpPr>
              <a:xfrm>
                <a:off x="3813839" y="1827749"/>
                <a:ext cx="990600" cy="833282"/>
                <a:chOff x="2802583" y="1823498"/>
                <a:chExt cx="990600" cy="833282"/>
              </a:xfrm>
            </p:grpSpPr>
            <p:sp>
              <p:nvSpPr>
                <p:cNvPr id="151" name="Decagon 150"/>
                <p:cNvSpPr/>
                <p:nvPr/>
              </p:nvSpPr>
              <p:spPr>
                <a:xfrm>
                  <a:off x="2802583" y="1826014"/>
                  <a:ext cx="990600" cy="830766"/>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2" name="Decagon 151"/>
                <p:cNvSpPr/>
                <p:nvPr/>
              </p:nvSpPr>
              <p:spPr>
                <a:xfrm>
                  <a:off x="3020885" y="2011365"/>
                  <a:ext cx="550217" cy="461439"/>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3" name="Diamond 152"/>
                <p:cNvSpPr/>
                <p:nvPr/>
              </p:nvSpPr>
              <p:spPr>
                <a:xfrm>
                  <a:off x="3213329" y="1823498"/>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4" name="Diamond 153"/>
                <p:cNvSpPr/>
                <p:nvPr/>
              </p:nvSpPr>
              <p:spPr>
                <a:xfrm>
                  <a:off x="3200973" y="2470169"/>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5" name="Diamond 154"/>
                <p:cNvSpPr/>
                <p:nvPr/>
              </p:nvSpPr>
              <p:spPr>
                <a:xfrm>
                  <a:off x="3591758" y="2133211"/>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6" name="Diamond 155"/>
                <p:cNvSpPr/>
                <p:nvPr/>
              </p:nvSpPr>
              <p:spPr>
                <a:xfrm>
                  <a:off x="2846745" y="2148893"/>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7" name="Diamond 156"/>
                <p:cNvSpPr/>
                <p:nvPr/>
              </p:nvSpPr>
              <p:spPr>
                <a:xfrm>
                  <a:off x="3209210" y="2063652"/>
                  <a:ext cx="160065" cy="358272"/>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43" name="Group 142"/>
              <p:cNvGrpSpPr/>
              <p:nvPr/>
            </p:nvGrpSpPr>
            <p:grpSpPr>
              <a:xfrm>
                <a:off x="4825095" y="1843106"/>
                <a:ext cx="990600" cy="833282"/>
                <a:chOff x="2802583" y="1823498"/>
                <a:chExt cx="990600" cy="833282"/>
              </a:xfrm>
            </p:grpSpPr>
            <p:sp>
              <p:nvSpPr>
                <p:cNvPr id="144" name="Decagon 143"/>
                <p:cNvSpPr/>
                <p:nvPr/>
              </p:nvSpPr>
              <p:spPr>
                <a:xfrm>
                  <a:off x="2802583" y="1826014"/>
                  <a:ext cx="990600" cy="830766"/>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5" name="Decagon 144"/>
                <p:cNvSpPr/>
                <p:nvPr/>
              </p:nvSpPr>
              <p:spPr>
                <a:xfrm>
                  <a:off x="3020885" y="2011365"/>
                  <a:ext cx="550217" cy="461439"/>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6" name="Diamond 145"/>
                <p:cNvSpPr/>
                <p:nvPr/>
              </p:nvSpPr>
              <p:spPr>
                <a:xfrm>
                  <a:off x="3213329" y="1823498"/>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7" name="Diamond 146"/>
                <p:cNvSpPr/>
                <p:nvPr/>
              </p:nvSpPr>
              <p:spPr>
                <a:xfrm>
                  <a:off x="3200973" y="2470169"/>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8" name="Diamond 147"/>
                <p:cNvSpPr/>
                <p:nvPr/>
              </p:nvSpPr>
              <p:spPr>
                <a:xfrm>
                  <a:off x="3591758" y="2133211"/>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9" name="Diamond 148"/>
                <p:cNvSpPr/>
                <p:nvPr/>
              </p:nvSpPr>
              <p:spPr>
                <a:xfrm>
                  <a:off x="2846745" y="2148893"/>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0" name="Diamond 149"/>
                <p:cNvSpPr/>
                <p:nvPr/>
              </p:nvSpPr>
              <p:spPr>
                <a:xfrm>
                  <a:off x="3209210" y="2063652"/>
                  <a:ext cx="160065" cy="358272"/>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66" name="Group 65"/>
            <p:cNvGrpSpPr/>
            <p:nvPr/>
          </p:nvGrpSpPr>
          <p:grpSpPr>
            <a:xfrm>
              <a:off x="1806672" y="2045860"/>
              <a:ext cx="622947" cy="169175"/>
              <a:chOff x="2802583" y="1823498"/>
              <a:chExt cx="3013112" cy="852890"/>
            </a:xfrm>
          </p:grpSpPr>
          <p:grpSp>
            <p:nvGrpSpPr>
              <p:cNvPr id="117" name="Group 116"/>
              <p:cNvGrpSpPr/>
              <p:nvPr/>
            </p:nvGrpSpPr>
            <p:grpSpPr>
              <a:xfrm>
                <a:off x="2802583" y="1823498"/>
                <a:ext cx="990600" cy="833282"/>
                <a:chOff x="2802583" y="1823498"/>
                <a:chExt cx="990600" cy="833282"/>
              </a:xfrm>
            </p:grpSpPr>
            <p:sp>
              <p:nvSpPr>
                <p:cNvPr id="134" name="Decagon 133"/>
                <p:cNvSpPr/>
                <p:nvPr/>
              </p:nvSpPr>
              <p:spPr>
                <a:xfrm>
                  <a:off x="2802583" y="1826014"/>
                  <a:ext cx="990600" cy="830766"/>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5" name="Decagon 134"/>
                <p:cNvSpPr/>
                <p:nvPr/>
              </p:nvSpPr>
              <p:spPr>
                <a:xfrm>
                  <a:off x="3020885" y="2011365"/>
                  <a:ext cx="550217" cy="461439"/>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6" name="Diamond 135"/>
                <p:cNvSpPr/>
                <p:nvPr/>
              </p:nvSpPr>
              <p:spPr>
                <a:xfrm>
                  <a:off x="3213329" y="1823498"/>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7" name="Diamond 136"/>
                <p:cNvSpPr/>
                <p:nvPr/>
              </p:nvSpPr>
              <p:spPr>
                <a:xfrm>
                  <a:off x="3200973" y="2470169"/>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8" name="Diamond 137"/>
                <p:cNvSpPr/>
                <p:nvPr/>
              </p:nvSpPr>
              <p:spPr>
                <a:xfrm>
                  <a:off x="3591758" y="2133211"/>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9" name="Diamond 138"/>
                <p:cNvSpPr/>
                <p:nvPr/>
              </p:nvSpPr>
              <p:spPr>
                <a:xfrm>
                  <a:off x="2846745" y="2148893"/>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0" name="Diamond 139"/>
                <p:cNvSpPr/>
                <p:nvPr/>
              </p:nvSpPr>
              <p:spPr>
                <a:xfrm>
                  <a:off x="3209210" y="2063652"/>
                  <a:ext cx="160065" cy="358272"/>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18" name="Group 117"/>
              <p:cNvGrpSpPr/>
              <p:nvPr/>
            </p:nvGrpSpPr>
            <p:grpSpPr>
              <a:xfrm>
                <a:off x="3813839" y="1827749"/>
                <a:ext cx="990600" cy="833282"/>
                <a:chOff x="2802583" y="1823498"/>
                <a:chExt cx="990600" cy="833282"/>
              </a:xfrm>
            </p:grpSpPr>
            <p:sp>
              <p:nvSpPr>
                <p:cNvPr id="127" name="Decagon 126"/>
                <p:cNvSpPr/>
                <p:nvPr/>
              </p:nvSpPr>
              <p:spPr>
                <a:xfrm>
                  <a:off x="2802583" y="1826014"/>
                  <a:ext cx="990600" cy="830766"/>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8" name="Decagon 127"/>
                <p:cNvSpPr/>
                <p:nvPr/>
              </p:nvSpPr>
              <p:spPr>
                <a:xfrm>
                  <a:off x="3020885" y="2011365"/>
                  <a:ext cx="550217" cy="461439"/>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9" name="Diamond 128"/>
                <p:cNvSpPr/>
                <p:nvPr/>
              </p:nvSpPr>
              <p:spPr>
                <a:xfrm>
                  <a:off x="3213329" y="1823498"/>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0" name="Diamond 129"/>
                <p:cNvSpPr/>
                <p:nvPr/>
              </p:nvSpPr>
              <p:spPr>
                <a:xfrm>
                  <a:off x="3200973" y="2470169"/>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1" name="Diamond 130"/>
                <p:cNvSpPr/>
                <p:nvPr/>
              </p:nvSpPr>
              <p:spPr>
                <a:xfrm>
                  <a:off x="3591758" y="2133211"/>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2" name="Diamond 131"/>
                <p:cNvSpPr/>
                <p:nvPr/>
              </p:nvSpPr>
              <p:spPr>
                <a:xfrm>
                  <a:off x="2846745" y="2148893"/>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3" name="Diamond 132"/>
                <p:cNvSpPr/>
                <p:nvPr/>
              </p:nvSpPr>
              <p:spPr>
                <a:xfrm>
                  <a:off x="3209210" y="2063652"/>
                  <a:ext cx="160065" cy="358272"/>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19" name="Group 118"/>
              <p:cNvGrpSpPr/>
              <p:nvPr/>
            </p:nvGrpSpPr>
            <p:grpSpPr>
              <a:xfrm>
                <a:off x="4825095" y="1843106"/>
                <a:ext cx="990600" cy="833282"/>
                <a:chOff x="2802583" y="1823498"/>
                <a:chExt cx="990600" cy="833282"/>
              </a:xfrm>
            </p:grpSpPr>
            <p:sp>
              <p:nvSpPr>
                <p:cNvPr id="120" name="Decagon 119"/>
                <p:cNvSpPr/>
                <p:nvPr/>
              </p:nvSpPr>
              <p:spPr>
                <a:xfrm>
                  <a:off x="2802583" y="1826014"/>
                  <a:ext cx="990600" cy="830766"/>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1" name="Decagon 120"/>
                <p:cNvSpPr/>
                <p:nvPr/>
              </p:nvSpPr>
              <p:spPr>
                <a:xfrm>
                  <a:off x="3020885" y="2011365"/>
                  <a:ext cx="550217" cy="461439"/>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2" name="Diamond 121"/>
                <p:cNvSpPr/>
                <p:nvPr/>
              </p:nvSpPr>
              <p:spPr>
                <a:xfrm>
                  <a:off x="3213329" y="1823498"/>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3" name="Diamond 122"/>
                <p:cNvSpPr/>
                <p:nvPr/>
              </p:nvSpPr>
              <p:spPr>
                <a:xfrm>
                  <a:off x="3200973" y="2470169"/>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4" name="Diamond 123"/>
                <p:cNvSpPr/>
                <p:nvPr/>
              </p:nvSpPr>
              <p:spPr>
                <a:xfrm>
                  <a:off x="3591758" y="2133211"/>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5" name="Diamond 124"/>
                <p:cNvSpPr/>
                <p:nvPr/>
              </p:nvSpPr>
              <p:spPr>
                <a:xfrm>
                  <a:off x="2846745" y="2148893"/>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6" name="Diamond 125"/>
                <p:cNvSpPr/>
                <p:nvPr/>
              </p:nvSpPr>
              <p:spPr>
                <a:xfrm>
                  <a:off x="3209210" y="2063652"/>
                  <a:ext cx="160065" cy="358272"/>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67" name="Group 66"/>
            <p:cNvGrpSpPr/>
            <p:nvPr/>
          </p:nvGrpSpPr>
          <p:grpSpPr>
            <a:xfrm>
              <a:off x="1938792" y="3382163"/>
              <a:ext cx="379610" cy="116320"/>
              <a:chOff x="2802583" y="1823498"/>
              <a:chExt cx="3013112" cy="852890"/>
            </a:xfrm>
          </p:grpSpPr>
          <p:grpSp>
            <p:nvGrpSpPr>
              <p:cNvPr id="93" name="Group 92"/>
              <p:cNvGrpSpPr/>
              <p:nvPr/>
            </p:nvGrpSpPr>
            <p:grpSpPr>
              <a:xfrm>
                <a:off x="2802583" y="1823498"/>
                <a:ext cx="990600" cy="833282"/>
                <a:chOff x="2802583" y="1823498"/>
                <a:chExt cx="990600" cy="833282"/>
              </a:xfrm>
            </p:grpSpPr>
            <p:sp>
              <p:nvSpPr>
                <p:cNvPr id="110" name="Decagon 109"/>
                <p:cNvSpPr/>
                <p:nvPr/>
              </p:nvSpPr>
              <p:spPr>
                <a:xfrm>
                  <a:off x="2802583" y="1826014"/>
                  <a:ext cx="990600" cy="830766"/>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1" name="Decagon 110"/>
                <p:cNvSpPr/>
                <p:nvPr/>
              </p:nvSpPr>
              <p:spPr>
                <a:xfrm>
                  <a:off x="3020885" y="2011365"/>
                  <a:ext cx="550217" cy="461439"/>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2" name="Diamond 111"/>
                <p:cNvSpPr/>
                <p:nvPr/>
              </p:nvSpPr>
              <p:spPr>
                <a:xfrm>
                  <a:off x="3213329" y="1823498"/>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3" name="Diamond 112"/>
                <p:cNvSpPr/>
                <p:nvPr/>
              </p:nvSpPr>
              <p:spPr>
                <a:xfrm>
                  <a:off x="3200973" y="2470169"/>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4" name="Diamond 113"/>
                <p:cNvSpPr/>
                <p:nvPr/>
              </p:nvSpPr>
              <p:spPr>
                <a:xfrm>
                  <a:off x="3591758" y="2133211"/>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5" name="Diamond 114"/>
                <p:cNvSpPr/>
                <p:nvPr/>
              </p:nvSpPr>
              <p:spPr>
                <a:xfrm>
                  <a:off x="2846745" y="2148893"/>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6" name="Diamond 115"/>
                <p:cNvSpPr/>
                <p:nvPr/>
              </p:nvSpPr>
              <p:spPr>
                <a:xfrm>
                  <a:off x="3209210" y="2063652"/>
                  <a:ext cx="160065" cy="358272"/>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94" name="Group 93"/>
              <p:cNvGrpSpPr/>
              <p:nvPr/>
            </p:nvGrpSpPr>
            <p:grpSpPr>
              <a:xfrm>
                <a:off x="3813839" y="1827749"/>
                <a:ext cx="990600" cy="833282"/>
                <a:chOff x="2802583" y="1823498"/>
                <a:chExt cx="990600" cy="833282"/>
              </a:xfrm>
            </p:grpSpPr>
            <p:sp>
              <p:nvSpPr>
                <p:cNvPr id="103" name="Decagon 102"/>
                <p:cNvSpPr/>
                <p:nvPr/>
              </p:nvSpPr>
              <p:spPr>
                <a:xfrm>
                  <a:off x="2802583" y="1826014"/>
                  <a:ext cx="990600" cy="830766"/>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4" name="Decagon 103"/>
                <p:cNvSpPr/>
                <p:nvPr/>
              </p:nvSpPr>
              <p:spPr>
                <a:xfrm>
                  <a:off x="3020885" y="2011365"/>
                  <a:ext cx="550217" cy="461439"/>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5" name="Diamond 104"/>
                <p:cNvSpPr/>
                <p:nvPr/>
              </p:nvSpPr>
              <p:spPr>
                <a:xfrm>
                  <a:off x="3213329" y="1823498"/>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6" name="Diamond 105"/>
                <p:cNvSpPr/>
                <p:nvPr/>
              </p:nvSpPr>
              <p:spPr>
                <a:xfrm>
                  <a:off x="3200973" y="2470169"/>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7" name="Diamond 106"/>
                <p:cNvSpPr/>
                <p:nvPr/>
              </p:nvSpPr>
              <p:spPr>
                <a:xfrm>
                  <a:off x="3591758" y="2133211"/>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8" name="Diamond 107"/>
                <p:cNvSpPr/>
                <p:nvPr/>
              </p:nvSpPr>
              <p:spPr>
                <a:xfrm>
                  <a:off x="2846745" y="2148893"/>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9" name="Diamond 108"/>
                <p:cNvSpPr/>
                <p:nvPr/>
              </p:nvSpPr>
              <p:spPr>
                <a:xfrm>
                  <a:off x="3209210" y="2063652"/>
                  <a:ext cx="160065" cy="358272"/>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95" name="Group 94"/>
              <p:cNvGrpSpPr/>
              <p:nvPr/>
            </p:nvGrpSpPr>
            <p:grpSpPr>
              <a:xfrm>
                <a:off x="4825095" y="1843106"/>
                <a:ext cx="990600" cy="833282"/>
                <a:chOff x="2802583" y="1823498"/>
                <a:chExt cx="990600" cy="833282"/>
              </a:xfrm>
            </p:grpSpPr>
            <p:sp>
              <p:nvSpPr>
                <p:cNvPr id="96" name="Decagon 95"/>
                <p:cNvSpPr/>
                <p:nvPr/>
              </p:nvSpPr>
              <p:spPr>
                <a:xfrm>
                  <a:off x="2802583" y="1826014"/>
                  <a:ext cx="990600" cy="830766"/>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7" name="Decagon 96"/>
                <p:cNvSpPr/>
                <p:nvPr/>
              </p:nvSpPr>
              <p:spPr>
                <a:xfrm>
                  <a:off x="3020885" y="2011365"/>
                  <a:ext cx="550217" cy="461439"/>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8" name="Diamond 97"/>
                <p:cNvSpPr/>
                <p:nvPr/>
              </p:nvSpPr>
              <p:spPr>
                <a:xfrm>
                  <a:off x="3213329" y="1823498"/>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9" name="Diamond 98"/>
                <p:cNvSpPr/>
                <p:nvPr/>
              </p:nvSpPr>
              <p:spPr>
                <a:xfrm>
                  <a:off x="3200973" y="2470169"/>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0" name="Diamond 99"/>
                <p:cNvSpPr/>
                <p:nvPr/>
              </p:nvSpPr>
              <p:spPr>
                <a:xfrm>
                  <a:off x="3591758" y="2133211"/>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1" name="Diamond 100"/>
                <p:cNvSpPr/>
                <p:nvPr/>
              </p:nvSpPr>
              <p:spPr>
                <a:xfrm>
                  <a:off x="2846745" y="2148893"/>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2" name="Diamond 101"/>
                <p:cNvSpPr/>
                <p:nvPr/>
              </p:nvSpPr>
              <p:spPr>
                <a:xfrm>
                  <a:off x="3209210" y="2063652"/>
                  <a:ext cx="160065" cy="358272"/>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68" name="Group 67"/>
            <p:cNvGrpSpPr/>
            <p:nvPr/>
          </p:nvGrpSpPr>
          <p:grpSpPr>
            <a:xfrm>
              <a:off x="1927132" y="3584005"/>
              <a:ext cx="379610" cy="116320"/>
              <a:chOff x="2802583" y="1823498"/>
              <a:chExt cx="3013112" cy="852890"/>
            </a:xfrm>
          </p:grpSpPr>
          <p:grpSp>
            <p:nvGrpSpPr>
              <p:cNvPr id="69" name="Group 68"/>
              <p:cNvGrpSpPr/>
              <p:nvPr/>
            </p:nvGrpSpPr>
            <p:grpSpPr>
              <a:xfrm>
                <a:off x="2802583" y="1823498"/>
                <a:ext cx="990600" cy="833282"/>
                <a:chOff x="2802583" y="1823498"/>
                <a:chExt cx="990600" cy="833282"/>
              </a:xfrm>
            </p:grpSpPr>
            <p:sp>
              <p:nvSpPr>
                <p:cNvPr id="86" name="Decagon 85"/>
                <p:cNvSpPr/>
                <p:nvPr/>
              </p:nvSpPr>
              <p:spPr>
                <a:xfrm>
                  <a:off x="2802583" y="1826014"/>
                  <a:ext cx="990600" cy="830766"/>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7" name="Decagon 86"/>
                <p:cNvSpPr/>
                <p:nvPr/>
              </p:nvSpPr>
              <p:spPr>
                <a:xfrm>
                  <a:off x="3020885" y="2011365"/>
                  <a:ext cx="550217" cy="461439"/>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8" name="Diamond 87"/>
                <p:cNvSpPr/>
                <p:nvPr/>
              </p:nvSpPr>
              <p:spPr>
                <a:xfrm>
                  <a:off x="3213329" y="1823498"/>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9" name="Diamond 88"/>
                <p:cNvSpPr/>
                <p:nvPr/>
              </p:nvSpPr>
              <p:spPr>
                <a:xfrm>
                  <a:off x="3200973" y="2470169"/>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0" name="Diamond 89"/>
                <p:cNvSpPr/>
                <p:nvPr/>
              </p:nvSpPr>
              <p:spPr>
                <a:xfrm>
                  <a:off x="3591758" y="2133211"/>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1" name="Diamond 90"/>
                <p:cNvSpPr/>
                <p:nvPr/>
              </p:nvSpPr>
              <p:spPr>
                <a:xfrm>
                  <a:off x="2846745" y="2148893"/>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2" name="Diamond 91"/>
                <p:cNvSpPr/>
                <p:nvPr/>
              </p:nvSpPr>
              <p:spPr>
                <a:xfrm>
                  <a:off x="3209210" y="2063652"/>
                  <a:ext cx="160065" cy="358272"/>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70" name="Group 69"/>
              <p:cNvGrpSpPr/>
              <p:nvPr/>
            </p:nvGrpSpPr>
            <p:grpSpPr>
              <a:xfrm>
                <a:off x="3813839" y="1827749"/>
                <a:ext cx="990600" cy="833282"/>
                <a:chOff x="2802583" y="1823498"/>
                <a:chExt cx="990600" cy="833282"/>
              </a:xfrm>
            </p:grpSpPr>
            <p:sp>
              <p:nvSpPr>
                <p:cNvPr id="79" name="Decagon 78"/>
                <p:cNvSpPr/>
                <p:nvPr/>
              </p:nvSpPr>
              <p:spPr>
                <a:xfrm>
                  <a:off x="2802583" y="1826014"/>
                  <a:ext cx="990600" cy="830766"/>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0" name="Decagon 79"/>
                <p:cNvSpPr/>
                <p:nvPr/>
              </p:nvSpPr>
              <p:spPr>
                <a:xfrm>
                  <a:off x="3020885" y="2011365"/>
                  <a:ext cx="550217" cy="461439"/>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1" name="Diamond 80"/>
                <p:cNvSpPr/>
                <p:nvPr/>
              </p:nvSpPr>
              <p:spPr>
                <a:xfrm>
                  <a:off x="3213329" y="1823498"/>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2" name="Diamond 81"/>
                <p:cNvSpPr/>
                <p:nvPr/>
              </p:nvSpPr>
              <p:spPr>
                <a:xfrm>
                  <a:off x="3200973" y="2470169"/>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3" name="Diamond 82"/>
                <p:cNvSpPr/>
                <p:nvPr/>
              </p:nvSpPr>
              <p:spPr>
                <a:xfrm>
                  <a:off x="3591758" y="2133211"/>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4" name="Diamond 83"/>
                <p:cNvSpPr/>
                <p:nvPr/>
              </p:nvSpPr>
              <p:spPr>
                <a:xfrm>
                  <a:off x="2846745" y="2148893"/>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5" name="Diamond 84"/>
                <p:cNvSpPr/>
                <p:nvPr/>
              </p:nvSpPr>
              <p:spPr>
                <a:xfrm>
                  <a:off x="3209210" y="2063652"/>
                  <a:ext cx="160065" cy="358272"/>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71" name="Group 70"/>
              <p:cNvGrpSpPr/>
              <p:nvPr/>
            </p:nvGrpSpPr>
            <p:grpSpPr>
              <a:xfrm>
                <a:off x="4825095" y="1843106"/>
                <a:ext cx="990600" cy="833282"/>
                <a:chOff x="2802583" y="1823498"/>
                <a:chExt cx="990600" cy="833282"/>
              </a:xfrm>
            </p:grpSpPr>
            <p:sp>
              <p:nvSpPr>
                <p:cNvPr id="72" name="Decagon 71"/>
                <p:cNvSpPr/>
                <p:nvPr/>
              </p:nvSpPr>
              <p:spPr>
                <a:xfrm>
                  <a:off x="2802583" y="1826014"/>
                  <a:ext cx="990600" cy="830766"/>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3" name="Decagon 72"/>
                <p:cNvSpPr/>
                <p:nvPr/>
              </p:nvSpPr>
              <p:spPr>
                <a:xfrm>
                  <a:off x="3020885" y="2011365"/>
                  <a:ext cx="550217" cy="461439"/>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4" name="Diamond 73"/>
                <p:cNvSpPr/>
                <p:nvPr/>
              </p:nvSpPr>
              <p:spPr>
                <a:xfrm>
                  <a:off x="3213329" y="1823498"/>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5" name="Diamond 74"/>
                <p:cNvSpPr/>
                <p:nvPr/>
              </p:nvSpPr>
              <p:spPr>
                <a:xfrm>
                  <a:off x="3200973" y="2470169"/>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6" name="Diamond 75"/>
                <p:cNvSpPr/>
                <p:nvPr/>
              </p:nvSpPr>
              <p:spPr>
                <a:xfrm>
                  <a:off x="3591758" y="2133211"/>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7" name="Diamond 76"/>
                <p:cNvSpPr/>
                <p:nvPr/>
              </p:nvSpPr>
              <p:spPr>
                <a:xfrm>
                  <a:off x="2846745" y="2148893"/>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8" name="Diamond 77"/>
                <p:cNvSpPr/>
                <p:nvPr/>
              </p:nvSpPr>
              <p:spPr>
                <a:xfrm>
                  <a:off x="3209210" y="2063652"/>
                  <a:ext cx="160065" cy="358272"/>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grpSp>
        <p:nvGrpSpPr>
          <p:cNvPr id="169" name="Group 168"/>
          <p:cNvGrpSpPr/>
          <p:nvPr/>
        </p:nvGrpSpPr>
        <p:grpSpPr>
          <a:xfrm>
            <a:off x="3572592" y="4869797"/>
            <a:ext cx="811153" cy="1808372"/>
            <a:chOff x="3610777" y="2062249"/>
            <a:chExt cx="1697920" cy="3785316"/>
          </a:xfrm>
        </p:grpSpPr>
        <p:sp>
          <p:nvSpPr>
            <p:cNvPr id="170" name="Rounded Rectangle 169"/>
            <p:cNvSpPr/>
            <p:nvPr/>
          </p:nvSpPr>
          <p:spPr>
            <a:xfrm>
              <a:off x="3711104" y="2062249"/>
              <a:ext cx="1460500" cy="2185115"/>
            </a:xfrm>
            <a:prstGeom prst="roundRect">
              <a:avLst>
                <a:gd name="adj" fmla="val 39276"/>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badi" panose="020B0604020104020204" pitchFamily="34" charset="0"/>
                </a:rPr>
                <a:t>v</a:t>
              </a:r>
            </a:p>
          </p:txBody>
        </p:sp>
        <p:sp>
          <p:nvSpPr>
            <p:cNvPr id="171" name="Rounded Rectangle 170"/>
            <p:cNvSpPr/>
            <p:nvPr/>
          </p:nvSpPr>
          <p:spPr>
            <a:xfrm>
              <a:off x="3799510" y="2316520"/>
              <a:ext cx="1300951" cy="1986293"/>
            </a:xfrm>
            <a:prstGeom prst="roundRect">
              <a:avLst>
                <a:gd name="adj" fmla="val 39276"/>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2" name="Oval 171"/>
            <p:cNvSpPr/>
            <p:nvPr/>
          </p:nvSpPr>
          <p:spPr>
            <a:xfrm rot="19671902">
              <a:off x="4949458" y="3913422"/>
              <a:ext cx="359239"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3" name="Oval 172"/>
            <p:cNvSpPr/>
            <p:nvPr/>
          </p:nvSpPr>
          <p:spPr>
            <a:xfrm rot="2647766">
              <a:off x="3610777" y="3929385"/>
              <a:ext cx="371890" cy="5751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4" name="Oval 173"/>
            <p:cNvSpPr/>
            <p:nvPr/>
          </p:nvSpPr>
          <p:spPr>
            <a:xfrm rot="19352409">
              <a:off x="4540949" y="5196300"/>
              <a:ext cx="319369"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5" name="Oval 174"/>
            <p:cNvSpPr/>
            <p:nvPr/>
          </p:nvSpPr>
          <p:spPr>
            <a:xfrm rot="2647766">
              <a:off x="4173791" y="5183418"/>
              <a:ext cx="317841"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6" name="Trapezoid 175"/>
            <p:cNvSpPr/>
            <p:nvPr/>
          </p:nvSpPr>
          <p:spPr>
            <a:xfrm rot="20169292">
              <a:off x="4503960" y="3246507"/>
              <a:ext cx="682061" cy="1161679"/>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7" name="Trapezoid 176"/>
            <p:cNvSpPr/>
            <p:nvPr/>
          </p:nvSpPr>
          <p:spPr>
            <a:xfrm rot="1790291">
              <a:off x="3759507" y="3208445"/>
              <a:ext cx="682061" cy="1161679"/>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8" name="Trapezoid 177"/>
            <p:cNvSpPr/>
            <p:nvPr/>
          </p:nvSpPr>
          <p:spPr>
            <a:xfrm>
              <a:off x="3960158" y="3395998"/>
              <a:ext cx="1017528" cy="2122539"/>
            </a:xfrm>
            <a:prstGeom prst="trapezoid">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9" name="Oval 178"/>
            <p:cNvSpPr/>
            <p:nvPr/>
          </p:nvSpPr>
          <p:spPr>
            <a:xfrm>
              <a:off x="3960158" y="2285921"/>
              <a:ext cx="969830" cy="121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80" name="Round Diagonal Corner Rectangle 179"/>
            <p:cNvSpPr/>
            <p:nvPr/>
          </p:nvSpPr>
          <p:spPr>
            <a:xfrm rot="1236535">
              <a:off x="3969369" y="2337199"/>
              <a:ext cx="490742" cy="448137"/>
            </a:xfrm>
            <a:prstGeom prst="round2DiagRect">
              <a:avLst>
                <a:gd name="adj1" fmla="val 50000"/>
                <a:gd name="adj2" fmla="val 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81" name="Round Diagonal Corner Rectangle 180"/>
            <p:cNvSpPr/>
            <p:nvPr/>
          </p:nvSpPr>
          <p:spPr>
            <a:xfrm rot="5076663">
              <a:off x="4447413" y="2238332"/>
              <a:ext cx="487589" cy="640792"/>
            </a:xfrm>
            <a:prstGeom prst="round2DiagRect">
              <a:avLst>
                <a:gd name="adj1" fmla="val 50000"/>
                <a:gd name="adj2" fmla="val 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82" name="Group 181"/>
            <p:cNvGrpSpPr/>
            <p:nvPr/>
          </p:nvGrpSpPr>
          <p:grpSpPr>
            <a:xfrm>
              <a:off x="3835699" y="2191629"/>
              <a:ext cx="1260515" cy="362268"/>
              <a:chOff x="1559695" y="1297064"/>
              <a:chExt cx="1260515" cy="362268"/>
            </a:xfrm>
          </p:grpSpPr>
          <p:sp>
            <p:nvSpPr>
              <p:cNvPr id="214" name="Rounded Rectangle 213"/>
              <p:cNvSpPr/>
              <p:nvPr/>
            </p:nvSpPr>
            <p:spPr>
              <a:xfrm>
                <a:off x="1559695" y="1336770"/>
                <a:ext cx="1260515" cy="322562"/>
              </a:xfrm>
              <a:prstGeom prst="roundRect">
                <a:avLst>
                  <a:gd name="adj" fmla="val 4029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15" name="Rounded Rectangle 214"/>
              <p:cNvSpPr/>
              <p:nvPr/>
            </p:nvSpPr>
            <p:spPr>
              <a:xfrm>
                <a:off x="1597391" y="1297064"/>
                <a:ext cx="1104292" cy="254278"/>
              </a:xfrm>
              <a:prstGeom prst="roundRect">
                <a:avLst>
                  <a:gd name="adj" fmla="val 40290"/>
                </a:avLst>
              </a:prstGeom>
              <a:solidFill>
                <a:srgbClr val="BA78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183" name="Rounded Rectangle 182"/>
            <p:cNvSpPr/>
            <p:nvPr/>
          </p:nvSpPr>
          <p:spPr>
            <a:xfrm>
              <a:off x="3722053" y="2245217"/>
              <a:ext cx="1452531" cy="322562"/>
            </a:xfrm>
            <a:prstGeom prst="roundRect">
              <a:avLst>
                <a:gd name="adj" fmla="val 28478"/>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84" name="Group 183"/>
            <p:cNvGrpSpPr/>
            <p:nvPr/>
          </p:nvGrpSpPr>
          <p:grpSpPr>
            <a:xfrm>
              <a:off x="3786715" y="4208374"/>
              <a:ext cx="1080696" cy="681033"/>
              <a:chOff x="3352800" y="2487123"/>
              <a:chExt cx="2022718" cy="1301537"/>
            </a:xfrm>
            <a:solidFill>
              <a:srgbClr val="BA7816"/>
            </a:solidFill>
          </p:grpSpPr>
          <p:sp>
            <p:nvSpPr>
              <p:cNvPr id="209" name="Diagonal Stripe 208"/>
              <p:cNvSpPr/>
              <p:nvPr/>
            </p:nvSpPr>
            <p:spPr>
              <a:xfrm rot="8272995">
                <a:off x="3352800" y="2755027"/>
                <a:ext cx="1066800" cy="695666"/>
              </a:xfrm>
              <a:prstGeom prst="diagStripe">
                <a:avLst>
                  <a:gd name="adj" fmla="val 5547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grpSp>
            <p:nvGrpSpPr>
              <p:cNvPr id="210" name="Group 209"/>
              <p:cNvGrpSpPr/>
              <p:nvPr/>
            </p:nvGrpSpPr>
            <p:grpSpPr>
              <a:xfrm>
                <a:off x="3690767" y="2487123"/>
                <a:ext cx="1684751" cy="1301537"/>
                <a:chOff x="3690767" y="2487123"/>
                <a:chExt cx="1684751" cy="1301537"/>
              </a:xfrm>
              <a:grpFill/>
            </p:grpSpPr>
            <p:sp>
              <p:nvSpPr>
                <p:cNvPr id="211" name="Diagonal Stripe 210"/>
                <p:cNvSpPr/>
                <p:nvPr/>
              </p:nvSpPr>
              <p:spPr>
                <a:xfrm rot="7627695">
                  <a:off x="3505200" y="2907427"/>
                  <a:ext cx="1066800" cy="695666"/>
                </a:xfrm>
                <a:prstGeom prst="diagStripe">
                  <a:avLst>
                    <a:gd name="adj" fmla="val 5547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212" name="Rectangle 211"/>
                <p:cNvSpPr/>
                <p:nvPr/>
              </p:nvSpPr>
              <p:spPr>
                <a:xfrm>
                  <a:off x="3956267" y="2501433"/>
                  <a:ext cx="1419251" cy="4717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13" name="Rounded Rectangle 212"/>
                <p:cNvSpPr/>
                <p:nvPr/>
              </p:nvSpPr>
              <p:spPr>
                <a:xfrm>
                  <a:off x="3886200" y="2487123"/>
                  <a:ext cx="5334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185" name="Group 184"/>
            <p:cNvGrpSpPr/>
            <p:nvPr/>
          </p:nvGrpSpPr>
          <p:grpSpPr>
            <a:xfrm>
              <a:off x="3960158" y="5309350"/>
              <a:ext cx="977013" cy="192313"/>
              <a:chOff x="1715907" y="5762892"/>
              <a:chExt cx="1723504" cy="641391"/>
            </a:xfrm>
          </p:grpSpPr>
          <p:sp>
            <p:nvSpPr>
              <p:cNvPr id="198" name="Isosceles Triangle 197"/>
              <p:cNvSpPr/>
              <p:nvPr/>
            </p:nvSpPr>
            <p:spPr>
              <a:xfrm>
                <a:off x="2140166" y="6010779"/>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99" name="Isosceles Triangle 198"/>
              <p:cNvSpPr/>
              <p:nvPr/>
            </p:nvSpPr>
            <p:spPr>
              <a:xfrm>
                <a:off x="2591407" y="6013595"/>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00" name="Isosceles Triangle 199"/>
              <p:cNvSpPr/>
              <p:nvPr/>
            </p:nvSpPr>
            <p:spPr>
              <a:xfrm>
                <a:off x="3013354" y="6007390"/>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01" name="Isosceles Triangle 200"/>
              <p:cNvSpPr/>
              <p:nvPr/>
            </p:nvSpPr>
            <p:spPr>
              <a:xfrm>
                <a:off x="1715907" y="6023283"/>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02" name="Diamond 201"/>
              <p:cNvSpPr/>
              <p:nvPr/>
            </p:nvSpPr>
            <p:spPr>
              <a:xfrm>
                <a:off x="2032226" y="5767246"/>
                <a:ext cx="215048" cy="495669"/>
              </a:xfrm>
              <a:prstGeom prst="diamond">
                <a:avLst/>
              </a:pr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03" name="Diamond 202"/>
              <p:cNvSpPr/>
              <p:nvPr/>
            </p:nvSpPr>
            <p:spPr>
              <a:xfrm>
                <a:off x="2463301" y="5771601"/>
                <a:ext cx="215048" cy="495669"/>
              </a:xfrm>
              <a:prstGeom prst="diamond">
                <a:avLst/>
              </a:pr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04" name="Diamond 203"/>
              <p:cNvSpPr/>
              <p:nvPr/>
            </p:nvSpPr>
            <p:spPr>
              <a:xfrm>
                <a:off x="2898729" y="5762892"/>
                <a:ext cx="215048" cy="495669"/>
              </a:xfrm>
              <a:prstGeom prst="diamond">
                <a:avLst/>
              </a:pr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05" name="Cross 204"/>
              <p:cNvSpPr/>
              <p:nvPr/>
            </p:nvSpPr>
            <p:spPr>
              <a:xfrm rot="2761995">
                <a:off x="2240100" y="5827184"/>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06" name="Cross 205"/>
              <p:cNvSpPr/>
              <p:nvPr/>
            </p:nvSpPr>
            <p:spPr>
              <a:xfrm rot="2761995">
                <a:off x="2679883" y="5848955"/>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07" name="Cross 206"/>
              <p:cNvSpPr/>
              <p:nvPr/>
            </p:nvSpPr>
            <p:spPr>
              <a:xfrm rot="2761995">
                <a:off x="3124020" y="5840245"/>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08" name="Cross 207"/>
              <p:cNvSpPr/>
              <p:nvPr/>
            </p:nvSpPr>
            <p:spPr>
              <a:xfrm rot="2761995">
                <a:off x="1791609" y="5857664"/>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86" name="Group 185"/>
            <p:cNvGrpSpPr/>
            <p:nvPr/>
          </p:nvGrpSpPr>
          <p:grpSpPr>
            <a:xfrm>
              <a:off x="3928834" y="2345087"/>
              <a:ext cx="977013" cy="192313"/>
              <a:chOff x="1715907" y="5762892"/>
              <a:chExt cx="1723504" cy="641391"/>
            </a:xfrm>
          </p:grpSpPr>
          <p:sp>
            <p:nvSpPr>
              <p:cNvPr id="187" name="Isosceles Triangle 186"/>
              <p:cNvSpPr/>
              <p:nvPr/>
            </p:nvSpPr>
            <p:spPr>
              <a:xfrm>
                <a:off x="2140166" y="6010779"/>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88" name="Isosceles Triangle 187"/>
              <p:cNvSpPr/>
              <p:nvPr/>
            </p:nvSpPr>
            <p:spPr>
              <a:xfrm>
                <a:off x="2591407" y="6013595"/>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89" name="Isosceles Triangle 188"/>
              <p:cNvSpPr/>
              <p:nvPr/>
            </p:nvSpPr>
            <p:spPr>
              <a:xfrm>
                <a:off x="3013354" y="6007390"/>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90" name="Isosceles Triangle 189"/>
              <p:cNvSpPr/>
              <p:nvPr/>
            </p:nvSpPr>
            <p:spPr>
              <a:xfrm>
                <a:off x="1715907" y="6023283"/>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91" name="Diamond 190"/>
              <p:cNvSpPr/>
              <p:nvPr/>
            </p:nvSpPr>
            <p:spPr>
              <a:xfrm>
                <a:off x="2032226" y="5767246"/>
                <a:ext cx="215048" cy="495669"/>
              </a:xfrm>
              <a:prstGeom prst="diamond">
                <a:avLst/>
              </a:pr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92" name="Diamond 191"/>
              <p:cNvSpPr/>
              <p:nvPr/>
            </p:nvSpPr>
            <p:spPr>
              <a:xfrm>
                <a:off x="2463301" y="5771601"/>
                <a:ext cx="215048" cy="495669"/>
              </a:xfrm>
              <a:prstGeom prst="diamond">
                <a:avLst/>
              </a:pr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93" name="Diamond 192"/>
              <p:cNvSpPr/>
              <p:nvPr/>
            </p:nvSpPr>
            <p:spPr>
              <a:xfrm>
                <a:off x="2898729" y="5762892"/>
                <a:ext cx="215048" cy="495669"/>
              </a:xfrm>
              <a:prstGeom prst="diamond">
                <a:avLst/>
              </a:pr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94" name="Cross 193"/>
              <p:cNvSpPr/>
              <p:nvPr/>
            </p:nvSpPr>
            <p:spPr>
              <a:xfrm rot="2761995">
                <a:off x="2240100" y="5827184"/>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95" name="Cross 194"/>
              <p:cNvSpPr/>
              <p:nvPr/>
            </p:nvSpPr>
            <p:spPr>
              <a:xfrm rot="2761995">
                <a:off x="2679883" y="5848955"/>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96" name="Cross 195"/>
              <p:cNvSpPr/>
              <p:nvPr/>
            </p:nvSpPr>
            <p:spPr>
              <a:xfrm rot="2761995">
                <a:off x="3124020" y="5840245"/>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97" name="Cross 196"/>
              <p:cNvSpPr/>
              <p:nvPr/>
            </p:nvSpPr>
            <p:spPr>
              <a:xfrm rot="2761995">
                <a:off x="1791609" y="5857664"/>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216" name="Group 215"/>
          <p:cNvGrpSpPr/>
          <p:nvPr/>
        </p:nvGrpSpPr>
        <p:grpSpPr>
          <a:xfrm>
            <a:off x="5245990" y="4869797"/>
            <a:ext cx="869469" cy="1873745"/>
            <a:chOff x="1441850" y="1371600"/>
            <a:chExt cx="1520432" cy="3276600"/>
          </a:xfrm>
        </p:grpSpPr>
        <p:sp>
          <p:nvSpPr>
            <p:cNvPr id="217" name="Rounded Rectangle 216"/>
            <p:cNvSpPr/>
            <p:nvPr/>
          </p:nvSpPr>
          <p:spPr>
            <a:xfrm>
              <a:off x="1522674" y="1371600"/>
              <a:ext cx="1287899" cy="2259161"/>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18" name="Oval 217"/>
            <p:cNvSpPr/>
            <p:nvPr/>
          </p:nvSpPr>
          <p:spPr>
            <a:xfrm rot="19671902">
              <a:off x="2584502" y="2994429"/>
              <a:ext cx="377780"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19" name="Oval 218"/>
            <p:cNvSpPr/>
            <p:nvPr/>
          </p:nvSpPr>
          <p:spPr>
            <a:xfrm rot="2647766">
              <a:off x="1441850" y="2994448"/>
              <a:ext cx="336803"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20" name="Oval 219"/>
            <p:cNvSpPr/>
            <p:nvPr/>
          </p:nvSpPr>
          <p:spPr>
            <a:xfrm rot="19352409">
              <a:off x="2249241" y="4067889"/>
              <a:ext cx="293200"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21" name="Oval 220"/>
            <p:cNvSpPr/>
            <p:nvPr/>
          </p:nvSpPr>
          <p:spPr>
            <a:xfrm rot="2647766">
              <a:off x="1912169" y="4056411"/>
              <a:ext cx="291797"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22" name="Trapezoid 221"/>
            <p:cNvSpPr/>
            <p:nvPr/>
          </p:nvSpPr>
          <p:spPr>
            <a:xfrm rot="20169292">
              <a:off x="2215284" y="2330522"/>
              <a:ext cx="626173" cy="1035117"/>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23" name="Trapezoid 222"/>
            <p:cNvSpPr/>
            <p:nvPr/>
          </p:nvSpPr>
          <p:spPr>
            <a:xfrm rot="1790291">
              <a:off x="1531831" y="2296607"/>
              <a:ext cx="626173" cy="1035117"/>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24" name="Trapezoid 223"/>
            <p:cNvSpPr/>
            <p:nvPr/>
          </p:nvSpPr>
          <p:spPr>
            <a:xfrm>
              <a:off x="1716040" y="2463727"/>
              <a:ext cx="934153" cy="1891292"/>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25" name="Oval 224"/>
            <p:cNvSpPr/>
            <p:nvPr/>
          </p:nvSpPr>
          <p:spPr>
            <a:xfrm>
              <a:off x="1961733" y="2107513"/>
              <a:ext cx="390181" cy="5703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26" name="Cloud 225"/>
            <p:cNvSpPr/>
            <p:nvPr/>
          </p:nvSpPr>
          <p:spPr>
            <a:xfrm rot="16506508">
              <a:off x="1168515" y="2207312"/>
              <a:ext cx="1253155" cy="43498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27" name="Cloud 226"/>
            <p:cNvSpPr/>
            <p:nvPr/>
          </p:nvSpPr>
          <p:spPr>
            <a:xfrm rot="5400000">
              <a:off x="1844418" y="2181468"/>
              <a:ext cx="1298083" cy="434980"/>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28" name="Oval 227"/>
            <p:cNvSpPr/>
            <p:nvPr/>
          </p:nvSpPr>
          <p:spPr>
            <a:xfrm>
              <a:off x="1716040" y="1474591"/>
              <a:ext cx="890363" cy="10845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29" name="Cloud 228"/>
            <p:cNvSpPr/>
            <p:nvPr/>
          </p:nvSpPr>
          <p:spPr>
            <a:xfrm>
              <a:off x="1707903" y="1724465"/>
              <a:ext cx="856957" cy="252046"/>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30" name="Rounded Rectangle 229"/>
            <p:cNvSpPr/>
            <p:nvPr/>
          </p:nvSpPr>
          <p:spPr>
            <a:xfrm>
              <a:off x="1677935" y="1528688"/>
              <a:ext cx="957776" cy="352865"/>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31" name="Rounded Rectangle 230"/>
            <p:cNvSpPr/>
            <p:nvPr/>
          </p:nvSpPr>
          <p:spPr>
            <a:xfrm>
              <a:off x="1657494" y="1422009"/>
              <a:ext cx="1058594" cy="35286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232" name="Group 231"/>
            <p:cNvGrpSpPr/>
            <p:nvPr/>
          </p:nvGrpSpPr>
          <p:grpSpPr>
            <a:xfrm>
              <a:off x="1576164" y="1523871"/>
              <a:ext cx="1134786" cy="316402"/>
              <a:chOff x="3429000" y="1217104"/>
              <a:chExt cx="4405230" cy="962718"/>
            </a:xfrm>
          </p:grpSpPr>
          <p:grpSp>
            <p:nvGrpSpPr>
              <p:cNvPr id="249" name="Group 248"/>
              <p:cNvGrpSpPr/>
              <p:nvPr/>
            </p:nvGrpSpPr>
            <p:grpSpPr>
              <a:xfrm>
                <a:off x="3429000" y="1230418"/>
                <a:ext cx="1101309" cy="949404"/>
                <a:chOff x="3429000" y="1230418"/>
                <a:chExt cx="1101309" cy="949404"/>
              </a:xfrm>
            </p:grpSpPr>
            <p:sp>
              <p:nvSpPr>
                <p:cNvPr id="262" name="Hexagon 261"/>
                <p:cNvSpPr/>
                <p:nvPr/>
              </p:nvSpPr>
              <p:spPr>
                <a:xfrm>
                  <a:off x="3429000" y="1230418"/>
                  <a:ext cx="1101309" cy="949404"/>
                </a:xfrm>
                <a:prstGeom prst="hexagon">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63" name="Quad Arrow 262"/>
                <p:cNvSpPr/>
                <p:nvPr/>
              </p:nvSpPr>
              <p:spPr>
                <a:xfrm>
                  <a:off x="3674854" y="1350273"/>
                  <a:ext cx="609600" cy="685504"/>
                </a:xfrm>
                <a:prstGeom prst="quadArrow">
                  <a:avLst>
                    <a:gd name="adj1" fmla="val 45000"/>
                    <a:gd name="adj2" fmla="val 22500"/>
                    <a:gd name="adj3" fmla="val 22500"/>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50" name="Group 249"/>
              <p:cNvGrpSpPr/>
              <p:nvPr/>
            </p:nvGrpSpPr>
            <p:grpSpPr>
              <a:xfrm>
                <a:off x="4530308" y="1225980"/>
                <a:ext cx="1101309" cy="949404"/>
                <a:chOff x="3429000" y="1230418"/>
                <a:chExt cx="1101309" cy="949404"/>
              </a:xfrm>
            </p:grpSpPr>
            <p:sp>
              <p:nvSpPr>
                <p:cNvPr id="260" name="Hexagon 259"/>
                <p:cNvSpPr/>
                <p:nvPr/>
              </p:nvSpPr>
              <p:spPr>
                <a:xfrm>
                  <a:off x="3429000" y="1230418"/>
                  <a:ext cx="1101309" cy="949404"/>
                </a:xfrm>
                <a:prstGeom prst="hexagon">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61" name="Quad Arrow 260"/>
                <p:cNvSpPr/>
                <p:nvPr/>
              </p:nvSpPr>
              <p:spPr>
                <a:xfrm>
                  <a:off x="3674854" y="1350273"/>
                  <a:ext cx="609600" cy="685504"/>
                </a:xfrm>
                <a:prstGeom prst="quadArrow">
                  <a:avLst>
                    <a:gd name="adj1" fmla="val 45000"/>
                    <a:gd name="adj2" fmla="val 22500"/>
                    <a:gd name="adj3" fmla="val 22500"/>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51" name="Group 250"/>
              <p:cNvGrpSpPr/>
              <p:nvPr/>
            </p:nvGrpSpPr>
            <p:grpSpPr>
              <a:xfrm>
                <a:off x="5631615" y="1217104"/>
                <a:ext cx="1101309" cy="949404"/>
                <a:chOff x="3429000" y="1230418"/>
                <a:chExt cx="1101309" cy="949404"/>
              </a:xfrm>
            </p:grpSpPr>
            <p:sp>
              <p:nvSpPr>
                <p:cNvPr id="258" name="Hexagon 257"/>
                <p:cNvSpPr/>
                <p:nvPr/>
              </p:nvSpPr>
              <p:spPr>
                <a:xfrm>
                  <a:off x="3429000" y="1230418"/>
                  <a:ext cx="1101309" cy="949404"/>
                </a:xfrm>
                <a:prstGeom prst="hexagon">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59" name="Quad Arrow 258"/>
                <p:cNvSpPr/>
                <p:nvPr/>
              </p:nvSpPr>
              <p:spPr>
                <a:xfrm>
                  <a:off x="3674854" y="1350273"/>
                  <a:ext cx="609600" cy="685504"/>
                </a:xfrm>
                <a:prstGeom prst="quadArrow">
                  <a:avLst>
                    <a:gd name="adj1" fmla="val 45000"/>
                    <a:gd name="adj2" fmla="val 22500"/>
                    <a:gd name="adj3" fmla="val 22500"/>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52" name="Group 251"/>
              <p:cNvGrpSpPr/>
              <p:nvPr/>
            </p:nvGrpSpPr>
            <p:grpSpPr>
              <a:xfrm>
                <a:off x="6732921" y="1225980"/>
                <a:ext cx="1101309" cy="949404"/>
                <a:chOff x="3429000" y="1230418"/>
                <a:chExt cx="1101309" cy="949404"/>
              </a:xfrm>
            </p:grpSpPr>
            <p:sp>
              <p:nvSpPr>
                <p:cNvPr id="256" name="Hexagon 255"/>
                <p:cNvSpPr/>
                <p:nvPr/>
              </p:nvSpPr>
              <p:spPr>
                <a:xfrm>
                  <a:off x="3429000" y="1230418"/>
                  <a:ext cx="1101309" cy="949404"/>
                </a:xfrm>
                <a:prstGeom prst="hexagon">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57" name="Quad Arrow 256"/>
                <p:cNvSpPr/>
                <p:nvPr/>
              </p:nvSpPr>
              <p:spPr>
                <a:xfrm>
                  <a:off x="3674854" y="1350273"/>
                  <a:ext cx="609600" cy="685504"/>
                </a:xfrm>
                <a:prstGeom prst="quadArrow">
                  <a:avLst>
                    <a:gd name="adj1" fmla="val 45000"/>
                    <a:gd name="adj2" fmla="val 22500"/>
                    <a:gd name="adj3" fmla="val 22500"/>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253" name="Quad Arrow 252"/>
              <p:cNvSpPr/>
              <p:nvPr/>
            </p:nvSpPr>
            <p:spPr>
              <a:xfrm>
                <a:off x="4352395" y="1500619"/>
                <a:ext cx="355820" cy="400125"/>
              </a:xfrm>
              <a:prstGeom prst="quadArrow">
                <a:avLst>
                  <a:gd name="adj1" fmla="val 45000"/>
                  <a:gd name="adj2" fmla="val 22500"/>
                  <a:gd name="adj3" fmla="val 22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54" name="Quad Arrow 253"/>
              <p:cNvSpPr/>
              <p:nvPr/>
            </p:nvSpPr>
            <p:spPr>
              <a:xfrm>
                <a:off x="5453705" y="1479648"/>
                <a:ext cx="355820" cy="400125"/>
              </a:xfrm>
              <a:prstGeom prst="quadArrow">
                <a:avLst>
                  <a:gd name="adj1" fmla="val 45000"/>
                  <a:gd name="adj2" fmla="val 22500"/>
                  <a:gd name="adj3" fmla="val 22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55" name="Quad Arrow 254"/>
              <p:cNvSpPr/>
              <p:nvPr/>
            </p:nvSpPr>
            <p:spPr>
              <a:xfrm>
                <a:off x="6578017" y="1488524"/>
                <a:ext cx="355820" cy="400125"/>
              </a:xfrm>
              <a:prstGeom prst="quadArrow">
                <a:avLst>
                  <a:gd name="adj1" fmla="val 45000"/>
                  <a:gd name="adj2" fmla="val 22500"/>
                  <a:gd name="adj3" fmla="val 22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33" name="Group 232"/>
            <p:cNvGrpSpPr/>
            <p:nvPr/>
          </p:nvGrpSpPr>
          <p:grpSpPr>
            <a:xfrm>
              <a:off x="1768733" y="4100302"/>
              <a:ext cx="813544" cy="226833"/>
              <a:chOff x="3429000" y="1217104"/>
              <a:chExt cx="4405230" cy="962718"/>
            </a:xfrm>
          </p:grpSpPr>
          <p:grpSp>
            <p:nvGrpSpPr>
              <p:cNvPr id="234" name="Group 233"/>
              <p:cNvGrpSpPr/>
              <p:nvPr/>
            </p:nvGrpSpPr>
            <p:grpSpPr>
              <a:xfrm>
                <a:off x="3429000" y="1230418"/>
                <a:ext cx="1101309" cy="949404"/>
                <a:chOff x="3429000" y="1230418"/>
                <a:chExt cx="1101309" cy="949404"/>
              </a:xfrm>
            </p:grpSpPr>
            <p:sp>
              <p:nvSpPr>
                <p:cNvPr id="247" name="Hexagon 246"/>
                <p:cNvSpPr/>
                <p:nvPr/>
              </p:nvSpPr>
              <p:spPr>
                <a:xfrm>
                  <a:off x="3429000" y="1230418"/>
                  <a:ext cx="1101309" cy="949404"/>
                </a:xfrm>
                <a:prstGeom prst="hexagon">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48" name="Quad Arrow 247"/>
                <p:cNvSpPr/>
                <p:nvPr/>
              </p:nvSpPr>
              <p:spPr>
                <a:xfrm>
                  <a:off x="3674854" y="1350273"/>
                  <a:ext cx="609600" cy="685504"/>
                </a:xfrm>
                <a:prstGeom prst="quadArrow">
                  <a:avLst>
                    <a:gd name="adj1" fmla="val 45000"/>
                    <a:gd name="adj2" fmla="val 22500"/>
                    <a:gd name="adj3" fmla="val 22500"/>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35" name="Group 234"/>
              <p:cNvGrpSpPr/>
              <p:nvPr/>
            </p:nvGrpSpPr>
            <p:grpSpPr>
              <a:xfrm>
                <a:off x="4530308" y="1225980"/>
                <a:ext cx="1101309" cy="949404"/>
                <a:chOff x="3429000" y="1230418"/>
                <a:chExt cx="1101309" cy="949404"/>
              </a:xfrm>
            </p:grpSpPr>
            <p:sp>
              <p:nvSpPr>
                <p:cNvPr id="245" name="Hexagon 244"/>
                <p:cNvSpPr/>
                <p:nvPr/>
              </p:nvSpPr>
              <p:spPr>
                <a:xfrm>
                  <a:off x="3429000" y="1230418"/>
                  <a:ext cx="1101309" cy="949404"/>
                </a:xfrm>
                <a:prstGeom prst="hexagon">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46" name="Quad Arrow 245"/>
                <p:cNvSpPr/>
                <p:nvPr/>
              </p:nvSpPr>
              <p:spPr>
                <a:xfrm>
                  <a:off x="3674854" y="1350273"/>
                  <a:ext cx="609600" cy="685504"/>
                </a:xfrm>
                <a:prstGeom prst="quadArrow">
                  <a:avLst>
                    <a:gd name="adj1" fmla="val 45000"/>
                    <a:gd name="adj2" fmla="val 22500"/>
                    <a:gd name="adj3" fmla="val 22500"/>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36" name="Group 235"/>
              <p:cNvGrpSpPr/>
              <p:nvPr/>
            </p:nvGrpSpPr>
            <p:grpSpPr>
              <a:xfrm>
                <a:off x="5631615" y="1217104"/>
                <a:ext cx="1101309" cy="949404"/>
                <a:chOff x="3429000" y="1230418"/>
                <a:chExt cx="1101309" cy="949404"/>
              </a:xfrm>
            </p:grpSpPr>
            <p:sp>
              <p:nvSpPr>
                <p:cNvPr id="243" name="Hexagon 242"/>
                <p:cNvSpPr/>
                <p:nvPr/>
              </p:nvSpPr>
              <p:spPr>
                <a:xfrm>
                  <a:off x="3429000" y="1230418"/>
                  <a:ext cx="1101309" cy="949404"/>
                </a:xfrm>
                <a:prstGeom prst="hexagon">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44" name="Quad Arrow 243"/>
                <p:cNvSpPr/>
                <p:nvPr/>
              </p:nvSpPr>
              <p:spPr>
                <a:xfrm>
                  <a:off x="3674854" y="1350273"/>
                  <a:ext cx="609600" cy="685504"/>
                </a:xfrm>
                <a:prstGeom prst="quadArrow">
                  <a:avLst>
                    <a:gd name="adj1" fmla="val 45000"/>
                    <a:gd name="adj2" fmla="val 22500"/>
                    <a:gd name="adj3" fmla="val 22500"/>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37" name="Group 236"/>
              <p:cNvGrpSpPr/>
              <p:nvPr/>
            </p:nvGrpSpPr>
            <p:grpSpPr>
              <a:xfrm>
                <a:off x="6732921" y="1225980"/>
                <a:ext cx="1101309" cy="949404"/>
                <a:chOff x="3429000" y="1230418"/>
                <a:chExt cx="1101309" cy="949404"/>
              </a:xfrm>
            </p:grpSpPr>
            <p:sp>
              <p:nvSpPr>
                <p:cNvPr id="241" name="Hexagon 240"/>
                <p:cNvSpPr/>
                <p:nvPr/>
              </p:nvSpPr>
              <p:spPr>
                <a:xfrm>
                  <a:off x="3429000" y="1230418"/>
                  <a:ext cx="1101309" cy="949404"/>
                </a:xfrm>
                <a:prstGeom prst="hexagon">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42" name="Quad Arrow 241"/>
                <p:cNvSpPr/>
                <p:nvPr/>
              </p:nvSpPr>
              <p:spPr>
                <a:xfrm>
                  <a:off x="3674854" y="1350273"/>
                  <a:ext cx="609600" cy="685504"/>
                </a:xfrm>
                <a:prstGeom prst="quadArrow">
                  <a:avLst>
                    <a:gd name="adj1" fmla="val 45000"/>
                    <a:gd name="adj2" fmla="val 22500"/>
                    <a:gd name="adj3" fmla="val 22500"/>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238" name="Quad Arrow 237"/>
              <p:cNvSpPr/>
              <p:nvPr/>
            </p:nvSpPr>
            <p:spPr>
              <a:xfrm>
                <a:off x="4352395" y="1500619"/>
                <a:ext cx="355820" cy="400125"/>
              </a:xfrm>
              <a:prstGeom prst="quadArrow">
                <a:avLst>
                  <a:gd name="adj1" fmla="val 45000"/>
                  <a:gd name="adj2" fmla="val 22500"/>
                  <a:gd name="adj3" fmla="val 22500"/>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39" name="Quad Arrow 238"/>
              <p:cNvSpPr/>
              <p:nvPr/>
            </p:nvSpPr>
            <p:spPr>
              <a:xfrm>
                <a:off x="5453705" y="1479648"/>
                <a:ext cx="355820" cy="400125"/>
              </a:xfrm>
              <a:prstGeom prst="quadArrow">
                <a:avLst>
                  <a:gd name="adj1" fmla="val 45000"/>
                  <a:gd name="adj2" fmla="val 22500"/>
                  <a:gd name="adj3" fmla="val 22500"/>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40" name="Quad Arrow 239"/>
              <p:cNvSpPr/>
              <p:nvPr/>
            </p:nvSpPr>
            <p:spPr>
              <a:xfrm>
                <a:off x="6578017" y="1488524"/>
                <a:ext cx="355820" cy="400125"/>
              </a:xfrm>
              <a:prstGeom prst="quadArrow">
                <a:avLst>
                  <a:gd name="adj1" fmla="val 45000"/>
                  <a:gd name="adj2" fmla="val 22500"/>
                  <a:gd name="adj3" fmla="val 22500"/>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spTree>
    <p:extLst>
      <p:ext uri="{BB962C8B-B14F-4D97-AF65-F5344CB8AC3E}">
        <p14:creationId xmlns:p14="http://schemas.microsoft.com/office/powerpoint/2010/main" val="76925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animEffect transition="in" filter="wipe(down)">
                                      <p:cBhvr>
                                        <p:cTn id="9" dur="580">
                                          <p:stCondLst>
                                            <p:cond delay="0"/>
                                          </p:stCondLst>
                                        </p:cTn>
                                        <p:tgtEl>
                                          <p:spTgt spid="46"/>
                                        </p:tgtEl>
                                      </p:cBhvr>
                                    </p:animEffect>
                                    <p:anim calcmode="lin" valueType="num">
                                      <p:cBhvr>
                                        <p:cTn id="10"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5" dur="26">
                                          <p:stCondLst>
                                            <p:cond delay="650"/>
                                          </p:stCondLst>
                                        </p:cTn>
                                        <p:tgtEl>
                                          <p:spTgt spid="46"/>
                                        </p:tgtEl>
                                      </p:cBhvr>
                                      <p:to x="100000" y="60000"/>
                                    </p:animScale>
                                    <p:animScale>
                                      <p:cBhvr>
                                        <p:cTn id="16" dur="166" decel="50000">
                                          <p:stCondLst>
                                            <p:cond delay="676"/>
                                          </p:stCondLst>
                                        </p:cTn>
                                        <p:tgtEl>
                                          <p:spTgt spid="46"/>
                                        </p:tgtEl>
                                      </p:cBhvr>
                                      <p:to x="100000" y="100000"/>
                                    </p:animScale>
                                    <p:animScale>
                                      <p:cBhvr>
                                        <p:cTn id="17" dur="26">
                                          <p:stCondLst>
                                            <p:cond delay="1312"/>
                                          </p:stCondLst>
                                        </p:cTn>
                                        <p:tgtEl>
                                          <p:spTgt spid="46"/>
                                        </p:tgtEl>
                                      </p:cBhvr>
                                      <p:to x="100000" y="80000"/>
                                    </p:animScale>
                                    <p:animScale>
                                      <p:cBhvr>
                                        <p:cTn id="18" dur="166" decel="50000">
                                          <p:stCondLst>
                                            <p:cond delay="1338"/>
                                          </p:stCondLst>
                                        </p:cTn>
                                        <p:tgtEl>
                                          <p:spTgt spid="46"/>
                                        </p:tgtEl>
                                      </p:cBhvr>
                                      <p:to x="100000" y="100000"/>
                                    </p:animScale>
                                    <p:animScale>
                                      <p:cBhvr>
                                        <p:cTn id="19" dur="26">
                                          <p:stCondLst>
                                            <p:cond delay="1642"/>
                                          </p:stCondLst>
                                        </p:cTn>
                                        <p:tgtEl>
                                          <p:spTgt spid="46"/>
                                        </p:tgtEl>
                                      </p:cBhvr>
                                      <p:to x="100000" y="90000"/>
                                    </p:animScale>
                                    <p:animScale>
                                      <p:cBhvr>
                                        <p:cTn id="20" dur="166" decel="50000">
                                          <p:stCondLst>
                                            <p:cond delay="1668"/>
                                          </p:stCondLst>
                                        </p:cTn>
                                        <p:tgtEl>
                                          <p:spTgt spid="46"/>
                                        </p:tgtEl>
                                      </p:cBhvr>
                                      <p:to x="100000" y="100000"/>
                                    </p:animScale>
                                    <p:animScale>
                                      <p:cBhvr>
                                        <p:cTn id="21" dur="26">
                                          <p:stCondLst>
                                            <p:cond delay="1808"/>
                                          </p:stCondLst>
                                        </p:cTn>
                                        <p:tgtEl>
                                          <p:spTgt spid="46"/>
                                        </p:tgtEl>
                                      </p:cBhvr>
                                      <p:to x="100000" y="95000"/>
                                    </p:animScale>
                                    <p:animScale>
                                      <p:cBhvr>
                                        <p:cTn id="22" dur="166" decel="50000">
                                          <p:stCondLst>
                                            <p:cond delay="1834"/>
                                          </p:stCondLst>
                                        </p:cTn>
                                        <p:tgtEl>
                                          <p:spTgt spid="4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par>
                                <p:cTn id="35" presetID="26" presetClass="entr" presetSubtype="0" fill="hold" nodeType="withEffect">
                                  <p:stCondLst>
                                    <p:cond delay="0"/>
                                  </p:stCondLst>
                                  <p:childTnLst>
                                    <p:set>
                                      <p:cBhvr>
                                        <p:cTn id="36" dur="1" fill="hold">
                                          <p:stCondLst>
                                            <p:cond delay="0"/>
                                          </p:stCondLst>
                                        </p:cTn>
                                        <p:tgtEl>
                                          <p:spTgt spid="216"/>
                                        </p:tgtEl>
                                        <p:attrNameLst>
                                          <p:attrName>style.visibility</p:attrName>
                                        </p:attrNameLst>
                                      </p:cBhvr>
                                      <p:to>
                                        <p:strVal val="visible"/>
                                      </p:to>
                                    </p:set>
                                    <p:animEffect transition="in" filter="wipe(down)">
                                      <p:cBhvr>
                                        <p:cTn id="37" dur="580">
                                          <p:stCondLst>
                                            <p:cond delay="0"/>
                                          </p:stCondLst>
                                        </p:cTn>
                                        <p:tgtEl>
                                          <p:spTgt spid="216"/>
                                        </p:tgtEl>
                                      </p:cBhvr>
                                    </p:animEffect>
                                    <p:anim calcmode="lin" valueType="num">
                                      <p:cBhvr>
                                        <p:cTn id="38" dur="1822" tmFilter="0,0; 0.14,0.36; 0.43,0.73; 0.71,0.91; 1.0,1.0">
                                          <p:stCondLst>
                                            <p:cond delay="0"/>
                                          </p:stCondLst>
                                        </p:cTn>
                                        <p:tgtEl>
                                          <p:spTgt spid="216"/>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216"/>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216"/>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216"/>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216"/>
                                        </p:tgtEl>
                                        <p:attrNameLst>
                                          <p:attrName>ppt_y</p:attrName>
                                        </p:attrNameLst>
                                      </p:cBhvr>
                                      <p:tavLst>
                                        <p:tav tm="0" fmla="#ppt_y-sin(pi*$)/81">
                                          <p:val>
                                            <p:fltVal val="0"/>
                                          </p:val>
                                        </p:tav>
                                        <p:tav tm="100000">
                                          <p:val>
                                            <p:fltVal val="1"/>
                                          </p:val>
                                        </p:tav>
                                      </p:tavLst>
                                    </p:anim>
                                    <p:animScale>
                                      <p:cBhvr>
                                        <p:cTn id="43" dur="26">
                                          <p:stCondLst>
                                            <p:cond delay="650"/>
                                          </p:stCondLst>
                                        </p:cTn>
                                        <p:tgtEl>
                                          <p:spTgt spid="216"/>
                                        </p:tgtEl>
                                      </p:cBhvr>
                                      <p:to x="100000" y="60000"/>
                                    </p:animScale>
                                    <p:animScale>
                                      <p:cBhvr>
                                        <p:cTn id="44" dur="166" decel="50000">
                                          <p:stCondLst>
                                            <p:cond delay="676"/>
                                          </p:stCondLst>
                                        </p:cTn>
                                        <p:tgtEl>
                                          <p:spTgt spid="216"/>
                                        </p:tgtEl>
                                      </p:cBhvr>
                                      <p:to x="100000" y="100000"/>
                                    </p:animScale>
                                    <p:animScale>
                                      <p:cBhvr>
                                        <p:cTn id="45" dur="26">
                                          <p:stCondLst>
                                            <p:cond delay="1312"/>
                                          </p:stCondLst>
                                        </p:cTn>
                                        <p:tgtEl>
                                          <p:spTgt spid="216"/>
                                        </p:tgtEl>
                                      </p:cBhvr>
                                      <p:to x="100000" y="80000"/>
                                    </p:animScale>
                                    <p:animScale>
                                      <p:cBhvr>
                                        <p:cTn id="46" dur="166" decel="50000">
                                          <p:stCondLst>
                                            <p:cond delay="1338"/>
                                          </p:stCondLst>
                                        </p:cTn>
                                        <p:tgtEl>
                                          <p:spTgt spid="216"/>
                                        </p:tgtEl>
                                      </p:cBhvr>
                                      <p:to x="100000" y="100000"/>
                                    </p:animScale>
                                    <p:animScale>
                                      <p:cBhvr>
                                        <p:cTn id="47" dur="26">
                                          <p:stCondLst>
                                            <p:cond delay="1642"/>
                                          </p:stCondLst>
                                        </p:cTn>
                                        <p:tgtEl>
                                          <p:spTgt spid="216"/>
                                        </p:tgtEl>
                                      </p:cBhvr>
                                      <p:to x="100000" y="90000"/>
                                    </p:animScale>
                                    <p:animScale>
                                      <p:cBhvr>
                                        <p:cTn id="48" dur="166" decel="50000">
                                          <p:stCondLst>
                                            <p:cond delay="1668"/>
                                          </p:stCondLst>
                                        </p:cTn>
                                        <p:tgtEl>
                                          <p:spTgt spid="216"/>
                                        </p:tgtEl>
                                      </p:cBhvr>
                                      <p:to x="100000" y="100000"/>
                                    </p:animScale>
                                    <p:animScale>
                                      <p:cBhvr>
                                        <p:cTn id="49" dur="26">
                                          <p:stCondLst>
                                            <p:cond delay="1808"/>
                                          </p:stCondLst>
                                        </p:cTn>
                                        <p:tgtEl>
                                          <p:spTgt spid="216"/>
                                        </p:tgtEl>
                                      </p:cBhvr>
                                      <p:to x="100000" y="95000"/>
                                    </p:animScale>
                                    <p:animScale>
                                      <p:cBhvr>
                                        <p:cTn id="50" dur="166" decel="50000">
                                          <p:stCondLst>
                                            <p:cond delay="1834"/>
                                          </p:stCondLst>
                                        </p:cTn>
                                        <p:tgtEl>
                                          <p:spTgt spid="216"/>
                                        </p:tgtEl>
                                      </p:cBhvr>
                                      <p:to x="100000" y="100000"/>
                                    </p:animScale>
                                  </p:childTnLst>
                                </p:cTn>
                              </p:par>
                              <p:par>
                                <p:cTn id="51" presetID="26" presetClass="entr" presetSubtype="0" fill="hold" nodeType="withEffect">
                                  <p:stCondLst>
                                    <p:cond delay="0"/>
                                  </p:stCondLst>
                                  <p:childTnLst>
                                    <p:set>
                                      <p:cBhvr>
                                        <p:cTn id="52" dur="1" fill="hold">
                                          <p:stCondLst>
                                            <p:cond delay="0"/>
                                          </p:stCondLst>
                                        </p:cTn>
                                        <p:tgtEl>
                                          <p:spTgt spid="169"/>
                                        </p:tgtEl>
                                        <p:attrNameLst>
                                          <p:attrName>style.visibility</p:attrName>
                                        </p:attrNameLst>
                                      </p:cBhvr>
                                      <p:to>
                                        <p:strVal val="visible"/>
                                      </p:to>
                                    </p:set>
                                    <p:animEffect transition="in" filter="wipe(down)">
                                      <p:cBhvr>
                                        <p:cTn id="53" dur="580">
                                          <p:stCondLst>
                                            <p:cond delay="0"/>
                                          </p:stCondLst>
                                        </p:cTn>
                                        <p:tgtEl>
                                          <p:spTgt spid="169"/>
                                        </p:tgtEl>
                                      </p:cBhvr>
                                    </p:animEffect>
                                    <p:anim calcmode="lin" valueType="num">
                                      <p:cBhvr>
                                        <p:cTn id="54" dur="1822" tmFilter="0,0; 0.14,0.36; 0.43,0.73; 0.71,0.91; 1.0,1.0">
                                          <p:stCondLst>
                                            <p:cond delay="0"/>
                                          </p:stCondLst>
                                        </p:cTn>
                                        <p:tgtEl>
                                          <p:spTgt spid="169"/>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69"/>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69"/>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69"/>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69"/>
                                        </p:tgtEl>
                                        <p:attrNameLst>
                                          <p:attrName>ppt_y</p:attrName>
                                        </p:attrNameLst>
                                      </p:cBhvr>
                                      <p:tavLst>
                                        <p:tav tm="0" fmla="#ppt_y-sin(pi*$)/81">
                                          <p:val>
                                            <p:fltVal val="0"/>
                                          </p:val>
                                        </p:tav>
                                        <p:tav tm="100000">
                                          <p:val>
                                            <p:fltVal val="1"/>
                                          </p:val>
                                        </p:tav>
                                      </p:tavLst>
                                    </p:anim>
                                    <p:animScale>
                                      <p:cBhvr>
                                        <p:cTn id="59" dur="26">
                                          <p:stCondLst>
                                            <p:cond delay="650"/>
                                          </p:stCondLst>
                                        </p:cTn>
                                        <p:tgtEl>
                                          <p:spTgt spid="169"/>
                                        </p:tgtEl>
                                      </p:cBhvr>
                                      <p:to x="100000" y="60000"/>
                                    </p:animScale>
                                    <p:animScale>
                                      <p:cBhvr>
                                        <p:cTn id="60" dur="166" decel="50000">
                                          <p:stCondLst>
                                            <p:cond delay="676"/>
                                          </p:stCondLst>
                                        </p:cTn>
                                        <p:tgtEl>
                                          <p:spTgt spid="169"/>
                                        </p:tgtEl>
                                      </p:cBhvr>
                                      <p:to x="100000" y="100000"/>
                                    </p:animScale>
                                    <p:animScale>
                                      <p:cBhvr>
                                        <p:cTn id="61" dur="26">
                                          <p:stCondLst>
                                            <p:cond delay="1312"/>
                                          </p:stCondLst>
                                        </p:cTn>
                                        <p:tgtEl>
                                          <p:spTgt spid="169"/>
                                        </p:tgtEl>
                                      </p:cBhvr>
                                      <p:to x="100000" y="80000"/>
                                    </p:animScale>
                                    <p:animScale>
                                      <p:cBhvr>
                                        <p:cTn id="62" dur="166" decel="50000">
                                          <p:stCondLst>
                                            <p:cond delay="1338"/>
                                          </p:stCondLst>
                                        </p:cTn>
                                        <p:tgtEl>
                                          <p:spTgt spid="169"/>
                                        </p:tgtEl>
                                      </p:cBhvr>
                                      <p:to x="100000" y="100000"/>
                                    </p:animScale>
                                    <p:animScale>
                                      <p:cBhvr>
                                        <p:cTn id="63" dur="26">
                                          <p:stCondLst>
                                            <p:cond delay="1642"/>
                                          </p:stCondLst>
                                        </p:cTn>
                                        <p:tgtEl>
                                          <p:spTgt spid="169"/>
                                        </p:tgtEl>
                                      </p:cBhvr>
                                      <p:to x="100000" y="90000"/>
                                    </p:animScale>
                                    <p:animScale>
                                      <p:cBhvr>
                                        <p:cTn id="64" dur="166" decel="50000">
                                          <p:stCondLst>
                                            <p:cond delay="1668"/>
                                          </p:stCondLst>
                                        </p:cTn>
                                        <p:tgtEl>
                                          <p:spTgt spid="169"/>
                                        </p:tgtEl>
                                      </p:cBhvr>
                                      <p:to x="100000" y="100000"/>
                                    </p:animScale>
                                    <p:animScale>
                                      <p:cBhvr>
                                        <p:cTn id="65" dur="26">
                                          <p:stCondLst>
                                            <p:cond delay="1808"/>
                                          </p:stCondLst>
                                        </p:cTn>
                                        <p:tgtEl>
                                          <p:spTgt spid="169"/>
                                        </p:tgtEl>
                                      </p:cBhvr>
                                      <p:to x="100000" y="95000"/>
                                    </p:animScale>
                                    <p:animScale>
                                      <p:cBhvr>
                                        <p:cTn id="66" dur="166" decel="50000">
                                          <p:stCondLst>
                                            <p:cond delay="1834"/>
                                          </p:stCondLst>
                                        </p:cTn>
                                        <p:tgtEl>
                                          <p:spTgt spid="169"/>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serlogos.org/files/backgrounds/ctach1991/G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761" y="7033"/>
            <a:ext cx="12192000"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Josiah in Action</a:t>
            </a:r>
            <a:endParaRPr lang="en-US" sz="5400" dirty="0">
              <a:solidFill>
                <a:schemeClr val="bg1"/>
              </a:solidFill>
              <a:latin typeface="Abadi" panose="020B0604020104020204" pitchFamily="34" charset="0"/>
            </a:endParaRPr>
          </a:p>
        </p:txBody>
      </p:sp>
      <p:sp>
        <p:nvSpPr>
          <p:cNvPr id="5" name="Rectangle 4"/>
          <p:cNvSpPr/>
          <p:nvPr/>
        </p:nvSpPr>
        <p:spPr>
          <a:xfrm>
            <a:off x="31459" y="6488668"/>
            <a:ext cx="1830950" cy="369332"/>
          </a:xfrm>
          <a:prstGeom prst="rect">
            <a:avLst/>
          </a:prstGeom>
        </p:spPr>
        <p:txBody>
          <a:bodyPr wrap="none">
            <a:spAutoFit/>
          </a:bodyPr>
          <a:lstStyle/>
          <a:p>
            <a:r>
              <a:rPr lang="en-US" dirty="0">
                <a:solidFill>
                  <a:schemeClr val="bg1"/>
                </a:solidFill>
                <a:latin typeface="Abadi" panose="020B0604020104020204" pitchFamily="34" charset="0"/>
              </a:rPr>
              <a:t>2 Kings 23:3-14</a:t>
            </a:r>
            <a:endParaRPr lang="en-US" dirty="0">
              <a:latin typeface="Abadi" panose="020B0604020104020204" pitchFamily="34" charset="0"/>
            </a:endParaRPr>
          </a:p>
        </p:txBody>
      </p:sp>
      <p:sp>
        <p:nvSpPr>
          <p:cNvPr id="30" name="Rectangle 29"/>
          <p:cNvSpPr/>
          <p:nvPr/>
        </p:nvSpPr>
        <p:spPr>
          <a:xfrm>
            <a:off x="4640126" y="1689180"/>
            <a:ext cx="6096000" cy="1754326"/>
          </a:xfrm>
          <a:prstGeom prst="rect">
            <a:avLst/>
          </a:prstGeom>
        </p:spPr>
        <p:txBody>
          <a:bodyPr>
            <a:spAutoFit/>
          </a:bodyPr>
          <a:lstStyle/>
          <a:p>
            <a:r>
              <a:rPr lang="en-US" i="1" dirty="0">
                <a:solidFill>
                  <a:srgbClr val="FFFF00"/>
                </a:solidFill>
                <a:latin typeface="Abadi" panose="020B0604020104020204" pitchFamily="34" charset="0"/>
              </a:rPr>
              <a:t>And the king stood by a pillar, and made a </a:t>
            </a:r>
            <a:r>
              <a:rPr lang="en-US" i="1" dirty="0" err="1">
                <a:solidFill>
                  <a:srgbClr val="FFFF00"/>
                </a:solidFill>
                <a:latin typeface="Abadi" panose="020B0604020104020204" pitchFamily="34" charset="0"/>
              </a:rPr>
              <a:t>covenantbefore</a:t>
            </a:r>
            <a:r>
              <a:rPr lang="en-US" i="1" dirty="0">
                <a:solidFill>
                  <a:srgbClr val="FFFF00"/>
                </a:solidFill>
                <a:latin typeface="Abadi" panose="020B0604020104020204" pitchFamily="34" charset="0"/>
              </a:rPr>
              <a:t> the </a:t>
            </a:r>
            <a:r>
              <a:rPr lang="en-US" i="1" cap="small" dirty="0">
                <a:solidFill>
                  <a:srgbClr val="FFFF00"/>
                </a:solidFill>
                <a:latin typeface="Abadi" panose="020B0604020104020204" pitchFamily="34" charset="0"/>
              </a:rPr>
              <a:t>Lord</a:t>
            </a:r>
            <a:r>
              <a:rPr lang="en-US" i="1" dirty="0">
                <a:solidFill>
                  <a:srgbClr val="FFFF00"/>
                </a:solidFill>
                <a:latin typeface="Abadi" panose="020B0604020104020204" pitchFamily="34" charset="0"/>
              </a:rPr>
              <a:t>, to walk after the </a:t>
            </a:r>
            <a:r>
              <a:rPr lang="en-US" i="1" cap="small" dirty="0">
                <a:solidFill>
                  <a:srgbClr val="FFFF00"/>
                </a:solidFill>
                <a:latin typeface="Abadi" panose="020B0604020104020204" pitchFamily="34" charset="0"/>
              </a:rPr>
              <a:t>Lord</a:t>
            </a:r>
            <a:r>
              <a:rPr lang="en-US" i="1" dirty="0">
                <a:solidFill>
                  <a:srgbClr val="FFFF00"/>
                </a:solidFill>
                <a:latin typeface="Abadi" panose="020B0604020104020204" pitchFamily="34" charset="0"/>
              </a:rPr>
              <a:t>, and to keep his commandments and his testimonies and his statutes with all their heart and all their soul, to perform the words of this covenant that were written in this book. And all the people stood to the covenant.</a:t>
            </a:r>
          </a:p>
        </p:txBody>
      </p:sp>
      <p:pic>
        <p:nvPicPr>
          <p:cNvPr id="2050" name="Picture 2" descr="https://lh5.googleusercontent.com/-SbWXEa6ClWk/TW2hGh6FktI/AAAAAAAAHns/cFjk83WZjrc/s1600/king-josiah_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618" y="1314591"/>
            <a:ext cx="3753199" cy="425783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594276" y="3722003"/>
            <a:ext cx="3342707" cy="2585323"/>
          </a:xfrm>
          <a:prstGeom prst="rect">
            <a:avLst/>
          </a:prstGeom>
          <a:noFill/>
        </p:spPr>
        <p:txBody>
          <a:bodyPr wrap="square" rtlCol="0">
            <a:spAutoFit/>
          </a:bodyPr>
          <a:lstStyle/>
          <a:p>
            <a:r>
              <a:rPr lang="en-US" dirty="0">
                <a:solidFill>
                  <a:schemeClr val="bg1"/>
                </a:solidFill>
                <a:latin typeface="Abadi" panose="020B0604020104020204" pitchFamily="34" charset="0"/>
              </a:rPr>
              <a:t>Josiah had the idols brought out of the temple, and from the groves and burnt them in the fields of </a:t>
            </a:r>
            <a:r>
              <a:rPr lang="en-US" dirty="0" err="1">
                <a:solidFill>
                  <a:schemeClr val="bg1"/>
                </a:solidFill>
                <a:latin typeface="Abadi" panose="020B0604020104020204" pitchFamily="34" charset="0"/>
              </a:rPr>
              <a:t>Kidron</a:t>
            </a:r>
            <a:r>
              <a:rPr lang="en-US" dirty="0">
                <a:solidFill>
                  <a:schemeClr val="bg1"/>
                </a:solidFill>
                <a:latin typeface="Abadi" panose="020B0604020104020204" pitchFamily="34" charset="0"/>
              </a:rPr>
              <a:t> and took the ashes to Beth-el.</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He ‘defiled </a:t>
            </a:r>
            <a:r>
              <a:rPr lang="en-US" dirty="0" err="1">
                <a:solidFill>
                  <a:schemeClr val="bg1"/>
                </a:solidFill>
                <a:latin typeface="Abadi" panose="020B0604020104020204" pitchFamily="34" charset="0"/>
              </a:rPr>
              <a:t>Topheth</a:t>
            </a:r>
            <a:r>
              <a:rPr lang="en-US" dirty="0">
                <a:solidFill>
                  <a:schemeClr val="bg1"/>
                </a:solidFill>
                <a:latin typeface="Abadi" panose="020B0604020104020204" pitchFamily="34" charset="0"/>
              </a:rPr>
              <a:t>’—the place where they worshiped the fire of </a:t>
            </a:r>
            <a:r>
              <a:rPr lang="en-US" dirty="0" err="1">
                <a:solidFill>
                  <a:schemeClr val="bg1"/>
                </a:solidFill>
                <a:latin typeface="Abadi" panose="020B0604020104020204" pitchFamily="34" charset="0"/>
              </a:rPr>
              <a:t>Molech</a:t>
            </a:r>
            <a:r>
              <a:rPr lang="en-US" dirty="0">
                <a:solidFill>
                  <a:schemeClr val="bg1"/>
                </a:solidFill>
                <a:latin typeface="Abadi" panose="020B0604020104020204" pitchFamily="34" charset="0"/>
              </a:rPr>
              <a:t>.</a:t>
            </a:r>
          </a:p>
        </p:txBody>
      </p:sp>
      <p:pic>
        <p:nvPicPr>
          <p:cNvPr id="2052" name="Picture 4" descr="http://4.bp.blogspot.com/-5vYtdr2RQ88/T1eWbyZURJI/AAAAAAAAAxc/DJhHX2zdTYQ/s1600/josia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3864" y="3722003"/>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594276" y="903600"/>
            <a:ext cx="6255866" cy="646331"/>
          </a:xfrm>
          <a:prstGeom prst="rect">
            <a:avLst/>
          </a:prstGeom>
          <a:noFill/>
        </p:spPr>
        <p:txBody>
          <a:bodyPr wrap="square" rtlCol="0">
            <a:spAutoFit/>
          </a:bodyPr>
          <a:lstStyle/>
          <a:p>
            <a:r>
              <a:rPr lang="en-US" dirty="0">
                <a:solidFill>
                  <a:schemeClr val="bg1"/>
                </a:solidFill>
                <a:latin typeface="Abadi" panose="020B0604020104020204" pitchFamily="34" charset="0"/>
              </a:rPr>
              <a:t>All the people promised to live according to the covenant recorded in the book of the law.</a:t>
            </a:r>
          </a:p>
        </p:txBody>
      </p:sp>
    </p:spTree>
    <p:extLst>
      <p:ext uri="{BB962C8B-B14F-4D97-AF65-F5344CB8AC3E}">
        <p14:creationId xmlns:p14="http://schemas.microsoft.com/office/powerpoint/2010/main" val="358770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serlogos.org/files/backgrounds/ctach1991/G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06391" y="1832206"/>
            <a:ext cx="4086935" cy="3416320"/>
          </a:xfrm>
          <a:prstGeom prst="rect">
            <a:avLst/>
          </a:prstGeom>
          <a:noFill/>
        </p:spPr>
        <p:txBody>
          <a:bodyPr wrap="square" rtlCol="0">
            <a:spAutoFit/>
          </a:bodyPr>
          <a:lstStyle/>
          <a:p>
            <a:r>
              <a:rPr lang="en-US" dirty="0">
                <a:solidFill>
                  <a:schemeClr val="bg1"/>
                </a:solidFill>
                <a:latin typeface="Abadi" panose="020B0604020104020204" pitchFamily="34" charset="0"/>
              </a:rPr>
              <a:t>Israel had now no king; and Josiah, of the blood royal of Judah, had certainly a direct right to the kingdom; he had, at this time, an especial commission from God, to reform every abuse through the whole land –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All that ground that was given by the Lord as an inheritance to the twelve sons of Jacob. Therefore he had every right to carry his plans of reformation into the Samaritan states. (3)</a:t>
            </a:r>
          </a:p>
        </p:txBody>
      </p:sp>
      <p:sp>
        <p:nvSpPr>
          <p:cNvPr id="6" name="TextBox 5"/>
          <p:cNvSpPr txBox="1"/>
          <p:nvPr/>
        </p:nvSpPr>
        <p:spPr>
          <a:xfrm>
            <a:off x="-73761" y="7033"/>
            <a:ext cx="12192000"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Destruction of Idols in Samaria</a:t>
            </a:r>
            <a:endParaRPr lang="en-US" sz="5400" dirty="0">
              <a:solidFill>
                <a:schemeClr val="bg1"/>
              </a:solidFill>
              <a:latin typeface="Abadi" panose="020B0604020104020204" pitchFamily="34" charset="0"/>
            </a:endParaRPr>
          </a:p>
        </p:txBody>
      </p:sp>
      <p:sp>
        <p:nvSpPr>
          <p:cNvPr id="5" name="Rectangle 4"/>
          <p:cNvSpPr/>
          <p:nvPr/>
        </p:nvSpPr>
        <p:spPr>
          <a:xfrm>
            <a:off x="31459" y="6488668"/>
            <a:ext cx="1614545" cy="369332"/>
          </a:xfrm>
          <a:prstGeom prst="rect">
            <a:avLst/>
          </a:prstGeom>
        </p:spPr>
        <p:txBody>
          <a:bodyPr wrap="none">
            <a:spAutoFit/>
          </a:bodyPr>
          <a:lstStyle/>
          <a:p>
            <a:r>
              <a:rPr lang="en-US" dirty="0">
                <a:solidFill>
                  <a:schemeClr val="bg1"/>
                </a:solidFill>
                <a:latin typeface="Abadi" panose="020B0604020104020204" pitchFamily="34" charset="0"/>
              </a:rPr>
              <a:t>2 Kings 23:19</a:t>
            </a:r>
            <a:endParaRPr lang="en-US" dirty="0">
              <a:latin typeface="Abadi" panose="020B0604020104020204" pitchFamily="34" charset="0"/>
            </a:endParaRPr>
          </a:p>
        </p:txBody>
      </p:sp>
      <p:sp>
        <p:nvSpPr>
          <p:cNvPr id="13" name="TextBox 12"/>
          <p:cNvSpPr txBox="1"/>
          <p:nvPr/>
        </p:nvSpPr>
        <p:spPr>
          <a:xfrm>
            <a:off x="246991" y="1232041"/>
            <a:ext cx="3182471" cy="1200329"/>
          </a:xfrm>
          <a:prstGeom prst="rect">
            <a:avLst/>
          </a:prstGeom>
          <a:noFill/>
        </p:spPr>
        <p:txBody>
          <a:bodyPr wrap="square" rtlCol="0">
            <a:spAutoFit/>
          </a:bodyPr>
          <a:lstStyle/>
          <a:p>
            <a:r>
              <a:rPr lang="en-US" dirty="0">
                <a:solidFill>
                  <a:schemeClr val="bg1"/>
                </a:solidFill>
                <a:latin typeface="Abadi" panose="020B0604020104020204" pitchFamily="34" charset="0"/>
              </a:rPr>
              <a:t>Josiah also went to Samaria to the high place which Jeroboam the son of </a:t>
            </a:r>
            <a:r>
              <a:rPr lang="en-US" dirty="0" err="1">
                <a:solidFill>
                  <a:schemeClr val="bg1"/>
                </a:solidFill>
                <a:latin typeface="Abadi" panose="020B0604020104020204" pitchFamily="34" charset="0"/>
              </a:rPr>
              <a:t>Nebat</a:t>
            </a:r>
            <a:r>
              <a:rPr lang="en-US" dirty="0">
                <a:solidFill>
                  <a:schemeClr val="bg1"/>
                </a:solidFill>
                <a:latin typeface="Abadi" panose="020B0604020104020204" pitchFamily="34" charset="0"/>
              </a:rPr>
              <a:t> and destroyed the idols there.</a:t>
            </a:r>
          </a:p>
        </p:txBody>
      </p:sp>
      <p:pic>
        <p:nvPicPr>
          <p:cNvPr id="4098" name="Picture 2" descr="http://bibleencyclopedia.com/picturesjpeg/Josiah_destroys_idols_1407-126.jpg"/>
          <p:cNvPicPr>
            <a:picLocks noChangeAspect="1" noChangeArrowheads="1"/>
          </p:cNvPicPr>
          <p:nvPr/>
        </p:nvPicPr>
        <p:blipFill rotWithShape="1">
          <a:blip r:embed="rId3">
            <a:extLst>
              <a:ext uri="{28A0092B-C50C-407E-A947-70E740481C1C}">
                <a14:useLocalDpi xmlns:a14="http://schemas.microsoft.com/office/drawing/2010/main" val="0"/>
              </a:ext>
            </a:extLst>
          </a:blip>
          <a:srcRect r="1375" b="9900"/>
          <a:stretch/>
        </p:blipFill>
        <p:spPr bwMode="auto">
          <a:xfrm>
            <a:off x="3689133" y="1360263"/>
            <a:ext cx="3757587" cy="488317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freepages.history.rootsweb.ancestry.com/~catshaman/263mon/dommf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912" y="4342692"/>
            <a:ext cx="2743200"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57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serlogos.org/files/backgrounds/ctach1991/G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57792" y="1204880"/>
            <a:ext cx="5476415" cy="1200329"/>
          </a:xfrm>
          <a:prstGeom prst="rect">
            <a:avLst/>
          </a:prstGeom>
          <a:noFill/>
        </p:spPr>
        <p:txBody>
          <a:bodyPr wrap="square" rtlCol="0">
            <a:spAutoFit/>
          </a:bodyPr>
          <a:lstStyle/>
          <a:p>
            <a:r>
              <a:rPr lang="en-US" i="1" dirty="0">
                <a:solidFill>
                  <a:srgbClr val="FFFF00"/>
                </a:solidFill>
                <a:latin typeface="Abadi" panose="020B0604020104020204" pitchFamily="34" charset="0"/>
              </a:rPr>
              <a:t> And like unto him was there no king before him, that turned to the </a:t>
            </a:r>
            <a:r>
              <a:rPr lang="en-US" i="1" cap="small" dirty="0">
                <a:solidFill>
                  <a:srgbClr val="FFFF00"/>
                </a:solidFill>
                <a:latin typeface="Abadi" panose="020B0604020104020204" pitchFamily="34" charset="0"/>
              </a:rPr>
              <a:t>Lord</a:t>
            </a:r>
            <a:r>
              <a:rPr lang="en-US" i="1" dirty="0">
                <a:solidFill>
                  <a:srgbClr val="FFFF00"/>
                </a:solidFill>
                <a:latin typeface="Abadi" panose="020B0604020104020204" pitchFamily="34" charset="0"/>
              </a:rPr>
              <a:t> with all his heart, and with all his soul, and with all his might, according to all the law of Moses; neither after him arose there any like him.</a:t>
            </a:r>
          </a:p>
        </p:txBody>
      </p:sp>
      <p:sp>
        <p:nvSpPr>
          <p:cNvPr id="6" name="TextBox 5"/>
          <p:cNvSpPr txBox="1"/>
          <p:nvPr/>
        </p:nvSpPr>
        <p:spPr>
          <a:xfrm>
            <a:off x="-73761" y="7033"/>
            <a:ext cx="12192000"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Josiah Put Away Evil Influences</a:t>
            </a:r>
          </a:p>
        </p:txBody>
      </p:sp>
      <p:sp>
        <p:nvSpPr>
          <p:cNvPr id="5" name="Rectangle 4"/>
          <p:cNvSpPr/>
          <p:nvPr/>
        </p:nvSpPr>
        <p:spPr>
          <a:xfrm>
            <a:off x="31459" y="6488668"/>
            <a:ext cx="1614545" cy="369332"/>
          </a:xfrm>
          <a:prstGeom prst="rect">
            <a:avLst/>
          </a:prstGeom>
        </p:spPr>
        <p:txBody>
          <a:bodyPr wrap="none">
            <a:spAutoFit/>
          </a:bodyPr>
          <a:lstStyle/>
          <a:p>
            <a:r>
              <a:rPr lang="en-US" dirty="0">
                <a:solidFill>
                  <a:schemeClr val="bg1"/>
                </a:solidFill>
                <a:latin typeface="Abadi" panose="020B0604020104020204" pitchFamily="34" charset="0"/>
              </a:rPr>
              <a:t>2 Kings 23:25</a:t>
            </a:r>
            <a:endParaRPr lang="en-US" dirty="0">
              <a:latin typeface="Abadi" panose="020B0604020104020204" pitchFamily="34" charset="0"/>
            </a:endParaRPr>
          </a:p>
        </p:txBody>
      </p:sp>
      <p:grpSp>
        <p:nvGrpSpPr>
          <p:cNvPr id="9" name="Group 8"/>
          <p:cNvGrpSpPr/>
          <p:nvPr/>
        </p:nvGrpSpPr>
        <p:grpSpPr>
          <a:xfrm>
            <a:off x="4169541" y="2551083"/>
            <a:ext cx="3505068" cy="2501531"/>
            <a:chOff x="228600" y="381000"/>
            <a:chExt cx="3505068" cy="2501531"/>
          </a:xfrm>
        </p:grpSpPr>
        <p:grpSp>
          <p:nvGrpSpPr>
            <p:cNvPr id="10" name="Group 9"/>
            <p:cNvGrpSpPr/>
            <p:nvPr/>
          </p:nvGrpSpPr>
          <p:grpSpPr>
            <a:xfrm>
              <a:off x="228600" y="381000"/>
              <a:ext cx="3505068" cy="2501531"/>
              <a:chOff x="534986" y="381000"/>
              <a:chExt cx="2637111" cy="2501531"/>
            </a:xfrm>
          </p:grpSpPr>
          <p:sp>
            <p:nvSpPr>
              <p:cNvPr id="12" name="Rectangle 1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4" name="Group 13"/>
              <p:cNvGrpSpPr/>
              <p:nvPr/>
            </p:nvGrpSpPr>
            <p:grpSpPr>
              <a:xfrm>
                <a:off x="534986" y="384805"/>
                <a:ext cx="457200" cy="2497726"/>
                <a:chOff x="533400" y="381000"/>
                <a:chExt cx="457200" cy="2497726"/>
              </a:xfrm>
            </p:grpSpPr>
            <p:sp>
              <p:nvSpPr>
                <p:cNvPr id="20" name="Oval 1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1" name="Rounded Rectangle 2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2" name="Oval 2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3" name="Oval 2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5" name="Group 14"/>
              <p:cNvGrpSpPr/>
              <p:nvPr/>
            </p:nvGrpSpPr>
            <p:grpSpPr>
              <a:xfrm>
                <a:off x="2714897" y="381000"/>
                <a:ext cx="457200" cy="2497726"/>
                <a:chOff x="2714897" y="457200"/>
                <a:chExt cx="457200" cy="2497726"/>
              </a:xfrm>
            </p:grpSpPr>
            <p:sp>
              <p:nvSpPr>
                <p:cNvPr id="16" name="Oval 1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 name="Rounded Rectangle 1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8" name="Oval 1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9" name="Oval 1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sp>
          <p:nvSpPr>
            <p:cNvPr id="11" name="Rectangle 10"/>
            <p:cNvSpPr/>
            <p:nvPr/>
          </p:nvSpPr>
          <p:spPr>
            <a:xfrm>
              <a:off x="795763" y="1044266"/>
              <a:ext cx="2293346" cy="1323439"/>
            </a:xfrm>
            <a:prstGeom prst="rect">
              <a:avLst/>
            </a:prstGeom>
          </p:spPr>
          <p:txBody>
            <a:bodyPr wrap="square">
              <a:spAutoFit/>
            </a:bodyPr>
            <a:lstStyle/>
            <a:p>
              <a:pPr algn="ctr"/>
              <a:r>
                <a:rPr lang="en-US" sz="1600" b="1" dirty="0">
                  <a:latin typeface="Abadi" panose="020B0604020104020204" pitchFamily="34" charset="0"/>
                </a:rPr>
                <a:t>Studying the scriptures can help us turn to the Lord with all our heart and put away evil influences</a:t>
              </a:r>
              <a:endParaRPr lang="en-US" sz="1600" i="1" dirty="0">
                <a:latin typeface="Abadi" panose="020B0604020104020204" pitchFamily="34" charset="0"/>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6413" y="2539766"/>
            <a:ext cx="2638425" cy="17621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910" y="4661823"/>
            <a:ext cx="2692400" cy="1790700"/>
          </a:xfrm>
          <a:prstGeom prst="rect">
            <a:avLst/>
          </a:prstGeom>
        </p:spPr>
      </p:pic>
      <p:pic>
        <p:nvPicPr>
          <p:cNvPr id="5124" name="Picture 4" descr="http://awakenfest.org/wp-content/uploads/2014/03/King-Josiah.jpg"/>
          <p:cNvPicPr>
            <a:picLocks noChangeAspect="1" noChangeArrowheads="1"/>
          </p:cNvPicPr>
          <p:nvPr/>
        </p:nvPicPr>
        <p:blipFill rotWithShape="1">
          <a:blip r:embed="rId5">
            <a:extLst>
              <a:ext uri="{28A0092B-C50C-407E-A947-70E740481C1C}">
                <a14:useLocalDpi xmlns:a14="http://schemas.microsoft.com/office/drawing/2010/main" val="0"/>
              </a:ext>
            </a:extLst>
          </a:blip>
          <a:srcRect t="38951" r="48167" b="3872"/>
          <a:stretch/>
        </p:blipFill>
        <p:spPr bwMode="auto">
          <a:xfrm>
            <a:off x="489088" y="2183380"/>
            <a:ext cx="2731979" cy="2930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60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fade">
                                      <p:cBhvr>
                                        <p:cTn id="10" dur="500"/>
                                        <p:tgtEl>
                                          <p:spTgt spid="5124"/>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TotalTime>
  <Words>4253</Words>
  <Application>Microsoft Office PowerPoint</Application>
  <PresentationFormat>Widescreen</PresentationFormat>
  <Paragraphs>381</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Century Gothic</vt:lpstr>
      <vt:lpstr>Calibri</vt:lpstr>
      <vt:lpstr>Abadi</vt:lpstr>
      <vt:lpstr>Verdana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40</cp:revision>
  <dcterms:created xsi:type="dcterms:W3CDTF">2016-02-01T14:17:55Z</dcterms:created>
  <dcterms:modified xsi:type="dcterms:W3CDTF">2026-05-16T14:40:16Z</dcterms:modified>
</cp:coreProperties>
</file>