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8" r:id="rId2"/>
    <p:sldId id="261" r:id="rId3"/>
    <p:sldId id="279" r:id="rId4"/>
    <p:sldId id="260" r:id="rId5"/>
    <p:sldId id="262" r:id="rId6"/>
    <p:sldId id="263" r:id="rId7"/>
    <p:sldId id="264" r:id="rId8"/>
    <p:sldId id="265" r:id="rId9"/>
    <p:sldId id="266" r:id="rId10"/>
    <p:sldId id="267" r:id="rId11"/>
    <p:sldId id="269" r:id="rId12"/>
    <p:sldId id="268" r:id="rId13"/>
    <p:sldId id="271" r:id="rId14"/>
    <p:sldId id="272" r:id="rId15"/>
    <p:sldId id="273" r:id="rId16"/>
    <p:sldId id="274" r:id="rId17"/>
    <p:sldId id="276" r:id="rId18"/>
    <p:sldId id="256" r:id="rId19"/>
    <p:sldId id="277" r:id="rId20"/>
    <p:sldId id="278" r:id="rId21"/>
    <p:sldId id="280" r:id="rId22"/>
    <p:sldId id="281" r:id="rId23"/>
    <p:sldId id="282" r:id="rId24"/>
    <p:sldId id="283" r:id="rId25"/>
    <p:sldId id="257" r:id="rId26"/>
    <p:sldId id="275" r:id="rId27"/>
    <p:sldId id="27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6" d="100"/>
          <a:sy n="106" d="100"/>
        </p:scale>
        <p:origin x="79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893975-7E5F-4490-9E02-091A204BC9E9}" type="datetimeFigureOut">
              <a:rPr lang="en-US" smtClean="0"/>
              <a:t>5/28/2026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30BEE6-E644-46BB-A4E3-9720B0F19BC7}" type="slidenum">
              <a:rPr lang="en-US" smtClean="0"/>
              <a:t>‹#›</a:t>
            </a:fld>
            <a:endParaRPr lang="en-US"/>
          </a:p>
        </p:txBody>
      </p:sp>
    </p:spTree>
    <p:extLst>
      <p:ext uri="{BB962C8B-B14F-4D97-AF65-F5344CB8AC3E}">
        <p14:creationId xmlns:p14="http://schemas.microsoft.com/office/powerpoint/2010/main" val="3127475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3-120</a:t>
            </a:r>
          </a:p>
        </p:txBody>
      </p:sp>
      <p:sp>
        <p:nvSpPr>
          <p:cNvPr id="4" name="Slide Number Placeholder 3"/>
          <p:cNvSpPr>
            <a:spLocks noGrp="1"/>
          </p:cNvSpPr>
          <p:nvPr>
            <p:ph type="sldNum" sz="quarter" idx="5"/>
          </p:nvPr>
        </p:nvSpPr>
        <p:spPr/>
        <p:txBody>
          <a:bodyPr/>
          <a:lstStyle/>
          <a:p>
            <a:fld id="{9730BEE6-E644-46BB-A4E3-9720B0F19BC7}" type="slidenum">
              <a:rPr lang="en-US" smtClean="0"/>
              <a:t>21</a:t>
            </a:fld>
            <a:endParaRPr lang="en-US"/>
          </a:p>
        </p:txBody>
      </p:sp>
    </p:spTree>
    <p:extLst>
      <p:ext uri="{BB962C8B-B14F-4D97-AF65-F5344CB8AC3E}">
        <p14:creationId xmlns:p14="http://schemas.microsoft.com/office/powerpoint/2010/main" val="3372793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B74D8-721B-57A2-0EA1-CFE86B66AC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D4C3D53-2A0D-C101-7330-D0AF3FF7EE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61C4DA7-BA1A-199E-2A04-E96E660A29C5}"/>
              </a:ext>
            </a:extLst>
          </p:cNvPr>
          <p:cNvSpPr>
            <a:spLocks noGrp="1"/>
          </p:cNvSpPr>
          <p:nvPr>
            <p:ph type="dt" sz="half" idx="10"/>
          </p:nvPr>
        </p:nvSpPr>
        <p:spPr/>
        <p:txBody>
          <a:bodyPr/>
          <a:lstStyle/>
          <a:p>
            <a:fld id="{64197965-B7D0-406B-BE43-137326865F48}" type="datetimeFigureOut">
              <a:rPr lang="en-US" smtClean="0"/>
              <a:t>5/28/2026</a:t>
            </a:fld>
            <a:endParaRPr lang="en-US"/>
          </a:p>
        </p:txBody>
      </p:sp>
      <p:sp>
        <p:nvSpPr>
          <p:cNvPr id="5" name="Footer Placeholder 4">
            <a:extLst>
              <a:ext uri="{FF2B5EF4-FFF2-40B4-BE49-F238E27FC236}">
                <a16:creationId xmlns:a16="http://schemas.microsoft.com/office/drawing/2014/main" id="{0D279E45-0783-5071-1A6F-0B9BB34BAE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520F6-5AC2-0977-7FD0-BEDCD552722F}"/>
              </a:ext>
            </a:extLst>
          </p:cNvPr>
          <p:cNvSpPr>
            <a:spLocks noGrp="1"/>
          </p:cNvSpPr>
          <p:nvPr>
            <p:ph type="sldNum" sz="quarter" idx="12"/>
          </p:nvPr>
        </p:nvSpPr>
        <p:spPr/>
        <p:txBody>
          <a:bodyPr/>
          <a:lstStyle/>
          <a:p>
            <a:fld id="{3DB62759-FE0B-4436-B54A-8A2A47C67791}" type="slidenum">
              <a:rPr lang="en-US" smtClean="0"/>
              <a:t>‹#›</a:t>
            </a:fld>
            <a:endParaRPr lang="en-US"/>
          </a:p>
        </p:txBody>
      </p:sp>
    </p:spTree>
    <p:extLst>
      <p:ext uri="{BB962C8B-B14F-4D97-AF65-F5344CB8AC3E}">
        <p14:creationId xmlns:p14="http://schemas.microsoft.com/office/powerpoint/2010/main" val="4138940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55175-4C35-1A72-85A7-D75C9459DA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DBDCD6-32B4-7A2C-9376-FADC9970C8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F10673-C614-23E1-A2D8-BA50E6F6C299}"/>
              </a:ext>
            </a:extLst>
          </p:cNvPr>
          <p:cNvSpPr>
            <a:spLocks noGrp="1"/>
          </p:cNvSpPr>
          <p:nvPr>
            <p:ph type="dt" sz="half" idx="10"/>
          </p:nvPr>
        </p:nvSpPr>
        <p:spPr/>
        <p:txBody>
          <a:bodyPr/>
          <a:lstStyle/>
          <a:p>
            <a:fld id="{64197965-B7D0-406B-BE43-137326865F48}" type="datetimeFigureOut">
              <a:rPr lang="en-US" smtClean="0"/>
              <a:t>5/28/2026</a:t>
            </a:fld>
            <a:endParaRPr lang="en-US"/>
          </a:p>
        </p:txBody>
      </p:sp>
      <p:sp>
        <p:nvSpPr>
          <p:cNvPr id="5" name="Footer Placeholder 4">
            <a:extLst>
              <a:ext uri="{FF2B5EF4-FFF2-40B4-BE49-F238E27FC236}">
                <a16:creationId xmlns:a16="http://schemas.microsoft.com/office/drawing/2014/main" id="{D70CF11A-5CA9-95DD-44E0-C1207C6481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CA90F6-562C-99AC-1734-4373CF30C234}"/>
              </a:ext>
            </a:extLst>
          </p:cNvPr>
          <p:cNvSpPr>
            <a:spLocks noGrp="1"/>
          </p:cNvSpPr>
          <p:nvPr>
            <p:ph type="sldNum" sz="quarter" idx="12"/>
          </p:nvPr>
        </p:nvSpPr>
        <p:spPr/>
        <p:txBody>
          <a:bodyPr/>
          <a:lstStyle/>
          <a:p>
            <a:fld id="{3DB62759-FE0B-4436-B54A-8A2A47C67791}" type="slidenum">
              <a:rPr lang="en-US" smtClean="0"/>
              <a:t>‹#›</a:t>
            </a:fld>
            <a:endParaRPr lang="en-US"/>
          </a:p>
        </p:txBody>
      </p:sp>
    </p:spTree>
    <p:extLst>
      <p:ext uri="{BB962C8B-B14F-4D97-AF65-F5344CB8AC3E}">
        <p14:creationId xmlns:p14="http://schemas.microsoft.com/office/powerpoint/2010/main" val="3631526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CE624D-0BBB-1C6D-6664-4D2B196915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8EBADFB-A8A8-81FA-59AA-279D5A63CF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A2DBB6-1019-F5E4-77B5-F6BDD9EC6975}"/>
              </a:ext>
            </a:extLst>
          </p:cNvPr>
          <p:cNvSpPr>
            <a:spLocks noGrp="1"/>
          </p:cNvSpPr>
          <p:nvPr>
            <p:ph type="dt" sz="half" idx="10"/>
          </p:nvPr>
        </p:nvSpPr>
        <p:spPr/>
        <p:txBody>
          <a:bodyPr/>
          <a:lstStyle/>
          <a:p>
            <a:fld id="{64197965-B7D0-406B-BE43-137326865F48}" type="datetimeFigureOut">
              <a:rPr lang="en-US" smtClean="0"/>
              <a:t>5/28/2026</a:t>
            </a:fld>
            <a:endParaRPr lang="en-US"/>
          </a:p>
        </p:txBody>
      </p:sp>
      <p:sp>
        <p:nvSpPr>
          <p:cNvPr id="5" name="Footer Placeholder 4">
            <a:extLst>
              <a:ext uri="{FF2B5EF4-FFF2-40B4-BE49-F238E27FC236}">
                <a16:creationId xmlns:a16="http://schemas.microsoft.com/office/drawing/2014/main" id="{E6C90C1D-F74C-CE18-57D3-E6266ECC6B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BD449D-78F0-1DEB-DBDE-4F8CF62DFD1F}"/>
              </a:ext>
            </a:extLst>
          </p:cNvPr>
          <p:cNvSpPr>
            <a:spLocks noGrp="1"/>
          </p:cNvSpPr>
          <p:nvPr>
            <p:ph type="sldNum" sz="quarter" idx="12"/>
          </p:nvPr>
        </p:nvSpPr>
        <p:spPr/>
        <p:txBody>
          <a:bodyPr/>
          <a:lstStyle/>
          <a:p>
            <a:fld id="{3DB62759-FE0B-4436-B54A-8A2A47C67791}" type="slidenum">
              <a:rPr lang="en-US" smtClean="0"/>
              <a:t>‹#›</a:t>
            </a:fld>
            <a:endParaRPr lang="en-US"/>
          </a:p>
        </p:txBody>
      </p:sp>
    </p:spTree>
    <p:extLst>
      <p:ext uri="{BB962C8B-B14F-4D97-AF65-F5344CB8AC3E}">
        <p14:creationId xmlns:p14="http://schemas.microsoft.com/office/powerpoint/2010/main" val="2656012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A84D1-7B04-7A27-A5E4-4F4F294D86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611B53-39B0-EFCC-CC01-3D9DF51129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0AF221-5C8D-638F-0D7D-FEFE5DE21DCE}"/>
              </a:ext>
            </a:extLst>
          </p:cNvPr>
          <p:cNvSpPr>
            <a:spLocks noGrp="1"/>
          </p:cNvSpPr>
          <p:nvPr>
            <p:ph type="dt" sz="half" idx="10"/>
          </p:nvPr>
        </p:nvSpPr>
        <p:spPr/>
        <p:txBody>
          <a:bodyPr/>
          <a:lstStyle/>
          <a:p>
            <a:fld id="{64197965-B7D0-406B-BE43-137326865F48}" type="datetimeFigureOut">
              <a:rPr lang="en-US" smtClean="0"/>
              <a:t>5/28/2026</a:t>
            </a:fld>
            <a:endParaRPr lang="en-US"/>
          </a:p>
        </p:txBody>
      </p:sp>
      <p:sp>
        <p:nvSpPr>
          <p:cNvPr id="5" name="Footer Placeholder 4">
            <a:extLst>
              <a:ext uri="{FF2B5EF4-FFF2-40B4-BE49-F238E27FC236}">
                <a16:creationId xmlns:a16="http://schemas.microsoft.com/office/drawing/2014/main" id="{73FC6D8A-ED11-8B95-B60C-332068E06F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E3E0B8-2458-CE1E-5D9E-31E3869C7152}"/>
              </a:ext>
            </a:extLst>
          </p:cNvPr>
          <p:cNvSpPr>
            <a:spLocks noGrp="1"/>
          </p:cNvSpPr>
          <p:nvPr>
            <p:ph type="sldNum" sz="quarter" idx="12"/>
          </p:nvPr>
        </p:nvSpPr>
        <p:spPr/>
        <p:txBody>
          <a:bodyPr/>
          <a:lstStyle/>
          <a:p>
            <a:fld id="{3DB62759-FE0B-4436-B54A-8A2A47C67791}" type="slidenum">
              <a:rPr lang="en-US" smtClean="0"/>
              <a:t>‹#›</a:t>
            </a:fld>
            <a:endParaRPr lang="en-US"/>
          </a:p>
        </p:txBody>
      </p:sp>
    </p:spTree>
    <p:extLst>
      <p:ext uri="{BB962C8B-B14F-4D97-AF65-F5344CB8AC3E}">
        <p14:creationId xmlns:p14="http://schemas.microsoft.com/office/powerpoint/2010/main" val="1498718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ED768-FA71-7D16-5A5C-5DBA0BF448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29A24F-AE6F-2A0E-001A-BBBBE40BDB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835FF2-A796-7644-4008-7FE6D38F0416}"/>
              </a:ext>
            </a:extLst>
          </p:cNvPr>
          <p:cNvSpPr>
            <a:spLocks noGrp="1"/>
          </p:cNvSpPr>
          <p:nvPr>
            <p:ph type="dt" sz="half" idx="10"/>
          </p:nvPr>
        </p:nvSpPr>
        <p:spPr/>
        <p:txBody>
          <a:bodyPr/>
          <a:lstStyle/>
          <a:p>
            <a:fld id="{64197965-B7D0-406B-BE43-137326865F48}" type="datetimeFigureOut">
              <a:rPr lang="en-US" smtClean="0"/>
              <a:t>5/28/2026</a:t>
            </a:fld>
            <a:endParaRPr lang="en-US"/>
          </a:p>
        </p:txBody>
      </p:sp>
      <p:sp>
        <p:nvSpPr>
          <p:cNvPr id="5" name="Footer Placeholder 4">
            <a:extLst>
              <a:ext uri="{FF2B5EF4-FFF2-40B4-BE49-F238E27FC236}">
                <a16:creationId xmlns:a16="http://schemas.microsoft.com/office/drawing/2014/main" id="{D21DE3EA-91EF-9749-18CC-5D90D30B91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306D57-5898-B67A-C8E2-E637B14E73E0}"/>
              </a:ext>
            </a:extLst>
          </p:cNvPr>
          <p:cNvSpPr>
            <a:spLocks noGrp="1"/>
          </p:cNvSpPr>
          <p:nvPr>
            <p:ph type="sldNum" sz="quarter" idx="12"/>
          </p:nvPr>
        </p:nvSpPr>
        <p:spPr/>
        <p:txBody>
          <a:bodyPr/>
          <a:lstStyle/>
          <a:p>
            <a:fld id="{3DB62759-FE0B-4436-B54A-8A2A47C67791}" type="slidenum">
              <a:rPr lang="en-US" smtClean="0"/>
              <a:t>‹#›</a:t>
            </a:fld>
            <a:endParaRPr lang="en-US"/>
          </a:p>
        </p:txBody>
      </p:sp>
    </p:spTree>
    <p:extLst>
      <p:ext uri="{BB962C8B-B14F-4D97-AF65-F5344CB8AC3E}">
        <p14:creationId xmlns:p14="http://schemas.microsoft.com/office/powerpoint/2010/main" val="2984626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A59A3-F98D-BECB-1FC8-3B68078DBC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F5BE75-A75A-8A51-B594-2F8A918E95C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A50B720-FA7F-E411-ECEF-F2AFDCDD700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24D84C-86B5-55BA-6BC3-D53422239898}"/>
              </a:ext>
            </a:extLst>
          </p:cNvPr>
          <p:cNvSpPr>
            <a:spLocks noGrp="1"/>
          </p:cNvSpPr>
          <p:nvPr>
            <p:ph type="dt" sz="half" idx="10"/>
          </p:nvPr>
        </p:nvSpPr>
        <p:spPr/>
        <p:txBody>
          <a:bodyPr/>
          <a:lstStyle/>
          <a:p>
            <a:fld id="{64197965-B7D0-406B-BE43-137326865F48}" type="datetimeFigureOut">
              <a:rPr lang="en-US" smtClean="0"/>
              <a:t>5/28/2026</a:t>
            </a:fld>
            <a:endParaRPr lang="en-US"/>
          </a:p>
        </p:txBody>
      </p:sp>
      <p:sp>
        <p:nvSpPr>
          <p:cNvPr id="6" name="Footer Placeholder 5">
            <a:extLst>
              <a:ext uri="{FF2B5EF4-FFF2-40B4-BE49-F238E27FC236}">
                <a16:creationId xmlns:a16="http://schemas.microsoft.com/office/drawing/2014/main" id="{83FAF803-6E76-3E99-4922-829737514D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5EA645-6824-625C-A862-03A009477A6F}"/>
              </a:ext>
            </a:extLst>
          </p:cNvPr>
          <p:cNvSpPr>
            <a:spLocks noGrp="1"/>
          </p:cNvSpPr>
          <p:nvPr>
            <p:ph type="sldNum" sz="quarter" idx="12"/>
          </p:nvPr>
        </p:nvSpPr>
        <p:spPr/>
        <p:txBody>
          <a:bodyPr/>
          <a:lstStyle/>
          <a:p>
            <a:fld id="{3DB62759-FE0B-4436-B54A-8A2A47C67791}" type="slidenum">
              <a:rPr lang="en-US" smtClean="0"/>
              <a:t>‹#›</a:t>
            </a:fld>
            <a:endParaRPr lang="en-US"/>
          </a:p>
        </p:txBody>
      </p:sp>
    </p:spTree>
    <p:extLst>
      <p:ext uri="{BB962C8B-B14F-4D97-AF65-F5344CB8AC3E}">
        <p14:creationId xmlns:p14="http://schemas.microsoft.com/office/powerpoint/2010/main" val="882906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5B65A-7578-28C4-A708-448FF16358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783D56-F79F-38BF-048F-DD988058E0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0E666C-9667-2587-92B8-5F529B0162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CA4028-F61B-39B4-EB61-5FD18EF3F4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4C7AEC-6B3A-8D1C-1AE6-9593E31E22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32B0C0-1B50-67FB-5416-EBC45AB574FE}"/>
              </a:ext>
            </a:extLst>
          </p:cNvPr>
          <p:cNvSpPr>
            <a:spLocks noGrp="1"/>
          </p:cNvSpPr>
          <p:nvPr>
            <p:ph type="dt" sz="half" idx="10"/>
          </p:nvPr>
        </p:nvSpPr>
        <p:spPr/>
        <p:txBody>
          <a:bodyPr/>
          <a:lstStyle/>
          <a:p>
            <a:fld id="{64197965-B7D0-406B-BE43-137326865F48}" type="datetimeFigureOut">
              <a:rPr lang="en-US" smtClean="0"/>
              <a:t>5/28/2026</a:t>
            </a:fld>
            <a:endParaRPr lang="en-US"/>
          </a:p>
        </p:txBody>
      </p:sp>
      <p:sp>
        <p:nvSpPr>
          <p:cNvPr id="8" name="Footer Placeholder 7">
            <a:extLst>
              <a:ext uri="{FF2B5EF4-FFF2-40B4-BE49-F238E27FC236}">
                <a16:creationId xmlns:a16="http://schemas.microsoft.com/office/drawing/2014/main" id="{BAAD6D22-573A-A43C-6E47-BA4D29771AE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49AF82-D963-44B8-FB8D-973D059CCCF1}"/>
              </a:ext>
            </a:extLst>
          </p:cNvPr>
          <p:cNvSpPr>
            <a:spLocks noGrp="1"/>
          </p:cNvSpPr>
          <p:nvPr>
            <p:ph type="sldNum" sz="quarter" idx="12"/>
          </p:nvPr>
        </p:nvSpPr>
        <p:spPr/>
        <p:txBody>
          <a:bodyPr/>
          <a:lstStyle/>
          <a:p>
            <a:fld id="{3DB62759-FE0B-4436-B54A-8A2A47C67791}" type="slidenum">
              <a:rPr lang="en-US" smtClean="0"/>
              <a:t>‹#›</a:t>
            </a:fld>
            <a:endParaRPr lang="en-US"/>
          </a:p>
        </p:txBody>
      </p:sp>
    </p:spTree>
    <p:extLst>
      <p:ext uri="{BB962C8B-B14F-4D97-AF65-F5344CB8AC3E}">
        <p14:creationId xmlns:p14="http://schemas.microsoft.com/office/powerpoint/2010/main" val="3775739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A4CF9-F729-D70E-1D5F-D0418604B2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F9E4BE-A653-282C-6EF3-61AF896A9921}"/>
              </a:ext>
            </a:extLst>
          </p:cNvPr>
          <p:cNvSpPr>
            <a:spLocks noGrp="1"/>
          </p:cNvSpPr>
          <p:nvPr>
            <p:ph type="dt" sz="half" idx="10"/>
          </p:nvPr>
        </p:nvSpPr>
        <p:spPr/>
        <p:txBody>
          <a:bodyPr/>
          <a:lstStyle/>
          <a:p>
            <a:fld id="{64197965-B7D0-406B-BE43-137326865F48}" type="datetimeFigureOut">
              <a:rPr lang="en-US" smtClean="0"/>
              <a:t>5/28/2026</a:t>
            </a:fld>
            <a:endParaRPr lang="en-US"/>
          </a:p>
        </p:txBody>
      </p:sp>
      <p:sp>
        <p:nvSpPr>
          <p:cNvPr id="4" name="Footer Placeholder 3">
            <a:extLst>
              <a:ext uri="{FF2B5EF4-FFF2-40B4-BE49-F238E27FC236}">
                <a16:creationId xmlns:a16="http://schemas.microsoft.com/office/drawing/2014/main" id="{73B0675E-9A3A-61FA-80B4-9349692CCB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AEB5533-62D4-6E96-CDB1-B06257C60BD0}"/>
              </a:ext>
            </a:extLst>
          </p:cNvPr>
          <p:cNvSpPr>
            <a:spLocks noGrp="1"/>
          </p:cNvSpPr>
          <p:nvPr>
            <p:ph type="sldNum" sz="quarter" idx="12"/>
          </p:nvPr>
        </p:nvSpPr>
        <p:spPr/>
        <p:txBody>
          <a:bodyPr/>
          <a:lstStyle/>
          <a:p>
            <a:fld id="{3DB62759-FE0B-4436-B54A-8A2A47C67791}" type="slidenum">
              <a:rPr lang="en-US" smtClean="0"/>
              <a:t>‹#›</a:t>
            </a:fld>
            <a:endParaRPr lang="en-US"/>
          </a:p>
        </p:txBody>
      </p:sp>
    </p:spTree>
    <p:extLst>
      <p:ext uri="{BB962C8B-B14F-4D97-AF65-F5344CB8AC3E}">
        <p14:creationId xmlns:p14="http://schemas.microsoft.com/office/powerpoint/2010/main" val="1838401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040EDC-DFD5-B473-F5C8-CF5A02B5FD52}"/>
              </a:ext>
            </a:extLst>
          </p:cNvPr>
          <p:cNvSpPr>
            <a:spLocks noGrp="1"/>
          </p:cNvSpPr>
          <p:nvPr>
            <p:ph type="dt" sz="half" idx="10"/>
          </p:nvPr>
        </p:nvSpPr>
        <p:spPr/>
        <p:txBody>
          <a:bodyPr/>
          <a:lstStyle/>
          <a:p>
            <a:fld id="{64197965-B7D0-406B-BE43-137326865F48}" type="datetimeFigureOut">
              <a:rPr lang="en-US" smtClean="0"/>
              <a:t>5/28/2026</a:t>
            </a:fld>
            <a:endParaRPr lang="en-US"/>
          </a:p>
        </p:txBody>
      </p:sp>
      <p:sp>
        <p:nvSpPr>
          <p:cNvPr id="3" name="Footer Placeholder 2">
            <a:extLst>
              <a:ext uri="{FF2B5EF4-FFF2-40B4-BE49-F238E27FC236}">
                <a16:creationId xmlns:a16="http://schemas.microsoft.com/office/drawing/2014/main" id="{B99D05F2-AC13-767D-8CA4-2074F09236D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9570A3-2A62-F202-ED73-8924E1D10BD3}"/>
              </a:ext>
            </a:extLst>
          </p:cNvPr>
          <p:cNvSpPr>
            <a:spLocks noGrp="1"/>
          </p:cNvSpPr>
          <p:nvPr>
            <p:ph type="sldNum" sz="quarter" idx="12"/>
          </p:nvPr>
        </p:nvSpPr>
        <p:spPr/>
        <p:txBody>
          <a:bodyPr/>
          <a:lstStyle/>
          <a:p>
            <a:fld id="{3DB62759-FE0B-4436-B54A-8A2A47C67791}" type="slidenum">
              <a:rPr lang="en-US" smtClean="0"/>
              <a:t>‹#›</a:t>
            </a:fld>
            <a:endParaRPr lang="en-US"/>
          </a:p>
        </p:txBody>
      </p:sp>
    </p:spTree>
    <p:extLst>
      <p:ext uri="{BB962C8B-B14F-4D97-AF65-F5344CB8AC3E}">
        <p14:creationId xmlns:p14="http://schemas.microsoft.com/office/powerpoint/2010/main" val="1393834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6CA64-2E83-3DCA-B07D-20447FEBB0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F13AFF-EE9A-7B6C-0BA1-6D66157A7B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8689F4-8F36-7EA8-B14A-28421A3B8B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FA32B0-B92F-2256-1ABE-A7DFBF9CA408}"/>
              </a:ext>
            </a:extLst>
          </p:cNvPr>
          <p:cNvSpPr>
            <a:spLocks noGrp="1"/>
          </p:cNvSpPr>
          <p:nvPr>
            <p:ph type="dt" sz="half" idx="10"/>
          </p:nvPr>
        </p:nvSpPr>
        <p:spPr/>
        <p:txBody>
          <a:bodyPr/>
          <a:lstStyle/>
          <a:p>
            <a:fld id="{64197965-B7D0-406B-BE43-137326865F48}" type="datetimeFigureOut">
              <a:rPr lang="en-US" smtClean="0"/>
              <a:t>5/28/2026</a:t>
            </a:fld>
            <a:endParaRPr lang="en-US"/>
          </a:p>
        </p:txBody>
      </p:sp>
      <p:sp>
        <p:nvSpPr>
          <p:cNvPr id="6" name="Footer Placeholder 5">
            <a:extLst>
              <a:ext uri="{FF2B5EF4-FFF2-40B4-BE49-F238E27FC236}">
                <a16:creationId xmlns:a16="http://schemas.microsoft.com/office/drawing/2014/main" id="{D4F0F48C-83E0-DC94-E2CA-E77F261C22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BB0B64-41AB-74C1-6F9D-C3D4565DF8B0}"/>
              </a:ext>
            </a:extLst>
          </p:cNvPr>
          <p:cNvSpPr>
            <a:spLocks noGrp="1"/>
          </p:cNvSpPr>
          <p:nvPr>
            <p:ph type="sldNum" sz="quarter" idx="12"/>
          </p:nvPr>
        </p:nvSpPr>
        <p:spPr/>
        <p:txBody>
          <a:bodyPr/>
          <a:lstStyle/>
          <a:p>
            <a:fld id="{3DB62759-FE0B-4436-B54A-8A2A47C67791}" type="slidenum">
              <a:rPr lang="en-US" smtClean="0"/>
              <a:t>‹#›</a:t>
            </a:fld>
            <a:endParaRPr lang="en-US"/>
          </a:p>
        </p:txBody>
      </p:sp>
    </p:spTree>
    <p:extLst>
      <p:ext uri="{BB962C8B-B14F-4D97-AF65-F5344CB8AC3E}">
        <p14:creationId xmlns:p14="http://schemas.microsoft.com/office/powerpoint/2010/main" val="3838475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34A4D-C626-E33B-BB4B-4B25E6460F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00FDFF3-FB06-3F12-FBE8-562163914D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541B7CC-0349-ED58-39BF-141E998A55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359CE9-827F-54A4-256C-D1C8BDCF3929}"/>
              </a:ext>
            </a:extLst>
          </p:cNvPr>
          <p:cNvSpPr>
            <a:spLocks noGrp="1"/>
          </p:cNvSpPr>
          <p:nvPr>
            <p:ph type="dt" sz="half" idx="10"/>
          </p:nvPr>
        </p:nvSpPr>
        <p:spPr/>
        <p:txBody>
          <a:bodyPr/>
          <a:lstStyle/>
          <a:p>
            <a:fld id="{64197965-B7D0-406B-BE43-137326865F48}" type="datetimeFigureOut">
              <a:rPr lang="en-US" smtClean="0"/>
              <a:t>5/28/2026</a:t>
            </a:fld>
            <a:endParaRPr lang="en-US"/>
          </a:p>
        </p:txBody>
      </p:sp>
      <p:sp>
        <p:nvSpPr>
          <p:cNvPr id="6" name="Footer Placeholder 5">
            <a:extLst>
              <a:ext uri="{FF2B5EF4-FFF2-40B4-BE49-F238E27FC236}">
                <a16:creationId xmlns:a16="http://schemas.microsoft.com/office/drawing/2014/main" id="{E5E7610F-C8B9-B32D-F0F8-6EAAB65A49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F77F52-1B33-D269-07E7-2044B8AC1D51}"/>
              </a:ext>
            </a:extLst>
          </p:cNvPr>
          <p:cNvSpPr>
            <a:spLocks noGrp="1"/>
          </p:cNvSpPr>
          <p:nvPr>
            <p:ph type="sldNum" sz="quarter" idx="12"/>
          </p:nvPr>
        </p:nvSpPr>
        <p:spPr/>
        <p:txBody>
          <a:bodyPr/>
          <a:lstStyle/>
          <a:p>
            <a:fld id="{3DB62759-FE0B-4436-B54A-8A2A47C67791}" type="slidenum">
              <a:rPr lang="en-US" smtClean="0"/>
              <a:t>‹#›</a:t>
            </a:fld>
            <a:endParaRPr lang="en-US"/>
          </a:p>
        </p:txBody>
      </p:sp>
    </p:spTree>
    <p:extLst>
      <p:ext uri="{BB962C8B-B14F-4D97-AF65-F5344CB8AC3E}">
        <p14:creationId xmlns:p14="http://schemas.microsoft.com/office/powerpoint/2010/main" val="1221907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8BD2B0-08CC-5319-7057-D076829F2F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4DBF9D1-07F3-2092-2568-39BACA697A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AD6E49-95EA-66DC-A96D-B688F584ED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4197965-B7D0-406B-BE43-137326865F48}" type="datetimeFigureOut">
              <a:rPr lang="en-US" smtClean="0"/>
              <a:t>5/28/2026</a:t>
            </a:fld>
            <a:endParaRPr lang="en-US"/>
          </a:p>
        </p:txBody>
      </p:sp>
      <p:sp>
        <p:nvSpPr>
          <p:cNvPr id="5" name="Footer Placeholder 4">
            <a:extLst>
              <a:ext uri="{FF2B5EF4-FFF2-40B4-BE49-F238E27FC236}">
                <a16:creationId xmlns:a16="http://schemas.microsoft.com/office/drawing/2014/main" id="{090B8D7F-1168-6079-9276-3567084BC7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D248E82-2CB4-024B-930C-EF8D5AE8FE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DB62759-FE0B-4436-B54A-8A2A47C67791}" type="slidenum">
              <a:rPr lang="en-US" smtClean="0"/>
              <a:t>‹#›</a:t>
            </a:fld>
            <a:endParaRPr lang="en-US"/>
          </a:p>
        </p:txBody>
      </p:sp>
    </p:spTree>
    <p:extLst>
      <p:ext uri="{BB962C8B-B14F-4D97-AF65-F5344CB8AC3E}">
        <p14:creationId xmlns:p14="http://schemas.microsoft.com/office/powerpoint/2010/main" val="2834899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google.com/search?sca_esv=9bd0e26604fdbc2f&amp;rlz=1C1SJWC_enUS1098US1098&amp;sxsrf=AE3TifPAVaz0CPiW5-Iq_mSNnfOZnNyF8g%3A1763751882387&amp;q=mayim&amp;sa=X&amp;ved=2ahUKEwjauK_j94ORAxWJnGoFHfXLHC8QxccNegQIEBAC&amp;mstk=AUtExfD51JjbLDl1ODrYst3FRdaYTKLC0h4lkMc5Dj1NkOB9oWyIRbdBEWxOo9vC_mYs81mGrJSdM_46g9_MfGwDK5LNLb9Iln5Y29-WrQaGcqyq5JObhGS_HMBDrCaqx4BcKmHZ1K8obgk2pBthYnk2Ke0A5wKhxWvZgeQNjT9ES-QexgIdIfT84vFBlS7791Uzng7SsPp7SZAc5ZH4JoQVctNvbemJX3W-dNRZh4VCx9P31DqpnGqgLfHS65nU0_7yZuU&amp;csui=3"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tanyaremkiv.com/2021/03/26/psalm-11981-88-kaph/" TargetMode="External"/><Relationship Id="rId2" Type="http://schemas.openxmlformats.org/officeDocument/2006/relationships/hyperlink" Target="https://www.chabad.org/library/article_cdo/aid/137085/jewish/Mem.htm"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google.com/search?q=gamal&amp;sca_esv=aaa09739d5691e40&amp;rlz=1C1SJWC_enUS1098US1098&amp;biw=1280&amp;bih=551&amp;sxsrf=AE3TifPD33u1KUzquZsw2pVavlNjGfwT7g%3A1763744117196&amp;ei=dZkgacXgC4aeqtsPkfKugA4&amp;ved=2ahUKEwjJ-KO-24ORAxXPmGoFHecDGM4QgK4QegQIARAC&amp;uact=5&amp;oq=%D7%92+Gimel&amp;gs_lp=Egxnd3Mtd2l6LXNlcnAiCNeSIEdpbWVsMgUQABiABDIGEAAYFhgeMgUQABjvBTIFEAAY7wUyBRAAGO8FSLQKUABYAHAAeAGQAQCYAVqgAVqqAQExuAEDyAEA-AEC-AEBmAIBoAJlmAMAkgcDMC4xoAfoArIHAzAuMbgHZcIHAzItMcgHBw&amp;sclient=gws-wiz-serp&amp;mstk=AUtExfAEE4YOV3-uRi13elR15K8ZxpO-CwJbdDK6bV848G9HnPcWq88gSDM3p9lPCf3ezcUhEX8eokmxJVbBZ28_Ab2XMZ8_i0_sF1zY4WTLNzYVypeM47Qkk_EbVc_289AgKDHy_B9uYWa0q-vJbjVK1t1tQT8PMRELOERaQsQBCXIjqNNAW__3m2RojxTSLv4iS4lpx3K4iKH3zKLVzNvBb297MDqZndoNPy9mdEPDnjYVpilPIwLJocefuCTjaX-8Yb-42BVH6YApV8d9_Yp7v-7eBSTnhC1fRjSdcmQz2we6pA&amp;csui=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https://www.churchofjesuschrist.org/study/scriptures/nt/matt/19?lang=eng&amp;id=p24#note24a" TargetMode="Externa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search?q=deleth&amp;rlz=1C1SJWC_enUS1098US1098&amp;oq=%D7%93+Daleth&amp;gs_lcrp=EgZjaHJvbWUqBwgAEAAYgAQyBwgAEAAYgAQyCAgBEAAYFhgeMgoIAhAAGIAEGKIEMgoIAxAAGIAEGKIEMgoIBBAAGIAEGKIEMgoIBRAAGIAEGKIEMgcIBhAAGO8F0gEHOTE0ajBqOagCALACAfEFBqCdDehW2EU&amp;sourceid=chrome&amp;ie=UTF-8&amp;mstk=AUtExfDbX57XF0VgVLqQ7OY61EcRvmTKYwnndECwSs4hGU6ioM21MS4Q8lvz2xOuZdHz6slvVt_6AyvJNUzwExodqJwUdtqkz-7-3KgbSNHE-p5QnzyEpbMNkmlD5LnoGwtTAmlikfYTyFgxIBnTZ7-BtW5AcRRwUSjMdEJHL_UfSzlAKrzZNICsKBdvL6k0rYBAR3SDJ5NcmGetH631mJfBC7fcEfhTunJnemVJrWuGnzuppjycsm1Q-JOnnz68B9irMiLi033pa8soLWpnS7iP_KiIVDoseufEVn71iMAd8Mj9Ug&amp;csui=3&amp;ved=2ahUKEwjSzI_53YORAxXTnCYFHZtFJ6gQgK4QegQIARAE"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88BCE-2533-E7F9-2050-9DA4882CDB6D}"/>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96D9F523-8D1E-2DA1-825E-4183EF545067}"/>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57AD603C-71EA-FEEC-3C6A-6D7CB1BD7300}"/>
              </a:ext>
            </a:extLst>
          </p:cNvPr>
          <p:cNvSpPr txBox="1"/>
          <p:nvPr/>
        </p:nvSpPr>
        <p:spPr>
          <a:xfrm>
            <a:off x="2208234" y="441635"/>
            <a:ext cx="7775532" cy="2554545"/>
          </a:xfrm>
          <a:prstGeom prst="rect">
            <a:avLst/>
          </a:prstGeom>
          <a:noFill/>
        </p:spPr>
        <p:txBody>
          <a:bodyPr wrap="square">
            <a:spAutoFit/>
          </a:bodyPr>
          <a:lstStyle/>
          <a:p>
            <a:pPr algn="ctr"/>
            <a:r>
              <a:rPr lang="en-US" sz="4000" b="0" i="0" dirty="0">
                <a:solidFill>
                  <a:schemeClr val="bg1"/>
                </a:solidFill>
                <a:effectLst/>
                <a:latin typeface="Rockwell" panose="02060603020205020403" pitchFamily="18" charset="0"/>
              </a:rPr>
              <a:t>“Thy Word Is a Lamp unto My Feet, and a Light unto My Path”</a:t>
            </a:r>
          </a:p>
          <a:p>
            <a:pPr algn="ctr"/>
            <a:endParaRPr lang="en-US" sz="4000" dirty="0">
              <a:solidFill>
                <a:schemeClr val="bg1"/>
              </a:solidFill>
              <a:latin typeface="Rockwell" panose="02060603020205020403" pitchFamily="18" charset="0"/>
            </a:endParaRPr>
          </a:p>
          <a:p>
            <a:pPr algn="ctr"/>
            <a:r>
              <a:rPr lang="en-US" sz="4000" dirty="0">
                <a:solidFill>
                  <a:schemeClr val="bg1"/>
                </a:solidFill>
                <a:latin typeface="Rockwell" panose="02060603020205020403" pitchFamily="18" charset="0"/>
              </a:rPr>
              <a:t>Psalm 119</a:t>
            </a:r>
          </a:p>
        </p:txBody>
      </p:sp>
      <p:grpSp>
        <p:nvGrpSpPr>
          <p:cNvPr id="5" name="Group 4">
            <a:extLst>
              <a:ext uri="{FF2B5EF4-FFF2-40B4-BE49-F238E27FC236}">
                <a16:creationId xmlns:a16="http://schemas.microsoft.com/office/drawing/2014/main" id="{F78EF038-17AC-C102-3008-36372DF82076}"/>
              </a:ext>
            </a:extLst>
          </p:cNvPr>
          <p:cNvGrpSpPr/>
          <p:nvPr/>
        </p:nvGrpSpPr>
        <p:grpSpPr>
          <a:xfrm>
            <a:off x="5574726" y="3353359"/>
            <a:ext cx="5891206" cy="2885669"/>
            <a:chOff x="4096654" y="1258068"/>
            <a:chExt cx="5891206" cy="2885669"/>
          </a:xfrm>
        </p:grpSpPr>
        <p:grpSp>
          <p:nvGrpSpPr>
            <p:cNvPr id="7" name="Group 6">
              <a:extLst>
                <a:ext uri="{FF2B5EF4-FFF2-40B4-BE49-F238E27FC236}">
                  <a16:creationId xmlns:a16="http://schemas.microsoft.com/office/drawing/2014/main" id="{7FB5A3C8-E1B2-CBD9-E05B-4AB7670348AE}"/>
                </a:ext>
              </a:extLst>
            </p:cNvPr>
            <p:cNvGrpSpPr/>
            <p:nvPr/>
          </p:nvGrpSpPr>
          <p:grpSpPr>
            <a:xfrm>
              <a:off x="4391800" y="1258068"/>
              <a:ext cx="228166" cy="1571571"/>
              <a:chOff x="1233989" y="3871635"/>
              <a:chExt cx="634611" cy="2026895"/>
            </a:xfrm>
          </p:grpSpPr>
          <p:sp>
            <p:nvSpPr>
              <p:cNvPr id="18" name="Double Wave 17">
                <a:extLst>
                  <a:ext uri="{FF2B5EF4-FFF2-40B4-BE49-F238E27FC236}">
                    <a16:creationId xmlns:a16="http://schemas.microsoft.com/office/drawing/2014/main" id="{97B77D62-16E8-6731-89FC-F81594FE5010}"/>
                  </a:ext>
                </a:extLst>
              </p:cNvPr>
              <p:cNvSpPr/>
              <p:nvPr/>
            </p:nvSpPr>
            <p:spPr>
              <a:xfrm rot="16385406">
                <a:off x="549991" y="4555633"/>
                <a:ext cx="1994493" cy="626497"/>
              </a:xfrm>
              <a:prstGeom prst="doubleWave">
                <a:avLst>
                  <a:gd name="adj1" fmla="val 10695"/>
                  <a:gd name="adj2" fmla="val -10000"/>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uble Wave 18">
                <a:extLst>
                  <a:ext uri="{FF2B5EF4-FFF2-40B4-BE49-F238E27FC236}">
                    <a16:creationId xmlns:a16="http://schemas.microsoft.com/office/drawing/2014/main" id="{1C71A190-5886-BCDD-67B2-4F6B87627736}"/>
                  </a:ext>
                </a:extLst>
              </p:cNvPr>
              <p:cNvSpPr/>
              <p:nvPr/>
            </p:nvSpPr>
            <p:spPr>
              <a:xfrm rot="16385406">
                <a:off x="669389" y="4699320"/>
                <a:ext cx="1853907" cy="544514"/>
              </a:xfrm>
              <a:prstGeom prst="doubleWave">
                <a:avLst>
                  <a:gd name="adj1" fmla="val 10695"/>
                  <a:gd name="adj2" fmla="val -10000"/>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Chord 122">
              <a:extLst>
                <a:ext uri="{FF2B5EF4-FFF2-40B4-BE49-F238E27FC236}">
                  <a16:creationId xmlns:a16="http://schemas.microsoft.com/office/drawing/2014/main" id="{3CFDD72C-EC86-BD3E-DF65-79BC0E35308A}"/>
                </a:ext>
              </a:extLst>
            </p:cNvPr>
            <p:cNvSpPr/>
            <p:nvPr/>
          </p:nvSpPr>
          <p:spPr>
            <a:xfrm rot="18133924">
              <a:off x="5120773" y="1705817"/>
              <a:ext cx="793560" cy="2841798"/>
            </a:xfrm>
            <a:custGeom>
              <a:avLst/>
              <a:gdLst>
                <a:gd name="connsiteX0" fmla="*/ 1248423 w 1377388"/>
                <a:gd name="connsiteY0" fmla="*/ 1520427 h 1921397"/>
                <a:gd name="connsiteX1" fmla="*/ 329362 w 1377388"/>
                <a:gd name="connsiteY1" fmla="*/ 1780264 h 1921397"/>
                <a:gd name="connsiteX2" fmla="*/ 297 w 1377388"/>
                <a:gd name="connsiteY2" fmla="*/ 932456 h 1921397"/>
                <a:gd name="connsiteX3" fmla="*/ 390840 w 1377388"/>
                <a:gd name="connsiteY3" fmla="*/ 94495 h 1921397"/>
                <a:gd name="connsiteX4" fmla="*/ 1248423 w 1377388"/>
                <a:gd name="connsiteY4" fmla="*/ 1520427 h 1921397"/>
                <a:gd name="connsiteX0" fmla="*/ 1248126 w 1248126"/>
                <a:gd name="connsiteY0" fmla="*/ 1425932 h 1826986"/>
                <a:gd name="connsiteX1" fmla="*/ 329065 w 1248126"/>
                <a:gd name="connsiteY1" fmla="*/ 1685769 h 1826986"/>
                <a:gd name="connsiteX2" fmla="*/ 0 w 1248126"/>
                <a:gd name="connsiteY2" fmla="*/ 837961 h 1826986"/>
                <a:gd name="connsiteX3" fmla="*/ 390543 w 1248126"/>
                <a:gd name="connsiteY3" fmla="*/ 0 h 1826986"/>
                <a:gd name="connsiteX4" fmla="*/ 1248126 w 1248126"/>
                <a:gd name="connsiteY4" fmla="*/ 1425932 h 1826986"/>
                <a:gd name="connsiteX0" fmla="*/ 1248126 w 1248126"/>
                <a:gd name="connsiteY0" fmla="*/ 1425932 h 2403885"/>
                <a:gd name="connsiteX1" fmla="*/ 597938 w 1248126"/>
                <a:gd name="connsiteY1" fmla="*/ 2350925 h 2403885"/>
                <a:gd name="connsiteX2" fmla="*/ 0 w 1248126"/>
                <a:gd name="connsiteY2" fmla="*/ 837961 h 2403885"/>
                <a:gd name="connsiteX3" fmla="*/ 390543 w 1248126"/>
                <a:gd name="connsiteY3" fmla="*/ 0 h 2403885"/>
                <a:gd name="connsiteX4" fmla="*/ 1248126 w 1248126"/>
                <a:gd name="connsiteY4" fmla="*/ 1425932 h 2403885"/>
                <a:gd name="connsiteX0" fmla="*/ 1013563 w 1013563"/>
                <a:gd name="connsiteY0" fmla="*/ 1425932 h 2363323"/>
                <a:gd name="connsiteX1" fmla="*/ 363375 w 1013563"/>
                <a:gd name="connsiteY1" fmla="*/ 2350925 h 2363323"/>
                <a:gd name="connsiteX2" fmla="*/ 14261 w 1013563"/>
                <a:gd name="connsiteY2" fmla="*/ 776857 h 2363323"/>
                <a:gd name="connsiteX3" fmla="*/ 155980 w 1013563"/>
                <a:gd name="connsiteY3" fmla="*/ 0 h 2363323"/>
                <a:gd name="connsiteX4" fmla="*/ 1013563 w 1013563"/>
                <a:gd name="connsiteY4" fmla="*/ 1425932 h 2363323"/>
                <a:gd name="connsiteX0" fmla="*/ 1013563 w 1013563"/>
                <a:gd name="connsiteY0" fmla="*/ 1425932 h 2363323"/>
                <a:gd name="connsiteX1" fmla="*/ 363375 w 1013563"/>
                <a:gd name="connsiteY1" fmla="*/ 2350925 h 2363323"/>
                <a:gd name="connsiteX2" fmla="*/ 14261 w 1013563"/>
                <a:gd name="connsiteY2" fmla="*/ 776857 h 2363323"/>
                <a:gd name="connsiteX3" fmla="*/ 155980 w 1013563"/>
                <a:gd name="connsiteY3" fmla="*/ 0 h 2363323"/>
                <a:gd name="connsiteX4" fmla="*/ 1013563 w 1013563"/>
                <a:gd name="connsiteY4" fmla="*/ 1425932 h 2363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3563" h="2363323">
                  <a:moveTo>
                    <a:pt x="1013563" y="1425932"/>
                  </a:moveTo>
                  <a:cubicBezTo>
                    <a:pt x="803319" y="1835046"/>
                    <a:pt x="529925" y="2459104"/>
                    <a:pt x="363375" y="2350925"/>
                  </a:cubicBezTo>
                  <a:cubicBezTo>
                    <a:pt x="196825" y="2242746"/>
                    <a:pt x="418885" y="1340554"/>
                    <a:pt x="14261" y="776857"/>
                  </a:cubicBezTo>
                  <a:cubicBezTo>
                    <a:pt x="21835" y="417624"/>
                    <a:pt x="-76313" y="155432"/>
                    <a:pt x="155980" y="0"/>
                  </a:cubicBezTo>
                  <a:cubicBezTo>
                    <a:pt x="299738" y="445225"/>
                    <a:pt x="727702" y="950621"/>
                    <a:pt x="1013563" y="1425932"/>
                  </a:cubicBezTo>
                  <a:close/>
                </a:path>
              </a:pathLst>
            </a:custGeom>
            <a:solidFill>
              <a:srgbClr val="D38E1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hord 9">
              <a:extLst>
                <a:ext uri="{FF2B5EF4-FFF2-40B4-BE49-F238E27FC236}">
                  <a16:creationId xmlns:a16="http://schemas.microsoft.com/office/drawing/2014/main" id="{47590713-17AD-C4DA-9B4C-1A653937FC53}"/>
                </a:ext>
              </a:extLst>
            </p:cNvPr>
            <p:cNvSpPr/>
            <p:nvPr/>
          </p:nvSpPr>
          <p:spPr>
            <a:xfrm rot="17714805">
              <a:off x="5397817" y="2557872"/>
              <a:ext cx="479587" cy="929444"/>
            </a:xfrm>
            <a:prstGeom prst="chord">
              <a:avLst>
                <a:gd name="adj1" fmla="val 2700000"/>
                <a:gd name="adj2" fmla="val 16260012"/>
              </a:avLst>
            </a:prstGeom>
            <a:solidFill>
              <a:srgbClr val="D38E1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8AAD1957-0171-EFFE-C017-937BC0D1E442}"/>
                </a:ext>
              </a:extLst>
            </p:cNvPr>
            <p:cNvSpPr/>
            <p:nvPr/>
          </p:nvSpPr>
          <p:spPr>
            <a:xfrm rot="5160145">
              <a:off x="8294169" y="1797665"/>
              <a:ext cx="1028331" cy="2359051"/>
            </a:xfrm>
            <a:custGeom>
              <a:avLst/>
              <a:gdLst>
                <a:gd name="connsiteX0" fmla="*/ 232175 w 1475546"/>
                <a:gd name="connsiteY0" fmla="*/ 567550 h 2359051"/>
                <a:gd name="connsiteX1" fmla="*/ 398315 w 1475546"/>
                <a:gd name="connsiteY1" fmla="*/ 1049188 h 2359051"/>
                <a:gd name="connsiteX2" fmla="*/ 752033 w 1475546"/>
                <a:gd name="connsiteY2" fmla="*/ 1513088 h 2359051"/>
                <a:gd name="connsiteX3" fmla="*/ 1040470 w 1475546"/>
                <a:gd name="connsiteY3" fmla="*/ 1293158 h 2359051"/>
                <a:gd name="connsiteX4" fmla="*/ 975188 w 1475546"/>
                <a:gd name="connsiteY4" fmla="*/ 609328 h 2359051"/>
                <a:gd name="connsiteX5" fmla="*/ 333033 w 1475546"/>
                <a:gd name="connsiteY5" fmla="*/ 365359 h 2359051"/>
                <a:gd name="connsiteX6" fmla="*/ 232175 w 1475546"/>
                <a:gd name="connsiteY6" fmla="*/ 567550 h 2359051"/>
                <a:gd name="connsiteX7" fmla="*/ 2990 w 1475546"/>
                <a:gd name="connsiteY7" fmla="*/ 407019 h 2359051"/>
                <a:gd name="connsiteX8" fmla="*/ 166018 w 1475546"/>
                <a:gd name="connsiteY8" fmla="*/ 80195 h 2359051"/>
                <a:gd name="connsiteX9" fmla="*/ 1204005 w 1475546"/>
                <a:gd name="connsiteY9" fmla="*/ 474549 h 2359051"/>
                <a:gd name="connsiteX10" fmla="*/ 1309527 w 1475546"/>
                <a:gd name="connsiteY10" fmla="*/ 1579899 h 2359051"/>
                <a:gd name="connsiteX11" fmla="*/ 1253445 w 1475546"/>
                <a:gd name="connsiteY11" fmla="*/ 1622660 h 2359051"/>
                <a:gd name="connsiteX12" fmla="*/ 1363039 w 1475546"/>
                <a:gd name="connsiteY12" fmla="*/ 2359051 h 2359051"/>
                <a:gd name="connsiteX13" fmla="*/ 571709 w 1475546"/>
                <a:gd name="connsiteY13" fmla="*/ 2359051 h 2359051"/>
                <a:gd name="connsiteX14" fmla="*/ 668815 w 1475546"/>
                <a:gd name="connsiteY14" fmla="*/ 1706567 h 2359051"/>
                <a:gd name="connsiteX15" fmla="*/ 271540 w 1475546"/>
                <a:gd name="connsiteY15" fmla="*/ 1185544 h 2359051"/>
                <a:gd name="connsiteX16" fmla="*/ 2990 w 1475546"/>
                <a:gd name="connsiteY16" fmla="*/ 407019 h 2359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475546" h="2359051">
                  <a:moveTo>
                    <a:pt x="232175" y="567550"/>
                  </a:moveTo>
                  <a:cubicBezTo>
                    <a:pt x="219016" y="709418"/>
                    <a:pt x="276219" y="889060"/>
                    <a:pt x="398315" y="1049188"/>
                  </a:cubicBezTo>
                  <a:lnTo>
                    <a:pt x="752033" y="1513088"/>
                  </a:lnTo>
                  <a:lnTo>
                    <a:pt x="1040470" y="1293158"/>
                  </a:lnTo>
                  <a:cubicBezTo>
                    <a:pt x="1199769" y="1171694"/>
                    <a:pt x="1170542" y="865532"/>
                    <a:pt x="975188" y="609328"/>
                  </a:cubicBezTo>
                  <a:cubicBezTo>
                    <a:pt x="779835" y="353124"/>
                    <a:pt x="492332" y="243895"/>
                    <a:pt x="333033" y="365359"/>
                  </a:cubicBezTo>
                  <a:cubicBezTo>
                    <a:pt x="273296" y="410907"/>
                    <a:pt x="240071" y="482430"/>
                    <a:pt x="232175" y="567550"/>
                  </a:cubicBezTo>
                  <a:close/>
                  <a:moveTo>
                    <a:pt x="2990" y="407019"/>
                  </a:moveTo>
                  <a:cubicBezTo>
                    <a:pt x="15753" y="269430"/>
                    <a:pt x="69459" y="153820"/>
                    <a:pt x="166018" y="80195"/>
                  </a:cubicBezTo>
                  <a:cubicBezTo>
                    <a:pt x="423511" y="-116141"/>
                    <a:pt x="888234" y="60417"/>
                    <a:pt x="1204005" y="474549"/>
                  </a:cubicBezTo>
                  <a:cubicBezTo>
                    <a:pt x="1519777" y="888681"/>
                    <a:pt x="1567020" y="1383563"/>
                    <a:pt x="1309527" y="1579899"/>
                  </a:cubicBezTo>
                  <a:lnTo>
                    <a:pt x="1253445" y="1622660"/>
                  </a:lnTo>
                  <a:lnTo>
                    <a:pt x="1363039" y="2359051"/>
                  </a:lnTo>
                  <a:lnTo>
                    <a:pt x="571709" y="2359051"/>
                  </a:lnTo>
                  <a:lnTo>
                    <a:pt x="668815" y="1706567"/>
                  </a:lnTo>
                  <a:lnTo>
                    <a:pt x="271540" y="1185544"/>
                  </a:lnTo>
                  <a:cubicBezTo>
                    <a:pt x="74183" y="926711"/>
                    <a:pt x="-18281" y="636336"/>
                    <a:pt x="2990" y="407019"/>
                  </a:cubicBezTo>
                  <a:close/>
                </a:path>
              </a:pathLst>
            </a:custGeom>
            <a:solidFill>
              <a:srgbClr val="D38E1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11">
              <a:extLst>
                <a:ext uri="{FF2B5EF4-FFF2-40B4-BE49-F238E27FC236}">
                  <a16:creationId xmlns:a16="http://schemas.microsoft.com/office/drawing/2014/main" id="{48444E1C-F03F-1714-AB99-56AC807FADFC}"/>
                </a:ext>
              </a:extLst>
            </p:cNvPr>
            <p:cNvSpPr/>
            <p:nvPr/>
          </p:nvSpPr>
          <p:spPr>
            <a:xfrm>
              <a:off x="6206921" y="3484408"/>
              <a:ext cx="1617563" cy="540461"/>
            </a:xfrm>
            <a:prstGeom prst="rect">
              <a:avLst/>
            </a:prstGeom>
            <a:solidFill>
              <a:srgbClr val="D38E1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a:extLst>
                <a:ext uri="{FF2B5EF4-FFF2-40B4-BE49-F238E27FC236}">
                  <a16:creationId xmlns:a16="http://schemas.microsoft.com/office/drawing/2014/main" id="{06E3FA36-4E19-A427-04E0-1CFF054204D9}"/>
                </a:ext>
              </a:extLst>
            </p:cNvPr>
            <p:cNvSpPr/>
            <p:nvPr/>
          </p:nvSpPr>
          <p:spPr>
            <a:xfrm>
              <a:off x="5382229" y="3959479"/>
              <a:ext cx="3472405" cy="184258"/>
            </a:xfrm>
            <a:prstGeom prst="trapezoid">
              <a:avLst/>
            </a:prstGeom>
            <a:solidFill>
              <a:srgbClr val="D38E1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5803898-E70D-EA5C-ED06-9C7C79992DD6}"/>
                </a:ext>
              </a:extLst>
            </p:cNvPr>
            <p:cNvSpPr/>
            <p:nvPr/>
          </p:nvSpPr>
          <p:spPr>
            <a:xfrm>
              <a:off x="5851002" y="2560785"/>
              <a:ext cx="2413321" cy="1282585"/>
            </a:xfrm>
            <a:prstGeom prst="ellipse">
              <a:avLst/>
            </a:prstGeom>
            <a:solidFill>
              <a:srgbClr val="D38E1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a:extLst>
                <a:ext uri="{FF2B5EF4-FFF2-40B4-BE49-F238E27FC236}">
                  <a16:creationId xmlns:a16="http://schemas.microsoft.com/office/drawing/2014/main" id="{E8C9889C-06CE-6FE7-6DE8-FDA60285E153}"/>
                </a:ext>
              </a:extLst>
            </p:cNvPr>
            <p:cNvSpPr/>
            <p:nvPr/>
          </p:nvSpPr>
          <p:spPr>
            <a:xfrm>
              <a:off x="5969642" y="2655782"/>
              <a:ext cx="2176040" cy="244543"/>
            </a:xfrm>
            <a:prstGeom prst="trapezoid">
              <a:avLst/>
            </a:prstGeom>
            <a:solidFill>
              <a:srgbClr val="D38E1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rapezoid 15">
              <a:extLst>
                <a:ext uri="{FF2B5EF4-FFF2-40B4-BE49-F238E27FC236}">
                  <a16:creationId xmlns:a16="http://schemas.microsoft.com/office/drawing/2014/main" id="{CC4885D5-27DF-2DDA-D650-258C1AF8FE4A}"/>
                </a:ext>
              </a:extLst>
            </p:cNvPr>
            <p:cNvSpPr/>
            <p:nvPr/>
          </p:nvSpPr>
          <p:spPr>
            <a:xfrm rot="10800000">
              <a:off x="6206922" y="2530750"/>
              <a:ext cx="1617563" cy="125031"/>
            </a:xfrm>
            <a:prstGeom prst="trapezoid">
              <a:avLst/>
            </a:prstGeom>
            <a:solidFill>
              <a:srgbClr val="D38E1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07B7019-63FB-439C-35FC-250FE7413211}"/>
                </a:ext>
              </a:extLst>
            </p:cNvPr>
            <p:cNvSpPr/>
            <p:nvPr/>
          </p:nvSpPr>
          <p:spPr>
            <a:xfrm>
              <a:off x="6700758" y="2207873"/>
              <a:ext cx="629889" cy="334761"/>
            </a:xfrm>
            <a:prstGeom prst="ellipse">
              <a:avLst/>
            </a:prstGeom>
            <a:solidFill>
              <a:srgbClr val="D38E13"/>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54967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8BB60-1A5D-FE70-28CE-3930AFED963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4E41DD3-6D7B-4F59-608C-81D171920FB4}"/>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4C9B9540-2321-101F-DAEC-3EFE84C2CF8F}"/>
              </a:ext>
            </a:extLst>
          </p:cNvPr>
          <p:cNvSpPr txBox="1"/>
          <p:nvPr/>
        </p:nvSpPr>
        <p:spPr>
          <a:xfrm>
            <a:off x="559132" y="1586789"/>
            <a:ext cx="2664391" cy="707886"/>
          </a:xfrm>
          <a:prstGeom prst="rect">
            <a:avLst/>
          </a:prstGeom>
          <a:noFill/>
        </p:spPr>
        <p:txBody>
          <a:bodyPr wrap="square">
            <a:spAutoFit/>
          </a:bodyPr>
          <a:lstStyle/>
          <a:p>
            <a:pPr fontAlgn="base"/>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ח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Cheth</a:t>
            </a:r>
          </a:p>
        </p:txBody>
      </p:sp>
      <p:sp>
        <p:nvSpPr>
          <p:cNvPr id="4" name="TextBox 3">
            <a:extLst>
              <a:ext uri="{FF2B5EF4-FFF2-40B4-BE49-F238E27FC236}">
                <a16:creationId xmlns:a16="http://schemas.microsoft.com/office/drawing/2014/main" id="{4E862D24-D788-153B-A3A3-51CDA424D8EF}"/>
              </a:ext>
            </a:extLst>
          </p:cNvPr>
          <p:cNvSpPr txBox="1"/>
          <p:nvPr/>
        </p:nvSpPr>
        <p:spPr>
          <a:xfrm>
            <a:off x="3049044" y="1432901"/>
            <a:ext cx="6093912" cy="954107"/>
          </a:xfrm>
          <a:prstGeom prst="rect">
            <a:avLst/>
          </a:prstGeom>
          <a:noFill/>
        </p:spPr>
        <p:txBody>
          <a:bodyPr wrap="square">
            <a:spAutoFit/>
          </a:bodyPr>
          <a:lstStyle/>
          <a:p>
            <a:pPr fontAlgn="base"/>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eighth letter of the Hebrew alphabet.</a:t>
            </a:r>
          </a:p>
          <a:p>
            <a:pPr fontAlgn="base"/>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The ancient form of Cheth was a picture of a tent wall or fence, symbolizing protection, separation, or a partition</a:t>
            </a:r>
            <a:endParaRPr lang="en-US" sz="2000" b="1"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36A50B4B-3228-B654-D176-3AC6C6D25589}"/>
              </a:ext>
            </a:extLst>
          </p:cNvPr>
          <p:cNvSpPr txBox="1"/>
          <p:nvPr/>
        </p:nvSpPr>
        <p:spPr>
          <a:xfrm>
            <a:off x="4899528" y="3401003"/>
            <a:ext cx="6561787" cy="2308324"/>
          </a:xfrm>
          <a:prstGeom prst="rect">
            <a:avLst/>
          </a:prstGeom>
          <a:noFill/>
        </p:spPr>
        <p:txBody>
          <a:bodyPr wrap="square">
            <a:spAutoFit/>
          </a:bodyPr>
          <a:lstStyle/>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symbolic meanings related to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life, new beginnings, grace, and connection</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The number eight is often associated with a new cycle, going beyond the natural order of seven (the days of the week). Examples include the eight people saved in Noah's Ark and the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brit </a:t>
            </a:r>
            <a:r>
              <a:rPr lang="en-US" i="1" dirty="0" err="1">
                <a:solidFill>
                  <a:schemeClr val="bg1"/>
                </a:solidFill>
                <a:latin typeface="Calibri" panose="020F0502020204030204" pitchFamily="34" charset="0"/>
                <a:ea typeface="Calibri" panose="020F0502020204030204" pitchFamily="34" charset="0"/>
                <a:cs typeface="Calibri" panose="020F0502020204030204" pitchFamily="34" charset="0"/>
              </a:rPr>
              <a:t>milah</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(circumcision) on the eighth day</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010456F4-7E7C-36E1-60E5-2ED8EC118FDE}"/>
              </a:ext>
            </a:extLst>
          </p:cNvPr>
          <p:cNvSpPr txBox="1"/>
          <p:nvPr/>
        </p:nvSpPr>
        <p:spPr>
          <a:xfrm>
            <a:off x="100208" y="13676"/>
            <a:ext cx="12091792" cy="1323439"/>
          </a:xfrm>
          <a:prstGeom prst="rect">
            <a:avLst/>
          </a:prstGeom>
          <a:noFill/>
        </p:spPr>
        <p:txBody>
          <a:bodyPr wrap="square">
            <a:spAutoFit/>
          </a:bodyPr>
          <a:lstStyle/>
          <a:p>
            <a:pPr algn="ctr"/>
            <a:r>
              <a:rPr lang="en-US" sz="4000" i="1" dirty="0">
                <a:solidFill>
                  <a:schemeClr val="bg1"/>
                </a:solidFill>
                <a:latin typeface="Rockwell" panose="02060603020205020403" pitchFamily="18" charset="0"/>
              </a:rPr>
              <a:t>Make faithful people our companions.</a:t>
            </a:r>
          </a:p>
          <a:p>
            <a:pPr algn="ctr"/>
            <a:r>
              <a:rPr lang="en-US" sz="4000" i="1" dirty="0">
                <a:solidFill>
                  <a:schemeClr val="bg1"/>
                </a:solidFill>
                <a:latin typeface="Rockwell" panose="02060603020205020403" pitchFamily="18" charset="0"/>
              </a:rPr>
              <a:t>Psalm 57-64</a:t>
            </a:r>
            <a:endParaRPr lang="en-US" sz="4000"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76E21CFD-10A7-253F-D2A7-60EAAB31F5A8}"/>
              </a:ext>
            </a:extLst>
          </p:cNvPr>
          <p:cNvPicPr>
            <a:picLocks noChangeAspect="1"/>
          </p:cNvPicPr>
          <p:nvPr/>
        </p:nvPicPr>
        <p:blipFill>
          <a:blip r:embed="rId3"/>
          <a:stretch>
            <a:fillRect/>
          </a:stretch>
        </p:blipFill>
        <p:spPr>
          <a:xfrm>
            <a:off x="596893" y="3558298"/>
            <a:ext cx="3705742" cy="2010056"/>
          </a:xfrm>
          <a:prstGeom prst="rect">
            <a:avLst/>
          </a:prstGeom>
        </p:spPr>
      </p:pic>
    </p:spTree>
    <p:extLst>
      <p:ext uri="{BB962C8B-B14F-4D97-AF65-F5344CB8AC3E}">
        <p14:creationId xmlns:p14="http://schemas.microsoft.com/office/powerpoint/2010/main" val="2935232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21639-6194-B6CA-0564-3DBB8F121D1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E81E840-AAE8-A3E3-9BA7-4095C12E4249}"/>
              </a:ext>
            </a:extLst>
          </p:cNvPr>
          <p:cNvPicPr>
            <a:picLocks noChangeAspect="1"/>
          </p:cNvPicPr>
          <p:nvPr/>
        </p:nvPicPr>
        <p:blipFill>
          <a:blip r:embed="rId2"/>
          <a:stretch>
            <a:fillRect/>
          </a:stretch>
        </p:blipFill>
        <p:spPr>
          <a:xfrm>
            <a:off x="0" y="-55994"/>
            <a:ext cx="12192000" cy="6913994"/>
          </a:xfrm>
          <a:prstGeom prst="rect">
            <a:avLst/>
          </a:prstGeom>
        </p:spPr>
      </p:pic>
      <p:sp>
        <p:nvSpPr>
          <p:cNvPr id="25" name="TextBox 24">
            <a:extLst>
              <a:ext uri="{FF2B5EF4-FFF2-40B4-BE49-F238E27FC236}">
                <a16:creationId xmlns:a16="http://schemas.microsoft.com/office/drawing/2014/main" id="{6C3F5ABF-4297-DDB3-A4D5-4F3CE49DEAC9}"/>
              </a:ext>
            </a:extLst>
          </p:cNvPr>
          <p:cNvSpPr txBox="1"/>
          <p:nvPr/>
        </p:nvSpPr>
        <p:spPr>
          <a:xfrm>
            <a:off x="5565731" y="1375536"/>
            <a:ext cx="6626269" cy="5324535"/>
          </a:xfrm>
          <a:prstGeom prst="rect">
            <a:avLst/>
          </a:prstGeom>
          <a:noFill/>
        </p:spPr>
        <p:txBody>
          <a:bodyPr wrap="square">
            <a:spAutoFit/>
          </a:bodyPr>
          <a:lstStyle/>
          <a:p>
            <a:pPr fontAlgn="base"/>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In Exodus 12 we see the instructions that were given to the Israelites:</a:t>
            </a:r>
          </a:p>
          <a:p>
            <a:pPr fontAlgn="base"/>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fontAlgn="base"/>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“Then Moses called all the elders of Israel and said to them, “Go and select lambs for yourselves according to your clans, and kill the Passover lamb. Take a bunch of hyssop and dip it in the blood that is in the basin, and touch the lintel and the two doorposts with the blood that is in the basin. None of you shall go out of the door of his house until the morning. For the Lord will pass through to strike the Egyptians, and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when he sees the blood on the lintel and on the two doorposts, the Lord will pass over the door and will not allow the destroyer to enter your houses to strike you.</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fontAlgn="base"/>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fontAlgn="base"/>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There are three letters in the Hebrew alphabet that resemble this blood-splattered, the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hey</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the </a:t>
            </a:r>
            <a:r>
              <a:rPr lang="en-US" sz="2000" i="1" dirty="0" err="1">
                <a:solidFill>
                  <a:schemeClr val="bg1"/>
                </a:solidFill>
                <a:latin typeface="Calibri" panose="020F0502020204030204" pitchFamily="34" charset="0"/>
                <a:ea typeface="Calibri" panose="020F0502020204030204" pitchFamily="34" charset="0"/>
                <a:cs typeface="Calibri" panose="020F0502020204030204" pitchFamily="34" charset="0"/>
              </a:rPr>
              <a:t>chet</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and the </a:t>
            </a:r>
            <a:r>
              <a:rPr lang="en-US" sz="2000" i="1" dirty="0" err="1">
                <a:solidFill>
                  <a:schemeClr val="bg1"/>
                </a:solidFill>
                <a:latin typeface="Calibri" panose="020F0502020204030204" pitchFamily="34" charset="0"/>
                <a:ea typeface="Calibri" panose="020F0502020204030204" pitchFamily="34" charset="0"/>
                <a:cs typeface="Calibri" panose="020F0502020204030204" pitchFamily="34" charset="0"/>
              </a:rPr>
              <a:t>tav</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fontAlgn="base"/>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See Notes</a:t>
            </a:r>
          </a:p>
        </p:txBody>
      </p:sp>
      <p:sp>
        <p:nvSpPr>
          <p:cNvPr id="28" name="TextBox 27">
            <a:extLst>
              <a:ext uri="{FF2B5EF4-FFF2-40B4-BE49-F238E27FC236}">
                <a16:creationId xmlns:a16="http://schemas.microsoft.com/office/drawing/2014/main" id="{F2999784-65CC-0766-0D1F-D2F37B933438}"/>
              </a:ext>
            </a:extLst>
          </p:cNvPr>
          <p:cNvSpPr txBox="1"/>
          <p:nvPr/>
        </p:nvSpPr>
        <p:spPr>
          <a:xfrm>
            <a:off x="100208" y="13676"/>
            <a:ext cx="12091792" cy="584775"/>
          </a:xfrm>
          <a:prstGeom prst="rect">
            <a:avLst/>
          </a:prstGeom>
          <a:noFill/>
        </p:spPr>
        <p:txBody>
          <a:bodyPr wrap="square">
            <a:spAutoFit/>
          </a:bodyPr>
          <a:lstStyle/>
          <a:p>
            <a:pPr algn="ctr"/>
            <a:r>
              <a:rPr lang="en-US" sz="3200" i="1" dirty="0">
                <a:solidFill>
                  <a:schemeClr val="bg1"/>
                </a:solidFill>
                <a:latin typeface="Rockwell" panose="02060603020205020403" pitchFamily="18" charset="0"/>
              </a:rPr>
              <a:t>Symbol Over the Door</a:t>
            </a:r>
            <a:endParaRPr lang="en-US" sz="3200" dirty="0">
              <a:solidFill>
                <a:schemeClr val="bg1"/>
              </a:solidFill>
              <a:latin typeface="Rockwell" panose="02060603020205020403" pitchFamily="18" charset="0"/>
            </a:endParaRPr>
          </a:p>
        </p:txBody>
      </p:sp>
      <p:sp>
        <p:nvSpPr>
          <p:cNvPr id="2" name="TextBox 1">
            <a:extLst>
              <a:ext uri="{FF2B5EF4-FFF2-40B4-BE49-F238E27FC236}">
                <a16:creationId xmlns:a16="http://schemas.microsoft.com/office/drawing/2014/main" id="{81CE6B82-0F73-9A97-A544-BA9CC5840C6C}"/>
              </a:ext>
            </a:extLst>
          </p:cNvPr>
          <p:cNvSpPr txBox="1"/>
          <p:nvPr/>
        </p:nvSpPr>
        <p:spPr>
          <a:xfrm>
            <a:off x="496502" y="548169"/>
            <a:ext cx="2664391" cy="707886"/>
          </a:xfrm>
          <a:prstGeom prst="rect">
            <a:avLst/>
          </a:prstGeom>
          <a:noFill/>
        </p:spPr>
        <p:txBody>
          <a:bodyPr wrap="square">
            <a:spAutoFit/>
          </a:bodyPr>
          <a:lstStyle/>
          <a:p>
            <a:pPr fontAlgn="base"/>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ח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Cheth</a:t>
            </a:r>
          </a:p>
        </p:txBody>
      </p:sp>
      <p:pic>
        <p:nvPicPr>
          <p:cNvPr id="5" name="Picture 4">
            <a:extLst>
              <a:ext uri="{FF2B5EF4-FFF2-40B4-BE49-F238E27FC236}">
                <a16:creationId xmlns:a16="http://schemas.microsoft.com/office/drawing/2014/main" id="{121C5172-AE33-D02B-8555-8456B88D592E}"/>
              </a:ext>
            </a:extLst>
          </p:cNvPr>
          <p:cNvPicPr>
            <a:picLocks noChangeAspect="1"/>
          </p:cNvPicPr>
          <p:nvPr/>
        </p:nvPicPr>
        <p:blipFill>
          <a:blip r:embed="rId3"/>
          <a:stretch>
            <a:fillRect/>
          </a:stretch>
        </p:blipFill>
        <p:spPr>
          <a:xfrm>
            <a:off x="320310" y="1864333"/>
            <a:ext cx="4925112" cy="4039164"/>
          </a:xfrm>
          <a:prstGeom prst="rect">
            <a:avLst/>
          </a:prstGeom>
        </p:spPr>
      </p:pic>
    </p:spTree>
    <p:extLst>
      <p:ext uri="{BB962C8B-B14F-4D97-AF65-F5344CB8AC3E}">
        <p14:creationId xmlns:p14="http://schemas.microsoft.com/office/powerpoint/2010/main" val="1051550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53133-1EC9-F489-5CAA-1419C954D3F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C4B31CC-99BF-63AE-E429-6E4441F50A12}"/>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143AC87C-3965-0FD0-C340-32B8E47ED762}"/>
              </a:ext>
            </a:extLst>
          </p:cNvPr>
          <p:cNvSpPr txBox="1"/>
          <p:nvPr/>
        </p:nvSpPr>
        <p:spPr>
          <a:xfrm>
            <a:off x="559132" y="1586789"/>
            <a:ext cx="2664391" cy="707886"/>
          </a:xfrm>
          <a:prstGeom prst="rect">
            <a:avLst/>
          </a:prstGeom>
          <a:noFill/>
        </p:spPr>
        <p:txBody>
          <a:bodyPr wrap="square">
            <a:spAutoFit/>
          </a:bodyPr>
          <a:lstStyle/>
          <a:p>
            <a:pPr fontAlgn="base"/>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ט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4000" cap="all" dirty="0" err="1">
                <a:solidFill>
                  <a:schemeClr val="bg1"/>
                </a:solidFill>
                <a:latin typeface="Calibri" panose="020F0502020204030204" pitchFamily="34" charset="0"/>
                <a:ea typeface="Calibri" panose="020F0502020204030204" pitchFamily="34" charset="0"/>
                <a:cs typeface="Calibri" panose="020F0502020204030204" pitchFamily="34" charset="0"/>
              </a:rPr>
              <a:t>Teth</a:t>
            </a:r>
            <a:endPar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FDD28972-D33C-E05E-9ADF-A49C818CC274}"/>
              </a:ext>
            </a:extLst>
          </p:cNvPr>
          <p:cNvSpPr txBox="1"/>
          <p:nvPr/>
        </p:nvSpPr>
        <p:spPr>
          <a:xfrm>
            <a:off x="3049044" y="1432901"/>
            <a:ext cx="6093912" cy="1015663"/>
          </a:xfrm>
          <a:prstGeom prst="rect">
            <a:avLst/>
          </a:prstGeom>
          <a:noFill/>
        </p:spPr>
        <p:txBody>
          <a:bodyPr wrap="square">
            <a:spAutoFit/>
          </a:bodyPr>
          <a:lstStyle/>
          <a:p>
            <a:pPr fontAlgn="base"/>
            <a:r>
              <a:rPr lang="en-US" sz="20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ninth letter of the Hebrew alphabet.</a:t>
            </a:r>
          </a:p>
          <a:p>
            <a:pPr fontAlgn="base"/>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It is used to represent the number nine and the word for "good" (tov)</a:t>
            </a:r>
            <a:endParaRPr lang="en-US" sz="2000"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B4578537-46D0-0EA7-7CA8-9E1D4BA49211}"/>
              </a:ext>
            </a:extLst>
          </p:cNvPr>
          <p:cNvSpPr txBox="1"/>
          <p:nvPr/>
        </p:nvSpPr>
        <p:spPr>
          <a:xfrm>
            <a:off x="4661534" y="2200674"/>
            <a:ext cx="7401031" cy="1200329"/>
          </a:xfrm>
          <a:prstGeom prst="rect">
            <a:avLst/>
          </a:prstGeom>
          <a:noFill/>
        </p:spPr>
        <p:txBody>
          <a:bodyPr wrap="square">
            <a:spAutoFit/>
          </a:bodyPr>
          <a:lstStyle/>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The letter also has symbolic meanings, such as truth, eternity, and representing a staff or the concept of good works in the Bible</a:t>
            </a:r>
          </a:p>
        </p:txBody>
      </p:sp>
      <p:sp>
        <p:nvSpPr>
          <p:cNvPr id="28" name="TextBox 27">
            <a:extLst>
              <a:ext uri="{FF2B5EF4-FFF2-40B4-BE49-F238E27FC236}">
                <a16:creationId xmlns:a16="http://schemas.microsoft.com/office/drawing/2014/main" id="{7B5BB213-6A86-A3D3-4CB7-191507BD059F}"/>
              </a:ext>
            </a:extLst>
          </p:cNvPr>
          <p:cNvSpPr txBox="1"/>
          <p:nvPr/>
        </p:nvSpPr>
        <p:spPr>
          <a:xfrm>
            <a:off x="100208" y="13676"/>
            <a:ext cx="12091792" cy="584775"/>
          </a:xfrm>
          <a:prstGeom prst="rect">
            <a:avLst/>
          </a:prstGeom>
          <a:noFill/>
        </p:spPr>
        <p:txBody>
          <a:bodyPr wrap="square">
            <a:spAutoFit/>
          </a:bodyPr>
          <a:lstStyle/>
          <a:p>
            <a:pPr algn="ctr"/>
            <a:r>
              <a:rPr lang="en-US" sz="3200" i="1" dirty="0">
                <a:solidFill>
                  <a:schemeClr val="bg1"/>
                </a:solidFill>
                <a:latin typeface="Rockwell" panose="02060603020205020403" pitchFamily="18" charset="0"/>
              </a:rPr>
              <a:t>Oh Lord, Teach us Thy statutes Psalm 65-72</a:t>
            </a:r>
            <a:endParaRPr lang="en-US" sz="3200" dirty="0">
              <a:solidFill>
                <a:schemeClr val="bg1"/>
              </a:solidFill>
              <a:latin typeface="Rockwell" panose="02060603020205020403" pitchFamily="18" charset="0"/>
            </a:endParaRPr>
          </a:p>
        </p:txBody>
      </p:sp>
      <p:sp>
        <p:nvSpPr>
          <p:cNvPr id="3" name="TextBox 2">
            <a:extLst>
              <a:ext uri="{FF2B5EF4-FFF2-40B4-BE49-F238E27FC236}">
                <a16:creationId xmlns:a16="http://schemas.microsoft.com/office/drawing/2014/main" id="{795DCA3F-0276-9BF7-DA43-02DF777094DD}"/>
              </a:ext>
            </a:extLst>
          </p:cNvPr>
          <p:cNvSpPr txBox="1"/>
          <p:nvPr/>
        </p:nvSpPr>
        <p:spPr>
          <a:xfrm>
            <a:off x="5113750" y="3932216"/>
            <a:ext cx="6093912" cy="1916550"/>
          </a:xfrm>
          <a:prstGeom prst="rect">
            <a:avLst/>
          </a:prstGeom>
          <a:noFill/>
        </p:spPr>
        <p:txBody>
          <a:bodyPr wrap="square">
            <a:spAutoFit/>
          </a:bodyPr>
          <a:lstStyle/>
          <a:p>
            <a:pPr algn="l">
              <a:lnSpc>
                <a:spcPts val="1800"/>
              </a:lnSpc>
              <a:spcBef>
                <a:spcPts val="750"/>
              </a:spcBef>
              <a:spcAft>
                <a:spcPts val="900"/>
              </a:spcAft>
            </a:pPr>
            <a:r>
              <a:rPr lang="en-US" sz="20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Truth and eternity:</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Some interpretations link the letter to the concepts of truth and eternity.</a:t>
            </a:r>
          </a:p>
          <a:p>
            <a:pPr algn="l">
              <a:lnSpc>
                <a:spcPts val="1800"/>
              </a:lnSpc>
              <a:spcBef>
                <a:spcPts val="750"/>
              </a:spcBef>
              <a:spcAft>
                <a:spcPts val="900"/>
              </a:spcAft>
            </a:pPr>
            <a:r>
              <a:rPr lang="en-US" sz="20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Staff:</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It is the central consonant in the Hebrew word for "staff" (</a:t>
            </a:r>
            <a:r>
              <a:rPr lang="en-US" sz="2000" b="0" i="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mateh</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 symbol of the tribes of Israel.</a:t>
            </a:r>
          </a:p>
          <a:p>
            <a:pPr algn="l">
              <a:lnSpc>
                <a:spcPts val="1800"/>
              </a:lnSpc>
              <a:spcBef>
                <a:spcPts val="750"/>
              </a:spcBef>
              <a:spcAft>
                <a:spcPts val="900"/>
              </a:spcAft>
            </a:pPr>
            <a:r>
              <a:rPr lang="en-US" sz="20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Purity:</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The words for "pure" (</a:t>
            </a:r>
            <a:r>
              <a:rPr lang="en-US" sz="2000" b="0" i="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tahir</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and "impure" (</a:t>
            </a:r>
            <a:r>
              <a:rPr lang="en-US" sz="2000" b="0" i="1"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tamah</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both begin with the letter </a:t>
            </a:r>
            <a:r>
              <a:rPr lang="en-US" sz="2000" b="0"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Teth</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p>
        </p:txBody>
      </p:sp>
      <p:pic>
        <p:nvPicPr>
          <p:cNvPr id="11" name="Picture 10">
            <a:extLst>
              <a:ext uri="{FF2B5EF4-FFF2-40B4-BE49-F238E27FC236}">
                <a16:creationId xmlns:a16="http://schemas.microsoft.com/office/drawing/2014/main" id="{642B734D-688F-92BC-0514-ECA2E503C293}"/>
              </a:ext>
            </a:extLst>
          </p:cNvPr>
          <p:cNvPicPr>
            <a:picLocks noChangeAspect="1"/>
          </p:cNvPicPr>
          <p:nvPr/>
        </p:nvPicPr>
        <p:blipFill>
          <a:blip r:embed="rId3"/>
          <a:stretch>
            <a:fillRect/>
          </a:stretch>
        </p:blipFill>
        <p:spPr>
          <a:xfrm>
            <a:off x="861189" y="3084608"/>
            <a:ext cx="3391373" cy="2305372"/>
          </a:xfrm>
          <a:prstGeom prst="rect">
            <a:avLst/>
          </a:prstGeom>
        </p:spPr>
      </p:pic>
    </p:spTree>
    <p:extLst>
      <p:ext uri="{BB962C8B-B14F-4D97-AF65-F5344CB8AC3E}">
        <p14:creationId xmlns:p14="http://schemas.microsoft.com/office/powerpoint/2010/main" val="296566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63DD8-ABA3-1EA8-F7B3-F979FB47C85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15590D58-5593-9712-236F-D00BA8852151}"/>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000477DD-7666-CD8D-FDB4-CF9B32469915}"/>
              </a:ext>
            </a:extLst>
          </p:cNvPr>
          <p:cNvSpPr txBox="1"/>
          <p:nvPr/>
        </p:nvSpPr>
        <p:spPr>
          <a:xfrm>
            <a:off x="559132" y="1586789"/>
            <a:ext cx="2664391" cy="707886"/>
          </a:xfrm>
          <a:prstGeom prst="rect">
            <a:avLst/>
          </a:prstGeom>
          <a:noFill/>
        </p:spPr>
        <p:txBody>
          <a:bodyPr wrap="square">
            <a:spAutoFit/>
          </a:bodyPr>
          <a:lstStyle/>
          <a:p>
            <a:pPr fontAlgn="base"/>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י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4000" cap="all" dirty="0" err="1">
                <a:solidFill>
                  <a:schemeClr val="bg1"/>
                </a:solidFill>
                <a:latin typeface="Calibri" panose="020F0502020204030204" pitchFamily="34" charset="0"/>
                <a:ea typeface="Calibri" panose="020F0502020204030204" pitchFamily="34" charset="0"/>
                <a:cs typeface="Calibri" panose="020F0502020204030204" pitchFamily="34" charset="0"/>
              </a:rPr>
              <a:t>Jod</a:t>
            </a:r>
            <a:endPar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898A1F1E-DCEF-5B77-D334-69A291200017}"/>
              </a:ext>
            </a:extLst>
          </p:cNvPr>
          <p:cNvSpPr txBox="1"/>
          <p:nvPr/>
        </p:nvSpPr>
        <p:spPr>
          <a:xfrm>
            <a:off x="2429844" y="1383057"/>
            <a:ext cx="6093912" cy="1323439"/>
          </a:xfrm>
          <a:prstGeom prst="rect">
            <a:avLst/>
          </a:prstGeom>
          <a:noFill/>
        </p:spPr>
        <p:txBody>
          <a:bodyPr wrap="square">
            <a:spAutoFit/>
          </a:bodyPr>
          <a:lstStyle/>
          <a:p>
            <a:pPr fontAlgn="base"/>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tenth letter in the Hebrew alphabet.</a:t>
            </a:r>
          </a:p>
          <a:p>
            <a:pPr fontAlgn="base"/>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It is the smallest letter in the Hebrew alphabet and is often described as a mere dot or a divine point of energy in mystical traditions.</a:t>
            </a:r>
            <a:endParaRPr lang="en-US" sz="2000" b="1"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DA9E47E7-FD0D-774F-A681-E9720301B9D4}"/>
              </a:ext>
            </a:extLst>
          </p:cNvPr>
          <p:cNvSpPr txBox="1"/>
          <p:nvPr/>
        </p:nvSpPr>
        <p:spPr>
          <a:xfrm>
            <a:off x="3851638" y="2752438"/>
            <a:ext cx="8404964" cy="3693319"/>
          </a:xfrm>
          <a:prstGeom prst="rect">
            <a:avLst/>
          </a:prstGeom>
          <a:noFill/>
        </p:spPr>
        <p:txBody>
          <a:bodyPr wrap="square">
            <a:spAutoFit/>
          </a:bodyPr>
          <a:lstStyle/>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Its name, Yodh, is related to the Hebrew word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yad</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meaning "hand" or "arm.</a:t>
            </a: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In Jewish mysticism, the Yod is the "atom" from which all other letters and, by extension, all of creation, begin. It is the first letter of the divine name (the </a:t>
            </a:r>
            <a:r>
              <a:rPr lang="en-US" dirty="0" err="1">
                <a:solidFill>
                  <a:schemeClr val="bg1"/>
                </a:solidFill>
                <a:latin typeface="Calibri" panose="020F0502020204030204" pitchFamily="34" charset="0"/>
                <a:ea typeface="Calibri" panose="020F0502020204030204" pitchFamily="34" charset="0"/>
                <a:cs typeface="Calibri" panose="020F0502020204030204" pitchFamily="34" charset="0"/>
              </a:rPr>
              <a:t>Tetragrammaton</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and appears twice within it.</a:t>
            </a: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Humility and Wisdom:</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Its small size is often interpreted as a symbol of humility and wisdom, reflecting the idea that true wisdom is a rare and modest quality.</a:t>
            </a: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Biblical Reference:</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Jesus is thought to have referred to this letter in Matthew 5:18 when he said that not one "jot" (</a:t>
            </a:r>
            <a:r>
              <a:rPr lang="en-US" dirty="0" err="1">
                <a:solidFill>
                  <a:schemeClr val="bg1"/>
                </a:solidFill>
                <a:latin typeface="Calibri" panose="020F0502020204030204" pitchFamily="34" charset="0"/>
                <a:ea typeface="Calibri" panose="020F0502020204030204" pitchFamily="34" charset="0"/>
                <a:cs typeface="Calibri" panose="020F0502020204030204" pitchFamily="34" charset="0"/>
              </a:rPr>
              <a:t>jod</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or "tittle" would pass from the Law until all is fulfilled, emphasizing the eternal nature and precision of God's commandments.</a:t>
            </a: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6E0DE734-6712-E58D-1E71-C84B7B08252A}"/>
              </a:ext>
            </a:extLst>
          </p:cNvPr>
          <p:cNvSpPr txBox="1"/>
          <p:nvPr/>
        </p:nvSpPr>
        <p:spPr>
          <a:xfrm>
            <a:off x="100208" y="13676"/>
            <a:ext cx="12091792" cy="1323439"/>
          </a:xfrm>
          <a:prstGeom prst="rect">
            <a:avLst/>
          </a:prstGeom>
          <a:noFill/>
        </p:spPr>
        <p:txBody>
          <a:bodyPr wrap="square">
            <a:spAutoFit/>
          </a:bodyPr>
          <a:lstStyle/>
          <a:p>
            <a:pPr algn="ctr"/>
            <a:r>
              <a:rPr lang="en-US" sz="4000" i="1" dirty="0">
                <a:solidFill>
                  <a:schemeClr val="bg1"/>
                </a:solidFill>
                <a:latin typeface="Rockwell" panose="02060603020205020403" pitchFamily="18" charset="0"/>
              </a:rPr>
              <a:t>O Lord, let Thy tender mercies come upon us.</a:t>
            </a:r>
          </a:p>
          <a:p>
            <a:pPr algn="ctr"/>
            <a:r>
              <a:rPr lang="en-US" sz="4000" i="1" dirty="0">
                <a:solidFill>
                  <a:schemeClr val="bg1"/>
                </a:solidFill>
                <a:latin typeface="Rockwell" panose="02060603020205020403" pitchFamily="18" charset="0"/>
              </a:rPr>
              <a:t>Psalm 73-80</a:t>
            </a:r>
            <a:endParaRPr lang="en-US" sz="4000"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ADF616CC-AB79-77F0-A93C-BA1BF1465472}"/>
              </a:ext>
            </a:extLst>
          </p:cNvPr>
          <p:cNvPicPr>
            <a:picLocks noChangeAspect="1"/>
          </p:cNvPicPr>
          <p:nvPr/>
        </p:nvPicPr>
        <p:blipFill>
          <a:blip r:embed="rId3"/>
          <a:stretch>
            <a:fillRect/>
          </a:stretch>
        </p:blipFill>
        <p:spPr>
          <a:xfrm>
            <a:off x="559132" y="4075878"/>
            <a:ext cx="3098700" cy="1502180"/>
          </a:xfrm>
          <a:prstGeom prst="rect">
            <a:avLst/>
          </a:prstGeom>
        </p:spPr>
      </p:pic>
    </p:spTree>
    <p:extLst>
      <p:ext uri="{BB962C8B-B14F-4D97-AF65-F5344CB8AC3E}">
        <p14:creationId xmlns:p14="http://schemas.microsoft.com/office/powerpoint/2010/main" val="3556934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6CBC7-CC4A-8C18-ACDA-807EC1730C7C}"/>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8851C3E-1A65-18DA-9C03-CA4B220DDCB7}"/>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A54C8A2B-57E3-DA59-7F79-FF3831EF0731}"/>
              </a:ext>
            </a:extLst>
          </p:cNvPr>
          <p:cNvSpPr txBox="1"/>
          <p:nvPr/>
        </p:nvSpPr>
        <p:spPr>
          <a:xfrm>
            <a:off x="259430" y="1475615"/>
            <a:ext cx="2664391" cy="707886"/>
          </a:xfrm>
          <a:prstGeom prst="rect">
            <a:avLst/>
          </a:prstGeom>
          <a:noFill/>
        </p:spPr>
        <p:txBody>
          <a:bodyPr wrap="square">
            <a:spAutoFit/>
          </a:bodyPr>
          <a:lstStyle/>
          <a:p>
            <a:pPr fontAlgn="base"/>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כ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Caph</a:t>
            </a:r>
          </a:p>
        </p:txBody>
      </p:sp>
      <p:sp>
        <p:nvSpPr>
          <p:cNvPr id="4" name="TextBox 3">
            <a:extLst>
              <a:ext uri="{FF2B5EF4-FFF2-40B4-BE49-F238E27FC236}">
                <a16:creationId xmlns:a16="http://schemas.microsoft.com/office/drawing/2014/main" id="{A455A7E3-C546-8982-0268-B40E646F6475}"/>
              </a:ext>
            </a:extLst>
          </p:cNvPr>
          <p:cNvSpPr txBox="1"/>
          <p:nvPr/>
        </p:nvSpPr>
        <p:spPr>
          <a:xfrm>
            <a:off x="2364283" y="1214005"/>
            <a:ext cx="8921668" cy="1631216"/>
          </a:xfrm>
          <a:prstGeom prst="rect">
            <a:avLst/>
          </a:prstGeom>
          <a:noFill/>
        </p:spPr>
        <p:txBody>
          <a:bodyPr wrap="square">
            <a:spAutoFit/>
          </a:bodyPr>
          <a:lstStyle/>
          <a:p>
            <a:pPr fontAlgn="base"/>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eleventh letter of the Hebrew alphabet. T</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ransliterated as </a:t>
            </a:r>
            <a:r>
              <a:rPr lang="en-US"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Kaph</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 (or </a:t>
            </a:r>
            <a:r>
              <a:rPr lang="en-US"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Kaf</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Caph</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The word "kaph" literally means "palm of the hand" or "sole of the foot".</a:t>
            </a:r>
          </a:p>
          <a:p>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The ancient form of the letter was a pictograph of an open, three-fingered hand.  </a:t>
            </a:r>
            <a:r>
              <a:rPr lang="en-US"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kaf</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 or </a:t>
            </a:r>
            <a:r>
              <a:rPr lang="en-US" sz="2000" b="1" i="1" dirty="0">
                <a:solidFill>
                  <a:schemeClr val="bg1"/>
                </a:solidFill>
                <a:latin typeface="Calibri" panose="020F0502020204030204" pitchFamily="34" charset="0"/>
                <a:ea typeface="Calibri" panose="020F0502020204030204" pitchFamily="34" charset="0"/>
                <a:cs typeface="Calibri" panose="020F0502020204030204" pitchFamily="34" charset="0"/>
              </a:rPr>
              <a:t>spoon</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 symbolizes the Torah that was given from the hand of God</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fontAlgn="base"/>
            <a:endParaRPr lang="en-US" sz="2000" b="1"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7E38F2C6-DD54-1278-EE37-FA9905929C1E}"/>
              </a:ext>
            </a:extLst>
          </p:cNvPr>
          <p:cNvSpPr txBox="1"/>
          <p:nvPr/>
        </p:nvSpPr>
        <p:spPr>
          <a:xfrm>
            <a:off x="4611642" y="3048692"/>
            <a:ext cx="7401031" cy="3416320"/>
          </a:xfrm>
          <a:prstGeom prst="rect">
            <a:avLst/>
          </a:prstGeom>
          <a:noFill/>
        </p:spPr>
        <p:txBody>
          <a:bodyPr wrap="square">
            <a:spAutoFit/>
          </a:bodyPr>
          <a:lstStyle/>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Bending/Bowing</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 The bent shape of the hand or a bent cylinder suggests humility, submission, or bowing down.</a:t>
            </a:r>
          </a:p>
          <a:p>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Containing/Carrying</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 As the palm of a hand can hold things, the letter represents a vessel or a container, implying the ability to carry or receive.</a:t>
            </a:r>
          </a:p>
          <a:p>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Likeness/As</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 When used as a prefix (</a:t>
            </a:r>
            <a:r>
              <a:rPr lang="he-IL" sz="2400" dirty="0">
                <a:solidFill>
                  <a:schemeClr val="bg1"/>
                </a:solidFill>
                <a:latin typeface="Calibri" panose="020F0502020204030204" pitchFamily="34" charset="0"/>
                <a:ea typeface="Calibri" panose="020F0502020204030204" pitchFamily="34" charset="0"/>
                <a:cs typeface="Calibri" panose="020F0502020204030204" pitchFamily="34" charset="0"/>
              </a:rPr>
              <a:t>כְּ◌), </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it often means "like something" or "as something"</a:t>
            </a:r>
          </a:p>
        </p:txBody>
      </p:sp>
      <p:sp>
        <p:nvSpPr>
          <p:cNvPr id="28" name="TextBox 27">
            <a:extLst>
              <a:ext uri="{FF2B5EF4-FFF2-40B4-BE49-F238E27FC236}">
                <a16:creationId xmlns:a16="http://schemas.microsoft.com/office/drawing/2014/main" id="{E1F43C31-DE7C-5481-9DBE-0B0367F5C0B1}"/>
              </a:ext>
            </a:extLst>
          </p:cNvPr>
          <p:cNvSpPr txBox="1"/>
          <p:nvPr/>
        </p:nvSpPr>
        <p:spPr>
          <a:xfrm>
            <a:off x="100208" y="13676"/>
            <a:ext cx="12091792" cy="1200329"/>
          </a:xfrm>
          <a:prstGeom prst="rect">
            <a:avLst/>
          </a:prstGeom>
          <a:noFill/>
        </p:spPr>
        <p:txBody>
          <a:bodyPr wrap="square">
            <a:spAutoFit/>
          </a:bodyPr>
          <a:lstStyle/>
          <a:p>
            <a:pPr algn="ctr"/>
            <a:r>
              <a:rPr lang="en-US" sz="3600" i="1" dirty="0">
                <a:solidFill>
                  <a:schemeClr val="bg1"/>
                </a:solidFill>
                <a:latin typeface="Rockwell" panose="02060603020205020403" pitchFamily="18" charset="0"/>
              </a:rPr>
              <a:t>All the Lord’s commandments are faithful.</a:t>
            </a:r>
          </a:p>
          <a:p>
            <a:pPr algn="ctr"/>
            <a:r>
              <a:rPr lang="en-US" sz="3600" i="1" dirty="0">
                <a:solidFill>
                  <a:schemeClr val="bg1"/>
                </a:solidFill>
                <a:latin typeface="Rockwell" panose="02060603020205020403" pitchFamily="18" charset="0"/>
              </a:rPr>
              <a:t>Psalm 81-88</a:t>
            </a:r>
            <a:endParaRPr lang="en-US" sz="3600" dirty="0">
              <a:solidFill>
                <a:schemeClr val="bg1"/>
              </a:solidFill>
              <a:latin typeface="Rockwell" panose="02060603020205020403" pitchFamily="18" charset="0"/>
            </a:endParaRPr>
          </a:p>
        </p:txBody>
      </p:sp>
      <p:pic>
        <p:nvPicPr>
          <p:cNvPr id="7" name="Picture 6">
            <a:extLst>
              <a:ext uri="{FF2B5EF4-FFF2-40B4-BE49-F238E27FC236}">
                <a16:creationId xmlns:a16="http://schemas.microsoft.com/office/drawing/2014/main" id="{7DFDBFE5-9A0E-4A28-607A-74438308E2B2}"/>
              </a:ext>
            </a:extLst>
          </p:cNvPr>
          <p:cNvPicPr>
            <a:picLocks noChangeAspect="1"/>
          </p:cNvPicPr>
          <p:nvPr/>
        </p:nvPicPr>
        <p:blipFill>
          <a:blip r:embed="rId3"/>
          <a:stretch>
            <a:fillRect/>
          </a:stretch>
        </p:blipFill>
        <p:spPr>
          <a:xfrm>
            <a:off x="747187" y="3401003"/>
            <a:ext cx="3685128" cy="2711698"/>
          </a:xfrm>
          <a:prstGeom prst="rect">
            <a:avLst/>
          </a:prstGeom>
        </p:spPr>
      </p:pic>
    </p:spTree>
    <p:extLst>
      <p:ext uri="{BB962C8B-B14F-4D97-AF65-F5344CB8AC3E}">
        <p14:creationId xmlns:p14="http://schemas.microsoft.com/office/powerpoint/2010/main" val="2640763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79B9D-2F79-7FB4-BC53-1E475FAF07C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3B725B5-685C-A880-D2A9-877EBDF1E035}"/>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16B5D3E0-A7B9-514B-FC31-0F9EE360BC9D}"/>
              </a:ext>
            </a:extLst>
          </p:cNvPr>
          <p:cNvSpPr txBox="1"/>
          <p:nvPr/>
        </p:nvSpPr>
        <p:spPr>
          <a:xfrm>
            <a:off x="0" y="1358346"/>
            <a:ext cx="2664391" cy="707886"/>
          </a:xfrm>
          <a:prstGeom prst="rect">
            <a:avLst/>
          </a:prstGeom>
          <a:noFill/>
        </p:spPr>
        <p:txBody>
          <a:bodyPr wrap="square">
            <a:spAutoFit/>
          </a:bodyPr>
          <a:lstStyle/>
          <a:p>
            <a:pPr fontAlgn="base"/>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ל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Lamed</a:t>
            </a:r>
          </a:p>
        </p:txBody>
      </p:sp>
      <p:sp>
        <p:nvSpPr>
          <p:cNvPr id="4" name="TextBox 3">
            <a:extLst>
              <a:ext uri="{FF2B5EF4-FFF2-40B4-BE49-F238E27FC236}">
                <a16:creationId xmlns:a16="http://schemas.microsoft.com/office/drawing/2014/main" id="{F5D1FE2F-A1D4-D939-97EF-320CFEE09B75}"/>
              </a:ext>
            </a:extLst>
          </p:cNvPr>
          <p:cNvSpPr txBox="1"/>
          <p:nvPr/>
        </p:nvSpPr>
        <p:spPr>
          <a:xfrm>
            <a:off x="2364283" y="1214005"/>
            <a:ext cx="8921668" cy="400110"/>
          </a:xfrm>
          <a:prstGeom prst="rect">
            <a:avLst/>
          </a:prstGeom>
          <a:noFill/>
        </p:spPr>
        <p:txBody>
          <a:bodyPr wrap="square">
            <a:spAutoFit/>
          </a:bodyPr>
          <a:lstStyle/>
          <a:p>
            <a:pPr fontAlgn="base"/>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twelfth letter of the Hebrew alphabet.  Numerical value of 30.</a:t>
            </a:r>
            <a:endParaRPr lang="en-US" sz="2000" b="1"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7B374FA7-A6CE-5D47-1301-9070B7395816}"/>
              </a:ext>
            </a:extLst>
          </p:cNvPr>
          <p:cNvSpPr txBox="1"/>
          <p:nvPr/>
        </p:nvSpPr>
        <p:spPr>
          <a:xfrm>
            <a:off x="4624168" y="2138546"/>
            <a:ext cx="7401031" cy="4708981"/>
          </a:xfrm>
          <a:prstGeom prst="rect">
            <a:avLst/>
          </a:prstGeom>
          <a:noFill/>
        </p:spPr>
        <p:txBody>
          <a:bodyPr wrap="square">
            <a:spAutoFit/>
          </a:bodyPr>
          <a:lstStyle/>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Lamed is unique as the only letter in the Hebrew alphabet that rises above the top line, which is often interpreted spiritually to represent soaring aspirations, royalty, or the "King of Kings“</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Meaning: To Learn/Teach</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The name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lamed</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comes from the Hebrew words </a:t>
            </a:r>
            <a:r>
              <a:rPr lang="en-US" sz="2000" i="1" dirty="0" err="1">
                <a:solidFill>
                  <a:schemeClr val="bg1"/>
                </a:solidFill>
                <a:latin typeface="Calibri" panose="020F0502020204030204" pitchFamily="34" charset="0"/>
                <a:ea typeface="Calibri" panose="020F0502020204030204" pitchFamily="34" charset="0"/>
                <a:cs typeface="Calibri" panose="020F0502020204030204" pitchFamily="34" charset="0"/>
              </a:rPr>
              <a:t>limudim</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(studies) or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melamed</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(teacher), signifying learning and teaching.</a:t>
            </a:r>
          </a:p>
          <a:p>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Pictograph Origin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The ancient pictograph for Lamed was a shepherd's staff or cattle goad (</a:t>
            </a:r>
            <a:r>
              <a:rPr lang="en-US" sz="2000" i="1" dirty="0" err="1">
                <a:solidFill>
                  <a:schemeClr val="bg1"/>
                </a:solidFill>
                <a:latin typeface="Calibri" panose="020F0502020204030204" pitchFamily="34" charset="0"/>
                <a:ea typeface="Calibri" panose="020F0502020204030204" pitchFamily="34" charset="0"/>
                <a:cs typeface="Calibri" panose="020F0502020204030204" pitchFamily="34" charset="0"/>
              </a:rPr>
              <a:t>malmad</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000" i="1" dirty="0" err="1">
                <a:solidFill>
                  <a:schemeClr val="bg1"/>
                </a:solidFill>
                <a:latin typeface="Calibri" panose="020F0502020204030204" pitchFamily="34" charset="0"/>
                <a:ea typeface="Calibri" panose="020F0502020204030204" pitchFamily="34" charset="0"/>
                <a:cs typeface="Calibri" panose="020F0502020204030204" pitchFamily="34" charset="0"/>
              </a:rPr>
              <a:t>habakar</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 tool used to direct or "teach" animals which way to go. This symbol represents authority, direction, and guidance.</a:t>
            </a:r>
          </a:p>
          <a:p>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Central Position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Situated in the exact center of the 22-letter Hebrew alphabet, it is associated with the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lev</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(heart), as learning is a matter of the heart.</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95766B11-76B5-ECB4-8515-6F4A4ED1FB62}"/>
              </a:ext>
            </a:extLst>
          </p:cNvPr>
          <p:cNvSpPr txBox="1"/>
          <p:nvPr/>
        </p:nvSpPr>
        <p:spPr>
          <a:xfrm>
            <a:off x="100208" y="13676"/>
            <a:ext cx="12091792" cy="1323439"/>
          </a:xfrm>
          <a:prstGeom prst="rect">
            <a:avLst/>
          </a:prstGeom>
          <a:noFill/>
        </p:spPr>
        <p:txBody>
          <a:bodyPr wrap="square">
            <a:spAutoFit/>
          </a:bodyPr>
          <a:lstStyle/>
          <a:p>
            <a:pPr algn="ctr"/>
            <a:r>
              <a:rPr lang="en-US" sz="4000" i="1" dirty="0">
                <a:solidFill>
                  <a:schemeClr val="bg1"/>
                </a:solidFill>
                <a:latin typeface="Rockwell" panose="02060603020205020403" pitchFamily="18" charset="0"/>
              </a:rPr>
              <a:t>O Lord, save us, for we have sought Thy precepts. Psalm 89-96</a:t>
            </a:r>
            <a:endParaRPr lang="en-US" sz="4000"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B296D83D-137B-EB08-27C8-3F9A8757F329}"/>
              </a:ext>
            </a:extLst>
          </p:cNvPr>
          <p:cNvPicPr>
            <a:picLocks noChangeAspect="1"/>
          </p:cNvPicPr>
          <p:nvPr/>
        </p:nvPicPr>
        <p:blipFill>
          <a:blip r:embed="rId3"/>
          <a:stretch>
            <a:fillRect/>
          </a:stretch>
        </p:blipFill>
        <p:spPr>
          <a:xfrm>
            <a:off x="389624" y="3207214"/>
            <a:ext cx="4067743" cy="2057687"/>
          </a:xfrm>
          <a:prstGeom prst="rect">
            <a:avLst/>
          </a:prstGeom>
        </p:spPr>
      </p:pic>
    </p:spTree>
    <p:extLst>
      <p:ext uri="{BB962C8B-B14F-4D97-AF65-F5344CB8AC3E}">
        <p14:creationId xmlns:p14="http://schemas.microsoft.com/office/powerpoint/2010/main" val="208673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298CD-AF2E-446D-4318-D1E661BAEF2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5019A00-0104-ECE7-E3B3-F668853278C9}"/>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2EBBAB64-E5E7-C1E4-0D21-79615A81C894}"/>
              </a:ext>
            </a:extLst>
          </p:cNvPr>
          <p:cNvSpPr txBox="1"/>
          <p:nvPr/>
        </p:nvSpPr>
        <p:spPr>
          <a:xfrm>
            <a:off x="0" y="1358346"/>
            <a:ext cx="2664391" cy="707886"/>
          </a:xfrm>
          <a:prstGeom prst="rect">
            <a:avLst/>
          </a:prstGeom>
          <a:noFill/>
        </p:spPr>
        <p:txBody>
          <a:bodyPr wrap="square">
            <a:spAutoFit/>
          </a:bodyPr>
          <a:lstStyle/>
          <a:p>
            <a:pPr fontAlgn="base"/>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מ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Mem</a:t>
            </a:r>
          </a:p>
        </p:txBody>
      </p:sp>
      <p:sp>
        <p:nvSpPr>
          <p:cNvPr id="4" name="TextBox 3">
            <a:extLst>
              <a:ext uri="{FF2B5EF4-FFF2-40B4-BE49-F238E27FC236}">
                <a16:creationId xmlns:a16="http://schemas.microsoft.com/office/drawing/2014/main" id="{85F0B354-EDEA-DDA2-90C7-D6A7361BD7EC}"/>
              </a:ext>
            </a:extLst>
          </p:cNvPr>
          <p:cNvSpPr txBox="1"/>
          <p:nvPr/>
        </p:nvSpPr>
        <p:spPr>
          <a:xfrm>
            <a:off x="2364283" y="1307832"/>
            <a:ext cx="8921668" cy="1938992"/>
          </a:xfrm>
          <a:prstGeom prst="rect">
            <a:avLst/>
          </a:prstGeom>
          <a:noFill/>
        </p:spPr>
        <p:txBody>
          <a:bodyPr wrap="square">
            <a:spAutoFit/>
          </a:bodyPr>
          <a:lstStyle/>
          <a:p>
            <a:pPr fontAlgn="base"/>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thirteenth letter of the Hebrew alphabet. Numerical value of 40.</a:t>
            </a:r>
          </a:p>
          <a:p>
            <a:pPr fontAlgn="base"/>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Its ancient form resembled waves, and the name is thought to derive from the Hebrew word for water, </a:t>
            </a:r>
            <a:r>
              <a:rPr lang="en-US" sz="2000" b="1" dirty="0" err="1">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mayim</a:t>
            </a:r>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pPr fontAlgn="base"/>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There are two forms of the mem: the open mem and the closed mem. As the Talmud explains,</a:t>
            </a:r>
            <a:r>
              <a:rPr lang="en-US" sz="2000" b="1" baseline="30000" dirty="0">
                <a:solidFill>
                  <a:schemeClr val="bg1"/>
                </a:solidFill>
                <a:latin typeface="Calibri" panose="020F0502020204030204" pitchFamily="34" charset="0"/>
                <a:ea typeface="Calibri" panose="020F0502020204030204" pitchFamily="34" charset="0"/>
                <a:cs typeface="Calibri" panose="020F0502020204030204" pitchFamily="34" charset="0"/>
              </a:rPr>
              <a:t>1</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 the open mem represents the revealed Torah and the closed mem represents the Torah’s secrets.</a:t>
            </a:r>
            <a:endParaRPr lang="en-US" sz="2000" b="1"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0796C740-005C-1FD6-212F-264FAB9E0B71}"/>
              </a:ext>
            </a:extLst>
          </p:cNvPr>
          <p:cNvSpPr txBox="1"/>
          <p:nvPr/>
        </p:nvSpPr>
        <p:spPr>
          <a:xfrm>
            <a:off x="4846991" y="3622682"/>
            <a:ext cx="7401031" cy="2246769"/>
          </a:xfrm>
          <a:prstGeom prst="rect">
            <a:avLst/>
          </a:prstGeom>
          <a:noFill/>
        </p:spPr>
        <p:txBody>
          <a:bodyPr wrap="square">
            <a:spAutoFit/>
          </a:bodyPr>
          <a:lstStyle/>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Resembles waves of waters: Its strong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assoctiation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with water connects to themes of life, purification and the divine.</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Symbolizes foundation events: 40 days and years, such as the flood, Moses’ time on Mount Sinai, and the Israelites wandering the </a:t>
            </a:r>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the</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desert. Jesus’ time of praying. </a:t>
            </a:r>
          </a:p>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Symbol of transformation</a:t>
            </a:r>
          </a:p>
        </p:txBody>
      </p:sp>
      <p:sp>
        <p:nvSpPr>
          <p:cNvPr id="28" name="TextBox 27">
            <a:extLst>
              <a:ext uri="{FF2B5EF4-FFF2-40B4-BE49-F238E27FC236}">
                <a16:creationId xmlns:a16="http://schemas.microsoft.com/office/drawing/2014/main" id="{86263795-3457-C1E7-4993-11483EBC9437}"/>
              </a:ext>
            </a:extLst>
          </p:cNvPr>
          <p:cNvSpPr txBox="1"/>
          <p:nvPr/>
        </p:nvSpPr>
        <p:spPr>
          <a:xfrm>
            <a:off x="100208" y="13676"/>
            <a:ext cx="12091792" cy="1200329"/>
          </a:xfrm>
          <a:prstGeom prst="rect">
            <a:avLst/>
          </a:prstGeom>
          <a:noFill/>
        </p:spPr>
        <p:txBody>
          <a:bodyPr wrap="square">
            <a:spAutoFit/>
          </a:bodyPr>
          <a:lstStyle/>
          <a:p>
            <a:pPr algn="ctr"/>
            <a:r>
              <a:rPr lang="en-US" sz="3600" i="1" dirty="0">
                <a:solidFill>
                  <a:schemeClr val="bg1"/>
                </a:solidFill>
                <a:latin typeface="Rockwell" panose="02060603020205020403" pitchFamily="18" charset="0"/>
              </a:rPr>
              <a:t>The Lord’s law and His testimonies should be our meditation all the day. Psalm 97-104</a:t>
            </a:r>
            <a:endParaRPr lang="en-US" sz="3600" dirty="0">
              <a:solidFill>
                <a:schemeClr val="bg1"/>
              </a:solidFill>
              <a:latin typeface="Rockwell" panose="02060603020205020403" pitchFamily="18" charset="0"/>
            </a:endParaRPr>
          </a:p>
        </p:txBody>
      </p:sp>
      <p:pic>
        <p:nvPicPr>
          <p:cNvPr id="12" name="Picture 11">
            <a:extLst>
              <a:ext uri="{FF2B5EF4-FFF2-40B4-BE49-F238E27FC236}">
                <a16:creationId xmlns:a16="http://schemas.microsoft.com/office/drawing/2014/main" id="{83B5A6DE-0287-0736-CC33-241682C16CDA}"/>
              </a:ext>
            </a:extLst>
          </p:cNvPr>
          <p:cNvPicPr>
            <a:picLocks noChangeAspect="1"/>
          </p:cNvPicPr>
          <p:nvPr/>
        </p:nvPicPr>
        <p:blipFill>
          <a:blip r:embed="rId4"/>
          <a:stretch>
            <a:fillRect/>
          </a:stretch>
        </p:blipFill>
        <p:spPr>
          <a:xfrm>
            <a:off x="840099" y="3949155"/>
            <a:ext cx="3648584" cy="2095792"/>
          </a:xfrm>
          <a:prstGeom prst="rect">
            <a:avLst/>
          </a:prstGeom>
        </p:spPr>
      </p:pic>
    </p:spTree>
    <p:extLst>
      <p:ext uri="{BB962C8B-B14F-4D97-AF65-F5344CB8AC3E}">
        <p14:creationId xmlns:p14="http://schemas.microsoft.com/office/powerpoint/2010/main" val="41300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17A65-B3BF-31FD-7486-C5C66BD437E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2DA2727-4977-AD30-8AF4-39A10C93A6D2}"/>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8F509B7C-7047-4664-C761-6B5C0D766343}"/>
              </a:ext>
            </a:extLst>
          </p:cNvPr>
          <p:cNvSpPr txBox="1"/>
          <p:nvPr/>
        </p:nvSpPr>
        <p:spPr>
          <a:xfrm>
            <a:off x="0" y="1358346"/>
            <a:ext cx="2664391" cy="707886"/>
          </a:xfrm>
          <a:prstGeom prst="rect">
            <a:avLst/>
          </a:prstGeom>
          <a:noFill/>
        </p:spPr>
        <p:txBody>
          <a:bodyPr wrap="square">
            <a:spAutoFit/>
          </a:bodyPr>
          <a:lstStyle/>
          <a:p>
            <a:pPr fontAlgn="base"/>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נ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Nun</a:t>
            </a:r>
          </a:p>
        </p:txBody>
      </p:sp>
      <p:sp>
        <p:nvSpPr>
          <p:cNvPr id="4" name="TextBox 3">
            <a:extLst>
              <a:ext uri="{FF2B5EF4-FFF2-40B4-BE49-F238E27FC236}">
                <a16:creationId xmlns:a16="http://schemas.microsoft.com/office/drawing/2014/main" id="{6C11CF10-7D2A-E0B2-C5FF-49D1D2A5B4F9}"/>
              </a:ext>
            </a:extLst>
          </p:cNvPr>
          <p:cNvSpPr txBox="1"/>
          <p:nvPr/>
        </p:nvSpPr>
        <p:spPr>
          <a:xfrm>
            <a:off x="2364283" y="1307832"/>
            <a:ext cx="8921668" cy="1015663"/>
          </a:xfrm>
          <a:prstGeom prst="rect">
            <a:avLst/>
          </a:prstGeom>
          <a:noFill/>
        </p:spPr>
        <p:txBody>
          <a:bodyPr wrap="square">
            <a:spAutoFit/>
          </a:bodyPr>
          <a:lstStyle/>
          <a:p>
            <a:pPr fontAlgn="base"/>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fourteenth letter of the Hebrew alphabet. Numerical value of 50.</a:t>
            </a:r>
          </a:p>
          <a:p>
            <a:pPr fontAlgn="base"/>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The name nun means “fish” in Arabic.</a:t>
            </a:r>
          </a:p>
          <a:p>
            <a:pPr fontAlgn="base"/>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Its ancient pictograph was a picture of a sprouting seed,</a:t>
            </a:r>
            <a:endParaRPr lang="en-US" sz="2000" b="1"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AEF84FDF-48BC-0CDC-9F99-FD425A541361}"/>
              </a:ext>
            </a:extLst>
          </p:cNvPr>
          <p:cNvSpPr txBox="1"/>
          <p:nvPr/>
        </p:nvSpPr>
        <p:spPr>
          <a:xfrm>
            <a:off x="4984777" y="2856168"/>
            <a:ext cx="6877371" cy="3477875"/>
          </a:xfrm>
          <a:prstGeom prst="rect">
            <a:avLst/>
          </a:prstGeom>
          <a:noFill/>
        </p:spPr>
        <p:txBody>
          <a:bodyPr wrap="square">
            <a:spAutoFit/>
          </a:bodyPr>
          <a:lstStyle/>
          <a:p>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Continuity and Offspring</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The seed continues the plant for the next generation.</a:t>
            </a:r>
          </a:p>
          <a:p>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Faithfulness and Humility</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The bent shape of the letter in its classical form is sometimes seen as representing a bent, humble stature.</a:t>
            </a:r>
          </a:p>
          <a:p>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Giving</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In the Hebrew word </a:t>
            </a:r>
            <a:r>
              <a:rPr lang="en-US" sz="2000" i="1" dirty="0" err="1">
                <a:solidFill>
                  <a:schemeClr val="bg1"/>
                </a:solidFill>
                <a:latin typeface="Calibri" panose="020F0502020204030204" pitchFamily="34" charset="0"/>
                <a:ea typeface="Calibri" panose="020F0502020204030204" pitchFamily="34" charset="0"/>
                <a:cs typeface="Calibri" panose="020F0502020204030204" pitchFamily="34" charset="0"/>
              </a:rPr>
              <a:t>natan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he-IL" sz="2000" dirty="0">
                <a:solidFill>
                  <a:schemeClr val="bg1"/>
                </a:solidFill>
                <a:latin typeface="Calibri" panose="020F0502020204030204" pitchFamily="34" charset="0"/>
                <a:ea typeface="Calibri" panose="020F0502020204030204" pitchFamily="34" charset="0"/>
                <a:cs typeface="Calibri" panose="020F0502020204030204" pitchFamily="34" charset="0"/>
              </a:rPr>
              <a:t>נָתַן), </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meaning "gave", the letter </a:t>
            </a:r>
            <a:r>
              <a:rPr lang="en-US" sz="2000" i="1" dirty="0">
                <a:solidFill>
                  <a:schemeClr val="bg1"/>
                </a:solidFill>
                <a:latin typeface="Calibri" panose="020F0502020204030204" pitchFamily="34" charset="0"/>
                <a:ea typeface="Calibri" panose="020F0502020204030204" pitchFamily="34" charset="0"/>
                <a:cs typeface="Calibri" panose="020F0502020204030204" pitchFamily="34" charset="0"/>
              </a:rPr>
              <a:t>Nun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appears at the beginning and end, symbolizing the reciprocal nature of giving.</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sAsociated</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with the name is Joshua, the son of Nun, who led the Israelites into the Promised Land after Moses</a:t>
            </a:r>
          </a:p>
        </p:txBody>
      </p:sp>
      <p:sp>
        <p:nvSpPr>
          <p:cNvPr id="28" name="TextBox 27">
            <a:extLst>
              <a:ext uri="{FF2B5EF4-FFF2-40B4-BE49-F238E27FC236}">
                <a16:creationId xmlns:a16="http://schemas.microsoft.com/office/drawing/2014/main" id="{A7B230C9-E0C6-10B0-D128-DBE44AA10AF7}"/>
              </a:ext>
            </a:extLst>
          </p:cNvPr>
          <p:cNvSpPr txBox="1"/>
          <p:nvPr/>
        </p:nvSpPr>
        <p:spPr>
          <a:xfrm>
            <a:off x="100208" y="13676"/>
            <a:ext cx="12091792" cy="1200329"/>
          </a:xfrm>
          <a:prstGeom prst="rect">
            <a:avLst/>
          </a:prstGeom>
          <a:noFill/>
        </p:spPr>
        <p:txBody>
          <a:bodyPr wrap="square">
            <a:spAutoFit/>
          </a:bodyPr>
          <a:lstStyle/>
          <a:p>
            <a:pPr algn="ctr"/>
            <a:r>
              <a:rPr lang="en-US" sz="3600" i="1" dirty="0">
                <a:solidFill>
                  <a:schemeClr val="bg1"/>
                </a:solidFill>
                <a:latin typeface="Calibri" panose="020F0502020204030204" pitchFamily="34" charset="0"/>
                <a:ea typeface="Calibri" panose="020F0502020204030204" pitchFamily="34" charset="0"/>
                <a:cs typeface="Calibri" panose="020F0502020204030204" pitchFamily="34" charset="0"/>
              </a:rPr>
              <a:t>The Lord’s word is a lamp unto our feet.</a:t>
            </a:r>
          </a:p>
          <a:p>
            <a:pPr algn="ctr"/>
            <a:r>
              <a:rPr lang="en-US" sz="3600" i="1" dirty="0">
                <a:solidFill>
                  <a:schemeClr val="bg1"/>
                </a:solidFill>
                <a:latin typeface="Calibri" panose="020F0502020204030204" pitchFamily="34" charset="0"/>
                <a:ea typeface="Calibri" panose="020F0502020204030204" pitchFamily="34" charset="0"/>
                <a:cs typeface="Calibri" panose="020F0502020204030204" pitchFamily="34" charset="0"/>
              </a:rPr>
              <a:t>Psalm 105-112</a:t>
            </a:r>
            <a:endParaRPr lang="en-US" sz="3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A8712F76-CCA3-AC9D-BC46-68880E8B7B50}"/>
              </a:ext>
            </a:extLst>
          </p:cNvPr>
          <p:cNvPicPr>
            <a:picLocks noChangeAspect="1"/>
          </p:cNvPicPr>
          <p:nvPr/>
        </p:nvPicPr>
        <p:blipFill>
          <a:blip r:embed="rId3"/>
          <a:stretch>
            <a:fillRect/>
          </a:stretch>
        </p:blipFill>
        <p:spPr>
          <a:xfrm>
            <a:off x="244234" y="3543820"/>
            <a:ext cx="4410691" cy="2495898"/>
          </a:xfrm>
          <a:prstGeom prst="rect">
            <a:avLst/>
          </a:prstGeom>
        </p:spPr>
      </p:pic>
    </p:spTree>
    <p:extLst>
      <p:ext uri="{BB962C8B-B14F-4D97-AF65-F5344CB8AC3E}">
        <p14:creationId xmlns:p14="http://schemas.microsoft.com/office/powerpoint/2010/main" val="271909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C1BD969-077C-E5B1-914A-7E863D55F5A1}"/>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870C7D74-50EE-843A-AB5C-0350B6380724}"/>
              </a:ext>
            </a:extLst>
          </p:cNvPr>
          <p:cNvSpPr txBox="1"/>
          <p:nvPr/>
        </p:nvSpPr>
        <p:spPr>
          <a:xfrm>
            <a:off x="0" y="2408221"/>
            <a:ext cx="12192000" cy="707886"/>
          </a:xfrm>
          <a:prstGeom prst="rect">
            <a:avLst/>
          </a:prstGeom>
          <a:noFill/>
        </p:spPr>
        <p:txBody>
          <a:bodyPr wrap="square">
            <a:spAutoFit/>
          </a:bodyPr>
          <a:lstStyle/>
          <a:p>
            <a:pPr algn="ctr"/>
            <a:r>
              <a:rPr lang="en-US" sz="4000" b="0" i="0" dirty="0">
                <a:solidFill>
                  <a:schemeClr val="bg1"/>
                </a:solidFill>
                <a:effectLst/>
                <a:latin typeface="Rockwell" panose="02060603020205020403" pitchFamily="18" charset="0"/>
              </a:rPr>
              <a:t>Scriptures are like ______ because  __________</a:t>
            </a:r>
            <a:endParaRPr lang="en-US" sz="4000" dirty="0">
              <a:solidFill>
                <a:schemeClr val="bg1"/>
              </a:solidFill>
              <a:latin typeface="Rockwell" panose="02060603020205020403" pitchFamily="18" charset="0"/>
            </a:endParaRPr>
          </a:p>
        </p:txBody>
      </p:sp>
      <p:sp>
        <p:nvSpPr>
          <p:cNvPr id="10" name="TextBox 9">
            <a:extLst>
              <a:ext uri="{FF2B5EF4-FFF2-40B4-BE49-F238E27FC236}">
                <a16:creationId xmlns:a16="http://schemas.microsoft.com/office/drawing/2014/main" id="{05BFB9D2-6278-6859-2175-D5898FBEDD19}"/>
              </a:ext>
            </a:extLst>
          </p:cNvPr>
          <p:cNvSpPr txBox="1"/>
          <p:nvPr/>
        </p:nvSpPr>
        <p:spPr>
          <a:xfrm>
            <a:off x="0" y="4414473"/>
            <a:ext cx="12192000" cy="707886"/>
          </a:xfrm>
          <a:prstGeom prst="rect">
            <a:avLst/>
          </a:prstGeom>
          <a:noFill/>
        </p:spPr>
        <p:txBody>
          <a:bodyPr wrap="square">
            <a:spAutoFit/>
          </a:bodyPr>
          <a:lstStyle/>
          <a:p>
            <a:pPr algn="ctr"/>
            <a:r>
              <a:rPr lang="en-US" sz="4000" b="0" i="0" dirty="0">
                <a:solidFill>
                  <a:schemeClr val="bg1"/>
                </a:solidFill>
                <a:effectLst/>
                <a:latin typeface="Rockwell" panose="02060603020205020403" pitchFamily="18" charset="0"/>
              </a:rPr>
              <a:t>The Word of God is like ______ because  __________</a:t>
            </a:r>
            <a:endParaRPr lang="en-US" sz="4000" dirty="0">
              <a:solidFill>
                <a:schemeClr val="bg1"/>
              </a:solidFill>
              <a:latin typeface="Rockwell" panose="02060603020205020403" pitchFamily="18" charset="0"/>
            </a:endParaRPr>
          </a:p>
        </p:txBody>
      </p:sp>
    </p:spTree>
    <p:extLst>
      <p:ext uri="{BB962C8B-B14F-4D97-AF65-F5344CB8AC3E}">
        <p14:creationId xmlns:p14="http://schemas.microsoft.com/office/powerpoint/2010/main" val="505255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D1582-703C-3BA9-D200-972D68AD404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6734624-1E2F-4030-2EEB-6B643779D574}"/>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372BC436-78E0-30B5-ACEB-9AC5CB2305CF}"/>
              </a:ext>
            </a:extLst>
          </p:cNvPr>
          <p:cNvSpPr txBox="1"/>
          <p:nvPr/>
        </p:nvSpPr>
        <p:spPr>
          <a:xfrm>
            <a:off x="0" y="103432"/>
            <a:ext cx="12192000" cy="707886"/>
          </a:xfrm>
          <a:prstGeom prst="rect">
            <a:avLst/>
          </a:prstGeom>
          <a:noFill/>
        </p:spPr>
        <p:txBody>
          <a:bodyPr wrap="square">
            <a:spAutoFit/>
          </a:bodyPr>
          <a:lstStyle/>
          <a:p>
            <a:pPr algn="ctr"/>
            <a:r>
              <a:rPr lang="en-US" sz="4000" b="0" i="0" dirty="0">
                <a:solidFill>
                  <a:schemeClr val="bg1"/>
                </a:solidFill>
                <a:effectLst/>
                <a:latin typeface="Rockwell" panose="02060603020205020403" pitchFamily="18" charset="0"/>
              </a:rPr>
              <a:t>The Word of God</a:t>
            </a:r>
            <a:endParaRPr lang="en-US" sz="4000" dirty="0">
              <a:solidFill>
                <a:schemeClr val="bg1"/>
              </a:solidFill>
              <a:latin typeface="Rockwell" panose="02060603020205020403" pitchFamily="18" charset="0"/>
            </a:endParaRPr>
          </a:p>
        </p:txBody>
      </p:sp>
      <p:sp>
        <p:nvSpPr>
          <p:cNvPr id="3" name="TextBox 2">
            <a:extLst>
              <a:ext uri="{FF2B5EF4-FFF2-40B4-BE49-F238E27FC236}">
                <a16:creationId xmlns:a16="http://schemas.microsoft.com/office/drawing/2014/main" id="{C3E396C0-F6C2-592A-370E-156098D700C6}"/>
              </a:ext>
            </a:extLst>
          </p:cNvPr>
          <p:cNvSpPr txBox="1"/>
          <p:nvPr/>
        </p:nvSpPr>
        <p:spPr>
          <a:xfrm>
            <a:off x="729641" y="970744"/>
            <a:ext cx="6093912" cy="2123658"/>
          </a:xfrm>
          <a:prstGeom prst="rect">
            <a:avLst/>
          </a:prstGeom>
          <a:noFill/>
        </p:spPr>
        <p:txBody>
          <a:bodyPr wrap="square">
            <a:spAutoFit/>
          </a:bodyPr>
          <a:lstStyle/>
          <a:p>
            <a:r>
              <a:rPr lang="en-US" sz="4400" b="0" i="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Thy word is a lamp unto my feet, and a light unto my path.</a:t>
            </a:r>
            <a:endParaRPr lang="en-US" sz="4400" i="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A8535A2F-AA54-3558-DB73-8F6BCED16161}"/>
              </a:ext>
            </a:extLst>
          </p:cNvPr>
          <p:cNvGrpSpPr/>
          <p:nvPr/>
        </p:nvGrpSpPr>
        <p:grpSpPr>
          <a:xfrm>
            <a:off x="7382488" y="3429000"/>
            <a:ext cx="3505068" cy="2501531"/>
            <a:chOff x="228600" y="381000"/>
            <a:chExt cx="3505068" cy="2501531"/>
          </a:xfrm>
        </p:grpSpPr>
        <p:grpSp>
          <p:nvGrpSpPr>
            <p:cNvPr id="5" name="Group 4">
              <a:extLst>
                <a:ext uri="{FF2B5EF4-FFF2-40B4-BE49-F238E27FC236}">
                  <a16:creationId xmlns:a16="http://schemas.microsoft.com/office/drawing/2014/main" id="{D4443AB5-253D-7B07-82B9-B625B44052CF}"/>
                </a:ext>
              </a:extLst>
            </p:cNvPr>
            <p:cNvGrpSpPr/>
            <p:nvPr/>
          </p:nvGrpSpPr>
          <p:grpSpPr>
            <a:xfrm>
              <a:off x="228600" y="381000"/>
              <a:ext cx="3505068" cy="2501531"/>
              <a:chOff x="534986" y="381000"/>
              <a:chExt cx="2637111" cy="2501531"/>
            </a:xfrm>
          </p:grpSpPr>
          <p:sp>
            <p:nvSpPr>
              <p:cNvPr id="9" name="Rectangle 8">
                <a:extLst>
                  <a:ext uri="{FF2B5EF4-FFF2-40B4-BE49-F238E27FC236}">
                    <a16:creationId xmlns:a16="http://schemas.microsoft.com/office/drawing/2014/main" id="{88022F15-5AE9-DB2C-85C0-2954E2605424}"/>
                  </a:ext>
                </a:extLst>
              </p:cNvPr>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966D4F0F-D624-3365-F1BD-A65ACDFB5E2B}"/>
                  </a:ext>
                </a:extLst>
              </p:cNvPr>
              <p:cNvGrpSpPr/>
              <p:nvPr/>
            </p:nvGrpSpPr>
            <p:grpSpPr>
              <a:xfrm>
                <a:off x="534986" y="384805"/>
                <a:ext cx="457200" cy="2497726"/>
                <a:chOff x="533400" y="381000"/>
                <a:chExt cx="457200" cy="2497726"/>
              </a:xfrm>
            </p:grpSpPr>
            <p:sp>
              <p:nvSpPr>
                <p:cNvPr id="16" name="Oval 15">
                  <a:extLst>
                    <a:ext uri="{FF2B5EF4-FFF2-40B4-BE49-F238E27FC236}">
                      <a16:creationId xmlns:a16="http://schemas.microsoft.com/office/drawing/2014/main" id="{4234437D-7530-3DD8-F058-E26E1C46D88F}"/>
                    </a:ext>
                  </a:extLst>
                </p:cNvPr>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3">
                  <a:extLst>
                    <a:ext uri="{FF2B5EF4-FFF2-40B4-BE49-F238E27FC236}">
                      <a16:creationId xmlns:a16="http://schemas.microsoft.com/office/drawing/2014/main" id="{7FAFA0B9-104B-213E-20E3-2555E2043C63}"/>
                    </a:ext>
                  </a:extLst>
                </p:cNvPr>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F515D0B-EC37-8B20-88E4-541AEFB98615}"/>
                    </a:ext>
                  </a:extLst>
                </p:cNvPr>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429B99D0-5DC6-78C7-2957-FDA6428B60B6}"/>
                    </a:ext>
                  </a:extLst>
                </p:cNvPr>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23F18AF5-69AB-2699-2B81-5238E46B478D}"/>
                  </a:ext>
                </a:extLst>
              </p:cNvPr>
              <p:cNvGrpSpPr/>
              <p:nvPr/>
            </p:nvGrpSpPr>
            <p:grpSpPr>
              <a:xfrm>
                <a:off x="2714897" y="381000"/>
                <a:ext cx="457200" cy="2497726"/>
                <a:chOff x="2714897" y="457200"/>
                <a:chExt cx="457200" cy="2497726"/>
              </a:xfrm>
            </p:grpSpPr>
            <p:sp>
              <p:nvSpPr>
                <p:cNvPr id="12" name="Oval 11">
                  <a:extLst>
                    <a:ext uri="{FF2B5EF4-FFF2-40B4-BE49-F238E27FC236}">
                      <a16:creationId xmlns:a16="http://schemas.microsoft.com/office/drawing/2014/main" id="{BD3402F7-C8FD-8BE4-D7E2-DC2977337C2E}"/>
                    </a:ext>
                  </a:extLst>
                </p:cNvPr>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2">
                  <a:extLst>
                    <a:ext uri="{FF2B5EF4-FFF2-40B4-BE49-F238E27FC236}">
                      <a16:creationId xmlns:a16="http://schemas.microsoft.com/office/drawing/2014/main" id="{637BE194-935C-50DB-9BE7-C97580DC2175}"/>
                    </a:ext>
                  </a:extLst>
                </p:cNvPr>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DB67525-4B14-7F11-6FF8-0144337CD76A}"/>
                    </a:ext>
                  </a:extLst>
                </p:cNvPr>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5E91A6F-BA12-BF9D-936D-E949B10C243E}"/>
                    </a:ext>
                  </a:extLst>
                </p:cNvPr>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 name="Rectangle 6">
              <a:extLst>
                <a:ext uri="{FF2B5EF4-FFF2-40B4-BE49-F238E27FC236}">
                  <a16:creationId xmlns:a16="http://schemas.microsoft.com/office/drawing/2014/main" id="{9C1C69FF-0D72-88A8-44EE-F22585EEB4F3}"/>
                </a:ext>
              </a:extLst>
            </p:cNvPr>
            <p:cNvSpPr/>
            <p:nvPr/>
          </p:nvSpPr>
          <p:spPr>
            <a:xfrm>
              <a:off x="890879" y="1200855"/>
              <a:ext cx="2293346" cy="923330"/>
            </a:xfrm>
            <a:prstGeom prst="rect">
              <a:avLst/>
            </a:prstGeom>
          </p:spPr>
          <p:txBody>
            <a:bodyPr wrap="square">
              <a:spAutoFit/>
            </a:bodyPr>
            <a:lstStyle/>
            <a:p>
              <a:r>
                <a:rPr lang="en-US" b="1" dirty="0"/>
                <a:t>As we study the word of God, He blesses us with guidance.</a:t>
              </a:r>
              <a:endParaRPr lang="en-US" sz="1600" i="1" dirty="0"/>
            </a:p>
          </p:txBody>
        </p:sp>
      </p:grpSp>
      <p:pic>
        <p:nvPicPr>
          <p:cNvPr id="23" name="Picture 22">
            <a:extLst>
              <a:ext uri="{FF2B5EF4-FFF2-40B4-BE49-F238E27FC236}">
                <a16:creationId xmlns:a16="http://schemas.microsoft.com/office/drawing/2014/main" id="{FD5BC9E6-5BAD-7005-B027-DAA6D6376095}"/>
              </a:ext>
            </a:extLst>
          </p:cNvPr>
          <p:cNvPicPr>
            <a:picLocks noChangeAspect="1"/>
          </p:cNvPicPr>
          <p:nvPr/>
        </p:nvPicPr>
        <p:blipFill>
          <a:blip r:embed="rId3"/>
          <a:stretch>
            <a:fillRect/>
          </a:stretch>
        </p:blipFill>
        <p:spPr>
          <a:xfrm>
            <a:off x="2502033" y="3168295"/>
            <a:ext cx="3762900" cy="3467584"/>
          </a:xfrm>
          <a:prstGeom prst="rect">
            <a:avLst/>
          </a:prstGeom>
        </p:spPr>
      </p:pic>
    </p:spTree>
    <p:extLst>
      <p:ext uri="{BB962C8B-B14F-4D97-AF65-F5344CB8AC3E}">
        <p14:creationId xmlns:p14="http://schemas.microsoft.com/office/powerpoint/2010/main" val="1659597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D6E51-50D6-EF49-19F9-07B496F5699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E96435B-F848-1D3B-E1F5-16ED7102A0FB}"/>
              </a:ext>
            </a:extLst>
          </p:cNvPr>
          <p:cNvPicPr>
            <a:picLocks noChangeAspect="1"/>
          </p:cNvPicPr>
          <p:nvPr/>
        </p:nvPicPr>
        <p:blipFill>
          <a:blip r:embed="rId2"/>
          <a:stretch>
            <a:fillRect/>
          </a:stretch>
        </p:blipFill>
        <p:spPr>
          <a:xfrm>
            <a:off x="0" y="-55994"/>
            <a:ext cx="12192000" cy="6913994"/>
          </a:xfrm>
          <a:prstGeom prst="rect">
            <a:avLst/>
          </a:prstGeom>
        </p:spPr>
      </p:pic>
      <p:sp>
        <p:nvSpPr>
          <p:cNvPr id="3" name="TextBox 2">
            <a:extLst>
              <a:ext uri="{FF2B5EF4-FFF2-40B4-BE49-F238E27FC236}">
                <a16:creationId xmlns:a16="http://schemas.microsoft.com/office/drawing/2014/main" id="{F0BD13A0-E668-97BB-8964-F105C6ADD26E}"/>
              </a:ext>
            </a:extLst>
          </p:cNvPr>
          <p:cNvSpPr txBox="1"/>
          <p:nvPr/>
        </p:nvSpPr>
        <p:spPr>
          <a:xfrm>
            <a:off x="609078" y="69493"/>
            <a:ext cx="11582922" cy="646331"/>
          </a:xfrm>
          <a:prstGeom prst="rect">
            <a:avLst/>
          </a:prstGeom>
          <a:noFill/>
        </p:spPr>
        <p:txBody>
          <a:bodyPr wrap="square">
            <a:spAutoFit/>
          </a:bodyPr>
          <a:lstStyle/>
          <a:p>
            <a:pPr algn="ctr"/>
            <a:r>
              <a:rPr lang="en-US" sz="3600" dirty="0">
                <a:solidFill>
                  <a:schemeClr val="bg1"/>
                </a:solidFill>
                <a:latin typeface="Rockwell" panose="02060603020205020403" pitchFamily="18" charset="0"/>
              </a:rPr>
              <a:t>Hebrew Letters in Psalm 119</a:t>
            </a:r>
          </a:p>
        </p:txBody>
      </p:sp>
      <p:sp>
        <p:nvSpPr>
          <p:cNvPr id="7" name="TextBox 6">
            <a:extLst>
              <a:ext uri="{FF2B5EF4-FFF2-40B4-BE49-F238E27FC236}">
                <a16:creationId xmlns:a16="http://schemas.microsoft.com/office/drawing/2014/main" id="{8B9EA577-A939-7662-0EB6-0998314D8FC7}"/>
              </a:ext>
            </a:extLst>
          </p:cNvPr>
          <p:cNvSpPr txBox="1"/>
          <p:nvPr/>
        </p:nvSpPr>
        <p:spPr>
          <a:xfrm>
            <a:off x="955109" y="1524754"/>
            <a:ext cx="5859050" cy="4524315"/>
          </a:xfrm>
          <a:prstGeom prst="rect">
            <a:avLst/>
          </a:prstGeom>
          <a:noFill/>
        </p:spPr>
        <p:txBody>
          <a:bodyPr wrap="square">
            <a:spAutoFit/>
          </a:bodyPr>
          <a:lstStyle/>
          <a:p>
            <a:r>
              <a:rPr lang="en-US" sz="24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Psalm 119</a:t>
            </a:r>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is divided into eight-verse sections.</a:t>
            </a:r>
          </a:p>
          <a:p>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This psalm is “an acrostic poem with eight verses for each of the twenty-two letters of the Hebrew alphabet. … </a:t>
            </a:r>
          </a:p>
          <a:p>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One Hebrew letter and its name appears above each eight-verse segment</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Each eight-verse segment of the psalm begins with its corresponding letter of the Hebrew alphabet.</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81605B18-4C87-6659-8832-228313981BFD}"/>
              </a:ext>
            </a:extLst>
          </p:cNvPr>
          <p:cNvSpPr txBox="1"/>
          <p:nvPr/>
        </p:nvSpPr>
        <p:spPr>
          <a:xfrm>
            <a:off x="5840260" y="6303816"/>
            <a:ext cx="6093912" cy="369332"/>
          </a:xfrm>
          <a:prstGeom prst="rect">
            <a:avLst/>
          </a:prstGeom>
          <a:noFill/>
        </p:spPr>
        <p:txBody>
          <a:bodyPr wrap="square">
            <a:spAutoFit/>
          </a:bodyPr>
          <a:lstStyle/>
          <a:p>
            <a:pPr algn="r"/>
            <a:r>
              <a:rPr lang="en-US" sz="18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a:t>
            </a:r>
            <a:endParaRPr lang="en-US" dirty="0"/>
          </a:p>
        </p:txBody>
      </p:sp>
      <p:pic>
        <p:nvPicPr>
          <p:cNvPr id="12" name="Picture 11">
            <a:extLst>
              <a:ext uri="{FF2B5EF4-FFF2-40B4-BE49-F238E27FC236}">
                <a16:creationId xmlns:a16="http://schemas.microsoft.com/office/drawing/2014/main" id="{EFB32F13-E8D4-FD9C-BDA0-A386E59D193E}"/>
              </a:ext>
            </a:extLst>
          </p:cNvPr>
          <p:cNvPicPr>
            <a:picLocks noChangeAspect="1"/>
          </p:cNvPicPr>
          <p:nvPr/>
        </p:nvPicPr>
        <p:blipFill>
          <a:blip r:embed="rId3"/>
          <a:srcRect b="6502"/>
          <a:stretch>
            <a:fillRect/>
          </a:stretch>
        </p:blipFill>
        <p:spPr>
          <a:xfrm>
            <a:off x="6883358" y="2208430"/>
            <a:ext cx="4353533" cy="2645342"/>
          </a:xfrm>
          <a:prstGeom prst="rect">
            <a:avLst/>
          </a:prstGeom>
        </p:spPr>
      </p:pic>
    </p:spTree>
    <p:extLst>
      <p:ext uri="{BB962C8B-B14F-4D97-AF65-F5344CB8AC3E}">
        <p14:creationId xmlns:p14="http://schemas.microsoft.com/office/powerpoint/2010/main" val="3090327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E55EC-1254-CDA9-47B4-08DB17011D4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CD2E8C7-2EFF-89FB-5E72-A56B62536F48}"/>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9E5578EE-4A04-1FE2-2B21-135CCCC21F30}"/>
              </a:ext>
            </a:extLst>
          </p:cNvPr>
          <p:cNvSpPr txBox="1"/>
          <p:nvPr/>
        </p:nvSpPr>
        <p:spPr>
          <a:xfrm>
            <a:off x="0" y="103432"/>
            <a:ext cx="12192000" cy="707886"/>
          </a:xfrm>
          <a:prstGeom prst="rect">
            <a:avLst/>
          </a:prstGeom>
          <a:noFill/>
        </p:spPr>
        <p:txBody>
          <a:bodyPr wrap="square">
            <a:spAutoFit/>
          </a:bodyPr>
          <a:lstStyle/>
          <a:p>
            <a:pPr algn="ctr"/>
            <a:r>
              <a:rPr lang="en-US" sz="4000" b="0" i="0" dirty="0">
                <a:solidFill>
                  <a:schemeClr val="bg1"/>
                </a:solidFill>
                <a:effectLst/>
                <a:latin typeface="Rockwell" panose="02060603020205020403" pitchFamily="18" charset="0"/>
              </a:rPr>
              <a:t>Walking in the Light VS </a:t>
            </a:r>
            <a:endParaRPr lang="en-US" sz="4000" dirty="0">
              <a:solidFill>
                <a:schemeClr val="bg1"/>
              </a:solidFill>
              <a:latin typeface="Rockwell" panose="02060603020205020403" pitchFamily="18" charset="0"/>
            </a:endParaRPr>
          </a:p>
        </p:txBody>
      </p:sp>
      <p:sp>
        <p:nvSpPr>
          <p:cNvPr id="3" name="TextBox 2">
            <a:extLst>
              <a:ext uri="{FF2B5EF4-FFF2-40B4-BE49-F238E27FC236}">
                <a16:creationId xmlns:a16="http://schemas.microsoft.com/office/drawing/2014/main" id="{478B851D-4A8F-C3B3-BF61-592B203BB99B}"/>
              </a:ext>
            </a:extLst>
          </p:cNvPr>
          <p:cNvSpPr txBox="1"/>
          <p:nvPr/>
        </p:nvSpPr>
        <p:spPr>
          <a:xfrm>
            <a:off x="646940" y="1018503"/>
            <a:ext cx="5353834" cy="5632311"/>
          </a:xfrm>
          <a:prstGeom prst="rect">
            <a:avLst/>
          </a:prstGeom>
          <a:noFill/>
        </p:spPr>
        <p:txBody>
          <a:bodyPr wrap="square">
            <a:spAutoFit/>
          </a:bodyPr>
          <a:lstStyle/>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Every child of Heavenly Father born in the world is given at birth, as a free gift, the Light of Christ. </a:t>
            </a:r>
          </a:p>
          <a:p>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You have felt that. It is the sense of what is right and what is wrong and what is true and what is false. </a:t>
            </a:r>
          </a:p>
          <a:p>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That has been with you since your journey in life began. </a:t>
            </a:r>
          </a:p>
          <a:p>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The fact that you were baptized and received the Holy Ghost is evidence that you chose to walk in the Light of Christ. (1)</a:t>
            </a:r>
            <a:endParaRPr lang="en-US" sz="24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25" name="Picture 24">
            <a:extLst>
              <a:ext uri="{FF2B5EF4-FFF2-40B4-BE49-F238E27FC236}">
                <a16:creationId xmlns:a16="http://schemas.microsoft.com/office/drawing/2014/main" id="{B8B7AE2C-DB3D-AD1C-AA95-4C40E47393F1}"/>
              </a:ext>
            </a:extLst>
          </p:cNvPr>
          <p:cNvPicPr>
            <a:picLocks noChangeAspect="1"/>
          </p:cNvPicPr>
          <p:nvPr/>
        </p:nvPicPr>
        <p:blipFill>
          <a:blip r:embed="rId3"/>
          <a:stretch>
            <a:fillRect/>
          </a:stretch>
        </p:blipFill>
        <p:spPr>
          <a:xfrm>
            <a:off x="6191228" y="1135307"/>
            <a:ext cx="5449060" cy="3620005"/>
          </a:xfrm>
          <a:prstGeom prst="rect">
            <a:avLst/>
          </a:prstGeom>
        </p:spPr>
      </p:pic>
      <p:sp>
        <p:nvSpPr>
          <p:cNvPr id="27" name="TextBox 26">
            <a:extLst>
              <a:ext uri="{FF2B5EF4-FFF2-40B4-BE49-F238E27FC236}">
                <a16:creationId xmlns:a16="http://schemas.microsoft.com/office/drawing/2014/main" id="{7D7588F0-7C5D-1D1E-4109-E11C51D50578}"/>
              </a:ext>
            </a:extLst>
          </p:cNvPr>
          <p:cNvSpPr txBox="1"/>
          <p:nvPr/>
        </p:nvSpPr>
        <p:spPr>
          <a:xfrm>
            <a:off x="6408451" y="5067992"/>
            <a:ext cx="5375872" cy="1477328"/>
          </a:xfrm>
          <a:prstGeom prst="rect">
            <a:avLst/>
          </a:prstGeom>
          <a:noFill/>
        </p:spPr>
        <p:txBody>
          <a:bodyPr wrap="square">
            <a:spAutoFit/>
          </a:bodyPr>
          <a:lstStyle/>
          <a:p>
            <a:r>
              <a:rPr lang="en-US" b="1" i="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Wherefore, I beseech of you, brethren, that ye should search diligently in the </a:t>
            </a:r>
            <a:r>
              <a:rPr lang="en-US" b="1" i="1" u="none" strike="noStrike"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light of Christ</a:t>
            </a:r>
            <a:r>
              <a:rPr lang="en-US" b="1" i="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that ye may know good from evil; and if ye will lay hold upon every good thing, and condemn it not, ye certainly will be a </a:t>
            </a:r>
            <a:r>
              <a:rPr lang="en-US" b="1" i="1" u="none" strike="noStrike"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child</a:t>
            </a:r>
            <a:r>
              <a:rPr lang="en-US" b="1" i="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of Christ. Moroni 7:19</a:t>
            </a:r>
            <a:endParaRPr lang="en-US" b="1" i="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5511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CD3B1-50EC-DCF7-299E-010B4C535A9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B541151-DED3-6CA2-54BB-FCBC0DD4CC17}"/>
              </a:ext>
            </a:extLst>
          </p:cNvPr>
          <p:cNvPicPr>
            <a:picLocks noChangeAspect="1"/>
          </p:cNvPicPr>
          <p:nvPr/>
        </p:nvPicPr>
        <p:blipFill>
          <a:blip r:embed="rId3"/>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7CB71C70-2328-1506-7818-7BD1C561A1A8}"/>
              </a:ext>
            </a:extLst>
          </p:cNvPr>
          <p:cNvSpPr txBox="1"/>
          <p:nvPr/>
        </p:nvSpPr>
        <p:spPr>
          <a:xfrm>
            <a:off x="0" y="-62630"/>
            <a:ext cx="12192000" cy="1200329"/>
          </a:xfrm>
          <a:prstGeom prst="rect">
            <a:avLst/>
          </a:prstGeom>
          <a:noFill/>
        </p:spPr>
        <p:txBody>
          <a:bodyPr wrap="square">
            <a:spAutoFit/>
          </a:bodyPr>
          <a:lstStyle/>
          <a:p>
            <a:pPr algn="ctr"/>
            <a:r>
              <a:rPr lang="en-US" sz="3600" i="1" dirty="0">
                <a:solidFill>
                  <a:schemeClr val="bg1"/>
                </a:solidFill>
                <a:latin typeface="Rockwell" panose="02060603020205020403" pitchFamily="18" charset="0"/>
              </a:rPr>
              <a:t>Depart from evildoers and keep the commandments of God. Psalm 113-120</a:t>
            </a:r>
            <a:endParaRPr lang="en-US" sz="3600" dirty="0">
              <a:solidFill>
                <a:schemeClr val="bg1"/>
              </a:solidFill>
              <a:latin typeface="Rockwell" panose="02060603020205020403" pitchFamily="18" charset="0"/>
            </a:endParaRPr>
          </a:p>
        </p:txBody>
      </p:sp>
      <p:sp>
        <p:nvSpPr>
          <p:cNvPr id="3" name="TextBox 2">
            <a:extLst>
              <a:ext uri="{FF2B5EF4-FFF2-40B4-BE49-F238E27FC236}">
                <a16:creationId xmlns:a16="http://schemas.microsoft.com/office/drawing/2014/main" id="{2ED26745-64CA-DC65-ABF1-100C7B94F01B}"/>
              </a:ext>
            </a:extLst>
          </p:cNvPr>
          <p:cNvSpPr txBox="1"/>
          <p:nvPr/>
        </p:nvSpPr>
        <p:spPr>
          <a:xfrm>
            <a:off x="667011" y="1117431"/>
            <a:ext cx="6093912" cy="707886"/>
          </a:xfrm>
          <a:prstGeom prst="rect">
            <a:avLst/>
          </a:prstGeom>
          <a:noFill/>
        </p:spPr>
        <p:txBody>
          <a:bodyPr wrap="square">
            <a:spAutoFit/>
          </a:bodyPr>
          <a:lstStyle/>
          <a:p>
            <a:pPr fontAlgn="base"/>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ס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Samech</a:t>
            </a:r>
          </a:p>
        </p:txBody>
      </p:sp>
      <p:pic>
        <p:nvPicPr>
          <p:cNvPr id="20" name="Picture 19">
            <a:extLst>
              <a:ext uri="{FF2B5EF4-FFF2-40B4-BE49-F238E27FC236}">
                <a16:creationId xmlns:a16="http://schemas.microsoft.com/office/drawing/2014/main" id="{1D1D5F7E-D6AE-9C20-57D7-465D136FBD99}"/>
              </a:ext>
            </a:extLst>
          </p:cNvPr>
          <p:cNvPicPr>
            <a:picLocks noChangeAspect="1"/>
          </p:cNvPicPr>
          <p:nvPr/>
        </p:nvPicPr>
        <p:blipFill>
          <a:blip r:embed="rId4"/>
          <a:stretch>
            <a:fillRect/>
          </a:stretch>
        </p:blipFill>
        <p:spPr>
          <a:xfrm>
            <a:off x="579329" y="3145541"/>
            <a:ext cx="4058216" cy="2162477"/>
          </a:xfrm>
          <a:prstGeom prst="rect">
            <a:avLst/>
          </a:prstGeom>
        </p:spPr>
      </p:pic>
      <p:sp>
        <p:nvSpPr>
          <p:cNvPr id="21" name="TextBox 20">
            <a:extLst>
              <a:ext uri="{FF2B5EF4-FFF2-40B4-BE49-F238E27FC236}">
                <a16:creationId xmlns:a16="http://schemas.microsoft.com/office/drawing/2014/main" id="{A01A56DD-AAFC-F4C0-6C8F-028F955D2C07}"/>
              </a:ext>
            </a:extLst>
          </p:cNvPr>
          <p:cNvSpPr txBox="1"/>
          <p:nvPr/>
        </p:nvSpPr>
        <p:spPr>
          <a:xfrm>
            <a:off x="3850705" y="1326012"/>
            <a:ext cx="7305810" cy="1631216"/>
          </a:xfrm>
          <a:prstGeom prst="rect">
            <a:avLst/>
          </a:prstGeom>
          <a:noFill/>
        </p:spPr>
        <p:txBody>
          <a:bodyPr wrap="square">
            <a:spAutoFit/>
          </a:bodyPr>
          <a:lstStyle/>
          <a:p>
            <a:pPr fontAlgn="base"/>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fifteenth letter of the Hebrew alphabet. Numerical value 60.</a:t>
            </a:r>
          </a:p>
          <a:p>
            <a:pPr fontAlgn="base"/>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Modern Hebrew meaning “around”.</a:t>
            </a:r>
            <a:endPar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fontAlgn="base"/>
            <a:endPar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fontAlgn="base"/>
            <a:endParaRPr lang="en-US" sz="2000" b="1" cap="all"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fontAlgn="base"/>
            <a:endPar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48576C3E-1302-BCAE-A5F8-3A09D5F96692}"/>
              </a:ext>
            </a:extLst>
          </p:cNvPr>
          <p:cNvSpPr txBox="1"/>
          <p:nvPr/>
        </p:nvSpPr>
        <p:spPr>
          <a:xfrm>
            <a:off x="5062603" y="3145541"/>
            <a:ext cx="6093912" cy="2718436"/>
          </a:xfrm>
          <a:prstGeom prst="rect">
            <a:avLst/>
          </a:prstGeom>
          <a:noFill/>
        </p:spPr>
        <p:txBody>
          <a:bodyPr wrap="square">
            <a:spAutoFit/>
          </a:bodyPr>
          <a:lstStyle/>
          <a:p>
            <a:pPr algn="l">
              <a:lnSpc>
                <a:spcPts val="1800"/>
              </a:lnSpc>
              <a:spcBef>
                <a:spcPts val="750"/>
              </a:spcBef>
              <a:spcAft>
                <a:spcPts val="1200"/>
              </a:spcAft>
            </a:pPr>
            <a:r>
              <a:rPr lang="en-US" sz="20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root of the word "Samekh" means "to uphold, support, or lean on".</a:t>
            </a:r>
          </a:p>
          <a:p>
            <a:pPr algn="l">
              <a:lnSpc>
                <a:spcPts val="1800"/>
              </a:lnSpc>
              <a:spcBef>
                <a:spcPts val="750"/>
              </a:spcBef>
              <a:spcAft>
                <a:spcPts val="1200"/>
              </a:spcAft>
            </a:pPr>
            <a:r>
              <a:rPr lang="en-US" sz="20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Its circular shape can symbolize encompassing protection and completeness.</a:t>
            </a:r>
          </a:p>
          <a:p>
            <a:pPr algn="l">
              <a:lnSpc>
                <a:spcPts val="1800"/>
              </a:lnSpc>
              <a:spcBef>
                <a:spcPts val="750"/>
              </a:spcBef>
              <a:spcAft>
                <a:spcPts val="1200"/>
              </a:spcAft>
            </a:pPr>
            <a:r>
              <a:rPr lang="en-US" sz="20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It is often associated with divine support, protection, and God's presence.</a:t>
            </a:r>
          </a:p>
          <a:p>
            <a:pPr>
              <a:lnSpc>
                <a:spcPts val="1800"/>
              </a:lnSpc>
              <a:spcBef>
                <a:spcPts val="750"/>
              </a:spcBef>
              <a:spcAft>
                <a:spcPts val="1200"/>
              </a:spcAft>
            </a:pP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Original pictograph is thought to have been a thorn bush.</a:t>
            </a:r>
            <a:endParaRPr lang="en-US" sz="20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41587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96DD6-0237-FDC7-CCFD-D2273BAB08C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6CADCB2-19D4-15C0-677F-EC15000007C1}"/>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181A7A9A-A18F-B0C6-6C2C-A46DE4C315AA}"/>
              </a:ext>
            </a:extLst>
          </p:cNvPr>
          <p:cNvSpPr txBox="1"/>
          <p:nvPr/>
        </p:nvSpPr>
        <p:spPr>
          <a:xfrm>
            <a:off x="0" y="103432"/>
            <a:ext cx="12192000" cy="1200329"/>
          </a:xfrm>
          <a:prstGeom prst="rect">
            <a:avLst/>
          </a:prstGeom>
          <a:noFill/>
        </p:spPr>
        <p:txBody>
          <a:bodyPr wrap="square">
            <a:spAutoFit/>
          </a:bodyPr>
          <a:lstStyle/>
          <a:p>
            <a:pPr algn="ctr"/>
            <a:r>
              <a:rPr lang="en-US" sz="3600" i="1" dirty="0">
                <a:solidFill>
                  <a:schemeClr val="bg1"/>
                </a:solidFill>
                <a:latin typeface="Rockwell" panose="02060603020205020403" pitchFamily="18" charset="0"/>
                <a:ea typeface="Calibri" panose="020F0502020204030204" pitchFamily="34" charset="0"/>
                <a:cs typeface="Calibri" panose="020F0502020204030204" pitchFamily="34" charset="0"/>
              </a:rPr>
              <a:t>O Lord, we are Thy servants; give us understanding.</a:t>
            </a:r>
          </a:p>
          <a:p>
            <a:pPr algn="ctr"/>
            <a:r>
              <a:rPr lang="en-US" sz="3600" i="1" dirty="0">
                <a:solidFill>
                  <a:schemeClr val="bg1"/>
                </a:solidFill>
                <a:latin typeface="Rockwell" panose="02060603020205020403" pitchFamily="18" charset="0"/>
                <a:ea typeface="Calibri" panose="020F0502020204030204" pitchFamily="34" charset="0"/>
                <a:cs typeface="Calibri" panose="020F0502020204030204" pitchFamily="34" charset="0"/>
              </a:rPr>
              <a:t>Psalm 121-128</a:t>
            </a:r>
            <a:endParaRPr lang="en-US" sz="3600" dirty="0">
              <a:solidFill>
                <a:schemeClr val="bg1"/>
              </a:solidFill>
              <a:latin typeface="Rockwell" panose="02060603020205020403" pitchFamily="18"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2415A4E6-971A-F756-20E4-E2A2C2158B05}"/>
              </a:ext>
            </a:extLst>
          </p:cNvPr>
          <p:cNvSpPr txBox="1"/>
          <p:nvPr/>
        </p:nvSpPr>
        <p:spPr>
          <a:xfrm>
            <a:off x="754693" y="1406223"/>
            <a:ext cx="6093912" cy="707886"/>
          </a:xfrm>
          <a:prstGeom prst="rect">
            <a:avLst/>
          </a:prstGeom>
          <a:noFill/>
        </p:spPr>
        <p:txBody>
          <a:bodyPr wrap="square">
            <a:spAutoFit/>
          </a:bodyPr>
          <a:lstStyle/>
          <a:p>
            <a:pPr fontAlgn="base"/>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ע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Ain</a:t>
            </a:r>
          </a:p>
        </p:txBody>
      </p:sp>
      <p:pic>
        <p:nvPicPr>
          <p:cNvPr id="20" name="Picture 19">
            <a:extLst>
              <a:ext uri="{FF2B5EF4-FFF2-40B4-BE49-F238E27FC236}">
                <a16:creationId xmlns:a16="http://schemas.microsoft.com/office/drawing/2014/main" id="{2CB4FFCE-8410-627E-E120-589769E72B6E}"/>
              </a:ext>
            </a:extLst>
          </p:cNvPr>
          <p:cNvPicPr>
            <a:picLocks noChangeAspect="1"/>
          </p:cNvPicPr>
          <p:nvPr/>
        </p:nvPicPr>
        <p:blipFill>
          <a:blip r:embed="rId3"/>
          <a:stretch>
            <a:fillRect/>
          </a:stretch>
        </p:blipFill>
        <p:spPr>
          <a:xfrm>
            <a:off x="864283" y="3229945"/>
            <a:ext cx="3924848" cy="2076740"/>
          </a:xfrm>
          <a:prstGeom prst="rect">
            <a:avLst/>
          </a:prstGeom>
        </p:spPr>
      </p:pic>
      <p:sp>
        <p:nvSpPr>
          <p:cNvPr id="22" name="TextBox 21">
            <a:extLst>
              <a:ext uri="{FF2B5EF4-FFF2-40B4-BE49-F238E27FC236}">
                <a16:creationId xmlns:a16="http://schemas.microsoft.com/office/drawing/2014/main" id="{F2A2276A-0672-A417-95E8-6DEDFBDD421F}"/>
              </a:ext>
            </a:extLst>
          </p:cNvPr>
          <p:cNvSpPr txBox="1"/>
          <p:nvPr/>
        </p:nvSpPr>
        <p:spPr>
          <a:xfrm>
            <a:off x="3234846" y="1551315"/>
            <a:ext cx="6093912" cy="707886"/>
          </a:xfrm>
          <a:prstGeom prst="rect">
            <a:avLst/>
          </a:prstGeom>
          <a:noFill/>
        </p:spPr>
        <p:txBody>
          <a:bodyPr wrap="square">
            <a:spAutoFit/>
          </a:bodyPr>
          <a:lstStyle/>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The</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sixteenth letter of the Hebrew alphabet with a numerical value of 60</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4A0807F2-B53C-487F-7EF2-2998B90AB388}"/>
              </a:ext>
            </a:extLst>
          </p:cNvPr>
          <p:cNvSpPr txBox="1"/>
          <p:nvPr/>
        </p:nvSpPr>
        <p:spPr>
          <a:xfrm>
            <a:off x="5233805" y="2924457"/>
            <a:ext cx="6093912" cy="3481081"/>
          </a:xfrm>
          <a:prstGeom prst="rect">
            <a:avLst/>
          </a:prstGeom>
          <a:noFill/>
        </p:spPr>
        <p:txBody>
          <a:bodyPr wrap="square">
            <a:spAutoFit/>
          </a:bodyPr>
          <a:lstStyle/>
          <a:p>
            <a:pPr algn="l">
              <a:lnSpc>
                <a:spcPts val="1800"/>
              </a:lnSpc>
              <a:spcBef>
                <a:spcPts val="1200"/>
              </a:spcBef>
              <a:spcAft>
                <a:spcPts val="1200"/>
              </a:spcAft>
            </a:pPr>
            <a:r>
              <a:rPr lang="en-US" sz="20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Physical Eye: Literally, "Ayin" means the organ of sight. In broader contexts, the word is used metaphorically to describe perception, knowledge, providence, and deeper aspects of a person's character, such as an "ayin tov" (a good eye, meaning generosity) or "ayin </a:t>
            </a:r>
            <a:r>
              <a:rPr lang="en-US" sz="2000" b="1"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ra</a:t>
            </a:r>
            <a:r>
              <a:rPr lang="en-US" sz="20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(an evil eye, meaning jealousy).</a:t>
            </a:r>
          </a:p>
          <a:p>
            <a:pPr algn="l">
              <a:lnSpc>
                <a:spcPts val="1800"/>
              </a:lnSpc>
              <a:spcBef>
                <a:spcPts val="1200"/>
              </a:spcBef>
              <a:spcAft>
                <a:spcPts val="1200"/>
              </a:spcAft>
            </a:pPr>
            <a:r>
              <a:rPr lang="en-US" sz="20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Water Spring: The word "Ayin" is also used to describe a natural water spring or source. In the Bible, many places are named after springs, such as Ein Gedi.</a:t>
            </a:r>
          </a:p>
          <a:p>
            <a:pPr>
              <a:lnSpc>
                <a:spcPts val="1800"/>
              </a:lnSpc>
              <a:spcBef>
                <a:spcPts val="1200"/>
              </a:spcBef>
              <a:spcAft>
                <a:spcPts val="1200"/>
              </a:spcAft>
            </a:pP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The letter represents both physical and spiritual sight, symbolizing the ability to see beyond mere outward appearances.</a:t>
            </a:r>
            <a:endParaRPr lang="en-US" sz="2000" b="1" i="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0553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0F22D-8340-C438-7E79-77C8E190A45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E34C40B8-976A-76E1-F633-EBEBB4DA5941}"/>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7454F766-E053-BCF7-6F2F-D9B51E6B037F}"/>
              </a:ext>
            </a:extLst>
          </p:cNvPr>
          <p:cNvSpPr txBox="1"/>
          <p:nvPr/>
        </p:nvSpPr>
        <p:spPr>
          <a:xfrm>
            <a:off x="0" y="103432"/>
            <a:ext cx="12192000" cy="1323439"/>
          </a:xfrm>
          <a:prstGeom prst="rect">
            <a:avLst/>
          </a:prstGeom>
          <a:noFill/>
        </p:spPr>
        <p:txBody>
          <a:bodyPr wrap="square">
            <a:spAutoFit/>
          </a:bodyPr>
          <a:lstStyle/>
          <a:p>
            <a:pPr algn="ctr"/>
            <a:r>
              <a:rPr lang="en-US" sz="4000" i="1" dirty="0">
                <a:solidFill>
                  <a:schemeClr val="bg1"/>
                </a:solidFill>
                <a:latin typeface="Calibri" panose="020F0502020204030204" pitchFamily="34" charset="0"/>
                <a:ea typeface="Calibri" panose="020F0502020204030204" pitchFamily="34" charset="0"/>
                <a:cs typeface="Calibri" panose="020F0502020204030204" pitchFamily="34" charset="0"/>
              </a:rPr>
              <a:t>The Lord’s Law is the Truth</a:t>
            </a:r>
          </a:p>
          <a:p>
            <a:pPr algn="ctr"/>
            <a:r>
              <a:rPr lang="en-US" sz="4000" i="1" dirty="0">
                <a:solidFill>
                  <a:schemeClr val="bg1"/>
                </a:solidFill>
                <a:latin typeface="Calibri" panose="020F0502020204030204" pitchFamily="34" charset="0"/>
                <a:ea typeface="Calibri" panose="020F0502020204030204" pitchFamily="34" charset="0"/>
                <a:cs typeface="Calibri" panose="020F0502020204030204" pitchFamily="34" charset="0"/>
              </a:rPr>
              <a:t>Psalm 137-144</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827F11AD-F250-625A-CBE5-E1FD8A557086}"/>
              </a:ext>
            </a:extLst>
          </p:cNvPr>
          <p:cNvSpPr txBox="1"/>
          <p:nvPr/>
        </p:nvSpPr>
        <p:spPr>
          <a:xfrm>
            <a:off x="641959" y="1586297"/>
            <a:ext cx="6093912" cy="707886"/>
          </a:xfrm>
          <a:prstGeom prst="rect">
            <a:avLst/>
          </a:prstGeom>
          <a:noFill/>
        </p:spPr>
        <p:txBody>
          <a:bodyPr wrap="square">
            <a:spAutoFit/>
          </a:bodyPr>
          <a:lstStyle/>
          <a:p>
            <a:pPr fontAlgn="base"/>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צ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4000" cap="all" dirty="0" err="1">
                <a:solidFill>
                  <a:schemeClr val="bg1"/>
                </a:solidFill>
                <a:latin typeface="Calibri" panose="020F0502020204030204" pitchFamily="34" charset="0"/>
                <a:ea typeface="Calibri" panose="020F0502020204030204" pitchFamily="34" charset="0"/>
                <a:cs typeface="Calibri" panose="020F0502020204030204" pitchFamily="34" charset="0"/>
              </a:rPr>
              <a:t>Tzaddi</a:t>
            </a:r>
            <a:endPar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6C273025-FCBB-3187-B9F4-F78FAAAA82EC}"/>
              </a:ext>
            </a:extLst>
          </p:cNvPr>
          <p:cNvSpPr txBox="1"/>
          <p:nvPr/>
        </p:nvSpPr>
        <p:spPr>
          <a:xfrm>
            <a:off x="3234846" y="1551315"/>
            <a:ext cx="6093912" cy="707886"/>
          </a:xfrm>
          <a:prstGeom prst="rect">
            <a:avLst/>
          </a:prstGeom>
          <a:noFill/>
        </p:spPr>
        <p:txBody>
          <a:bodyPr wrap="square">
            <a:spAutoFit/>
          </a:bodyPr>
          <a:lstStyle/>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The</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eighteenth</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letter of the Hebrew alphabet with a numerical value of 90.</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D8306DD8-D920-FD98-9B14-2E4087B5646D}"/>
              </a:ext>
            </a:extLst>
          </p:cNvPr>
          <p:cNvSpPr txBox="1"/>
          <p:nvPr/>
        </p:nvSpPr>
        <p:spPr>
          <a:xfrm>
            <a:off x="5949863" y="3029139"/>
            <a:ext cx="5792244" cy="3139321"/>
          </a:xfrm>
          <a:prstGeom prst="rect">
            <a:avLst/>
          </a:prstGeom>
          <a:noFill/>
        </p:spPr>
        <p:txBody>
          <a:bodyPr wrap="square">
            <a:spAutoFit/>
          </a:bodyPr>
          <a:lstStyle/>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The Hebrew word for a "righteous person" or "just individual" (</a:t>
            </a:r>
            <a:r>
              <a:rPr lang="he-IL" b="1" dirty="0">
                <a:solidFill>
                  <a:schemeClr val="bg1"/>
                </a:solidFill>
                <a:latin typeface="Calibri" panose="020F0502020204030204" pitchFamily="34" charset="0"/>
                <a:ea typeface="Calibri" panose="020F0502020204030204" pitchFamily="34" charset="0"/>
                <a:cs typeface="Calibri" panose="020F0502020204030204" pitchFamily="34" charset="0"/>
              </a:rPr>
              <a:t>צדיק</a:t>
            </a:r>
            <a:r>
              <a:rPr lang="he-I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begins with this letter, so it is strongly associated with concepts of justice and righteousness.</a:t>
            </a:r>
          </a:p>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Humility</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The traditional form of the letter (composed of a bent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Nun</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and a </a:t>
            </a:r>
            <a:r>
              <a:rPr lang="en-US" i="1" dirty="0" err="1">
                <a:solidFill>
                  <a:schemeClr val="bg1"/>
                </a:solidFill>
                <a:latin typeface="Calibri" panose="020F0502020204030204" pitchFamily="34" charset="0"/>
                <a:ea typeface="Calibri" panose="020F0502020204030204" pitchFamily="34" charset="0"/>
                <a:cs typeface="Calibri" panose="020F0502020204030204" pitchFamily="34" charset="0"/>
              </a:rPr>
              <a:t>Yud</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at its top) is sometimes interpreted as a symbol of a righteous person humbly bent before the divine.</a:t>
            </a:r>
          </a:p>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Hunting/Fishing</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The literal meaning of the letter's name, </a:t>
            </a:r>
            <a:r>
              <a:rPr lang="en-US" i="1" dirty="0" err="1">
                <a:solidFill>
                  <a:schemeClr val="bg1"/>
                </a:solidFill>
                <a:latin typeface="Calibri" panose="020F0502020204030204" pitchFamily="34" charset="0"/>
                <a:ea typeface="Calibri" panose="020F0502020204030204" pitchFamily="34" charset="0"/>
                <a:cs typeface="Calibri" panose="020F0502020204030204" pitchFamily="34" charset="0"/>
              </a:rPr>
              <a:t>Tzadi</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is "fish hook" or "hunting," representing the pursuit of holiness or the ability to "hunt" and elevate sparks of divinity within the world.</a:t>
            </a:r>
          </a:p>
        </p:txBody>
      </p:sp>
    </p:spTree>
    <p:extLst>
      <p:ext uri="{BB962C8B-B14F-4D97-AF65-F5344CB8AC3E}">
        <p14:creationId xmlns:p14="http://schemas.microsoft.com/office/powerpoint/2010/main" val="3931270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5AD1D-E81C-2BFC-AEEA-DB41B9B825AD}"/>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D4A0DC3-F183-5134-1864-0EBAD68E904D}"/>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6745127B-76AD-CFDF-64AC-C647EF43AAA7}"/>
              </a:ext>
            </a:extLst>
          </p:cNvPr>
          <p:cNvSpPr txBox="1"/>
          <p:nvPr/>
        </p:nvSpPr>
        <p:spPr>
          <a:xfrm>
            <a:off x="0" y="103432"/>
            <a:ext cx="12192000" cy="1323439"/>
          </a:xfrm>
          <a:prstGeom prst="rect">
            <a:avLst/>
          </a:prstGeom>
          <a:noFill/>
        </p:spPr>
        <p:txBody>
          <a:bodyPr wrap="square">
            <a:spAutoFit/>
          </a:bodyPr>
          <a:lstStyle/>
          <a:p>
            <a:pPr algn="ctr"/>
            <a:r>
              <a:rPr lang="en-US" sz="4000" i="1" dirty="0">
                <a:solidFill>
                  <a:schemeClr val="bg1"/>
                </a:solidFill>
                <a:latin typeface="Calibri" panose="020F0502020204030204" pitchFamily="34" charset="0"/>
                <a:ea typeface="Calibri" panose="020F0502020204030204" pitchFamily="34" charset="0"/>
                <a:cs typeface="Calibri" panose="020F0502020204030204" pitchFamily="34" charset="0"/>
              </a:rPr>
              <a:t>The Lord’s testimonies are wonderful</a:t>
            </a:r>
          </a:p>
          <a:p>
            <a:pPr algn="ctr"/>
            <a:r>
              <a:rPr lang="en-US" sz="4000" i="1" dirty="0">
                <a:solidFill>
                  <a:schemeClr val="bg1"/>
                </a:solidFill>
                <a:latin typeface="Calibri" panose="020F0502020204030204" pitchFamily="34" charset="0"/>
                <a:ea typeface="Calibri" panose="020F0502020204030204" pitchFamily="34" charset="0"/>
                <a:cs typeface="Calibri" panose="020F0502020204030204" pitchFamily="34" charset="0"/>
              </a:rPr>
              <a:t>Psalm 129-136</a:t>
            </a:r>
            <a:endParaRPr lang="en-US"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4AA7C565-5ABC-270B-B602-3275B1E3EF57}"/>
              </a:ext>
            </a:extLst>
          </p:cNvPr>
          <p:cNvSpPr txBox="1"/>
          <p:nvPr/>
        </p:nvSpPr>
        <p:spPr>
          <a:xfrm>
            <a:off x="729641" y="970744"/>
            <a:ext cx="6093912" cy="707886"/>
          </a:xfrm>
          <a:prstGeom prst="rect">
            <a:avLst/>
          </a:prstGeom>
          <a:noFill/>
        </p:spPr>
        <p:txBody>
          <a:bodyPr wrap="square">
            <a:spAutoFit/>
          </a:bodyPr>
          <a:lstStyle/>
          <a:p>
            <a:pPr fontAlgn="base"/>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פ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Pe</a:t>
            </a:r>
          </a:p>
        </p:txBody>
      </p:sp>
      <p:sp>
        <p:nvSpPr>
          <p:cNvPr id="22" name="TextBox 21">
            <a:extLst>
              <a:ext uri="{FF2B5EF4-FFF2-40B4-BE49-F238E27FC236}">
                <a16:creationId xmlns:a16="http://schemas.microsoft.com/office/drawing/2014/main" id="{C0FC215D-C5AD-FCFF-D6E6-A76E25C7F831}"/>
              </a:ext>
            </a:extLst>
          </p:cNvPr>
          <p:cNvSpPr txBox="1"/>
          <p:nvPr/>
        </p:nvSpPr>
        <p:spPr>
          <a:xfrm>
            <a:off x="3234846" y="1551315"/>
            <a:ext cx="6093912" cy="707886"/>
          </a:xfrm>
          <a:prstGeom prst="rect">
            <a:avLst/>
          </a:prstGeom>
          <a:noFill/>
        </p:spPr>
        <p:txBody>
          <a:bodyPr wrap="square">
            <a:spAutoFit/>
          </a:bodyPr>
          <a:lstStyle/>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The</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seventeenth</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letter of the Hebrew alphabet with a numerical value of 80.</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B1347480-1E53-73A3-CC0D-ABDBEA6165BC}"/>
              </a:ext>
            </a:extLst>
          </p:cNvPr>
          <p:cNvSpPr txBox="1"/>
          <p:nvPr/>
        </p:nvSpPr>
        <p:spPr>
          <a:xfrm>
            <a:off x="6281802" y="3958436"/>
            <a:ext cx="5019806" cy="1200329"/>
          </a:xfrm>
          <a:prstGeom prst="rect">
            <a:avLst/>
          </a:prstGeom>
          <a:noFill/>
        </p:spPr>
        <p:txBody>
          <a:bodyPr wrap="square">
            <a:spAutoFit/>
          </a:bodyPr>
          <a:lstStyle/>
          <a:p>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letter is associated with the mouth and speech, representing the power of words, both to build and to destroy.</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A6C3C46F-B60F-606E-828E-636CAD0B63FB}"/>
              </a:ext>
            </a:extLst>
          </p:cNvPr>
          <p:cNvPicPr>
            <a:picLocks noChangeAspect="1"/>
          </p:cNvPicPr>
          <p:nvPr/>
        </p:nvPicPr>
        <p:blipFill>
          <a:blip r:embed="rId3"/>
          <a:stretch>
            <a:fillRect/>
          </a:stretch>
        </p:blipFill>
        <p:spPr>
          <a:xfrm>
            <a:off x="754344" y="3341531"/>
            <a:ext cx="4773115" cy="2434138"/>
          </a:xfrm>
          <a:prstGeom prst="rect">
            <a:avLst/>
          </a:prstGeom>
        </p:spPr>
      </p:pic>
    </p:spTree>
    <p:extLst>
      <p:ext uri="{BB962C8B-B14F-4D97-AF65-F5344CB8AC3E}">
        <p14:creationId xmlns:p14="http://schemas.microsoft.com/office/powerpoint/2010/main" val="806507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DEE33-54C7-BD96-821F-1B70E1E9D84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30A00C3B-F613-9849-7830-2288F0916A50}"/>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C4BC9955-69A7-D366-D4E7-D92752D84FEB}"/>
              </a:ext>
            </a:extLst>
          </p:cNvPr>
          <p:cNvSpPr txBox="1"/>
          <p:nvPr/>
        </p:nvSpPr>
        <p:spPr>
          <a:xfrm>
            <a:off x="0" y="0"/>
            <a:ext cx="7775532" cy="2862322"/>
          </a:xfrm>
          <a:prstGeom prst="rect">
            <a:avLst/>
          </a:prstGeom>
          <a:noFill/>
        </p:spPr>
        <p:txBody>
          <a:bodyPr wrap="square">
            <a:spAutoFit/>
          </a:bodyPr>
          <a:lstStyle/>
          <a:p>
            <a:r>
              <a:rPr lang="en-US"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Sources:</a:t>
            </a: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Video: </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“The Blessings of Scripture” from time code 0:00 to 1:55.</a:t>
            </a: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buAutoNum type="arabicPeriod"/>
            </a:pPr>
            <a:r>
              <a:rPr lang="en-US"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Henry B. </a:t>
            </a:r>
            <a:r>
              <a:rPr lang="en-US" b="0" i="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Erying</a:t>
            </a:r>
            <a:r>
              <a:rPr lang="en-US"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“Walk in the Light” April 2008 Gen. Conf.</a:t>
            </a:r>
          </a:p>
          <a:p>
            <a:pPr marL="342900" indent="-342900">
              <a:buAutoNum type="arabicPeriod"/>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Ellis T. Rasmussen,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A Latter-day Saint Commentary on the Old Testament</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[1993], 455.</a:t>
            </a: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Presentation by http://fashionsbylynda.com/blog/</a:t>
            </a:r>
          </a:p>
        </p:txBody>
      </p:sp>
    </p:spTree>
    <p:extLst>
      <p:ext uri="{BB962C8B-B14F-4D97-AF65-F5344CB8AC3E}">
        <p14:creationId xmlns:p14="http://schemas.microsoft.com/office/powerpoint/2010/main" val="15827285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D9EDDDD-1DD0-D34E-0C2E-225591CC0C0B}"/>
              </a:ext>
            </a:extLst>
          </p:cNvPr>
          <p:cNvSpPr txBox="1"/>
          <p:nvPr/>
        </p:nvSpPr>
        <p:spPr>
          <a:xfrm>
            <a:off x="250521" y="1079749"/>
            <a:ext cx="8727509" cy="923330"/>
          </a:xfrm>
          <a:prstGeom prst="rect">
            <a:avLst/>
          </a:prstGeom>
          <a:noFill/>
        </p:spPr>
        <p:txBody>
          <a:bodyPr wrap="square">
            <a:spAutoFit/>
          </a:bodyPr>
          <a:lstStyle/>
          <a:p>
            <a:r>
              <a:rPr lang="en-US" dirty="0">
                <a:hlinkClick r:id="rId2"/>
              </a:rPr>
              <a:t>https://www.chabad.org/library/article_cdo/aid/137085/jewish/Mem.htm</a:t>
            </a:r>
            <a:endParaRPr lang="en-US" dirty="0"/>
          </a:p>
          <a:p>
            <a:r>
              <a:rPr lang="en-US" dirty="0">
                <a:hlinkClick r:id="rId3"/>
              </a:rPr>
              <a:t>https://tanyaremkiv.com/2021/03/26/psalm-11981-88-kaph/</a:t>
            </a:r>
            <a:endParaRPr lang="en-US" dirty="0"/>
          </a:p>
          <a:p>
            <a:endParaRPr lang="en-US" dirty="0"/>
          </a:p>
        </p:txBody>
      </p:sp>
      <p:sp>
        <p:nvSpPr>
          <p:cNvPr id="4" name="TextBox 3">
            <a:extLst>
              <a:ext uri="{FF2B5EF4-FFF2-40B4-BE49-F238E27FC236}">
                <a16:creationId xmlns:a16="http://schemas.microsoft.com/office/drawing/2014/main" id="{2419D225-A73F-FB57-4DA9-9E3AE4DDB500}"/>
              </a:ext>
            </a:extLst>
          </p:cNvPr>
          <p:cNvSpPr txBox="1"/>
          <p:nvPr/>
        </p:nvSpPr>
        <p:spPr>
          <a:xfrm>
            <a:off x="250521" y="343196"/>
            <a:ext cx="5987441" cy="369332"/>
          </a:xfrm>
          <a:prstGeom prst="rect">
            <a:avLst/>
          </a:prstGeom>
          <a:noFill/>
        </p:spPr>
        <p:txBody>
          <a:bodyPr wrap="square" rtlCol="0">
            <a:spAutoFit/>
          </a:bodyPr>
          <a:lstStyle/>
          <a:p>
            <a:r>
              <a:rPr lang="en-US" dirty="0"/>
              <a:t>Helpful articles on the Hebrew alphabet</a:t>
            </a:r>
          </a:p>
        </p:txBody>
      </p:sp>
    </p:spTree>
    <p:extLst>
      <p:ext uri="{BB962C8B-B14F-4D97-AF65-F5344CB8AC3E}">
        <p14:creationId xmlns:p14="http://schemas.microsoft.com/office/powerpoint/2010/main" val="992250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AD088E-90D8-E36C-2E5A-9807B486DE1A}"/>
              </a:ext>
            </a:extLst>
          </p:cNvPr>
          <p:cNvSpPr txBox="1"/>
          <p:nvPr/>
        </p:nvSpPr>
        <p:spPr>
          <a:xfrm>
            <a:off x="1848108" y="215434"/>
            <a:ext cx="6093912" cy="1569660"/>
          </a:xfrm>
          <a:prstGeom prst="rect">
            <a:avLst/>
          </a:prstGeom>
          <a:noFill/>
        </p:spPr>
        <p:txBody>
          <a:bodyPr wrap="square">
            <a:spAutoFit/>
          </a:bodyPr>
          <a:lstStyle/>
          <a:p>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The </a:t>
            </a:r>
            <a:r>
              <a:rPr lang="en-US" sz="1200" b="0" i="1"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hey</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symbolizes breath and revelation, it is also associated with the indwelling of the Holy Spirit. Interestingly, it comes after the letter </a:t>
            </a:r>
            <a:r>
              <a:rPr lang="en-US" sz="1200" b="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dalet</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which symbolizes a door or entrance, but is also a symbol of an impoverished, sinful man. The symbol for </a:t>
            </a:r>
            <a:r>
              <a:rPr lang="en-US" sz="1200" b="0" i="1"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hey</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is basically a </a:t>
            </a:r>
            <a:r>
              <a:rPr lang="en-US" sz="1200" b="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dalet</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with an added stroke. This stroke is said to represent the breath of God. When we open the door of our heart and accept Christ’s blood sacrifice for our sin, the breath of God, the </a:t>
            </a:r>
            <a:r>
              <a:rPr lang="en-US" sz="1200" b="0" i="1"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Ruach </a:t>
            </a:r>
            <a:r>
              <a:rPr lang="en-US" sz="1200" b="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HaKodesh</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indwells in us and marks us as His own. The curse of death passes over all those who are marked by His Spirit! The numeric value of the </a:t>
            </a:r>
            <a:r>
              <a:rPr lang="en-US" sz="1200" b="0" i="1"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hey</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is 5. Five is the number that symbolizes grace – by grace we have been saved!</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4B6356D-4B9F-D8DF-CD72-A53F105645CA}"/>
              </a:ext>
            </a:extLst>
          </p:cNvPr>
          <p:cNvPicPr>
            <a:picLocks noChangeAspect="1"/>
          </p:cNvPicPr>
          <p:nvPr/>
        </p:nvPicPr>
        <p:blipFill>
          <a:blip r:embed="rId2"/>
          <a:stretch>
            <a:fillRect/>
          </a:stretch>
        </p:blipFill>
        <p:spPr>
          <a:xfrm>
            <a:off x="0" y="0"/>
            <a:ext cx="1848108" cy="2000529"/>
          </a:xfrm>
          <a:prstGeom prst="rect">
            <a:avLst/>
          </a:prstGeom>
        </p:spPr>
      </p:pic>
      <p:sp>
        <p:nvSpPr>
          <p:cNvPr id="7" name="TextBox 6">
            <a:extLst>
              <a:ext uri="{FF2B5EF4-FFF2-40B4-BE49-F238E27FC236}">
                <a16:creationId xmlns:a16="http://schemas.microsoft.com/office/drawing/2014/main" id="{4B6F0B37-4493-DFE4-4025-6DEB6353F806}"/>
              </a:ext>
            </a:extLst>
          </p:cNvPr>
          <p:cNvSpPr txBox="1"/>
          <p:nvPr/>
        </p:nvSpPr>
        <p:spPr>
          <a:xfrm>
            <a:off x="216074" y="2000528"/>
            <a:ext cx="8013526" cy="1200329"/>
          </a:xfrm>
          <a:prstGeom prst="rect">
            <a:avLst/>
          </a:prstGeom>
          <a:noFill/>
        </p:spPr>
        <p:txBody>
          <a:bodyPr wrap="square">
            <a:spAutoFit/>
          </a:bodyPr>
          <a:lstStyle/>
          <a:p>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The next letter is the </a:t>
            </a:r>
            <a:r>
              <a:rPr lang="en-US" sz="1200" b="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chet</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The </a:t>
            </a:r>
            <a:r>
              <a:rPr lang="en-US" sz="1200" b="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chet</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is a symbol of a wall or fence and signifies separation. It is also associated with a Jewish wedding canopy, a </a:t>
            </a:r>
            <a:r>
              <a:rPr lang="en-US" sz="1200" b="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chupa</a:t>
            </a:r>
            <a:r>
              <a:rPr lang="en-US" sz="1200" b="0" i="1"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as well as life, </a:t>
            </a:r>
            <a:r>
              <a:rPr lang="en-US" sz="1200" b="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chayim</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When we accept the free gift of salvation, we are entering into a blood covenant with Christ. We are His Bride and He is our Bridegroom. He calls us out, desires for us to be devoted to Him and separate ourselves from the world. He promises us life – not only new life in Christ, but also eternal life! The numeric value of </a:t>
            </a:r>
            <a:r>
              <a:rPr lang="en-US" sz="1200" b="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chet</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is 8. Eight is the number that represents eternity, new life and new beginnings. Christ’s blood frees us from the bondage of our sin and delivers us into new life and the promise of eternity with Him!</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45646478-9599-0017-2F9A-FD9113FDE61D}"/>
              </a:ext>
            </a:extLst>
          </p:cNvPr>
          <p:cNvPicPr>
            <a:picLocks noChangeAspect="1"/>
          </p:cNvPicPr>
          <p:nvPr/>
        </p:nvPicPr>
        <p:blipFill>
          <a:blip r:embed="rId3"/>
          <a:stretch>
            <a:fillRect/>
          </a:stretch>
        </p:blipFill>
        <p:spPr>
          <a:xfrm>
            <a:off x="8042169" y="1267012"/>
            <a:ext cx="1819529" cy="1933845"/>
          </a:xfrm>
          <a:prstGeom prst="rect">
            <a:avLst/>
          </a:prstGeom>
        </p:spPr>
      </p:pic>
      <p:pic>
        <p:nvPicPr>
          <p:cNvPr id="11" name="Picture 10">
            <a:extLst>
              <a:ext uri="{FF2B5EF4-FFF2-40B4-BE49-F238E27FC236}">
                <a16:creationId xmlns:a16="http://schemas.microsoft.com/office/drawing/2014/main" id="{CF1116E1-14AD-B414-727B-9B5743255B6C}"/>
              </a:ext>
            </a:extLst>
          </p:cNvPr>
          <p:cNvPicPr>
            <a:picLocks noChangeAspect="1"/>
          </p:cNvPicPr>
          <p:nvPr/>
        </p:nvPicPr>
        <p:blipFill>
          <a:blip r:embed="rId4"/>
          <a:stretch>
            <a:fillRect/>
          </a:stretch>
        </p:blipFill>
        <p:spPr>
          <a:xfrm>
            <a:off x="216074" y="3346491"/>
            <a:ext cx="1752845" cy="1838582"/>
          </a:xfrm>
          <a:prstGeom prst="rect">
            <a:avLst/>
          </a:prstGeom>
        </p:spPr>
      </p:pic>
      <p:sp>
        <p:nvSpPr>
          <p:cNvPr id="13" name="TextBox 12">
            <a:extLst>
              <a:ext uri="{FF2B5EF4-FFF2-40B4-BE49-F238E27FC236}">
                <a16:creationId xmlns:a16="http://schemas.microsoft.com/office/drawing/2014/main" id="{CF852E54-0AE4-516E-FAAA-19B32F95B4B6}"/>
              </a:ext>
            </a:extLst>
          </p:cNvPr>
          <p:cNvSpPr txBox="1"/>
          <p:nvPr/>
        </p:nvSpPr>
        <p:spPr>
          <a:xfrm>
            <a:off x="2019008" y="3336755"/>
            <a:ext cx="7726011" cy="1754326"/>
          </a:xfrm>
          <a:prstGeom prst="rect">
            <a:avLst/>
          </a:prstGeom>
          <a:noFill/>
        </p:spPr>
        <p:txBody>
          <a:bodyPr wrap="square">
            <a:spAutoFit/>
          </a:bodyPr>
          <a:lstStyle/>
          <a:p>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The third letter, and final letter of the </a:t>
            </a:r>
            <a:r>
              <a:rPr lang="en-US" sz="1200" b="0" i="0"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alephbet</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is the </a:t>
            </a:r>
            <a:r>
              <a:rPr lang="en-US" sz="1200" b="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tav</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The original pictograph for the </a:t>
            </a:r>
            <a:r>
              <a:rPr lang="en-US" sz="1200" b="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tav</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was a cross – it’s origin is thousands of years before the Romans began using crucifixion as a form of death penalty! The </a:t>
            </a:r>
            <a:r>
              <a:rPr lang="en-US" sz="1200" b="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tav</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means mark, covenant, or sign. Jesus’ blood shed on the cross was the ultimate and final atonement for sin. The painting of the doorposts was a foreshadowing, a dress rehearsal for the all-consuming sacrifice of our Passover Lamb. As He gave up His spirit, Christ declared “It is finished.” It’s fascinating that the final letter of the Hebrew alphabet is the </a:t>
            </a:r>
            <a:r>
              <a:rPr lang="en-US" sz="1200" b="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tav</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as it signifies Christ’s completed, finished work through the covenant of His blood! The numeric value of </a:t>
            </a:r>
            <a:r>
              <a:rPr lang="en-US" sz="1200" b="0"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tav</a:t>
            </a:r>
            <a:r>
              <a:rPr lang="en-US"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is 400. This number symbolizes a divinely appointed period of time. Interestingly, we read in Exodus that exactly 400 years had passed from the time the Hebrews were enslaved in Egypt to the day of their deliverance </a:t>
            </a:r>
            <a:r>
              <a:rPr lang="en-US" sz="1200" dirty="0"/>
              <a:t>which came because of Passover. In addition, 400 years passed between the last recorded word of the Old Testament and Christ’s death on the cross on Passover. WOW!</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EB24CC4C-D1FE-9CD8-201C-1540F230407A}"/>
              </a:ext>
            </a:extLst>
          </p:cNvPr>
          <p:cNvSpPr txBox="1"/>
          <p:nvPr/>
        </p:nvSpPr>
        <p:spPr>
          <a:xfrm>
            <a:off x="2019008" y="5315416"/>
            <a:ext cx="8280748" cy="1169551"/>
          </a:xfrm>
          <a:prstGeom prst="rect">
            <a:avLst/>
          </a:prstGeom>
          <a:noFill/>
          <a:ln>
            <a:solidFill>
              <a:schemeClr val="tx1"/>
            </a:solidFill>
          </a:ln>
        </p:spPr>
        <p:txBody>
          <a:bodyPr wrap="square">
            <a:spAutoFit/>
          </a:bodyPr>
          <a:lstStyle/>
          <a:p>
            <a:r>
              <a:rPr lang="en-US" sz="1400" b="1"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The Hebrew word for Passover is </a:t>
            </a:r>
            <a:r>
              <a:rPr lang="en-US" sz="1400" b="1" i="1"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Pesach</a:t>
            </a:r>
            <a:r>
              <a:rPr lang="en-US" sz="1400" b="1"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Theses 3 letters together (</a:t>
            </a:r>
            <a:r>
              <a:rPr lang="en-US" sz="1400" b="1"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pey</a:t>
            </a:r>
            <a:r>
              <a:rPr lang="en-US" sz="1400" b="1" i="1"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samech, </a:t>
            </a:r>
            <a:r>
              <a:rPr lang="en-US" sz="1400" b="1" i="1" dirty="0" err="1">
                <a:solidFill>
                  <a:srgbClr val="444444"/>
                </a:solidFill>
                <a:effectLst/>
                <a:latin typeface="Calibri" panose="020F0502020204030204" pitchFamily="34" charset="0"/>
                <a:ea typeface="Calibri" panose="020F0502020204030204" pitchFamily="34" charset="0"/>
                <a:cs typeface="Calibri" panose="020F0502020204030204" pitchFamily="34" charset="0"/>
              </a:rPr>
              <a:t>chet</a:t>
            </a:r>
            <a:r>
              <a:rPr lang="en-US" sz="1400" b="1"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 create the message “the source of protection and separation.” God protected His people from the plague of death and surrounded them with His divine protection, and separated and drew them out to be His chosen people. Jesus, our Passover Lamb, is the source of our victory, thus protection from the curse of death, and He has called us to separate ourselves from the world and to be holy as He is holy!</a:t>
            </a:r>
            <a:endParaRPr lang="en-US" sz="1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3777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7C622-32BA-F4B2-228B-01694FA775E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E135A85-7F1E-D614-C136-DB7632C45D03}"/>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E5B4FB49-0BD7-DFED-A561-8419142C07E6}"/>
              </a:ext>
            </a:extLst>
          </p:cNvPr>
          <p:cNvSpPr txBox="1"/>
          <p:nvPr/>
        </p:nvSpPr>
        <p:spPr>
          <a:xfrm>
            <a:off x="429538" y="1882128"/>
            <a:ext cx="2664391" cy="769441"/>
          </a:xfrm>
          <a:prstGeom prst="rect">
            <a:avLst/>
          </a:prstGeom>
          <a:noFill/>
        </p:spPr>
        <p:txBody>
          <a:bodyPr wrap="square">
            <a:spAutoFit/>
          </a:bodyPr>
          <a:lstStyle/>
          <a:p>
            <a:pPr fontAlgn="base"/>
            <a:r>
              <a:rPr lang="en-US" sz="44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he-IL" sz="4400" cap="all" dirty="0">
                <a:solidFill>
                  <a:schemeClr val="bg1"/>
                </a:solidFill>
                <a:latin typeface="Calibri" panose="020F0502020204030204" pitchFamily="34" charset="0"/>
                <a:ea typeface="Calibri" panose="020F0502020204030204" pitchFamily="34" charset="0"/>
                <a:cs typeface="Calibri" panose="020F0502020204030204" pitchFamily="34" charset="0"/>
              </a:rPr>
              <a:t>א </a:t>
            </a:r>
            <a:r>
              <a:rPr lang="en-US" sz="4400" cap="all" dirty="0">
                <a:solidFill>
                  <a:schemeClr val="bg1"/>
                </a:solidFill>
                <a:latin typeface="Calibri" panose="020F0502020204030204" pitchFamily="34" charset="0"/>
                <a:ea typeface="Calibri" panose="020F0502020204030204" pitchFamily="34" charset="0"/>
                <a:cs typeface="Calibri" panose="020F0502020204030204" pitchFamily="34" charset="0"/>
              </a:rPr>
              <a:t> Aleph</a:t>
            </a:r>
          </a:p>
        </p:txBody>
      </p:sp>
      <p:sp>
        <p:nvSpPr>
          <p:cNvPr id="4" name="TextBox 3">
            <a:extLst>
              <a:ext uri="{FF2B5EF4-FFF2-40B4-BE49-F238E27FC236}">
                <a16:creationId xmlns:a16="http://schemas.microsoft.com/office/drawing/2014/main" id="{BC3ED367-4CC9-E123-F772-11AC0D4F10B4}"/>
              </a:ext>
            </a:extLst>
          </p:cNvPr>
          <p:cNvSpPr txBox="1"/>
          <p:nvPr/>
        </p:nvSpPr>
        <p:spPr>
          <a:xfrm>
            <a:off x="3523467" y="1289269"/>
            <a:ext cx="7248917" cy="2554545"/>
          </a:xfrm>
          <a:prstGeom prst="rect">
            <a:avLst/>
          </a:prstGeom>
          <a:noFill/>
        </p:spPr>
        <p:txBody>
          <a:bodyPr wrap="square">
            <a:spAutoFit/>
          </a:bodyPr>
          <a:lstStyle/>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The first letter of the Hebrew alphabet, a silent letter in modern Hebrew that can also represent a glottal stop</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Its ancient origins lie in an ox-head pictograph representing strength and leadership, and it is a foundational concept in Hebrew, with symbolic and spiritual meanings including "master," "God," and a numerical value of 1. It is the ancestor of the Greek letter alpha (A) and the Latin A used in English. </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21" name="Picture 20">
            <a:extLst>
              <a:ext uri="{FF2B5EF4-FFF2-40B4-BE49-F238E27FC236}">
                <a16:creationId xmlns:a16="http://schemas.microsoft.com/office/drawing/2014/main" id="{F538AB64-44F6-0CB9-2B9C-98F697B60574}"/>
              </a:ext>
            </a:extLst>
          </p:cNvPr>
          <p:cNvPicPr>
            <a:picLocks noChangeAspect="1"/>
          </p:cNvPicPr>
          <p:nvPr/>
        </p:nvPicPr>
        <p:blipFill>
          <a:blip r:embed="rId3"/>
          <a:stretch>
            <a:fillRect/>
          </a:stretch>
        </p:blipFill>
        <p:spPr>
          <a:xfrm>
            <a:off x="1241337" y="4083594"/>
            <a:ext cx="5325218" cy="1752845"/>
          </a:xfrm>
          <a:prstGeom prst="rect">
            <a:avLst/>
          </a:prstGeom>
        </p:spPr>
      </p:pic>
      <p:sp>
        <p:nvSpPr>
          <p:cNvPr id="25" name="TextBox 24">
            <a:extLst>
              <a:ext uri="{FF2B5EF4-FFF2-40B4-BE49-F238E27FC236}">
                <a16:creationId xmlns:a16="http://schemas.microsoft.com/office/drawing/2014/main" id="{EB6D5569-5B17-0037-579F-B4FD72365E81}"/>
              </a:ext>
            </a:extLst>
          </p:cNvPr>
          <p:cNvSpPr txBox="1"/>
          <p:nvPr/>
        </p:nvSpPr>
        <p:spPr>
          <a:xfrm>
            <a:off x="6854869" y="3795967"/>
            <a:ext cx="4243192" cy="2246769"/>
          </a:xfrm>
          <a:prstGeom prst="rect">
            <a:avLst/>
          </a:prstGeom>
          <a:noFill/>
        </p:spPr>
        <p:txBody>
          <a:bodyPr wrap="square">
            <a:spAutoFit/>
          </a:bodyPr>
          <a:lstStyle/>
          <a:p>
            <a:r>
              <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rPr>
              <a:t>Strength</a:t>
            </a:r>
          </a:p>
          <a:p>
            <a:r>
              <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rPr>
              <a:t>Power</a:t>
            </a:r>
          </a:p>
          <a:p>
            <a:r>
              <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rPr>
              <a:t>Authority</a:t>
            </a:r>
          </a:p>
          <a:p>
            <a:r>
              <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rPr>
              <a:t>Leader of Humbleness</a:t>
            </a:r>
          </a:p>
          <a:p>
            <a:r>
              <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rPr>
              <a:t>Being Yoked to Headship</a:t>
            </a:r>
          </a:p>
        </p:txBody>
      </p:sp>
      <p:sp>
        <p:nvSpPr>
          <p:cNvPr id="3" name="TextBox 2">
            <a:extLst>
              <a:ext uri="{FF2B5EF4-FFF2-40B4-BE49-F238E27FC236}">
                <a16:creationId xmlns:a16="http://schemas.microsoft.com/office/drawing/2014/main" id="{F13BC533-3E50-CBB0-8D0B-3B953A1079EB}"/>
              </a:ext>
            </a:extLst>
          </p:cNvPr>
          <p:cNvSpPr txBox="1"/>
          <p:nvPr/>
        </p:nvSpPr>
        <p:spPr>
          <a:xfrm>
            <a:off x="609078" y="69493"/>
            <a:ext cx="11582922" cy="1200329"/>
          </a:xfrm>
          <a:prstGeom prst="rect">
            <a:avLst/>
          </a:prstGeom>
          <a:noFill/>
        </p:spPr>
        <p:txBody>
          <a:bodyPr wrap="square">
            <a:spAutoFit/>
          </a:bodyPr>
          <a:lstStyle/>
          <a:p>
            <a:pPr algn="ctr"/>
            <a:r>
              <a:rPr lang="en-US" sz="3600" dirty="0">
                <a:solidFill>
                  <a:schemeClr val="bg1"/>
                </a:solidFill>
                <a:latin typeface="Rockwell" panose="02060603020205020403" pitchFamily="18" charset="0"/>
              </a:rPr>
              <a:t>Blessed Are They Who Keep the Commandments.</a:t>
            </a:r>
          </a:p>
          <a:p>
            <a:pPr algn="ctr"/>
            <a:r>
              <a:rPr lang="en-US" sz="3600" dirty="0">
                <a:solidFill>
                  <a:schemeClr val="bg1"/>
                </a:solidFill>
                <a:latin typeface="Rockwell" panose="02060603020205020403" pitchFamily="18" charset="0"/>
              </a:rPr>
              <a:t>Psalm 1-8</a:t>
            </a:r>
          </a:p>
        </p:txBody>
      </p:sp>
    </p:spTree>
    <p:extLst>
      <p:ext uri="{BB962C8B-B14F-4D97-AF65-F5344CB8AC3E}">
        <p14:creationId xmlns:p14="http://schemas.microsoft.com/office/powerpoint/2010/main" val="4054674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2AD04-E90B-1327-EEA2-DA72C229D45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A982F01-4125-179A-4CC4-126816FEE0FB}"/>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50A16375-B119-999A-530B-9BFB7E74EDDD}"/>
              </a:ext>
            </a:extLst>
          </p:cNvPr>
          <p:cNvSpPr txBox="1"/>
          <p:nvPr/>
        </p:nvSpPr>
        <p:spPr>
          <a:xfrm>
            <a:off x="416494" y="1519388"/>
            <a:ext cx="2664391" cy="707886"/>
          </a:xfrm>
          <a:prstGeom prst="rect">
            <a:avLst/>
          </a:prstGeom>
          <a:noFill/>
        </p:spPr>
        <p:txBody>
          <a:bodyPr wrap="square">
            <a:spAutoFit/>
          </a:bodyPr>
          <a:lstStyle/>
          <a:p>
            <a:pPr fontAlgn="base"/>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ב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Beth</a:t>
            </a:r>
          </a:p>
        </p:txBody>
      </p:sp>
      <p:sp>
        <p:nvSpPr>
          <p:cNvPr id="4" name="TextBox 3">
            <a:extLst>
              <a:ext uri="{FF2B5EF4-FFF2-40B4-BE49-F238E27FC236}">
                <a16:creationId xmlns:a16="http://schemas.microsoft.com/office/drawing/2014/main" id="{FCD58344-3F4C-EA5D-03F0-731FD211E852}"/>
              </a:ext>
            </a:extLst>
          </p:cNvPr>
          <p:cNvSpPr txBox="1"/>
          <p:nvPr/>
        </p:nvSpPr>
        <p:spPr>
          <a:xfrm>
            <a:off x="3207187" y="1334449"/>
            <a:ext cx="6093912" cy="1938992"/>
          </a:xfrm>
          <a:prstGeom prst="rect">
            <a:avLst/>
          </a:prstGeom>
          <a:noFill/>
        </p:spPr>
        <p:txBody>
          <a:bodyPr wrap="square">
            <a:spAutoFit/>
          </a:bodyPr>
          <a:lstStyle/>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the second letter of the Hebrew alphabet, representing the sound "B" or "V". It also signifies the number two, has the meaning of "house" or "tent," and is a common prefix meaning "in" or "at". The letter is found in many Hebrew names like Bethlehem (house of bread) and Bethel (house of God). </a:t>
            </a:r>
          </a:p>
        </p:txBody>
      </p:sp>
      <p:sp>
        <p:nvSpPr>
          <p:cNvPr id="25" name="TextBox 24">
            <a:extLst>
              <a:ext uri="{FF2B5EF4-FFF2-40B4-BE49-F238E27FC236}">
                <a16:creationId xmlns:a16="http://schemas.microsoft.com/office/drawing/2014/main" id="{64DBF697-8932-5C48-1114-055CD3C47C5C}"/>
              </a:ext>
            </a:extLst>
          </p:cNvPr>
          <p:cNvSpPr txBox="1"/>
          <p:nvPr/>
        </p:nvSpPr>
        <p:spPr>
          <a:xfrm>
            <a:off x="6400539" y="4163759"/>
            <a:ext cx="4243192" cy="1815882"/>
          </a:xfrm>
          <a:prstGeom prst="rect">
            <a:avLst/>
          </a:prstGeom>
          <a:noFill/>
        </p:spPr>
        <p:txBody>
          <a:bodyPr wrap="square">
            <a:spAutoFit/>
          </a:bodyPr>
          <a:lstStyle/>
          <a:p>
            <a:r>
              <a:rPr lang="en-US" sz="2800" b="1" dirty="0">
                <a:solidFill>
                  <a:schemeClr val="bg1"/>
                </a:solidFill>
                <a:latin typeface="Calibri" panose="020F0502020204030204" pitchFamily="34" charset="0"/>
                <a:ea typeface="Calibri" panose="020F0502020204030204" pitchFamily="34" charset="0"/>
                <a:cs typeface="Calibri" panose="020F0502020204030204" pitchFamily="34" charset="0"/>
              </a:rPr>
              <a:t>House/Tent:</a:t>
            </a:r>
            <a:r>
              <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rPr>
              <a:t> The most common meaning is "house" or "tent," derived from its ancient pictograph.</a:t>
            </a:r>
          </a:p>
        </p:txBody>
      </p:sp>
      <p:pic>
        <p:nvPicPr>
          <p:cNvPr id="27" name="Picture 26">
            <a:extLst>
              <a:ext uri="{FF2B5EF4-FFF2-40B4-BE49-F238E27FC236}">
                <a16:creationId xmlns:a16="http://schemas.microsoft.com/office/drawing/2014/main" id="{0AE385D6-7721-6484-77AF-EB5DAB92094C}"/>
              </a:ext>
            </a:extLst>
          </p:cNvPr>
          <p:cNvPicPr>
            <a:picLocks noChangeAspect="1"/>
          </p:cNvPicPr>
          <p:nvPr/>
        </p:nvPicPr>
        <p:blipFill>
          <a:blip r:embed="rId3"/>
          <a:stretch>
            <a:fillRect/>
          </a:stretch>
        </p:blipFill>
        <p:spPr>
          <a:xfrm>
            <a:off x="901815" y="3851113"/>
            <a:ext cx="4610743" cy="2429214"/>
          </a:xfrm>
          <a:prstGeom prst="rect">
            <a:avLst/>
          </a:prstGeom>
        </p:spPr>
      </p:pic>
      <p:sp>
        <p:nvSpPr>
          <p:cNvPr id="28" name="TextBox 27">
            <a:extLst>
              <a:ext uri="{FF2B5EF4-FFF2-40B4-BE49-F238E27FC236}">
                <a16:creationId xmlns:a16="http://schemas.microsoft.com/office/drawing/2014/main" id="{30018E8C-4968-D354-EA03-6B4EFA35CE9B}"/>
              </a:ext>
            </a:extLst>
          </p:cNvPr>
          <p:cNvSpPr txBox="1"/>
          <p:nvPr/>
        </p:nvSpPr>
        <p:spPr>
          <a:xfrm>
            <a:off x="609078" y="136786"/>
            <a:ext cx="11582922" cy="1323439"/>
          </a:xfrm>
          <a:prstGeom prst="rect">
            <a:avLst/>
          </a:prstGeom>
          <a:noFill/>
        </p:spPr>
        <p:txBody>
          <a:bodyPr wrap="square">
            <a:spAutoFit/>
          </a:bodyPr>
          <a:lstStyle/>
          <a:p>
            <a:pPr algn="ctr"/>
            <a:r>
              <a:rPr lang="en-US" sz="4000" dirty="0">
                <a:solidFill>
                  <a:schemeClr val="bg1"/>
                </a:solidFill>
                <a:latin typeface="Rockwell" panose="02060603020205020403" pitchFamily="18" charset="0"/>
              </a:rPr>
              <a:t>Ponder the precepts and ways of the Lord.</a:t>
            </a:r>
          </a:p>
          <a:p>
            <a:pPr algn="ctr"/>
            <a:r>
              <a:rPr lang="en-US" sz="4000" dirty="0">
                <a:solidFill>
                  <a:schemeClr val="bg1"/>
                </a:solidFill>
                <a:latin typeface="Rockwell" panose="02060603020205020403" pitchFamily="18" charset="0"/>
              </a:rPr>
              <a:t>Psalm 9-16</a:t>
            </a:r>
          </a:p>
        </p:txBody>
      </p:sp>
    </p:spTree>
    <p:extLst>
      <p:ext uri="{BB962C8B-B14F-4D97-AF65-F5344CB8AC3E}">
        <p14:creationId xmlns:p14="http://schemas.microsoft.com/office/powerpoint/2010/main" val="4166306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B135A-48E7-B2E9-715C-9B7AEA79C48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91EC6400-44A0-FA45-6C59-F6D854C2EFC9}"/>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60F80387-D9F5-E6FF-569B-6D4039B81B85}"/>
              </a:ext>
            </a:extLst>
          </p:cNvPr>
          <p:cNvSpPr txBox="1"/>
          <p:nvPr/>
        </p:nvSpPr>
        <p:spPr>
          <a:xfrm>
            <a:off x="483976" y="1406784"/>
            <a:ext cx="2664391" cy="1323439"/>
          </a:xfrm>
          <a:prstGeom prst="rect">
            <a:avLst/>
          </a:prstGeom>
          <a:noFill/>
        </p:spPr>
        <p:txBody>
          <a:bodyPr wrap="square">
            <a:spAutoFit/>
          </a:bodyPr>
          <a:lstStyle/>
          <a:p>
            <a:pPr fontAlgn="base"/>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ג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Gimel</a:t>
            </a:r>
          </a:p>
          <a:p>
            <a:pPr fontAlgn="base"/>
            <a:endPar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30F20229-9D75-A8CF-04B1-75626367816C}"/>
              </a:ext>
            </a:extLst>
          </p:cNvPr>
          <p:cNvSpPr txBox="1"/>
          <p:nvPr/>
        </p:nvSpPr>
        <p:spPr>
          <a:xfrm>
            <a:off x="3148367" y="1371140"/>
            <a:ext cx="6093912" cy="1015663"/>
          </a:xfrm>
          <a:prstGeom prst="rect">
            <a:avLst/>
          </a:prstGeom>
          <a:noFill/>
        </p:spPr>
        <p:txBody>
          <a:bodyPr wrap="square">
            <a:spAutoFit/>
          </a:bodyPr>
          <a:lstStyle/>
          <a:p>
            <a:r>
              <a:rPr lang="en-US" sz="2000" dirty="0">
                <a:solidFill>
                  <a:schemeClr val="bg1"/>
                </a:solidFill>
              </a:rPr>
              <a:t>The third letter of the Hebrew alphabet, which represents the sound of a hard "g" and has a numerical value of three</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F29965DC-9E05-BB36-141A-AFC40CC50DE6}"/>
              </a:ext>
            </a:extLst>
          </p:cNvPr>
          <p:cNvSpPr txBox="1"/>
          <p:nvPr/>
        </p:nvSpPr>
        <p:spPr>
          <a:xfrm>
            <a:off x="3341918" y="2947704"/>
            <a:ext cx="4731707" cy="3046988"/>
          </a:xfrm>
          <a:prstGeom prst="rect">
            <a:avLst/>
          </a:prstGeom>
          <a:noFill/>
        </p:spPr>
        <p:txBody>
          <a:bodyPr wrap="square">
            <a:spAutoFit/>
          </a:bodyPr>
          <a:lstStyle/>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"camel" (</a:t>
            </a:r>
            <a:r>
              <a:rPr lang="en-US" sz="2400" dirty="0" err="1">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gamal</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 and symbolically represents a benefactor or someone who gives, similar to how a camel sustains life in the desert. </a:t>
            </a:r>
          </a:p>
          <a:p>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It can also be interpreted as a "foot," symbolizing "to walk," "to gather," or "to move". </a:t>
            </a:r>
          </a:p>
        </p:txBody>
      </p:sp>
      <p:sp>
        <p:nvSpPr>
          <p:cNvPr id="28" name="TextBox 27">
            <a:extLst>
              <a:ext uri="{FF2B5EF4-FFF2-40B4-BE49-F238E27FC236}">
                <a16:creationId xmlns:a16="http://schemas.microsoft.com/office/drawing/2014/main" id="{D0DA76A9-FB95-5BD5-3B7C-23497673E101}"/>
              </a:ext>
            </a:extLst>
          </p:cNvPr>
          <p:cNvSpPr txBox="1"/>
          <p:nvPr/>
        </p:nvSpPr>
        <p:spPr>
          <a:xfrm>
            <a:off x="100208" y="136786"/>
            <a:ext cx="12091792" cy="1077218"/>
          </a:xfrm>
          <a:prstGeom prst="rect">
            <a:avLst/>
          </a:prstGeom>
          <a:noFill/>
        </p:spPr>
        <p:txBody>
          <a:bodyPr wrap="square">
            <a:spAutoFit/>
          </a:bodyPr>
          <a:lstStyle/>
          <a:p>
            <a:pPr algn="ctr"/>
            <a:r>
              <a:rPr lang="en-US" sz="3200" i="1" dirty="0">
                <a:solidFill>
                  <a:schemeClr val="bg1"/>
                </a:solidFill>
                <a:latin typeface="Rockwell" panose="02060603020205020403" pitchFamily="18" charset="0"/>
              </a:rPr>
              <a:t>O Lord, open our eyes, that we may behold wondrous things out of Thy law. Psalm 17-24</a:t>
            </a:r>
            <a:endParaRPr lang="en-US" sz="3200"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785FCF50-EE43-6373-89A8-53395A6C6214}"/>
              </a:ext>
            </a:extLst>
          </p:cNvPr>
          <p:cNvPicPr>
            <a:picLocks noChangeAspect="1"/>
          </p:cNvPicPr>
          <p:nvPr/>
        </p:nvPicPr>
        <p:blipFill>
          <a:blip r:embed="rId4"/>
          <a:srcRect t="1610"/>
          <a:stretch>
            <a:fillRect/>
          </a:stretch>
        </p:blipFill>
        <p:spPr>
          <a:xfrm>
            <a:off x="870308" y="2952518"/>
            <a:ext cx="2278059" cy="3155893"/>
          </a:xfrm>
          <a:prstGeom prst="rect">
            <a:avLst/>
          </a:prstGeom>
        </p:spPr>
      </p:pic>
      <p:sp>
        <p:nvSpPr>
          <p:cNvPr id="7" name="TextBox 6">
            <a:extLst>
              <a:ext uri="{FF2B5EF4-FFF2-40B4-BE49-F238E27FC236}">
                <a16:creationId xmlns:a16="http://schemas.microsoft.com/office/drawing/2014/main" id="{316973A7-02D3-4F74-64DE-CF348CC5A82F}"/>
              </a:ext>
            </a:extLst>
          </p:cNvPr>
          <p:cNvSpPr txBox="1"/>
          <p:nvPr/>
        </p:nvSpPr>
        <p:spPr>
          <a:xfrm>
            <a:off x="7654762" y="5577988"/>
            <a:ext cx="4731707" cy="1200329"/>
          </a:xfrm>
          <a:prstGeom prst="rect">
            <a:avLst/>
          </a:prstGeom>
          <a:solidFill>
            <a:schemeClr val="bg2">
              <a:lumMod val="10000"/>
            </a:schemeClr>
          </a:solidFill>
        </p:spPr>
        <p:txBody>
          <a:bodyPr wrap="square">
            <a:spAutoFit/>
          </a:bodyPr>
          <a:lstStyle/>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The phrase "eye of a needle" in Hebrew and related Aramaic/Jewish contexts is primarily used as a metaphor for an </a:t>
            </a:r>
            <a:r>
              <a:rPr lang="en-US"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impossibility</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or extreme difficulty</a:t>
            </a:r>
          </a:p>
        </p:txBody>
      </p:sp>
      <p:sp>
        <p:nvSpPr>
          <p:cNvPr id="10" name="TextBox 9">
            <a:extLst>
              <a:ext uri="{FF2B5EF4-FFF2-40B4-BE49-F238E27FC236}">
                <a16:creationId xmlns:a16="http://schemas.microsoft.com/office/drawing/2014/main" id="{701C66A5-C7F2-04C8-2065-8651B39090FC}"/>
              </a:ext>
            </a:extLst>
          </p:cNvPr>
          <p:cNvSpPr txBox="1"/>
          <p:nvPr/>
        </p:nvSpPr>
        <p:spPr>
          <a:xfrm>
            <a:off x="8267177" y="3401003"/>
            <a:ext cx="3585574" cy="1477328"/>
          </a:xfrm>
          <a:prstGeom prst="rect">
            <a:avLst/>
          </a:prstGeom>
          <a:noFill/>
        </p:spPr>
        <p:txBody>
          <a:bodyPr wrap="square">
            <a:spAutoFit/>
          </a:bodyPr>
          <a:lstStyle/>
          <a:p>
            <a:r>
              <a:rPr lang="en-US" b="0" i="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And again I say unto you, It is easier for a camel to go through the eye of a needle, than for a </a:t>
            </a:r>
            <a:r>
              <a:rPr lang="en-US" b="0" i="1" u="none" strike="noStrike" dirty="0">
                <a:solidFill>
                  <a:srgbClr val="FFFF00"/>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rich</a:t>
            </a:r>
            <a:r>
              <a:rPr lang="en-US" b="0" i="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 man to enter into the kingdom of God. Matthew 19:24</a:t>
            </a:r>
            <a:endParaRPr lang="en-US" i="1" dirty="0">
              <a:solidFill>
                <a:srgbClr val="FFFF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17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826BB-C540-A3D7-C33F-66948F6A3EB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32FEE51-B034-9FEA-A704-38DC8EFC32E9}"/>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9E621A43-DD6A-81FE-605D-AE11F15DBAB3}"/>
              </a:ext>
            </a:extLst>
          </p:cNvPr>
          <p:cNvSpPr txBox="1"/>
          <p:nvPr/>
        </p:nvSpPr>
        <p:spPr>
          <a:xfrm>
            <a:off x="241988" y="1421541"/>
            <a:ext cx="2664391" cy="1323439"/>
          </a:xfrm>
          <a:prstGeom prst="rect">
            <a:avLst/>
          </a:prstGeom>
          <a:noFill/>
        </p:spPr>
        <p:txBody>
          <a:bodyPr wrap="square">
            <a:spAutoFit/>
          </a:bodyPr>
          <a:lstStyle/>
          <a:p>
            <a:pPr fontAlgn="base"/>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ד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Daleth</a:t>
            </a:r>
          </a:p>
          <a:p>
            <a:pPr fontAlgn="base"/>
            <a:endPar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A40CD7D0-F904-F412-4653-7B2ED60273C8}"/>
              </a:ext>
            </a:extLst>
          </p:cNvPr>
          <p:cNvSpPr txBox="1"/>
          <p:nvPr/>
        </p:nvSpPr>
        <p:spPr>
          <a:xfrm>
            <a:off x="2906378" y="937040"/>
            <a:ext cx="7089391" cy="1508105"/>
          </a:xfrm>
          <a:prstGeom prst="rect">
            <a:avLst/>
          </a:prstGeom>
          <a:noFill/>
        </p:spPr>
        <p:txBody>
          <a:bodyPr wrap="square">
            <a:spAutoFit/>
          </a:bodyPr>
          <a:lstStyle/>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fourth letter of the Hebrew alphabet</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It has a numerical value of four and its name is derived from the Hebrew word for "door" (</a:t>
            </a:r>
            <a:r>
              <a:rPr lang="en-US" i="1" dirty="0" err="1">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deleth</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Symbolically, it can represent concepts like pathways, transitions, and opportunities. </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236FAD78-8F6A-59C5-14F6-2BBF83B50E4F}"/>
              </a:ext>
            </a:extLst>
          </p:cNvPr>
          <p:cNvSpPr txBox="1"/>
          <p:nvPr/>
        </p:nvSpPr>
        <p:spPr>
          <a:xfrm>
            <a:off x="0" y="72798"/>
            <a:ext cx="12192000" cy="1077218"/>
          </a:xfrm>
          <a:prstGeom prst="rect">
            <a:avLst/>
          </a:prstGeom>
          <a:noFill/>
        </p:spPr>
        <p:txBody>
          <a:bodyPr wrap="square">
            <a:spAutoFit/>
          </a:bodyPr>
          <a:lstStyle/>
          <a:p>
            <a:pPr algn="ctr"/>
            <a:r>
              <a:rPr lang="en-US" sz="3200" i="1" dirty="0">
                <a:solidFill>
                  <a:schemeClr val="bg1"/>
                </a:solidFill>
                <a:latin typeface="Rockwell" panose="02060603020205020403" pitchFamily="18" charset="0"/>
                <a:ea typeface="Calibri" panose="020F0502020204030204" pitchFamily="34" charset="0"/>
                <a:cs typeface="Calibri" panose="020F0502020204030204" pitchFamily="34" charset="0"/>
              </a:rPr>
              <a:t>O Lord, grant us Thy law, and make us to understand Thy precepts.</a:t>
            </a:r>
          </a:p>
          <a:p>
            <a:pPr algn="ctr"/>
            <a:r>
              <a:rPr lang="en-US" sz="3200" i="1" dirty="0">
                <a:solidFill>
                  <a:schemeClr val="bg1"/>
                </a:solidFill>
                <a:latin typeface="Rockwell" panose="02060603020205020403" pitchFamily="18" charset="0"/>
                <a:ea typeface="Calibri" panose="020F0502020204030204" pitchFamily="34" charset="0"/>
                <a:cs typeface="Calibri" panose="020F0502020204030204" pitchFamily="34" charset="0"/>
              </a:rPr>
              <a:t>Psalm 25-32</a:t>
            </a:r>
            <a:endParaRPr lang="en-US" sz="3200" dirty="0">
              <a:solidFill>
                <a:schemeClr val="bg1"/>
              </a:solidFill>
              <a:latin typeface="Rockwell" panose="02060603020205020403" pitchFamily="18"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E57A0D7-608A-D5BF-4F80-2A13FACDDD53}"/>
              </a:ext>
            </a:extLst>
          </p:cNvPr>
          <p:cNvPicPr>
            <a:picLocks noChangeAspect="1"/>
          </p:cNvPicPr>
          <p:nvPr/>
        </p:nvPicPr>
        <p:blipFill>
          <a:blip r:embed="rId4"/>
          <a:stretch>
            <a:fillRect/>
          </a:stretch>
        </p:blipFill>
        <p:spPr>
          <a:xfrm>
            <a:off x="776691" y="3518343"/>
            <a:ext cx="3743847" cy="2076740"/>
          </a:xfrm>
          <a:prstGeom prst="rect">
            <a:avLst/>
          </a:prstGeom>
        </p:spPr>
      </p:pic>
      <p:sp>
        <p:nvSpPr>
          <p:cNvPr id="11" name="TextBox 10">
            <a:extLst>
              <a:ext uri="{FF2B5EF4-FFF2-40B4-BE49-F238E27FC236}">
                <a16:creationId xmlns:a16="http://schemas.microsoft.com/office/drawing/2014/main" id="{3C7501C8-C376-3DCF-4529-CB60ADAFBA47}"/>
              </a:ext>
            </a:extLst>
          </p:cNvPr>
          <p:cNvSpPr txBox="1"/>
          <p:nvPr/>
        </p:nvSpPr>
        <p:spPr>
          <a:xfrm>
            <a:off x="4681603" y="2620555"/>
            <a:ext cx="6206646" cy="1815882"/>
          </a:xfrm>
          <a:prstGeom prst="rect">
            <a:avLst/>
          </a:prstGeom>
          <a:noFill/>
        </p:spPr>
        <p:txBody>
          <a:bodyPr wrap="square">
            <a:spAutoFit/>
          </a:bodyPr>
          <a:lstStyle/>
          <a:p>
            <a:r>
              <a:rPr lang="en-US" sz="28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door represents entry and exit points, symbolizing transitions, choices, and opportunities in both physical and spiritual life</a:t>
            </a:r>
            <a:endPar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4A3E7030-E725-D0B2-E8D3-EF1584EBCD31}"/>
              </a:ext>
            </a:extLst>
          </p:cNvPr>
          <p:cNvSpPr txBox="1"/>
          <p:nvPr/>
        </p:nvSpPr>
        <p:spPr>
          <a:xfrm>
            <a:off x="5120014" y="4731871"/>
            <a:ext cx="6206646" cy="1323439"/>
          </a:xfrm>
          <a:prstGeom prst="rect">
            <a:avLst/>
          </a:prstGeom>
          <a:noFill/>
        </p:spPr>
        <p:txBody>
          <a:bodyPr wrap="square">
            <a:spAutoFit/>
          </a:bodyPr>
          <a:lstStyle/>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T</a:t>
            </a:r>
            <a:r>
              <a:rPr lang="en-US" sz="20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he Daleth section of Psalm 119 (verses 25-32) focuses on themes of spiritual renewal, clinging to God's word, and the transition from despair ("my soul cleaves to the dust") to a determined choice to follow God's truth</a:t>
            </a: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9424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B4057-B81A-DE67-2543-661A69D7795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4B82284-0B0C-3C05-295C-12CB292FC34E}"/>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E5DDB368-157F-57B2-EA18-489D2BD0947C}"/>
              </a:ext>
            </a:extLst>
          </p:cNvPr>
          <p:cNvSpPr txBox="1"/>
          <p:nvPr/>
        </p:nvSpPr>
        <p:spPr>
          <a:xfrm>
            <a:off x="483976" y="1406784"/>
            <a:ext cx="2664391" cy="1323439"/>
          </a:xfrm>
          <a:prstGeom prst="rect">
            <a:avLst/>
          </a:prstGeom>
          <a:noFill/>
        </p:spPr>
        <p:txBody>
          <a:bodyPr wrap="square">
            <a:spAutoFit/>
          </a:bodyPr>
          <a:lstStyle/>
          <a:p>
            <a:pPr fontAlgn="base"/>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ה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He</a:t>
            </a:r>
          </a:p>
          <a:p>
            <a:pPr fontAlgn="base"/>
            <a:endPar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0AE0EC80-18E3-C11C-8218-B5623F7EF9F5}"/>
              </a:ext>
            </a:extLst>
          </p:cNvPr>
          <p:cNvSpPr txBox="1"/>
          <p:nvPr/>
        </p:nvSpPr>
        <p:spPr>
          <a:xfrm>
            <a:off x="3148367" y="1371140"/>
            <a:ext cx="6093912" cy="707886"/>
          </a:xfrm>
          <a:prstGeom prst="rect">
            <a:avLst/>
          </a:prstGeom>
          <a:noFill/>
        </p:spPr>
        <p:txBody>
          <a:bodyPr wrap="square">
            <a:spAutoFit/>
          </a:bodyPr>
          <a:lstStyle/>
          <a:p>
            <a:pPr fontAlgn="base"/>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The fifth letter of the Hebrew alphabet, with a numerical value of 5. </a:t>
            </a:r>
            <a:endParaRPr lang="en-US" sz="2000"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B680C645-630A-5F18-1D32-F938F39D5C38}"/>
              </a:ext>
            </a:extLst>
          </p:cNvPr>
          <p:cNvSpPr txBox="1"/>
          <p:nvPr/>
        </p:nvSpPr>
        <p:spPr>
          <a:xfrm>
            <a:off x="4686585" y="2246246"/>
            <a:ext cx="7021439" cy="4154984"/>
          </a:xfrm>
          <a:prstGeom prst="rect">
            <a:avLst/>
          </a:prstGeom>
          <a:noFill/>
        </p:spPr>
        <p:txBody>
          <a:bodyPr wrap="square">
            <a:spAutoFit/>
          </a:bodyPr>
          <a:lstStyle/>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When used as a suffix at the end of a word (the directional </a:t>
            </a:r>
            <a:r>
              <a:rPr lang="en-US" sz="2400" i="1" dirty="0">
                <a:solidFill>
                  <a:schemeClr val="bg1"/>
                </a:solidFill>
                <a:latin typeface="Calibri" panose="020F0502020204030204" pitchFamily="34" charset="0"/>
                <a:ea typeface="Calibri" panose="020F0502020204030204" pitchFamily="34" charset="0"/>
                <a:cs typeface="Calibri" panose="020F0502020204030204" pitchFamily="34" charset="0"/>
              </a:rPr>
              <a:t>he</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 it indicates movement towards that person or thing (e.g., towards home, towards the sea).</a:t>
            </a:r>
          </a:p>
          <a:p>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The ancient pictograph for the letter was a man with his arms raised, and the word "hey" is often translated as "behold", "look", or "breath", symbolizing revelation or a sigh of wonder. The letter </a:t>
            </a:r>
            <a:r>
              <a:rPr lang="he-IL" sz="2400" dirty="0">
                <a:solidFill>
                  <a:schemeClr val="bg1"/>
                </a:solidFill>
                <a:latin typeface="Calibri" panose="020F0502020204030204" pitchFamily="34" charset="0"/>
                <a:ea typeface="Calibri" panose="020F0502020204030204" pitchFamily="34" charset="0"/>
                <a:cs typeface="Calibri" panose="020F0502020204030204" pitchFamily="34" charset="0"/>
              </a:rPr>
              <a:t>ה </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also holds significant spiritual meaning in Jewish tradition, appearing twice in the </a:t>
            </a:r>
            <a:r>
              <a:rPr lang="en-US" sz="2400" dirty="0" err="1">
                <a:solidFill>
                  <a:schemeClr val="bg1"/>
                </a:solidFill>
                <a:latin typeface="Calibri" panose="020F0502020204030204" pitchFamily="34" charset="0"/>
                <a:ea typeface="Calibri" panose="020F0502020204030204" pitchFamily="34" charset="0"/>
                <a:cs typeface="Calibri" panose="020F0502020204030204" pitchFamily="34" charset="0"/>
              </a:rPr>
              <a:t>Tetragrammaton</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 the four-letter Hebrew name of God (YHWH)</a:t>
            </a:r>
          </a:p>
        </p:txBody>
      </p:sp>
      <p:sp>
        <p:nvSpPr>
          <p:cNvPr id="28" name="TextBox 27">
            <a:extLst>
              <a:ext uri="{FF2B5EF4-FFF2-40B4-BE49-F238E27FC236}">
                <a16:creationId xmlns:a16="http://schemas.microsoft.com/office/drawing/2014/main" id="{E15E279C-B300-3E01-EDB7-DFA260A42A2D}"/>
              </a:ext>
            </a:extLst>
          </p:cNvPr>
          <p:cNvSpPr txBox="1"/>
          <p:nvPr/>
        </p:nvSpPr>
        <p:spPr>
          <a:xfrm>
            <a:off x="100208" y="136786"/>
            <a:ext cx="12091792" cy="1323439"/>
          </a:xfrm>
          <a:prstGeom prst="rect">
            <a:avLst/>
          </a:prstGeom>
          <a:noFill/>
        </p:spPr>
        <p:txBody>
          <a:bodyPr wrap="square">
            <a:spAutoFit/>
          </a:bodyPr>
          <a:lstStyle/>
          <a:p>
            <a:pPr algn="ctr"/>
            <a:r>
              <a:rPr lang="en-US" sz="4000" i="1" dirty="0">
                <a:solidFill>
                  <a:schemeClr val="bg1"/>
                </a:solidFill>
                <a:latin typeface="Rockwell" panose="02060603020205020403" pitchFamily="18" charset="0"/>
              </a:rPr>
              <a:t>O Lord, teach us Thy statutes, Thy law, and Thy commandments. Psalm 33-40</a:t>
            </a:r>
            <a:endParaRPr lang="en-US" sz="4000" dirty="0">
              <a:solidFill>
                <a:schemeClr val="bg1"/>
              </a:solidFill>
              <a:latin typeface="Rockwell" panose="02060603020205020403" pitchFamily="18" charset="0"/>
            </a:endParaRPr>
          </a:p>
        </p:txBody>
      </p:sp>
      <p:pic>
        <p:nvPicPr>
          <p:cNvPr id="5" name="Picture 4">
            <a:extLst>
              <a:ext uri="{FF2B5EF4-FFF2-40B4-BE49-F238E27FC236}">
                <a16:creationId xmlns:a16="http://schemas.microsoft.com/office/drawing/2014/main" id="{07D86574-E2F6-A604-F51C-B9175082AC45}"/>
              </a:ext>
            </a:extLst>
          </p:cNvPr>
          <p:cNvPicPr>
            <a:picLocks noChangeAspect="1"/>
          </p:cNvPicPr>
          <p:nvPr/>
        </p:nvPicPr>
        <p:blipFill>
          <a:blip r:embed="rId3"/>
          <a:stretch>
            <a:fillRect/>
          </a:stretch>
        </p:blipFill>
        <p:spPr>
          <a:xfrm>
            <a:off x="695475" y="3313380"/>
            <a:ext cx="3600953" cy="2076740"/>
          </a:xfrm>
          <a:prstGeom prst="rect">
            <a:avLst/>
          </a:prstGeom>
        </p:spPr>
      </p:pic>
    </p:spTree>
    <p:extLst>
      <p:ext uri="{BB962C8B-B14F-4D97-AF65-F5344CB8AC3E}">
        <p14:creationId xmlns:p14="http://schemas.microsoft.com/office/powerpoint/2010/main" val="1201544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BBB61-A80A-CB54-611B-0EECAB1FB74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6BA2430-482F-80DA-5AC8-1FA599134549}"/>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263CDF28-85EE-2E9C-A20F-449EEFA0CC73}"/>
              </a:ext>
            </a:extLst>
          </p:cNvPr>
          <p:cNvSpPr txBox="1"/>
          <p:nvPr/>
        </p:nvSpPr>
        <p:spPr>
          <a:xfrm>
            <a:off x="559132" y="1586789"/>
            <a:ext cx="2664391" cy="707886"/>
          </a:xfrm>
          <a:prstGeom prst="rect">
            <a:avLst/>
          </a:prstGeom>
          <a:noFill/>
        </p:spPr>
        <p:txBody>
          <a:bodyPr wrap="square">
            <a:spAutoFit/>
          </a:bodyPr>
          <a:lstStyle/>
          <a:p>
            <a:pPr fontAlgn="base"/>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ו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Vau</a:t>
            </a:r>
          </a:p>
        </p:txBody>
      </p:sp>
      <p:sp>
        <p:nvSpPr>
          <p:cNvPr id="4" name="TextBox 3">
            <a:extLst>
              <a:ext uri="{FF2B5EF4-FFF2-40B4-BE49-F238E27FC236}">
                <a16:creationId xmlns:a16="http://schemas.microsoft.com/office/drawing/2014/main" id="{F8EF8E86-42AB-9608-739C-22FC4302D160}"/>
              </a:ext>
            </a:extLst>
          </p:cNvPr>
          <p:cNvSpPr txBox="1"/>
          <p:nvPr/>
        </p:nvSpPr>
        <p:spPr>
          <a:xfrm>
            <a:off x="3049044" y="1432901"/>
            <a:ext cx="6093912" cy="1015663"/>
          </a:xfrm>
          <a:prstGeom prst="rect">
            <a:avLst/>
          </a:prstGeom>
          <a:noFill/>
        </p:spPr>
        <p:txBody>
          <a:bodyPr wrap="square">
            <a:spAutoFit/>
          </a:bodyPr>
          <a:lstStyle/>
          <a:p>
            <a:pPr fontAlgn="base"/>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sixth letter of the Hebrew alphabet</a:t>
            </a: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p>
          <a:p>
            <a:pPr fontAlgn="base"/>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The original meaning of the word "vav" in Hebrew is a "hook" or "tent peg". </a:t>
            </a:r>
            <a:endParaRPr lang="en-US" sz="2000" b="1"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2ABCE783-2834-5A33-C1E7-96A10B068F19}"/>
              </a:ext>
            </a:extLst>
          </p:cNvPr>
          <p:cNvSpPr txBox="1"/>
          <p:nvPr/>
        </p:nvSpPr>
        <p:spPr>
          <a:xfrm>
            <a:off x="4686585" y="3397242"/>
            <a:ext cx="7021439" cy="2677656"/>
          </a:xfrm>
          <a:prstGeom prst="rect">
            <a:avLst/>
          </a:prstGeom>
          <a:noFill/>
        </p:spPr>
        <p:txBody>
          <a:bodyPr wrap="square">
            <a:spAutoFit/>
          </a:bodyPr>
          <a:lstStyle/>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A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link</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 between the spiritual and earthly realms.</a:t>
            </a:r>
          </a:p>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A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connector</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 between the first and second halves of the Torah.</a:t>
            </a:r>
          </a:p>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Representing the power to </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add or secure</a:t>
            </a: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 something.</a:t>
            </a:r>
          </a:p>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In Kabbalistic traditions, it is seen as the link between the active and passive principles of the divine name (Yod-He-Vau-He)</a:t>
            </a:r>
          </a:p>
        </p:txBody>
      </p:sp>
      <p:sp>
        <p:nvSpPr>
          <p:cNvPr id="28" name="TextBox 27">
            <a:extLst>
              <a:ext uri="{FF2B5EF4-FFF2-40B4-BE49-F238E27FC236}">
                <a16:creationId xmlns:a16="http://schemas.microsoft.com/office/drawing/2014/main" id="{B05E927C-DB51-0B0A-8620-5C94BCC22294}"/>
              </a:ext>
            </a:extLst>
          </p:cNvPr>
          <p:cNvSpPr txBox="1"/>
          <p:nvPr/>
        </p:nvSpPr>
        <p:spPr>
          <a:xfrm>
            <a:off x="100208" y="13676"/>
            <a:ext cx="12091792" cy="1323439"/>
          </a:xfrm>
          <a:prstGeom prst="rect">
            <a:avLst/>
          </a:prstGeom>
          <a:noFill/>
        </p:spPr>
        <p:txBody>
          <a:bodyPr wrap="square">
            <a:spAutoFit/>
          </a:bodyPr>
          <a:lstStyle/>
          <a:p>
            <a:pPr algn="ctr"/>
            <a:r>
              <a:rPr lang="en-US" sz="4000" i="1" dirty="0">
                <a:solidFill>
                  <a:schemeClr val="bg1"/>
                </a:solidFill>
                <a:latin typeface="Rockwell" panose="02060603020205020403" pitchFamily="18" charset="0"/>
              </a:rPr>
              <a:t>O Lord, give us mercy, truth, and salvation.</a:t>
            </a:r>
          </a:p>
          <a:p>
            <a:pPr algn="ctr"/>
            <a:r>
              <a:rPr lang="en-US" sz="4000" i="1" dirty="0">
                <a:solidFill>
                  <a:schemeClr val="bg1"/>
                </a:solidFill>
                <a:latin typeface="Rockwell" panose="02060603020205020403" pitchFamily="18" charset="0"/>
              </a:rPr>
              <a:t>Psalm 41-48</a:t>
            </a:r>
            <a:endParaRPr lang="en-US" sz="4000" dirty="0">
              <a:solidFill>
                <a:schemeClr val="bg1"/>
              </a:solidFill>
              <a:latin typeface="Rockwell" panose="02060603020205020403" pitchFamily="18" charset="0"/>
            </a:endParaRPr>
          </a:p>
        </p:txBody>
      </p:sp>
      <p:pic>
        <p:nvPicPr>
          <p:cNvPr id="3" name="Picture 2">
            <a:extLst>
              <a:ext uri="{FF2B5EF4-FFF2-40B4-BE49-F238E27FC236}">
                <a16:creationId xmlns:a16="http://schemas.microsoft.com/office/drawing/2014/main" id="{DA23FFE7-E5DF-3512-8BD6-BD3670B351C6}"/>
              </a:ext>
            </a:extLst>
          </p:cNvPr>
          <p:cNvPicPr>
            <a:picLocks noChangeAspect="1"/>
          </p:cNvPicPr>
          <p:nvPr/>
        </p:nvPicPr>
        <p:blipFill>
          <a:blip r:embed="rId3"/>
          <a:stretch>
            <a:fillRect/>
          </a:stretch>
        </p:blipFill>
        <p:spPr>
          <a:xfrm>
            <a:off x="718035" y="3560015"/>
            <a:ext cx="3484574" cy="1891201"/>
          </a:xfrm>
          <a:prstGeom prst="rect">
            <a:avLst/>
          </a:prstGeom>
        </p:spPr>
      </p:pic>
    </p:spTree>
    <p:extLst>
      <p:ext uri="{BB962C8B-B14F-4D97-AF65-F5344CB8AC3E}">
        <p14:creationId xmlns:p14="http://schemas.microsoft.com/office/powerpoint/2010/main" val="2826382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8AA58-FB19-ED53-7B11-829348D8410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5C8E8F5D-6CB7-5484-0A7A-9B55E73F8F5C}"/>
              </a:ext>
            </a:extLst>
          </p:cNvPr>
          <p:cNvPicPr>
            <a:picLocks noChangeAspect="1"/>
          </p:cNvPicPr>
          <p:nvPr/>
        </p:nvPicPr>
        <p:blipFill>
          <a:blip r:embed="rId2"/>
          <a:stretch>
            <a:fillRect/>
          </a:stretch>
        </p:blipFill>
        <p:spPr>
          <a:xfrm>
            <a:off x="0" y="-55994"/>
            <a:ext cx="12192000" cy="6913994"/>
          </a:xfrm>
          <a:prstGeom prst="rect">
            <a:avLst/>
          </a:prstGeom>
        </p:spPr>
      </p:pic>
      <p:sp>
        <p:nvSpPr>
          <p:cNvPr id="6" name="TextBox 5">
            <a:extLst>
              <a:ext uri="{FF2B5EF4-FFF2-40B4-BE49-F238E27FC236}">
                <a16:creationId xmlns:a16="http://schemas.microsoft.com/office/drawing/2014/main" id="{E40119FC-F18F-E69F-B99F-7E71299A1ED0}"/>
              </a:ext>
            </a:extLst>
          </p:cNvPr>
          <p:cNvSpPr txBox="1"/>
          <p:nvPr/>
        </p:nvSpPr>
        <p:spPr>
          <a:xfrm>
            <a:off x="559132" y="1586789"/>
            <a:ext cx="2664391" cy="707886"/>
          </a:xfrm>
          <a:prstGeom prst="rect">
            <a:avLst/>
          </a:prstGeom>
          <a:noFill/>
        </p:spPr>
        <p:txBody>
          <a:bodyPr wrap="square">
            <a:spAutoFit/>
          </a:bodyPr>
          <a:lstStyle/>
          <a:p>
            <a:pPr fontAlgn="base"/>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he-IL"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ז </a:t>
            </a:r>
            <a:r>
              <a:rPr lang="en-US" sz="4000" cap="all" dirty="0">
                <a:solidFill>
                  <a:schemeClr val="bg1"/>
                </a:solidFill>
                <a:latin typeface="Calibri" panose="020F0502020204030204" pitchFamily="34" charset="0"/>
                <a:ea typeface="Calibri" panose="020F0502020204030204" pitchFamily="34" charset="0"/>
                <a:cs typeface="Calibri" panose="020F0502020204030204" pitchFamily="34" charset="0"/>
              </a:rPr>
              <a:t> Zain</a:t>
            </a:r>
          </a:p>
        </p:txBody>
      </p:sp>
      <p:sp>
        <p:nvSpPr>
          <p:cNvPr id="4" name="TextBox 3">
            <a:extLst>
              <a:ext uri="{FF2B5EF4-FFF2-40B4-BE49-F238E27FC236}">
                <a16:creationId xmlns:a16="http://schemas.microsoft.com/office/drawing/2014/main" id="{E126772D-A26F-F3F3-9ADE-8D9BA9D273E0}"/>
              </a:ext>
            </a:extLst>
          </p:cNvPr>
          <p:cNvSpPr txBox="1"/>
          <p:nvPr/>
        </p:nvSpPr>
        <p:spPr>
          <a:xfrm>
            <a:off x="3049044" y="1432901"/>
            <a:ext cx="6093912" cy="400110"/>
          </a:xfrm>
          <a:prstGeom prst="rect">
            <a:avLst/>
          </a:prstGeom>
          <a:noFill/>
        </p:spPr>
        <p:txBody>
          <a:bodyPr wrap="square">
            <a:spAutoFit/>
          </a:bodyPr>
          <a:lstStyle/>
          <a:p>
            <a:pPr fontAlgn="base"/>
            <a:r>
              <a:rPr lang="en-US" sz="20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seventh letter of the Hebrew alphabet.</a:t>
            </a:r>
            <a:endParaRPr lang="en-US" sz="2000" b="1" cap="all"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2BF71C3E-A018-1F9B-1542-E896C8A8261B}"/>
              </a:ext>
            </a:extLst>
          </p:cNvPr>
          <p:cNvSpPr txBox="1"/>
          <p:nvPr/>
        </p:nvSpPr>
        <p:spPr>
          <a:xfrm>
            <a:off x="4899528" y="3401003"/>
            <a:ext cx="7401031" cy="2862322"/>
          </a:xfrm>
          <a:prstGeom prst="rect">
            <a:avLst/>
          </a:prstGeom>
          <a:noFill/>
        </p:spPr>
        <p:txBody>
          <a:bodyPr wrap="square">
            <a:spAutoFit/>
          </a:bodyPr>
          <a:lstStyle/>
          <a:p>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Scepter/Crown: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The shape can also be seen as a scepter, symbolizing royal authority and majesty.</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Sustain/Nourish:</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The verb </a:t>
            </a:r>
            <a:r>
              <a:rPr lang="en-US" sz="2000" i="1" dirty="0" err="1">
                <a:solidFill>
                  <a:schemeClr val="bg1"/>
                </a:solidFill>
                <a:latin typeface="Calibri" panose="020F0502020204030204" pitchFamily="34" charset="0"/>
                <a:ea typeface="Calibri" panose="020F0502020204030204" pitchFamily="34" charset="0"/>
                <a:cs typeface="Calibri" panose="020F0502020204030204" pitchFamily="34" charset="0"/>
              </a:rPr>
              <a:t>yazan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meaning to feed, is derived from the same root as Zayin, associating it with food and sustenance.</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Perfection/Completion:</a:t>
            </a:r>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The number 7 holds significant spiritual meaning in the Bible, often representing spiritual perfection and the completion of a covenant (such as the Sabbath, the seventh day)</a:t>
            </a:r>
          </a:p>
        </p:txBody>
      </p:sp>
      <p:sp>
        <p:nvSpPr>
          <p:cNvPr id="28" name="TextBox 27">
            <a:extLst>
              <a:ext uri="{FF2B5EF4-FFF2-40B4-BE49-F238E27FC236}">
                <a16:creationId xmlns:a16="http://schemas.microsoft.com/office/drawing/2014/main" id="{1188B5F6-54A4-AD63-EBB3-C4EBA638BE52}"/>
              </a:ext>
            </a:extLst>
          </p:cNvPr>
          <p:cNvSpPr txBox="1"/>
          <p:nvPr/>
        </p:nvSpPr>
        <p:spPr>
          <a:xfrm>
            <a:off x="100208" y="13676"/>
            <a:ext cx="12091792" cy="1077218"/>
          </a:xfrm>
          <a:prstGeom prst="rect">
            <a:avLst/>
          </a:prstGeom>
          <a:noFill/>
        </p:spPr>
        <p:txBody>
          <a:bodyPr wrap="square">
            <a:spAutoFit/>
          </a:bodyPr>
          <a:lstStyle/>
          <a:p>
            <a:pPr algn="ctr"/>
            <a:r>
              <a:rPr lang="en-US" sz="3200" i="1" dirty="0">
                <a:solidFill>
                  <a:schemeClr val="bg1"/>
                </a:solidFill>
                <a:latin typeface="Rockwell" panose="02060603020205020403" pitchFamily="18" charset="0"/>
              </a:rPr>
              <a:t>The Lord’s statutes and judgments comfort us during our </a:t>
            </a:r>
            <a:r>
              <a:rPr lang="en-US" sz="3200" i="1" dirty="0" err="1">
                <a:solidFill>
                  <a:schemeClr val="bg1"/>
                </a:solidFill>
                <a:latin typeface="Rockwell" panose="02060603020205020403" pitchFamily="18" charset="0"/>
              </a:rPr>
              <a:t>pilgrimage..Psalm</a:t>
            </a:r>
            <a:r>
              <a:rPr lang="en-US" sz="3200" i="1" dirty="0">
                <a:solidFill>
                  <a:schemeClr val="bg1"/>
                </a:solidFill>
                <a:latin typeface="Rockwell" panose="02060603020205020403" pitchFamily="18" charset="0"/>
              </a:rPr>
              <a:t> 49-56</a:t>
            </a:r>
            <a:endParaRPr lang="en-US" sz="3200" dirty="0">
              <a:solidFill>
                <a:schemeClr val="bg1"/>
              </a:solidFill>
              <a:latin typeface="Rockwell" panose="02060603020205020403" pitchFamily="18" charset="0"/>
            </a:endParaRPr>
          </a:p>
        </p:txBody>
      </p:sp>
      <p:pic>
        <p:nvPicPr>
          <p:cNvPr id="5" name="Picture 4">
            <a:extLst>
              <a:ext uri="{FF2B5EF4-FFF2-40B4-BE49-F238E27FC236}">
                <a16:creationId xmlns:a16="http://schemas.microsoft.com/office/drawing/2014/main" id="{2499149F-F6AB-2C1F-2FBD-D8E4030C17BB}"/>
              </a:ext>
            </a:extLst>
          </p:cNvPr>
          <p:cNvPicPr>
            <a:picLocks noChangeAspect="1"/>
          </p:cNvPicPr>
          <p:nvPr/>
        </p:nvPicPr>
        <p:blipFill>
          <a:blip r:embed="rId3"/>
          <a:stretch>
            <a:fillRect/>
          </a:stretch>
        </p:blipFill>
        <p:spPr>
          <a:xfrm>
            <a:off x="401603" y="3234403"/>
            <a:ext cx="4096322" cy="2657846"/>
          </a:xfrm>
          <a:prstGeom prst="rect">
            <a:avLst/>
          </a:prstGeom>
        </p:spPr>
      </p:pic>
    </p:spTree>
    <p:extLst>
      <p:ext uri="{BB962C8B-B14F-4D97-AF65-F5344CB8AC3E}">
        <p14:creationId xmlns:p14="http://schemas.microsoft.com/office/powerpoint/2010/main" val="2923321733"/>
      </p:ext>
    </p:extLst>
  </p:cSld>
  <p:clrMapOvr>
    <a:masterClrMapping/>
  </p:clrMapOvr>
</p:sld>
</file>

<file path=ppt/theme/theme1.xml><?xml version="1.0" encoding="utf-8"?>
<a:theme xmlns:a="http://schemas.openxmlformats.org/drawingml/2006/main" name="Office Theme">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268</TotalTime>
  <Words>3498</Words>
  <Application>Microsoft Office PowerPoint</Application>
  <PresentationFormat>Widescreen</PresentationFormat>
  <Paragraphs>202</Paragraphs>
  <Slides>27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Aptos</vt:lpstr>
      <vt:lpstr>Aptos Display</vt:lpstr>
      <vt:lpstr>Arial</vt:lpstr>
      <vt:lpstr>Calibri</vt:lpstr>
      <vt:lpstr>Rockwell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Brad Blau</dc:creator>
  <cp:lastModifiedBy>lynda blau</cp:lastModifiedBy>
  <cp:revision>6</cp:revision>
  <dcterms:created xsi:type="dcterms:W3CDTF">2025-11-21T16:07:52Z</dcterms:created>
  <dcterms:modified xsi:type="dcterms:W3CDTF">2026-05-28T14:10:11Z</dcterms:modified>
</cp:coreProperties>
</file>