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0" r:id="rId4"/>
    <p:sldId id="258" r:id="rId5"/>
    <p:sldId id="267" r:id="rId6"/>
    <p:sldId id="262" r:id="rId7"/>
    <p:sldId id="266" r:id="rId8"/>
    <p:sldId id="270" r:id="rId9"/>
    <p:sldId id="268" r:id="rId10"/>
    <p:sldId id="264" r:id="rId11"/>
    <p:sldId id="271" r:id="rId12"/>
    <p:sldId id="269" r:id="rId13"/>
    <p:sldId id="273" r:id="rId14"/>
    <p:sldId id="272" r:id="rId15"/>
    <p:sldId id="274" r:id="rId16"/>
    <p:sldId id="275" r:id="rId17"/>
    <p:sldId id="257" r:id="rId18"/>
    <p:sldId id="265" r:id="rId19"/>
    <p:sldId id="263" r:id="rId20"/>
  </p:sldIdLst>
  <p:sldSz cx="12192000" cy="6858000"/>
  <p:notesSz cx="6858000" cy="9144000"/>
  <p:embeddedFontLst>
    <p:embeddedFont>
      <p:font typeface="Abadi" panose="020B0604020104020204" pitchFamily="34" charset="0"/>
      <p:regular r:id="rId21"/>
      <p:bold r:id="rId22"/>
    </p:embeddedFont>
    <p:embeddedFont>
      <p:font typeface="Arial Black" panose="020B0A04020102020204" pitchFamily="34" charset="0"/>
      <p:bold r:id="rId23"/>
    </p:embeddedFont>
    <p:embeddedFont>
      <p:font typeface="Palatino"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478719-322C-4219-A20D-E624A4CEF791}"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403837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94506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2887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27873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78719-322C-4219-A20D-E624A4CEF791}" type="datetimeFigureOut">
              <a:rPr lang="en-US" smtClean="0"/>
              <a:t>6/21/2026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9279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478719-322C-4219-A20D-E624A4CEF791}" type="datetimeFigureOut">
              <a:rPr lang="en-US" smtClean="0"/>
              <a:t>6/21/2026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5339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478719-322C-4219-A20D-E624A4CEF791}" type="datetimeFigureOut">
              <a:rPr lang="en-US" smtClean="0"/>
              <a:t>6/21/2026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8044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78719-322C-4219-A20D-E624A4CEF791}" type="datetimeFigureOut">
              <a:rPr lang="en-US" smtClean="0"/>
              <a:t>6/21/2026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60669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78719-322C-4219-A20D-E624A4CEF791}" type="datetimeFigureOut">
              <a:rPr lang="en-US" smtClean="0"/>
              <a:t>6/21/2026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75057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6/21/2026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9782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6/21/2026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9259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8719-322C-4219-A20D-E624A4CEF791}" type="datetimeFigureOut">
              <a:rPr lang="en-US" smtClean="0"/>
              <a:t>6/21/2026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3C44C-884D-403B-BBAF-866EE1076D8E}" type="slidenum">
              <a:rPr lang="en-US" smtClean="0"/>
              <a:t>‹#›</a:t>
            </a:fld>
            <a:endParaRPr lang="en-US"/>
          </a:p>
        </p:txBody>
      </p:sp>
    </p:spTree>
    <p:extLst>
      <p:ext uri="{BB962C8B-B14F-4D97-AF65-F5344CB8AC3E}">
        <p14:creationId xmlns:p14="http://schemas.microsoft.com/office/powerpoint/2010/main" val="117950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hwz_P36hkx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1B41-9B85-42A8-AAEA-21FD74EC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1" name="Group 160"/>
          <p:cNvGrpSpPr/>
          <p:nvPr/>
        </p:nvGrpSpPr>
        <p:grpSpPr>
          <a:xfrm>
            <a:off x="936868" y="3115488"/>
            <a:ext cx="1596763" cy="3186139"/>
            <a:chOff x="4289995" y="670637"/>
            <a:chExt cx="1917016" cy="3825163"/>
          </a:xfrm>
        </p:grpSpPr>
        <p:sp>
          <p:nvSpPr>
            <p:cNvPr id="162" name="Cloud 161"/>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4551845" y="865726"/>
              <a:ext cx="1371600" cy="445287"/>
              <a:chOff x="6629400" y="1582164"/>
              <a:chExt cx="2051348" cy="665965"/>
            </a:xfrm>
          </p:grpSpPr>
          <p:grpSp>
            <p:nvGrpSpPr>
              <p:cNvPr id="213" name="Group 212"/>
              <p:cNvGrpSpPr/>
              <p:nvPr/>
            </p:nvGrpSpPr>
            <p:grpSpPr>
              <a:xfrm>
                <a:off x="6629400" y="1582164"/>
                <a:ext cx="2051348" cy="665965"/>
                <a:chOff x="5406518" y="633972"/>
                <a:chExt cx="3662823" cy="743377"/>
              </a:xfrm>
            </p:grpSpPr>
            <p:grpSp>
              <p:nvGrpSpPr>
                <p:cNvPr id="218" name="Group 217"/>
                <p:cNvGrpSpPr/>
                <p:nvPr/>
              </p:nvGrpSpPr>
              <p:grpSpPr>
                <a:xfrm>
                  <a:off x="5406518" y="638327"/>
                  <a:ext cx="915268" cy="739022"/>
                  <a:chOff x="5406518" y="638327"/>
                  <a:chExt cx="915268" cy="739022"/>
                </a:xfrm>
              </p:grpSpPr>
              <p:sp>
                <p:nvSpPr>
                  <p:cNvPr id="231" name="Cross 23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6333981" y="633972"/>
                  <a:ext cx="915268" cy="739022"/>
                  <a:chOff x="5406518" y="638327"/>
                  <a:chExt cx="915268" cy="739022"/>
                </a:xfrm>
              </p:grpSpPr>
              <p:sp>
                <p:nvSpPr>
                  <p:cNvPr id="229" name="Cross 22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7257090" y="633972"/>
                  <a:ext cx="915268" cy="739022"/>
                  <a:chOff x="5406518" y="638327"/>
                  <a:chExt cx="915268" cy="739022"/>
                </a:xfrm>
              </p:grpSpPr>
              <p:sp>
                <p:nvSpPr>
                  <p:cNvPr id="227" name="Cross 22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154073" y="633973"/>
                  <a:ext cx="915268" cy="739022"/>
                  <a:chOff x="5406518" y="638327"/>
                  <a:chExt cx="915268" cy="739022"/>
                </a:xfrm>
              </p:grpSpPr>
              <p:sp>
                <p:nvSpPr>
                  <p:cNvPr id="225" name="Cross 22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Diamond 221"/>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6-Point Star 213"/>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6-Point Star 214"/>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Point Star 215"/>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6-Point Star 216"/>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1293597">
              <a:off x="4559537" y="3170813"/>
              <a:ext cx="475099" cy="1031721"/>
              <a:chOff x="6677328" y="4049616"/>
              <a:chExt cx="948594" cy="2064381"/>
            </a:xfrm>
          </p:grpSpPr>
          <p:sp>
            <p:nvSpPr>
              <p:cNvPr id="199" name="Flowchart: Summing Junction 198"/>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5"/>
              <p:cNvGrpSpPr/>
              <p:nvPr/>
            </p:nvGrpSpPr>
            <p:grpSpPr>
              <a:xfrm>
                <a:off x="6677328" y="5006366"/>
                <a:ext cx="948594" cy="1107631"/>
                <a:chOff x="3124200" y="3339059"/>
                <a:chExt cx="2743200" cy="2854839"/>
              </a:xfrm>
              <a:solidFill>
                <a:srgbClr val="C85F08"/>
              </a:solidFill>
            </p:grpSpPr>
            <p:sp>
              <p:nvSpPr>
                <p:cNvPr id="206" name="Oval 205"/>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8"/>
                <p:cNvGrpSpPr/>
                <p:nvPr/>
              </p:nvGrpSpPr>
              <p:grpSpPr>
                <a:xfrm>
                  <a:off x="3481299" y="3932118"/>
                  <a:ext cx="1960410" cy="156892"/>
                  <a:chOff x="3131612" y="1661854"/>
                  <a:chExt cx="4419488" cy="312758"/>
                </a:xfrm>
                <a:grpFill/>
              </p:grpSpPr>
              <p:sp>
                <p:nvSpPr>
                  <p:cNvPr id="209" name="Flowchart: Summing Junction 208"/>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8" name="Group 177"/>
            <p:cNvGrpSpPr/>
            <p:nvPr/>
          </p:nvGrpSpPr>
          <p:grpSpPr>
            <a:xfrm>
              <a:off x="4772460" y="3040042"/>
              <a:ext cx="891251" cy="289343"/>
              <a:chOff x="6629400" y="1582164"/>
              <a:chExt cx="2051348" cy="665965"/>
            </a:xfrm>
          </p:grpSpPr>
          <p:grpSp>
            <p:nvGrpSpPr>
              <p:cNvPr id="179" name="Group 178"/>
              <p:cNvGrpSpPr/>
              <p:nvPr/>
            </p:nvGrpSpPr>
            <p:grpSpPr>
              <a:xfrm>
                <a:off x="6629400" y="1582164"/>
                <a:ext cx="2051348" cy="665965"/>
                <a:chOff x="5406518" y="633972"/>
                <a:chExt cx="3662823" cy="743377"/>
              </a:xfrm>
            </p:grpSpPr>
            <p:grpSp>
              <p:nvGrpSpPr>
                <p:cNvPr id="184" name="Group 183"/>
                <p:cNvGrpSpPr/>
                <p:nvPr/>
              </p:nvGrpSpPr>
              <p:grpSpPr>
                <a:xfrm>
                  <a:off x="5406518" y="638327"/>
                  <a:ext cx="915268" cy="739022"/>
                  <a:chOff x="5406518" y="638327"/>
                  <a:chExt cx="915268" cy="739022"/>
                </a:xfrm>
              </p:grpSpPr>
              <p:sp>
                <p:nvSpPr>
                  <p:cNvPr id="197" name="Cross 19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6333981" y="633972"/>
                  <a:ext cx="915268" cy="739022"/>
                  <a:chOff x="5406518" y="638327"/>
                  <a:chExt cx="915268" cy="739022"/>
                </a:xfrm>
              </p:grpSpPr>
              <p:sp>
                <p:nvSpPr>
                  <p:cNvPr id="195" name="Cross 19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257090" y="633972"/>
                  <a:ext cx="915268" cy="739022"/>
                  <a:chOff x="5406518" y="638327"/>
                  <a:chExt cx="915268" cy="739022"/>
                </a:xfrm>
              </p:grpSpPr>
              <p:sp>
                <p:nvSpPr>
                  <p:cNvPr id="193" name="Cross 19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8154073" y="633973"/>
                  <a:ext cx="915268" cy="739022"/>
                  <a:chOff x="5406518" y="638327"/>
                  <a:chExt cx="915268" cy="739022"/>
                </a:xfrm>
              </p:grpSpPr>
              <p:sp>
                <p:nvSpPr>
                  <p:cNvPr id="191" name="Cross 19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6-Point Star 17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Point Star 18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6-Point Star 18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6-Point Star 18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3" name="TextBox 232"/>
          <p:cNvSpPr txBox="1"/>
          <p:nvPr/>
        </p:nvSpPr>
        <p:spPr>
          <a:xfrm>
            <a:off x="472092" y="794934"/>
            <a:ext cx="7827008" cy="1754326"/>
          </a:xfrm>
          <a:prstGeom prst="rect">
            <a:avLst/>
          </a:prstGeom>
          <a:noFill/>
        </p:spPr>
        <p:txBody>
          <a:bodyPr wrap="square" rtlCol="0">
            <a:spAutoFit/>
          </a:bodyPr>
          <a:lstStyle/>
          <a:p>
            <a:pPr algn="ctr"/>
            <a:r>
              <a:rPr lang="en-US" sz="6000" dirty="0">
                <a:latin typeface="Arial Black" panose="020B0A04020102020204" pitchFamily="34" charset="0"/>
              </a:rPr>
              <a:t>David and Goliath</a:t>
            </a:r>
          </a:p>
          <a:p>
            <a:pPr algn="ctr"/>
            <a:r>
              <a:rPr lang="en-US" sz="4800" dirty="0">
                <a:latin typeface="Arial Black" panose="020B0A04020102020204" pitchFamily="34" charset="0"/>
              </a:rPr>
              <a:t>1 Samuel 17</a:t>
            </a:r>
          </a:p>
        </p:txBody>
      </p:sp>
      <p:grpSp>
        <p:nvGrpSpPr>
          <p:cNvPr id="392" name="Group 391"/>
          <p:cNvGrpSpPr/>
          <p:nvPr/>
        </p:nvGrpSpPr>
        <p:grpSpPr>
          <a:xfrm>
            <a:off x="8307481" y="991673"/>
            <a:ext cx="3566839" cy="5544195"/>
            <a:chOff x="2473412" y="-299901"/>
            <a:chExt cx="3135164" cy="5116101"/>
          </a:xfrm>
        </p:grpSpPr>
        <p:grpSp>
          <p:nvGrpSpPr>
            <p:cNvPr id="393" name="Group 392"/>
            <p:cNvGrpSpPr/>
            <p:nvPr/>
          </p:nvGrpSpPr>
          <p:grpSpPr>
            <a:xfrm>
              <a:off x="2473412" y="-299901"/>
              <a:ext cx="2519638" cy="5116101"/>
              <a:chOff x="2473412" y="-299901"/>
              <a:chExt cx="2519638" cy="5116101"/>
            </a:xfrm>
          </p:grpSpPr>
          <p:sp>
            <p:nvSpPr>
              <p:cNvPr id="398" name="Rounded Rectangle 397"/>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loud 398"/>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p:cNvGrpSpPr/>
              <p:nvPr/>
            </p:nvGrpSpPr>
            <p:grpSpPr>
              <a:xfrm rot="19975264">
                <a:off x="4276324" y="2103223"/>
                <a:ext cx="435495" cy="461460"/>
                <a:chOff x="7523084" y="1394525"/>
                <a:chExt cx="571609" cy="605105"/>
              </a:xfrm>
            </p:grpSpPr>
            <p:sp>
              <p:nvSpPr>
                <p:cNvPr id="543" name="Donut 542"/>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Donut 543"/>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Donut 544"/>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Donut 545"/>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Donut 546"/>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Donut 547"/>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Donut 548"/>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Donut 549"/>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550"/>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onut 551"/>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Donut 552"/>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Donut 553"/>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rot="1624736" flipH="1">
                <a:off x="3356005" y="2093554"/>
                <a:ext cx="421505" cy="446636"/>
                <a:chOff x="7523084" y="1394525"/>
                <a:chExt cx="571609" cy="605105"/>
              </a:xfrm>
            </p:grpSpPr>
            <p:sp>
              <p:nvSpPr>
                <p:cNvPr id="531" name="Donut 530"/>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Donut 531"/>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3" name="Donut 532"/>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Donut 533"/>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Donut 534"/>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Donut 535"/>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Donut 536"/>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Donut 537"/>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Donut 539"/>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Donut 540"/>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Donut 541"/>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4" name="Pentagon 413"/>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entagon 414"/>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415"/>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Pentagon 416"/>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Pentagon 417"/>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p:cNvGrpSpPr/>
              <p:nvPr/>
            </p:nvGrpSpPr>
            <p:grpSpPr>
              <a:xfrm>
                <a:off x="3408934" y="2214536"/>
                <a:ext cx="1290123" cy="1596745"/>
                <a:chOff x="6645320" y="2206779"/>
                <a:chExt cx="1281555" cy="1719317"/>
              </a:xfrm>
            </p:grpSpPr>
            <p:sp>
              <p:nvSpPr>
                <p:cNvPr id="446" name="Donut 445"/>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onut 446"/>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Donut 447"/>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Donut 448"/>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Donut 449"/>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Donut 450"/>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onut 452"/>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onut 453"/>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Donut 454"/>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6" name="Group 455"/>
                <p:cNvGrpSpPr/>
                <p:nvPr/>
              </p:nvGrpSpPr>
              <p:grpSpPr>
                <a:xfrm>
                  <a:off x="6811475" y="3593686"/>
                  <a:ext cx="981628" cy="166314"/>
                  <a:chOff x="6811475" y="3593686"/>
                  <a:chExt cx="981628" cy="166314"/>
                </a:xfrm>
              </p:grpSpPr>
              <p:grpSp>
                <p:nvGrpSpPr>
                  <p:cNvPr id="523" name="Group 522"/>
                  <p:cNvGrpSpPr/>
                  <p:nvPr/>
                </p:nvGrpSpPr>
                <p:grpSpPr>
                  <a:xfrm>
                    <a:off x="6811475" y="3596833"/>
                    <a:ext cx="981628" cy="163167"/>
                    <a:chOff x="6773320" y="3757760"/>
                    <a:chExt cx="981628" cy="163167"/>
                  </a:xfrm>
                </p:grpSpPr>
                <p:sp>
                  <p:nvSpPr>
                    <p:cNvPr id="525" name="Donut 524"/>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6" name="Donut 52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Donut 52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8" name="Donut 52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Donut 52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Donut 52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4" name="Donut 52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a:off x="6741374" y="3441414"/>
                  <a:ext cx="981628" cy="166314"/>
                  <a:chOff x="6811475" y="3593686"/>
                  <a:chExt cx="981628" cy="166314"/>
                </a:xfrm>
              </p:grpSpPr>
              <p:grpSp>
                <p:nvGrpSpPr>
                  <p:cNvPr id="515" name="Group 514"/>
                  <p:cNvGrpSpPr/>
                  <p:nvPr/>
                </p:nvGrpSpPr>
                <p:grpSpPr>
                  <a:xfrm>
                    <a:off x="6811475" y="3596833"/>
                    <a:ext cx="981628" cy="163167"/>
                    <a:chOff x="6773320" y="3757760"/>
                    <a:chExt cx="981628" cy="163167"/>
                  </a:xfrm>
                </p:grpSpPr>
                <p:sp>
                  <p:nvSpPr>
                    <p:cNvPr id="517" name="Donut 516"/>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Donut 517"/>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Donut 518"/>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Donut 519"/>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Donut 520"/>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6" name="Donut 515"/>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a:off x="6839316" y="3272203"/>
                  <a:ext cx="981628" cy="163167"/>
                  <a:chOff x="6773320" y="3757760"/>
                  <a:chExt cx="981628" cy="163167"/>
                </a:xfrm>
              </p:grpSpPr>
              <p:sp>
                <p:nvSpPr>
                  <p:cNvPr id="509" name="Donut 508"/>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Donut 509"/>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1" name="Donut 510"/>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Donut 511"/>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Donut 512"/>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Donut 513"/>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9" name="Donut 458"/>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0" name="Group 459"/>
                <p:cNvGrpSpPr/>
                <p:nvPr/>
              </p:nvGrpSpPr>
              <p:grpSpPr>
                <a:xfrm>
                  <a:off x="6752068" y="3104101"/>
                  <a:ext cx="981628" cy="166314"/>
                  <a:chOff x="6811475" y="3593686"/>
                  <a:chExt cx="981628" cy="166314"/>
                </a:xfrm>
              </p:grpSpPr>
              <p:grpSp>
                <p:nvGrpSpPr>
                  <p:cNvPr id="501" name="Group 500"/>
                  <p:cNvGrpSpPr/>
                  <p:nvPr/>
                </p:nvGrpSpPr>
                <p:grpSpPr>
                  <a:xfrm>
                    <a:off x="6811475" y="3596833"/>
                    <a:ext cx="981628" cy="163167"/>
                    <a:chOff x="6773320" y="3757760"/>
                    <a:chExt cx="981628" cy="163167"/>
                  </a:xfrm>
                </p:grpSpPr>
                <p:sp>
                  <p:nvSpPr>
                    <p:cNvPr id="503" name="Donut 502"/>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4" name="Donut 503"/>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5" name="Donut 504"/>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6" name="Donut 505"/>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Donut 506"/>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8" name="Donut 507"/>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2" name="Donut 501"/>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1" name="Donut 460"/>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onut 461"/>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Donut 462"/>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463"/>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Donut 464"/>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Donut 465"/>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onut 466"/>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8" name="Group 467"/>
                <p:cNvGrpSpPr/>
                <p:nvPr/>
              </p:nvGrpSpPr>
              <p:grpSpPr>
                <a:xfrm>
                  <a:off x="6757024" y="2815412"/>
                  <a:ext cx="956184" cy="273890"/>
                  <a:chOff x="6836919" y="3593686"/>
                  <a:chExt cx="956184" cy="273890"/>
                </a:xfrm>
              </p:grpSpPr>
              <p:grpSp>
                <p:nvGrpSpPr>
                  <p:cNvPr id="493" name="Group 492"/>
                  <p:cNvGrpSpPr/>
                  <p:nvPr/>
                </p:nvGrpSpPr>
                <p:grpSpPr>
                  <a:xfrm>
                    <a:off x="6836919" y="3596833"/>
                    <a:ext cx="956184" cy="270743"/>
                    <a:chOff x="6798764" y="3757760"/>
                    <a:chExt cx="956184" cy="270743"/>
                  </a:xfrm>
                </p:grpSpPr>
                <p:sp>
                  <p:nvSpPr>
                    <p:cNvPr id="495" name="Donut 494"/>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6" name="Donut 49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Donut 49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Donut 49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Donut 49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49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94" name="Donut 49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9" name="Donut 468"/>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onut 469"/>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onut 470"/>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Donut 471"/>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Donut 472"/>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Donut 473"/>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Donut 474"/>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Donut 475"/>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Donut 476"/>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8" name="Donut 477"/>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Donut 478"/>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Donut 479"/>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Donut 480"/>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481"/>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onut 482"/>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4" name="Donut 483"/>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Donut 484"/>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Donut 485"/>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Donut 486"/>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Donut 487"/>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Donut 488"/>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Donut 489"/>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onut 491"/>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1" name="Moon 420"/>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Delay 422"/>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gular Pentagon 423"/>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gular Pentagon 424"/>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loud 425"/>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0"/>
              <p:cNvGrpSpPr/>
              <p:nvPr/>
            </p:nvGrpSpPr>
            <p:grpSpPr>
              <a:xfrm>
                <a:off x="3342025" y="879287"/>
                <a:ext cx="1378766" cy="972015"/>
                <a:chOff x="3657600" y="1515866"/>
                <a:chExt cx="1295400" cy="1074934"/>
              </a:xfrm>
            </p:grpSpPr>
            <p:sp>
              <p:nvSpPr>
                <p:cNvPr id="441" name="Hexagon 440"/>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Isosceles Triangle 430"/>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2473412" y="-299901"/>
                <a:ext cx="875545" cy="3939763"/>
                <a:chOff x="2473412" y="-299901"/>
                <a:chExt cx="875545" cy="3939763"/>
              </a:xfrm>
            </p:grpSpPr>
            <p:grpSp>
              <p:nvGrpSpPr>
                <p:cNvPr id="433" name="Group 432"/>
                <p:cNvGrpSpPr/>
                <p:nvPr/>
              </p:nvGrpSpPr>
              <p:grpSpPr>
                <a:xfrm rot="15315952">
                  <a:off x="797939" y="1375572"/>
                  <a:ext cx="3936272" cy="585326"/>
                  <a:chOff x="3038393" y="4921924"/>
                  <a:chExt cx="3936272" cy="883724"/>
                </a:xfrm>
              </p:grpSpPr>
              <p:sp>
                <p:nvSpPr>
                  <p:cNvPr id="436" name="Pentagon 435"/>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Quad Arrow 437"/>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hevron 438"/>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iamond 439"/>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Rectangle 433"/>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393"/>
            <p:cNvGrpSpPr/>
            <p:nvPr/>
          </p:nvGrpSpPr>
          <p:grpSpPr>
            <a:xfrm rot="1113151">
              <a:off x="4584001" y="2589889"/>
              <a:ext cx="1024575" cy="1540884"/>
              <a:chOff x="7954304" y="3770095"/>
              <a:chExt cx="962072" cy="1371315"/>
            </a:xfrm>
          </p:grpSpPr>
          <p:sp>
            <p:nvSpPr>
              <p:cNvPr id="395" name="Oval 394"/>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5" name="Rectangle 554"/>
          <p:cNvSpPr/>
          <p:nvPr/>
        </p:nvSpPr>
        <p:spPr>
          <a:xfrm>
            <a:off x="3135063" y="3445350"/>
            <a:ext cx="5147793" cy="1477328"/>
          </a:xfrm>
          <a:prstGeom prst="rect">
            <a:avLst/>
          </a:prstGeom>
        </p:spPr>
        <p:txBody>
          <a:bodyPr wrap="square">
            <a:spAutoFit/>
          </a:bodyPr>
          <a:lstStyle/>
          <a:p>
            <a:r>
              <a:rPr lang="en-US" i="1" dirty="0">
                <a:solidFill>
                  <a:srgbClr val="333333"/>
                </a:solidFill>
                <a:latin typeface="Palatino"/>
              </a:rPr>
              <a:t>And his name through faith in his name hath made this man strong, whom ye see and know: yea, the faith which is by him hath given him this perfect soundness in the presence of you all.</a:t>
            </a:r>
          </a:p>
          <a:p>
            <a:pPr algn="ctr"/>
            <a:r>
              <a:rPr lang="en-US" i="1" dirty="0">
                <a:solidFill>
                  <a:srgbClr val="333333"/>
                </a:solidFill>
                <a:latin typeface="Palatino"/>
              </a:rPr>
              <a:t>Acts 3:16</a:t>
            </a:r>
            <a:endParaRPr lang="en-US" i="1" dirty="0"/>
          </a:p>
        </p:txBody>
      </p:sp>
    </p:spTree>
    <p:extLst>
      <p:ext uri="{BB962C8B-B14F-4D97-AF65-F5344CB8AC3E}">
        <p14:creationId xmlns:p14="http://schemas.microsoft.com/office/powerpoint/2010/main" val="299840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Sling </a:t>
            </a:r>
          </a:p>
        </p:txBody>
      </p:sp>
      <p:pic>
        <p:nvPicPr>
          <p:cNvPr id="4098" name="Picture 2" descr="http://ikerlarraiza.com/wp-content/uploads/2013/11/onda-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03" y="1267321"/>
            <a:ext cx="4048125" cy="26860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http://2012ojhsancient.weebly.com/uploads/1/0/3/3/10333335/4884277_ori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74" y="2610346"/>
            <a:ext cx="5191335" cy="28692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896314" y="1138209"/>
            <a:ext cx="6096000" cy="1200329"/>
          </a:xfrm>
          <a:prstGeom prst="rect">
            <a:avLst/>
          </a:prstGeom>
        </p:spPr>
        <p:txBody>
          <a:bodyPr>
            <a:spAutoFit/>
          </a:bodyPr>
          <a:lstStyle/>
          <a:p>
            <a:r>
              <a:rPr lang="en-US" dirty="0">
                <a:solidFill>
                  <a:srgbClr val="333333"/>
                </a:solidFill>
                <a:latin typeface="Calibri" panose="020F0502020204030204" pitchFamily="34" charset="0"/>
              </a:rPr>
              <a:t>As a young shepherd, he had much practice at slinging stones. It was an effective way both to keep wolves and other vicious animals away from the sheep and to attract the attention of straying sheep and drive them back to pasture. </a:t>
            </a:r>
            <a:endParaRPr lang="en-US" dirty="0"/>
          </a:p>
        </p:txBody>
      </p:sp>
      <p:sp>
        <p:nvSpPr>
          <p:cNvPr id="8" name="Rectangle 7"/>
          <p:cNvSpPr/>
          <p:nvPr/>
        </p:nvSpPr>
        <p:spPr>
          <a:xfrm>
            <a:off x="353003" y="4225727"/>
            <a:ext cx="4543311" cy="1200329"/>
          </a:xfrm>
          <a:prstGeom prst="rect">
            <a:avLst/>
          </a:prstGeom>
        </p:spPr>
        <p:txBody>
          <a:bodyPr wrap="square">
            <a:spAutoFit/>
          </a:bodyPr>
          <a:lstStyle/>
          <a:p>
            <a:r>
              <a:rPr lang="en-US" dirty="0">
                <a:solidFill>
                  <a:srgbClr val="333333"/>
                </a:solidFill>
                <a:latin typeface="Calibri" panose="020F0502020204030204" pitchFamily="34" charset="0"/>
              </a:rPr>
              <a:t>As a result of his experience, David had confidence in his skills, but the true source of his courage was faith in the power of the living God.</a:t>
            </a:r>
            <a:endParaRPr lang="en-US" dirty="0"/>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5121708" y="5711952"/>
            <a:ext cx="6096000" cy="923330"/>
          </a:xfrm>
          <a:prstGeom prst="rect">
            <a:avLst/>
          </a:prstGeom>
        </p:spPr>
        <p:txBody>
          <a:bodyPr>
            <a:spAutoFit/>
          </a:bodyPr>
          <a:lstStyle/>
          <a:p>
            <a:r>
              <a:rPr lang="en-US" dirty="0">
                <a:solidFill>
                  <a:srgbClr val="333333"/>
                </a:solidFill>
                <a:latin typeface="Calibri" panose="020F0502020204030204" pitchFamily="34" charset="0"/>
              </a:rPr>
              <a:t>Scrip = Shepherds of David’s time carried a sling and a small leather or woolen wallet or bag in which food or stones could be carried to the place where the sheep grazed. </a:t>
            </a:r>
            <a:endParaRPr lang="en-US" dirty="0"/>
          </a:p>
        </p:txBody>
      </p:sp>
      <p:pic>
        <p:nvPicPr>
          <p:cNvPr id="5122" name="Picture 2" descr="https://s-media-cache-ak0.pinimg.com/236x/b2/74/04/b274047471926dd81b17a2b8c4d4426f.jpg"/>
          <p:cNvPicPr>
            <a:picLocks noChangeAspect="1" noChangeArrowheads="1"/>
          </p:cNvPicPr>
          <p:nvPr/>
        </p:nvPicPr>
        <p:blipFill rotWithShape="1">
          <a:blip r:embed="rId5">
            <a:extLst>
              <a:ext uri="{28A0092B-C50C-407E-A947-70E740481C1C}">
                <a14:useLocalDpi xmlns:a14="http://schemas.microsoft.com/office/drawing/2010/main" val="0"/>
              </a:ext>
            </a:extLst>
          </a:blip>
          <a:srcRect l="32006" t="11642" r="22694" b="5840"/>
          <a:stretch/>
        </p:blipFill>
        <p:spPr bwMode="auto">
          <a:xfrm>
            <a:off x="3606041" y="5138997"/>
            <a:ext cx="1415796" cy="17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707886"/>
          </a:xfrm>
          <a:prstGeom prst="rect">
            <a:avLst/>
          </a:prstGeom>
          <a:noFill/>
        </p:spPr>
        <p:txBody>
          <a:bodyPr wrap="square" rtlCol="0">
            <a:spAutoFit/>
          </a:bodyPr>
          <a:lstStyle/>
          <a:p>
            <a:pPr algn="ctr"/>
            <a:r>
              <a:rPr lang="en-US" sz="4000" dirty="0">
                <a:latin typeface="Arial Black" panose="020B0A04020102020204" pitchFamily="34" charset="0"/>
              </a:rPr>
              <a:t>David’s Conquest For the Lord</a:t>
            </a:r>
          </a:p>
        </p:txBody>
      </p:sp>
      <p:sp>
        <p:nvSpPr>
          <p:cNvPr id="7" name="Rectangle 6"/>
          <p:cNvSpPr/>
          <p:nvPr/>
        </p:nvSpPr>
        <p:spPr>
          <a:xfrm>
            <a:off x="931974" y="3661380"/>
            <a:ext cx="6875096" cy="1569660"/>
          </a:xfrm>
          <a:prstGeom prst="rect">
            <a:avLst/>
          </a:prstGeom>
        </p:spPr>
        <p:txBody>
          <a:bodyPr wrap="square">
            <a:spAutoFit/>
          </a:bodyPr>
          <a:lstStyle/>
          <a:p>
            <a:r>
              <a:rPr lang="en-US" sz="2400" dirty="0"/>
              <a:t>After David defeated Goliath, the Philistine army fled, and the army of the Israelites chased after them. David took Goliath’s head to Jerusalem, and King Saul marveled at David’s bravery.</a:t>
            </a:r>
          </a:p>
        </p:txBody>
      </p:sp>
      <p:pic>
        <p:nvPicPr>
          <p:cNvPr id="12" name="Picture 6" descr="https://encrypted-tbn2.google.com/images?q=tbn:ANd9GcSwZwKTIlorgatyBoz1WEGvQt-A0AXq3_0TlWqEL2p8yP4uRU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1373557"/>
            <a:ext cx="3034145" cy="385748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884" y="6474402"/>
            <a:ext cx="3741015" cy="369332"/>
          </a:xfrm>
          <a:prstGeom prst="rect">
            <a:avLst/>
          </a:prstGeom>
          <a:noFill/>
        </p:spPr>
        <p:txBody>
          <a:bodyPr wrap="square" rtlCol="0">
            <a:spAutoFit/>
          </a:bodyPr>
          <a:lstStyle/>
          <a:p>
            <a:r>
              <a:rPr lang="en-US" dirty="0"/>
              <a:t>1 Samuel 17:40-51</a:t>
            </a:r>
          </a:p>
        </p:txBody>
      </p:sp>
      <p:grpSp>
        <p:nvGrpSpPr>
          <p:cNvPr id="3" name="Group 2">
            <a:extLst>
              <a:ext uri="{FF2B5EF4-FFF2-40B4-BE49-F238E27FC236}">
                <a16:creationId xmlns:a16="http://schemas.microsoft.com/office/drawing/2014/main" id="{D2C27505-D232-4AFE-F720-AA9ED9F8B081}"/>
              </a:ext>
            </a:extLst>
          </p:cNvPr>
          <p:cNvGrpSpPr/>
          <p:nvPr/>
        </p:nvGrpSpPr>
        <p:grpSpPr>
          <a:xfrm>
            <a:off x="263091" y="711156"/>
            <a:ext cx="1771650" cy="904875"/>
            <a:chOff x="276225" y="133350"/>
            <a:chExt cx="1771650" cy="904875"/>
          </a:xfrm>
        </p:grpSpPr>
        <p:sp>
          <p:nvSpPr>
            <p:cNvPr id="4" name="Freeform: Shape 3">
              <a:extLst>
                <a:ext uri="{FF2B5EF4-FFF2-40B4-BE49-F238E27FC236}">
                  <a16:creationId xmlns:a16="http://schemas.microsoft.com/office/drawing/2014/main" id="{9C53A1E4-FBC5-9446-B845-D2E4270F732E}"/>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269D662-3D4D-8E6B-C3AB-C4B4DD2EBB70}"/>
                </a:ext>
              </a:extLst>
            </p:cNvPr>
            <p:cNvSpPr txBox="1"/>
            <p:nvPr/>
          </p:nvSpPr>
          <p:spPr>
            <a:xfrm>
              <a:off x="610981" y="410604"/>
              <a:ext cx="1114426" cy="369332"/>
            </a:xfrm>
            <a:prstGeom prst="rect">
              <a:avLst/>
            </a:prstGeom>
            <a:noFill/>
          </p:spPr>
          <p:txBody>
            <a:bodyPr wrap="square">
              <a:spAutoFit/>
            </a:bodyPr>
            <a:lstStyle/>
            <a:p>
              <a:pPr algn="ctr"/>
              <a:r>
                <a:rPr lang="en-US" sz="1800" dirty="0"/>
                <a:t>Grace</a:t>
              </a:r>
              <a:endParaRPr lang="en-US" dirty="0"/>
            </a:p>
          </p:txBody>
        </p:sp>
      </p:grpSp>
      <p:sp>
        <p:nvSpPr>
          <p:cNvPr id="8" name="TextBox 7">
            <a:extLst>
              <a:ext uri="{FF2B5EF4-FFF2-40B4-BE49-F238E27FC236}">
                <a16:creationId xmlns:a16="http://schemas.microsoft.com/office/drawing/2014/main" id="{7DFF93E1-4239-E7AB-63F9-2E2C0E9364DB}"/>
              </a:ext>
            </a:extLst>
          </p:cNvPr>
          <p:cNvSpPr txBox="1"/>
          <p:nvPr/>
        </p:nvSpPr>
        <p:spPr>
          <a:xfrm>
            <a:off x="1712273" y="1880541"/>
            <a:ext cx="6153150" cy="923330"/>
          </a:xfrm>
          <a:prstGeom prst="rect">
            <a:avLst/>
          </a:prstGeom>
          <a:noFill/>
        </p:spPr>
        <p:txBody>
          <a:bodyPr wrap="square">
            <a:spAutoFit/>
          </a:bodyPr>
          <a:lstStyle/>
          <a:p>
            <a:r>
              <a:rPr lang="en-US" dirty="0"/>
              <a:t>…</a:t>
            </a:r>
            <a:r>
              <a:rPr lang="en-US" b="0" i="0" dirty="0">
                <a:effectLst/>
              </a:rPr>
              <a:t> but I come to thee in the </a:t>
            </a:r>
            <a:r>
              <a:rPr lang="en-US" b="0" i="0" u="none" strike="noStrike" dirty="0">
                <a:effectLst/>
              </a:rPr>
              <a:t>name</a:t>
            </a:r>
            <a:r>
              <a:rPr lang="en-US" b="0" i="0" dirty="0">
                <a:effectLst/>
              </a:rPr>
              <a:t> of the </a:t>
            </a:r>
            <a:r>
              <a:rPr lang="en-US" b="0" i="0" cap="small" dirty="0">
                <a:effectLst/>
              </a:rPr>
              <a:t>Lord</a:t>
            </a:r>
            <a:r>
              <a:rPr lang="en-US" b="0" i="0" dirty="0">
                <a:effectLst/>
              </a:rPr>
              <a:t> of hosts (verse 45)</a:t>
            </a:r>
          </a:p>
          <a:p>
            <a:r>
              <a:rPr lang="en-US" dirty="0"/>
              <a:t>…This day will the </a:t>
            </a:r>
            <a:r>
              <a:rPr lang="en-US" cap="small" dirty="0"/>
              <a:t>Lord</a:t>
            </a:r>
            <a:r>
              <a:rPr lang="en-US" dirty="0"/>
              <a:t> deliver thee into mine hand (verse 46)</a:t>
            </a:r>
          </a:p>
          <a:p>
            <a:r>
              <a:rPr lang="en-US" dirty="0"/>
              <a:t>…for the battle </a:t>
            </a:r>
            <a:r>
              <a:rPr lang="en-US" i="1" dirty="0"/>
              <a:t>is</a:t>
            </a:r>
            <a:r>
              <a:rPr lang="en-US" dirty="0"/>
              <a:t> the </a:t>
            </a:r>
            <a:r>
              <a:rPr lang="en-US" cap="small" dirty="0"/>
              <a:t>Lord</a:t>
            </a:r>
            <a:r>
              <a:rPr lang="en-US" dirty="0"/>
              <a:t>’s (verse 47)</a:t>
            </a:r>
          </a:p>
        </p:txBody>
      </p:sp>
    </p:spTree>
    <p:extLst>
      <p:ext uri="{BB962C8B-B14F-4D97-AF65-F5344CB8AC3E}">
        <p14:creationId xmlns:p14="http://schemas.microsoft.com/office/powerpoint/2010/main" val="538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4" name="TextBox 3"/>
          <p:cNvSpPr txBox="1"/>
          <p:nvPr/>
        </p:nvSpPr>
        <p:spPr>
          <a:xfrm>
            <a:off x="11565914" y="6474402"/>
            <a:ext cx="644236" cy="369332"/>
          </a:xfrm>
          <a:prstGeom prst="rect">
            <a:avLst/>
          </a:prstGeom>
          <a:noFill/>
        </p:spPr>
        <p:txBody>
          <a:bodyPr wrap="square" rtlCol="0">
            <a:spAutoFit/>
          </a:bodyPr>
          <a:lstStyle/>
          <a:p>
            <a:r>
              <a:rPr lang="en-US" dirty="0"/>
              <a:t>(4)</a:t>
            </a:r>
          </a:p>
        </p:txBody>
      </p:sp>
      <p:sp>
        <p:nvSpPr>
          <p:cNvPr id="6" name="Rectangle 5"/>
          <p:cNvSpPr/>
          <p:nvPr/>
        </p:nvSpPr>
        <p:spPr>
          <a:xfrm>
            <a:off x="4596245" y="1061577"/>
            <a:ext cx="6096000" cy="4247317"/>
          </a:xfrm>
          <a:prstGeom prst="rect">
            <a:avLst/>
          </a:prstGeom>
        </p:spPr>
        <p:txBody>
          <a:bodyPr>
            <a:spAutoFit/>
          </a:bodyPr>
          <a:lstStyle/>
          <a:p>
            <a:pPr fontAlgn="base"/>
            <a:r>
              <a:rPr lang="en-US" dirty="0">
                <a:solidFill>
                  <a:srgbClr val="333333"/>
                </a:solidFill>
                <a:latin typeface="Calibri" panose="020F0502020204030204" pitchFamily="34" charset="0"/>
              </a:rPr>
              <a:t>“Is there a Goliath in your life? Is there one in mine? Does he stand squarely between you and your desired happiness?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Your Goliath may not carry a sword or hurl a verbal challenge of insult that all may hear and force you to decision.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He may not be ten feet tall, but he likely will appear equally as formidable, and his silent challenge may shame and embarrass.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“The giant you face will not diminish in size nor in power or strength by your vain hoping, wishing, or waiting for him to do so.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Rather, he increases in power as his hold upon you tightens.”</a:t>
            </a:r>
            <a:endParaRPr lang="en-US" b="0" i="0" dirty="0">
              <a:solidFill>
                <a:srgbClr val="333333"/>
              </a:solidFill>
              <a:effectLst/>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68" y="1306543"/>
            <a:ext cx="3045110" cy="4034384"/>
          </a:xfrm>
          <a:prstGeom prst="rect">
            <a:avLst/>
          </a:prstGeom>
        </p:spPr>
      </p:pic>
    </p:spTree>
    <p:extLst>
      <p:ext uri="{BB962C8B-B14F-4D97-AF65-F5344CB8AC3E}">
        <p14:creationId xmlns:p14="http://schemas.microsoft.com/office/powerpoint/2010/main" val="28004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769441"/>
          </a:xfrm>
          <a:prstGeom prst="rect">
            <a:avLst/>
          </a:prstGeom>
          <a:noFill/>
        </p:spPr>
        <p:txBody>
          <a:bodyPr wrap="square" rtlCol="0">
            <a:spAutoFit/>
          </a:bodyPr>
          <a:lstStyle/>
          <a:p>
            <a:pPr algn="ctr"/>
            <a:r>
              <a:rPr lang="en-US" sz="4400" dirty="0">
                <a:latin typeface="Arial Black" panose="020B0A04020102020204" pitchFamily="34" charset="0"/>
              </a:rPr>
              <a:t>Exercising Faith in Challenges</a:t>
            </a:r>
          </a:p>
        </p:txBody>
      </p:sp>
      <p:grpSp>
        <p:nvGrpSpPr>
          <p:cNvPr id="4" name="Group 3">
            <a:extLst>
              <a:ext uri="{FF2B5EF4-FFF2-40B4-BE49-F238E27FC236}">
                <a16:creationId xmlns:a16="http://schemas.microsoft.com/office/drawing/2014/main" id="{0C3C7B44-0890-4184-B78B-BF0E7C465C28}"/>
              </a:ext>
            </a:extLst>
          </p:cNvPr>
          <p:cNvGrpSpPr/>
          <p:nvPr/>
        </p:nvGrpSpPr>
        <p:grpSpPr>
          <a:xfrm>
            <a:off x="2180427" y="1246267"/>
            <a:ext cx="3182944" cy="2810195"/>
            <a:chOff x="793106" y="1165484"/>
            <a:chExt cx="3182944" cy="2810195"/>
          </a:xfrm>
        </p:grpSpPr>
        <p:sp>
          <p:nvSpPr>
            <p:cNvPr id="3" name="Rectangle 2">
              <a:extLst>
                <a:ext uri="{FF2B5EF4-FFF2-40B4-BE49-F238E27FC236}">
                  <a16:creationId xmlns:a16="http://schemas.microsoft.com/office/drawing/2014/main" id="{0F69BC5F-B1BD-495C-91EA-22AC7B7E633C}"/>
                </a:ext>
              </a:extLst>
            </p:cNvPr>
            <p:cNvSpPr/>
            <p:nvPr/>
          </p:nvSpPr>
          <p:spPr>
            <a:xfrm>
              <a:off x="1092058" y="3329348"/>
              <a:ext cx="2585040"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man’s parents decide to get a divorce.</a:t>
              </a:r>
            </a:p>
          </p:txBody>
        </p:sp>
        <p:pic>
          <p:nvPicPr>
            <p:cNvPr id="1026" name="Picture 2" descr="Image result for parents get divorced">
              <a:extLst>
                <a:ext uri="{FF2B5EF4-FFF2-40B4-BE49-F238E27FC236}">
                  <a16:creationId xmlns:a16="http://schemas.microsoft.com/office/drawing/2014/main" id="{7ECFD9D7-D686-447B-8938-F19D4FC9B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06" y="1165484"/>
              <a:ext cx="3182944" cy="2118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2E153358-1D93-4466-813C-66094B214CEC}"/>
              </a:ext>
            </a:extLst>
          </p:cNvPr>
          <p:cNvGrpSpPr/>
          <p:nvPr/>
        </p:nvGrpSpPr>
        <p:grpSpPr>
          <a:xfrm>
            <a:off x="6352152" y="1073626"/>
            <a:ext cx="3182944" cy="3091761"/>
            <a:chOff x="6352152" y="1073626"/>
            <a:chExt cx="3182944" cy="3091761"/>
          </a:xfrm>
        </p:grpSpPr>
        <p:sp>
          <p:nvSpPr>
            <p:cNvPr id="29" name="Rectangle 28">
              <a:extLst>
                <a:ext uri="{FF2B5EF4-FFF2-40B4-BE49-F238E27FC236}">
                  <a16:creationId xmlns:a16="http://schemas.microsoft.com/office/drawing/2014/main" id="{E42B3BC0-F36A-4460-8842-465A2B771652}"/>
                </a:ext>
              </a:extLst>
            </p:cNvPr>
            <p:cNvSpPr/>
            <p:nvPr/>
          </p:nvSpPr>
          <p:spPr>
            <a:xfrm>
              <a:off x="6352152" y="3519056"/>
              <a:ext cx="3182944"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is struggling to overcome some addictions.</a:t>
              </a:r>
            </a:p>
          </p:txBody>
        </p:sp>
        <p:pic>
          <p:nvPicPr>
            <p:cNvPr id="1028" name="Picture 4" descr="Image result for teen girl addiction">
              <a:extLst>
                <a:ext uri="{FF2B5EF4-FFF2-40B4-BE49-F238E27FC236}">
                  <a16:creationId xmlns:a16="http://schemas.microsoft.com/office/drawing/2014/main" id="{F72E6913-266F-4C8F-9861-FD48B3DC5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680" y="1073626"/>
              <a:ext cx="2433888" cy="2433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A43BA795-EE36-41E8-B12D-97BE2609590F}"/>
              </a:ext>
            </a:extLst>
          </p:cNvPr>
          <p:cNvGrpSpPr/>
          <p:nvPr/>
        </p:nvGrpSpPr>
        <p:grpSpPr>
          <a:xfrm>
            <a:off x="123236" y="4448717"/>
            <a:ext cx="5986351" cy="2122999"/>
            <a:chOff x="123236" y="4448717"/>
            <a:chExt cx="5986351" cy="2122999"/>
          </a:xfrm>
        </p:grpSpPr>
        <p:sp>
          <p:nvSpPr>
            <p:cNvPr id="30" name="Rectangle 29">
              <a:extLst>
                <a:ext uri="{FF2B5EF4-FFF2-40B4-BE49-F238E27FC236}">
                  <a16:creationId xmlns:a16="http://schemas.microsoft.com/office/drawing/2014/main" id="{5D7B07A0-BCD4-4058-AC2E-05577B1EED30}"/>
                </a:ext>
              </a:extLst>
            </p:cNvPr>
            <p:cNvSpPr/>
            <p:nvPr/>
          </p:nvSpPr>
          <p:spPr>
            <a:xfrm>
              <a:off x="123236" y="4753079"/>
              <a:ext cx="2902113" cy="923330"/>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knows she needs to forgive someone who caused her harm.</a:t>
              </a:r>
            </a:p>
          </p:txBody>
        </p:sp>
        <p:pic>
          <p:nvPicPr>
            <p:cNvPr id="1030" name="Picture 6" descr="Image result for teen girl addiction">
              <a:extLst>
                <a:ext uri="{FF2B5EF4-FFF2-40B4-BE49-F238E27FC236}">
                  <a16:creationId xmlns:a16="http://schemas.microsoft.com/office/drawing/2014/main" id="{94C793A9-044F-4167-A214-2B757F7E7C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643" y="4448717"/>
              <a:ext cx="3182944" cy="2122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9EB745D-1A6D-495D-B849-DD3043E0F3FB}"/>
              </a:ext>
            </a:extLst>
          </p:cNvPr>
          <p:cNvGrpSpPr/>
          <p:nvPr/>
        </p:nvGrpSpPr>
        <p:grpSpPr>
          <a:xfrm>
            <a:off x="6479053" y="4448717"/>
            <a:ext cx="5699217" cy="2074236"/>
            <a:chOff x="6479053" y="4448717"/>
            <a:chExt cx="5699217" cy="2074236"/>
          </a:xfrm>
        </p:grpSpPr>
        <p:sp>
          <p:nvSpPr>
            <p:cNvPr id="31" name="Rectangle 30">
              <a:extLst>
                <a:ext uri="{FF2B5EF4-FFF2-40B4-BE49-F238E27FC236}">
                  <a16:creationId xmlns:a16="http://schemas.microsoft.com/office/drawing/2014/main" id="{4675B1EA-1B2A-4F53-A5DC-A63F339AFCD2}"/>
                </a:ext>
              </a:extLst>
            </p:cNvPr>
            <p:cNvSpPr/>
            <p:nvPr/>
          </p:nvSpPr>
          <p:spPr>
            <a:xfrm>
              <a:off x="9851399" y="4753079"/>
              <a:ext cx="2326871" cy="1200329"/>
            </a:xfrm>
            <a:prstGeom prst="rect">
              <a:avLst/>
            </a:prstGeom>
          </p:spPr>
          <p:txBody>
            <a:bodyPr wrap="square">
              <a:spAutoFit/>
            </a:bodyPr>
            <a:lstStyle/>
            <a:p>
              <a:pPr fontAlgn="base"/>
              <a:r>
                <a:rPr lang="en-US" dirty="0">
                  <a:solidFill>
                    <a:srgbClr val="212225"/>
                  </a:solidFill>
                  <a:latin typeface="Calibri" panose="020F0502020204030204" pitchFamily="34" charset="0"/>
                </a:rPr>
                <a:t>A young man has health problems that limit the activities he can participate in.</a:t>
              </a:r>
              <a:endParaRPr lang="en-US" b="0" i="0" dirty="0">
                <a:solidFill>
                  <a:srgbClr val="212225"/>
                </a:solidFill>
                <a:effectLst/>
                <a:latin typeface="Calibri" panose="020F0502020204030204" pitchFamily="34" charset="0"/>
              </a:endParaRPr>
            </a:p>
          </p:txBody>
        </p:sp>
        <p:pic>
          <p:nvPicPr>
            <p:cNvPr id="1032" name="Picture 8" descr="Image result for boy teen with health problems">
              <a:extLst>
                <a:ext uri="{FF2B5EF4-FFF2-40B4-BE49-F238E27FC236}">
                  <a16:creationId xmlns:a16="http://schemas.microsoft.com/office/drawing/2014/main" id="{2E516FC5-23F1-4ABE-9E11-1C2551BE6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9053" y="4448717"/>
              <a:ext cx="3109206" cy="2074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0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Challenges</a:t>
            </a:r>
          </a:p>
        </p:txBody>
      </p:sp>
      <p:sp>
        <p:nvSpPr>
          <p:cNvPr id="7" name="Rectangle 6"/>
          <p:cNvSpPr/>
          <p:nvPr/>
        </p:nvSpPr>
        <p:spPr>
          <a:xfrm>
            <a:off x="1117639" y="2179456"/>
            <a:ext cx="6875096" cy="2123658"/>
          </a:xfrm>
          <a:prstGeom prst="rect">
            <a:avLst/>
          </a:prstGeom>
        </p:spPr>
        <p:txBody>
          <a:bodyPr wrap="square">
            <a:spAutoFit/>
          </a:bodyPr>
          <a:lstStyle/>
          <a:p>
            <a:r>
              <a:rPr lang="en-US" sz="4400" dirty="0"/>
              <a:t>What will you do to better exercise your faith as you face your challenges?</a:t>
            </a:r>
          </a:p>
        </p:txBody>
      </p:sp>
      <p:pic>
        <p:nvPicPr>
          <p:cNvPr id="11266" name="Picture 2" descr="http://activerain.com/image_store/uploads/agents/mikecooper/files/fighting_a_giant_1600_clr_6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52" y="1667371"/>
            <a:ext cx="3661849" cy="488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EEAE-322C-013B-FBF9-01199845523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1193C19-FBB4-C865-0C3D-DC987722B989}"/>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a:extLst>
              <a:ext uri="{FF2B5EF4-FFF2-40B4-BE49-F238E27FC236}">
                <a16:creationId xmlns:a16="http://schemas.microsoft.com/office/drawing/2014/main" id="{ABA76E37-751D-DB66-327B-2806A509A33C}"/>
              </a:ext>
            </a:extLst>
          </p:cNvPr>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Just Keep (Going)</a:t>
            </a:r>
          </a:p>
        </p:txBody>
      </p:sp>
      <p:sp>
        <p:nvSpPr>
          <p:cNvPr id="7" name="Rectangle 6">
            <a:extLst>
              <a:ext uri="{FF2B5EF4-FFF2-40B4-BE49-F238E27FC236}">
                <a16:creationId xmlns:a16="http://schemas.microsoft.com/office/drawing/2014/main" id="{A4CB6ED0-1009-CF06-D831-DA5CC2A6BD8C}"/>
              </a:ext>
            </a:extLst>
          </p:cNvPr>
          <p:cNvSpPr/>
          <p:nvPr/>
        </p:nvSpPr>
        <p:spPr>
          <a:xfrm>
            <a:off x="1027565" y="1715975"/>
            <a:ext cx="5771246" cy="3046988"/>
          </a:xfrm>
          <a:prstGeom prst="rect">
            <a:avLst/>
          </a:prstGeom>
        </p:spPr>
        <p:txBody>
          <a:bodyPr wrap="square">
            <a:spAutoFit/>
          </a:bodyPr>
          <a:lstStyle/>
          <a:p>
            <a:r>
              <a:rPr lang="en-US" sz="2400" dirty="0"/>
              <a:t>Regardless of the size, scope, and seriousness of the challenges we face in life, we all have times when we feel like stopping, leaving, escaping, or possibly giving up. </a:t>
            </a:r>
          </a:p>
          <a:p>
            <a:endParaRPr lang="en-US" sz="2400" dirty="0"/>
          </a:p>
          <a:p>
            <a:r>
              <a:rPr lang="en-US" sz="2400" dirty="0"/>
              <a:t>But exercising faith in our Savior, Jesus Christ, helps us overcome discouragement no matter what obstacles we encounter. </a:t>
            </a:r>
          </a:p>
        </p:txBody>
      </p:sp>
      <p:pic>
        <p:nvPicPr>
          <p:cNvPr id="4" name="Picture 3">
            <a:extLst>
              <a:ext uri="{FF2B5EF4-FFF2-40B4-BE49-F238E27FC236}">
                <a16:creationId xmlns:a16="http://schemas.microsoft.com/office/drawing/2014/main" id="{A267537C-7C8E-2803-CFA5-34E2C55E8E85}"/>
              </a:ext>
            </a:extLst>
          </p:cNvPr>
          <p:cNvPicPr>
            <a:picLocks noChangeAspect="1"/>
          </p:cNvPicPr>
          <p:nvPr/>
        </p:nvPicPr>
        <p:blipFill>
          <a:blip r:embed="rId3"/>
          <a:stretch>
            <a:fillRect/>
          </a:stretch>
        </p:blipFill>
        <p:spPr>
          <a:xfrm>
            <a:off x="152399" y="114151"/>
            <a:ext cx="1009775" cy="1203136"/>
          </a:xfrm>
          <a:prstGeom prst="rect">
            <a:avLst/>
          </a:prstGeom>
        </p:spPr>
      </p:pic>
      <p:pic>
        <p:nvPicPr>
          <p:cNvPr id="6" name="Picture 5">
            <a:extLst>
              <a:ext uri="{FF2B5EF4-FFF2-40B4-BE49-F238E27FC236}">
                <a16:creationId xmlns:a16="http://schemas.microsoft.com/office/drawing/2014/main" id="{D129C9B8-49D6-201A-4F79-5AC6772B6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141" y="1767171"/>
            <a:ext cx="4136517" cy="2750344"/>
          </a:xfrm>
          <a:prstGeom prst="rect">
            <a:avLst/>
          </a:prstGeom>
        </p:spPr>
      </p:pic>
      <p:pic>
        <p:nvPicPr>
          <p:cNvPr id="1026" name="Picture 2" descr="Just Keep Swimming GIFs | Tenor">
            <a:extLst>
              <a:ext uri="{FF2B5EF4-FFF2-40B4-BE49-F238E27FC236}">
                <a16:creationId xmlns:a16="http://schemas.microsoft.com/office/drawing/2014/main" id="{22ECB2B0-F598-BB10-1695-1DBE44EC7A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715975"/>
            <a:ext cx="4136517" cy="297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1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0" presetClass="exit" presetSubtype="0" fill="hold" nodeType="with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38B7B-1F09-0958-5DFE-DF6A24310C7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FA782DD-D537-CC79-CAAA-7260EDB5E198}"/>
              </a:ext>
            </a:extLst>
          </p:cNvPr>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a:extLst>
              <a:ext uri="{FF2B5EF4-FFF2-40B4-BE49-F238E27FC236}">
                <a16:creationId xmlns:a16="http://schemas.microsoft.com/office/drawing/2014/main" id="{E04B9D53-D395-671B-D2C9-CC4C9F53473F}"/>
              </a:ext>
            </a:extLst>
          </p:cNvPr>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Those Who Qualify</a:t>
            </a:r>
          </a:p>
        </p:txBody>
      </p:sp>
      <p:sp>
        <p:nvSpPr>
          <p:cNvPr id="7" name="Rectangle 6">
            <a:extLst>
              <a:ext uri="{FF2B5EF4-FFF2-40B4-BE49-F238E27FC236}">
                <a16:creationId xmlns:a16="http://schemas.microsoft.com/office/drawing/2014/main" id="{5843A964-FC0C-0C4A-CF70-B32AB674BA1A}"/>
              </a:ext>
            </a:extLst>
          </p:cNvPr>
          <p:cNvSpPr/>
          <p:nvPr/>
        </p:nvSpPr>
        <p:spPr>
          <a:xfrm>
            <a:off x="3958184" y="1247617"/>
            <a:ext cx="5771246" cy="830997"/>
          </a:xfrm>
          <a:prstGeom prst="rect">
            <a:avLst/>
          </a:prstGeom>
        </p:spPr>
        <p:txBody>
          <a:bodyPr wrap="square">
            <a:spAutoFit/>
          </a:bodyPr>
          <a:lstStyle/>
          <a:p>
            <a:pPr algn="ctr"/>
            <a:r>
              <a:rPr lang="en-US" sz="2400" dirty="0"/>
              <a:t>God doesn’t call those who qualify,</a:t>
            </a:r>
          </a:p>
          <a:p>
            <a:pPr algn="ctr"/>
            <a:r>
              <a:rPr lang="en-US" sz="2400" dirty="0"/>
              <a:t>He calls those who try.</a:t>
            </a:r>
          </a:p>
        </p:txBody>
      </p:sp>
      <p:pic>
        <p:nvPicPr>
          <p:cNvPr id="5" name="Picture 4">
            <a:extLst>
              <a:ext uri="{FF2B5EF4-FFF2-40B4-BE49-F238E27FC236}">
                <a16:creationId xmlns:a16="http://schemas.microsoft.com/office/drawing/2014/main" id="{489480D0-00C8-CD53-3FE1-590342EDB51F}"/>
              </a:ext>
            </a:extLst>
          </p:cNvPr>
          <p:cNvPicPr>
            <a:picLocks noChangeAspect="1"/>
          </p:cNvPicPr>
          <p:nvPr/>
        </p:nvPicPr>
        <p:blipFill>
          <a:blip r:embed="rId3"/>
          <a:stretch>
            <a:fillRect/>
          </a:stretch>
        </p:blipFill>
        <p:spPr>
          <a:xfrm>
            <a:off x="659507" y="2396105"/>
            <a:ext cx="4925112" cy="3962953"/>
          </a:xfrm>
          <a:prstGeom prst="rect">
            <a:avLst/>
          </a:prstGeom>
        </p:spPr>
      </p:pic>
      <p:sp>
        <p:nvSpPr>
          <p:cNvPr id="9" name="TextBox 8">
            <a:extLst>
              <a:ext uri="{FF2B5EF4-FFF2-40B4-BE49-F238E27FC236}">
                <a16:creationId xmlns:a16="http://schemas.microsoft.com/office/drawing/2014/main" id="{4F2CD5EA-A3F2-52A4-DDD5-01CF6B872D21}"/>
              </a:ext>
            </a:extLst>
          </p:cNvPr>
          <p:cNvSpPr txBox="1"/>
          <p:nvPr/>
        </p:nvSpPr>
        <p:spPr>
          <a:xfrm>
            <a:off x="6315342" y="3107146"/>
            <a:ext cx="3971057" cy="1815882"/>
          </a:xfrm>
          <a:prstGeom prst="rect">
            <a:avLst/>
          </a:prstGeom>
          <a:noFill/>
        </p:spPr>
        <p:txBody>
          <a:bodyPr wrap="square">
            <a:spAutoFit/>
          </a:bodyPr>
          <a:lstStyle/>
          <a:p>
            <a:pPr algn="l" fontAlgn="base">
              <a:spcBef>
                <a:spcPts val="300"/>
              </a:spcBef>
              <a:buNone/>
            </a:pPr>
            <a:r>
              <a:rPr lang="en-US" sz="2800" b="1" i="0" dirty="0">
                <a:solidFill>
                  <a:srgbClr val="212225"/>
                </a:solidFill>
                <a:effectLst/>
              </a:rPr>
              <a:t>When we are on the Lord’s errand, He will qualify us to help fulfill His purposes. (8)</a:t>
            </a:r>
          </a:p>
        </p:txBody>
      </p:sp>
      <p:pic>
        <p:nvPicPr>
          <p:cNvPr id="13" name="Picture 12">
            <a:extLst>
              <a:ext uri="{FF2B5EF4-FFF2-40B4-BE49-F238E27FC236}">
                <a16:creationId xmlns:a16="http://schemas.microsoft.com/office/drawing/2014/main" id="{CA4A348E-6664-E410-241E-DB7B2CF9F1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4104" y="4946096"/>
            <a:ext cx="1414272" cy="1755648"/>
          </a:xfrm>
          <a:prstGeom prst="rect">
            <a:avLst/>
          </a:prstGeom>
        </p:spPr>
      </p:pic>
    </p:spTree>
    <p:extLst>
      <p:ext uri="{BB962C8B-B14F-4D97-AF65-F5344CB8AC3E}">
        <p14:creationId xmlns:p14="http://schemas.microsoft.com/office/powerpoint/2010/main" val="41024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72427" y="0"/>
            <a:ext cx="12041109" cy="4524315"/>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Videos: </a:t>
            </a:r>
            <a:r>
              <a:rPr lang="en-US" i="1" dirty="0">
                <a:latin typeface="Calibri" panose="020F0502020204030204" pitchFamily="34" charset="0"/>
              </a:rPr>
              <a:t>Goliaths All Around You </a:t>
            </a:r>
            <a:r>
              <a:rPr lang="en-US" dirty="0">
                <a:latin typeface="Calibri" panose="020F0502020204030204" pitchFamily="34" charset="0"/>
              </a:rPr>
              <a:t>(2:02)</a:t>
            </a:r>
            <a:endParaRPr lang="en-US" i="1" dirty="0">
              <a:latin typeface="Calibri" panose="020F0502020204030204" pitchFamily="34" charset="0"/>
            </a:endParaRPr>
          </a:p>
          <a:p>
            <a:r>
              <a:rPr lang="en-US" i="1" dirty="0">
                <a:latin typeface="Calibri" panose="020F0502020204030204" pitchFamily="34" charset="0"/>
              </a:rPr>
              <a:t>	Good Things to Come </a:t>
            </a:r>
            <a:r>
              <a:rPr lang="en-US" dirty="0">
                <a:latin typeface="Calibri" panose="020F0502020204030204" pitchFamily="34" charset="0"/>
              </a:rPr>
              <a:t>(4:55)</a:t>
            </a:r>
          </a:p>
          <a:p>
            <a:r>
              <a:rPr lang="en-US" i="1" dirty="0"/>
              <a:t>“Working through Emotional Trauma” (3:58).</a:t>
            </a:r>
          </a:p>
          <a:p>
            <a:r>
              <a:rPr lang="en-US" dirty="0">
                <a:latin typeface="Calibri" panose="020F0502020204030204" pitchFamily="34" charset="0"/>
                <a:hlinkClick r:id="rId3"/>
              </a:rPr>
              <a:t>https://www.youtube.com/watch?v=hwz_P36hkxs</a:t>
            </a:r>
            <a:r>
              <a:rPr lang="en-US" dirty="0">
                <a:latin typeface="Calibri" panose="020F0502020204030204" pitchFamily="34" charset="0"/>
              </a:rPr>
              <a:t> David’s 5 Stones Explained (8:24) (not LDS but very powerful)</a:t>
            </a:r>
          </a:p>
          <a:p>
            <a:endParaRPr lang="en-US" dirty="0">
              <a:latin typeface="Calibri" panose="020F0502020204030204" pitchFamily="34" charset="0"/>
            </a:endParaRPr>
          </a:p>
          <a:p>
            <a:pPr marL="342900" indent="-342900">
              <a:buAutoNum type="arabicPeriod"/>
            </a:pPr>
            <a:r>
              <a:rPr lang="en-US" i="1" dirty="0">
                <a:latin typeface="Calibri" panose="020F0502020204030204" pitchFamily="34" charset="0"/>
              </a:rPr>
              <a:t>Who’s Who in the Old Testament </a:t>
            </a:r>
            <a:r>
              <a:rPr lang="en-US" dirty="0">
                <a:latin typeface="Calibri" panose="020F0502020204030204" pitchFamily="34" charset="0"/>
              </a:rPr>
              <a:t> by Ed. J. </a:t>
            </a:r>
            <a:r>
              <a:rPr lang="en-US" dirty="0" err="1">
                <a:latin typeface="Calibri" panose="020F0502020204030204" pitchFamily="34" charset="0"/>
              </a:rPr>
              <a:t>Pinegar</a:t>
            </a:r>
            <a:r>
              <a:rPr lang="en-US" dirty="0">
                <a:latin typeface="Calibri" panose="020F0502020204030204" pitchFamily="34" charset="0"/>
              </a:rPr>
              <a:t> and Richard J. Allen p. 64</a:t>
            </a:r>
          </a:p>
          <a:p>
            <a:pPr marL="342900" indent="-342900">
              <a:buFontTx/>
              <a:buAutoNum type="arabicPeriod"/>
            </a:pPr>
            <a:r>
              <a:rPr lang="en-US" dirty="0">
                <a:latin typeface="Calibri" panose="020F0502020204030204" pitchFamily="34" charset="0"/>
              </a:rPr>
              <a:t>Clarke, Bible Commentary, 2:261.) Found in Old Testament Institute Manual</a:t>
            </a:r>
          </a:p>
          <a:p>
            <a:pPr marL="342900" indent="-342900">
              <a:buFontTx/>
              <a:buAutoNum type="arabicPeriod"/>
            </a:pPr>
            <a:r>
              <a:rPr lang="en-US" dirty="0">
                <a:latin typeface="Calibri" panose="020F0502020204030204" pitchFamily="34" charset="0"/>
              </a:rPr>
              <a:t>Old Testament Institute Manual</a:t>
            </a:r>
          </a:p>
          <a:p>
            <a:r>
              <a:rPr lang="en-US" dirty="0"/>
              <a:t>Presentation by ©http://fashionsbylynda.com/blog/</a:t>
            </a:r>
            <a:endParaRPr lang="en-US" dirty="0">
              <a:latin typeface="Calibri" panose="020F0502020204030204" pitchFamily="34" charset="0"/>
            </a:endParaRPr>
          </a:p>
          <a:p>
            <a:r>
              <a:rPr lang="en-US" dirty="0">
                <a:latin typeface="Calibri" panose="020F0502020204030204" pitchFamily="34" charset="0"/>
              </a:rPr>
              <a:t>4. President Thomas S. Monson (“Meeting Your Goliath,”</a:t>
            </a:r>
            <a:r>
              <a:rPr lang="en-US" i="1" dirty="0">
                <a:latin typeface="Calibri" panose="020F0502020204030204" pitchFamily="34" charset="0"/>
              </a:rPr>
              <a:t> New Era,</a:t>
            </a:r>
            <a:r>
              <a:rPr lang="en-US" dirty="0">
                <a:latin typeface="Calibri" panose="020F0502020204030204" pitchFamily="34" charset="0"/>
              </a:rPr>
              <a:t> June 2008, 5).</a:t>
            </a:r>
          </a:p>
          <a:p>
            <a:r>
              <a:rPr lang="en-US" dirty="0">
                <a:latin typeface="Calibri" panose="020F0502020204030204" pitchFamily="34" charset="0"/>
              </a:rPr>
              <a:t>5. W. Cleon Skousen </a:t>
            </a:r>
            <a:r>
              <a:rPr lang="en-US" i="1" dirty="0">
                <a:latin typeface="Calibri" panose="020F0502020204030204" pitchFamily="34" charset="0"/>
              </a:rPr>
              <a:t>The Fourth Thousand Years </a:t>
            </a:r>
            <a:r>
              <a:rPr lang="en-US" dirty="0">
                <a:latin typeface="Calibri" panose="020F0502020204030204" pitchFamily="34" charset="0"/>
              </a:rPr>
              <a:t>p. 21</a:t>
            </a:r>
          </a:p>
          <a:p>
            <a:pPr marL="342900" indent="-342900" fontAlgn="base">
              <a:buAutoNum type="arabicPeriod" startAt="6"/>
            </a:pPr>
            <a:r>
              <a:rPr lang="en-US" dirty="0">
                <a:latin typeface="Calibri" panose="020F0502020204030204" pitchFamily="34" charset="0"/>
              </a:rPr>
              <a:t>Elder Marcus B. Nash </a:t>
            </a:r>
            <a:r>
              <a:rPr lang="en-US" i="1" dirty="0">
                <a:latin typeface="Calibri" panose="020F0502020204030204" pitchFamily="34" charset="0"/>
              </a:rPr>
              <a:t>By Faith All Things Are Fulfilled   </a:t>
            </a:r>
            <a:r>
              <a:rPr lang="en-US" dirty="0">
                <a:latin typeface="Calibri" panose="020F0502020204030204" pitchFamily="34" charset="0"/>
              </a:rPr>
              <a:t>October 2012 Gen. Conf.</a:t>
            </a:r>
          </a:p>
          <a:p>
            <a:pPr marL="342900" indent="-342900" fontAlgn="base">
              <a:buAutoNum type="arabicPeriod" startAt="6"/>
            </a:pPr>
            <a:r>
              <a:rPr lang="en-US" dirty="0"/>
              <a:t>Elder Carl B. Cook (“Just Keep Going—with Faith,” </a:t>
            </a:r>
            <a:r>
              <a:rPr lang="en-US" i="1" dirty="0"/>
              <a:t>Liahona</a:t>
            </a:r>
            <a:r>
              <a:rPr lang="en-US" dirty="0"/>
              <a:t>, May 2023, 15)</a:t>
            </a:r>
          </a:p>
          <a:p>
            <a:pPr marL="342900" indent="-342900" fontAlgn="base">
              <a:buAutoNum type="arabicPeriod" startAt="6"/>
            </a:pPr>
            <a:r>
              <a:rPr lang="en-US" b="1" dirty="0">
                <a:solidFill>
                  <a:srgbClr val="212225"/>
                </a:solidFill>
                <a:latin typeface="Abadi" panose="020B0604020104020204" pitchFamily="34" charset="0"/>
              </a:rPr>
              <a:t>Chapter 14 Teachings of the Presidents (President Monson)</a:t>
            </a:r>
            <a:endParaRPr lang="en-US" dirty="0">
              <a:latin typeface="Calibri" panose="020F0502020204030204" pitchFamily="34" charset="0"/>
            </a:endParaRPr>
          </a:p>
        </p:txBody>
      </p:sp>
      <p:grpSp>
        <p:nvGrpSpPr>
          <p:cNvPr id="233" name="Group 232"/>
          <p:cNvGrpSpPr/>
          <p:nvPr/>
        </p:nvGrpSpPr>
        <p:grpSpPr>
          <a:xfrm>
            <a:off x="3952875" y="291535"/>
            <a:ext cx="641750" cy="794315"/>
            <a:chOff x="7543800" y="3810000"/>
            <a:chExt cx="1143000" cy="1447800"/>
          </a:xfrm>
        </p:grpSpPr>
        <p:sp>
          <p:nvSpPr>
            <p:cNvPr id="234" name="Trapezoid 23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7924800" y="3810000"/>
              <a:ext cx="645353" cy="610017"/>
              <a:chOff x="7924800" y="5867400"/>
              <a:chExt cx="645353" cy="610017"/>
            </a:xfrm>
          </p:grpSpPr>
          <p:grpSp>
            <p:nvGrpSpPr>
              <p:cNvPr id="246" name="Group 13"/>
              <p:cNvGrpSpPr/>
              <p:nvPr/>
            </p:nvGrpSpPr>
            <p:grpSpPr>
              <a:xfrm>
                <a:off x="7924800" y="5867400"/>
                <a:ext cx="645353" cy="610017"/>
                <a:chOff x="3037563" y="3121795"/>
                <a:chExt cx="1250371" cy="1224010"/>
              </a:xfrm>
            </p:grpSpPr>
            <p:sp>
              <p:nvSpPr>
                <p:cNvPr id="248" name="Oval 24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Oval 24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7543800" y="4038600"/>
              <a:ext cx="403070" cy="381000"/>
              <a:chOff x="7924800" y="5867400"/>
              <a:chExt cx="645353" cy="610017"/>
            </a:xfrm>
          </p:grpSpPr>
          <p:grpSp>
            <p:nvGrpSpPr>
              <p:cNvPr id="240" name="Group 13"/>
              <p:cNvGrpSpPr/>
              <p:nvPr/>
            </p:nvGrpSpPr>
            <p:grpSpPr>
              <a:xfrm>
                <a:off x="7924800" y="5867400"/>
                <a:ext cx="645353" cy="610017"/>
                <a:chOff x="3037563" y="3121795"/>
                <a:chExt cx="1250371" cy="1224010"/>
              </a:xfrm>
            </p:grpSpPr>
            <p:sp>
              <p:nvSpPr>
                <p:cNvPr id="242" name="Oval 24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4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601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7893927"/>
              </p:ext>
            </p:extLst>
          </p:nvPr>
        </p:nvGraphicFramePr>
        <p:xfrm>
          <a:off x="275936" y="407939"/>
          <a:ext cx="11808690" cy="6126480"/>
        </p:xfrm>
        <a:graphic>
          <a:graphicData uri="http://schemas.openxmlformats.org/drawingml/2006/table">
            <a:tbl>
              <a:tblPr firstRow="1" bandRow="1">
                <a:tableStyleId>{5940675A-B579-460E-94D1-54222C63F5DA}</a:tableStyleId>
              </a:tblPr>
              <a:tblGrid>
                <a:gridCol w="3936230">
                  <a:extLst>
                    <a:ext uri="{9D8B030D-6E8A-4147-A177-3AD203B41FA5}">
                      <a16:colId xmlns:a16="http://schemas.microsoft.com/office/drawing/2014/main" val="20000"/>
                    </a:ext>
                  </a:extLst>
                </a:gridCol>
                <a:gridCol w="3936230">
                  <a:extLst>
                    <a:ext uri="{9D8B030D-6E8A-4147-A177-3AD203B41FA5}">
                      <a16:colId xmlns:a16="http://schemas.microsoft.com/office/drawing/2014/main" val="20001"/>
                    </a:ext>
                  </a:extLst>
                </a:gridCol>
                <a:gridCol w="3936230">
                  <a:extLst>
                    <a:ext uri="{9D8B030D-6E8A-4147-A177-3AD203B41FA5}">
                      <a16:colId xmlns:a16="http://schemas.microsoft.com/office/drawing/2014/main" val="20002"/>
                    </a:ext>
                  </a:extLst>
                </a:gridCol>
              </a:tblGrid>
              <a:tr h="370840">
                <a:tc>
                  <a:txBody>
                    <a:bodyPr/>
                    <a:lstStyle/>
                    <a:p>
                      <a:r>
                        <a:rPr lang="en-US" dirty="0"/>
                        <a:t>Time of Enoch</a:t>
                      </a:r>
                    </a:p>
                  </a:txBody>
                  <a:tcPr/>
                </a:tc>
                <a:tc>
                  <a:txBody>
                    <a:bodyPr/>
                    <a:lstStyle/>
                    <a:p>
                      <a:r>
                        <a:rPr lang="en-US" dirty="0"/>
                        <a:t>Moses 7:15</a:t>
                      </a:r>
                    </a:p>
                  </a:txBody>
                  <a:tcPr/>
                </a:tc>
                <a:tc>
                  <a:txBody>
                    <a:bodyPr/>
                    <a:lstStyle/>
                    <a:p>
                      <a:r>
                        <a:rPr lang="en-US" sz="1200" b="0" i="0" kern="1200" dirty="0">
                          <a:solidFill>
                            <a:schemeClr val="tx1"/>
                          </a:solidFill>
                          <a:effectLst/>
                          <a:latin typeface="+mn-lt"/>
                          <a:ea typeface="+mn-ea"/>
                          <a:cs typeface="+mn-cs"/>
                        </a:rPr>
                        <a:t>And the giants of the land, also, stood afar off; and there went forth a curse upon all people that fought against God;</a:t>
                      </a:r>
                      <a:endParaRPr lang="en-US" sz="1200" dirty="0"/>
                    </a:p>
                  </a:txBody>
                  <a:tcPr/>
                </a:tc>
                <a:extLst>
                  <a:ext uri="{0D108BD9-81ED-4DB2-BD59-A6C34878D82A}">
                    <a16:rowId xmlns:a16="http://schemas.microsoft.com/office/drawing/2014/main" val="10000"/>
                  </a:ext>
                </a:extLst>
              </a:tr>
              <a:tr h="370840">
                <a:tc>
                  <a:txBody>
                    <a:bodyPr/>
                    <a:lstStyle/>
                    <a:p>
                      <a:r>
                        <a:rPr lang="en-US" dirty="0"/>
                        <a:t>Days of Noah</a:t>
                      </a:r>
                    </a:p>
                  </a:txBody>
                  <a:tcPr/>
                </a:tc>
                <a:tc>
                  <a:txBody>
                    <a:bodyPr/>
                    <a:lstStyle/>
                    <a:p>
                      <a:r>
                        <a:rPr lang="en-US" dirty="0"/>
                        <a:t>Moses 8:18</a:t>
                      </a:r>
                    </a:p>
                    <a:p>
                      <a:endParaRPr lang="en-US" dirty="0"/>
                    </a:p>
                    <a:p>
                      <a:endParaRPr lang="en-US" dirty="0"/>
                    </a:p>
                    <a:p>
                      <a:endParaRPr lang="en-US" dirty="0"/>
                    </a:p>
                    <a:p>
                      <a:r>
                        <a:rPr lang="en-US" dirty="0"/>
                        <a:t> Genesis 6:4</a:t>
                      </a:r>
                    </a:p>
                  </a:txBody>
                  <a:tcPr/>
                </a:tc>
                <a:tc>
                  <a:txBody>
                    <a:bodyPr/>
                    <a:lstStyle/>
                    <a:p>
                      <a:r>
                        <a:rPr lang="en-US" sz="1200" b="0" i="0" kern="1200" dirty="0">
                          <a:solidFill>
                            <a:schemeClr val="tx1"/>
                          </a:solidFill>
                          <a:effectLst/>
                          <a:latin typeface="+mn-lt"/>
                          <a:ea typeface="+mn-ea"/>
                          <a:cs typeface="+mn-cs"/>
                        </a:rPr>
                        <a:t>And in those days there were giants on the earth, and they sought Noah to take away his life; but the Lord was with Noah, and the power of the Lord was upon him.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were giants in the earth in those days; and also after that, when the sons of God came in unto the daughters of men, and they bare </a:t>
                      </a:r>
                      <a:r>
                        <a:rPr lang="en-US" sz="1200" b="0" i="1" kern="1200" dirty="0">
                          <a:solidFill>
                            <a:schemeClr val="tx1"/>
                          </a:solidFill>
                          <a:effectLst/>
                          <a:latin typeface="+mn-lt"/>
                          <a:ea typeface="+mn-ea"/>
                          <a:cs typeface="+mn-cs"/>
                        </a:rPr>
                        <a:t>children</a:t>
                      </a:r>
                      <a:r>
                        <a:rPr lang="en-US" sz="1200" b="0" i="0" kern="1200" dirty="0">
                          <a:solidFill>
                            <a:schemeClr val="tx1"/>
                          </a:solidFill>
                          <a:effectLst/>
                          <a:latin typeface="+mn-lt"/>
                          <a:ea typeface="+mn-ea"/>
                          <a:cs typeface="+mn-cs"/>
                        </a:rPr>
                        <a:t> to them, the same </a:t>
                      </a:r>
                      <a:r>
                        <a:rPr lang="en-US" sz="1200" b="0" i="1" kern="1200" dirty="0">
                          <a:solidFill>
                            <a:schemeClr val="tx1"/>
                          </a:solidFill>
                          <a:effectLst/>
                          <a:latin typeface="+mn-lt"/>
                          <a:ea typeface="+mn-ea"/>
                          <a:cs typeface="+mn-cs"/>
                        </a:rPr>
                        <a:t>became</a:t>
                      </a:r>
                      <a:r>
                        <a:rPr lang="en-US" sz="1200" b="0" i="0" kern="1200" dirty="0">
                          <a:solidFill>
                            <a:schemeClr val="tx1"/>
                          </a:solidFill>
                          <a:effectLst/>
                          <a:latin typeface="+mn-lt"/>
                          <a:ea typeface="+mn-ea"/>
                          <a:cs typeface="+mn-cs"/>
                        </a:rPr>
                        <a:t> mighty men which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of old, men of renown.</a:t>
                      </a:r>
                      <a:endParaRPr lang="en-US" sz="1200" dirty="0"/>
                    </a:p>
                  </a:txBody>
                  <a:tcPr/>
                </a:tc>
                <a:extLst>
                  <a:ext uri="{0D108BD9-81ED-4DB2-BD59-A6C34878D82A}">
                    <a16:rowId xmlns:a16="http://schemas.microsoft.com/office/drawing/2014/main" val="10001"/>
                  </a:ext>
                </a:extLst>
              </a:tr>
              <a:tr h="370840">
                <a:tc>
                  <a:txBody>
                    <a:bodyPr/>
                    <a:lstStyle/>
                    <a:p>
                      <a:r>
                        <a:rPr lang="en-US" dirty="0"/>
                        <a:t>Time of the Israelites</a:t>
                      </a:r>
                    </a:p>
                  </a:txBody>
                  <a:tcPr/>
                </a:tc>
                <a:tc>
                  <a:txBody>
                    <a:bodyPr/>
                    <a:lstStyle/>
                    <a:p>
                      <a:r>
                        <a:rPr lang="en-US" dirty="0"/>
                        <a:t>Numbers 13:33</a:t>
                      </a:r>
                    </a:p>
                    <a:p>
                      <a:endParaRPr lang="en-US" dirty="0"/>
                    </a:p>
                    <a:p>
                      <a:endParaRPr lang="en-US" dirty="0"/>
                    </a:p>
                    <a:p>
                      <a:endParaRPr lang="en-US" dirty="0"/>
                    </a:p>
                    <a:p>
                      <a:r>
                        <a:rPr lang="en-US" dirty="0"/>
                        <a:t>Deuteronomy 2:10-11</a:t>
                      </a:r>
                    </a:p>
                    <a:p>
                      <a:endParaRPr lang="en-US" dirty="0"/>
                    </a:p>
                    <a:p>
                      <a:r>
                        <a:rPr lang="en-US" dirty="0"/>
                        <a:t>Joshua 15:8</a:t>
                      </a:r>
                    </a:p>
                  </a:txBody>
                  <a:tcPr/>
                </a:tc>
                <a:tc>
                  <a:txBody>
                    <a:bodyPr/>
                    <a:lstStyle/>
                    <a:p>
                      <a:r>
                        <a:rPr lang="en-US" sz="1200" b="0" i="0" kern="1200" dirty="0">
                          <a:solidFill>
                            <a:schemeClr val="tx1"/>
                          </a:solidFill>
                          <a:effectLst/>
                          <a:latin typeface="+mn-lt"/>
                          <a:ea typeface="+mn-ea"/>
                          <a:cs typeface="+mn-cs"/>
                        </a:rPr>
                        <a:t>And there we saw the giants, the sons of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which come</a:t>
                      </a:r>
                      <a:r>
                        <a:rPr lang="en-US" sz="1200" b="0" i="0" kern="1200" dirty="0">
                          <a:solidFill>
                            <a:schemeClr val="tx1"/>
                          </a:solidFill>
                          <a:effectLst/>
                          <a:latin typeface="+mn-lt"/>
                          <a:ea typeface="+mn-ea"/>
                          <a:cs typeface="+mn-cs"/>
                        </a:rPr>
                        <a:t> of the giants: and we were in our own sight as grasshoppers, and so we were in their sight.</a:t>
                      </a:r>
                    </a:p>
                    <a:p>
                      <a:pPr fontAlgn="base"/>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 dwelt therein in times past, a people great, and many, and tall,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Which also were accounted giants,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but the Moabites call them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…valley of </a:t>
                      </a:r>
                      <a:r>
                        <a:rPr lang="en-US" sz="1200" b="0" i="0" kern="1200" dirty="0" err="1">
                          <a:solidFill>
                            <a:schemeClr val="tx1"/>
                          </a:solidFill>
                          <a:effectLst/>
                          <a:latin typeface="+mn-lt"/>
                          <a:ea typeface="+mn-ea"/>
                          <a:cs typeface="+mn-cs"/>
                        </a:rPr>
                        <a:t>Hinnom</a:t>
                      </a:r>
                      <a:r>
                        <a:rPr lang="en-US" sz="1200" b="0" i="0" kern="1200" dirty="0">
                          <a:solidFill>
                            <a:schemeClr val="tx1"/>
                          </a:solidFill>
                          <a:effectLst/>
                          <a:latin typeface="+mn-lt"/>
                          <a:ea typeface="+mn-ea"/>
                          <a:cs typeface="+mn-cs"/>
                        </a:rPr>
                        <a:t> westward, which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at the end of the valley of the giants northward:</a:t>
                      </a:r>
                    </a:p>
                    <a:p>
                      <a:endParaRPr lang="en-US" sz="1200" dirty="0"/>
                    </a:p>
                  </a:txBody>
                  <a:tcPr/>
                </a:tc>
                <a:extLst>
                  <a:ext uri="{0D108BD9-81ED-4DB2-BD59-A6C34878D82A}">
                    <a16:rowId xmlns:a16="http://schemas.microsoft.com/office/drawing/2014/main" val="10002"/>
                  </a:ext>
                </a:extLst>
              </a:tr>
              <a:tr h="370840">
                <a:tc>
                  <a:txBody>
                    <a:bodyPr/>
                    <a:lstStyle/>
                    <a:p>
                      <a:r>
                        <a:rPr lang="en-US" dirty="0" err="1"/>
                        <a:t>Anakim</a:t>
                      </a:r>
                      <a:r>
                        <a:rPr lang="en-US" dirty="0"/>
                        <a:t> (long-necked or tall in Hebrew) Virtually destroyed in the conquest of Canaan under Joshua</a:t>
                      </a:r>
                    </a:p>
                  </a:txBody>
                  <a:tcPr/>
                </a:tc>
                <a:tc>
                  <a:txBody>
                    <a:bodyPr/>
                    <a:lstStyle/>
                    <a:p>
                      <a:r>
                        <a:rPr lang="en-US" dirty="0"/>
                        <a:t>Joshua 11:21</a:t>
                      </a:r>
                    </a:p>
                  </a:txBody>
                  <a:tcPr/>
                </a:tc>
                <a:tc>
                  <a:txBody>
                    <a:bodyPr/>
                    <a:lstStyle/>
                    <a:p>
                      <a:r>
                        <a:rPr lang="en-US" sz="1200" b="0" i="0" kern="1200" dirty="0">
                          <a:solidFill>
                            <a:schemeClr val="tx1"/>
                          </a:solidFill>
                          <a:effectLst/>
                          <a:latin typeface="+mn-lt"/>
                          <a:ea typeface="+mn-ea"/>
                          <a:cs typeface="+mn-cs"/>
                        </a:rPr>
                        <a:t>And at that time came Joshua, and cut off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from the mountains, from Hebron, from </a:t>
                      </a:r>
                      <a:r>
                        <a:rPr lang="en-US" sz="1200" b="0" i="0" kern="1200" dirty="0" err="1">
                          <a:solidFill>
                            <a:schemeClr val="tx1"/>
                          </a:solidFill>
                          <a:effectLst/>
                          <a:latin typeface="+mn-lt"/>
                          <a:ea typeface="+mn-ea"/>
                          <a:cs typeface="+mn-cs"/>
                        </a:rPr>
                        <a:t>Debir</a:t>
                      </a:r>
                      <a:r>
                        <a:rPr lang="en-US" sz="1200" b="0" i="0" kern="1200" dirty="0">
                          <a:solidFill>
                            <a:schemeClr val="tx1"/>
                          </a:solidFill>
                          <a:effectLst/>
                          <a:latin typeface="+mn-lt"/>
                          <a:ea typeface="+mn-ea"/>
                          <a:cs typeface="+mn-cs"/>
                        </a:rPr>
                        <a:t>, from </a:t>
                      </a:r>
                      <a:r>
                        <a:rPr lang="en-US" sz="1200" b="0" i="0" kern="1200" dirty="0" err="1">
                          <a:solidFill>
                            <a:schemeClr val="tx1"/>
                          </a:solidFill>
                          <a:effectLst/>
                          <a:latin typeface="+mn-lt"/>
                          <a:ea typeface="+mn-ea"/>
                          <a:cs typeface="+mn-cs"/>
                        </a:rPr>
                        <a:t>Anab</a:t>
                      </a:r>
                      <a:r>
                        <a:rPr lang="en-US" sz="1200" b="0" i="0" kern="1200" dirty="0">
                          <a:solidFill>
                            <a:schemeClr val="tx1"/>
                          </a:solidFill>
                          <a:effectLst/>
                          <a:latin typeface="+mn-lt"/>
                          <a:ea typeface="+mn-ea"/>
                          <a:cs typeface="+mn-cs"/>
                        </a:rPr>
                        <a:t>, and from all the mountains of Judah, and from all the mountains of Israel: Joshua destroyed them utterly with their cities.</a:t>
                      </a:r>
                      <a:endParaRPr lang="en-US" sz="1200" dirty="0"/>
                    </a:p>
                  </a:txBody>
                  <a:tcPr/>
                </a:tc>
                <a:extLst>
                  <a:ext uri="{0D108BD9-81ED-4DB2-BD59-A6C34878D82A}">
                    <a16:rowId xmlns:a16="http://schemas.microsoft.com/office/drawing/2014/main" val="10003"/>
                  </a:ext>
                </a:extLst>
              </a:tr>
              <a:tr h="370840">
                <a:tc>
                  <a:txBody>
                    <a:bodyPr/>
                    <a:lstStyle/>
                    <a:p>
                      <a:r>
                        <a:rPr lang="en-US" dirty="0"/>
                        <a:t>It is recorded that none of the </a:t>
                      </a:r>
                      <a:r>
                        <a:rPr lang="en-US" dirty="0" err="1"/>
                        <a:t>Anakim</a:t>
                      </a:r>
                      <a:r>
                        <a:rPr lang="en-US" dirty="0"/>
                        <a:t> were left except in Gaze, Ashdod, and Gath</a:t>
                      </a:r>
                    </a:p>
                  </a:txBody>
                  <a:tcPr/>
                </a:tc>
                <a:tc>
                  <a:txBody>
                    <a:bodyPr/>
                    <a:lstStyle/>
                    <a:p>
                      <a:r>
                        <a:rPr lang="en-US" dirty="0"/>
                        <a:t>Joshua 11:22</a:t>
                      </a:r>
                    </a:p>
                  </a:txBody>
                  <a:tcPr/>
                </a:tc>
                <a:tc>
                  <a:txBody>
                    <a:bodyPr/>
                    <a:lstStyle/>
                    <a:p>
                      <a:r>
                        <a:rPr lang="en-US" sz="1200" b="0" i="0" kern="1200" dirty="0">
                          <a:solidFill>
                            <a:schemeClr val="tx1"/>
                          </a:solidFill>
                          <a:effectLst/>
                          <a:latin typeface="+mn-lt"/>
                          <a:ea typeface="+mn-ea"/>
                          <a:cs typeface="+mn-cs"/>
                        </a:rPr>
                        <a:t>There was none of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left in the land of the children of Israel: only in Gaza, in Gath, and in Ashdod, there remained.</a:t>
                      </a:r>
                      <a:endParaRPr lang="en-US" sz="12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925291" y="10391"/>
            <a:ext cx="2743200" cy="369332"/>
          </a:xfrm>
          <a:prstGeom prst="rect">
            <a:avLst/>
          </a:prstGeom>
          <a:noFill/>
        </p:spPr>
        <p:txBody>
          <a:bodyPr wrap="square" rtlCol="0">
            <a:spAutoFit/>
          </a:bodyPr>
          <a:lstStyle/>
          <a:p>
            <a:r>
              <a:rPr lang="en-US" dirty="0">
                <a:latin typeface="Arial Black" panose="020B0A04020102020204" pitchFamily="34" charset="0"/>
              </a:rPr>
              <a:t>THE GIANTS</a:t>
            </a:r>
          </a:p>
        </p:txBody>
      </p:sp>
      <p:sp>
        <p:nvSpPr>
          <p:cNvPr id="7" name="TextBox 6"/>
          <p:cNvSpPr txBox="1"/>
          <p:nvPr/>
        </p:nvSpPr>
        <p:spPr>
          <a:xfrm>
            <a:off x="10952018" y="6455689"/>
            <a:ext cx="1132608" cy="261610"/>
          </a:xfrm>
          <a:prstGeom prst="rect">
            <a:avLst/>
          </a:prstGeom>
          <a:noFill/>
        </p:spPr>
        <p:txBody>
          <a:bodyPr wrap="square" rtlCol="0">
            <a:spAutoFit/>
          </a:bodyPr>
          <a:lstStyle/>
          <a:p>
            <a:pPr algn="r"/>
            <a:r>
              <a:rPr lang="en-US" sz="1100" dirty="0"/>
              <a:t>(3)</a:t>
            </a:r>
          </a:p>
        </p:txBody>
      </p:sp>
    </p:spTree>
    <p:extLst>
      <p:ext uri="{BB962C8B-B14F-4D97-AF65-F5344CB8AC3E}">
        <p14:creationId xmlns:p14="http://schemas.microsoft.com/office/powerpoint/2010/main" val="2576825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33109" cy="101566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Goliath’s Armor:</a:t>
            </a:r>
          </a:p>
          <a:p>
            <a:r>
              <a:rPr lang="en-US" sz="1200" dirty="0">
                <a:solidFill>
                  <a:srgbClr val="333333"/>
                </a:solidFill>
                <a:latin typeface="Calibri" panose="020F0502020204030204" pitchFamily="34" charset="0"/>
              </a:rPr>
              <a:t>Goliath’s coat of mail (the armor over his upper body) weighed approximately 150 pounds (68 kilograms), and the iron tip of his spear weighed between 12 and 26 pounds (5 and 12 kilograms). Explain that greaves are pieces of armor protecting the shins, and a target is armor protecting the neck.</a:t>
            </a:r>
            <a:endParaRPr lang="en-US" sz="1200" dirty="0"/>
          </a:p>
        </p:txBody>
      </p:sp>
      <p:sp>
        <p:nvSpPr>
          <p:cNvPr id="3" name="Rectangle 2"/>
          <p:cNvSpPr/>
          <p:nvPr/>
        </p:nvSpPr>
        <p:spPr>
          <a:xfrm>
            <a:off x="-1" y="1015663"/>
            <a:ext cx="5133109" cy="4893647"/>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Slings</a:t>
            </a:r>
            <a:r>
              <a:rPr lang="en-US" sz="1200" dirty="0">
                <a:solidFill>
                  <a:srgbClr val="333333"/>
                </a:solidFill>
                <a:latin typeface="Calibri" panose="020F0502020204030204" pitchFamily="34" charset="0"/>
              </a:rPr>
              <a:t> were commonly used as weapons in David’s day. To become accurate with the sling, a person had to spend a considerable amount of time using it. David had used a sling to protect his father’s sheep. If you constructed a sling, illustrate the difficulty of using a sling effectively by inviting a few students to attempt to hit a target while using a sling and a marshmallow or another small, round, and soft object.</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The loop goes over the index or third finger while the knot is held between the thumb and index finger; the object is slung by swinging the sling over the head and releasing the knotted string as the pouch begins its arc toward the target. Timing is critical. </a:t>
            </a:r>
          </a:p>
          <a:p>
            <a:pPr fontAlgn="base"/>
            <a:endParaRPr lang="en-US" sz="1200" dirty="0">
              <a:solidFill>
                <a:srgbClr val="333333"/>
              </a:solidFill>
              <a:latin typeface="Calibri" panose="020F0502020204030204" pitchFamily="34" charset="0"/>
            </a:endParaRPr>
          </a:p>
          <a:p>
            <a:pPr fontAlgn="base"/>
            <a:r>
              <a:rPr lang="en-US" sz="1200" dirty="0"/>
              <a:t>Slings were made from various materials, the most common being leather. Hair, wool, animal sinews, or rushes were used to make the pouch that held the stones. The pouch had strings attached on each side and was whirled until a certain speed was reached. When one string was released, the stone was hurled from the pouch toward its mark. Any variation from perfect roundness affected the accuracy of a stone. Uniform weight and size of the stones were also important. Anciently, slingers, particularly shepherds with time on their hands, developed great accuracy and skill in slinging stones. When not in use, the slings were carried by shepherds around their foreheads or waists.</a:t>
            </a:r>
            <a:endParaRPr lang="en-US" sz="1200" dirty="0">
              <a:solidFill>
                <a:srgbClr val="333333"/>
              </a:solidFill>
              <a:latin typeface="Calibri" panose="020F0502020204030204" pitchFamily="34" charset="0"/>
            </a:endParaRPr>
          </a:p>
          <a:p>
            <a:pPr fontAlgn="base"/>
            <a:endParaRPr lang="en-US" sz="1200" b="0" i="0" dirty="0">
              <a:solidFill>
                <a:srgbClr val="333333"/>
              </a:solidFill>
              <a:effectLst/>
              <a:latin typeface="Calibri" panose="020F0502020204030204" pitchFamily="34" charset="0"/>
            </a:endParaRPr>
          </a:p>
          <a:p>
            <a:pPr fontAlgn="base"/>
            <a:r>
              <a:rPr lang="en-US" sz="1200" dirty="0"/>
              <a:t>Slings were used fairly commonly in the ancient Near East. The Israelites, who did not often use chariots in war, employed many trained slingers. The same was true of peoples from surrounding areas.</a:t>
            </a:r>
            <a:endParaRPr lang="en-US" sz="1200" b="0" i="0" dirty="0">
              <a:solidFill>
                <a:srgbClr val="333333"/>
              </a:solidFill>
              <a:effectLst/>
              <a:latin typeface="Calibri" panose="020F0502020204030204" pitchFamily="34" charset="0"/>
            </a:endParaRPr>
          </a:p>
        </p:txBody>
      </p:sp>
      <p:graphicFrame>
        <p:nvGraphicFramePr>
          <p:cNvPr id="4" name="Table 3">
            <a:extLst>
              <a:ext uri="{FF2B5EF4-FFF2-40B4-BE49-F238E27FC236}">
                <a16:creationId xmlns:a16="http://schemas.microsoft.com/office/drawing/2014/main" id="{45CD2215-AE62-1201-6959-F695FE4AF811}"/>
              </a:ext>
            </a:extLst>
          </p:cNvPr>
          <p:cNvGraphicFramePr>
            <a:graphicFrameLocks noGrp="1"/>
          </p:cNvGraphicFramePr>
          <p:nvPr>
            <p:extLst>
              <p:ext uri="{D42A27DB-BD31-4B8C-83A1-F6EECF244321}">
                <p14:modId xmlns:p14="http://schemas.microsoft.com/office/powerpoint/2010/main" val="679693423"/>
              </p:ext>
            </p:extLst>
          </p:nvPr>
        </p:nvGraphicFramePr>
        <p:xfrm>
          <a:off x="5903190" y="900641"/>
          <a:ext cx="5133110" cy="4945380"/>
        </p:xfrm>
        <a:graphic>
          <a:graphicData uri="http://schemas.openxmlformats.org/drawingml/2006/table">
            <a:tbl>
              <a:tblPr firstRow="1" bandRow="1">
                <a:tableStyleId>{5940675A-B579-460E-94D1-54222C63F5DA}</a:tableStyleId>
              </a:tblPr>
              <a:tblGrid>
                <a:gridCol w="2566555">
                  <a:extLst>
                    <a:ext uri="{9D8B030D-6E8A-4147-A177-3AD203B41FA5}">
                      <a16:colId xmlns:a16="http://schemas.microsoft.com/office/drawing/2014/main" val="36223696"/>
                    </a:ext>
                  </a:extLst>
                </a:gridCol>
                <a:gridCol w="2566555">
                  <a:extLst>
                    <a:ext uri="{9D8B030D-6E8A-4147-A177-3AD203B41FA5}">
                      <a16:colId xmlns:a16="http://schemas.microsoft.com/office/drawing/2014/main" val="1232782565"/>
                    </a:ext>
                  </a:extLst>
                </a:gridCol>
              </a:tblGrid>
              <a:tr h="370840">
                <a:tc>
                  <a:txBody>
                    <a:bodyPr/>
                    <a:lstStyle/>
                    <a:p>
                      <a:pPr algn="l" fontAlgn="base">
                        <a:spcAft>
                          <a:spcPts val="1200"/>
                        </a:spcAft>
                        <a:buNone/>
                      </a:pPr>
                      <a:r>
                        <a:rPr lang="en-US" b="1" i="0" dirty="0">
                          <a:solidFill>
                            <a:schemeClr val="tx1"/>
                          </a:solidFill>
                          <a:effectLst/>
                          <a:latin typeface="+mn-lt"/>
                        </a:rPr>
                        <a:t>David</a:t>
                      </a:r>
                    </a:p>
                  </a:txBody>
                  <a:tcPr marL="152400" marR="152400" marT="152400" marB="38100" anchor="ctr"/>
                </a:tc>
                <a:tc>
                  <a:txBody>
                    <a:bodyPr/>
                    <a:lstStyle/>
                    <a:p>
                      <a:pPr algn="l" fontAlgn="base">
                        <a:spcAft>
                          <a:spcPts val="1200"/>
                        </a:spcAft>
                        <a:buNone/>
                      </a:pPr>
                      <a:r>
                        <a:rPr lang="en-US" b="1" i="0">
                          <a:solidFill>
                            <a:schemeClr val="tx1"/>
                          </a:solidFill>
                          <a:effectLst/>
                          <a:latin typeface="+mn-lt"/>
                        </a:rPr>
                        <a:t>Jesus Christ</a:t>
                      </a:r>
                    </a:p>
                  </a:txBody>
                  <a:tcPr marL="152400" marR="152400" marT="152400" marB="38100" anchor="ctr"/>
                </a:tc>
                <a:extLst>
                  <a:ext uri="{0D108BD9-81ED-4DB2-BD59-A6C34878D82A}">
                    <a16:rowId xmlns:a16="http://schemas.microsoft.com/office/drawing/2014/main" val="4169129011"/>
                  </a:ext>
                </a:extLst>
              </a:tr>
              <a:tr h="370840">
                <a:tc>
                  <a:txBody>
                    <a:bodyPr/>
                    <a:lstStyle/>
                    <a:p>
                      <a:pPr fontAlgn="base">
                        <a:spcAft>
                          <a:spcPts val="1200"/>
                        </a:spcAft>
                        <a:buNone/>
                      </a:pPr>
                      <a:r>
                        <a:rPr lang="en-US" b="0" i="0" u="none" strike="noStrike" dirty="0">
                          <a:solidFill>
                            <a:schemeClr val="tx1"/>
                          </a:solidFill>
                          <a:effectLst/>
                          <a:latin typeface="+mn-lt"/>
                        </a:rPr>
                        <a:t>1 Samuel 17:12</a:t>
                      </a:r>
                      <a:r>
                        <a:rPr lang="en-US" b="0" i="0" dirty="0">
                          <a:solidFill>
                            <a:schemeClr val="tx1"/>
                          </a:solidFill>
                          <a:effectLst/>
                          <a:latin typeface="+mn-lt"/>
                        </a:rPr>
                        <a:t> (David was born in Bethlehem.)</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Luke 2:4–7</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149289605"/>
                  </a:ext>
                </a:extLst>
              </a:tr>
              <a:tr h="370840">
                <a:tc>
                  <a:txBody>
                    <a:bodyPr/>
                    <a:lstStyle/>
                    <a:p>
                      <a:pPr fontAlgn="base">
                        <a:spcAft>
                          <a:spcPts val="1200"/>
                        </a:spcAft>
                        <a:buNone/>
                      </a:pPr>
                      <a:r>
                        <a:rPr lang="en-US" b="0" i="0" u="none" strike="noStrike" dirty="0">
                          <a:solidFill>
                            <a:schemeClr val="tx1"/>
                          </a:solidFill>
                          <a:effectLst/>
                          <a:latin typeface="+mn-lt"/>
                        </a:rPr>
                        <a:t>1 Samuel 16:11</a:t>
                      </a:r>
                      <a:r>
                        <a:rPr lang="en-US" b="0" i="0" dirty="0">
                          <a:solidFill>
                            <a:schemeClr val="tx1"/>
                          </a:solidFill>
                          <a:effectLst/>
                          <a:latin typeface="+mn-lt"/>
                        </a:rPr>
                        <a:t>; </a:t>
                      </a:r>
                      <a:r>
                        <a:rPr lang="en-US" b="0" i="0" u="none" strike="noStrike" dirty="0">
                          <a:solidFill>
                            <a:schemeClr val="tx1"/>
                          </a:solidFill>
                          <a:effectLst/>
                          <a:latin typeface="+mn-lt"/>
                        </a:rPr>
                        <a:t>17:15</a:t>
                      </a:r>
                      <a:r>
                        <a:rPr lang="en-US" b="0" i="0" dirty="0">
                          <a:solidFill>
                            <a:schemeClr val="tx1"/>
                          </a:solidFill>
                          <a:effectLst/>
                          <a:latin typeface="+mn-lt"/>
                        </a:rPr>
                        <a:t> (David was a shepherd.)</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John 10:14</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1714961265"/>
                  </a:ext>
                </a:extLst>
              </a:tr>
              <a:tr h="370840">
                <a:tc>
                  <a:txBody>
                    <a:bodyPr/>
                    <a:lstStyle/>
                    <a:p>
                      <a:pPr fontAlgn="base">
                        <a:spcAft>
                          <a:spcPts val="1200"/>
                        </a:spcAft>
                        <a:buNone/>
                      </a:pPr>
                      <a:r>
                        <a:rPr lang="en-US" b="0" i="0" u="none" strike="noStrike" dirty="0">
                          <a:solidFill>
                            <a:schemeClr val="tx1"/>
                          </a:solidFill>
                          <a:effectLst/>
                          <a:latin typeface="+mn-lt"/>
                        </a:rPr>
                        <a:t>1 Samuel 16:13</a:t>
                      </a:r>
                      <a:r>
                        <a:rPr lang="en-US" b="0" i="0" dirty="0">
                          <a:solidFill>
                            <a:schemeClr val="tx1"/>
                          </a:solidFill>
                          <a:effectLst/>
                          <a:latin typeface="+mn-lt"/>
                        </a:rPr>
                        <a:t> (David was anointed to be king of Israel.)</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Luke 4:18</a:t>
                      </a:r>
                      <a:r>
                        <a:rPr lang="en-US" b="0" i="0" dirty="0">
                          <a:solidFill>
                            <a:schemeClr val="tx1"/>
                          </a:solidFill>
                          <a:effectLst/>
                          <a:latin typeface="+mn-lt"/>
                        </a:rPr>
                        <a:t>; </a:t>
                      </a:r>
                      <a:r>
                        <a:rPr lang="en-US" b="0" i="0" u="none" strike="noStrike" dirty="0">
                          <a:solidFill>
                            <a:schemeClr val="tx1"/>
                          </a:solidFill>
                          <a:effectLst/>
                          <a:latin typeface="+mn-lt"/>
                        </a:rPr>
                        <a:t>John 1:49</a:t>
                      </a:r>
                      <a:endParaRPr lang="en-US" b="0" i="0" dirty="0">
                        <a:solidFill>
                          <a:schemeClr val="tx1"/>
                        </a:solidFill>
                        <a:effectLst/>
                        <a:latin typeface="+mn-lt"/>
                      </a:endParaRPr>
                    </a:p>
                  </a:txBody>
                  <a:tcPr marL="152400" marR="152400" marT="152400" marB="76200" anchor="ctr"/>
                </a:tc>
                <a:extLst>
                  <a:ext uri="{0D108BD9-81ED-4DB2-BD59-A6C34878D82A}">
                    <a16:rowId xmlns:a16="http://schemas.microsoft.com/office/drawing/2014/main" val="3086785883"/>
                  </a:ext>
                </a:extLst>
              </a:tr>
              <a:tr h="370840">
                <a:tc>
                  <a:txBody>
                    <a:bodyPr/>
                    <a:lstStyle/>
                    <a:p>
                      <a:pPr fontAlgn="base">
                        <a:spcAft>
                          <a:spcPts val="1200"/>
                        </a:spcAft>
                        <a:buNone/>
                      </a:pPr>
                      <a:r>
                        <a:rPr lang="en-US" b="0" i="0" u="none" strike="noStrike" dirty="0">
                          <a:solidFill>
                            <a:schemeClr val="tx1"/>
                          </a:solidFill>
                          <a:effectLst/>
                          <a:latin typeface="+mn-lt"/>
                        </a:rPr>
                        <a:t>1 Samuel 17:50–51</a:t>
                      </a:r>
                      <a:r>
                        <a:rPr lang="en-US" b="0" i="0" dirty="0">
                          <a:solidFill>
                            <a:schemeClr val="tx1"/>
                          </a:solidFill>
                          <a:effectLst/>
                          <a:latin typeface="+mn-lt"/>
                        </a:rPr>
                        <a:t> (David delivered Israel by overcoming a giant.)</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2 Nephi 9:10–12</a:t>
                      </a:r>
                      <a:r>
                        <a:rPr lang="en-US" b="0" i="0" dirty="0">
                          <a:solidFill>
                            <a:schemeClr val="tx1"/>
                          </a:solidFill>
                          <a:effectLst/>
                          <a:latin typeface="+mn-lt"/>
                        </a:rPr>
                        <a:t> (Jesus delivers us by overcoming sin and death.)</a:t>
                      </a:r>
                    </a:p>
                  </a:txBody>
                  <a:tcPr marL="152400" marR="152400" marT="152400" marB="76200" anchor="ctr"/>
                </a:tc>
                <a:extLst>
                  <a:ext uri="{0D108BD9-81ED-4DB2-BD59-A6C34878D82A}">
                    <a16:rowId xmlns:a16="http://schemas.microsoft.com/office/drawing/2014/main" val="289889709"/>
                  </a:ext>
                </a:extLst>
              </a:tr>
            </a:tbl>
          </a:graphicData>
        </a:graphic>
      </p:graphicFrame>
      <p:sp>
        <p:nvSpPr>
          <p:cNvPr id="6" name="TextBox 5">
            <a:extLst>
              <a:ext uri="{FF2B5EF4-FFF2-40B4-BE49-F238E27FC236}">
                <a16:creationId xmlns:a16="http://schemas.microsoft.com/office/drawing/2014/main" id="{6E2E89BB-06B3-C1F4-09C5-A747FA4CDF9B}"/>
              </a:ext>
            </a:extLst>
          </p:cNvPr>
          <p:cNvSpPr txBox="1"/>
          <p:nvPr/>
        </p:nvSpPr>
        <p:spPr>
          <a:xfrm>
            <a:off x="5421745" y="507831"/>
            <a:ext cx="6096000" cy="369332"/>
          </a:xfrm>
          <a:prstGeom prst="rect">
            <a:avLst/>
          </a:prstGeom>
          <a:noFill/>
        </p:spPr>
        <p:txBody>
          <a:bodyPr wrap="square">
            <a:spAutoFit/>
          </a:bodyPr>
          <a:lstStyle/>
          <a:p>
            <a:pPr algn="ctr"/>
            <a:r>
              <a:rPr lang="en-US" b="1" i="0" dirty="0">
                <a:solidFill>
                  <a:srgbClr val="53575B"/>
                </a:solidFill>
                <a:effectLst/>
              </a:rPr>
              <a:t>David as a type of Jesus Christ</a:t>
            </a:r>
            <a:endParaRPr lang="en-US" dirty="0"/>
          </a:p>
        </p:txBody>
      </p:sp>
    </p:spTree>
    <p:extLst>
      <p:ext uri="{BB962C8B-B14F-4D97-AF65-F5344CB8AC3E}">
        <p14:creationId xmlns:p14="http://schemas.microsoft.com/office/powerpoint/2010/main" val="14650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a:latin typeface="Arial Black" panose="020B0A04020102020204" pitchFamily="34" charset="0"/>
              </a:rPr>
              <a:t>Valley of Elah</a:t>
            </a:r>
            <a:endParaRPr lang="en-US" sz="6000" dirty="0">
              <a:latin typeface="Arial Black" panose="020B0A04020102020204" pitchFamily="34" charset="0"/>
            </a:endParaRPr>
          </a:p>
        </p:txBody>
      </p:sp>
      <p:grpSp>
        <p:nvGrpSpPr>
          <p:cNvPr id="171" name="Group 170"/>
          <p:cNvGrpSpPr/>
          <p:nvPr/>
        </p:nvGrpSpPr>
        <p:grpSpPr>
          <a:xfrm>
            <a:off x="399339" y="927737"/>
            <a:ext cx="3702336" cy="4671821"/>
            <a:chOff x="7505323" y="495847"/>
            <a:chExt cx="3702336" cy="4671821"/>
          </a:xfrm>
        </p:grpSpPr>
        <p:grpSp>
          <p:nvGrpSpPr>
            <p:cNvPr id="172" name="Group 171"/>
            <p:cNvGrpSpPr/>
            <p:nvPr/>
          </p:nvGrpSpPr>
          <p:grpSpPr>
            <a:xfrm>
              <a:off x="7505323" y="495847"/>
              <a:ext cx="3702336" cy="4671821"/>
              <a:chOff x="8455499" y="1694834"/>
              <a:chExt cx="2752160" cy="3472834"/>
            </a:xfrm>
          </p:grpSpPr>
          <p:sp>
            <p:nvSpPr>
              <p:cNvPr id="184" name="Rectangle 183"/>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p:cNvGrpSpPr/>
              <p:nvPr/>
            </p:nvGrpSpPr>
            <p:grpSpPr>
              <a:xfrm>
                <a:off x="8455499" y="1694834"/>
                <a:ext cx="2043369" cy="3071775"/>
                <a:chOff x="3730028" y="2278823"/>
                <a:chExt cx="2043369" cy="3071775"/>
              </a:xfrm>
            </p:grpSpPr>
            <p:grpSp>
              <p:nvGrpSpPr>
                <p:cNvPr id="186" name="Group 185"/>
                <p:cNvGrpSpPr/>
                <p:nvPr/>
              </p:nvGrpSpPr>
              <p:grpSpPr>
                <a:xfrm>
                  <a:off x="3730028" y="2278823"/>
                  <a:ext cx="1810693" cy="3071775"/>
                  <a:chOff x="3730028" y="2278823"/>
                  <a:chExt cx="1810693" cy="3071775"/>
                </a:xfrm>
              </p:grpSpPr>
              <p:sp>
                <p:nvSpPr>
                  <p:cNvPr id="198" name="Freeform 197"/>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4856816" y="3084679"/>
                  <a:ext cx="278939" cy="200368"/>
                  <a:chOff x="6690511" y="2136618"/>
                  <a:chExt cx="524866" cy="377022"/>
                </a:xfrm>
              </p:grpSpPr>
              <p:sp>
                <p:nvSpPr>
                  <p:cNvPr id="195" name="Isosceles Triangle 194"/>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Isosceles Triangle 187"/>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5063010" y="3421167"/>
                  <a:ext cx="251185" cy="207504"/>
                  <a:chOff x="7414669" y="4162921"/>
                  <a:chExt cx="396560" cy="327598"/>
                </a:xfrm>
              </p:grpSpPr>
              <p:sp>
                <p:nvSpPr>
                  <p:cNvPr id="193" name="Isosceles Triangle 192"/>
                  <p:cNvSpPr/>
                  <p:nvPr/>
                </p:nvSpPr>
                <p:spPr>
                  <a:xfrm>
                    <a:off x="7485304" y="4162921"/>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7414669" y="4276389"/>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5523604" y="4286816"/>
                  <a:ext cx="249793" cy="206354"/>
                  <a:chOff x="8266989" y="4835584"/>
                  <a:chExt cx="396560" cy="327598"/>
                </a:xfrm>
              </p:grpSpPr>
              <p:sp>
                <p:nvSpPr>
                  <p:cNvPr id="191" name="Isosceles Triangle 190"/>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3" name="TextBox 17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74" name="TextBox 173"/>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75" name="TextBox 174"/>
            <p:cNvSpPr txBox="1"/>
            <p:nvPr/>
          </p:nvSpPr>
          <p:spPr>
            <a:xfrm>
              <a:off x="8921196" y="2241887"/>
              <a:ext cx="1430447" cy="276999"/>
            </a:xfrm>
            <a:prstGeom prst="rect">
              <a:avLst/>
            </a:prstGeom>
            <a:noFill/>
          </p:spPr>
          <p:txBody>
            <a:bodyPr wrap="square" rtlCol="0">
              <a:spAutoFit/>
            </a:bodyPr>
            <a:lstStyle/>
            <a:p>
              <a:r>
                <a:rPr lang="en-US" sz="1200" dirty="0">
                  <a:solidFill>
                    <a:schemeClr val="bg1"/>
                  </a:solidFill>
                </a:rPr>
                <a:t>Mt. </a:t>
              </a:r>
              <a:r>
                <a:rPr lang="en-US" sz="1200" dirty="0" err="1">
                  <a:solidFill>
                    <a:schemeClr val="bg1"/>
                  </a:solidFill>
                </a:rPr>
                <a:t>Gilboa</a:t>
              </a:r>
              <a:endParaRPr lang="en-US" sz="1200" dirty="0">
                <a:solidFill>
                  <a:schemeClr val="bg1"/>
                </a:solidFill>
              </a:endParaRPr>
            </a:p>
          </p:txBody>
        </p:sp>
        <p:sp>
          <p:nvSpPr>
            <p:cNvPr id="176" name="TextBox 17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7" name="TextBox 17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78" name="TextBox 177"/>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79" name="TextBox 178"/>
            <p:cNvSpPr txBox="1"/>
            <p:nvPr/>
          </p:nvSpPr>
          <p:spPr>
            <a:xfrm>
              <a:off x="8564643" y="3886038"/>
              <a:ext cx="1430447" cy="276999"/>
            </a:xfrm>
            <a:prstGeom prst="rect">
              <a:avLst/>
            </a:prstGeom>
            <a:noFill/>
          </p:spPr>
          <p:txBody>
            <a:bodyPr wrap="square" rtlCol="0">
              <a:spAutoFit/>
            </a:bodyPr>
            <a:lstStyle/>
            <a:p>
              <a:r>
                <a:rPr lang="en-US" sz="1200" dirty="0" err="1">
                  <a:solidFill>
                    <a:schemeClr val="bg1"/>
                  </a:solidFill>
                </a:rPr>
                <a:t>Azekah</a:t>
              </a:r>
              <a:endParaRPr lang="en-US" sz="1200" dirty="0">
                <a:solidFill>
                  <a:schemeClr val="bg1"/>
                </a:solidFill>
              </a:endParaRPr>
            </a:p>
          </p:txBody>
        </p:sp>
        <p:sp>
          <p:nvSpPr>
            <p:cNvPr id="180" name="5-Point Star 179"/>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5-Point Star 180"/>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5-Point Star 181"/>
            <p:cNvSpPr/>
            <p:nvPr/>
          </p:nvSpPr>
          <p:spPr>
            <a:xfrm>
              <a:off x="8841307" y="3818546"/>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ame 182"/>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4858126" y="4839797"/>
            <a:ext cx="4221480" cy="1200329"/>
          </a:xfrm>
          <a:prstGeom prst="rect">
            <a:avLst/>
          </a:prstGeom>
        </p:spPr>
        <p:txBody>
          <a:bodyPr wrap="square">
            <a:spAutoFit/>
          </a:bodyPr>
          <a:lstStyle/>
          <a:p>
            <a:r>
              <a:rPr lang="en-US" sz="2400" dirty="0">
                <a:solidFill>
                  <a:srgbClr val="333333"/>
                </a:solidFill>
                <a:latin typeface="Calibri" panose="020F0502020204030204" pitchFamily="34" charset="0"/>
              </a:rPr>
              <a:t>David’s battle with Goliath occurred near </a:t>
            </a:r>
            <a:r>
              <a:rPr lang="en-US" sz="2400" dirty="0" err="1">
                <a:solidFill>
                  <a:srgbClr val="333333"/>
                </a:solidFill>
                <a:latin typeface="Calibri" panose="020F0502020204030204" pitchFamily="34" charset="0"/>
              </a:rPr>
              <a:t>Azekah</a:t>
            </a:r>
            <a:r>
              <a:rPr lang="en-US" sz="2400" dirty="0">
                <a:solidFill>
                  <a:srgbClr val="333333"/>
                </a:solidFill>
                <a:latin typeface="Calibri" panose="020F0502020204030204" pitchFamily="34" charset="0"/>
              </a:rPr>
              <a:t> in the </a:t>
            </a:r>
            <a:r>
              <a:rPr lang="en-US" sz="2400" dirty="0" err="1">
                <a:solidFill>
                  <a:srgbClr val="333333"/>
                </a:solidFill>
                <a:latin typeface="Calibri" panose="020F0502020204030204" pitchFamily="34" charset="0"/>
              </a:rPr>
              <a:t>Shephelah</a:t>
            </a:r>
            <a:r>
              <a:rPr lang="en-US" sz="2400" dirty="0">
                <a:solidFill>
                  <a:srgbClr val="333333"/>
                </a:solidFill>
                <a:latin typeface="Calibri" panose="020F0502020204030204" pitchFamily="34" charset="0"/>
              </a:rPr>
              <a:t> or low-lying hills.</a:t>
            </a:r>
            <a:endParaRPr lang="en-US" sz="2400" dirty="0"/>
          </a:p>
        </p:txBody>
      </p:sp>
      <p:sp>
        <p:nvSpPr>
          <p:cNvPr id="3" name="TextBox 2"/>
          <p:cNvSpPr txBox="1"/>
          <p:nvPr/>
        </p:nvSpPr>
        <p:spPr>
          <a:xfrm>
            <a:off x="177016" y="6460608"/>
            <a:ext cx="2471149" cy="369332"/>
          </a:xfrm>
          <a:prstGeom prst="rect">
            <a:avLst/>
          </a:prstGeom>
          <a:noFill/>
        </p:spPr>
        <p:txBody>
          <a:bodyPr wrap="square" rtlCol="0">
            <a:spAutoFit/>
          </a:bodyPr>
          <a:lstStyle/>
          <a:p>
            <a:r>
              <a:rPr lang="en-US" dirty="0"/>
              <a:t>1 Samuel 17:1-3</a:t>
            </a:r>
          </a:p>
        </p:txBody>
      </p:sp>
      <p:sp>
        <p:nvSpPr>
          <p:cNvPr id="201" name="Rectangle 200"/>
          <p:cNvSpPr/>
          <p:nvPr/>
        </p:nvSpPr>
        <p:spPr>
          <a:xfrm>
            <a:off x="7098933" y="1226983"/>
            <a:ext cx="3815889" cy="1569660"/>
          </a:xfrm>
          <a:prstGeom prst="rect">
            <a:avLst/>
          </a:prstGeom>
        </p:spPr>
        <p:txBody>
          <a:bodyPr wrap="square">
            <a:spAutoFit/>
          </a:bodyPr>
          <a:lstStyle/>
          <a:p>
            <a:r>
              <a:rPr lang="en-US" sz="2400" dirty="0">
                <a:solidFill>
                  <a:srgbClr val="333333"/>
                </a:solidFill>
                <a:latin typeface="Calibri" panose="020F0502020204030204" pitchFamily="34" charset="0"/>
              </a:rPr>
              <a:t>The Philistines gathered on one side of a mountain while the Israelites gathered on the other side</a:t>
            </a:r>
            <a:endParaRPr lang="en-US" sz="2400" dirty="0"/>
          </a:p>
        </p:txBody>
      </p:sp>
      <p:sp>
        <p:nvSpPr>
          <p:cNvPr id="4" name="Freeform 3"/>
          <p:cNvSpPr/>
          <p:nvPr/>
        </p:nvSpPr>
        <p:spPr>
          <a:xfrm>
            <a:off x="4409208" y="2441805"/>
            <a:ext cx="7782791" cy="1612365"/>
          </a:xfrm>
          <a:custGeom>
            <a:avLst/>
            <a:gdLst>
              <a:gd name="connsiteX0" fmla="*/ 0 w 7782791"/>
              <a:gd name="connsiteY0" fmla="*/ 1454727 h 1612365"/>
              <a:gd name="connsiteX1" fmla="*/ 93518 w 7782791"/>
              <a:gd name="connsiteY1" fmla="*/ 1423555 h 1612365"/>
              <a:gd name="connsiteX2" fmla="*/ 155864 w 7782791"/>
              <a:gd name="connsiteY2" fmla="*/ 1413164 h 1612365"/>
              <a:gd name="connsiteX3" fmla="*/ 228600 w 7782791"/>
              <a:gd name="connsiteY3" fmla="*/ 1392382 h 1612365"/>
              <a:gd name="connsiteX4" fmla="*/ 322118 w 7782791"/>
              <a:gd name="connsiteY4" fmla="*/ 1371600 h 1612365"/>
              <a:gd name="connsiteX5" fmla="*/ 384464 w 7782791"/>
              <a:gd name="connsiteY5" fmla="*/ 1350818 h 1612365"/>
              <a:gd name="connsiteX6" fmla="*/ 415637 w 7782791"/>
              <a:gd name="connsiteY6" fmla="*/ 1330037 h 1612365"/>
              <a:gd name="connsiteX7" fmla="*/ 498764 w 7782791"/>
              <a:gd name="connsiteY7" fmla="*/ 1278082 h 1612365"/>
              <a:gd name="connsiteX8" fmla="*/ 561109 w 7782791"/>
              <a:gd name="connsiteY8" fmla="*/ 1215737 h 1612365"/>
              <a:gd name="connsiteX9" fmla="*/ 654627 w 7782791"/>
              <a:gd name="connsiteY9" fmla="*/ 1132609 h 1612365"/>
              <a:gd name="connsiteX10" fmla="*/ 685800 w 7782791"/>
              <a:gd name="connsiteY10" fmla="*/ 1101437 h 1612365"/>
              <a:gd name="connsiteX11" fmla="*/ 737755 w 7782791"/>
              <a:gd name="connsiteY11" fmla="*/ 1018309 h 1612365"/>
              <a:gd name="connsiteX12" fmla="*/ 748146 w 7782791"/>
              <a:gd name="connsiteY12" fmla="*/ 987137 h 1612365"/>
              <a:gd name="connsiteX13" fmla="*/ 779318 w 7782791"/>
              <a:gd name="connsiteY13" fmla="*/ 955964 h 1612365"/>
              <a:gd name="connsiteX14" fmla="*/ 810491 w 7782791"/>
              <a:gd name="connsiteY14" fmla="*/ 883227 h 1612365"/>
              <a:gd name="connsiteX15" fmla="*/ 862446 w 7782791"/>
              <a:gd name="connsiteY15" fmla="*/ 800100 h 1612365"/>
              <a:gd name="connsiteX16" fmla="*/ 893618 w 7782791"/>
              <a:gd name="connsiteY16" fmla="*/ 737755 h 1612365"/>
              <a:gd name="connsiteX17" fmla="*/ 935182 w 7782791"/>
              <a:gd name="connsiteY17" fmla="*/ 675409 h 1612365"/>
              <a:gd name="connsiteX18" fmla="*/ 955964 w 7782791"/>
              <a:gd name="connsiteY18" fmla="*/ 644237 h 1612365"/>
              <a:gd name="connsiteX19" fmla="*/ 997527 w 7782791"/>
              <a:gd name="connsiteY19" fmla="*/ 581891 h 1612365"/>
              <a:gd name="connsiteX20" fmla="*/ 1018309 w 7782791"/>
              <a:gd name="connsiteY20" fmla="*/ 550718 h 1612365"/>
              <a:gd name="connsiteX21" fmla="*/ 1080655 w 7782791"/>
              <a:gd name="connsiteY21" fmla="*/ 467591 h 1612365"/>
              <a:gd name="connsiteX22" fmla="*/ 1101437 w 7782791"/>
              <a:gd name="connsiteY22" fmla="*/ 436418 h 1612365"/>
              <a:gd name="connsiteX23" fmla="*/ 1163782 w 7782791"/>
              <a:gd name="connsiteY23" fmla="*/ 374073 h 1612365"/>
              <a:gd name="connsiteX24" fmla="*/ 1184564 w 7782791"/>
              <a:gd name="connsiteY24" fmla="*/ 342900 h 1612365"/>
              <a:gd name="connsiteX25" fmla="*/ 1246909 w 7782791"/>
              <a:gd name="connsiteY25" fmla="*/ 322118 h 1612365"/>
              <a:gd name="connsiteX26" fmla="*/ 1340427 w 7782791"/>
              <a:gd name="connsiteY26" fmla="*/ 238991 h 1612365"/>
              <a:gd name="connsiteX27" fmla="*/ 1371600 w 7782791"/>
              <a:gd name="connsiteY27" fmla="*/ 228600 h 1612365"/>
              <a:gd name="connsiteX28" fmla="*/ 1465118 w 7782791"/>
              <a:gd name="connsiteY28" fmla="*/ 187037 h 1612365"/>
              <a:gd name="connsiteX29" fmla="*/ 1631373 w 7782791"/>
              <a:gd name="connsiteY29" fmla="*/ 176646 h 1612365"/>
              <a:gd name="connsiteX30" fmla="*/ 2317173 w 7782791"/>
              <a:gd name="connsiteY30" fmla="*/ 187037 h 1612365"/>
              <a:gd name="connsiteX31" fmla="*/ 2348346 w 7782791"/>
              <a:gd name="connsiteY31" fmla="*/ 197427 h 1612365"/>
              <a:gd name="connsiteX32" fmla="*/ 2431473 w 7782791"/>
              <a:gd name="connsiteY32" fmla="*/ 249382 h 1612365"/>
              <a:gd name="connsiteX33" fmla="*/ 2483427 w 7782791"/>
              <a:gd name="connsiteY33" fmla="*/ 311727 h 1612365"/>
              <a:gd name="connsiteX34" fmla="*/ 2545773 w 7782791"/>
              <a:gd name="connsiteY34" fmla="*/ 353291 h 1612365"/>
              <a:gd name="connsiteX35" fmla="*/ 2587337 w 7782791"/>
              <a:gd name="connsiteY35" fmla="*/ 384464 h 1612365"/>
              <a:gd name="connsiteX36" fmla="*/ 2628900 w 7782791"/>
              <a:gd name="connsiteY36" fmla="*/ 405246 h 1612365"/>
              <a:gd name="connsiteX37" fmla="*/ 2701637 w 7782791"/>
              <a:gd name="connsiteY37" fmla="*/ 457200 h 1612365"/>
              <a:gd name="connsiteX38" fmla="*/ 2753591 w 7782791"/>
              <a:gd name="connsiteY38" fmla="*/ 488373 h 1612365"/>
              <a:gd name="connsiteX39" fmla="*/ 2784764 w 7782791"/>
              <a:gd name="connsiteY39" fmla="*/ 509155 h 1612365"/>
              <a:gd name="connsiteX40" fmla="*/ 2815937 w 7782791"/>
              <a:gd name="connsiteY40" fmla="*/ 519546 h 1612365"/>
              <a:gd name="connsiteX41" fmla="*/ 2878282 w 7782791"/>
              <a:gd name="connsiteY41" fmla="*/ 561109 h 1612365"/>
              <a:gd name="connsiteX42" fmla="*/ 2899064 w 7782791"/>
              <a:gd name="connsiteY42" fmla="*/ 592282 h 1612365"/>
              <a:gd name="connsiteX43" fmla="*/ 2961409 w 7782791"/>
              <a:gd name="connsiteY43" fmla="*/ 654627 h 1612365"/>
              <a:gd name="connsiteX44" fmla="*/ 2992582 w 7782791"/>
              <a:gd name="connsiteY44" fmla="*/ 716973 h 1612365"/>
              <a:gd name="connsiteX45" fmla="*/ 3013364 w 7782791"/>
              <a:gd name="connsiteY45" fmla="*/ 748146 h 1612365"/>
              <a:gd name="connsiteX46" fmla="*/ 3034146 w 7782791"/>
              <a:gd name="connsiteY46" fmla="*/ 789709 h 1612365"/>
              <a:gd name="connsiteX47" fmla="*/ 3075709 w 7782791"/>
              <a:gd name="connsiteY47" fmla="*/ 852055 h 1612365"/>
              <a:gd name="connsiteX48" fmla="*/ 3106882 w 7782791"/>
              <a:gd name="connsiteY48" fmla="*/ 945573 h 1612365"/>
              <a:gd name="connsiteX49" fmla="*/ 3117273 w 7782791"/>
              <a:gd name="connsiteY49" fmla="*/ 976746 h 1612365"/>
              <a:gd name="connsiteX50" fmla="*/ 3127664 w 7782791"/>
              <a:gd name="connsiteY50" fmla="*/ 1007918 h 1612365"/>
              <a:gd name="connsiteX51" fmla="*/ 3138055 w 7782791"/>
              <a:gd name="connsiteY51" fmla="*/ 1049482 h 1612365"/>
              <a:gd name="connsiteX52" fmla="*/ 3179618 w 7782791"/>
              <a:gd name="connsiteY52" fmla="*/ 1111827 h 1612365"/>
              <a:gd name="connsiteX53" fmla="*/ 3241964 w 7782791"/>
              <a:gd name="connsiteY53" fmla="*/ 1236518 h 1612365"/>
              <a:gd name="connsiteX54" fmla="*/ 3304309 w 7782791"/>
              <a:gd name="connsiteY54" fmla="*/ 1298864 h 1612365"/>
              <a:gd name="connsiteX55" fmla="*/ 3397827 w 7782791"/>
              <a:gd name="connsiteY55" fmla="*/ 1371600 h 1612365"/>
              <a:gd name="connsiteX56" fmla="*/ 3501737 w 7782791"/>
              <a:gd name="connsiteY56" fmla="*/ 1413164 h 1612365"/>
              <a:gd name="connsiteX57" fmla="*/ 3532909 w 7782791"/>
              <a:gd name="connsiteY57" fmla="*/ 1423555 h 1612365"/>
              <a:gd name="connsiteX58" fmla="*/ 3564082 w 7782791"/>
              <a:gd name="connsiteY58" fmla="*/ 1433946 h 1612365"/>
              <a:gd name="connsiteX59" fmla="*/ 3647209 w 7782791"/>
              <a:gd name="connsiteY59" fmla="*/ 1465118 h 1612365"/>
              <a:gd name="connsiteX60" fmla="*/ 3709555 w 7782791"/>
              <a:gd name="connsiteY60" fmla="*/ 1485900 h 1612365"/>
              <a:gd name="connsiteX61" fmla="*/ 3751118 w 7782791"/>
              <a:gd name="connsiteY61" fmla="*/ 1496291 h 1612365"/>
              <a:gd name="connsiteX62" fmla="*/ 3813464 w 7782791"/>
              <a:gd name="connsiteY62" fmla="*/ 1517073 h 1612365"/>
              <a:gd name="connsiteX63" fmla="*/ 3958937 w 7782791"/>
              <a:gd name="connsiteY63" fmla="*/ 1548246 h 1612365"/>
              <a:gd name="connsiteX64" fmla="*/ 4104409 w 7782791"/>
              <a:gd name="connsiteY64" fmla="*/ 1569027 h 1612365"/>
              <a:gd name="connsiteX65" fmla="*/ 4135582 w 7782791"/>
              <a:gd name="connsiteY65" fmla="*/ 1579418 h 1612365"/>
              <a:gd name="connsiteX66" fmla="*/ 4946073 w 7782791"/>
              <a:gd name="connsiteY66" fmla="*/ 1579418 h 1612365"/>
              <a:gd name="connsiteX67" fmla="*/ 5039591 w 7782791"/>
              <a:gd name="connsiteY67" fmla="*/ 1527464 h 1612365"/>
              <a:gd name="connsiteX68" fmla="*/ 5081155 w 7782791"/>
              <a:gd name="connsiteY68" fmla="*/ 1506682 h 1612365"/>
              <a:gd name="connsiteX69" fmla="*/ 5185064 w 7782791"/>
              <a:gd name="connsiteY69" fmla="*/ 1444337 h 1612365"/>
              <a:gd name="connsiteX70" fmla="*/ 5226627 w 7782791"/>
              <a:gd name="connsiteY70" fmla="*/ 1402773 h 1612365"/>
              <a:gd name="connsiteX71" fmla="*/ 5257800 w 7782791"/>
              <a:gd name="connsiteY71" fmla="*/ 1392382 h 1612365"/>
              <a:gd name="connsiteX72" fmla="*/ 5340927 w 7782791"/>
              <a:gd name="connsiteY72" fmla="*/ 1350818 h 1612365"/>
              <a:gd name="connsiteX73" fmla="*/ 5403273 w 7782791"/>
              <a:gd name="connsiteY73" fmla="*/ 1330037 h 1612365"/>
              <a:gd name="connsiteX74" fmla="*/ 5444837 w 7782791"/>
              <a:gd name="connsiteY74" fmla="*/ 1298864 h 1612365"/>
              <a:gd name="connsiteX75" fmla="*/ 5465618 w 7782791"/>
              <a:gd name="connsiteY75" fmla="*/ 1267691 h 1612365"/>
              <a:gd name="connsiteX76" fmla="*/ 5507182 w 7782791"/>
              <a:gd name="connsiteY76" fmla="*/ 1257300 h 1612365"/>
              <a:gd name="connsiteX77" fmla="*/ 5559137 w 7782791"/>
              <a:gd name="connsiteY77" fmla="*/ 1205346 h 1612365"/>
              <a:gd name="connsiteX78" fmla="*/ 5579918 w 7782791"/>
              <a:gd name="connsiteY78" fmla="*/ 1174173 h 1612365"/>
              <a:gd name="connsiteX79" fmla="*/ 5611091 w 7782791"/>
              <a:gd name="connsiteY79" fmla="*/ 1153391 h 1612365"/>
              <a:gd name="connsiteX80" fmla="*/ 5642264 w 7782791"/>
              <a:gd name="connsiteY80" fmla="*/ 1111827 h 1612365"/>
              <a:gd name="connsiteX81" fmla="*/ 5694218 w 7782791"/>
              <a:gd name="connsiteY81" fmla="*/ 1049482 h 1612365"/>
              <a:gd name="connsiteX82" fmla="*/ 5704609 w 7782791"/>
              <a:gd name="connsiteY82" fmla="*/ 1007918 h 1612365"/>
              <a:gd name="connsiteX83" fmla="*/ 5746173 w 7782791"/>
              <a:gd name="connsiteY83" fmla="*/ 976746 h 1612365"/>
              <a:gd name="connsiteX84" fmla="*/ 5766955 w 7782791"/>
              <a:gd name="connsiteY84" fmla="*/ 945573 h 1612365"/>
              <a:gd name="connsiteX85" fmla="*/ 5839691 w 7782791"/>
              <a:gd name="connsiteY85" fmla="*/ 852055 h 1612365"/>
              <a:gd name="connsiteX86" fmla="*/ 5860473 w 7782791"/>
              <a:gd name="connsiteY86" fmla="*/ 820882 h 1612365"/>
              <a:gd name="connsiteX87" fmla="*/ 5870864 w 7782791"/>
              <a:gd name="connsiteY87" fmla="*/ 789709 h 1612365"/>
              <a:gd name="connsiteX88" fmla="*/ 5953991 w 7782791"/>
              <a:gd name="connsiteY88" fmla="*/ 727364 h 1612365"/>
              <a:gd name="connsiteX89" fmla="*/ 6005946 w 7782791"/>
              <a:gd name="connsiteY89" fmla="*/ 654627 h 1612365"/>
              <a:gd name="connsiteX90" fmla="*/ 6037118 w 7782791"/>
              <a:gd name="connsiteY90" fmla="*/ 644237 h 1612365"/>
              <a:gd name="connsiteX91" fmla="*/ 6130637 w 7782791"/>
              <a:gd name="connsiteY91" fmla="*/ 529937 h 1612365"/>
              <a:gd name="connsiteX92" fmla="*/ 6172200 w 7782791"/>
              <a:gd name="connsiteY92" fmla="*/ 509155 h 1612365"/>
              <a:gd name="connsiteX93" fmla="*/ 6244937 w 7782791"/>
              <a:gd name="connsiteY93" fmla="*/ 394855 h 1612365"/>
              <a:gd name="connsiteX94" fmla="*/ 6307282 w 7782791"/>
              <a:gd name="connsiteY94" fmla="*/ 290946 h 1612365"/>
              <a:gd name="connsiteX95" fmla="*/ 6328064 w 7782791"/>
              <a:gd name="connsiteY95" fmla="*/ 259773 h 1612365"/>
              <a:gd name="connsiteX96" fmla="*/ 6348846 w 7782791"/>
              <a:gd name="connsiteY96" fmla="*/ 228600 h 1612365"/>
              <a:gd name="connsiteX97" fmla="*/ 6411191 w 7782791"/>
              <a:gd name="connsiteY97" fmla="*/ 166255 h 1612365"/>
              <a:gd name="connsiteX98" fmla="*/ 6463146 w 7782791"/>
              <a:gd name="connsiteY98" fmla="*/ 114300 h 1612365"/>
              <a:gd name="connsiteX99" fmla="*/ 6483927 w 7782791"/>
              <a:gd name="connsiteY99" fmla="*/ 83127 h 1612365"/>
              <a:gd name="connsiteX100" fmla="*/ 6515100 w 7782791"/>
              <a:gd name="connsiteY100" fmla="*/ 72737 h 1612365"/>
              <a:gd name="connsiteX101" fmla="*/ 6546273 w 7782791"/>
              <a:gd name="connsiteY101" fmla="*/ 51955 h 1612365"/>
              <a:gd name="connsiteX102" fmla="*/ 6567055 w 7782791"/>
              <a:gd name="connsiteY102" fmla="*/ 20782 h 1612365"/>
              <a:gd name="connsiteX103" fmla="*/ 6639791 w 7782791"/>
              <a:gd name="connsiteY103" fmla="*/ 0 h 1612365"/>
              <a:gd name="connsiteX104" fmla="*/ 7096991 w 7782791"/>
              <a:gd name="connsiteY104" fmla="*/ 10391 h 1612365"/>
              <a:gd name="connsiteX105" fmla="*/ 7180118 w 7782791"/>
              <a:gd name="connsiteY105" fmla="*/ 20782 h 1612365"/>
              <a:gd name="connsiteX106" fmla="*/ 7221682 w 7782791"/>
              <a:gd name="connsiteY106" fmla="*/ 41564 h 1612365"/>
              <a:gd name="connsiteX107" fmla="*/ 7273637 w 7782791"/>
              <a:gd name="connsiteY107" fmla="*/ 62346 h 1612365"/>
              <a:gd name="connsiteX108" fmla="*/ 7367155 w 7782791"/>
              <a:gd name="connsiteY108" fmla="*/ 83127 h 1612365"/>
              <a:gd name="connsiteX109" fmla="*/ 7398327 w 7782791"/>
              <a:gd name="connsiteY109" fmla="*/ 103909 h 1612365"/>
              <a:gd name="connsiteX110" fmla="*/ 7460673 w 7782791"/>
              <a:gd name="connsiteY110" fmla="*/ 124691 h 1612365"/>
              <a:gd name="connsiteX111" fmla="*/ 7491846 w 7782791"/>
              <a:gd name="connsiteY111" fmla="*/ 155864 h 1612365"/>
              <a:gd name="connsiteX112" fmla="*/ 7523018 w 7782791"/>
              <a:gd name="connsiteY112" fmla="*/ 166255 h 1612365"/>
              <a:gd name="connsiteX113" fmla="*/ 7543800 w 7782791"/>
              <a:gd name="connsiteY113" fmla="*/ 197427 h 1612365"/>
              <a:gd name="connsiteX114" fmla="*/ 7574973 w 7782791"/>
              <a:gd name="connsiteY114" fmla="*/ 218209 h 1612365"/>
              <a:gd name="connsiteX115" fmla="*/ 7595755 w 7782791"/>
              <a:gd name="connsiteY115" fmla="*/ 249382 h 1612365"/>
              <a:gd name="connsiteX116" fmla="*/ 7616537 w 7782791"/>
              <a:gd name="connsiteY116" fmla="*/ 311727 h 1612365"/>
              <a:gd name="connsiteX117" fmla="*/ 7637318 w 7782791"/>
              <a:gd name="connsiteY117" fmla="*/ 342900 h 1612365"/>
              <a:gd name="connsiteX118" fmla="*/ 7647709 w 7782791"/>
              <a:gd name="connsiteY118" fmla="*/ 374073 h 1612365"/>
              <a:gd name="connsiteX119" fmla="*/ 7689273 w 7782791"/>
              <a:gd name="connsiteY119" fmla="*/ 436418 h 1612365"/>
              <a:gd name="connsiteX120" fmla="*/ 7710055 w 7782791"/>
              <a:gd name="connsiteY120" fmla="*/ 498764 h 1612365"/>
              <a:gd name="connsiteX121" fmla="*/ 7730837 w 7782791"/>
              <a:gd name="connsiteY121" fmla="*/ 571500 h 1612365"/>
              <a:gd name="connsiteX122" fmla="*/ 7751618 w 7782791"/>
              <a:gd name="connsiteY122" fmla="*/ 602673 h 1612365"/>
              <a:gd name="connsiteX123" fmla="*/ 7762009 w 7782791"/>
              <a:gd name="connsiteY123" fmla="*/ 675409 h 1612365"/>
              <a:gd name="connsiteX124" fmla="*/ 7782791 w 7782791"/>
              <a:gd name="connsiteY124" fmla="*/ 716973 h 161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782791" h="1612365">
                <a:moveTo>
                  <a:pt x="0" y="1454727"/>
                </a:moveTo>
                <a:cubicBezTo>
                  <a:pt x="31173" y="1444336"/>
                  <a:pt x="61106" y="1428957"/>
                  <a:pt x="93518" y="1423555"/>
                </a:cubicBezTo>
                <a:cubicBezTo>
                  <a:pt x="114300" y="1420091"/>
                  <a:pt x="135204" y="1417296"/>
                  <a:pt x="155864" y="1413164"/>
                </a:cubicBezTo>
                <a:cubicBezTo>
                  <a:pt x="253041" y="1393728"/>
                  <a:pt x="149374" y="1412188"/>
                  <a:pt x="228600" y="1392382"/>
                </a:cubicBezTo>
                <a:cubicBezTo>
                  <a:pt x="287930" y="1377550"/>
                  <a:pt x="268781" y="1387601"/>
                  <a:pt x="322118" y="1371600"/>
                </a:cubicBezTo>
                <a:cubicBezTo>
                  <a:pt x="343100" y="1365305"/>
                  <a:pt x="366237" y="1362969"/>
                  <a:pt x="384464" y="1350818"/>
                </a:cubicBezTo>
                <a:cubicBezTo>
                  <a:pt x="394855" y="1343891"/>
                  <a:pt x="404794" y="1336233"/>
                  <a:pt x="415637" y="1330037"/>
                </a:cubicBezTo>
                <a:cubicBezTo>
                  <a:pt x="463059" y="1302939"/>
                  <a:pt x="455576" y="1316951"/>
                  <a:pt x="498764" y="1278082"/>
                </a:cubicBezTo>
                <a:cubicBezTo>
                  <a:pt x="520609" y="1258421"/>
                  <a:pt x="536655" y="1232039"/>
                  <a:pt x="561109" y="1215737"/>
                </a:cubicBezTo>
                <a:cubicBezTo>
                  <a:pt x="616737" y="1178651"/>
                  <a:pt x="583448" y="1203788"/>
                  <a:pt x="654627" y="1132609"/>
                </a:cubicBezTo>
                <a:cubicBezTo>
                  <a:pt x="665018" y="1122218"/>
                  <a:pt x="676983" y="1113193"/>
                  <a:pt x="685800" y="1101437"/>
                </a:cubicBezTo>
                <a:cubicBezTo>
                  <a:pt x="715636" y="1061655"/>
                  <a:pt x="718736" y="1062685"/>
                  <a:pt x="737755" y="1018309"/>
                </a:cubicBezTo>
                <a:cubicBezTo>
                  <a:pt x="742070" y="1008242"/>
                  <a:pt x="742071" y="996250"/>
                  <a:pt x="748146" y="987137"/>
                </a:cubicBezTo>
                <a:cubicBezTo>
                  <a:pt x="756297" y="974910"/>
                  <a:pt x="770777" y="967922"/>
                  <a:pt x="779318" y="955964"/>
                </a:cubicBezTo>
                <a:cubicBezTo>
                  <a:pt x="803936" y="921499"/>
                  <a:pt x="795953" y="917148"/>
                  <a:pt x="810491" y="883227"/>
                </a:cubicBezTo>
                <a:cubicBezTo>
                  <a:pt x="831415" y="834404"/>
                  <a:pt x="830480" y="844854"/>
                  <a:pt x="862446" y="800100"/>
                </a:cubicBezTo>
                <a:cubicBezTo>
                  <a:pt x="931639" y="703228"/>
                  <a:pt x="842147" y="830402"/>
                  <a:pt x="893618" y="737755"/>
                </a:cubicBezTo>
                <a:cubicBezTo>
                  <a:pt x="905748" y="715921"/>
                  <a:pt x="921327" y="696191"/>
                  <a:pt x="935182" y="675409"/>
                </a:cubicBezTo>
                <a:lnTo>
                  <a:pt x="955964" y="644237"/>
                </a:lnTo>
                <a:cubicBezTo>
                  <a:pt x="974225" y="589454"/>
                  <a:pt x="954286" y="633781"/>
                  <a:pt x="997527" y="581891"/>
                </a:cubicBezTo>
                <a:cubicBezTo>
                  <a:pt x="1005522" y="572297"/>
                  <a:pt x="1010964" y="560818"/>
                  <a:pt x="1018309" y="550718"/>
                </a:cubicBezTo>
                <a:cubicBezTo>
                  <a:pt x="1038681" y="522706"/>
                  <a:pt x="1061442" y="496410"/>
                  <a:pt x="1080655" y="467591"/>
                </a:cubicBezTo>
                <a:cubicBezTo>
                  <a:pt x="1087582" y="457200"/>
                  <a:pt x="1093140" y="445752"/>
                  <a:pt x="1101437" y="436418"/>
                </a:cubicBezTo>
                <a:cubicBezTo>
                  <a:pt x="1120962" y="414452"/>
                  <a:pt x="1147480" y="398527"/>
                  <a:pt x="1163782" y="374073"/>
                </a:cubicBezTo>
                <a:cubicBezTo>
                  <a:pt x="1170709" y="363682"/>
                  <a:pt x="1173974" y="349519"/>
                  <a:pt x="1184564" y="342900"/>
                </a:cubicBezTo>
                <a:cubicBezTo>
                  <a:pt x="1203140" y="331290"/>
                  <a:pt x="1246909" y="322118"/>
                  <a:pt x="1246909" y="322118"/>
                </a:cubicBezTo>
                <a:cubicBezTo>
                  <a:pt x="1274443" y="294585"/>
                  <a:pt x="1303346" y="257532"/>
                  <a:pt x="1340427" y="238991"/>
                </a:cubicBezTo>
                <a:cubicBezTo>
                  <a:pt x="1350224" y="234093"/>
                  <a:pt x="1361803" y="233498"/>
                  <a:pt x="1371600" y="228600"/>
                </a:cubicBezTo>
                <a:cubicBezTo>
                  <a:pt x="1413636" y="207582"/>
                  <a:pt x="1403842" y="190867"/>
                  <a:pt x="1465118" y="187037"/>
                </a:cubicBezTo>
                <a:lnTo>
                  <a:pt x="1631373" y="176646"/>
                </a:lnTo>
                <a:lnTo>
                  <a:pt x="2317173" y="187037"/>
                </a:lnTo>
                <a:cubicBezTo>
                  <a:pt x="2328121" y="187354"/>
                  <a:pt x="2338836" y="191993"/>
                  <a:pt x="2348346" y="197427"/>
                </a:cubicBezTo>
                <a:cubicBezTo>
                  <a:pt x="2537217" y="305352"/>
                  <a:pt x="2253744" y="160518"/>
                  <a:pt x="2431473" y="249382"/>
                </a:cubicBezTo>
                <a:cubicBezTo>
                  <a:pt x="2449945" y="277091"/>
                  <a:pt x="2455733" y="290187"/>
                  <a:pt x="2483427" y="311727"/>
                </a:cubicBezTo>
                <a:cubicBezTo>
                  <a:pt x="2503143" y="327061"/>
                  <a:pt x="2525792" y="338305"/>
                  <a:pt x="2545773" y="353291"/>
                </a:cubicBezTo>
                <a:cubicBezTo>
                  <a:pt x="2559628" y="363682"/>
                  <a:pt x="2572651" y="375285"/>
                  <a:pt x="2587337" y="384464"/>
                </a:cubicBezTo>
                <a:cubicBezTo>
                  <a:pt x="2600472" y="392674"/>
                  <a:pt x="2615451" y="397561"/>
                  <a:pt x="2628900" y="405246"/>
                </a:cubicBezTo>
                <a:cubicBezTo>
                  <a:pt x="2661441" y="423840"/>
                  <a:pt x="2668169" y="434888"/>
                  <a:pt x="2701637" y="457200"/>
                </a:cubicBezTo>
                <a:cubicBezTo>
                  <a:pt x="2718441" y="468403"/>
                  <a:pt x="2736465" y="477669"/>
                  <a:pt x="2753591" y="488373"/>
                </a:cubicBezTo>
                <a:cubicBezTo>
                  <a:pt x="2764181" y="494992"/>
                  <a:pt x="2773594" y="503570"/>
                  <a:pt x="2784764" y="509155"/>
                </a:cubicBezTo>
                <a:cubicBezTo>
                  <a:pt x="2794561" y="514053"/>
                  <a:pt x="2806362" y="514227"/>
                  <a:pt x="2815937" y="519546"/>
                </a:cubicBezTo>
                <a:cubicBezTo>
                  <a:pt x="2837770" y="531676"/>
                  <a:pt x="2878282" y="561109"/>
                  <a:pt x="2878282" y="561109"/>
                </a:cubicBezTo>
                <a:cubicBezTo>
                  <a:pt x="2885209" y="571500"/>
                  <a:pt x="2890767" y="582948"/>
                  <a:pt x="2899064" y="592282"/>
                </a:cubicBezTo>
                <a:cubicBezTo>
                  <a:pt x="2918589" y="614248"/>
                  <a:pt x="2945107" y="630173"/>
                  <a:pt x="2961409" y="654627"/>
                </a:cubicBezTo>
                <a:cubicBezTo>
                  <a:pt x="3020967" y="743964"/>
                  <a:pt x="2949561" y="630932"/>
                  <a:pt x="2992582" y="716973"/>
                </a:cubicBezTo>
                <a:cubicBezTo>
                  <a:pt x="2998167" y="728143"/>
                  <a:pt x="3007168" y="737303"/>
                  <a:pt x="3013364" y="748146"/>
                </a:cubicBezTo>
                <a:cubicBezTo>
                  <a:pt x="3021049" y="761595"/>
                  <a:pt x="3026177" y="776427"/>
                  <a:pt x="3034146" y="789709"/>
                </a:cubicBezTo>
                <a:cubicBezTo>
                  <a:pt x="3046996" y="811126"/>
                  <a:pt x="3067811" y="828360"/>
                  <a:pt x="3075709" y="852055"/>
                </a:cubicBezTo>
                <a:lnTo>
                  <a:pt x="3106882" y="945573"/>
                </a:lnTo>
                <a:lnTo>
                  <a:pt x="3117273" y="976746"/>
                </a:lnTo>
                <a:cubicBezTo>
                  <a:pt x="3120737" y="987137"/>
                  <a:pt x="3125008" y="997292"/>
                  <a:pt x="3127664" y="1007918"/>
                </a:cubicBezTo>
                <a:cubicBezTo>
                  <a:pt x="3131128" y="1021773"/>
                  <a:pt x="3131668" y="1036709"/>
                  <a:pt x="3138055" y="1049482"/>
                </a:cubicBezTo>
                <a:cubicBezTo>
                  <a:pt x="3149225" y="1071822"/>
                  <a:pt x="3171720" y="1088132"/>
                  <a:pt x="3179618" y="1111827"/>
                </a:cubicBezTo>
                <a:cubicBezTo>
                  <a:pt x="3196521" y="1162536"/>
                  <a:pt x="3201676" y="1196230"/>
                  <a:pt x="3241964" y="1236518"/>
                </a:cubicBezTo>
                <a:lnTo>
                  <a:pt x="3304309" y="1298864"/>
                </a:lnTo>
                <a:cubicBezTo>
                  <a:pt x="3338518" y="1333073"/>
                  <a:pt x="3348113" y="1346743"/>
                  <a:pt x="3397827" y="1371600"/>
                </a:cubicBezTo>
                <a:cubicBezTo>
                  <a:pt x="3458986" y="1402179"/>
                  <a:pt x="3424694" y="1387483"/>
                  <a:pt x="3501737" y="1413164"/>
                </a:cubicBezTo>
                <a:lnTo>
                  <a:pt x="3532909" y="1423555"/>
                </a:lnTo>
                <a:cubicBezTo>
                  <a:pt x="3543300" y="1427019"/>
                  <a:pt x="3554968" y="1427871"/>
                  <a:pt x="3564082" y="1433946"/>
                </a:cubicBezTo>
                <a:cubicBezTo>
                  <a:pt x="3618331" y="1470111"/>
                  <a:pt x="3571156" y="1444376"/>
                  <a:pt x="3647209" y="1465118"/>
                </a:cubicBezTo>
                <a:cubicBezTo>
                  <a:pt x="3668343" y="1470882"/>
                  <a:pt x="3688303" y="1480587"/>
                  <a:pt x="3709555" y="1485900"/>
                </a:cubicBezTo>
                <a:cubicBezTo>
                  <a:pt x="3723409" y="1489364"/>
                  <a:pt x="3737440" y="1492187"/>
                  <a:pt x="3751118" y="1496291"/>
                </a:cubicBezTo>
                <a:cubicBezTo>
                  <a:pt x="3772100" y="1502586"/>
                  <a:pt x="3792482" y="1510778"/>
                  <a:pt x="3813464" y="1517073"/>
                </a:cubicBezTo>
                <a:cubicBezTo>
                  <a:pt x="3851383" y="1528449"/>
                  <a:pt x="3934796" y="1543418"/>
                  <a:pt x="3958937" y="1548246"/>
                </a:cubicBezTo>
                <a:cubicBezTo>
                  <a:pt x="4041649" y="1564788"/>
                  <a:pt x="3993334" y="1556686"/>
                  <a:pt x="4104409" y="1569027"/>
                </a:cubicBezTo>
                <a:cubicBezTo>
                  <a:pt x="4114800" y="1572491"/>
                  <a:pt x="4125050" y="1576409"/>
                  <a:pt x="4135582" y="1579418"/>
                </a:cubicBezTo>
                <a:cubicBezTo>
                  <a:pt x="4391183" y="1652447"/>
                  <a:pt x="4784657" y="1581599"/>
                  <a:pt x="4946073" y="1579418"/>
                </a:cubicBezTo>
                <a:cubicBezTo>
                  <a:pt x="5045712" y="1529601"/>
                  <a:pt x="4922187" y="1592689"/>
                  <a:pt x="5039591" y="1527464"/>
                </a:cubicBezTo>
                <a:cubicBezTo>
                  <a:pt x="5053132" y="1519941"/>
                  <a:pt x="5067872" y="1514652"/>
                  <a:pt x="5081155" y="1506682"/>
                </a:cubicBezTo>
                <a:cubicBezTo>
                  <a:pt x="5206533" y="1431455"/>
                  <a:pt x="5090062" y="1491836"/>
                  <a:pt x="5185064" y="1444337"/>
                </a:cubicBezTo>
                <a:cubicBezTo>
                  <a:pt x="5198918" y="1430482"/>
                  <a:pt x="5210683" y="1414161"/>
                  <a:pt x="5226627" y="1402773"/>
                </a:cubicBezTo>
                <a:cubicBezTo>
                  <a:pt x="5235540" y="1396407"/>
                  <a:pt x="5247829" y="1396914"/>
                  <a:pt x="5257800" y="1392382"/>
                </a:cubicBezTo>
                <a:cubicBezTo>
                  <a:pt x="5286003" y="1379562"/>
                  <a:pt x="5311537" y="1360614"/>
                  <a:pt x="5340927" y="1350818"/>
                </a:cubicBezTo>
                <a:lnTo>
                  <a:pt x="5403273" y="1330037"/>
                </a:lnTo>
                <a:cubicBezTo>
                  <a:pt x="5417128" y="1319646"/>
                  <a:pt x="5432591" y="1311110"/>
                  <a:pt x="5444837" y="1298864"/>
                </a:cubicBezTo>
                <a:cubicBezTo>
                  <a:pt x="5453667" y="1290033"/>
                  <a:pt x="5455227" y="1274618"/>
                  <a:pt x="5465618" y="1267691"/>
                </a:cubicBezTo>
                <a:cubicBezTo>
                  <a:pt x="5477501" y="1259769"/>
                  <a:pt x="5493327" y="1260764"/>
                  <a:pt x="5507182" y="1257300"/>
                </a:cubicBezTo>
                <a:cubicBezTo>
                  <a:pt x="5562604" y="1174167"/>
                  <a:pt x="5489861" y="1274622"/>
                  <a:pt x="5559137" y="1205346"/>
                </a:cubicBezTo>
                <a:cubicBezTo>
                  <a:pt x="5567968" y="1196515"/>
                  <a:pt x="5571088" y="1183004"/>
                  <a:pt x="5579918" y="1174173"/>
                </a:cubicBezTo>
                <a:cubicBezTo>
                  <a:pt x="5588749" y="1165342"/>
                  <a:pt x="5602260" y="1162222"/>
                  <a:pt x="5611091" y="1153391"/>
                </a:cubicBezTo>
                <a:cubicBezTo>
                  <a:pt x="5623337" y="1141145"/>
                  <a:pt x="5630993" y="1124976"/>
                  <a:pt x="5642264" y="1111827"/>
                </a:cubicBezTo>
                <a:cubicBezTo>
                  <a:pt x="5702266" y="1041825"/>
                  <a:pt x="5648291" y="1118376"/>
                  <a:pt x="5694218" y="1049482"/>
                </a:cubicBezTo>
                <a:cubicBezTo>
                  <a:pt x="5697682" y="1035627"/>
                  <a:pt x="5696308" y="1019539"/>
                  <a:pt x="5704609" y="1007918"/>
                </a:cubicBezTo>
                <a:cubicBezTo>
                  <a:pt x="5714675" y="993826"/>
                  <a:pt x="5733927" y="988992"/>
                  <a:pt x="5746173" y="976746"/>
                </a:cubicBezTo>
                <a:cubicBezTo>
                  <a:pt x="5755004" y="967915"/>
                  <a:pt x="5759462" y="955564"/>
                  <a:pt x="5766955" y="945573"/>
                </a:cubicBezTo>
                <a:cubicBezTo>
                  <a:pt x="5790650" y="913980"/>
                  <a:pt x="5817785" y="884914"/>
                  <a:pt x="5839691" y="852055"/>
                </a:cubicBezTo>
                <a:cubicBezTo>
                  <a:pt x="5846618" y="841664"/>
                  <a:pt x="5854888" y="832052"/>
                  <a:pt x="5860473" y="820882"/>
                </a:cubicBezTo>
                <a:cubicBezTo>
                  <a:pt x="5865371" y="811085"/>
                  <a:pt x="5864788" y="798822"/>
                  <a:pt x="5870864" y="789709"/>
                </a:cubicBezTo>
                <a:cubicBezTo>
                  <a:pt x="5891064" y="759409"/>
                  <a:pt x="5924144" y="745272"/>
                  <a:pt x="5953991" y="727364"/>
                </a:cubicBezTo>
                <a:cubicBezTo>
                  <a:pt x="5963468" y="713149"/>
                  <a:pt x="5996280" y="662682"/>
                  <a:pt x="6005946" y="654627"/>
                </a:cubicBezTo>
                <a:cubicBezTo>
                  <a:pt x="6014360" y="647615"/>
                  <a:pt x="6026727" y="647700"/>
                  <a:pt x="6037118" y="644237"/>
                </a:cubicBezTo>
                <a:cubicBezTo>
                  <a:pt x="6060846" y="604691"/>
                  <a:pt x="6086849" y="551832"/>
                  <a:pt x="6130637" y="529937"/>
                </a:cubicBezTo>
                <a:lnTo>
                  <a:pt x="6172200" y="509155"/>
                </a:lnTo>
                <a:cubicBezTo>
                  <a:pt x="6220336" y="412884"/>
                  <a:pt x="6191857" y="447933"/>
                  <a:pt x="6244937" y="394855"/>
                </a:cubicBezTo>
                <a:cubicBezTo>
                  <a:pt x="6276888" y="330950"/>
                  <a:pt x="6257125" y="366181"/>
                  <a:pt x="6307282" y="290946"/>
                </a:cubicBezTo>
                <a:lnTo>
                  <a:pt x="6328064" y="259773"/>
                </a:lnTo>
                <a:cubicBezTo>
                  <a:pt x="6334991" y="249382"/>
                  <a:pt x="6340015" y="237431"/>
                  <a:pt x="6348846" y="228600"/>
                </a:cubicBezTo>
                <a:cubicBezTo>
                  <a:pt x="6369628" y="207818"/>
                  <a:pt x="6394889" y="190709"/>
                  <a:pt x="6411191" y="166255"/>
                </a:cubicBezTo>
                <a:cubicBezTo>
                  <a:pt x="6438900" y="124691"/>
                  <a:pt x="6421582" y="142009"/>
                  <a:pt x="6463146" y="114300"/>
                </a:cubicBezTo>
                <a:cubicBezTo>
                  <a:pt x="6470073" y="103909"/>
                  <a:pt x="6474175" y="90928"/>
                  <a:pt x="6483927" y="83127"/>
                </a:cubicBezTo>
                <a:cubicBezTo>
                  <a:pt x="6492480" y="76285"/>
                  <a:pt x="6505303" y="77635"/>
                  <a:pt x="6515100" y="72737"/>
                </a:cubicBezTo>
                <a:cubicBezTo>
                  <a:pt x="6526270" y="67152"/>
                  <a:pt x="6535882" y="58882"/>
                  <a:pt x="6546273" y="51955"/>
                </a:cubicBezTo>
                <a:cubicBezTo>
                  <a:pt x="6553200" y="41564"/>
                  <a:pt x="6557303" y="28584"/>
                  <a:pt x="6567055" y="20782"/>
                </a:cubicBezTo>
                <a:cubicBezTo>
                  <a:pt x="6573831" y="15361"/>
                  <a:pt x="6637075" y="679"/>
                  <a:pt x="6639791" y="0"/>
                </a:cubicBezTo>
                <a:lnTo>
                  <a:pt x="7096991" y="10391"/>
                </a:lnTo>
                <a:cubicBezTo>
                  <a:pt x="7124895" y="11464"/>
                  <a:pt x="7153027" y="14009"/>
                  <a:pt x="7180118" y="20782"/>
                </a:cubicBezTo>
                <a:cubicBezTo>
                  <a:pt x="7195145" y="24539"/>
                  <a:pt x="7207527" y="35273"/>
                  <a:pt x="7221682" y="41564"/>
                </a:cubicBezTo>
                <a:cubicBezTo>
                  <a:pt x="7238727" y="49139"/>
                  <a:pt x="7255642" y="57438"/>
                  <a:pt x="7273637" y="62346"/>
                </a:cubicBezTo>
                <a:cubicBezTo>
                  <a:pt x="7474869" y="117228"/>
                  <a:pt x="7249407" y="43881"/>
                  <a:pt x="7367155" y="83127"/>
                </a:cubicBezTo>
                <a:cubicBezTo>
                  <a:pt x="7377546" y="90054"/>
                  <a:pt x="7386915" y="98837"/>
                  <a:pt x="7398327" y="103909"/>
                </a:cubicBezTo>
                <a:cubicBezTo>
                  <a:pt x="7418345" y="112806"/>
                  <a:pt x="7460673" y="124691"/>
                  <a:pt x="7460673" y="124691"/>
                </a:cubicBezTo>
                <a:cubicBezTo>
                  <a:pt x="7471064" y="135082"/>
                  <a:pt x="7479619" y="147713"/>
                  <a:pt x="7491846" y="155864"/>
                </a:cubicBezTo>
                <a:cubicBezTo>
                  <a:pt x="7500959" y="161940"/>
                  <a:pt x="7514465" y="159413"/>
                  <a:pt x="7523018" y="166255"/>
                </a:cubicBezTo>
                <a:cubicBezTo>
                  <a:pt x="7532770" y="174056"/>
                  <a:pt x="7534969" y="188597"/>
                  <a:pt x="7543800" y="197427"/>
                </a:cubicBezTo>
                <a:cubicBezTo>
                  <a:pt x="7552631" y="206258"/>
                  <a:pt x="7564582" y="211282"/>
                  <a:pt x="7574973" y="218209"/>
                </a:cubicBezTo>
                <a:cubicBezTo>
                  <a:pt x="7581900" y="228600"/>
                  <a:pt x="7590683" y="237970"/>
                  <a:pt x="7595755" y="249382"/>
                </a:cubicBezTo>
                <a:cubicBezTo>
                  <a:pt x="7604652" y="269400"/>
                  <a:pt x="7604386" y="293500"/>
                  <a:pt x="7616537" y="311727"/>
                </a:cubicBezTo>
                <a:cubicBezTo>
                  <a:pt x="7623464" y="322118"/>
                  <a:pt x="7631733" y="331730"/>
                  <a:pt x="7637318" y="342900"/>
                </a:cubicBezTo>
                <a:cubicBezTo>
                  <a:pt x="7642216" y="352697"/>
                  <a:pt x="7642390" y="364498"/>
                  <a:pt x="7647709" y="374073"/>
                </a:cubicBezTo>
                <a:cubicBezTo>
                  <a:pt x="7659839" y="395906"/>
                  <a:pt x="7689273" y="436418"/>
                  <a:pt x="7689273" y="436418"/>
                </a:cubicBezTo>
                <a:cubicBezTo>
                  <a:pt x="7696200" y="457200"/>
                  <a:pt x="7704742" y="477512"/>
                  <a:pt x="7710055" y="498764"/>
                </a:cubicBezTo>
                <a:cubicBezTo>
                  <a:pt x="7713384" y="512082"/>
                  <a:pt x="7723384" y="556593"/>
                  <a:pt x="7730837" y="571500"/>
                </a:cubicBezTo>
                <a:cubicBezTo>
                  <a:pt x="7736422" y="582670"/>
                  <a:pt x="7744691" y="592282"/>
                  <a:pt x="7751618" y="602673"/>
                </a:cubicBezTo>
                <a:cubicBezTo>
                  <a:pt x="7755082" y="626918"/>
                  <a:pt x="7755565" y="651781"/>
                  <a:pt x="7762009" y="675409"/>
                </a:cubicBezTo>
                <a:cubicBezTo>
                  <a:pt x="7766085" y="690353"/>
                  <a:pt x="7782791" y="716973"/>
                  <a:pt x="7782791" y="716973"/>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39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Champion</a:t>
            </a:r>
          </a:p>
        </p:txBody>
      </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(2)</a:t>
            </a:r>
          </a:p>
        </p:txBody>
      </p:sp>
      <p:sp>
        <p:nvSpPr>
          <p:cNvPr id="5" name="Rectangle 4"/>
          <p:cNvSpPr/>
          <p:nvPr/>
        </p:nvSpPr>
        <p:spPr>
          <a:xfrm>
            <a:off x="407117" y="780600"/>
            <a:ext cx="3494638" cy="1754326"/>
          </a:xfrm>
          <a:prstGeom prst="rect">
            <a:avLst/>
          </a:prstGeom>
        </p:spPr>
        <p:txBody>
          <a:bodyPr wrap="square">
            <a:spAutoFit/>
          </a:bodyPr>
          <a:lstStyle/>
          <a:p>
            <a:r>
              <a:rPr lang="en-US" dirty="0"/>
              <a:t>“Our word </a:t>
            </a:r>
            <a:r>
              <a:rPr lang="en-US" i="1" dirty="0"/>
              <a:t>champion</a:t>
            </a:r>
            <a:r>
              <a:rPr lang="en-US" dirty="0"/>
              <a:t> comes from </a:t>
            </a:r>
            <a:r>
              <a:rPr lang="en-US" i="1" dirty="0"/>
              <a:t>campus,</a:t>
            </a:r>
            <a:r>
              <a:rPr lang="en-US" dirty="0"/>
              <a:t> the field; … ‘</a:t>
            </a:r>
            <a:r>
              <a:rPr lang="en-US" i="1" dirty="0"/>
              <a:t>Champion</a:t>
            </a:r>
            <a:r>
              <a:rPr lang="en-US" dirty="0"/>
              <a:t> is he, properly, who fights in the </a:t>
            </a:r>
            <a:r>
              <a:rPr lang="en-US" i="1" dirty="0"/>
              <a:t>field</a:t>
            </a:r>
            <a:r>
              <a:rPr lang="en-US" dirty="0"/>
              <a:t>; i.e., in </a:t>
            </a:r>
            <a:r>
              <a:rPr lang="en-US" i="1" dirty="0"/>
              <a:t>camps.</a:t>
            </a:r>
            <a:r>
              <a:rPr lang="en-US" dirty="0"/>
              <a:t>’ </a:t>
            </a:r>
          </a:p>
          <a:p>
            <a:r>
              <a:rPr lang="en-US" dirty="0"/>
              <a:t>A man well skilled in arms, strong, brave, and patriotic.</a:t>
            </a:r>
          </a:p>
        </p:txBody>
      </p:sp>
      <p:sp>
        <p:nvSpPr>
          <p:cNvPr id="6" name="Rectangle 5"/>
          <p:cNvSpPr/>
          <p:nvPr/>
        </p:nvSpPr>
        <p:spPr>
          <a:xfrm>
            <a:off x="5782844" y="3286177"/>
            <a:ext cx="6062158" cy="3139321"/>
          </a:xfrm>
          <a:prstGeom prst="rect">
            <a:avLst/>
          </a:prstGeom>
        </p:spPr>
        <p:txBody>
          <a:bodyPr wrap="square">
            <a:spAutoFit/>
          </a:bodyPr>
          <a:lstStyle/>
          <a:p>
            <a:r>
              <a:rPr lang="en-US" dirty="0">
                <a:solidFill>
                  <a:srgbClr val="333333"/>
                </a:solidFill>
                <a:latin typeface="Calibri" panose="020F0502020204030204" pitchFamily="34" charset="0"/>
              </a:rPr>
              <a:t>“But is this the meaning of the original … </a:t>
            </a:r>
            <a:r>
              <a:rPr lang="en-US" i="1" dirty="0" err="1">
                <a:solidFill>
                  <a:srgbClr val="333333"/>
                </a:solidFill>
                <a:latin typeface="Calibri" panose="020F0502020204030204" pitchFamily="34" charset="0"/>
              </a:rPr>
              <a:t>ish</a:t>
            </a:r>
            <a:r>
              <a:rPr lang="en-US" i="1" dirty="0">
                <a:solidFill>
                  <a:srgbClr val="333333"/>
                </a:solidFill>
                <a:latin typeface="Calibri" panose="020F0502020204030204" pitchFamily="34" charset="0"/>
              </a:rPr>
              <a:t> </a:t>
            </a:r>
            <a:r>
              <a:rPr lang="en-US" i="1" dirty="0" err="1">
                <a:solidFill>
                  <a:srgbClr val="333333"/>
                </a:solidFill>
                <a:latin typeface="Calibri" panose="020F0502020204030204" pitchFamily="34" charset="0"/>
              </a:rPr>
              <a:t>habbenayim</a:t>
            </a:r>
            <a:r>
              <a:rPr lang="en-US" i="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a </a:t>
            </a:r>
            <a:r>
              <a:rPr lang="en-US" i="1" dirty="0">
                <a:solidFill>
                  <a:srgbClr val="333333"/>
                </a:solidFill>
                <a:latin typeface="Calibri" panose="020F0502020204030204" pitchFamily="34" charset="0"/>
              </a:rPr>
              <a:t>middleman,</a:t>
            </a:r>
            <a:r>
              <a:rPr lang="en-US" dirty="0">
                <a:solidFill>
                  <a:srgbClr val="333333"/>
                </a:solidFill>
                <a:latin typeface="Calibri" panose="020F0502020204030204" pitchFamily="34" charset="0"/>
              </a:rPr>
              <a:t> the </a:t>
            </a:r>
            <a:r>
              <a:rPr lang="en-US" i="1" dirty="0">
                <a:solidFill>
                  <a:srgbClr val="333333"/>
                </a:solidFill>
                <a:latin typeface="Calibri" panose="020F0502020204030204" pitchFamily="34" charset="0"/>
              </a:rPr>
              <a:t>man between two;</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pPr algn="ctr"/>
            <a:r>
              <a:rPr lang="en-US" dirty="0">
                <a:solidFill>
                  <a:srgbClr val="333333"/>
                </a:solidFill>
                <a:latin typeface="Calibri" panose="020F0502020204030204" pitchFamily="34" charset="0"/>
              </a:rPr>
              <a:t>that is, as here,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a:t>
            </a:r>
            <a:r>
              <a:rPr lang="en-US" i="1" dirty="0">
                <a:solidFill>
                  <a:srgbClr val="333333"/>
                </a:solidFill>
                <a:latin typeface="Calibri" panose="020F0502020204030204" pitchFamily="34" charset="0"/>
              </a:rPr>
              <a:t>man</a:t>
            </a:r>
            <a:r>
              <a:rPr lang="en-US" dirty="0">
                <a:solidFill>
                  <a:srgbClr val="333333"/>
                </a:solidFill>
                <a:latin typeface="Calibri" panose="020F0502020204030204" pitchFamily="34" charset="0"/>
              </a:rPr>
              <a:t> who undertakes to settle the disputes </a:t>
            </a:r>
            <a:r>
              <a:rPr lang="en-US" i="1" dirty="0">
                <a:solidFill>
                  <a:srgbClr val="333333"/>
                </a:solidFill>
                <a:latin typeface="Calibri" panose="020F0502020204030204" pitchFamily="34" charset="0"/>
              </a:rPr>
              <a:t>between two armies</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nations.</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So, our ancient </a:t>
            </a:r>
            <a:r>
              <a:rPr lang="en-US" i="1" dirty="0">
                <a:solidFill>
                  <a:srgbClr val="333333"/>
                </a:solidFill>
                <a:latin typeface="Calibri" panose="020F0502020204030204" pitchFamily="34" charset="0"/>
              </a:rPr>
              <a:t>champions </a:t>
            </a:r>
            <a:r>
              <a:rPr lang="en-US" dirty="0">
                <a:solidFill>
                  <a:srgbClr val="333333"/>
                </a:solidFill>
                <a:latin typeface="Calibri" panose="020F0502020204030204" pitchFamily="34" charset="0"/>
              </a:rPr>
              <a:t>settled disputes between</a:t>
            </a:r>
            <a:r>
              <a:rPr lang="en-US" i="1" dirty="0">
                <a:solidFill>
                  <a:srgbClr val="333333"/>
                </a:solidFill>
                <a:latin typeface="Calibri" panose="020F0502020204030204" pitchFamily="34" charset="0"/>
              </a:rPr>
              <a:t> contending parties</a:t>
            </a:r>
            <a:r>
              <a:rPr lang="en-US" dirty="0">
                <a:solidFill>
                  <a:srgbClr val="333333"/>
                </a:solidFill>
                <a:latin typeface="Calibri" panose="020F0502020204030204" pitchFamily="34" charset="0"/>
              </a:rPr>
              <a:t> by what was termed </a:t>
            </a:r>
            <a:r>
              <a:rPr lang="en-US" i="1" dirty="0">
                <a:solidFill>
                  <a:srgbClr val="333333"/>
                </a:solidFill>
                <a:latin typeface="Calibri" panose="020F0502020204030204" pitchFamily="34" charset="0"/>
              </a:rPr>
              <a:t>camp fight</a:t>
            </a:r>
            <a:r>
              <a:rPr lang="en-US" dirty="0">
                <a:solidFill>
                  <a:srgbClr val="333333"/>
                </a:solidFill>
                <a:latin typeface="Calibri" panose="020F0502020204030204" pitchFamily="34" charset="0"/>
              </a:rPr>
              <a:t>; hence the </a:t>
            </a:r>
            <a:r>
              <a:rPr lang="en-US" i="1" dirty="0" err="1">
                <a:solidFill>
                  <a:srgbClr val="333333"/>
                </a:solidFill>
                <a:latin typeface="Calibri" panose="020F0502020204030204" pitchFamily="34" charset="0"/>
              </a:rPr>
              <a:t>campio</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champion.</a:t>
            </a:r>
            <a:r>
              <a:rPr lang="en-US" dirty="0">
                <a:solidFill>
                  <a:srgbClr val="333333"/>
                </a:solidFill>
                <a:latin typeface="Calibri" panose="020F0502020204030204" pitchFamily="34" charset="0"/>
              </a:rPr>
              <a:t>”</a:t>
            </a:r>
            <a:endParaRPr lang="en-US" dirty="0"/>
          </a:p>
        </p:txBody>
      </p:sp>
      <p:grpSp>
        <p:nvGrpSpPr>
          <p:cNvPr id="9" name="Group 8"/>
          <p:cNvGrpSpPr/>
          <p:nvPr/>
        </p:nvGrpSpPr>
        <p:grpSpPr>
          <a:xfrm>
            <a:off x="528175" y="2969088"/>
            <a:ext cx="1991441" cy="2146178"/>
            <a:chOff x="989090" y="3314245"/>
            <a:chExt cx="1991441" cy="2146178"/>
          </a:xfrm>
        </p:grpSpPr>
        <p:grpSp>
          <p:nvGrpSpPr>
            <p:cNvPr id="204" name="Group 15"/>
            <p:cNvGrpSpPr/>
            <p:nvPr/>
          </p:nvGrpSpPr>
          <p:grpSpPr>
            <a:xfrm>
              <a:off x="1652233" y="3314245"/>
              <a:ext cx="261404" cy="635807"/>
              <a:chOff x="5883426" y="1905000"/>
              <a:chExt cx="1271017" cy="3165915"/>
            </a:xfrm>
            <a:solidFill>
              <a:schemeClr val="tx1"/>
            </a:solidFill>
          </p:grpSpPr>
          <p:sp>
            <p:nvSpPr>
              <p:cNvPr id="236" name="Oval 2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5"/>
            <p:cNvGrpSpPr/>
            <p:nvPr/>
          </p:nvGrpSpPr>
          <p:grpSpPr>
            <a:xfrm>
              <a:off x="1373265" y="3968003"/>
              <a:ext cx="261404" cy="635807"/>
              <a:chOff x="5883426" y="1905000"/>
              <a:chExt cx="1271017" cy="3165915"/>
            </a:xfrm>
            <a:solidFill>
              <a:schemeClr val="tx1"/>
            </a:solidFill>
          </p:grpSpPr>
          <p:sp>
            <p:nvSpPr>
              <p:cNvPr id="230" name="Oval 22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
            <p:cNvGrpSpPr/>
            <p:nvPr/>
          </p:nvGrpSpPr>
          <p:grpSpPr>
            <a:xfrm>
              <a:off x="1909626" y="3968003"/>
              <a:ext cx="261404" cy="635807"/>
              <a:chOff x="5883426" y="1905000"/>
              <a:chExt cx="1271017" cy="3165915"/>
            </a:xfrm>
            <a:solidFill>
              <a:schemeClr val="tx1"/>
            </a:solidFill>
          </p:grpSpPr>
          <p:sp>
            <p:nvSpPr>
              <p:cNvPr id="225" name="Oval 22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5"/>
            <p:cNvGrpSpPr/>
            <p:nvPr/>
          </p:nvGrpSpPr>
          <p:grpSpPr>
            <a:xfrm>
              <a:off x="989090" y="4626439"/>
              <a:ext cx="261404" cy="635807"/>
              <a:chOff x="5883426" y="1905000"/>
              <a:chExt cx="1271017" cy="3165915"/>
            </a:xfrm>
            <a:solidFill>
              <a:schemeClr val="tx1"/>
            </a:solidFill>
          </p:grpSpPr>
          <p:sp>
            <p:nvSpPr>
              <p:cNvPr id="220" name="Oval 21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5"/>
            <p:cNvGrpSpPr/>
            <p:nvPr/>
          </p:nvGrpSpPr>
          <p:grpSpPr>
            <a:xfrm>
              <a:off x="1649389" y="4632742"/>
              <a:ext cx="261404" cy="635807"/>
              <a:chOff x="5883426" y="1905000"/>
              <a:chExt cx="1271017" cy="3165915"/>
            </a:xfrm>
            <a:solidFill>
              <a:schemeClr val="tx1"/>
            </a:solidFill>
          </p:grpSpPr>
          <p:sp>
            <p:nvSpPr>
              <p:cNvPr id="215" name="Oval 21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5"/>
            <p:cNvGrpSpPr/>
            <p:nvPr/>
          </p:nvGrpSpPr>
          <p:grpSpPr>
            <a:xfrm>
              <a:off x="2324415" y="4612188"/>
              <a:ext cx="261404" cy="635807"/>
              <a:chOff x="5883426" y="1905000"/>
              <a:chExt cx="1271017" cy="3165915"/>
            </a:xfrm>
            <a:solidFill>
              <a:schemeClr val="tx1"/>
            </a:solidFill>
          </p:grpSpPr>
          <p:sp>
            <p:nvSpPr>
              <p:cNvPr id="210" name="Oval 20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5"/>
            <p:cNvGrpSpPr/>
            <p:nvPr/>
          </p:nvGrpSpPr>
          <p:grpSpPr>
            <a:xfrm>
              <a:off x="2232103" y="3373177"/>
              <a:ext cx="261404" cy="635807"/>
              <a:chOff x="5883426" y="1905000"/>
              <a:chExt cx="1271017" cy="3165915"/>
            </a:xfrm>
            <a:solidFill>
              <a:schemeClr val="tx1"/>
            </a:solidFill>
          </p:grpSpPr>
          <p:sp>
            <p:nvSpPr>
              <p:cNvPr id="443" name="Oval 44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44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15"/>
            <p:cNvGrpSpPr/>
            <p:nvPr/>
          </p:nvGrpSpPr>
          <p:grpSpPr>
            <a:xfrm>
              <a:off x="2557788" y="3976381"/>
              <a:ext cx="261404" cy="635807"/>
              <a:chOff x="5883426" y="1905000"/>
              <a:chExt cx="1271017" cy="3165915"/>
            </a:xfrm>
            <a:solidFill>
              <a:schemeClr val="tx1"/>
            </a:solidFill>
          </p:grpSpPr>
          <p:sp>
            <p:nvSpPr>
              <p:cNvPr id="449" name="Oval 44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5"/>
            <p:cNvGrpSpPr/>
            <p:nvPr/>
          </p:nvGrpSpPr>
          <p:grpSpPr>
            <a:xfrm>
              <a:off x="1138251" y="3524212"/>
              <a:ext cx="261404" cy="635807"/>
              <a:chOff x="5883426" y="1905000"/>
              <a:chExt cx="1271017" cy="3165915"/>
            </a:xfrm>
            <a:solidFill>
              <a:schemeClr val="tx1"/>
            </a:solidFill>
          </p:grpSpPr>
          <p:sp>
            <p:nvSpPr>
              <p:cNvPr id="455" name="Oval 45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5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15"/>
            <p:cNvGrpSpPr/>
            <p:nvPr/>
          </p:nvGrpSpPr>
          <p:grpSpPr>
            <a:xfrm>
              <a:off x="2719127" y="4824616"/>
              <a:ext cx="261404" cy="635807"/>
              <a:chOff x="5883426" y="1905000"/>
              <a:chExt cx="1271017" cy="3165915"/>
            </a:xfrm>
            <a:solidFill>
              <a:schemeClr val="tx1"/>
            </a:solidFill>
          </p:grpSpPr>
          <p:sp>
            <p:nvSpPr>
              <p:cNvPr id="461" name="Oval 46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8124332" y="836615"/>
            <a:ext cx="2185925" cy="2077838"/>
            <a:chOff x="8053203" y="833428"/>
            <a:chExt cx="2185925" cy="2077838"/>
          </a:xfrm>
        </p:grpSpPr>
        <p:grpSp>
          <p:nvGrpSpPr>
            <p:cNvPr id="478" name="Group 15"/>
            <p:cNvGrpSpPr/>
            <p:nvPr/>
          </p:nvGrpSpPr>
          <p:grpSpPr>
            <a:xfrm>
              <a:off x="9919310" y="1541976"/>
              <a:ext cx="261404" cy="635807"/>
              <a:chOff x="5883426" y="1905000"/>
              <a:chExt cx="1271017" cy="3165915"/>
            </a:xfrm>
            <a:solidFill>
              <a:schemeClr val="tx1"/>
            </a:solidFill>
          </p:grpSpPr>
          <p:sp>
            <p:nvSpPr>
              <p:cNvPr id="479" name="Oval 47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053203" y="833428"/>
              <a:ext cx="2185925" cy="2077838"/>
              <a:chOff x="7835785" y="941871"/>
              <a:chExt cx="2185925" cy="2077838"/>
            </a:xfrm>
          </p:grpSpPr>
          <p:grpSp>
            <p:nvGrpSpPr>
              <p:cNvPr id="405" name="Group 404"/>
              <p:cNvGrpSpPr/>
              <p:nvPr/>
            </p:nvGrpSpPr>
            <p:grpSpPr>
              <a:xfrm>
                <a:off x="8424981" y="980019"/>
                <a:ext cx="1596729" cy="1954304"/>
                <a:chOff x="4524494" y="255496"/>
                <a:chExt cx="3701635" cy="4639684"/>
              </a:xfrm>
            </p:grpSpPr>
            <p:grpSp>
              <p:nvGrpSpPr>
                <p:cNvPr id="406" name="Group 15"/>
                <p:cNvGrpSpPr/>
                <p:nvPr/>
              </p:nvGrpSpPr>
              <p:grpSpPr>
                <a:xfrm>
                  <a:off x="6061832" y="255496"/>
                  <a:ext cx="606002" cy="1509461"/>
                  <a:chOff x="5883426" y="1905000"/>
                  <a:chExt cx="1271017" cy="3165915"/>
                </a:xfrm>
                <a:solidFill>
                  <a:schemeClr val="tx1"/>
                </a:solidFill>
              </p:grpSpPr>
              <p:sp>
                <p:nvSpPr>
                  <p:cNvPr id="437" name="Oval 43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15"/>
                <p:cNvGrpSpPr/>
                <p:nvPr/>
              </p:nvGrpSpPr>
              <p:grpSpPr>
                <a:xfrm>
                  <a:off x="5415111" y="1807572"/>
                  <a:ext cx="606002" cy="1509461"/>
                  <a:chOff x="5883426" y="1905000"/>
                  <a:chExt cx="1271017" cy="3165915"/>
                </a:xfrm>
                <a:solidFill>
                  <a:schemeClr val="tx1"/>
                </a:solidFill>
              </p:grpSpPr>
              <p:sp>
                <p:nvSpPr>
                  <p:cNvPr id="432" name="Oval 43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5"/>
                <p:cNvGrpSpPr/>
                <p:nvPr/>
              </p:nvGrpSpPr>
              <p:grpSpPr>
                <a:xfrm>
                  <a:off x="6658536" y="1807572"/>
                  <a:ext cx="606002" cy="1509461"/>
                  <a:chOff x="5883426" y="1905000"/>
                  <a:chExt cx="1271017" cy="3165915"/>
                </a:xfrm>
                <a:solidFill>
                  <a:schemeClr val="tx1"/>
                </a:solidFill>
              </p:grpSpPr>
              <p:sp>
                <p:nvSpPr>
                  <p:cNvPr id="427" name="Oval 42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5"/>
                <p:cNvGrpSpPr/>
                <p:nvPr/>
              </p:nvGrpSpPr>
              <p:grpSpPr>
                <a:xfrm>
                  <a:off x="4524494" y="3370757"/>
                  <a:ext cx="606002" cy="1509461"/>
                  <a:chOff x="5883426" y="1905000"/>
                  <a:chExt cx="1271017" cy="3165915"/>
                </a:xfrm>
                <a:solidFill>
                  <a:schemeClr val="tx1"/>
                </a:solidFill>
              </p:grpSpPr>
              <p:sp>
                <p:nvSpPr>
                  <p:cNvPr id="422" name="Oval 42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5"/>
                <p:cNvGrpSpPr/>
                <p:nvPr/>
              </p:nvGrpSpPr>
              <p:grpSpPr>
                <a:xfrm>
                  <a:off x="6055239" y="3385719"/>
                  <a:ext cx="606002" cy="1509461"/>
                  <a:chOff x="5883426" y="1905000"/>
                  <a:chExt cx="1271017" cy="3165915"/>
                </a:xfrm>
                <a:solidFill>
                  <a:schemeClr val="tx1"/>
                </a:solidFill>
              </p:grpSpPr>
              <p:sp>
                <p:nvSpPr>
                  <p:cNvPr id="417" name="Oval 4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1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5"/>
                <p:cNvGrpSpPr/>
                <p:nvPr/>
              </p:nvGrpSpPr>
              <p:grpSpPr>
                <a:xfrm>
                  <a:off x="7620127" y="3336923"/>
                  <a:ext cx="606002" cy="1509461"/>
                  <a:chOff x="5883426" y="1905000"/>
                  <a:chExt cx="1271017" cy="3165915"/>
                </a:xfrm>
                <a:solidFill>
                  <a:schemeClr val="tx1"/>
                </a:solidFill>
              </p:grpSpPr>
              <p:sp>
                <p:nvSpPr>
                  <p:cNvPr id="412" name="Oval 41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5"/>
              <p:cNvGrpSpPr/>
              <p:nvPr/>
            </p:nvGrpSpPr>
            <p:grpSpPr>
              <a:xfrm>
                <a:off x="7835785" y="2383902"/>
                <a:ext cx="261404" cy="635807"/>
                <a:chOff x="5883426" y="1905000"/>
                <a:chExt cx="1271017" cy="3165915"/>
              </a:xfrm>
              <a:solidFill>
                <a:schemeClr val="tx1"/>
              </a:solidFill>
            </p:grpSpPr>
            <p:sp>
              <p:nvSpPr>
                <p:cNvPr id="467" name="Oval 4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5"/>
              <p:cNvGrpSpPr/>
              <p:nvPr/>
            </p:nvGrpSpPr>
            <p:grpSpPr>
              <a:xfrm>
                <a:off x="8186803" y="1767334"/>
                <a:ext cx="261404" cy="635807"/>
                <a:chOff x="5883426" y="1905000"/>
                <a:chExt cx="1271017" cy="3165915"/>
              </a:xfrm>
              <a:solidFill>
                <a:schemeClr val="tx1"/>
              </a:solidFill>
            </p:grpSpPr>
            <p:sp>
              <p:nvSpPr>
                <p:cNvPr id="473" name="Oval 4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5"/>
              <p:cNvGrpSpPr/>
              <p:nvPr/>
            </p:nvGrpSpPr>
            <p:grpSpPr>
              <a:xfrm>
                <a:off x="9509507" y="941871"/>
                <a:ext cx="261404" cy="635807"/>
                <a:chOff x="5883426" y="1905000"/>
                <a:chExt cx="1271017" cy="3165915"/>
              </a:xfrm>
              <a:solidFill>
                <a:schemeClr val="tx1"/>
              </a:solidFill>
            </p:grpSpPr>
            <p:sp>
              <p:nvSpPr>
                <p:cNvPr id="485" name="Oval 48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2723395" y="3393299"/>
            <a:ext cx="1126653" cy="2126784"/>
            <a:chOff x="4152160" y="2410688"/>
            <a:chExt cx="1126653" cy="2126784"/>
          </a:xfrm>
        </p:grpSpPr>
        <p:grpSp>
          <p:nvGrpSpPr>
            <p:cNvPr id="490" name="Group 15"/>
            <p:cNvGrpSpPr/>
            <p:nvPr/>
          </p:nvGrpSpPr>
          <p:grpSpPr>
            <a:xfrm>
              <a:off x="4152160" y="2684077"/>
              <a:ext cx="762000" cy="1853395"/>
              <a:chOff x="5883426" y="1905000"/>
              <a:chExt cx="1271017" cy="3165915"/>
            </a:xfrm>
            <a:solidFill>
              <a:schemeClr val="tx1"/>
            </a:solidFill>
          </p:grpSpPr>
          <p:sp>
            <p:nvSpPr>
              <p:cNvPr id="491" name="Oval 49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p:cNvGrpSpPr/>
            <p:nvPr/>
          </p:nvGrpSpPr>
          <p:grpSpPr>
            <a:xfrm rot="1460755">
              <a:off x="4864981" y="2410688"/>
              <a:ext cx="413832" cy="1182690"/>
              <a:chOff x="6700589" y="3369310"/>
              <a:chExt cx="520959" cy="1488848"/>
            </a:xfrm>
          </p:grpSpPr>
          <p:sp>
            <p:nvSpPr>
              <p:cNvPr id="503" name="Pentagon 502"/>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853171" y="998366"/>
            <a:ext cx="1006668" cy="2136202"/>
            <a:chOff x="5377320" y="2322816"/>
            <a:chExt cx="1006668" cy="2136202"/>
          </a:xfrm>
        </p:grpSpPr>
        <p:grpSp>
          <p:nvGrpSpPr>
            <p:cNvPr id="496" name="Group 15"/>
            <p:cNvGrpSpPr/>
            <p:nvPr/>
          </p:nvGrpSpPr>
          <p:grpSpPr>
            <a:xfrm>
              <a:off x="5621988" y="2605623"/>
              <a:ext cx="762000" cy="1853395"/>
              <a:chOff x="5883426" y="1905000"/>
              <a:chExt cx="1271017" cy="3165915"/>
            </a:xfrm>
            <a:solidFill>
              <a:schemeClr val="tx1"/>
            </a:solidFill>
          </p:grpSpPr>
          <p:sp>
            <p:nvSpPr>
              <p:cNvPr id="497" name="Oval 4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p:cNvGrpSpPr/>
            <p:nvPr/>
          </p:nvGrpSpPr>
          <p:grpSpPr>
            <a:xfrm rot="20615636">
              <a:off x="5377320" y="2322816"/>
              <a:ext cx="413832" cy="1182690"/>
              <a:chOff x="6700589" y="3369310"/>
              <a:chExt cx="520959" cy="1488848"/>
            </a:xfrm>
          </p:grpSpPr>
          <p:sp>
            <p:nvSpPr>
              <p:cNvPr id="506" name="Pentagon 505"/>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187036" y="6520323"/>
            <a:ext cx="1523079" cy="369332"/>
          </a:xfrm>
          <a:prstGeom prst="rect">
            <a:avLst/>
          </a:prstGeom>
          <a:noFill/>
        </p:spPr>
        <p:txBody>
          <a:bodyPr wrap="square" rtlCol="0">
            <a:spAutoFit/>
          </a:bodyPr>
          <a:lstStyle/>
          <a:p>
            <a:r>
              <a:rPr lang="en-US" dirty="0"/>
              <a:t>1 Samuel 17:4 </a:t>
            </a:r>
          </a:p>
        </p:txBody>
      </p:sp>
    </p:spTree>
    <p:extLst>
      <p:ext uri="{BB962C8B-B14F-4D97-AF65-F5344CB8AC3E}">
        <p14:creationId xmlns:p14="http://schemas.microsoft.com/office/powerpoint/2010/main" val="16589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1249"/>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8"/>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1.25E-6 1.48148E-6 L 0.11615 -0.15949 " pathEditMode="relative" rAng="0" ptsTypes="AA">
                                      <p:cBhvr>
                                        <p:cTn id="32" dur="2000" fill="hold"/>
                                        <p:tgtEl>
                                          <p:spTgt spid="7"/>
                                        </p:tgtEl>
                                        <p:attrNameLst>
                                          <p:attrName>ppt_x</p:attrName>
                                          <p:attrName>ppt_y</p:attrName>
                                        </p:attrNameLst>
                                      </p:cBhvr>
                                      <p:rCtr x="5807" y="-7986"/>
                                    </p:animMotion>
                                  </p:childTnLst>
                                </p:cTn>
                              </p:par>
                              <p:par>
                                <p:cTn id="33" presetID="42" presetClass="path" presetSubtype="0" accel="50000" decel="50000" fill="hold" nodeType="withEffect">
                                  <p:stCondLst>
                                    <p:cond delay="0"/>
                                  </p:stCondLst>
                                  <p:childTnLst>
                                    <p:animMotion origin="layout" path="M 4.58333E-6 1.11111E-6 L -0.12383 0.13565 " pathEditMode="relative" rAng="0" ptsTypes="AA">
                                      <p:cBhvr>
                                        <p:cTn id="34" dur="2000" fill="hold"/>
                                        <p:tgtEl>
                                          <p:spTgt spid="8"/>
                                        </p:tgtEl>
                                        <p:attrNameLst>
                                          <p:attrName>ppt_x</p:attrName>
                                          <p:attrName>ppt_y</p:attrName>
                                        </p:attrNameLst>
                                      </p:cBhvr>
                                      <p:rCtr x="-6198" y="678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168215" y="881669"/>
            <a:ext cx="8228261" cy="5355312"/>
          </a:xfrm>
          <a:prstGeom prst="rect">
            <a:avLst/>
          </a:prstGeom>
          <a:noFill/>
        </p:spPr>
        <p:txBody>
          <a:bodyPr wrap="square" rtlCol="0">
            <a:spAutoFit/>
          </a:bodyPr>
          <a:lstStyle/>
          <a:p>
            <a:r>
              <a:rPr lang="en-US" dirty="0">
                <a:latin typeface="Calibri" panose="020F0502020204030204" pitchFamily="34" charset="0"/>
              </a:rPr>
              <a:t>He was from Gath and a Philistine giant</a:t>
            </a:r>
          </a:p>
          <a:p>
            <a:endParaRPr lang="en-US" dirty="0">
              <a:latin typeface="Calibri" panose="020F0502020204030204" pitchFamily="34" charset="0"/>
            </a:endParaRPr>
          </a:p>
          <a:p>
            <a:r>
              <a:rPr lang="en-US" dirty="0">
                <a:latin typeface="Calibri" panose="020F0502020204030204" pitchFamily="34" charset="0"/>
              </a:rPr>
              <a:t>He was about 9.9 feet (3 Meters) tall and struck fear into the hearts of Saul’s warriors</a:t>
            </a:r>
          </a:p>
          <a:p>
            <a:endParaRPr lang="en-US" dirty="0">
              <a:latin typeface="Calibri" panose="020F0502020204030204" pitchFamily="34" charset="0"/>
            </a:endParaRPr>
          </a:p>
          <a:p>
            <a:r>
              <a:rPr lang="en-US" dirty="0">
                <a:latin typeface="Calibri" panose="020F0502020204030204" pitchFamily="34" charset="0"/>
              </a:rPr>
              <a:t>He was armed with a brass helmet, a coat of mail, greaves of brass upon his legs, a shield, brass between his shoulders and his spear was “like a weaver’s beam” </a:t>
            </a:r>
          </a:p>
          <a:p>
            <a:endParaRPr lang="en-US" dirty="0">
              <a:latin typeface="Calibri" panose="020F0502020204030204" pitchFamily="34" charset="0"/>
            </a:endParaRPr>
          </a:p>
          <a:p>
            <a:r>
              <a:rPr lang="en-US" dirty="0">
                <a:latin typeface="Calibri" panose="020F0502020204030204" pitchFamily="34" charset="0"/>
              </a:rPr>
              <a:t>He challenged the Israelites for 40 days</a:t>
            </a:r>
          </a:p>
          <a:p>
            <a:endParaRPr lang="en-US" dirty="0">
              <a:latin typeface="Calibri" panose="020F0502020204030204" pitchFamily="34" charset="0"/>
            </a:endParaRPr>
          </a:p>
          <a:p>
            <a:r>
              <a:rPr lang="en-US" dirty="0">
                <a:latin typeface="Calibri" panose="020F0502020204030204" pitchFamily="34" charset="0"/>
              </a:rPr>
              <a:t>He entered into a one-on-one battle with David while the two armies watched from opposing mountain slopes</a:t>
            </a:r>
          </a:p>
          <a:p>
            <a:endParaRPr lang="en-US" dirty="0">
              <a:latin typeface="Calibri" panose="020F0502020204030204" pitchFamily="34" charset="0"/>
            </a:endParaRPr>
          </a:p>
          <a:p>
            <a:r>
              <a:rPr lang="en-US" dirty="0">
                <a:latin typeface="Calibri" panose="020F0502020204030204" pitchFamily="34" charset="0"/>
              </a:rPr>
              <a:t>He was hit by stones slung by David and died. David took the head of Goliath and presented it to Saul</a:t>
            </a:r>
          </a:p>
          <a:p>
            <a:endParaRPr lang="en-US" dirty="0">
              <a:latin typeface="Calibri" panose="020F0502020204030204" pitchFamily="34" charset="0"/>
            </a:endParaRPr>
          </a:p>
          <a:p>
            <a:r>
              <a:rPr lang="en-US" dirty="0">
                <a:latin typeface="Calibri" panose="020F0502020204030204" pitchFamily="34" charset="0"/>
              </a:rPr>
              <a:t>Goliath’s sword became a legendary icon of the victory of good over evil</a:t>
            </a:r>
          </a:p>
          <a:p>
            <a:endParaRPr lang="en-US" dirty="0">
              <a:latin typeface="Calibri" panose="020F0502020204030204" pitchFamily="34" charset="0"/>
            </a:endParaRPr>
          </a:p>
          <a:p>
            <a:r>
              <a:rPr lang="en-US" dirty="0">
                <a:latin typeface="Calibri" panose="020F0502020204030204" pitchFamily="34" charset="0"/>
              </a:rPr>
              <a:t>The sword was preserved as a religious trophy at the city of Nob and David later retrieved it when, during his flight before Saul</a:t>
            </a:r>
          </a:p>
        </p:txBody>
      </p:sp>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a:t>
            </a:r>
          </a:p>
        </p:txBody>
      </p:sp>
      <p:grpSp>
        <p:nvGrpSpPr>
          <p:cNvPr id="239" name="Group 238"/>
          <p:cNvGrpSpPr/>
          <p:nvPr/>
        </p:nvGrpSpPr>
        <p:grpSpPr>
          <a:xfrm>
            <a:off x="8419257" y="614009"/>
            <a:ext cx="3513209" cy="5650989"/>
            <a:chOff x="2473412" y="-299901"/>
            <a:chExt cx="3135164" cy="5116101"/>
          </a:xfrm>
        </p:grpSpPr>
        <p:grpSp>
          <p:nvGrpSpPr>
            <p:cNvPr id="240" name="Group 239"/>
            <p:cNvGrpSpPr/>
            <p:nvPr/>
          </p:nvGrpSpPr>
          <p:grpSpPr>
            <a:xfrm>
              <a:off x="2473412" y="-299901"/>
              <a:ext cx="2519638" cy="5116101"/>
              <a:chOff x="2473412" y="-299901"/>
              <a:chExt cx="2519638" cy="5116101"/>
            </a:xfrm>
          </p:grpSpPr>
          <p:sp>
            <p:nvSpPr>
              <p:cNvPr id="245" name="Rounded Rectangle 244"/>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rot="19975264">
                <a:off x="4276324" y="2103223"/>
                <a:ext cx="435495" cy="461460"/>
                <a:chOff x="7523084" y="1394525"/>
                <a:chExt cx="571609" cy="605105"/>
              </a:xfrm>
            </p:grpSpPr>
            <p:sp>
              <p:nvSpPr>
                <p:cNvPr id="390" name="Donut 389"/>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Donut 390"/>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Donut 391"/>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Donut 392"/>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Donut 393"/>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6" name="Donut 395"/>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7" name="Donut 396"/>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Donut 397"/>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9" name="Donut 398"/>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Donut 399"/>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1" name="Donut 400"/>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1624736" flipH="1">
                <a:off x="3356005" y="2093554"/>
                <a:ext cx="421505" cy="446636"/>
                <a:chOff x="7523084" y="1394525"/>
                <a:chExt cx="571609" cy="605105"/>
              </a:xfrm>
            </p:grpSpPr>
            <p:sp>
              <p:nvSpPr>
                <p:cNvPr id="378" name="Donut 377"/>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Donut 379"/>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Donut 380"/>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Donut 381"/>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Donut 383"/>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5" name="Donut 384"/>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Donut 385"/>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Donut 386"/>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Donut 387"/>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Donut 388"/>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1" name="Pentagon 260"/>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entagon 262"/>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63"/>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64"/>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entagon 265"/>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3408934" y="2214536"/>
                <a:ext cx="1290123" cy="1596745"/>
                <a:chOff x="6645320" y="2206779"/>
                <a:chExt cx="1281555" cy="1719317"/>
              </a:xfrm>
            </p:grpSpPr>
            <p:sp>
              <p:nvSpPr>
                <p:cNvPr id="293" name="Donut 292"/>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93"/>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onut 294"/>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Donut 295"/>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296"/>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Donut 297"/>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Donut 298"/>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Donut 299"/>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301"/>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p:cNvGrpSpPr/>
                <p:nvPr/>
              </p:nvGrpSpPr>
              <p:grpSpPr>
                <a:xfrm>
                  <a:off x="6811475" y="3593686"/>
                  <a:ext cx="981628" cy="166314"/>
                  <a:chOff x="6811475" y="3593686"/>
                  <a:chExt cx="981628" cy="166314"/>
                </a:xfrm>
              </p:grpSpPr>
              <p:grpSp>
                <p:nvGrpSpPr>
                  <p:cNvPr id="370" name="Group 369"/>
                  <p:cNvGrpSpPr/>
                  <p:nvPr/>
                </p:nvGrpSpPr>
                <p:grpSpPr>
                  <a:xfrm>
                    <a:off x="6811475" y="3596833"/>
                    <a:ext cx="981628" cy="163167"/>
                    <a:chOff x="6773320" y="3757760"/>
                    <a:chExt cx="981628" cy="163167"/>
                  </a:xfrm>
                </p:grpSpPr>
                <p:sp>
                  <p:nvSpPr>
                    <p:cNvPr id="372" name="Donut 371"/>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Donut 37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Donut 37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Donut 37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Donut 37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Donut 37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1" name="Donut 37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a:off x="6741374" y="3441414"/>
                  <a:ext cx="981628" cy="166314"/>
                  <a:chOff x="6811475" y="3593686"/>
                  <a:chExt cx="981628" cy="166314"/>
                </a:xfrm>
              </p:grpSpPr>
              <p:grpSp>
                <p:nvGrpSpPr>
                  <p:cNvPr id="362" name="Group 361"/>
                  <p:cNvGrpSpPr/>
                  <p:nvPr/>
                </p:nvGrpSpPr>
                <p:grpSpPr>
                  <a:xfrm>
                    <a:off x="6811475" y="3596833"/>
                    <a:ext cx="981628" cy="163167"/>
                    <a:chOff x="6773320" y="3757760"/>
                    <a:chExt cx="981628" cy="163167"/>
                  </a:xfrm>
                </p:grpSpPr>
                <p:sp>
                  <p:nvSpPr>
                    <p:cNvPr id="364" name="Donut 363"/>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onut 366"/>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367"/>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Donut 368"/>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3" name="Donut 362"/>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a:off x="6839316" y="3272203"/>
                  <a:ext cx="981628" cy="163167"/>
                  <a:chOff x="6773320" y="3757760"/>
                  <a:chExt cx="981628" cy="163167"/>
                </a:xfrm>
              </p:grpSpPr>
              <p:sp>
                <p:nvSpPr>
                  <p:cNvPr id="356" name="Donut 355"/>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Donut 356"/>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Donut 358"/>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Donut 359"/>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Donut 360"/>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6" name="Donut 305"/>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7" name="Group 306"/>
                <p:cNvGrpSpPr/>
                <p:nvPr/>
              </p:nvGrpSpPr>
              <p:grpSpPr>
                <a:xfrm>
                  <a:off x="6752068" y="3104101"/>
                  <a:ext cx="981628" cy="166314"/>
                  <a:chOff x="6811475" y="3593686"/>
                  <a:chExt cx="981628" cy="166314"/>
                </a:xfrm>
              </p:grpSpPr>
              <p:grpSp>
                <p:nvGrpSpPr>
                  <p:cNvPr id="348" name="Group 347"/>
                  <p:cNvGrpSpPr/>
                  <p:nvPr/>
                </p:nvGrpSpPr>
                <p:grpSpPr>
                  <a:xfrm>
                    <a:off x="6811475" y="3596833"/>
                    <a:ext cx="981628" cy="163167"/>
                    <a:chOff x="6773320" y="3757760"/>
                    <a:chExt cx="981628" cy="163167"/>
                  </a:xfrm>
                </p:grpSpPr>
                <p:sp>
                  <p:nvSpPr>
                    <p:cNvPr id="350" name="Donut 349"/>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Donut 350"/>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Donut 351"/>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Donut 352"/>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Donut 353"/>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9" name="Donut 348"/>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8" name="Donut 307"/>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310"/>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Donut 311"/>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Donut 312"/>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313"/>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5" name="Group 314"/>
                <p:cNvGrpSpPr/>
                <p:nvPr/>
              </p:nvGrpSpPr>
              <p:grpSpPr>
                <a:xfrm>
                  <a:off x="6757024" y="2815412"/>
                  <a:ext cx="956184" cy="273890"/>
                  <a:chOff x="6836919" y="3593686"/>
                  <a:chExt cx="956184" cy="273890"/>
                </a:xfrm>
              </p:grpSpPr>
              <p:grpSp>
                <p:nvGrpSpPr>
                  <p:cNvPr id="340" name="Group 339"/>
                  <p:cNvGrpSpPr/>
                  <p:nvPr/>
                </p:nvGrpSpPr>
                <p:grpSpPr>
                  <a:xfrm>
                    <a:off x="6836919" y="3596833"/>
                    <a:ext cx="956184" cy="270743"/>
                    <a:chOff x="6798764" y="3757760"/>
                    <a:chExt cx="956184" cy="270743"/>
                  </a:xfrm>
                </p:grpSpPr>
                <p:sp>
                  <p:nvSpPr>
                    <p:cNvPr id="342" name="Donut 341"/>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Donut 34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Donut 34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1" name="Donut 34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6" name="Donut 315"/>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onut 316"/>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Donut 317"/>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Donut 318"/>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onut 319"/>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Donut 321"/>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Donut 322"/>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Donut 323"/>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Donut 324"/>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Donut 325"/>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onut 326"/>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onut 327"/>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Donut 328"/>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Donut 329"/>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Donut 330"/>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Donut 331"/>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Donut 332"/>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Donut 333"/>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Donut 334"/>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Donut 335"/>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Donut 336"/>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Donut 337"/>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Donut 338"/>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Moon 267"/>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gular Pentagon 270"/>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gular Pentagon 271"/>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40"/>
              <p:cNvGrpSpPr/>
              <p:nvPr/>
            </p:nvGrpSpPr>
            <p:grpSpPr>
              <a:xfrm>
                <a:off x="3342025" y="879287"/>
                <a:ext cx="1378766" cy="972015"/>
                <a:chOff x="3657600" y="1515866"/>
                <a:chExt cx="1295400" cy="1074934"/>
              </a:xfrm>
            </p:grpSpPr>
            <p:sp>
              <p:nvSpPr>
                <p:cNvPr id="288" name="Hexagon 287"/>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2473412" y="-299901"/>
                <a:ext cx="875545" cy="3939763"/>
                <a:chOff x="2473412" y="-299901"/>
                <a:chExt cx="875545" cy="3939763"/>
              </a:xfrm>
            </p:grpSpPr>
            <p:grpSp>
              <p:nvGrpSpPr>
                <p:cNvPr id="280" name="Group 279"/>
                <p:cNvGrpSpPr/>
                <p:nvPr/>
              </p:nvGrpSpPr>
              <p:grpSpPr>
                <a:xfrm rot="15315952">
                  <a:off x="797939" y="1375572"/>
                  <a:ext cx="3936272" cy="585326"/>
                  <a:chOff x="3038393" y="4921924"/>
                  <a:chExt cx="3936272" cy="883724"/>
                </a:xfrm>
              </p:grpSpPr>
              <p:sp>
                <p:nvSpPr>
                  <p:cNvPr id="283" name="Pentagon 282"/>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ross 283"/>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hevron 285"/>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Diamond 286"/>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Rectangle 280"/>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rot="1113151">
              <a:off x="4584001" y="2589889"/>
              <a:ext cx="1024575" cy="1540884"/>
              <a:chOff x="7954304" y="3770095"/>
              <a:chExt cx="962072" cy="1371315"/>
            </a:xfrm>
          </p:grpSpPr>
          <p:sp>
            <p:nvSpPr>
              <p:cNvPr id="242" name="Oval 241"/>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(1)</a:t>
            </a:r>
          </a:p>
        </p:txBody>
      </p:sp>
      <p:sp>
        <p:nvSpPr>
          <p:cNvPr id="403" name="TextBox 402"/>
          <p:cNvSpPr txBox="1"/>
          <p:nvPr/>
        </p:nvSpPr>
        <p:spPr>
          <a:xfrm>
            <a:off x="0" y="6483500"/>
            <a:ext cx="2836718" cy="369332"/>
          </a:xfrm>
          <a:prstGeom prst="rect">
            <a:avLst/>
          </a:prstGeom>
          <a:noFill/>
        </p:spPr>
        <p:txBody>
          <a:bodyPr wrap="square" rtlCol="0">
            <a:spAutoFit/>
          </a:bodyPr>
          <a:lstStyle/>
          <a:p>
            <a:r>
              <a:rPr lang="en-US" dirty="0"/>
              <a:t>1 Samuel 17:4-11</a:t>
            </a:r>
          </a:p>
        </p:txBody>
      </p:sp>
    </p:spTree>
    <p:extLst>
      <p:ext uri="{BB962C8B-B14F-4D97-AF65-F5344CB8AC3E}">
        <p14:creationId xmlns:p14="http://schemas.microsoft.com/office/powerpoint/2010/main" val="30020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animEffect transition="in" filter="wipe(down)">
                                      <p:cBhvr>
                                        <p:cTn id="9" dur="797">
                                          <p:stCondLst>
                                            <p:cond delay="0"/>
                                          </p:stCondLst>
                                        </p:cTn>
                                        <p:tgtEl>
                                          <p:spTgt spid="239"/>
                                        </p:tgtEl>
                                      </p:cBhvr>
                                    </p:animEffect>
                                    <p:anim calcmode="lin" valueType="num">
                                      <p:cBhvr>
                                        <p:cTn id="10" dur="2505" tmFilter="0,0; 0.14,0.36; 0.43,0.73; 0.71,0.91; 1.0,1.0">
                                          <p:stCondLst>
                                            <p:cond delay="0"/>
                                          </p:stCondLst>
                                        </p:cTn>
                                        <p:tgtEl>
                                          <p:spTgt spid="239"/>
                                        </p:tgtEl>
                                        <p:attrNameLst>
                                          <p:attrName>ppt_x</p:attrName>
                                        </p:attrNameLst>
                                      </p:cBhvr>
                                      <p:tavLst>
                                        <p:tav tm="0">
                                          <p:val>
                                            <p:strVal val="#ppt_x-0.25"/>
                                          </p:val>
                                        </p:tav>
                                        <p:tav tm="100000">
                                          <p:val>
                                            <p:strVal val="#ppt_x"/>
                                          </p:val>
                                        </p:tav>
                                      </p:tavLst>
                                    </p:anim>
                                    <p:anim calcmode="lin" valueType="num">
                                      <p:cBhvr>
                                        <p:cTn id="11" dur="913" tmFilter="0.0,0.0; 0.25,0.07; 0.50,0.2; 0.75,0.467; 1.0,1.0">
                                          <p:stCondLst>
                                            <p:cond delay="0"/>
                                          </p:stCondLst>
                                        </p:cTn>
                                        <p:tgtEl>
                                          <p:spTgt spid="239"/>
                                        </p:tgtEl>
                                        <p:attrNameLst>
                                          <p:attrName>ppt_y</p:attrName>
                                        </p:attrNameLst>
                                      </p:cBhvr>
                                      <p:tavLst>
                                        <p:tav tm="0" fmla="#ppt_y-sin(pi*$)/3">
                                          <p:val>
                                            <p:fltVal val="0.5"/>
                                          </p:val>
                                        </p:tav>
                                        <p:tav tm="100000">
                                          <p:val>
                                            <p:fltVal val="1"/>
                                          </p:val>
                                        </p:tav>
                                      </p:tavLst>
                                    </p:anim>
                                    <p:anim calcmode="lin" valueType="num">
                                      <p:cBhvr>
                                        <p:cTn id="12" dur="913" tmFilter="0, 0; 0.125,0.2665; 0.25,0.4; 0.375,0.465; 0.5,0.5;  0.625,0.535; 0.75,0.6; 0.875,0.7335; 1,1">
                                          <p:stCondLst>
                                            <p:cond delay="913"/>
                                          </p:stCondLst>
                                        </p:cTn>
                                        <p:tgtEl>
                                          <p:spTgt spid="239"/>
                                        </p:tgtEl>
                                        <p:attrNameLst>
                                          <p:attrName>ppt_y</p:attrName>
                                        </p:attrNameLst>
                                      </p:cBhvr>
                                      <p:tavLst>
                                        <p:tav tm="0" fmla="#ppt_y-sin(pi*$)/9">
                                          <p:val>
                                            <p:fltVal val="0"/>
                                          </p:val>
                                        </p:tav>
                                        <p:tav tm="100000">
                                          <p:val>
                                            <p:fltVal val="1"/>
                                          </p:val>
                                        </p:tav>
                                      </p:tavLst>
                                    </p:anim>
                                    <p:anim calcmode="lin" valueType="num">
                                      <p:cBhvr>
                                        <p:cTn id="13" dur="456" tmFilter="0, 0; 0.125,0.2665; 0.25,0.4; 0.375,0.465; 0.5,0.5;  0.625,0.535; 0.75,0.6; 0.875,0.7335; 1,1">
                                          <p:stCondLst>
                                            <p:cond delay="1821"/>
                                          </p:stCondLst>
                                        </p:cTn>
                                        <p:tgtEl>
                                          <p:spTgt spid="239"/>
                                        </p:tgtEl>
                                        <p:attrNameLst>
                                          <p:attrName>ppt_y</p:attrName>
                                        </p:attrNameLst>
                                      </p:cBhvr>
                                      <p:tavLst>
                                        <p:tav tm="0" fmla="#ppt_y-sin(pi*$)/27">
                                          <p:val>
                                            <p:fltVal val="0"/>
                                          </p:val>
                                        </p:tav>
                                        <p:tav tm="100000">
                                          <p:val>
                                            <p:fltVal val="1"/>
                                          </p:val>
                                        </p:tav>
                                      </p:tavLst>
                                    </p:anim>
                                    <p:anim calcmode="lin" valueType="num">
                                      <p:cBhvr>
                                        <p:cTn id="14" dur="226" tmFilter="0, 0; 0.125,0.2665; 0.25,0.4; 0.375,0.465; 0.5,0.5;  0.625,0.535; 0.75,0.6; 0.875,0.7335; 1,1">
                                          <p:stCondLst>
                                            <p:cond delay="2277"/>
                                          </p:stCondLst>
                                        </p:cTn>
                                        <p:tgtEl>
                                          <p:spTgt spid="239"/>
                                        </p:tgtEl>
                                        <p:attrNameLst>
                                          <p:attrName>ppt_y</p:attrName>
                                        </p:attrNameLst>
                                      </p:cBhvr>
                                      <p:tavLst>
                                        <p:tav tm="0" fmla="#ppt_y-sin(pi*$)/81">
                                          <p:val>
                                            <p:fltVal val="0"/>
                                          </p:val>
                                        </p:tav>
                                        <p:tav tm="100000">
                                          <p:val>
                                            <p:fltVal val="1"/>
                                          </p:val>
                                        </p:tav>
                                      </p:tavLst>
                                    </p:anim>
                                    <p:animScale>
                                      <p:cBhvr>
                                        <p:cTn id="15" dur="36">
                                          <p:stCondLst>
                                            <p:cond delay="894"/>
                                          </p:stCondLst>
                                        </p:cTn>
                                        <p:tgtEl>
                                          <p:spTgt spid="239"/>
                                        </p:tgtEl>
                                      </p:cBhvr>
                                      <p:to x="100000" y="60000"/>
                                    </p:animScale>
                                    <p:animScale>
                                      <p:cBhvr>
                                        <p:cTn id="16" dur="228" decel="50000">
                                          <p:stCondLst>
                                            <p:cond delay="930"/>
                                          </p:stCondLst>
                                        </p:cTn>
                                        <p:tgtEl>
                                          <p:spTgt spid="239"/>
                                        </p:tgtEl>
                                      </p:cBhvr>
                                      <p:to x="100000" y="100000"/>
                                    </p:animScale>
                                    <p:animScale>
                                      <p:cBhvr>
                                        <p:cTn id="17" dur="36">
                                          <p:stCondLst>
                                            <p:cond delay="1804"/>
                                          </p:stCondLst>
                                        </p:cTn>
                                        <p:tgtEl>
                                          <p:spTgt spid="239"/>
                                        </p:tgtEl>
                                      </p:cBhvr>
                                      <p:to x="100000" y="80000"/>
                                    </p:animScale>
                                    <p:animScale>
                                      <p:cBhvr>
                                        <p:cTn id="18" dur="228" decel="50000">
                                          <p:stCondLst>
                                            <p:cond delay="1840"/>
                                          </p:stCondLst>
                                        </p:cTn>
                                        <p:tgtEl>
                                          <p:spTgt spid="239"/>
                                        </p:tgtEl>
                                      </p:cBhvr>
                                      <p:to x="100000" y="100000"/>
                                    </p:animScale>
                                    <p:animScale>
                                      <p:cBhvr>
                                        <p:cTn id="19" dur="36">
                                          <p:stCondLst>
                                            <p:cond delay="2258"/>
                                          </p:stCondLst>
                                        </p:cTn>
                                        <p:tgtEl>
                                          <p:spTgt spid="239"/>
                                        </p:tgtEl>
                                      </p:cBhvr>
                                      <p:to x="100000" y="90000"/>
                                    </p:animScale>
                                    <p:animScale>
                                      <p:cBhvr>
                                        <p:cTn id="20" dur="228" decel="50000">
                                          <p:stCondLst>
                                            <p:cond delay="2293"/>
                                          </p:stCondLst>
                                        </p:cTn>
                                        <p:tgtEl>
                                          <p:spTgt spid="239"/>
                                        </p:tgtEl>
                                      </p:cBhvr>
                                      <p:to x="100000" y="100000"/>
                                    </p:animScale>
                                    <p:animScale>
                                      <p:cBhvr>
                                        <p:cTn id="21" dur="36">
                                          <p:stCondLst>
                                            <p:cond delay="2486"/>
                                          </p:stCondLst>
                                        </p:cTn>
                                        <p:tgtEl>
                                          <p:spTgt spid="239"/>
                                        </p:tgtEl>
                                      </p:cBhvr>
                                      <p:to x="100000" y="95000"/>
                                    </p:animScale>
                                    <p:animScale>
                                      <p:cBhvr>
                                        <p:cTn id="22" dur="228" decel="50000">
                                          <p:stCondLst>
                                            <p:cond delay="2522"/>
                                          </p:stCondLst>
                                        </p:cTn>
                                        <p:tgtEl>
                                          <p:spTgt spid="2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Goliath’s Challenge</a:t>
            </a:r>
          </a:p>
        </p:txBody>
      </p:sp>
      <p:sp>
        <p:nvSpPr>
          <p:cNvPr id="3" name="Rectangle 2"/>
          <p:cNvSpPr/>
          <p:nvPr/>
        </p:nvSpPr>
        <p:spPr>
          <a:xfrm>
            <a:off x="2906971" y="869945"/>
            <a:ext cx="6096000" cy="369332"/>
          </a:xfrm>
          <a:prstGeom prst="rect">
            <a:avLst/>
          </a:prstGeom>
        </p:spPr>
        <p:txBody>
          <a:bodyPr>
            <a:spAutoFit/>
          </a:bodyPr>
          <a:lstStyle/>
          <a:p>
            <a:pPr algn="ctr"/>
            <a:r>
              <a:rPr lang="en-US" dirty="0">
                <a:solidFill>
                  <a:srgbClr val="333333"/>
                </a:solidFill>
                <a:latin typeface="Calibri" panose="020F0502020204030204" pitchFamily="34" charset="0"/>
              </a:rPr>
              <a:t>The Israelites could hear him for 40 days:</a:t>
            </a:r>
            <a:endParaRPr lang="en-US" dirty="0"/>
          </a:p>
        </p:txBody>
      </p:sp>
      <p:sp>
        <p:nvSpPr>
          <p:cNvPr id="8" name="Rectangle 7"/>
          <p:cNvSpPr/>
          <p:nvPr/>
        </p:nvSpPr>
        <p:spPr>
          <a:xfrm>
            <a:off x="5548458" y="1594682"/>
            <a:ext cx="5465906" cy="4893647"/>
          </a:xfrm>
          <a:prstGeom prst="rect">
            <a:avLst/>
          </a:prstGeom>
        </p:spPr>
        <p:txBody>
          <a:bodyPr wrap="square">
            <a:spAutoFit/>
          </a:bodyPr>
          <a:lstStyle/>
          <a:p>
            <a:pPr fontAlgn="base"/>
            <a:r>
              <a:rPr lang="en-US" sz="2400" dirty="0"/>
              <a:t> Why are ye come out to set </a:t>
            </a:r>
            <a:r>
              <a:rPr lang="en-US" sz="2400" i="1" dirty="0"/>
              <a:t>your</a:t>
            </a:r>
            <a:r>
              <a:rPr lang="en-US" sz="2400" dirty="0"/>
              <a:t> battle in array? </a:t>
            </a:r>
            <a:r>
              <a:rPr lang="en-US" sz="2400" i="1" dirty="0"/>
              <a:t>am</a:t>
            </a:r>
            <a:r>
              <a:rPr lang="en-US" sz="2400" dirty="0"/>
              <a:t> not I a Philistine, and ye servants to Saul? choose you a man for you and let him come down to me.</a:t>
            </a:r>
          </a:p>
          <a:p>
            <a:pPr fontAlgn="base"/>
            <a:endParaRPr lang="en-US" sz="2400" dirty="0"/>
          </a:p>
          <a:p>
            <a:pPr fontAlgn="base"/>
            <a:r>
              <a:rPr lang="en-US" sz="2400" dirty="0"/>
              <a:t>If he be able to fight with me, and to kill me, then will we be your servants: but if I prevail against him, and kill him, then shall ye be our servants, and serve us.</a:t>
            </a:r>
          </a:p>
          <a:p>
            <a:pPr fontAlgn="base"/>
            <a:endParaRPr lang="en-US" sz="2400" dirty="0"/>
          </a:p>
          <a:p>
            <a:pPr fontAlgn="base"/>
            <a:r>
              <a:rPr lang="en-US" sz="2400" dirty="0"/>
              <a:t>And the Philistine said, I defy the armies of Israel this day; give me a man, that we may fight together.</a:t>
            </a:r>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186026" y="6474402"/>
            <a:ext cx="6096000" cy="369332"/>
          </a:xfrm>
          <a:prstGeom prst="rect">
            <a:avLst/>
          </a:prstGeom>
        </p:spPr>
        <p:txBody>
          <a:bodyPr>
            <a:spAutoFit/>
          </a:bodyPr>
          <a:lstStyle/>
          <a:p>
            <a:r>
              <a:rPr lang="en-US" dirty="0">
                <a:solidFill>
                  <a:srgbClr val="333333"/>
                </a:solidFill>
                <a:latin typeface="Calibri" panose="020F0502020204030204" pitchFamily="34" charset="0"/>
              </a:rPr>
              <a:t>1 Samuel: 17:8-10 </a:t>
            </a:r>
            <a:endParaRPr lang="en-US" dirty="0"/>
          </a:p>
        </p:txBody>
      </p:sp>
      <p:pic>
        <p:nvPicPr>
          <p:cNvPr id="10" name="Picture 9">
            <a:extLst>
              <a:ext uri="{FF2B5EF4-FFF2-40B4-BE49-F238E27FC236}">
                <a16:creationId xmlns:a16="http://schemas.microsoft.com/office/drawing/2014/main" id="{890C55C7-BE11-1B91-BE8A-B7AD283DFDC5}"/>
              </a:ext>
            </a:extLst>
          </p:cNvPr>
          <p:cNvPicPr>
            <a:picLocks noChangeAspect="1"/>
          </p:cNvPicPr>
          <p:nvPr/>
        </p:nvPicPr>
        <p:blipFill>
          <a:blip r:embed="rId3"/>
          <a:stretch>
            <a:fillRect/>
          </a:stretch>
        </p:blipFill>
        <p:spPr>
          <a:xfrm>
            <a:off x="1083305" y="2023667"/>
            <a:ext cx="3760085" cy="3654167"/>
          </a:xfrm>
          <a:prstGeom prst="rect">
            <a:avLst/>
          </a:prstGeom>
        </p:spPr>
      </p:pic>
    </p:spTree>
    <p:extLst>
      <p:ext uri="{BB962C8B-B14F-4D97-AF65-F5344CB8AC3E}">
        <p14:creationId xmlns:p14="http://schemas.microsoft.com/office/powerpoint/2010/main" val="36394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David’s Brothers</a:t>
            </a:r>
          </a:p>
        </p:txBody>
      </p:sp>
      <p:sp>
        <p:nvSpPr>
          <p:cNvPr id="3" name="Rectangle 2"/>
          <p:cNvSpPr/>
          <p:nvPr/>
        </p:nvSpPr>
        <p:spPr>
          <a:xfrm>
            <a:off x="3209957" y="4628165"/>
            <a:ext cx="6096000" cy="1477328"/>
          </a:xfrm>
          <a:prstGeom prst="rect">
            <a:avLst/>
          </a:prstGeom>
        </p:spPr>
        <p:txBody>
          <a:bodyPr>
            <a:spAutoFit/>
          </a:bodyPr>
          <a:lstStyle/>
          <a:p>
            <a:r>
              <a:rPr lang="en-US" dirty="0">
                <a:solidFill>
                  <a:srgbClr val="333333"/>
                </a:solidFill>
                <a:latin typeface="Calibri" panose="020F0502020204030204" pitchFamily="34" charset="0"/>
              </a:rPr>
              <a:t>David was at home tending his father’s sheep.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David’s father gave him food to take to his brothers, who were soldiers in the army of Israel, with instructions to see how they were doing at the battlefront.</a:t>
            </a:r>
            <a:endParaRPr lang="en-US" dirty="0"/>
          </a:p>
        </p:txBody>
      </p:sp>
      <p:sp>
        <p:nvSpPr>
          <p:cNvPr id="4" name="Rectangle 3"/>
          <p:cNvSpPr/>
          <p:nvPr/>
        </p:nvSpPr>
        <p:spPr>
          <a:xfrm>
            <a:off x="6210300" y="2191483"/>
            <a:ext cx="5032754" cy="1200329"/>
          </a:xfrm>
          <a:prstGeom prst="rect">
            <a:avLst/>
          </a:prstGeom>
        </p:spPr>
        <p:txBody>
          <a:bodyPr wrap="square">
            <a:spAutoFit/>
          </a:bodyPr>
          <a:lstStyle/>
          <a:p>
            <a:r>
              <a:rPr lang="en-US" sz="2400" dirty="0">
                <a:solidFill>
                  <a:srgbClr val="333333"/>
                </a:solidFill>
                <a:latin typeface="Calibri" panose="020F0502020204030204" pitchFamily="34" charset="0"/>
              </a:rPr>
              <a:t>Eliab the firstborn, and next unto him Abinadab, and the third Shammah were with Saul on the battlefield.</a:t>
            </a:r>
            <a:endParaRPr lang="en-US" sz="2400" dirty="0">
              <a:latin typeface="Calibri" panose="020F0502020204030204" pitchFamily="34" charset="0"/>
            </a:endParaRPr>
          </a:p>
        </p:txBody>
      </p:sp>
      <p:grpSp>
        <p:nvGrpSpPr>
          <p:cNvPr id="203" name="Group 202"/>
          <p:cNvGrpSpPr/>
          <p:nvPr/>
        </p:nvGrpSpPr>
        <p:grpSpPr>
          <a:xfrm>
            <a:off x="7037045" y="906598"/>
            <a:ext cx="1079863" cy="1114697"/>
            <a:chOff x="1862372" y="1341167"/>
            <a:chExt cx="1079863" cy="1114697"/>
          </a:xfrm>
        </p:grpSpPr>
        <p:grpSp>
          <p:nvGrpSpPr>
            <p:cNvPr id="204" name="Group 203"/>
            <p:cNvGrpSpPr/>
            <p:nvPr/>
          </p:nvGrpSpPr>
          <p:grpSpPr>
            <a:xfrm>
              <a:off x="1862372" y="1341167"/>
              <a:ext cx="1079863" cy="1114697"/>
              <a:chOff x="4136575" y="5274271"/>
              <a:chExt cx="1079863" cy="1114697"/>
            </a:xfrm>
          </p:grpSpPr>
          <p:grpSp>
            <p:nvGrpSpPr>
              <p:cNvPr id="206" name="Group 205"/>
              <p:cNvGrpSpPr/>
              <p:nvPr/>
            </p:nvGrpSpPr>
            <p:grpSpPr>
              <a:xfrm>
                <a:off x="4136575" y="5274271"/>
                <a:ext cx="1079863" cy="1114697"/>
                <a:chOff x="987717" y="3230880"/>
                <a:chExt cx="1079863" cy="1114697"/>
              </a:xfrm>
            </p:grpSpPr>
            <p:sp>
              <p:nvSpPr>
                <p:cNvPr id="215" name="Rectangle 21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ame 21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a:off x="4349668" y="5419332"/>
                <a:ext cx="636697" cy="846739"/>
                <a:chOff x="6153670" y="1448541"/>
                <a:chExt cx="1783130" cy="2371375"/>
              </a:xfrm>
            </p:grpSpPr>
            <p:sp>
              <p:nvSpPr>
                <p:cNvPr id="208" name="Cloud 207"/>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6580130" y="3001388"/>
                  <a:ext cx="972836" cy="81852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Pentagon 204"/>
            <p:cNvSpPr/>
            <p:nvPr/>
          </p:nvSpPr>
          <p:spPr>
            <a:xfrm rot="16603028">
              <a:off x="2301194" y="1987001"/>
              <a:ext cx="620827" cy="9594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8271866" y="906597"/>
            <a:ext cx="1079863" cy="1114697"/>
            <a:chOff x="1968883" y="5048638"/>
            <a:chExt cx="1079863" cy="1114697"/>
          </a:xfrm>
        </p:grpSpPr>
        <p:sp>
          <p:nvSpPr>
            <p:cNvPr id="218" name="Rectangle 217"/>
            <p:cNvSpPr/>
            <p:nvPr/>
          </p:nvSpPr>
          <p:spPr>
            <a:xfrm>
              <a:off x="1991360" y="5066055"/>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5693554">
              <a:off x="2242956" y="5139919"/>
              <a:ext cx="528547" cy="63669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2334251" y="5748169"/>
              <a:ext cx="347368" cy="29226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439900" y="5581864"/>
              <a:ext cx="170970" cy="2334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350536" y="5331054"/>
              <a:ext cx="331084" cy="443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2366379" y="5185450"/>
              <a:ext cx="259928" cy="270504"/>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23"/>
            <p:cNvSpPr/>
            <p:nvPr/>
          </p:nvSpPr>
          <p:spPr>
            <a:xfrm rot="15148368">
              <a:off x="1901777" y="5729520"/>
              <a:ext cx="727628" cy="108466"/>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ame 224"/>
            <p:cNvSpPr/>
            <p:nvPr/>
          </p:nvSpPr>
          <p:spPr>
            <a:xfrm>
              <a:off x="1968883" y="5048638"/>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225"/>
          <p:cNvGrpSpPr/>
          <p:nvPr/>
        </p:nvGrpSpPr>
        <p:grpSpPr>
          <a:xfrm>
            <a:off x="9534764" y="936966"/>
            <a:ext cx="1024713" cy="1005310"/>
            <a:chOff x="4068513" y="2132272"/>
            <a:chExt cx="1024713" cy="1005310"/>
          </a:xfrm>
        </p:grpSpPr>
        <p:sp>
          <p:nvSpPr>
            <p:cNvPr id="227" name="Rectangle 226"/>
            <p:cNvSpPr/>
            <p:nvPr/>
          </p:nvSpPr>
          <p:spPr>
            <a:xfrm>
              <a:off x="4068513" y="2132272"/>
              <a:ext cx="1024713" cy="1005310"/>
            </a:xfrm>
            <a:prstGeom prst="rect">
              <a:avLst/>
            </a:prstGeom>
            <a:solidFill>
              <a:schemeClr val="tx2">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232788" y="2179787"/>
              <a:ext cx="675610" cy="925762"/>
              <a:chOff x="4116891" y="4369459"/>
              <a:chExt cx="885618" cy="1213528"/>
            </a:xfrm>
          </p:grpSpPr>
          <p:grpSp>
            <p:nvGrpSpPr>
              <p:cNvPr id="230" name="Group 229"/>
              <p:cNvGrpSpPr/>
              <p:nvPr/>
            </p:nvGrpSpPr>
            <p:grpSpPr>
              <a:xfrm flipH="1">
                <a:off x="4683689" y="4678427"/>
                <a:ext cx="318820" cy="792686"/>
                <a:chOff x="4580952" y="1323647"/>
                <a:chExt cx="664589" cy="792389"/>
              </a:xfrm>
              <a:solidFill>
                <a:schemeClr val="bg1">
                  <a:lumMod val="50000"/>
                </a:schemeClr>
              </a:solidFill>
            </p:grpSpPr>
            <p:sp>
              <p:nvSpPr>
                <p:cNvPr id="411" name="Moon 410"/>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4116891" y="4679644"/>
                <a:ext cx="318820" cy="806537"/>
                <a:chOff x="4580952" y="1323647"/>
                <a:chExt cx="664589" cy="792389"/>
              </a:xfrm>
              <a:solidFill>
                <a:schemeClr val="bg1">
                  <a:lumMod val="50000"/>
                </a:schemeClr>
              </a:solidFill>
            </p:grpSpPr>
            <p:sp>
              <p:nvSpPr>
                <p:cNvPr id="409" name="Moon 408"/>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rot="20403615">
                <a:off x="4149328" y="4959089"/>
                <a:ext cx="178179" cy="365187"/>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466315">
                <a:off x="4815266" y="4975763"/>
                <a:ext cx="163321" cy="367708"/>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a:off x="4289504" y="5135382"/>
                <a:ext cx="510936" cy="447605"/>
              </a:xfrm>
              <a:prstGeom prst="trapezoid">
                <a:avLst>
                  <a:gd name="adj" fmla="val 10276"/>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8"/>
              <p:cNvGrpSpPr/>
              <p:nvPr/>
            </p:nvGrpSpPr>
            <p:grpSpPr>
              <a:xfrm>
                <a:off x="4223425" y="4419556"/>
                <a:ext cx="657990" cy="804210"/>
                <a:chOff x="2819400" y="1066800"/>
                <a:chExt cx="1828800" cy="1676400"/>
              </a:xfrm>
              <a:solidFill>
                <a:schemeClr val="bg1">
                  <a:lumMod val="50000"/>
                </a:schemeClr>
              </a:solidFill>
            </p:grpSpPr>
            <p:sp>
              <p:nvSpPr>
                <p:cNvPr id="405" name="Oval 40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6174437">
                  <a:off x="3123439" y="969223"/>
                  <a:ext cx="566425" cy="1056518"/>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6938956">
                  <a:off x="3469398" y="943473"/>
                  <a:ext cx="657417" cy="904071"/>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3266913" y="1226742"/>
                  <a:ext cx="954298" cy="410886"/>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216198" y="4369459"/>
                <a:ext cx="693621" cy="545322"/>
                <a:chOff x="5209995" y="2728815"/>
                <a:chExt cx="1132515" cy="1136740"/>
              </a:xfrm>
              <a:solidFill>
                <a:schemeClr val="bg2">
                  <a:lumMod val="90000"/>
                </a:schemeClr>
              </a:solidFill>
            </p:grpSpPr>
            <p:sp>
              <p:nvSpPr>
                <p:cNvPr id="403" name="Chord 402"/>
                <p:cNvSpPr/>
                <p:nvPr/>
              </p:nvSpPr>
              <p:spPr>
                <a:xfrm rot="4451877">
                  <a:off x="5187117" y="2751693"/>
                  <a:ext cx="1136740" cy="1090983"/>
                </a:xfrm>
                <a:prstGeom prst="chord">
                  <a:avLst>
                    <a:gd name="adj1" fmla="val 7288814"/>
                    <a:gd name="adj2" fmla="val 1620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tored Data 403"/>
                <p:cNvSpPr/>
                <p:nvPr/>
              </p:nvSpPr>
              <p:spPr>
                <a:xfrm rot="5400000">
                  <a:off x="5650775" y="2674445"/>
                  <a:ext cx="290693" cy="1092777"/>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Pentagon 228"/>
            <p:cNvSpPr/>
            <p:nvPr/>
          </p:nvSpPr>
          <p:spPr>
            <a:xfrm rot="17635294">
              <a:off x="4514646" y="2744239"/>
              <a:ext cx="685172" cy="74614"/>
            </a:xfrm>
            <a:prstGeom prst="homePlate">
              <a:avLst>
                <a:gd name="adj" fmla="val 23918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p:cNvSpPr/>
          <p:nvPr/>
        </p:nvSpPr>
        <p:spPr>
          <a:xfrm>
            <a:off x="9506687" y="906597"/>
            <a:ext cx="1123213" cy="1098372"/>
          </a:xfrm>
          <a:prstGeom prst="frame">
            <a:avLst>
              <a:gd name="adj1" fmla="val 682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5" name="Group 484"/>
          <p:cNvGrpSpPr/>
          <p:nvPr/>
        </p:nvGrpSpPr>
        <p:grpSpPr>
          <a:xfrm>
            <a:off x="3098107" y="2980819"/>
            <a:ext cx="1101711" cy="694903"/>
            <a:chOff x="3468098" y="4356424"/>
            <a:chExt cx="2312313" cy="1732618"/>
          </a:xfrm>
        </p:grpSpPr>
        <p:sp>
          <p:nvSpPr>
            <p:cNvPr id="486" name="Trapezoid 485"/>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loud 489"/>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Cloud 490"/>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491"/>
            <p:cNvGrpSpPr/>
            <p:nvPr/>
          </p:nvGrpSpPr>
          <p:grpSpPr>
            <a:xfrm>
              <a:off x="3468098" y="4356424"/>
              <a:ext cx="1159080" cy="1168437"/>
              <a:chOff x="4284932" y="881260"/>
              <a:chExt cx="1159080" cy="1168437"/>
            </a:xfrm>
          </p:grpSpPr>
          <p:grpSp>
            <p:nvGrpSpPr>
              <p:cNvPr id="493" name="Group 492"/>
              <p:cNvGrpSpPr/>
              <p:nvPr/>
            </p:nvGrpSpPr>
            <p:grpSpPr>
              <a:xfrm rot="2406796" flipH="1">
                <a:off x="5182014" y="1035478"/>
                <a:ext cx="261998" cy="327183"/>
                <a:chOff x="3672310" y="4939414"/>
                <a:chExt cx="327111" cy="340655"/>
              </a:xfrm>
            </p:grpSpPr>
            <p:sp>
              <p:nvSpPr>
                <p:cNvPr id="506" name="Flowchart: Delay 505"/>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Delay 506"/>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rot="19193204">
                <a:off x="4284932" y="1009735"/>
                <a:ext cx="261998" cy="327183"/>
                <a:chOff x="3672310" y="4939414"/>
                <a:chExt cx="327111" cy="340655"/>
              </a:xfrm>
            </p:grpSpPr>
            <p:sp>
              <p:nvSpPr>
                <p:cNvPr id="504" name="Flowchart: Delay 503"/>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Delay 504"/>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Teardrop 494"/>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Pie 496"/>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8" name="Group 497"/>
              <p:cNvGrpSpPr/>
              <p:nvPr/>
            </p:nvGrpSpPr>
            <p:grpSpPr>
              <a:xfrm>
                <a:off x="4508619" y="1370505"/>
                <a:ext cx="230546" cy="286299"/>
                <a:chOff x="3952826" y="5337540"/>
                <a:chExt cx="135603" cy="151910"/>
              </a:xfrm>
            </p:grpSpPr>
            <p:sp>
              <p:nvSpPr>
                <p:cNvPr id="502" name="Oval 501"/>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p:cNvGrpSpPr/>
              <p:nvPr/>
            </p:nvGrpSpPr>
            <p:grpSpPr>
              <a:xfrm>
                <a:off x="5005922" y="1359834"/>
                <a:ext cx="230546" cy="286299"/>
                <a:chOff x="4133631" y="5337540"/>
                <a:chExt cx="135603" cy="151910"/>
              </a:xfrm>
            </p:grpSpPr>
            <p:sp>
              <p:nvSpPr>
                <p:cNvPr id="500" name="Oval 499"/>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8" name="Group 507"/>
          <p:cNvGrpSpPr/>
          <p:nvPr/>
        </p:nvGrpSpPr>
        <p:grpSpPr>
          <a:xfrm>
            <a:off x="3653312" y="3248328"/>
            <a:ext cx="1333102" cy="998894"/>
            <a:chOff x="3468098" y="4356424"/>
            <a:chExt cx="2312313" cy="1732618"/>
          </a:xfrm>
        </p:grpSpPr>
        <p:sp>
          <p:nvSpPr>
            <p:cNvPr id="509" name="Trapezoid 508"/>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loud 513"/>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514"/>
            <p:cNvGrpSpPr/>
            <p:nvPr/>
          </p:nvGrpSpPr>
          <p:grpSpPr>
            <a:xfrm>
              <a:off x="3468098" y="4356424"/>
              <a:ext cx="1159080" cy="1168437"/>
              <a:chOff x="4284932" y="881260"/>
              <a:chExt cx="1159080" cy="1168437"/>
            </a:xfrm>
          </p:grpSpPr>
          <p:grpSp>
            <p:nvGrpSpPr>
              <p:cNvPr id="516" name="Group 515"/>
              <p:cNvGrpSpPr/>
              <p:nvPr/>
            </p:nvGrpSpPr>
            <p:grpSpPr>
              <a:xfrm rot="2406796" flipH="1">
                <a:off x="5182014" y="1035478"/>
                <a:ext cx="261998" cy="327183"/>
                <a:chOff x="3672310" y="4939414"/>
                <a:chExt cx="327111" cy="340655"/>
              </a:xfrm>
            </p:grpSpPr>
            <p:sp>
              <p:nvSpPr>
                <p:cNvPr id="529" name="Flowchart: Delay 528"/>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Delay 529"/>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516"/>
              <p:cNvGrpSpPr/>
              <p:nvPr/>
            </p:nvGrpSpPr>
            <p:grpSpPr>
              <a:xfrm rot="19193204">
                <a:off x="4284932" y="1009735"/>
                <a:ext cx="261998" cy="327183"/>
                <a:chOff x="3672310" y="4939414"/>
                <a:chExt cx="327111" cy="340655"/>
              </a:xfrm>
            </p:grpSpPr>
            <p:sp>
              <p:nvSpPr>
                <p:cNvPr id="527" name="Flowchart: Delay 526"/>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Delay 527"/>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 name="Teardrop 517"/>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Pie 519"/>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1" name="Group 520"/>
              <p:cNvGrpSpPr/>
              <p:nvPr/>
            </p:nvGrpSpPr>
            <p:grpSpPr>
              <a:xfrm>
                <a:off x="4508619" y="1370505"/>
                <a:ext cx="230546" cy="286299"/>
                <a:chOff x="3952826" y="5337540"/>
                <a:chExt cx="135603" cy="151910"/>
              </a:xfrm>
            </p:grpSpPr>
            <p:sp>
              <p:nvSpPr>
                <p:cNvPr id="525" name="Oval 524"/>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5005922" y="1359834"/>
                <a:ext cx="230546" cy="286299"/>
                <a:chOff x="4133631" y="5337540"/>
                <a:chExt cx="135603" cy="151910"/>
              </a:xfrm>
            </p:grpSpPr>
            <p:sp>
              <p:nvSpPr>
                <p:cNvPr id="523" name="Oval 522"/>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1" name="Group 530"/>
          <p:cNvGrpSpPr/>
          <p:nvPr/>
        </p:nvGrpSpPr>
        <p:grpSpPr>
          <a:xfrm flipH="1">
            <a:off x="268787" y="3105600"/>
            <a:ext cx="1333102" cy="998894"/>
            <a:chOff x="3468098" y="4356424"/>
            <a:chExt cx="2312313" cy="1732618"/>
          </a:xfrm>
        </p:grpSpPr>
        <p:sp>
          <p:nvSpPr>
            <p:cNvPr id="532" name="Trapezoid 531"/>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536"/>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537"/>
            <p:cNvGrpSpPr/>
            <p:nvPr/>
          </p:nvGrpSpPr>
          <p:grpSpPr>
            <a:xfrm>
              <a:off x="3468098" y="4356424"/>
              <a:ext cx="1159080" cy="1168437"/>
              <a:chOff x="4284932" y="881260"/>
              <a:chExt cx="1159080" cy="1168437"/>
            </a:xfrm>
          </p:grpSpPr>
          <p:grpSp>
            <p:nvGrpSpPr>
              <p:cNvPr id="539" name="Group 538"/>
              <p:cNvGrpSpPr/>
              <p:nvPr/>
            </p:nvGrpSpPr>
            <p:grpSpPr>
              <a:xfrm rot="2406796" flipH="1">
                <a:off x="5182014" y="1035478"/>
                <a:ext cx="261998" cy="327183"/>
                <a:chOff x="3672310" y="4939414"/>
                <a:chExt cx="327111" cy="340655"/>
              </a:xfrm>
            </p:grpSpPr>
            <p:sp>
              <p:nvSpPr>
                <p:cNvPr id="552" name="Flowchart: Delay 551"/>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lowchart: Delay 552"/>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rot="19193204">
                <a:off x="4284932" y="1009735"/>
                <a:ext cx="261998" cy="327183"/>
                <a:chOff x="3672310" y="4939414"/>
                <a:chExt cx="327111" cy="340655"/>
              </a:xfrm>
            </p:grpSpPr>
            <p:sp>
              <p:nvSpPr>
                <p:cNvPr id="550" name="Flowchart: Delay 54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Delay 55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1" name="Teardrop 540"/>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loud 541"/>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ie 542"/>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4" name="Group 543"/>
              <p:cNvGrpSpPr/>
              <p:nvPr/>
            </p:nvGrpSpPr>
            <p:grpSpPr>
              <a:xfrm>
                <a:off x="4508619" y="1370505"/>
                <a:ext cx="230546" cy="286299"/>
                <a:chOff x="3952826" y="5337540"/>
                <a:chExt cx="135603" cy="151910"/>
              </a:xfrm>
            </p:grpSpPr>
            <p:sp>
              <p:nvSpPr>
                <p:cNvPr id="548" name="Oval 547"/>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544"/>
              <p:cNvGrpSpPr/>
              <p:nvPr/>
            </p:nvGrpSpPr>
            <p:grpSpPr>
              <a:xfrm>
                <a:off x="5005922" y="1359834"/>
                <a:ext cx="230546" cy="286299"/>
                <a:chOff x="4133631" y="5337540"/>
                <a:chExt cx="135603" cy="151910"/>
              </a:xfrm>
            </p:grpSpPr>
            <p:sp>
              <p:nvSpPr>
                <p:cNvPr id="546" name="Oval 545"/>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1326825" y="906597"/>
            <a:ext cx="2652820" cy="3186139"/>
            <a:chOff x="1326825" y="906597"/>
            <a:chExt cx="2652820" cy="3186139"/>
          </a:xfrm>
        </p:grpSpPr>
        <p:grpSp>
          <p:nvGrpSpPr>
            <p:cNvPr id="413" name="Group 412"/>
            <p:cNvGrpSpPr/>
            <p:nvPr/>
          </p:nvGrpSpPr>
          <p:grpSpPr>
            <a:xfrm>
              <a:off x="1326825" y="906597"/>
              <a:ext cx="1596763" cy="3186139"/>
              <a:chOff x="4289995" y="670637"/>
              <a:chExt cx="1917016" cy="3825163"/>
            </a:xfrm>
          </p:grpSpPr>
          <p:sp>
            <p:nvSpPr>
              <p:cNvPr id="414" name="Cloud 413"/>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19"/>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Cloud 420"/>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Isosceles Triangle 422"/>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apezoid 426"/>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p:cNvGrpSpPr/>
              <p:nvPr/>
            </p:nvGrpSpPr>
            <p:grpSpPr>
              <a:xfrm>
                <a:off x="4551845" y="865726"/>
                <a:ext cx="1371600" cy="445287"/>
                <a:chOff x="6629400" y="1582164"/>
                <a:chExt cx="2051348" cy="665965"/>
              </a:xfrm>
            </p:grpSpPr>
            <p:grpSp>
              <p:nvGrpSpPr>
                <p:cNvPr id="465" name="Group 464"/>
                <p:cNvGrpSpPr/>
                <p:nvPr/>
              </p:nvGrpSpPr>
              <p:grpSpPr>
                <a:xfrm>
                  <a:off x="6629400" y="1582164"/>
                  <a:ext cx="2051348" cy="665965"/>
                  <a:chOff x="5406518" y="633972"/>
                  <a:chExt cx="3662823" cy="743377"/>
                </a:xfrm>
              </p:grpSpPr>
              <p:grpSp>
                <p:nvGrpSpPr>
                  <p:cNvPr id="470" name="Group 469"/>
                  <p:cNvGrpSpPr/>
                  <p:nvPr/>
                </p:nvGrpSpPr>
                <p:grpSpPr>
                  <a:xfrm>
                    <a:off x="5406518" y="638327"/>
                    <a:ext cx="915268" cy="739022"/>
                    <a:chOff x="5406518" y="638327"/>
                    <a:chExt cx="915268" cy="739022"/>
                  </a:xfrm>
                </p:grpSpPr>
                <p:sp>
                  <p:nvSpPr>
                    <p:cNvPr id="483" name="Cross 48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6333981" y="633972"/>
                    <a:ext cx="915268" cy="739022"/>
                    <a:chOff x="5406518" y="638327"/>
                    <a:chExt cx="915268" cy="739022"/>
                  </a:xfrm>
                </p:grpSpPr>
                <p:sp>
                  <p:nvSpPr>
                    <p:cNvPr id="481" name="Cross 48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7257090" y="633972"/>
                    <a:ext cx="915268" cy="739022"/>
                    <a:chOff x="5406518" y="638327"/>
                    <a:chExt cx="915268" cy="739022"/>
                  </a:xfrm>
                </p:grpSpPr>
                <p:sp>
                  <p:nvSpPr>
                    <p:cNvPr id="479" name="Cross 47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a:off x="8154073" y="633973"/>
                    <a:ext cx="915268" cy="739022"/>
                    <a:chOff x="5406518" y="638327"/>
                    <a:chExt cx="915268" cy="739022"/>
                  </a:xfrm>
                </p:grpSpPr>
                <p:sp>
                  <p:nvSpPr>
                    <p:cNvPr id="477" name="Cross 4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Diamond 47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6-Point Star 46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6-Point Star 46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6-Point Star 46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6-Point Star 46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rot="1293597">
                <a:off x="4559537" y="3170813"/>
                <a:ext cx="475099" cy="1031721"/>
                <a:chOff x="6677328" y="4049616"/>
                <a:chExt cx="948594" cy="2064381"/>
              </a:xfrm>
            </p:grpSpPr>
            <p:sp>
              <p:nvSpPr>
                <p:cNvPr id="451" name="Flowchart: Summing Junction 450"/>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Summing Junction 452"/>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25"/>
                <p:cNvGrpSpPr/>
                <p:nvPr/>
              </p:nvGrpSpPr>
              <p:grpSpPr>
                <a:xfrm>
                  <a:off x="6677328" y="5006366"/>
                  <a:ext cx="948594" cy="1107631"/>
                  <a:chOff x="3124200" y="3339059"/>
                  <a:chExt cx="2743200" cy="2854839"/>
                </a:xfrm>
                <a:solidFill>
                  <a:srgbClr val="C85F08"/>
                </a:solidFill>
              </p:grpSpPr>
              <p:sp>
                <p:nvSpPr>
                  <p:cNvPr id="458" name="Oval 457"/>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28"/>
                  <p:cNvGrpSpPr/>
                  <p:nvPr/>
                </p:nvGrpSpPr>
                <p:grpSpPr>
                  <a:xfrm>
                    <a:off x="3481299" y="3932118"/>
                    <a:ext cx="1960410" cy="156892"/>
                    <a:chOff x="3131612" y="1661854"/>
                    <a:chExt cx="4419488" cy="312758"/>
                  </a:xfrm>
                  <a:grpFill/>
                </p:grpSpPr>
                <p:sp>
                  <p:nvSpPr>
                    <p:cNvPr id="461" name="Flowchart: Summing Junction 460"/>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61"/>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462"/>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463"/>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0" name="Group 429"/>
              <p:cNvGrpSpPr/>
              <p:nvPr/>
            </p:nvGrpSpPr>
            <p:grpSpPr>
              <a:xfrm>
                <a:off x="4772460" y="3040042"/>
                <a:ext cx="891251" cy="289343"/>
                <a:chOff x="6629400" y="1582164"/>
                <a:chExt cx="2051348" cy="665965"/>
              </a:xfrm>
            </p:grpSpPr>
            <p:grpSp>
              <p:nvGrpSpPr>
                <p:cNvPr id="431" name="Group 430"/>
                <p:cNvGrpSpPr/>
                <p:nvPr/>
              </p:nvGrpSpPr>
              <p:grpSpPr>
                <a:xfrm>
                  <a:off x="6629400" y="1582164"/>
                  <a:ext cx="2051348" cy="665965"/>
                  <a:chOff x="5406518" y="633972"/>
                  <a:chExt cx="3662823" cy="743377"/>
                </a:xfrm>
              </p:grpSpPr>
              <p:grpSp>
                <p:nvGrpSpPr>
                  <p:cNvPr id="436" name="Group 435"/>
                  <p:cNvGrpSpPr/>
                  <p:nvPr/>
                </p:nvGrpSpPr>
                <p:grpSpPr>
                  <a:xfrm>
                    <a:off x="5406518" y="638327"/>
                    <a:ext cx="915268" cy="739022"/>
                    <a:chOff x="5406518" y="638327"/>
                    <a:chExt cx="915268" cy="739022"/>
                  </a:xfrm>
                </p:grpSpPr>
                <p:sp>
                  <p:nvSpPr>
                    <p:cNvPr id="449" name="Cross 44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6333981" y="633972"/>
                    <a:ext cx="915268" cy="739022"/>
                    <a:chOff x="5406518" y="638327"/>
                    <a:chExt cx="915268" cy="739022"/>
                  </a:xfrm>
                </p:grpSpPr>
                <p:sp>
                  <p:nvSpPr>
                    <p:cNvPr id="447" name="Cross 44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7257090" y="633972"/>
                    <a:ext cx="915268" cy="739022"/>
                    <a:chOff x="5406518" y="638327"/>
                    <a:chExt cx="915268" cy="739022"/>
                  </a:xfrm>
                </p:grpSpPr>
                <p:sp>
                  <p:nvSpPr>
                    <p:cNvPr id="445" name="Cross 44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8154073" y="633973"/>
                    <a:ext cx="915268" cy="739022"/>
                    <a:chOff x="5406518" y="638327"/>
                    <a:chExt cx="915268" cy="739022"/>
                  </a:xfrm>
                </p:grpSpPr>
                <p:sp>
                  <p:nvSpPr>
                    <p:cNvPr id="443" name="Cross 4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Diamond 43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6-Point Star 43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6-Point Star 43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6-Point Star 43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6-Point Star 43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4" name="Picture 2" descr="http://cliparts.co/cliparts/pi7/KEb/pi7KEbMi9.png"/>
            <p:cNvPicPr>
              <a:picLocks noChangeAspect="1" noChangeArrowheads="1"/>
            </p:cNvPicPr>
            <p:nvPr/>
          </p:nvPicPr>
          <p:blipFill>
            <a:blip r:embed="rId3" cstate="print">
              <a:duotone>
                <a:prstClr val="black"/>
                <a:srgbClr val="996633">
                  <a:tint val="45000"/>
                  <a:satMod val="400000"/>
                </a:srgb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18936626">
              <a:off x="1770238" y="1588973"/>
              <a:ext cx="2209407" cy="2002535"/>
            </a:xfrm>
            <a:prstGeom prst="rect">
              <a:avLst/>
            </a:prstGeom>
            <a:noFill/>
            <a:extLst>
              <a:ext uri="{909E8E84-426E-40DD-AFC4-6F175D3DCCD1}">
                <a14:hiddenFill xmlns:a14="http://schemas.microsoft.com/office/drawing/2010/main">
                  <a:solidFill>
                    <a:srgbClr val="FFFFFF"/>
                  </a:solidFill>
                </a14:hiddenFill>
              </a:ext>
            </a:extLst>
          </p:spPr>
        </p:pic>
        <p:sp>
          <p:nvSpPr>
            <p:cNvPr id="555" name="Oval 554"/>
            <p:cNvSpPr/>
            <p:nvPr/>
          </p:nvSpPr>
          <p:spPr>
            <a:xfrm rot="18060644">
              <a:off x="2696841" y="3012245"/>
              <a:ext cx="203333" cy="2687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150" y="6455439"/>
            <a:ext cx="2806684" cy="369332"/>
          </a:xfrm>
          <a:prstGeom prst="rect">
            <a:avLst/>
          </a:prstGeom>
          <a:noFill/>
        </p:spPr>
        <p:txBody>
          <a:bodyPr wrap="square" rtlCol="0">
            <a:spAutoFit/>
          </a:bodyPr>
          <a:lstStyle/>
          <a:p>
            <a:r>
              <a:rPr lang="en-US" dirty="0"/>
              <a:t>1 Samuel 17:12-18</a:t>
            </a:r>
          </a:p>
        </p:txBody>
      </p:sp>
      <p:grpSp>
        <p:nvGrpSpPr>
          <p:cNvPr id="5" name="Group 4">
            <a:extLst>
              <a:ext uri="{FF2B5EF4-FFF2-40B4-BE49-F238E27FC236}">
                <a16:creationId xmlns:a16="http://schemas.microsoft.com/office/drawing/2014/main" id="{9BB9407F-EF30-425C-8CF5-C4C8D20197EC}"/>
              </a:ext>
            </a:extLst>
          </p:cNvPr>
          <p:cNvGrpSpPr/>
          <p:nvPr/>
        </p:nvGrpSpPr>
        <p:grpSpPr>
          <a:xfrm>
            <a:off x="252835" y="60244"/>
            <a:ext cx="1771650" cy="904875"/>
            <a:chOff x="276225" y="133350"/>
            <a:chExt cx="1771650" cy="904875"/>
          </a:xfrm>
        </p:grpSpPr>
        <p:sp>
          <p:nvSpPr>
            <p:cNvPr id="9" name="Freeform: Shape 8">
              <a:extLst>
                <a:ext uri="{FF2B5EF4-FFF2-40B4-BE49-F238E27FC236}">
                  <a16:creationId xmlns:a16="http://schemas.microsoft.com/office/drawing/2014/main" id="{59563F12-BD8B-8B59-C7D1-35BA743CC9AF}"/>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32114D9-AF50-D550-58B3-CEF6C487CB69}"/>
                </a:ext>
              </a:extLst>
            </p:cNvPr>
            <p:cNvSpPr txBox="1"/>
            <p:nvPr/>
          </p:nvSpPr>
          <p:spPr>
            <a:xfrm>
              <a:off x="597588" y="382029"/>
              <a:ext cx="1241209" cy="369332"/>
            </a:xfrm>
            <a:prstGeom prst="rect">
              <a:avLst/>
            </a:prstGeom>
            <a:noFill/>
          </p:spPr>
          <p:txBody>
            <a:bodyPr wrap="square">
              <a:spAutoFit/>
            </a:bodyPr>
            <a:lstStyle/>
            <a:p>
              <a:pPr algn="ctr"/>
              <a:r>
                <a:rPr lang="en-US" sz="1800" dirty="0"/>
                <a:t>Obedience</a:t>
              </a:r>
              <a:endParaRPr lang="en-US" dirty="0"/>
            </a:p>
          </p:txBody>
        </p:sp>
      </p:grpSp>
    </p:spTree>
    <p:extLst>
      <p:ext uri="{BB962C8B-B14F-4D97-AF65-F5344CB8AC3E}">
        <p14:creationId xmlns:p14="http://schemas.microsoft.com/office/powerpoint/2010/main" val="3371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 Volunteers</a:t>
            </a:r>
          </a:p>
        </p:txBody>
      </p:sp>
      <p:sp>
        <p:nvSpPr>
          <p:cNvPr id="8" name="Rectangle 7"/>
          <p:cNvSpPr/>
          <p:nvPr/>
        </p:nvSpPr>
        <p:spPr>
          <a:xfrm>
            <a:off x="610981" y="1416207"/>
            <a:ext cx="4437269" cy="3785652"/>
          </a:xfrm>
          <a:prstGeom prst="rect">
            <a:avLst/>
          </a:prstGeom>
        </p:spPr>
        <p:txBody>
          <a:bodyPr wrap="square">
            <a:spAutoFit/>
          </a:bodyPr>
          <a:lstStyle/>
          <a:p>
            <a:r>
              <a:rPr lang="en-US" sz="2000" dirty="0"/>
              <a:t>David’s oldest brother, Eliab, was angry and questioned David’s intentions when he heard how David reacted to Goliath’s challenge. </a:t>
            </a:r>
          </a:p>
          <a:p>
            <a:endParaRPr lang="en-US" sz="2000" dirty="0"/>
          </a:p>
          <a:p>
            <a:r>
              <a:rPr lang="en-US" sz="2000" dirty="0"/>
              <a:t>Despite his brother’s anger, David continued to tell the Israelites that they should not be afraid of Goliath. </a:t>
            </a:r>
          </a:p>
          <a:p>
            <a:endParaRPr lang="en-US" sz="2000" dirty="0"/>
          </a:p>
          <a:p>
            <a:r>
              <a:rPr lang="en-US" sz="2000" dirty="0"/>
              <a:t>Some of the soldiers told King Saul what David said, and the king asked to see him.</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17:27-31</a:t>
            </a:r>
          </a:p>
        </p:txBody>
      </p:sp>
      <p:pic>
        <p:nvPicPr>
          <p:cNvPr id="5" name="Picture 4">
            <a:extLst>
              <a:ext uri="{FF2B5EF4-FFF2-40B4-BE49-F238E27FC236}">
                <a16:creationId xmlns:a16="http://schemas.microsoft.com/office/drawing/2014/main" id="{ACC44B77-AAEB-F498-8359-2CA7074086C9}"/>
              </a:ext>
            </a:extLst>
          </p:cNvPr>
          <p:cNvPicPr>
            <a:picLocks noChangeAspect="1"/>
          </p:cNvPicPr>
          <p:nvPr/>
        </p:nvPicPr>
        <p:blipFill>
          <a:blip r:embed="rId3"/>
          <a:stretch>
            <a:fillRect/>
          </a:stretch>
        </p:blipFill>
        <p:spPr>
          <a:xfrm>
            <a:off x="5309762" y="1399892"/>
            <a:ext cx="6087325" cy="4058216"/>
          </a:xfrm>
          <a:prstGeom prst="rect">
            <a:avLst/>
          </a:prstGeom>
        </p:spPr>
      </p:pic>
      <p:grpSp>
        <p:nvGrpSpPr>
          <p:cNvPr id="11" name="Group 10">
            <a:extLst>
              <a:ext uri="{FF2B5EF4-FFF2-40B4-BE49-F238E27FC236}">
                <a16:creationId xmlns:a16="http://schemas.microsoft.com/office/drawing/2014/main" id="{BB8BC35E-89C5-503D-DB1D-54A6C688992A}"/>
              </a:ext>
            </a:extLst>
          </p:cNvPr>
          <p:cNvGrpSpPr/>
          <p:nvPr/>
        </p:nvGrpSpPr>
        <p:grpSpPr>
          <a:xfrm>
            <a:off x="247650" y="286963"/>
            <a:ext cx="1771650" cy="904875"/>
            <a:chOff x="276225" y="133350"/>
            <a:chExt cx="1771650" cy="904875"/>
          </a:xfrm>
        </p:grpSpPr>
        <p:sp>
          <p:nvSpPr>
            <p:cNvPr id="12" name="Freeform: Shape 11">
              <a:extLst>
                <a:ext uri="{FF2B5EF4-FFF2-40B4-BE49-F238E27FC236}">
                  <a16:creationId xmlns:a16="http://schemas.microsoft.com/office/drawing/2014/main" id="{F2C5BE65-ACCB-568D-1C4F-9E94100E0BF8}"/>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93634B4-FE9E-A987-24D5-83D7D634E378}"/>
                </a:ext>
              </a:extLst>
            </p:cNvPr>
            <p:cNvSpPr txBox="1"/>
            <p:nvPr/>
          </p:nvSpPr>
          <p:spPr>
            <a:xfrm>
              <a:off x="430006" y="401121"/>
              <a:ext cx="1617869" cy="369332"/>
            </a:xfrm>
            <a:prstGeom prst="rect">
              <a:avLst/>
            </a:prstGeom>
            <a:noFill/>
          </p:spPr>
          <p:txBody>
            <a:bodyPr wrap="square">
              <a:spAutoFit/>
            </a:bodyPr>
            <a:lstStyle/>
            <a:p>
              <a:pPr algn="ctr"/>
              <a:r>
                <a:rPr lang="en-US" sz="1800" dirty="0"/>
                <a:t>Perseverance</a:t>
              </a:r>
              <a:endParaRPr lang="en-US" dirty="0"/>
            </a:p>
          </p:txBody>
        </p:sp>
      </p:grpSp>
    </p:spTree>
    <p:extLst>
      <p:ext uri="{BB962C8B-B14F-4D97-AF65-F5344CB8AC3E}">
        <p14:creationId xmlns:p14="http://schemas.microsoft.com/office/powerpoint/2010/main" val="19364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830997"/>
          </a:xfrm>
          <a:prstGeom prst="rect">
            <a:avLst/>
          </a:prstGeom>
          <a:noFill/>
        </p:spPr>
        <p:txBody>
          <a:bodyPr wrap="square" rtlCol="0">
            <a:spAutoFit/>
          </a:bodyPr>
          <a:lstStyle/>
          <a:p>
            <a:pPr algn="ctr"/>
            <a:r>
              <a:rPr lang="en-US" sz="4800" dirty="0">
                <a:latin typeface="Arial Black" panose="020B0A04020102020204" pitchFamily="34" charset="0"/>
              </a:rPr>
              <a:t>Exercising Faith In God</a:t>
            </a:r>
          </a:p>
        </p:txBody>
      </p:sp>
      <p:sp>
        <p:nvSpPr>
          <p:cNvPr id="8" name="Rectangle 7"/>
          <p:cNvSpPr/>
          <p:nvPr/>
        </p:nvSpPr>
        <p:spPr>
          <a:xfrm>
            <a:off x="3078197" y="880734"/>
            <a:ext cx="6458517" cy="369332"/>
          </a:xfrm>
          <a:prstGeom prst="rect">
            <a:avLst/>
          </a:prstGeom>
        </p:spPr>
        <p:txBody>
          <a:bodyPr wrap="square">
            <a:spAutoFit/>
          </a:bodyPr>
          <a:lstStyle/>
          <a:p>
            <a:r>
              <a:rPr lang="en-US" dirty="0"/>
              <a:t>Faith brings us the power of the Lord, which—among other things</a:t>
            </a:r>
          </a:p>
        </p:txBody>
      </p:sp>
      <p:sp>
        <p:nvSpPr>
          <p:cNvPr id="3" name="Rectangle 2"/>
          <p:cNvSpPr/>
          <p:nvPr/>
        </p:nvSpPr>
        <p:spPr>
          <a:xfrm>
            <a:off x="3446223" y="1579471"/>
            <a:ext cx="3823597" cy="3046988"/>
          </a:xfrm>
          <a:prstGeom prst="rect">
            <a:avLst/>
          </a:prstGeom>
        </p:spPr>
        <p:txBody>
          <a:bodyPr wrap="square">
            <a:spAutoFit/>
          </a:bodyPr>
          <a:lstStyle/>
          <a:p>
            <a:r>
              <a:rPr lang="en-US" sz="2400" dirty="0"/>
              <a:t>Faith is both a principle of action and of power.</a:t>
            </a:r>
            <a:endParaRPr lang="en-US" sz="2400" baseline="30000" dirty="0"/>
          </a:p>
          <a:p>
            <a:endParaRPr lang="en-US" sz="2400" dirty="0"/>
          </a:p>
          <a:p>
            <a:r>
              <a:rPr lang="en-US" sz="2400" dirty="0"/>
              <a:t>It “is not to have a perfect knowledge of things; therefore if we have faith we hope for things which are not seen, which are true.”</a:t>
            </a:r>
          </a:p>
        </p:txBody>
      </p:sp>
      <p:pic>
        <p:nvPicPr>
          <p:cNvPr id="11" name="Picture 8" descr="http://www.scienceofcorrespondences.com/assets/images/DSLG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59" y="1402357"/>
            <a:ext cx="2717664" cy="32736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269820" y="3000185"/>
            <a:ext cx="4386121" cy="3351703"/>
            <a:chOff x="6254652" y="1423735"/>
            <a:chExt cx="4386121" cy="3351703"/>
          </a:xfrm>
        </p:grpSpPr>
        <p:pic>
          <p:nvPicPr>
            <p:cNvPr id="8196" name="Picture 4" descr="http://70.40.199.38/wp-content/uploads/2011/10/Sarah-medium-pas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652" y="1423735"/>
              <a:ext cx="4286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67432" y="4498439"/>
              <a:ext cx="1173341" cy="276999"/>
            </a:xfrm>
            <a:prstGeom prst="rect">
              <a:avLst/>
            </a:prstGeom>
            <a:noFill/>
          </p:spPr>
          <p:txBody>
            <a:bodyPr wrap="square" rtlCol="0">
              <a:spAutoFit/>
            </a:bodyPr>
            <a:lstStyle/>
            <a:p>
              <a:r>
                <a:rPr lang="en-US" sz="1200" i="1" dirty="0">
                  <a:solidFill>
                    <a:schemeClr val="bg1"/>
                  </a:solidFill>
                </a:rPr>
                <a:t>Barbara Burk</a:t>
              </a:r>
            </a:p>
          </p:txBody>
        </p:sp>
      </p:grpSp>
      <p:sp>
        <p:nvSpPr>
          <p:cNvPr id="7" name="Rectangle 6"/>
          <p:cNvSpPr/>
          <p:nvPr/>
        </p:nvSpPr>
        <p:spPr>
          <a:xfrm>
            <a:off x="1073949" y="5023936"/>
            <a:ext cx="6096000" cy="1477328"/>
          </a:xfrm>
          <a:prstGeom prst="rect">
            <a:avLst/>
          </a:prstGeom>
        </p:spPr>
        <p:txBody>
          <a:bodyPr>
            <a:spAutoFit/>
          </a:bodyPr>
          <a:lstStyle/>
          <a:p>
            <a:r>
              <a:rPr lang="en-US" dirty="0">
                <a:solidFill>
                  <a:srgbClr val="333333"/>
                </a:solidFill>
                <a:latin typeface="Calibri" panose="020F0502020204030204" pitchFamily="34" charset="0"/>
              </a:rPr>
              <a:t>We too can exercise such faith in the Lord, believing and trusting that our kind and constant God</a:t>
            </a:r>
            <a:r>
              <a:rPr lang="en-US" baseline="30000" dirty="0">
                <a:solidFill>
                  <a:srgbClr val="0091BC"/>
                </a:solidFill>
                <a:latin typeface="Calibri" panose="020F0502020204030204" pitchFamily="34" charset="0"/>
              </a:rPr>
              <a:t> </a:t>
            </a:r>
            <a:r>
              <a:rPr lang="en-US" dirty="0">
                <a:solidFill>
                  <a:srgbClr val="333333"/>
                </a:solidFill>
                <a:latin typeface="Calibri" panose="020F0502020204030204" pitchFamily="34" charset="0"/>
              </a:rPr>
              <a:t>will bless us with His miraculous power suited to our circumstance, according to His timing. As we do so, we too will see the hand of God manifest in our lives.</a:t>
            </a:r>
            <a:endParaRPr lang="en-US" dirty="0"/>
          </a:p>
        </p:txBody>
      </p:sp>
      <p:sp>
        <p:nvSpPr>
          <p:cNvPr id="13" name="TextBox 12"/>
          <p:cNvSpPr txBox="1"/>
          <p:nvPr/>
        </p:nvSpPr>
        <p:spPr>
          <a:xfrm>
            <a:off x="11655941" y="6529409"/>
            <a:ext cx="524325" cy="369332"/>
          </a:xfrm>
          <a:prstGeom prst="rect">
            <a:avLst/>
          </a:prstGeom>
          <a:noFill/>
        </p:spPr>
        <p:txBody>
          <a:bodyPr wrap="square" rtlCol="0">
            <a:spAutoFit/>
          </a:bodyPr>
          <a:lstStyle/>
          <a:p>
            <a:r>
              <a:rPr lang="en-US" dirty="0"/>
              <a:t>(6)</a:t>
            </a:r>
          </a:p>
        </p:txBody>
      </p:sp>
      <p:grpSp>
        <p:nvGrpSpPr>
          <p:cNvPr id="4" name="Group 3">
            <a:extLst>
              <a:ext uri="{FF2B5EF4-FFF2-40B4-BE49-F238E27FC236}">
                <a16:creationId xmlns:a16="http://schemas.microsoft.com/office/drawing/2014/main" id="{63E83CDA-CDC7-C264-4C5F-CBBBDBD14BF8}"/>
              </a:ext>
            </a:extLst>
          </p:cNvPr>
          <p:cNvGrpSpPr/>
          <p:nvPr/>
        </p:nvGrpSpPr>
        <p:grpSpPr>
          <a:xfrm>
            <a:off x="188124" y="117201"/>
            <a:ext cx="1771650" cy="904875"/>
            <a:chOff x="276225" y="133350"/>
            <a:chExt cx="1771650" cy="904875"/>
          </a:xfrm>
        </p:grpSpPr>
        <p:sp>
          <p:nvSpPr>
            <p:cNvPr id="9" name="Freeform: Shape 8">
              <a:extLst>
                <a:ext uri="{FF2B5EF4-FFF2-40B4-BE49-F238E27FC236}">
                  <a16:creationId xmlns:a16="http://schemas.microsoft.com/office/drawing/2014/main" id="{CF6500E6-F60B-DC65-4F66-90D7420E68B2}"/>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0EC4F26-B32A-D527-61C1-BE2477A77CA0}"/>
                </a:ext>
              </a:extLst>
            </p:cNvPr>
            <p:cNvSpPr txBox="1"/>
            <p:nvPr/>
          </p:nvSpPr>
          <p:spPr>
            <a:xfrm>
              <a:off x="610981" y="410604"/>
              <a:ext cx="1114426" cy="369332"/>
            </a:xfrm>
            <a:prstGeom prst="rect">
              <a:avLst/>
            </a:prstGeom>
            <a:noFill/>
          </p:spPr>
          <p:txBody>
            <a:bodyPr wrap="square">
              <a:spAutoFit/>
            </a:bodyPr>
            <a:lstStyle/>
            <a:p>
              <a:pPr algn="ctr"/>
              <a:r>
                <a:rPr lang="en-US" sz="1800" dirty="0"/>
                <a:t>Faith</a:t>
              </a:r>
              <a:endParaRPr lang="en-US" dirty="0"/>
            </a:p>
          </p:txBody>
        </p:sp>
      </p:grpSp>
    </p:spTree>
    <p:extLst>
      <p:ext uri="{BB962C8B-B14F-4D97-AF65-F5344CB8AC3E}">
        <p14:creationId xmlns:p14="http://schemas.microsoft.com/office/powerpoint/2010/main" val="10354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Armor of God</a:t>
            </a:r>
          </a:p>
        </p:txBody>
      </p:sp>
      <p:sp>
        <p:nvSpPr>
          <p:cNvPr id="8" name="Rectangle 7"/>
          <p:cNvSpPr/>
          <p:nvPr/>
        </p:nvSpPr>
        <p:spPr>
          <a:xfrm>
            <a:off x="3982997" y="1008004"/>
            <a:ext cx="4543311" cy="369332"/>
          </a:xfrm>
          <a:prstGeom prst="rect">
            <a:avLst/>
          </a:prstGeom>
        </p:spPr>
        <p:txBody>
          <a:bodyPr wrap="square">
            <a:spAutoFit/>
          </a:bodyPr>
          <a:lstStyle/>
          <a:p>
            <a:r>
              <a:rPr lang="en-US" dirty="0">
                <a:latin typeface="Calibri" panose="020F0502020204030204" pitchFamily="34" charset="0"/>
              </a:rPr>
              <a:t>David chose not to wear Saul’s armor</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17:39-40</a:t>
            </a:r>
          </a:p>
        </p:txBody>
      </p:sp>
      <p:sp>
        <p:nvSpPr>
          <p:cNvPr id="3" name="Rectangle 2"/>
          <p:cNvSpPr/>
          <p:nvPr/>
        </p:nvSpPr>
        <p:spPr>
          <a:xfrm>
            <a:off x="4874114" y="2392999"/>
            <a:ext cx="6096000" cy="830997"/>
          </a:xfrm>
          <a:prstGeom prst="rect">
            <a:avLst/>
          </a:prstGeom>
        </p:spPr>
        <p:txBody>
          <a:bodyPr>
            <a:spAutoFit/>
          </a:bodyPr>
          <a:lstStyle/>
          <a:p>
            <a:r>
              <a:rPr lang="en-US" sz="2400" dirty="0">
                <a:solidFill>
                  <a:srgbClr val="333333"/>
                </a:solidFill>
                <a:latin typeface="Calibri" panose="020F0502020204030204" pitchFamily="34" charset="0"/>
              </a:rPr>
              <a:t> “he had not proved it” -- David was not used to wearing armor</a:t>
            </a:r>
            <a:endParaRPr lang="en-US" sz="2400" dirty="0"/>
          </a:p>
        </p:txBody>
      </p:sp>
      <p:sp>
        <p:nvSpPr>
          <p:cNvPr id="10" name="Rectangle 9"/>
          <p:cNvSpPr/>
          <p:nvPr/>
        </p:nvSpPr>
        <p:spPr>
          <a:xfrm>
            <a:off x="3057074" y="4461204"/>
            <a:ext cx="6096000" cy="1200329"/>
          </a:xfrm>
          <a:prstGeom prst="rect">
            <a:avLst/>
          </a:prstGeom>
        </p:spPr>
        <p:txBody>
          <a:bodyPr>
            <a:spAutoFit/>
          </a:bodyPr>
          <a:lstStyle/>
          <a:p>
            <a:r>
              <a:rPr lang="en-US" sz="2400" dirty="0">
                <a:solidFill>
                  <a:srgbClr val="333333"/>
                </a:solidFill>
                <a:latin typeface="Calibri" panose="020F0502020204030204" pitchFamily="34" charset="0"/>
              </a:rPr>
              <a:t>“David fell back on his years of experience with his sling… On the way he took from a brook five smooth stones” (5)</a:t>
            </a:r>
            <a:endParaRPr lang="en-US" sz="2400" dirty="0"/>
          </a:p>
        </p:txBody>
      </p:sp>
      <p:pic>
        <p:nvPicPr>
          <p:cNvPr id="6" name="Picture 5">
            <a:extLst>
              <a:ext uri="{FF2B5EF4-FFF2-40B4-BE49-F238E27FC236}">
                <a16:creationId xmlns:a16="http://schemas.microsoft.com/office/drawing/2014/main" id="{081C834A-D60B-92B1-1674-5E24DCFAEFEB}"/>
              </a:ext>
            </a:extLst>
          </p:cNvPr>
          <p:cNvPicPr>
            <a:picLocks noChangeAspect="1"/>
          </p:cNvPicPr>
          <p:nvPr/>
        </p:nvPicPr>
        <p:blipFill>
          <a:blip r:embed="rId3"/>
          <a:stretch>
            <a:fillRect/>
          </a:stretch>
        </p:blipFill>
        <p:spPr>
          <a:xfrm>
            <a:off x="9077324" y="3757715"/>
            <a:ext cx="2683207" cy="2716687"/>
          </a:xfrm>
          <a:prstGeom prst="rect">
            <a:avLst/>
          </a:prstGeom>
        </p:spPr>
      </p:pic>
      <p:pic>
        <p:nvPicPr>
          <p:cNvPr id="11" name="Picture 10">
            <a:extLst>
              <a:ext uri="{FF2B5EF4-FFF2-40B4-BE49-F238E27FC236}">
                <a16:creationId xmlns:a16="http://schemas.microsoft.com/office/drawing/2014/main" id="{89C7BF70-9CFA-C761-2B4E-1C5B792D44CE}"/>
              </a:ext>
            </a:extLst>
          </p:cNvPr>
          <p:cNvPicPr>
            <a:picLocks noChangeAspect="1"/>
          </p:cNvPicPr>
          <p:nvPr/>
        </p:nvPicPr>
        <p:blipFill>
          <a:blip r:embed="rId4"/>
          <a:stretch>
            <a:fillRect/>
          </a:stretch>
        </p:blipFill>
        <p:spPr>
          <a:xfrm>
            <a:off x="635255" y="1669609"/>
            <a:ext cx="3603603" cy="2536149"/>
          </a:xfrm>
          <a:prstGeom prst="rect">
            <a:avLst/>
          </a:prstGeom>
        </p:spPr>
      </p:pic>
      <p:grpSp>
        <p:nvGrpSpPr>
          <p:cNvPr id="12" name="Group 11">
            <a:extLst>
              <a:ext uri="{FF2B5EF4-FFF2-40B4-BE49-F238E27FC236}">
                <a16:creationId xmlns:a16="http://schemas.microsoft.com/office/drawing/2014/main" id="{3EC3E8AA-693A-FD60-94BC-E982755FF0EB}"/>
              </a:ext>
            </a:extLst>
          </p:cNvPr>
          <p:cNvGrpSpPr/>
          <p:nvPr/>
        </p:nvGrpSpPr>
        <p:grpSpPr>
          <a:xfrm>
            <a:off x="276225" y="133350"/>
            <a:ext cx="1771650" cy="904875"/>
            <a:chOff x="276225" y="133350"/>
            <a:chExt cx="1771650" cy="904875"/>
          </a:xfrm>
        </p:grpSpPr>
        <p:sp>
          <p:nvSpPr>
            <p:cNvPr id="13" name="Freeform: Shape 12">
              <a:extLst>
                <a:ext uri="{FF2B5EF4-FFF2-40B4-BE49-F238E27FC236}">
                  <a16:creationId xmlns:a16="http://schemas.microsoft.com/office/drawing/2014/main" id="{76948BB3-DD48-2834-B006-F383F195DC4F}"/>
                </a:ext>
              </a:extLst>
            </p:cNvPr>
            <p:cNvSpPr/>
            <p:nvPr/>
          </p:nvSpPr>
          <p:spPr>
            <a:xfrm>
              <a:off x="276225" y="133350"/>
              <a:ext cx="1771650" cy="904875"/>
            </a:xfrm>
            <a:custGeom>
              <a:avLst/>
              <a:gdLst>
                <a:gd name="connsiteX0" fmla="*/ 1047750 w 1771650"/>
                <a:gd name="connsiteY0" fmla="*/ 57150 h 904875"/>
                <a:gd name="connsiteX1" fmla="*/ 1047750 w 1771650"/>
                <a:gd name="connsiteY1" fmla="*/ 57150 h 904875"/>
                <a:gd name="connsiteX2" fmla="*/ 409575 w 1771650"/>
                <a:gd name="connsiteY2" fmla="*/ 104775 h 904875"/>
                <a:gd name="connsiteX3" fmla="*/ 352425 w 1771650"/>
                <a:gd name="connsiteY3" fmla="*/ 114300 h 904875"/>
                <a:gd name="connsiteX4" fmla="*/ 285750 w 1771650"/>
                <a:gd name="connsiteY4" fmla="*/ 142875 h 904875"/>
                <a:gd name="connsiteX5" fmla="*/ 200025 w 1771650"/>
                <a:gd name="connsiteY5" fmla="*/ 200025 h 904875"/>
                <a:gd name="connsiteX6" fmla="*/ 161925 w 1771650"/>
                <a:gd name="connsiteY6" fmla="*/ 219075 h 904875"/>
                <a:gd name="connsiteX7" fmla="*/ 95250 w 1771650"/>
                <a:gd name="connsiteY7" fmla="*/ 304800 h 904875"/>
                <a:gd name="connsiteX8" fmla="*/ 57150 w 1771650"/>
                <a:gd name="connsiteY8" fmla="*/ 342900 h 904875"/>
                <a:gd name="connsiteX9" fmla="*/ 38100 w 1771650"/>
                <a:gd name="connsiteY9" fmla="*/ 381000 h 904875"/>
                <a:gd name="connsiteX10" fmla="*/ 0 w 1771650"/>
                <a:gd name="connsiteY10" fmla="*/ 438150 h 904875"/>
                <a:gd name="connsiteX11" fmla="*/ 9525 w 1771650"/>
                <a:gd name="connsiteY11" fmla="*/ 638175 h 904875"/>
                <a:gd name="connsiteX12" fmla="*/ 57150 w 1771650"/>
                <a:gd name="connsiteY12" fmla="*/ 742950 h 904875"/>
                <a:gd name="connsiteX13" fmla="*/ 104775 w 1771650"/>
                <a:gd name="connsiteY13" fmla="*/ 819150 h 904875"/>
                <a:gd name="connsiteX14" fmla="*/ 219075 w 1771650"/>
                <a:gd name="connsiteY14" fmla="*/ 876300 h 904875"/>
                <a:gd name="connsiteX15" fmla="*/ 304800 w 1771650"/>
                <a:gd name="connsiteY15" fmla="*/ 885825 h 904875"/>
                <a:gd name="connsiteX16" fmla="*/ 457200 w 1771650"/>
                <a:gd name="connsiteY16" fmla="*/ 904875 h 904875"/>
                <a:gd name="connsiteX17" fmla="*/ 723900 w 1771650"/>
                <a:gd name="connsiteY17" fmla="*/ 885825 h 904875"/>
                <a:gd name="connsiteX18" fmla="*/ 904875 w 1771650"/>
                <a:gd name="connsiteY18" fmla="*/ 895350 h 904875"/>
                <a:gd name="connsiteX19" fmla="*/ 1295400 w 1771650"/>
                <a:gd name="connsiteY19" fmla="*/ 885825 h 904875"/>
                <a:gd name="connsiteX20" fmla="*/ 1390650 w 1771650"/>
                <a:gd name="connsiteY20" fmla="*/ 847725 h 904875"/>
                <a:gd name="connsiteX21" fmla="*/ 1514475 w 1771650"/>
                <a:gd name="connsiteY21" fmla="*/ 800100 h 904875"/>
                <a:gd name="connsiteX22" fmla="*/ 1666875 w 1771650"/>
                <a:gd name="connsiteY22" fmla="*/ 723900 h 904875"/>
                <a:gd name="connsiteX23" fmla="*/ 1724025 w 1771650"/>
                <a:gd name="connsiteY23" fmla="*/ 666750 h 904875"/>
                <a:gd name="connsiteX24" fmla="*/ 1733550 w 1771650"/>
                <a:gd name="connsiteY24" fmla="*/ 619125 h 904875"/>
                <a:gd name="connsiteX25" fmla="*/ 1771650 w 1771650"/>
                <a:gd name="connsiteY25" fmla="*/ 476250 h 904875"/>
                <a:gd name="connsiteX26" fmla="*/ 1752600 w 1771650"/>
                <a:gd name="connsiteY26" fmla="*/ 314325 h 904875"/>
                <a:gd name="connsiteX27" fmla="*/ 1733550 w 1771650"/>
                <a:gd name="connsiteY27" fmla="*/ 285750 h 904875"/>
                <a:gd name="connsiteX28" fmla="*/ 1657350 w 1771650"/>
                <a:gd name="connsiteY28" fmla="*/ 161925 h 904875"/>
                <a:gd name="connsiteX29" fmla="*/ 1562100 w 1771650"/>
                <a:gd name="connsiteY29" fmla="*/ 76200 h 904875"/>
                <a:gd name="connsiteX30" fmla="*/ 1485900 w 1771650"/>
                <a:gd name="connsiteY30" fmla="*/ 9525 h 904875"/>
                <a:gd name="connsiteX31" fmla="*/ 1362075 w 1771650"/>
                <a:gd name="connsiteY31" fmla="*/ 0 h 904875"/>
                <a:gd name="connsiteX32" fmla="*/ 1162050 w 1771650"/>
                <a:gd name="connsiteY32" fmla="*/ 19050 h 904875"/>
                <a:gd name="connsiteX33" fmla="*/ 1133475 w 1771650"/>
                <a:gd name="connsiteY33" fmla="*/ 28575 h 904875"/>
                <a:gd name="connsiteX34" fmla="*/ 1047750 w 1771650"/>
                <a:gd name="connsiteY34" fmla="*/ 5715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71650" h="904875">
                  <a:moveTo>
                    <a:pt x="1047750" y="57150"/>
                  </a:moveTo>
                  <a:lnTo>
                    <a:pt x="1047750" y="57150"/>
                  </a:lnTo>
                  <a:cubicBezTo>
                    <a:pt x="744746" y="76088"/>
                    <a:pt x="657106" y="75071"/>
                    <a:pt x="409575" y="104775"/>
                  </a:cubicBezTo>
                  <a:cubicBezTo>
                    <a:pt x="390400" y="107076"/>
                    <a:pt x="371475" y="111125"/>
                    <a:pt x="352425" y="114300"/>
                  </a:cubicBezTo>
                  <a:cubicBezTo>
                    <a:pt x="330200" y="123825"/>
                    <a:pt x="307377" y="132061"/>
                    <a:pt x="285750" y="142875"/>
                  </a:cubicBezTo>
                  <a:cubicBezTo>
                    <a:pt x="211799" y="179851"/>
                    <a:pt x="263838" y="160142"/>
                    <a:pt x="200025" y="200025"/>
                  </a:cubicBezTo>
                  <a:cubicBezTo>
                    <a:pt x="187984" y="207550"/>
                    <a:pt x="174625" y="212725"/>
                    <a:pt x="161925" y="219075"/>
                  </a:cubicBezTo>
                  <a:cubicBezTo>
                    <a:pt x="139700" y="247650"/>
                    <a:pt x="118633" y="277165"/>
                    <a:pt x="95250" y="304800"/>
                  </a:cubicBezTo>
                  <a:cubicBezTo>
                    <a:pt x="83649" y="318511"/>
                    <a:pt x="67926" y="328532"/>
                    <a:pt x="57150" y="342900"/>
                  </a:cubicBezTo>
                  <a:cubicBezTo>
                    <a:pt x="48631" y="354259"/>
                    <a:pt x="45405" y="368824"/>
                    <a:pt x="38100" y="381000"/>
                  </a:cubicBezTo>
                  <a:cubicBezTo>
                    <a:pt x="26320" y="400633"/>
                    <a:pt x="12700" y="419100"/>
                    <a:pt x="0" y="438150"/>
                  </a:cubicBezTo>
                  <a:cubicBezTo>
                    <a:pt x="3175" y="504825"/>
                    <a:pt x="4202" y="571637"/>
                    <a:pt x="9525" y="638175"/>
                  </a:cubicBezTo>
                  <a:cubicBezTo>
                    <a:pt x="13065" y="682423"/>
                    <a:pt x="36398" y="701446"/>
                    <a:pt x="57150" y="742950"/>
                  </a:cubicBezTo>
                  <a:cubicBezTo>
                    <a:pt x="83579" y="795809"/>
                    <a:pt x="39192" y="753567"/>
                    <a:pt x="104775" y="819150"/>
                  </a:cubicBezTo>
                  <a:cubicBezTo>
                    <a:pt x="135290" y="849665"/>
                    <a:pt x="178056" y="866648"/>
                    <a:pt x="219075" y="876300"/>
                  </a:cubicBezTo>
                  <a:cubicBezTo>
                    <a:pt x="247062" y="882885"/>
                    <a:pt x="276271" y="882259"/>
                    <a:pt x="304800" y="885825"/>
                  </a:cubicBezTo>
                  <a:cubicBezTo>
                    <a:pt x="522256" y="913007"/>
                    <a:pt x="192517" y="875466"/>
                    <a:pt x="457200" y="904875"/>
                  </a:cubicBezTo>
                  <a:cubicBezTo>
                    <a:pt x="546100" y="898525"/>
                    <a:pt x="634794" y="887721"/>
                    <a:pt x="723900" y="885825"/>
                  </a:cubicBezTo>
                  <a:cubicBezTo>
                    <a:pt x="784295" y="884540"/>
                    <a:pt x="844467" y="895350"/>
                    <a:pt x="904875" y="895350"/>
                  </a:cubicBezTo>
                  <a:cubicBezTo>
                    <a:pt x="1035089" y="895350"/>
                    <a:pt x="1165225" y="889000"/>
                    <a:pt x="1295400" y="885825"/>
                  </a:cubicBezTo>
                  <a:cubicBezTo>
                    <a:pt x="1373696" y="866251"/>
                    <a:pt x="1290010" y="890100"/>
                    <a:pt x="1390650" y="847725"/>
                  </a:cubicBezTo>
                  <a:cubicBezTo>
                    <a:pt x="1431407" y="830564"/>
                    <a:pt x="1476974" y="823538"/>
                    <a:pt x="1514475" y="800100"/>
                  </a:cubicBezTo>
                  <a:cubicBezTo>
                    <a:pt x="1613679" y="738098"/>
                    <a:pt x="1562629" y="762992"/>
                    <a:pt x="1666875" y="723900"/>
                  </a:cubicBezTo>
                  <a:cubicBezTo>
                    <a:pt x="1685925" y="704850"/>
                    <a:pt x="1709561" y="689479"/>
                    <a:pt x="1724025" y="666750"/>
                  </a:cubicBezTo>
                  <a:cubicBezTo>
                    <a:pt x="1732717" y="653092"/>
                    <a:pt x="1729910" y="634900"/>
                    <a:pt x="1733550" y="619125"/>
                  </a:cubicBezTo>
                  <a:cubicBezTo>
                    <a:pt x="1748344" y="555019"/>
                    <a:pt x="1754114" y="537625"/>
                    <a:pt x="1771650" y="476250"/>
                  </a:cubicBezTo>
                  <a:cubicBezTo>
                    <a:pt x="1765300" y="422275"/>
                    <a:pt x="1763258" y="367617"/>
                    <a:pt x="1752600" y="314325"/>
                  </a:cubicBezTo>
                  <a:cubicBezTo>
                    <a:pt x="1750355" y="303100"/>
                    <a:pt x="1739109" y="295757"/>
                    <a:pt x="1733550" y="285750"/>
                  </a:cubicBezTo>
                  <a:cubicBezTo>
                    <a:pt x="1694761" y="215931"/>
                    <a:pt x="1714789" y="230851"/>
                    <a:pt x="1657350" y="161925"/>
                  </a:cubicBezTo>
                  <a:cubicBezTo>
                    <a:pt x="1612699" y="108344"/>
                    <a:pt x="1611545" y="120701"/>
                    <a:pt x="1562100" y="76200"/>
                  </a:cubicBezTo>
                  <a:cubicBezTo>
                    <a:pt x="1560885" y="75107"/>
                    <a:pt x="1505363" y="13174"/>
                    <a:pt x="1485900" y="9525"/>
                  </a:cubicBezTo>
                  <a:cubicBezTo>
                    <a:pt x="1445212" y="1896"/>
                    <a:pt x="1403350" y="3175"/>
                    <a:pt x="1362075" y="0"/>
                  </a:cubicBezTo>
                  <a:cubicBezTo>
                    <a:pt x="1328806" y="2772"/>
                    <a:pt x="1203291" y="12176"/>
                    <a:pt x="1162050" y="19050"/>
                  </a:cubicBezTo>
                  <a:cubicBezTo>
                    <a:pt x="1152146" y="20701"/>
                    <a:pt x="1143215" y="26140"/>
                    <a:pt x="1133475" y="28575"/>
                  </a:cubicBezTo>
                  <a:lnTo>
                    <a:pt x="1047750" y="57150"/>
                  </a:lnTo>
                  <a:close/>
                </a:path>
              </a:pathLst>
            </a:custGeom>
            <a:solidFill>
              <a:schemeClr val="bg1">
                <a:lumMod val="6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E986B0-97BC-F1BA-70F2-BC6C70FDD1FE}"/>
                </a:ext>
              </a:extLst>
            </p:cNvPr>
            <p:cNvSpPr txBox="1"/>
            <p:nvPr/>
          </p:nvSpPr>
          <p:spPr>
            <a:xfrm>
              <a:off x="610981" y="410604"/>
              <a:ext cx="1114426" cy="369332"/>
            </a:xfrm>
            <a:prstGeom prst="rect">
              <a:avLst/>
            </a:prstGeom>
            <a:noFill/>
          </p:spPr>
          <p:txBody>
            <a:bodyPr wrap="square">
              <a:spAutoFit/>
            </a:bodyPr>
            <a:lstStyle/>
            <a:p>
              <a:pPr algn="ctr"/>
              <a:r>
                <a:rPr lang="en-US" sz="1800" dirty="0"/>
                <a:t>Identity</a:t>
              </a:r>
              <a:endParaRPr lang="en-US" dirty="0"/>
            </a:p>
          </p:txBody>
        </p:sp>
      </p:grpSp>
    </p:spTree>
    <p:extLst>
      <p:ext uri="{BB962C8B-B14F-4D97-AF65-F5344CB8AC3E}">
        <p14:creationId xmlns:p14="http://schemas.microsoft.com/office/powerpoint/2010/main" val="26734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2288</Words>
  <Application>Microsoft Office PowerPoint</Application>
  <PresentationFormat>Widescreen</PresentationFormat>
  <Paragraphs>191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Calibri</vt:lpstr>
      <vt:lpstr>Palatino</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33</cp:revision>
  <dcterms:created xsi:type="dcterms:W3CDTF">2015-12-27T17:01:54Z</dcterms:created>
  <dcterms:modified xsi:type="dcterms:W3CDTF">2026-06-21T19:12:23Z</dcterms:modified>
</cp:coreProperties>
</file>