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63" r:id="rId3"/>
    <p:sldId id="262" r:id="rId4"/>
    <p:sldId id="260" r:id="rId5"/>
    <p:sldId id="264" r:id="rId6"/>
    <p:sldId id="265" r:id="rId7"/>
    <p:sldId id="267" r:id="rId8"/>
    <p:sldId id="269" r:id="rId9"/>
    <p:sldId id="270" r:id="rId10"/>
    <p:sldId id="275" r:id="rId11"/>
    <p:sldId id="276" r:id="rId12"/>
    <p:sldId id="277" r:id="rId13"/>
    <p:sldId id="278" r:id="rId14"/>
    <p:sldId id="268" r:id="rId15"/>
    <p:sldId id="272" r:id="rId16"/>
    <p:sldId id="271" r:id="rId17"/>
    <p:sldId id="273" r:id="rId18"/>
    <p:sldId id="274" r:id="rId19"/>
    <p:sldId id="258" r:id="rId20"/>
    <p:sldId id="259" r:id="rId21"/>
    <p:sldId id="266" r:id="rId22"/>
  </p:sldIdLst>
  <p:sldSz cx="12192000" cy="6858000"/>
  <p:notesSz cx="6858000" cy="9144000"/>
  <p:embeddedFontLst>
    <p:embeddedFont>
      <p:font typeface="Palatino" panose="020B0604020202020204"/>
      <p:regular r:id="rId23"/>
    </p:embeddedFont>
    <p:embeddedFont>
      <p:font typeface="Trebuchet MS" panose="020B060302020202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88" d="100"/>
          <a:sy n="88" d="100"/>
        </p:scale>
        <p:origin x="90"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00274F-512E-46EF-B5FC-AD57C2576CDB}"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2325196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00274F-512E-46EF-B5FC-AD57C2576CDB}"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1204944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00274F-512E-46EF-B5FC-AD57C2576CDB}"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104452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00274F-512E-46EF-B5FC-AD57C2576CDB}"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4153852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00274F-512E-46EF-B5FC-AD57C2576CDB}"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3139298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00274F-512E-46EF-B5FC-AD57C2576CDB}" type="datetimeFigureOut">
              <a:rPr lang="en-US" smtClean="0"/>
              <a:t>12/20/2025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2191794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00274F-512E-46EF-B5FC-AD57C2576CDB}" type="datetimeFigureOut">
              <a:rPr lang="en-US" smtClean="0"/>
              <a:t>12/20/2025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1634999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800274F-512E-46EF-B5FC-AD57C2576CDB}" type="datetimeFigureOut">
              <a:rPr lang="en-US" smtClean="0"/>
              <a:t>12/20/2025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80451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0274F-512E-46EF-B5FC-AD57C2576CDB}" type="datetimeFigureOut">
              <a:rPr lang="en-US" smtClean="0"/>
              <a:t>12/20/2025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3515612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00274F-512E-46EF-B5FC-AD57C2576CDB}" type="datetimeFigureOut">
              <a:rPr lang="en-US" smtClean="0"/>
              <a:t>12/20/2025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2318711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00274F-512E-46EF-B5FC-AD57C2576CDB}" type="datetimeFigureOut">
              <a:rPr lang="en-US" smtClean="0"/>
              <a:t>12/20/2025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716187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0274F-512E-46EF-B5FC-AD57C2576CDB}" type="datetimeFigureOut">
              <a:rPr lang="en-US" smtClean="0"/>
              <a:t>12/20/2025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DF07AF-3224-4144-86B2-C86795F6CE00}" type="slidenum">
              <a:rPr lang="en-US" smtClean="0"/>
              <a:t>‹#›</a:t>
            </a:fld>
            <a:endParaRPr lang="en-US"/>
          </a:p>
        </p:txBody>
      </p:sp>
    </p:spTree>
    <p:extLst>
      <p:ext uri="{BB962C8B-B14F-4D97-AF65-F5344CB8AC3E}">
        <p14:creationId xmlns:p14="http://schemas.microsoft.com/office/powerpoint/2010/main" val="2640656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066800"/>
            <a:ext cx="12192000" cy="2123658"/>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Watchmen and Shepherds</a:t>
            </a:r>
          </a:p>
          <a:p>
            <a:pPr algn="ctr"/>
            <a:r>
              <a:rPr lang="en-US" sz="6600" dirty="0">
                <a:solidFill>
                  <a:schemeClr val="bg1"/>
                </a:solidFill>
                <a:latin typeface="Trebuchet MS" panose="020B0603020202020204" pitchFamily="34" charset="0"/>
              </a:rPr>
              <a:t>Ezekiel 33-36</a:t>
            </a:r>
          </a:p>
        </p:txBody>
      </p:sp>
      <p:sp>
        <p:nvSpPr>
          <p:cNvPr id="2" name="Rectangle 1"/>
          <p:cNvSpPr/>
          <p:nvPr/>
        </p:nvSpPr>
        <p:spPr>
          <a:xfrm>
            <a:off x="4125210" y="3751549"/>
            <a:ext cx="4262705" cy="646331"/>
          </a:xfrm>
          <a:prstGeom prst="rect">
            <a:avLst/>
          </a:prstGeom>
        </p:spPr>
        <p:txBody>
          <a:bodyPr wrap="none">
            <a:spAutoFit/>
          </a:bodyPr>
          <a:lstStyle/>
          <a:p>
            <a:r>
              <a:rPr lang="en-US" i="1" dirty="0">
                <a:solidFill>
                  <a:schemeClr val="bg1"/>
                </a:solidFill>
                <a:latin typeface="Palatino"/>
              </a:rPr>
              <a:t>…Jesus </a:t>
            </a:r>
            <a:r>
              <a:rPr lang="en-US" i="1" dirty="0" err="1">
                <a:solidFill>
                  <a:schemeClr val="bg1"/>
                </a:solidFill>
                <a:latin typeface="Palatino"/>
              </a:rPr>
              <a:t>saith</a:t>
            </a:r>
            <a:r>
              <a:rPr lang="en-US" i="1" dirty="0">
                <a:solidFill>
                  <a:schemeClr val="bg1"/>
                </a:solidFill>
                <a:latin typeface="Palatino"/>
              </a:rPr>
              <a:t> unto him, Feed my sheep.</a:t>
            </a:r>
          </a:p>
          <a:p>
            <a:r>
              <a:rPr lang="en-US" i="1" dirty="0">
                <a:solidFill>
                  <a:schemeClr val="bg1"/>
                </a:solidFill>
                <a:latin typeface="Palatino"/>
              </a:rPr>
              <a:t>John 21:17</a:t>
            </a:r>
            <a:endParaRPr lang="en-US" i="1" dirty="0">
              <a:solidFill>
                <a:schemeClr val="bg1"/>
              </a:solidFill>
            </a:endParaRPr>
          </a:p>
        </p:txBody>
      </p:sp>
      <p:grpSp>
        <p:nvGrpSpPr>
          <p:cNvPr id="5" name="Group 4"/>
          <p:cNvGrpSpPr/>
          <p:nvPr/>
        </p:nvGrpSpPr>
        <p:grpSpPr>
          <a:xfrm>
            <a:off x="9252373" y="2479749"/>
            <a:ext cx="2435016" cy="3481439"/>
            <a:chOff x="9252373" y="2479749"/>
            <a:chExt cx="2435016" cy="3481439"/>
          </a:xfrm>
        </p:grpSpPr>
        <p:grpSp>
          <p:nvGrpSpPr>
            <p:cNvPr id="51" name="Group 119"/>
            <p:cNvGrpSpPr/>
            <p:nvPr/>
          </p:nvGrpSpPr>
          <p:grpSpPr>
            <a:xfrm>
              <a:off x="9252373" y="2479749"/>
              <a:ext cx="1412353" cy="3481439"/>
              <a:chOff x="5562600" y="0"/>
              <a:chExt cx="2577059" cy="6767743"/>
            </a:xfrm>
          </p:grpSpPr>
          <p:sp>
            <p:nvSpPr>
              <p:cNvPr id="56" name="Oval 55"/>
              <p:cNvSpPr/>
              <p:nvPr/>
            </p:nvSpPr>
            <p:spPr>
              <a:xfrm rot="19690278">
                <a:off x="6904515" y="5802988"/>
                <a:ext cx="677654" cy="947564"/>
              </a:xfrm>
              <a:prstGeom prst="ellipse">
                <a:avLst/>
              </a:prstGeom>
              <a:solidFill>
                <a:srgbClr val="A4912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rot="1267050">
                <a:off x="6243940" y="5820179"/>
                <a:ext cx="677654" cy="947564"/>
              </a:xfrm>
              <a:prstGeom prst="ellipse">
                <a:avLst/>
              </a:prstGeom>
              <a:solidFill>
                <a:srgbClr val="A4912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rapezoid 57"/>
              <p:cNvSpPr/>
              <p:nvPr/>
            </p:nvSpPr>
            <p:spPr>
              <a:xfrm>
                <a:off x="5943600" y="4800600"/>
                <a:ext cx="1828800" cy="1447800"/>
              </a:xfrm>
              <a:prstGeom prst="trapezoid">
                <a:avLst>
                  <a:gd name="adj" fmla="val 1361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7653421" y="3657705"/>
                <a:ext cx="486238" cy="78360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5562600" y="3680889"/>
                <a:ext cx="486238" cy="78360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rapezoid 60"/>
              <p:cNvSpPr/>
              <p:nvPr/>
            </p:nvSpPr>
            <p:spPr>
              <a:xfrm rot="20102191">
                <a:off x="7126288" y="2086136"/>
                <a:ext cx="838231" cy="1963011"/>
              </a:xfrm>
              <a:prstGeom prst="trapezoid">
                <a:avLst>
                  <a:gd name="adj" fmla="val 34133"/>
                </a:avLst>
              </a:prstGeom>
              <a:solidFill>
                <a:srgbClr val="E9B87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rapezoid 61"/>
              <p:cNvSpPr/>
              <p:nvPr/>
            </p:nvSpPr>
            <p:spPr>
              <a:xfrm rot="1327004">
                <a:off x="5755966" y="2057400"/>
                <a:ext cx="838231" cy="1963011"/>
              </a:xfrm>
              <a:prstGeom prst="trapezoid">
                <a:avLst>
                  <a:gd name="adj" fmla="val 34133"/>
                </a:avLst>
              </a:prstGeom>
              <a:solidFill>
                <a:srgbClr val="E9B87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rapezoid 62"/>
              <p:cNvSpPr/>
              <p:nvPr/>
            </p:nvSpPr>
            <p:spPr>
              <a:xfrm>
                <a:off x="5949476" y="2125276"/>
                <a:ext cx="1805421" cy="3818324"/>
              </a:xfrm>
              <a:prstGeom prst="trapezoid">
                <a:avLst/>
              </a:prstGeom>
              <a:solidFill>
                <a:srgbClr val="E9B87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54664" y="3886196"/>
                <a:ext cx="1383321" cy="318948"/>
              </a:xfrm>
              <a:prstGeom prst="rect">
                <a:avLst/>
              </a:prstGeom>
              <a:solidFill>
                <a:schemeClr val="bg2">
                  <a:lumMod val="1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52"/>
              <p:cNvGrpSpPr/>
              <p:nvPr/>
            </p:nvGrpSpPr>
            <p:grpSpPr>
              <a:xfrm>
                <a:off x="6248400" y="1905000"/>
                <a:ext cx="1295400" cy="2756941"/>
                <a:chOff x="5410200" y="838200"/>
                <a:chExt cx="2057400" cy="4038600"/>
              </a:xfrm>
            </p:grpSpPr>
            <p:sp>
              <p:nvSpPr>
                <p:cNvPr id="92" name="Trapezoid 50"/>
                <p:cNvSpPr/>
                <p:nvPr/>
              </p:nvSpPr>
              <p:spPr>
                <a:xfrm>
                  <a:off x="5410200" y="1600200"/>
                  <a:ext cx="914400" cy="3276600"/>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apezoid 92"/>
                <p:cNvSpPr/>
                <p:nvPr/>
              </p:nvSpPr>
              <p:spPr>
                <a:xfrm>
                  <a:off x="5562600" y="1752600"/>
                  <a:ext cx="914400" cy="2743200"/>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45"/>
                <p:cNvGrpSpPr/>
                <p:nvPr/>
              </p:nvGrpSpPr>
              <p:grpSpPr>
                <a:xfrm>
                  <a:off x="5486400" y="838200"/>
                  <a:ext cx="1981200" cy="2070031"/>
                  <a:chOff x="2624682" y="2226017"/>
                  <a:chExt cx="1981200" cy="2070031"/>
                </a:xfrm>
              </p:grpSpPr>
              <p:sp>
                <p:nvSpPr>
                  <p:cNvPr id="95" name="Pie 94"/>
                  <p:cNvSpPr/>
                  <p:nvPr/>
                </p:nvSpPr>
                <p:spPr>
                  <a:xfrm rot="18695073">
                    <a:off x="2580266" y="2270433"/>
                    <a:ext cx="2070031" cy="1981200"/>
                  </a:xfrm>
                  <a:prstGeom prst="pi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6" name="Group 5"/>
                  <p:cNvGrpSpPr/>
                  <p:nvPr/>
                </p:nvGrpSpPr>
                <p:grpSpPr>
                  <a:xfrm>
                    <a:off x="2743200" y="2438400"/>
                    <a:ext cx="1683225" cy="1529540"/>
                    <a:chOff x="2740938" y="2438400"/>
                    <a:chExt cx="1683225" cy="1529540"/>
                  </a:xfrm>
                </p:grpSpPr>
                <p:sp>
                  <p:nvSpPr>
                    <p:cNvPr id="97" name="Moon 3"/>
                    <p:cNvSpPr/>
                    <p:nvPr/>
                  </p:nvSpPr>
                  <p:spPr>
                    <a:xfrm rot="16200000">
                      <a:off x="2905503" y="2449280"/>
                      <a:ext cx="1354095" cy="1683225"/>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Moon 49"/>
                    <p:cNvSpPr/>
                    <p:nvPr/>
                  </p:nvSpPr>
                  <p:spPr>
                    <a:xfrm rot="16200000">
                      <a:off x="3009901" y="2171700"/>
                      <a:ext cx="1066800" cy="1600199"/>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66" name="Group 70"/>
              <p:cNvGrpSpPr/>
              <p:nvPr/>
            </p:nvGrpSpPr>
            <p:grpSpPr>
              <a:xfrm>
                <a:off x="5943600" y="5486400"/>
                <a:ext cx="1752600" cy="533400"/>
                <a:chOff x="381000" y="1600200"/>
                <a:chExt cx="9069049" cy="2819400"/>
              </a:xfrm>
            </p:grpSpPr>
            <p:grpSp>
              <p:nvGrpSpPr>
                <p:cNvPr id="78" name="Group 6"/>
                <p:cNvGrpSpPr/>
                <p:nvPr/>
              </p:nvGrpSpPr>
              <p:grpSpPr>
                <a:xfrm>
                  <a:off x="381000" y="3124200"/>
                  <a:ext cx="9067800" cy="1295400"/>
                  <a:chOff x="381000" y="3124200"/>
                  <a:chExt cx="9067800" cy="1295400"/>
                </a:xfrm>
                <a:solidFill>
                  <a:schemeClr val="accent2">
                    <a:lumMod val="60000"/>
                    <a:lumOff val="40000"/>
                  </a:schemeClr>
                </a:solidFill>
              </p:grpSpPr>
              <p:sp>
                <p:nvSpPr>
                  <p:cNvPr id="88" name="Down Arrow Callout 2"/>
                  <p:cNvSpPr/>
                  <p:nvPr/>
                </p:nvSpPr>
                <p:spPr>
                  <a:xfrm>
                    <a:off x="381000" y="3124200"/>
                    <a:ext cx="2209800" cy="1295400"/>
                  </a:xfrm>
                  <a:prstGeom prst="downArrowCallout">
                    <a:avLst>
                      <a:gd name="adj1" fmla="val 18515"/>
                      <a:gd name="adj2" fmla="val 34716"/>
                      <a:gd name="adj3" fmla="val 25000"/>
                      <a:gd name="adj4" fmla="val 41833"/>
                    </a:avLst>
                  </a:prstGeom>
                  <a:grp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own Arrow Callout 3"/>
                  <p:cNvSpPr/>
                  <p:nvPr/>
                </p:nvSpPr>
                <p:spPr>
                  <a:xfrm>
                    <a:off x="2667000" y="3124200"/>
                    <a:ext cx="2209800" cy="1295400"/>
                  </a:xfrm>
                  <a:prstGeom prst="downArrowCallout">
                    <a:avLst>
                      <a:gd name="adj1" fmla="val 18515"/>
                      <a:gd name="adj2" fmla="val 34716"/>
                      <a:gd name="adj3" fmla="val 25000"/>
                      <a:gd name="adj4" fmla="val 41833"/>
                    </a:avLst>
                  </a:prstGeom>
                  <a:grp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Down Arrow Callout 4"/>
                  <p:cNvSpPr/>
                  <p:nvPr/>
                </p:nvSpPr>
                <p:spPr>
                  <a:xfrm>
                    <a:off x="4953000" y="3124200"/>
                    <a:ext cx="2209800" cy="1295400"/>
                  </a:xfrm>
                  <a:prstGeom prst="downArrowCallout">
                    <a:avLst>
                      <a:gd name="adj1" fmla="val 18515"/>
                      <a:gd name="adj2" fmla="val 34716"/>
                      <a:gd name="adj3" fmla="val 25000"/>
                      <a:gd name="adj4" fmla="val 41833"/>
                    </a:avLst>
                  </a:prstGeom>
                  <a:grp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Down Arrow Callout 5"/>
                  <p:cNvSpPr/>
                  <p:nvPr/>
                </p:nvSpPr>
                <p:spPr>
                  <a:xfrm>
                    <a:off x="7239000" y="3124200"/>
                    <a:ext cx="2209800" cy="1295400"/>
                  </a:xfrm>
                  <a:prstGeom prst="downArrowCallout">
                    <a:avLst>
                      <a:gd name="adj1" fmla="val 18515"/>
                      <a:gd name="adj2" fmla="val 34716"/>
                      <a:gd name="adj3" fmla="val 25000"/>
                      <a:gd name="adj4" fmla="val 41833"/>
                    </a:avLst>
                  </a:prstGeom>
                  <a:grp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
                <p:cNvGrpSpPr/>
                <p:nvPr/>
              </p:nvGrpSpPr>
              <p:grpSpPr>
                <a:xfrm rot="10800000">
                  <a:off x="382249" y="1600200"/>
                  <a:ext cx="9067800" cy="1295400"/>
                  <a:chOff x="381000" y="3124200"/>
                  <a:chExt cx="9067800" cy="1295400"/>
                </a:xfrm>
                <a:solidFill>
                  <a:schemeClr val="accent2">
                    <a:lumMod val="60000"/>
                    <a:lumOff val="40000"/>
                  </a:schemeClr>
                </a:solidFill>
              </p:grpSpPr>
              <p:sp>
                <p:nvSpPr>
                  <p:cNvPr id="84" name="Down Arrow Callout 77"/>
                  <p:cNvSpPr/>
                  <p:nvPr/>
                </p:nvSpPr>
                <p:spPr>
                  <a:xfrm>
                    <a:off x="381000" y="3124200"/>
                    <a:ext cx="2209800" cy="1295400"/>
                  </a:xfrm>
                  <a:prstGeom prst="downArrowCallout">
                    <a:avLst>
                      <a:gd name="adj1" fmla="val 18515"/>
                      <a:gd name="adj2" fmla="val 34716"/>
                      <a:gd name="adj3" fmla="val 25000"/>
                      <a:gd name="adj4" fmla="val 4183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Down Arrow Callout 78"/>
                  <p:cNvSpPr/>
                  <p:nvPr/>
                </p:nvSpPr>
                <p:spPr>
                  <a:xfrm>
                    <a:off x="2667000" y="3124200"/>
                    <a:ext cx="2209800" cy="1295400"/>
                  </a:xfrm>
                  <a:prstGeom prst="downArrowCallout">
                    <a:avLst>
                      <a:gd name="adj1" fmla="val 18515"/>
                      <a:gd name="adj2" fmla="val 34716"/>
                      <a:gd name="adj3" fmla="val 25000"/>
                      <a:gd name="adj4" fmla="val 4183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Down Arrow Callout 85"/>
                  <p:cNvSpPr/>
                  <p:nvPr/>
                </p:nvSpPr>
                <p:spPr>
                  <a:xfrm>
                    <a:off x="4953000" y="3124200"/>
                    <a:ext cx="2209800" cy="1295400"/>
                  </a:xfrm>
                  <a:prstGeom prst="downArrowCallout">
                    <a:avLst>
                      <a:gd name="adj1" fmla="val 18515"/>
                      <a:gd name="adj2" fmla="val 34716"/>
                      <a:gd name="adj3" fmla="val 25000"/>
                      <a:gd name="adj4" fmla="val 4183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own Arrow Callout 86"/>
                  <p:cNvSpPr/>
                  <p:nvPr/>
                </p:nvSpPr>
                <p:spPr>
                  <a:xfrm>
                    <a:off x="7239000" y="3124200"/>
                    <a:ext cx="2209800" cy="1295400"/>
                  </a:xfrm>
                  <a:prstGeom prst="downArrowCallout">
                    <a:avLst>
                      <a:gd name="adj1" fmla="val 18515"/>
                      <a:gd name="adj2" fmla="val 34716"/>
                      <a:gd name="adj3" fmla="val 25000"/>
                      <a:gd name="adj4" fmla="val 4183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Flowchart: Summing Junction 79"/>
                <p:cNvSpPr/>
                <p:nvPr/>
              </p:nvSpPr>
              <p:spPr>
                <a:xfrm>
                  <a:off x="914400" y="2514600"/>
                  <a:ext cx="1143000" cy="990600"/>
                </a:xfrm>
                <a:prstGeom prst="flowChartSummingJuncti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lowchart: Summing Junction 80"/>
                <p:cNvSpPr/>
                <p:nvPr/>
              </p:nvSpPr>
              <p:spPr>
                <a:xfrm>
                  <a:off x="3182911" y="2480872"/>
                  <a:ext cx="1143000" cy="990600"/>
                </a:xfrm>
                <a:prstGeom prst="flowChartSummingJuncti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Summing Junction 81"/>
                <p:cNvSpPr/>
                <p:nvPr/>
              </p:nvSpPr>
              <p:spPr>
                <a:xfrm>
                  <a:off x="5428938" y="2517098"/>
                  <a:ext cx="1143000" cy="990600"/>
                </a:xfrm>
                <a:prstGeom prst="flowChartSummingJuncti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lowchart: Summing Junction 82"/>
                <p:cNvSpPr/>
                <p:nvPr/>
              </p:nvSpPr>
              <p:spPr>
                <a:xfrm>
                  <a:off x="7767403" y="2517098"/>
                  <a:ext cx="1143000" cy="990600"/>
                </a:xfrm>
                <a:prstGeom prst="flowChartSummingJuncti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87"/>
              <p:cNvGrpSpPr/>
              <p:nvPr/>
            </p:nvGrpSpPr>
            <p:grpSpPr>
              <a:xfrm>
                <a:off x="5867400" y="0"/>
                <a:ext cx="2057400" cy="2362200"/>
                <a:chOff x="3048000" y="381000"/>
                <a:chExt cx="1365913" cy="1219199"/>
              </a:xfrm>
            </p:grpSpPr>
            <p:sp>
              <p:nvSpPr>
                <p:cNvPr id="68" name="Oval 67"/>
                <p:cNvSpPr/>
                <p:nvPr/>
              </p:nvSpPr>
              <p:spPr>
                <a:xfrm>
                  <a:off x="3276600" y="426397"/>
                  <a:ext cx="872048" cy="117380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3276600" y="838200"/>
                  <a:ext cx="914400" cy="1524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42"/>
                <p:cNvGrpSpPr/>
                <p:nvPr/>
              </p:nvGrpSpPr>
              <p:grpSpPr>
                <a:xfrm>
                  <a:off x="3048000" y="381000"/>
                  <a:ext cx="1365913" cy="712342"/>
                  <a:chOff x="5207746" y="545873"/>
                  <a:chExt cx="1365913" cy="712342"/>
                </a:xfrm>
              </p:grpSpPr>
              <p:sp>
                <p:nvSpPr>
                  <p:cNvPr id="71" name="Moon 70"/>
                  <p:cNvSpPr/>
                  <p:nvPr/>
                </p:nvSpPr>
                <p:spPr>
                  <a:xfrm rot="5101425">
                    <a:off x="5343502" y="698892"/>
                    <a:ext cx="340787" cy="612299"/>
                  </a:xfrm>
                  <a:prstGeom prst="moon">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Moon 71"/>
                  <p:cNvSpPr/>
                  <p:nvPr/>
                </p:nvSpPr>
                <p:spPr>
                  <a:xfrm rot="8137030">
                    <a:off x="5442337" y="550775"/>
                    <a:ext cx="502055" cy="574852"/>
                  </a:xfrm>
                  <a:prstGeom prst="moon">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Moon 72"/>
                  <p:cNvSpPr/>
                  <p:nvPr/>
                </p:nvSpPr>
                <p:spPr>
                  <a:xfrm rot="3582768">
                    <a:off x="5642569" y="512276"/>
                    <a:ext cx="554415" cy="621609"/>
                  </a:xfrm>
                  <a:prstGeom prst="moon">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Moon 73"/>
                  <p:cNvSpPr/>
                  <p:nvPr/>
                </p:nvSpPr>
                <p:spPr>
                  <a:xfrm rot="6344481">
                    <a:off x="5396085" y="585004"/>
                    <a:ext cx="389971" cy="582594"/>
                  </a:xfrm>
                  <a:prstGeom prst="moon">
                    <a:avLst>
                      <a:gd name="adj" fmla="val 28550"/>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Moon 74"/>
                  <p:cNvSpPr/>
                  <p:nvPr/>
                </p:nvSpPr>
                <p:spPr>
                  <a:xfrm rot="3920893">
                    <a:off x="5906901" y="549266"/>
                    <a:ext cx="323182" cy="806470"/>
                  </a:xfrm>
                  <a:prstGeom prst="moon">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Moon 75"/>
                  <p:cNvSpPr/>
                  <p:nvPr/>
                </p:nvSpPr>
                <p:spPr>
                  <a:xfrm rot="6517680">
                    <a:off x="6034746" y="719302"/>
                    <a:ext cx="323182" cy="754644"/>
                  </a:xfrm>
                  <a:prstGeom prst="moon">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5486400" y="685800"/>
                    <a:ext cx="685800" cy="304800"/>
                  </a:xfrm>
                  <a:prstGeom prst="ellipse">
                    <a:avLst/>
                  </a:prstGeom>
                  <a:solidFill>
                    <a:srgbClr val="663300"/>
                  </a:solidFill>
                  <a:ln w="127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00" name="Freeform 99"/>
            <p:cNvSpPr/>
            <p:nvPr/>
          </p:nvSpPr>
          <p:spPr>
            <a:xfrm rot="19519485">
              <a:off x="9673678" y="3191999"/>
              <a:ext cx="2013711" cy="2525703"/>
            </a:xfrm>
            <a:custGeom>
              <a:avLst/>
              <a:gdLst>
                <a:gd name="connsiteX0" fmla="*/ 0 w 2372497"/>
                <a:gd name="connsiteY0" fmla="*/ 2026508 h 2133600"/>
                <a:gd name="connsiteX1" fmla="*/ 0 w 2372497"/>
                <a:gd name="connsiteY1" fmla="*/ 2026508 h 2133600"/>
                <a:gd name="connsiteX2" fmla="*/ 8237 w 2372497"/>
                <a:gd name="connsiteY2" fmla="*/ 2108886 h 2133600"/>
                <a:gd name="connsiteX3" fmla="*/ 32951 w 2372497"/>
                <a:gd name="connsiteY3" fmla="*/ 2117124 h 2133600"/>
                <a:gd name="connsiteX4" fmla="*/ 57664 w 2372497"/>
                <a:gd name="connsiteY4" fmla="*/ 2133600 h 2133600"/>
                <a:gd name="connsiteX5" fmla="*/ 156518 w 2372497"/>
                <a:gd name="connsiteY5" fmla="*/ 2125362 h 2133600"/>
                <a:gd name="connsiteX6" fmla="*/ 181232 w 2372497"/>
                <a:gd name="connsiteY6" fmla="*/ 2067697 h 2133600"/>
                <a:gd name="connsiteX7" fmla="*/ 205946 w 2372497"/>
                <a:gd name="connsiteY7" fmla="*/ 2042983 h 2133600"/>
                <a:gd name="connsiteX8" fmla="*/ 238897 w 2372497"/>
                <a:gd name="connsiteY8" fmla="*/ 1993556 h 2133600"/>
                <a:gd name="connsiteX9" fmla="*/ 255373 w 2372497"/>
                <a:gd name="connsiteY9" fmla="*/ 1968843 h 2133600"/>
                <a:gd name="connsiteX10" fmla="*/ 296562 w 2372497"/>
                <a:gd name="connsiteY10" fmla="*/ 1919416 h 2133600"/>
                <a:gd name="connsiteX11" fmla="*/ 321275 w 2372497"/>
                <a:gd name="connsiteY11" fmla="*/ 1894702 h 2133600"/>
                <a:gd name="connsiteX12" fmla="*/ 337751 w 2372497"/>
                <a:gd name="connsiteY12" fmla="*/ 1869989 h 2133600"/>
                <a:gd name="connsiteX13" fmla="*/ 362464 w 2372497"/>
                <a:gd name="connsiteY13" fmla="*/ 1853513 h 2133600"/>
                <a:gd name="connsiteX14" fmla="*/ 411891 w 2372497"/>
                <a:gd name="connsiteY14" fmla="*/ 1812324 h 2133600"/>
                <a:gd name="connsiteX15" fmla="*/ 477794 w 2372497"/>
                <a:gd name="connsiteY15" fmla="*/ 1754659 h 2133600"/>
                <a:gd name="connsiteX16" fmla="*/ 527221 w 2372497"/>
                <a:gd name="connsiteY16" fmla="*/ 1721708 h 2133600"/>
                <a:gd name="connsiteX17" fmla="*/ 593124 w 2372497"/>
                <a:gd name="connsiteY17" fmla="*/ 1664043 h 2133600"/>
                <a:gd name="connsiteX18" fmla="*/ 642551 w 2372497"/>
                <a:gd name="connsiteY18" fmla="*/ 1631091 h 2133600"/>
                <a:gd name="connsiteX19" fmla="*/ 667264 w 2372497"/>
                <a:gd name="connsiteY19" fmla="*/ 1606378 h 2133600"/>
                <a:gd name="connsiteX20" fmla="*/ 691978 w 2372497"/>
                <a:gd name="connsiteY20" fmla="*/ 1589902 h 2133600"/>
                <a:gd name="connsiteX21" fmla="*/ 708454 w 2372497"/>
                <a:gd name="connsiteY21" fmla="*/ 1565189 h 2133600"/>
                <a:gd name="connsiteX22" fmla="*/ 757881 w 2372497"/>
                <a:gd name="connsiteY22" fmla="*/ 1507524 h 2133600"/>
                <a:gd name="connsiteX23" fmla="*/ 807308 w 2372497"/>
                <a:gd name="connsiteY23" fmla="*/ 1482810 h 2133600"/>
                <a:gd name="connsiteX24" fmla="*/ 856735 w 2372497"/>
                <a:gd name="connsiteY24" fmla="*/ 1441621 h 2133600"/>
                <a:gd name="connsiteX25" fmla="*/ 897924 w 2372497"/>
                <a:gd name="connsiteY25" fmla="*/ 1408670 h 2133600"/>
                <a:gd name="connsiteX26" fmla="*/ 914400 w 2372497"/>
                <a:gd name="connsiteY26" fmla="*/ 1383956 h 2133600"/>
                <a:gd name="connsiteX27" fmla="*/ 939113 w 2372497"/>
                <a:gd name="connsiteY27" fmla="*/ 1367481 h 2133600"/>
                <a:gd name="connsiteX28" fmla="*/ 988540 w 2372497"/>
                <a:gd name="connsiteY28" fmla="*/ 1318054 h 2133600"/>
                <a:gd name="connsiteX29" fmla="*/ 1013254 w 2372497"/>
                <a:gd name="connsiteY29" fmla="*/ 1285102 h 2133600"/>
                <a:gd name="connsiteX30" fmla="*/ 1037967 w 2372497"/>
                <a:gd name="connsiteY30" fmla="*/ 1268627 h 2133600"/>
                <a:gd name="connsiteX31" fmla="*/ 1079156 w 2372497"/>
                <a:gd name="connsiteY31" fmla="*/ 1235675 h 2133600"/>
                <a:gd name="connsiteX32" fmla="*/ 1095632 w 2372497"/>
                <a:gd name="connsiteY32" fmla="*/ 1210962 h 2133600"/>
                <a:gd name="connsiteX33" fmla="*/ 1145059 w 2372497"/>
                <a:gd name="connsiteY33" fmla="*/ 1178010 h 2133600"/>
                <a:gd name="connsiteX34" fmla="*/ 1169773 w 2372497"/>
                <a:gd name="connsiteY34" fmla="*/ 1161535 h 2133600"/>
                <a:gd name="connsiteX35" fmla="*/ 1235675 w 2372497"/>
                <a:gd name="connsiteY35" fmla="*/ 1103870 h 2133600"/>
                <a:gd name="connsiteX36" fmla="*/ 1285102 w 2372497"/>
                <a:gd name="connsiteY36" fmla="*/ 1054443 h 2133600"/>
                <a:gd name="connsiteX37" fmla="*/ 1301578 w 2372497"/>
                <a:gd name="connsiteY37" fmla="*/ 1029729 h 2133600"/>
                <a:gd name="connsiteX38" fmla="*/ 1326291 w 2372497"/>
                <a:gd name="connsiteY38" fmla="*/ 1021491 h 2133600"/>
                <a:gd name="connsiteX39" fmla="*/ 1342767 w 2372497"/>
                <a:gd name="connsiteY39" fmla="*/ 996778 h 2133600"/>
                <a:gd name="connsiteX40" fmla="*/ 1392194 w 2372497"/>
                <a:gd name="connsiteY40" fmla="*/ 963827 h 2133600"/>
                <a:gd name="connsiteX41" fmla="*/ 1408670 w 2372497"/>
                <a:gd name="connsiteY41" fmla="*/ 939113 h 2133600"/>
                <a:gd name="connsiteX42" fmla="*/ 1433383 w 2372497"/>
                <a:gd name="connsiteY42" fmla="*/ 930875 h 2133600"/>
                <a:gd name="connsiteX43" fmla="*/ 1458097 w 2372497"/>
                <a:gd name="connsiteY43" fmla="*/ 914400 h 2133600"/>
                <a:gd name="connsiteX44" fmla="*/ 1499286 w 2372497"/>
                <a:gd name="connsiteY44" fmla="*/ 856735 h 2133600"/>
                <a:gd name="connsiteX45" fmla="*/ 1524000 w 2372497"/>
                <a:gd name="connsiteY45" fmla="*/ 840259 h 2133600"/>
                <a:gd name="connsiteX46" fmla="*/ 1565189 w 2372497"/>
                <a:gd name="connsiteY46" fmla="*/ 799070 h 2133600"/>
                <a:gd name="connsiteX47" fmla="*/ 1581664 w 2372497"/>
                <a:gd name="connsiteY47" fmla="*/ 774356 h 2133600"/>
                <a:gd name="connsiteX48" fmla="*/ 1631091 w 2372497"/>
                <a:gd name="connsiteY48" fmla="*/ 741405 h 2133600"/>
                <a:gd name="connsiteX49" fmla="*/ 1696994 w 2372497"/>
                <a:gd name="connsiteY49" fmla="*/ 667264 h 2133600"/>
                <a:gd name="connsiteX50" fmla="*/ 1721708 w 2372497"/>
                <a:gd name="connsiteY50" fmla="*/ 642551 h 2133600"/>
                <a:gd name="connsiteX51" fmla="*/ 1779373 w 2372497"/>
                <a:gd name="connsiteY51" fmla="*/ 576648 h 2133600"/>
                <a:gd name="connsiteX52" fmla="*/ 1812324 w 2372497"/>
                <a:gd name="connsiteY52" fmla="*/ 527221 h 2133600"/>
                <a:gd name="connsiteX53" fmla="*/ 1828800 w 2372497"/>
                <a:gd name="connsiteY53" fmla="*/ 502508 h 2133600"/>
                <a:gd name="connsiteX54" fmla="*/ 1853513 w 2372497"/>
                <a:gd name="connsiteY54" fmla="*/ 453081 h 2133600"/>
                <a:gd name="connsiteX55" fmla="*/ 1869989 w 2372497"/>
                <a:gd name="connsiteY55" fmla="*/ 403654 h 2133600"/>
                <a:gd name="connsiteX56" fmla="*/ 1886464 w 2372497"/>
                <a:gd name="connsiteY56" fmla="*/ 378940 h 2133600"/>
                <a:gd name="connsiteX57" fmla="*/ 1902940 w 2372497"/>
                <a:gd name="connsiteY57" fmla="*/ 329513 h 2133600"/>
                <a:gd name="connsiteX58" fmla="*/ 1935891 w 2372497"/>
                <a:gd name="connsiteY58" fmla="*/ 280086 h 2133600"/>
                <a:gd name="connsiteX59" fmla="*/ 1952367 w 2372497"/>
                <a:gd name="connsiteY59" fmla="*/ 230659 h 2133600"/>
                <a:gd name="connsiteX60" fmla="*/ 1960605 w 2372497"/>
                <a:gd name="connsiteY60" fmla="*/ 205945 h 2133600"/>
                <a:gd name="connsiteX61" fmla="*/ 1985318 w 2372497"/>
                <a:gd name="connsiteY61" fmla="*/ 189470 h 2133600"/>
                <a:gd name="connsiteX62" fmla="*/ 1993556 w 2372497"/>
                <a:gd name="connsiteY62" fmla="*/ 164756 h 2133600"/>
                <a:gd name="connsiteX63" fmla="*/ 2042983 w 2372497"/>
                <a:gd name="connsiteY63" fmla="*/ 131805 h 2133600"/>
                <a:gd name="connsiteX64" fmla="*/ 2075935 w 2372497"/>
                <a:gd name="connsiteY64" fmla="*/ 140043 h 2133600"/>
                <a:gd name="connsiteX65" fmla="*/ 2133600 w 2372497"/>
                <a:gd name="connsiteY65" fmla="*/ 214183 h 2133600"/>
                <a:gd name="connsiteX66" fmla="*/ 2158313 w 2372497"/>
                <a:gd name="connsiteY66" fmla="*/ 230659 h 2133600"/>
                <a:gd name="connsiteX67" fmla="*/ 2166551 w 2372497"/>
                <a:gd name="connsiteY67" fmla="*/ 255372 h 2133600"/>
                <a:gd name="connsiteX68" fmla="*/ 2191264 w 2372497"/>
                <a:gd name="connsiteY68" fmla="*/ 263610 h 2133600"/>
                <a:gd name="connsiteX69" fmla="*/ 2207740 w 2372497"/>
                <a:gd name="connsiteY69" fmla="*/ 313037 h 2133600"/>
                <a:gd name="connsiteX70" fmla="*/ 2215978 w 2372497"/>
                <a:gd name="connsiteY70" fmla="*/ 337751 h 2133600"/>
                <a:gd name="connsiteX71" fmla="*/ 2183027 w 2372497"/>
                <a:gd name="connsiteY71" fmla="*/ 453081 h 2133600"/>
                <a:gd name="connsiteX72" fmla="*/ 2166551 w 2372497"/>
                <a:gd name="connsiteY72" fmla="*/ 477794 h 2133600"/>
                <a:gd name="connsiteX73" fmla="*/ 2141837 w 2372497"/>
                <a:gd name="connsiteY73" fmla="*/ 494270 h 2133600"/>
                <a:gd name="connsiteX74" fmla="*/ 2117124 w 2372497"/>
                <a:gd name="connsiteY74" fmla="*/ 518983 h 2133600"/>
                <a:gd name="connsiteX75" fmla="*/ 2067697 w 2372497"/>
                <a:gd name="connsiteY75" fmla="*/ 535459 h 2133600"/>
                <a:gd name="connsiteX76" fmla="*/ 2034746 w 2372497"/>
                <a:gd name="connsiteY76" fmla="*/ 560172 h 2133600"/>
                <a:gd name="connsiteX77" fmla="*/ 1985318 w 2372497"/>
                <a:gd name="connsiteY77" fmla="*/ 576648 h 2133600"/>
                <a:gd name="connsiteX78" fmla="*/ 1960605 w 2372497"/>
                <a:gd name="connsiteY78" fmla="*/ 584886 h 2133600"/>
                <a:gd name="connsiteX79" fmla="*/ 1894702 w 2372497"/>
                <a:gd name="connsiteY79" fmla="*/ 617837 h 2133600"/>
                <a:gd name="connsiteX80" fmla="*/ 1869989 w 2372497"/>
                <a:gd name="connsiteY80" fmla="*/ 626075 h 2133600"/>
                <a:gd name="connsiteX81" fmla="*/ 1795848 w 2372497"/>
                <a:gd name="connsiteY81" fmla="*/ 683740 h 2133600"/>
                <a:gd name="connsiteX82" fmla="*/ 1795848 w 2372497"/>
                <a:gd name="connsiteY82" fmla="*/ 807308 h 2133600"/>
                <a:gd name="connsiteX83" fmla="*/ 1820562 w 2372497"/>
                <a:gd name="connsiteY83" fmla="*/ 815545 h 2133600"/>
                <a:gd name="connsiteX84" fmla="*/ 1960605 w 2372497"/>
                <a:gd name="connsiteY84" fmla="*/ 815545 h 2133600"/>
                <a:gd name="connsiteX85" fmla="*/ 1977081 w 2372497"/>
                <a:gd name="connsiteY85" fmla="*/ 790832 h 2133600"/>
                <a:gd name="connsiteX86" fmla="*/ 2001794 w 2372497"/>
                <a:gd name="connsiteY86" fmla="*/ 724929 h 2133600"/>
                <a:gd name="connsiteX87" fmla="*/ 2026508 w 2372497"/>
                <a:gd name="connsiteY87" fmla="*/ 708454 h 2133600"/>
                <a:gd name="connsiteX88" fmla="*/ 2075935 w 2372497"/>
                <a:gd name="connsiteY88" fmla="*/ 667264 h 2133600"/>
                <a:gd name="connsiteX89" fmla="*/ 2092410 w 2372497"/>
                <a:gd name="connsiteY89" fmla="*/ 642551 h 2133600"/>
                <a:gd name="connsiteX90" fmla="*/ 2117124 w 2372497"/>
                <a:gd name="connsiteY90" fmla="*/ 634313 h 2133600"/>
                <a:gd name="connsiteX91" fmla="*/ 2141837 w 2372497"/>
                <a:gd name="connsiteY91" fmla="*/ 617837 h 2133600"/>
                <a:gd name="connsiteX92" fmla="*/ 2166551 w 2372497"/>
                <a:gd name="connsiteY92" fmla="*/ 593124 h 2133600"/>
                <a:gd name="connsiteX93" fmla="*/ 2215978 w 2372497"/>
                <a:gd name="connsiteY93" fmla="*/ 576648 h 2133600"/>
                <a:gd name="connsiteX94" fmla="*/ 2248929 w 2372497"/>
                <a:gd name="connsiteY94" fmla="*/ 543697 h 2133600"/>
                <a:gd name="connsiteX95" fmla="*/ 2273643 w 2372497"/>
                <a:gd name="connsiteY95" fmla="*/ 535459 h 2133600"/>
                <a:gd name="connsiteX96" fmla="*/ 2331308 w 2372497"/>
                <a:gd name="connsiteY96" fmla="*/ 461318 h 2133600"/>
                <a:gd name="connsiteX97" fmla="*/ 2364259 w 2372497"/>
                <a:gd name="connsiteY97" fmla="*/ 387178 h 2133600"/>
                <a:gd name="connsiteX98" fmla="*/ 2372497 w 2372497"/>
                <a:gd name="connsiteY98" fmla="*/ 362464 h 2133600"/>
                <a:gd name="connsiteX99" fmla="*/ 2364259 w 2372497"/>
                <a:gd name="connsiteY99" fmla="*/ 197708 h 2133600"/>
                <a:gd name="connsiteX100" fmla="*/ 2339546 w 2372497"/>
                <a:gd name="connsiteY100" fmla="*/ 181232 h 2133600"/>
                <a:gd name="connsiteX101" fmla="*/ 2331308 w 2372497"/>
                <a:gd name="connsiteY101" fmla="*/ 156518 h 2133600"/>
                <a:gd name="connsiteX102" fmla="*/ 2290118 w 2372497"/>
                <a:gd name="connsiteY102" fmla="*/ 107091 h 2133600"/>
                <a:gd name="connsiteX103" fmla="*/ 2265405 w 2372497"/>
                <a:gd name="connsiteY103" fmla="*/ 98854 h 2133600"/>
                <a:gd name="connsiteX104" fmla="*/ 2257167 w 2372497"/>
                <a:gd name="connsiteY104" fmla="*/ 74140 h 2133600"/>
                <a:gd name="connsiteX105" fmla="*/ 2207740 w 2372497"/>
                <a:gd name="connsiteY105" fmla="*/ 49427 h 2133600"/>
                <a:gd name="connsiteX106" fmla="*/ 2133600 w 2372497"/>
                <a:gd name="connsiteY106" fmla="*/ 16475 h 2133600"/>
                <a:gd name="connsiteX107" fmla="*/ 2108886 w 2372497"/>
                <a:gd name="connsiteY107" fmla="*/ 8237 h 2133600"/>
                <a:gd name="connsiteX108" fmla="*/ 2084173 w 2372497"/>
                <a:gd name="connsiteY108" fmla="*/ 0 h 2133600"/>
                <a:gd name="connsiteX109" fmla="*/ 1927654 w 2372497"/>
                <a:gd name="connsiteY109" fmla="*/ 8237 h 2133600"/>
                <a:gd name="connsiteX110" fmla="*/ 1902940 w 2372497"/>
                <a:gd name="connsiteY110" fmla="*/ 32951 h 2133600"/>
                <a:gd name="connsiteX111" fmla="*/ 1878227 w 2372497"/>
                <a:gd name="connsiteY111" fmla="*/ 41189 h 2133600"/>
                <a:gd name="connsiteX112" fmla="*/ 1853513 w 2372497"/>
                <a:gd name="connsiteY112" fmla="*/ 65902 h 2133600"/>
                <a:gd name="connsiteX113" fmla="*/ 1837037 w 2372497"/>
                <a:gd name="connsiteY113" fmla="*/ 90616 h 2133600"/>
                <a:gd name="connsiteX114" fmla="*/ 1812324 w 2372497"/>
                <a:gd name="connsiteY114" fmla="*/ 107091 h 2133600"/>
                <a:gd name="connsiteX115" fmla="*/ 1771135 w 2372497"/>
                <a:gd name="connsiteY115" fmla="*/ 148281 h 2133600"/>
                <a:gd name="connsiteX116" fmla="*/ 1754659 w 2372497"/>
                <a:gd name="connsiteY116" fmla="*/ 172994 h 2133600"/>
                <a:gd name="connsiteX117" fmla="*/ 1729946 w 2372497"/>
                <a:gd name="connsiteY117" fmla="*/ 205945 h 2133600"/>
                <a:gd name="connsiteX118" fmla="*/ 1696994 w 2372497"/>
                <a:gd name="connsiteY118" fmla="*/ 255372 h 2133600"/>
                <a:gd name="connsiteX119" fmla="*/ 1680518 w 2372497"/>
                <a:gd name="connsiteY119" fmla="*/ 280086 h 2133600"/>
                <a:gd name="connsiteX120" fmla="*/ 1664043 w 2372497"/>
                <a:gd name="connsiteY120" fmla="*/ 313037 h 2133600"/>
                <a:gd name="connsiteX121" fmla="*/ 1655805 w 2372497"/>
                <a:gd name="connsiteY121" fmla="*/ 337751 h 2133600"/>
                <a:gd name="connsiteX122" fmla="*/ 1639329 w 2372497"/>
                <a:gd name="connsiteY122" fmla="*/ 362464 h 2133600"/>
                <a:gd name="connsiteX123" fmla="*/ 1614616 w 2372497"/>
                <a:gd name="connsiteY123" fmla="*/ 436605 h 2133600"/>
                <a:gd name="connsiteX124" fmla="*/ 1606378 w 2372497"/>
                <a:gd name="connsiteY124" fmla="*/ 486032 h 2133600"/>
                <a:gd name="connsiteX125" fmla="*/ 1589902 w 2372497"/>
                <a:gd name="connsiteY125" fmla="*/ 535459 h 2133600"/>
                <a:gd name="connsiteX126" fmla="*/ 1540475 w 2372497"/>
                <a:gd name="connsiteY126" fmla="*/ 584886 h 2133600"/>
                <a:gd name="connsiteX127" fmla="*/ 1482810 w 2372497"/>
                <a:gd name="connsiteY127" fmla="*/ 659027 h 2133600"/>
                <a:gd name="connsiteX128" fmla="*/ 1466335 w 2372497"/>
                <a:gd name="connsiteY128" fmla="*/ 683740 h 2133600"/>
                <a:gd name="connsiteX129" fmla="*/ 1416908 w 2372497"/>
                <a:gd name="connsiteY129" fmla="*/ 733167 h 2133600"/>
                <a:gd name="connsiteX130" fmla="*/ 1400432 w 2372497"/>
                <a:gd name="connsiteY130" fmla="*/ 757881 h 2133600"/>
                <a:gd name="connsiteX131" fmla="*/ 1351005 w 2372497"/>
                <a:gd name="connsiteY131" fmla="*/ 807308 h 2133600"/>
                <a:gd name="connsiteX132" fmla="*/ 1309816 w 2372497"/>
                <a:gd name="connsiteY132" fmla="*/ 840259 h 2133600"/>
                <a:gd name="connsiteX133" fmla="*/ 1268627 w 2372497"/>
                <a:gd name="connsiteY133" fmla="*/ 873210 h 2133600"/>
                <a:gd name="connsiteX134" fmla="*/ 1252151 w 2372497"/>
                <a:gd name="connsiteY134" fmla="*/ 897924 h 2133600"/>
                <a:gd name="connsiteX135" fmla="*/ 1202724 w 2372497"/>
                <a:gd name="connsiteY135" fmla="*/ 930875 h 2133600"/>
                <a:gd name="connsiteX136" fmla="*/ 1153297 w 2372497"/>
                <a:gd name="connsiteY136" fmla="*/ 972064 h 2133600"/>
                <a:gd name="connsiteX137" fmla="*/ 1145059 w 2372497"/>
                <a:gd name="connsiteY137" fmla="*/ 996778 h 2133600"/>
                <a:gd name="connsiteX138" fmla="*/ 1120346 w 2372497"/>
                <a:gd name="connsiteY138" fmla="*/ 1005016 h 2133600"/>
                <a:gd name="connsiteX139" fmla="*/ 1095632 w 2372497"/>
                <a:gd name="connsiteY139" fmla="*/ 1021491 h 2133600"/>
                <a:gd name="connsiteX140" fmla="*/ 1079156 w 2372497"/>
                <a:gd name="connsiteY140" fmla="*/ 1046205 h 2133600"/>
                <a:gd name="connsiteX141" fmla="*/ 1054443 w 2372497"/>
                <a:gd name="connsiteY141" fmla="*/ 1054443 h 2133600"/>
                <a:gd name="connsiteX142" fmla="*/ 1029729 w 2372497"/>
                <a:gd name="connsiteY142" fmla="*/ 1070918 h 2133600"/>
                <a:gd name="connsiteX143" fmla="*/ 1013254 w 2372497"/>
                <a:gd name="connsiteY143" fmla="*/ 1095632 h 2133600"/>
                <a:gd name="connsiteX144" fmla="*/ 963827 w 2372497"/>
                <a:gd name="connsiteY144" fmla="*/ 1128583 h 2133600"/>
                <a:gd name="connsiteX145" fmla="*/ 939113 w 2372497"/>
                <a:gd name="connsiteY145" fmla="*/ 1145059 h 2133600"/>
                <a:gd name="connsiteX146" fmla="*/ 889686 w 2372497"/>
                <a:gd name="connsiteY146" fmla="*/ 1178010 h 2133600"/>
                <a:gd name="connsiteX147" fmla="*/ 848497 w 2372497"/>
                <a:gd name="connsiteY147" fmla="*/ 1219200 h 2133600"/>
                <a:gd name="connsiteX148" fmla="*/ 823783 w 2372497"/>
                <a:gd name="connsiteY148" fmla="*/ 1235675 h 2133600"/>
                <a:gd name="connsiteX149" fmla="*/ 782594 w 2372497"/>
                <a:gd name="connsiteY149" fmla="*/ 1276864 h 2133600"/>
                <a:gd name="connsiteX150" fmla="*/ 741405 w 2372497"/>
                <a:gd name="connsiteY150" fmla="*/ 1309816 h 2133600"/>
                <a:gd name="connsiteX151" fmla="*/ 675502 w 2372497"/>
                <a:gd name="connsiteY151" fmla="*/ 1367481 h 2133600"/>
                <a:gd name="connsiteX152" fmla="*/ 626075 w 2372497"/>
                <a:gd name="connsiteY152" fmla="*/ 1400432 h 2133600"/>
                <a:gd name="connsiteX153" fmla="*/ 551935 w 2372497"/>
                <a:gd name="connsiteY153" fmla="*/ 1458097 h 2133600"/>
                <a:gd name="connsiteX154" fmla="*/ 535459 w 2372497"/>
                <a:gd name="connsiteY154" fmla="*/ 1482810 h 2133600"/>
                <a:gd name="connsiteX155" fmla="*/ 510746 w 2372497"/>
                <a:gd name="connsiteY155" fmla="*/ 1499286 h 2133600"/>
                <a:gd name="connsiteX156" fmla="*/ 502508 w 2372497"/>
                <a:gd name="connsiteY156" fmla="*/ 1524000 h 2133600"/>
                <a:gd name="connsiteX157" fmla="*/ 469556 w 2372497"/>
                <a:gd name="connsiteY157" fmla="*/ 1548713 h 2133600"/>
                <a:gd name="connsiteX158" fmla="*/ 436605 w 2372497"/>
                <a:gd name="connsiteY158" fmla="*/ 1589902 h 2133600"/>
                <a:gd name="connsiteX159" fmla="*/ 403654 w 2372497"/>
                <a:gd name="connsiteY159" fmla="*/ 1622854 h 2133600"/>
                <a:gd name="connsiteX160" fmla="*/ 362464 w 2372497"/>
                <a:gd name="connsiteY160" fmla="*/ 1655805 h 2133600"/>
                <a:gd name="connsiteX161" fmla="*/ 345989 w 2372497"/>
                <a:gd name="connsiteY161" fmla="*/ 1680518 h 2133600"/>
                <a:gd name="connsiteX162" fmla="*/ 288324 w 2372497"/>
                <a:gd name="connsiteY162" fmla="*/ 1721708 h 2133600"/>
                <a:gd name="connsiteX163" fmla="*/ 255373 w 2372497"/>
                <a:gd name="connsiteY163" fmla="*/ 1762897 h 2133600"/>
                <a:gd name="connsiteX164" fmla="*/ 214183 w 2372497"/>
                <a:gd name="connsiteY164" fmla="*/ 1795848 h 2133600"/>
                <a:gd name="connsiteX165" fmla="*/ 172994 w 2372497"/>
                <a:gd name="connsiteY165" fmla="*/ 1845275 h 2133600"/>
                <a:gd name="connsiteX166" fmla="*/ 156518 w 2372497"/>
                <a:gd name="connsiteY166" fmla="*/ 1869989 h 2133600"/>
                <a:gd name="connsiteX167" fmla="*/ 107091 w 2372497"/>
                <a:gd name="connsiteY167" fmla="*/ 1902940 h 2133600"/>
                <a:gd name="connsiteX168" fmla="*/ 57664 w 2372497"/>
                <a:gd name="connsiteY168" fmla="*/ 1944129 h 2133600"/>
                <a:gd name="connsiteX169" fmla="*/ 16475 w 2372497"/>
                <a:gd name="connsiteY169" fmla="*/ 1993556 h 2133600"/>
                <a:gd name="connsiteX170" fmla="*/ 0 w 2372497"/>
                <a:gd name="connsiteY170" fmla="*/ 2026508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2372497" h="2133600">
                  <a:moveTo>
                    <a:pt x="0" y="2026508"/>
                  </a:moveTo>
                  <a:lnTo>
                    <a:pt x="0" y="2026508"/>
                  </a:lnTo>
                  <a:cubicBezTo>
                    <a:pt x="2746" y="2053967"/>
                    <a:pt x="-1194" y="2082951"/>
                    <a:pt x="8237" y="2108886"/>
                  </a:cubicBezTo>
                  <a:cubicBezTo>
                    <a:pt x="11205" y="2117047"/>
                    <a:pt x="25184" y="2113241"/>
                    <a:pt x="32951" y="2117124"/>
                  </a:cubicBezTo>
                  <a:cubicBezTo>
                    <a:pt x="41806" y="2121552"/>
                    <a:pt x="49426" y="2128108"/>
                    <a:pt x="57664" y="2133600"/>
                  </a:cubicBezTo>
                  <a:cubicBezTo>
                    <a:pt x="90615" y="2130854"/>
                    <a:pt x="125379" y="2136483"/>
                    <a:pt x="156518" y="2125362"/>
                  </a:cubicBezTo>
                  <a:cubicBezTo>
                    <a:pt x="170110" y="2120508"/>
                    <a:pt x="173896" y="2078701"/>
                    <a:pt x="181232" y="2067697"/>
                  </a:cubicBezTo>
                  <a:cubicBezTo>
                    <a:pt x="187695" y="2058003"/>
                    <a:pt x="198793" y="2052179"/>
                    <a:pt x="205946" y="2042983"/>
                  </a:cubicBezTo>
                  <a:cubicBezTo>
                    <a:pt x="218103" y="2027353"/>
                    <a:pt x="227913" y="2010032"/>
                    <a:pt x="238897" y="1993556"/>
                  </a:cubicBezTo>
                  <a:cubicBezTo>
                    <a:pt x="244389" y="1985318"/>
                    <a:pt x="248372" y="1975844"/>
                    <a:pt x="255373" y="1968843"/>
                  </a:cubicBezTo>
                  <a:cubicBezTo>
                    <a:pt x="327573" y="1896640"/>
                    <a:pt x="239217" y="1988230"/>
                    <a:pt x="296562" y="1919416"/>
                  </a:cubicBezTo>
                  <a:cubicBezTo>
                    <a:pt x="304020" y="1910466"/>
                    <a:pt x="313817" y="1903652"/>
                    <a:pt x="321275" y="1894702"/>
                  </a:cubicBezTo>
                  <a:cubicBezTo>
                    <a:pt x="327613" y="1887096"/>
                    <a:pt x="330750" y="1876990"/>
                    <a:pt x="337751" y="1869989"/>
                  </a:cubicBezTo>
                  <a:cubicBezTo>
                    <a:pt x="344752" y="1862988"/>
                    <a:pt x="354858" y="1859851"/>
                    <a:pt x="362464" y="1853513"/>
                  </a:cubicBezTo>
                  <a:cubicBezTo>
                    <a:pt x="425893" y="1800656"/>
                    <a:pt x="350534" y="1853231"/>
                    <a:pt x="411891" y="1812324"/>
                  </a:cubicBezTo>
                  <a:cubicBezTo>
                    <a:pt x="458573" y="1742301"/>
                    <a:pt x="381685" y="1850768"/>
                    <a:pt x="477794" y="1754659"/>
                  </a:cubicBezTo>
                  <a:cubicBezTo>
                    <a:pt x="508648" y="1723805"/>
                    <a:pt x="491455" y="1733629"/>
                    <a:pt x="527221" y="1721708"/>
                  </a:cubicBezTo>
                  <a:cubicBezTo>
                    <a:pt x="573907" y="1651679"/>
                    <a:pt x="497007" y="1760164"/>
                    <a:pt x="593124" y="1664043"/>
                  </a:cubicBezTo>
                  <a:cubicBezTo>
                    <a:pt x="623977" y="1633189"/>
                    <a:pt x="606785" y="1643013"/>
                    <a:pt x="642551" y="1631091"/>
                  </a:cubicBezTo>
                  <a:cubicBezTo>
                    <a:pt x="650789" y="1622853"/>
                    <a:pt x="658314" y="1613836"/>
                    <a:pt x="667264" y="1606378"/>
                  </a:cubicBezTo>
                  <a:cubicBezTo>
                    <a:pt x="674870" y="1600040"/>
                    <a:pt x="684977" y="1596903"/>
                    <a:pt x="691978" y="1589902"/>
                  </a:cubicBezTo>
                  <a:cubicBezTo>
                    <a:pt x="698979" y="1582901"/>
                    <a:pt x="702699" y="1573245"/>
                    <a:pt x="708454" y="1565189"/>
                  </a:cubicBezTo>
                  <a:cubicBezTo>
                    <a:pt x="718839" y="1550650"/>
                    <a:pt x="741547" y="1518413"/>
                    <a:pt x="757881" y="1507524"/>
                  </a:cubicBezTo>
                  <a:cubicBezTo>
                    <a:pt x="832183" y="1457990"/>
                    <a:pt x="729537" y="1547619"/>
                    <a:pt x="807308" y="1482810"/>
                  </a:cubicBezTo>
                  <a:cubicBezTo>
                    <a:pt x="870737" y="1429953"/>
                    <a:pt x="795374" y="1482528"/>
                    <a:pt x="856735" y="1441621"/>
                  </a:cubicBezTo>
                  <a:cubicBezTo>
                    <a:pt x="903949" y="1370798"/>
                    <a:pt x="841081" y="1454144"/>
                    <a:pt x="897924" y="1408670"/>
                  </a:cubicBezTo>
                  <a:cubicBezTo>
                    <a:pt x="905655" y="1402485"/>
                    <a:pt x="907399" y="1390957"/>
                    <a:pt x="914400" y="1383956"/>
                  </a:cubicBezTo>
                  <a:cubicBezTo>
                    <a:pt x="921401" y="1376955"/>
                    <a:pt x="931713" y="1374058"/>
                    <a:pt x="939113" y="1367481"/>
                  </a:cubicBezTo>
                  <a:cubicBezTo>
                    <a:pt x="956528" y="1352001"/>
                    <a:pt x="974560" y="1336694"/>
                    <a:pt x="988540" y="1318054"/>
                  </a:cubicBezTo>
                  <a:cubicBezTo>
                    <a:pt x="996778" y="1307070"/>
                    <a:pt x="1003545" y="1294811"/>
                    <a:pt x="1013254" y="1285102"/>
                  </a:cubicBezTo>
                  <a:cubicBezTo>
                    <a:pt x="1020255" y="1278101"/>
                    <a:pt x="1029729" y="1274119"/>
                    <a:pt x="1037967" y="1268627"/>
                  </a:cubicBezTo>
                  <a:cubicBezTo>
                    <a:pt x="1085184" y="1197802"/>
                    <a:pt x="1022314" y="1281148"/>
                    <a:pt x="1079156" y="1235675"/>
                  </a:cubicBezTo>
                  <a:cubicBezTo>
                    <a:pt x="1086887" y="1229490"/>
                    <a:pt x="1088181" y="1217482"/>
                    <a:pt x="1095632" y="1210962"/>
                  </a:cubicBezTo>
                  <a:cubicBezTo>
                    <a:pt x="1110534" y="1197923"/>
                    <a:pt x="1128583" y="1188994"/>
                    <a:pt x="1145059" y="1178010"/>
                  </a:cubicBezTo>
                  <a:lnTo>
                    <a:pt x="1169773" y="1161535"/>
                  </a:lnTo>
                  <a:cubicBezTo>
                    <a:pt x="1216450" y="1091515"/>
                    <a:pt x="1139573" y="1199972"/>
                    <a:pt x="1235675" y="1103870"/>
                  </a:cubicBezTo>
                  <a:cubicBezTo>
                    <a:pt x="1252151" y="1087394"/>
                    <a:pt x="1272177" y="1073830"/>
                    <a:pt x="1285102" y="1054443"/>
                  </a:cubicBezTo>
                  <a:cubicBezTo>
                    <a:pt x="1290594" y="1046205"/>
                    <a:pt x="1293847" y="1035914"/>
                    <a:pt x="1301578" y="1029729"/>
                  </a:cubicBezTo>
                  <a:cubicBezTo>
                    <a:pt x="1308358" y="1024305"/>
                    <a:pt x="1318053" y="1024237"/>
                    <a:pt x="1326291" y="1021491"/>
                  </a:cubicBezTo>
                  <a:cubicBezTo>
                    <a:pt x="1331783" y="1013253"/>
                    <a:pt x="1335316" y="1003297"/>
                    <a:pt x="1342767" y="996778"/>
                  </a:cubicBezTo>
                  <a:cubicBezTo>
                    <a:pt x="1357669" y="983739"/>
                    <a:pt x="1392194" y="963827"/>
                    <a:pt x="1392194" y="963827"/>
                  </a:cubicBezTo>
                  <a:cubicBezTo>
                    <a:pt x="1397686" y="955589"/>
                    <a:pt x="1400939" y="945298"/>
                    <a:pt x="1408670" y="939113"/>
                  </a:cubicBezTo>
                  <a:cubicBezTo>
                    <a:pt x="1415450" y="933689"/>
                    <a:pt x="1425616" y="934758"/>
                    <a:pt x="1433383" y="930875"/>
                  </a:cubicBezTo>
                  <a:cubicBezTo>
                    <a:pt x="1442238" y="926447"/>
                    <a:pt x="1449859" y="919892"/>
                    <a:pt x="1458097" y="914400"/>
                  </a:cubicBezTo>
                  <a:cubicBezTo>
                    <a:pt x="1467451" y="900369"/>
                    <a:pt x="1489069" y="866952"/>
                    <a:pt x="1499286" y="856735"/>
                  </a:cubicBezTo>
                  <a:cubicBezTo>
                    <a:pt x="1506287" y="849734"/>
                    <a:pt x="1515762" y="845751"/>
                    <a:pt x="1524000" y="840259"/>
                  </a:cubicBezTo>
                  <a:cubicBezTo>
                    <a:pt x="1567933" y="774355"/>
                    <a:pt x="1510270" y="853989"/>
                    <a:pt x="1565189" y="799070"/>
                  </a:cubicBezTo>
                  <a:cubicBezTo>
                    <a:pt x="1572190" y="792069"/>
                    <a:pt x="1574213" y="780876"/>
                    <a:pt x="1581664" y="774356"/>
                  </a:cubicBezTo>
                  <a:cubicBezTo>
                    <a:pt x="1596566" y="761317"/>
                    <a:pt x="1631091" y="741405"/>
                    <a:pt x="1631091" y="741405"/>
                  </a:cubicBezTo>
                  <a:cubicBezTo>
                    <a:pt x="1660491" y="697305"/>
                    <a:pt x="1640568" y="723690"/>
                    <a:pt x="1696994" y="667264"/>
                  </a:cubicBezTo>
                  <a:cubicBezTo>
                    <a:pt x="1705232" y="659026"/>
                    <a:pt x="1715246" y="652244"/>
                    <a:pt x="1721708" y="642551"/>
                  </a:cubicBezTo>
                  <a:cubicBezTo>
                    <a:pt x="1760151" y="584886"/>
                    <a:pt x="1738183" y="604108"/>
                    <a:pt x="1779373" y="576648"/>
                  </a:cubicBezTo>
                  <a:lnTo>
                    <a:pt x="1812324" y="527221"/>
                  </a:lnTo>
                  <a:lnTo>
                    <a:pt x="1828800" y="502508"/>
                  </a:lnTo>
                  <a:cubicBezTo>
                    <a:pt x="1858832" y="412400"/>
                    <a:pt x="1810939" y="548869"/>
                    <a:pt x="1853513" y="453081"/>
                  </a:cubicBezTo>
                  <a:cubicBezTo>
                    <a:pt x="1860567" y="437211"/>
                    <a:pt x="1860356" y="418104"/>
                    <a:pt x="1869989" y="403654"/>
                  </a:cubicBezTo>
                  <a:cubicBezTo>
                    <a:pt x="1875481" y="395416"/>
                    <a:pt x="1882443" y="387987"/>
                    <a:pt x="1886464" y="378940"/>
                  </a:cubicBezTo>
                  <a:cubicBezTo>
                    <a:pt x="1893517" y="363070"/>
                    <a:pt x="1893307" y="343963"/>
                    <a:pt x="1902940" y="329513"/>
                  </a:cubicBezTo>
                  <a:cubicBezTo>
                    <a:pt x="1913924" y="313037"/>
                    <a:pt x="1929629" y="298871"/>
                    <a:pt x="1935891" y="280086"/>
                  </a:cubicBezTo>
                  <a:lnTo>
                    <a:pt x="1952367" y="230659"/>
                  </a:lnTo>
                  <a:cubicBezTo>
                    <a:pt x="1955113" y="222421"/>
                    <a:pt x="1953380" y="210762"/>
                    <a:pt x="1960605" y="205945"/>
                  </a:cubicBezTo>
                  <a:lnTo>
                    <a:pt x="1985318" y="189470"/>
                  </a:lnTo>
                  <a:cubicBezTo>
                    <a:pt x="1988064" y="181232"/>
                    <a:pt x="1987416" y="170896"/>
                    <a:pt x="1993556" y="164756"/>
                  </a:cubicBezTo>
                  <a:cubicBezTo>
                    <a:pt x="2007558" y="150754"/>
                    <a:pt x="2042983" y="131805"/>
                    <a:pt x="2042983" y="131805"/>
                  </a:cubicBezTo>
                  <a:cubicBezTo>
                    <a:pt x="2053967" y="134551"/>
                    <a:pt x="2066105" y="134426"/>
                    <a:pt x="2075935" y="140043"/>
                  </a:cubicBezTo>
                  <a:cubicBezTo>
                    <a:pt x="2143307" y="178541"/>
                    <a:pt x="2045476" y="155431"/>
                    <a:pt x="2133600" y="214183"/>
                  </a:cubicBezTo>
                  <a:lnTo>
                    <a:pt x="2158313" y="230659"/>
                  </a:lnTo>
                  <a:cubicBezTo>
                    <a:pt x="2161059" y="238897"/>
                    <a:pt x="2160411" y="249232"/>
                    <a:pt x="2166551" y="255372"/>
                  </a:cubicBezTo>
                  <a:cubicBezTo>
                    <a:pt x="2172691" y="261512"/>
                    <a:pt x="2186217" y="256544"/>
                    <a:pt x="2191264" y="263610"/>
                  </a:cubicBezTo>
                  <a:cubicBezTo>
                    <a:pt x="2201358" y="277742"/>
                    <a:pt x="2202248" y="296561"/>
                    <a:pt x="2207740" y="313037"/>
                  </a:cubicBezTo>
                  <a:lnTo>
                    <a:pt x="2215978" y="337751"/>
                  </a:lnTo>
                  <a:cubicBezTo>
                    <a:pt x="2204233" y="466942"/>
                    <a:pt x="2230128" y="396560"/>
                    <a:pt x="2183027" y="453081"/>
                  </a:cubicBezTo>
                  <a:cubicBezTo>
                    <a:pt x="2176689" y="460687"/>
                    <a:pt x="2173552" y="470793"/>
                    <a:pt x="2166551" y="477794"/>
                  </a:cubicBezTo>
                  <a:cubicBezTo>
                    <a:pt x="2159550" y="484795"/>
                    <a:pt x="2149443" y="487932"/>
                    <a:pt x="2141837" y="494270"/>
                  </a:cubicBezTo>
                  <a:cubicBezTo>
                    <a:pt x="2132887" y="501728"/>
                    <a:pt x="2127308" y="513325"/>
                    <a:pt x="2117124" y="518983"/>
                  </a:cubicBezTo>
                  <a:cubicBezTo>
                    <a:pt x="2101943" y="527417"/>
                    <a:pt x="2067697" y="535459"/>
                    <a:pt x="2067697" y="535459"/>
                  </a:cubicBezTo>
                  <a:cubicBezTo>
                    <a:pt x="2056713" y="543697"/>
                    <a:pt x="2047026" y="554032"/>
                    <a:pt x="2034746" y="560172"/>
                  </a:cubicBezTo>
                  <a:cubicBezTo>
                    <a:pt x="2019212" y="567939"/>
                    <a:pt x="2001794" y="571156"/>
                    <a:pt x="1985318" y="576648"/>
                  </a:cubicBezTo>
                  <a:cubicBezTo>
                    <a:pt x="1977080" y="579394"/>
                    <a:pt x="1967830" y="580069"/>
                    <a:pt x="1960605" y="584886"/>
                  </a:cubicBezTo>
                  <a:cubicBezTo>
                    <a:pt x="1926477" y="607638"/>
                    <a:pt x="1940767" y="600563"/>
                    <a:pt x="1894702" y="617837"/>
                  </a:cubicBezTo>
                  <a:cubicBezTo>
                    <a:pt x="1886572" y="620886"/>
                    <a:pt x="1877580" y="621858"/>
                    <a:pt x="1869989" y="626075"/>
                  </a:cubicBezTo>
                  <a:cubicBezTo>
                    <a:pt x="1825650" y="650708"/>
                    <a:pt x="1825867" y="653722"/>
                    <a:pt x="1795848" y="683740"/>
                  </a:cubicBezTo>
                  <a:cubicBezTo>
                    <a:pt x="1780448" y="729941"/>
                    <a:pt x="1774346" y="737429"/>
                    <a:pt x="1795848" y="807308"/>
                  </a:cubicBezTo>
                  <a:cubicBezTo>
                    <a:pt x="1798402" y="815607"/>
                    <a:pt x="1812324" y="812799"/>
                    <a:pt x="1820562" y="815545"/>
                  </a:cubicBezTo>
                  <a:cubicBezTo>
                    <a:pt x="1872059" y="849878"/>
                    <a:pt x="1857152" y="847874"/>
                    <a:pt x="1960605" y="815545"/>
                  </a:cubicBezTo>
                  <a:cubicBezTo>
                    <a:pt x="1970055" y="812592"/>
                    <a:pt x="1971589" y="799070"/>
                    <a:pt x="1977081" y="790832"/>
                  </a:cubicBezTo>
                  <a:cubicBezTo>
                    <a:pt x="1982623" y="768661"/>
                    <a:pt x="1986408" y="743392"/>
                    <a:pt x="2001794" y="724929"/>
                  </a:cubicBezTo>
                  <a:cubicBezTo>
                    <a:pt x="2008132" y="717323"/>
                    <a:pt x="2018902" y="714792"/>
                    <a:pt x="2026508" y="708454"/>
                  </a:cubicBezTo>
                  <a:cubicBezTo>
                    <a:pt x="2089945" y="655590"/>
                    <a:pt x="2014568" y="708175"/>
                    <a:pt x="2075935" y="667264"/>
                  </a:cubicBezTo>
                  <a:cubicBezTo>
                    <a:pt x="2081427" y="659026"/>
                    <a:pt x="2084679" y="648736"/>
                    <a:pt x="2092410" y="642551"/>
                  </a:cubicBezTo>
                  <a:cubicBezTo>
                    <a:pt x="2099191" y="637126"/>
                    <a:pt x="2109357" y="638196"/>
                    <a:pt x="2117124" y="634313"/>
                  </a:cubicBezTo>
                  <a:cubicBezTo>
                    <a:pt x="2125979" y="629885"/>
                    <a:pt x="2134231" y="624175"/>
                    <a:pt x="2141837" y="617837"/>
                  </a:cubicBezTo>
                  <a:cubicBezTo>
                    <a:pt x="2150787" y="610379"/>
                    <a:pt x="2156367" y="598782"/>
                    <a:pt x="2166551" y="593124"/>
                  </a:cubicBezTo>
                  <a:cubicBezTo>
                    <a:pt x="2181732" y="584690"/>
                    <a:pt x="2215978" y="576648"/>
                    <a:pt x="2215978" y="576648"/>
                  </a:cubicBezTo>
                  <a:cubicBezTo>
                    <a:pt x="2226962" y="565664"/>
                    <a:pt x="2236289" y="552725"/>
                    <a:pt x="2248929" y="543697"/>
                  </a:cubicBezTo>
                  <a:cubicBezTo>
                    <a:pt x="2255995" y="538650"/>
                    <a:pt x="2266418" y="540276"/>
                    <a:pt x="2273643" y="535459"/>
                  </a:cubicBezTo>
                  <a:cubicBezTo>
                    <a:pt x="2296869" y="519974"/>
                    <a:pt x="2318218" y="480952"/>
                    <a:pt x="2331308" y="461318"/>
                  </a:cubicBezTo>
                  <a:cubicBezTo>
                    <a:pt x="2357415" y="422157"/>
                    <a:pt x="2344654" y="445993"/>
                    <a:pt x="2364259" y="387178"/>
                  </a:cubicBezTo>
                  <a:lnTo>
                    <a:pt x="2372497" y="362464"/>
                  </a:lnTo>
                  <a:cubicBezTo>
                    <a:pt x="2369751" y="307545"/>
                    <a:pt x="2374095" y="251808"/>
                    <a:pt x="2364259" y="197708"/>
                  </a:cubicBezTo>
                  <a:cubicBezTo>
                    <a:pt x="2362488" y="187967"/>
                    <a:pt x="2345731" y="188963"/>
                    <a:pt x="2339546" y="181232"/>
                  </a:cubicBezTo>
                  <a:cubicBezTo>
                    <a:pt x="2334121" y="174451"/>
                    <a:pt x="2335191" y="164285"/>
                    <a:pt x="2331308" y="156518"/>
                  </a:cubicBezTo>
                  <a:cubicBezTo>
                    <a:pt x="2323710" y="141323"/>
                    <a:pt x="2303781" y="116199"/>
                    <a:pt x="2290118" y="107091"/>
                  </a:cubicBezTo>
                  <a:cubicBezTo>
                    <a:pt x="2282893" y="102274"/>
                    <a:pt x="2273643" y="101600"/>
                    <a:pt x="2265405" y="98854"/>
                  </a:cubicBezTo>
                  <a:cubicBezTo>
                    <a:pt x="2262659" y="90616"/>
                    <a:pt x="2262592" y="80921"/>
                    <a:pt x="2257167" y="74140"/>
                  </a:cubicBezTo>
                  <a:cubicBezTo>
                    <a:pt x="2245552" y="59621"/>
                    <a:pt x="2224022" y="54854"/>
                    <a:pt x="2207740" y="49427"/>
                  </a:cubicBezTo>
                  <a:cubicBezTo>
                    <a:pt x="2168577" y="23317"/>
                    <a:pt x="2192419" y="36082"/>
                    <a:pt x="2133600" y="16475"/>
                  </a:cubicBezTo>
                  <a:lnTo>
                    <a:pt x="2108886" y="8237"/>
                  </a:lnTo>
                  <a:lnTo>
                    <a:pt x="2084173" y="0"/>
                  </a:lnTo>
                  <a:cubicBezTo>
                    <a:pt x="2032000" y="2746"/>
                    <a:pt x="1979057" y="-1109"/>
                    <a:pt x="1927654" y="8237"/>
                  </a:cubicBezTo>
                  <a:cubicBezTo>
                    <a:pt x="1916192" y="10321"/>
                    <a:pt x="1912634" y="26488"/>
                    <a:pt x="1902940" y="32951"/>
                  </a:cubicBezTo>
                  <a:cubicBezTo>
                    <a:pt x="1895715" y="37768"/>
                    <a:pt x="1886465" y="38443"/>
                    <a:pt x="1878227" y="41189"/>
                  </a:cubicBezTo>
                  <a:cubicBezTo>
                    <a:pt x="1869989" y="49427"/>
                    <a:pt x="1860971" y="56952"/>
                    <a:pt x="1853513" y="65902"/>
                  </a:cubicBezTo>
                  <a:cubicBezTo>
                    <a:pt x="1847175" y="73508"/>
                    <a:pt x="1844038" y="83615"/>
                    <a:pt x="1837037" y="90616"/>
                  </a:cubicBezTo>
                  <a:cubicBezTo>
                    <a:pt x="1830036" y="97617"/>
                    <a:pt x="1820562" y="101599"/>
                    <a:pt x="1812324" y="107091"/>
                  </a:cubicBezTo>
                  <a:cubicBezTo>
                    <a:pt x="1768390" y="172992"/>
                    <a:pt x="1826051" y="93365"/>
                    <a:pt x="1771135" y="148281"/>
                  </a:cubicBezTo>
                  <a:cubicBezTo>
                    <a:pt x="1764134" y="155282"/>
                    <a:pt x="1760414" y="164938"/>
                    <a:pt x="1754659" y="172994"/>
                  </a:cubicBezTo>
                  <a:cubicBezTo>
                    <a:pt x="1746679" y="184166"/>
                    <a:pt x="1737819" y="194697"/>
                    <a:pt x="1729946" y="205945"/>
                  </a:cubicBezTo>
                  <a:cubicBezTo>
                    <a:pt x="1718591" y="222167"/>
                    <a:pt x="1707978" y="238896"/>
                    <a:pt x="1696994" y="255372"/>
                  </a:cubicBezTo>
                  <a:cubicBezTo>
                    <a:pt x="1691502" y="263610"/>
                    <a:pt x="1684946" y="271230"/>
                    <a:pt x="1680518" y="280086"/>
                  </a:cubicBezTo>
                  <a:cubicBezTo>
                    <a:pt x="1675026" y="291070"/>
                    <a:pt x="1668880" y="301750"/>
                    <a:pt x="1664043" y="313037"/>
                  </a:cubicBezTo>
                  <a:cubicBezTo>
                    <a:pt x="1660622" y="321019"/>
                    <a:pt x="1659688" y="329984"/>
                    <a:pt x="1655805" y="337751"/>
                  </a:cubicBezTo>
                  <a:cubicBezTo>
                    <a:pt x="1651377" y="346606"/>
                    <a:pt x="1644821" y="354226"/>
                    <a:pt x="1639329" y="362464"/>
                  </a:cubicBezTo>
                  <a:cubicBezTo>
                    <a:pt x="1631091" y="387178"/>
                    <a:pt x="1618899" y="410909"/>
                    <a:pt x="1614616" y="436605"/>
                  </a:cubicBezTo>
                  <a:cubicBezTo>
                    <a:pt x="1611870" y="453081"/>
                    <a:pt x="1610429" y="469828"/>
                    <a:pt x="1606378" y="486032"/>
                  </a:cubicBezTo>
                  <a:cubicBezTo>
                    <a:pt x="1602166" y="502880"/>
                    <a:pt x="1602182" y="523179"/>
                    <a:pt x="1589902" y="535459"/>
                  </a:cubicBezTo>
                  <a:cubicBezTo>
                    <a:pt x="1573426" y="551935"/>
                    <a:pt x="1553399" y="565499"/>
                    <a:pt x="1540475" y="584886"/>
                  </a:cubicBezTo>
                  <a:cubicBezTo>
                    <a:pt x="1457194" y="709809"/>
                    <a:pt x="1547336" y="581596"/>
                    <a:pt x="1482810" y="659027"/>
                  </a:cubicBezTo>
                  <a:cubicBezTo>
                    <a:pt x="1476472" y="666633"/>
                    <a:pt x="1472912" y="676340"/>
                    <a:pt x="1466335" y="683740"/>
                  </a:cubicBezTo>
                  <a:cubicBezTo>
                    <a:pt x="1450855" y="701155"/>
                    <a:pt x="1429833" y="713780"/>
                    <a:pt x="1416908" y="733167"/>
                  </a:cubicBezTo>
                  <a:cubicBezTo>
                    <a:pt x="1411416" y="741405"/>
                    <a:pt x="1407010" y="750481"/>
                    <a:pt x="1400432" y="757881"/>
                  </a:cubicBezTo>
                  <a:cubicBezTo>
                    <a:pt x="1384952" y="775296"/>
                    <a:pt x="1363930" y="787921"/>
                    <a:pt x="1351005" y="807308"/>
                  </a:cubicBezTo>
                  <a:cubicBezTo>
                    <a:pt x="1329712" y="839246"/>
                    <a:pt x="1343921" y="828890"/>
                    <a:pt x="1309816" y="840259"/>
                  </a:cubicBezTo>
                  <a:cubicBezTo>
                    <a:pt x="1262596" y="911087"/>
                    <a:pt x="1325472" y="827733"/>
                    <a:pt x="1268627" y="873210"/>
                  </a:cubicBezTo>
                  <a:cubicBezTo>
                    <a:pt x="1260896" y="879395"/>
                    <a:pt x="1259602" y="891404"/>
                    <a:pt x="1252151" y="897924"/>
                  </a:cubicBezTo>
                  <a:cubicBezTo>
                    <a:pt x="1237249" y="910963"/>
                    <a:pt x="1216726" y="916873"/>
                    <a:pt x="1202724" y="930875"/>
                  </a:cubicBezTo>
                  <a:cubicBezTo>
                    <a:pt x="1171009" y="962590"/>
                    <a:pt x="1187704" y="949127"/>
                    <a:pt x="1153297" y="972064"/>
                  </a:cubicBezTo>
                  <a:cubicBezTo>
                    <a:pt x="1150551" y="980302"/>
                    <a:pt x="1151199" y="990638"/>
                    <a:pt x="1145059" y="996778"/>
                  </a:cubicBezTo>
                  <a:cubicBezTo>
                    <a:pt x="1138919" y="1002918"/>
                    <a:pt x="1128113" y="1001133"/>
                    <a:pt x="1120346" y="1005016"/>
                  </a:cubicBezTo>
                  <a:cubicBezTo>
                    <a:pt x="1111491" y="1009444"/>
                    <a:pt x="1103870" y="1015999"/>
                    <a:pt x="1095632" y="1021491"/>
                  </a:cubicBezTo>
                  <a:cubicBezTo>
                    <a:pt x="1090140" y="1029729"/>
                    <a:pt x="1086887" y="1040020"/>
                    <a:pt x="1079156" y="1046205"/>
                  </a:cubicBezTo>
                  <a:cubicBezTo>
                    <a:pt x="1072376" y="1051629"/>
                    <a:pt x="1062210" y="1050560"/>
                    <a:pt x="1054443" y="1054443"/>
                  </a:cubicBezTo>
                  <a:cubicBezTo>
                    <a:pt x="1045588" y="1058871"/>
                    <a:pt x="1037967" y="1065426"/>
                    <a:pt x="1029729" y="1070918"/>
                  </a:cubicBezTo>
                  <a:cubicBezTo>
                    <a:pt x="1024237" y="1079156"/>
                    <a:pt x="1020705" y="1089112"/>
                    <a:pt x="1013254" y="1095632"/>
                  </a:cubicBezTo>
                  <a:cubicBezTo>
                    <a:pt x="998352" y="1108671"/>
                    <a:pt x="980303" y="1117599"/>
                    <a:pt x="963827" y="1128583"/>
                  </a:cubicBezTo>
                  <a:cubicBezTo>
                    <a:pt x="955589" y="1134075"/>
                    <a:pt x="946114" y="1138058"/>
                    <a:pt x="939113" y="1145059"/>
                  </a:cubicBezTo>
                  <a:cubicBezTo>
                    <a:pt x="908260" y="1175912"/>
                    <a:pt x="925452" y="1166088"/>
                    <a:pt x="889686" y="1178010"/>
                  </a:cubicBezTo>
                  <a:cubicBezTo>
                    <a:pt x="823778" y="1221951"/>
                    <a:pt x="903423" y="1164275"/>
                    <a:pt x="848497" y="1219200"/>
                  </a:cubicBezTo>
                  <a:cubicBezTo>
                    <a:pt x="841496" y="1226201"/>
                    <a:pt x="832021" y="1230183"/>
                    <a:pt x="823783" y="1235675"/>
                  </a:cubicBezTo>
                  <a:cubicBezTo>
                    <a:pt x="779852" y="1301575"/>
                    <a:pt x="837510" y="1221949"/>
                    <a:pt x="782594" y="1276864"/>
                  </a:cubicBezTo>
                  <a:cubicBezTo>
                    <a:pt x="745330" y="1314127"/>
                    <a:pt x="789518" y="1293778"/>
                    <a:pt x="741405" y="1309816"/>
                  </a:cubicBezTo>
                  <a:cubicBezTo>
                    <a:pt x="694722" y="1379838"/>
                    <a:pt x="771613" y="1271370"/>
                    <a:pt x="675502" y="1367481"/>
                  </a:cubicBezTo>
                  <a:cubicBezTo>
                    <a:pt x="644649" y="1398334"/>
                    <a:pt x="661841" y="1388510"/>
                    <a:pt x="626075" y="1400432"/>
                  </a:cubicBezTo>
                  <a:cubicBezTo>
                    <a:pt x="570508" y="1455999"/>
                    <a:pt x="598752" y="1442491"/>
                    <a:pt x="551935" y="1458097"/>
                  </a:cubicBezTo>
                  <a:cubicBezTo>
                    <a:pt x="546443" y="1466335"/>
                    <a:pt x="542460" y="1475809"/>
                    <a:pt x="535459" y="1482810"/>
                  </a:cubicBezTo>
                  <a:cubicBezTo>
                    <a:pt x="528458" y="1489811"/>
                    <a:pt x="516931" y="1491555"/>
                    <a:pt x="510746" y="1499286"/>
                  </a:cubicBezTo>
                  <a:cubicBezTo>
                    <a:pt x="505321" y="1506067"/>
                    <a:pt x="508067" y="1517329"/>
                    <a:pt x="502508" y="1524000"/>
                  </a:cubicBezTo>
                  <a:cubicBezTo>
                    <a:pt x="493718" y="1534547"/>
                    <a:pt x="480540" y="1540475"/>
                    <a:pt x="469556" y="1548713"/>
                  </a:cubicBezTo>
                  <a:cubicBezTo>
                    <a:pt x="448849" y="1610833"/>
                    <a:pt x="479190" y="1536671"/>
                    <a:pt x="436605" y="1589902"/>
                  </a:cubicBezTo>
                  <a:cubicBezTo>
                    <a:pt x="404652" y="1629844"/>
                    <a:pt x="457574" y="1604880"/>
                    <a:pt x="403654" y="1622854"/>
                  </a:cubicBezTo>
                  <a:cubicBezTo>
                    <a:pt x="356435" y="1693680"/>
                    <a:pt x="419310" y="1610329"/>
                    <a:pt x="362464" y="1655805"/>
                  </a:cubicBezTo>
                  <a:cubicBezTo>
                    <a:pt x="354733" y="1661990"/>
                    <a:pt x="352327" y="1672912"/>
                    <a:pt x="345989" y="1680518"/>
                  </a:cubicBezTo>
                  <a:cubicBezTo>
                    <a:pt x="322134" y="1709144"/>
                    <a:pt x="321637" y="1705051"/>
                    <a:pt x="288324" y="1721708"/>
                  </a:cubicBezTo>
                  <a:cubicBezTo>
                    <a:pt x="267618" y="1783825"/>
                    <a:pt x="297957" y="1709666"/>
                    <a:pt x="255373" y="1762897"/>
                  </a:cubicBezTo>
                  <a:cubicBezTo>
                    <a:pt x="222874" y="1803521"/>
                    <a:pt x="282524" y="1778763"/>
                    <a:pt x="214183" y="1795848"/>
                  </a:cubicBezTo>
                  <a:cubicBezTo>
                    <a:pt x="173283" y="1857202"/>
                    <a:pt x="225846" y="1781854"/>
                    <a:pt x="172994" y="1845275"/>
                  </a:cubicBezTo>
                  <a:cubicBezTo>
                    <a:pt x="166656" y="1852881"/>
                    <a:pt x="163969" y="1863469"/>
                    <a:pt x="156518" y="1869989"/>
                  </a:cubicBezTo>
                  <a:cubicBezTo>
                    <a:pt x="141616" y="1883028"/>
                    <a:pt x="121092" y="1888938"/>
                    <a:pt x="107091" y="1902940"/>
                  </a:cubicBezTo>
                  <a:cubicBezTo>
                    <a:pt x="34892" y="1975142"/>
                    <a:pt x="126478" y="1886784"/>
                    <a:pt x="57664" y="1944129"/>
                  </a:cubicBezTo>
                  <a:cubicBezTo>
                    <a:pt x="22449" y="1973475"/>
                    <a:pt x="42389" y="1961163"/>
                    <a:pt x="16475" y="1993556"/>
                  </a:cubicBezTo>
                  <a:cubicBezTo>
                    <a:pt x="11623" y="1999621"/>
                    <a:pt x="2746" y="2021016"/>
                    <a:pt x="0" y="2026508"/>
                  </a:cubicBezTo>
                  <a:close/>
                </a:path>
              </a:pathLst>
            </a:cu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51"/>
            <p:cNvSpPr/>
            <p:nvPr/>
          </p:nvSpPr>
          <p:spPr>
            <a:xfrm rot="20847300">
              <a:off x="10602347" y="4510727"/>
              <a:ext cx="166672" cy="20859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762"/>
          <p:cNvGrpSpPr/>
          <p:nvPr/>
        </p:nvGrpSpPr>
        <p:grpSpPr>
          <a:xfrm rot="21430303" flipH="1">
            <a:off x="7924648" y="4985600"/>
            <a:ext cx="1447800" cy="992239"/>
            <a:chOff x="2319294" y="653116"/>
            <a:chExt cx="2938506" cy="2013884"/>
          </a:xfrm>
        </p:grpSpPr>
        <p:sp>
          <p:nvSpPr>
            <p:cNvPr id="105" name="Trapezoid 104"/>
            <p:cNvSpPr/>
            <p:nvPr/>
          </p:nvSpPr>
          <p:spPr>
            <a:xfrm>
              <a:off x="3733800" y="2286000"/>
              <a:ext cx="533400" cy="381000"/>
            </a:xfrm>
            <a:prstGeom prst="trapezoid">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rapezoid 105"/>
            <p:cNvSpPr/>
            <p:nvPr/>
          </p:nvSpPr>
          <p:spPr>
            <a:xfrm>
              <a:off x="4114800" y="2209800"/>
              <a:ext cx="533400" cy="381000"/>
            </a:xfrm>
            <a:prstGeom prst="trapezoid">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rapezoid 106"/>
            <p:cNvSpPr/>
            <p:nvPr/>
          </p:nvSpPr>
          <p:spPr>
            <a:xfrm>
              <a:off x="4343400" y="2209800"/>
              <a:ext cx="533400" cy="381000"/>
            </a:xfrm>
            <a:prstGeom prst="trapezoid">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rapezoid 107"/>
            <p:cNvSpPr/>
            <p:nvPr/>
          </p:nvSpPr>
          <p:spPr>
            <a:xfrm>
              <a:off x="3200400" y="2286000"/>
              <a:ext cx="533400" cy="381000"/>
            </a:xfrm>
            <a:prstGeom prst="trapezoid">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Cloud 108"/>
            <p:cNvSpPr/>
            <p:nvPr/>
          </p:nvSpPr>
          <p:spPr>
            <a:xfrm>
              <a:off x="2590800" y="762000"/>
              <a:ext cx="2667000" cy="1828800"/>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rot="1267679">
              <a:off x="2683415" y="985995"/>
              <a:ext cx="1021323" cy="1154750"/>
            </a:xfrm>
            <a:prstGeom prst="ellipse">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Cloud 110"/>
            <p:cNvSpPr/>
            <p:nvPr/>
          </p:nvSpPr>
          <p:spPr>
            <a:xfrm>
              <a:off x="4800600" y="685800"/>
              <a:ext cx="457200" cy="457200"/>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 name="Group 58"/>
            <p:cNvGrpSpPr/>
            <p:nvPr/>
          </p:nvGrpSpPr>
          <p:grpSpPr>
            <a:xfrm rot="1902884" flipH="1">
              <a:off x="3529436" y="653116"/>
              <a:ext cx="298157" cy="466807"/>
              <a:chOff x="1044598" y="6722113"/>
              <a:chExt cx="445225" cy="456261"/>
            </a:xfrm>
          </p:grpSpPr>
          <p:sp>
            <p:nvSpPr>
              <p:cNvPr id="123" name="Flowchart: Delay 122"/>
              <p:cNvSpPr/>
              <p:nvPr/>
            </p:nvSpPr>
            <p:spPr>
              <a:xfrm rot="15732658">
                <a:off x="1042321" y="6724390"/>
                <a:ext cx="449779" cy="445225"/>
              </a:xfrm>
              <a:prstGeom prst="flowChartDelay">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lowchart: Delay 123"/>
              <p:cNvSpPr/>
              <p:nvPr/>
            </p:nvSpPr>
            <p:spPr>
              <a:xfrm rot="15461284">
                <a:off x="1112857" y="6920306"/>
                <a:ext cx="303338" cy="212798"/>
              </a:xfrm>
              <a:prstGeom prst="flowChartDelay">
                <a:avLst/>
              </a:prstGeom>
              <a:solidFill>
                <a:srgbClr val="FFEB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54"/>
            <p:cNvGrpSpPr/>
            <p:nvPr/>
          </p:nvGrpSpPr>
          <p:grpSpPr>
            <a:xfrm rot="19697116">
              <a:off x="2319294" y="690269"/>
              <a:ext cx="298157" cy="466807"/>
              <a:chOff x="1044598" y="6722113"/>
              <a:chExt cx="445225" cy="456261"/>
            </a:xfrm>
          </p:grpSpPr>
          <p:sp>
            <p:nvSpPr>
              <p:cNvPr id="121" name="Flowchart: Delay 120"/>
              <p:cNvSpPr/>
              <p:nvPr/>
            </p:nvSpPr>
            <p:spPr>
              <a:xfrm rot="15732658">
                <a:off x="1042321" y="6724390"/>
                <a:ext cx="449779" cy="445225"/>
              </a:xfrm>
              <a:prstGeom prst="flowChartDelay">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lowchart: Delay 121"/>
              <p:cNvSpPr/>
              <p:nvPr/>
            </p:nvSpPr>
            <p:spPr>
              <a:xfrm rot="15461284">
                <a:off x="1112857" y="6920306"/>
                <a:ext cx="303338" cy="212798"/>
              </a:xfrm>
              <a:prstGeom prst="flowChartDelay">
                <a:avLst/>
              </a:prstGeom>
              <a:solidFill>
                <a:srgbClr val="FFEB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24"/>
            <p:cNvGrpSpPr/>
            <p:nvPr/>
          </p:nvGrpSpPr>
          <p:grpSpPr>
            <a:xfrm>
              <a:off x="2819401" y="1447801"/>
              <a:ext cx="533399" cy="761999"/>
              <a:chOff x="6829254" y="1008723"/>
              <a:chExt cx="1066800" cy="1585897"/>
            </a:xfrm>
          </p:grpSpPr>
          <p:sp>
            <p:nvSpPr>
              <p:cNvPr id="116" name="Pie 115"/>
              <p:cNvSpPr/>
              <p:nvPr/>
            </p:nvSpPr>
            <p:spPr>
              <a:xfrm rot="13582693">
                <a:off x="6876171" y="1605259"/>
                <a:ext cx="999772" cy="978949"/>
              </a:xfrm>
              <a:prstGeom prst="pie">
                <a:avLst>
                  <a:gd name="adj1" fmla="val 0"/>
                  <a:gd name="adj2" fmla="val 4461120"/>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Oval 116"/>
              <p:cNvSpPr/>
              <p:nvPr/>
            </p:nvSpPr>
            <p:spPr>
              <a:xfrm>
                <a:off x="6829254" y="1008723"/>
                <a:ext cx="457200" cy="4572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7438854" y="1008723"/>
                <a:ext cx="457200" cy="45720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6905454" y="1161123"/>
                <a:ext cx="304800" cy="304800"/>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7438854" y="1161123"/>
                <a:ext cx="304800" cy="304800"/>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Cloud 114"/>
            <p:cNvSpPr/>
            <p:nvPr/>
          </p:nvSpPr>
          <p:spPr>
            <a:xfrm>
              <a:off x="2438400" y="762000"/>
              <a:ext cx="1252494" cy="685800"/>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p:cNvGrpSpPr/>
          <p:nvPr/>
        </p:nvGrpSpPr>
        <p:grpSpPr>
          <a:xfrm>
            <a:off x="1253127" y="2476500"/>
            <a:ext cx="2249839" cy="4143514"/>
            <a:chOff x="1318286" y="2504132"/>
            <a:chExt cx="1764472" cy="3249617"/>
          </a:xfrm>
        </p:grpSpPr>
        <p:grpSp>
          <p:nvGrpSpPr>
            <p:cNvPr id="7" name="Group 6"/>
            <p:cNvGrpSpPr/>
            <p:nvPr/>
          </p:nvGrpSpPr>
          <p:grpSpPr>
            <a:xfrm>
              <a:off x="1679570" y="2504132"/>
              <a:ext cx="954908" cy="2004808"/>
              <a:chOff x="990600" y="837146"/>
              <a:chExt cx="1670060" cy="3506253"/>
            </a:xfrm>
          </p:grpSpPr>
          <p:sp>
            <p:nvSpPr>
              <p:cNvPr id="8" name="Cloud 7"/>
              <p:cNvSpPr/>
              <p:nvPr/>
            </p:nvSpPr>
            <p:spPr>
              <a:xfrm rot="1652747">
                <a:off x="1327221" y="1337134"/>
                <a:ext cx="1062547" cy="1211631"/>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9671902">
                <a:off x="2303506" y="2638851"/>
                <a:ext cx="357154"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647766">
                <a:off x="990600" y="2578106"/>
                <a:ext cx="337159"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9352409">
                <a:off x="1920476" y="3754200"/>
                <a:ext cx="311632"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2647766">
                <a:off x="1562214" y="3742546"/>
                <a:ext cx="310141"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20169292">
                <a:off x="1884384" y="1990222"/>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790291">
                <a:off x="1157966" y="1955787"/>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1353756" y="1972080"/>
                <a:ext cx="992877" cy="2073648"/>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693270" y="1725922"/>
                <a:ext cx="268108" cy="49320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1452739" y="2847970"/>
                <a:ext cx="795354" cy="201916"/>
                <a:chOff x="5757466" y="264089"/>
                <a:chExt cx="1615640" cy="353036"/>
              </a:xfrm>
              <a:solidFill>
                <a:schemeClr val="tx2">
                  <a:lumMod val="40000"/>
                  <a:lumOff val="60000"/>
                </a:schemeClr>
              </a:solidFill>
            </p:grpSpPr>
            <p:sp>
              <p:nvSpPr>
                <p:cNvPr id="27" name="Rounded Rectangle 26"/>
                <p:cNvSpPr/>
                <p:nvPr/>
              </p:nvSpPr>
              <p:spPr>
                <a:xfrm>
                  <a:off x="5757466" y="264089"/>
                  <a:ext cx="1615640" cy="35303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rot="2670115">
                  <a:off x="5867287" y="296724"/>
                  <a:ext cx="309012" cy="302447"/>
                  <a:chOff x="5757466" y="974350"/>
                  <a:chExt cx="1743980" cy="1706926"/>
                </a:xfrm>
                <a:grpFill/>
              </p:grpSpPr>
              <p:sp>
                <p:nvSpPr>
                  <p:cNvPr id="44" name="Donut 43"/>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Donut 44"/>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Donut 45"/>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Donut 46"/>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rot="2670115">
                  <a:off x="6254818" y="301079"/>
                  <a:ext cx="309012" cy="302447"/>
                  <a:chOff x="5757466" y="974350"/>
                  <a:chExt cx="1743980" cy="1706926"/>
                </a:xfrm>
                <a:grpFill/>
              </p:grpSpPr>
              <p:sp>
                <p:nvSpPr>
                  <p:cNvPr id="40" name="Donut 39"/>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Donut 40"/>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Donut 41"/>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Donut 42"/>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rot="2670115">
                  <a:off x="6629286" y="301078"/>
                  <a:ext cx="309012" cy="302447"/>
                  <a:chOff x="5757466" y="974350"/>
                  <a:chExt cx="1743980" cy="1706926"/>
                </a:xfrm>
                <a:grpFill/>
              </p:grpSpPr>
              <p:sp>
                <p:nvSpPr>
                  <p:cNvPr id="36" name="Donut 35"/>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Donut 36"/>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Donut 37"/>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Donut 38"/>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rot="2670115">
                  <a:off x="7012464" y="292369"/>
                  <a:ext cx="309012" cy="302447"/>
                  <a:chOff x="5757466" y="974350"/>
                  <a:chExt cx="1743980" cy="1706926"/>
                </a:xfrm>
                <a:grpFill/>
              </p:grpSpPr>
              <p:sp>
                <p:nvSpPr>
                  <p:cNvPr id="32" name="Donut 31"/>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Donut 32"/>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Donut 33"/>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Donut 34"/>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8" name="Trapezoid 17"/>
              <p:cNvSpPr/>
              <p:nvPr/>
            </p:nvSpPr>
            <p:spPr>
              <a:xfrm rot="360163">
                <a:off x="1367413" y="1992038"/>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1155958">
                <a:off x="1946035" y="2010215"/>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1652747">
                <a:off x="1288458" y="929756"/>
                <a:ext cx="1062547" cy="121163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86278" y="1055496"/>
                <a:ext cx="704188" cy="10754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rot="5145672">
                <a:off x="1621272" y="729955"/>
                <a:ext cx="462489" cy="676872"/>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505855" y="1054971"/>
                <a:ext cx="170917" cy="171564"/>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051920" y="1107335"/>
                <a:ext cx="227032" cy="160186"/>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75216">
                <a:off x="2190466" y="1520860"/>
                <a:ext cx="207439" cy="45966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18728" y="1759606"/>
                <a:ext cx="220241" cy="32495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p:cNvGrpSpPr/>
            <p:nvPr/>
          </p:nvGrpSpPr>
          <p:grpSpPr>
            <a:xfrm>
              <a:off x="1318286" y="3801406"/>
              <a:ext cx="1764472" cy="1952343"/>
              <a:chOff x="5658551" y="2677306"/>
              <a:chExt cx="2310673" cy="3439239"/>
            </a:xfrm>
          </p:grpSpPr>
          <p:grpSp>
            <p:nvGrpSpPr>
              <p:cNvPr id="126" name="Group 125"/>
              <p:cNvGrpSpPr/>
              <p:nvPr/>
            </p:nvGrpSpPr>
            <p:grpSpPr>
              <a:xfrm>
                <a:off x="5804156" y="2677306"/>
                <a:ext cx="1962537" cy="3298971"/>
                <a:chOff x="1216093" y="2433412"/>
                <a:chExt cx="1322042" cy="2214788"/>
              </a:xfrm>
            </p:grpSpPr>
            <p:grpSp>
              <p:nvGrpSpPr>
                <p:cNvPr id="135" name="Group 134"/>
                <p:cNvGrpSpPr/>
                <p:nvPr/>
              </p:nvGrpSpPr>
              <p:grpSpPr>
                <a:xfrm>
                  <a:off x="1219201" y="2654641"/>
                  <a:ext cx="1295400" cy="1993559"/>
                  <a:chOff x="1219200" y="2654641"/>
                  <a:chExt cx="6866239" cy="3293078"/>
                </a:xfrm>
              </p:grpSpPr>
              <p:grpSp>
                <p:nvGrpSpPr>
                  <p:cNvPr id="140" name="Group 139"/>
                  <p:cNvGrpSpPr/>
                  <p:nvPr/>
                </p:nvGrpSpPr>
                <p:grpSpPr>
                  <a:xfrm>
                    <a:off x="1219200" y="4852086"/>
                    <a:ext cx="6866239" cy="1095633"/>
                    <a:chOff x="1219200" y="4852086"/>
                    <a:chExt cx="6866239" cy="1095633"/>
                  </a:xfrm>
                </p:grpSpPr>
                <p:grpSp>
                  <p:nvGrpSpPr>
                    <p:cNvPr id="169" name="Group 168"/>
                    <p:cNvGrpSpPr/>
                    <p:nvPr/>
                  </p:nvGrpSpPr>
                  <p:grpSpPr>
                    <a:xfrm>
                      <a:off x="1219200" y="5401962"/>
                      <a:ext cx="6866239" cy="545757"/>
                      <a:chOff x="1219200" y="5401962"/>
                      <a:chExt cx="6866239" cy="545757"/>
                    </a:xfrm>
                  </p:grpSpPr>
                  <p:sp>
                    <p:nvSpPr>
                      <p:cNvPr id="177" name="Rounded Rectangle 176"/>
                      <p:cNvSpPr/>
                      <p:nvPr/>
                    </p:nvSpPr>
                    <p:spPr>
                      <a:xfrm>
                        <a:off x="1219200"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ed Rectangle 177"/>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ed Rectangle 178"/>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ounded Rectangle 179"/>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ounded Rectangle 180"/>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0" name="Group 169"/>
                    <p:cNvGrpSpPr/>
                    <p:nvPr/>
                  </p:nvGrpSpPr>
                  <p:grpSpPr>
                    <a:xfrm>
                      <a:off x="1219200" y="4852086"/>
                      <a:ext cx="6332839" cy="545757"/>
                      <a:chOff x="1752600" y="5401962"/>
                      <a:chExt cx="6332839" cy="545757"/>
                    </a:xfrm>
                  </p:grpSpPr>
                  <p:sp>
                    <p:nvSpPr>
                      <p:cNvPr id="172" name="Rounded Rectangle 171"/>
                      <p:cNvSpPr/>
                      <p:nvPr/>
                    </p:nvSpPr>
                    <p:spPr>
                      <a:xfrm>
                        <a:off x="1752600" y="5410200"/>
                        <a:ext cx="8382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ounded Rectangle 172"/>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ounded Rectangle 173"/>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ed Rectangle 174"/>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ounded Rectangle 175"/>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1" name="Rounded Rectangle 170"/>
                    <p:cNvSpPr/>
                    <p:nvPr/>
                  </p:nvSpPr>
                  <p:spPr>
                    <a:xfrm>
                      <a:off x="7560277" y="4852086"/>
                      <a:ext cx="525162"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1" name="Group 140"/>
                  <p:cNvGrpSpPr/>
                  <p:nvPr/>
                </p:nvGrpSpPr>
                <p:grpSpPr>
                  <a:xfrm>
                    <a:off x="1219200" y="3752334"/>
                    <a:ext cx="6866239" cy="1095633"/>
                    <a:chOff x="1219200" y="4852086"/>
                    <a:chExt cx="6866239" cy="1095633"/>
                  </a:xfrm>
                </p:grpSpPr>
                <p:grpSp>
                  <p:nvGrpSpPr>
                    <p:cNvPr id="156" name="Group 155"/>
                    <p:cNvGrpSpPr/>
                    <p:nvPr/>
                  </p:nvGrpSpPr>
                  <p:grpSpPr>
                    <a:xfrm>
                      <a:off x="1219200" y="5401962"/>
                      <a:ext cx="6866239" cy="545757"/>
                      <a:chOff x="1219200" y="5401962"/>
                      <a:chExt cx="6866239" cy="545757"/>
                    </a:xfrm>
                  </p:grpSpPr>
                  <p:sp>
                    <p:nvSpPr>
                      <p:cNvPr id="164" name="Rounded Rectangle 163"/>
                      <p:cNvSpPr/>
                      <p:nvPr/>
                    </p:nvSpPr>
                    <p:spPr>
                      <a:xfrm>
                        <a:off x="1219200"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ounded Rectangle 164"/>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65"/>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ounded Rectangle 166"/>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ounded Rectangle 167"/>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156"/>
                    <p:cNvGrpSpPr/>
                    <p:nvPr/>
                  </p:nvGrpSpPr>
                  <p:grpSpPr>
                    <a:xfrm>
                      <a:off x="1219200" y="4852086"/>
                      <a:ext cx="6332839" cy="545757"/>
                      <a:chOff x="1752600" y="5401962"/>
                      <a:chExt cx="6332839" cy="545757"/>
                    </a:xfrm>
                  </p:grpSpPr>
                  <p:sp>
                    <p:nvSpPr>
                      <p:cNvPr id="159" name="Rounded Rectangle 158"/>
                      <p:cNvSpPr/>
                      <p:nvPr/>
                    </p:nvSpPr>
                    <p:spPr>
                      <a:xfrm>
                        <a:off x="1752600" y="5410200"/>
                        <a:ext cx="8382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ounded Rectangle 159"/>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ounded Rectangle 160"/>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ounded Rectangle 161"/>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ounded Rectangle 162"/>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Rounded Rectangle 157"/>
                    <p:cNvSpPr/>
                    <p:nvPr/>
                  </p:nvSpPr>
                  <p:spPr>
                    <a:xfrm>
                      <a:off x="7560277" y="4852086"/>
                      <a:ext cx="525162"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141"/>
                  <p:cNvGrpSpPr/>
                  <p:nvPr/>
                </p:nvGrpSpPr>
                <p:grpSpPr>
                  <a:xfrm>
                    <a:off x="1219200" y="2654641"/>
                    <a:ext cx="6866239" cy="1095633"/>
                    <a:chOff x="1219200" y="4852086"/>
                    <a:chExt cx="6866239" cy="1095633"/>
                  </a:xfrm>
                </p:grpSpPr>
                <p:grpSp>
                  <p:nvGrpSpPr>
                    <p:cNvPr id="143" name="Group 142"/>
                    <p:cNvGrpSpPr/>
                    <p:nvPr/>
                  </p:nvGrpSpPr>
                  <p:grpSpPr>
                    <a:xfrm>
                      <a:off x="1219200" y="5401962"/>
                      <a:ext cx="6866239" cy="545757"/>
                      <a:chOff x="1219200" y="5401962"/>
                      <a:chExt cx="6866239" cy="545757"/>
                    </a:xfrm>
                  </p:grpSpPr>
                  <p:sp>
                    <p:nvSpPr>
                      <p:cNvPr id="151" name="Rounded Rectangle 150"/>
                      <p:cNvSpPr/>
                      <p:nvPr/>
                    </p:nvSpPr>
                    <p:spPr>
                      <a:xfrm>
                        <a:off x="1219200"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ounded Rectangle 151"/>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ounded Rectangle 152"/>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ounded Rectangle 153"/>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ounded Rectangle 154"/>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4" name="Group 143"/>
                    <p:cNvGrpSpPr/>
                    <p:nvPr/>
                  </p:nvGrpSpPr>
                  <p:grpSpPr>
                    <a:xfrm>
                      <a:off x="1219200" y="4852086"/>
                      <a:ext cx="6332839" cy="545757"/>
                      <a:chOff x="1752600" y="5401962"/>
                      <a:chExt cx="6332839" cy="545757"/>
                    </a:xfrm>
                  </p:grpSpPr>
                  <p:sp>
                    <p:nvSpPr>
                      <p:cNvPr id="146" name="Rounded Rectangle 145"/>
                      <p:cNvSpPr/>
                      <p:nvPr/>
                    </p:nvSpPr>
                    <p:spPr>
                      <a:xfrm>
                        <a:off x="1752600" y="5410200"/>
                        <a:ext cx="8382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46"/>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ounded Rectangle 147"/>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ounded Rectangle 148"/>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Rounded Rectangle 144"/>
                    <p:cNvSpPr/>
                    <p:nvPr/>
                  </p:nvSpPr>
                  <p:spPr>
                    <a:xfrm>
                      <a:off x="7560277" y="4852086"/>
                      <a:ext cx="525162"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6" name="Rounded Rectangle 135"/>
                <p:cNvSpPr/>
                <p:nvPr/>
              </p:nvSpPr>
              <p:spPr>
                <a:xfrm>
                  <a:off x="1216093" y="2442140"/>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ounded Rectangle 136"/>
                <p:cNvSpPr/>
                <p:nvPr/>
              </p:nvSpPr>
              <p:spPr>
                <a:xfrm>
                  <a:off x="1576772" y="2440893"/>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ounded Rectangle 137"/>
                <p:cNvSpPr/>
                <p:nvPr/>
              </p:nvSpPr>
              <p:spPr>
                <a:xfrm>
                  <a:off x="1928069" y="2438400"/>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p:cNvSpPr/>
                <p:nvPr/>
              </p:nvSpPr>
              <p:spPr>
                <a:xfrm>
                  <a:off x="2279366" y="2433412"/>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7" name="Group 126"/>
              <p:cNvGrpSpPr/>
              <p:nvPr/>
            </p:nvGrpSpPr>
            <p:grpSpPr>
              <a:xfrm>
                <a:off x="5658551" y="5328045"/>
                <a:ext cx="412005" cy="788500"/>
                <a:chOff x="3058833" y="3276600"/>
                <a:chExt cx="816727" cy="1563062"/>
              </a:xfrm>
            </p:grpSpPr>
            <p:sp>
              <p:nvSpPr>
                <p:cNvPr id="132" name="Moon 131"/>
                <p:cNvSpPr/>
                <p:nvPr/>
              </p:nvSpPr>
              <p:spPr>
                <a:xfrm>
                  <a:off x="3276600" y="3276600"/>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Moon 132"/>
                <p:cNvSpPr/>
                <p:nvPr/>
              </p:nvSpPr>
              <p:spPr>
                <a:xfrm rot="20047169">
                  <a:off x="3058833" y="3468062"/>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Moon 133"/>
                <p:cNvSpPr/>
                <p:nvPr/>
              </p:nvSpPr>
              <p:spPr>
                <a:xfrm rot="377554">
                  <a:off x="3527972" y="3740796"/>
                  <a:ext cx="347588" cy="893797"/>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8" name="Group 127"/>
              <p:cNvGrpSpPr/>
              <p:nvPr/>
            </p:nvGrpSpPr>
            <p:grpSpPr>
              <a:xfrm rot="757739" flipH="1">
                <a:off x="7557219" y="5290582"/>
                <a:ext cx="412005" cy="788500"/>
                <a:chOff x="3058833" y="3276600"/>
                <a:chExt cx="816727" cy="1563062"/>
              </a:xfrm>
            </p:grpSpPr>
            <p:sp>
              <p:nvSpPr>
                <p:cNvPr id="129" name="Moon 128"/>
                <p:cNvSpPr/>
                <p:nvPr/>
              </p:nvSpPr>
              <p:spPr>
                <a:xfrm>
                  <a:off x="3276600" y="3276600"/>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Moon 129"/>
                <p:cNvSpPr/>
                <p:nvPr/>
              </p:nvSpPr>
              <p:spPr>
                <a:xfrm rot="20047169">
                  <a:off x="3058833" y="3468062"/>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Moon 130"/>
                <p:cNvSpPr/>
                <p:nvPr/>
              </p:nvSpPr>
              <p:spPr>
                <a:xfrm rot="377554">
                  <a:off x="3527972" y="3740796"/>
                  <a:ext cx="347588" cy="893797"/>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82" name="Footer Placeholder 14">
            <a:extLst>
              <a:ext uri="{FF2B5EF4-FFF2-40B4-BE49-F238E27FC236}">
                <a16:creationId xmlns:a16="http://schemas.microsoft.com/office/drawing/2014/main" id="{F1B61E27-6D7E-4B4C-956A-B976310EE5B8}"/>
              </a:ext>
            </a:extLst>
          </p:cNvPr>
          <p:cNvSpPr>
            <a:spLocks noGrp="1"/>
          </p:cNvSpPr>
          <p:nvPr/>
        </p:nvSpPr>
        <p:spPr>
          <a:xfrm>
            <a:off x="131319" y="6469516"/>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Presentation by ©http://fashionsbylynda.com/blog/</a:t>
            </a:r>
          </a:p>
        </p:txBody>
      </p:sp>
    </p:spTree>
    <p:extLst>
      <p:ext uri="{BB962C8B-B14F-4D97-AF65-F5344CB8AC3E}">
        <p14:creationId xmlns:p14="http://schemas.microsoft.com/office/powerpoint/2010/main" val="143399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FF76F-89E5-E66A-7F1A-FD3E0127DDF3}"/>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4B706AE2-ECE6-CFBC-74F0-3D4791658C60}"/>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C050BFE1-E350-3416-D210-DC6CFF7EF3DA}"/>
              </a:ext>
            </a:extLst>
          </p:cNvPr>
          <p:cNvSpPr/>
          <p:nvPr/>
        </p:nvSpPr>
        <p:spPr>
          <a:xfrm>
            <a:off x="0" y="6488668"/>
            <a:ext cx="6096000" cy="369332"/>
          </a:xfrm>
          <a:prstGeom prst="rect">
            <a:avLst/>
          </a:prstGeom>
        </p:spPr>
        <p:txBody>
          <a:bodyPr>
            <a:spAutoFit/>
          </a:bodyPr>
          <a:lstStyle/>
          <a:p>
            <a:pPr fontAlgn="base"/>
            <a:r>
              <a:rPr lang="en-US" dirty="0">
                <a:solidFill>
                  <a:schemeClr val="bg1"/>
                </a:solidFill>
              </a:rPr>
              <a:t>Ezekiel 34:11-16</a:t>
            </a:r>
            <a:endParaRPr lang="en-US" b="0" i="0" dirty="0">
              <a:solidFill>
                <a:schemeClr val="bg1"/>
              </a:solidFill>
              <a:effectLst/>
              <a:latin typeface="Calibri" panose="020F0502020204030204" pitchFamily="34" charset="0"/>
            </a:endParaRPr>
          </a:p>
        </p:txBody>
      </p:sp>
      <p:sp>
        <p:nvSpPr>
          <p:cNvPr id="12" name="TextBox 11">
            <a:extLst>
              <a:ext uri="{FF2B5EF4-FFF2-40B4-BE49-F238E27FC236}">
                <a16:creationId xmlns:a16="http://schemas.microsoft.com/office/drawing/2014/main" id="{E48DD6A5-2640-9A63-D8D4-D4A4AC84EF29}"/>
              </a:ext>
            </a:extLst>
          </p:cNvPr>
          <p:cNvSpPr txBox="1"/>
          <p:nvPr/>
        </p:nvSpPr>
        <p:spPr>
          <a:xfrm>
            <a:off x="1869622" y="962968"/>
            <a:ext cx="8831036" cy="923330"/>
          </a:xfrm>
          <a:prstGeom prst="rect">
            <a:avLst/>
          </a:prstGeom>
          <a:solidFill>
            <a:srgbClr val="FFFFCC"/>
          </a:solidFill>
        </p:spPr>
        <p:txBody>
          <a:bodyPr wrap="square">
            <a:spAutoFit/>
          </a:bodyPr>
          <a:lstStyle/>
          <a:p>
            <a:r>
              <a:rPr lang="en-US" b="0" i="1" dirty="0">
                <a:solidFill>
                  <a:srgbClr val="212225"/>
                </a:solidFill>
                <a:effectLst/>
              </a:rPr>
              <a:t>I will seek that which was lost, and bring again that which was driven away, and will bind up that which was broken, and will strengthen that which was sick: but I will destroy the fat and the strong; I will feed them with judgment.</a:t>
            </a:r>
            <a:endParaRPr lang="en-US" i="1" dirty="0"/>
          </a:p>
        </p:txBody>
      </p:sp>
      <p:sp>
        <p:nvSpPr>
          <p:cNvPr id="14" name="TextBox 13">
            <a:extLst>
              <a:ext uri="{FF2B5EF4-FFF2-40B4-BE49-F238E27FC236}">
                <a16:creationId xmlns:a16="http://schemas.microsoft.com/office/drawing/2014/main" id="{99E945F3-AD9D-110B-9EC0-A952D9EF3F2A}"/>
              </a:ext>
            </a:extLst>
          </p:cNvPr>
          <p:cNvSpPr txBox="1"/>
          <p:nvPr/>
        </p:nvSpPr>
        <p:spPr>
          <a:xfrm>
            <a:off x="108857" y="87090"/>
            <a:ext cx="11996057" cy="830997"/>
          </a:xfrm>
          <a:prstGeom prst="rect">
            <a:avLst/>
          </a:prstGeom>
          <a:noFill/>
        </p:spPr>
        <p:txBody>
          <a:bodyPr wrap="square">
            <a:spAutoFit/>
          </a:bodyPr>
          <a:lstStyle/>
          <a:p>
            <a:pPr algn="ctr"/>
            <a:r>
              <a:rPr lang="en-US" sz="4800" b="1" i="0" dirty="0">
                <a:solidFill>
                  <a:schemeClr val="bg1"/>
                </a:solidFill>
                <a:effectLst/>
              </a:rPr>
              <a:t>As the Good Shepherd, the Savior …</a:t>
            </a:r>
            <a:endParaRPr lang="en-US" sz="4800" dirty="0">
              <a:solidFill>
                <a:schemeClr val="bg1"/>
              </a:solidFill>
            </a:endParaRPr>
          </a:p>
        </p:txBody>
      </p:sp>
      <p:grpSp>
        <p:nvGrpSpPr>
          <p:cNvPr id="32" name="Group 31">
            <a:extLst>
              <a:ext uri="{FF2B5EF4-FFF2-40B4-BE49-F238E27FC236}">
                <a16:creationId xmlns:a16="http://schemas.microsoft.com/office/drawing/2014/main" id="{B9E994B7-2BE5-06B2-3176-E8F90346324B}"/>
              </a:ext>
            </a:extLst>
          </p:cNvPr>
          <p:cNvGrpSpPr/>
          <p:nvPr/>
        </p:nvGrpSpPr>
        <p:grpSpPr>
          <a:xfrm>
            <a:off x="2543147" y="2429091"/>
            <a:ext cx="1618085" cy="3504660"/>
            <a:chOff x="2543147" y="2429091"/>
            <a:chExt cx="1618085" cy="3504660"/>
          </a:xfrm>
        </p:grpSpPr>
        <p:sp>
          <p:nvSpPr>
            <p:cNvPr id="17" name="TextBox 16">
              <a:extLst>
                <a:ext uri="{FF2B5EF4-FFF2-40B4-BE49-F238E27FC236}">
                  <a16:creationId xmlns:a16="http://schemas.microsoft.com/office/drawing/2014/main" id="{EC972E13-FA9C-04C5-006F-FE99B301E4F7}"/>
                </a:ext>
              </a:extLst>
            </p:cNvPr>
            <p:cNvSpPr txBox="1"/>
            <p:nvPr/>
          </p:nvSpPr>
          <p:spPr>
            <a:xfrm>
              <a:off x="2683365" y="4579534"/>
              <a:ext cx="1240973" cy="1354217"/>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Delivers them from darkness</a:t>
              </a:r>
              <a:r>
                <a:rPr lang="en-US" b="0" i="0" dirty="0">
                  <a:effectLst/>
                </a:rPr>
                <a:t> </a:t>
              </a:r>
            </a:p>
            <a:p>
              <a:pPr algn="ctr" fontAlgn="base">
                <a:spcAft>
                  <a:spcPts val="1200"/>
                </a:spcAft>
              </a:pPr>
              <a:r>
                <a:rPr lang="en-US" b="0" i="0" dirty="0">
                  <a:effectLst/>
                </a:rPr>
                <a:t>(</a:t>
              </a:r>
              <a:r>
                <a:rPr lang="en-US" b="0" i="0" u="none" strike="noStrike" dirty="0">
                  <a:effectLst/>
                </a:rPr>
                <a:t>verse 12</a:t>
              </a:r>
              <a:r>
                <a:rPr lang="en-US" b="0" i="0" dirty="0">
                  <a:effectLst/>
                </a:rPr>
                <a:t>)</a:t>
              </a:r>
            </a:p>
          </p:txBody>
        </p:sp>
        <p:pic>
          <p:nvPicPr>
            <p:cNvPr id="22" name="Picture 21">
              <a:extLst>
                <a:ext uri="{FF2B5EF4-FFF2-40B4-BE49-F238E27FC236}">
                  <a16:creationId xmlns:a16="http://schemas.microsoft.com/office/drawing/2014/main" id="{FD470157-AA03-2DF3-8413-57F9884D54DB}"/>
                </a:ext>
              </a:extLst>
            </p:cNvPr>
            <p:cNvPicPr>
              <a:picLocks noChangeAspect="1"/>
            </p:cNvPicPr>
            <p:nvPr/>
          </p:nvPicPr>
          <p:blipFill>
            <a:blip r:embed="rId3"/>
            <a:stretch>
              <a:fillRect/>
            </a:stretch>
          </p:blipFill>
          <p:spPr>
            <a:xfrm>
              <a:off x="2543147" y="2429091"/>
              <a:ext cx="1618085" cy="1858325"/>
            </a:xfrm>
            <a:prstGeom prst="rect">
              <a:avLst/>
            </a:prstGeom>
          </p:spPr>
        </p:pic>
      </p:grpSp>
      <p:grpSp>
        <p:nvGrpSpPr>
          <p:cNvPr id="34" name="Group 33">
            <a:extLst>
              <a:ext uri="{FF2B5EF4-FFF2-40B4-BE49-F238E27FC236}">
                <a16:creationId xmlns:a16="http://schemas.microsoft.com/office/drawing/2014/main" id="{EED44F0D-8A33-7508-FDF2-002826383514}"/>
              </a:ext>
            </a:extLst>
          </p:cNvPr>
          <p:cNvGrpSpPr/>
          <p:nvPr/>
        </p:nvGrpSpPr>
        <p:grpSpPr>
          <a:xfrm>
            <a:off x="7064491" y="2452021"/>
            <a:ext cx="1914792" cy="3192373"/>
            <a:chOff x="7064491" y="2452021"/>
            <a:chExt cx="1914792" cy="3192373"/>
          </a:xfrm>
        </p:grpSpPr>
        <p:sp>
          <p:nvSpPr>
            <p:cNvPr id="19" name="TextBox 18">
              <a:extLst>
                <a:ext uri="{FF2B5EF4-FFF2-40B4-BE49-F238E27FC236}">
                  <a16:creationId xmlns:a16="http://schemas.microsoft.com/office/drawing/2014/main" id="{5CD4422E-244A-7DFA-23BC-EB0FBE99FA88}"/>
                </a:ext>
              </a:extLst>
            </p:cNvPr>
            <p:cNvSpPr txBox="1"/>
            <p:nvPr/>
          </p:nvSpPr>
          <p:spPr>
            <a:xfrm>
              <a:off x="7137055" y="4567176"/>
              <a:ext cx="1842228" cy="1077218"/>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Binds up the broken</a:t>
              </a:r>
              <a:r>
                <a:rPr lang="en-US" b="0" i="0" dirty="0">
                  <a:effectLst/>
                </a:rPr>
                <a:t> </a:t>
              </a:r>
            </a:p>
            <a:p>
              <a:pPr algn="ctr" fontAlgn="base">
                <a:spcAft>
                  <a:spcPts val="1200"/>
                </a:spcAft>
              </a:pPr>
              <a:r>
                <a:rPr lang="en-US" b="0" i="0" dirty="0">
                  <a:effectLst/>
                </a:rPr>
                <a:t>(</a:t>
              </a:r>
              <a:r>
                <a:rPr lang="en-US" b="0" i="0" u="none" strike="noStrike" dirty="0">
                  <a:effectLst/>
                </a:rPr>
                <a:t>verse 16</a:t>
              </a:r>
              <a:r>
                <a:rPr lang="en-US" b="0" i="0" dirty="0">
                  <a:effectLst/>
                </a:rPr>
                <a:t>)</a:t>
              </a:r>
            </a:p>
          </p:txBody>
        </p:sp>
        <p:pic>
          <p:nvPicPr>
            <p:cNvPr id="24" name="Picture 23">
              <a:extLst>
                <a:ext uri="{FF2B5EF4-FFF2-40B4-BE49-F238E27FC236}">
                  <a16:creationId xmlns:a16="http://schemas.microsoft.com/office/drawing/2014/main" id="{35AC7D9B-78DE-FCB5-CEA1-FE1734772A17}"/>
                </a:ext>
              </a:extLst>
            </p:cNvPr>
            <p:cNvPicPr>
              <a:picLocks noChangeAspect="1"/>
            </p:cNvPicPr>
            <p:nvPr/>
          </p:nvPicPr>
          <p:blipFill>
            <a:blip r:embed="rId4"/>
            <a:stretch>
              <a:fillRect/>
            </a:stretch>
          </p:blipFill>
          <p:spPr>
            <a:xfrm>
              <a:off x="7064491" y="2452021"/>
              <a:ext cx="1914792" cy="1952898"/>
            </a:xfrm>
            <a:prstGeom prst="rect">
              <a:avLst/>
            </a:prstGeom>
          </p:spPr>
        </p:pic>
      </p:grpSp>
      <p:grpSp>
        <p:nvGrpSpPr>
          <p:cNvPr id="31" name="Group 30">
            <a:extLst>
              <a:ext uri="{FF2B5EF4-FFF2-40B4-BE49-F238E27FC236}">
                <a16:creationId xmlns:a16="http://schemas.microsoft.com/office/drawing/2014/main" id="{F5857072-DF75-2474-58CB-0ADB0127A84C}"/>
              </a:ext>
            </a:extLst>
          </p:cNvPr>
          <p:cNvGrpSpPr/>
          <p:nvPr/>
        </p:nvGrpSpPr>
        <p:grpSpPr>
          <a:xfrm>
            <a:off x="355292" y="2468464"/>
            <a:ext cx="1805788" cy="3818587"/>
            <a:chOff x="355292" y="2468464"/>
            <a:chExt cx="1805788" cy="3818587"/>
          </a:xfrm>
        </p:grpSpPr>
        <p:sp>
          <p:nvSpPr>
            <p:cNvPr id="16" name="TextBox 15">
              <a:extLst>
                <a:ext uri="{FF2B5EF4-FFF2-40B4-BE49-F238E27FC236}">
                  <a16:creationId xmlns:a16="http://schemas.microsoft.com/office/drawing/2014/main" id="{F1F59238-DFBB-9B44-5F14-9EC60E746FE9}"/>
                </a:ext>
              </a:extLst>
            </p:cNvPr>
            <p:cNvSpPr txBox="1"/>
            <p:nvPr/>
          </p:nvSpPr>
          <p:spPr>
            <a:xfrm>
              <a:off x="355292" y="2468464"/>
              <a:ext cx="1805788" cy="1354217"/>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Seeks out those that are lost</a:t>
              </a:r>
              <a:r>
                <a:rPr lang="en-US" b="0" i="0" dirty="0">
                  <a:effectLst/>
                </a:rPr>
                <a:t> </a:t>
              </a:r>
            </a:p>
            <a:p>
              <a:pPr algn="ctr" fontAlgn="base">
                <a:spcAft>
                  <a:spcPts val="1200"/>
                </a:spcAft>
              </a:pPr>
              <a:r>
                <a:rPr lang="en-US" b="0" i="0" dirty="0">
                  <a:effectLst/>
                </a:rPr>
                <a:t>(</a:t>
              </a:r>
              <a:r>
                <a:rPr lang="en-US" b="0" i="0" u="none" strike="noStrike" dirty="0">
                  <a:effectLst/>
                </a:rPr>
                <a:t>verses 11–12, 16</a:t>
              </a:r>
              <a:r>
                <a:rPr lang="en-US" b="0" i="0" dirty="0">
                  <a:effectLst/>
                </a:rPr>
                <a:t>)</a:t>
              </a:r>
            </a:p>
          </p:txBody>
        </p:sp>
        <p:pic>
          <p:nvPicPr>
            <p:cNvPr id="26" name="Picture 25">
              <a:extLst>
                <a:ext uri="{FF2B5EF4-FFF2-40B4-BE49-F238E27FC236}">
                  <a16:creationId xmlns:a16="http://schemas.microsoft.com/office/drawing/2014/main" id="{69EB4A70-524F-F24E-7F25-54F4686B0502}"/>
                </a:ext>
              </a:extLst>
            </p:cNvPr>
            <p:cNvPicPr>
              <a:picLocks noChangeAspect="1"/>
            </p:cNvPicPr>
            <p:nvPr/>
          </p:nvPicPr>
          <p:blipFill>
            <a:blip r:embed="rId5"/>
            <a:stretch>
              <a:fillRect/>
            </a:stretch>
          </p:blipFill>
          <p:spPr>
            <a:xfrm>
              <a:off x="355292" y="3924521"/>
              <a:ext cx="1771897" cy="2362530"/>
            </a:xfrm>
            <a:prstGeom prst="rect">
              <a:avLst/>
            </a:prstGeom>
          </p:spPr>
        </p:pic>
      </p:grpSp>
      <p:grpSp>
        <p:nvGrpSpPr>
          <p:cNvPr id="35" name="Group 34">
            <a:extLst>
              <a:ext uri="{FF2B5EF4-FFF2-40B4-BE49-F238E27FC236}">
                <a16:creationId xmlns:a16="http://schemas.microsoft.com/office/drawing/2014/main" id="{8C54E466-6E0C-A80E-8B23-6ADEC59A580C}"/>
              </a:ext>
            </a:extLst>
          </p:cNvPr>
          <p:cNvGrpSpPr/>
          <p:nvPr/>
        </p:nvGrpSpPr>
        <p:grpSpPr>
          <a:xfrm>
            <a:off x="9542726" y="2468464"/>
            <a:ext cx="2315864" cy="3519354"/>
            <a:chOff x="9542726" y="2468464"/>
            <a:chExt cx="2315864" cy="3519354"/>
          </a:xfrm>
        </p:grpSpPr>
        <p:sp>
          <p:nvSpPr>
            <p:cNvPr id="20" name="TextBox 19">
              <a:extLst>
                <a:ext uri="{FF2B5EF4-FFF2-40B4-BE49-F238E27FC236}">
                  <a16:creationId xmlns:a16="http://schemas.microsoft.com/office/drawing/2014/main" id="{CE24C9E7-48EE-2B85-8E41-F975B4E81ECE}"/>
                </a:ext>
              </a:extLst>
            </p:cNvPr>
            <p:cNvSpPr txBox="1"/>
            <p:nvPr/>
          </p:nvSpPr>
          <p:spPr>
            <a:xfrm>
              <a:off x="9542726" y="2468464"/>
              <a:ext cx="2315864" cy="800219"/>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Strengthens the sick</a:t>
              </a:r>
            </a:p>
            <a:p>
              <a:pPr algn="ctr" fontAlgn="base">
                <a:spcAft>
                  <a:spcPts val="1200"/>
                </a:spcAft>
              </a:pPr>
              <a:r>
                <a:rPr lang="en-US" b="0" i="0" dirty="0">
                  <a:effectLst/>
                </a:rPr>
                <a:t> (</a:t>
              </a:r>
              <a:r>
                <a:rPr lang="en-US" b="0" i="0" u="none" strike="noStrike" dirty="0">
                  <a:effectLst/>
                </a:rPr>
                <a:t>verse 16)</a:t>
              </a:r>
              <a:endParaRPr lang="en-US" b="0" i="0" dirty="0">
                <a:effectLst/>
              </a:endParaRPr>
            </a:p>
          </p:txBody>
        </p:sp>
        <p:pic>
          <p:nvPicPr>
            <p:cNvPr id="28" name="Picture 27">
              <a:extLst>
                <a:ext uri="{FF2B5EF4-FFF2-40B4-BE49-F238E27FC236}">
                  <a16:creationId xmlns:a16="http://schemas.microsoft.com/office/drawing/2014/main" id="{A0F96012-81C0-8EF5-9723-C0265D220B79}"/>
                </a:ext>
              </a:extLst>
            </p:cNvPr>
            <p:cNvPicPr>
              <a:picLocks noChangeAspect="1"/>
            </p:cNvPicPr>
            <p:nvPr/>
          </p:nvPicPr>
          <p:blipFill>
            <a:blip r:embed="rId6"/>
            <a:stretch>
              <a:fillRect/>
            </a:stretch>
          </p:blipFill>
          <p:spPr>
            <a:xfrm>
              <a:off x="9882131" y="3822681"/>
              <a:ext cx="1637054" cy="2165137"/>
            </a:xfrm>
            <a:prstGeom prst="rect">
              <a:avLst/>
            </a:prstGeom>
          </p:spPr>
        </p:pic>
      </p:grpSp>
      <p:grpSp>
        <p:nvGrpSpPr>
          <p:cNvPr id="33" name="Group 32">
            <a:extLst>
              <a:ext uri="{FF2B5EF4-FFF2-40B4-BE49-F238E27FC236}">
                <a16:creationId xmlns:a16="http://schemas.microsoft.com/office/drawing/2014/main" id="{849E8096-EA7D-75F5-1B17-038C5870BD8E}"/>
              </a:ext>
            </a:extLst>
          </p:cNvPr>
          <p:cNvGrpSpPr/>
          <p:nvPr/>
        </p:nvGrpSpPr>
        <p:grpSpPr>
          <a:xfrm>
            <a:off x="4528941" y="2468464"/>
            <a:ext cx="2044670" cy="3728086"/>
            <a:chOff x="4528941" y="2468464"/>
            <a:chExt cx="2044670" cy="3728086"/>
          </a:xfrm>
        </p:grpSpPr>
        <p:sp>
          <p:nvSpPr>
            <p:cNvPr id="18" name="TextBox 17">
              <a:extLst>
                <a:ext uri="{FF2B5EF4-FFF2-40B4-BE49-F238E27FC236}">
                  <a16:creationId xmlns:a16="http://schemas.microsoft.com/office/drawing/2014/main" id="{3E61A941-A8D7-8809-9707-A35947E660D8}"/>
                </a:ext>
              </a:extLst>
            </p:cNvPr>
            <p:cNvSpPr txBox="1"/>
            <p:nvPr/>
          </p:nvSpPr>
          <p:spPr>
            <a:xfrm>
              <a:off x="4528941" y="2468464"/>
              <a:ext cx="2044670" cy="1354217"/>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Nourishes them and provides for their needs</a:t>
              </a:r>
              <a:r>
                <a:rPr lang="en-US" b="0" i="0" dirty="0">
                  <a:effectLst/>
                </a:rPr>
                <a:t> </a:t>
              </a:r>
            </a:p>
            <a:p>
              <a:pPr algn="ctr" fontAlgn="base">
                <a:spcAft>
                  <a:spcPts val="1200"/>
                </a:spcAft>
              </a:pPr>
              <a:r>
                <a:rPr lang="en-US" b="0" i="0" dirty="0">
                  <a:effectLst/>
                </a:rPr>
                <a:t>(</a:t>
              </a:r>
              <a:r>
                <a:rPr lang="en-US" b="0" i="0" u="none" strike="noStrike" dirty="0">
                  <a:effectLst/>
                </a:rPr>
                <a:t>verses 13–15</a:t>
              </a:r>
              <a:r>
                <a:rPr lang="en-US" b="0" i="0" dirty="0">
                  <a:effectLst/>
                </a:rPr>
                <a:t>)</a:t>
              </a:r>
            </a:p>
          </p:txBody>
        </p:sp>
        <p:pic>
          <p:nvPicPr>
            <p:cNvPr id="30" name="Picture 29">
              <a:extLst>
                <a:ext uri="{FF2B5EF4-FFF2-40B4-BE49-F238E27FC236}">
                  <a16:creationId xmlns:a16="http://schemas.microsoft.com/office/drawing/2014/main" id="{0DD168F3-8242-88BC-A563-1A0474073B8A}"/>
                </a:ext>
              </a:extLst>
            </p:cNvPr>
            <p:cNvPicPr>
              <a:picLocks noChangeAspect="1"/>
            </p:cNvPicPr>
            <p:nvPr/>
          </p:nvPicPr>
          <p:blipFill>
            <a:blip r:embed="rId7"/>
            <a:stretch>
              <a:fillRect/>
            </a:stretch>
          </p:blipFill>
          <p:spPr>
            <a:xfrm>
              <a:off x="4550274" y="4015021"/>
              <a:ext cx="1914792" cy="2181529"/>
            </a:xfrm>
            <a:prstGeom prst="rect">
              <a:avLst/>
            </a:prstGeom>
          </p:spPr>
        </p:pic>
      </p:grpSp>
    </p:spTree>
    <p:extLst>
      <p:ext uri="{BB962C8B-B14F-4D97-AF65-F5344CB8AC3E}">
        <p14:creationId xmlns:p14="http://schemas.microsoft.com/office/powerpoint/2010/main" val="18853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1000"/>
                                        <p:tgtEl>
                                          <p:spTgt spid="35"/>
                                        </p:tgtEl>
                                      </p:cBhvr>
                                    </p:animEffect>
                                    <p:anim calcmode="lin" valueType="num">
                                      <p:cBhvr>
                                        <p:cTn id="36" dur="1000" fill="hold"/>
                                        <p:tgtEl>
                                          <p:spTgt spid="35"/>
                                        </p:tgtEl>
                                        <p:attrNameLst>
                                          <p:attrName>ppt_x</p:attrName>
                                        </p:attrNameLst>
                                      </p:cBhvr>
                                      <p:tavLst>
                                        <p:tav tm="0">
                                          <p:val>
                                            <p:strVal val="#ppt_x"/>
                                          </p:val>
                                        </p:tav>
                                        <p:tav tm="100000">
                                          <p:val>
                                            <p:strVal val="#ppt_x"/>
                                          </p:val>
                                        </p:tav>
                                      </p:tavLst>
                                    </p:anim>
                                    <p:anim calcmode="lin" valueType="num">
                                      <p:cBhvr>
                                        <p:cTn id="3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A9082-AA03-714F-E798-4A4521D66F0A}"/>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9B18122A-2165-C04E-96B4-60E8CD16E368}"/>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0127E30-E76D-1A8C-9CAF-5E285FCAEF0F}"/>
              </a:ext>
            </a:extLst>
          </p:cNvPr>
          <p:cNvSpPr txBox="1"/>
          <p:nvPr/>
        </p:nvSpPr>
        <p:spPr>
          <a:xfrm>
            <a:off x="195944" y="894584"/>
            <a:ext cx="8817428" cy="5016758"/>
          </a:xfrm>
          <a:prstGeom prst="rect">
            <a:avLst/>
          </a:prstGeom>
          <a:noFill/>
        </p:spPr>
        <p:txBody>
          <a:bodyPr wrap="square">
            <a:spAutoFit/>
          </a:bodyPr>
          <a:lstStyle/>
          <a:p>
            <a:pPr fontAlgn="base"/>
            <a:r>
              <a:rPr lang="en-US" sz="4000" dirty="0">
                <a:solidFill>
                  <a:schemeClr val="bg1"/>
                </a:solidFill>
              </a:rPr>
              <a:t>What are some ways you feel you are like the Savior?</a:t>
            </a:r>
          </a:p>
          <a:p>
            <a:pPr fontAlgn="base"/>
            <a:endParaRPr lang="en-US" sz="4000" dirty="0">
              <a:solidFill>
                <a:schemeClr val="bg1"/>
              </a:solidFill>
            </a:endParaRPr>
          </a:p>
          <a:p>
            <a:pPr fontAlgn="base"/>
            <a:r>
              <a:rPr lang="en-US" sz="4000" dirty="0">
                <a:solidFill>
                  <a:schemeClr val="bg1"/>
                </a:solidFill>
              </a:rPr>
              <a:t>Are there ways where you might be more like the shepherds in Israel?</a:t>
            </a:r>
          </a:p>
          <a:p>
            <a:pPr fontAlgn="base"/>
            <a:endParaRPr lang="en-US" sz="4000" dirty="0">
              <a:solidFill>
                <a:schemeClr val="bg1"/>
              </a:solidFill>
            </a:endParaRPr>
          </a:p>
          <a:p>
            <a:pPr fontAlgn="base"/>
            <a:r>
              <a:rPr lang="en-US" sz="4000" dirty="0">
                <a:solidFill>
                  <a:schemeClr val="bg1"/>
                </a:solidFill>
              </a:rPr>
              <a:t>What are possible obstacles you face in caring for others like the Savior?</a:t>
            </a:r>
          </a:p>
        </p:txBody>
      </p:sp>
      <p:pic>
        <p:nvPicPr>
          <p:cNvPr id="2" name="Picture 2" descr="http://www.uni.edu/becker/anImated%20question%20mark%20.gif">
            <a:extLst>
              <a:ext uri="{FF2B5EF4-FFF2-40B4-BE49-F238E27FC236}">
                <a16:creationId xmlns:a16="http://schemas.microsoft.com/office/drawing/2014/main" id="{3EBC3361-495C-A880-8A54-F76D27663AD0}"/>
              </a:ext>
            </a:extLst>
          </p:cNvPr>
          <p:cNvPicPr>
            <a:picLocks noChangeAspect="1" noChangeArrowheads="1" noCrop="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09316" y="1371600"/>
            <a:ext cx="2361673" cy="4008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33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D507F-F62A-3FB6-1F08-6B3B7786B0C1}"/>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1B5D8AE7-E1D8-B581-FA15-3267E2E35AD6}"/>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1EDBC561-5A10-6E7B-2DEF-566396F6E86D}"/>
              </a:ext>
            </a:extLst>
          </p:cNvPr>
          <p:cNvSpPr/>
          <p:nvPr/>
        </p:nvSpPr>
        <p:spPr>
          <a:xfrm>
            <a:off x="0" y="6488668"/>
            <a:ext cx="6096000" cy="369332"/>
          </a:xfrm>
          <a:prstGeom prst="rect">
            <a:avLst/>
          </a:prstGeom>
        </p:spPr>
        <p:txBody>
          <a:bodyPr>
            <a:spAutoFit/>
          </a:bodyPr>
          <a:lstStyle/>
          <a:p>
            <a:pPr fontAlgn="base"/>
            <a:r>
              <a:rPr lang="en-US" dirty="0">
                <a:solidFill>
                  <a:schemeClr val="bg1"/>
                </a:solidFill>
              </a:rPr>
              <a:t>Ezekiel 34:11-16</a:t>
            </a:r>
            <a:endParaRPr lang="en-US" b="0" i="0" dirty="0">
              <a:solidFill>
                <a:schemeClr val="bg1"/>
              </a:solidFill>
              <a:effectLst/>
              <a:latin typeface="Calibri" panose="020F0502020204030204" pitchFamily="34" charset="0"/>
            </a:endParaRPr>
          </a:p>
        </p:txBody>
      </p:sp>
      <p:sp>
        <p:nvSpPr>
          <p:cNvPr id="12" name="TextBox 11">
            <a:extLst>
              <a:ext uri="{FF2B5EF4-FFF2-40B4-BE49-F238E27FC236}">
                <a16:creationId xmlns:a16="http://schemas.microsoft.com/office/drawing/2014/main" id="{B804490C-1CBC-06F2-79F5-2DBF79CA5E54}"/>
              </a:ext>
            </a:extLst>
          </p:cNvPr>
          <p:cNvSpPr txBox="1"/>
          <p:nvPr/>
        </p:nvSpPr>
        <p:spPr>
          <a:xfrm>
            <a:off x="1869622" y="962968"/>
            <a:ext cx="8831036" cy="923330"/>
          </a:xfrm>
          <a:prstGeom prst="rect">
            <a:avLst/>
          </a:prstGeom>
          <a:solidFill>
            <a:srgbClr val="FFFFCC"/>
          </a:solidFill>
        </p:spPr>
        <p:txBody>
          <a:bodyPr wrap="square">
            <a:spAutoFit/>
          </a:bodyPr>
          <a:lstStyle/>
          <a:p>
            <a:r>
              <a:rPr lang="en-US" b="0" i="1" dirty="0">
                <a:solidFill>
                  <a:srgbClr val="212225"/>
                </a:solidFill>
                <a:effectLst/>
              </a:rPr>
              <a:t>I will seek that which was lost, and bring again that which was driven away, and will bind up that which was broken, and will strengthen that which was sick: but I will destroy the fat and the strong; I will feed them with judgment.</a:t>
            </a:r>
            <a:endParaRPr lang="en-US" i="1" dirty="0"/>
          </a:p>
        </p:txBody>
      </p:sp>
      <p:sp>
        <p:nvSpPr>
          <p:cNvPr id="14" name="TextBox 13">
            <a:extLst>
              <a:ext uri="{FF2B5EF4-FFF2-40B4-BE49-F238E27FC236}">
                <a16:creationId xmlns:a16="http://schemas.microsoft.com/office/drawing/2014/main" id="{715EAED3-9A65-AD34-55AC-435A20513858}"/>
              </a:ext>
            </a:extLst>
          </p:cNvPr>
          <p:cNvSpPr txBox="1"/>
          <p:nvPr/>
        </p:nvSpPr>
        <p:spPr>
          <a:xfrm>
            <a:off x="108857" y="87090"/>
            <a:ext cx="11996057" cy="830997"/>
          </a:xfrm>
          <a:prstGeom prst="rect">
            <a:avLst/>
          </a:prstGeom>
          <a:noFill/>
        </p:spPr>
        <p:txBody>
          <a:bodyPr wrap="square">
            <a:spAutoFit/>
          </a:bodyPr>
          <a:lstStyle/>
          <a:p>
            <a:pPr algn="ctr"/>
            <a:r>
              <a:rPr lang="en-US" sz="4800" b="1" i="0" dirty="0">
                <a:solidFill>
                  <a:schemeClr val="bg1"/>
                </a:solidFill>
                <a:effectLst/>
              </a:rPr>
              <a:t>What Can I Do?</a:t>
            </a:r>
            <a:endParaRPr lang="en-US" sz="4800" dirty="0">
              <a:solidFill>
                <a:schemeClr val="bg1"/>
              </a:solidFill>
            </a:endParaRPr>
          </a:p>
        </p:txBody>
      </p:sp>
      <p:grpSp>
        <p:nvGrpSpPr>
          <p:cNvPr id="13" name="Group 12">
            <a:extLst>
              <a:ext uri="{FF2B5EF4-FFF2-40B4-BE49-F238E27FC236}">
                <a16:creationId xmlns:a16="http://schemas.microsoft.com/office/drawing/2014/main" id="{89E8E275-BD15-C2C2-9EB9-378F12055B0E}"/>
              </a:ext>
            </a:extLst>
          </p:cNvPr>
          <p:cNvGrpSpPr/>
          <p:nvPr/>
        </p:nvGrpSpPr>
        <p:grpSpPr>
          <a:xfrm>
            <a:off x="7666407" y="2658938"/>
            <a:ext cx="1842228" cy="2956470"/>
            <a:chOff x="7137055" y="2687924"/>
            <a:chExt cx="1842228" cy="2956470"/>
          </a:xfrm>
        </p:grpSpPr>
        <p:sp>
          <p:nvSpPr>
            <p:cNvPr id="19" name="TextBox 18">
              <a:extLst>
                <a:ext uri="{FF2B5EF4-FFF2-40B4-BE49-F238E27FC236}">
                  <a16:creationId xmlns:a16="http://schemas.microsoft.com/office/drawing/2014/main" id="{69A725F1-91B3-AD00-7D0A-0CD987A67B66}"/>
                </a:ext>
              </a:extLst>
            </p:cNvPr>
            <p:cNvSpPr txBox="1"/>
            <p:nvPr/>
          </p:nvSpPr>
          <p:spPr>
            <a:xfrm>
              <a:off x="7137055" y="4567176"/>
              <a:ext cx="1842228" cy="1077218"/>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Binds up the broken</a:t>
              </a:r>
              <a:r>
                <a:rPr lang="en-US" b="0" i="0" dirty="0">
                  <a:effectLst/>
                </a:rPr>
                <a:t> </a:t>
              </a:r>
            </a:p>
            <a:p>
              <a:pPr algn="ctr" fontAlgn="base">
                <a:spcAft>
                  <a:spcPts val="1200"/>
                </a:spcAft>
              </a:pPr>
              <a:r>
                <a:rPr lang="en-US" b="0" i="0" dirty="0">
                  <a:effectLst/>
                </a:rPr>
                <a:t>(</a:t>
              </a:r>
              <a:r>
                <a:rPr lang="en-US" b="0" i="0" u="none" strike="noStrike" dirty="0">
                  <a:effectLst/>
                </a:rPr>
                <a:t>verse 16</a:t>
              </a:r>
              <a:r>
                <a:rPr lang="en-US" b="0" i="0" dirty="0">
                  <a:effectLst/>
                </a:rPr>
                <a:t>)</a:t>
              </a:r>
            </a:p>
          </p:txBody>
        </p:sp>
        <p:pic>
          <p:nvPicPr>
            <p:cNvPr id="3" name="Picture 2">
              <a:extLst>
                <a:ext uri="{FF2B5EF4-FFF2-40B4-BE49-F238E27FC236}">
                  <a16:creationId xmlns:a16="http://schemas.microsoft.com/office/drawing/2014/main" id="{520985C8-4338-FB67-B817-9B68F65316F9}"/>
                </a:ext>
              </a:extLst>
            </p:cNvPr>
            <p:cNvPicPr>
              <a:picLocks noChangeAspect="1"/>
            </p:cNvPicPr>
            <p:nvPr/>
          </p:nvPicPr>
          <p:blipFill>
            <a:blip r:embed="rId3"/>
            <a:stretch>
              <a:fillRect/>
            </a:stretch>
          </p:blipFill>
          <p:spPr>
            <a:xfrm>
              <a:off x="7209287" y="2687924"/>
              <a:ext cx="1697764" cy="1432027"/>
            </a:xfrm>
            <a:prstGeom prst="rect">
              <a:avLst/>
            </a:prstGeom>
          </p:spPr>
        </p:pic>
      </p:grpSp>
      <p:grpSp>
        <p:nvGrpSpPr>
          <p:cNvPr id="21" name="Group 20">
            <a:extLst>
              <a:ext uri="{FF2B5EF4-FFF2-40B4-BE49-F238E27FC236}">
                <a16:creationId xmlns:a16="http://schemas.microsoft.com/office/drawing/2014/main" id="{352218FB-4FA0-3C84-6A24-F058465F3F3F}"/>
              </a:ext>
            </a:extLst>
          </p:cNvPr>
          <p:cNvGrpSpPr/>
          <p:nvPr/>
        </p:nvGrpSpPr>
        <p:grpSpPr>
          <a:xfrm>
            <a:off x="5105513" y="2450585"/>
            <a:ext cx="2401306" cy="3923141"/>
            <a:chOff x="4350623" y="2468464"/>
            <a:chExt cx="2401306" cy="3923141"/>
          </a:xfrm>
        </p:grpSpPr>
        <p:sp>
          <p:nvSpPr>
            <p:cNvPr id="18" name="TextBox 17">
              <a:extLst>
                <a:ext uri="{FF2B5EF4-FFF2-40B4-BE49-F238E27FC236}">
                  <a16:creationId xmlns:a16="http://schemas.microsoft.com/office/drawing/2014/main" id="{85A70209-3643-E35E-9F23-6DD415F27ABD}"/>
                </a:ext>
              </a:extLst>
            </p:cNvPr>
            <p:cNvSpPr txBox="1"/>
            <p:nvPr/>
          </p:nvSpPr>
          <p:spPr>
            <a:xfrm>
              <a:off x="4528941" y="2468464"/>
              <a:ext cx="2044670" cy="1354217"/>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Nourishes them and provides for their needs</a:t>
              </a:r>
              <a:r>
                <a:rPr lang="en-US" b="0" i="0" dirty="0">
                  <a:effectLst/>
                </a:rPr>
                <a:t> </a:t>
              </a:r>
            </a:p>
            <a:p>
              <a:pPr algn="ctr" fontAlgn="base">
                <a:spcAft>
                  <a:spcPts val="1200"/>
                </a:spcAft>
              </a:pPr>
              <a:r>
                <a:rPr lang="en-US" b="0" i="0" dirty="0">
                  <a:effectLst/>
                </a:rPr>
                <a:t>(</a:t>
              </a:r>
              <a:r>
                <a:rPr lang="en-US" b="0" i="0" u="none" strike="noStrike" dirty="0">
                  <a:effectLst/>
                </a:rPr>
                <a:t>verses 13–15</a:t>
              </a:r>
              <a:r>
                <a:rPr lang="en-US" b="0" i="0" dirty="0">
                  <a:effectLst/>
                </a:rPr>
                <a:t>)</a:t>
              </a:r>
            </a:p>
          </p:txBody>
        </p:sp>
        <p:pic>
          <p:nvPicPr>
            <p:cNvPr id="5" name="Picture 4">
              <a:extLst>
                <a:ext uri="{FF2B5EF4-FFF2-40B4-BE49-F238E27FC236}">
                  <a16:creationId xmlns:a16="http://schemas.microsoft.com/office/drawing/2014/main" id="{6504D760-DC7E-1529-83CF-CAA49D87FD80}"/>
                </a:ext>
              </a:extLst>
            </p:cNvPr>
            <p:cNvPicPr>
              <a:picLocks noChangeAspect="1"/>
            </p:cNvPicPr>
            <p:nvPr/>
          </p:nvPicPr>
          <p:blipFill>
            <a:blip r:embed="rId4"/>
            <a:stretch>
              <a:fillRect/>
            </a:stretch>
          </p:blipFill>
          <p:spPr>
            <a:xfrm>
              <a:off x="4350623" y="4121678"/>
              <a:ext cx="2401306" cy="2269927"/>
            </a:xfrm>
            <a:prstGeom prst="rect">
              <a:avLst/>
            </a:prstGeom>
          </p:spPr>
        </p:pic>
      </p:grpSp>
      <p:grpSp>
        <p:nvGrpSpPr>
          <p:cNvPr id="25" name="Group 24">
            <a:extLst>
              <a:ext uri="{FF2B5EF4-FFF2-40B4-BE49-F238E27FC236}">
                <a16:creationId xmlns:a16="http://schemas.microsoft.com/office/drawing/2014/main" id="{FC469A89-9855-A79B-1A9E-14D0DD44DD80}"/>
              </a:ext>
            </a:extLst>
          </p:cNvPr>
          <p:cNvGrpSpPr/>
          <p:nvPr/>
        </p:nvGrpSpPr>
        <p:grpSpPr>
          <a:xfrm>
            <a:off x="141029" y="2468464"/>
            <a:ext cx="2401307" cy="3146944"/>
            <a:chOff x="141029" y="2468464"/>
            <a:chExt cx="2401307" cy="3146944"/>
          </a:xfrm>
        </p:grpSpPr>
        <p:sp>
          <p:nvSpPr>
            <p:cNvPr id="16" name="TextBox 15">
              <a:extLst>
                <a:ext uri="{FF2B5EF4-FFF2-40B4-BE49-F238E27FC236}">
                  <a16:creationId xmlns:a16="http://schemas.microsoft.com/office/drawing/2014/main" id="{25D1A465-6239-3DEA-4732-5151B01827E6}"/>
                </a:ext>
              </a:extLst>
            </p:cNvPr>
            <p:cNvSpPr txBox="1"/>
            <p:nvPr/>
          </p:nvSpPr>
          <p:spPr>
            <a:xfrm>
              <a:off x="355292" y="2468464"/>
              <a:ext cx="1805788" cy="1354217"/>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Seeks out those that are lost</a:t>
              </a:r>
              <a:r>
                <a:rPr lang="en-US" b="0" i="0" dirty="0">
                  <a:effectLst/>
                </a:rPr>
                <a:t> </a:t>
              </a:r>
            </a:p>
            <a:p>
              <a:pPr algn="ctr" fontAlgn="base">
                <a:spcAft>
                  <a:spcPts val="1200"/>
                </a:spcAft>
              </a:pPr>
              <a:r>
                <a:rPr lang="en-US" b="0" i="0" dirty="0">
                  <a:effectLst/>
                </a:rPr>
                <a:t>(</a:t>
              </a:r>
              <a:r>
                <a:rPr lang="en-US" b="0" i="0" u="none" strike="noStrike" dirty="0">
                  <a:effectLst/>
                </a:rPr>
                <a:t>verses 11–12, 16</a:t>
              </a:r>
              <a:r>
                <a:rPr lang="en-US" b="0" i="0" dirty="0">
                  <a:effectLst/>
                </a:rPr>
                <a:t>)</a:t>
              </a:r>
            </a:p>
          </p:txBody>
        </p:sp>
        <p:pic>
          <p:nvPicPr>
            <p:cNvPr id="7" name="Picture 6">
              <a:extLst>
                <a:ext uri="{FF2B5EF4-FFF2-40B4-BE49-F238E27FC236}">
                  <a16:creationId xmlns:a16="http://schemas.microsoft.com/office/drawing/2014/main" id="{11505C44-488C-8614-AE10-AF780E831899}"/>
                </a:ext>
              </a:extLst>
            </p:cNvPr>
            <p:cNvPicPr>
              <a:picLocks noChangeAspect="1"/>
            </p:cNvPicPr>
            <p:nvPr/>
          </p:nvPicPr>
          <p:blipFill>
            <a:blip r:embed="rId5"/>
            <a:stretch>
              <a:fillRect/>
            </a:stretch>
          </p:blipFill>
          <p:spPr>
            <a:xfrm>
              <a:off x="141029" y="4119951"/>
              <a:ext cx="2401307" cy="1495457"/>
            </a:xfrm>
            <a:prstGeom prst="rect">
              <a:avLst/>
            </a:prstGeom>
          </p:spPr>
        </p:pic>
      </p:grpSp>
      <p:grpSp>
        <p:nvGrpSpPr>
          <p:cNvPr id="23" name="Group 22">
            <a:extLst>
              <a:ext uri="{FF2B5EF4-FFF2-40B4-BE49-F238E27FC236}">
                <a16:creationId xmlns:a16="http://schemas.microsoft.com/office/drawing/2014/main" id="{4BBE4778-9389-2901-9CA6-594CDE459BC0}"/>
              </a:ext>
            </a:extLst>
          </p:cNvPr>
          <p:cNvGrpSpPr/>
          <p:nvPr/>
        </p:nvGrpSpPr>
        <p:grpSpPr>
          <a:xfrm>
            <a:off x="2697232" y="2412672"/>
            <a:ext cx="2315865" cy="2993616"/>
            <a:chOff x="2697232" y="2412672"/>
            <a:chExt cx="2315865" cy="2993616"/>
          </a:xfrm>
        </p:grpSpPr>
        <p:sp>
          <p:nvSpPr>
            <p:cNvPr id="17" name="TextBox 16">
              <a:extLst>
                <a:ext uri="{FF2B5EF4-FFF2-40B4-BE49-F238E27FC236}">
                  <a16:creationId xmlns:a16="http://schemas.microsoft.com/office/drawing/2014/main" id="{105FFE5B-B218-45A6-7CB0-11B7066CB0E4}"/>
                </a:ext>
              </a:extLst>
            </p:cNvPr>
            <p:cNvSpPr txBox="1"/>
            <p:nvPr/>
          </p:nvSpPr>
          <p:spPr>
            <a:xfrm>
              <a:off x="3025148" y="4329070"/>
              <a:ext cx="1660035" cy="1077218"/>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Delivers them from darkness</a:t>
              </a:r>
              <a:r>
                <a:rPr lang="en-US" b="0" i="0" dirty="0">
                  <a:effectLst/>
                </a:rPr>
                <a:t> </a:t>
              </a:r>
            </a:p>
            <a:p>
              <a:pPr algn="ctr" fontAlgn="base">
                <a:spcAft>
                  <a:spcPts val="1200"/>
                </a:spcAft>
              </a:pPr>
              <a:r>
                <a:rPr lang="en-US" b="0" i="0" dirty="0">
                  <a:effectLst/>
                </a:rPr>
                <a:t>(</a:t>
              </a:r>
              <a:r>
                <a:rPr lang="en-US" b="0" i="0" u="none" strike="noStrike" dirty="0">
                  <a:effectLst/>
                </a:rPr>
                <a:t>verse 12</a:t>
              </a:r>
              <a:r>
                <a:rPr lang="en-US" b="0" i="0" dirty="0">
                  <a:effectLst/>
                </a:rPr>
                <a:t>)</a:t>
              </a:r>
            </a:p>
          </p:txBody>
        </p:sp>
        <p:pic>
          <p:nvPicPr>
            <p:cNvPr id="10" name="Picture 9">
              <a:extLst>
                <a:ext uri="{FF2B5EF4-FFF2-40B4-BE49-F238E27FC236}">
                  <a16:creationId xmlns:a16="http://schemas.microsoft.com/office/drawing/2014/main" id="{A6E8DE70-3369-CE8C-E85D-8E00244DA765}"/>
                </a:ext>
              </a:extLst>
            </p:cNvPr>
            <p:cNvPicPr>
              <a:picLocks noChangeAspect="1"/>
            </p:cNvPicPr>
            <p:nvPr/>
          </p:nvPicPr>
          <p:blipFill>
            <a:blip r:embed="rId6"/>
            <a:srcRect l="11242" r="13391"/>
            <a:stretch>
              <a:fillRect/>
            </a:stretch>
          </p:blipFill>
          <p:spPr>
            <a:xfrm>
              <a:off x="2697232" y="2412672"/>
              <a:ext cx="2315865" cy="1609879"/>
            </a:xfrm>
            <a:prstGeom prst="rect">
              <a:avLst/>
            </a:prstGeom>
          </p:spPr>
        </p:pic>
      </p:grpSp>
      <p:grpSp>
        <p:nvGrpSpPr>
          <p:cNvPr id="15" name="Group 14">
            <a:extLst>
              <a:ext uri="{FF2B5EF4-FFF2-40B4-BE49-F238E27FC236}">
                <a16:creationId xmlns:a16="http://schemas.microsoft.com/office/drawing/2014/main" id="{6440F5DA-CA74-5148-6972-259798BDA76F}"/>
              </a:ext>
            </a:extLst>
          </p:cNvPr>
          <p:cNvGrpSpPr/>
          <p:nvPr/>
        </p:nvGrpSpPr>
        <p:grpSpPr>
          <a:xfrm>
            <a:off x="9662418" y="2450585"/>
            <a:ext cx="2315864" cy="3037367"/>
            <a:chOff x="9542726" y="2468464"/>
            <a:chExt cx="2315864" cy="3037367"/>
          </a:xfrm>
        </p:grpSpPr>
        <p:sp>
          <p:nvSpPr>
            <p:cNvPr id="20" name="TextBox 19">
              <a:extLst>
                <a:ext uri="{FF2B5EF4-FFF2-40B4-BE49-F238E27FC236}">
                  <a16:creationId xmlns:a16="http://schemas.microsoft.com/office/drawing/2014/main" id="{0B38041F-16E6-AEDC-5039-12714E26A5BB}"/>
                </a:ext>
              </a:extLst>
            </p:cNvPr>
            <p:cNvSpPr txBox="1"/>
            <p:nvPr/>
          </p:nvSpPr>
          <p:spPr>
            <a:xfrm>
              <a:off x="9542726" y="2468464"/>
              <a:ext cx="2315864" cy="800219"/>
            </a:xfrm>
            <a:prstGeom prst="rect">
              <a:avLst/>
            </a:prstGeom>
            <a:solidFill>
              <a:schemeClr val="accent6">
                <a:lumMod val="40000"/>
                <a:lumOff val="60000"/>
              </a:schemeClr>
            </a:solidFill>
          </p:spPr>
          <p:txBody>
            <a:bodyPr wrap="square">
              <a:spAutoFit/>
            </a:bodyPr>
            <a:lstStyle/>
            <a:p>
              <a:pPr algn="ctr" fontAlgn="base">
                <a:spcAft>
                  <a:spcPts val="1200"/>
                </a:spcAft>
              </a:pPr>
              <a:r>
                <a:rPr lang="en-US" b="1" i="0" dirty="0">
                  <a:effectLst/>
                </a:rPr>
                <a:t>Strengthens the sick</a:t>
              </a:r>
            </a:p>
            <a:p>
              <a:pPr algn="ctr" fontAlgn="base">
                <a:spcAft>
                  <a:spcPts val="1200"/>
                </a:spcAft>
              </a:pPr>
              <a:r>
                <a:rPr lang="en-US" b="0" i="0" dirty="0">
                  <a:effectLst/>
                </a:rPr>
                <a:t> (</a:t>
              </a:r>
              <a:r>
                <a:rPr lang="en-US" b="0" i="0" u="none" strike="noStrike" dirty="0">
                  <a:effectLst/>
                </a:rPr>
                <a:t>verse 16)</a:t>
              </a:r>
              <a:endParaRPr lang="en-US" b="0" i="0" dirty="0">
                <a:effectLst/>
              </a:endParaRPr>
            </a:p>
          </p:txBody>
        </p:sp>
        <p:pic>
          <p:nvPicPr>
            <p:cNvPr id="11" name="Picture 10">
              <a:extLst>
                <a:ext uri="{FF2B5EF4-FFF2-40B4-BE49-F238E27FC236}">
                  <a16:creationId xmlns:a16="http://schemas.microsoft.com/office/drawing/2014/main" id="{B135CEB9-C3EE-7BF5-E754-BE5516D2262B}"/>
                </a:ext>
              </a:extLst>
            </p:cNvPr>
            <p:cNvPicPr>
              <a:picLocks noChangeAspect="1"/>
            </p:cNvPicPr>
            <p:nvPr/>
          </p:nvPicPr>
          <p:blipFill>
            <a:blip r:embed="rId7"/>
            <a:stretch>
              <a:fillRect/>
            </a:stretch>
          </p:blipFill>
          <p:spPr>
            <a:xfrm>
              <a:off x="9652051" y="3628520"/>
              <a:ext cx="2041747" cy="1877311"/>
            </a:xfrm>
            <a:prstGeom prst="rect">
              <a:avLst/>
            </a:prstGeom>
          </p:spPr>
        </p:pic>
      </p:grpSp>
    </p:spTree>
    <p:extLst>
      <p:ext uri="{BB962C8B-B14F-4D97-AF65-F5344CB8AC3E}">
        <p14:creationId xmlns:p14="http://schemas.microsoft.com/office/powerpoint/2010/main" val="159823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F04E6-86A1-2E9B-0A39-75B626BCBF16}"/>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AD27E2AA-CC9B-65EB-490E-AF98AAB3F971}"/>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4CC8C01-5373-D803-C0CD-C413EB66CEDE}"/>
              </a:ext>
            </a:extLst>
          </p:cNvPr>
          <p:cNvSpPr txBox="1"/>
          <p:nvPr/>
        </p:nvSpPr>
        <p:spPr>
          <a:xfrm>
            <a:off x="468085" y="469412"/>
            <a:ext cx="6096000" cy="5570756"/>
          </a:xfrm>
          <a:prstGeom prst="rect">
            <a:avLst/>
          </a:prstGeom>
          <a:noFill/>
        </p:spPr>
        <p:txBody>
          <a:bodyPr wrap="square">
            <a:spAutoFit/>
          </a:bodyPr>
          <a:lstStyle/>
          <a:p>
            <a:pPr algn="l" fontAlgn="base">
              <a:spcAft>
                <a:spcPts val="1200"/>
              </a:spcAft>
              <a:buNone/>
            </a:pPr>
            <a:r>
              <a:rPr lang="en-US" sz="2400" b="1" i="0" dirty="0">
                <a:solidFill>
                  <a:schemeClr val="bg1"/>
                </a:solidFill>
                <a:effectLst/>
              </a:rPr>
              <a:t>Our sheep may be hurting, lost, or even willfully astray; as their shepherd, we can be among the first to see their need. </a:t>
            </a:r>
            <a:endParaRPr lang="en-US" sz="2400" b="1" dirty="0">
              <a:solidFill>
                <a:schemeClr val="bg1"/>
              </a:solidFill>
            </a:endParaRPr>
          </a:p>
          <a:p>
            <a:pPr algn="l" fontAlgn="base">
              <a:spcAft>
                <a:spcPts val="1200"/>
              </a:spcAft>
              <a:buNone/>
            </a:pPr>
            <a:r>
              <a:rPr lang="en-US" sz="2400" b="1" i="0" dirty="0">
                <a:solidFill>
                  <a:schemeClr val="bg1"/>
                </a:solidFill>
                <a:effectLst/>
              </a:rPr>
              <a:t>We can listen and love without judgment and offer hope and help with the discerning guidance of the Holy Ghost.</a:t>
            </a:r>
          </a:p>
          <a:p>
            <a:pPr fontAlgn="base"/>
            <a:r>
              <a:rPr lang="en-US" sz="2400" b="1" i="0" dirty="0">
                <a:solidFill>
                  <a:schemeClr val="bg1"/>
                </a:solidFill>
                <a:effectLst/>
              </a:rPr>
              <a:t>Sisters and brothers, the world is more hope-filled and joyful because of the inspired acts of kindness you perform. </a:t>
            </a:r>
          </a:p>
          <a:p>
            <a:pPr fontAlgn="base"/>
            <a:endParaRPr lang="en-US" sz="2400" b="1" dirty="0">
              <a:solidFill>
                <a:schemeClr val="bg1"/>
              </a:solidFill>
            </a:endParaRPr>
          </a:p>
          <a:p>
            <a:pPr fontAlgn="base"/>
            <a:r>
              <a:rPr lang="en-US" sz="2400" b="1" i="0" dirty="0">
                <a:solidFill>
                  <a:schemeClr val="bg1"/>
                </a:solidFill>
                <a:effectLst/>
              </a:rPr>
              <a:t>As you seek the Lord’s direction on how to convey His love and see the needs of those to whom you minister, your eyes will be opened. </a:t>
            </a:r>
            <a:r>
              <a:rPr lang="en-US" sz="2400" b="1" dirty="0">
                <a:solidFill>
                  <a:schemeClr val="bg1"/>
                </a:solidFill>
              </a:rPr>
              <a:t>others? (10)</a:t>
            </a:r>
            <a:endParaRPr lang="en-US" sz="2400" b="1" i="0" dirty="0">
              <a:solidFill>
                <a:schemeClr val="bg1"/>
              </a:solidFill>
              <a:effectLst/>
            </a:endParaRPr>
          </a:p>
        </p:txBody>
      </p:sp>
      <p:pic>
        <p:nvPicPr>
          <p:cNvPr id="6" name="Picture 2" descr="Bonnie H. Cordon - Finally, I am ...">
            <a:extLst>
              <a:ext uri="{FF2B5EF4-FFF2-40B4-BE49-F238E27FC236}">
                <a16:creationId xmlns:a16="http://schemas.microsoft.com/office/drawing/2014/main" id="{491CDC69-8526-5080-092F-38640AAC5F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5494" y="1828802"/>
            <a:ext cx="2867705" cy="2867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52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Jesus is the Shepherd</a:t>
            </a:r>
          </a:p>
        </p:txBody>
      </p:sp>
      <p:sp>
        <p:nvSpPr>
          <p:cNvPr id="8" name="Rectangle 7"/>
          <p:cNvSpPr/>
          <p:nvPr/>
        </p:nvSpPr>
        <p:spPr>
          <a:xfrm>
            <a:off x="0" y="6488668"/>
            <a:ext cx="6096000" cy="369332"/>
          </a:xfrm>
          <a:prstGeom prst="rect">
            <a:avLst/>
          </a:prstGeom>
        </p:spPr>
        <p:txBody>
          <a:bodyPr>
            <a:spAutoFit/>
          </a:bodyPr>
          <a:lstStyle/>
          <a:p>
            <a:pPr fontAlgn="base"/>
            <a:r>
              <a:rPr lang="en-US" dirty="0">
                <a:solidFill>
                  <a:schemeClr val="bg1"/>
                </a:solidFill>
              </a:rPr>
              <a:t>Ezekiel 34:11-31</a:t>
            </a:r>
            <a:endParaRPr lang="en-US" b="0" i="0" dirty="0">
              <a:solidFill>
                <a:schemeClr val="bg1"/>
              </a:solidFill>
              <a:effectLst/>
              <a:latin typeface="Calibri" panose="020F0502020204030204" pitchFamily="34" charset="0"/>
            </a:endParaRPr>
          </a:p>
        </p:txBody>
      </p:sp>
      <p:sp>
        <p:nvSpPr>
          <p:cNvPr id="3" name="Rectangle 2"/>
          <p:cNvSpPr/>
          <p:nvPr/>
        </p:nvSpPr>
        <p:spPr>
          <a:xfrm>
            <a:off x="3102321" y="726348"/>
            <a:ext cx="6096000" cy="1200329"/>
          </a:xfrm>
          <a:prstGeom prst="rect">
            <a:avLst/>
          </a:prstGeom>
        </p:spPr>
        <p:txBody>
          <a:bodyPr>
            <a:spAutoFit/>
          </a:bodyPr>
          <a:lstStyle/>
          <a:p>
            <a:r>
              <a:rPr lang="en-US" i="1" dirty="0">
                <a:solidFill>
                  <a:schemeClr val="bg1"/>
                </a:solidFill>
              </a:rPr>
              <a:t>As a shepherd </a:t>
            </a:r>
            <a:r>
              <a:rPr lang="en-US" i="1" dirty="0" err="1">
                <a:solidFill>
                  <a:schemeClr val="bg1"/>
                </a:solidFill>
              </a:rPr>
              <a:t>seeketh</a:t>
            </a:r>
            <a:r>
              <a:rPr lang="en-US" i="1" dirty="0">
                <a:solidFill>
                  <a:schemeClr val="bg1"/>
                </a:solidFill>
              </a:rPr>
              <a:t> out his flock in the day that he is among his sheep that are scattered; so will I seek out my sheep, and will deliver them out of all places where they have been scattered in the cloudy and dark day.</a:t>
            </a:r>
          </a:p>
        </p:txBody>
      </p:sp>
      <p:sp>
        <p:nvSpPr>
          <p:cNvPr id="9" name="Rectangle 8"/>
          <p:cNvSpPr/>
          <p:nvPr/>
        </p:nvSpPr>
        <p:spPr>
          <a:xfrm>
            <a:off x="374766" y="2079783"/>
            <a:ext cx="3165139" cy="1815882"/>
          </a:xfrm>
          <a:prstGeom prst="rect">
            <a:avLst/>
          </a:prstGeom>
        </p:spPr>
        <p:txBody>
          <a:bodyPr wrap="square">
            <a:spAutoFit/>
          </a:bodyPr>
          <a:lstStyle/>
          <a:p>
            <a:pPr fontAlgn="base"/>
            <a:r>
              <a:rPr lang="en-US" sz="2800" dirty="0">
                <a:solidFill>
                  <a:schemeClr val="bg1"/>
                </a:solidFill>
              </a:rPr>
              <a:t>The Shepherd of Israel would gather His sheep and reign in their midst</a:t>
            </a:r>
            <a:endParaRPr lang="en-US" sz="2800" b="0" i="0" dirty="0">
              <a:solidFill>
                <a:schemeClr val="bg1"/>
              </a:solidFill>
              <a:effectLst/>
              <a:latin typeface="Calibri" panose="020F0502020204030204" pitchFamily="34" charset="0"/>
            </a:endParaRPr>
          </a:p>
        </p:txBody>
      </p:sp>
      <p:pic>
        <p:nvPicPr>
          <p:cNvPr id="7170" name="Picture 2" descr="https://ldsbookstore.com/resize/Shared/Images/Product/The-Lord-Is-My-Shepherd-Print/the-lord-is-my-shepherd-simon-dewey.jpg?lr=t&amp;bw=1000&amp;w=1000&amp;bh=1000&amp;h=1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466" y="1842806"/>
            <a:ext cx="4588441" cy="33128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8565733" y="1984514"/>
            <a:ext cx="3076441" cy="2195624"/>
            <a:chOff x="228600" y="381000"/>
            <a:chExt cx="3505068" cy="2501531"/>
          </a:xfrm>
        </p:grpSpPr>
        <p:grpSp>
          <p:nvGrpSpPr>
            <p:cNvPr id="14" name="Group 13"/>
            <p:cNvGrpSpPr/>
            <p:nvPr/>
          </p:nvGrpSpPr>
          <p:grpSpPr>
            <a:xfrm>
              <a:off x="228600" y="381000"/>
              <a:ext cx="3505068" cy="2501531"/>
              <a:chOff x="534986" y="381000"/>
              <a:chExt cx="2637111" cy="2501531"/>
            </a:xfrm>
          </p:grpSpPr>
          <p:sp>
            <p:nvSpPr>
              <p:cNvPr id="16" name="Rectangle 15"/>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534986" y="384805"/>
                <a:ext cx="457200" cy="2497726"/>
                <a:chOff x="533400" y="381000"/>
                <a:chExt cx="457200" cy="2497726"/>
              </a:xfrm>
            </p:grpSpPr>
            <p:sp>
              <p:nvSpPr>
                <p:cNvPr id="23" name="Oval 22"/>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ounded Rectangle 23"/>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2714897" y="381000"/>
                <a:ext cx="457200" cy="2497726"/>
                <a:chOff x="2714897" y="457200"/>
                <a:chExt cx="457200" cy="2497726"/>
              </a:xfrm>
            </p:grpSpPr>
            <p:sp>
              <p:nvSpPr>
                <p:cNvPr id="19" name="Oval 18"/>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 name="Rectangle 14"/>
            <p:cNvSpPr/>
            <p:nvPr/>
          </p:nvSpPr>
          <p:spPr>
            <a:xfrm>
              <a:off x="852017" y="1119001"/>
              <a:ext cx="2293346" cy="1087039"/>
            </a:xfrm>
            <a:prstGeom prst="rect">
              <a:avLst/>
            </a:prstGeom>
          </p:spPr>
          <p:txBody>
            <a:bodyPr wrap="square">
              <a:spAutoFit/>
            </a:bodyPr>
            <a:lstStyle/>
            <a:p>
              <a:pPr algn="ctr"/>
              <a:r>
                <a:rPr lang="en-US" sz="1400" dirty="0"/>
                <a:t> </a:t>
              </a:r>
              <a:r>
                <a:rPr lang="en-US" sz="1400" b="1" dirty="0"/>
                <a:t>If we follow Jesus Christ, then He will bless us temporally and spiritually</a:t>
              </a:r>
              <a:endParaRPr lang="en-US" sz="1400" i="1" dirty="0"/>
            </a:p>
          </p:txBody>
        </p:sp>
      </p:grpSp>
      <p:sp>
        <p:nvSpPr>
          <p:cNvPr id="5" name="Rectangle 4"/>
          <p:cNvSpPr/>
          <p:nvPr/>
        </p:nvSpPr>
        <p:spPr>
          <a:xfrm>
            <a:off x="2971174" y="5302116"/>
            <a:ext cx="7767666" cy="1200329"/>
          </a:xfrm>
          <a:prstGeom prst="rect">
            <a:avLst/>
          </a:prstGeom>
        </p:spPr>
        <p:txBody>
          <a:bodyPr wrap="square">
            <a:spAutoFit/>
          </a:bodyPr>
          <a:lstStyle/>
          <a:p>
            <a:r>
              <a:rPr lang="en-US" dirty="0">
                <a:solidFill>
                  <a:schemeClr val="bg1"/>
                </a:solidFill>
                <a:latin typeface="Calibri" panose="020F0502020204030204" pitchFamily="34" charset="0"/>
              </a:rPr>
              <a:t>Ezekiel prophesied that the Lord would deliver His people from their oppressors. This prophecy also refers to the time when the Lord will come to the earth in the latter days and gather the lost sheep of Israel through covenants. They will live with Him in safety, never to be scattered again.</a:t>
            </a:r>
            <a:endParaRPr lang="en-US" dirty="0">
              <a:solidFill>
                <a:schemeClr val="bg1"/>
              </a:solidFill>
            </a:endParaRPr>
          </a:p>
        </p:txBody>
      </p:sp>
    </p:spTree>
    <p:extLst>
      <p:ext uri="{BB962C8B-B14F-4D97-AF65-F5344CB8AC3E}">
        <p14:creationId xmlns:p14="http://schemas.microsoft.com/office/powerpoint/2010/main" val="50153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out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Edom—Left Desolate</a:t>
            </a:r>
          </a:p>
        </p:txBody>
      </p:sp>
      <p:sp>
        <p:nvSpPr>
          <p:cNvPr id="8" name="Rectangle 7"/>
          <p:cNvSpPr/>
          <p:nvPr/>
        </p:nvSpPr>
        <p:spPr>
          <a:xfrm>
            <a:off x="0" y="6488668"/>
            <a:ext cx="6096000" cy="369332"/>
          </a:xfrm>
          <a:prstGeom prst="rect">
            <a:avLst/>
          </a:prstGeom>
        </p:spPr>
        <p:txBody>
          <a:bodyPr>
            <a:spAutoFit/>
          </a:bodyPr>
          <a:lstStyle/>
          <a:p>
            <a:pPr fontAlgn="base"/>
            <a:r>
              <a:rPr lang="en-US" dirty="0">
                <a:solidFill>
                  <a:schemeClr val="bg1"/>
                </a:solidFill>
              </a:rPr>
              <a:t>Ezekiel 35</a:t>
            </a:r>
            <a:endParaRPr lang="en-US" b="0" i="0" dirty="0">
              <a:solidFill>
                <a:schemeClr val="bg1"/>
              </a:solidFill>
              <a:effectLst/>
              <a:latin typeface="Calibri" panose="020F0502020204030204" pitchFamily="34" charset="0"/>
            </a:endParaRPr>
          </a:p>
        </p:txBody>
      </p:sp>
      <p:sp>
        <p:nvSpPr>
          <p:cNvPr id="5" name="Rectangle 4"/>
          <p:cNvSpPr/>
          <p:nvPr/>
        </p:nvSpPr>
        <p:spPr>
          <a:xfrm>
            <a:off x="2752490" y="1850005"/>
            <a:ext cx="5820893" cy="3416320"/>
          </a:xfrm>
          <a:prstGeom prst="rect">
            <a:avLst/>
          </a:prstGeom>
        </p:spPr>
        <p:txBody>
          <a:bodyPr wrap="square">
            <a:spAutoFit/>
          </a:bodyPr>
          <a:lstStyle/>
          <a:p>
            <a:r>
              <a:rPr lang="en-US" sz="2400" dirty="0">
                <a:solidFill>
                  <a:schemeClr val="bg1"/>
                </a:solidFill>
              </a:rPr>
              <a:t>After Jerusalem was destroyed and many of the Jews were taken captive to Babylon, the people of Edom, a neighboring nation of Israel and Judah, planned to take over the land that was now left desolate. Jehovah promised that because the people of Edom rejoiced in the destruction of Israel, they would also be destroyed and their land would be left desolate. </a:t>
            </a:r>
          </a:p>
        </p:txBody>
      </p:sp>
      <p:pic>
        <p:nvPicPr>
          <p:cNvPr id="11266" name="Picture 2" descr="https://upload.wikimedia.org/wikipedia/commons/thumb/2/28/Edom.PNG/200px-Edo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577" y="1587280"/>
            <a:ext cx="1905000" cy="412432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cps-static.rovicorp.com/3/JPG_400/MI0000/497/MI0000497659.jpg?partner=allrovi.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5688" y="1699788"/>
            <a:ext cx="3196030" cy="31960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908895" y="5600497"/>
            <a:ext cx="6096000" cy="646331"/>
          </a:xfrm>
          <a:prstGeom prst="rect">
            <a:avLst/>
          </a:prstGeom>
        </p:spPr>
        <p:txBody>
          <a:bodyPr>
            <a:spAutoFit/>
          </a:bodyPr>
          <a:lstStyle/>
          <a:p>
            <a:r>
              <a:rPr lang="en-US" dirty="0">
                <a:solidFill>
                  <a:schemeClr val="bg1"/>
                </a:solidFill>
                <a:latin typeface="Calibri" panose="020F0502020204030204" pitchFamily="34" charset="0"/>
              </a:rPr>
              <a:t> Although the nation is no more, Edom, or </a:t>
            </a:r>
            <a:r>
              <a:rPr lang="en-US" dirty="0" err="1">
                <a:solidFill>
                  <a:schemeClr val="bg1"/>
                </a:solidFill>
                <a:latin typeface="Calibri" panose="020F0502020204030204" pitchFamily="34" charset="0"/>
              </a:rPr>
              <a:t>Idumea</a:t>
            </a:r>
            <a:r>
              <a:rPr lang="en-US" dirty="0">
                <a:solidFill>
                  <a:schemeClr val="bg1"/>
                </a:solidFill>
                <a:latin typeface="Calibri" panose="020F0502020204030204" pitchFamily="34" charset="0"/>
              </a:rPr>
              <a:t>, has become a symbol for the wicked world that exists today. (1) </a:t>
            </a:r>
            <a:endParaRPr lang="en-US" dirty="0">
              <a:solidFill>
                <a:schemeClr val="bg1"/>
              </a:solidFill>
            </a:endParaRPr>
          </a:p>
        </p:txBody>
      </p:sp>
    </p:spTree>
    <p:extLst>
      <p:ext uri="{BB962C8B-B14F-4D97-AF65-F5344CB8AC3E}">
        <p14:creationId xmlns:p14="http://schemas.microsoft.com/office/powerpoint/2010/main" val="84597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Recovery of Israel</a:t>
            </a:r>
          </a:p>
        </p:txBody>
      </p:sp>
      <p:sp>
        <p:nvSpPr>
          <p:cNvPr id="8" name="Rectangle 7"/>
          <p:cNvSpPr/>
          <p:nvPr/>
        </p:nvSpPr>
        <p:spPr>
          <a:xfrm>
            <a:off x="0" y="6488668"/>
            <a:ext cx="6096000" cy="369332"/>
          </a:xfrm>
          <a:prstGeom prst="rect">
            <a:avLst/>
          </a:prstGeom>
        </p:spPr>
        <p:txBody>
          <a:bodyPr>
            <a:spAutoFit/>
          </a:bodyPr>
          <a:lstStyle/>
          <a:p>
            <a:pPr fontAlgn="base"/>
            <a:r>
              <a:rPr lang="en-US" dirty="0">
                <a:solidFill>
                  <a:schemeClr val="bg1"/>
                </a:solidFill>
              </a:rPr>
              <a:t>Ezekiel 36</a:t>
            </a:r>
            <a:endParaRPr lang="en-US" b="0" i="0" dirty="0">
              <a:solidFill>
                <a:schemeClr val="bg1"/>
              </a:solidFill>
              <a:effectLst/>
              <a:latin typeface="Calibri" panose="020F0502020204030204" pitchFamily="34" charset="0"/>
            </a:endParaRPr>
          </a:p>
        </p:txBody>
      </p:sp>
      <p:sp>
        <p:nvSpPr>
          <p:cNvPr id="5" name="Rectangle 4"/>
          <p:cNvSpPr/>
          <p:nvPr/>
        </p:nvSpPr>
        <p:spPr>
          <a:xfrm>
            <a:off x="507230" y="935605"/>
            <a:ext cx="5820893" cy="1200329"/>
          </a:xfrm>
          <a:prstGeom prst="rect">
            <a:avLst/>
          </a:prstGeom>
        </p:spPr>
        <p:txBody>
          <a:bodyPr wrap="square">
            <a:spAutoFit/>
          </a:bodyPr>
          <a:lstStyle/>
          <a:p>
            <a:r>
              <a:rPr lang="en-US" sz="2400" dirty="0">
                <a:solidFill>
                  <a:schemeClr val="bg1"/>
                </a:solidFill>
              </a:rPr>
              <a:t>None of the following events have fully transpired, though today is the day when these prophecies are being fulfilled:</a:t>
            </a:r>
          </a:p>
        </p:txBody>
      </p:sp>
      <p:sp>
        <p:nvSpPr>
          <p:cNvPr id="2" name="Rectangle 1"/>
          <p:cNvSpPr/>
          <p:nvPr/>
        </p:nvSpPr>
        <p:spPr>
          <a:xfrm>
            <a:off x="108641" y="2261320"/>
            <a:ext cx="7644143" cy="3416320"/>
          </a:xfrm>
          <a:prstGeom prst="rect">
            <a:avLst/>
          </a:prstGeom>
        </p:spPr>
        <p:txBody>
          <a:bodyPr wrap="square">
            <a:spAutoFit/>
          </a:bodyPr>
          <a:lstStyle/>
          <a:p>
            <a:pPr fontAlgn="base">
              <a:buFont typeface="Arial" panose="020B0604020202020204" pitchFamily="34" charset="0"/>
              <a:buChar char="•"/>
            </a:pPr>
            <a:r>
              <a:rPr lang="en-US" dirty="0">
                <a:solidFill>
                  <a:schemeClr val="bg1"/>
                </a:solidFill>
                <a:latin typeface="Calibri" panose="020F0502020204030204" pitchFamily="34" charset="0"/>
              </a:rPr>
              <a:t>Those men who will multiply upon the land are from all the house of Israel, not just the kingdom of Judah (v. 10).</a:t>
            </a:r>
          </a:p>
          <a:p>
            <a:pPr fontAlgn="base">
              <a:buFont typeface="Arial" panose="020B0604020202020204" pitchFamily="34" charset="0"/>
              <a:buChar char="•"/>
            </a:pPr>
            <a:endParaRPr lang="en-US" dirty="0">
              <a:solidFill>
                <a:schemeClr val="bg1"/>
              </a:solidFill>
              <a:latin typeface="Calibri" panose="020F0502020204030204" pitchFamily="34" charset="0"/>
            </a:endParaRPr>
          </a:p>
          <a:p>
            <a:pPr fontAlgn="base">
              <a:buFont typeface="Arial" panose="020B0604020202020204" pitchFamily="34" charset="0"/>
              <a:buChar char="•"/>
            </a:pPr>
            <a:r>
              <a:rPr lang="en-US" dirty="0">
                <a:solidFill>
                  <a:schemeClr val="bg1"/>
                </a:solidFill>
                <a:latin typeface="Calibri" panose="020F0502020204030204" pitchFamily="34" charset="0"/>
              </a:rPr>
              <a:t>Israel is to walk upon the land which shall “no more henceforth bereave them of men” (vv. 12-14).</a:t>
            </a:r>
          </a:p>
          <a:p>
            <a:pPr fontAlgn="base">
              <a:buFont typeface="Arial" panose="020B0604020202020204" pitchFamily="34" charset="0"/>
              <a:buChar char="•"/>
            </a:pPr>
            <a:endParaRPr lang="en-US" dirty="0">
              <a:solidFill>
                <a:schemeClr val="bg1"/>
              </a:solidFill>
              <a:latin typeface="Calibri" panose="020F0502020204030204" pitchFamily="34" charset="0"/>
            </a:endParaRPr>
          </a:p>
          <a:p>
            <a:pPr fontAlgn="base">
              <a:buFont typeface="Arial" panose="020B0604020202020204" pitchFamily="34" charset="0"/>
              <a:buChar char="•"/>
            </a:pPr>
            <a:r>
              <a:rPr lang="en-US" dirty="0">
                <a:solidFill>
                  <a:schemeClr val="bg1"/>
                </a:solidFill>
                <a:latin typeface="Calibri" panose="020F0502020204030204" pitchFamily="34" charset="0"/>
              </a:rPr>
              <a:t>Those who return will be gathered from the heathen and from all countries (v. 24).</a:t>
            </a:r>
          </a:p>
          <a:p>
            <a:pPr fontAlgn="base">
              <a:buFont typeface="Arial" panose="020B0604020202020204" pitchFamily="34" charset="0"/>
              <a:buChar char="•"/>
            </a:pPr>
            <a:endParaRPr lang="en-US" dirty="0">
              <a:solidFill>
                <a:schemeClr val="bg1"/>
              </a:solidFill>
              <a:latin typeface="Calibri" panose="020F0502020204030204" pitchFamily="34" charset="0"/>
            </a:endParaRPr>
          </a:p>
          <a:p>
            <a:pPr fontAlgn="base">
              <a:buFont typeface="Arial" panose="020B0604020202020204" pitchFamily="34" charset="0"/>
              <a:buChar char="•"/>
            </a:pPr>
            <a:r>
              <a:rPr lang="en-US" dirty="0">
                <a:solidFill>
                  <a:schemeClr val="bg1"/>
                </a:solidFill>
                <a:latin typeface="Calibri" panose="020F0502020204030204" pitchFamily="34" charset="0"/>
              </a:rPr>
              <a:t>They are to be cleansed from their filthiness (v. 25).</a:t>
            </a:r>
          </a:p>
          <a:p>
            <a:pPr fontAlgn="base">
              <a:buFont typeface="Arial" panose="020B0604020202020204" pitchFamily="34" charset="0"/>
              <a:buChar char="•"/>
            </a:pPr>
            <a:endParaRPr lang="en-US" dirty="0">
              <a:solidFill>
                <a:schemeClr val="bg1"/>
              </a:solidFill>
              <a:latin typeface="Calibri" panose="020F0502020204030204" pitchFamily="34" charset="0"/>
            </a:endParaRPr>
          </a:p>
          <a:p>
            <a:pPr fontAlgn="base">
              <a:buFont typeface="Arial" panose="020B0604020202020204" pitchFamily="34" charset="0"/>
              <a:buChar char="•"/>
            </a:pPr>
            <a:r>
              <a:rPr lang="en-US" dirty="0">
                <a:solidFill>
                  <a:schemeClr val="bg1"/>
                </a:solidFill>
                <a:latin typeface="Calibri" panose="020F0502020204030204" pitchFamily="34" charset="0"/>
              </a:rPr>
              <a:t>They are to be converted to the Lord and receive His Spirit (vv. 26–27).</a:t>
            </a:r>
            <a:endParaRPr lang="en-US" b="0" i="0" dirty="0">
              <a:solidFill>
                <a:schemeClr val="bg1"/>
              </a:solidFill>
              <a:effectLst/>
              <a:latin typeface="Calibri" panose="020F0502020204030204" pitchFamily="34" charset="0"/>
            </a:endParaRPr>
          </a:p>
        </p:txBody>
      </p:sp>
      <p:sp>
        <p:nvSpPr>
          <p:cNvPr id="4" name="Rectangle 3"/>
          <p:cNvSpPr/>
          <p:nvPr/>
        </p:nvSpPr>
        <p:spPr>
          <a:xfrm>
            <a:off x="8047022" y="4180344"/>
            <a:ext cx="3850740" cy="2308324"/>
          </a:xfrm>
          <a:prstGeom prst="rect">
            <a:avLst/>
          </a:prstGeom>
        </p:spPr>
        <p:txBody>
          <a:bodyPr wrap="square">
            <a:spAutoFit/>
          </a:bodyPr>
          <a:lstStyle/>
          <a:p>
            <a:r>
              <a:rPr lang="en-US" dirty="0">
                <a:solidFill>
                  <a:schemeClr val="bg1"/>
                </a:solidFill>
                <a:latin typeface="Calibri" panose="020F0502020204030204" pitchFamily="34" charset="0"/>
              </a:rPr>
              <a:t>The recovery of Israel will be quite remarkable and will be done for the Lord’s reasons, not because Israel has earned it (v. 32).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Israel of the future must be spiritually worthy and must submit themselves to the Lord’s will.</a:t>
            </a:r>
            <a:endParaRPr lang="en-US" dirty="0">
              <a:solidFill>
                <a:schemeClr val="bg1"/>
              </a:solidFill>
            </a:endParaRPr>
          </a:p>
        </p:txBody>
      </p:sp>
      <p:sp>
        <p:nvSpPr>
          <p:cNvPr id="7" name="Rectangle 6"/>
          <p:cNvSpPr/>
          <p:nvPr/>
        </p:nvSpPr>
        <p:spPr>
          <a:xfrm>
            <a:off x="11661085" y="6488668"/>
            <a:ext cx="495649" cy="369332"/>
          </a:xfrm>
          <a:prstGeom prst="rect">
            <a:avLst/>
          </a:prstGeom>
        </p:spPr>
        <p:txBody>
          <a:bodyPr wrap="none">
            <a:spAutoFit/>
          </a:bodyPr>
          <a:lstStyle/>
          <a:p>
            <a:r>
              <a:rPr lang="en-US" dirty="0">
                <a:solidFill>
                  <a:schemeClr val="bg1"/>
                </a:solidFill>
                <a:latin typeface="Calibri" panose="020F0502020204030204" pitchFamily="34" charset="0"/>
              </a:rPr>
              <a:t>(1) </a:t>
            </a:r>
            <a:endParaRPr lang="en-US" dirty="0">
              <a:solidFill>
                <a:schemeClr val="bg1"/>
              </a:solidFill>
            </a:endParaRPr>
          </a:p>
        </p:txBody>
      </p:sp>
      <p:pic>
        <p:nvPicPr>
          <p:cNvPr id="11270" name="Picture 6" descr="http://www.hildis-animation-tutorials.net/tuts/sand/hourglass.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61425" y="810219"/>
            <a:ext cx="3338277" cy="3285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60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par>
                                <p:cTn id="27" presetID="10" presetClass="exit" presetSubtype="0" fill="hold" grpId="0" nodeType="withEffect">
                                  <p:stCondLst>
                                    <p:cond delay="0"/>
                                  </p:stCondLst>
                                  <p:childTnLst>
                                    <p:animEffect transition="out" filter="fade">
                                      <p:cBhvr>
                                        <p:cTn id="28" dur="500"/>
                                        <p:tgtEl>
                                          <p:spTgt spid="2">
                                            <p:txEl>
                                              <p:pRg st="0" end="0"/>
                                            </p:txEl>
                                          </p:spTgt>
                                        </p:tgtEl>
                                      </p:cBhvr>
                                    </p:animEffect>
                                    <p:set>
                                      <p:cBhvr>
                                        <p:cTn id="29" dur="1" fill="hold">
                                          <p:stCondLst>
                                            <p:cond delay="499"/>
                                          </p:stCondLst>
                                        </p:cTn>
                                        <p:tgtEl>
                                          <p:spTgt spid="2">
                                            <p:txEl>
                                              <p:pRg st="0" end="0"/>
                                            </p:txEl>
                                          </p:spTgt>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2">
                                            <p:txEl>
                                              <p:pRg st="2" end="2"/>
                                            </p:txEl>
                                          </p:spTgt>
                                        </p:tgtEl>
                                      </p:cBhvr>
                                    </p:animEffect>
                                    <p:set>
                                      <p:cBhvr>
                                        <p:cTn id="32" dur="1" fill="hold">
                                          <p:stCondLst>
                                            <p:cond delay="499"/>
                                          </p:stCondLst>
                                        </p:cTn>
                                        <p:tgtEl>
                                          <p:spTgt spid="2">
                                            <p:txEl>
                                              <p:pRg st="2" end="2"/>
                                            </p:txEl>
                                          </p:spTgt>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2">
                                            <p:txEl>
                                              <p:pRg st="4" end="4"/>
                                            </p:txEl>
                                          </p:spTgt>
                                        </p:tgtEl>
                                      </p:cBhvr>
                                    </p:animEffect>
                                    <p:set>
                                      <p:cBhvr>
                                        <p:cTn id="35" dur="1" fill="hold">
                                          <p:stCondLst>
                                            <p:cond delay="499"/>
                                          </p:stCondLst>
                                        </p:cTn>
                                        <p:tgtEl>
                                          <p:spTgt spid="2">
                                            <p:txEl>
                                              <p:pRg st="4" end="4"/>
                                            </p:txEl>
                                          </p:spTgt>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2">
                                            <p:txEl>
                                              <p:pRg st="6" end="6"/>
                                            </p:txEl>
                                          </p:spTgt>
                                        </p:tgtEl>
                                      </p:cBhvr>
                                    </p:animEffect>
                                    <p:set>
                                      <p:cBhvr>
                                        <p:cTn id="38" dur="1" fill="hold">
                                          <p:stCondLst>
                                            <p:cond delay="499"/>
                                          </p:stCondLst>
                                        </p:cTn>
                                        <p:tgtEl>
                                          <p:spTgt spid="2">
                                            <p:txEl>
                                              <p:pRg st="6" end="6"/>
                                            </p:txEl>
                                          </p:spTgt>
                                        </p:tgtEl>
                                        <p:attrNameLst>
                                          <p:attrName>style.visibility</p:attrName>
                                        </p:attrNameLst>
                                      </p:cBhvr>
                                      <p:to>
                                        <p:strVal val="hidden"/>
                                      </p:to>
                                    </p:set>
                                  </p:childTnLst>
                                </p:cTn>
                              </p:par>
                              <p:par>
                                <p:cTn id="39" presetID="10" presetClass="exit" presetSubtype="0" fill="hold" grpId="0" nodeType="withEffect">
                                  <p:stCondLst>
                                    <p:cond delay="0"/>
                                  </p:stCondLst>
                                  <p:childTnLst>
                                    <p:animEffect transition="out" filter="fade">
                                      <p:cBhvr>
                                        <p:cTn id="40" dur="500"/>
                                        <p:tgtEl>
                                          <p:spTgt spid="2">
                                            <p:txEl>
                                              <p:pRg st="8" end="8"/>
                                            </p:txEl>
                                          </p:spTgt>
                                        </p:tgtEl>
                                      </p:cBhvr>
                                    </p:animEffect>
                                    <p:set>
                                      <p:cBhvr>
                                        <p:cTn id="41" dur="1" fill="hold">
                                          <p:stCondLst>
                                            <p:cond delay="499"/>
                                          </p:stCondLst>
                                        </p:cTn>
                                        <p:tgtEl>
                                          <p:spTgt spid="2">
                                            <p:txEl>
                                              <p:pRg st="8" end="8"/>
                                            </p:txEl>
                                          </p:spTgt>
                                        </p:tgtEl>
                                        <p:attrNameLst>
                                          <p:attrName>style.visibility</p:attrName>
                                        </p:attrNameLst>
                                      </p:cBhvr>
                                      <p:to>
                                        <p:strVal val="hidden"/>
                                      </p:to>
                                    </p:set>
                                  </p:childTnLst>
                                </p:cTn>
                              </p:par>
                              <p:par>
                                <p:cTn id="42" presetID="10" presetClass="exit" presetSubtype="0" fill="hold" grpId="0" nodeType="withEffect">
                                  <p:stCondLst>
                                    <p:cond delay="0"/>
                                  </p:stCondLst>
                                  <p:childTnLst>
                                    <p:animEffect transition="out" filter="fade">
                                      <p:cBhvr>
                                        <p:cTn id="43" dur="500"/>
                                        <p:tgtEl>
                                          <p:spTgt spid="5"/>
                                        </p:tgtEl>
                                      </p:cBhvr>
                                    </p:animEffect>
                                    <p:set>
                                      <p:cBhvr>
                                        <p:cTn id="44" dur="1" fill="hold">
                                          <p:stCondLst>
                                            <p:cond delay="499"/>
                                          </p:stCondLst>
                                        </p:cTn>
                                        <p:tgtEl>
                                          <p:spTgt spid="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www.inirgee.com/images/LED%20Heart%20mood%20light%20sm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400" y="-20778"/>
            <a:ext cx="12180600" cy="68766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A Change of Heart</a:t>
            </a:r>
          </a:p>
        </p:txBody>
      </p:sp>
      <p:sp>
        <p:nvSpPr>
          <p:cNvPr id="8" name="Rectangle 7"/>
          <p:cNvSpPr/>
          <p:nvPr/>
        </p:nvSpPr>
        <p:spPr>
          <a:xfrm>
            <a:off x="0" y="6488668"/>
            <a:ext cx="6096000" cy="369332"/>
          </a:xfrm>
          <a:prstGeom prst="rect">
            <a:avLst/>
          </a:prstGeom>
        </p:spPr>
        <p:txBody>
          <a:bodyPr>
            <a:spAutoFit/>
          </a:bodyPr>
          <a:lstStyle/>
          <a:p>
            <a:pPr fontAlgn="base"/>
            <a:r>
              <a:rPr lang="en-US" dirty="0">
                <a:solidFill>
                  <a:schemeClr val="bg1"/>
                </a:solidFill>
              </a:rPr>
              <a:t>Ezekiel 36:24-28</a:t>
            </a:r>
            <a:endParaRPr lang="en-US" b="0" i="0" dirty="0">
              <a:solidFill>
                <a:schemeClr val="bg1"/>
              </a:solidFill>
              <a:effectLst/>
              <a:latin typeface="Calibri" panose="020F0502020204030204" pitchFamily="34" charset="0"/>
            </a:endParaRPr>
          </a:p>
        </p:txBody>
      </p:sp>
      <p:sp>
        <p:nvSpPr>
          <p:cNvPr id="5" name="Rectangle 4"/>
          <p:cNvSpPr/>
          <p:nvPr/>
        </p:nvSpPr>
        <p:spPr>
          <a:xfrm>
            <a:off x="507230" y="935605"/>
            <a:ext cx="5820893" cy="830997"/>
          </a:xfrm>
          <a:prstGeom prst="rect">
            <a:avLst/>
          </a:prstGeom>
        </p:spPr>
        <p:txBody>
          <a:bodyPr wrap="square">
            <a:spAutoFit/>
          </a:bodyPr>
          <a:lstStyle/>
          <a:p>
            <a:r>
              <a:rPr lang="en-US" sz="2400" dirty="0">
                <a:solidFill>
                  <a:schemeClr val="bg1"/>
                </a:solidFill>
              </a:rPr>
              <a:t>Stoney Heart = hard, impenetrable, and cold; unaffected by heavenly things </a:t>
            </a:r>
          </a:p>
        </p:txBody>
      </p:sp>
      <p:sp>
        <p:nvSpPr>
          <p:cNvPr id="2" name="Rectangle 1"/>
          <p:cNvSpPr/>
          <p:nvPr/>
        </p:nvSpPr>
        <p:spPr>
          <a:xfrm>
            <a:off x="1901228" y="2261320"/>
            <a:ext cx="5851556" cy="3970318"/>
          </a:xfrm>
          <a:prstGeom prst="rect">
            <a:avLst/>
          </a:prstGeom>
        </p:spPr>
        <p:txBody>
          <a:bodyPr wrap="square">
            <a:spAutoFit/>
          </a:bodyPr>
          <a:lstStyle/>
          <a:p>
            <a:pPr fontAlgn="base"/>
            <a:r>
              <a:rPr lang="en-US" dirty="0">
                <a:solidFill>
                  <a:schemeClr val="bg1"/>
                </a:solidFill>
              </a:rPr>
              <a:t>“To have our hearts changed by the Holy Spirit such that ‘we have no more disposition to do evil, but to do good continually’ (Mosiah 5:2), as did King Benjamin’s people, is the covenant responsibility we have accepted. </a:t>
            </a:r>
          </a:p>
          <a:p>
            <a:pPr fontAlgn="base"/>
            <a:endParaRPr lang="en-US" dirty="0">
              <a:solidFill>
                <a:schemeClr val="bg1"/>
              </a:solidFill>
            </a:endParaRPr>
          </a:p>
          <a:p>
            <a:pPr fontAlgn="base"/>
            <a:r>
              <a:rPr lang="en-US" dirty="0">
                <a:solidFill>
                  <a:schemeClr val="bg1"/>
                </a:solidFill>
              </a:rPr>
              <a:t>This mighty change is not simply the result of working harder or developing greater individual discipline. </a:t>
            </a:r>
          </a:p>
          <a:p>
            <a:pPr fontAlgn="base"/>
            <a:endParaRPr lang="en-US" dirty="0">
              <a:solidFill>
                <a:schemeClr val="bg1"/>
              </a:solidFill>
            </a:endParaRPr>
          </a:p>
          <a:p>
            <a:pPr fontAlgn="base"/>
            <a:r>
              <a:rPr lang="en-US" dirty="0">
                <a:solidFill>
                  <a:schemeClr val="bg1"/>
                </a:solidFill>
              </a:rPr>
              <a:t>Rather, it is the consequence of a fundamental change in our desires, our motives, and our natures made possible through the Atonement of Christ the Lord. </a:t>
            </a:r>
          </a:p>
          <a:p>
            <a:pPr fontAlgn="base"/>
            <a:endParaRPr lang="en-US" dirty="0">
              <a:solidFill>
                <a:schemeClr val="bg1"/>
              </a:solidFill>
            </a:endParaRPr>
          </a:p>
          <a:p>
            <a:pPr fontAlgn="base"/>
            <a:r>
              <a:rPr lang="en-US" dirty="0">
                <a:solidFill>
                  <a:schemeClr val="bg1"/>
                </a:solidFill>
              </a:rPr>
              <a:t>Our spiritual purpose is to overcome both sin and the desire to sin, both the taint and the tyranny of sin.” (8)</a:t>
            </a:r>
            <a:endParaRPr lang="en-US" b="0" i="0" dirty="0">
              <a:solidFill>
                <a:schemeClr val="bg1"/>
              </a:solidFill>
              <a:effectLst/>
              <a:latin typeface="Calibri" panose="020F0502020204030204" pitchFamily="34" charset="0"/>
            </a:endParaRPr>
          </a:p>
        </p:txBody>
      </p:sp>
      <p:sp>
        <p:nvSpPr>
          <p:cNvPr id="7" name="Rectangle 6"/>
          <p:cNvSpPr/>
          <p:nvPr/>
        </p:nvSpPr>
        <p:spPr>
          <a:xfrm>
            <a:off x="11661085" y="6488668"/>
            <a:ext cx="495649" cy="369332"/>
          </a:xfrm>
          <a:prstGeom prst="rect">
            <a:avLst/>
          </a:prstGeom>
        </p:spPr>
        <p:txBody>
          <a:bodyPr wrap="none">
            <a:spAutoFit/>
          </a:bodyPr>
          <a:lstStyle/>
          <a:p>
            <a:r>
              <a:rPr lang="en-US" dirty="0">
                <a:solidFill>
                  <a:schemeClr val="bg1"/>
                </a:solidFill>
                <a:latin typeface="Calibri" panose="020F0502020204030204" pitchFamily="34" charset="0"/>
              </a:rPr>
              <a:t>(1) </a:t>
            </a:r>
            <a:endParaRPr lang="en-US" dirty="0">
              <a:solidFill>
                <a:schemeClr val="bg1"/>
              </a:solidFill>
            </a:endParaRPr>
          </a:p>
        </p:txBody>
      </p:sp>
      <p:grpSp>
        <p:nvGrpSpPr>
          <p:cNvPr id="11" name="Group 10"/>
          <p:cNvGrpSpPr/>
          <p:nvPr/>
        </p:nvGrpSpPr>
        <p:grpSpPr>
          <a:xfrm>
            <a:off x="8135911" y="1236142"/>
            <a:ext cx="3076441" cy="2195624"/>
            <a:chOff x="228600" y="381000"/>
            <a:chExt cx="3505068" cy="2501531"/>
          </a:xfrm>
        </p:grpSpPr>
        <p:grpSp>
          <p:nvGrpSpPr>
            <p:cNvPr id="12" name="Group 11"/>
            <p:cNvGrpSpPr/>
            <p:nvPr/>
          </p:nvGrpSpPr>
          <p:grpSpPr>
            <a:xfrm>
              <a:off x="228600" y="381000"/>
              <a:ext cx="3505068" cy="2501531"/>
              <a:chOff x="534986" y="381000"/>
              <a:chExt cx="2637111" cy="2501531"/>
            </a:xfrm>
          </p:grpSpPr>
          <p:sp>
            <p:nvSpPr>
              <p:cNvPr id="14" name="Rectangle 13"/>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714897" y="381000"/>
                <a:ext cx="457200" cy="2497726"/>
                <a:chOff x="2714897" y="457200"/>
                <a:chExt cx="457200" cy="2497726"/>
              </a:xfrm>
            </p:grpSpPr>
            <p:sp>
              <p:nvSpPr>
                <p:cNvPr id="17" name="Oval 16"/>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p:cNvSpPr/>
            <p:nvPr/>
          </p:nvSpPr>
          <p:spPr>
            <a:xfrm>
              <a:off x="852017" y="1119001"/>
              <a:ext cx="2293346" cy="841579"/>
            </a:xfrm>
            <a:prstGeom prst="rect">
              <a:avLst/>
            </a:prstGeom>
          </p:spPr>
          <p:txBody>
            <a:bodyPr wrap="square">
              <a:spAutoFit/>
            </a:bodyPr>
            <a:lstStyle/>
            <a:p>
              <a:pPr algn="ctr"/>
              <a:r>
                <a:rPr lang="en-US" sz="1400" b="1" dirty="0"/>
                <a:t>If we follow Jesus Christ, He can change our hearts</a:t>
              </a:r>
              <a:endParaRPr lang="en-US" sz="1400" i="1" dirty="0"/>
            </a:p>
          </p:txBody>
        </p:sp>
      </p:grpSp>
    </p:spTree>
    <p:extLst>
      <p:ext uri="{BB962C8B-B14F-4D97-AF65-F5344CB8AC3E}">
        <p14:creationId xmlns:p14="http://schemas.microsoft.com/office/powerpoint/2010/main" val="312539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outVertical)">
                                      <p:cBhvr>
                                        <p:cTn id="23" dur="500"/>
                                        <p:tgtEl>
                                          <p:spTgt spid="11"/>
                                        </p:tgtEl>
                                      </p:cBhvr>
                                    </p:animEffect>
                                  </p:childTnLst>
                                </p:cTn>
                              </p:par>
                              <p:par>
                                <p:cTn id="24" presetID="10" presetClass="exit" presetSubtype="0" fill="hold" grpId="0" nodeType="withEffect">
                                  <p:stCondLst>
                                    <p:cond delay="0"/>
                                  </p:stCondLst>
                                  <p:childTnLst>
                                    <p:animEffect transition="out" filter="fade">
                                      <p:cBhvr>
                                        <p:cTn id="25" dur="500"/>
                                        <p:tgtEl>
                                          <p:spTgt spid="2">
                                            <p:txEl>
                                              <p:pRg st="0" end="0"/>
                                            </p:txEl>
                                          </p:spTgt>
                                        </p:tgtEl>
                                      </p:cBhvr>
                                    </p:animEffect>
                                    <p:set>
                                      <p:cBhvr>
                                        <p:cTn id="26" dur="1" fill="hold">
                                          <p:stCondLst>
                                            <p:cond delay="499"/>
                                          </p:stCondLst>
                                        </p:cTn>
                                        <p:tgtEl>
                                          <p:spTgt spid="2">
                                            <p:txEl>
                                              <p:pRg st="0" end="0"/>
                                            </p:txEl>
                                          </p:spTgt>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2">
                                            <p:txEl>
                                              <p:pRg st="2" end="2"/>
                                            </p:txEl>
                                          </p:spTgt>
                                        </p:tgtEl>
                                      </p:cBhvr>
                                    </p:animEffect>
                                    <p:set>
                                      <p:cBhvr>
                                        <p:cTn id="29" dur="1" fill="hold">
                                          <p:stCondLst>
                                            <p:cond delay="499"/>
                                          </p:stCondLst>
                                        </p:cTn>
                                        <p:tgtEl>
                                          <p:spTgt spid="2">
                                            <p:txEl>
                                              <p:pRg st="2" end="2"/>
                                            </p:txEl>
                                          </p:spTgt>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2">
                                            <p:txEl>
                                              <p:pRg st="4" end="4"/>
                                            </p:txEl>
                                          </p:spTgt>
                                        </p:tgtEl>
                                      </p:cBhvr>
                                    </p:animEffect>
                                    <p:set>
                                      <p:cBhvr>
                                        <p:cTn id="32" dur="1" fill="hold">
                                          <p:stCondLst>
                                            <p:cond delay="499"/>
                                          </p:stCondLst>
                                        </p:cTn>
                                        <p:tgtEl>
                                          <p:spTgt spid="2">
                                            <p:txEl>
                                              <p:pRg st="4" end="4"/>
                                            </p:txEl>
                                          </p:spTgt>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2">
                                            <p:txEl>
                                              <p:pRg st="6" end="6"/>
                                            </p:txEl>
                                          </p:spTgt>
                                        </p:tgtEl>
                                      </p:cBhvr>
                                    </p:animEffect>
                                    <p:set>
                                      <p:cBhvr>
                                        <p:cTn id="35" dur="1" fill="hold">
                                          <p:stCondLst>
                                            <p:cond delay="499"/>
                                          </p:stCondLst>
                                        </p:cTn>
                                        <p:tgtEl>
                                          <p:spTgt spid="2">
                                            <p:txEl>
                                              <p:pRg st="6" end="6"/>
                                            </p:txEl>
                                          </p:spTgt>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par>
                                <p:cTn id="39" presetID="10" presetClass="exit" presetSubtype="0" fill="hold" grpId="0" nodeType="with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3318"/>
                                        </p:tgtEl>
                                      </p:cBhvr>
                                    </p:animEffect>
                                    <p:set>
                                      <p:cBhvr>
                                        <p:cTn id="44" dur="1" fill="hold">
                                          <p:stCondLst>
                                            <p:cond delay="499"/>
                                          </p:stCondLst>
                                        </p:cTn>
                                        <p:tgtEl>
                                          <p:spTgt spid="133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2"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7283" y="242397"/>
            <a:ext cx="7644143" cy="1754326"/>
          </a:xfrm>
          <a:prstGeom prst="rect">
            <a:avLst/>
          </a:prstGeom>
        </p:spPr>
        <p:txBody>
          <a:bodyPr wrap="square">
            <a:spAutoFit/>
          </a:bodyPr>
          <a:lstStyle/>
          <a:p>
            <a:pPr fontAlgn="base"/>
            <a:r>
              <a:rPr lang="en-US" dirty="0">
                <a:solidFill>
                  <a:schemeClr val="bg1"/>
                </a:solidFill>
              </a:rPr>
              <a:t>“However late you think you are, however, many chances you think you have missed, however many mistakes you feel you have made or talents you think you don’t have, or however far from home and family and God you feel you have traveled, I testify that you have </a:t>
            </a:r>
            <a:r>
              <a:rPr lang="en-US" i="1" dirty="0">
                <a:solidFill>
                  <a:schemeClr val="bg1"/>
                </a:solidFill>
              </a:rPr>
              <a:t>not</a:t>
            </a:r>
            <a:r>
              <a:rPr lang="en-US" dirty="0">
                <a:solidFill>
                  <a:schemeClr val="bg1"/>
                </a:solidFill>
              </a:rPr>
              <a:t> traveled beyond the reach of divine love. It is not possible for you to sink lower than the infinite light of Christ’s Atonement shines.</a:t>
            </a:r>
            <a:endParaRPr lang="en-US" b="0" i="0" dirty="0">
              <a:solidFill>
                <a:schemeClr val="bg1"/>
              </a:solidFill>
              <a:effectLst/>
              <a:latin typeface="Calibri" panose="020F0502020204030204" pitchFamily="34" charset="0"/>
            </a:endParaRPr>
          </a:p>
        </p:txBody>
      </p:sp>
      <p:sp>
        <p:nvSpPr>
          <p:cNvPr id="7" name="Rectangle 6"/>
          <p:cNvSpPr/>
          <p:nvPr/>
        </p:nvSpPr>
        <p:spPr>
          <a:xfrm>
            <a:off x="11661085" y="6488668"/>
            <a:ext cx="495649" cy="369332"/>
          </a:xfrm>
          <a:prstGeom prst="rect">
            <a:avLst/>
          </a:prstGeom>
        </p:spPr>
        <p:txBody>
          <a:bodyPr wrap="none">
            <a:spAutoFit/>
          </a:bodyPr>
          <a:lstStyle/>
          <a:p>
            <a:r>
              <a:rPr lang="en-US" dirty="0">
                <a:solidFill>
                  <a:schemeClr val="bg1"/>
                </a:solidFill>
                <a:latin typeface="Calibri" panose="020F0502020204030204" pitchFamily="34" charset="0"/>
              </a:rPr>
              <a:t>(9) </a:t>
            </a:r>
            <a:endParaRPr lang="en-US" dirty="0">
              <a:solidFill>
                <a:schemeClr val="bg1"/>
              </a:solidFill>
            </a:endParaRPr>
          </a:p>
        </p:txBody>
      </p:sp>
      <p:sp>
        <p:nvSpPr>
          <p:cNvPr id="3" name="Rectangle 2"/>
          <p:cNvSpPr/>
          <p:nvPr/>
        </p:nvSpPr>
        <p:spPr>
          <a:xfrm>
            <a:off x="6096000" y="2214873"/>
            <a:ext cx="6096000" cy="2862322"/>
          </a:xfrm>
          <a:prstGeom prst="rect">
            <a:avLst/>
          </a:prstGeom>
        </p:spPr>
        <p:txBody>
          <a:bodyPr>
            <a:spAutoFit/>
          </a:bodyPr>
          <a:lstStyle/>
          <a:p>
            <a:pPr fontAlgn="base"/>
            <a:r>
              <a:rPr lang="en-US" dirty="0">
                <a:solidFill>
                  <a:schemeClr val="bg1"/>
                </a:solidFill>
                <a:latin typeface="Calibri" panose="020F0502020204030204" pitchFamily="34" charset="0"/>
              </a:rPr>
              <a:t>“… There is no problem which you cannot overcome. There is no dream that in the unfolding of time and eternity cannot yet be realized. …</a:t>
            </a:r>
          </a:p>
          <a:p>
            <a:pPr fontAlgn="base"/>
            <a:endParaRPr lang="en-US" dirty="0">
              <a:solidFill>
                <a:schemeClr val="bg1"/>
              </a:solidFill>
              <a:latin typeface="Calibri" panose="020F0502020204030204" pitchFamily="34" charset="0"/>
            </a:endParaRP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 To those of you … who may still be hanging back, to each of you, one and all, I testify of the renewing power of God’s love and the miracle of His grace. </a:t>
            </a:r>
            <a:r>
              <a:rPr lang="en-US" b="1" i="1" dirty="0">
                <a:solidFill>
                  <a:schemeClr val="bg1"/>
                </a:solidFill>
                <a:latin typeface="Calibri" panose="020F0502020204030204" pitchFamily="34" charset="0"/>
              </a:rPr>
              <a:t>His concern is for the faith at which you finally arrive, not the hour of the day in which you got there.</a:t>
            </a:r>
            <a:endParaRPr lang="en-US" b="1" i="0" dirty="0">
              <a:solidFill>
                <a:schemeClr val="bg1"/>
              </a:solidFill>
              <a:effectLst/>
              <a:latin typeface="Calibri" panose="020F0502020204030204" pitchFamily="34" charset="0"/>
            </a:endParaRPr>
          </a:p>
        </p:txBody>
      </p:sp>
      <p:sp>
        <p:nvSpPr>
          <p:cNvPr id="9" name="Rectangle 8"/>
          <p:cNvSpPr/>
          <p:nvPr/>
        </p:nvSpPr>
        <p:spPr>
          <a:xfrm>
            <a:off x="522083" y="5565338"/>
            <a:ext cx="6096000" cy="923330"/>
          </a:xfrm>
          <a:prstGeom prst="rect">
            <a:avLst/>
          </a:prstGeom>
        </p:spPr>
        <p:txBody>
          <a:bodyPr>
            <a:spAutoFit/>
          </a:bodyPr>
          <a:lstStyle/>
          <a:p>
            <a:r>
              <a:rPr lang="en-US" dirty="0">
                <a:solidFill>
                  <a:schemeClr val="bg1"/>
                </a:solidFill>
                <a:latin typeface="Calibri" panose="020F0502020204030204" pitchFamily="34" charset="0"/>
              </a:rPr>
              <a:t>“So, if you have made covenants, keep them. If you haven’t made them, make them. If you have made them and broken them, repent and repair them”</a:t>
            </a:r>
            <a:endParaRPr lang="en-US" dirty="0">
              <a:solidFill>
                <a:schemeClr val="bg1"/>
              </a:solidFill>
            </a:endParaRPr>
          </a:p>
        </p:txBody>
      </p:sp>
      <p:pic>
        <p:nvPicPr>
          <p:cNvPr id="12" name="Picture 8" descr="http://www.jwstruggle.com/wp-content/uploads/2013/03/clip_image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861" y="2160134"/>
            <a:ext cx="5448300" cy="29718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7287" y="192573"/>
            <a:ext cx="1233500" cy="1540729"/>
          </a:xfrm>
          <a:prstGeom prst="rect">
            <a:avLst/>
          </a:prstGeom>
        </p:spPr>
      </p:pic>
    </p:spTree>
    <p:extLst>
      <p:ext uri="{BB962C8B-B14F-4D97-AF65-F5344CB8AC3E}">
        <p14:creationId xmlns:p14="http://schemas.microsoft.com/office/powerpoint/2010/main" val="194656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0"/>
            <a:ext cx="12192001" cy="6186309"/>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endParaRPr lang="en-US" dirty="0">
              <a:solidFill>
                <a:schemeClr val="bg1"/>
              </a:solidFill>
            </a:endParaRPr>
          </a:p>
          <a:p>
            <a:r>
              <a:rPr lang="en-US" dirty="0">
                <a:solidFill>
                  <a:schemeClr val="bg1"/>
                </a:solidFill>
              </a:rPr>
              <a:t>Video: </a:t>
            </a:r>
          </a:p>
          <a:p>
            <a:r>
              <a:rPr lang="en-US" b="1" dirty="0">
                <a:solidFill>
                  <a:schemeClr val="bg1"/>
                </a:solidFill>
              </a:rPr>
              <a:t>The Challenge to Become</a:t>
            </a:r>
            <a:r>
              <a:rPr lang="en-US" dirty="0">
                <a:solidFill>
                  <a:schemeClr val="bg1"/>
                </a:solidFill>
              </a:rPr>
              <a:t> (1:26)</a:t>
            </a:r>
          </a:p>
          <a:p>
            <a:r>
              <a:rPr lang="en-US" b="1" dirty="0">
                <a:solidFill>
                  <a:schemeClr val="bg1"/>
                </a:solidFill>
              </a:rPr>
              <a:t>A Change of Heart</a:t>
            </a:r>
            <a:r>
              <a:rPr lang="en-US" dirty="0">
                <a:solidFill>
                  <a:schemeClr val="bg1"/>
                </a:solidFill>
              </a:rPr>
              <a:t> (4:40)</a:t>
            </a:r>
          </a:p>
          <a:p>
            <a:endParaRPr lang="en-US" dirty="0">
              <a:solidFill>
                <a:schemeClr val="bg1"/>
              </a:solidFill>
            </a:endParaRPr>
          </a:p>
          <a:p>
            <a:pPr marL="342900" indent="-342900">
              <a:buFontTx/>
              <a:buAutoNum type="arabicPeriod"/>
            </a:pPr>
            <a:r>
              <a:rPr lang="en-US" dirty="0">
                <a:solidFill>
                  <a:schemeClr val="bg1"/>
                </a:solidFill>
              </a:rPr>
              <a:t>Old Testament Institute Manual </a:t>
            </a:r>
            <a:r>
              <a:rPr lang="en-US" i="1" dirty="0">
                <a:solidFill>
                  <a:schemeClr val="bg1"/>
                </a:solidFill>
              </a:rPr>
              <a:t>Prophecies of the Restoration</a:t>
            </a:r>
            <a:r>
              <a:rPr lang="en-US" dirty="0">
                <a:solidFill>
                  <a:schemeClr val="bg1"/>
                </a:solidFill>
              </a:rPr>
              <a:t> Chapter 27</a:t>
            </a:r>
          </a:p>
          <a:p>
            <a:pPr marL="342900" indent="-342900">
              <a:buFontTx/>
              <a:buAutoNum type="arabicPeriod"/>
            </a:pPr>
            <a:r>
              <a:rPr lang="en-US" dirty="0">
                <a:solidFill>
                  <a:schemeClr val="bg1"/>
                </a:solidFill>
              </a:rPr>
              <a:t>Elder Spencer W. Kimball (</a:t>
            </a:r>
            <a:r>
              <a:rPr lang="en-US" i="1" dirty="0">
                <a:solidFill>
                  <a:schemeClr val="bg1"/>
                </a:solidFill>
              </a:rPr>
              <a:t>Love versus Lust,</a:t>
            </a:r>
            <a:r>
              <a:rPr lang="en-US" dirty="0">
                <a:solidFill>
                  <a:schemeClr val="bg1"/>
                </a:solidFill>
              </a:rPr>
              <a:t> Brigham Young University Speeches of the Year [5 Jan. 1965], pp. 6–7.)</a:t>
            </a:r>
          </a:p>
          <a:p>
            <a:pPr marL="342900" indent="-342900">
              <a:buFontTx/>
              <a:buAutoNum type="arabicPeriod"/>
            </a:pPr>
            <a:r>
              <a:rPr lang="en-US" dirty="0">
                <a:solidFill>
                  <a:schemeClr val="bg1"/>
                </a:solidFill>
              </a:rPr>
              <a:t>Bible Dictionary: Prophet, God</a:t>
            </a:r>
          </a:p>
          <a:p>
            <a:pPr marL="342900" indent="-342900">
              <a:buFontTx/>
              <a:buAutoNum type="arabicPeriod"/>
            </a:pPr>
            <a:r>
              <a:rPr lang="en-US" dirty="0">
                <a:solidFill>
                  <a:schemeClr val="bg1"/>
                </a:solidFill>
              </a:rPr>
              <a:t>Old Testament Instructor's Guide, Religion 301-2</a:t>
            </a:r>
          </a:p>
          <a:p>
            <a:pPr marL="342900" indent="-342900">
              <a:buFontTx/>
              <a:buAutoNum type="arabicPeriod"/>
            </a:pPr>
            <a:r>
              <a:rPr lang="en-US" dirty="0">
                <a:solidFill>
                  <a:schemeClr val="bg1"/>
                </a:solidFill>
              </a:rPr>
              <a:t>Elder Dallin H. Oaks (“The Challenge to Become,”</a:t>
            </a:r>
            <a:r>
              <a:rPr lang="en-US" i="1" dirty="0">
                <a:solidFill>
                  <a:schemeClr val="bg1"/>
                </a:solidFill>
              </a:rPr>
              <a:t> Ensign, </a:t>
            </a:r>
            <a:r>
              <a:rPr lang="en-US" dirty="0">
                <a:solidFill>
                  <a:schemeClr val="bg1"/>
                </a:solidFill>
              </a:rPr>
              <a:t>Nov. 2000, 32).</a:t>
            </a:r>
          </a:p>
          <a:p>
            <a:pPr marL="342900" indent="-342900">
              <a:buFontTx/>
              <a:buAutoNum type="arabicPeriod"/>
            </a:pPr>
            <a:r>
              <a:rPr lang="en-US" dirty="0">
                <a:solidFill>
                  <a:schemeClr val="bg1"/>
                </a:solidFill>
              </a:rPr>
              <a:t>(Alexander and Alexander, </a:t>
            </a:r>
            <a:r>
              <a:rPr lang="en-US" i="1" dirty="0">
                <a:solidFill>
                  <a:schemeClr val="bg1"/>
                </a:solidFill>
              </a:rPr>
              <a:t>Eerdmans’ Handbook,</a:t>
            </a:r>
            <a:r>
              <a:rPr lang="en-US" dirty="0">
                <a:solidFill>
                  <a:schemeClr val="bg1"/>
                </a:solidFill>
              </a:rPr>
              <a:t> p. 426.)</a:t>
            </a:r>
          </a:p>
          <a:p>
            <a:r>
              <a:rPr lang="en-US" dirty="0">
                <a:solidFill>
                  <a:schemeClr val="bg1"/>
                </a:solidFill>
              </a:rPr>
              <a:t>Presentation by ©http://fashionsbylynda.com/blog/</a:t>
            </a:r>
          </a:p>
          <a:p>
            <a:r>
              <a:rPr lang="en-US" dirty="0">
                <a:solidFill>
                  <a:schemeClr val="bg1"/>
                </a:solidFill>
              </a:rPr>
              <a:t>7. Excerpts from Pres. Spencer W. Kimball (In Conference Report, Oct. 1980, p. 67; see also </a:t>
            </a:r>
            <a:r>
              <a:rPr lang="en-US" i="1" dirty="0">
                <a:solidFill>
                  <a:schemeClr val="bg1"/>
                </a:solidFill>
              </a:rPr>
              <a:t>Ensign,</a:t>
            </a:r>
            <a:r>
              <a:rPr lang="en-US" dirty="0">
                <a:solidFill>
                  <a:schemeClr val="bg1"/>
                </a:solidFill>
              </a:rPr>
              <a:t> Nov. 1980, pp. 45–46.)</a:t>
            </a:r>
          </a:p>
          <a:p>
            <a:r>
              <a:rPr lang="en-US" dirty="0">
                <a:solidFill>
                  <a:schemeClr val="bg1"/>
                </a:solidFill>
              </a:rPr>
              <a:t>8. Elder David A. Bednar  (“Clean Hands and a Pure Heart,”</a:t>
            </a:r>
            <a:r>
              <a:rPr lang="en-US" i="1" dirty="0">
                <a:solidFill>
                  <a:schemeClr val="bg1"/>
                </a:solidFill>
              </a:rPr>
              <a:t> Ensign</a:t>
            </a:r>
            <a:r>
              <a:rPr lang="en-US" dirty="0">
                <a:solidFill>
                  <a:schemeClr val="bg1"/>
                </a:solidFill>
              </a:rPr>
              <a:t> or </a:t>
            </a:r>
            <a:r>
              <a:rPr lang="en-US" i="1" dirty="0">
                <a:solidFill>
                  <a:schemeClr val="bg1"/>
                </a:solidFill>
              </a:rPr>
              <a:t>Liahona,</a:t>
            </a:r>
            <a:r>
              <a:rPr lang="en-US" dirty="0">
                <a:solidFill>
                  <a:schemeClr val="bg1"/>
                </a:solidFill>
              </a:rPr>
              <a:t> Nov. 2007, 82).</a:t>
            </a:r>
          </a:p>
          <a:p>
            <a:r>
              <a:rPr lang="en-US" dirty="0">
                <a:solidFill>
                  <a:schemeClr val="bg1"/>
                </a:solidFill>
              </a:rPr>
              <a:t>9. Elder Jeffrey R. Holland (“The Laborers in the Vineyard,”</a:t>
            </a:r>
            <a:r>
              <a:rPr lang="en-US" i="1" dirty="0">
                <a:solidFill>
                  <a:schemeClr val="bg1"/>
                </a:solidFill>
              </a:rPr>
              <a:t> Ensign </a:t>
            </a:r>
            <a:r>
              <a:rPr lang="en-US" dirty="0">
                <a:solidFill>
                  <a:schemeClr val="bg1"/>
                </a:solidFill>
              </a:rPr>
              <a:t>or </a:t>
            </a:r>
            <a:r>
              <a:rPr lang="en-US" i="1" dirty="0">
                <a:solidFill>
                  <a:schemeClr val="bg1"/>
                </a:solidFill>
              </a:rPr>
              <a:t>Liahona,</a:t>
            </a:r>
            <a:r>
              <a:rPr lang="en-US" dirty="0">
                <a:solidFill>
                  <a:schemeClr val="bg1"/>
                </a:solidFill>
              </a:rPr>
              <a:t> May 2012, 33).</a:t>
            </a:r>
          </a:p>
          <a:p>
            <a:pPr fontAlgn="base"/>
            <a:r>
              <a:rPr lang="en-US" dirty="0">
                <a:solidFill>
                  <a:schemeClr val="bg1"/>
                </a:solidFill>
              </a:rPr>
              <a:t>10. Sister Bonnie H. Cordon, </a:t>
            </a:r>
            <a:r>
              <a:rPr lang="en-US" b="1" dirty="0">
                <a:solidFill>
                  <a:schemeClr val="bg1"/>
                </a:solidFill>
              </a:rPr>
              <a:t>“Becoming a Shepherd,” </a:t>
            </a:r>
            <a:r>
              <a:rPr lang="en-US" b="1" i="1" dirty="0">
                <a:solidFill>
                  <a:schemeClr val="bg1"/>
                </a:solidFill>
              </a:rPr>
              <a:t>Ensign</a:t>
            </a:r>
            <a:r>
              <a:rPr lang="en-US" b="1" dirty="0">
                <a:solidFill>
                  <a:schemeClr val="bg1"/>
                </a:solidFill>
              </a:rPr>
              <a:t> or </a:t>
            </a:r>
            <a:r>
              <a:rPr lang="en-US" b="1" i="1" dirty="0">
                <a:solidFill>
                  <a:schemeClr val="bg1"/>
                </a:solidFill>
              </a:rPr>
              <a:t>Liahona</a:t>
            </a:r>
            <a:r>
              <a:rPr lang="en-US" b="1" dirty="0">
                <a:solidFill>
                  <a:schemeClr val="bg1"/>
                </a:solidFill>
              </a:rPr>
              <a:t>, Nov. 2018, 76.</a:t>
            </a:r>
          </a:p>
          <a:p>
            <a:endParaRPr lang="en-US" dirty="0">
              <a:solidFill>
                <a:schemeClr val="bg1"/>
              </a:solidFill>
            </a:endParaRPr>
          </a:p>
          <a:p>
            <a:pPr marL="342900" indent="-342900">
              <a:buFontTx/>
              <a:buAutoNum type="arabicPeriod"/>
            </a:pPr>
            <a:endParaRPr lang="en-US" dirty="0">
              <a:solidFill>
                <a:schemeClr val="bg1"/>
              </a:solidFill>
            </a:endParaRPr>
          </a:p>
          <a:p>
            <a:pPr marL="342900" indent="-342900">
              <a:buFontTx/>
              <a:buAutoNum type="arabicPeriod"/>
            </a:pPr>
            <a:endParaRPr lang="en-US" dirty="0">
              <a:solidFill>
                <a:schemeClr val="bg1"/>
              </a:solidFill>
            </a:endParaRPr>
          </a:p>
          <a:p>
            <a:pPr marL="342900" indent="-342900">
              <a:buAutoNum type="arabicPeriod"/>
            </a:pPr>
            <a:endParaRPr lang="en-US" dirty="0">
              <a:solidFill>
                <a:schemeClr val="bg1"/>
              </a:solidFill>
            </a:endParaRPr>
          </a:p>
        </p:txBody>
      </p:sp>
      <p:grpSp>
        <p:nvGrpSpPr>
          <p:cNvPr id="5" name="Group 4"/>
          <p:cNvGrpSpPr/>
          <p:nvPr/>
        </p:nvGrpSpPr>
        <p:grpSpPr>
          <a:xfrm>
            <a:off x="3331008" y="648354"/>
            <a:ext cx="911581" cy="1154669"/>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699286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Who is Jehovah?</a:t>
            </a:r>
          </a:p>
        </p:txBody>
      </p:sp>
      <p:sp>
        <p:nvSpPr>
          <p:cNvPr id="2" name="Rectangle 1"/>
          <p:cNvSpPr/>
          <p:nvPr/>
        </p:nvSpPr>
        <p:spPr>
          <a:xfrm>
            <a:off x="515221" y="1633507"/>
            <a:ext cx="6096000" cy="4401205"/>
          </a:xfrm>
          <a:prstGeom prst="rect">
            <a:avLst/>
          </a:prstGeom>
        </p:spPr>
        <p:txBody>
          <a:bodyPr>
            <a:spAutoFit/>
          </a:bodyPr>
          <a:lstStyle/>
          <a:p>
            <a:pPr fontAlgn="base"/>
            <a:r>
              <a:rPr lang="en-US" sz="2800" dirty="0">
                <a:solidFill>
                  <a:schemeClr val="bg1"/>
                </a:solidFill>
              </a:rPr>
              <a:t>Heavenly Father appointed Jesus Christ, or Jehovah, to speak for Him to the prophets. Jehovah, “usually identified in the Old Testament as LORD (in small capitals), is the Son, known as Jesus Christ, and … is also a God. </a:t>
            </a:r>
          </a:p>
          <a:p>
            <a:pPr fontAlgn="base"/>
            <a:endParaRPr lang="en-US" sz="2800" dirty="0">
              <a:solidFill>
                <a:schemeClr val="bg1"/>
              </a:solidFill>
            </a:endParaRPr>
          </a:p>
          <a:p>
            <a:pPr fontAlgn="base"/>
            <a:r>
              <a:rPr lang="en-US" sz="2800" dirty="0">
                <a:solidFill>
                  <a:schemeClr val="bg1"/>
                </a:solidFill>
              </a:rPr>
              <a:t>Jesus works under the direction of the Father and is in complete harmony with Him. (3)</a:t>
            </a:r>
            <a:endParaRPr lang="en-US" sz="2800" b="0" i="0" dirty="0">
              <a:solidFill>
                <a:schemeClr val="bg1"/>
              </a:solidFill>
              <a:effectLst/>
              <a:latin typeface="Calibri" panose="020F0502020204030204" pitchFamily="34" charset="0"/>
            </a:endParaRPr>
          </a:p>
        </p:txBody>
      </p:sp>
      <p:pic>
        <p:nvPicPr>
          <p:cNvPr id="3074" name="Picture 2" descr="https://ldsbookstore.com/resize/Shared/Images/Product/Lead-Kindly-Light-Print/lead-kindly-light-simon-dewey.jpg?lr=t&amp;bw=1000&amp;w=1000&amp;bh=1000&amp;h=1000"/>
          <p:cNvPicPr>
            <a:picLocks noChangeAspect="1" noChangeArrowheads="1"/>
          </p:cNvPicPr>
          <p:nvPr/>
        </p:nvPicPr>
        <p:blipFill rotWithShape="1">
          <a:blip r:embed="rId3">
            <a:extLst>
              <a:ext uri="{28A0092B-C50C-407E-A947-70E740481C1C}">
                <a14:useLocalDpi xmlns:a14="http://schemas.microsoft.com/office/drawing/2010/main" val="0"/>
              </a:ext>
            </a:extLst>
          </a:blip>
          <a:srcRect l="34104" t="-309" r="23924" b="50561"/>
          <a:stretch/>
        </p:blipFill>
        <p:spPr bwMode="auto">
          <a:xfrm>
            <a:off x="7785980" y="1466662"/>
            <a:ext cx="2480649" cy="38036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201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882052504"/>
              </p:ext>
            </p:extLst>
          </p:nvPr>
        </p:nvGraphicFramePr>
        <p:xfrm>
          <a:off x="268514" y="941010"/>
          <a:ext cx="11618684" cy="4846320"/>
        </p:xfrm>
        <a:graphic>
          <a:graphicData uri="http://schemas.openxmlformats.org/drawingml/2006/table">
            <a:tbl>
              <a:tblPr firstRow="1" bandRow="1">
                <a:tableStyleId>{5940675A-B579-460E-94D1-54222C63F5DA}</a:tableStyleId>
              </a:tblPr>
              <a:tblGrid>
                <a:gridCol w="2904671">
                  <a:extLst>
                    <a:ext uri="{9D8B030D-6E8A-4147-A177-3AD203B41FA5}">
                      <a16:colId xmlns:a16="http://schemas.microsoft.com/office/drawing/2014/main" val="20000"/>
                    </a:ext>
                  </a:extLst>
                </a:gridCol>
                <a:gridCol w="2904671">
                  <a:extLst>
                    <a:ext uri="{9D8B030D-6E8A-4147-A177-3AD203B41FA5}">
                      <a16:colId xmlns:a16="http://schemas.microsoft.com/office/drawing/2014/main" val="20001"/>
                    </a:ext>
                  </a:extLst>
                </a:gridCol>
                <a:gridCol w="2904671">
                  <a:extLst>
                    <a:ext uri="{9D8B030D-6E8A-4147-A177-3AD203B41FA5}">
                      <a16:colId xmlns:a16="http://schemas.microsoft.com/office/drawing/2014/main" val="20002"/>
                    </a:ext>
                  </a:extLst>
                </a:gridCol>
                <a:gridCol w="2904671">
                  <a:extLst>
                    <a:ext uri="{9D8B030D-6E8A-4147-A177-3AD203B41FA5}">
                      <a16:colId xmlns:a16="http://schemas.microsoft.com/office/drawing/2014/main" val="20003"/>
                    </a:ext>
                  </a:extLst>
                </a:gridCol>
              </a:tblGrid>
              <a:tr h="0">
                <a:tc>
                  <a:txBody>
                    <a:bodyPr/>
                    <a:lstStyle/>
                    <a:p>
                      <a:pPr algn="ctr"/>
                      <a:r>
                        <a:rPr lang="en-US" b="1" dirty="0"/>
                        <a:t>Ezekiel 1-3</a:t>
                      </a:r>
                    </a:p>
                  </a:txBody>
                  <a:tcPr>
                    <a:solidFill>
                      <a:schemeClr val="bg1"/>
                    </a:solidFill>
                  </a:tcPr>
                </a:tc>
                <a:tc>
                  <a:txBody>
                    <a:bodyPr/>
                    <a:lstStyle/>
                    <a:p>
                      <a:pPr algn="ctr"/>
                      <a:r>
                        <a:rPr lang="en-US" b="1" dirty="0"/>
                        <a:t>Ezekiel 4-24</a:t>
                      </a:r>
                    </a:p>
                  </a:txBody>
                  <a:tcPr>
                    <a:solidFill>
                      <a:schemeClr val="bg1"/>
                    </a:solidFill>
                  </a:tcPr>
                </a:tc>
                <a:tc>
                  <a:txBody>
                    <a:bodyPr/>
                    <a:lstStyle/>
                    <a:p>
                      <a:pPr algn="ctr"/>
                      <a:r>
                        <a:rPr lang="en-US" b="1" dirty="0"/>
                        <a:t>Ezekiel 25-32</a:t>
                      </a:r>
                    </a:p>
                  </a:txBody>
                  <a:tcPr>
                    <a:solidFill>
                      <a:schemeClr val="bg1"/>
                    </a:solidFill>
                  </a:tcPr>
                </a:tc>
                <a:tc>
                  <a:txBody>
                    <a:bodyPr/>
                    <a:lstStyle/>
                    <a:p>
                      <a:pPr algn="ctr"/>
                      <a:r>
                        <a:rPr lang="en-US" b="1" dirty="0"/>
                        <a:t>Ezekiel 33-48</a:t>
                      </a:r>
                    </a:p>
                  </a:txBody>
                  <a:tcP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Ezekiel sees the Lord and His glory. He is called as a watchman to the house of Israel to warn, reprove, and call them to repentance.</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instructs Ezekiel to use symbols to represent the wickedness of Israel and the destruction of Jerusalem. Ezekiel prophesies of the Lord’s judgments on Jerusalem and explains why famine, desolation, war, and pestilence will sweep the land of Israel.</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commands Ezekiel to declare the wickedness of the nations surrounding Israel and prophesy of their destruction.</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reproves the leaders of Israel for being poor shepherds over their people. The Lord will be a true shepherd to Israel. Ezekiel records his vision of Israel’s restoration after the exile and in the latter days. The Lord promises to gather the Israelites from captivity, return them to their promised lands, renew His covenant with them, and reunite the kingdoms of Israel and Judah.</a:t>
                      </a:r>
                    </a:p>
                    <a:p>
                      <a:endParaRPr lang="en-US" dirty="0"/>
                    </a:p>
                  </a:txBody>
                  <a:tcPr>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64505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1815882"/>
          </a:xfrm>
          <a:prstGeom prst="rect">
            <a:avLst/>
          </a:prstGeom>
          <a:ln>
            <a:solidFill>
              <a:schemeClr val="tx1"/>
            </a:solidFill>
          </a:ln>
        </p:spPr>
        <p:txBody>
          <a:bodyPr>
            <a:spAutoFit/>
          </a:bodyPr>
          <a:lstStyle/>
          <a:p>
            <a:r>
              <a:rPr lang="en-US" sz="1400" b="1" dirty="0">
                <a:latin typeface="Calibri" panose="020F0502020204030204" pitchFamily="34" charset="0"/>
              </a:rPr>
              <a:t>Ezekiel 33: 12-19 </a:t>
            </a:r>
          </a:p>
          <a:p>
            <a:r>
              <a:rPr lang="en-US" sz="1400" b="1" dirty="0">
                <a:latin typeface="Calibri" panose="020F0502020204030204" pitchFamily="34" charset="0"/>
              </a:rPr>
              <a:t>“Repentance</a:t>
            </a:r>
            <a:r>
              <a:rPr lang="en-US" sz="1400" dirty="0">
                <a:latin typeface="Calibri" panose="020F0502020204030204" pitchFamily="34" charset="0"/>
              </a:rPr>
              <a:t> is not to be procrastinated (see Alma 34:32–34), nor is it to be “trifled with every day,” said Joseph Smith. “Daily transgression and daily repentance [incomplete or insincere] is not that which is pleasing in the sight of God.” (</a:t>
            </a:r>
            <a:r>
              <a:rPr lang="en-US" sz="1400" i="1" dirty="0">
                <a:latin typeface="Calibri" panose="020F0502020204030204" pitchFamily="34" charset="0"/>
              </a:rPr>
              <a:t>Teachings of the Prophet Joseph Smith, </a:t>
            </a:r>
            <a:r>
              <a:rPr lang="en-US" sz="1400" dirty="0">
                <a:latin typeface="Calibri" panose="020F0502020204030204" pitchFamily="34" charset="0"/>
              </a:rPr>
              <a:t>p. 148.) But the Prophet also said, “There is never a time when the spirit is too old to approach God. All are within the reach of pardoning mercy, who have not committed the unpardonable sin.” (</a:t>
            </a:r>
            <a:r>
              <a:rPr lang="en-US" sz="1400" i="1" dirty="0">
                <a:latin typeface="Calibri" panose="020F0502020204030204" pitchFamily="34" charset="0"/>
              </a:rPr>
              <a:t>Teachings,</a:t>
            </a:r>
            <a:r>
              <a:rPr lang="en-US" sz="1400" dirty="0">
                <a:latin typeface="Calibri" panose="020F0502020204030204" pitchFamily="34" charset="0"/>
              </a:rPr>
              <a:t> p. 191.)</a:t>
            </a:r>
            <a:endParaRPr lang="en-US" sz="1400" dirty="0"/>
          </a:p>
        </p:txBody>
      </p:sp>
      <p:sp>
        <p:nvSpPr>
          <p:cNvPr id="3" name="Rectangle 2"/>
          <p:cNvSpPr/>
          <p:nvPr/>
        </p:nvSpPr>
        <p:spPr>
          <a:xfrm>
            <a:off x="0" y="1815882"/>
            <a:ext cx="6096000" cy="3539430"/>
          </a:xfrm>
          <a:prstGeom prst="rect">
            <a:avLst/>
          </a:prstGeom>
          <a:ln>
            <a:solidFill>
              <a:schemeClr val="tx1"/>
            </a:solidFill>
          </a:ln>
        </p:spPr>
        <p:txBody>
          <a:bodyPr>
            <a:spAutoFit/>
          </a:bodyPr>
          <a:lstStyle/>
          <a:p>
            <a:r>
              <a:rPr lang="en-US" sz="1400" b="1" dirty="0">
                <a:latin typeface="Calibri" panose="020F0502020204030204" pitchFamily="34" charset="0"/>
              </a:rPr>
              <a:t>Ezekiel 33:15 </a:t>
            </a:r>
          </a:p>
          <a:p>
            <a:pPr fontAlgn="base"/>
            <a:r>
              <a:rPr lang="en-US" sz="1400" dirty="0"/>
              <a:t>“When one is humble in sorrow, has unconditionally abandoned the evil, confessed to those assigned by the Lord, he should next restore insofar as possible that which was damaged. If he burglarized, he should return to the rightful owner that which was stolen. Perhaps one reason murder is unforgivable is that having taken a life, the murderer cannot restore it. Restitution in full is not possible. …</a:t>
            </a:r>
          </a:p>
          <a:p>
            <a:pPr fontAlgn="base"/>
            <a:endParaRPr lang="en-US" sz="1400" dirty="0"/>
          </a:p>
          <a:p>
            <a:pPr fontAlgn="base"/>
            <a:r>
              <a:rPr lang="en-US" sz="1400" dirty="0"/>
              <a:t>“However, the truly repentant soul will usually find things which can be done to restore to some extent. The true spirit of repentance demands this.</a:t>
            </a:r>
          </a:p>
          <a:p>
            <a:pPr fontAlgn="base"/>
            <a:endParaRPr lang="en-US" sz="1400" dirty="0"/>
          </a:p>
          <a:p>
            <a:pPr fontAlgn="base"/>
            <a:r>
              <a:rPr lang="en-US" sz="1400" dirty="0"/>
              <a:t>“A pleading sinner must also forgive all people of all offenses committed against himself. The Lord is under no obligation to forgive us unless our hearts are fully purged of all hate, bitterness and accusations against all others.” Spencer W. Kimball (</a:t>
            </a:r>
            <a:r>
              <a:rPr lang="en-US" sz="1400" i="1" dirty="0"/>
              <a:t>Be Ye Clean,</a:t>
            </a:r>
            <a:r>
              <a:rPr lang="en-US" sz="1400" dirty="0"/>
              <a:t> Brigham Young University Speeches of the Year, 4 May 1954, p. 11.)</a:t>
            </a:r>
          </a:p>
        </p:txBody>
      </p:sp>
      <p:sp>
        <p:nvSpPr>
          <p:cNvPr id="4" name="Rectangle 3"/>
          <p:cNvSpPr/>
          <p:nvPr/>
        </p:nvSpPr>
        <p:spPr>
          <a:xfrm>
            <a:off x="0" y="5355312"/>
            <a:ext cx="6096000" cy="1169551"/>
          </a:xfrm>
          <a:prstGeom prst="rect">
            <a:avLst/>
          </a:prstGeom>
          <a:ln>
            <a:solidFill>
              <a:schemeClr val="tx1"/>
            </a:solidFill>
          </a:ln>
        </p:spPr>
        <p:txBody>
          <a:bodyPr>
            <a:spAutoFit/>
          </a:bodyPr>
          <a:lstStyle/>
          <a:p>
            <a:r>
              <a:rPr lang="en-US" sz="1400" b="1" dirty="0">
                <a:latin typeface="Calibri" panose="020F0502020204030204" pitchFamily="34" charset="0"/>
              </a:rPr>
              <a:t>Negligent Shepherds  Ezekiel 34”1-10</a:t>
            </a:r>
          </a:p>
          <a:p>
            <a:r>
              <a:rPr lang="en-US" sz="1400" b="1" dirty="0">
                <a:latin typeface="Calibri" panose="020F0502020204030204" pitchFamily="34" charset="0"/>
              </a:rPr>
              <a:t> </a:t>
            </a:r>
            <a:r>
              <a:rPr lang="en-US" sz="1400" dirty="0"/>
              <a:t>The negligent shepherds did not strengthen the sick, bind up the broken, bring back again those who were driven away, or seek for the lost sheep—all of which any real shepherd would do for his own sheep. Instead, they ruled the sheep with force and cruelty and let them wander to become a prey to beasts.(1)</a:t>
            </a:r>
          </a:p>
        </p:txBody>
      </p:sp>
      <p:sp>
        <p:nvSpPr>
          <p:cNvPr id="5" name="Rectangle 4"/>
          <p:cNvSpPr/>
          <p:nvPr/>
        </p:nvSpPr>
        <p:spPr>
          <a:xfrm>
            <a:off x="6096000" y="0"/>
            <a:ext cx="6096000" cy="6694140"/>
          </a:xfrm>
          <a:prstGeom prst="rect">
            <a:avLst/>
          </a:prstGeom>
          <a:ln>
            <a:solidFill>
              <a:schemeClr val="tx1"/>
            </a:solidFill>
          </a:ln>
        </p:spPr>
        <p:txBody>
          <a:bodyPr>
            <a:spAutoFit/>
          </a:bodyPr>
          <a:lstStyle/>
          <a:p>
            <a:r>
              <a:rPr lang="en-US" sz="1300" b="1" dirty="0"/>
              <a:t>Warning to Those Who are To Nurture Your Flock  Ezekiel 34:1-10 </a:t>
            </a:r>
          </a:p>
          <a:p>
            <a:pPr fontAlgn="base"/>
            <a:r>
              <a:rPr lang="en-US" sz="1300" dirty="0"/>
              <a:t>“As we read and study the scriptures, we are made conscious of the fact that the Savior has always been concerned about the welfare of the members of his flock, both individually and collectively. It is about that principle of caring for and ministering to the needs of the Church membership in these troubled days that I desire to speak to you brethren tonight.</a:t>
            </a:r>
          </a:p>
          <a:p>
            <a:pPr fontAlgn="base"/>
            <a:r>
              <a:rPr lang="en-US" sz="1300" dirty="0"/>
              <a:t>“Bishops and branch presidents, please be ever alert to the needs of the precious individuals and families who make up the membership of your wards and branches. You are the nurturing shepherds of our people. To the greatest extent possible, let your counselors and others who serve and work under your direction be the managers of programs. If you will pursue this emphasis, you will often be able to detect very early some of those members who have serious difficulties, while their challenges and problems are still small and manageable. Be conscious of the little tensions and problems you may see in families so that you can give the required attention, counsel, and love when it is most needed. An hour with a troubled boy or girl now may save him or her, and is infinitely better than the hundreds of hours spent in their later lives in the reclamation of a boy or girl if they become inactive.</a:t>
            </a:r>
          </a:p>
          <a:p>
            <a:pPr fontAlgn="base"/>
            <a:r>
              <a:rPr lang="en-US" sz="1300" dirty="0"/>
              <a:t>“As we have said so many times, delegate those tasks which others can do so that you are free to do those things which you, and you alone, can do. Home teachers are to help watch over the flock. Even though they don’t counsel as bishops and branch presidents do, home teachers can render much appropriate and preventive help under the direction of the quorum leaders and bishoprics.</a:t>
            </a:r>
          </a:p>
          <a:p>
            <a:pPr fontAlgn="base"/>
            <a:r>
              <a:rPr lang="en-US" sz="1300" dirty="0"/>
              <a:t>“Stake presidents, bishops, and branch presidents, please take a particular interest in improving the quality of teaching in the Church. The Savior has told us to feed his sheep (see John 21:15–17). I fear that all too often many of our members come to church, sit through a class or meeting, and they then return home having been largely uninformed. It is especially unfortunate when this happens at a time when they may be entering a period of stress, temptation, or crisis. We all need to be touched and nurtured by the Spirit, and effective teaching is one of the most important ways this can happen.</a:t>
            </a:r>
          </a:p>
          <a:p>
            <a:pPr fontAlgn="base"/>
            <a:r>
              <a:rPr lang="en-US" sz="1300" dirty="0"/>
              <a:t>We often do vigorous enlistment work to get members to come to church but then do not adequately watch over what they receive when they do come.” Pres. Spencer W. Kimball (In Conference Report, Oct. 1980, p. 67; see also </a:t>
            </a:r>
            <a:r>
              <a:rPr lang="en-US" sz="1300" i="1" dirty="0"/>
              <a:t>Ensign,</a:t>
            </a:r>
            <a:r>
              <a:rPr lang="en-US" sz="1300" dirty="0"/>
              <a:t> Nov. 1980, pp. 45–46.)</a:t>
            </a:r>
          </a:p>
          <a:p>
            <a:pPr fontAlgn="base"/>
            <a:endParaRPr lang="en-US" sz="1300" dirty="0"/>
          </a:p>
        </p:txBody>
      </p:sp>
    </p:spTree>
    <p:extLst>
      <p:ext uri="{BB962C8B-B14F-4D97-AF65-F5344CB8AC3E}">
        <p14:creationId xmlns:p14="http://schemas.microsoft.com/office/powerpoint/2010/main" val="274237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6488526"/>
            <a:ext cx="6038661" cy="369332"/>
          </a:xfrm>
          <a:prstGeom prst="rect">
            <a:avLst/>
          </a:prstGeom>
          <a:noFill/>
        </p:spPr>
        <p:txBody>
          <a:bodyPr wrap="square" rtlCol="0">
            <a:spAutoFit/>
          </a:bodyPr>
          <a:lstStyle/>
          <a:p>
            <a:r>
              <a:rPr lang="en-US" dirty="0">
                <a:solidFill>
                  <a:schemeClr val="bg1"/>
                </a:solidFill>
              </a:rPr>
              <a:t>Ezekiel 33:1-9; Numbers 11:25-29; Revelation 19:10</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Role of a Prophet</a:t>
            </a:r>
          </a:p>
        </p:txBody>
      </p:sp>
      <p:sp>
        <p:nvSpPr>
          <p:cNvPr id="2" name="Rectangle 1"/>
          <p:cNvSpPr/>
          <p:nvPr/>
        </p:nvSpPr>
        <p:spPr>
          <a:xfrm>
            <a:off x="263470" y="2703728"/>
            <a:ext cx="5775190" cy="3139321"/>
          </a:xfrm>
          <a:prstGeom prst="rect">
            <a:avLst/>
          </a:prstGeom>
        </p:spPr>
        <p:txBody>
          <a:bodyPr wrap="square">
            <a:spAutoFit/>
          </a:bodyPr>
          <a:lstStyle/>
          <a:p>
            <a:pPr fontAlgn="base"/>
            <a:r>
              <a:rPr lang="en-US" dirty="0">
                <a:solidFill>
                  <a:schemeClr val="bg1"/>
                </a:solidFill>
              </a:rPr>
              <a:t>He was to teach about God’s character and the full meaning of His dealings with Israel in the past. </a:t>
            </a:r>
          </a:p>
          <a:p>
            <a:pPr fontAlgn="base"/>
            <a:endParaRPr lang="en-US" dirty="0">
              <a:solidFill>
                <a:schemeClr val="bg1"/>
              </a:solidFill>
            </a:endParaRPr>
          </a:p>
          <a:p>
            <a:pPr fontAlgn="base"/>
            <a:r>
              <a:rPr lang="en-US" dirty="0">
                <a:solidFill>
                  <a:schemeClr val="bg1"/>
                </a:solidFill>
              </a:rPr>
              <a:t>It is a prophetic office to preserve and edit the records of the nation’s history. </a:t>
            </a:r>
          </a:p>
          <a:p>
            <a:pPr fontAlgn="base"/>
            <a:endParaRPr lang="en-US" dirty="0">
              <a:solidFill>
                <a:schemeClr val="bg1"/>
              </a:solidFill>
            </a:endParaRPr>
          </a:p>
          <a:p>
            <a:pPr fontAlgn="base"/>
            <a:r>
              <a:rPr lang="en-US" dirty="0">
                <a:solidFill>
                  <a:schemeClr val="bg1"/>
                </a:solidFill>
              </a:rPr>
              <a:t>It was also the prophet’s duty to denounce sin and foretell its punishment and to redress, so far as he could, both public and private wrongs. </a:t>
            </a:r>
          </a:p>
          <a:p>
            <a:pPr fontAlgn="base"/>
            <a:endParaRPr lang="en-US" dirty="0">
              <a:solidFill>
                <a:schemeClr val="bg1"/>
              </a:solidFill>
            </a:endParaRPr>
          </a:p>
          <a:p>
            <a:pPr fontAlgn="base"/>
            <a:r>
              <a:rPr lang="en-US" dirty="0">
                <a:solidFill>
                  <a:schemeClr val="bg1"/>
                </a:solidFill>
              </a:rPr>
              <a:t>He was to be, above all, a preacher of righteousness. </a:t>
            </a:r>
            <a:endParaRPr lang="en-US" b="0" i="0" dirty="0">
              <a:solidFill>
                <a:schemeClr val="bg1"/>
              </a:solidFill>
              <a:effectLst/>
              <a:latin typeface="Calibri" panose="020F0502020204030204" pitchFamily="34" charset="0"/>
            </a:endParaRPr>
          </a:p>
        </p:txBody>
      </p:sp>
      <p:sp>
        <p:nvSpPr>
          <p:cNvPr id="7" name="Rectangle 6"/>
          <p:cNvSpPr/>
          <p:nvPr/>
        </p:nvSpPr>
        <p:spPr>
          <a:xfrm>
            <a:off x="6527842" y="3201787"/>
            <a:ext cx="5458827" cy="3416320"/>
          </a:xfrm>
          <a:prstGeom prst="rect">
            <a:avLst/>
          </a:prstGeom>
        </p:spPr>
        <p:txBody>
          <a:bodyPr wrap="square">
            <a:spAutoFit/>
          </a:bodyPr>
          <a:lstStyle/>
          <a:p>
            <a:pPr fontAlgn="base"/>
            <a:r>
              <a:rPr lang="en-US" dirty="0">
                <a:solidFill>
                  <a:schemeClr val="bg1"/>
                </a:solidFill>
              </a:rPr>
              <a:t>When the people had fallen away from a true faith in Jehovah, the prophets had to try to restore that faith and remove false views about the character of God and the nature of the divine requirement. </a:t>
            </a:r>
          </a:p>
          <a:p>
            <a:pPr fontAlgn="base"/>
            <a:endParaRPr lang="en-US" dirty="0">
              <a:solidFill>
                <a:schemeClr val="bg1"/>
              </a:solidFill>
            </a:endParaRPr>
          </a:p>
          <a:p>
            <a:pPr fontAlgn="base"/>
            <a:r>
              <a:rPr lang="en-US" dirty="0">
                <a:solidFill>
                  <a:schemeClr val="bg1"/>
                </a:solidFill>
              </a:rPr>
              <a:t>In certain cases prophets predicted future events, such as the very important prophecies announcing the coming of Messiah’s kingdom; but as a rule a prophet was a </a:t>
            </a:r>
            <a:r>
              <a:rPr lang="en-US" i="1" dirty="0">
                <a:solidFill>
                  <a:schemeClr val="bg1"/>
                </a:solidFill>
              </a:rPr>
              <a:t>forth teller</a:t>
            </a:r>
            <a:r>
              <a:rPr lang="en-US" dirty="0">
                <a:solidFill>
                  <a:schemeClr val="bg1"/>
                </a:solidFill>
              </a:rPr>
              <a:t> rather than a </a:t>
            </a:r>
            <a:r>
              <a:rPr lang="en-US" i="1" dirty="0">
                <a:solidFill>
                  <a:schemeClr val="bg1"/>
                </a:solidFill>
              </a:rPr>
              <a:t>foreteller.</a:t>
            </a:r>
            <a:r>
              <a:rPr lang="en-US" dirty="0">
                <a:solidFill>
                  <a:schemeClr val="bg1"/>
                </a:solidFill>
              </a:rPr>
              <a:t> </a:t>
            </a:r>
          </a:p>
          <a:p>
            <a:pPr fontAlgn="base"/>
            <a:endParaRPr lang="en-US" dirty="0">
              <a:solidFill>
                <a:schemeClr val="bg1"/>
              </a:solidFill>
            </a:endParaRPr>
          </a:p>
          <a:p>
            <a:pPr fontAlgn="base"/>
            <a:r>
              <a:rPr lang="en-US" dirty="0">
                <a:solidFill>
                  <a:schemeClr val="bg1"/>
                </a:solidFill>
              </a:rPr>
              <a:t>In a general sense a prophet is anyone who has a testimony of Jesus Christ by the Holy Ghost. (3)</a:t>
            </a:r>
            <a:endParaRPr lang="en-US" dirty="0">
              <a:solidFill>
                <a:schemeClr val="bg1"/>
              </a:solidFill>
              <a:latin typeface="Calibri" panose="020F0502020204030204" pitchFamily="34" charset="0"/>
            </a:endParaRPr>
          </a:p>
        </p:txBody>
      </p:sp>
      <p:grpSp>
        <p:nvGrpSpPr>
          <p:cNvPr id="10" name="Group 9">
            <a:extLst>
              <a:ext uri="{FF2B5EF4-FFF2-40B4-BE49-F238E27FC236}">
                <a16:creationId xmlns:a16="http://schemas.microsoft.com/office/drawing/2014/main" id="{D6FA4F27-BF37-CEE1-FA43-E16A42DDC1B2}"/>
              </a:ext>
            </a:extLst>
          </p:cNvPr>
          <p:cNvGrpSpPr/>
          <p:nvPr/>
        </p:nvGrpSpPr>
        <p:grpSpPr>
          <a:xfrm>
            <a:off x="9162566" y="849875"/>
            <a:ext cx="2786289" cy="2194220"/>
            <a:chOff x="7749918" y="810219"/>
            <a:chExt cx="2786289" cy="2194220"/>
          </a:xfrm>
        </p:grpSpPr>
        <p:grpSp>
          <p:nvGrpSpPr>
            <p:cNvPr id="181" name="Group 180"/>
            <p:cNvGrpSpPr/>
            <p:nvPr/>
          </p:nvGrpSpPr>
          <p:grpSpPr>
            <a:xfrm>
              <a:off x="7749918" y="810219"/>
              <a:ext cx="2786289" cy="2194220"/>
              <a:chOff x="1371600" y="1219200"/>
              <a:chExt cx="4800600" cy="3780503"/>
            </a:xfrm>
          </p:grpSpPr>
          <p:sp>
            <p:nvSpPr>
              <p:cNvPr id="182" name="Rounded Rectangle 181"/>
              <p:cNvSpPr/>
              <p:nvPr/>
            </p:nvSpPr>
            <p:spPr>
              <a:xfrm>
                <a:off x="3384140" y="3795252"/>
                <a:ext cx="647700" cy="9525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ounded Rectangle 182"/>
              <p:cNvSpPr/>
              <p:nvPr/>
            </p:nvSpPr>
            <p:spPr>
              <a:xfrm>
                <a:off x="1371600" y="1219200"/>
                <a:ext cx="4800600" cy="27432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ounded Rectangle 183"/>
              <p:cNvSpPr/>
              <p:nvPr/>
            </p:nvSpPr>
            <p:spPr>
              <a:xfrm>
                <a:off x="1524000" y="1371600"/>
                <a:ext cx="4495800" cy="2438400"/>
              </a:xfrm>
              <a:prstGeom prst="round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p:cNvSpPr/>
              <p:nvPr/>
            </p:nvSpPr>
            <p:spPr>
              <a:xfrm>
                <a:off x="2050025" y="4715797"/>
                <a:ext cx="3480619" cy="28390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47BB440B-2459-7B25-90C8-3FD7D6EC6314}"/>
                </a:ext>
              </a:extLst>
            </p:cNvPr>
            <p:cNvPicPr>
              <a:picLocks noChangeAspect="1"/>
            </p:cNvPicPr>
            <p:nvPr/>
          </p:nvPicPr>
          <p:blipFill>
            <a:blip r:embed="rId3"/>
            <a:stretch>
              <a:fillRect/>
            </a:stretch>
          </p:blipFill>
          <p:spPr>
            <a:xfrm>
              <a:off x="7876171" y="845373"/>
              <a:ext cx="2572109" cy="1505160"/>
            </a:xfrm>
            <a:prstGeom prst="rect">
              <a:avLst/>
            </a:prstGeom>
            <a:ln>
              <a:noFill/>
            </a:ln>
            <a:effectLst>
              <a:softEdge rad="112500"/>
            </a:effectLst>
          </p:spPr>
        </p:pic>
      </p:grpSp>
      <p:pic>
        <p:nvPicPr>
          <p:cNvPr id="16" name="Picture 15">
            <a:extLst>
              <a:ext uri="{FF2B5EF4-FFF2-40B4-BE49-F238E27FC236}">
                <a16:creationId xmlns:a16="http://schemas.microsoft.com/office/drawing/2014/main" id="{B01E229C-BF5E-BF0D-7ACD-D7CBD0C016EA}"/>
              </a:ext>
            </a:extLst>
          </p:cNvPr>
          <p:cNvPicPr>
            <a:picLocks noChangeAspect="1"/>
          </p:cNvPicPr>
          <p:nvPr/>
        </p:nvPicPr>
        <p:blipFill>
          <a:blip r:embed="rId4"/>
          <a:stretch>
            <a:fillRect/>
          </a:stretch>
        </p:blipFill>
        <p:spPr>
          <a:xfrm>
            <a:off x="575262" y="691852"/>
            <a:ext cx="3015265" cy="1908210"/>
          </a:xfrm>
          <a:prstGeom prst="rect">
            <a:avLst/>
          </a:prstGeom>
        </p:spPr>
      </p:pic>
      <p:sp>
        <p:nvSpPr>
          <p:cNvPr id="18" name="TextBox 17">
            <a:extLst>
              <a:ext uri="{FF2B5EF4-FFF2-40B4-BE49-F238E27FC236}">
                <a16:creationId xmlns:a16="http://schemas.microsoft.com/office/drawing/2014/main" id="{835CFD26-F943-6F81-C7A8-07760D78724E}"/>
              </a:ext>
            </a:extLst>
          </p:cNvPr>
          <p:cNvSpPr txBox="1"/>
          <p:nvPr/>
        </p:nvSpPr>
        <p:spPr>
          <a:xfrm>
            <a:off x="3833672" y="907293"/>
            <a:ext cx="5254707" cy="1477328"/>
          </a:xfrm>
          <a:prstGeom prst="rect">
            <a:avLst/>
          </a:prstGeom>
          <a:noFill/>
        </p:spPr>
        <p:txBody>
          <a:bodyPr wrap="square">
            <a:spAutoFit/>
          </a:bodyPr>
          <a:lstStyle/>
          <a:p>
            <a:pPr fontAlgn="base"/>
            <a:r>
              <a:rPr lang="en-US" dirty="0">
                <a:solidFill>
                  <a:schemeClr val="bg1"/>
                </a:solidFill>
              </a:rPr>
              <a:t>The work of a Hebrew prophet was to act as God’s messenger and make known God’s will. </a:t>
            </a:r>
          </a:p>
          <a:p>
            <a:pPr fontAlgn="base"/>
            <a:endParaRPr lang="en-US" dirty="0">
              <a:solidFill>
                <a:schemeClr val="bg1"/>
              </a:solidFill>
            </a:endParaRPr>
          </a:p>
          <a:p>
            <a:pPr fontAlgn="base"/>
            <a:r>
              <a:rPr lang="en-US" dirty="0">
                <a:solidFill>
                  <a:schemeClr val="bg1"/>
                </a:solidFill>
              </a:rPr>
              <a:t>The message was usually prefaced with the words “Thus saith Jehovah.” </a:t>
            </a:r>
          </a:p>
        </p:txBody>
      </p:sp>
    </p:spTree>
    <p:extLst>
      <p:ext uri="{BB962C8B-B14F-4D97-AF65-F5344CB8AC3E}">
        <p14:creationId xmlns:p14="http://schemas.microsoft.com/office/powerpoint/2010/main" val="338973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33:1-9</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Responsibility to Warn The People</a:t>
            </a:r>
          </a:p>
        </p:txBody>
      </p:sp>
      <p:sp>
        <p:nvSpPr>
          <p:cNvPr id="48" name="TextBox 47"/>
          <p:cNvSpPr txBox="1"/>
          <p:nvPr/>
        </p:nvSpPr>
        <p:spPr>
          <a:xfrm>
            <a:off x="5706727" y="5787594"/>
            <a:ext cx="4992844" cy="830997"/>
          </a:xfrm>
          <a:prstGeom prst="rect">
            <a:avLst/>
          </a:prstGeom>
          <a:noFill/>
        </p:spPr>
        <p:txBody>
          <a:bodyPr wrap="square" rtlCol="0">
            <a:spAutoFit/>
          </a:bodyPr>
          <a:lstStyle/>
          <a:p>
            <a:r>
              <a:rPr lang="en-US" sz="2400" dirty="0">
                <a:solidFill>
                  <a:schemeClr val="bg1"/>
                </a:solidFill>
              </a:rPr>
              <a:t>Having a prophet is a great blessing—but only if we obey his counsel</a:t>
            </a:r>
          </a:p>
        </p:txBody>
      </p:sp>
      <p:sp>
        <p:nvSpPr>
          <p:cNvPr id="2" name="Rectangle 1"/>
          <p:cNvSpPr/>
          <p:nvPr/>
        </p:nvSpPr>
        <p:spPr>
          <a:xfrm>
            <a:off x="533329" y="1296878"/>
            <a:ext cx="6096000" cy="3139321"/>
          </a:xfrm>
          <a:prstGeom prst="rect">
            <a:avLst/>
          </a:prstGeom>
        </p:spPr>
        <p:txBody>
          <a:bodyPr>
            <a:spAutoFit/>
          </a:bodyPr>
          <a:lstStyle/>
          <a:p>
            <a:pPr fontAlgn="base"/>
            <a:r>
              <a:rPr lang="en-US" dirty="0">
                <a:solidFill>
                  <a:schemeClr val="bg1"/>
                </a:solidFill>
                <a:latin typeface="Calibri" panose="020F0502020204030204" pitchFamily="34" charset="0"/>
              </a:rPr>
              <a:t>“I am sure that Peter and James and Paul found it unpleasant business to constantly be calling people to repentance and warning them of dangers, but they continued unflinchingly.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So we, your leaders, must be everlastingly at it; if young people do not understand, then the fault may be partly ours. But, if we make the true way clear to you, then we are blameless.</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“So, I wish today to help define meanings of words and acts for you young people, to fortify you against error, anguish, pain and sorrow.” (2)</a:t>
            </a:r>
            <a:endParaRPr lang="en-US" b="0" i="0" dirty="0">
              <a:solidFill>
                <a:schemeClr val="bg1"/>
              </a:solidFill>
              <a:effectLst/>
              <a:latin typeface="Calibri" panose="020F0502020204030204" pitchFamily="34" charset="0"/>
            </a:endParaRPr>
          </a:p>
        </p:txBody>
      </p:sp>
      <p:grpSp>
        <p:nvGrpSpPr>
          <p:cNvPr id="49" name="Group 91"/>
          <p:cNvGrpSpPr/>
          <p:nvPr/>
        </p:nvGrpSpPr>
        <p:grpSpPr>
          <a:xfrm>
            <a:off x="9432601" y="862036"/>
            <a:ext cx="1163345" cy="2436636"/>
            <a:chOff x="949038" y="838201"/>
            <a:chExt cx="2214084" cy="4807874"/>
          </a:xfrm>
        </p:grpSpPr>
        <p:sp>
          <p:nvSpPr>
            <p:cNvPr id="50" name="Oval 49"/>
            <p:cNvSpPr/>
            <p:nvPr/>
          </p:nvSpPr>
          <p:spPr>
            <a:xfrm rot="649721" flipH="1">
              <a:off x="2013362" y="5240566"/>
              <a:ext cx="666155" cy="405509"/>
            </a:xfrm>
            <a:prstGeom prst="ellipse">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rot="649721" flipH="1">
              <a:off x="1403761" y="5240566"/>
              <a:ext cx="666155" cy="405509"/>
            </a:xfrm>
            <a:prstGeom prst="ellipse">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apezoid 51"/>
            <p:cNvSpPr/>
            <p:nvPr/>
          </p:nvSpPr>
          <p:spPr>
            <a:xfrm flipH="1">
              <a:off x="1295400" y="2438400"/>
              <a:ext cx="1554334" cy="2963662"/>
            </a:xfrm>
            <a:prstGeom prst="trapezoid">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rot="6724914" flipH="1">
              <a:off x="811957" y="3462930"/>
              <a:ext cx="666155" cy="391993"/>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rot="3549535" flipH="1">
              <a:off x="2596757" y="3442199"/>
              <a:ext cx="666155" cy="391993"/>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apezoid 54"/>
            <p:cNvSpPr/>
            <p:nvPr/>
          </p:nvSpPr>
          <p:spPr>
            <a:xfrm rot="1217087" flipH="1">
              <a:off x="1145212" y="2348349"/>
              <a:ext cx="596675" cy="1301615"/>
            </a:xfrm>
            <a:prstGeom prst="trapezoid">
              <a:avLst/>
            </a:prstGeom>
            <a:solidFill>
              <a:srgbClr val="BEA34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apezoid 55"/>
            <p:cNvSpPr/>
            <p:nvPr/>
          </p:nvSpPr>
          <p:spPr>
            <a:xfrm rot="20382913">
              <a:off x="2375775" y="2355258"/>
              <a:ext cx="649515" cy="1348794"/>
            </a:xfrm>
            <a:prstGeom prst="trapezoid">
              <a:avLst/>
            </a:prstGeom>
            <a:solidFill>
              <a:srgbClr val="BEA34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loud 56"/>
            <p:cNvSpPr/>
            <p:nvPr/>
          </p:nvSpPr>
          <p:spPr>
            <a:xfrm rot="671737">
              <a:off x="1015697" y="1253487"/>
              <a:ext cx="679260" cy="1461487"/>
            </a:xfrm>
            <a:prstGeom prst="cloud">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loud 57"/>
            <p:cNvSpPr/>
            <p:nvPr/>
          </p:nvSpPr>
          <p:spPr>
            <a:xfrm rot="20706537">
              <a:off x="2386670" y="1320019"/>
              <a:ext cx="776452" cy="1335968"/>
            </a:xfrm>
            <a:prstGeom prst="cloud">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apezoid 58"/>
            <p:cNvSpPr/>
            <p:nvPr/>
          </p:nvSpPr>
          <p:spPr>
            <a:xfrm flipH="1">
              <a:off x="1330050" y="2294138"/>
              <a:ext cx="1443485" cy="2582662"/>
            </a:xfrm>
            <a:prstGeom prst="trapezoid">
              <a:avLst/>
            </a:prstGeom>
            <a:solidFill>
              <a:srgbClr val="BEA34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p:cNvSpPr/>
            <p:nvPr/>
          </p:nvSpPr>
          <p:spPr>
            <a:xfrm rot="10800000" flipH="1">
              <a:off x="1811213" y="2514114"/>
              <a:ext cx="481162" cy="659924"/>
            </a:xfrm>
            <a:prstGeom prst="triangl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loud 60"/>
            <p:cNvSpPr/>
            <p:nvPr/>
          </p:nvSpPr>
          <p:spPr>
            <a:xfrm rot="16200000">
              <a:off x="1647905" y="409497"/>
              <a:ext cx="809896" cy="1667303"/>
            </a:xfrm>
            <a:prstGeom prst="cloud">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24"/>
            <p:cNvGrpSpPr/>
            <p:nvPr/>
          </p:nvGrpSpPr>
          <p:grpSpPr>
            <a:xfrm>
              <a:off x="1143000" y="2057400"/>
              <a:ext cx="1695267" cy="2438400"/>
              <a:chOff x="4553133" y="914400"/>
              <a:chExt cx="2152467" cy="3437344"/>
            </a:xfrm>
          </p:grpSpPr>
          <p:sp>
            <p:nvSpPr>
              <p:cNvPr id="128" name="Double Wave 23"/>
              <p:cNvSpPr/>
              <p:nvPr/>
            </p:nvSpPr>
            <p:spPr>
              <a:xfrm rot="16807465">
                <a:off x="3382792" y="2343203"/>
                <a:ext cx="3178882" cy="838200"/>
              </a:xfrm>
              <a:prstGeom prst="doubleWave">
                <a:avLst>
                  <a:gd name="adj1" fmla="val 6250"/>
                  <a:gd name="adj2" fmla="val -10000"/>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oup 128"/>
              <p:cNvGrpSpPr/>
              <p:nvPr/>
            </p:nvGrpSpPr>
            <p:grpSpPr>
              <a:xfrm>
                <a:off x="4724400" y="914400"/>
                <a:ext cx="1981200" cy="2070031"/>
                <a:chOff x="2624682" y="2226017"/>
                <a:chExt cx="1981200" cy="2070031"/>
              </a:xfrm>
              <a:solidFill>
                <a:srgbClr val="E0C13C"/>
              </a:solidFill>
            </p:grpSpPr>
            <p:sp>
              <p:nvSpPr>
                <p:cNvPr id="130" name="Pie 17"/>
                <p:cNvSpPr/>
                <p:nvPr/>
              </p:nvSpPr>
              <p:spPr>
                <a:xfrm rot="18695073">
                  <a:off x="2580266" y="2270433"/>
                  <a:ext cx="2070031" cy="1981200"/>
                </a:xfrm>
                <a:prstGeom prst="pi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31" name="Group 5"/>
                <p:cNvGrpSpPr/>
                <p:nvPr/>
              </p:nvGrpSpPr>
              <p:grpSpPr>
                <a:xfrm>
                  <a:off x="2743200" y="2438399"/>
                  <a:ext cx="1683225" cy="1529541"/>
                  <a:chOff x="2740938" y="2438399"/>
                  <a:chExt cx="1683225" cy="1529541"/>
                </a:xfrm>
                <a:grpFill/>
              </p:grpSpPr>
              <p:sp>
                <p:nvSpPr>
                  <p:cNvPr id="132" name="Moon 3"/>
                  <p:cNvSpPr/>
                  <p:nvPr/>
                </p:nvSpPr>
                <p:spPr>
                  <a:xfrm rot="16200000">
                    <a:off x="2905503" y="2449280"/>
                    <a:ext cx="1354095" cy="1683225"/>
                  </a:xfrm>
                  <a:prstGeom prst="moon">
                    <a:avLst>
                      <a:gd name="adj" fmla="val 677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Moon 20"/>
                  <p:cNvSpPr/>
                  <p:nvPr/>
                </p:nvSpPr>
                <p:spPr>
                  <a:xfrm rot="16829087">
                    <a:off x="3009901" y="2171699"/>
                    <a:ext cx="1066800" cy="1600199"/>
                  </a:xfrm>
                  <a:prstGeom prst="moon">
                    <a:avLst>
                      <a:gd name="adj" fmla="val 677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63" name="Oval 62"/>
            <p:cNvSpPr/>
            <p:nvPr/>
          </p:nvSpPr>
          <p:spPr>
            <a:xfrm flipH="1">
              <a:off x="1443324" y="974294"/>
              <a:ext cx="1330212" cy="1649808"/>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58"/>
            <p:cNvGrpSpPr/>
            <p:nvPr/>
          </p:nvGrpSpPr>
          <p:grpSpPr>
            <a:xfrm>
              <a:off x="1236689" y="4868055"/>
              <a:ext cx="1586459" cy="585867"/>
              <a:chOff x="3810000" y="1677648"/>
              <a:chExt cx="4705061" cy="1827552"/>
            </a:xfrm>
          </p:grpSpPr>
          <p:grpSp>
            <p:nvGrpSpPr>
              <p:cNvPr id="98" name="Group 37"/>
              <p:cNvGrpSpPr/>
              <p:nvPr/>
            </p:nvGrpSpPr>
            <p:grpSpPr>
              <a:xfrm>
                <a:off x="3810000" y="1828800"/>
                <a:ext cx="1776984" cy="1676400"/>
                <a:chOff x="3810000" y="1828800"/>
                <a:chExt cx="4038600" cy="3810000"/>
              </a:xfrm>
            </p:grpSpPr>
            <p:sp>
              <p:nvSpPr>
                <p:cNvPr id="119" name="Half Frame 118"/>
                <p:cNvSpPr/>
                <p:nvPr/>
              </p:nvSpPr>
              <p:spPr>
                <a:xfrm rot="10800000">
                  <a:off x="3810000" y="1828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Half Frame 119"/>
                <p:cNvSpPr/>
                <p:nvPr/>
              </p:nvSpPr>
              <p:spPr>
                <a:xfrm>
                  <a:off x="5791200" y="3733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Half Frame 120"/>
                <p:cNvSpPr/>
                <p:nvPr/>
              </p:nvSpPr>
              <p:spPr>
                <a:xfrm rot="16200000">
                  <a:off x="6036664" y="2192936"/>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2" name="Half Frame 121"/>
                <p:cNvSpPr/>
                <p:nvPr/>
              </p:nvSpPr>
              <p:spPr>
                <a:xfrm flipH="1">
                  <a:off x="4191000" y="3886200"/>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Donut 122"/>
                <p:cNvSpPr/>
                <p:nvPr/>
              </p:nvSpPr>
              <p:spPr>
                <a:xfrm>
                  <a:off x="4955498" y="2948065"/>
                  <a:ext cx="1693333" cy="1607695"/>
                </a:xfrm>
                <a:prstGeom prst="donut">
                  <a:avLst>
                    <a:gd name="adj" fmla="val 32624"/>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Diamond 123"/>
                <p:cNvSpPr/>
                <p:nvPr/>
              </p:nvSpPr>
              <p:spPr>
                <a:xfrm>
                  <a:off x="5638800" y="29718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iamond 124"/>
                <p:cNvSpPr/>
                <p:nvPr/>
              </p:nvSpPr>
              <p:spPr>
                <a:xfrm>
                  <a:off x="5638800" y="40386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Diamond 125"/>
                <p:cNvSpPr/>
                <p:nvPr/>
              </p:nvSpPr>
              <p:spPr>
                <a:xfrm rot="5400000">
                  <a:off x="5067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p:cNvSpPr/>
                <p:nvPr/>
              </p:nvSpPr>
              <p:spPr>
                <a:xfrm rot="5400000">
                  <a:off x="6210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38"/>
              <p:cNvGrpSpPr/>
              <p:nvPr/>
            </p:nvGrpSpPr>
            <p:grpSpPr>
              <a:xfrm>
                <a:off x="5314014" y="1757596"/>
                <a:ext cx="1776984" cy="1676400"/>
                <a:chOff x="3810000" y="1828800"/>
                <a:chExt cx="4038600" cy="3810000"/>
              </a:xfrm>
            </p:grpSpPr>
            <p:sp>
              <p:nvSpPr>
                <p:cNvPr id="110" name="Half Frame 109"/>
                <p:cNvSpPr/>
                <p:nvPr/>
              </p:nvSpPr>
              <p:spPr>
                <a:xfrm rot="10800000">
                  <a:off x="3810000" y="1828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Half Frame 110"/>
                <p:cNvSpPr/>
                <p:nvPr/>
              </p:nvSpPr>
              <p:spPr>
                <a:xfrm>
                  <a:off x="5791200" y="3733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Half Frame 111"/>
                <p:cNvSpPr/>
                <p:nvPr/>
              </p:nvSpPr>
              <p:spPr>
                <a:xfrm rot="16200000">
                  <a:off x="6036664" y="2192936"/>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Half Frame 112"/>
                <p:cNvSpPr/>
                <p:nvPr/>
              </p:nvSpPr>
              <p:spPr>
                <a:xfrm flipH="1">
                  <a:off x="4191000" y="3886200"/>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Donut 113"/>
                <p:cNvSpPr/>
                <p:nvPr/>
              </p:nvSpPr>
              <p:spPr>
                <a:xfrm>
                  <a:off x="4955498" y="2948065"/>
                  <a:ext cx="1693333" cy="1607695"/>
                </a:xfrm>
                <a:prstGeom prst="donut">
                  <a:avLst>
                    <a:gd name="adj" fmla="val 32624"/>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Diamond 114"/>
                <p:cNvSpPr/>
                <p:nvPr/>
              </p:nvSpPr>
              <p:spPr>
                <a:xfrm>
                  <a:off x="5638800" y="29718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Diamond 115"/>
                <p:cNvSpPr/>
                <p:nvPr/>
              </p:nvSpPr>
              <p:spPr>
                <a:xfrm>
                  <a:off x="5638800" y="40386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iamond 116"/>
                <p:cNvSpPr/>
                <p:nvPr/>
              </p:nvSpPr>
              <p:spPr>
                <a:xfrm rot="5400000">
                  <a:off x="5067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iamond 117"/>
                <p:cNvSpPr/>
                <p:nvPr/>
              </p:nvSpPr>
              <p:spPr>
                <a:xfrm rot="5400000">
                  <a:off x="6210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48"/>
              <p:cNvGrpSpPr/>
              <p:nvPr/>
            </p:nvGrpSpPr>
            <p:grpSpPr>
              <a:xfrm>
                <a:off x="6738077" y="1677648"/>
                <a:ext cx="1776984" cy="1676400"/>
                <a:chOff x="3810000" y="1828800"/>
                <a:chExt cx="4038600" cy="3810000"/>
              </a:xfrm>
            </p:grpSpPr>
            <p:sp>
              <p:nvSpPr>
                <p:cNvPr id="101" name="Half Frame 100"/>
                <p:cNvSpPr/>
                <p:nvPr/>
              </p:nvSpPr>
              <p:spPr>
                <a:xfrm rot="10800000">
                  <a:off x="3810000" y="1828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Half Frame 50"/>
                <p:cNvSpPr/>
                <p:nvPr/>
              </p:nvSpPr>
              <p:spPr>
                <a:xfrm>
                  <a:off x="5791200" y="3733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Half Frame 51"/>
                <p:cNvSpPr/>
                <p:nvPr/>
              </p:nvSpPr>
              <p:spPr>
                <a:xfrm rot="16200000">
                  <a:off x="6036664" y="2192936"/>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Half Frame 52"/>
                <p:cNvSpPr/>
                <p:nvPr/>
              </p:nvSpPr>
              <p:spPr>
                <a:xfrm flipH="1">
                  <a:off x="4191000" y="3886200"/>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Donut 104"/>
                <p:cNvSpPr/>
                <p:nvPr/>
              </p:nvSpPr>
              <p:spPr>
                <a:xfrm>
                  <a:off x="4955498" y="2948065"/>
                  <a:ext cx="1693333" cy="1607695"/>
                </a:xfrm>
                <a:prstGeom prst="donut">
                  <a:avLst>
                    <a:gd name="adj" fmla="val 32624"/>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Diamond 105"/>
                <p:cNvSpPr/>
                <p:nvPr/>
              </p:nvSpPr>
              <p:spPr>
                <a:xfrm>
                  <a:off x="5638800" y="29718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Diamond 106"/>
                <p:cNvSpPr/>
                <p:nvPr/>
              </p:nvSpPr>
              <p:spPr>
                <a:xfrm>
                  <a:off x="5638800" y="40386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Diamond 107"/>
                <p:cNvSpPr/>
                <p:nvPr/>
              </p:nvSpPr>
              <p:spPr>
                <a:xfrm rot="5400000">
                  <a:off x="5067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p:cNvSpPr/>
                <p:nvPr/>
              </p:nvSpPr>
              <p:spPr>
                <a:xfrm rot="5400000">
                  <a:off x="6210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5" name="Group 90"/>
            <p:cNvGrpSpPr/>
            <p:nvPr/>
          </p:nvGrpSpPr>
          <p:grpSpPr>
            <a:xfrm>
              <a:off x="1140502" y="1128010"/>
              <a:ext cx="1722619" cy="206116"/>
              <a:chOff x="3733800" y="723275"/>
              <a:chExt cx="1930420" cy="585867"/>
            </a:xfrm>
          </p:grpSpPr>
          <p:sp>
            <p:nvSpPr>
              <p:cNvPr id="66" name="Rounded Rectangle 15"/>
              <p:cNvSpPr/>
              <p:nvPr/>
            </p:nvSpPr>
            <p:spPr>
              <a:xfrm>
                <a:off x="3733800" y="762000"/>
                <a:ext cx="1930420" cy="533400"/>
              </a:xfrm>
              <a:prstGeom prst="roundRect">
                <a:avLst>
                  <a:gd name="adj" fmla="val 50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59"/>
              <p:cNvGrpSpPr/>
              <p:nvPr/>
            </p:nvGrpSpPr>
            <p:grpSpPr>
              <a:xfrm rot="228535">
                <a:off x="3889947" y="723275"/>
                <a:ext cx="1586459" cy="585867"/>
                <a:chOff x="3810000" y="1677648"/>
                <a:chExt cx="4705061" cy="1827552"/>
              </a:xfrm>
            </p:grpSpPr>
            <p:grpSp>
              <p:nvGrpSpPr>
                <p:cNvPr id="68" name="Group 37"/>
                <p:cNvGrpSpPr/>
                <p:nvPr/>
              </p:nvGrpSpPr>
              <p:grpSpPr>
                <a:xfrm>
                  <a:off x="3810000" y="1828800"/>
                  <a:ext cx="1776984" cy="1676400"/>
                  <a:chOff x="3810000" y="1828800"/>
                  <a:chExt cx="4038600" cy="3810000"/>
                </a:xfrm>
              </p:grpSpPr>
              <p:sp>
                <p:nvSpPr>
                  <p:cNvPr id="89" name="Half Frame 88"/>
                  <p:cNvSpPr/>
                  <p:nvPr/>
                </p:nvSpPr>
                <p:spPr>
                  <a:xfrm rot="10800000">
                    <a:off x="3810000" y="1828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Half Frame 89"/>
                  <p:cNvSpPr/>
                  <p:nvPr/>
                </p:nvSpPr>
                <p:spPr>
                  <a:xfrm>
                    <a:off x="5791200" y="3733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Half Frame 90"/>
                  <p:cNvSpPr/>
                  <p:nvPr/>
                </p:nvSpPr>
                <p:spPr>
                  <a:xfrm rot="16200000">
                    <a:off x="6036664" y="2192936"/>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Half Frame 91"/>
                  <p:cNvSpPr/>
                  <p:nvPr/>
                </p:nvSpPr>
                <p:spPr>
                  <a:xfrm flipH="1">
                    <a:off x="4191000" y="3886200"/>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Donut 92"/>
                  <p:cNvSpPr/>
                  <p:nvPr/>
                </p:nvSpPr>
                <p:spPr>
                  <a:xfrm>
                    <a:off x="4955498" y="2948065"/>
                    <a:ext cx="1693333" cy="1607695"/>
                  </a:xfrm>
                  <a:prstGeom prst="donut">
                    <a:avLst>
                      <a:gd name="adj" fmla="val 32624"/>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Diamond 93"/>
                  <p:cNvSpPr/>
                  <p:nvPr/>
                </p:nvSpPr>
                <p:spPr>
                  <a:xfrm>
                    <a:off x="5638800" y="29718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iamond 94"/>
                  <p:cNvSpPr/>
                  <p:nvPr/>
                </p:nvSpPr>
                <p:spPr>
                  <a:xfrm>
                    <a:off x="5638800" y="40386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Diamond 95"/>
                  <p:cNvSpPr/>
                  <p:nvPr/>
                </p:nvSpPr>
                <p:spPr>
                  <a:xfrm rot="5400000">
                    <a:off x="5067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p:cNvSpPr/>
                  <p:nvPr/>
                </p:nvSpPr>
                <p:spPr>
                  <a:xfrm rot="5400000">
                    <a:off x="6210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38"/>
                <p:cNvGrpSpPr/>
                <p:nvPr/>
              </p:nvGrpSpPr>
              <p:grpSpPr>
                <a:xfrm>
                  <a:off x="5314014" y="1757596"/>
                  <a:ext cx="1776984" cy="1676400"/>
                  <a:chOff x="3810000" y="1828800"/>
                  <a:chExt cx="4038600" cy="3810000"/>
                </a:xfrm>
              </p:grpSpPr>
              <p:sp>
                <p:nvSpPr>
                  <p:cNvPr id="80" name="Half Frame 79"/>
                  <p:cNvSpPr/>
                  <p:nvPr/>
                </p:nvSpPr>
                <p:spPr>
                  <a:xfrm rot="10800000">
                    <a:off x="3810000" y="1828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Half Frame 80"/>
                  <p:cNvSpPr/>
                  <p:nvPr/>
                </p:nvSpPr>
                <p:spPr>
                  <a:xfrm>
                    <a:off x="5791200" y="3733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Half Frame 81"/>
                  <p:cNvSpPr/>
                  <p:nvPr/>
                </p:nvSpPr>
                <p:spPr>
                  <a:xfrm rot="16200000">
                    <a:off x="6036664" y="2192936"/>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Half Frame 82"/>
                  <p:cNvSpPr/>
                  <p:nvPr/>
                </p:nvSpPr>
                <p:spPr>
                  <a:xfrm flipH="1">
                    <a:off x="4191000" y="3886200"/>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Donut 83"/>
                  <p:cNvSpPr/>
                  <p:nvPr/>
                </p:nvSpPr>
                <p:spPr>
                  <a:xfrm>
                    <a:off x="4955498" y="2948065"/>
                    <a:ext cx="1693333" cy="1607695"/>
                  </a:xfrm>
                  <a:prstGeom prst="donut">
                    <a:avLst>
                      <a:gd name="adj" fmla="val 32624"/>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Diamond 84"/>
                  <p:cNvSpPr/>
                  <p:nvPr/>
                </p:nvSpPr>
                <p:spPr>
                  <a:xfrm>
                    <a:off x="5638800" y="29718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Diamond 85"/>
                  <p:cNvSpPr/>
                  <p:nvPr/>
                </p:nvSpPr>
                <p:spPr>
                  <a:xfrm>
                    <a:off x="5638800" y="40386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iamond 86"/>
                  <p:cNvSpPr/>
                  <p:nvPr/>
                </p:nvSpPr>
                <p:spPr>
                  <a:xfrm rot="5400000">
                    <a:off x="5067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Diamond 87"/>
                  <p:cNvSpPr/>
                  <p:nvPr/>
                </p:nvSpPr>
                <p:spPr>
                  <a:xfrm rot="5400000">
                    <a:off x="6210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48"/>
                <p:cNvGrpSpPr/>
                <p:nvPr/>
              </p:nvGrpSpPr>
              <p:grpSpPr>
                <a:xfrm>
                  <a:off x="6738077" y="1677648"/>
                  <a:ext cx="1776984" cy="1676400"/>
                  <a:chOff x="3810000" y="1828800"/>
                  <a:chExt cx="4038600" cy="3810000"/>
                </a:xfrm>
              </p:grpSpPr>
              <p:sp>
                <p:nvSpPr>
                  <p:cNvPr id="71" name="Half Frame 70"/>
                  <p:cNvSpPr/>
                  <p:nvPr/>
                </p:nvSpPr>
                <p:spPr>
                  <a:xfrm rot="10800000">
                    <a:off x="3810000" y="1828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Half Frame 71"/>
                  <p:cNvSpPr/>
                  <p:nvPr/>
                </p:nvSpPr>
                <p:spPr>
                  <a:xfrm>
                    <a:off x="5791200" y="3733800"/>
                    <a:ext cx="2057400" cy="1905000"/>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Half Frame 72"/>
                  <p:cNvSpPr/>
                  <p:nvPr/>
                </p:nvSpPr>
                <p:spPr>
                  <a:xfrm rot="16200000">
                    <a:off x="6036664" y="2192936"/>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Half Frame 73"/>
                  <p:cNvSpPr/>
                  <p:nvPr/>
                </p:nvSpPr>
                <p:spPr>
                  <a:xfrm flipH="1">
                    <a:off x="4191000" y="3886200"/>
                    <a:ext cx="1356610" cy="1390338"/>
                  </a:xfrm>
                  <a:prstGeom prst="halfFram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Donut 74"/>
                  <p:cNvSpPr/>
                  <p:nvPr/>
                </p:nvSpPr>
                <p:spPr>
                  <a:xfrm>
                    <a:off x="4955498" y="2948065"/>
                    <a:ext cx="1693333" cy="1607695"/>
                  </a:xfrm>
                  <a:prstGeom prst="donut">
                    <a:avLst>
                      <a:gd name="adj" fmla="val 32624"/>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Diamond 75"/>
                  <p:cNvSpPr/>
                  <p:nvPr/>
                </p:nvSpPr>
                <p:spPr>
                  <a:xfrm>
                    <a:off x="5638800" y="29718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iamond 76"/>
                  <p:cNvSpPr/>
                  <p:nvPr/>
                </p:nvSpPr>
                <p:spPr>
                  <a:xfrm>
                    <a:off x="5638800" y="40386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p:cNvSpPr/>
                  <p:nvPr/>
                </p:nvSpPr>
                <p:spPr>
                  <a:xfrm rot="5400000">
                    <a:off x="5067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p:cNvSpPr/>
                  <p:nvPr/>
                </p:nvSpPr>
                <p:spPr>
                  <a:xfrm rot="5400000">
                    <a:off x="6210300" y="3467100"/>
                    <a:ext cx="304800" cy="5334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nvGrpSpPr>
          <p:cNvPr id="161" name="Group 160"/>
          <p:cNvGrpSpPr/>
          <p:nvPr/>
        </p:nvGrpSpPr>
        <p:grpSpPr>
          <a:xfrm>
            <a:off x="7774008" y="803194"/>
            <a:ext cx="1349906" cy="2590800"/>
            <a:chOff x="304800" y="466773"/>
            <a:chExt cx="2438400" cy="4679887"/>
          </a:xfrm>
        </p:grpSpPr>
        <p:sp>
          <p:nvSpPr>
            <p:cNvPr id="162" name="Cloud 161"/>
            <p:cNvSpPr/>
            <p:nvPr/>
          </p:nvSpPr>
          <p:spPr>
            <a:xfrm rot="1518698" flipH="1">
              <a:off x="696996" y="641895"/>
              <a:ext cx="1036027" cy="1814534"/>
            </a:xfrm>
            <a:prstGeom prst="clou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Cloud 162"/>
            <p:cNvSpPr/>
            <p:nvPr/>
          </p:nvSpPr>
          <p:spPr>
            <a:xfrm rot="20659987">
              <a:off x="1643959" y="617191"/>
              <a:ext cx="801666" cy="1823031"/>
            </a:xfrm>
            <a:prstGeom prst="clou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2243016" y="3074956"/>
              <a:ext cx="500184" cy="6892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p:nvSpPr>
          <p:spPr>
            <a:xfrm>
              <a:off x="304800" y="2936552"/>
              <a:ext cx="500184" cy="76444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rot="2225333">
              <a:off x="1231250" y="4469525"/>
              <a:ext cx="392724" cy="677135"/>
            </a:xfrm>
            <a:prstGeom prst="ellips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rot="20622370">
              <a:off x="1676400" y="4504465"/>
              <a:ext cx="441568" cy="600935"/>
            </a:xfrm>
            <a:prstGeom prst="ellips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Trapezoid 167"/>
            <p:cNvSpPr/>
            <p:nvPr/>
          </p:nvSpPr>
          <p:spPr>
            <a:xfrm rot="1996156">
              <a:off x="472312" y="2060908"/>
              <a:ext cx="828604" cy="1425120"/>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rapezoid 168"/>
            <p:cNvSpPr/>
            <p:nvPr/>
          </p:nvSpPr>
          <p:spPr>
            <a:xfrm rot="2041752">
              <a:off x="596736" y="1887584"/>
              <a:ext cx="823712" cy="1289946"/>
            </a:xfrm>
            <a:prstGeom prst="trapezoid">
              <a:avLst/>
            </a:prstGeom>
            <a:solidFill>
              <a:srgbClr val="F4DA6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rapezoid 169"/>
            <p:cNvSpPr/>
            <p:nvPr/>
          </p:nvSpPr>
          <p:spPr>
            <a:xfrm rot="19870960">
              <a:off x="1838378" y="2064868"/>
              <a:ext cx="778308" cy="1425120"/>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p:cNvSpPr/>
            <p:nvPr/>
          </p:nvSpPr>
          <p:spPr>
            <a:xfrm rot="20036208">
              <a:off x="1686346" y="1909261"/>
              <a:ext cx="823712" cy="1289946"/>
            </a:xfrm>
            <a:prstGeom prst="trapezoid">
              <a:avLst/>
            </a:prstGeom>
            <a:solidFill>
              <a:srgbClr val="F4DA6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p:cNvSpPr/>
            <p:nvPr/>
          </p:nvSpPr>
          <p:spPr>
            <a:xfrm>
              <a:off x="992554" y="1946398"/>
              <a:ext cx="1187938" cy="2859016"/>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1321568" y="1720685"/>
              <a:ext cx="491984" cy="60189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rapezoid 173"/>
            <p:cNvSpPr/>
            <p:nvPr/>
          </p:nvSpPr>
          <p:spPr>
            <a:xfrm rot="21335299">
              <a:off x="1640514" y="1893719"/>
              <a:ext cx="573620" cy="2693877"/>
            </a:xfrm>
            <a:prstGeom prst="trapezoid">
              <a:avLst/>
            </a:prstGeom>
            <a:solidFill>
              <a:srgbClr val="F4DA6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rapezoid 174"/>
            <p:cNvSpPr/>
            <p:nvPr/>
          </p:nvSpPr>
          <p:spPr>
            <a:xfrm rot="353417">
              <a:off x="978550" y="1870292"/>
              <a:ext cx="573620" cy="2736017"/>
            </a:xfrm>
            <a:prstGeom prst="trapezoid">
              <a:avLst/>
            </a:prstGeom>
            <a:solidFill>
              <a:srgbClr val="F4DA6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990600" y="533400"/>
              <a:ext cx="1189892" cy="1524545"/>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1474350" y="2246140"/>
              <a:ext cx="312616" cy="150474"/>
            </a:xfrm>
            <a:prstGeom prst="rect">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p:cNvSpPr/>
            <p:nvPr/>
          </p:nvSpPr>
          <p:spPr>
            <a:xfrm>
              <a:off x="1455960" y="3356998"/>
              <a:ext cx="312616" cy="150474"/>
            </a:xfrm>
            <a:prstGeom prst="rect">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2"/>
            <p:cNvSpPr/>
            <p:nvPr/>
          </p:nvSpPr>
          <p:spPr>
            <a:xfrm rot="15742615" flipH="1">
              <a:off x="1175578" y="95093"/>
              <a:ext cx="698768" cy="1442128"/>
            </a:xfrm>
            <a:prstGeom prst="clou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rot="17832791">
              <a:off x="742237" y="902367"/>
              <a:ext cx="459771" cy="236128"/>
            </a:xfrm>
            <a:prstGeom prst="ellipse">
              <a:avLst/>
            </a:prstGeom>
            <a:solidFill>
              <a:srgbClr val="927B40"/>
            </a:solidFill>
            <a:ln w="12700">
              <a:solidFill>
                <a:srgbClr val="927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FE780CE9-B4B2-E0FC-5E53-7FA5A8F4D301}"/>
              </a:ext>
            </a:extLst>
          </p:cNvPr>
          <p:cNvGrpSpPr/>
          <p:nvPr/>
        </p:nvGrpSpPr>
        <p:grpSpPr>
          <a:xfrm>
            <a:off x="6617946" y="854291"/>
            <a:ext cx="977248" cy="2410228"/>
            <a:chOff x="3762437" y="740607"/>
            <a:chExt cx="1589984" cy="3921445"/>
          </a:xfrm>
        </p:grpSpPr>
        <p:sp>
          <p:nvSpPr>
            <p:cNvPr id="8" name="Round Diagonal Corner Rectangle 134">
              <a:extLst>
                <a:ext uri="{FF2B5EF4-FFF2-40B4-BE49-F238E27FC236}">
                  <a16:creationId xmlns:a16="http://schemas.microsoft.com/office/drawing/2014/main" id="{07DEA5B6-5D5F-A89F-384F-CABA62260487}"/>
                </a:ext>
              </a:extLst>
            </p:cNvPr>
            <p:cNvSpPr/>
            <p:nvPr/>
          </p:nvSpPr>
          <p:spPr>
            <a:xfrm rot="11827170">
              <a:off x="4510655" y="1060345"/>
              <a:ext cx="729031" cy="1459790"/>
            </a:xfrm>
            <a:prstGeom prst="round2DiagRect">
              <a:avLst>
                <a:gd name="adj1" fmla="val 16667"/>
                <a:gd name="adj2" fmla="val 5000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135">
              <a:extLst>
                <a:ext uri="{FF2B5EF4-FFF2-40B4-BE49-F238E27FC236}">
                  <a16:creationId xmlns:a16="http://schemas.microsoft.com/office/drawing/2014/main" id="{7C98A212-BA58-353A-4767-34709519B975}"/>
                </a:ext>
              </a:extLst>
            </p:cNvPr>
            <p:cNvSpPr/>
            <p:nvPr/>
          </p:nvSpPr>
          <p:spPr>
            <a:xfrm rot="20430397" flipH="1">
              <a:off x="3830448" y="1111819"/>
              <a:ext cx="766449" cy="1427435"/>
            </a:xfrm>
            <a:prstGeom prst="round2DiagRect">
              <a:avLst>
                <a:gd name="adj1" fmla="val 0"/>
                <a:gd name="adj2" fmla="val 5000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4163FFE-A9DC-38A9-477A-B31392BBB8E0}"/>
                </a:ext>
              </a:extLst>
            </p:cNvPr>
            <p:cNvSpPr/>
            <p:nvPr/>
          </p:nvSpPr>
          <p:spPr>
            <a:xfrm>
              <a:off x="4045488" y="940330"/>
              <a:ext cx="1068961" cy="145863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33">
              <a:extLst>
                <a:ext uri="{FF2B5EF4-FFF2-40B4-BE49-F238E27FC236}">
                  <a16:creationId xmlns:a16="http://schemas.microsoft.com/office/drawing/2014/main" id="{C7963745-4798-DED9-FFF0-612C21358599}"/>
                </a:ext>
              </a:extLst>
            </p:cNvPr>
            <p:cNvGrpSpPr/>
            <p:nvPr/>
          </p:nvGrpSpPr>
          <p:grpSpPr>
            <a:xfrm rot="2754858">
              <a:off x="4190267" y="4170571"/>
              <a:ext cx="369227" cy="613736"/>
              <a:chOff x="1676400" y="2133600"/>
              <a:chExt cx="1447800" cy="2088845"/>
            </a:xfrm>
          </p:grpSpPr>
          <p:sp>
            <p:nvSpPr>
              <p:cNvPr id="30" name="Oval 29">
                <a:extLst>
                  <a:ext uri="{FF2B5EF4-FFF2-40B4-BE49-F238E27FC236}">
                    <a16:creationId xmlns:a16="http://schemas.microsoft.com/office/drawing/2014/main" id="{03385E0A-BFCF-F0F3-142D-91BC7C9200FD}"/>
                  </a:ext>
                </a:extLst>
              </p:cNvPr>
              <p:cNvSpPr/>
              <p:nvPr/>
            </p:nvSpPr>
            <p:spPr>
              <a:xfrm>
                <a:off x="1676400" y="2133600"/>
                <a:ext cx="1447800" cy="20574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Moon 30">
                <a:extLst>
                  <a:ext uri="{FF2B5EF4-FFF2-40B4-BE49-F238E27FC236}">
                    <a16:creationId xmlns:a16="http://schemas.microsoft.com/office/drawing/2014/main" id="{9069DECE-3DFB-8011-D190-26277F4A3265}"/>
                  </a:ext>
                </a:extLst>
              </p:cNvPr>
              <p:cNvSpPr/>
              <p:nvPr/>
            </p:nvSpPr>
            <p:spPr>
              <a:xfrm rot="16429614">
                <a:off x="2042866" y="3204410"/>
                <a:ext cx="672490" cy="1363580"/>
              </a:xfrm>
              <a:prstGeom prst="moon">
                <a:avLst>
                  <a:gd name="adj" fmla="val 8750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Moon 31">
                <a:extLst>
                  <a:ext uri="{FF2B5EF4-FFF2-40B4-BE49-F238E27FC236}">
                    <a16:creationId xmlns:a16="http://schemas.microsoft.com/office/drawing/2014/main" id="{8A177C5A-9FEE-F297-F475-C6CA58E39CF9}"/>
                  </a:ext>
                </a:extLst>
              </p:cNvPr>
              <p:cNvSpPr/>
              <p:nvPr/>
            </p:nvSpPr>
            <p:spPr>
              <a:xfrm rot="5400000">
                <a:off x="2031790" y="2496488"/>
                <a:ext cx="718282" cy="1364105"/>
              </a:xfrm>
              <a:prstGeom prst="moon">
                <a:avLst>
                  <a:gd name="adj" fmla="val 34385"/>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45">
              <a:extLst>
                <a:ext uri="{FF2B5EF4-FFF2-40B4-BE49-F238E27FC236}">
                  <a16:creationId xmlns:a16="http://schemas.microsoft.com/office/drawing/2014/main" id="{716A5E4C-EF67-F3EB-878E-4BC01FEFF71B}"/>
                </a:ext>
              </a:extLst>
            </p:cNvPr>
            <p:cNvGrpSpPr/>
            <p:nvPr/>
          </p:nvGrpSpPr>
          <p:grpSpPr>
            <a:xfrm rot="18845142" flipH="1">
              <a:off x="4504411" y="4088135"/>
              <a:ext cx="401557" cy="619211"/>
              <a:chOff x="1676400" y="2133600"/>
              <a:chExt cx="1447800" cy="2088845"/>
            </a:xfrm>
          </p:grpSpPr>
          <p:sp>
            <p:nvSpPr>
              <p:cNvPr id="27" name="Oval 26">
                <a:extLst>
                  <a:ext uri="{FF2B5EF4-FFF2-40B4-BE49-F238E27FC236}">
                    <a16:creationId xmlns:a16="http://schemas.microsoft.com/office/drawing/2014/main" id="{65A7F480-1141-7928-BB13-25AC70E7E82C}"/>
                  </a:ext>
                </a:extLst>
              </p:cNvPr>
              <p:cNvSpPr/>
              <p:nvPr/>
            </p:nvSpPr>
            <p:spPr>
              <a:xfrm>
                <a:off x="1676400" y="2133600"/>
                <a:ext cx="1447800" cy="20574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Moon 27">
                <a:extLst>
                  <a:ext uri="{FF2B5EF4-FFF2-40B4-BE49-F238E27FC236}">
                    <a16:creationId xmlns:a16="http://schemas.microsoft.com/office/drawing/2014/main" id="{1EEF1611-1407-ABD5-7A12-D9552B6C18C1}"/>
                  </a:ext>
                </a:extLst>
              </p:cNvPr>
              <p:cNvSpPr/>
              <p:nvPr/>
            </p:nvSpPr>
            <p:spPr>
              <a:xfrm rot="16429614">
                <a:off x="2042866" y="3204410"/>
                <a:ext cx="672490" cy="1363580"/>
              </a:xfrm>
              <a:prstGeom prst="moon">
                <a:avLst>
                  <a:gd name="adj" fmla="val 8750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Moon 28">
                <a:extLst>
                  <a:ext uri="{FF2B5EF4-FFF2-40B4-BE49-F238E27FC236}">
                    <a16:creationId xmlns:a16="http://schemas.microsoft.com/office/drawing/2014/main" id="{606960CE-EEB2-D20A-9249-6AFDF2B075B0}"/>
                  </a:ext>
                </a:extLst>
              </p:cNvPr>
              <p:cNvSpPr/>
              <p:nvPr/>
            </p:nvSpPr>
            <p:spPr>
              <a:xfrm rot="5400000">
                <a:off x="2031790" y="2496488"/>
                <a:ext cx="718282" cy="1364105"/>
              </a:xfrm>
              <a:prstGeom prst="moon">
                <a:avLst>
                  <a:gd name="adj" fmla="val 34385"/>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49">
              <a:extLst>
                <a:ext uri="{FF2B5EF4-FFF2-40B4-BE49-F238E27FC236}">
                  <a16:creationId xmlns:a16="http://schemas.microsoft.com/office/drawing/2014/main" id="{EEC4F95E-0767-C700-9E01-447E0FCA900A}"/>
                </a:ext>
              </a:extLst>
            </p:cNvPr>
            <p:cNvGrpSpPr/>
            <p:nvPr/>
          </p:nvGrpSpPr>
          <p:grpSpPr>
            <a:xfrm>
              <a:off x="3799881" y="2317029"/>
              <a:ext cx="1552540" cy="2048260"/>
              <a:chOff x="4419600" y="2060454"/>
              <a:chExt cx="3045502" cy="4187946"/>
            </a:xfrm>
          </p:grpSpPr>
          <p:sp>
            <p:nvSpPr>
              <p:cNvPr id="18" name="Oval 17">
                <a:extLst>
                  <a:ext uri="{FF2B5EF4-FFF2-40B4-BE49-F238E27FC236}">
                    <a16:creationId xmlns:a16="http://schemas.microsoft.com/office/drawing/2014/main" id="{76E263C5-EBF4-E8F9-7425-C9AB5D226F83}"/>
                  </a:ext>
                </a:extLst>
              </p:cNvPr>
              <p:cNvSpPr/>
              <p:nvPr/>
            </p:nvSpPr>
            <p:spPr>
              <a:xfrm>
                <a:off x="6890479" y="3785016"/>
                <a:ext cx="574623" cy="84444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2FBF029-49AE-300A-239B-A6152D2E6212}"/>
                  </a:ext>
                </a:extLst>
              </p:cNvPr>
              <p:cNvSpPr/>
              <p:nvPr/>
            </p:nvSpPr>
            <p:spPr>
              <a:xfrm>
                <a:off x="4419600" y="3810000"/>
                <a:ext cx="574623" cy="84444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id="{39CFB77E-7CEE-8BB6-892B-BD0DE791845A}"/>
                  </a:ext>
                </a:extLst>
              </p:cNvPr>
              <p:cNvSpPr/>
              <p:nvPr/>
            </p:nvSpPr>
            <p:spPr>
              <a:xfrm rot="20102191">
                <a:off x="6267526" y="2091421"/>
                <a:ext cx="990600" cy="2115430"/>
              </a:xfrm>
              <a:prstGeom prst="trapezoid">
                <a:avLst>
                  <a:gd name="adj" fmla="val 34133"/>
                </a:avLst>
              </a:prstGeom>
              <a:solidFill>
                <a:srgbClr val="D8AE6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a:extLst>
                  <a:ext uri="{FF2B5EF4-FFF2-40B4-BE49-F238E27FC236}">
                    <a16:creationId xmlns:a16="http://schemas.microsoft.com/office/drawing/2014/main" id="{7A859251-7D7D-F2D6-8B37-FF3FBAD5D845}"/>
                  </a:ext>
                </a:extLst>
              </p:cNvPr>
              <p:cNvSpPr/>
              <p:nvPr/>
            </p:nvSpPr>
            <p:spPr>
              <a:xfrm rot="1327004">
                <a:off x="4648115" y="2060454"/>
                <a:ext cx="990600" cy="2115430"/>
              </a:xfrm>
              <a:prstGeom prst="trapezoid">
                <a:avLst>
                  <a:gd name="adj" fmla="val 34133"/>
                </a:avLst>
              </a:prstGeom>
              <a:solidFill>
                <a:srgbClr val="D8AE6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a16="http://schemas.microsoft.com/office/drawing/2014/main" id="{E58EA5F3-9224-C428-03F1-B109FFDA6F0A}"/>
                  </a:ext>
                </a:extLst>
              </p:cNvPr>
              <p:cNvSpPr/>
              <p:nvPr/>
            </p:nvSpPr>
            <p:spPr>
              <a:xfrm>
                <a:off x="4876800" y="2133600"/>
                <a:ext cx="2133600" cy="4114800"/>
              </a:xfrm>
              <a:prstGeom prst="trapezoid">
                <a:avLst/>
              </a:prstGeom>
              <a:solidFill>
                <a:srgbClr val="D8AE6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816AB544-8649-77C0-859A-714556E1E46A}"/>
                  </a:ext>
                </a:extLst>
              </p:cNvPr>
              <p:cNvSpPr/>
              <p:nvPr/>
            </p:nvSpPr>
            <p:spPr>
              <a:xfrm rot="10800000">
                <a:off x="5638800" y="2133600"/>
                <a:ext cx="609600" cy="762000"/>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1AAC4C8-7507-30E9-2810-336B8CB0A36C}"/>
                  </a:ext>
                </a:extLst>
              </p:cNvPr>
              <p:cNvSpPr/>
              <p:nvPr/>
            </p:nvSpPr>
            <p:spPr>
              <a:xfrm>
                <a:off x="5181600" y="4419600"/>
                <a:ext cx="1524000" cy="228600"/>
              </a:xfrm>
              <a:prstGeom prst="rect">
                <a:avLst/>
              </a:prstGeom>
              <a:solidFill>
                <a:schemeClr val="bg2">
                  <a:lumMod val="1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a:extLst>
                  <a:ext uri="{FF2B5EF4-FFF2-40B4-BE49-F238E27FC236}">
                    <a16:creationId xmlns:a16="http://schemas.microsoft.com/office/drawing/2014/main" id="{C5F5EC0F-3A68-E657-4872-F05A4EE77B56}"/>
                  </a:ext>
                </a:extLst>
              </p:cNvPr>
              <p:cNvSpPr/>
              <p:nvPr/>
            </p:nvSpPr>
            <p:spPr>
              <a:xfrm rot="366654" flipH="1">
                <a:off x="4944218" y="2084003"/>
                <a:ext cx="706763" cy="3877254"/>
              </a:xfrm>
              <a:prstGeom prst="trapezoid">
                <a:avLst>
                  <a:gd name="adj" fmla="val 34133"/>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a:extLst>
                  <a:ext uri="{FF2B5EF4-FFF2-40B4-BE49-F238E27FC236}">
                    <a16:creationId xmlns:a16="http://schemas.microsoft.com/office/drawing/2014/main" id="{36D28F2A-50C7-6CCD-9F7A-6A4DAA89BB33}"/>
                  </a:ext>
                </a:extLst>
              </p:cNvPr>
              <p:cNvSpPr/>
              <p:nvPr/>
            </p:nvSpPr>
            <p:spPr>
              <a:xfrm rot="21233346">
                <a:off x="6224662" y="2067736"/>
                <a:ext cx="706763" cy="3886573"/>
              </a:xfrm>
              <a:prstGeom prst="trapezoid">
                <a:avLst>
                  <a:gd name="adj" fmla="val 34133"/>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Freeform: Shape 13">
              <a:extLst>
                <a:ext uri="{FF2B5EF4-FFF2-40B4-BE49-F238E27FC236}">
                  <a16:creationId xmlns:a16="http://schemas.microsoft.com/office/drawing/2014/main" id="{904AD0F0-DFE6-85E6-2222-9F2FCC81FDE3}"/>
                </a:ext>
              </a:extLst>
            </p:cNvPr>
            <p:cNvSpPr/>
            <p:nvPr/>
          </p:nvSpPr>
          <p:spPr>
            <a:xfrm rot="18980693">
              <a:off x="4013782" y="740607"/>
              <a:ext cx="969482" cy="906897"/>
            </a:xfrm>
            <a:custGeom>
              <a:avLst/>
              <a:gdLst>
                <a:gd name="csX0" fmla="*/ 706781 w 969482"/>
                <a:gd name="csY0" fmla="*/ 168934 h 906897"/>
                <a:gd name="csX1" fmla="*/ 714320 w 969482"/>
                <a:gd name="csY1" fmla="*/ 271979 h 906897"/>
                <a:gd name="csX2" fmla="*/ 689024 w 969482"/>
                <a:gd name="csY2" fmla="*/ 316958 h 906897"/>
                <a:gd name="csX3" fmla="*/ 695324 w 969482"/>
                <a:gd name="csY3" fmla="*/ 316958 h 906897"/>
                <a:gd name="csX4" fmla="*/ 969482 w 969482"/>
                <a:gd name="csY4" fmla="*/ 591116 h 906897"/>
                <a:gd name="csX5" fmla="*/ 969481 w 969482"/>
                <a:gd name="csY5" fmla="*/ 815509 h 906897"/>
                <a:gd name="csX6" fmla="*/ 878093 w 969482"/>
                <a:gd name="csY6" fmla="*/ 906897 h 906897"/>
                <a:gd name="csX7" fmla="*/ 695324 w 969482"/>
                <a:gd name="csY7" fmla="*/ 906897 h 906897"/>
                <a:gd name="csX8" fmla="*/ 421166 w 969482"/>
                <a:gd name="csY8" fmla="*/ 632739 h 906897"/>
                <a:gd name="csX9" fmla="*/ 421166 w 969482"/>
                <a:gd name="csY9" fmla="*/ 570113 h 906897"/>
                <a:gd name="csX10" fmla="*/ 346786 w 969482"/>
                <a:gd name="csY10" fmla="*/ 576143 h 906897"/>
                <a:gd name="csX11" fmla="*/ 240857 w 969482"/>
                <a:gd name="csY11" fmla="*/ 541849 h 906897"/>
                <a:gd name="csX12" fmla="*/ 47665 w 969482"/>
                <a:gd name="csY12" fmla="*/ 433198 h 906897"/>
                <a:gd name="csX13" fmla="*/ 12016 w 969482"/>
                <a:gd name="csY13" fmla="*/ 305917 h 906897"/>
                <a:gd name="csX14" fmla="*/ 103644 w 969482"/>
                <a:gd name="csY14" fmla="*/ 142992 h 906897"/>
                <a:gd name="csX15" fmla="*/ 485479 w 969482"/>
                <a:gd name="csY15" fmla="*/ 36047 h 906897"/>
                <a:gd name="csX16" fmla="*/ 678671 w 969482"/>
                <a:gd name="csY16" fmla="*/ 144698 h 906897"/>
                <a:gd name="csX17" fmla="*/ 706781 w 969482"/>
                <a:gd name="csY17" fmla="*/ 168934 h 9068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969482" h="906897">
                  <a:moveTo>
                    <a:pt x="706781" y="168934"/>
                  </a:moveTo>
                  <a:cubicBezTo>
                    <a:pt x="729065" y="197745"/>
                    <a:pt x="733298" y="238236"/>
                    <a:pt x="714320" y="271979"/>
                  </a:cubicBezTo>
                  <a:lnTo>
                    <a:pt x="689024" y="316958"/>
                  </a:lnTo>
                  <a:lnTo>
                    <a:pt x="695324" y="316958"/>
                  </a:lnTo>
                  <a:cubicBezTo>
                    <a:pt x="846737" y="316958"/>
                    <a:pt x="969482" y="439703"/>
                    <a:pt x="969482" y="591116"/>
                  </a:cubicBezTo>
                  <a:cubicBezTo>
                    <a:pt x="969482" y="665914"/>
                    <a:pt x="969481" y="740711"/>
                    <a:pt x="969481" y="815509"/>
                  </a:cubicBezTo>
                  <a:cubicBezTo>
                    <a:pt x="969481" y="865981"/>
                    <a:pt x="928565" y="906897"/>
                    <a:pt x="878093" y="906897"/>
                  </a:cubicBezTo>
                  <a:lnTo>
                    <a:pt x="695324" y="906897"/>
                  </a:lnTo>
                  <a:cubicBezTo>
                    <a:pt x="543911" y="906897"/>
                    <a:pt x="421166" y="784152"/>
                    <a:pt x="421166" y="632739"/>
                  </a:cubicBezTo>
                  <a:lnTo>
                    <a:pt x="421166" y="570113"/>
                  </a:lnTo>
                  <a:lnTo>
                    <a:pt x="346786" y="576143"/>
                  </a:lnTo>
                  <a:cubicBezTo>
                    <a:pt x="310593" y="572067"/>
                    <a:pt x="274600" y="560826"/>
                    <a:pt x="240857" y="541849"/>
                  </a:cubicBezTo>
                  <a:lnTo>
                    <a:pt x="47665" y="433198"/>
                  </a:lnTo>
                  <a:cubicBezTo>
                    <a:pt x="2673" y="407895"/>
                    <a:pt x="-13288" y="350909"/>
                    <a:pt x="12016" y="305917"/>
                  </a:cubicBezTo>
                  <a:lnTo>
                    <a:pt x="103644" y="142992"/>
                  </a:lnTo>
                  <a:cubicBezTo>
                    <a:pt x="179553" y="8020"/>
                    <a:pt x="350506" y="-39862"/>
                    <a:pt x="485479" y="36047"/>
                  </a:cubicBezTo>
                  <a:lnTo>
                    <a:pt x="678671" y="144698"/>
                  </a:lnTo>
                  <a:cubicBezTo>
                    <a:pt x="689919" y="151024"/>
                    <a:pt x="699352" y="159330"/>
                    <a:pt x="706781" y="168934"/>
                  </a:cubicBezTo>
                  <a:close/>
                </a:path>
              </a:pathLst>
            </a:cu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ound Diagonal Corner Rectangle 142">
              <a:extLst>
                <a:ext uri="{FF2B5EF4-FFF2-40B4-BE49-F238E27FC236}">
                  <a16:creationId xmlns:a16="http://schemas.microsoft.com/office/drawing/2014/main" id="{1C7E2ACB-572D-F7A9-AF5B-47FB6F05352B}"/>
                </a:ext>
              </a:extLst>
            </p:cNvPr>
            <p:cNvSpPr/>
            <p:nvPr/>
          </p:nvSpPr>
          <p:spPr>
            <a:xfrm rot="18574207">
              <a:off x="4233860" y="1971447"/>
              <a:ext cx="631935" cy="595502"/>
            </a:xfrm>
            <a:prstGeom prst="round2DiagRect">
              <a:avLst>
                <a:gd name="adj1" fmla="val 16667"/>
                <a:gd name="adj2" fmla="val 5000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5D1EAAA-97DA-FD6B-4C71-D678F0F93AF8}"/>
                </a:ext>
              </a:extLst>
            </p:cNvPr>
            <p:cNvSpPr/>
            <p:nvPr/>
          </p:nvSpPr>
          <p:spPr>
            <a:xfrm>
              <a:off x="4421406" y="2033631"/>
              <a:ext cx="234603" cy="11906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54FEBE1-2374-9E0F-3E1C-C5403121736E}"/>
                </a:ext>
              </a:extLst>
            </p:cNvPr>
            <p:cNvSpPr/>
            <p:nvPr/>
          </p:nvSpPr>
          <p:spPr>
            <a:xfrm>
              <a:off x="3762437" y="1246811"/>
              <a:ext cx="1552540" cy="163861"/>
            </a:xfrm>
            <a:prstGeom prst="rect">
              <a:avLst/>
            </a:prstGeom>
            <a:solidFill>
              <a:srgbClr val="F1DE8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EEABA0B4-FE74-BBC8-B128-C8F688390DE2}"/>
              </a:ext>
            </a:extLst>
          </p:cNvPr>
          <p:cNvGrpSpPr/>
          <p:nvPr/>
        </p:nvGrpSpPr>
        <p:grpSpPr>
          <a:xfrm>
            <a:off x="6916059" y="3592714"/>
            <a:ext cx="2786289" cy="2194220"/>
            <a:chOff x="7749918" y="810219"/>
            <a:chExt cx="2786289" cy="2194220"/>
          </a:xfrm>
        </p:grpSpPr>
        <p:grpSp>
          <p:nvGrpSpPr>
            <p:cNvPr id="34" name="Group 33">
              <a:extLst>
                <a:ext uri="{FF2B5EF4-FFF2-40B4-BE49-F238E27FC236}">
                  <a16:creationId xmlns:a16="http://schemas.microsoft.com/office/drawing/2014/main" id="{94F2E4CA-C1C1-B1E3-1A65-E949212A2EC7}"/>
                </a:ext>
              </a:extLst>
            </p:cNvPr>
            <p:cNvGrpSpPr/>
            <p:nvPr/>
          </p:nvGrpSpPr>
          <p:grpSpPr>
            <a:xfrm>
              <a:off x="7749918" y="810219"/>
              <a:ext cx="2786289" cy="2194220"/>
              <a:chOff x="1371600" y="1219200"/>
              <a:chExt cx="4800600" cy="3780503"/>
            </a:xfrm>
          </p:grpSpPr>
          <p:sp>
            <p:nvSpPr>
              <p:cNvPr id="36" name="Rounded Rectangle 181">
                <a:extLst>
                  <a:ext uri="{FF2B5EF4-FFF2-40B4-BE49-F238E27FC236}">
                    <a16:creationId xmlns:a16="http://schemas.microsoft.com/office/drawing/2014/main" id="{60C1D16B-4F4B-6627-5E7C-6A25E127130F}"/>
                  </a:ext>
                </a:extLst>
              </p:cNvPr>
              <p:cNvSpPr/>
              <p:nvPr/>
            </p:nvSpPr>
            <p:spPr>
              <a:xfrm>
                <a:off x="3384140" y="3795252"/>
                <a:ext cx="647700" cy="9525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182">
                <a:extLst>
                  <a:ext uri="{FF2B5EF4-FFF2-40B4-BE49-F238E27FC236}">
                    <a16:creationId xmlns:a16="http://schemas.microsoft.com/office/drawing/2014/main" id="{2EE17EEC-9BF9-600E-B7A7-E10893BC12FE}"/>
                  </a:ext>
                </a:extLst>
              </p:cNvPr>
              <p:cNvSpPr/>
              <p:nvPr/>
            </p:nvSpPr>
            <p:spPr>
              <a:xfrm>
                <a:off x="1371600" y="1219200"/>
                <a:ext cx="4800600" cy="27432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183">
                <a:extLst>
                  <a:ext uri="{FF2B5EF4-FFF2-40B4-BE49-F238E27FC236}">
                    <a16:creationId xmlns:a16="http://schemas.microsoft.com/office/drawing/2014/main" id="{CB860483-CAF9-DB9A-64DF-B8A59E97C5C6}"/>
                  </a:ext>
                </a:extLst>
              </p:cNvPr>
              <p:cNvSpPr/>
              <p:nvPr/>
            </p:nvSpPr>
            <p:spPr>
              <a:xfrm>
                <a:off x="1524000" y="1371600"/>
                <a:ext cx="4495800" cy="2438400"/>
              </a:xfrm>
              <a:prstGeom prst="round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184">
                <a:extLst>
                  <a:ext uri="{FF2B5EF4-FFF2-40B4-BE49-F238E27FC236}">
                    <a16:creationId xmlns:a16="http://schemas.microsoft.com/office/drawing/2014/main" id="{9BAB7564-EE02-D22B-3930-07849DC3F33B}"/>
                  </a:ext>
                </a:extLst>
              </p:cNvPr>
              <p:cNvSpPr/>
              <p:nvPr/>
            </p:nvSpPr>
            <p:spPr>
              <a:xfrm>
                <a:off x="2050025" y="4715797"/>
                <a:ext cx="3480619" cy="28390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a:extLst>
                <a:ext uri="{FF2B5EF4-FFF2-40B4-BE49-F238E27FC236}">
                  <a16:creationId xmlns:a16="http://schemas.microsoft.com/office/drawing/2014/main" id="{79C5806A-F4DE-E866-902D-4848366D83CB}"/>
                </a:ext>
              </a:extLst>
            </p:cNvPr>
            <p:cNvPicPr>
              <a:picLocks noChangeAspect="1"/>
            </p:cNvPicPr>
            <p:nvPr/>
          </p:nvPicPr>
          <p:blipFill>
            <a:blip r:embed="rId3"/>
            <a:stretch>
              <a:fillRect/>
            </a:stretch>
          </p:blipFill>
          <p:spPr>
            <a:xfrm>
              <a:off x="7876171" y="845373"/>
              <a:ext cx="2572109" cy="1505160"/>
            </a:xfrm>
            <a:prstGeom prst="rect">
              <a:avLst/>
            </a:prstGeom>
            <a:ln>
              <a:noFill/>
            </a:ln>
            <a:effectLst>
              <a:softEdge rad="112500"/>
            </a:effectLst>
          </p:spPr>
        </p:pic>
      </p:grpSp>
      <p:pic>
        <p:nvPicPr>
          <p:cNvPr id="41" name="Picture 40">
            <a:extLst>
              <a:ext uri="{FF2B5EF4-FFF2-40B4-BE49-F238E27FC236}">
                <a16:creationId xmlns:a16="http://schemas.microsoft.com/office/drawing/2014/main" id="{A4094107-43C5-9A8B-4193-2280893ED3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46" y="118687"/>
            <a:ext cx="866423" cy="1151328"/>
          </a:xfrm>
          <a:prstGeom prst="rect">
            <a:avLst/>
          </a:prstGeom>
        </p:spPr>
      </p:pic>
    </p:spTree>
    <p:extLst>
      <p:ext uri="{BB962C8B-B14F-4D97-AF65-F5344CB8AC3E}">
        <p14:creationId xmlns:p14="http://schemas.microsoft.com/office/powerpoint/2010/main" val="356359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161"/>
                                        </p:tgtEl>
                                        <p:attrNameLst>
                                          <p:attrName>style.visibility</p:attrName>
                                        </p:attrNameLst>
                                      </p:cBhvr>
                                      <p:to>
                                        <p:strVal val="visible"/>
                                      </p:to>
                                    </p:set>
                                    <p:animEffect transition="in" filter="wipe(down)">
                                      <p:cBhvr>
                                        <p:cTn id="9" dur="580">
                                          <p:stCondLst>
                                            <p:cond delay="0"/>
                                          </p:stCondLst>
                                        </p:cTn>
                                        <p:tgtEl>
                                          <p:spTgt spid="161"/>
                                        </p:tgtEl>
                                      </p:cBhvr>
                                    </p:animEffect>
                                    <p:anim calcmode="lin" valueType="num">
                                      <p:cBhvr>
                                        <p:cTn id="10" dur="1822" tmFilter="0,0; 0.14,0.36; 0.43,0.73; 0.71,0.91; 1.0,1.0">
                                          <p:stCondLst>
                                            <p:cond delay="0"/>
                                          </p:stCondLst>
                                        </p:cTn>
                                        <p:tgtEl>
                                          <p:spTgt spid="161"/>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161"/>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161"/>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161"/>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161"/>
                                        </p:tgtEl>
                                        <p:attrNameLst>
                                          <p:attrName>ppt_y</p:attrName>
                                        </p:attrNameLst>
                                      </p:cBhvr>
                                      <p:tavLst>
                                        <p:tav tm="0" fmla="#ppt_y-sin(pi*$)/81">
                                          <p:val>
                                            <p:fltVal val="0"/>
                                          </p:val>
                                        </p:tav>
                                        <p:tav tm="100000">
                                          <p:val>
                                            <p:fltVal val="1"/>
                                          </p:val>
                                        </p:tav>
                                      </p:tavLst>
                                    </p:anim>
                                    <p:animScale>
                                      <p:cBhvr>
                                        <p:cTn id="15" dur="26">
                                          <p:stCondLst>
                                            <p:cond delay="650"/>
                                          </p:stCondLst>
                                        </p:cTn>
                                        <p:tgtEl>
                                          <p:spTgt spid="161"/>
                                        </p:tgtEl>
                                      </p:cBhvr>
                                      <p:to x="100000" y="60000"/>
                                    </p:animScale>
                                    <p:animScale>
                                      <p:cBhvr>
                                        <p:cTn id="16" dur="166" decel="50000">
                                          <p:stCondLst>
                                            <p:cond delay="676"/>
                                          </p:stCondLst>
                                        </p:cTn>
                                        <p:tgtEl>
                                          <p:spTgt spid="161"/>
                                        </p:tgtEl>
                                      </p:cBhvr>
                                      <p:to x="100000" y="100000"/>
                                    </p:animScale>
                                    <p:animScale>
                                      <p:cBhvr>
                                        <p:cTn id="17" dur="26">
                                          <p:stCondLst>
                                            <p:cond delay="1312"/>
                                          </p:stCondLst>
                                        </p:cTn>
                                        <p:tgtEl>
                                          <p:spTgt spid="161"/>
                                        </p:tgtEl>
                                      </p:cBhvr>
                                      <p:to x="100000" y="80000"/>
                                    </p:animScale>
                                    <p:animScale>
                                      <p:cBhvr>
                                        <p:cTn id="18" dur="166" decel="50000">
                                          <p:stCondLst>
                                            <p:cond delay="1338"/>
                                          </p:stCondLst>
                                        </p:cTn>
                                        <p:tgtEl>
                                          <p:spTgt spid="161"/>
                                        </p:tgtEl>
                                      </p:cBhvr>
                                      <p:to x="100000" y="100000"/>
                                    </p:animScale>
                                    <p:animScale>
                                      <p:cBhvr>
                                        <p:cTn id="19" dur="26">
                                          <p:stCondLst>
                                            <p:cond delay="1642"/>
                                          </p:stCondLst>
                                        </p:cTn>
                                        <p:tgtEl>
                                          <p:spTgt spid="161"/>
                                        </p:tgtEl>
                                      </p:cBhvr>
                                      <p:to x="100000" y="90000"/>
                                    </p:animScale>
                                    <p:animScale>
                                      <p:cBhvr>
                                        <p:cTn id="20" dur="166" decel="50000">
                                          <p:stCondLst>
                                            <p:cond delay="1668"/>
                                          </p:stCondLst>
                                        </p:cTn>
                                        <p:tgtEl>
                                          <p:spTgt spid="161"/>
                                        </p:tgtEl>
                                      </p:cBhvr>
                                      <p:to x="100000" y="100000"/>
                                    </p:animScale>
                                    <p:animScale>
                                      <p:cBhvr>
                                        <p:cTn id="21" dur="26">
                                          <p:stCondLst>
                                            <p:cond delay="1808"/>
                                          </p:stCondLst>
                                        </p:cTn>
                                        <p:tgtEl>
                                          <p:spTgt spid="161"/>
                                        </p:tgtEl>
                                      </p:cBhvr>
                                      <p:to x="100000" y="95000"/>
                                    </p:animScale>
                                    <p:animScale>
                                      <p:cBhvr>
                                        <p:cTn id="22" dur="166" decel="50000">
                                          <p:stCondLst>
                                            <p:cond delay="1834"/>
                                          </p:stCondLst>
                                        </p:cTn>
                                        <p:tgtEl>
                                          <p:spTgt spid="161"/>
                                        </p:tgtEl>
                                      </p:cBhvr>
                                      <p:to x="100000" y="100000"/>
                                    </p:animScale>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26"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down)">
                                      <p:cBhvr>
                                        <p:cTn id="27" dur="580">
                                          <p:stCondLst>
                                            <p:cond delay="0"/>
                                          </p:stCondLst>
                                        </p:cTn>
                                        <p:tgtEl>
                                          <p:spTgt spid="49"/>
                                        </p:tgtEl>
                                      </p:cBhvr>
                                    </p:animEffect>
                                    <p:anim calcmode="lin" valueType="num">
                                      <p:cBhvr>
                                        <p:cTn id="28"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33" dur="26">
                                          <p:stCondLst>
                                            <p:cond delay="650"/>
                                          </p:stCondLst>
                                        </p:cTn>
                                        <p:tgtEl>
                                          <p:spTgt spid="49"/>
                                        </p:tgtEl>
                                      </p:cBhvr>
                                      <p:to x="100000" y="60000"/>
                                    </p:animScale>
                                    <p:animScale>
                                      <p:cBhvr>
                                        <p:cTn id="34" dur="166" decel="50000">
                                          <p:stCondLst>
                                            <p:cond delay="676"/>
                                          </p:stCondLst>
                                        </p:cTn>
                                        <p:tgtEl>
                                          <p:spTgt spid="49"/>
                                        </p:tgtEl>
                                      </p:cBhvr>
                                      <p:to x="100000" y="100000"/>
                                    </p:animScale>
                                    <p:animScale>
                                      <p:cBhvr>
                                        <p:cTn id="35" dur="26">
                                          <p:stCondLst>
                                            <p:cond delay="1312"/>
                                          </p:stCondLst>
                                        </p:cTn>
                                        <p:tgtEl>
                                          <p:spTgt spid="49"/>
                                        </p:tgtEl>
                                      </p:cBhvr>
                                      <p:to x="100000" y="80000"/>
                                    </p:animScale>
                                    <p:animScale>
                                      <p:cBhvr>
                                        <p:cTn id="36" dur="166" decel="50000">
                                          <p:stCondLst>
                                            <p:cond delay="1338"/>
                                          </p:stCondLst>
                                        </p:cTn>
                                        <p:tgtEl>
                                          <p:spTgt spid="49"/>
                                        </p:tgtEl>
                                      </p:cBhvr>
                                      <p:to x="100000" y="100000"/>
                                    </p:animScale>
                                    <p:animScale>
                                      <p:cBhvr>
                                        <p:cTn id="37" dur="26">
                                          <p:stCondLst>
                                            <p:cond delay="1642"/>
                                          </p:stCondLst>
                                        </p:cTn>
                                        <p:tgtEl>
                                          <p:spTgt spid="49"/>
                                        </p:tgtEl>
                                      </p:cBhvr>
                                      <p:to x="100000" y="90000"/>
                                    </p:animScale>
                                    <p:animScale>
                                      <p:cBhvr>
                                        <p:cTn id="38" dur="166" decel="50000">
                                          <p:stCondLst>
                                            <p:cond delay="1668"/>
                                          </p:stCondLst>
                                        </p:cTn>
                                        <p:tgtEl>
                                          <p:spTgt spid="49"/>
                                        </p:tgtEl>
                                      </p:cBhvr>
                                      <p:to x="100000" y="100000"/>
                                    </p:animScale>
                                    <p:animScale>
                                      <p:cBhvr>
                                        <p:cTn id="39" dur="26">
                                          <p:stCondLst>
                                            <p:cond delay="1808"/>
                                          </p:stCondLst>
                                        </p:cTn>
                                        <p:tgtEl>
                                          <p:spTgt spid="49"/>
                                        </p:tgtEl>
                                      </p:cBhvr>
                                      <p:to x="100000" y="95000"/>
                                    </p:animScale>
                                    <p:animScale>
                                      <p:cBhvr>
                                        <p:cTn id="40" dur="166" decel="50000">
                                          <p:stCondLst>
                                            <p:cond delay="1834"/>
                                          </p:stCondLst>
                                        </p:cTn>
                                        <p:tgtEl>
                                          <p:spTgt spid="49"/>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8"/>
                                        </p:tgtEl>
                                        <p:attrNameLst>
                                          <p:attrName>style.visibility</p:attrName>
                                        </p:attrNameLst>
                                      </p:cBhvr>
                                      <p:to>
                                        <p:strVal val="visible"/>
                                      </p:to>
                                    </p:set>
                                  </p:childTnLst>
                                </p:cTn>
                              </p:par>
                              <p:par>
                                <p:cTn id="53" presetID="10"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33:12-19</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Righteousness VS Wickedness</a:t>
            </a:r>
          </a:p>
        </p:txBody>
      </p:sp>
      <p:sp>
        <p:nvSpPr>
          <p:cNvPr id="48" name="TextBox 47"/>
          <p:cNvSpPr txBox="1"/>
          <p:nvPr/>
        </p:nvSpPr>
        <p:spPr>
          <a:xfrm>
            <a:off x="4757055" y="907776"/>
            <a:ext cx="6949076" cy="461665"/>
          </a:xfrm>
          <a:prstGeom prst="rect">
            <a:avLst/>
          </a:prstGeom>
          <a:noFill/>
        </p:spPr>
        <p:txBody>
          <a:bodyPr wrap="square" rtlCol="0">
            <a:spAutoFit/>
          </a:bodyPr>
          <a:lstStyle/>
          <a:p>
            <a:r>
              <a:rPr lang="en-US" sz="2400" dirty="0">
                <a:solidFill>
                  <a:schemeClr val="bg1"/>
                </a:solidFill>
              </a:rPr>
              <a:t>“pine away” in their sins = wasting away in their sins. </a:t>
            </a:r>
          </a:p>
        </p:txBody>
      </p:sp>
      <p:sp>
        <p:nvSpPr>
          <p:cNvPr id="2" name="Rectangle 1"/>
          <p:cNvSpPr/>
          <p:nvPr/>
        </p:nvSpPr>
        <p:spPr>
          <a:xfrm>
            <a:off x="533329" y="1296878"/>
            <a:ext cx="3739907" cy="1754326"/>
          </a:xfrm>
          <a:prstGeom prst="rect">
            <a:avLst/>
          </a:prstGeom>
        </p:spPr>
        <p:txBody>
          <a:bodyPr wrap="square">
            <a:spAutoFit/>
          </a:bodyPr>
          <a:lstStyle/>
          <a:p>
            <a:pPr fontAlgn="base"/>
            <a:r>
              <a:rPr lang="en-US" dirty="0">
                <a:solidFill>
                  <a:schemeClr val="bg1"/>
                </a:solidFill>
                <a:latin typeface="Calibri" panose="020F0502020204030204" pitchFamily="34" charset="0"/>
              </a:rPr>
              <a:t>Those who turn from righteousness to wickedness or from wickedness to righteousness will receive the consequences of their changed condition, not those of their former condition. (4)</a:t>
            </a:r>
            <a:endParaRPr lang="en-US" b="0" i="0" dirty="0">
              <a:solidFill>
                <a:schemeClr val="bg1"/>
              </a:solidFill>
              <a:effectLst/>
              <a:latin typeface="Calibri" panose="020F0502020204030204" pitchFamily="34" charset="0"/>
            </a:endParaRPr>
          </a:p>
        </p:txBody>
      </p:sp>
      <p:pic>
        <p:nvPicPr>
          <p:cNvPr id="5122" name="Picture 2" descr="https://licensedmentalhealthcounselor.files.wordpress.com/2014/09/bored-teenage-girl-on-couch-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172" y="3364871"/>
            <a:ext cx="3948883" cy="221668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pixabay.com/static/uploads/photo/2014/03/27/21/12/analysis-299692_960_7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9274" y="1646237"/>
            <a:ext cx="3405769" cy="227051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zorgvoorjongerengroningen.nl/wp-content/uploads/2014/05/happy-girl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0519" y="3219245"/>
            <a:ext cx="4016536" cy="267852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farm3.staticflickr.com/2877/10440420426_df5af9fd3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4708" y="1466998"/>
            <a:ext cx="4211528" cy="29042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274128" y="4468755"/>
            <a:ext cx="6096000" cy="1938992"/>
          </a:xfrm>
          <a:prstGeom prst="rect">
            <a:avLst/>
          </a:prstGeom>
        </p:spPr>
        <p:txBody>
          <a:bodyPr>
            <a:spAutoFit/>
          </a:bodyPr>
          <a:lstStyle/>
          <a:p>
            <a:r>
              <a:rPr lang="en-US" sz="4000" i="1" dirty="0">
                <a:ln>
                  <a:solidFill>
                    <a:srgbClr val="002060"/>
                  </a:solidFill>
                </a:ln>
                <a:solidFill>
                  <a:srgbClr val="FF0000"/>
                </a:solidFill>
                <a:latin typeface="Palatino"/>
              </a:rPr>
              <a:t>…if he turn from his sin, and do that which is lawful and right;</a:t>
            </a:r>
            <a:endParaRPr lang="en-US" sz="4000" i="1" dirty="0">
              <a:ln>
                <a:solidFill>
                  <a:srgbClr val="002060"/>
                </a:solidFill>
              </a:ln>
              <a:solidFill>
                <a:srgbClr val="FF0000"/>
              </a:solidFill>
            </a:endParaRPr>
          </a:p>
        </p:txBody>
      </p:sp>
    </p:spTree>
    <p:extLst>
      <p:ext uri="{BB962C8B-B14F-4D97-AF65-F5344CB8AC3E}">
        <p14:creationId xmlns:p14="http://schemas.microsoft.com/office/powerpoint/2010/main" val="347400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126"/>
                                        </p:tgtEl>
                                        <p:attrNameLst>
                                          <p:attrName>style.visibility</p:attrName>
                                        </p:attrNameLst>
                                      </p:cBhvr>
                                      <p:to>
                                        <p:strVal val="visible"/>
                                      </p:to>
                                    </p:set>
                                    <p:animEffect transition="in" filter="fade">
                                      <p:cBhvr>
                                        <p:cTn id="11" dur="500"/>
                                        <p:tgtEl>
                                          <p:spTgt spid="5126"/>
                                        </p:tgtEl>
                                      </p:cBhvr>
                                    </p:animEffect>
                                  </p:childTnLst>
                                </p:cTn>
                              </p:par>
                              <p:par>
                                <p:cTn id="12" presetID="10" presetClass="entr" presetSubtype="0" fill="hold" nodeType="withEffect">
                                  <p:stCondLst>
                                    <p:cond delay="0"/>
                                  </p:stCondLst>
                                  <p:childTnLst>
                                    <p:set>
                                      <p:cBhvr>
                                        <p:cTn id="13" dur="1" fill="hold">
                                          <p:stCondLst>
                                            <p:cond delay="0"/>
                                          </p:stCondLst>
                                        </p:cTn>
                                        <p:tgtEl>
                                          <p:spTgt spid="5128"/>
                                        </p:tgtEl>
                                        <p:attrNameLst>
                                          <p:attrName>style.visibility</p:attrName>
                                        </p:attrNameLst>
                                      </p:cBhvr>
                                      <p:to>
                                        <p:strVal val="visible"/>
                                      </p:to>
                                    </p:set>
                                    <p:animEffect transition="in" filter="fade">
                                      <p:cBhvr>
                                        <p:cTn id="14" dur="500"/>
                                        <p:tgtEl>
                                          <p:spTgt spid="512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33:12-19</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Sum of It All</a:t>
            </a:r>
          </a:p>
        </p:txBody>
      </p:sp>
      <p:sp>
        <p:nvSpPr>
          <p:cNvPr id="2" name="Rectangle 1"/>
          <p:cNvSpPr/>
          <p:nvPr/>
        </p:nvSpPr>
        <p:spPr>
          <a:xfrm>
            <a:off x="1437632" y="1294953"/>
            <a:ext cx="3739907" cy="2862322"/>
          </a:xfrm>
          <a:prstGeom prst="rect">
            <a:avLst/>
          </a:prstGeom>
        </p:spPr>
        <p:txBody>
          <a:bodyPr wrap="square">
            <a:spAutoFit/>
          </a:bodyPr>
          <a:lstStyle/>
          <a:p>
            <a:pPr fontAlgn="base"/>
            <a:r>
              <a:rPr lang="en-US" dirty="0">
                <a:solidFill>
                  <a:schemeClr val="bg1"/>
                </a:solidFill>
              </a:rPr>
              <a:t>“The Final Judgment is not just an evaluation of a sum total of good and evil acts—what we have </a:t>
            </a:r>
            <a:r>
              <a:rPr lang="en-US" i="1" dirty="0">
                <a:solidFill>
                  <a:schemeClr val="bg1"/>
                </a:solidFill>
              </a:rPr>
              <a:t>done. </a:t>
            </a:r>
          </a:p>
          <a:p>
            <a:pPr fontAlgn="base"/>
            <a:endParaRPr lang="en-US" i="1" dirty="0">
              <a:solidFill>
                <a:schemeClr val="bg1"/>
              </a:solidFill>
            </a:endParaRPr>
          </a:p>
          <a:p>
            <a:pPr fontAlgn="base"/>
            <a:r>
              <a:rPr lang="en-US" dirty="0">
                <a:solidFill>
                  <a:schemeClr val="bg1"/>
                </a:solidFill>
              </a:rPr>
              <a:t>It is an acknowledgment of the final effect of our acts and thoughts—what we have </a:t>
            </a:r>
            <a:r>
              <a:rPr lang="en-US" i="1" dirty="0">
                <a:solidFill>
                  <a:schemeClr val="bg1"/>
                </a:solidFill>
              </a:rPr>
              <a:t>become.</a:t>
            </a:r>
          </a:p>
          <a:p>
            <a:pPr fontAlgn="base"/>
            <a:endParaRPr lang="en-US" i="1" dirty="0">
              <a:solidFill>
                <a:schemeClr val="bg1"/>
              </a:solidFill>
            </a:endParaRPr>
          </a:p>
          <a:p>
            <a:pPr fontAlgn="base"/>
            <a:r>
              <a:rPr lang="en-US" dirty="0">
                <a:solidFill>
                  <a:schemeClr val="bg1"/>
                </a:solidFill>
              </a:rPr>
              <a:t>It is not enough for anyone just to go through the motions. </a:t>
            </a:r>
            <a:endParaRPr lang="en-US" b="0" i="0" dirty="0">
              <a:solidFill>
                <a:schemeClr val="bg1"/>
              </a:solidFill>
              <a:effectLst/>
              <a:latin typeface="Calibri" panose="020F0502020204030204" pitchFamily="34" charset="0"/>
            </a:endParaRPr>
          </a:p>
        </p:txBody>
      </p:sp>
      <p:grpSp>
        <p:nvGrpSpPr>
          <p:cNvPr id="10" name="Group 9"/>
          <p:cNvGrpSpPr/>
          <p:nvPr/>
        </p:nvGrpSpPr>
        <p:grpSpPr>
          <a:xfrm>
            <a:off x="5777583" y="1965600"/>
            <a:ext cx="5189538" cy="2877357"/>
            <a:chOff x="5332575" y="1054340"/>
            <a:chExt cx="5189538" cy="2877357"/>
          </a:xfrm>
        </p:grpSpPr>
        <p:sp>
          <p:nvSpPr>
            <p:cNvPr id="7" name="Rectangle 6"/>
            <p:cNvSpPr/>
            <p:nvPr/>
          </p:nvSpPr>
          <p:spPr>
            <a:xfrm>
              <a:off x="5332575" y="1054340"/>
              <a:ext cx="5135217" cy="2842788"/>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9595164" y="1572989"/>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8119795" y="1382621"/>
              <a:ext cx="885730" cy="2549076"/>
              <a:chOff x="8119795" y="1382621"/>
              <a:chExt cx="885730" cy="2549076"/>
            </a:xfrm>
          </p:grpSpPr>
          <p:sp>
            <p:nvSpPr>
              <p:cNvPr id="17" name="Rounded Rectangle 16"/>
              <p:cNvSpPr/>
              <p:nvPr/>
            </p:nvSpPr>
            <p:spPr>
              <a:xfrm>
                <a:off x="8119795"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8389890"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8675074"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8914991"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rot="19760284">
                <a:off x="8544823" y="1382621"/>
                <a:ext cx="76380" cy="254907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ounded Rectangle 23"/>
            <p:cNvSpPr/>
            <p:nvPr/>
          </p:nvSpPr>
          <p:spPr>
            <a:xfrm>
              <a:off x="9878242" y="1572989"/>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10161320" y="1591921"/>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a:off x="5736784" y="1371321"/>
              <a:ext cx="885730" cy="2549076"/>
              <a:chOff x="8119795" y="1382621"/>
              <a:chExt cx="885730" cy="2549076"/>
            </a:xfrm>
          </p:grpSpPr>
          <p:sp>
            <p:nvSpPr>
              <p:cNvPr id="29" name="Rounded Rectangle 28"/>
              <p:cNvSpPr/>
              <p:nvPr/>
            </p:nvSpPr>
            <p:spPr>
              <a:xfrm>
                <a:off x="8119795"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8389890"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8675074"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8914991" y="1541336"/>
                <a:ext cx="90534" cy="22090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rot="19760284">
                <a:off x="8544823" y="1382621"/>
                <a:ext cx="76380" cy="254907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5909882" y="1054340"/>
              <a:ext cx="755800" cy="400110"/>
            </a:xfrm>
            <a:prstGeom prst="rect">
              <a:avLst/>
            </a:prstGeom>
            <a:noFill/>
          </p:spPr>
          <p:txBody>
            <a:bodyPr wrap="square" rtlCol="0">
              <a:spAutoFit/>
            </a:bodyPr>
            <a:lstStyle/>
            <a:p>
              <a:r>
                <a:rPr lang="en-US" sz="2000" b="1" dirty="0"/>
                <a:t>SINS</a:t>
              </a:r>
            </a:p>
          </p:txBody>
        </p:sp>
        <p:sp>
          <p:nvSpPr>
            <p:cNvPr id="36" name="TextBox 35"/>
            <p:cNvSpPr txBox="1"/>
            <p:nvPr/>
          </p:nvSpPr>
          <p:spPr>
            <a:xfrm>
              <a:off x="7810953" y="1095650"/>
              <a:ext cx="2711160" cy="400110"/>
            </a:xfrm>
            <a:prstGeom prst="rect">
              <a:avLst/>
            </a:prstGeom>
            <a:noFill/>
          </p:spPr>
          <p:txBody>
            <a:bodyPr wrap="square" rtlCol="0">
              <a:spAutoFit/>
            </a:bodyPr>
            <a:lstStyle/>
            <a:p>
              <a:pPr algn="ctr"/>
              <a:r>
                <a:rPr lang="en-US" sz="2000" b="1" dirty="0"/>
                <a:t>RIGHTEOUS ACTS</a:t>
              </a:r>
            </a:p>
          </p:txBody>
        </p:sp>
      </p:gr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52" y="104464"/>
            <a:ext cx="1152905" cy="1436872"/>
          </a:xfrm>
          <a:prstGeom prst="rect">
            <a:avLst/>
          </a:prstGeom>
        </p:spPr>
      </p:pic>
      <p:grpSp>
        <p:nvGrpSpPr>
          <p:cNvPr id="12" name="Group 11"/>
          <p:cNvGrpSpPr/>
          <p:nvPr/>
        </p:nvGrpSpPr>
        <p:grpSpPr>
          <a:xfrm>
            <a:off x="6676136" y="794565"/>
            <a:ext cx="3531991" cy="1117776"/>
            <a:chOff x="6137110" y="751428"/>
            <a:chExt cx="4625814" cy="1463940"/>
          </a:xfrm>
        </p:grpSpPr>
        <p:grpSp>
          <p:nvGrpSpPr>
            <p:cNvPr id="39" name="Group 38"/>
            <p:cNvGrpSpPr/>
            <p:nvPr/>
          </p:nvGrpSpPr>
          <p:grpSpPr>
            <a:xfrm>
              <a:off x="6137110" y="766736"/>
              <a:ext cx="370503" cy="1448632"/>
              <a:chOff x="3729193" y="976912"/>
              <a:chExt cx="1003199" cy="3922410"/>
            </a:xfrm>
          </p:grpSpPr>
          <p:sp>
            <p:nvSpPr>
              <p:cNvPr id="40" name="Rounded Rectangle 39"/>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rot="9815699">
                <a:off x="4344949" y="3358468"/>
                <a:ext cx="300881" cy="15408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p:cNvGrpSpPr/>
            <p:nvPr/>
          </p:nvGrpSpPr>
          <p:grpSpPr>
            <a:xfrm flipH="1">
              <a:off x="6862767" y="954757"/>
              <a:ext cx="385116" cy="1230753"/>
              <a:chOff x="7205858" y="1350098"/>
              <a:chExt cx="1204256" cy="3848561"/>
            </a:xfrm>
          </p:grpSpPr>
          <p:grpSp>
            <p:nvGrpSpPr>
              <p:cNvPr id="47" name="Group 46"/>
              <p:cNvGrpSpPr/>
              <p:nvPr/>
            </p:nvGrpSpPr>
            <p:grpSpPr>
              <a:xfrm>
                <a:off x="7322943" y="1350098"/>
                <a:ext cx="1003199" cy="3848561"/>
                <a:chOff x="3729193" y="976912"/>
                <a:chExt cx="1003199" cy="3848561"/>
              </a:xfrm>
            </p:grpSpPr>
            <p:sp>
              <p:nvSpPr>
                <p:cNvPr id="50" name="Rounded Rectangle 49"/>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rot="9815699">
                  <a:off x="4320769" y="3360887"/>
                  <a:ext cx="308310" cy="137069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Isosceles Triangle 48"/>
              <p:cNvSpPr/>
              <p:nvPr/>
            </p:nvSpPr>
            <p:spPr>
              <a:xfrm>
                <a:off x="7205858" y="2529430"/>
                <a:ext cx="1204256" cy="182780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7603924" y="751428"/>
              <a:ext cx="390286" cy="1448632"/>
              <a:chOff x="3729193" y="976912"/>
              <a:chExt cx="1003199" cy="3922410"/>
            </a:xfrm>
          </p:grpSpPr>
          <p:sp>
            <p:nvSpPr>
              <p:cNvPr id="57" name="Rounded Rectangle 56"/>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ed Rectangle 57"/>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rot="9815699">
                <a:off x="4344949" y="3358468"/>
                <a:ext cx="300881" cy="15408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flipH="1">
              <a:off x="8278574" y="766736"/>
              <a:ext cx="446753" cy="1427733"/>
              <a:chOff x="7205858" y="1350098"/>
              <a:chExt cx="1204256" cy="3848561"/>
            </a:xfrm>
          </p:grpSpPr>
          <p:grpSp>
            <p:nvGrpSpPr>
              <p:cNvPr id="64" name="Group 63"/>
              <p:cNvGrpSpPr/>
              <p:nvPr/>
            </p:nvGrpSpPr>
            <p:grpSpPr>
              <a:xfrm>
                <a:off x="7322943" y="1350098"/>
                <a:ext cx="1003199" cy="3848561"/>
                <a:chOff x="3729193" y="976912"/>
                <a:chExt cx="1003199" cy="3848561"/>
              </a:xfrm>
            </p:grpSpPr>
            <p:sp>
              <p:nvSpPr>
                <p:cNvPr id="66" name="Rounded Rectangle 65"/>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rot="9815699">
                  <a:off x="4320769" y="3360887"/>
                  <a:ext cx="308310" cy="137069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Isosceles Triangle 64"/>
              <p:cNvSpPr/>
              <p:nvPr/>
            </p:nvSpPr>
            <p:spPr>
              <a:xfrm>
                <a:off x="7205858" y="2529430"/>
                <a:ext cx="1204256" cy="182780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p:cNvGrpSpPr/>
            <p:nvPr/>
          </p:nvGrpSpPr>
          <p:grpSpPr>
            <a:xfrm>
              <a:off x="8990204" y="860426"/>
              <a:ext cx="355872" cy="1320897"/>
              <a:chOff x="3729193" y="976912"/>
              <a:chExt cx="1003199" cy="3922410"/>
            </a:xfrm>
          </p:grpSpPr>
          <p:sp>
            <p:nvSpPr>
              <p:cNvPr id="73" name="Rounded Rectangle 72"/>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ed Rectangle 75"/>
              <p:cNvSpPr/>
              <p:nvPr/>
            </p:nvSpPr>
            <p:spPr>
              <a:xfrm rot="9815699">
                <a:off x="4344949" y="3358468"/>
                <a:ext cx="300881" cy="15408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ed Rectangle 77"/>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p:nvGrpSpPr>
          <p:grpSpPr>
            <a:xfrm>
              <a:off x="9612125" y="842669"/>
              <a:ext cx="455781" cy="1363759"/>
              <a:chOff x="3729193" y="849633"/>
              <a:chExt cx="1003199" cy="4049689"/>
            </a:xfrm>
          </p:grpSpPr>
          <p:sp>
            <p:nvSpPr>
              <p:cNvPr id="80" name="Rounded Rectangle 79"/>
              <p:cNvSpPr/>
              <p:nvPr/>
            </p:nvSpPr>
            <p:spPr>
              <a:xfrm>
                <a:off x="3924675" y="1851514"/>
                <a:ext cx="517470" cy="180480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80"/>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ed Rectangle 81"/>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82"/>
              <p:cNvSpPr/>
              <p:nvPr/>
            </p:nvSpPr>
            <p:spPr>
              <a:xfrm rot="9815699">
                <a:off x="4344949" y="3358468"/>
                <a:ext cx="300881" cy="15408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3774775" y="849633"/>
                <a:ext cx="808212" cy="93556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84"/>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flipH="1">
              <a:off x="10330357" y="792378"/>
              <a:ext cx="432567" cy="1382397"/>
              <a:chOff x="7205858" y="1350098"/>
              <a:chExt cx="1204256" cy="3848561"/>
            </a:xfrm>
          </p:grpSpPr>
          <p:grpSp>
            <p:nvGrpSpPr>
              <p:cNvPr id="87" name="Group 86"/>
              <p:cNvGrpSpPr/>
              <p:nvPr/>
            </p:nvGrpSpPr>
            <p:grpSpPr>
              <a:xfrm>
                <a:off x="7322943" y="1350098"/>
                <a:ext cx="1003199" cy="3848561"/>
                <a:chOff x="3729193" y="976912"/>
                <a:chExt cx="1003199" cy="3848561"/>
              </a:xfrm>
            </p:grpSpPr>
            <p:sp>
              <p:nvSpPr>
                <p:cNvPr id="89" name="Rounded Rectangle 88"/>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p:cNvSpPr/>
                <p:nvPr/>
              </p:nvSpPr>
              <p:spPr>
                <a:xfrm rot="19769779">
                  <a:off x="4468757" y="1811105"/>
                  <a:ext cx="263635" cy="148801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ed Rectangle 90"/>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ed Rectangle 91"/>
                <p:cNvSpPr/>
                <p:nvPr/>
              </p:nvSpPr>
              <p:spPr>
                <a:xfrm rot="9815699">
                  <a:off x="4371982" y="3436945"/>
                  <a:ext cx="308311" cy="137069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a:off x="3774774" y="976912"/>
                  <a:ext cx="808212" cy="80828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ounded Rectangle 93"/>
                <p:cNvSpPr/>
                <p:nvPr/>
              </p:nvSpPr>
              <p:spPr>
                <a:xfrm rot="7027031">
                  <a:off x="3113315" y="2417911"/>
                  <a:ext cx="1490836" cy="259079"/>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Isosceles Triangle 87"/>
              <p:cNvSpPr/>
              <p:nvPr/>
            </p:nvSpPr>
            <p:spPr>
              <a:xfrm>
                <a:off x="7205858" y="2529430"/>
                <a:ext cx="1204256" cy="182780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5" name="Group 94"/>
          <p:cNvGrpSpPr/>
          <p:nvPr/>
        </p:nvGrpSpPr>
        <p:grpSpPr>
          <a:xfrm>
            <a:off x="1881579" y="4225088"/>
            <a:ext cx="3076441" cy="2195624"/>
            <a:chOff x="228600" y="381000"/>
            <a:chExt cx="3505068" cy="2501531"/>
          </a:xfrm>
        </p:grpSpPr>
        <p:grpSp>
          <p:nvGrpSpPr>
            <p:cNvPr id="96" name="Group 95"/>
            <p:cNvGrpSpPr/>
            <p:nvPr/>
          </p:nvGrpSpPr>
          <p:grpSpPr>
            <a:xfrm>
              <a:off x="228600" y="381000"/>
              <a:ext cx="3505068" cy="2501531"/>
              <a:chOff x="534986" y="381000"/>
              <a:chExt cx="2637111" cy="2501531"/>
            </a:xfrm>
          </p:grpSpPr>
          <p:sp>
            <p:nvSpPr>
              <p:cNvPr id="98" name="Rectangle 97"/>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p:cNvGrpSpPr/>
              <p:nvPr/>
            </p:nvGrpSpPr>
            <p:grpSpPr>
              <a:xfrm>
                <a:off x="534986" y="384805"/>
                <a:ext cx="457200" cy="2497726"/>
                <a:chOff x="533400" y="381000"/>
                <a:chExt cx="457200" cy="2497726"/>
              </a:xfrm>
            </p:grpSpPr>
            <p:sp>
              <p:nvSpPr>
                <p:cNvPr id="105" name="Oval 104"/>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ounded Rectangle 105"/>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p:nvGrpSpPr>
            <p:grpSpPr>
              <a:xfrm>
                <a:off x="2714897" y="381000"/>
                <a:ext cx="457200" cy="2497726"/>
                <a:chOff x="2714897" y="457200"/>
                <a:chExt cx="457200" cy="2497726"/>
              </a:xfrm>
            </p:grpSpPr>
            <p:sp>
              <p:nvSpPr>
                <p:cNvPr id="101" name="Oval 100"/>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ounded Rectangle 101"/>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7" name="Rectangle 96"/>
            <p:cNvSpPr/>
            <p:nvPr/>
          </p:nvSpPr>
          <p:spPr>
            <a:xfrm>
              <a:off x="842493" y="972693"/>
              <a:ext cx="2293346" cy="1332500"/>
            </a:xfrm>
            <a:prstGeom prst="rect">
              <a:avLst/>
            </a:prstGeom>
          </p:spPr>
          <p:txBody>
            <a:bodyPr wrap="square">
              <a:spAutoFit/>
            </a:bodyPr>
            <a:lstStyle/>
            <a:p>
              <a:pPr algn="ctr"/>
              <a:r>
                <a:rPr lang="en-US" sz="1400" b="1" dirty="0"/>
                <a:t>Jesus Christ will judge us by the person we have become as the result of our thoughts and actions</a:t>
              </a:r>
              <a:endParaRPr lang="en-US" sz="1400" i="1" dirty="0"/>
            </a:p>
          </p:txBody>
        </p:sp>
      </p:grpSp>
      <p:sp>
        <p:nvSpPr>
          <p:cNvPr id="27" name="Rectangle 26"/>
          <p:cNvSpPr/>
          <p:nvPr/>
        </p:nvSpPr>
        <p:spPr>
          <a:xfrm>
            <a:off x="5886415" y="4912353"/>
            <a:ext cx="5080705" cy="1477328"/>
          </a:xfrm>
          <a:prstGeom prst="rect">
            <a:avLst/>
          </a:prstGeom>
        </p:spPr>
        <p:txBody>
          <a:bodyPr wrap="square">
            <a:spAutoFit/>
          </a:bodyPr>
          <a:lstStyle/>
          <a:p>
            <a:pPr fontAlgn="base"/>
            <a:r>
              <a:rPr lang="en-US" dirty="0">
                <a:solidFill>
                  <a:schemeClr val="bg1"/>
                </a:solidFill>
              </a:rPr>
              <a:t>The commandments, ordinances, and covenants of the gospel are not a list of deposits required to be made in some heavenly account. The gospel of Jesus Christ is a plan that shows us how to become what our Heavenly Father desires us to become.”</a:t>
            </a:r>
            <a:endParaRPr lang="en-US" dirty="0">
              <a:solidFill>
                <a:schemeClr val="bg1"/>
              </a:solidFill>
              <a:latin typeface="Calibri" panose="020F0502020204030204" pitchFamily="34" charset="0"/>
            </a:endParaRPr>
          </a:p>
        </p:txBody>
      </p:sp>
      <p:sp>
        <p:nvSpPr>
          <p:cNvPr id="34" name="Rectangle 33"/>
          <p:cNvSpPr/>
          <p:nvPr/>
        </p:nvSpPr>
        <p:spPr>
          <a:xfrm>
            <a:off x="11749250" y="6488526"/>
            <a:ext cx="442750" cy="369332"/>
          </a:xfrm>
          <a:prstGeom prst="rect">
            <a:avLst/>
          </a:prstGeom>
        </p:spPr>
        <p:txBody>
          <a:bodyPr wrap="none">
            <a:spAutoFit/>
          </a:bodyPr>
          <a:lstStyle/>
          <a:p>
            <a:r>
              <a:rPr lang="en-US" dirty="0">
                <a:solidFill>
                  <a:schemeClr val="bg1"/>
                </a:solidFill>
              </a:rPr>
              <a:t>(5)</a:t>
            </a:r>
            <a:endParaRPr lang="en-US" dirty="0"/>
          </a:p>
        </p:txBody>
      </p:sp>
    </p:spTree>
    <p:extLst>
      <p:ext uri="{BB962C8B-B14F-4D97-AF65-F5344CB8AC3E}">
        <p14:creationId xmlns:p14="http://schemas.microsoft.com/office/powerpoint/2010/main" val="245367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8" presetClass="emph" presetSubtype="0" fill="hold" nodeType="withEffect">
                                  <p:stCondLst>
                                    <p:cond delay="0"/>
                                  </p:stCondLst>
                                  <p:childTnLst>
                                    <p:animRot by="21600000">
                                      <p:cBhvr>
                                        <p:cTn id="12" dur="2000" fill="hold"/>
                                        <p:tgtEl>
                                          <p:spTgt spid="12"/>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95"/>
                                        </p:tgtEl>
                                        <p:attrNameLst>
                                          <p:attrName>style.visibility</p:attrName>
                                        </p:attrNameLst>
                                      </p:cBhvr>
                                      <p:to>
                                        <p:strVal val="visible"/>
                                      </p:to>
                                    </p:set>
                                    <p:animEffect transition="in" filter="barn(outVertical)">
                                      <p:cBhvr>
                                        <p:cTn id="21"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1355" t="2985"/>
          <a:stretch/>
        </p:blipFill>
        <p:spPr>
          <a:xfrm>
            <a:off x="443620" y="298764"/>
            <a:ext cx="11208190" cy="6311238"/>
          </a:xfrm>
          <a:prstGeom prst="rect">
            <a:avLst/>
          </a:prstGeom>
        </p:spPr>
      </p:pic>
    </p:spTree>
    <p:extLst>
      <p:ext uri="{BB962C8B-B14F-4D97-AF65-F5344CB8AC3E}">
        <p14:creationId xmlns:p14="http://schemas.microsoft.com/office/powerpoint/2010/main" val="405132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Woe to the Shepherds</a:t>
            </a:r>
          </a:p>
        </p:txBody>
      </p:sp>
      <p:sp>
        <p:nvSpPr>
          <p:cNvPr id="8" name="Rectangle 7"/>
          <p:cNvSpPr/>
          <p:nvPr/>
        </p:nvSpPr>
        <p:spPr>
          <a:xfrm>
            <a:off x="0" y="6488668"/>
            <a:ext cx="6096000" cy="369332"/>
          </a:xfrm>
          <a:prstGeom prst="rect">
            <a:avLst/>
          </a:prstGeom>
        </p:spPr>
        <p:txBody>
          <a:bodyPr>
            <a:spAutoFit/>
          </a:bodyPr>
          <a:lstStyle/>
          <a:p>
            <a:pPr fontAlgn="base"/>
            <a:r>
              <a:rPr lang="en-US" dirty="0">
                <a:solidFill>
                  <a:schemeClr val="bg1"/>
                </a:solidFill>
              </a:rPr>
              <a:t>Ezekiel 34:1-10</a:t>
            </a:r>
            <a:endParaRPr lang="en-US" b="0" i="0" dirty="0">
              <a:solidFill>
                <a:schemeClr val="bg1"/>
              </a:solidFill>
              <a:effectLst/>
              <a:latin typeface="Calibri" panose="020F0502020204030204" pitchFamily="34" charset="0"/>
            </a:endParaRPr>
          </a:p>
        </p:txBody>
      </p:sp>
      <p:grpSp>
        <p:nvGrpSpPr>
          <p:cNvPr id="10" name="Group 9"/>
          <p:cNvGrpSpPr/>
          <p:nvPr/>
        </p:nvGrpSpPr>
        <p:grpSpPr>
          <a:xfrm>
            <a:off x="219926" y="2352922"/>
            <a:ext cx="4188660" cy="4277532"/>
            <a:chOff x="219926" y="2352922"/>
            <a:chExt cx="4188660" cy="4277532"/>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846" y="3726149"/>
              <a:ext cx="2397740" cy="2904305"/>
            </a:xfrm>
            <a:prstGeom prst="rect">
              <a:avLst/>
            </a:prstGeom>
          </p:spPr>
        </p:pic>
        <p:sp>
          <p:nvSpPr>
            <p:cNvPr id="9" name="Rectangle 8"/>
            <p:cNvSpPr/>
            <p:nvPr/>
          </p:nvSpPr>
          <p:spPr>
            <a:xfrm>
              <a:off x="219926" y="2352922"/>
              <a:ext cx="3981858" cy="1323439"/>
            </a:xfrm>
            <a:prstGeom prst="rect">
              <a:avLst/>
            </a:prstGeom>
          </p:spPr>
          <p:txBody>
            <a:bodyPr wrap="square">
              <a:spAutoFit/>
            </a:bodyPr>
            <a:lstStyle/>
            <a:p>
              <a:pPr fontAlgn="base"/>
              <a:r>
                <a:rPr lang="en-US" sz="2000" dirty="0">
                  <a:solidFill>
                    <a:schemeClr val="bg1"/>
                  </a:solidFill>
                </a:rPr>
                <a:t>Ezekiel condemned the pastors, or shepherds, of the Lord’s spiritual flock, the religious leaders of Ezekiel’s day.</a:t>
              </a:r>
              <a:endParaRPr lang="en-US" sz="2000" b="0" i="0" dirty="0">
                <a:solidFill>
                  <a:schemeClr val="bg1"/>
                </a:solidFill>
                <a:effectLst/>
                <a:latin typeface="Calibri" panose="020F0502020204030204" pitchFamily="34" charset="0"/>
              </a:endParaRPr>
            </a:p>
          </p:txBody>
        </p:sp>
      </p:grpSp>
      <p:grpSp>
        <p:nvGrpSpPr>
          <p:cNvPr id="5" name="Group 4"/>
          <p:cNvGrpSpPr/>
          <p:nvPr/>
        </p:nvGrpSpPr>
        <p:grpSpPr>
          <a:xfrm>
            <a:off x="6818316" y="3316842"/>
            <a:ext cx="4762500" cy="3171826"/>
            <a:chOff x="1739932" y="3164681"/>
            <a:chExt cx="4762500" cy="3171826"/>
          </a:xfrm>
        </p:grpSpPr>
        <p:pic>
          <p:nvPicPr>
            <p:cNvPr id="6146" name="Picture 2" descr="http://img.wylio.com/flickr/500/408525767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9932" y="3164681"/>
              <a:ext cx="4762500" cy="31718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55893" y="5158994"/>
              <a:ext cx="4530577" cy="1015663"/>
            </a:xfrm>
            <a:prstGeom prst="rect">
              <a:avLst/>
            </a:prstGeom>
          </p:spPr>
          <p:txBody>
            <a:bodyPr wrap="square">
              <a:spAutoFit/>
            </a:bodyPr>
            <a:lstStyle/>
            <a:p>
              <a:pPr fontAlgn="base"/>
              <a:r>
                <a:rPr lang="en-US" sz="2000" dirty="0">
                  <a:solidFill>
                    <a:schemeClr val="bg1"/>
                  </a:solidFill>
                </a:rPr>
                <a:t>Leaders who did not “feed the flock” would be held responsible for Israel’s scattering. (4)</a:t>
              </a:r>
              <a:endParaRPr lang="en-US" sz="2000" b="0" i="0" dirty="0">
                <a:solidFill>
                  <a:schemeClr val="bg1"/>
                </a:solidFill>
                <a:effectLst/>
                <a:latin typeface="Calibri" panose="020F0502020204030204" pitchFamily="34" charset="0"/>
              </a:endParaRPr>
            </a:p>
          </p:txBody>
        </p:sp>
      </p:grpSp>
      <p:grpSp>
        <p:nvGrpSpPr>
          <p:cNvPr id="11" name="Group 10"/>
          <p:cNvGrpSpPr/>
          <p:nvPr/>
        </p:nvGrpSpPr>
        <p:grpSpPr>
          <a:xfrm>
            <a:off x="2138390" y="860007"/>
            <a:ext cx="9016725" cy="1410171"/>
            <a:chOff x="182841" y="708518"/>
            <a:chExt cx="9016725" cy="1410171"/>
          </a:xfrm>
        </p:grpSpPr>
        <p:sp>
          <p:nvSpPr>
            <p:cNvPr id="3" name="Rectangle 2"/>
            <p:cNvSpPr/>
            <p:nvPr/>
          </p:nvSpPr>
          <p:spPr>
            <a:xfrm>
              <a:off x="182841" y="708518"/>
              <a:ext cx="3026875" cy="1200329"/>
            </a:xfrm>
            <a:prstGeom prst="rect">
              <a:avLst/>
            </a:prstGeom>
          </p:spPr>
          <p:txBody>
            <a:bodyPr wrap="square">
              <a:spAutoFit/>
            </a:bodyPr>
            <a:lstStyle/>
            <a:p>
              <a:r>
                <a:rPr lang="en-US" i="1" dirty="0">
                  <a:solidFill>
                    <a:schemeClr val="bg1"/>
                  </a:solidFill>
                  <a:latin typeface="Palatino"/>
                </a:rPr>
                <a:t>Woe be to the shepherds of Israel that do feed themselves! should not the shepherds feed the flocks?</a:t>
              </a:r>
              <a:endParaRPr lang="en-US" i="1" dirty="0">
                <a:solidFill>
                  <a:schemeClr val="bg1"/>
                </a:solidFill>
              </a:endParaRPr>
            </a:p>
          </p:txBody>
        </p:sp>
        <p:pic>
          <p:nvPicPr>
            <p:cNvPr id="6148" name="Picture 4" descr="http://www.careerambitions.co.uk/wp-content/uploads/2016/02/sheep.jpg"/>
            <p:cNvPicPr>
              <a:picLocks noChangeAspect="1" noChangeArrowheads="1"/>
            </p:cNvPicPr>
            <p:nvPr/>
          </p:nvPicPr>
          <p:blipFill rotWithShape="1">
            <a:blip r:embed="rId5">
              <a:extLst>
                <a:ext uri="{28A0092B-C50C-407E-A947-70E740481C1C}">
                  <a14:useLocalDpi xmlns:a14="http://schemas.microsoft.com/office/drawing/2010/main" val="0"/>
                </a:ext>
              </a:extLst>
            </a:blip>
            <a:srcRect t="44067" r="4875"/>
            <a:stretch/>
          </p:blipFill>
          <p:spPr bwMode="auto">
            <a:xfrm>
              <a:off x="3209716" y="708518"/>
              <a:ext cx="5989850" cy="14101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7180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Woe to the Shepherds</a:t>
            </a:r>
          </a:p>
        </p:txBody>
      </p:sp>
      <p:sp>
        <p:nvSpPr>
          <p:cNvPr id="9" name="Rectangle 8"/>
          <p:cNvSpPr/>
          <p:nvPr/>
        </p:nvSpPr>
        <p:spPr>
          <a:xfrm>
            <a:off x="636386" y="1402674"/>
            <a:ext cx="4279646" cy="1938992"/>
          </a:xfrm>
          <a:prstGeom prst="rect">
            <a:avLst/>
          </a:prstGeom>
        </p:spPr>
        <p:txBody>
          <a:bodyPr wrap="square">
            <a:spAutoFit/>
          </a:bodyPr>
          <a:lstStyle/>
          <a:p>
            <a:pPr fontAlgn="base"/>
            <a:r>
              <a:rPr lang="en-US" sz="2000" dirty="0">
                <a:solidFill>
                  <a:schemeClr val="bg1"/>
                </a:solidFill>
              </a:rPr>
              <a:t>“Bishops and branch presidents, please be ever alert to the needs of the precious individuals and families who make up the membership of your wards and branches. You are the nurturing shepherds of our people.”</a:t>
            </a:r>
            <a:endParaRPr lang="en-US" sz="2000" b="0" i="0" dirty="0">
              <a:solidFill>
                <a:schemeClr val="bg1"/>
              </a:solidFill>
              <a:effectLst/>
            </a:endParaRPr>
          </a:p>
        </p:txBody>
      </p:sp>
      <p:pic>
        <p:nvPicPr>
          <p:cNvPr id="14" name="Picture 4" descr="Luke 15:2–7, The shepherd sits with his sh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3858" y="949472"/>
            <a:ext cx="4696643" cy="31334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6627137" y="4593299"/>
            <a:ext cx="4336610" cy="1754326"/>
          </a:xfrm>
          <a:prstGeom prst="rect">
            <a:avLst/>
          </a:prstGeom>
        </p:spPr>
        <p:txBody>
          <a:bodyPr wrap="square">
            <a:spAutoFit/>
          </a:bodyPr>
          <a:lstStyle/>
          <a:p>
            <a:pPr fontAlgn="base"/>
            <a:endParaRPr lang="en-US" dirty="0">
              <a:solidFill>
                <a:schemeClr val="bg1"/>
              </a:solidFill>
            </a:endParaRPr>
          </a:p>
          <a:p>
            <a:pPr fontAlgn="base"/>
            <a:r>
              <a:rPr lang="en-US" dirty="0">
                <a:solidFill>
                  <a:schemeClr val="bg1"/>
                </a:solidFill>
              </a:rPr>
              <a:t>“An hour with a troubled boy or girl now may save him or her, and is infinitely better than the hundreds of hours spent in their later lives in the reclamation of a boy or girl if they become inactive.”</a:t>
            </a:r>
          </a:p>
        </p:txBody>
      </p:sp>
      <p:sp>
        <p:nvSpPr>
          <p:cNvPr id="16" name="Rectangle 15"/>
          <p:cNvSpPr/>
          <p:nvPr/>
        </p:nvSpPr>
        <p:spPr>
          <a:xfrm>
            <a:off x="11749250" y="6488526"/>
            <a:ext cx="442750" cy="369332"/>
          </a:xfrm>
          <a:prstGeom prst="rect">
            <a:avLst/>
          </a:prstGeom>
        </p:spPr>
        <p:txBody>
          <a:bodyPr wrap="none">
            <a:spAutoFit/>
          </a:bodyPr>
          <a:lstStyle/>
          <a:p>
            <a:r>
              <a:rPr lang="en-US" dirty="0">
                <a:solidFill>
                  <a:schemeClr val="bg1"/>
                </a:solidFill>
              </a:rPr>
              <a:t>(7)</a:t>
            </a:r>
            <a:endParaRPr lang="en-US" dirty="0"/>
          </a:p>
        </p:txBody>
      </p:sp>
      <p:pic>
        <p:nvPicPr>
          <p:cNvPr id="10242" name="Picture 2" descr="http://www.troubledteens.com/wp-content/uploads/2015/03/teen_girl_cry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851" y="3829616"/>
            <a:ext cx="2677140" cy="17860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3519" y="4522444"/>
            <a:ext cx="2897223" cy="1926345"/>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749" y="73685"/>
            <a:ext cx="1011273" cy="1328713"/>
          </a:xfrm>
          <a:prstGeom prst="rect">
            <a:avLst/>
          </a:prstGeom>
        </p:spPr>
      </p:pic>
    </p:spTree>
    <p:extLst>
      <p:ext uri="{BB962C8B-B14F-4D97-AF65-F5344CB8AC3E}">
        <p14:creationId xmlns:p14="http://schemas.microsoft.com/office/powerpoint/2010/main" val="426653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TotalTime>
  <Words>3203</Words>
  <Application>Microsoft Office PowerPoint</Application>
  <PresentationFormat>Widescreen</PresentationFormat>
  <Paragraphs>186</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Palatino</vt:lpstr>
      <vt:lpstr>Calibri Light</vt:lpstr>
      <vt:lpstr>Trebuchet MS</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28</cp:revision>
  <dcterms:created xsi:type="dcterms:W3CDTF">2016-04-14T17:11:48Z</dcterms:created>
  <dcterms:modified xsi:type="dcterms:W3CDTF">2025-12-20T17:27:31Z</dcterms:modified>
</cp:coreProperties>
</file>