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60" r:id="rId4"/>
    <p:sldId id="261" r:id="rId5"/>
    <p:sldId id="264" r:id="rId6"/>
    <p:sldId id="263" r:id="rId7"/>
    <p:sldId id="265" r:id="rId8"/>
    <p:sldId id="266" r:id="rId9"/>
    <p:sldId id="267" r:id="rId10"/>
    <p:sldId id="268" r:id="rId11"/>
    <p:sldId id="269" r:id="rId12"/>
    <p:sldId id="270" r:id="rId13"/>
    <p:sldId id="262" r:id="rId14"/>
    <p:sldId id="272" r:id="rId15"/>
    <p:sldId id="273" r:id="rId16"/>
    <p:sldId id="275" r:id="rId17"/>
    <p:sldId id="258" r:id="rId18"/>
    <p:sldId id="257" r:id="rId19"/>
    <p:sldId id="271" r:id="rId20"/>
    <p:sldId id="274" r:id="rId21"/>
  </p:sldIdLst>
  <p:sldSz cx="12192000" cy="6858000"/>
  <p:notesSz cx="6858000" cy="9144000"/>
  <p:embeddedFontLst>
    <p:embeddedFont>
      <p:font typeface="Agency FB" panose="020B0503020202020204" pitchFamily="34" charset="0"/>
      <p:regular r:id="rId22"/>
      <p:bold r:id="rId23"/>
    </p:embeddedFont>
    <p:embeddedFont>
      <p:font typeface="Arial Black" panose="020B0A04020102020204" pitchFamily="34" charset="0"/>
      <p:bold r:id="rId24"/>
    </p:embeddedFont>
    <p:embeddedFont>
      <p:font typeface="Palatino" panose="020B0604020202020204"/>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112" d="100"/>
          <a:sy n="112" d="100"/>
        </p:scale>
        <p:origin x="3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B8B437-B010-4166-8159-F070EECA2023}" type="datetimeFigureOut">
              <a:rPr lang="en-US" smtClean="0"/>
              <a:t>5/15/2026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9F3A6-B45B-4A1F-AFF1-07CA0ED0D9EC}" type="slidenum">
              <a:rPr lang="en-US" smtClean="0"/>
              <a:t>‹#›</a:t>
            </a:fld>
            <a:endParaRPr lang="en-US"/>
          </a:p>
        </p:txBody>
      </p:sp>
    </p:spTree>
    <p:extLst>
      <p:ext uri="{BB962C8B-B14F-4D97-AF65-F5344CB8AC3E}">
        <p14:creationId xmlns:p14="http://schemas.microsoft.com/office/powerpoint/2010/main" val="3652889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B8B437-B010-4166-8159-F070EECA2023}" type="datetimeFigureOut">
              <a:rPr lang="en-US" smtClean="0"/>
              <a:t>5/15/2026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9F3A6-B45B-4A1F-AFF1-07CA0ED0D9EC}" type="slidenum">
              <a:rPr lang="en-US" smtClean="0"/>
              <a:t>‹#›</a:t>
            </a:fld>
            <a:endParaRPr lang="en-US"/>
          </a:p>
        </p:txBody>
      </p:sp>
    </p:spTree>
    <p:extLst>
      <p:ext uri="{BB962C8B-B14F-4D97-AF65-F5344CB8AC3E}">
        <p14:creationId xmlns:p14="http://schemas.microsoft.com/office/powerpoint/2010/main" val="3549304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B8B437-B010-4166-8159-F070EECA2023}" type="datetimeFigureOut">
              <a:rPr lang="en-US" smtClean="0"/>
              <a:t>5/15/2026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9F3A6-B45B-4A1F-AFF1-07CA0ED0D9EC}" type="slidenum">
              <a:rPr lang="en-US" smtClean="0"/>
              <a:t>‹#›</a:t>
            </a:fld>
            <a:endParaRPr lang="en-US"/>
          </a:p>
        </p:txBody>
      </p:sp>
    </p:spTree>
    <p:extLst>
      <p:ext uri="{BB962C8B-B14F-4D97-AF65-F5344CB8AC3E}">
        <p14:creationId xmlns:p14="http://schemas.microsoft.com/office/powerpoint/2010/main" val="1551131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B8B437-B010-4166-8159-F070EECA2023}" type="datetimeFigureOut">
              <a:rPr lang="en-US" smtClean="0"/>
              <a:t>5/15/2026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9F3A6-B45B-4A1F-AFF1-07CA0ED0D9EC}" type="slidenum">
              <a:rPr lang="en-US" smtClean="0"/>
              <a:t>‹#›</a:t>
            </a:fld>
            <a:endParaRPr lang="en-US"/>
          </a:p>
        </p:txBody>
      </p:sp>
    </p:spTree>
    <p:extLst>
      <p:ext uri="{BB962C8B-B14F-4D97-AF65-F5344CB8AC3E}">
        <p14:creationId xmlns:p14="http://schemas.microsoft.com/office/powerpoint/2010/main" val="182336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B8B437-B010-4166-8159-F070EECA2023}" type="datetimeFigureOut">
              <a:rPr lang="en-US" smtClean="0"/>
              <a:t>5/15/2026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E9F3A6-B45B-4A1F-AFF1-07CA0ED0D9EC}" type="slidenum">
              <a:rPr lang="en-US" smtClean="0"/>
              <a:t>‹#›</a:t>
            </a:fld>
            <a:endParaRPr lang="en-US"/>
          </a:p>
        </p:txBody>
      </p:sp>
    </p:spTree>
    <p:extLst>
      <p:ext uri="{BB962C8B-B14F-4D97-AF65-F5344CB8AC3E}">
        <p14:creationId xmlns:p14="http://schemas.microsoft.com/office/powerpoint/2010/main" val="3626002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B8B437-B010-4166-8159-F070EECA2023}" type="datetimeFigureOut">
              <a:rPr lang="en-US" smtClean="0"/>
              <a:t>5/15/2026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9F3A6-B45B-4A1F-AFF1-07CA0ED0D9EC}" type="slidenum">
              <a:rPr lang="en-US" smtClean="0"/>
              <a:t>‹#›</a:t>
            </a:fld>
            <a:endParaRPr lang="en-US"/>
          </a:p>
        </p:txBody>
      </p:sp>
    </p:spTree>
    <p:extLst>
      <p:ext uri="{BB962C8B-B14F-4D97-AF65-F5344CB8AC3E}">
        <p14:creationId xmlns:p14="http://schemas.microsoft.com/office/powerpoint/2010/main" val="180543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B8B437-B010-4166-8159-F070EECA2023}" type="datetimeFigureOut">
              <a:rPr lang="en-US" smtClean="0"/>
              <a:t>5/15/2026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E9F3A6-B45B-4A1F-AFF1-07CA0ED0D9EC}" type="slidenum">
              <a:rPr lang="en-US" smtClean="0"/>
              <a:t>‹#›</a:t>
            </a:fld>
            <a:endParaRPr lang="en-US"/>
          </a:p>
        </p:txBody>
      </p:sp>
    </p:spTree>
    <p:extLst>
      <p:ext uri="{BB962C8B-B14F-4D97-AF65-F5344CB8AC3E}">
        <p14:creationId xmlns:p14="http://schemas.microsoft.com/office/powerpoint/2010/main" val="890501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B8B437-B010-4166-8159-F070EECA2023}" type="datetimeFigureOut">
              <a:rPr lang="en-US" smtClean="0"/>
              <a:t>5/15/2026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E9F3A6-B45B-4A1F-AFF1-07CA0ED0D9EC}" type="slidenum">
              <a:rPr lang="en-US" smtClean="0"/>
              <a:t>‹#›</a:t>
            </a:fld>
            <a:endParaRPr lang="en-US"/>
          </a:p>
        </p:txBody>
      </p:sp>
    </p:spTree>
    <p:extLst>
      <p:ext uri="{BB962C8B-B14F-4D97-AF65-F5344CB8AC3E}">
        <p14:creationId xmlns:p14="http://schemas.microsoft.com/office/powerpoint/2010/main" val="3045168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8B437-B010-4166-8159-F070EECA2023}" type="datetimeFigureOut">
              <a:rPr lang="en-US" smtClean="0"/>
              <a:t>5/15/2026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E9F3A6-B45B-4A1F-AFF1-07CA0ED0D9EC}" type="slidenum">
              <a:rPr lang="en-US" smtClean="0"/>
              <a:t>‹#›</a:t>
            </a:fld>
            <a:endParaRPr lang="en-US"/>
          </a:p>
        </p:txBody>
      </p:sp>
    </p:spTree>
    <p:extLst>
      <p:ext uri="{BB962C8B-B14F-4D97-AF65-F5344CB8AC3E}">
        <p14:creationId xmlns:p14="http://schemas.microsoft.com/office/powerpoint/2010/main" val="539622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B8B437-B010-4166-8159-F070EECA2023}" type="datetimeFigureOut">
              <a:rPr lang="en-US" smtClean="0"/>
              <a:t>5/15/2026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9F3A6-B45B-4A1F-AFF1-07CA0ED0D9EC}" type="slidenum">
              <a:rPr lang="en-US" smtClean="0"/>
              <a:t>‹#›</a:t>
            </a:fld>
            <a:endParaRPr lang="en-US"/>
          </a:p>
        </p:txBody>
      </p:sp>
    </p:spTree>
    <p:extLst>
      <p:ext uri="{BB962C8B-B14F-4D97-AF65-F5344CB8AC3E}">
        <p14:creationId xmlns:p14="http://schemas.microsoft.com/office/powerpoint/2010/main" val="1447202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B8B437-B010-4166-8159-F070EECA2023}" type="datetimeFigureOut">
              <a:rPr lang="en-US" smtClean="0"/>
              <a:t>5/15/2026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E9F3A6-B45B-4A1F-AFF1-07CA0ED0D9EC}" type="slidenum">
              <a:rPr lang="en-US" smtClean="0"/>
              <a:t>‹#›</a:t>
            </a:fld>
            <a:endParaRPr lang="en-US"/>
          </a:p>
        </p:txBody>
      </p:sp>
    </p:spTree>
    <p:extLst>
      <p:ext uri="{BB962C8B-B14F-4D97-AF65-F5344CB8AC3E}">
        <p14:creationId xmlns:p14="http://schemas.microsoft.com/office/powerpoint/2010/main" val="1124000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8B437-B010-4166-8159-F070EECA2023}" type="datetimeFigureOut">
              <a:rPr lang="en-US" smtClean="0"/>
              <a:t>5/15/2026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E9F3A6-B45B-4A1F-AFF1-07CA0ED0D9EC}" type="slidenum">
              <a:rPr lang="en-US" smtClean="0"/>
              <a:t>‹#›</a:t>
            </a:fld>
            <a:endParaRPr lang="en-US"/>
          </a:p>
        </p:txBody>
      </p:sp>
    </p:spTree>
    <p:extLst>
      <p:ext uri="{BB962C8B-B14F-4D97-AF65-F5344CB8AC3E}">
        <p14:creationId xmlns:p14="http://schemas.microsoft.com/office/powerpoint/2010/main" val="3669847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23.jpe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965EE67-89EB-4A22-AF3A-9D8076CD4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90535" y="758982"/>
            <a:ext cx="12013948" cy="1723549"/>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War and Punishment</a:t>
            </a:r>
          </a:p>
          <a:p>
            <a:pPr algn="ctr"/>
            <a:r>
              <a:rPr lang="en-US" sz="4000" dirty="0">
                <a:solidFill>
                  <a:schemeClr val="bg1"/>
                </a:solidFill>
                <a:latin typeface="Arial Black" panose="020B0A04020102020204" pitchFamily="34" charset="0"/>
              </a:rPr>
              <a:t>Deuteronomy 20-26</a:t>
            </a:r>
          </a:p>
        </p:txBody>
      </p:sp>
      <p:sp>
        <p:nvSpPr>
          <p:cNvPr id="7" name="Rectangle 6"/>
          <p:cNvSpPr/>
          <p:nvPr/>
        </p:nvSpPr>
        <p:spPr>
          <a:xfrm>
            <a:off x="3423967" y="2804343"/>
            <a:ext cx="6096000" cy="3416320"/>
          </a:xfrm>
          <a:prstGeom prst="rect">
            <a:avLst/>
          </a:prstGeom>
        </p:spPr>
        <p:txBody>
          <a:bodyPr>
            <a:spAutoFit/>
          </a:bodyPr>
          <a:lstStyle/>
          <a:p>
            <a:pPr fontAlgn="base"/>
            <a:r>
              <a:rPr lang="en-US" i="1" dirty="0">
                <a:solidFill>
                  <a:schemeClr val="bg1"/>
                </a:solidFill>
                <a:latin typeface="Palatino"/>
              </a:rPr>
              <a:t>And if any nation, tongue, or people should proclaim war against them, they should first lift a standard of peace unto that people, nation, or tongue;</a:t>
            </a:r>
          </a:p>
          <a:p>
            <a:pPr fontAlgn="base"/>
            <a:endParaRPr lang="en-US" i="1" dirty="0">
              <a:solidFill>
                <a:schemeClr val="bg1"/>
              </a:solidFill>
              <a:latin typeface="Palatino"/>
            </a:endParaRPr>
          </a:p>
          <a:p>
            <a:pPr fontAlgn="base"/>
            <a:r>
              <a:rPr lang="en-US" i="1" dirty="0">
                <a:solidFill>
                  <a:schemeClr val="bg1"/>
                </a:solidFill>
                <a:latin typeface="Palatino"/>
              </a:rPr>
              <a:t>And if that people did not accept the offering of peace, neither the second nor the third time, they should bring these testimonies before the Lord;</a:t>
            </a:r>
          </a:p>
          <a:p>
            <a:pPr fontAlgn="base"/>
            <a:endParaRPr lang="en-US" i="1" dirty="0">
              <a:solidFill>
                <a:schemeClr val="bg1"/>
              </a:solidFill>
              <a:latin typeface="Palatino"/>
            </a:endParaRPr>
          </a:p>
          <a:p>
            <a:pPr fontAlgn="base"/>
            <a:r>
              <a:rPr lang="en-US" i="1" dirty="0">
                <a:solidFill>
                  <a:schemeClr val="bg1"/>
                </a:solidFill>
                <a:latin typeface="Palatino"/>
              </a:rPr>
              <a:t>Then I, the Lord, would give unto them a commandment, and justify them in going out to battle against that nation, tongue, or people.</a:t>
            </a:r>
          </a:p>
          <a:p>
            <a:pPr fontAlgn="base"/>
            <a:r>
              <a:rPr lang="en-US" i="1" dirty="0">
                <a:solidFill>
                  <a:schemeClr val="bg1"/>
                </a:solidFill>
                <a:latin typeface="Palatino"/>
              </a:rPr>
              <a:t>Doctrine and Covenants 98:34-36</a:t>
            </a:r>
            <a:endParaRPr lang="en-US" b="0" i="1" dirty="0">
              <a:solidFill>
                <a:schemeClr val="bg1"/>
              </a:solidFill>
              <a:effectLst/>
              <a:latin typeface="Palatino"/>
            </a:endParaRPr>
          </a:p>
        </p:txBody>
      </p:sp>
      <p:grpSp>
        <p:nvGrpSpPr>
          <p:cNvPr id="8" name="Group 7"/>
          <p:cNvGrpSpPr/>
          <p:nvPr/>
        </p:nvGrpSpPr>
        <p:grpSpPr>
          <a:xfrm rot="2112729">
            <a:off x="1582198" y="2546394"/>
            <a:ext cx="410958" cy="3918776"/>
            <a:chOff x="2286000" y="1349828"/>
            <a:chExt cx="609600" cy="5812972"/>
          </a:xfrm>
        </p:grpSpPr>
        <p:sp>
          <p:nvSpPr>
            <p:cNvPr id="9" name="Pentagon 8"/>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11"/>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13"/>
          <p:cNvGrpSpPr/>
          <p:nvPr/>
        </p:nvGrpSpPr>
        <p:grpSpPr>
          <a:xfrm>
            <a:off x="8606904" y="241426"/>
            <a:ext cx="3048000" cy="708837"/>
            <a:chOff x="2209800" y="3276600"/>
            <a:chExt cx="3810000" cy="762000"/>
          </a:xfrm>
        </p:grpSpPr>
        <p:sp>
          <p:nvSpPr>
            <p:cNvPr id="15" name="Rectangle 14"/>
            <p:cNvSpPr/>
            <p:nvPr/>
          </p:nvSpPr>
          <p:spPr>
            <a:xfrm>
              <a:off x="2667000" y="3581400"/>
              <a:ext cx="3276600" cy="1524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erge 15"/>
            <p:cNvSpPr/>
            <p:nvPr/>
          </p:nvSpPr>
          <p:spPr>
            <a:xfrm rot="16200000">
              <a:off x="2171700" y="3390900"/>
              <a:ext cx="762000" cy="533400"/>
            </a:xfrm>
            <a:prstGeom prst="flowChartMerg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erge 16"/>
            <p:cNvSpPr/>
            <p:nvPr/>
          </p:nvSpPr>
          <p:spPr>
            <a:xfrm rot="5400000">
              <a:off x="5676900" y="3467100"/>
              <a:ext cx="304800" cy="381000"/>
            </a:xfrm>
            <a:prstGeom prst="flowChartMerg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209800" y="3276600"/>
              <a:ext cx="112059" cy="739588"/>
            </a:xfrm>
            <a:prstGeom prst="ellipse">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rot="19742879">
            <a:off x="1775431" y="2557579"/>
            <a:ext cx="410958" cy="3918776"/>
            <a:chOff x="2286000" y="1349828"/>
            <a:chExt cx="609600" cy="5812972"/>
          </a:xfrm>
        </p:grpSpPr>
        <p:sp>
          <p:nvSpPr>
            <p:cNvPr id="20" name="Pentagon 19"/>
            <p:cNvSpPr/>
            <p:nvPr/>
          </p:nvSpPr>
          <p:spPr>
            <a:xfrm rot="16200000">
              <a:off x="613561" y="3241961"/>
              <a:ext cx="3962400" cy="178133"/>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438400" y="5791200"/>
              <a:ext cx="304800" cy="1371600"/>
            </a:xfrm>
            <a:prstGeom prst="rect">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ross 21"/>
            <p:cNvSpPr/>
            <p:nvPr/>
          </p:nvSpPr>
          <p:spPr>
            <a:xfrm>
              <a:off x="2286000" y="5181600"/>
              <a:ext cx="609600" cy="609600"/>
            </a:xfrm>
            <a:prstGeom prst="plus">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nut 22"/>
            <p:cNvSpPr/>
            <p:nvPr/>
          </p:nvSpPr>
          <p:spPr>
            <a:xfrm>
              <a:off x="2362200" y="5257800"/>
              <a:ext cx="457200" cy="4572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a:off x="2438400" y="5105400"/>
              <a:ext cx="292925" cy="292925"/>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p:cNvGrpSpPr/>
          <p:nvPr/>
        </p:nvGrpSpPr>
        <p:grpSpPr>
          <a:xfrm>
            <a:off x="9732476" y="2625678"/>
            <a:ext cx="1692997" cy="3773425"/>
            <a:chOff x="9506139" y="3537084"/>
            <a:chExt cx="1303699" cy="2905741"/>
          </a:xfrm>
        </p:grpSpPr>
        <p:sp>
          <p:nvSpPr>
            <p:cNvPr id="2" name="Rounded Rectangle 1"/>
            <p:cNvSpPr/>
            <p:nvPr/>
          </p:nvSpPr>
          <p:spPr>
            <a:xfrm>
              <a:off x="10679639" y="3537084"/>
              <a:ext cx="130199" cy="2905741"/>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lowchart: Punched Tape 2"/>
            <p:cNvSpPr/>
            <p:nvPr/>
          </p:nvSpPr>
          <p:spPr>
            <a:xfrm>
              <a:off x="9506139" y="3537084"/>
              <a:ext cx="1173500" cy="941560"/>
            </a:xfrm>
            <a:prstGeom prst="flowChartPunchedTap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892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5" name="TextBox 4"/>
          <p:cNvSpPr txBox="1"/>
          <p:nvPr/>
        </p:nvSpPr>
        <p:spPr>
          <a:xfrm>
            <a:off x="-1" y="6434347"/>
            <a:ext cx="9850171" cy="369332"/>
          </a:xfrm>
          <a:prstGeom prst="rect">
            <a:avLst/>
          </a:prstGeom>
          <a:noFill/>
        </p:spPr>
        <p:txBody>
          <a:bodyPr wrap="square" rtlCol="0">
            <a:spAutoFit/>
          </a:bodyPr>
          <a:lstStyle/>
          <a:p>
            <a:r>
              <a:rPr lang="en-US" dirty="0">
                <a:solidFill>
                  <a:schemeClr val="bg1"/>
                </a:solidFill>
              </a:rPr>
              <a:t>Deuteronomy 17:16</a:t>
            </a:r>
          </a:p>
        </p:txBody>
      </p:sp>
      <p:sp>
        <p:nvSpPr>
          <p:cNvPr id="6" name="TextBox 5"/>
          <p:cNvSpPr txBox="1"/>
          <p:nvPr/>
        </p:nvSpPr>
        <p:spPr>
          <a:xfrm>
            <a:off x="89026" y="0"/>
            <a:ext cx="12013948"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Warfare Horses</a:t>
            </a:r>
            <a:endParaRPr lang="en-US" sz="4000" dirty="0">
              <a:solidFill>
                <a:schemeClr val="bg1"/>
              </a:solidFill>
              <a:latin typeface="Arial Black" panose="020B0A04020102020204" pitchFamily="34" charset="0"/>
            </a:endParaRPr>
          </a:p>
        </p:txBody>
      </p:sp>
      <p:sp>
        <p:nvSpPr>
          <p:cNvPr id="12" name="TextBox 11"/>
          <p:cNvSpPr txBox="1"/>
          <p:nvPr/>
        </p:nvSpPr>
        <p:spPr>
          <a:xfrm>
            <a:off x="315636" y="955016"/>
            <a:ext cx="964675"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8</a:t>
            </a:r>
            <a:endParaRPr lang="en-US" sz="4000" dirty="0">
              <a:solidFill>
                <a:schemeClr val="bg1"/>
              </a:solidFill>
              <a:latin typeface="Arial Black" panose="020B0A04020102020204" pitchFamily="34" charset="0"/>
            </a:endParaRPr>
          </a:p>
        </p:txBody>
      </p:sp>
      <p:sp>
        <p:nvSpPr>
          <p:cNvPr id="3" name="Rectangle 2"/>
          <p:cNvSpPr/>
          <p:nvPr/>
        </p:nvSpPr>
        <p:spPr>
          <a:xfrm>
            <a:off x="1407059" y="1286151"/>
            <a:ext cx="4839832" cy="2308324"/>
          </a:xfrm>
          <a:prstGeom prst="rect">
            <a:avLst/>
          </a:prstGeom>
        </p:spPr>
        <p:txBody>
          <a:bodyPr wrap="square">
            <a:spAutoFit/>
          </a:bodyPr>
          <a:lstStyle/>
          <a:p>
            <a:pPr fontAlgn="base"/>
            <a:r>
              <a:rPr lang="en-US" sz="2400" dirty="0">
                <a:solidFill>
                  <a:schemeClr val="bg1"/>
                </a:solidFill>
                <a:latin typeface="Calibri" panose="020F0502020204030204" pitchFamily="34" charset="0"/>
              </a:rPr>
              <a:t>“The normal purpose of warfare is defensive; hence, Israel was forbidden the use of more than a limited number of horses, since horses were the offensive weapon of ancient warfare. …”</a:t>
            </a:r>
          </a:p>
        </p:txBody>
      </p:sp>
      <p:sp>
        <p:nvSpPr>
          <p:cNvPr id="10" name="TextBox 9"/>
          <p:cNvSpPr txBox="1"/>
          <p:nvPr/>
        </p:nvSpPr>
        <p:spPr>
          <a:xfrm>
            <a:off x="11556748" y="6444750"/>
            <a:ext cx="546226" cy="369332"/>
          </a:xfrm>
          <a:prstGeom prst="rect">
            <a:avLst/>
          </a:prstGeom>
          <a:noFill/>
        </p:spPr>
        <p:txBody>
          <a:bodyPr wrap="square" rtlCol="0">
            <a:spAutoFit/>
          </a:bodyPr>
          <a:lstStyle/>
          <a:p>
            <a:pPr algn="r"/>
            <a:r>
              <a:rPr lang="en-US" dirty="0">
                <a:solidFill>
                  <a:schemeClr val="bg1"/>
                </a:solidFill>
              </a:rPr>
              <a:t>(1)</a:t>
            </a:r>
          </a:p>
        </p:txBody>
      </p:sp>
      <p:pic>
        <p:nvPicPr>
          <p:cNvPr id="10242" name="Picture 2" descr="https://s-media-cache-ak0.pinimg.com/736x/d1/4b/b7/d14bb7dd78d30fd77bb6fce891f07d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288" y="3406366"/>
            <a:ext cx="571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photo.sf.co.ua/g/85/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144" t="2187"/>
          <a:stretch/>
        </p:blipFill>
        <p:spPr bwMode="auto">
          <a:xfrm>
            <a:off x="1545771" y="3780452"/>
            <a:ext cx="2560619" cy="2517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541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5" name="TextBox 4"/>
          <p:cNvSpPr txBox="1"/>
          <p:nvPr/>
        </p:nvSpPr>
        <p:spPr>
          <a:xfrm>
            <a:off x="-1" y="6434347"/>
            <a:ext cx="9850171" cy="369332"/>
          </a:xfrm>
          <a:prstGeom prst="rect">
            <a:avLst/>
          </a:prstGeom>
          <a:noFill/>
        </p:spPr>
        <p:txBody>
          <a:bodyPr wrap="square" rtlCol="0">
            <a:spAutoFit/>
          </a:bodyPr>
          <a:lstStyle/>
          <a:p>
            <a:r>
              <a:rPr lang="en-US" dirty="0">
                <a:solidFill>
                  <a:schemeClr val="bg1"/>
                </a:solidFill>
              </a:rPr>
              <a:t>Deuteronomy 20:19, 20; 1 Nephi 17:33-35</a:t>
            </a:r>
          </a:p>
        </p:txBody>
      </p:sp>
      <p:sp>
        <p:nvSpPr>
          <p:cNvPr id="6" name="TextBox 5"/>
          <p:cNvSpPr txBox="1"/>
          <p:nvPr/>
        </p:nvSpPr>
        <p:spPr>
          <a:xfrm>
            <a:off x="89026" y="0"/>
            <a:ext cx="12013948"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Besiege A City</a:t>
            </a:r>
            <a:endParaRPr lang="en-US" sz="4000" dirty="0">
              <a:solidFill>
                <a:schemeClr val="bg1"/>
              </a:solidFill>
              <a:latin typeface="Arial Black" panose="020B0A04020102020204" pitchFamily="34" charset="0"/>
            </a:endParaRPr>
          </a:p>
        </p:txBody>
      </p:sp>
      <p:sp>
        <p:nvSpPr>
          <p:cNvPr id="12" name="TextBox 11"/>
          <p:cNvSpPr txBox="1"/>
          <p:nvPr/>
        </p:nvSpPr>
        <p:spPr>
          <a:xfrm>
            <a:off x="315636" y="955016"/>
            <a:ext cx="964675"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9</a:t>
            </a:r>
            <a:endParaRPr lang="en-US" sz="4000" dirty="0">
              <a:solidFill>
                <a:schemeClr val="bg1"/>
              </a:solidFill>
              <a:latin typeface="Arial Black" panose="020B0A04020102020204" pitchFamily="34" charset="0"/>
            </a:endParaRPr>
          </a:p>
        </p:txBody>
      </p:sp>
      <p:sp>
        <p:nvSpPr>
          <p:cNvPr id="10" name="TextBox 9"/>
          <p:cNvSpPr txBox="1"/>
          <p:nvPr/>
        </p:nvSpPr>
        <p:spPr>
          <a:xfrm>
            <a:off x="11556748" y="6444750"/>
            <a:ext cx="546226" cy="369332"/>
          </a:xfrm>
          <a:prstGeom prst="rect">
            <a:avLst/>
          </a:prstGeom>
          <a:noFill/>
        </p:spPr>
        <p:txBody>
          <a:bodyPr wrap="square" rtlCol="0">
            <a:spAutoFit/>
          </a:bodyPr>
          <a:lstStyle/>
          <a:p>
            <a:pPr algn="r"/>
            <a:r>
              <a:rPr lang="en-US" dirty="0">
                <a:solidFill>
                  <a:schemeClr val="bg1"/>
                </a:solidFill>
              </a:rPr>
              <a:t>(1)</a:t>
            </a:r>
          </a:p>
        </p:txBody>
      </p:sp>
      <p:sp>
        <p:nvSpPr>
          <p:cNvPr id="7" name="Rectangle 6"/>
          <p:cNvSpPr/>
          <p:nvPr/>
        </p:nvSpPr>
        <p:spPr>
          <a:xfrm>
            <a:off x="1438746" y="1213319"/>
            <a:ext cx="7654705" cy="2031325"/>
          </a:xfrm>
          <a:prstGeom prst="rect">
            <a:avLst/>
          </a:prstGeom>
        </p:spPr>
        <p:txBody>
          <a:bodyPr wrap="square">
            <a:spAutoFit/>
          </a:bodyPr>
          <a:lstStyle/>
          <a:p>
            <a:r>
              <a:rPr lang="en-US" dirty="0">
                <a:solidFill>
                  <a:srgbClr val="FFFF00"/>
                </a:solidFill>
                <a:latin typeface="Calibri" panose="020F0502020204030204" pitchFamily="34" charset="0"/>
              </a:rPr>
              <a:t>‘When thou shalt besiege a city a long time, in making war against it to take it, thou shalt not destroy the trees thereof by forcing an axe against them: for thou </a:t>
            </a:r>
            <a:r>
              <a:rPr lang="en-US" dirty="0" err="1">
                <a:solidFill>
                  <a:srgbClr val="FFFF00"/>
                </a:solidFill>
                <a:latin typeface="Calibri" panose="020F0502020204030204" pitchFamily="34" charset="0"/>
              </a:rPr>
              <a:t>mayest</a:t>
            </a:r>
            <a:r>
              <a:rPr lang="en-US" dirty="0">
                <a:solidFill>
                  <a:srgbClr val="FFFF00"/>
                </a:solidFill>
                <a:latin typeface="Calibri" panose="020F0502020204030204" pitchFamily="34" charset="0"/>
              </a:rPr>
              <a:t> eat of them, and thou shalt not cut them down (for the tree of the field is man’s life) to employ them in the siege: Only the trees which thou </a:t>
            </a:r>
            <a:r>
              <a:rPr lang="en-US" dirty="0" err="1">
                <a:solidFill>
                  <a:srgbClr val="FFFF00"/>
                </a:solidFill>
                <a:latin typeface="Calibri" panose="020F0502020204030204" pitchFamily="34" charset="0"/>
              </a:rPr>
              <a:t>knowest</a:t>
            </a:r>
            <a:r>
              <a:rPr lang="en-US" dirty="0">
                <a:solidFill>
                  <a:srgbClr val="FFFF00"/>
                </a:solidFill>
                <a:latin typeface="Calibri" panose="020F0502020204030204" pitchFamily="34" charset="0"/>
              </a:rPr>
              <a:t> that they be not trees for meat, thou shalt destroy and cut them down; and thou shalt build bulwarks against the city that </a:t>
            </a:r>
            <a:r>
              <a:rPr lang="en-US" dirty="0" err="1">
                <a:solidFill>
                  <a:srgbClr val="FFFF00"/>
                </a:solidFill>
                <a:latin typeface="Calibri" panose="020F0502020204030204" pitchFamily="34" charset="0"/>
              </a:rPr>
              <a:t>maketh</a:t>
            </a:r>
            <a:r>
              <a:rPr lang="en-US" dirty="0">
                <a:solidFill>
                  <a:srgbClr val="FFFF00"/>
                </a:solidFill>
                <a:latin typeface="Calibri" panose="020F0502020204030204" pitchFamily="34" charset="0"/>
              </a:rPr>
              <a:t> war with thee, until it be subdued</a:t>
            </a:r>
            <a:r>
              <a:rPr lang="en-US" dirty="0">
                <a:solidFill>
                  <a:schemeClr val="bg1"/>
                </a:solidFill>
                <a:latin typeface="Calibri" panose="020F0502020204030204" pitchFamily="34" charset="0"/>
              </a:rPr>
              <a:t>.</a:t>
            </a:r>
            <a:r>
              <a:rPr lang="en-US" dirty="0">
                <a:solidFill>
                  <a:srgbClr val="FFFF00"/>
                </a:solidFill>
                <a:latin typeface="Calibri" panose="020F0502020204030204" pitchFamily="34" charset="0"/>
              </a:rPr>
              <a:t>’</a:t>
            </a:r>
            <a:endParaRPr lang="en-US" dirty="0">
              <a:solidFill>
                <a:srgbClr val="FFFF00"/>
              </a:solidFill>
            </a:endParaRPr>
          </a:p>
        </p:txBody>
      </p:sp>
      <p:sp>
        <p:nvSpPr>
          <p:cNvPr id="2" name="Rectangle 1"/>
          <p:cNvSpPr/>
          <p:nvPr/>
        </p:nvSpPr>
        <p:spPr>
          <a:xfrm>
            <a:off x="5266099" y="3590133"/>
            <a:ext cx="6096000" cy="2308324"/>
          </a:xfrm>
          <a:prstGeom prst="rect">
            <a:avLst/>
          </a:prstGeom>
        </p:spPr>
        <p:txBody>
          <a:bodyPr>
            <a:spAutoFit/>
          </a:bodyPr>
          <a:lstStyle/>
          <a:p>
            <a:r>
              <a:rPr lang="en-US" dirty="0">
                <a:solidFill>
                  <a:schemeClr val="bg1"/>
                </a:solidFill>
                <a:latin typeface="Calibri" panose="020F0502020204030204" pitchFamily="34" charset="0"/>
              </a:rPr>
              <a:t>“In other words, war is not to be waged against the earth, but against men. But, even more centrally, life must go on, and the fruit tree and the vineyard represent at all times an inheritance from the past and a heritage for the future: they are not to be destroyed. Other trees can be cut down, but only as needed to ‘build bulwarks against the city.’”</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 Wanton destruction is not permitted. …</a:t>
            </a:r>
            <a:endParaRPr lang="en-US" dirty="0">
              <a:solidFill>
                <a:schemeClr val="bg1"/>
              </a:solidFill>
            </a:endParaRPr>
          </a:p>
        </p:txBody>
      </p:sp>
      <p:pic>
        <p:nvPicPr>
          <p:cNvPr id="11268" name="Picture 4" descr="https://upload.wikimedia.org/wikipedia/commons/3/38/Sunset_in_the_Negev_Desert_near_Yeruham,_Israe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8572" y="3542270"/>
            <a:ext cx="3459268" cy="2594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30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5" name="TextBox 4"/>
          <p:cNvSpPr txBox="1"/>
          <p:nvPr/>
        </p:nvSpPr>
        <p:spPr>
          <a:xfrm>
            <a:off x="-1" y="6434347"/>
            <a:ext cx="9850171" cy="369332"/>
          </a:xfrm>
          <a:prstGeom prst="rect">
            <a:avLst/>
          </a:prstGeom>
          <a:noFill/>
        </p:spPr>
        <p:txBody>
          <a:bodyPr wrap="square" rtlCol="0">
            <a:spAutoFit/>
          </a:bodyPr>
          <a:lstStyle/>
          <a:p>
            <a:r>
              <a:rPr lang="en-US" dirty="0">
                <a:solidFill>
                  <a:schemeClr val="bg1"/>
                </a:solidFill>
              </a:rPr>
              <a:t>Numbers 31:21-31, 29, 30, 42; Deut. 20:14; 2 Kings 3:4</a:t>
            </a:r>
          </a:p>
        </p:txBody>
      </p:sp>
      <p:sp>
        <p:nvSpPr>
          <p:cNvPr id="6" name="TextBox 5"/>
          <p:cNvSpPr txBox="1"/>
          <p:nvPr/>
        </p:nvSpPr>
        <p:spPr>
          <a:xfrm>
            <a:off x="89026" y="0"/>
            <a:ext cx="12013948"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Laws of Booty</a:t>
            </a:r>
            <a:endParaRPr lang="en-US" sz="4000" dirty="0">
              <a:solidFill>
                <a:schemeClr val="bg1"/>
              </a:solidFill>
              <a:latin typeface="Arial Black" panose="020B0A04020102020204" pitchFamily="34" charset="0"/>
            </a:endParaRPr>
          </a:p>
        </p:txBody>
      </p:sp>
      <p:sp>
        <p:nvSpPr>
          <p:cNvPr id="12" name="TextBox 11"/>
          <p:cNvSpPr txBox="1"/>
          <p:nvPr/>
        </p:nvSpPr>
        <p:spPr>
          <a:xfrm>
            <a:off x="-72428" y="955016"/>
            <a:ext cx="1647731"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10</a:t>
            </a:r>
            <a:endParaRPr lang="en-US" sz="4000" dirty="0">
              <a:solidFill>
                <a:schemeClr val="bg1"/>
              </a:solidFill>
              <a:latin typeface="Arial Black" panose="020B0A04020102020204" pitchFamily="34" charset="0"/>
            </a:endParaRPr>
          </a:p>
        </p:txBody>
      </p:sp>
      <p:sp>
        <p:nvSpPr>
          <p:cNvPr id="10" name="TextBox 9"/>
          <p:cNvSpPr txBox="1"/>
          <p:nvPr/>
        </p:nvSpPr>
        <p:spPr>
          <a:xfrm>
            <a:off x="11556748" y="6444750"/>
            <a:ext cx="546226" cy="369332"/>
          </a:xfrm>
          <a:prstGeom prst="rect">
            <a:avLst/>
          </a:prstGeom>
          <a:noFill/>
        </p:spPr>
        <p:txBody>
          <a:bodyPr wrap="square" rtlCol="0">
            <a:spAutoFit/>
          </a:bodyPr>
          <a:lstStyle/>
          <a:p>
            <a:pPr algn="r"/>
            <a:r>
              <a:rPr lang="en-US" dirty="0">
                <a:solidFill>
                  <a:schemeClr val="bg1"/>
                </a:solidFill>
              </a:rPr>
              <a:t>(1)</a:t>
            </a:r>
          </a:p>
        </p:txBody>
      </p:sp>
      <p:sp>
        <p:nvSpPr>
          <p:cNvPr id="2" name="Rectangle 1"/>
          <p:cNvSpPr/>
          <p:nvPr/>
        </p:nvSpPr>
        <p:spPr>
          <a:xfrm>
            <a:off x="1397250" y="1213010"/>
            <a:ext cx="7692321" cy="1754326"/>
          </a:xfrm>
          <a:prstGeom prst="rect">
            <a:avLst/>
          </a:prstGeom>
        </p:spPr>
        <p:txBody>
          <a:bodyPr wrap="square">
            <a:spAutoFit/>
          </a:bodyPr>
          <a:lstStyle/>
          <a:p>
            <a:r>
              <a:rPr lang="en-US" dirty="0">
                <a:solidFill>
                  <a:schemeClr val="bg1"/>
                </a:solidFill>
                <a:latin typeface="Calibri" panose="020F0502020204030204" pitchFamily="34" charset="0"/>
              </a:rPr>
              <a:t>“The laws of booty provided a reward to the soldiers (Num. 31:21–31, 29, 30, 42; Deut. 20:14), so that there is legal ground not only for soldiers’ pay but also a pension, a reward for their services.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War indemnity was an aspect of the penalty imposed on an enemy as penalty for their offense, and to defray the costs of the war.”</a:t>
            </a:r>
          </a:p>
        </p:txBody>
      </p:sp>
      <p:sp>
        <p:nvSpPr>
          <p:cNvPr id="3" name="Rectangle 2"/>
          <p:cNvSpPr/>
          <p:nvPr/>
        </p:nvSpPr>
        <p:spPr>
          <a:xfrm>
            <a:off x="1766103" y="5183937"/>
            <a:ext cx="9560458" cy="1077218"/>
          </a:xfrm>
          <a:prstGeom prst="rect">
            <a:avLst/>
          </a:prstGeom>
        </p:spPr>
        <p:txBody>
          <a:bodyPr wrap="square">
            <a:spAutoFit/>
          </a:bodyPr>
          <a:lstStyle/>
          <a:p>
            <a:r>
              <a:rPr lang="en-US" sz="3200" dirty="0">
                <a:solidFill>
                  <a:srgbClr val="FFFF00"/>
                </a:solidFill>
                <a:latin typeface="Calibri" panose="020F0502020204030204" pitchFamily="34" charset="0"/>
              </a:rPr>
              <a:t>“In terms of Scripture, in a sinful world, war is ugly, but it is a necessity if evil is to be overcome.”</a:t>
            </a:r>
          </a:p>
        </p:txBody>
      </p:sp>
      <p:pic>
        <p:nvPicPr>
          <p:cNvPr id="12290" name="Picture 2" descr="http://history-world.org/ju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9029" y="3024274"/>
            <a:ext cx="6384471" cy="2033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6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5" name="TextBox 4"/>
          <p:cNvSpPr txBox="1"/>
          <p:nvPr/>
        </p:nvSpPr>
        <p:spPr>
          <a:xfrm>
            <a:off x="-1" y="6434347"/>
            <a:ext cx="4617267" cy="369332"/>
          </a:xfrm>
          <a:prstGeom prst="rect">
            <a:avLst/>
          </a:prstGeom>
          <a:noFill/>
        </p:spPr>
        <p:txBody>
          <a:bodyPr wrap="square" rtlCol="0">
            <a:spAutoFit/>
          </a:bodyPr>
          <a:lstStyle/>
          <a:p>
            <a:r>
              <a:rPr lang="en-US" dirty="0">
                <a:solidFill>
                  <a:schemeClr val="bg1"/>
                </a:solidFill>
              </a:rPr>
              <a:t>Deuteronomy 20:12</a:t>
            </a:r>
          </a:p>
        </p:txBody>
      </p:sp>
      <p:sp>
        <p:nvSpPr>
          <p:cNvPr id="6" name="TextBox 5"/>
          <p:cNvSpPr txBox="1"/>
          <p:nvPr/>
        </p:nvSpPr>
        <p:spPr>
          <a:xfrm>
            <a:off x="89026" y="0"/>
            <a:ext cx="12013948" cy="923330"/>
          </a:xfrm>
          <a:prstGeom prst="rect">
            <a:avLst/>
          </a:prstGeom>
          <a:noFill/>
        </p:spPr>
        <p:txBody>
          <a:bodyPr wrap="square" rtlCol="0">
            <a:spAutoFit/>
          </a:bodyPr>
          <a:lstStyle/>
          <a:p>
            <a:pPr algn="ctr"/>
            <a:r>
              <a:rPr lang="en-US" sz="5400" dirty="0">
                <a:solidFill>
                  <a:schemeClr val="bg1"/>
                </a:solidFill>
                <a:latin typeface="Arial Black" panose="020B0A04020102020204" pitchFamily="34" charset="0"/>
              </a:rPr>
              <a:t>Battling Spiritual Sickness</a:t>
            </a:r>
          </a:p>
        </p:txBody>
      </p:sp>
      <p:sp>
        <p:nvSpPr>
          <p:cNvPr id="2" name="Rectangle 1"/>
          <p:cNvSpPr/>
          <p:nvPr/>
        </p:nvSpPr>
        <p:spPr>
          <a:xfrm>
            <a:off x="259533" y="1264850"/>
            <a:ext cx="6096000" cy="1631216"/>
          </a:xfrm>
          <a:prstGeom prst="rect">
            <a:avLst/>
          </a:prstGeom>
        </p:spPr>
        <p:txBody>
          <a:bodyPr>
            <a:spAutoFit/>
          </a:bodyPr>
          <a:lstStyle/>
          <a:p>
            <a:pPr fontAlgn="base"/>
            <a:r>
              <a:rPr lang="en-US" sz="2000" dirty="0">
                <a:solidFill>
                  <a:schemeClr val="bg1"/>
                </a:solidFill>
                <a:latin typeface="Calibri" panose="020F0502020204030204" pitchFamily="34" charset="0"/>
              </a:rPr>
              <a:t>The people who inhabited the promised land had become spiritually and morally corrupt—like the people in the days of Noah. They participated in acts of perversion, immorality, and even human sacrifice as part of their social and religious practices.</a:t>
            </a:r>
            <a:endParaRPr lang="en-US" sz="2000" i="1" dirty="0">
              <a:solidFill>
                <a:schemeClr val="bg1"/>
              </a:solidFill>
              <a:latin typeface="Calibri" panose="020F0502020204030204" pitchFamily="34" charset="0"/>
            </a:endParaRPr>
          </a:p>
        </p:txBody>
      </p:sp>
      <p:sp>
        <p:nvSpPr>
          <p:cNvPr id="7" name="Rectangle 6"/>
          <p:cNvSpPr/>
          <p:nvPr/>
        </p:nvSpPr>
        <p:spPr>
          <a:xfrm>
            <a:off x="6197661" y="4964743"/>
            <a:ext cx="4366679" cy="1015663"/>
          </a:xfrm>
          <a:prstGeom prst="rect">
            <a:avLst/>
          </a:prstGeom>
        </p:spPr>
        <p:txBody>
          <a:bodyPr wrap="square">
            <a:spAutoFit/>
          </a:bodyPr>
          <a:lstStyle/>
          <a:p>
            <a:r>
              <a:rPr lang="en-US" sz="2000" dirty="0">
                <a:solidFill>
                  <a:schemeClr val="bg1"/>
                </a:solidFill>
                <a:latin typeface="Calibri" panose="020F0502020204030204" pitchFamily="34" charset="0"/>
              </a:rPr>
              <a:t>The people had received more than one warning to repent of their sins and had refused to do so.</a:t>
            </a:r>
          </a:p>
        </p:txBody>
      </p:sp>
      <p:grpSp>
        <p:nvGrpSpPr>
          <p:cNvPr id="8" name="Group 7"/>
          <p:cNvGrpSpPr/>
          <p:nvPr/>
        </p:nvGrpSpPr>
        <p:grpSpPr>
          <a:xfrm>
            <a:off x="1873378" y="3776049"/>
            <a:ext cx="3505068" cy="2501531"/>
            <a:chOff x="228600" y="381000"/>
            <a:chExt cx="3505068" cy="2501531"/>
          </a:xfrm>
        </p:grpSpPr>
        <p:grpSp>
          <p:nvGrpSpPr>
            <p:cNvPr id="9" name="Group 8"/>
            <p:cNvGrpSpPr/>
            <p:nvPr/>
          </p:nvGrpSpPr>
          <p:grpSpPr>
            <a:xfrm>
              <a:off x="228600" y="381000"/>
              <a:ext cx="3505068" cy="2501531"/>
              <a:chOff x="534986" y="381000"/>
              <a:chExt cx="2637111" cy="2501531"/>
            </a:xfrm>
          </p:grpSpPr>
          <p:sp>
            <p:nvSpPr>
              <p:cNvPr id="11" name="Rectangle 10"/>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grpSp>
            <p:nvGrpSpPr>
              <p:cNvPr id="12" name="Group 11"/>
              <p:cNvGrpSpPr/>
              <p:nvPr/>
            </p:nvGrpSpPr>
            <p:grpSpPr>
              <a:xfrm>
                <a:off x="534986" y="384805"/>
                <a:ext cx="457200" cy="2497726"/>
                <a:chOff x="533400" y="381000"/>
                <a:chExt cx="457200" cy="2497726"/>
              </a:xfrm>
            </p:grpSpPr>
            <p:sp>
              <p:nvSpPr>
                <p:cNvPr id="18" name="Oval 1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sp>
              <p:nvSpPr>
                <p:cNvPr id="19" name="Rounded Rectangle 18"/>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sp>
              <p:nvSpPr>
                <p:cNvPr id="20" name="Oval 19"/>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sp>
              <p:nvSpPr>
                <p:cNvPr id="21" name="Oval 2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grpSp>
          <p:grpSp>
            <p:nvGrpSpPr>
              <p:cNvPr id="13" name="Group 12"/>
              <p:cNvGrpSpPr/>
              <p:nvPr/>
            </p:nvGrpSpPr>
            <p:grpSpPr>
              <a:xfrm>
                <a:off x="2714897" y="381000"/>
                <a:ext cx="457200" cy="2497726"/>
                <a:chOff x="2714897" y="457200"/>
                <a:chExt cx="457200" cy="2497726"/>
              </a:xfrm>
            </p:grpSpPr>
            <p:sp>
              <p:nvSpPr>
                <p:cNvPr id="14" name="Oval 13"/>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sp>
              <p:nvSpPr>
                <p:cNvPr id="15" name="Rounded Rectangle 14"/>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sp>
              <p:nvSpPr>
                <p:cNvPr id="16" name="Oval 1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sp>
              <p:nvSpPr>
                <p:cNvPr id="17" name="Oval 16"/>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grpSp>
        </p:grpSp>
        <p:sp>
          <p:nvSpPr>
            <p:cNvPr id="10" name="Rectangle 9"/>
            <p:cNvSpPr/>
            <p:nvPr/>
          </p:nvSpPr>
          <p:spPr>
            <a:xfrm>
              <a:off x="783987" y="980470"/>
              <a:ext cx="2293346" cy="1200329"/>
            </a:xfrm>
            <a:prstGeom prst="rect">
              <a:avLst/>
            </a:prstGeom>
          </p:spPr>
          <p:txBody>
            <a:bodyPr wrap="square">
              <a:spAutoFit/>
            </a:bodyPr>
            <a:lstStyle/>
            <a:p>
              <a:pPr algn="ctr"/>
              <a:r>
                <a:rPr lang="en-US" b="1" dirty="0">
                  <a:latin typeface="Calibri" panose="020F0502020204030204" pitchFamily="34" charset="0"/>
                </a:rPr>
                <a:t>God may destroy the wicked to prevent their sins from spreading to others</a:t>
              </a:r>
              <a:endParaRPr lang="en-US" i="1" dirty="0">
                <a:latin typeface="Calibri" panose="020F0502020204030204" pitchFamily="34" charset="0"/>
              </a:endParaRPr>
            </a:p>
          </p:txBody>
        </p:sp>
      </p:grpSp>
      <p:pic>
        <p:nvPicPr>
          <p:cNvPr id="13318" name="Picture 6" descr="http://biblelive.com/wp-content/uploads/2012/12/canaanite-prisoners-horemheb-tomb-relief-14cent-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9747" y="1081057"/>
            <a:ext cx="4877128" cy="3372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23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6" name="TextBox 5"/>
          <p:cNvSpPr txBox="1"/>
          <p:nvPr/>
        </p:nvSpPr>
        <p:spPr>
          <a:xfrm>
            <a:off x="89026" y="0"/>
            <a:ext cx="12013948" cy="923330"/>
          </a:xfrm>
          <a:prstGeom prst="rect">
            <a:avLst/>
          </a:prstGeom>
          <a:noFill/>
        </p:spPr>
        <p:txBody>
          <a:bodyPr wrap="square" rtlCol="0">
            <a:spAutoFit/>
          </a:bodyPr>
          <a:lstStyle/>
          <a:p>
            <a:pPr algn="ctr"/>
            <a:r>
              <a:rPr lang="en-US" sz="5400" dirty="0">
                <a:solidFill>
                  <a:schemeClr val="bg1"/>
                </a:solidFill>
                <a:latin typeface="Arial Black" panose="020B0A04020102020204" pitchFamily="34" charset="0"/>
              </a:rPr>
              <a:t>Other Laws</a:t>
            </a:r>
          </a:p>
        </p:txBody>
      </p:sp>
      <p:sp>
        <p:nvSpPr>
          <p:cNvPr id="2" name="Rectangle 1"/>
          <p:cNvSpPr/>
          <p:nvPr/>
        </p:nvSpPr>
        <p:spPr>
          <a:xfrm>
            <a:off x="1647731" y="4743642"/>
            <a:ext cx="5208760" cy="1815882"/>
          </a:xfrm>
          <a:prstGeom prst="rect">
            <a:avLst/>
          </a:prstGeom>
        </p:spPr>
        <p:txBody>
          <a:bodyPr wrap="square">
            <a:spAutoFit/>
          </a:bodyPr>
          <a:lstStyle/>
          <a:p>
            <a:pPr fontAlgn="base"/>
            <a:r>
              <a:rPr lang="en-US" sz="1600" dirty="0">
                <a:solidFill>
                  <a:schemeClr val="bg1"/>
                </a:solidFill>
                <a:latin typeface="Calibri" panose="020F0502020204030204" pitchFamily="34" charset="0"/>
              </a:rPr>
              <a:t>The way one clothes oneself is important to the Lord. A special prohibition in the law of Moses forbade men and women to wear each other’s clothing. When this practice is tolerated by society, it produces great confusion. The Lord expressly forbade a unisex society. Any attempt to erase the obvious distinctions between men and women is unnatural and an abomination to the Lord.</a:t>
            </a:r>
            <a:endParaRPr lang="en-US" sz="1600" i="1" dirty="0">
              <a:solidFill>
                <a:schemeClr val="bg1"/>
              </a:solidFill>
              <a:latin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63777382"/>
              </p:ext>
            </p:extLst>
          </p:nvPr>
        </p:nvGraphicFramePr>
        <p:xfrm>
          <a:off x="247459" y="2927564"/>
          <a:ext cx="11855515" cy="1285240"/>
        </p:xfrm>
        <a:graphic>
          <a:graphicData uri="http://schemas.openxmlformats.org/drawingml/2006/table">
            <a:tbl>
              <a:tblPr firstRow="1" bandRow="1">
                <a:tableStyleId>{93296810-A885-4BE3-A3E7-6D5BEEA58F35}</a:tableStyleId>
              </a:tblPr>
              <a:tblGrid>
                <a:gridCol w="2371103">
                  <a:extLst>
                    <a:ext uri="{9D8B030D-6E8A-4147-A177-3AD203B41FA5}">
                      <a16:colId xmlns:a16="http://schemas.microsoft.com/office/drawing/2014/main" val="20000"/>
                    </a:ext>
                  </a:extLst>
                </a:gridCol>
                <a:gridCol w="2371103">
                  <a:extLst>
                    <a:ext uri="{9D8B030D-6E8A-4147-A177-3AD203B41FA5}">
                      <a16:colId xmlns:a16="http://schemas.microsoft.com/office/drawing/2014/main" val="20001"/>
                    </a:ext>
                  </a:extLst>
                </a:gridCol>
                <a:gridCol w="2371103">
                  <a:extLst>
                    <a:ext uri="{9D8B030D-6E8A-4147-A177-3AD203B41FA5}">
                      <a16:colId xmlns:a16="http://schemas.microsoft.com/office/drawing/2014/main" val="20002"/>
                    </a:ext>
                  </a:extLst>
                </a:gridCol>
                <a:gridCol w="2371103">
                  <a:extLst>
                    <a:ext uri="{9D8B030D-6E8A-4147-A177-3AD203B41FA5}">
                      <a16:colId xmlns:a16="http://schemas.microsoft.com/office/drawing/2014/main" val="20003"/>
                    </a:ext>
                  </a:extLst>
                </a:gridCol>
                <a:gridCol w="2371103">
                  <a:extLst>
                    <a:ext uri="{9D8B030D-6E8A-4147-A177-3AD203B41FA5}">
                      <a16:colId xmlns:a16="http://schemas.microsoft.com/office/drawing/2014/main" val="20004"/>
                    </a:ext>
                  </a:extLst>
                </a:gridCol>
              </a:tblGrid>
              <a:tr h="370840">
                <a:tc>
                  <a:txBody>
                    <a:bodyPr/>
                    <a:lstStyle/>
                    <a:p>
                      <a:r>
                        <a:rPr lang="en-US" dirty="0"/>
                        <a:t>Deuteronomy</a:t>
                      </a:r>
                      <a:r>
                        <a:rPr lang="en-US" baseline="0" dirty="0"/>
                        <a:t> 22:1-4</a:t>
                      </a:r>
                      <a:endParaRPr lang="en-US" dirty="0"/>
                    </a:p>
                  </a:txBody>
                  <a:tcPr/>
                </a:tc>
                <a:tc>
                  <a:txBody>
                    <a:bodyPr/>
                    <a:lstStyle/>
                    <a:p>
                      <a:r>
                        <a:rPr lang="en-US" dirty="0"/>
                        <a:t>Deuteronomy 22:5</a:t>
                      </a:r>
                    </a:p>
                  </a:txBody>
                  <a:tcPr/>
                </a:tc>
                <a:tc>
                  <a:txBody>
                    <a:bodyPr/>
                    <a:lstStyle/>
                    <a:p>
                      <a:r>
                        <a:rPr lang="en-US" dirty="0"/>
                        <a:t>Deuteronomy 22:25-27</a:t>
                      </a:r>
                    </a:p>
                  </a:txBody>
                  <a:tcPr/>
                </a:tc>
                <a:tc>
                  <a:txBody>
                    <a:bodyPr/>
                    <a:lstStyle/>
                    <a:p>
                      <a:r>
                        <a:rPr lang="en-US" dirty="0"/>
                        <a:t>Deuteronomy 24:19-22</a:t>
                      </a:r>
                    </a:p>
                  </a:txBody>
                  <a:tcPr/>
                </a:tc>
                <a:tc>
                  <a:txBody>
                    <a:bodyPr/>
                    <a:lstStyle/>
                    <a:p>
                      <a:r>
                        <a:rPr lang="en-US" dirty="0"/>
                        <a:t>Deuteronomy 26:12-13</a:t>
                      </a:r>
                    </a:p>
                  </a:txBody>
                  <a:tcPr/>
                </a:tc>
                <a:extLst>
                  <a:ext uri="{0D108BD9-81ED-4DB2-BD59-A6C34878D82A}">
                    <a16:rowId xmlns:a16="http://schemas.microsoft.com/office/drawing/2014/main" val="10000"/>
                  </a:ext>
                </a:extLst>
              </a:tr>
              <a:tr h="370840">
                <a:tc>
                  <a:txBody>
                    <a:bodyPr/>
                    <a:lstStyle/>
                    <a:p>
                      <a:r>
                        <a:rPr lang="en-US" dirty="0"/>
                        <a:t>Laws about returning others’ property</a:t>
                      </a:r>
                    </a:p>
                  </a:txBody>
                  <a:tcPr/>
                </a:tc>
                <a:tc>
                  <a:txBody>
                    <a:bodyPr/>
                    <a:lstStyle/>
                    <a:p>
                      <a:r>
                        <a:rPr lang="en-US" dirty="0"/>
                        <a:t>Laws</a:t>
                      </a:r>
                      <a:r>
                        <a:rPr lang="en-US" baseline="0" dirty="0"/>
                        <a:t> about dress and appearance</a:t>
                      </a:r>
                      <a:endParaRPr lang="en-US" dirty="0"/>
                    </a:p>
                  </a:txBody>
                  <a:tcPr/>
                </a:tc>
                <a:tc>
                  <a:txBody>
                    <a:bodyPr/>
                    <a:lstStyle/>
                    <a:p>
                      <a:r>
                        <a:rPr lang="en-US" dirty="0"/>
                        <a:t>Laws protecting the victims of sexual assault</a:t>
                      </a:r>
                    </a:p>
                  </a:txBody>
                  <a:tcPr/>
                </a:tc>
                <a:tc>
                  <a:txBody>
                    <a:bodyPr/>
                    <a:lstStyle/>
                    <a:p>
                      <a:r>
                        <a:rPr lang="en-US" dirty="0"/>
                        <a:t>Laws about caring for those in need</a:t>
                      </a:r>
                    </a:p>
                  </a:txBody>
                  <a:tcPr/>
                </a:tc>
                <a:tc>
                  <a:txBody>
                    <a:bodyPr/>
                    <a:lstStyle/>
                    <a:p>
                      <a:r>
                        <a:rPr lang="en-US" dirty="0"/>
                        <a:t>Law of tithing</a:t>
                      </a:r>
                    </a:p>
                  </a:txBody>
                  <a:tcPr/>
                </a:tc>
                <a:extLst>
                  <a:ext uri="{0D108BD9-81ED-4DB2-BD59-A6C34878D82A}">
                    <a16:rowId xmlns:a16="http://schemas.microsoft.com/office/drawing/2014/main" val="10001"/>
                  </a:ext>
                </a:extLst>
              </a:tr>
            </a:tbl>
          </a:graphicData>
        </a:graphic>
      </p:graphicFrame>
      <p:sp>
        <p:nvSpPr>
          <p:cNvPr id="22" name="Rectangle 21"/>
          <p:cNvSpPr/>
          <p:nvPr/>
        </p:nvSpPr>
        <p:spPr>
          <a:xfrm>
            <a:off x="351577" y="840050"/>
            <a:ext cx="2563640" cy="1323439"/>
          </a:xfrm>
          <a:prstGeom prst="rect">
            <a:avLst/>
          </a:prstGeom>
        </p:spPr>
        <p:txBody>
          <a:bodyPr wrap="square">
            <a:spAutoFit/>
          </a:bodyPr>
          <a:lstStyle/>
          <a:p>
            <a:pPr fontAlgn="base"/>
            <a:r>
              <a:rPr lang="en-US" sz="1600" dirty="0">
                <a:solidFill>
                  <a:schemeClr val="bg1"/>
                </a:solidFill>
                <a:latin typeface="Calibri" panose="020F0502020204030204" pitchFamily="34" charset="0"/>
              </a:rPr>
              <a:t>The law required to return the property to others.</a:t>
            </a:r>
          </a:p>
          <a:p>
            <a:pPr fontAlgn="base"/>
            <a:endParaRPr lang="en-US" sz="1600" i="1" dirty="0">
              <a:solidFill>
                <a:schemeClr val="bg1"/>
              </a:solidFill>
              <a:latin typeface="Calibri" panose="020F0502020204030204" pitchFamily="34" charset="0"/>
            </a:endParaRPr>
          </a:p>
          <a:p>
            <a:pPr fontAlgn="base"/>
            <a:r>
              <a:rPr lang="en-US" sz="1600" i="1" dirty="0">
                <a:solidFill>
                  <a:schemeClr val="bg1"/>
                </a:solidFill>
                <a:latin typeface="Calibri" panose="020F0502020204030204" pitchFamily="34" charset="0"/>
              </a:rPr>
              <a:t>“Finders keepers, losers weepers” was not in effect</a:t>
            </a:r>
          </a:p>
        </p:txBody>
      </p:sp>
      <p:sp>
        <p:nvSpPr>
          <p:cNvPr id="23" name="Up Arrow 22"/>
          <p:cNvSpPr/>
          <p:nvPr/>
        </p:nvSpPr>
        <p:spPr>
          <a:xfrm>
            <a:off x="1403287" y="2154725"/>
            <a:ext cx="244444" cy="50017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p:cNvSpPr/>
          <p:nvPr/>
        </p:nvSpPr>
        <p:spPr>
          <a:xfrm>
            <a:off x="5729334" y="2142260"/>
            <a:ext cx="244444" cy="50017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Up Arrow 24"/>
          <p:cNvSpPr/>
          <p:nvPr/>
        </p:nvSpPr>
        <p:spPr>
          <a:xfrm rot="10800000">
            <a:off x="3538397" y="4309168"/>
            <a:ext cx="244444" cy="50017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323782" y="1564719"/>
            <a:ext cx="3702868" cy="523220"/>
          </a:xfrm>
          <a:prstGeom prst="rect">
            <a:avLst/>
          </a:prstGeom>
        </p:spPr>
        <p:txBody>
          <a:bodyPr wrap="square">
            <a:spAutoFit/>
          </a:bodyPr>
          <a:lstStyle/>
          <a:p>
            <a:r>
              <a:rPr lang="en-US" sz="1400" dirty="0">
                <a:solidFill>
                  <a:schemeClr val="bg1"/>
                </a:solidFill>
                <a:latin typeface="Calibri" panose="020F0502020204030204" pitchFamily="34" charset="0"/>
              </a:rPr>
              <a:t>Forcible Rape-the man alone was to die, and nothing was to be done to the girl. </a:t>
            </a:r>
          </a:p>
        </p:txBody>
      </p:sp>
      <p:sp>
        <p:nvSpPr>
          <p:cNvPr id="27" name="Rectangle 26"/>
          <p:cNvSpPr/>
          <p:nvPr/>
        </p:nvSpPr>
        <p:spPr>
          <a:xfrm>
            <a:off x="7500795" y="4715269"/>
            <a:ext cx="2492722" cy="523220"/>
          </a:xfrm>
          <a:prstGeom prst="rect">
            <a:avLst/>
          </a:prstGeom>
        </p:spPr>
        <p:txBody>
          <a:bodyPr wrap="square">
            <a:spAutoFit/>
          </a:bodyPr>
          <a:lstStyle/>
          <a:p>
            <a:r>
              <a:rPr lang="en-US" sz="1400" dirty="0">
                <a:solidFill>
                  <a:schemeClr val="bg1"/>
                </a:solidFill>
                <a:latin typeface="Calibri" panose="020F0502020204030204" pitchFamily="34" charset="0"/>
              </a:rPr>
              <a:t>Things left in the field shall be for the poor and needy</a:t>
            </a:r>
          </a:p>
        </p:txBody>
      </p:sp>
      <p:sp>
        <p:nvSpPr>
          <p:cNvPr id="28" name="Up Arrow 27"/>
          <p:cNvSpPr/>
          <p:nvPr/>
        </p:nvSpPr>
        <p:spPr>
          <a:xfrm rot="10800000">
            <a:off x="8259778" y="4243472"/>
            <a:ext cx="244444" cy="50017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Up Arrow 28"/>
          <p:cNvSpPr/>
          <p:nvPr/>
        </p:nvSpPr>
        <p:spPr>
          <a:xfrm>
            <a:off x="10575956" y="2257667"/>
            <a:ext cx="244444" cy="50017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574039" y="1531517"/>
            <a:ext cx="2492722" cy="738664"/>
          </a:xfrm>
          <a:prstGeom prst="rect">
            <a:avLst/>
          </a:prstGeom>
        </p:spPr>
        <p:txBody>
          <a:bodyPr wrap="square">
            <a:spAutoFit/>
          </a:bodyPr>
          <a:lstStyle/>
          <a:p>
            <a:r>
              <a:rPr lang="en-US" sz="1400" dirty="0">
                <a:solidFill>
                  <a:schemeClr val="bg1"/>
                </a:solidFill>
                <a:latin typeface="Calibri" panose="020F0502020204030204" pitchFamily="34" charset="0"/>
              </a:rPr>
              <a:t>Tithing will go to the Levites, the stranger, the fatherless, and the widow.</a:t>
            </a:r>
          </a:p>
        </p:txBody>
      </p:sp>
    </p:spTree>
    <p:extLst>
      <p:ext uri="{BB962C8B-B14F-4D97-AF65-F5344CB8AC3E}">
        <p14:creationId xmlns:p14="http://schemas.microsoft.com/office/powerpoint/2010/main" val="59902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3" grpId="0" animBg="1"/>
      <p:bldP spid="24" grpId="0" animBg="1"/>
      <p:bldP spid="25" grpId="0" animBg="1"/>
      <p:bldP spid="26" grpId="0"/>
      <p:bldP spid="27" grpId="0"/>
      <p:bldP spid="28" grpId="0" animBg="1"/>
      <p:bldP spid="2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5" name="TextBox 4"/>
          <p:cNvSpPr txBox="1"/>
          <p:nvPr/>
        </p:nvSpPr>
        <p:spPr>
          <a:xfrm>
            <a:off x="-1" y="6434347"/>
            <a:ext cx="4617267" cy="369332"/>
          </a:xfrm>
          <a:prstGeom prst="rect">
            <a:avLst/>
          </a:prstGeom>
          <a:noFill/>
        </p:spPr>
        <p:txBody>
          <a:bodyPr wrap="square" rtlCol="0">
            <a:spAutoFit/>
          </a:bodyPr>
          <a:lstStyle/>
          <a:p>
            <a:r>
              <a:rPr lang="en-US" dirty="0">
                <a:solidFill>
                  <a:schemeClr val="bg1"/>
                </a:solidFill>
              </a:rPr>
              <a:t>Deuteronomy 26:16</a:t>
            </a:r>
          </a:p>
        </p:txBody>
      </p:sp>
      <p:grpSp>
        <p:nvGrpSpPr>
          <p:cNvPr id="2" name="Group 1"/>
          <p:cNvGrpSpPr/>
          <p:nvPr/>
        </p:nvGrpSpPr>
        <p:grpSpPr>
          <a:xfrm>
            <a:off x="533464" y="135291"/>
            <a:ext cx="4083802" cy="3205438"/>
            <a:chOff x="533464" y="135291"/>
            <a:chExt cx="4083802" cy="3205438"/>
          </a:xfrm>
        </p:grpSpPr>
        <p:grpSp>
          <p:nvGrpSpPr>
            <p:cNvPr id="8" name="Group 7"/>
            <p:cNvGrpSpPr/>
            <p:nvPr/>
          </p:nvGrpSpPr>
          <p:grpSpPr>
            <a:xfrm>
              <a:off x="533464" y="135291"/>
              <a:ext cx="4083802" cy="3205438"/>
              <a:chOff x="228600" y="381000"/>
              <a:chExt cx="3505068" cy="2501531"/>
            </a:xfrm>
          </p:grpSpPr>
          <p:grpSp>
            <p:nvGrpSpPr>
              <p:cNvPr id="9" name="Group 8"/>
              <p:cNvGrpSpPr/>
              <p:nvPr/>
            </p:nvGrpSpPr>
            <p:grpSpPr>
              <a:xfrm>
                <a:off x="228600" y="381000"/>
                <a:ext cx="3505068" cy="2501531"/>
                <a:chOff x="534986" y="381000"/>
                <a:chExt cx="2637111" cy="2501531"/>
              </a:xfrm>
            </p:grpSpPr>
            <p:sp>
              <p:nvSpPr>
                <p:cNvPr id="11" name="Rectangle 10"/>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grpSp>
              <p:nvGrpSpPr>
                <p:cNvPr id="12" name="Group 11"/>
                <p:cNvGrpSpPr/>
                <p:nvPr/>
              </p:nvGrpSpPr>
              <p:grpSpPr>
                <a:xfrm>
                  <a:off x="534986" y="384805"/>
                  <a:ext cx="457200" cy="2497726"/>
                  <a:chOff x="533400" y="381000"/>
                  <a:chExt cx="457200" cy="2497726"/>
                </a:xfrm>
              </p:grpSpPr>
              <p:sp>
                <p:nvSpPr>
                  <p:cNvPr id="18" name="Oval 1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sp>
                <p:nvSpPr>
                  <p:cNvPr id="19" name="Rounded Rectangle 18"/>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sp>
                <p:nvSpPr>
                  <p:cNvPr id="20" name="Oval 19"/>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sp>
                <p:nvSpPr>
                  <p:cNvPr id="21" name="Oval 2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grpSp>
            <p:grpSp>
              <p:nvGrpSpPr>
                <p:cNvPr id="13" name="Group 12"/>
                <p:cNvGrpSpPr/>
                <p:nvPr/>
              </p:nvGrpSpPr>
              <p:grpSpPr>
                <a:xfrm>
                  <a:off x="2714897" y="381000"/>
                  <a:ext cx="457200" cy="2497726"/>
                  <a:chOff x="2714897" y="457200"/>
                  <a:chExt cx="457200" cy="2497726"/>
                </a:xfrm>
              </p:grpSpPr>
              <p:sp>
                <p:nvSpPr>
                  <p:cNvPr id="14" name="Oval 13"/>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sp>
                <p:nvSpPr>
                  <p:cNvPr id="15" name="Rounded Rectangle 14"/>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sp>
                <p:nvSpPr>
                  <p:cNvPr id="16" name="Oval 1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sp>
                <p:nvSpPr>
                  <p:cNvPr id="17" name="Oval 16"/>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libri" panose="020F0502020204030204" pitchFamily="34" charset="0"/>
                    </a:endParaRPr>
                  </a:p>
                </p:txBody>
              </p:sp>
            </p:grpSp>
          </p:grpSp>
          <p:sp>
            <p:nvSpPr>
              <p:cNvPr id="10" name="Rectangle 9"/>
              <p:cNvSpPr/>
              <p:nvPr/>
            </p:nvSpPr>
            <p:spPr>
              <a:xfrm>
                <a:off x="783987" y="980470"/>
                <a:ext cx="2293346" cy="1273005"/>
              </a:xfrm>
              <a:prstGeom prst="rect">
                <a:avLst/>
              </a:prstGeom>
            </p:spPr>
            <p:txBody>
              <a:bodyPr wrap="square">
                <a:spAutoFit/>
              </a:bodyPr>
              <a:lstStyle/>
              <a:p>
                <a:pPr algn="ctr"/>
                <a:r>
                  <a:rPr lang="en-US" sz="2000" b="1" dirty="0"/>
                  <a:t>We can be the Lord’s peculiar and holy people if we obey His commandments with all our  heart and soul</a:t>
                </a:r>
                <a:endParaRPr lang="en-US" sz="2000" i="1" dirty="0">
                  <a:latin typeface="Calibri" panose="020F0502020204030204" pitchFamily="34" charset="0"/>
                </a:endParaRPr>
              </a:p>
            </p:txBody>
          </p:sp>
        </p:grpSp>
        <p:sp>
          <p:nvSpPr>
            <p:cNvPr id="3" name="Donut 2"/>
            <p:cNvSpPr/>
            <p:nvPr/>
          </p:nvSpPr>
          <p:spPr>
            <a:xfrm>
              <a:off x="2025589" y="2051104"/>
              <a:ext cx="1738266" cy="572080"/>
            </a:xfrm>
            <a:prstGeom prst="donut">
              <a:avLst>
                <a:gd name="adj" fmla="val 99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3" name="TextBox 22"/>
          <p:cNvSpPr txBox="1"/>
          <p:nvPr/>
        </p:nvSpPr>
        <p:spPr>
          <a:xfrm>
            <a:off x="11362099" y="6444750"/>
            <a:ext cx="740875" cy="369332"/>
          </a:xfrm>
          <a:prstGeom prst="rect">
            <a:avLst/>
          </a:prstGeom>
          <a:noFill/>
        </p:spPr>
        <p:txBody>
          <a:bodyPr wrap="square" rtlCol="0">
            <a:spAutoFit/>
          </a:bodyPr>
          <a:lstStyle/>
          <a:p>
            <a:pPr algn="r"/>
            <a:r>
              <a:rPr lang="en-US" dirty="0">
                <a:solidFill>
                  <a:schemeClr val="bg1"/>
                </a:solidFill>
              </a:rPr>
              <a:t>(2,3)</a:t>
            </a:r>
          </a:p>
        </p:txBody>
      </p:sp>
      <p:grpSp>
        <p:nvGrpSpPr>
          <p:cNvPr id="6" name="Group 5"/>
          <p:cNvGrpSpPr/>
          <p:nvPr/>
        </p:nvGrpSpPr>
        <p:grpSpPr>
          <a:xfrm>
            <a:off x="4906204" y="591859"/>
            <a:ext cx="6544239" cy="2161043"/>
            <a:chOff x="4906204" y="591859"/>
            <a:chExt cx="6544239" cy="2161043"/>
          </a:xfrm>
        </p:grpSpPr>
        <p:sp>
          <p:nvSpPr>
            <p:cNvPr id="22" name="Rectangle 21"/>
            <p:cNvSpPr/>
            <p:nvPr/>
          </p:nvSpPr>
          <p:spPr>
            <a:xfrm>
              <a:off x="4906204" y="591859"/>
              <a:ext cx="6096000" cy="2031325"/>
            </a:xfrm>
            <a:prstGeom prst="rect">
              <a:avLst/>
            </a:prstGeom>
          </p:spPr>
          <p:txBody>
            <a:bodyPr>
              <a:spAutoFit/>
            </a:bodyPr>
            <a:lstStyle/>
            <a:p>
              <a:r>
                <a:rPr lang="en-US" dirty="0">
                  <a:solidFill>
                    <a:schemeClr val="bg1"/>
                  </a:solidFill>
                  <a:latin typeface="Calibri" panose="020F0502020204030204" pitchFamily="34" charset="0"/>
                </a:rPr>
                <a:t>“It is not enough for anyone just to go through the motions. The commandments, ordinances, and covenants of the gospel are not a list of deposits required to </a:t>
              </a:r>
            </a:p>
            <a:p>
              <a:r>
                <a:rPr lang="en-US" dirty="0">
                  <a:solidFill>
                    <a:schemeClr val="bg1"/>
                  </a:solidFill>
                  <a:latin typeface="Calibri" panose="020F0502020204030204" pitchFamily="34" charset="0"/>
                </a:rPr>
                <a:t>be made in some heavenly account. The gospel </a:t>
              </a:r>
            </a:p>
            <a:p>
              <a:r>
                <a:rPr lang="en-US" dirty="0">
                  <a:solidFill>
                    <a:schemeClr val="bg1"/>
                  </a:solidFill>
                  <a:latin typeface="Calibri" panose="020F0502020204030204" pitchFamily="34" charset="0"/>
                </a:rPr>
                <a:t>of Jesus Christ is a plan that shows us how to </a:t>
              </a:r>
            </a:p>
            <a:p>
              <a:r>
                <a:rPr lang="en-US" dirty="0">
                  <a:solidFill>
                    <a:schemeClr val="bg1"/>
                  </a:solidFill>
                  <a:latin typeface="Calibri" panose="020F0502020204030204" pitchFamily="34" charset="0"/>
                </a:rPr>
                <a:t>become what our Heavenly Father desires us to </a:t>
              </a:r>
            </a:p>
            <a:p>
              <a:r>
                <a:rPr lang="en-US" dirty="0">
                  <a:solidFill>
                    <a:schemeClr val="bg1"/>
                  </a:solidFill>
                  <a:latin typeface="Calibri" panose="020F0502020204030204" pitchFamily="34" charset="0"/>
                </a:rPr>
                <a:t>become.”</a:t>
              </a:r>
              <a:endParaRPr lang="en-US" dirty="0">
                <a:solidFill>
                  <a:schemeClr val="bg1"/>
                </a:solidFill>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2413" y="1309643"/>
              <a:ext cx="1158030" cy="1443259"/>
            </a:xfrm>
            <a:prstGeom prst="rect">
              <a:avLst/>
            </a:prstGeom>
          </p:spPr>
        </p:pic>
      </p:grpSp>
      <p:sp>
        <p:nvSpPr>
          <p:cNvPr id="26" name="Rectangle 25"/>
          <p:cNvSpPr/>
          <p:nvPr/>
        </p:nvSpPr>
        <p:spPr>
          <a:xfrm>
            <a:off x="454183" y="3578869"/>
            <a:ext cx="3590770" cy="923330"/>
          </a:xfrm>
          <a:prstGeom prst="rect">
            <a:avLst/>
          </a:prstGeom>
        </p:spPr>
        <p:txBody>
          <a:bodyPr wrap="square">
            <a:spAutoFit/>
          </a:bodyPr>
          <a:lstStyle/>
          <a:p>
            <a:r>
              <a:rPr lang="en-US" i="1" dirty="0">
                <a:solidFill>
                  <a:srgbClr val="FFFF00"/>
                </a:solidFill>
              </a:rPr>
              <a:t>Trust in the LORD with all thine heart; and lean not unto thine own understanding. Proverbs 3:5</a:t>
            </a:r>
          </a:p>
        </p:txBody>
      </p:sp>
      <p:sp>
        <p:nvSpPr>
          <p:cNvPr id="27" name="Rectangle 26"/>
          <p:cNvSpPr/>
          <p:nvPr/>
        </p:nvSpPr>
        <p:spPr>
          <a:xfrm>
            <a:off x="5157457" y="2916484"/>
            <a:ext cx="6096000" cy="923330"/>
          </a:xfrm>
          <a:prstGeom prst="rect">
            <a:avLst/>
          </a:prstGeom>
        </p:spPr>
        <p:txBody>
          <a:bodyPr>
            <a:spAutoFit/>
          </a:bodyPr>
          <a:lstStyle/>
          <a:p>
            <a:r>
              <a:rPr lang="en-US" dirty="0">
                <a:solidFill>
                  <a:schemeClr val="bg1"/>
                </a:solidFill>
                <a:latin typeface="Calibri" panose="020F0502020204030204" pitchFamily="34" charset="0"/>
              </a:rPr>
              <a:t>To love God with all one's heart implies the presence of sincere, profound inner feelings of the soul, inspired from a divine source.</a:t>
            </a:r>
          </a:p>
        </p:txBody>
      </p:sp>
      <p:sp>
        <p:nvSpPr>
          <p:cNvPr id="28" name="Rectangle 27"/>
          <p:cNvSpPr/>
          <p:nvPr/>
        </p:nvSpPr>
        <p:spPr>
          <a:xfrm>
            <a:off x="3727010" y="4207897"/>
            <a:ext cx="6096000" cy="2308324"/>
          </a:xfrm>
          <a:prstGeom prst="rect">
            <a:avLst/>
          </a:prstGeom>
        </p:spPr>
        <p:txBody>
          <a:bodyPr>
            <a:spAutoFit/>
          </a:bodyPr>
          <a:lstStyle/>
          <a:p>
            <a:r>
              <a:rPr lang="en-US" dirty="0">
                <a:solidFill>
                  <a:schemeClr val="bg1"/>
                </a:solidFill>
                <a:latin typeface="Calibri" panose="020F0502020204030204" pitchFamily="34" charset="0"/>
              </a:rPr>
              <a:t>The word heart is used in scripture as the core of life and strength; hence it includes mind, spirit, and soul, and one's entire emotional nature and understanding.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One of the dictionary definitions states: </a:t>
            </a:r>
          </a:p>
          <a:p>
            <a:r>
              <a:rPr lang="en-US" dirty="0">
                <a:solidFill>
                  <a:schemeClr val="bg1"/>
                </a:solidFill>
                <a:latin typeface="Calibri" panose="020F0502020204030204" pitchFamily="34" charset="0"/>
              </a:rPr>
              <a:t>"Heart is the center of the total personality with reference to intuition, feeling, or emotion: the center of emotion, in contrast to the head as the center of the intellect."</a:t>
            </a:r>
            <a:endParaRPr lang="en-US" dirty="0">
              <a:solidFill>
                <a:schemeClr val="bg1"/>
              </a:solidFill>
            </a:endParaRPr>
          </a:p>
        </p:txBody>
      </p:sp>
      <p:pic>
        <p:nvPicPr>
          <p:cNvPr id="1026" name="Picture 2" descr="https://upload.wikimedia.org/wikipedia/commons/thumb/a/af/Delbert_L_Stapley.JPG/175px-Delbert_L_Staple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9486" y="4748133"/>
            <a:ext cx="1106136" cy="1504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117.photobucket.com/albums/o79/mareeshastar/WATER%20CREATIONS%20by%20MAREESHA/HeartInCloudsBeatingSmall.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2721" y="4564373"/>
            <a:ext cx="2228621" cy="166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38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5" name="TextBox 4"/>
          <p:cNvSpPr txBox="1"/>
          <p:nvPr/>
        </p:nvSpPr>
        <p:spPr>
          <a:xfrm>
            <a:off x="-1" y="6434347"/>
            <a:ext cx="4617267" cy="369332"/>
          </a:xfrm>
          <a:prstGeom prst="rect">
            <a:avLst/>
          </a:prstGeom>
          <a:noFill/>
        </p:spPr>
        <p:txBody>
          <a:bodyPr wrap="square" rtlCol="0">
            <a:spAutoFit/>
          </a:bodyPr>
          <a:lstStyle/>
          <a:p>
            <a:r>
              <a:rPr lang="en-US" dirty="0">
                <a:solidFill>
                  <a:schemeClr val="bg1"/>
                </a:solidFill>
              </a:rPr>
              <a:t>Deuteronomy 26:17</a:t>
            </a:r>
          </a:p>
        </p:txBody>
      </p:sp>
      <p:sp>
        <p:nvSpPr>
          <p:cNvPr id="6" name="TextBox 5"/>
          <p:cNvSpPr txBox="1"/>
          <p:nvPr/>
        </p:nvSpPr>
        <p:spPr>
          <a:xfrm>
            <a:off x="89026" y="0"/>
            <a:ext cx="12013948" cy="923330"/>
          </a:xfrm>
          <a:prstGeom prst="rect">
            <a:avLst/>
          </a:prstGeom>
          <a:noFill/>
        </p:spPr>
        <p:txBody>
          <a:bodyPr wrap="square" rtlCol="0">
            <a:spAutoFit/>
          </a:bodyPr>
          <a:lstStyle/>
          <a:p>
            <a:pPr algn="ctr"/>
            <a:r>
              <a:rPr lang="en-US" sz="5400" dirty="0">
                <a:solidFill>
                  <a:schemeClr val="bg1"/>
                </a:solidFill>
                <a:latin typeface="Arial Black" panose="020B0A04020102020204" pitchFamily="34" charset="0"/>
              </a:rPr>
              <a:t>Walk in His Ways</a:t>
            </a:r>
          </a:p>
        </p:txBody>
      </p:sp>
      <p:sp>
        <p:nvSpPr>
          <p:cNvPr id="3" name="Rectangle 2"/>
          <p:cNvSpPr/>
          <p:nvPr/>
        </p:nvSpPr>
        <p:spPr>
          <a:xfrm>
            <a:off x="387638" y="1636651"/>
            <a:ext cx="6793425" cy="3539430"/>
          </a:xfrm>
          <a:prstGeom prst="rect">
            <a:avLst/>
          </a:prstGeom>
        </p:spPr>
        <p:txBody>
          <a:bodyPr wrap="square">
            <a:spAutoFit/>
          </a:bodyPr>
          <a:lstStyle/>
          <a:p>
            <a:r>
              <a:rPr lang="en-US" sz="3200" dirty="0">
                <a:solidFill>
                  <a:schemeClr val="bg1"/>
                </a:solidFill>
                <a:latin typeface="Calibri" panose="020F0502020204030204" pitchFamily="34" charset="0"/>
              </a:rPr>
              <a:t>Moses gave one of the finest statements of a covenant found anywhere in scripture. Israel promised to keep the Lord’s commandments, and the Lord “avouched” (promised) to honor Israel and make of her a holy nation.</a:t>
            </a:r>
            <a:endParaRPr lang="en-US" sz="3200" dirty="0">
              <a:solidFill>
                <a:schemeClr val="bg1"/>
              </a:solidFill>
            </a:endParaRPr>
          </a:p>
        </p:txBody>
      </p:sp>
      <p:sp>
        <p:nvSpPr>
          <p:cNvPr id="22" name="TextBox 21"/>
          <p:cNvSpPr txBox="1"/>
          <p:nvPr/>
        </p:nvSpPr>
        <p:spPr>
          <a:xfrm>
            <a:off x="11362099" y="6444750"/>
            <a:ext cx="740875" cy="369332"/>
          </a:xfrm>
          <a:prstGeom prst="rect">
            <a:avLst/>
          </a:prstGeom>
          <a:noFill/>
        </p:spPr>
        <p:txBody>
          <a:bodyPr wrap="square" rtlCol="0">
            <a:spAutoFit/>
          </a:bodyPr>
          <a:lstStyle/>
          <a:p>
            <a:pPr algn="r"/>
            <a:r>
              <a:rPr lang="en-US" dirty="0">
                <a:solidFill>
                  <a:schemeClr val="bg1"/>
                </a:solidFill>
              </a:rPr>
              <a:t>(1)</a:t>
            </a:r>
          </a:p>
        </p:txBody>
      </p:sp>
      <p:pic>
        <p:nvPicPr>
          <p:cNvPr id="2050" name="Picture 2" descr="http://pearlsofpromiseministries.com/wp-content/uploads/2015/03/followjes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372" y="1592733"/>
            <a:ext cx="4828970" cy="334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149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5" name="TextBox 4"/>
          <p:cNvSpPr txBox="1"/>
          <p:nvPr/>
        </p:nvSpPr>
        <p:spPr>
          <a:xfrm>
            <a:off x="90535" y="63374"/>
            <a:ext cx="12023002" cy="1754326"/>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AutoNum type="arabicPeriod"/>
            </a:pPr>
            <a:r>
              <a:rPr lang="en-US" dirty="0">
                <a:solidFill>
                  <a:schemeClr val="bg1"/>
                </a:solidFill>
              </a:rPr>
              <a:t>(</a:t>
            </a:r>
            <a:r>
              <a:rPr lang="en-US" dirty="0" err="1">
                <a:solidFill>
                  <a:schemeClr val="bg1"/>
                </a:solidFill>
              </a:rPr>
              <a:t>Rushdoony</a:t>
            </a:r>
            <a:r>
              <a:rPr lang="en-US" dirty="0">
                <a:solidFill>
                  <a:schemeClr val="bg1"/>
                </a:solidFill>
              </a:rPr>
              <a:t>, Institutes of Biblical Law, pp. 277–81.) in Old Testament Institute Manual</a:t>
            </a:r>
          </a:p>
          <a:p>
            <a:pPr marL="342900" indent="-342900">
              <a:buFontTx/>
              <a:buAutoNum type="arabicPeriod"/>
            </a:pPr>
            <a:r>
              <a:rPr lang="en-US" dirty="0">
                <a:solidFill>
                  <a:schemeClr val="bg1"/>
                </a:solidFill>
                <a:latin typeface="Calibri" panose="020F0502020204030204" pitchFamily="34" charset="0"/>
              </a:rPr>
              <a:t>Elder Dallin H. Oaks (“The Challenge to Become,”</a:t>
            </a:r>
            <a:r>
              <a:rPr lang="en-US" i="1" dirty="0">
                <a:solidFill>
                  <a:schemeClr val="bg1"/>
                </a:solidFill>
                <a:latin typeface="Calibri" panose="020F0502020204030204" pitchFamily="34" charset="0"/>
              </a:rPr>
              <a:t> Ensign, </a:t>
            </a:r>
            <a:r>
              <a:rPr lang="en-US" dirty="0">
                <a:solidFill>
                  <a:schemeClr val="bg1"/>
                </a:solidFill>
                <a:latin typeface="Calibri" panose="020F0502020204030204" pitchFamily="34" charset="0"/>
              </a:rPr>
              <a:t>Nov. 2000, 32).</a:t>
            </a:r>
          </a:p>
          <a:p>
            <a:r>
              <a:rPr lang="en-US" dirty="0">
                <a:solidFill>
                  <a:schemeClr val="bg1"/>
                </a:solidFill>
              </a:rPr>
              <a:t>Presentation by ©http://fashionsbylynda.com/blog/</a:t>
            </a:r>
            <a:endParaRPr lang="en-US" dirty="0">
              <a:solidFill>
                <a:schemeClr val="bg1"/>
              </a:solidFill>
              <a:latin typeface="Calibri" panose="020F0502020204030204" pitchFamily="34" charset="0"/>
            </a:endParaRPr>
          </a:p>
          <a:p>
            <a:r>
              <a:rPr lang="en-US" dirty="0">
                <a:solidFill>
                  <a:schemeClr val="bg1"/>
                </a:solidFill>
              </a:rPr>
              <a:t>3.   Elder Delbert L. </a:t>
            </a:r>
            <a:r>
              <a:rPr lang="en-US" dirty="0" err="1">
                <a:solidFill>
                  <a:schemeClr val="bg1"/>
                </a:solidFill>
              </a:rPr>
              <a:t>Stapley</a:t>
            </a:r>
            <a:r>
              <a:rPr lang="en-US" dirty="0">
                <a:solidFill>
                  <a:schemeClr val="bg1"/>
                </a:solidFill>
              </a:rPr>
              <a:t> </a:t>
            </a:r>
            <a:r>
              <a:rPr lang="en-US" i="1" dirty="0">
                <a:solidFill>
                  <a:schemeClr val="bg1"/>
                </a:solidFill>
              </a:rPr>
              <a:t>To Love God </a:t>
            </a:r>
            <a:r>
              <a:rPr lang="en-US" dirty="0">
                <a:solidFill>
                  <a:schemeClr val="bg1"/>
                </a:solidFill>
              </a:rPr>
              <a:t>1968 October Gen. </a:t>
            </a:r>
            <a:r>
              <a:rPr lang="en-US" dirty="0" err="1">
                <a:solidFill>
                  <a:schemeClr val="bg1"/>
                </a:solidFill>
              </a:rPr>
              <a:t>Conf</a:t>
            </a:r>
            <a:endParaRPr lang="en-US" dirty="0">
              <a:solidFill>
                <a:schemeClr val="bg1"/>
              </a:solidFill>
            </a:endParaRPr>
          </a:p>
        </p:txBody>
      </p:sp>
    </p:spTree>
    <p:extLst>
      <p:ext uri="{BB962C8B-B14F-4D97-AF65-F5344CB8AC3E}">
        <p14:creationId xmlns:p14="http://schemas.microsoft.com/office/powerpoint/2010/main" val="1147406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600250" y="901236"/>
          <a:ext cx="8991500" cy="1826976"/>
        </p:xfrm>
        <a:graphic>
          <a:graphicData uri="http://schemas.openxmlformats.org/drawingml/2006/table">
            <a:tbl>
              <a:tblPr firstRow="1" bandRow="1">
                <a:tableStyleId>{5940675A-B579-460E-94D1-54222C63F5DA}</a:tableStyleId>
              </a:tblPr>
              <a:tblGrid>
                <a:gridCol w="2247875">
                  <a:extLst>
                    <a:ext uri="{9D8B030D-6E8A-4147-A177-3AD203B41FA5}">
                      <a16:colId xmlns:a16="http://schemas.microsoft.com/office/drawing/2014/main" val="20000"/>
                    </a:ext>
                  </a:extLst>
                </a:gridCol>
                <a:gridCol w="2247875">
                  <a:extLst>
                    <a:ext uri="{9D8B030D-6E8A-4147-A177-3AD203B41FA5}">
                      <a16:colId xmlns:a16="http://schemas.microsoft.com/office/drawing/2014/main" val="20001"/>
                    </a:ext>
                  </a:extLst>
                </a:gridCol>
                <a:gridCol w="2247875">
                  <a:extLst>
                    <a:ext uri="{9D8B030D-6E8A-4147-A177-3AD203B41FA5}">
                      <a16:colId xmlns:a16="http://schemas.microsoft.com/office/drawing/2014/main" val="20002"/>
                    </a:ext>
                  </a:extLst>
                </a:gridCol>
                <a:gridCol w="2247875">
                  <a:extLst>
                    <a:ext uri="{9D8B030D-6E8A-4147-A177-3AD203B41FA5}">
                      <a16:colId xmlns:a16="http://schemas.microsoft.com/office/drawing/2014/main" val="20003"/>
                    </a:ext>
                  </a:extLst>
                </a:gridCol>
              </a:tblGrid>
              <a:tr h="638256">
                <a:tc>
                  <a:txBody>
                    <a:bodyPr/>
                    <a:lstStyle/>
                    <a:p>
                      <a:pPr algn="ctr"/>
                      <a:r>
                        <a:rPr lang="en-US" dirty="0"/>
                        <a:t>Deuteronomy 1-13</a:t>
                      </a:r>
                      <a:endParaRPr lang="en-US" dirty="0">
                        <a:solidFill>
                          <a:schemeClr val="tx1"/>
                        </a:solidFill>
                      </a:endParaRPr>
                    </a:p>
                  </a:txBody>
                  <a:tcPr>
                    <a:solidFill>
                      <a:schemeClr val="bg1"/>
                    </a:solidFill>
                  </a:tcPr>
                </a:tc>
                <a:tc>
                  <a:txBody>
                    <a:bodyPr/>
                    <a:lstStyle/>
                    <a:p>
                      <a:pPr algn="ctr"/>
                      <a:r>
                        <a:rPr lang="en-US" dirty="0"/>
                        <a:t>Deuteronomy 14-19</a:t>
                      </a:r>
                    </a:p>
                  </a:txBody>
                  <a:tcPr/>
                </a:tc>
                <a:tc>
                  <a:txBody>
                    <a:bodyPr/>
                    <a:lstStyle/>
                    <a:p>
                      <a:pPr algn="ctr"/>
                      <a:r>
                        <a:rPr lang="en-US" dirty="0"/>
                        <a:t>Deuteronomy</a:t>
                      </a:r>
                      <a:r>
                        <a:rPr lang="en-US" baseline="0" dirty="0"/>
                        <a:t> 20-26</a:t>
                      </a:r>
                      <a:endParaRPr lang="en-US" dirty="0"/>
                    </a:p>
                  </a:txBody>
                  <a:tcPr>
                    <a:solidFill>
                      <a:schemeClr val="accent5">
                        <a:lumMod val="60000"/>
                        <a:lumOff val="40000"/>
                      </a:schemeClr>
                    </a:solidFill>
                  </a:tcPr>
                </a:tc>
                <a:tc>
                  <a:txBody>
                    <a:bodyPr/>
                    <a:lstStyle/>
                    <a:p>
                      <a:pPr algn="ctr"/>
                      <a:r>
                        <a:rPr lang="en-US" dirty="0"/>
                        <a:t>Deuteronomy 27-34</a:t>
                      </a:r>
                    </a:p>
                  </a:txBody>
                  <a:tcPr/>
                </a:tc>
                <a:extLst>
                  <a:ext uri="{0D108BD9-81ED-4DB2-BD59-A6C34878D82A}">
                    <a16:rowId xmlns:a16="http://schemas.microsoft.com/office/drawing/2014/main" val="10000"/>
                  </a:ext>
                </a:extLst>
              </a:tr>
              <a:tr h="64712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Preparing Israel to enter the Promised Land</a:t>
                      </a:r>
                    </a:p>
                    <a:p>
                      <a:pPr algn="ctr"/>
                      <a:endParaRPr lang="en-US" dirty="0"/>
                    </a:p>
                  </a:txBody>
                  <a:tcPr>
                    <a:solidFill>
                      <a:schemeClr val="bg1"/>
                    </a:solidFill>
                  </a:tcPr>
                </a:tc>
                <a:tc>
                  <a:txBody>
                    <a:bodyPr/>
                    <a:lstStyle/>
                    <a:p>
                      <a:pPr algn="ctr"/>
                      <a:r>
                        <a:rPr lang="en-US" dirty="0"/>
                        <a:t>The</a:t>
                      </a:r>
                      <a:r>
                        <a:rPr lang="en-US" baseline="0" dirty="0"/>
                        <a:t> Lord’s Laws and Feasts</a:t>
                      </a:r>
                      <a:endParaRPr lang="en-US" dirty="0"/>
                    </a:p>
                  </a:txBody>
                  <a:tcPr/>
                </a:tc>
                <a:tc>
                  <a:txBody>
                    <a:bodyPr/>
                    <a:lstStyle/>
                    <a:p>
                      <a:pPr algn="ctr"/>
                      <a:r>
                        <a:rPr lang="en-US" dirty="0"/>
                        <a:t>War and Punishments</a:t>
                      </a:r>
                    </a:p>
                  </a:txBody>
                  <a:tcPr>
                    <a:solidFill>
                      <a:schemeClr val="accent5">
                        <a:lumMod val="20000"/>
                        <a:lumOff val="80000"/>
                      </a:schemeClr>
                    </a:solidFill>
                  </a:tcPr>
                </a:tc>
                <a:tc>
                  <a:txBody>
                    <a:bodyPr/>
                    <a:lstStyle/>
                    <a:p>
                      <a:pPr algn="ctr"/>
                      <a:r>
                        <a:rPr lang="en-US" dirty="0"/>
                        <a:t>Obedience and Disobedience</a:t>
                      </a:r>
                    </a:p>
                    <a:p>
                      <a:pPr algn="ctr"/>
                      <a:r>
                        <a:rPr lang="en-US" dirty="0"/>
                        <a:t>Moses’ Final Sermon</a:t>
                      </a:r>
                    </a:p>
                  </a:txBody>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nvGraphicFramePr>
        <p:xfrm>
          <a:off x="443220" y="3081112"/>
          <a:ext cx="11136162" cy="2194560"/>
        </p:xfrm>
        <a:graphic>
          <a:graphicData uri="http://schemas.openxmlformats.org/drawingml/2006/table">
            <a:tbl>
              <a:tblPr firstRow="1" bandRow="1">
                <a:tableStyleId>{5940675A-B579-460E-94D1-54222C63F5DA}</a:tableStyleId>
              </a:tblPr>
              <a:tblGrid>
                <a:gridCol w="1856027">
                  <a:extLst>
                    <a:ext uri="{9D8B030D-6E8A-4147-A177-3AD203B41FA5}">
                      <a16:colId xmlns:a16="http://schemas.microsoft.com/office/drawing/2014/main" val="20000"/>
                    </a:ext>
                  </a:extLst>
                </a:gridCol>
                <a:gridCol w="1856027">
                  <a:extLst>
                    <a:ext uri="{9D8B030D-6E8A-4147-A177-3AD203B41FA5}">
                      <a16:colId xmlns:a16="http://schemas.microsoft.com/office/drawing/2014/main" val="20001"/>
                    </a:ext>
                  </a:extLst>
                </a:gridCol>
                <a:gridCol w="1856027">
                  <a:extLst>
                    <a:ext uri="{9D8B030D-6E8A-4147-A177-3AD203B41FA5}">
                      <a16:colId xmlns:a16="http://schemas.microsoft.com/office/drawing/2014/main" val="20002"/>
                    </a:ext>
                  </a:extLst>
                </a:gridCol>
                <a:gridCol w="1856027">
                  <a:extLst>
                    <a:ext uri="{9D8B030D-6E8A-4147-A177-3AD203B41FA5}">
                      <a16:colId xmlns:a16="http://schemas.microsoft.com/office/drawing/2014/main" val="20003"/>
                    </a:ext>
                  </a:extLst>
                </a:gridCol>
                <a:gridCol w="1856027">
                  <a:extLst>
                    <a:ext uri="{9D8B030D-6E8A-4147-A177-3AD203B41FA5}">
                      <a16:colId xmlns:a16="http://schemas.microsoft.com/office/drawing/2014/main" val="20004"/>
                    </a:ext>
                  </a:extLst>
                </a:gridCol>
                <a:gridCol w="1856027">
                  <a:extLst>
                    <a:ext uri="{9D8B030D-6E8A-4147-A177-3AD203B41FA5}">
                      <a16:colId xmlns:a16="http://schemas.microsoft.com/office/drawing/2014/main" val="20005"/>
                    </a:ext>
                  </a:extLst>
                </a:gridCol>
              </a:tblGrid>
              <a:tr h="370840">
                <a:tc>
                  <a:txBody>
                    <a:bodyPr/>
                    <a:lstStyle/>
                    <a:p>
                      <a:r>
                        <a:rPr lang="en-US" dirty="0"/>
                        <a:t>Deuteronomy 20</a:t>
                      </a:r>
                    </a:p>
                  </a:txBody>
                  <a:tcPr>
                    <a:solidFill>
                      <a:schemeClr val="accent5">
                        <a:lumMod val="60000"/>
                        <a:lumOff val="40000"/>
                      </a:schemeClr>
                    </a:solidFill>
                  </a:tcPr>
                </a:tc>
                <a:tc>
                  <a:txBody>
                    <a:bodyPr/>
                    <a:lstStyle/>
                    <a:p>
                      <a:r>
                        <a:rPr lang="en-US" dirty="0"/>
                        <a:t>Deuteronomy 21-22</a:t>
                      </a:r>
                    </a:p>
                  </a:txBody>
                  <a:tcPr>
                    <a:solidFill>
                      <a:schemeClr val="accent5">
                        <a:lumMod val="60000"/>
                        <a:lumOff val="40000"/>
                      </a:schemeClr>
                    </a:solidFill>
                  </a:tcPr>
                </a:tc>
                <a:tc>
                  <a:txBody>
                    <a:bodyPr/>
                    <a:lstStyle/>
                    <a:p>
                      <a:r>
                        <a:rPr lang="en-US" dirty="0"/>
                        <a:t>Deuteronomy 23</a:t>
                      </a:r>
                    </a:p>
                  </a:txBody>
                  <a:tcPr>
                    <a:solidFill>
                      <a:schemeClr val="accent5">
                        <a:lumMod val="60000"/>
                        <a:lumOff val="40000"/>
                      </a:schemeClr>
                    </a:solidFill>
                  </a:tcPr>
                </a:tc>
                <a:tc>
                  <a:txBody>
                    <a:bodyPr/>
                    <a:lstStyle/>
                    <a:p>
                      <a:r>
                        <a:rPr lang="en-US" dirty="0"/>
                        <a:t>Deuteronomy 24</a:t>
                      </a:r>
                    </a:p>
                  </a:txBody>
                  <a:tcPr>
                    <a:solidFill>
                      <a:schemeClr val="accent5">
                        <a:lumMod val="60000"/>
                        <a:lumOff val="40000"/>
                      </a:schemeClr>
                    </a:solidFill>
                  </a:tcPr>
                </a:tc>
                <a:tc>
                  <a:txBody>
                    <a:bodyPr/>
                    <a:lstStyle/>
                    <a:p>
                      <a:r>
                        <a:rPr lang="en-US" dirty="0"/>
                        <a:t>Deuteronomy 25</a:t>
                      </a:r>
                    </a:p>
                  </a:txBody>
                  <a:tcPr>
                    <a:solidFill>
                      <a:schemeClr val="accent5">
                        <a:lumMod val="60000"/>
                        <a:lumOff val="40000"/>
                      </a:schemeClr>
                    </a:solidFill>
                  </a:tcPr>
                </a:tc>
                <a:tc>
                  <a:txBody>
                    <a:bodyPr/>
                    <a:lstStyle/>
                    <a:p>
                      <a:r>
                        <a:rPr lang="en-US" dirty="0"/>
                        <a:t>Deuteronomy 26</a:t>
                      </a:r>
                    </a:p>
                  </a:txBody>
                  <a:tcPr>
                    <a:solidFill>
                      <a:schemeClr val="accent5">
                        <a:lumMod val="60000"/>
                        <a:lumOff val="40000"/>
                      </a:schemeClr>
                    </a:solidFill>
                  </a:tcPr>
                </a:tc>
                <a:extLst>
                  <a:ext uri="{0D108BD9-81ED-4DB2-BD59-A6C34878D82A}">
                    <a16:rowId xmlns:a16="http://schemas.microsoft.com/office/drawing/2014/main" val="10000"/>
                  </a:ext>
                </a:extLst>
              </a:tr>
              <a:tr h="370840">
                <a:tc>
                  <a:txBody>
                    <a:bodyPr/>
                    <a:lstStyle/>
                    <a:p>
                      <a:r>
                        <a:rPr lang="en-US" sz="1200" b="0" i="1" kern="1200" dirty="0">
                          <a:solidFill>
                            <a:schemeClr val="tx1"/>
                          </a:solidFill>
                          <a:effectLst/>
                          <a:latin typeface="+mn-lt"/>
                          <a:ea typeface="+mn-ea"/>
                          <a:cs typeface="+mn-cs"/>
                        </a:rPr>
                        <a:t>Law of Warfare</a:t>
                      </a:r>
                      <a:endParaRPr lang="en-US" sz="1200" dirty="0"/>
                    </a:p>
                  </a:txBody>
                  <a:tcPr/>
                </a:tc>
                <a:tc>
                  <a:txBody>
                    <a:bodyPr/>
                    <a:lstStyle/>
                    <a:p>
                      <a:r>
                        <a:rPr lang="en-US" sz="1200" b="0" i="1" kern="1200" dirty="0">
                          <a:solidFill>
                            <a:schemeClr val="tx1"/>
                          </a:solidFill>
                          <a:effectLst/>
                          <a:latin typeface="+mn-lt"/>
                          <a:ea typeface="+mn-ea"/>
                          <a:cs typeface="+mn-cs"/>
                        </a:rPr>
                        <a:t>Social Laws: Unknown murders, Family, marriage</a:t>
                      </a:r>
                    </a:p>
                    <a:p>
                      <a:r>
                        <a:rPr lang="en-US" sz="1200" b="0" i="1" kern="1200" dirty="0">
                          <a:solidFill>
                            <a:schemeClr val="tx1"/>
                          </a:solidFill>
                          <a:effectLst/>
                          <a:latin typeface="+mn-lt"/>
                          <a:ea typeface="+mn-ea"/>
                          <a:cs typeface="+mn-cs"/>
                        </a:rPr>
                        <a:t>Rebellious sons</a:t>
                      </a:r>
                    </a:p>
                    <a:p>
                      <a:r>
                        <a:rPr lang="en-US" sz="1200" b="0" i="1" kern="1200" dirty="0">
                          <a:solidFill>
                            <a:schemeClr val="tx1"/>
                          </a:solidFill>
                          <a:effectLst/>
                          <a:latin typeface="+mn-lt"/>
                          <a:ea typeface="+mn-ea"/>
                          <a:cs typeface="+mn-cs"/>
                        </a:rPr>
                        <a:t>Brother’s property</a:t>
                      </a:r>
                    </a:p>
                    <a:p>
                      <a:r>
                        <a:rPr lang="en-US" sz="1200" b="0" i="1" kern="1200" dirty="0">
                          <a:solidFill>
                            <a:schemeClr val="tx1"/>
                          </a:solidFill>
                          <a:effectLst/>
                          <a:latin typeface="+mn-lt"/>
                          <a:ea typeface="+mn-ea"/>
                          <a:cs typeface="+mn-cs"/>
                        </a:rPr>
                        <a:t>Separation</a:t>
                      </a:r>
                    </a:p>
                    <a:p>
                      <a:endParaRPr lang="en-US" sz="1200" dirty="0"/>
                    </a:p>
                  </a:txBody>
                  <a:tcPr/>
                </a:tc>
                <a:tc>
                  <a:txBody>
                    <a:bodyPr/>
                    <a:lstStyle/>
                    <a:p>
                      <a:r>
                        <a:rPr lang="en-US" sz="1200" i="1" dirty="0"/>
                        <a:t>Law of</a:t>
                      </a:r>
                      <a:r>
                        <a:rPr lang="en-US" sz="1200" i="1" baseline="0" dirty="0"/>
                        <a:t> Acceptance into Congregation</a:t>
                      </a:r>
                    </a:p>
                    <a:p>
                      <a:r>
                        <a:rPr lang="en-US" sz="1200" i="1" baseline="0" dirty="0"/>
                        <a:t>Harmony in the Nation</a:t>
                      </a:r>
                    </a:p>
                  </a:txBody>
                  <a:tcPr/>
                </a:tc>
                <a:tc>
                  <a:txBody>
                    <a:bodyPr/>
                    <a:lstStyle/>
                    <a:p>
                      <a:r>
                        <a:rPr lang="en-US" sz="1200" b="0" i="1" kern="1200" dirty="0">
                          <a:solidFill>
                            <a:schemeClr val="tx1"/>
                          </a:solidFill>
                          <a:effectLst/>
                          <a:latin typeface="+mn-lt"/>
                          <a:ea typeface="+mn-ea"/>
                          <a:cs typeface="+mn-cs"/>
                        </a:rPr>
                        <a:t>Laws are given concerning divorce, newly married persons, making merchandise of men, taking pledges, leprosy, oppression of servants, and leaving gleanings of crops.</a:t>
                      </a:r>
                      <a:endParaRPr lang="en-US" sz="1200" i="1" dirty="0"/>
                    </a:p>
                  </a:txBody>
                  <a:tcPr/>
                </a:tc>
                <a:tc>
                  <a:txBody>
                    <a:bodyPr/>
                    <a:lstStyle/>
                    <a:p>
                      <a:r>
                        <a:rPr lang="en-US" sz="1200" b="0" i="1" kern="1200" dirty="0">
                          <a:solidFill>
                            <a:schemeClr val="tx1"/>
                          </a:solidFill>
                          <a:effectLst/>
                          <a:latin typeface="+mn-lt"/>
                          <a:ea typeface="+mn-ea"/>
                          <a:cs typeface="+mn-cs"/>
                        </a:rPr>
                        <a:t>Punishments</a:t>
                      </a:r>
                    </a:p>
                    <a:p>
                      <a:r>
                        <a:rPr lang="en-US" sz="1200" b="0" i="1" kern="1200" dirty="0">
                          <a:solidFill>
                            <a:schemeClr val="tx1"/>
                          </a:solidFill>
                          <a:effectLst/>
                          <a:latin typeface="+mn-lt"/>
                          <a:ea typeface="+mn-ea"/>
                          <a:cs typeface="+mn-cs"/>
                        </a:rPr>
                        <a:t>Laws</a:t>
                      </a:r>
                      <a:r>
                        <a:rPr lang="en-US" sz="1200" b="0" i="1" kern="1200" baseline="0" dirty="0">
                          <a:solidFill>
                            <a:schemeClr val="tx1"/>
                          </a:solidFill>
                          <a:effectLst/>
                          <a:latin typeface="+mn-lt"/>
                          <a:ea typeface="+mn-ea"/>
                          <a:cs typeface="+mn-cs"/>
                        </a:rPr>
                        <a:t> for marriage</a:t>
                      </a:r>
                    </a:p>
                    <a:p>
                      <a:r>
                        <a:rPr lang="en-US" sz="1200" b="0" i="1" kern="1200" baseline="0" dirty="0">
                          <a:solidFill>
                            <a:schemeClr val="tx1"/>
                          </a:solidFill>
                          <a:effectLst/>
                          <a:latin typeface="+mn-lt"/>
                          <a:ea typeface="+mn-ea"/>
                          <a:cs typeface="+mn-cs"/>
                        </a:rPr>
                        <a:t>Just weights and measures</a:t>
                      </a:r>
                    </a:p>
                    <a:p>
                      <a:r>
                        <a:rPr lang="en-US" sz="1200" b="0" i="1" kern="1200" baseline="0" dirty="0">
                          <a:solidFill>
                            <a:schemeClr val="tx1"/>
                          </a:solidFill>
                          <a:effectLst/>
                          <a:latin typeface="+mn-lt"/>
                          <a:ea typeface="+mn-ea"/>
                          <a:cs typeface="+mn-cs"/>
                        </a:rPr>
                        <a:t>Blot out Amalekites</a:t>
                      </a:r>
                      <a:endParaRPr lang="en-US" sz="1200" i="1" dirty="0"/>
                    </a:p>
                  </a:txBody>
                  <a:tcPr/>
                </a:tc>
                <a:tc>
                  <a:txBody>
                    <a:bodyPr/>
                    <a:lstStyle/>
                    <a:p>
                      <a:r>
                        <a:rPr lang="en-US" sz="1200" i="1" dirty="0"/>
                        <a:t>Law of Tithes</a:t>
                      </a:r>
                    </a:p>
                    <a:p>
                      <a:r>
                        <a:rPr lang="en-US" sz="1200" i="1" dirty="0"/>
                        <a:t>Covenants</a:t>
                      </a:r>
                      <a:r>
                        <a:rPr lang="en-US" sz="1200" i="1" baseline="0" dirty="0"/>
                        <a:t> </a:t>
                      </a:r>
                      <a:endParaRPr lang="en-US" sz="1200" i="1" dirty="0"/>
                    </a:p>
                  </a:txBody>
                  <a:tcPr/>
                </a:tc>
                <a:extLst>
                  <a:ext uri="{0D108BD9-81ED-4DB2-BD59-A6C34878D82A}">
                    <a16:rowId xmlns:a16="http://schemas.microsoft.com/office/drawing/2014/main" val="10001"/>
                  </a:ext>
                </a:extLst>
              </a:tr>
            </a:tbl>
          </a:graphicData>
        </a:graphic>
      </p:graphicFrame>
      <p:sp>
        <p:nvSpPr>
          <p:cNvPr id="6" name="TextBox 5"/>
          <p:cNvSpPr txBox="1"/>
          <p:nvPr/>
        </p:nvSpPr>
        <p:spPr>
          <a:xfrm>
            <a:off x="0" y="0"/>
            <a:ext cx="12192000" cy="707886"/>
          </a:xfrm>
          <a:prstGeom prst="rect">
            <a:avLst/>
          </a:prstGeom>
          <a:noFill/>
        </p:spPr>
        <p:txBody>
          <a:bodyPr wrap="square" rtlCol="0">
            <a:spAutoFit/>
          </a:bodyPr>
          <a:lstStyle/>
          <a:p>
            <a:pPr algn="ctr"/>
            <a:r>
              <a:rPr lang="en-US" sz="4000" dirty="0">
                <a:latin typeface="Agency FB" panose="020B0503020202020204" pitchFamily="34" charset="0"/>
              </a:rPr>
              <a:t>Deuteronomy</a:t>
            </a:r>
          </a:p>
        </p:txBody>
      </p:sp>
    </p:spTree>
    <p:extLst>
      <p:ext uri="{BB962C8B-B14F-4D97-AF65-F5344CB8AC3E}">
        <p14:creationId xmlns:p14="http://schemas.microsoft.com/office/powerpoint/2010/main" val="883992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053"/>
            <a:ext cx="12192000" cy="6924973"/>
          </a:xfrm>
          <a:prstGeom prst="rect">
            <a:avLst/>
          </a:prstGeom>
          <a:ln>
            <a:solidFill>
              <a:schemeClr val="tx1"/>
            </a:solidFill>
          </a:ln>
        </p:spPr>
        <p:txBody>
          <a:bodyPr wrap="square">
            <a:spAutoFit/>
          </a:bodyPr>
          <a:lstStyle/>
          <a:p>
            <a:pPr fontAlgn="base">
              <a:buFont typeface="+mj-lt"/>
              <a:buAutoNum type="arabicPeriod"/>
            </a:pPr>
            <a:endParaRPr lang="en-US" sz="1200" dirty="0"/>
          </a:p>
          <a:p>
            <a:pPr fontAlgn="base"/>
            <a:r>
              <a:rPr lang="en-US" sz="1200" b="1" dirty="0"/>
              <a:t>Were Parents Really Required to Have Their Rebellious Children Executed? Deut. 21:18-21</a:t>
            </a:r>
          </a:p>
          <a:p>
            <a:pPr fontAlgn="base"/>
            <a:endParaRPr lang="en-US" sz="1200" dirty="0"/>
          </a:p>
          <a:p>
            <a:pPr fontAlgn="base">
              <a:buFont typeface="+mj-lt"/>
              <a:buAutoNum type="arabicPeriod"/>
            </a:pPr>
            <a:r>
              <a:rPr lang="en-US" sz="1200" dirty="0"/>
              <a:t>This requirement, like all else in the Mosaic law, was given by the Lord, who was the premortal Jesus. It is consistent with all other aspects of His nature.</a:t>
            </a:r>
          </a:p>
          <a:p>
            <a:pPr fontAlgn="base">
              <a:buFont typeface="+mj-lt"/>
              <a:buAutoNum type="arabicPeriod"/>
            </a:pPr>
            <a:endParaRPr lang="en-US" sz="1200" dirty="0"/>
          </a:p>
          <a:p>
            <a:pPr fontAlgn="base">
              <a:buFont typeface="+mj-lt"/>
              <a:buAutoNum type="arabicPeriod"/>
            </a:pPr>
            <a:r>
              <a:rPr lang="en-US" sz="1200" dirty="0"/>
              <a:t> The law was not speaking of just disobedient children but of incorrigible children, those to whom no counsel or guidance was meaningful.</a:t>
            </a:r>
          </a:p>
          <a:p>
            <a:pPr fontAlgn="base">
              <a:buFont typeface="+mj-lt"/>
              <a:buAutoNum type="arabicPeriod"/>
            </a:pPr>
            <a:endParaRPr lang="en-US" sz="1200" dirty="0"/>
          </a:p>
          <a:p>
            <a:pPr fontAlgn="base">
              <a:buFont typeface="+mj-lt"/>
              <a:buAutoNum type="arabicPeriod"/>
            </a:pPr>
            <a:r>
              <a:rPr lang="en-US" sz="1200" dirty="0"/>
              <a:t> Almost certainly, these were children who had reached maturity. (The charge of drunkard is evidence for this view.) Small children would not qualify as incorrigible.</a:t>
            </a:r>
          </a:p>
          <a:p>
            <a:pPr fontAlgn="base">
              <a:buFont typeface="+mj-lt"/>
              <a:buAutoNum type="arabicPeriod"/>
            </a:pPr>
            <a:endParaRPr lang="en-US" sz="1200" dirty="0"/>
          </a:p>
          <a:p>
            <a:pPr fontAlgn="base">
              <a:buFont typeface="+mj-lt"/>
              <a:buAutoNum type="arabicPeriod"/>
            </a:pPr>
            <a:r>
              <a:rPr lang="en-US" sz="1200" dirty="0"/>
              <a:t> The parents have tried all other means of correction (see v. 18), and all have failed.</a:t>
            </a:r>
          </a:p>
          <a:p>
            <a:pPr fontAlgn="base">
              <a:buFont typeface="+mj-lt"/>
              <a:buAutoNum type="arabicPeriod"/>
            </a:pPr>
            <a:endParaRPr lang="en-US" sz="1200" dirty="0"/>
          </a:p>
          <a:p>
            <a:pPr fontAlgn="base">
              <a:buFont typeface="+mj-lt"/>
              <a:buAutoNum type="arabicPeriod"/>
            </a:pPr>
            <a:r>
              <a:rPr lang="en-US" sz="1200" dirty="0"/>
              <a:t> Although the parents had to bring charges against their own child, they were not required to execute him, as were the witnesses in other capital crimes.</a:t>
            </a:r>
          </a:p>
          <a:p>
            <a:pPr fontAlgn="base">
              <a:buFont typeface="+mj-lt"/>
              <a:buAutoNum type="arabicPeriod"/>
            </a:pPr>
            <a:endParaRPr lang="en-US" sz="1200" dirty="0"/>
          </a:p>
          <a:p>
            <a:pPr fontAlgn="base">
              <a:buFont typeface="+mj-lt"/>
              <a:buAutoNum type="arabicPeriod"/>
            </a:pPr>
            <a:r>
              <a:rPr lang="en-US" sz="1200" dirty="0"/>
              <a:t> Since the family is the basic unit of society and the most important means of transmitting righteousness from generation to generation, the child who utterly rejected parental authority threatened the very order of society. Thus, like the </a:t>
            </a:r>
            <a:r>
              <a:rPr lang="en-US" sz="1200" dirty="0" err="1"/>
              <a:t>idolator</a:t>
            </a:r>
            <a:r>
              <a:rPr lang="en-US" sz="1200" dirty="0"/>
              <a:t>, he must be put to death (see Reading 20-2).</a:t>
            </a:r>
          </a:p>
          <a:p>
            <a:pPr fontAlgn="base">
              <a:buFont typeface="+mj-lt"/>
              <a:buAutoNum type="arabicPeriod"/>
            </a:pPr>
            <a:endParaRPr lang="en-US" sz="1200" dirty="0"/>
          </a:p>
          <a:p>
            <a:pPr fontAlgn="base"/>
            <a:r>
              <a:rPr lang="en-US" sz="1200" dirty="0"/>
              <a:t>7. A parent who upheld his child in crime became a contributor to crime in society.</a:t>
            </a:r>
          </a:p>
          <a:p>
            <a:pPr fontAlgn="base"/>
            <a:endParaRPr lang="en-US" sz="1200" dirty="0"/>
          </a:p>
          <a:p>
            <a:pPr fontAlgn="base"/>
            <a:r>
              <a:rPr lang="en-US" sz="1200" dirty="0"/>
              <a:t>“To deny the death penalty is to insist on life for the evil; it means that evil men are given the right to kill, kidnap, rape, and violate law and order, and their life is guaranteed against death in the process. The murderer is given the right to kill without losing his life, and the victim and potential victims are denied their right to live. Men may speak of unconditional love, and unconditional mercy, but every act of love and mercy is conditional, because, in granting it to one man, I am affirming the conditions of his life and denying others in the process. If I am loving and merciful to a murderer, I am unloving and merciless to his present and future victims. Moreover, I am then in open contempt of God and His law, which requires no mercy to a man guilty of death.” </a:t>
            </a:r>
          </a:p>
          <a:p>
            <a:pPr fontAlgn="base"/>
            <a:r>
              <a:rPr lang="en-US" sz="1200" dirty="0"/>
              <a:t>“If the parents refused to complain against their son, they were then guilty of condonation and/or participation in his crimes. Their role was thus a formal but necessary one: would the family align itself with justice or stand in terms of blood ties? In view of the strong nature of family loyalties, the parental participation was necessary in order to ensure freedom from feud and also to place the family firmly against its criminal members. A parent refusing to file a complaint in such a case would become a party to the offense and a defender of crime. The principle required was clear-cut: not blood but law must govern. …</a:t>
            </a:r>
          </a:p>
          <a:p>
            <a:pPr fontAlgn="base"/>
            <a:r>
              <a:rPr lang="en-US" sz="1200" dirty="0"/>
              <a:t>“Clearly then, the intent of this law is that all incorrigible and habitual criminals be executed. If a criminal son is to be executed, how much more so a neighbor or fellow Hebrew who has become an incorrigible criminal? If the family must align itself with the execution of an incorrigibly delinquent son, will it not demand the death of an habitual criminal in the community?</a:t>
            </a:r>
          </a:p>
          <a:p>
            <a:pPr fontAlgn="base"/>
            <a:r>
              <a:rPr lang="en-US" sz="1200" dirty="0"/>
              <a:t>“That such is the intent of the law appears from its stated purpose, ‘so shalt thou put evil away from among you; and </a:t>
            </a:r>
            <a:r>
              <a:rPr lang="en-US" sz="1200" i="1" dirty="0"/>
              <a:t>all</a:t>
            </a:r>
            <a:r>
              <a:rPr lang="en-US" sz="1200" dirty="0"/>
              <a:t> Israel shall hear, and fear.’ The purpose of the law is to eliminate entirely a criminal element from the nation, a professional criminal class. The family is not permitted the evil privilege of saying, ‘We will stand behind our boy, come what may’; the family itself must join the war on crime.” (Institutes of Biblical Law, pp. 187–88.)</a:t>
            </a:r>
          </a:p>
          <a:p>
            <a:pPr fontAlgn="base"/>
            <a:endParaRPr lang="en-US" sz="1200" dirty="0"/>
          </a:p>
          <a:p>
            <a:pPr fontAlgn="base"/>
            <a:r>
              <a:rPr lang="en-US" sz="1200" dirty="0"/>
              <a:t>8. Think for a moment of how strongly parents would strive to turn their children from sin, knowing that if they failed, they would have to go through the horror of taking them to the judges for execution. Surely they would chasten them in every possible way to see that such an event never happened (see v. 18). In a world of permissive child rearing and the ensuing destruction of righteousness, the lesson of this passage has great meaning. (</a:t>
            </a:r>
            <a:r>
              <a:rPr lang="en-US" sz="1200" dirty="0" err="1"/>
              <a:t>Rushdoony</a:t>
            </a:r>
            <a:r>
              <a:rPr lang="en-US" sz="1200" dirty="0"/>
              <a:t>, Institutes of Biblical Law, p. 78.) From Old Testament Institute Manual</a:t>
            </a:r>
          </a:p>
          <a:p>
            <a:pPr fontAlgn="base"/>
            <a:endParaRPr lang="en-US" sz="1200" dirty="0"/>
          </a:p>
          <a:p>
            <a:pPr fontAlgn="base">
              <a:buFont typeface="+mj-lt"/>
              <a:buAutoNum type="arabicPeriod"/>
            </a:pPr>
            <a:endParaRPr lang="en-US" sz="1200" b="0" i="0" dirty="0">
              <a:effectLst/>
            </a:endParaRPr>
          </a:p>
        </p:txBody>
      </p:sp>
    </p:spTree>
    <p:extLst>
      <p:ext uri="{BB962C8B-B14F-4D97-AF65-F5344CB8AC3E}">
        <p14:creationId xmlns:p14="http://schemas.microsoft.com/office/powerpoint/2010/main" val="2065992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5" name="TextBox 4"/>
          <p:cNvSpPr txBox="1"/>
          <p:nvPr/>
        </p:nvSpPr>
        <p:spPr>
          <a:xfrm>
            <a:off x="3376943" y="279997"/>
            <a:ext cx="6545655" cy="1077218"/>
          </a:xfrm>
          <a:prstGeom prst="rect">
            <a:avLst/>
          </a:prstGeom>
          <a:noFill/>
        </p:spPr>
        <p:txBody>
          <a:bodyPr wrap="square" rtlCol="0">
            <a:spAutoFit/>
          </a:bodyPr>
          <a:lstStyle/>
          <a:p>
            <a:r>
              <a:rPr lang="en-US" sz="3200" dirty="0">
                <a:solidFill>
                  <a:schemeClr val="bg1"/>
                </a:solidFill>
              </a:rPr>
              <a:t>Would you still want to eat the food if someone coughed on it? </a:t>
            </a:r>
          </a:p>
        </p:txBody>
      </p:sp>
      <p:pic>
        <p:nvPicPr>
          <p:cNvPr id="1026" name="Picture 2" descr="http://shleppy.smugmug.com/photos/321041965_Sm6WJ-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8978" y="1445185"/>
            <a:ext cx="5715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s.medicinenet.com/images/slideshow/asthma-s14-man-coughing.jpg"/>
          <p:cNvPicPr>
            <a:picLocks noChangeAspect="1" noChangeArrowheads="1"/>
          </p:cNvPicPr>
          <p:nvPr/>
        </p:nvPicPr>
        <p:blipFill rotWithShape="1">
          <a:blip r:embed="rId5">
            <a:extLst>
              <a:ext uri="{28A0092B-C50C-407E-A947-70E740481C1C}">
                <a14:useLocalDpi xmlns:a14="http://schemas.microsoft.com/office/drawing/2010/main" val="0"/>
              </a:ext>
            </a:extLst>
          </a:blip>
          <a:srcRect t="3464" r="42196"/>
          <a:stretch/>
        </p:blipFill>
        <p:spPr bwMode="auto">
          <a:xfrm>
            <a:off x="617303" y="1357215"/>
            <a:ext cx="2714373" cy="30803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4693666"/>
            <a:ext cx="3961908" cy="954107"/>
          </a:xfrm>
          <a:prstGeom prst="rect">
            <a:avLst/>
          </a:prstGeom>
        </p:spPr>
        <p:txBody>
          <a:bodyPr wrap="square">
            <a:spAutoFit/>
          </a:bodyPr>
          <a:lstStyle/>
          <a:p>
            <a:r>
              <a:rPr lang="en-US" sz="2800" dirty="0">
                <a:solidFill>
                  <a:schemeClr val="bg1"/>
                </a:solidFill>
                <a:latin typeface="Calibri" panose="020F0502020204030204" pitchFamily="34" charset="0"/>
              </a:rPr>
              <a:t>What might happen if you chose to eat the food?</a:t>
            </a:r>
            <a:endParaRPr lang="en-US" sz="2800" dirty="0">
              <a:solidFill>
                <a:schemeClr val="bg1"/>
              </a:solidFill>
            </a:endParaRPr>
          </a:p>
        </p:txBody>
      </p:sp>
      <p:sp>
        <p:nvSpPr>
          <p:cNvPr id="3" name="Rectangle 2"/>
          <p:cNvSpPr/>
          <p:nvPr/>
        </p:nvSpPr>
        <p:spPr>
          <a:xfrm>
            <a:off x="5524282" y="5819405"/>
            <a:ext cx="5584320" cy="830997"/>
          </a:xfrm>
          <a:prstGeom prst="rect">
            <a:avLst/>
          </a:prstGeom>
        </p:spPr>
        <p:txBody>
          <a:bodyPr wrap="square">
            <a:spAutoFit/>
          </a:bodyPr>
          <a:lstStyle/>
          <a:p>
            <a:r>
              <a:rPr lang="en-US" sz="2400" dirty="0">
                <a:solidFill>
                  <a:schemeClr val="bg1"/>
                </a:solidFill>
                <a:latin typeface="Calibri" panose="020F0502020204030204" pitchFamily="34" charset="0"/>
              </a:rPr>
              <a:t>What are some ways to keep infectious diseases from spreading?</a:t>
            </a:r>
            <a:endParaRPr lang="en-US" sz="2400" dirty="0">
              <a:solidFill>
                <a:schemeClr val="bg1"/>
              </a:solidFill>
            </a:endParaRPr>
          </a:p>
        </p:txBody>
      </p:sp>
    </p:spTree>
    <p:extLst>
      <p:ext uri="{BB962C8B-B14F-4D97-AF65-F5344CB8AC3E}">
        <p14:creationId xmlns:p14="http://schemas.microsoft.com/office/powerpoint/2010/main" val="289909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24" y="132050"/>
            <a:ext cx="4692713" cy="6555641"/>
          </a:xfrm>
          <a:prstGeom prst="rect">
            <a:avLst/>
          </a:prstGeom>
          <a:ln>
            <a:solidFill>
              <a:schemeClr val="tx1"/>
            </a:solidFill>
          </a:ln>
        </p:spPr>
        <p:txBody>
          <a:bodyPr wrap="square">
            <a:spAutoFit/>
          </a:bodyPr>
          <a:lstStyle/>
          <a:p>
            <a:r>
              <a:rPr lang="en-US" sz="1400" b="1" dirty="0">
                <a:solidFill>
                  <a:srgbClr val="201500"/>
                </a:solidFill>
                <a:latin typeface="Calibri" panose="020F0502020204030204" pitchFamily="34" charset="0"/>
              </a:rPr>
              <a:t>Heart and Soul:</a:t>
            </a:r>
          </a:p>
          <a:p>
            <a:endParaRPr lang="en-US" sz="1400" dirty="0">
              <a:solidFill>
                <a:srgbClr val="201500"/>
              </a:solidFill>
              <a:latin typeface="Calibri" panose="020F0502020204030204" pitchFamily="34" charset="0"/>
            </a:endParaRPr>
          </a:p>
          <a:p>
            <a:r>
              <a:rPr lang="en-US" sz="1400" dirty="0">
                <a:solidFill>
                  <a:srgbClr val="201500"/>
                </a:solidFill>
                <a:latin typeface="Calibri" panose="020F0502020204030204" pitchFamily="34" charset="0"/>
              </a:rPr>
              <a:t>1. Can one truly say he loves God and then break the commandments which are given for the salvation and glory of his children?</a:t>
            </a:r>
          </a:p>
          <a:p>
            <a:pPr marL="342900" indent="-342900">
              <a:buAutoNum type="arabicPeriod"/>
            </a:pPr>
            <a:endParaRPr lang="en-US" sz="1400" dirty="0">
              <a:solidFill>
                <a:srgbClr val="201500"/>
              </a:solidFill>
              <a:latin typeface="Calibri" panose="020F0502020204030204" pitchFamily="34" charset="0"/>
            </a:endParaRPr>
          </a:p>
          <a:p>
            <a:r>
              <a:rPr lang="en-US" sz="1400" dirty="0">
                <a:solidFill>
                  <a:srgbClr val="201500"/>
                </a:solidFill>
                <a:latin typeface="Calibri" panose="020F0502020204030204" pitchFamily="34" charset="0"/>
              </a:rPr>
              <a:t>2. Can one say he loves the Lord and fail to pray and give thanks for his bounteous blessings?</a:t>
            </a:r>
          </a:p>
          <a:p>
            <a:endParaRPr lang="en-US" sz="1400" dirty="0">
              <a:solidFill>
                <a:srgbClr val="201500"/>
              </a:solidFill>
              <a:latin typeface="Calibri" panose="020F0502020204030204" pitchFamily="34" charset="0"/>
            </a:endParaRPr>
          </a:p>
          <a:p>
            <a:r>
              <a:rPr lang="en-US" sz="1400" dirty="0">
                <a:solidFill>
                  <a:srgbClr val="201500"/>
                </a:solidFill>
                <a:latin typeface="Calibri" panose="020F0502020204030204" pitchFamily="34" charset="0"/>
              </a:rPr>
              <a:t>3. Can a person who is dishonest in his dealings with his fellowmen love the Lord?</a:t>
            </a:r>
          </a:p>
          <a:p>
            <a:endParaRPr lang="en-US" sz="1400" dirty="0">
              <a:solidFill>
                <a:srgbClr val="201500"/>
              </a:solidFill>
              <a:latin typeface="Calibri" panose="020F0502020204030204" pitchFamily="34" charset="0"/>
            </a:endParaRPr>
          </a:p>
          <a:p>
            <a:r>
              <a:rPr lang="en-US" sz="1400" dirty="0">
                <a:solidFill>
                  <a:srgbClr val="201500"/>
                </a:solidFill>
                <a:latin typeface="Calibri" panose="020F0502020204030204" pitchFamily="34" charset="0"/>
              </a:rPr>
              <a:t>4. Does a person love the Lord when he fails to pay an honest tithe?</a:t>
            </a:r>
          </a:p>
          <a:p>
            <a:endParaRPr lang="en-US" sz="1400" dirty="0">
              <a:solidFill>
                <a:srgbClr val="201500"/>
              </a:solidFill>
              <a:latin typeface="Calibri" panose="020F0502020204030204" pitchFamily="34" charset="0"/>
            </a:endParaRPr>
          </a:p>
          <a:p>
            <a:r>
              <a:rPr lang="en-US" sz="1400" dirty="0">
                <a:solidFill>
                  <a:srgbClr val="201500"/>
                </a:solidFill>
                <a:latin typeface="Calibri" panose="020F0502020204030204" pitchFamily="34" charset="0"/>
              </a:rPr>
              <a:t>5. Can one love the Lord and not observe the Word of Wisdom?</a:t>
            </a:r>
          </a:p>
          <a:p>
            <a:endParaRPr lang="en-US" sz="1400" dirty="0">
              <a:solidFill>
                <a:srgbClr val="201500"/>
              </a:solidFill>
              <a:latin typeface="Calibri" panose="020F0502020204030204" pitchFamily="34" charset="0"/>
            </a:endParaRPr>
          </a:p>
          <a:p>
            <a:r>
              <a:rPr lang="en-US" sz="1400" dirty="0">
                <a:solidFill>
                  <a:srgbClr val="201500"/>
                </a:solidFill>
                <a:latin typeface="Calibri" panose="020F0502020204030204" pitchFamily="34" charset="0"/>
              </a:rPr>
              <a:t>6. Can one love the Lord and be morally unclean?</a:t>
            </a:r>
          </a:p>
          <a:p>
            <a:endParaRPr lang="en-US" sz="1400" dirty="0">
              <a:solidFill>
                <a:srgbClr val="201500"/>
              </a:solidFill>
              <a:latin typeface="Calibri" panose="020F0502020204030204" pitchFamily="34" charset="0"/>
            </a:endParaRPr>
          </a:p>
          <a:p>
            <a:r>
              <a:rPr lang="en-US" sz="1400" dirty="0">
                <a:solidFill>
                  <a:srgbClr val="201500"/>
                </a:solidFill>
                <a:latin typeface="Calibri" panose="020F0502020204030204" pitchFamily="34" charset="0"/>
              </a:rPr>
              <a:t>7. Can one love the Lord and be disloyal and unfaithful to his or her family by committing licentious acts, desertion, or willful neglect of loved ones?</a:t>
            </a:r>
          </a:p>
          <a:p>
            <a:endParaRPr lang="en-US" sz="1400" dirty="0">
              <a:solidFill>
                <a:srgbClr val="201500"/>
              </a:solidFill>
              <a:latin typeface="Calibri" panose="020F0502020204030204" pitchFamily="34" charset="0"/>
            </a:endParaRPr>
          </a:p>
          <a:p>
            <a:r>
              <a:rPr lang="en-US" sz="1400" dirty="0">
                <a:solidFill>
                  <a:srgbClr val="201500"/>
                </a:solidFill>
                <a:latin typeface="Calibri" panose="020F0502020204030204" pitchFamily="34" charset="0"/>
              </a:rPr>
              <a:t>8. Can one truly love the Lord and disregard the teachings and counsel of his anointed prophet, seer, and revelator?</a:t>
            </a:r>
          </a:p>
          <a:p>
            <a:endParaRPr lang="en-US" sz="1400" dirty="0">
              <a:solidFill>
                <a:srgbClr val="201500"/>
              </a:solidFill>
              <a:latin typeface="Calibri" panose="020F0502020204030204" pitchFamily="34" charset="0"/>
            </a:endParaRPr>
          </a:p>
          <a:p>
            <a:r>
              <a:rPr lang="en-US" sz="1400" b="0" i="0" dirty="0">
                <a:solidFill>
                  <a:srgbClr val="201500"/>
                </a:solidFill>
                <a:effectLst/>
                <a:latin typeface="Calibri" panose="020F0502020204030204" pitchFamily="34" charset="0"/>
              </a:rPr>
              <a:t>Elder Delbert L. </a:t>
            </a:r>
            <a:r>
              <a:rPr lang="en-US" sz="1400" b="0" i="0" dirty="0" err="1">
                <a:solidFill>
                  <a:srgbClr val="201500"/>
                </a:solidFill>
                <a:effectLst/>
                <a:latin typeface="Calibri" panose="020F0502020204030204" pitchFamily="34" charset="0"/>
              </a:rPr>
              <a:t>Stapley</a:t>
            </a:r>
            <a:r>
              <a:rPr lang="en-US" sz="1400" b="0" i="0" dirty="0">
                <a:solidFill>
                  <a:srgbClr val="201500"/>
                </a:solidFill>
                <a:effectLst/>
                <a:latin typeface="Calibri" panose="020F0502020204030204" pitchFamily="34" charset="0"/>
              </a:rPr>
              <a:t> of the quorum of twelve </a:t>
            </a:r>
            <a:r>
              <a:rPr lang="en-US" sz="1400" i="1" dirty="0">
                <a:solidFill>
                  <a:srgbClr val="201500"/>
                </a:solidFill>
                <a:latin typeface="Calibri" panose="020F0502020204030204" pitchFamily="34" charset="0"/>
              </a:rPr>
              <a:t>To Love God </a:t>
            </a:r>
            <a:r>
              <a:rPr lang="en-US" sz="1400" dirty="0">
                <a:solidFill>
                  <a:srgbClr val="201500"/>
                </a:solidFill>
                <a:latin typeface="Calibri" panose="020F0502020204030204" pitchFamily="34" charset="0"/>
              </a:rPr>
              <a:t>Oct. </a:t>
            </a:r>
            <a:r>
              <a:rPr lang="en-US" sz="1400" b="0" i="0" dirty="0">
                <a:solidFill>
                  <a:srgbClr val="201500"/>
                </a:solidFill>
                <a:effectLst/>
                <a:latin typeface="Calibri" panose="020F0502020204030204" pitchFamily="34" charset="0"/>
              </a:rPr>
              <a:t>1968 Gen. Conf.</a:t>
            </a:r>
          </a:p>
        </p:txBody>
      </p:sp>
      <p:sp>
        <p:nvSpPr>
          <p:cNvPr id="3" name="Rectangle 2"/>
          <p:cNvSpPr/>
          <p:nvPr/>
        </p:nvSpPr>
        <p:spPr>
          <a:xfrm>
            <a:off x="4798337" y="132050"/>
            <a:ext cx="4692713" cy="4401205"/>
          </a:xfrm>
          <a:prstGeom prst="rect">
            <a:avLst/>
          </a:prstGeom>
          <a:ln>
            <a:solidFill>
              <a:schemeClr val="tx1"/>
            </a:solidFill>
          </a:ln>
        </p:spPr>
        <p:txBody>
          <a:bodyPr wrap="square">
            <a:spAutoFit/>
          </a:bodyPr>
          <a:lstStyle/>
          <a:p>
            <a:pPr fontAlgn="base"/>
            <a:r>
              <a:rPr lang="en-US" sz="1400" b="1" dirty="0"/>
              <a:t>The wrath of God:</a:t>
            </a:r>
          </a:p>
          <a:p>
            <a:pPr fontAlgn="base"/>
            <a:r>
              <a:rPr lang="en-US" sz="1400" dirty="0"/>
              <a:t>Elder Dallin H. Oaks of the Quorum of the Twelve Apostles explained how even God’s justice on the wicked is evidence of His love and concern for His children:</a:t>
            </a:r>
          </a:p>
          <a:p>
            <a:pPr fontAlgn="base"/>
            <a:endParaRPr lang="en-US" sz="1400" dirty="0"/>
          </a:p>
          <a:p>
            <a:pPr fontAlgn="base"/>
            <a:r>
              <a:rPr lang="en-US" sz="1400" dirty="0"/>
              <a:t>“We read again and again in the Bible and in modern scriptures of God’s anger with the wicked and of His acting in His wrath against those who violate His laws. How are anger and wrath evidence of His love? Joseph Smith taught that God ‘institute[d] laws whereby [the spirits that He would send into the world] could have a privilege to advance like himself’ [</a:t>
            </a:r>
            <a:r>
              <a:rPr lang="en-US" sz="1400" i="1" dirty="0"/>
              <a:t>Teachings of Presidents of the Church: Joseph Smith</a:t>
            </a:r>
            <a:r>
              <a:rPr lang="en-US" sz="1400" dirty="0"/>
              <a:t> (2007), 210]. </a:t>
            </a:r>
          </a:p>
          <a:p>
            <a:pPr fontAlgn="base"/>
            <a:endParaRPr lang="en-US" sz="1400" dirty="0"/>
          </a:p>
          <a:p>
            <a:pPr fontAlgn="base"/>
            <a:r>
              <a:rPr lang="en-US" sz="1400" dirty="0"/>
              <a:t>God’s love is so perfect that He lovingly requires us to obey His commandments because He knows that only through obedience to His laws can we become perfect, as He is. For this reason, God’s anger and His wrath are not a </a:t>
            </a:r>
            <a:r>
              <a:rPr lang="en-US" sz="1400" i="1" dirty="0"/>
              <a:t>contradiction</a:t>
            </a:r>
            <a:r>
              <a:rPr lang="en-US" sz="1400" dirty="0"/>
              <a:t> of His love but an </a:t>
            </a:r>
            <a:r>
              <a:rPr lang="en-US" sz="1400" i="1" dirty="0"/>
              <a:t>evidence</a:t>
            </a:r>
            <a:r>
              <a:rPr lang="en-US" sz="1400" dirty="0"/>
              <a:t> of His love” (“Love and Law,”</a:t>
            </a:r>
            <a:r>
              <a:rPr lang="en-US" sz="1400" i="1" dirty="0"/>
              <a:t> Ensign</a:t>
            </a:r>
            <a:r>
              <a:rPr lang="en-US" sz="1400" dirty="0"/>
              <a:t> or </a:t>
            </a:r>
            <a:r>
              <a:rPr lang="en-US" sz="1400" i="1" dirty="0"/>
              <a:t>Liahona,</a:t>
            </a:r>
            <a:r>
              <a:rPr lang="en-US" sz="1400" dirty="0"/>
              <a:t> Nov. 2009, 27).</a:t>
            </a:r>
          </a:p>
        </p:txBody>
      </p:sp>
    </p:spTree>
    <p:extLst>
      <p:ext uri="{BB962C8B-B14F-4D97-AF65-F5344CB8AC3E}">
        <p14:creationId xmlns:p14="http://schemas.microsoft.com/office/powerpoint/2010/main" val="3868406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5" name="TextBox 4"/>
          <p:cNvSpPr txBox="1"/>
          <p:nvPr/>
        </p:nvSpPr>
        <p:spPr>
          <a:xfrm>
            <a:off x="0" y="6434347"/>
            <a:ext cx="1158843" cy="369332"/>
          </a:xfrm>
          <a:prstGeom prst="rect">
            <a:avLst/>
          </a:prstGeom>
          <a:noFill/>
        </p:spPr>
        <p:txBody>
          <a:bodyPr wrap="square" rtlCol="0">
            <a:spAutoFit/>
          </a:bodyPr>
          <a:lstStyle/>
          <a:p>
            <a:r>
              <a:rPr lang="en-US" dirty="0">
                <a:solidFill>
                  <a:schemeClr val="bg1"/>
                </a:solidFill>
              </a:rPr>
              <a:t>Lesson 70</a:t>
            </a:r>
          </a:p>
        </p:txBody>
      </p:sp>
      <p:sp>
        <p:nvSpPr>
          <p:cNvPr id="6" name="TextBox 5"/>
          <p:cNvSpPr txBox="1"/>
          <p:nvPr/>
        </p:nvSpPr>
        <p:spPr>
          <a:xfrm>
            <a:off x="89026" y="0"/>
            <a:ext cx="12013948"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Spiritual Sickness</a:t>
            </a:r>
            <a:endParaRPr lang="en-US" sz="4000" dirty="0">
              <a:solidFill>
                <a:schemeClr val="bg1"/>
              </a:solidFill>
              <a:latin typeface="Arial Black" panose="020B0A04020102020204" pitchFamily="34" charset="0"/>
            </a:endParaRPr>
          </a:p>
        </p:txBody>
      </p:sp>
      <p:sp>
        <p:nvSpPr>
          <p:cNvPr id="2" name="Rectangle 1"/>
          <p:cNvSpPr/>
          <p:nvPr/>
        </p:nvSpPr>
        <p:spPr>
          <a:xfrm>
            <a:off x="259533" y="1264850"/>
            <a:ext cx="6096000" cy="923330"/>
          </a:xfrm>
          <a:prstGeom prst="rect">
            <a:avLst/>
          </a:prstGeom>
        </p:spPr>
        <p:txBody>
          <a:bodyPr>
            <a:spAutoFit/>
          </a:bodyPr>
          <a:lstStyle/>
          <a:p>
            <a:r>
              <a:rPr lang="en-US" dirty="0">
                <a:solidFill>
                  <a:schemeClr val="bg1"/>
                </a:solidFill>
                <a:latin typeface="Calibri" panose="020F0502020204030204" pitchFamily="34" charset="0"/>
              </a:rPr>
              <a:t>As the Israelites prepared to enter the promised land, God wanted to prevent from spreading among them a kind of spiritual sickness that would have had eternal consequences. </a:t>
            </a:r>
            <a:endParaRPr lang="en-US" dirty="0">
              <a:solidFill>
                <a:schemeClr val="bg1"/>
              </a:solidFill>
            </a:endParaRPr>
          </a:p>
        </p:txBody>
      </p:sp>
      <p:sp>
        <p:nvSpPr>
          <p:cNvPr id="3" name="Rectangle 2"/>
          <p:cNvSpPr/>
          <p:nvPr/>
        </p:nvSpPr>
        <p:spPr>
          <a:xfrm>
            <a:off x="5211777" y="3784426"/>
            <a:ext cx="6096000" cy="1754326"/>
          </a:xfrm>
          <a:prstGeom prst="rect">
            <a:avLst/>
          </a:prstGeom>
        </p:spPr>
        <p:txBody>
          <a:bodyPr>
            <a:spAutoFit/>
          </a:bodyPr>
          <a:lstStyle/>
          <a:p>
            <a:r>
              <a:rPr lang="en-US" dirty="0">
                <a:solidFill>
                  <a:schemeClr val="bg1"/>
                </a:solidFill>
                <a:latin typeface="Calibri" panose="020F0502020204030204" pitchFamily="34" charset="0"/>
              </a:rPr>
              <a:t>The Lord had designated the promised land as holy, but it had been occupied for hundreds of years by people who refused to obey God’s commandments.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 Lord did not want those people’s wickedness to infect the Israelites and spread among them.</a:t>
            </a:r>
            <a:endParaRPr lang="en-US" dirty="0">
              <a:solidFill>
                <a:schemeClr val="bg1"/>
              </a:solidFill>
            </a:endParaRPr>
          </a:p>
        </p:txBody>
      </p:sp>
      <p:pic>
        <p:nvPicPr>
          <p:cNvPr id="2050" name="Picture 2" descr="http://uuss2.org/Groups/Minister/files/Palestine/Photos/Land%20of%20Canaan%20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21" y="2971625"/>
            <a:ext cx="4506572" cy="337992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renaissancerecoverycenter.com/wp-content/uploads/2014/12/Fotolia_68467451_Subscription_Monthly_M-300x19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5797" y="1264850"/>
            <a:ext cx="2857500" cy="189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09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5" name="TextBox 4"/>
          <p:cNvSpPr txBox="1"/>
          <p:nvPr/>
        </p:nvSpPr>
        <p:spPr>
          <a:xfrm>
            <a:off x="-1" y="6434347"/>
            <a:ext cx="9850171" cy="369332"/>
          </a:xfrm>
          <a:prstGeom prst="rect">
            <a:avLst/>
          </a:prstGeom>
          <a:noFill/>
        </p:spPr>
        <p:txBody>
          <a:bodyPr wrap="square" rtlCol="0">
            <a:spAutoFit/>
          </a:bodyPr>
          <a:lstStyle/>
          <a:p>
            <a:r>
              <a:rPr lang="en-US" dirty="0">
                <a:solidFill>
                  <a:schemeClr val="bg1"/>
                </a:solidFill>
              </a:rPr>
              <a:t>Deuteronomy 20:1-3, Num. 21:14; Num. 1:2, 3, 18, 20, 45; 26:2, 3; Num. 31:3-6. </a:t>
            </a:r>
          </a:p>
        </p:txBody>
      </p:sp>
      <p:sp>
        <p:nvSpPr>
          <p:cNvPr id="6" name="TextBox 5"/>
          <p:cNvSpPr txBox="1"/>
          <p:nvPr/>
        </p:nvSpPr>
        <p:spPr>
          <a:xfrm>
            <a:off x="89026" y="0"/>
            <a:ext cx="12013948"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Military Laws</a:t>
            </a:r>
            <a:endParaRPr lang="en-US" sz="4000" dirty="0">
              <a:solidFill>
                <a:schemeClr val="bg1"/>
              </a:solidFill>
              <a:latin typeface="Arial Black" panose="020B0A04020102020204" pitchFamily="34" charset="0"/>
            </a:endParaRPr>
          </a:p>
        </p:txBody>
      </p:sp>
      <p:sp>
        <p:nvSpPr>
          <p:cNvPr id="3" name="Rectangle 2"/>
          <p:cNvSpPr/>
          <p:nvPr/>
        </p:nvSpPr>
        <p:spPr>
          <a:xfrm>
            <a:off x="5899840" y="4504408"/>
            <a:ext cx="6096000" cy="1477328"/>
          </a:xfrm>
          <a:prstGeom prst="rect">
            <a:avLst/>
          </a:prstGeom>
        </p:spPr>
        <p:txBody>
          <a:bodyPr>
            <a:spAutoFit/>
          </a:bodyPr>
          <a:lstStyle/>
          <a:p>
            <a:r>
              <a:rPr lang="en-US" dirty="0">
                <a:solidFill>
                  <a:schemeClr val="bg1"/>
                </a:solidFill>
              </a:rPr>
              <a:t>“All able-bodied men twenty years old and up were eligible for military service.</a:t>
            </a:r>
          </a:p>
          <a:p>
            <a:endParaRPr lang="en-US" dirty="0">
              <a:solidFill>
                <a:schemeClr val="bg1"/>
              </a:solidFill>
            </a:endParaRPr>
          </a:p>
          <a:p>
            <a:r>
              <a:rPr lang="en-US" dirty="0">
                <a:solidFill>
                  <a:schemeClr val="bg1"/>
                </a:solidFill>
              </a:rPr>
              <a:t>This standard long prevailed and was, for example, the basis of operation in the American War of Independence. </a:t>
            </a:r>
          </a:p>
        </p:txBody>
      </p:sp>
      <p:grpSp>
        <p:nvGrpSpPr>
          <p:cNvPr id="7" name="Group 6"/>
          <p:cNvGrpSpPr/>
          <p:nvPr/>
        </p:nvGrpSpPr>
        <p:grpSpPr>
          <a:xfrm>
            <a:off x="105623" y="1056976"/>
            <a:ext cx="6865545" cy="2308324"/>
            <a:chOff x="105623" y="1056976"/>
            <a:chExt cx="6865545" cy="2308324"/>
          </a:xfrm>
        </p:grpSpPr>
        <p:sp>
          <p:nvSpPr>
            <p:cNvPr id="2" name="Rectangle 1"/>
            <p:cNvSpPr/>
            <p:nvPr/>
          </p:nvSpPr>
          <p:spPr>
            <a:xfrm>
              <a:off x="875168" y="1056976"/>
              <a:ext cx="6096000" cy="2308324"/>
            </a:xfrm>
            <a:prstGeom prst="rect">
              <a:avLst/>
            </a:prstGeom>
          </p:spPr>
          <p:txBody>
            <a:bodyPr>
              <a:spAutoFit/>
            </a:bodyPr>
            <a:lstStyle/>
            <a:p>
              <a:r>
                <a:rPr lang="en-US" dirty="0">
                  <a:solidFill>
                    <a:schemeClr val="bg1"/>
                  </a:solidFill>
                </a:rPr>
                <a:t>“When wars are fought in terms of a defense of justice and the suppression of evil, and in defense of the homeland against an enemy, they are a part of the necessary work of restitution or restoration, and they are therefore spoken of in Scripture as the wars of the Lord (Num. 21:14). </a:t>
              </a:r>
            </a:p>
            <a:p>
              <a:endParaRPr lang="en-US" dirty="0">
                <a:solidFill>
                  <a:schemeClr val="bg1"/>
                </a:solidFill>
              </a:endParaRPr>
            </a:p>
            <a:p>
              <a:r>
                <a:rPr lang="en-US" dirty="0">
                  <a:solidFill>
                    <a:schemeClr val="bg1"/>
                  </a:solidFill>
                </a:rPr>
                <a:t>The preparation of the soldiers involved a religious dedication to their task (Josh. 3:5).</a:t>
              </a:r>
            </a:p>
          </p:txBody>
        </p:sp>
        <p:sp>
          <p:nvSpPr>
            <p:cNvPr id="8" name="TextBox 7"/>
            <p:cNvSpPr txBox="1"/>
            <p:nvPr/>
          </p:nvSpPr>
          <p:spPr>
            <a:xfrm>
              <a:off x="105623" y="1532546"/>
              <a:ext cx="891766"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1</a:t>
              </a:r>
              <a:endParaRPr lang="en-US" sz="4000" dirty="0">
                <a:solidFill>
                  <a:schemeClr val="bg1"/>
                </a:solidFill>
                <a:latin typeface="Arial Black" panose="020B0A04020102020204" pitchFamily="34" charset="0"/>
              </a:endParaRPr>
            </a:p>
          </p:txBody>
        </p:sp>
      </p:grpSp>
      <p:sp>
        <p:nvSpPr>
          <p:cNvPr id="10" name="TextBox 9"/>
          <p:cNvSpPr txBox="1"/>
          <p:nvPr/>
        </p:nvSpPr>
        <p:spPr>
          <a:xfrm>
            <a:off x="4811914" y="4808392"/>
            <a:ext cx="891766"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2</a:t>
            </a:r>
            <a:endParaRPr lang="en-US" sz="4000" dirty="0">
              <a:solidFill>
                <a:schemeClr val="bg1"/>
              </a:solidFill>
              <a:latin typeface="Arial Black" panose="020B0A04020102020204" pitchFamily="34" charset="0"/>
            </a:endParaRPr>
          </a:p>
        </p:txBody>
      </p:sp>
      <p:sp>
        <p:nvSpPr>
          <p:cNvPr id="11" name="TextBox 10"/>
          <p:cNvSpPr txBox="1"/>
          <p:nvPr/>
        </p:nvSpPr>
        <p:spPr>
          <a:xfrm>
            <a:off x="11556748" y="6444750"/>
            <a:ext cx="546226" cy="369332"/>
          </a:xfrm>
          <a:prstGeom prst="rect">
            <a:avLst/>
          </a:prstGeom>
          <a:noFill/>
        </p:spPr>
        <p:txBody>
          <a:bodyPr wrap="square" rtlCol="0">
            <a:spAutoFit/>
          </a:bodyPr>
          <a:lstStyle/>
          <a:p>
            <a:pPr algn="r"/>
            <a:r>
              <a:rPr lang="en-US" dirty="0">
                <a:solidFill>
                  <a:schemeClr val="bg1"/>
                </a:solidFill>
              </a:rPr>
              <a:t>(1)</a:t>
            </a:r>
          </a:p>
        </p:txBody>
      </p:sp>
      <p:grpSp>
        <p:nvGrpSpPr>
          <p:cNvPr id="12" name="Group 11"/>
          <p:cNvGrpSpPr/>
          <p:nvPr/>
        </p:nvGrpSpPr>
        <p:grpSpPr>
          <a:xfrm>
            <a:off x="1603816" y="3349126"/>
            <a:ext cx="2524256" cy="2771900"/>
            <a:chOff x="1603816" y="3349126"/>
            <a:chExt cx="2524256" cy="2771900"/>
          </a:xfrm>
        </p:grpSpPr>
        <p:pic>
          <p:nvPicPr>
            <p:cNvPr id="4100" name="Picture 4" descr="http://www.churchill-society-london.org.uk/MrchtoWr.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569" y="3349126"/>
              <a:ext cx="2507503" cy="27719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03816" y="5844027"/>
              <a:ext cx="1548143" cy="276999"/>
            </a:xfrm>
            <a:prstGeom prst="rect">
              <a:avLst/>
            </a:prstGeom>
            <a:noFill/>
          </p:spPr>
          <p:txBody>
            <a:bodyPr wrap="square" rtlCol="0">
              <a:spAutoFit/>
            </a:bodyPr>
            <a:lstStyle/>
            <a:p>
              <a:r>
                <a:rPr lang="en-US" sz="1200" dirty="0">
                  <a:solidFill>
                    <a:schemeClr val="bg1"/>
                  </a:solidFill>
                </a:rPr>
                <a:t>World War I</a:t>
              </a:r>
            </a:p>
          </p:txBody>
        </p:sp>
      </p:grpSp>
      <p:grpSp>
        <p:nvGrpSpPr>
          <p:cNvPr id="14" name="Group 13"/>
          <p:cNvGrpSpPr/>
          <p:nvPr/>
        </p:nvGrpSpPr>
        <p:grpSpPr>
          <a:xfrm>
            <a:off x="7714352" y="1765668"/>
            <a:ext cx="2466975" cy="1902308"/>
            <a:chOff x="7714352" y="1765668"/>
            <a:chExt cx="2466975" cy="1902308"/>
          </a:xfrm>
        </p:grpSpPr>
        <p:pic>
          <p:nvPicPr>
            <p:cNvPr id="4098" name="Picture 2" descr="https://encrypted-tbn1.gstatic.com/images?q=tbn:ANd9GcSDYNEaFBygW9bNtV8o11QtEMBGqSkuPkJhh_IzPbXTeGsdLYRd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4352" y="1765668"/>
              <a:ext cx="2466975" cy="184785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7725871" y="3406366"/>
              <a:ext cx="2124299" cy="261610"/>
            </a:xfrm>
            <a:prstGeom prst="rect">
              <a:avLst/>
            </a:prstGeom>
          </p:spPr>
          <p:txBody>
            <a:bodyPr wrap="none">
              <a:spAutoFit/>
            </a:bodyPr>
            <a:lstStyle/>
            <a:p>
              <a:r>
                <a:rPr lang="en-US" sz="1100" dirty="0">
                  <a:solidFill>
                    <a:schemeClr val="bg1"/>
                  </a:solidFill>
                  <a:latin typeface="arial" panose="020B0604020202020204" pitchFamily="34" charset="0"/>
                </a:rPr>
                <a:t>2013 war to battle Islamist sect</a:t>
              </a:r>
              <a:endParaRPr lang="en-US" sz="1100" dirty="0">
                <a:solidFill>
                  <a:schemeClr val="bg1"/>
                </a:solidFill>
              </a:endParaRPr>
            </a:p>
          </p:txBody>
        </p:sp>
      </p:grpSp>
    </p:spTree>
    <p:extLst>
      <p:ext uri="{BB962C8B-B14F-4D97-AF65-F5344CB8AC3E}">
        <p14:creationId xmlns:p14="http://schemas.microsoft.com/office/powerpoint/2010/main" val="392886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5" name="TextBox 4"/>
          <p:cNvSpPr txBox="1"/>
          <p:nvPr/>
        </p:nvSpPr>
        <p:spPr>
          <a:xfrm>
            <a:off x="-1" y="6434347"/>
            <a:ext cx="9850171" cy="369332"/>
          </a:xfrm>
          <a:prstGeom prst="rect">
            <a:avLst/>
          </a:prstGeom>
          <a:noFill/>
        </p:spPr>
        <p:txBody>
          <a:bodyPr wrap="square" rtlCol="0">
            <a:spAutoFit/>
          </a:bodyPr>
          <a:lstStyle/>
          <a:p>
            <a:r>
              <a:rPr lang="en-US" dirty="0">
                <a:solidFill>
                  <a:schemeClr val="bg1"/>
                </a:solidFill>
              </a:rPr>
              <a:t>Deuteronomy 20:1-3 </a:t>
            </a:r>
          </a:p>
        </p:txBody>
      </p:sp>
      <p:sp>
        <p:nvSpPr>
          <p:cNvPr id="6" name="TextBox 5"/>
          <p:cNvSpPr txBox="1"/>
          <p:nvPr/>
        </p:nvSpPr>
        <p:spPr>
          <a:xfrm>
            <a:off x="89026" y="0"/>
            <a:ext cx="12013948"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Warfare Against Evil</a:t>
            </a:r>
            <a:endParaRPr lang="en-US" sz="4000" dirty="0">
              <a:solidFill>
                <a:schemeClr val="bg1"/>
              </a:solidFill>
              <a:latin typeface="Arial Black" panose="020B0A04020102020204" pitchFamily="34" charset="0"/>
            </a:endParaRPr>
          </a:p>
        </p:txBody>
      </p:sp>
      <p:grpSp>
        <p:nvGrpSpPr>
          <p:cNvPr id="7" name="Group 6"/>
          <p:cNvGrpSpPr/>
          <p:nvPr/>
        </p:nvGrpSpPr>
        <p:grpSpPr>
          <a:xfrm>
            <a:off x="89026" y="964643"/>
            <a:ext cx="6882142" cy="1107996"/>
            <a:chOff x="89026" y="964643"/>
            <a:chExt cx="6882142" cy="1107996"/>
          </a:xfrm>
        </p:grpSpPr>
        <p:sp>
          <p:nvSpPr>
            <p:cNvPr id="2" name="Rectangle 1"/>
            <p:cNvSpPr/>
            <p:nvPr/>
          </p:nvSpPr>
          <p:spPr>
            <a:xfrm>
              <a:off x="875168" y="1056976"/>
              <a:ext cx="6096000" cy="923330"/>
            </a:xfrm>
            <a:prstGeom prst="rect">
              <a:avLst/>
            </a:prstGeom>
          </p:spPr>
          <p:txBody>
            <a:bodyPr>
              <a:spAutoFit/>
            </a:bodyPr>
            <a:lstStyle/>
            <a:p>
              <a:r>
                <a:rPr lang="en-US" dirty="0">
                  <a:solidFill>
                    <a:schemeClr val="bg1"/>
                  </a:solidFill>
                </a:rPr>
                <a:t>“Since warfare against evil is godly and serves God’s task of restoration, God promised to protect His men if they moved in terms of faith and obedience. …</a:t>
              </a:r>
            </a:p>
          </p:txBody>
        </p:sp>
        <p:sp>
          <p:nvSpPr>
            <p:cNvPr id="8" name="TextBox 7"/>
            <p:cNvSpPr txBox="1"/>
            <p:nvPr/>
          </p:nvSpPr>
          <p:spPr>
            <a:xfrm>
              <a:off x="89026" y="964643"/>
              <a:ext cx="891766"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3</a:t>
              </a:r>
              <a:endParaRPr lang="en-US" sz="4000" dirty="0">
                <a:solidFill>
                  <a:schemeClr val="bg1"/>
                </a:solidFill>
                <a:latin typeface="Arial Black" panose="020B0A04020102020204" pitchFamily="34" charset="0"/>
              </a:endParaRPr>
            </a:p>
          </p:txBody>
        </p:sp>
      </p:grpSp>
      <p:sp>
        <p:nvSpPr>
          <p:cNvPr id="9" name="Rectangle 8"/>
          <p:cNvSpPr/>
          <p:nvPr/>
        </p:nvSpPr>
        <p:spPr>
          <a:xfrm>
            <a:off x="5315891" y="2776165"/>
            <a:ext cx="6096000" cy="1477328"/>
          </a:xfrm>
          <a:prstGeom prst="rect">
            <a:avLst/>
          </a:prstGeom>
        </p:spPr>
        <p:txBody>
          <a:bodyPr>
            <a:spAutoFit/>
          </a:bodyPr>
          <a:lstStyle/>
          <a:p>
            <a:r>
              <a:rPr lang="en-US" dirty="0">
                <a:solidFill>
                  <a:schemeClr val="bg1"/>
                </a:solidFill>
              </a:rPr>
              <a:t>“In the battle against Midian, cited above, 12,000 Israelite soldiers burned all the cities of Midian and slew their men, brought back 675,500 sheep, 72,000 head of cattle, 61,000 asses, and 32,000 unmarried women, without any loss of life. Out of this, a tithe or portion was given to the Lord.” </a:t>
            </a:r>
            <a:endParaRPr lang="en-US" dirty="0"/>
          </a:p>
        </p:txBody>
      </p:sp>
      <p:sp>
        <p:nvSpPr>
          <p:cNvPr id="11" name="Rectangle 10"/>
          <p:cNvSpPr/>
          <p:nvPr/>
        </p:nvSpPr>
        <p:spPr>
          <a:xfrm>
            <a:off x="4125363" y="5008039"/>
            <a:ext cx="6096000" cy="923330"/>
          </a:xfrm>
          <a:prstGeom prst="rect">
            <a:avLst/>
          </a:prstGeom>
        </p:spPr>
        <p:txBody>
          <a:bodyPr>
            <a:spAutoFit/>
          </a:bodyPr>
          <a:lstStyle/>
          <a:p>
            <a:r>
              <a:rPr lang="en-US" dirty="0">
                <a:solidFill>
                  <a:schemeClr val="bg1"/>
                </a:solidFill>
              </a:rPr>
              <a:t>“Thus, where a war is waged in terms of God’s law and in faith and obedience to His law-word, there men can count on His protecting and prospering care even as Israel experienced it.”</a:t>
            </a:r>
          </a:p>
        </p:txBody>
      </p:sp>
      <p:sp>
        <p:nvSpPr>
          <p:cNvPr id="12" name="TextBox 11"/>
          <p:cNvSpPr txBox="1"/>
          <p:nvPr/>
        </p:nvSpPr>
        <p:spPr>
          <a:xfrm>
            <a:off x="11556748" y="6444750"/>
            <a:ext cx="546226" cy="369332"/>
          </a:xfrm>
          <a:prstGeom prst="rect">
            <a:avLst/>
          </a:prstGeom>
          <a:noFill/>
        </p:spPr>
        <p:txBody>
          <a:bodyPr wrap="square" rtlCol="0">
            <a:spAutoFit/>
          </a:bodyPr>
          <a:lstStyle/>
          <a:p>
            <a:pPr algn="r"/>
            <a:r>
              <a:rPr lang="en-US" dirty="0">
                <a:solidFill>
                  <a:schemeClr val="bg1"/>
                </a:solidFill>
              </a:rPr>
              <a:t>(1)</a:t>
            </a:r>
          </a:p>
        </p:txBody>
      </p:sp>
      <p:pic>
        <p:nvPicPr>
          <p:cNvPr id="5122" name="Picture 2" descr="http://www.swordofthespirit.net/bulwark/jesus-prays-for-jerusalem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609" y="2160672"/>
            <a:ext cx="4181475"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33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5" name="TextBox 4"/>
          <p:cNvSpPr txBox="1"/>
          <p:nvPr/>
        </p:nvSpPr>
        <p:spPr>
          <a:xfrm>
            <a:off x="-1" y="6434347"/>
            <a:ext cx="9850171" cy="369332"/>
          </a:xfrm>
          <a:prstGeom prst="rect">
            <a:avLst/>
          </a:prstGeom>
          <a:noFill/>
        </p:spPr>
        <p:txBody>
          <a:bodyPr wrap="square" rtlCol="0">
            <a:spAutoFit/>
          </a:bodyPr>
          <a:lstStyle/>
          <a:p>
            <a:r>
              <a:rPr lang="en-US" dirty="0">
                <a:solidFill>
                  <a:schemeClr val="bg1"/>
                </a:solidFill>
              </a:rPr>
              <a:t>Deuteronomy 20:1-9; 24:5</a:t>
            </a:r>
          </a:p>
        </p:txBody>
      </p:sp>
      <p:sp>
        <p:nvSpPr>
          <p:cNvPr id="6" name="TextBox 5"/>
          <p:cNvSpPr txBox="1"/>
          <p:nvPr/>
        </p:nvSpPr>
        <p:spPr>
          <a:xfrm>
            <a:off x="89026" y="0"/>
            <a:ext cx="12013948"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Military Exemptions</a:t>
            </a:r>
            <a:endParaRPr lang="en-US" sz="4000" dirty="0">
              <a:solidFill>
                <a:schemeClr val="bg1"/>
              </a:solidFill>
              <a:latin typeface="Arial Black" panose="020B0A04020102020204" pitchFamily="34" charset="0"/>
            </a:endParaRPr>
          </a:p>
        </p:txBody>
      </p:sp>
      <p:sp>
        <p:nvSpPr>
          <p:cNvPr id="2" name="Rectangle 1"/>
          <p:cNvSpPr/>
          <p:nvPr/>
        </p:nvSpPr>
        <p:spPr>
          <a:xfrm>
            <a:off x="222861" y="1910031"/>
            <a:ext cx="6594398" cy="3970318"/>
          </a:xfrm>
          <a:prstGeom prst="rect">
            <a:avLst/>
          </a:prstGeom>
        </p:spPr>
        <p:txBody>
          <a:bodyPr>
            <a:spAutoFit/>
          </a:bodyPr>
          <a:lstStyle/>
          <a:p>
            <a:pPr marL="342900" indent="-342900">
              <a:buAutoNum type="alphaLcParenBoth"/>
            </a:pPr>
            <a:r>
              <a:rPr lang="en-US" dirty="0">
                <a:solidFill>
                  <a:schemeClr val="bg1"/>
                </a:solidFill>
              </a:rPr>
              <a:t>those who had built a new house and had not dedicated nor enjoyed it; </a:t>
            </a:r>
          </a:p>
          <a:p>
            <a:pPr marL="342900" indent="-342900">
              <a:buAutoNum type="alphaLcParenBoth"/>
            </a:pPr>
            <a:endParaRPr lang="en-US" dirty="0">
              <a:solidFill>
                <a:schemeClr val="bg1"/>
              </a:solidFill>
            </a:endParaRPr>
          </a:p>
          <a:p>
            <a:pPr marL="342900" indent="-342900">
              <a:buAutoNum type="alphaLcParenBoth"/>
            </a:pPr>
            <a:r>
              <a:rPr lang="en-US" dirty="0">
                <a:solidFill>
                  <a:schemeClr val="bg1"/>
                </a:solidFill>
              </a:rPr>
              <a:t>those who had planted a vineyard and had not yet enjoyed its fruit; </a:t>
            </a:r>
          </a:p>
          <a:p>
            <a:pPr marL="342900" indent="-342900">
              <a:buAutoNum type="alphaLcParenBoth"/>
            </a:pPr>
            <a:endParaRPr lang="en-US" dirty="0">
              <a:solidFill>
                <a:schemeClr val="bg1"/>
              </a:solidFill>
            </a:endParaRPr>
          </a:p>
          <a:p>
            <a:pPr marL="342900" indent="-342900">
              <a:buAutoNum type="alphaLcParenBoth"/>
            </a:pPr>
            <a:r>
              <a:rPr lang="en-US" dirty="0">
                <a:solidFill>
                  <a:schemeClr val="bg1"/>
                </a:solidFill>
              </a:rPr>
              <a:t>and those who have ‘betrothed a wife, and hath not taken her’; such men would have a divided mind in battle;</a:t>
            </a:r>
          </a:p>
          <a:p>
            <a:pPr marL="342900" indent="-342900">
              <a:buAutoNum type="alphaLcParenBoth"/>
            </a:pPr>
            <a:endParaRPr lang="en-US" dirty="0">
              <a:solidFill>
                <a:schemeClr val="bg1"/>
              </a:solidFill>
            </a:endParaRPr>
          </a:p>
          <a:p>
            <a:pPr marL="342900" indent="-342900">
              <a:buAutoNum type="alphaLcParenBoth"/>
            </a:pPr>
            <a:r>
              <a:rPr lang="en-US" dirty="0">
                <a:solidFill>
                  <a:schemeClr val="bg1"/>
                </a:solidFill>
              </a:rPr>
              <a:t>all who were ‘fearful and faint-hearted’ were excused as dangerous to army morale, ‘lest his brethren’s heart melt as his heart’. </a:t>
            </a:r>
          </a:p>
          <a:p>
            <a:pPr marL="342900" indent="-342900">
              <a:buAutoNum type="alphaLcParenBoth"/>
            </a:pPr>
            <a:endParaRPr lang="en-US" dirty="0">
              <a:solidFill>
                <a:schemeClr val="bg1"/>
              </a:solidFill>
            </a:endParaRPr>
          </a:p>
          <a:p>
            <a:pPr marL="342900" indent="-342900">
              <a:buAutoNum type="alphaLcParenBoth"/>
            </a:pPr>
            <a:r>
              <a:rPr lang="en-US" dirty="0">
                <a:solidFill>
                  <a:schemeClr val="bg1"/>
                </a:solidFill>
              </a:rPr>
              <a:t>The Levites were exempt from a draft, but they often fought</a:t>
            </a:r>
          </a:p>
        </p:txBody>
      </p:sp>
      <p:sp>
        <p:nvSpPr>
          <p:cNvPr id="9" name="Rectangle 8"/>
          <p:cNvSpPr/>
          <p:nvPr/>
        </p:nvSpPr>
        <p:spPr>
          <a:xfrm>
            <a:off x="6895724" y="4223754"/>
            <a:ext cx="5088046" cy="1754326"/>
          </a:xfrm>
          <a:prstGeom prst="rect">
            <a:avLst/>
          </a:prstGeom>
        </p:spPr>
        <p:txBody>
          <a:bodyPr wrap="square">
            <a:spAutoFit/>
          </a:bodyPr>
          <a:lstStyle/>
          <a:p>
            <a:r>
              <a:rPr lang="en-US" dirty="0">
                <a:solidFill>
                  <a:schemeClr val="bg1"/>
                </a:solidFill>
              </a:rPr>
              <a:t>“The exemption of the newlywed men was mandatory according to Deuteronomy</a:t>
            </a:r>
            <a:r>
              <a:rPr lang="en-US" dirty="0">
                <a:solidFill>
                  <a:srgbClr val="FFFF00"/>
                </a:solidFill>
              </a:rPr>
              <a:t>, </a:t>
            </a:r>
            <a:r>
              <a:rPr lang="en-US" i="1" dirty="0">
                <a:solidFill>
                  <a:srgbClr val="FFFF00"/>
                </a:solidFill>
              </a:rPr>
              <a:t>‘When a man taketh a new wife, he shall not go out in the host, neither shall he be charged with any business; he shall be free at home one year, and shall cheer up his wife, whom he hath taken.’</a:t>
            </a:r>
            <a:r>
              <a:rPr lang="en-US" dirty="0">
                <a:solidFill>
                  <a:srgbClr val="FFFF00"/>
                </a:solidFill>
              </a:rPr>
              <a:t> </a:t>
            </a:r>
            <a:r>
              <a:rPr lang="en-US" dirty="0">
                <a:solidFill>
                  <a:schemeClr val="bg1"/>
                </a:solidFill>
              </a:rPr>
              <a:t>“</a:t>
            </a:r>
          </a:p>
        </p:txBody>
      </p:sp>
      <p:sp>
        <p:nvSpPr>
          <p:cNvPr id="11" name="Rectangle 10"/>
          <p:cNvSpPr/>
          <p:nvPr/>
        </p:nvSpPr>
        <p:spPr>
          <a:xfrm>
            <a:off x="3343747" y="1010148"/>
            <a:ext cx="6096000" cy="923330"/>
          </a:xfrm>
          <a:prstGeom prst="rect">
            <a:avLst/>
          </a:prstGeom>
        </p:spPr>
        <p:txBody>
          <a:bodyPr>
            <a:spAutoFit/>
          </a:bodyPr>
          <a:lstStyle/>
          <a:p>
            <a:r>
              <a:rPr lang="en-US" dirty="0">
                <a:solidFill>
                  <a:schemeClr val="bg1"/>
                </a:solidFill>
              </a:rPr>
              <a:t>“Exemption from military service was provided by law. The purpose of an army should be to fight God’s battles without fear. Exemptions were given to several classes of men:</a:t>
            </a:r>
          </a:p>
        </p:txBody>
      </p:sp>
      <p:sp>
        <p:nvSpPr>
          <p:cNvPr id="12" name="TextBox 11"/>
          <p:cNvSpPr txBox="1"/>
          <p:nvPr/>
        </p:nvSpPr>
        <p:spPr>
          <a:xfrm>
            <a:off x="2334559" y="955016"/>
            <a:ext cx="964675"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4</a:t>
            </a:r>
            <a:endParaRPr lang="en-US" sz="4000" dirty="0">
              <a:solidFill>
                <a:schemeClr val="bg1"/>
              </a:solidFill>
              <a:latin typeface="Arial Black" panose="020B0A04020102020204" pitchFamily="34" charset="0"/>
            </a:endParaRPr>
          </a:p>
        </p:txBody>
      </p:sp>
      <p:sp>
        <p:nvSpPr>
          <p:cNvPr id="13" name="Rectangle 12"/>
          <p:cNvSpPr/>
          <p:nvPr/>
        </p:nvSpPr>
        <p:spPr>
          <a:xfrm>
            <a:off x="3477810" y="5966366"/>
            <a:ext cx="7511672" cy="707886"/>
          </a:xfrm>
          <a:prstGeom prst="rect">
            <a:avLst/>
          </a:prstGeom>
        </p:spPr>
        <p:txBody>
          <a:bodyPr wrap="none">
            <a:spAutoFit/>
          </a:bodyPr>
          <a:lstStyle/>
          <a:p>
            <a:r>
              <a:rPr lang="en-US" sz="4000" b="1" i="1" dirty="0">
                <a:solidFill>
                  <a:srgbClr val="FF0000"/>
                </a:solidFill>
                <a:latin typeface="Calibri" panose="020F0502020204030204" pitchFamily="34" charset="0"/>
              </a:rPr>
              <a:t> Family has a priority over warfare</a:t>
            </a:r>
            <a:endParaRPr lang="en-US" sz="4000" b="1" dirty="0">
              <a:solidFill>
                <a:srgbClr val="FF0000"/>
              </a:solidFill>
            </a:endParaRPr>
          </a:p>
        </p:txBody>
      </p:sp>
      <p:sp>
        <p:nvSpPr>
          <p:cNvPr id="14" name="TextBox 13"/>
          <p:cNvSpPr txBox="1"/>
          <p:nvPr/>
        </p:nvSpPr>
        <p:spPr>
          <a:xfrm>
            <a:off x="11556748" y="6444750"/>
            <a:ext cx="546226" cy="369332"/>
          </a:xfrm>
          <a:prstGeom prst="rect">
            <a:avLst/>
          </a:prstGeom>
          <a:noFill/>
        </p:spPr>
        <p:txBody>
          <a:bodyPr wrap="square" rtlCol="0">
            <a:spAutoFit/>
          </a:bodyPr>
          <a:lstStyle/>
          <a:p>
            <a:pPr algn="r"/>
            <a:r>
              <a:rPr lang="en-US" dirty="0">
                <a:solidFill>
                  <a:schemeClr val="bg1"/>
                </a:solidFill>
              </a:rPr>
              <a:t>(1)</a:t>
            </a:r>
          </a:p>
        </p:txBody>
      </p:sp>
      <p:pic>
        <p:nvPicPr>
          <p:cNvPr id="6146" name="Picture 2" descr="https://wordignite.files.wordpress.com/2015/02/jewish-wedd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7452" y="1955574"/>
            <a:ext cx="3390680" cy="226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2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5" name="TextBox 4"/>
          <p:cNvSpPr txBox="1"/>
          <p:nvPr/>
        </p:nvSpPr>
        <p:spPr>
          <a:xfrm>
            <a:off x="-1" y="6434347"/>
            <a:ext cx="9850171" cy="369332"/>
          </a:xfrm>
          <a:prstGeom prst="rect">
            <a:avLst/>
          </a:prstGeom>
          <a:noFill/>
        </p:spPr>
        <p:txBody>
          <a:bodyPr wrap="square" rtlCol="0">
            <a:spAutoFit/>
          </a:bodyPr>
          <a:lstStyle/>
          <a:p>
            <a:r>
              <a:rPr lang="en-US" dirty="0">
                <a:solidFill>
                  <a:schemeClr val="bg1"/>
                </a:solidFill>
              </a:rPr>
              <a:t>Deuteronomy 20:1-9; 23:9-14</a:t>
            </a:r>
          </a:p>
        </p:txBody>
      </p:sp>
      <p:sp>
        <p:nvSpPr>
          <p:cNvPr id="6" name="TextBox 5"/>
          <p:cNvSpPr txBox="1"/>
          <p:nvPr/>
        </p:nvSpPr>
        <p:spPr>
          <a:xfrm>
            <a:off x="89026" y="0"/>
            <a:ext cx="12013948"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Military Cleanliness</a:t>
            </a:r>
            <a:endParaRPr lang="en-US" sz="4000" dirty="0">
              <a:solidFill>
                <a:schemeClr val="bg1"/>
              </a:solidFill>
              <a:latin typeface="Arial Black" panose="020B0A04020102020204" pitchFamily="34" charset="0"/>
            </a:endParaRPr>
          </a:p>
        </p:txBody>
      </p:sp>
      <p:sp>
        <p:nvSpPr>
          <p:cNvPr id="12" name="TextBox 11"/>
          <p:cNvSpPr txBox="1"/>
          <p:nvPr/>
        </p:nvSpPr>
        <p:spPr>
          <a:xfrm>
            <a:off x="315636" y="955016"/>
            <a:ext cx="964675"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5</a:t>
            </a:r>
            <a:endParaRPr lang="en-US" sz="4000" dirty="0">
              <a:solidFill>
                <a:schemeClr val="bg1"/>
              </a:solidFill>
              <a:latin typeface="Arial Black" panose="020B0A04020102020204" pitchFamily="34" charset="0"/>
            </a:endParaRPr>
          </a:p>
        </p:txBody>
      </p:sp>
      <p:sp>
        <p:nvSpPr>
          <p:cNvPr id="3" name="Rectangle 2"/>
          <p:cNvSpPr/>
          <p:nvPr/>
        </p:nvSpPr>
        <p:spPr>
          <a:xfrm>
            <a:off x="1434221" y="1282707"/>
            <a:ext cx="6096000" cy="2308324"/>
          </a:xfrm>
          <a:prstGeom prst="rect">
            <a:avLst/>
          </a:prstGeom>
        </p:spPr>
        <p:txBody>
          <a:bodyPr>
            <a:spAutoFit/>
          </a:bodyPr>
          <a:lstStyle/>
          <a:p>
            <a:pPr fontAlgn="base"/>
            <a:r>
              <a:rPr lang="en-US" dirty="0">
                <a:solidFill>
                  <a:schemeClr val="bg1"/>
                </a:solidFill>
                <a:latin typeface="Calibri" panose="020F0502020204030204" pitchFamily="34" charset="0"/>
              </a:rPr>
              <a:t>“The Military required cleanliness in the camp. A latrine outside the camp is required, and a spade ‘to cover up your filth’. </a:t>
            </a:r>
          </a:p>
          <a:p>
            <a:pPr fontAlgn="base"/>
            <a:endParaRPr lang="en-US" dirty="0">
              <a:solidFill>
                <a:schemeClr val="bg1"/>
              </a:solidFill>
              <a:latin typeface="Calibri" panose="020F0502020204030204" pitchFamily="34" charset="0"/>
            </a:endParaRPr>
          </a:p>
          <a:p>
            <a:pPr fontAlgn="base"/>
            <a:r>
              <a:rPr lang="en-US" i="1" dirty="0">
                <a:solidFill>
                  <a:srgbClr val="FFFF00"/>
                </a:solidFill>
                <a:latin typeface="Calibri" panose="020F0502020204030204" pitchFamily="34" charset="0"/>
              </a:rPr>
              <a:t>‘For the Eternal your God moves within your camp, to rescue you and to put your enemies into your power; hence your camp must be sacred—that he may not see anything indecent among you and turn away from you’.</a:t>
            </a:r>
          </a:p>
        </p:txBody>
      </p:sp>
      <p:sp>
        <p:nvSpPr>
          <p:cNvPr id="10" name="TextBox 9"/>
          <p:cNvSpPr txBox="1"/>
          <p:nvPr/>
        </p:nvSpPr>
        <p:spPr>
          <a:xfrm>
            <a:off x="11556748" y="6444750"/>
            <a:ext cx="546226" cy="369332"/>
          </a:xfrm>
          <a:prstGeom prst="rect">
            <a:avLst/>
          </a:prstGeom>
          <a:noFill/>
        </p:spPr>
        <p:txBody>
          <a:bodyPr wrap="square" rtlCol="0">
            <a:spAutoFit/>
          </a:bodyPr>
          <a:lstStyle/>
          <a:p>
            <a:pPr algn="r"/>
            <a:r>
              <a:rPr lang="en-US" dirty="0">
                <a:solidFill>
                  <a:schemeClr val="bg1"/>
                </a:solidFill>
              </a:rPr>
              <a:t>(1)</a:t>
            </a:r>
          </a:p>
        </p:txBody>
      </p:sp>
      <p:pic>
        <p:nvPicPr>
          <p:cNvPr id="7170" name="Picture 2" descr="http://www.olmparish.org/wp-content/uploads/2013/11/Veterans-Day-image.jpg"/>
          <p:cNvPicPr>
            <a:picLocks noChangeAspect="1" noChangeArrowheads="1"/>
          </p:cNvPicPr>
          <p:nvPr/>
        </p:nvPicPr>
        <p:blipFill rotWithShape="1">
          <a:blip r:embed="rId4">
            <a:extLst>
              <a:ext uri="{28A0092B-C50C-407E-A947-70E740481C1C}">
                <a14:useLocalDpi xmlns:a14="http://schemas.microsoft.com/office/drawing/2010/main" val="0"/>
              </a:ext>
            </a:extLst>
          </a:blip>
          <a:srcRect r="1027" b="43626"/>
          <a:stretch/>
        </p:blipFill>
        <p:spPr bwMode="auto">
          <a:xfrm>
            <a:off x="4691360" y="5351855"/>
            <a:ext cx="4525067" cy="14444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55541" y="3535361"/>
            <a:ext cx="6535095" cy="1477328"/>
          </a:xfrm>
          <a:prstGeom prst="rect">
            <a:avLst/>
          </a:prstGeom>
        </p:spPr>
        <p:txBody>
          <a:bodyPr wrap="square">
            <a:spAutoFit/>
          </a:bodyPr>
          <a:lstStyle/>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“Another general principle appears from this law as well as the first and third laws (above), namely, that </a:t>
            </a:r>
            <a:r>
              <a:rPr lang="en-US" i="1" dirty="0">
                <a:solidFill>
                  <a:srgbClr val="FFFF00"/>
                </a:solidFill>
                <a:latin typeface="Calibri" panose="020F0502020204030204" pitchFamily="34" charset="0"/>
              </a:rPr>
              <a:t>it is not enough for the cause to be holy: not only the cause, but the people of the cause, must be holy, both spiritually and physically.’’</a:t>
            </a:r>
            <a:endParaRPr lang="en-US" dirty="0">
              <a:solidFill>
                <a:srgbClr val="FFFF00"/>
              </a:solidFill>
              <a:latin typeface="Calibri" panose="020F0502020204030204" pitchFamily="34" charset="0"/>
            </a:endParaRPr>
          </a:p>
        </p:txBody>
      </p:sp>
      <p:grpSp>
        <p:nvGrpSpPr>
          <p:cNvPr id="8" name="Group 7"/>
          <p:cNvGrpSpPr/>
          <p:nvPr/>
        </p:nvGrpSpPr>
        <p:grpSpPr>
          <a:xfrm>
            <a:off x="7684131" y="1217156"/>
            <a:ext cx="3849856" cy="2209045"/>
            <a:chOff x="8201815" y="1230612"/>
            <a:chExt cx="3849856" cy="2209045"/>
          </a:xfrm>
        </p:grpSpPr>
        <p:pic>
          <p:nvPicPr>
            <p:cNvPr id="7172" name="Picture 4" descr="Toilet just below the summit of Mount Sinai, in Egypt."/>
            <p:cNvPicPr>
              <a:picLocks noChangeAspect="1" noChangeArrowheads="1"/>
            </p:cNvPicPr>
            <p:nvPr/>
          </p:nvPicPr>
          <p:blipFill rotWithShape="1">
            <a:blip r:embed="rId5">
              <a:extLst>
                <a:ext uri="{28A0092B-C50C-407E-A947-70E740481C1C}">
                  <a14:useLocalDpi xmlns:a14="http://schemas.microsoft.com/office/drawing/2010/main" val="0"/>
                </a:ext>
              </a:extLst>
            </a:blip>
            <a:srcRect t="42433" r="12584"/>
            <a:stretch/>
          </p:blipFill>
          <p:spPr bwMode="auto">
            <a:xfrm>
              <a:off x="8201815" y="1230612"/>
              <a:ext cx="2218724" cy="220904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560867" y="1690050"/>
              <a:ext cx="1490804" cy="938719"/>
            </a:xfrm>
            <a:prstGeom prst="rect">
              <a:avLst/>
            </a:prstGeom>
          </p:spPr>
          <p:txBody>
            <a:bodyPr wrap="square">
              <a:spAutoFit/>
            </a:bodyPr>
            <a:lstStyle/>
            <a:p>
              <a:r>
                <a:rPr lang="en-US" sz="1100" dirty="0">
                  <a:solidFill>
                    <a:schemeClr val="bg1"/>
                  </a:solidFill>
                  <a:latin typeface="Calibri" panose="020F0502020204030204" pitchFamily="34" charset="0"/>
                </a:rPr>
                <a:t>The pit toilet seen here is constructed from local rubble just below the summit of </a:t>
              </a:r>
              <a:r>
                <a:rPr lang="en-US" sz="1100" b="1" dirty="0">
                  <a:solidFill>
                    <a:schemeClr val="bg1"/>
                  </a:solidFill>
                  <a:latin typeface="Calibri" panose="020F0502020204030204" pitchFamily="34" charset="0"/>
                </a:rPr>
                <a:t>Mount Sinai</a:t>
              </a:r>
              <a:endParaRPr lang="en-US" sz="1100" dirty="0">
                <a:solidFill>
                  <a:schemeClr val="bg1"/>
                </a:solidFill>
              </a:endParaRPr>
            </a:p>
          </p:txBody>
        </p:sp>
      </p:grpSp>
    </p:spTree>
    <p:extLst>
      <p:ext uri="{BB962C8B-B14F-4D97-AF65-F5344CB8AC3E}">
        <p14:creationId xmlns:p14="http://schemas.microsoft.com/office/powerpoint/2010/main" val="27222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5" name="TextBox 4"/>
          <p:cNvSpPr txBox="1"/>
          <p:nvPr/>
        </p:nvSpPr>
        <p:spPr>
          <a:xfrm>
            <a:off x="-1" y="6434347"/>
            <a:ext cx="9850171" cy="369332"/>
          </a:xfrm>
          <a:prstGeom prst="rect">
            <a:avLst/>
          </a:prstGeom>
          <a:noFill/>
        </p:spPr>
        <p:txBody>
          <a:bodyPr wrap="square" rtlCol="0">
            <a:spAutoFit/>
          </a:bodyPr>
          <a:lstStyle/>
          <a:p>
            <a:r>
              <a:rPr lang="en-US" dirty="0">
                <a:solidFill>
                  <a:schemeClr val="bg1"/>
                </a:solidFill>
              </a:rPr>
              <a:t>Deuteronomy 20:1-9; 23:9-14, D&amp;C 98:33-36, Alma 43:46; 48:14-16, Num. 10:9, 10</a:t>
            </a:r>
          </a:p>
        </p:txBody>
      </p:sp>
      <p:sp>
        <p:nvSpPr>
          <p:cNvPr id="6" name="TextBox 5"/>
          <p:cNvSpPr txBox="1"/>
          <p:nvPr/>
        </p:nvSpPr>
        <p:spPr>
          <a:xfrm>
            <a:off x="89026" y="0"/>
            <a:ext cx="12013948"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Offer of Peace</a:t>
            </a:r>
            <a:endParaRPr lang="en-US" sz="4000" dirty="0">
              <a:solidFill>
                <a:schemeClr val="bg1"/>
              </a:solidFill>
              <a:latin typeface="Arial Black" panose="020B0A04020102020204" pitchFamily="34" charset="0"/>
            </a:endParaRPr>
          </a:p>
        </p:txBody>
      </p:sp>
      <p:sp>
        <p:nvSpPr>
          <p:cNvPr id="12" name="TextBox 11"/>
          <p:cNvSpPr txBox="1"/>
          <p:nvPr/>
        </p:nvSpPr>
        <p:spPr>
          <a:xfrm>
            <a:off x="315636" y="955016"/>
            <a:ext cx="964675"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6</a:t>
            </a:r>
            <a:endParaRPr lang="en-US" sz="4000" dirty="0">
              <a:solidFill>
                <a:schemeClr val="bg1"/>
              </a:solidFill>
              <a:latin typeface="Arial Black" panose="020B0A04020102020204" pitchFamily="34" charset="0"/>
            </a:endParaRPr>
          </a:p>
        </p:txBody>
      </p:sp>
      <p:sp>
        <p:nvSpPr>
          <p:cNvPr id="3" name="Rectangle 2"/>
          <p:cNvSpPr/>
          <p:nvPr/>
        </p:nvSpPr>
        <p:spPr>
          <a:xfrm>
            <a:off x="3048000" y="1509013"/>
            <a:ext cx="6096000" cy="4247317"/>
          </a:xfrm>
          <a:prstGeom prst="rect">
            <a:avLst/>
          </a:prstGeom>
        </p:spPr>
        <p:txBody>
          <a:bodyPr>
            <a:spAutoFit/>
          </a:bodyPr>
          <a:lstStyle/>
          <a:p>
            <a:pPr fontAlgn="base"/>
            <a:r>
              <a:rPr lang="en-US" dirty="0">
                <a:solidFill>
                  <a:schemeClr val="bg1"/>
                </a:solidFill>
              </a:rPr>
              <a:t>“Military law requires that, prior to an attack, or rather, a declaration of war, an offer of peace be extended to the enemy. The offer of peace cannot be an offer to compromise. </a:t>
            </a:r>
          </a:p>
          <a:p>
            <a:pPr fontAlgn="base"/>
            <a:endParaRPr lang="en-US" dirty="0">
              <a:solidFill>
                <a:schemeClr val="bg1"/>
              </a:solidFill>
            </a:endParaRPr>
          </a:p>
          <a:p>
            <a:pPr fontAlgn="base"/>
            <a:r>
              <a:rPr lang="en-US" dirty="0">
                <a:solidFill>
                  <a:schemeClr val="bg1"/>
                </a:solidFill>
              </a:rPr>
              <a:t>The cause, if it be just, must be maintained; the enemy must yield to gain peace.</a:t>
            </a:r>
          </a:p>
          <a:p>
            <a:pPr fontAlgn="base"/>
            <a:endParaRPr lang="en-US" dirty="0">
              <a:solidFill>
                <a:schemeClr val="bg1"/>
              </a:solidFill>
            </a:endParaRPr>
          </a:p>
          <a:p>
            <a:pPr fontAlgn="base"/>
            <a:r>
              <a:rPr lang="en-US" dirty="0">
                <a:solidFill>
                  <a:schemeClr val="bg1"/>
                </a:solidFill>
              </a:rPr>
              <a:t>A ‘sneak attack’ after a declaration, in Gideon’s manner, is legitimate: hostilities are in progress. But, prior to a declaration of war, an attempt to negotiate with honor to the cause is required. [This position is supported also in latter-day scripture; </a:t>
            </a:r>
          </a:p>
          <a:p>
            <a:pPr fontAlgn="base"/>
            <a:endParaRPr lang="en-US" dirty="0">
              <a:solidFill>
                <a:schemeClr val="bg1"/>
              </a:solidFill>
            </a:endParaRPr>
          </a:p>
          <a:p>
            <a:pPr fontAlgn="base"/>
            <a:r>
              <a:rPr lang="en-US" dirty="0">
                <a:solidFill>
                  <a:schemeClr val="bg1"/>
                </a:solidFill>
              </a:rPr>
              <a:t>The formal blowing of trumpets, both before war and in rejoicing at the time of victory, placed the cause before God in expectancy of victory and in gratitude for it.”</a:t>
            </a:r>
            <a:endParaRPr lang="en-US" b="0" i="0" dirty="0">
              <a:solidFill>
                <a:schemeClr val="bg1"/>
              </a:solidFill>
              <a:effectLst/>
              <a:latin typeface="Calibri" panose="020F0502020204030204" pitchFamily="34" charset="0"/>
            </a:endParaRPr>
          </a:p>
        </p:txBody>
      </p:sp>
      <p:sp>
        <p:nvSpPr>
          <p:cNvPr id="10" name="TextBox 9"/>
          <p:cNvSpPr txBox="1"/>
          <p:nvPr/>
        </p:nvSpPr>
        <p:spPr>
          <a:xfrm>
            <a:off x="11556748" y="6444750"/>
            <a:ext cx="546226" cy="369332"/>
          </a:xfrm>
          <a:prstGeom prst="rect">
            <a:avLst/>
          </a:prstGeom>
          <a:noFill/>
        </p:spPr>
        <p:txBody>
          <a:bodyPr wrap="square" rtlCol="0">
            <a:spAutoFit/>
          </a:bodyPr>
          <a:lstStyle/>
          <a:p>
            <a:pPr algn="r"/>
            <a:r>
              <a:rPr lang="en-US" dirty="0">
                <a:solidFill>
                  <a:schemeClr val="bg1"/>
                </a:solidFill>
              </a:rPr>
              <a:t>(1)</a:t>
            </a:r>
          </a:p>
        </p:txBody>
      </p:sp>
      <p:sp>
        <p:nvSpPr>
          <p:cNvPr id="2" name="Rectangle 1"/>
          <p:cNvSpPr/>
          <p:nvPr/>
        </p:nvSpPr>
        <p:spPr>
          <a:xfrm>
            <a:off x="8950206" y="5279277"/>
            <a:ext cx="3054689" cy="954107"/>
          </a:xfrm>
          <a:prstGeom prst="rect">
            <a:avLst/>
          </a:prstGeom>
        </p:spPr>
        <p:txBody>
          <a:bodyPr wrap="square">
            <a:spAutoFit/>
          </a:bodyPr>
          <a:lstStyle/>
          <a:p>
            <a:pPr algn="ctr"/>
            <a:r>
              <a:rPr lang="en-US" sz="2800" b="1" dirty="0">
                <a:solidFill>
                  <a:srgbClr val="FF0000"/>
                </a:solidFill>
              </a:rPr>
              <a:t>Read</a:t>
            </a:r>
          </a:p>
          <a:p>
            <a:pPr algn="ctr"/>
            <a:r>
              <a:rPr lang="en-US" sz="2800" b="1" dirty="0">
                <a:solidFill>
                  <a:srgbClr val="FF0000"/>
                </a:solidFill>
              </a:rPr>
              <a:t>1 Nephi 17:33-35</a:t>
            </a:r>
          </a:p>
        </p:txBody>
      </p:sp>
      <p:grpSp>
        <p:nvGrpSpPr>
          <p:cNvPr id="8" name="Group 7"/>
          <p:cNvGrpSpPr/>
          <p:nvPr/>
        </p:nvGrpSpPr>
        <p:grpSpPr>
          <a:xfrm>
            <a:off x="285492" y="2197031"/>
            <a:ext cx="2321458" cy="3733102"/>
            <a:chOff x="285492" y="2197031"/>
            <a:chExt cx="2321458" cy="3733102"/>
          </a:xfrm>
        </p:grpSpPr>
        <p:pic>
          <p:nvPicPr>
            <p:cNvPr id="8194" name="Picture 2" descr="http://imgc.allpostersimages.com/images/P-473-488-90/64/6415/FZK9100Z/posters/richard-cummins-the-offerings-of-peace-statue-outside-art-gallery-of-new-south-wales-the-domain-park-sydney-n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636" y="2197031"/>
              <a:ext cx="2291314" cy="30550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85492" y="5222247"/>
              <a:ext cx="1610007" cy="707886"/>
            </a:xfrm>
            <a:prstGeom prst="rect">
              <a:avLst/>
            </a:prstGeom>
          </p:spPr>
          <p:txBody>
            <a:bodyPr wrap="square">
              <a:spAutoFit/>
            </a:bodyPr>
            <a:lstStyle/>
            <a:p>
              <a:r>
                <a:rPr lang="en-US" sz="1000" dirty="0">
                  <a:solidFill>
                    <a:schemeClr val="bg1"/>
                  </a:solidFill>
                  <a:latin typeface="arial" panose="020B0604020202020204" pitchFamily="34" charset="0"/>
                </a:rPr>
                <a:t>The Offerings of Peace Statue Outside Art Gallery of New South Wales</a:t>
              </a:r>
              <a:endParaRPr lang="en-US" sz="1000" dirty="0">
                <a:solidFill>
                  <a:schemeClr val="bg1"/>
                </a:solidFill>
              </a:endParaRPr>
            </a:p>
          </p:txBody>
        </p:sp>
      </p:grpSp>
      <p:pic>
        <p:nvPicPr>
          <p:cNvPr id="8196" name="Picture 4" descr="https://worshipsounds.files.wordpress.com/2012/01/playing-shof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1" y="2509451"/>
            <a:ext cx="2896868" cy="2013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3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Effect transition="in" filter="fade">
                                      <p:cBhvr>
                                        <p:cTn id="17" dur="500"/>
                                        <p:tgtEl>
                                          <p:spTgt spid="819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rcRect t="-660" r="76609"/>
          <a:stretch/>
        </p:blipFill>
        <p:spPr>
          <a:xfrm>
            <a:off x="0" y="-45267"/>
            <a:ext cx="12192000" cy="6903267"/>
          </a:xfrm>
          <a:prstGeom prst="rect">
            <a:avLst/>
          </a:prstGeom>
        </p:spPr>
      </p:pic>
      <p:sp>
        <p:nvSpPr>
          <p:cNvPr id="5" name="TextBox 4"/>
          <p:cNvSpPr txBox="1"/>
          <p:nvPr/>
        </p:nvSpPr>
        <p:spPr>
          <a:xfrm>
            <a:off x="-1" y="6434347"/>
            <a:ext cx="9850171" cy="369332"/>
          </a:xfrm>
          <a:prstGeom prst="rect">
            <a:avLst/>
          </a:prstGeom>
          <a:noFill/>
        </p:spPr>
        <p:txBody>
          <a:bodyPr wrap="square" rtlCol="0">
            <a:spAutoFit/>
          </a:bodyPr>
          <a:lstStyle/>
          <a:p>
            <a:r>
              <a:rPr lang="en-US" dirty="0">
                <a:solidFill>
                  <a:schemeClr val="bg1"/>
                </a:solidFill>
              </a:rPr>
              <a:t>Deuteronomy 2:34; 3:6; 20:16-18; 21:10-12; Josh. 11:14</a:t>
            </a:r>
          </a:p>
        </p:txBody>
      </p:sp>
      <p:sp>
        <p:nvSpPr>
          <p:cNvPr id="6" name="TextBox 5"/>
          <p:cNvSpPr txBox="1"/>
          <p:nvPr/>
        </p:nvSpPr>
        <p:spPr>
          <a:xfrm>
            <a:off x="89026" y="0"/>
            <a:ext cx="12013948"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Warfare is Serious</a:t>
            </a:r>
            <a:endParaRPr lang="en-US" sz="4000" dirty="0">
              <a:solidFill>
                <a:schemeClr val="bg1"/>
              </a:solidFill>
              <a:latin typeface="Arial Black" panose="020B0A04020102020204" pitchFamily="34" charset="0"/>
            </a:endParaRPr>
          </a:p>
        </p:txBody>
      </p:sp>
      <p:sp>
        <p:nvSpPr>
          <p:cNvPr id="12" name="TextBox 11"/>
          <p:cNvSpPr txBox="1"/>
          <p:nvPr/>
        </p:nvSpPr>
        <p:spPr>
          <a:xfrm>
            <a:off x="53703" y="502486"/>
            <a:ext cx="964675" cy="1107996"/>
          </a:xfrm>
          <a:prstGeom prst="rect">
            <a:avLst/>
          </a:prstGeom>
          <a:noFill/>
        </p:spPr>
        <p:txBody>
          <a:bodyPr wrap="square" rtlCol="0">
            <a:spAutoFit/>
          </a:bodyPr>
          <a:lstStyle/>
          <a:p>
            <a:pPr algn="ctr"/>
            <a:r>
              <a:rPr lang="en-US" sz="6600" dirty="0">
                <a:solidFill>
                  <a:schemeClr val="bg1"/>
                </a:solidFill>
                <a:latin typeface="Arial Black" panose="020B0A04020102020204" pitchFamily="34" charset="0"/>
              </a:rPr>
              <a:t>7</a:t>
            </a:r>
            <a:endParaRPr lang="en-US" sz="4000" dirty="0">
              <a:solidFill>
                <a:schemeClr val="bg1"/>
              </a:solidFill>
              <a:latin typeface="Arial Black" panose="020B0A04020102020204" pitchFamily="34" charset="0"/>
            </a:endParaRPr>
          </a:p>
        </p:txBody>
      </p:sp>
      <p:sp>
        <p:nvSpPr>
          <p:cNvPr id="3" name="Rectangle 2"/>
          <p:cNvSpPr/>
          <p:nvPr/>
        </p:nvSpPr>
        <p:spPr>
          <a:xfrm>
            <a:off x="712867" y="1056484"/>
            <a:ext cx="5892322" cy="3693319"/>
          </a:xfrm>
          <a:prstGeom prst="rect">
            <a:avLst/>
          </a:prstGeom>
        </p:spPr>
        <p:txBody>
          <a:bodyPr wrap="square">
            <a:spAutoFit/>
          </a:bodyPr>
          <a:lstStyle/>
          <a:p>
            <a:pPr fontAlgn="base"/>
            <a:r>
              <a:rPr lang="en-US" dirty="0">
                <a:solidFill>
                  <a:schemeClr val="bg1"/>
                </a:solidFill>
                <a:latin typeface="Calibri" panose="020F0502020204030204" pitchFamily="34" charset="0"/>
              </a:rPr>
              <a:t>“Warfare is a grim and ugly if necessary matter. The Canaanites against whom Israel waged war were under judicial sentence of death by God. They were spiritually and morally degenerate. </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Virtually every kind of perversion was a religious act: and large classes of sacred male and female prostitutes were a routine part of the holy places. </a:t>
            </a:r>
          </a:p>
          <a:p>
            <a:pPr fontAlgn="base"/>
            <a:endParaRPr lang="en-US" dirty="0">
              <a:solidFill>
                <a:schemeClr val="bg1"/>
              </a:solidFill>
              <a:latin typeface="Calibri" panose="020F0502020204030204" pitchFamily="34" charset="0"/>
            </a:endParaRPr>
          </a:p>
          <a:p>
            <a:pPr fontAlgn="base"/>
            <a:r>
              <a:rPr lang="en-US" dirty="0">
                <a:solidFill>
                  <a:schemeClr val="bg1"/>
                </a:solidFill>
                <a:latin typeface="Calibri" panose="020F0502020204030204" pitchFamily="34" charset="0"/>
              </a:rPr>
              <a:t>Thus, God ordered all the Canaanites to be killed, both because they were under God’s death sentence, and to avoid the contamination of Israel.”</a:t>
            </a:r>
          </a:p>
          <a:p>
            <a:pPr fontAlgn="base"/>
            <a:endParaRPr lang="en-US" dirty="0">
              <a:solidFill>
                <a:schemeClr val="bg1"/>
              </a:solidFill>
              <a:latin typeface="Calibri" panose="020F0502020204030204" pitchFamily="34" charset="0"/>
            </a:endParaRPr>
          </a:p>
        </p:txBody>
      </p:sp>
      <p:sp>
        <p:nvSpPr>
          <p:cNvPr id="10" name="TextBox 9"/>
          <p:cNvSpPr txBox="1"/>
          <p:nvPr/>
        </p:nvSpPr>
        <p:spPr>
          <a:xfrm>
            <a:off x="11556748" y="6444750"/>
            <a:ext cx="546226" cy="369332"/>
          </a:xfrm>
          <a:prstGeom prst="rect">
            <a:avLst/>
          </a:prstGeom>
          <a:noFill/>
        </p:spPr>
        <p:txBody>
          <a:bodyPr wrap="square" rtlCol="0">
            <a:spAutoFit/>
          </a:bodyPr>
          <a:lstStyle/>
          <a:p>
            <a:pPr algn="r"/>
            <a:r>
              <a:rPr lang="en-US" dirty="0">
                <a:solidFill>
                  <a:schemeClr val="bg1"/>
                </a:solidFill>
              </a:rPr>
              <a:t>(1)</a:t>
            </a:r>
          </a:p>
        </p:txBody>
      </p:sp>
      <p:sp>
        <p:nvSpPr>
          <p:cNvPr id="2" name="Rectangle 1"/>
          <p:cNvSpPr/>
          <p:nvPr/>
        </p:nvSpPr>
        <p:spPr>
          <a:xfrm>
            <a:off x="6605189" y="2792540"/>
            <a:ext cx="5161503" cy="3416320"/>
          </a:xfrm>
          <a:prstGeom prst="rect">
            <a:avLst/>
          </a:prstGeom>
        </p:spPr>
        <p:txBody>
          <a:bodyPr wrap="square">
            <a:spAutoFit/>
          </a:bodyPr>
          <a:lstStyle/>
          <a:p>
            <a:r>
              <a:rPr lang="en-US" dirty="0">
                <a:solidFill>
                  <a:schemeClr val="bg1"/>
                </a:solidFill>
                <a:latin typeface="Calibri" panose="020F0502020204030204" pitchFamily="34" charset="0"/>
              </a:rPr>
              <a:t>“Any woman taken prisoner from a foreign country could be married, but could not be treated as a slave or as a captive, clearly indicating the difference in national character between Canaanites and other peoples.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These laws were not applicable to all peoples but only to the most depraved. They assert a still valid general principle: </a:t>
            </a:r>
            <a:r>
              <a:rPr lang="en-US" i="1" dirty="0">
                <a:solidFill>
                  <a:schemeClr val="bg1"/>
                </a:solidFill>
                <a:latin typeface="Calibri" panose="020F0502020204030204" pitchFamily="34" charset="0"/>
              </a:rPr>
              <a:t>if warfare is to punish and/or to destroy evil, the work of restoration requires that this be done, that an evil order be overthrown, and, in some cases, some or many people be executed.</a:t>
            </a:r>
            <a:r>
              <a:rPr lang="en-US" dirty="0">
                <a:solidFill>
                  <a:schemeClr val="bg1"/>
                </a:solidFill>
                <a:latin typeface="Calibri" panose="020F0502020204030204" pitchFamily="34" charset="0"/>
              </a:rPr>
              <a:t> …”</a:t>
            </a:r>
            <a:endParaRPr lang="en-US" dirty="0">
              <a:solidFill>
                <a:schemeClr val="bg1"/>
              </a:solidFill>
            </a:endParaRPr>
          </a:p>
        </p:txBody>
      </p:sp>
      <p:pic>
        <p:nvPicPr>
          <p:cNvPr id="9218" name="Picture 2" descr="http://i0.wp.com/www.cranialhiccups.com/wp-content/uploads/2014/11/Four-Daughters-of-Phili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460" t="22418" r="48333" b="24835"/>
          <a:stretch/>
        </p:blipFill>
        <p:spPr bwMode="auto">
          <a:xfrm>
            <a:off x="7646720" y="1107996"/>
            <a:ext cx="2556741" cy="154715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img14.deviantart.net/17dd/i/2010/131/c/2/call_of_duty_modern_warfare_2_by_noodleboy8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9828" y="4606763"/>
            <a:ext cx="2834700" cy="177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03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500"/>
                                        <p:tgtEl>
                                          <p:spTgt spid="921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3525</Words>
  <Application>Microsoft Office PowerPoint</Application>
  <PresentationFormat>Widescreen</PresentationFormat>
  <Paragraphs>235</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Calibri</vt:lpstr>
      <vt:lpstr>Palatino</vt:lpstr>
      <vt:lpstr>Arial</vt:lpstr>
      <vt:lpstr>Arial Black</vt:lpstr>
      <vt:lpstr>Arial</vt:lpstr>
      <vt:lpstr>Calibri Light</vt:lpstr>
      <vt:lpstr>Agency FB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28</cp:revision>
  <dcterms:created xsi:type="dcterms:W3CDTF">2015-11-14T15:06:08Z</dcterms:created>
  <dcterms:modified xsi:type="dcterms:W3CDTF">2026-05-15T15:01:58Z</dcterms:modified>
</cp:coreProperties>
</file>