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0D7-025E-4E21-A2D9-2FE71DE421EB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B894-BE7F-4898-B1AC-D4DE24081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0D7-025E-4E21-A2D9-2FE71DE421EB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B894-BE7F-4898-B1AC-D4DE24081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0D7-025E-4E21-A2D9-2FE71DE421EB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B894-BE7F-4898-B1AC-D4DE24081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0D7-025E-4E21-A2D9-2FE71DE421EB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B894-BE7F-4898-B1AC-D4DE24081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0D7-025E-4E21-A2D9-2FE71DE421EB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B894-BE7F-4898-B1AC-D4DE24081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0D7-025E-4E21-A2D9-2FE71DE421EB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B894-BE7F-4898-B1AC-D4DE24081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0D7-025E-4E21-A2D9-2FE71DE421EB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B894-BE7F-4898-B1AC-D4DE24081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0D7-025E-4E21-A2D9-2FE71DE421EB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B894-BE7F-4898-B1AC-D4DE24081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0D7-025E-4E21-A2D9-2FE71DE421EB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B894-BE7F-4898-B1AC-D4DE24081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0D7-025E-4E21-A2D9-2FE71DE421EB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B894-BE7F-4898-B1AC-D4DE24081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940D7-025E-4E21-A2D9-2FE71DE421EB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3B894-BE7F-4898-B1AC-D4DE24081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940D7-025E-4E21-A2D9-2FE71DE421EB}" type="datetimeFigureOut">
              <a:rPr lang="en-US" smtClean="0"/>
              <a:pPr/>
              <a:t>6/27/2016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3B894-BE7F-4898-B1AC-D4DE240815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633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33400" y="1981200"/>
            <a:ext cx="2810519" cy="3640943"/>
            <a:chOff x="2819400" y="3657598"/>
            <a:chExt cx="1365515" cy="2048764"/>
          </a:xfrm>
        </p:grpSpPr>
        <p:sp>
          <p:nvSpPr>
            <p:cNvPr id="5" name="Rectangle 4"/>
            <p:cNvSpPr/>
            <p:nvPr/>
          </p:nvSpPr>
          <p:spPr>
            <a:xfrm>
              <a:off x="2819400" y="3657598"/>
              <a:ext cx="1365515" cy="2048764"/>
            </a:xfrm>
            <a:prstGeom prst="rect">
              <a:avLst/>
            </a:prstGeom>
            <a:solidFill>
              <a:srgbClr val="44191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971800" y="3677271"/>
              <a:ext cx="1140302" cy="20185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819400" y="3657599"/>
              <a:ext cx="1219200" cy="2038269"/>
            </a:xfrm>
            <a:prstGeom prst="rect">
              <a:avLst/>
            </a:prstGeom>
            <a:solidFill>
              <a:srgbClr val="44191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rgbClr val="FFC000"/>
                  </a:solidFill>
                  <a:latin typeface="Colonna MT" pitchFamily="82" charset="0"/>
                </a:rPr>
                <a:t> New Testament</a:t>
              </a:r>
              <a:endParaRPr lang="en-US" sz="4000" dirty="0">
                <a:solidFill>
                  <a:srgbClr val="FFC000"/>
                </a:solidFill>
                <a:latin typeface="Colonna MT" pitchFamily="8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819400" y="3657600"/>
              <a:ext cx="76200" cy="2038269"/>
            </a:xfrm>
            <a:prstGeom prst="rect">
              <a:avLst/>
            </a:prstGeom>
            <a:solidFill>
              <a:srgbClr val="44191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ight Arrow 8"/>
          <p:cNvSpPr/>
          <p:nvPr/>
        </p:nvSpPr>
        <p:spPr>
          <a:xfrm>
            <a:off x="3657600" y="3124200"/>
            <a:ext cx="1066800" cy="609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38200" y="1524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New Testament Seminary Helps</a:t>
            </a:r>
            <a:endParaRPr lang="en-US" sz="3200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172200" y="1371600"/>
            <a:ext cx="685800" cy="838200"/>
            <a:chOff x="5638800" y="533400"/>
            <a:chExt cx="685800" cy="838200"/>
          </a:xfrm>
        </p:grpSpPr>
        <p:sp>
          <p:nvSpPr>
            <p:cNvPr id="11" name="Oval 10"/>
            <p:cNvSpPr/>
            <p:nvPr/>
          </p:nvSpPr>
          <p:spPr>
            <a:xfrm>
              <a:off x="5638800" y="533400"/>
              <a:ext cx="685800" cy="838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5791200" y="685800"/>
              <a:ext cx="304800" cy="381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934200" y="1371600"/>
            <a:ext cx="685800" cy="838200"/>
            <a:chOff x="5638800" y="533400"/>
            <a:chExt cx="685800" cy="838200"/>
          </a:xfrm>
        </p:grpSpPr>
        <p:sp>
          <p:nvSpPr>
            <p:cNvPr id="15" name="Oval 14"/>
            <p:cNvSpPr/>
            <p:nvPr/>
          </p:nvSpPr>
          <p:spPr>
            <a:xfrm>
              <a:off x="5638800" y="533400"/>
              <a:ext cx="685800" cy="838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791200" y="685800"/>
              <a:ext cx="304800" cy="381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https://images-na.ssl-images-amazon.com/images/I/51V22S5HD3L._SX258_BO1,204,203,200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752600"/>
            <a:ext cx="3352800" cy="4448909"/>
          </a:xfrm>
          <a:prstGeom prst="rect">
            <a:avLst/>
          </a:prstGeom>
          <a:noFill/>
        </p:spPr>
      </p:pic>
      <p:grpSp>
        <p:nvGrpSpPr>
          <p:cNvPr id="23" name="Group 22"/>
          <p:cNvGrpSpPr/>
          <p:nvPr/>
        </p:nvGrpSpPr>
        <p:grpSpPr>
          <a:xfrm>
            <a:off x="4953000" y="2362200"/>
            <a:ext cx="533400" cy="717430"/>
            <a:chOff x="4953000" y="2362200"/>
            <a:chExt cx="533400" cy="717430"/>
          </a:xfrm>
        </p:grpSpPr>
        <p:sp>
          <p:nvSpPr>
            <p:cNvPr id="18" name="Oval 17"/>
            <p:cNvSpPr/>
            <p:nvPr/>
          </p:nvSpPr>
          <p:spPr>
            <a:xfrm rot="5400000">
              <a:off x="5067300" y="2247900"/>
              <a:ext cx="3048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 rot="5400000">
              <a:off x="5094104" y="2525898"/>
              <a:ext cx="261257" cy="457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 rot="5400000">
              <a:off x="5055079" y="2734573"/>
              <a:ext cx="247291" cy="4428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8077200" y="2286000"/>
            <a:ext cx="533400" cy="717430"/>
            <a:chOff x="4953000" y="2362200"/>
            <a:chExt cx="533400" cy="717430"/>
          </a:xfrm>
        </p:grpSpPr>
        <p:sp>
          <p:nvSpPr>
            <p:cNvPr id="25" name="Oval 24"/>
            <p:cNvSpPr/>
            <p:nvPr/>
          </p:nvSpPr>
          <p:spPr>
            <a:xfrm rot="5400000">
              <a:off x="5067300" y="2247900"/>
              <a:ext cx="304800" cy="5334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 rot="5400000">
              <a:off x="5094104" y="2525898"/>
              <a:ext cx="261257" cy="4572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 rot="5400000">
              <a:off x="5055079" y="2734573"/>
              <a:ext cx="247291" cy="44282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4536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</a:t>
                      </a:r>
                      <a:r>
                        <a:rPr lang="en-US" sz="1200" baseline="0" dirty="0" smtClean="0"/>
                        <a:t> Teaches ‘Beware of Pharisees’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12:1-12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the Rich Fool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12:13-21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Disciples to Seek the Kingdom of God Before Earthly Treasures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12:22-24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Always be Prepared for the Coming of the Lord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12:35-59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Repent</a:t>
                      </a:r>
                      <a:r>
                        <a:rPr lang="en-US" sz="1200" baseline="0" dirty="0" smtClean="0"/>
                        <a:t> or Parish—Parable of the Barren Fig Tree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13:1-9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Heals</a:t>
                      </a:r>
                      <a:r>
                        <a:rPr lang="en-US" sz="1200" baseline="0" dirty="0" smtClean="0"/>
                        <a:t> a Woman on the Sabbath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13:10-17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Kingdom of God like unto Mustard Seed and Leaven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13:18-21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Return of the Seventy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11:25-27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10:17-24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Called to Follow Jesus</a:t>
                      </a:r>
                      <a:r>
                        <a:rPr lang="en-US" sz="1200" baseline="0" dirty="0" smtClean="0"/>
                        <a:t> and Find Rest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11:28-30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at the Feast of Dedication in Jerusalem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10:22-39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Escapes from the Jews by going across the Jordan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10:39-42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Later Judean Ministry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630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Awaiting the Passover at Jerusalem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Who Shall Be Saved?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13:23-30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Lamentation over Jerusalem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13:31-35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Heals a Man of Dropsy on the Sabbath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14:1-6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the Wedding Feast</a:t>
                      </a:r>
                      <a:r>
                        <a:rPr lang="en-US" sz="1200" baseline="0" dirty="0" smtClean="0"/>
                        <a:t> (Humility)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14:7-11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the Great Supper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14:12-24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Sacrifice Required</a:t>
                      </a:r>
                      <a:r>
                        <a:rPr lang="en-US" sz="1200" baseline="0" dirty="0" smtClean="0"/>
                        <a:t> to Follow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14:25-35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the Lost Sheep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15:1-7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the Lost Coin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15:8-10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the Prodigal 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15:11-37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the Unjust Steward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16:1-13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Hypocrisy of the Pharisees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16:14-18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the Rich man and Lazarus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16:19-31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Sin, forgiveness, Faith, and Duty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17:1-10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Raises Lazarus from the Dead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11:1-46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Chief Priest and Pharisees Counsel to Kill</a:t>
                      </a:r>
                      <a:r>
                        <a:rPr lang="en-US" sz="1200" baseline="0" dirty="0" smtClean="0"/>
                        <a:t>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11:47-53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Perean</a:t>
            </a:r>
            <a:r>
              <a:rPr lang="en-US" dirty="0" smtClean="0"/>
              <a:t> Ministry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630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Seeks Refuge in Ephraim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11:54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Goes North into Samaria and Galilee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17:11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Cleanses Ten lepers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17:12-19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Signs and</a:t>
                      </a:r>
                      <a:r>
                        <a:rPr lang="en-US" sz="1200" baseline="0" dirty="0" smtClean="0"/>
                        <a:t> Times of the Kingdom of God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17:20-37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on Prayer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18:1-8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on Humility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18:9-14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Travels from Galilee to Judea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19:1,</a:t>
                      </a:r>
                      <a:r>
                        <a:rPr lang="en-US" sz="1200" baseline="0" dirty="0" smtClean="0"/>
                        <a:t> 2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Teaches About Marriage and Divorce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19:3-12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10:2-12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Blesses the Little Children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19:13-15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10:13-16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18:15-17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Teaches a Rich Young Ruler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19:16-26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10:17-27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18:18-27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Results of Following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19:27-30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10:28-31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18:28-30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Laborers in the Vineyard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20:1-16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Foretells his Death and Resurrection in Jerusalem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20:17-19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10:32-34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18:31-34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Seeking Greatness in the Kingdom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20:20-28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10:35-45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Blind </a:t>
                      </a:r>
                      <a:r>
                        <a:rPr lang="en-US" sz="1200" dirty="0" err="1" smtClean="0"/>
                        <a:t>Bartimaeus</a:t>
                      </a:r>
                      <a:r>
                        <a:rPr lang="en-US" sz="1200" dirty="0" smtClean="0"/>
                        <a:t> and Another</a:t>
                      </a:r>
                      <a:r>
                        <a:rPr lang="en-US" sz="1200" baseline="0" dirty="0" smtClean="0"/>
                        <a:t> Healed Near Jericho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20:29-34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10:46-52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18:35-43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Zacchaeus</a:t>
                      </a:r>
                      <a:r>
                        <a:rPr lang="en-US" sz="1200" dirty="0" smtClean="0"/>
                        <a:t> the Sinner is Saved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19:1-10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Perean</a:t>
            </a:r>
            <a:r>
              <a:rPr lang="en-US" dirty="0" smtClean="0"/>
              <a:t> Ministry Continued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2311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Showing the Kingdom of God Not to appear Immediately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19:11-27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Approaches Jerusalem for the Passover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Many Seek</a:t>
                      </a:r>
                      <a:r>
                        <a:rPr lang="en-US" sz="1200" baseline="0" dirty="0" smtClean="0"/>
                        <a:t> Jesus at the Passover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11:55-57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Mary Anoints Jesus at the Home of Simon the Leper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26:6-13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14:3-9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12:1-8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Many See Lazarus at Bethany and Believe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12:9-11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Perean</a:t>
            </a:r>
            <a:r>
              <a:rPr lang="en-US" dirty="0" smtClean="0"/>
              <a:t> Ministry Continued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630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Triumphal Entry into Jerusalem and Return to Bethany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21:1-11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11:1-11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19:29-44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12:12-19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Curses a Fig Tree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21:18, 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11:12-14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Second Cleansing of the Temple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21:12-16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11:15-18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19:45-48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Return to Bethany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Seeing Withered Fig Tree, Faith, Prayer and Forgiveness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21:20-22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11:20-26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By What Authority?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21:23-27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11:27-33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21:38, 20:1-8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</a:t>
                      </a:r>
                      <a:r>
                        <a:rPr lang="en-US" sz="1200" baseline="0" dirty="0" smtClean="0"/>
                        <a:t> of the Two Sons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21:28-32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the Wicked Husbandmen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21:33-46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12:1-12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20:9-19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the marriage of the King’s 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22:1-14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Question about Paying</a:t>
                      </a:r>
                      <a:r>
                        <a:rPr lang="en-US" sz="1200" baseline="0" dirty="0" smtClean="0"/>
                        <a:t> Tribute to Caesar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22:15-22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12:13-17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20:20-26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Marriage and Resurrection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22:23-33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12:18-27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20:27-39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“Which is the Great Commandment in the Law?”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22:41-46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12:35-37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20:41-44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“What Think Ye of Christ/ Whose Son is He?”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22:41-46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12:35-37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20:41-44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Jesus’ Warning; Against Scribes</a:t>
                      </a:r>
                      <a:r>
                        <a:rPr lang="en-US" sz="1200" baseline="0" dirty="0" smtClean="0"/>
                        <a:t> and Pharisees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23:1-39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12:38-40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20:45-47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Widow’s Mite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12:41-44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21:1-4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Testifies of His Death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12:20-36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Week of Atonement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601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Relationship to His</a:t>
                      </a:r>
                      <a:r>
                        <a:rPr lang="en-US" sz="1200" baseline="0" dirty="0" smtClean="0"/>
                        <a:t> Father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12:44-50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Departs from Crowds at the Temple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12:36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Reaction of People to Jesus’ Teachings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12:37-43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Signs of the Destruction of the Temple and of Jesus’ Second Coming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24:1-31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13:1-27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21:5-28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the Fig Tree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24:32-36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13:28-32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21:29-33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Second Coming Likened to the Days of Noah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24:37-42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21:34-36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a man Taking a Far Journey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13:34-37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Son of Man</a:t>
                      </a:r>
                      <a:r>
                        <a:rPr lang="en-US" sz="1200" baseline="0" dirty="0" smtClean="0"/>
                        <a:t> to Come as a Thief in the Night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24:43, 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Faithful and Evil Servants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24:45-51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the Ten</a:t>
                      </a:r>
                      <a:r>
                        <a:rPr lang="en-US" sz="1200" baseline="0" dirty="0" smtClean="0"/>
                        <a:t> Virgins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25:1-13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the Talents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25:14-30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is to Judge the World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25:31-46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Foretells His Betrayal and Crucifixion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26:1, 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Rulers consult How They Can Kill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26:3-5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14:1, 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Judas Iscariot promises to Betray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26:14-16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14:10, 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22:3-6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Week of Atonement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593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Preparation for the Passover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26:17-19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14:12-16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22:7-13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and the Apostles Begin Last Supper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26:20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22:14-18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Strife Among the Apostles over Greatness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22:24-30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Washes Apostles Feet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13:1-17, 20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Announces His Betrayal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26:21-25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14:18-21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22:21-23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13:18-22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Judas, Alone, Leaves the Upper Room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13:23-30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Commandment to Love One Another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13:31-35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Sacrament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26:26-29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14:22-25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22:19-20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Prophesies the Apostles’ Reaction to His Arrest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26:31-33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14:27-29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22:31,32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Peter’s Denial Prophesied and Profess Loyalty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26:34,</a:t>
                      </a:r>
                      <a:r>
                        <a:rPr lang="en-US" sz="1200" baseline="0" dirty="0" smtClean="0"/>
                        <a:t> 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14:30, 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22:33-38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13:36-38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Discourse</a:t>
                      </a:r>
                      <a:r>
                        <a:rPr lang="en-US" sz="1200" baseline="0" dirty="0" smtClean="0"/>
                        <a:t> on Peace Through Knowing God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14:1-31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Departing to Mount of Olives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22:39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is the True Vine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15:1-11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Love One Another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15:12-17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World Will Hate the Apostle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15:18;</a:t>
                      </a:r>
                      <a:r>
                        <a:rPr lang="en-US" sz="1200" baseline="0" dirty="0" smtClean="0"/>
                        <a:t> 16:3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Week of Atonement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601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Further Explains His Death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16:4-33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Prays</a:t>
                      </a:r>
                      <a:r>
                        <a:rPr lang="en-US" sz="1200" baseline="0" dirty="0" smtClean="0"/>
                        <a:t> For His Disciples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17:1-26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Prayer and Agony</a:t>
                      </a:r>
                      <a:r>
                        <a:rPr lang="en-US" sz="1200" baseline="0" dirty="0" smtClean="0"/>
                        <a:t> of Gethsemane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26:36-46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14:32-42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22:40-46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18:1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Betrayal by Judas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26:47, 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14:43-45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22:47, 48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18:2-9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Peter Rebuked for Trying to Stop the Arrest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26:51-55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14:47-49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22;49-53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18:10, 11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Arrest and the Apostles Flee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26:50,</a:t>
                      </a:r>
                      <a:r>
                        <a:rPr lang="en-US" sz="1200" baseline="0" dirty="0" smtClean="0"/>
                        <a:t> 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14:46, 50-52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18:12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Taken to the Palace of </a:t>
                      </a:r>
                      <a:r>
                        <a:rPr lang="en-US" sz="1200" dirty="0" err="1" smtClean="0"/>
                        <a:t>Annas</a:t>
                      </a:r>
                      <a:r>
                        <a:rPr lang="en-US" sz="1200" dirty="0" smtClean="0"/>
                        <a:t> and Caiaphas Followed by Peter and John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26:57, 58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14:53, 54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22:54, 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18:13-16, 18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Questioned</a:t>
                      </a:r>
                      <a:r>
                        <a:rPr lang="en-US" sz="1200" baseline="0" dirty="0" smtClean="0"/>
                        <a:t> by </a:t>
                      </a:r>
                      <a:r>
                        <a:rPr lang="en-US" sz="1200" baseline="0" dirty="0" err="1" smtClean="0"/>
                        <a:t>Annas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18:19-24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Examined Before Caiaphas and the Council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26:59-66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14:55-64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Mocking of</a:t>
                      </a:r>
                      <a:r>
                        <a:rPr lang="en-US" sz="1200" baseline="0" dirty="0" smtClean="0"/>
                        <a:t>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26:67, 68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14:65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22:63-65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Peter Denies Knowing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26:69-75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14:66-72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22:56-62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18:17, 25-27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Formal Trial and Condemnation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22:66-71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Judas Commits Suicide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27:3-10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First Appearance Before Pilate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27:2, 11-14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15:1-5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23:1-7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18:28-38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Before Herod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23:8-12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Week of Atonement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601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Scourging and Mocking of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27:27-30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15:16-19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19:1-3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Pilate Pleads for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23:23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19:4-15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Pilate Preleases Barabbas and Delivers Jesus to Be Crucified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27:24-26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23:24, 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19:16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Mocked and led to Golgotha and Crucified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27:31-34,</a:t>
                      </a:r>
                      <a:r>
                        <a:rPr lang="en-US" sz="1200" baseline="0" dirty="0" smtClean="0"/>
                        <a:t> 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15:20-23, 25, 27, 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23;26-33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19:16-18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Superscription: “This Is Jesus The King of the Jews”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23:38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19:19-22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“Father,</a:t>
                      </a:r>
                      <a:r>
                        <a:rPr lang="en-US" sz="1200" baseline="0" dirty="0" smtClean="0"/>
                        <a:t> Forgive Them”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23:34a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Soldiers Cast lots for His Garments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27:35, 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23:34b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19:23, 24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Further Mocking by the People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27:39-43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15:29-32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23:35-37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Words to the Thief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23:39-43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Speaks to His Mother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19:25-27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Darkness from the 6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 to the 9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 Hour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23:4-45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Final Words and Death of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27:46-50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15:34-37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23:47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19:28-30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Veil of the Temple Torn from</a:t>
                      </a:r>
                      <a:r>
                        <a:rPr lang="en-US" sz="1200" baseline="0" dirty="0" smtClean="0"/>
                        <a:t> Top to Bottom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27:51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23:45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Testimony of Witnesses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27:54-56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15:39-41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23:47-49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Jesus’ Side is Pierced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19:31-37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Week of Atonement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Burial of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27:57-61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15:42-47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23:50-56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19:38-42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Guards Placed at the Tomb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27:62-66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Women Purchase Spices to Anoint the Body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Week of Atonement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2667000"/>
          <a:ext cx="8763000" cy="3794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Angel</a:t>
                      </a:r>
                      <a:r>
                        <a:rPr lang="en-US" sz="1200" baseline="0" dirty="0" smtClean="0"/>
                        <a:t> Rolls Back the Stone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28:2-4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Women Find the</a:t>
                      </a:r>
                      <a:r>
                        <a:rPr lang="en-US" sz="1200" baseline="0" dirty="0" smtClean="0"/>
                        <a:t> Tomb Opened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28:1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16:2-4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24:1, 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20:1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Mary Magdalene Runs Immediately to Tell the Apostles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20:2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Women Enter Tomb and See Angels Who Proclaim, “He is Not Here; for He is Risen”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28:5-7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16:5-7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24:3-8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Women Hurry to Tell the Apostles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28:8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24:9-11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Peter and John Witness the Empty tomb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24:12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20:3-10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Appears to Mary Magdalene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16:9-11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20:11-18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Appears to Other</a:t>
                      </a:r>
                      <a:r>
                        <a:rPr lang="en-US" sz="1200" baseline="0" dirty="0" smtClean="0"/>
                        <a:t> Women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28:9-10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Others Resurrected After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27:52, 53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Guards Are Bribed by Chief Priests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28:11-15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21336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Resurrection and 40 Day Ministry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630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Annunciation to Zacharias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1:5-25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Annunciation to Mary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1:26-38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Mary Visits Elizabeth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1:39-55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Birth of John the Baptist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1:57-64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Prophecy of Zacharias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1:67-79, 65,66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Mary Returns to</a:t>
                      </a:r>
                      <a:r>
                        <a:rPr lang="en-US" sz="1200" baseline="0" dirty="0" smtClean="0"/>
                        <a:t> Nazareth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Annunciation to Joseph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1:18-25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Birth of Jesus the Christ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2:1-7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Shepherds</a:t>
                      </a:r>
                      <a:r>
                        <a:rPr lang="en-US" sz="1200" baseline="0" dirty="0" smtClean="0"/>
                        <a:t> Witness the Babe and make known His birth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2:8-20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Circumcision</a:t>
                      </a:r>
                      <a:r>
                        <a:rPr lang="en-US" sz="1200" baseline="0" dirty="0" smtClean="0"/>
                        <a:t> and Naming of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Genealogies of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1:1-17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3:23-38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presented at the temple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2:22-39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Visit of the Wise Men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2:1-12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Flight to Egypt and Return to Nazareth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2:13-23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2:39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Childhood of Jesus and age twelve at</a:t>
                      </a:r>
                      <a:r>
                        <a:rPr lang="en-US" sz="1200" baseline="0" dirty="0" smtClean="0"/>
                        <a:t> the temple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2:40-52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Preparation of john the Baptist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Birth and Childhood of Jesus and John the Baptist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4536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Guards Are Bribed by Chief Priests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28:11-15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Appears to Two Followers At Emmaus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16:12, 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24:13-33, 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Apostles Discussing Jesus’ Appearance to Simon Peter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24:34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Appears to 10 Apostles and Those with Them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24:36-48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20:19-23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Again</a:t>
                      </a:r>
                      <a:r>
                        <a:rPr lang="en-US" sz="1200" baseline="0" dirty="0" smtClean="0"/>
                        <a:t> Appears to Apostles including Thomas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20:24-29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Visits and Eats with 7 Disciples at the Sea of </a:t>
                      </a:r>
                      <a:r>
                        <a:rPr lang="en-US" sz="1200" dirty="0" err="1" smtClean="0"/>
                        <a:t>Tiberias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21:1-14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Peter’s Love for Jesus to Be manifest by Service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21:15-17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Peter’s Death Foretold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21:18, 19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Peter’s Questions Jesus About John’s Future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21:20-23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Appears to the 11 in Galilee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28:16-20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16:15-18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Ascension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16:19, 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24:49-53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John’s Concluding Testimony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20:30, 31</a:t>
                      </a:r>
                    </a:p>
                    <a:p>
                      <a:r>
                        <a:rPr lang="en-US" sz="1200" dirty="0" smtClean="0"/>
                        <a:t>21:24, 25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Resurrection and 40 Day Ministry Continued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488668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i="1" dirty="0" smtClean="0"/>
              <a:t>Horizontal Harmony of the Four Gospels </a:t>
            </a:r>
            <a:r>
              <a:rPr lang="en-US" dirty="0" smtClean="0"/>
              <a:t>by Thomas M. Mumford</a:t>
            </a:r>
            <a:r>
              <a:rPr lang="en-US" i="1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 and Background of John’s Ministry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3:1,</a:t>
                      </a:r>
                      <a:r>
                        <a:rPr lang="en-US" sz="1200" baseline="0" dirty="0" smtClean="0"/>
                        <a:t> 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John and His Message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3:1-12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1:2-8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3:3-18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is Baptized by John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3:13-17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1:9-11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3:21-23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Fast</a:t>
                      </a:r>
                      <a:r>
                        <a:rPr lang="en-US" sz="1200" baseline="0" dirty="0" smtClean="0"/>
                        <a:t> and Temptation of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4:1-11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1:12,</a:t>
                      </a:r>
                      <a:r>
                        <a:rPr lang="en-US" sz="1200" baseline="0" dirty="0" smtClean="0"/>
                        <a:t> 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4:1-13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John Testifies of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1:19-34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First Call of Disciples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1:35-51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First Miracle: Water to Wine at Marriage in Cana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2:1-11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Visits Capernaum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2:12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Opening Events in Jesus’ Ministry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4191000"/>
          <a:ext cx="8763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Attends Passover and Cleanses Temple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2:13-25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Nicodemus, a Pharisee and Ruler Taught by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3:1-21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John Further Testifies of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3;22-36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John the Baptist Imprisoned by Herod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14:3-5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6:17-20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3:19,20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Leaves Judea for Galilee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4:1-3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Samarian Woman at Jacob’s Well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4:4-42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8100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Early Judean Ministry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630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Enters Galilee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4:43-45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</a:t>
                      </a:r>
                      <a:r>
                        <a:rPr lang="en-US" sz="1200" baseline="0" dirty="0" smtClean="0"/>
                        <a:t> Heals a Nobleman’s 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4:46-54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is Rejected at Nazareth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4:16-30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Goes to Capernaum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4:13-17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Fishers of Men:</a:t>
                      </a:r>
                      <a:r>
                        <a:rPr lang="en-US" sz="1200" baseline="0" dirty="0" smtClean="0"/>
                        <a:t> Peter, Andrew, James, and John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4:18-22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1:16-20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5:1-11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Teaches</a:t>
                      </a:r>
                      <a:r>
                        <a:rPr lang="en-US" sz="1200" baseline="0" dirty="0" smtClean="0"/>
                        <a:t> with Power and Authority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1:21,22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4:31,32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Casts</a:t>
                      </a:r>
                      <a:r>
                        <a:rPr lang="en-US" sz="1200" baseline="0" dirty="0" smtClean="0"/>
                        <a:t> Out Unclean Spirit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1:23-28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4:33-37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Heals Peter’s Mother-in-Law and Others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8:14-17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1:29-34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4:38-41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Preaches and Heals in Galilee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4:23-25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1:35-39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4:42-44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Cleanses a Leper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8:2-4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1:40-45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5:12-16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Heals a Man with Palsy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9:2-8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2:1-12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5:17-26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Matthew Follows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2:13-14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5:27, 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Came to Call Sinners to Repentance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9:10-13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2:15-17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5:29-32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is the New law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9:14-17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2:18-22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5:33-39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Attends a Feast at Jerusalem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5:1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Heals a Man on the Sabbath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5:2-16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Galilean Ministry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630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to Do the Work of His Father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5:17-47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is Lord of the Sabbath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12:1-8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2:23-28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6:1-5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Heals Man</a:t>
                      </a:r>
                      <a:r>
                        <a:rPr lang="en-US" sz="1200" baseline="0" dirty="0" smtClean="0"/>
                        <a:t> With Withered Hand on the Sabbath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12:9-14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3:1-6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6:6-11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Multitudes Throng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12:15-21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3:7-12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Call and Ordination of the Twelve Apostles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10:2-4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3:13-19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6:12-16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Sermon on the Mount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5, 6, 7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6:17-49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</a:t>
                      </a:r>
                      <a:r>
                        <a:rPr lang="en-US" sz="1200" baseline="0" dirty="0" smtClean="0"/>
                        <a:t> Goes to Capernaum and Heals Centurion’s Servant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8:1, 5-13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7:1-10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Raises a Widow’s Son from the Dead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7:11-17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John the Baptist Sends Messenger to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11:2-6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7:18-23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Testifies of John’s Greatness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11:7-19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7:24-35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Woman Anoints Jesus’ Feet with Oil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7:36-50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Preaching in Galilee with the Twelve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8:1-3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Accused of Working with Beelzebub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12:22-30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3:19-27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Forgiveness for Blasphemy Against Holy Ghost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12:31-37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3:28-20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Discourse on Signs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12:38-45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Jesus’ Mother</a:t>
                      </a:r>
                      <a:r>
                        <a:rPr lang="en-US" sz="1200" baseline="0" dirty="0" smtClean="0"/>
                        <a:t> and Brother Seek Him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12:46-50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3:31-35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8:19-21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Galilean Ministry--continued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630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the </a:t>
                      </a:r>
                      <a:r>
                        <a:rPr lang="en-US" sz="1200" dirty="0" err="1" smtClean="0"/>
                        <a:t>Sower</a:t>
                      </a:r>
                      <a:r>
                        <a:rPr lang="en-US" sz="1200" dirty="0" smtClean="0"/>
                        <a:t>, or Different Kinds of Soil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13:1-23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4:1-25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8:4-18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Seed Growing by itself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4:26-29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the Wheat and Tares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13:24-30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Mustard Seed and Leaven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13:31-35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4:30-34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Interpretation of the Wheat and Tares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13:36-43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Parables About the Kingdom of Heaven (treasure and pearls)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13:44-53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Calms the Storm at the Sea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8:18, 23-27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4:35-41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8:22-25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</a:t>
                      </a:r>
                      <a:r>
                        <a:rPr lang="en-US" sz="1200" baseline="0" dirty="0" smtClean="0"/>
                        <a:t> Casts Legion of Devils into Swine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8:28-34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5:1-20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8:26-39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Return to Capernaum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5:21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Jairus</a:t>
                      </a:r>
                      <a:r>
                        <a:rPr lang="en-US" sz="1200" dirty="0" smtClean="0"/>
                        <a:t> Seeks Jesus to Heal His Dying</a:t>
                      </a:r>
                      <a:r>
                        <a:rPr lang="en-US" sz="1200" baseline="0" dirty="0" smtClean="0"/>
                        <a:t> Daughter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9:18, 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5:22-24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8:41, 42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Woman Touches Jesus and is Healed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9:20-22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5:25-34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8:43-48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Jairus</a:t>
                      </a:r>
                      <a:r>
                        <a:rPr lang="en-US" sz="1200" dirty="0" smtClean="0"/>
                        <a:t>’ Daughter Raised from Death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9:23-26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5:35-43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8:49-56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Two Blind Men are Healed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9:27-31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Casting Devil Out of Dumb 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9:32-34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is Rejected at Nazareth</a:t>
                      </a:r>
                      <a:r>
                        <a:rPr lang="en-US" sz="1200" baseline="0" dirty="0" smtClean="0"/>
                        <a:t> Once Again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13:54-58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6:1-6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Again Tours Galilee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9:35-38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Galilean Ministry--continued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630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Apostles</a:t>
                      </a:r>
                      <a:r>
                        <a:rPr lang="en-US" sz="1200" baseline="0" dirty="0" smtClean="0"/>
                        <a:t> Are Sent on Missions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10:1, 5-42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6:7-13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9:1-6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Herod Antipas Has John the Baptist Beheaded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14:6-12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6:21-29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Twelve Apostles Return and Depart—Jesus is to Rest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6:30-33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6:1,</a:t>
                      </a:r>
                      <a:r>
                        <a:rPr lang="en-US" sz="1200" baseline="0" dirty="0" smtClean="0"/>
                        <a:t> 2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Feeds 5,000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14:14-21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6:34-44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9:11-17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6:3-14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Departs to the Mountain to Avoid Being Made</a:t>
                      </a:r>
                      <a:r>
                        <a:rPr lang="en-US" sz="1200" baseline="0" dirty="0" smtClean="0"/>
                        <a:t> King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14:22, 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6:45, 46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6:15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Walks on Water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14:24-33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6:47-52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6:16-21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Heals People of </a:t>
                      </a:r>
                      <a:r>
                        <a:rPr lang="en-US" sz="1200" dirty="0" err="1" smtClean="0"/>
                        <a:t>Gennesaret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14:34-36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6:53-56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is the Bread of Life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6:22-59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Many</a:t>
                      </a:r>
                      <a:r>
                        <a:rPr lang="en-US" sz="1200" baseline="0" dirty="0" smtClean="0"/>
                        <a:t> Reject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6:60-71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Jews Seek to Kill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7:1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Conflict with Scribes and Pharisees over Cleanliness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15:1-20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7:1-23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Heals a Gentile’s Daughter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15:21-28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7:24-30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Returns to the Sea of Galilee and Heals Many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15:29-31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7:31-37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Feeds 4,000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15:32-38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8:1-9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Goes to </a:t>
                      </a:r>
                      <a:r>
                        <a:rPr lang="en-US" sz="1200" dirty="0" err="1" smtClean="0"/>
                        <a:t>Magdala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15:39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Another Discourse on Signs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16:1-4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8:11-13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Galilean Ministry--continued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Beware of the Leaven of the Pharisees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16:5-12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8:14-21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</a:t>
                      </a:r>
                      <a:r>
                        <a:rPr lang="en-US" sz="1200" baseline="0" dirty="0" smtClean="0"/>
                        <a:t> Heals Blind 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8:22-26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Herod Wonders if Jesus is John</a:t>
                      </a:r>
                      <a:r>
                        <a:rPr lang="en-US" sz="1200" baseline="0" dirty="0" smtClean="0"/>
                        <a:t> the Baptist Raised from Dead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14:1, 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6:14-16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9:7-9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Peter Testifies That Jesus</a:t>
                      </a:r>
                      <a:r>
                        <a:rPr lang="en-US" sz="1200" baseline="0" dirty="0" smtClean="0"/>
                        <a:t> is the Christ (The Rock)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16:13-20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8:27-30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9:18-21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</a:t>
                      </a:r>
                      <a:r>
                        <a:rPr lang="en-US" sz="1200" baseline="0" dirty="0" smtClean="0"/>
                        <a:t> Foretells His Death and Resurrection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16:21-28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8:31-9:1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9:22-27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Transfiguration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17:1-13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9:2-13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9:28-36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Demonic Boy</a:t>
                      </a:r>
                      <a:r>
                        <a:rPr lang="en-US" sz="1200" baseline="0" dirty="0" smtClean="0"/>
                        <a:t> Healed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17:14-21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9:14-29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9:37-43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Again</a:t>
                      </a:r>
                      <a:r>
                        <a:rPr lang="en-US" sz="1200" baseline="0" dirty="0" smtClean="0"/>
                        <a:t> Foretells His Death and Resurrection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17:22, 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9:30-32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9:43-45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Tribute Money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17:24-27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9:33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Discourse on Humility, Service, and Forgiveness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18:1-35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9:33-50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9:46-50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Sends Forth</a:t>
                      </a:r>
                      <a:r>
                        <a:rPr lang="en-US" sz="1200" baseline="0" dirty="0" smtClean="0"/>
                        <a:t> the Seventy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11:20-24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10:1:1-16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Galilean Ministry--continued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457200"/>
          <a:ext cx="8763000" cy="630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1295400"/>
                <a:gridCol w="1219200"/>
                <a:gridCol w="12192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Event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Matthew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Mark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Luke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John</a:t>
                      </a:r>
                      <a:endParaRPr lang="en-US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is Urged to Attend the Feast of the Tabernacles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7:2-9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Goes to the Feast in Secret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9:51-56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7:10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Sacrifice Required to Follow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8:19-22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9:57-62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Crowds at Feast</a:t>
                      </a:r>
                      <a:r>
                        <a:rPr lang="en-US" sz="1200" baseline="0" dirty="0" smtClean="0"/>
                        <a:t> Discussing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7:11-13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Teaches at the Temple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7:14-36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Crowds Debate Jesus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7:37-53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Woman Taken in Adultery (Casting</a:t>
                      </a:r>
                      <a:r>
                        <a:rPr lang="en-US" sz="1200" baseline="0" dirty="0" smtClean="0"/>
                        <a:t> the 1</a:t>
                      </a:r>
                      <a:r>
                        <a:rPr lang="en-US" sz="1200" baseline="30000" dirty="0" smtClean="0"/>
                        <a:t>st</a:t>
                      </a:r>
                      <a:r>
                        <a:rPr lang="en-US" sz="1200" baseline="0" dirty="0" smtClean="0"/>
                        <a:t> Stone)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8:1-11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Testifies of Himself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8:12-30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Who is Abraham’s Seed?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8:31-59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Heals a Man Born Blind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9:1-41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is the Good Shepherd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10:1-21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Parable of the Good Samaritan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10:25-37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Visit</a:t>
                      </a:r>
                      <a:r>
                        <a:rPr lang="en-US" sz="1200" baseline="0" dirty="0" smtClean="0"/>
                        <a:t> Mary and Martha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10:38-42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Teach Us to Pray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11:1-13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Accused</a:t>
                      </a:r>
                      <a:r>
                        <a:rPr lang="en-US" sz="1200" baseline="0" dirty="0" smtClean="0"/>
                        <a:t> Again of Casting out Devils by Beelzebub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11:14-36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Jesus Rebukes Pharisees, Scribes and lawyers for Hypocrisy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11:37-54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762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Later Judean Ministry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2884</Words>
  <Application>Microsoft Office PowerPoint</Application>
  <PresentationFormat>On-screen Show (4:3)</PresentationFormat>
  <Paragraphs>1330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lblau</dc:creator>
  <cp:lastModifiedBy>lblau</cp:lastModifiedBy>
  <cp:revision>10</cp:revision>
  <dcterms:created xsi:type="dcterms:W3CDTF">2016-06-27T12:59:59Z</dcterms:created>
  <dcterms:modified xsi:type="dcterms:W3CDTF">2016-06-27T17:01:26Z</dcterms:modified>
</cp:coreProperties>
</file>