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67BE-161B-438B-93AF-4D05686FE56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BC28-EA80-4AC7-967A-ABFC65ED49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73182" y="163945"/>
            <a:ext cx="1905000" cy="1447800"/>
            <a:chOff x="152400" y="152400"/>
            <a:chExt cx="1905000" cy="1447800"/>
          </a:xfrm>
        </p:grpSpPr>
        <p:sp>
          <p:nvSpPr>
            <p:cNvPr id="6" name="Down Arrow Callout 5"/>
            <p:cNvSpPr/>
            <p:nvPr/>
          </p:nvSpPr>
          <p:spPr>
            <a:xfrm>
              <a:off x="1524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425" y="304800"/>
              <a:ext cx="15962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Deacon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38400" y="152400"/>
            <a:ext cx="1905000" cy="1447800"/>
            <a:chOff x="2362200" y="152400"/>
            <a:chExt cx="1905000" cy="1447800"/>
          </a:xfrm>
        </p:grpSpPr>
        <p:sp>
          <p:nvSpPr>
            <p:cNvPr id="10" name="Down Arrow Callout 9"/>
            <p:cNvSpPr/>
            <p:nvPr/>
          </p:nvSpPr>
          <p:spPr>
            <a:xfrm>
              <a:off x="23622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98539" y="304800"/>
              <a:ext cx="164564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Teacher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152400"/>
            <a:ext cx="1905000" cy="1447800"/>
            <a:chOff x="4572000" y="152400"/>
            <a:chExt cx="1905000" cy="1447800"/>
          </a:xfrm>
        </p:grpSpPr>
        <p:sp>
          <p:nvSpPr>
            <p:cNvPr id="11" name="Down Arrow Callout 10"/>
            <p:cNvSpPr/>
            <p:nvPr/>
          </p:nvSpPr>
          <p:spPr>
            <a:xfrm>
              <a:off x="45720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06822" y="304800"/>
              <a:ext cx="12486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Priest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994236" y="168564"/>
            <a:ext cx="1905000" cy="1447800"/>
            <a:chOff x="6705600" y="152400"/>
            <a:chExt cx="1905000" cy="1447800"/>
          </a:xfrm>
        </p:grpSpPr>
        <p:sp>
          <p:nvSpPr>
            <p:cNvPr id="12" name="Down Arrow Callout 11"/>
            <p:cNvSpPr/>
            <p:nvPr/>
          </p:nvSpPr>
          <p:spPr>
            <a:xfrm>
              <a:off x="67056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90724" y="304800"/>
              <a:ext cx="11480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Elder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6946" y="1676400"/>
            <a:ext cx="2209800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pass the sacrament.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serve as a messenger for priesthood leaders.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 collect fast offerings.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help care for Church buildings/grounds.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1676400"/>
            <a:ext cx="2209800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have the duties and powers of a deacon.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prepare the bread and water for the sacrament.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may be assigned to be a home teacher.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1676400"/>
            <a:ext cx="2209800" cy="47705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Aaronic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have all the duties and powers of a deacon and teacher.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can bless the sacrament.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have the authority to baptize, help with ordinations, and take charge of meetings when there are no Melchizedek Priesthood holders present</a:t>
            </a:r>
          </a:p>
          <a:p>
            <a:pPr algn="ctr"/>
            <a:r>
              <a:rPr lang="en-US" sz="1600" dirty="0" smtClean="0"/>
              <a:t>I can be ordained at age 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5691" y="1671782"/>
            <a:ext cx="2209800" cy="47705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Melchizedek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may serve a full-time mission.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am called to teach, expound, exhort, baptize, and watch over the church.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may give the gift of the Holy ghost, conduct meeting, less little children, administer to the sick, and bless family members. </a:t>
            </a:r>
          </a:p>
          <a:p>
            <a:pPr algn="ctr"/>
            <a:r>
              <a:rPr lang="en-US" sz="1600" dirty="0" smtClean="0"/>
              <a:t>I can be ordained at age 18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9800" y="59436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Primary 4:Book of Mormon Lesson  30</a:t>
            </a:r>
          </a:p>
          <a:p>
            <a:r>
              <a:rPr lang="en-US" sz="1400" dirty="0">
                <a:solidFill>
                  <a:schemeClr val="bg1"/>
                </a:solidFill>
              </a:rPr>
              <a:t>Nephi Receives Great Power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9303444">
            <a:off x="3307296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Sample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73182" y="163945"/>
            <a:ext cx="1905000" cy="1447800"/>
            <a:chOff x="152400" y="152400"/>
            <a:chExt cx="1905000" cy="1447800"/>
          </a:xfrm>
        </p:grpSpPr>
        <p:sp>
          <p:nvSpPr>
            <p:cNvPr id="6" name="Down Arrow Callout 5"/>
            <p:cNvSpPr/>
            <p:nvPr/>
          </p:nvSpPr>
          <p:spPr>
            <a:xfrm>
              <a:off x="1524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425" y="304800"/>
              <a:ext cx="15962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Deacon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2438400" y="152400"/>
            <a:ext cx="1905000" cy="1447800"/>
            <a:chOff x="2362200" y="152400"/>
            <a:chExt cx="1905000" cy="1447800"/>
          </a:xfrm>
        </p:grpSpPr>
        <p:sp>
          <p:nvSpPr>
            <p:cNvPr id="10" name="Down Arrow Callout 9"/>
            <p:cNvSpPr/>
            <p:nvPr/>
          </p:nvSpPr>
          <p:spPr>
            <a:xfrm>
              <a:off x="23622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98539" y="304800"/>
              <a:ext cx="164564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Teacher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4724400" y="152400"/>
            <a:ext cx="1905000" cy="1447800"/>
            <a:chOff x="4572000" y="152400"/>
            <a:chExt cx="1905000" cy="1447800"/>
          </a:xfrm>
        </p:grpSpPr>
        <p:sp>
          <p:nvSpPr>
            <p:cNvPr id="11" name="Down Arrow Callout 10"/>
            <p:cNvSpPr/>
            <p:nvPr/>
          </p:nvSpPr>
          <p:spPr>
            <a:xfrm>
              <a:off x="45720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06822" y="304800"/>
              <a:ext cx="12486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Priest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994236" y="168564"/>
            <a:ext cx="1905000" cy="1447800"/>
            <a:chOff x="6705600" y="152400"/>
            <a:chExt cx="1905000" cy="1447800"/>
          </a:xfrm>
        </p:grpSpPr>
        <p:sp>
          <p:nvSpPr>
            <p:cNvPr id="12" name="Down Arrow Callout 11"/>
            <p:cNvSpPr/>
            <p:nvPr/>
          </p:nvSpPr>
          <p:spPr>
            <a:xfrm>
              <a:off x="67056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90724" y="304800"/>
              <a:ext cx="11480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Elder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73182" y="163945"/>
            <a:ext cx="1905000" cy="1447800"/>
            <a:chOff x="152400" y="152400"/>
            <a:chExt cx="1905000" cy="1447800"/>
          </a:xfrm>
        </p:grpSpPr>
        <p:sp>
          <p:nvSpPr>
            <p:cNvPr id="6" name="Down Arrow Callout 5"/>
            <p:cNvSpPr/>
            <p:nvPr/>
          </p:nvSpPr>
          <p:spPr>
            <a:xfrm>
              <a:off x="152400" y="152400"/>
              <a:ext cx="1905000" cy="14478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425" y="304800"/>
              <a:ext cx="15962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Deacon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2438400" y="152400"/>
            <a:ext cx="1905000" cy="1447800"/>
            <a:chOff x="2362200" y="152400"/>
            <a:chExt cx="1905000" cy="1447800"/>
          </a:xfrm>
        </p:grpSpPr>
        <p:sp>
          <p:nvSpPr>
            <p:cNvPr id="10" name="Down Arrow Callout 9"/>
            <p:cNvSpPr/>
            <p:nvPr/>
          </p:nvSpPr>
          <p:spPr>
            <a:xfrm>
              <a:off x="2362200" y="152400"/>
              <a:ext cx="1905000" cy="14478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98539" y="304800"/>
              <a:ext cx="164564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Teacher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4724400" y="152400"/>
            <a:ext cx="1905000" cy="1447800"/>
            <a:chOff x="4572000" y="152400"/>
            <a:chExt cx="1905000" cy="1447800"/>
          </a:xfrm>
        </p:grpSpPr>
        <p:sp>
          <p:nvSpPr>
            <p:cNvPr id="11" name="Down Arrow Callout 10"/>
            <p:cNvSpPr/>
            <p:nvPr/>
          </p:nvSpPr>
          <p:spPr>
            <a:xfrm>
              <a:off x="4572000" y="152400"/>
              <a:ext cx="1905000" cy="14478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06822" y="304800"/>
              <a:ext cx="12486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Priest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994236" y="168564"/>
            <a:ext cx="1905000" cy="1447800"/>
            <a:chOff x="6705600" y="152400"/>
            <a:chExt cx="1905000" cy="1447800"/>
          </a:xfrm>
        </p:grpSpPr>
        <p:sp>
          <p:nvSpPr>
            <p:cNvPr id="12" name="Down Arrow Callout 11"/>
            <p:cNvSpPr/>
            <p:nvPr/>
          </p:nvSpPr>
          <p:spPr>
            <a:xfrm>
              <a:off x="6705600" y="152400"/>
              <a:ext cx="1905000" cy="14478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90724" y="304800"/>
              <a:ext cx="11480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Elder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0" y="0"/>
            <a:ext cx="22098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pass the sacrament.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serve as a messenger for priesthood leaders.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 collect fast offerings.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help care for Church buildings/grounds.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09800" y="0"/>
            <a:ext cx="2209800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have the duties and powers of a deacon.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prepare the bread and water for the sacrament.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may be assigned to be a home teacher.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19600" y="0"/>
            <a:ext cx="2209800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Aaronic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have all the duties and powers of a deacon and teacher.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can bless the sacrament.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have the authority to baptize, help with ordinations, and take charge of meetings when there are no Melchizedek Priesthood holders present</a:t>
            </a:r>
          </a:p>
          <a:p>
            <a:pPr algn="ctr"/>
            <a:r>
              <a:rPr lang="en-US" sz="1600" dirty="0" smtClean="0"/>
              <a:t>I can be ordained at age 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29400" y="0"/>
            <a:ext cx="2209800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Melchizedek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may serve a full-time mission.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am called to teach, expound, exhort, baptize, and watch over the church.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may give the gift of the Holy ghost, conduct meeting, less little children, administer to the sick, and bless family members. </a:t>
            </a:r>
          </a:p>
          <a:p>
            <a:pPr algn="ctr"/>
            <a:r>
              <a:rPr lang="en-US" sz="1600" dirty="0" smtClean="0"/>
              <a:t>I can be ordained at age 18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5715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cut…paste under corrected Priesthood Heading on slide 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173182" y="163945"/>
            <a:ext cx="1905000" cy="1447800"/>
            <a:chOff x="152400" y="152400"/>
            <a:chExt cx="1905000" cy="1447800"/>
          </a:xfrm>
        </p:grpSpPr>
        <p:sp>
          <p:nvSpPr>
            <p:cNvPr id="6" name="Down Arrow Callout 5"/>
            <p:cNvSpPr/>
            <p:nvPr/>
          </p:nvSpPr>
          <p:spPr>
            <a:xfrm>
              <a:off x="1524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425" y="304800"/>
              <a:ext cx="15962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Deacon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2438400" y="152400"/>
            <a:ext cx="1905000" cy="1447800"/>
            <a:chOff x="2362200" y="152400"/>
            <a:chExt cx="1905000" cy="1447800"/>
          </a:xfrm>
        </p:grpSpPr>
        <p:sp>
          <p:nvSpPr>
            <p:cNvPr id="10" name="Down Arrow Callout 9"/>
            <p:cNvSpPr/>
            <p:nvPr/>
          </p:nvSpPr>
          <p:spPr>
            <a:xfrm>
              <a:off x="23622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98539" y="304800"/>
              <a:ext cx="164564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Teacher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4724400" y="152400"/>
            <a:ext cx="1905000" cy="1447800"/>
            <a:chOff x="4572000" y="152400"/>
            <a:chExt cx="1905000" cy="1447800"/>
          </a:xfrm>
        </p:grpSpPr>
        <p:sp>
          <p:nvSpPr>
            <p:cNvPr id="11" name="Down Arrow Callout 10"/>
            <p:cNvSpPr/>
            <p:nvPr/>
          </p:nvSpPr>
          <p:spPr>
            <a:xfrm>
              <a:off x="45720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06822" y="304800"/>
              <a:ext cx="124867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Priest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994236" y="168564"/>
            <a:ext cx="1905000" cy="1447800"/>
            <a:chOff x="6705600" y="152400"/>
            <a:chExt cx="1905000" cy="1447800"/>
          </a:xfrm>
        </p:grpSpPr>
        <p:sp>
          <p:nvSpPr>
            <p:cNvPr id="12" name="Down Arrow Callout 11"/>
            <p:cNvSpPr/>
            <p:nvPr/>
          </p:nvSpPr>
          <p:spPr>
            <a:xfrm>
              <a:off x="6705600" y="152400"/>
              <a:ext cx="1905000" cy="1447800"/>
            </a:xfrm>
            <a:prstGeom prst="downArrowCallou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90724" y="304800"/>
              <a:ext cx="114807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Elder</a:t>
              </a:r>
              <a:endParaRPr lang="en-US" sz="36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6946" y="1676400"/>
            <a:ext cx="22098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pass the sacrament.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can serve as a messenger for priesthood leaders.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 collect fast offerings.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help care for Church buildings/grounds.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1676400"/>
            <a:ext cx="2209800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hold the Aaronic Priesthood.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have the duties and powers of a deacon.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prepare the bread and water for the sacrament.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may be assigned to be a home teacher.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 can be ordained at age 14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1676400"/>
            <a:ext cx="2209800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Aaronic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have all the duties and powers of a deacon and teacher.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can bless the sacrament.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have the authority to baptize, help with ordinations, and take charge of meetings when there are no Melchizedek Priesthood holders present</a:t>
            </a:r>
          </a:p>
          <a:p>
            <a:pPr algn="ctr"/>
            <a:r>
              <a:rPr lang="en-US" sz="1600" dirty="0" smtClean="0"/>
              <a:t>I can be ordained at age 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5691" y="1671782"/>
            <a:ext cx="2209800" cy="4770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 hold the Melchizedek Priesthood.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 may serve a full-time mission.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am called to teach, expound, exhort, baptize, and watch over the church.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I may give the gift of the Holy ghost, conduct meeting, less little children, administer to the sick, and bless family members. </a:t>
            </a:r>
          </a:p>
          <a:p>
            <a:pPr algn="ctr"/>
            <a:r>
              <a:rPr lang="en-US" sz="1600" dirty="0" smtClean="0"/>
              <a:t>I can be ordained at age 18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25108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dirty="0" smtClean="0"/>
              <a:t>Instructions:</a:t>
            </a:r>
          </a:p>
          <a:p>
            <a:pPr marL="342900" indent="-342900" fontAlgn="base">
              <a:buAutoNum type="arabicPeriod"/>
            </a:pPr>
            <a:r>
              <a:rPr lang="en-US" dirty="0" smtClean="0"/>
              <a:t>Sample</a:t>
            </a:r>
            <a:endParaRPr lang="en-US" dirty="0"/>
          </a:p>
          <a:p>
            <a:pPr marL="342900" indent="-342900" fontAlgn="base"/>
            <a:r>
              <a:rPr lang="en-US" dirty="0" smtClean="0"/>
              <a:t>2 or 3  Copy and paste page 4 </a:t>
            </a:r>
          </a:p>
          <a:p>
            <a:pPr marL="342900" indent="-342900" fontAlgn="base"/>
            <a:r>
              <a:rPr lang="en-US" dirty="0" smtClean="0"/>
              <a:t>4. Copy and paste on page 2 or 3</a:t>
            </a:r>
          </a:p>
          <a:p>
            <a:pPr marL="342900" indent="-342900" fontAlgn="base"/>
            <a:r>
              <a:rPr lang="en-US" dirty="0" smtClean="0"/>
              <a:t>5. Handout</a:t>
            </a:r>
          </a:p>
          <a:p>
            <a:pPr marL="342900" indent="-342900" fontAlgn="base"/>
            <a:endParaRPr lang="en-US" dirty="0"/>
          </a:p>
          <a:p>
            <a:pPr marL="342900" indent="-342900" fontAlgn="base"/>
            <a:endParaRPr lang="en-US" dirty="0" smtClean="0"/>
          </a:p>
          <a:p>
            <a:pPr marL="342900" indent="-342900" fontAlgn="base"/>
            <a:r>
              <a:rPr lang="en-US" dirty="0" smtClean="0"/>
              <a:t>Can use colored paper for copies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685</Words>
  <Application>Microsoft Office PowerPoint</Application>
  <PresentationFormat>On-screen Show (4:3)</PresentationFormat>
  <Paragraphs>136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1</cp:revision>
  <dcterms:created xsi:type="dcterms:W3CDTF">2016-07-23T03:52:18Z</dcterms:created>
  <dcterms:modified xsi:type="dcterms:W3CDTF">2016-07-23T04:21:38Z</dcterms:modified>
</cp:coreProperties>
</file>