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1" r:id="rId4"/>
    <p:sldId id="260" r:id="rId5"/>
    <p:sldId id="259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6600"/>
    <a:srgbClr val="FFCC66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09A55-ED65-4932-9334-9E75F77DCA5D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91A8-939B-4760-9282-4A3E8043F6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0" y="0"/>
            <a:ext cx="9144000" cy="487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914400"/>
            <a:ext cx="2286000" cy="685800"/>
          </a:xfrm>
          <a:prstGeom prst="roundRect">
            <a:avLst>
              <a:gd name="adj" fmla="val 4804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2286000" cy="327660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81200" y="1676400"/>
            <a:ext cx="1981200" cy="685800"/>
          </a:xfrm>
          <a:prstGeom prst="roundRect">
            <a:avLst>
              <a:gd name="adj" fmla="val 42158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1981200"/>
            <a:ext cx="1981200" cy="2971800"/>
          </a:xfrm>
          <a:prstGeom prst="rec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0" y="3276600"/>
            <a:ext cx="381000" cy="152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2895600"/>
            <a:ext cx="381000" cy="152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5400000">
            <a:off x="1143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5400000">
            <a:off x="4191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5400000">
            <a:off x="7239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5400000">
            <a:off x="5715000" y="4191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5400000">
            <a:off x="2667000" y="4191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5400000">
            <a:off x="1143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5400000">
            <a:off x="4191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7239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381000" y="4953000"/>
            <a:ext cx="7620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5400000">
            <a:off x="8001000" y="4953000"/>
            <a:ext cx="7620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4343400" y="-152400"/>
            <a:ext cx="457200" cy="914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105400" y="1143000"/>
            <a:ext cx="2438400" cy="3124200"/>
            <a:chOff x="2286000" y="2362200"/>
            <a:chExt cx="2438400" cy="3124200"/>
          </a:xfrm>
        </p:grpSpPr>
        <p:sp>
          <p:nvSpPr>
            <p:cNvPr id="20" name="Oval 19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Manual Operation 21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nual Operation 22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loud 24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Manual Operation 28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hevron 29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hevron 32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lowchart: Manual Operation 33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Manual Operation 34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8600" y="464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people will be cursed because of their treasures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" y="62116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people who repent will be spared from destruction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4191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Samuel the </a:t>
            </a:r>
            <a:r>
              <a:rPr lang="en-US" sz="2400" dirty="0" err="1" smtClean="0"/>
              <a:t>Lamanite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Helaman</a:t>
            </a:r>
            <a:r>
              <a:rPr lang="en-US" sz="2400" dirty="0" smtClean="0"/>
              <a:t> 13-15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71800" y="464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Samuel prophesied of the birth and death of Jesus Christ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4648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voice of the Lord told him to prophesy from his heart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fire from heaven will destroy the city if they are wicked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495800" y="541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people sought for happiness in making wrong choices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0" y="62116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Jesus will come in five years to redeem the people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248400" y="62116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curse shall come onto the land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-152400" y="5486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Destruction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924800" y="5486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Repent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67000" y="76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Primary 4: Book of Mormon</a:t>
            </a:r>
          </a:p>
          <a:p>
            <a:r>
              <a:rPr lang="en-US" sz="2400" dirty="0" smtClean="0"/>
              <a:t>Lesson 31</a:t>
            </a:r>
          </a:p>
          <a:p>
            <a:r>
              <a:rPr lang="en-US" sz="2400" dirty="0" smtClean="0"/>
              <a:t>Samuel the Lamanite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705600" y="609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Sample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0" y="914400"/>
            <a:ext cx="2286000" cy="685800"/>
          </a:xfrm>
          <a:prstGeom prst="roundRect">
            <a:avLst>
              <a:gd name="adj" fmla="val 480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2286000" cy="3276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81200" y="1676400"/>
            <a:ext cx="1981200" cy="685800"/>
          </a:xfrm>
          <a:prstGeom prst="roundRect">
            <a:avLst>
              <a:gd name="adj" fmla="val 421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1981200"/>
            <a:ext cx="1981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819400" y="3276600"/>
            <a:ext cx="381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09600" y="2895600"/>
            <a:ext cx="381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5400000">
            <a:off x="1143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4191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7239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5400000">
            <a:off x="5715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2667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5400000">
            <a:off x="1143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5400000">
            <a:off x="4191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5400000">
            <a:off x="7239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5400000">
            <a:off x="381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5400000">
            <a:off x="8001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5400000">
            <a:off x="4343400" y="-152400"/>
            <a:ext cx="457200" cy="914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5105400" y="11430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45" name="Oval 44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Manual Operation 46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Operation 47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Cloud 49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Manual Operation 53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hevron 54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hevron 55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hevron 57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Flowchart: Manual Operation 58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Manual Operation 59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3048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3" name="Oval 2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evron 12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hevron 15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43400" y="228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22" name="Oval 21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Operation 30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hevron 31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hevron 34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 rot="10800000">
            <a:off x="2286000" y="228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41" name="Oval 40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loud 45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evron 50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Chevron 51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hevron 53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Manual Operation 55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 rot="10800000">
            <a:off x="6400800" y="228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60" name="Oval 59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Manual Operation 62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hevron 69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hevron 72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Flowchart: Manual Operation 73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28600" y="35814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79" name="Oval 78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81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hevron 88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hevron 91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Flowchart: Manual Operation 92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419600" y="3657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98" name="Oval 97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Manual Operation 99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Manual Operation 100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loud 102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loud 103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loud 104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nual Operation 106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hevron 107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hevron 110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Flowchart: Manual Operation 111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nual Operation 112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 rot="10800000">
            <a:off x="2362200" y="3657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117" name="Oval 116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loud 121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loud 122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loud 123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hevron 126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hevron 129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Flowchart: Manual Operation 130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lowchart: Manual Operation 131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 rot="10800000">
            <a:off x="6477000" y="3657600"/>
            <a:ext cx="2438400" cy="3124200"/>
            <a:chOff x="2286000" y="2362200"/>
            <a:chExt cx="2438400" cy="3124200"/>
          </a:xfrm>
          <a:solidFill>
            <a:schemeClr val="bg1"/>
          </a:solidFill>
        </p:grpSpPr>
        <p:sp>
          <p:nvSpPr>
            <p:cNvPr id="136" name="Oval 135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Manual Operation 137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Manual Operation 138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anual Operation 144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hevron 145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hevron 148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Flowchart: Manual Operation 149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lowchart: Manual Operation 150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0" y="2667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of 8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914400"/>
            <a:ext cx="2286000" cy="685800"/>
          </a:xfrm>
          <a:prstGeom prst="roundRect">
            <a:avLst>
              <a:gd name="adj" fmla="val 480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2286000" cy="3276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81200" y="1676400"/>
            <a:ext cx="1981200" cy="685800"/>
          </a:xfrm>
          <a:prstGeom prst="roundRect">
            <a:avLst>
              <a:gd name="adj" fmla="val 421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1981200"/>
            <a:ext cx="1981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0" y="3276600"/>
            <a:ext cx="381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2895600"/>
            <a:ext cx="381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5400000">
            <a:off x="1143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5400000">
            <a:off x="4191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5400000">
            <a:off x="7239000" y="495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5400000">
            <a:off x="5715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5400000">
            <a:off x="2667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5400000">
            <a:off x="1143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5400000">
            <a:off x="4191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7239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381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5400000">
            <a:off x="8001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4343400" y="-152400"/>
            <a:ext cx="457200" cy="91440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5400000">
            <a:off x="1143000" y="-114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 rot="5400000">
            <a:off x="4191000" y="-114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voice of the Lord told him to prophesy from his heart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5400000">
            <a:off x="7239000" y="-1143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rot="5400000">
            <a:off x="1143000" y="-38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 rot="5400000">
            <a:off x="4191000" y="-38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5400000">
            <a:off x="7239000" y="-38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 rot="5400000">
            <a:off x="1143000" y="38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5400000">
            <a:off x="4191000" y="38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5400000">
            <a:off x="6477000" y="114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5400000">
            <a:off x="8001000" y="114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943600" y="167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Destruction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1676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0" y="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Jesus will come in five years to redeem the people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838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people who repent will be spared from destruction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83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fire from heaven will destroy the city if they are wicked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48400" y="83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curse shall come onto the land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160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people will be cursed because of their treasures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160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people sought for happiness in making wrong choices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5400000">
            <a:off x="4343400" y="-2057400"/>
            <a:ext cx="457200" cy="914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2362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Samuel the </a:t>
            </a:r>
            <a:r>
              <a:rPr lang="en-US" sz="2400" dirty="0" err="1" smtClean="0"/>
              <a:t>Lamanite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Helaman</a:t>
            </a:r>
            <a:r>
              <a:rPr lang="en-US" sz="2400" dirty="0" smtClean="0"/>
              <a:t> 13-15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 rot="5400000">
            <a:off x="1143000" y="2667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3810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Samuel prophesied of the birth and death of Jesus Christ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 rot="5400000">
            <a:off x="4191000" y="2667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0" y="3810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voice of the Lord told him to prophesy from his heart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 rot="5400000">
            <a:off x="7239000" y="2667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 rot="5400000">
            <a:off x="1143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 rot="5400000">
            <a:off x="4191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239000" y="3429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 rot="5400000">
            <a:off x="1143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 rot="5400000">
            <a:off x="4191000" y="4191000"/>
            <a:ext cx="762000" cy="3048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 rot="5400000">
            <a:off x="6477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5400000">
            <a:off x="8001000" y="4953000"/>
            <a:ext cx="762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943600" y="5486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Destruction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924800" y="5486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Repent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96000" y="3810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Jesus will come in five years to redeem the people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" y="4648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people who repent will be spared from destruction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71800" y="4648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fire from heaven will destroy the city if they are wicked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248400" y="4648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curse shall come onto the land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52400" y="541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people will be cursed because of their treasures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71800" y="541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people sought for happiness in making wrong choices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 rot="5400000">
            <a:off x="4343400" y="1752600"/>
            <a:ext cx="457200" cy="914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6172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Samuel the </a:t>
            </a:r>
            <a:r>
              <a:rPr lang="en-US" sz="2400" dirty="0" err="1" smtClean="0"/>
              <a:t>Lamanite</a:t>
            </a:r>
            <a:r>
              <a:rPr lang="en-US" sz="2400" dirty="0" smtClean="0"/>
              <a:t>             </a:t>
            </a:r>
            <a:r>
              <a:rPr lang="en-US" sz="2400" dirty="0" err="1" smtClean="0"/>
              <a:t>Helaman</a:t>
            </a:r>
            <a:r>
              <a:rPr lang="en-US" sz="2400" dirty="0" smtClean="0"/>
              <a:t> 13-15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3048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Set of 2. Copy on tan paper. Cut and paste on wall matching brick sizes. Color city. Cut and paste Samuel on the wall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Samuel prophesied of the birth and death of Jesus Christ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487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914400"/>
            <a:ext cx="2286000" cy="685800"/>
          </a:xfrm>
          <a:prstGeom prst="roundRect">
            <a:avLst>
              <a:gd name="adj" fmla="val 4804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2286000" cy="3276600"/>
          </a:xfrm>
          <a:prstGeom prst="rect">
            <a:avLst/>
          </a:prstGeom>
          <a:gradFill flip="none" rotWithShape="1">
            <a:gsLst>
              <a:gs pos="0">
                <a:srgbClr val="CC6600">
                  <a:shade val="30000"/>
                  <a:satMod val="115000"/>
                </a:srgbClr>
              </a:gs>
              <a:gs pos="50000">
                <a:srgbClr val="CC6600">
                  <a:shade val="67500"/>
                  <a:satMod val="115000"/>
                </a:srgbClr>
              </a:gs>
              <a:gs pos="100000">
                <a:srgbClr val="CC66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81200" y="1676400"/>
            <a:ext cx="1981200" cy="685800"/>
          </a:xfrm>
          <a:prstGeom prst="roundRect">
            <a:avLst>
              <a:gd name="adj" fmla="val 42158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1981200"/>
            <a:ext cx="1981200" cy="2971800"/>
          </a:xfrm>
          <a:prstGeom prst="rect">
            <a:avLst/>
          </a:prstGeom>
          <a:gradFill flip="none" rotWithShape="1">
            <a:gsLst>
              <a:gs pos="0">
                <a:srgbClr val="FFCC66">
                  <a:shade val="30000"/>
                  <a:satMod val="115000"/>
                </a:srgbClr>
              </a:gs>
              <a:gs pos="50000">
                <a:srgbClr val="FFCC66">
                  <a:shade val="67500"/>
                  <a:satMod val="11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19400" y="3276600"/>
            <a:ext cx="381000" cy="152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2895600"/>
            <a:ext cx="381000" cy="1524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5400000">
            <a:off x="1143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5400000">
            <a:off x="4191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rot="5400000">
            <a:off x="7239000" y="4953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5400000">
            <a:off x="5715000" y="4191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5400000">
            <a:off x="2667000" y="4191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5400000">
            <a:off x="1143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5400000">
            <a:off x="4191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7239000" y="3429000"/>
            <a:ext cx="762000" cy="3048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381000" y="4953000"/>
            <a:ext cx="7620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5400000">
            <a:off x="8001000" y="4953000"/>
            <a:ext cx="76200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4343400" y="-152400"/>
            <a:ext cx="457200" cy="914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04800"/>
            <a:ext cx="2438400" cy="3124200"/>
            <a:chOff x="2286000" y="2362200"/>
            <a:chExt cx="2438400" cy="3124200"/>
          </a:xfrm>
        </p:grpSpPr>
        <p:sp>
          <p:nvSpPr>
            <p:cNvPr id="3" name="Oval 2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Manual Operation 5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loud 7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loud 9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Manual Operation 11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hevron 12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Chevron 13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hevron 15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Manual Operation 17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10800000">
            <a:off x="2362200" y="304800"/>
            <a:ext cx="2438400" cy="3124200"/>
            <a:chOff x="2286000" y="2362200"/>
            <a:chExt cx="2438400" cy="3124200"/>
          </a:xfrm>
        </p:grpSpPr>
        <p:sp>
          <p:nvSpPr>
            <p:cNvPr id="22" name="Oval 21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nual Operation 23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nual Operation 24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loud 26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Manual Operation 30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hevron 31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hevron 34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Manual Operation 36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19600" y="228600"/>
            <a:ext cx="2438400" cy="3124200"/>
            <a:chOff x="2286000" y="2362200"/>
            <a:chExt cx="2438400" cy="3124200"/>
          </a:xfrm>
        </p:grpSpPr>
        <p:sp>
          <p:nvSpPr>
            <p:cNvPr id="41" name="Oval 40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Manual Operation 42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loud 45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hevron 50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Chevron 51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hevron 53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Manual Operation 55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 rot="10800000">
            <a:off x="6400800" y="228600"/>
            <a:ext cx="2438400" cy="3124200"/>
            <a:chOff x="2286000" y="2362200"/>
            <a:chExt cx="2438400" cy="3124200"/>
          </a:xfrm>
        </p:grpSpPr>
        <p:sp>
          <p:nvSpPr>
            <p:cNvPr id="60" name="Oval 59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Manual Operation 61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lowchart: Manual Operation 62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hevron 69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Chevron 70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hevron 72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Flowchart: Manual Operation 73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81000" y="3581400"/>
            <a:ext cx="2438400" cy="3124200"/>
            <a:chOff x="2286000" y="2362200"/>
            <a:chExt cx="2438400" cy="3124200"/>
          </a:xfrm>
        </p:grpSpPr>
        <p:sp>
          <p:nvSpPr>
            <p:cNvPr id="79" name="Oval 78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lowchart: Manual Operation 80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lowchart: Manual Operation 81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Manual Operation 87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hevron 88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hevron 91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Flowchart: Manual Operation 92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rot="10800000">
            <a:off x="2362200" y="3581400"/>
            <a:ext cx="2438400" cy="3124200"/>
            <a:chOff x="2286000" y="2362200"/>
            <a:chExt cx="2438400" cy="3124200"/>
          </a:xfrm>
        </p:grpSpPr>
        <p:sp>
          <p:nvSpPr>
            <p:cNvPr id="98" name="Oval 97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Manual Operation 99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Manual Operation 100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loud 102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loud 103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loud 104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lowchart: Manual Operation 106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hevron 107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hevron 110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Flowchart: Manual Operation 111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nual Operation 112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648200" y="3581400"/>
            <a:ext cx="2438400" cy="3124200"/>
            <a:chOff x="2286000" y="2362200"/>
            <a:chExt cx="2438400" cy="3124200"/>
          </a:xfrm>
        </p:grpSpPr>
        <p:sp>
          <p:nvSpPr>
            <p:cNvPr id="117" name="Oval 116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lowchart: Manual Operation 118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lowchart: Manual Operation 119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loud 121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loud 122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loud 123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lowchart: Manual Operation 125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hevron 126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hevron 129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Flowchart: Manual Operation 130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lowchart: Manual Operation 131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 rot="10800000">
            <a:off x="6553200" y="3581400"/>
            <a:ext cx="2438400" cy="3124200"/>
            <a:chOff x="2286000" y="2362200"/>
            <a:chExt cx="2438400" cy="3124200"/>
          </a:xfrm>
        </p:grpSpPr>
        <p:sp>
          <p:nvSpPr>
            <p:cNvPr id="136" name="Oval 135"/>
            <p:cNvSpPr/>
            <p:nvPr/>
          </p:nvSpPr>
          <p:spPr>
            <a:xfrm>
              <a:off x="41148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86000" y="3048000"/>
              <a:ext cx="6096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lowchart: Manual Operation 137"/>
            <p:cNvSpPr/>
            <p:nvPr/>
          </p:nvSpPr>
          <p:spPr>
            <a:xfrm rot="10800000">
              <a:off x="3065372" y="4584337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Manual Operation 138"/>
            <p:cNvSpPr/>
            <p:nvPr/>
          </p:nvSpPr>
          <p:spPr>
            <a:xfrm rot="10800000">
              <a:off x="3505200" y="4572000"/>
              <a:ext cx="533400" cy="738943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124200" y="2438400"/>
              <a:ext cx="762000" cy="1066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 rot="18173890">
              <a:off x="2788317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3426110" flipH="1">
              <a:off x="3626516" y="2673235"/>
              <a:ext cx="619846" cy="44473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3048000" y="2362200"/>
              <a:ext cx="9144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2971800" y="2590800"/>
              <a:ext cx="1066800" cy="152400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lowchart: Manual Operation 144"/>
            <p:cNvSpPr/>
            <p:nvPr/>
          </p:nvSpPr>
          <p:spPr>
            <a:xfrm rot="10800000">
              <a:off x="3048000" y="3505200"/>
              <a:ext cx="990600" cy="1295400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hevron 145"/>
            <p:cNvSpPr/>
            <p:nvPr/>
          </p:nvSpPr>
          <p:spPr>
            <a:xfrm rot="16014795">
              <a:off x="3023929" y="4317222"/>
              <a:ext cx="533400" cy="457200"/>
            </a:xfrm>
            <a:prstGeom prst="chevron">
              <a:avLst>
                <a:gd name="adj" fmla="val 6206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 rot="16014795">
              <a:off x="3481130" y="4317223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048000" y="4648200"/>
              <a:ext cx="990600" cy="228600"/>
            </a:xfrm>
            <a:prstGeom prst="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hevron 148"/>
            <p:cNvSpPr/>
            <p:nvPr/>
          </p:nvSpPr>
          <p:spPr>
            <a:xfrm rot="5400000">
              <a:off x="3238500" y="3467100"/>
              <a:ext cx="533400" cy="457200"/>
            </a:xfrm>
            <a:prstGeom prst="chevron">
              <a:avLst>
                <a:gd name="adj" fmla="val 64684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Flowchart: Manual Operation 149"/>
            <p:cNvSpPr/>
            <p:nvPr/>
          </p:nvSpPr>
          <p:spPr>
            <a:xfrm rot="3308327">
              <a:off x="3770309" y="3032353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lowchart: Manual Operation 150"/>
            <p:cNvSpPr/>
            <p:nvPr/>
          </p:nvSpPr>
          <p:spPr>
            <a:xfrm rot="18602443">
              <a:off x="2702338" y="3044204"/>
              <a:ext cx="533400" cy="738943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28956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3505200" y="5181600"/>
              <a:ext cx="609600" cy="304800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Samuel the </a:t>
            </a:r>
            <a:r>
              <a:rPr lang="en-US" dirty="0" err="1" smtClean="0"/>
              <a:t>Lamanite</a:t>
            </a:r>
            <a:r>
              <a:rPr lang="en-US" dirty="0" smtClean="0"/>
              <a:t> cut and paste Activity</a:t>
            </a:r>
          </a:p>
          <a:p>
            <a:endParaRPr lang="en-US" dirty="0" smtClean="0"/>
          </a:p>
          <a:p>
            <a:r>
              <a:rPr lang="en-US" dirty="0" smtClean="0"/>
              <a:t>Instructions: Read </a:t>
            </a:r>
            <a:r>
              <a:rPr lang="en-US" dirty="0" err="1" smtClean="0"/>
              <a:t>Helaman</a:t>
            </a:r>
            <a:r>
              <a:rPr lang="en-US" dirty="0" smtClean="0"/>
              <a:t> Chapter 13-15 for the story of Samuel the </a:t>
            </a:r>
            <a:r>
              <a:rPr lang="en-US" dirty="0" err="1" smtClean="0"/>
              <a:t>Lamanite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1  </a:t>
            </a:r>
            <a:r>
              <a:rPr lang="en-US" dirty="0" smtClean="0"/>
              <a:t>Sample page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coloring </a:t>
            </a:r>
            <a:r>
              <a:rPr lang="en-US" dirty="0" smtClean="0"/>
              <a:t>page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3 </a:t>
            </a:r>
            <a:r>
              <a:rPr lang="en-US" dirty="0" smtClean="0"/>
              <a:t>Set of 8 Samuels. Copy and cut 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4 </a:t>
            </a:r>
            <a:r>
              <a:rPr lang="en-US" dirty="0" smtClean="0"/>
              <a:t>Copy and paste Samuel on the wall and sayings (bricks from page 4). Match up bricks. Color city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Page </a:t>
            </a:r>
            <a:r>
              <a:rPr lang="en-US" dirty="0" smtClean="0"/>
              <a:t>5 </a:t>
            </a:r>
            <a:r>
              <a:rPr lang="en-US" dirty="0" smtClean="0"/>
              <a:t>Copy on Tan colored paper, cut, and paste on page 3. (Set of 2) 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6 </a:t>
            </a:r>
            <a:r>
              <a:rPr lang="en-US" dirty="0" smtClean="0"/>
              <a:t>Colored </a:t>
            </a:r>
            <a:r>
              <a:rPr lang="en-US" dirty="0" smtClean="0"/>
              <a:t>City</a:t>
            </a:r>
            <a:endParaRPr lang="en-US" dirty="0" smtClean="0"/>
          </a:p>
          <a:p>
            <a:r>
              <a:rPr lang="en-US" dirty="0" smtClean="0"/>
              <a:t>Page 7 Set of 8 Samuels to copy and paste on wall.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11</cp:revision>
  <dcterms:created xsi:type="dcterms:W3CDTF">2011-03-28T04:47:55Z</dcterms:created>
  <dcterms:modified xsi:type="dcterms:W3CDTF">2016-07-23T04:28:11Z</dcterms:modified>
</cp:coreProperties>
</file>