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6" r:id="rId3"/>
    <p:sldId id="287" r:id="rId4"/>
    <p:sldId id="288" r:id="rId5"/>
    <p:sldId id="289" r:id="rId6"/>
    <p:sldId id="29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9900"/>
    <a:srgbClr val="FF99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8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-114" y="-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1E60-F7E4-49B1-83A0-CDF9BDB3AF90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C6EC-E220-4FD2-9392-C8108E83BB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6249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1E60-F7E4-49B1-83A0-CDF9BDB3AF90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C6EC-E220-4FD2-9392-C8108E83BB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266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1E60-F7E4-49B1-83A0-CDF9BDB3AF90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C6EC-E220-4FD2-9392-C8108E83BB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7596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1E60-F7E4-49B1-83A0-CDF9BDB3AF90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C6EC-E220-4FD2-9392-C8108E83BB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715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1E60-F7E4-49B1-83A0-CDF9BDB3AF90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C6EC-E220-4FD2-9392-C8108E83BB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079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1E60-F7E4-49B1-83A0-CDF9BDB3AF90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C6EC-E220-4FD2-9392-C8108E83BB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87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1E60-F7E4-49B1-83A0-CDF9BDB3AF90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C6EC-E220-4FD2-9392-C8108E83BB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0924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1E60-F7E4-49B1-83A0-CDF9BDB3AF90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C6EC-E220-4FD2-9392-C8108E83BB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4143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1E60-F7E4-49B1-83A0-CDF9BDB3AF90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C6EC-E220-4FD2-9392-C8108E83BB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5128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1E60-F7E4-49B1-83A0-CDF9BDB3AF90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C6EC-E220-4FD2-9392-C8108E83BB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743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1E60-F7E4-49B1-83A0-CDF9BDB3AF90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C6EC-E220-4FD2-9392-C8108E83BB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8325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D1E60-F7E4-49B1-83A0-CDF9BDB3AF90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7C6EC-E220-4FD2-9392-C8108E83BB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9149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3417455" y="354090"/>
            <a:ext cx="5994400" cy="6012074"/>
            <a:chOff x="1524000" y="674255"/>
            <a:chExt cx="5481782" cy="5497945"/>
          </a:xfrm>
        </p:grpSpPr>
        <p:sp>
          <p:nvSpPr>
            <p:cNvPr id="6" name="Rectangle 5"/>
            <p:cNvSpPr/>
            <p:nvPr/>
          </p:nvSpPr>
          <p:spPr>
            <a:xfrm>
              <a:off x="1524000" y="674255"/>
              <a:ext cx="1819564" cy="18288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348182" y="678873"/>
              <a:ext cx="1819564" cy="18288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172890" y="678874"/>
              <a:ext cx="1832892" cy="18288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524000" y="2514600"/>
              <a:ext cx="1819564" cy="18288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352800" y="2514600"/>
              <a:ext cx="1819564" cy="18288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81600" y="2514600"/>
              <a:ext cx="1819564" cy="18288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524000" y="4343400"/>
              <a:ext cx="1819564" cy="18288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352800" y="4343400"/>
              <a:ext cx="1819564" cy="18288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181600" y="4343400"/>
              <a:ext cx="1819564" cy="18288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>
              <a:off x="3371271" y="4350326"/>
              <a:ext cx="1801091" cy="1801092"/>
            </a:xfrm>
            <a:prstGeom prst="triangle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/>
            <p:cNvSpPr/>
            <p:nvPr/>
          </p:nvSpPr>
          <p:spPr>
            <a:xfrm flipV="1">
              <a:off x="3352800" y="685800"/>
              <a:ext cx="1801091" cy="1801092"/>
            </a:xfrm>
            <a:prstGeom prst="triangle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/>
          </p:nvSpPr>
          <p:spPr>
            <a:xfrm rot="5400000">
              <a:off x="1533237" y="2523838"/>
              <a:ext cx="1801091" cy="1801092"/>
            </a:xfrm>
            <a:prstGeom prst="triangle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/>
            <p:cNvSpPr/>
            <p:nvPr/>
          </p:nvSpPr>
          <p:spPr>
            <a:xfrm rot="16200000">
              <a:off x="5190048" y="2523046"/>
              <a:ext cx="1801091" cy="1801092"/>
            </a:xfrm>
            <a:prstGeom prst="triangle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376156" y="2876272"/>
              <a:ext cx="1791854" cy="1200329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base"/>
              <a:r>
                <a:rPr lang="en-US" dirty="0" smtClean="0"/>
                <a:t>Loving Heavenly Father and putting him first in our lives</a:t>
              </a:r>
              <a:r>
                <a:rPr lang="en-US" dirty="0" smtClean="0"/>
                <a:t>.</a:t>
              </a:r>
              <a:endParaRPr lang="en-US" dirty="0" smtClean="0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5680364" y="445716"/>
            <a:ext cx="15739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dirty="0" smtClean="0"/>
              <a:t>Not gossiping or criticizing.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518399" y="833642"/>
            <a:ext cx="16810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dirty="0" smtClean="0"/>
              <a:t>Not envying or living beyond our means.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7807888" y="3161207"/>
            <a:ext cx="1656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en-US" dirty="0" smtClean="0"/>
              <a:t>Being unselfish.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472880" y="3151971"/>
            <a:ext cx="15886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dirty="0" smtClean="0"/>
              <a:t>Serving others.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458690" y="5387171"/>
            <a:ext cx="19653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dirty="0" smtClean="0"/>
              <a:t>Forgiving </a:t>
            </a:r>
            <a:endParaRPr lang="en-US" dirty="0" smtClean="0"/>
          </a:p>
          <a:p>
            <a:pPr algn="ctr" fontAlgn="base"/>
            <a:r>
              <a:rPr lang="en-US" dirty="0" smtClean="0"/>
              <a:t>those </a:t>
            </a:r>
            <a:r>
              <a:rPr lang="en-US" dirty="0" smtClean="0"/>
              <a:t>who have offended us.</a:t>
            </a:r>
            <a:endParaRPr lang="en-US" dirty="0" smtClean="0"/>
          </a:p>
        </p:txBody>
      </p:sp>
      <p:sp>
        <p:nvSpPr>
          <p:cNvPr id="27" name="Rectangle 26"/>
          <p:cNvSpPr/>
          <p:nvPr/>
        </p:nvSpPr>
        <p:spPr>
          <a:xfrm>
            <a:off x="3472873" y="4731388"/>
            <a:ext cx="18555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dirty="0" smtClean="0"/>
              <a:t>Not arguing or fighting in our families.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3500581" y="842880"/>
            <a:ext cx="18010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dirty="0" smtClean="0"/>
              <a:t>Helping others feel good about themselves.</a:t>
            </a:r>
            <a:endParaRPr lang="en-US" dirty="0" smtClean="0"/>
          </a:p>
        </p:txBody>
      </p:sp>
      <p:sp>
        <p:nvSpPr>
          <p:cNvPr id="29" name="Rectangle 28"/>
          <p:cNvSpPr/>
          <p:nvPr/>
        </p:nvSpPr>
        <p:spPr>
          <a:xfrm>
            <a:off x="7536873" y="4860697"/>
            <a:ext cx="17605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dirty="0" smtClean="0"/>
              <a:t>Accepting counsel from our leaders.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49383" y="2117545"/>
            <a:ext cx="2946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 </a:t>
            </a:r>
            <a:r>
              <a:rPr lang="en-US" dirty="0" smtClean="0"/>
              <a:t>We </a:t>
            </a:r>
            <a:r>
              <a:rPr lang="en-US" dirty="0" smtClean="0"/>
              <a:t>can overcome pride in our lives and be humble, meek, and submissive by—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0" y="0"/>
            <a:ext cx="27801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Primary 4: Book of Mormon</a:t>
            </a:r>
          </a:p>
          <a:p>
            <a:r>
              <a:rPr lang="en-US" dirty="0" smtClean="0"/>
              <a:t>Lesson 38 </a:t>
            </a:r>
          </a:p>
          <a:p>
            <a:r>
              <a:rPr lang="en-US" dirty="0" smtClean="0"/>
              <a:t>“Peace Among the Nephites”</a:t>
            </a:r>
          </a:p>
          <a:p>
            <a:r>
              <a:rPr lang="it-IT" dirty="0" smtClean="0"/>
              <a:t> 4 Nephi 1:2–3, 5, </a:t>
            </a:r>
            <a:r>
              <a:rPr lang="it-IT" dirty="0" smtClean="0"/>
              <a:t>15–17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892145" y="466436"/>
            <a:ext cx="208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Sample</a:t>
            </a:r>
          </a:p>
          <a:p>
            <a:endParaRPr lang="en-US" dirty="0" smtClean="0"/>
          </a:p>
          <a:p>
            <a:r>
              <a:rPr lang="en-US" dirty="0" smtClean="0"/>
              <a:t>Cut and paste Activity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0" y="6596390"/>
            <a:ext cx="525817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/>
              <a:t>President Ezra Taft </a:t>
            </a:r>
            <a:r>
              <a:rPr lang="en-US" sz="1100" dirty="0" smtClean="0"/>
              <a:t>Benson </a:t>
            </a:r>
            <a:r>
              <a:rPr lang="en-US" sz="1100" dirty="0" smtClean="0"/>
              <a:t>Conference Report, Apr. 1989, p. 3; or </a:t>
            </a:r>
            <a:r>
              <a:rPr lang="en-US" sz="1100" i="1" dirty="0" smtClean="0"/>
              <a:t>Ensign,</a:t>
            </a:r>
            <a:r>
              <a:rPr lang="en-US" sz="1100" dirty="0" smtClean="0"/>
              <a:t> May 1989, p. 4</a:t>
            </a:r>
            <a:endParaRPr lang="en-US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129022" y="131330"/>
            <a:ext cx="6266727" cy="6290252"/>
            <a:chOff x="202913" y="122094"/>
            <a:chExt cx="6266727" cy="6290252"/>
          </a:xfrm>
        </p:grpSpPr>
        <p:grpSp>
          <p:nvGrpSpPr>
            <p:cNvPr id="35" name="Group 34"/>
            <p:cNvGrpSpPr/>
            <p:nvPr/>
          </p:nvGrpSpPr>
          <p:grpSpPr>
            <a:xfrm>
              <a:off x="2341564" y="2283404"/>
              <a:ext cx="1989717" cy="1999816"/>
              <a:chOff x="5417272" y="2366531"/>
              <a:chExt cx="1989717" cy="199981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5417272" y="2366531"/>
                <a:ext cx="1989717" cy="1999816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5442812" y="2762024"/>
                <a:ext cx="1959416" cy="1312575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 fontAlgn="base"/>
                <a:r>
                  <a:rPr lang="en-US" dirty="0" smtClean="0"/>
                  <a:t>Loving Heavenly Father and putting him first in our lives</a:t>
                </a:r>
                <a:r>
                  <a:rPr lang="en-US" dirty="0" smtClean="0"/>
                  <a:t>.</a:t>
                </a:r>
                <a:endParaRPr lang="en-US" dirty="0" smtClean="0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202913" y="2224886"/>
              <a:ext cx="1989717" cy="1999816"/>
              <a:chOff x="5412222" y="359140"/>
              <a:chExt cx="1989717" cy="1999816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5412222" y="359140"/>
                <a:ext cx="1989717" cy="1999816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Isosceles Triangle 15"/>
              <p:cNvSpPr/>
              <p:nvPr/>
            </p:nvSpPr>
            <p:spPr>
              <a:xfrm flipV="1">
                <a:off x="5417272" y="366715"/>
                <a:ext cx="1969516" cy="1969517"/>
              </a:xfrm>
              <a:prstGeom prst="triangl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680364" y="445716"/>
                <a:ext cx="1573966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fontAlgn="base"/>
                <a:r>
                  <a:rPr lang="en-US" dirty="0" smtClean="0"/>
                  <a:t>Not gossiping or criticizing.</a:t>
                </a:r>
                <a:endParaRPr lang="en-US" dirty="0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4433455" y="146705"/>
              <a:ext cx="2004291" cy="1999816"/>
              <a:chOff x="7407564" y="359141"/>
              <a:chExt cx="2004291" cy="1999816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7407564" y="359141"/>
                <a:ext cx="2004291" cy="199981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7518399" y="833642"/>
                <a:ext cx="1681019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fontAlgn="base"/>
                <a:r>
                  <a:rPr lang="en-US" dirty="0" smtClean="0"/>
                  <a:t>Not envying or living beyond our means.</a:t>
                </a:r>
                <a:endParaRPr lang="en-US" dirty="0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240434" y="4380059"/>
              <a:ext cx="2047023" cy="1999816"/>
              <a:chOff x="7417088" y="2366531"/>
              <a:chExt cx="2047023" cy="1999816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7417088" y="2366531"/>
                <a:ext cx="1989717" cy="1999816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Isosceles Triangle 17"/>
              <p:cNvSpPr/>
              <p:nvPr/>
            </p:nvSpPr>
            <p:spPr>
              <a:xfrm rot="16200000">
                <a:off x="7426326" y="2375767"/>
                <a:ext cx="1969516" cy="1969518"/>
              </a:xfrm>
              <a:prstGeom prst="triangl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7807888" y="3161207"/>
                <a:ext cx="16562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fontAlgn="base"/>
                <a:r>
                  <a:rPr lang="en-US" dirty="0" smtClean="0"/>
                  <a:t>Being unselfish.</a:t>
                </a:r>
                <a:endParaRPr lang="en-US" dirty="0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203200" y="122094"/>
              <a:ext cx="1989717" cy="1999816"/>
              <a:chOff x="3417455" y="2366531"/>
              <a:chExt cx="1989717" cy="1999816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3417455" y="2366531"/>
                <a:ext cx="1989717" cy="1999816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Isosceles Triangle 16"/>
              <p:cNvSpPr/>
              <p:nvPr/>
            </p:nvSpPr>
            <p:spPr>
              <a:xfrm rot="5400000">
                <a:off x="3427556" y="2376633"/>
                <a:ext cx="1969516" cy="1969518"/>
              </a:xfrm>
              <a:prstGeom prst="triangl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472880" y="3151971"/>
                <a:ext cx="15886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fontAlgn="base"/>
                <a:r>
                  <a:rPr lang="en-US" dirty="0" smtClean="0"/>
                  <a:t>Serving others.</a:t>
                </a:r>
                <a:endParaRPr lang="en-US" dirty="0"/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2304617" y="136094"/>
              <a:ext cx="2006817" cy="1999816"/>
              <a:chOff x="5417272" y="4366348"/>
              <a:chExt cx="2006817" cy="1999816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5417272" y="4366348"/>
                <a:ext cx="1989717" cy="1999816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Isosceles Triangle 14"/>
              <p:cNvSpPr/>
              <p:nvPr/>
            </p:nvSpPr>
            <p:spPr>
              <a:xfrm>
                <a:off x="5437470" y="4373921"/>
                <a:ext cx="1969516" cy="1969517"/>
              </a:xfrm>
              <a:prstGeom prst="triangl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5458690" y="5387171"/>
                <a:ext cx="1965399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fontAlgn="base"/>
                <a:r>
                  <a:rPr lang="en-US" dirty="0" smtClean="0"/>
                  <a:t>Forgiving </a:t>
                </a:r>
                <a:endParaRPr lang="en-US" dirty="0" smtClean="0"/>
              </a:p>
              <a:p>
                <a:pPr algn="ctr" fontAlgn="base"/>
                <a:r>
                  <a:rPr lang="en-US" dirty="0" smtClean="0"/>
                  <a:t>those </a:t>
                </a:r>
                <a:r>
                  <a:rPr lang="en-US" dirty="0" smtClean="0"/>
                  <a:t>who have offended us.</a:t>
                </a:r>
                <a:endParaRPr lang="en-US" dirty="0" smtClean="0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2373746" y="4375584"/>
              <a:ext cx="1989717" cy="1999816"/>
              <a:chOff x="3417455" y="4366348"/>
              <a:chExt cx="1989717" cy="1999816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3417455" y="4366348"/>
                <a:ext cx="1989717" cy="199981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3472873" y="4731388"/>
                <a:ext cx="1855534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fontAlgn="base"/>
                <a:r>
                  <a:rPr lang="en-US" dirty="0" smtClean="0"/>
                  <a:t>Not arguing or fighting in our families.</a:t>
                </a:r>
                <a:endParaRPr lang="en-US" dirty="0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4442691" y="2312198"/>
              <a:ext cx="1989717" cy="1999816"/>
              <a:chOff x="3417455" y="354090"/>
              <a:chExt cx="1989717" cy="1999816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3417455" y="354090"/>
                <a:ext cx="1989717" cy="199981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3500581" y="842880"/>
                <a:ext cx="1801091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fontAlgn="base"/>
                <a:r>
                  <a:rPr lang="en-US" dirty="0" smtClean="0"/>
                  <a:t>Helping others feel good about themselves.</a:t>
                </a:r>
                <a:endParaRPr lang="en-US" dirty="0" smtClean="0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4479923" y="4412530"/>
              <a:ext cx="1989717" cy="1999816"/>
              <a:chOff x="7417088" y="4366348"/>
              <a:chExt cx="1989717" cy="1999816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7417088" y="4366348"/>
                <a:ext cx="1989717" cy="199981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7536873" y="4860697"/>
                <a:ext cx="1760508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fontAlgn="base"/>
                <a:r>
                  <a:rPr lang="en-US" dirty="0" smtClean="0"/>
                  <a:t>Accepting counsel from our leaders.</a:t>
                </a:r>
                <a:endParaRPr lang="en-US" dirty="0"/>
              </a:p>
            </p:txBody>
          </p:sp>
        </p:grpSp>
      </p:grpSp>
      <p:sp>
        <p:nvSpPr>
          <p:cNvPr id="40" name="Rectangle 39"/>
          <p:cNvSpPr/>
          <p:nvPr/>
        </p:nvSpPr>
        <p:spPr>
          <a:xfrm>
            <a:off x="6530109" y="2101395"/>
            <a:ext cx="52277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Cut out quilt blocks and paste them on page 4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Set of 1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383" y="2117545"/>
            <a:ext cx="2946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 </a:t>
            </a:r>
            <a:r>
              <a:rPr lang="en-US" dirty="0" smtClean="0"/>
              <a:t>We </a:t>
            </a:r>
            <a:r>
              <a:rPr lang="en-US" dirty="0" smtClean="0"/>
              <a:t>can overcome pride in our lives and be humble, meek, and submissive by—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6596390"/>
            <a:ext cx="525817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/>
              <a:t>President Ezra Taft </a:t>
            </a:r>
            <a:r>
              <a:rPr lang="en-US" sz="1100" dirty="0" smtClean="0"/>
              <a:t>Benson </a:t>
            </a:r>
            <a:r>
              <a:rPr lang="en-US" sz="1100" dirty="0" smtClean="0"/>
              <a:t>Conference Report, Apr. 1989, p. 3; or </a:t>
            </a:r>
            <a:r>
              <a:rPr lang="en-US" sz="1100" i="1" dirty="0" smtClean="0"/>
              <a:t>Ensign,</a:t>
            </a:r>
            <a:r>
              <a:rPr lang="en-US" sz="1100" dirty="0" smtClean="0"/>
              <a:t> May 1989, p. 4</a:t>
            </a:r>
            <a:endParaRPr lang="en-US" sz="1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0"/>
          <p:cNvGrpSpPr/>
          <p:nvPr/>
        </p:nvGrpSpPr>
        <p:grpSpPr>
          <a:xfrm>
            <a:off x="129022" y="131330"/>
            <a:ext cx="6266727" cy="6290252"/>
            <a:chOff x="202913" y="122094"/>
            <a:chExt cx="6266727" cy="6290252"/>
          </a:xfrm>
          <a:solidFill>
            <a:schemeClr val="bg1"/>
          </a:solidFill>
        </p:grpSpPr>
        <p:grpSp>
          <p:nvGrpSpPr>
            <p:cNvPr id="3" name="Group 34"/>
            <p:cNvGrpSpPr/>
            <p:nvPr/>
          </p:nvGrpSpPr>
          <p:grpSpPr>
            <a:xfrm>
              <a:off x="2341564" y="2283404"/>
              <a:ext cx="1989717" cy="1999816"/>
              <a:chOff x="5417272" y="2366531"/>
              <a:chExt cx="1989717" cy="1999816"/>
            </a:xfrm>
            <a:grpFill/>
          </p:grpSpPr>
          <p:sp>
            <p:nvSpPr>
              <p:cNvPr id="10" name="Rectangle 9"/>
              <p:cNvSpPr/>
              <p:nvPr/>
            </p:nvSpPr>
            <p:spPr>
              <a:xfrm>
                <a:off x="5417272" y="2366531"/>
                <a:ext cx="1989717" cy="199981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5442812" y="2762024"/>
                <a:ext cx="1959416" cy="1312575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 fontAlgn="base"/>
                <a:r>
                  <a:rPr lang="en-US" dirty="0" smtClean="0"/>
                  <a:t>Loving Heavenly Father and putting him first in our lives</a:t>
                </a:r>
                <a:r>
                  <a:rPr lang="en-US" dirty="0" smtClean="0"/>
                  <a:t>.</a:t>
                </a:r>
                <a:endParaRPr lang="en-US" dirty="0" smtClean="0"/>
              </a:p>
            </p:txBody>
          </p:sp>
        </p:grpSp>
        <p:grpSp>
          <p:nvGrpSpPr>
            <p:cNvPr id="4" name="Group 31"/>
            <p:cNvGrpSpPr/>
            <p:nvPr/>
          </p:nvGrpSpPr>
          <p:grpSpPr>
            <a:xfrm>
              <a:off x="202913" y="2224886"/>
              <a:ext cx="1989717" cy="1999816"/>
              <a:chOff x="5412222" y="359140"/>
              <a:chExt cx="1989717" cy="1999816"/>
            </a:xfrm>
            <a:grpFill/>
          </p:grpSpPr>
          <p:sp>
            <p:nvSpPr>
              <p:cNvPr id="7" name="Rectangle 6"/>
              <p:cNvSpPr/>
              <p:nvPr/>
            </p:nvSpPr>
            <p:spPr>
              <a:xfrm>
                <a:off x="5412222" y="359140"/>
                <a:ext cx="1989717" cy="199981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Isosceles Triangle 15"/>
              <p:cNvSpPr/>
              <p:nvPr/>
            </p:nvSpPr>
            <p:spPr>
              <a:xfrm flipV="1">
                <a:off x="5417272" y="366715"/>
                <a:ext cx="1969516" cy="1969517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680364" y="445716"/>
                <a:ext cx="1573966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 fontAlgn="base"/>
                <a:r>
                  <a:rPr lang="en-US" dirty="0" smtClean="0"/>
                  <a:t>Not gossiping or criticizing.</a:t>
                </a:r>
                <a:endParaRPr lang="en-US" dirty="0"/>
              </a:p>
            </p:txBody>
          </p:sp>
        </p:grpSp>
        <p:grpSp>
          <p:nvGrpSpPr>
            <p:cNvPr id="5" name="Group 33"/>
            <p:cNvGrpSpPr/>
            <p:nvPr/>
          </p:nvGrpSpPr>
          <p:grpSpPr>
            <a:xfrm>
              <a:off x="4433455" y="146705"/>
              <a:ext cx="2004291" cy="1999816"/>
              <a:chOff x="7407564" y="359141"/>
              <a:chExt cx="2004291" cy="1999816"/>
            </a:xfrm>
            <a:grpFill/>
          </p:grpSpPr>
          <p:sp>
            <p:nvSpPr>
              <p:cNvPr id="8" name="Rectangle 7"/>
              <p:cNvSpPr/>
              <p:nvPr/>
            </p:nvSpPr>
            <p:spPr>
              <a:xfrm>
                <a:off x="7407564" y="359141"/>
                <a:ext cx="2004291" cy="199981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7518399" y="833642"/>
                <a:ext cx="1681019" cy="923330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algn="ctr" fontAlgn="base"/>
                <a:r>
                  <a:rPr lang="en-US" dirty="0" smtClean="0"/>
                  <a:t>Not envying or living beyond our means.</a:t>
                </a:r>
                <a:endParaRPr lang="en-US" dirty="0"/>
              </a:p>
            </p:txBody>
          </p:sp>
        </p:grpSp>
        <p:grpSp>
          <p:nvGrpSpPr>
            <p:cNvPr id="20" name="Group 35"/>
            <p:cNvGrpSpPr/>
            <p:nvPr/>
          </p:nvGrpSpPr>
          <p:grpSpPr>
            <a:xfrm>
              <a:off x="240434" y="4380059"/>
              <a:ext cx="2047023" cy="1999816"/>
              <a:chOff x="7417088" y="2366531"/>
              <a:chExt cx="2047023" cy="1999816"/>
            </a:xfrm>
            <a:grpFill/>
          </p:grpSpPr>
          <p:sp>
            <p:nvSpPr>
              <p:cNvPr id="11" name="Rectangle 10"/>
              <p:cNvSpPr/>
              <p:nvPr/>
            </p:nvSpPr>
            <p:spPr>
              <a:xfrm>
                <a:off x="7417088" y="2366531"/>
                <a:ext cx="1989717" cy="199981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Isosceles Triangle 17"/>
              <p:cNvSpPr/>
              <p:nvPr/>
            </p:nvSpPr>
            <p:spPr>
              <a:xfrm rot="16200000">
                <a:off x="7426326" y="2375767"/>
                <a:ext cx="1969516" cy="1969518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7807888" y="3161207"/>
                <a:ext cx="1656223" cy="36933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base"/>
                <a:r>
                  <a:rPr lang="en-US" dirty="0" smtClean="0"/>
                  <a:t>Being unselfish.</a:t>
                </a:r>
                <a:endParaRPr lang="en-US" dirty="0"/>
              </a:p>
            </p:txBody>
          </p:sp>
        </p:grpSp>
        <p:grpSp>
          <p:nvGrpSpPr>
            <p:cNvPr id="21" name="Group 32"/>
            <p:cNvGrpSpPr/>
            <p:nvPr/>
          </p:nvGrpSpPr>
          <p:grpSpPr>
            <a:xfrm>
              <a:off x="203200" y="122094"/>
              <a:ext cx="1989717" cy="1999816"/>
              <a:chOff x="3417455" y="2366531"/>
              <a:chExt cx="1989717" cy="1999816"/>
            </a:xfrm>
            <a:grpFill/>
          </p:grpSpPr>
          <p:sp>
            <p:nvSpPr>
              <p:cNvPr id="9" name="Rectangle 8"/>
              <p:cNvSpPr/>
              <p:nvPr/>
            </p:nvSpPr>
            <p:spPr>
              <a:xfrm>
                <a:off x="3417455" y="2366531"/>
                <a:ext cx="1989717" cy="199981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Isosceles Triangle 16"/>
              <p:cNvSpPr/>
              <p:nvPr/>
            </p:nvSpPr>
            <p:spPr>
              <a:xfrm rot="5400000">
                <a:off x="3427556" y="2376633"/>
                <a:ext cx="1969516" cy="1969518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472880" y="3151971"/>
                <a:ext cx="1588640" cy="36933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base"/>
                <a:r>
                  <a:rPr lang="en-US" dirty="0" smtClean="0"/>
                  <a:t>Serving others.</a:t>
                </a:r>
                <a:endParaRPr lang="en-US" dirty="0"/>
              </a:p>
            </p:txBody>
          </p:sp>
        </p:grpSp>
        <p:grpSp>
          <p:nvGrpSpPr>
            <p:cNvPr id="30" name="Group 37"/>
            <p:cNvGrpSpPr/>
            <p:nvPr/>
          </p:nvGrpSpPr>
          <p:grpSpPr>
            <a:xfrm>
              <a:off x="2304617" y="136094"/>
              <a:ext cx="2006817" cy="1999816"/>
              <a:chOff x="5417272" y="4366348"/>
              <a:chExt cx="2006817" cy="1999816"/>
            </a:xfrm>
            <a:grpFill/>
          </p:grpSpPr>
          <p:sp>
            <p:nvSpPr>
              <p:cNvPr id="13" name="Rectangle 12"/>
              <p:cNvSpPr/>
              <p:nvPr/>
            </p:nvSpPr>
            <p:spPr>
              <a:xfrm>
                <a:off x="5417272" y="4366348"/>
                <a:ext cx="1989717" cy="199981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Isosceles Triangle 14"/>
              <p:cNvSpPr/>
              <p:nvPr/>
            </p:nvSpPr>
            <p:spPr>
              <a:xfrm>
                <a:off x="5437470" y="4373921"/>
                <a:ext cx="1969516" cy="1969517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5458690" y="5387171"/>
                <a:ext cx="1965399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 fontAlgn="base"/>
                <a:r>
                  <a:rPr lang="en-US" dirty="0" smtClean="0"/>
                  <a:t>Forgiving </a:t>
                </a:r>
                <a:endParaRPr lang="en-US" dirty="0" smtClean="0"/>
              </a:p>
              <a:p>
                <a:pPr algn="ctr" fontAlgn="base"/>
                <a:r>
                  <a:rPr lang="en-US" dirty="0" smtClean="0"/>
                  <a:t>those </a:t>
                </a:r>
                <a:r>
                  <a:rPr lang="en-US" dirty="0" smtClean="0"/>
                  <a:t>who have offended us.</a:t>
                </a:r>
                <a:endParaRPr lang="en-US" dirty="0" smtClean="0"/>
              </a:p>
            </p:txBody>
          </p:sp>
        </p:grpSp>
        <p:grpSp>
          <p:nvGrpSpPr>
            <p:cNvPr id="31" name="Group 38"/>
            <p:cNvGrpSpPr/>
            <p:nvPr/>
          </p:nvGrpSpPr>
          <p:grpSpPr>
            <a:xfrm>
              <a:off x="2373746" y="4375584"/>
              <a:ext cx="1989717" cy="1999816"/>
              <a:chOff x="3417455" y="4366348"/>
              <a:chExt cx="1989717" cy="1999816"/>
            </a:xfrm>
            <a:grpFill/>
          </p:grpSpPr>
          <p:sp>
            <p:nvSpPr>
              <p:cNvPr id="12" name="Rectangle 11"/>
              <p:cNvSpPr/>
              <p:nvPr/>
            </p:nvSpPr>
            <p:spPr>
              <a:xfrm>
                <a:off x="3417455" y="4366348"/>
                <a:ext cx="1989717" cy="199981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3472873" y="4731388"/>
                <a:ext cx="1855534" cy="923330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algn="ctr" fontAlgn="base"/>
                <a:r>
                  <a:rPr lang="en-US" dirty="0" smtClean="0"/>
                  <a:t>Not arguing or fighting in our families.</a:t>
                </a:r>
                <a:endParaRPr lang="en-US" dirty="0"/>
              </a:p>
            </p:txBody>
          </p:sp>
        </p:grpSp>
        <p:grpSp>
          <p:nvGrpSpPr>
            <p:cNvPr id="32" name="Group 30"/>
            <p:cNvGrpSpPr/>
            <p:nvPr/>
          </p:nvGrpSpPr>
          <p:grpSpPr>
            <a:xfrm>
              <a:off x="4442691" y="2312198"/>
              <a:ext cx="1989717" cy="1999816"/>
              <a:chOff x="3417455" y="354090"/>
              <a:chExt cx="1989717" cy="1999816"/>
            </a:xfrm>
            <a:grpFill/>
          </p:grpSpPr>
          <p:sp>
            <p:nvSpPr>
              <p:cNvPr id="6" name="Rectangle 5"/>
              <p:cNvSpPr/>
              <p:nvPr/>
            </p:nvSpPr>
            <p:spPr>
              <a:xfrm>
                <a:off x="3417455" y="354090"/>
                <a:ext cx="1989717" cy="199981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3500581" y="842880"/>
                <a:ext cx="1801091" cy="923330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algn="ctr" fontAlgn="base"/>
                <a:r>
                  <a:rPr lang="en-US" dirty="0" smtClean="0"/>
                  <a:t>Helping others feel good about themselves.</a:t>
                </a:r>
                <a:endParaRPr lang="en-US" dirty="0" smtClean="0"/>
              </a:p>
            </p:txBody>
          </p:sp>
        </p:grpSp>
        <p:grpSp>
          <p:nvGrpSpPr>
            <p:cNvPr id="33" name="Group 36"/>
            <p:cNvGrpSpPr/>
            <p:nvPr/>
          </p:nvGrpSpPr>
          <p:grpSpPr>
            <a:xfrm>
              <a:off x="4479923" y="4412530"/>
              <a:ext cx="1989717" cy="1999816"/>
              <a:chOff x="7417088" y="4366348"/>
              <a:chExt cx="1989717" cy="1999816"/>
            </a:xfrm>
            <a:grpFill/>
          </p:grpSpPr>
          <p:sp>
            <p:nvSpPr>
              <p:cNvPr id="14" name="Rectangle 13"/>
              <p:cNvSpPr/>
              <p:nvPr/>
            </p:nvSpPr>
            <p:spPr>
              <a:xfrm>
                <a:off x="7417088" y="4366348"/>
                <a:ext cx="1989717" cy="199981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7536873" y="4860697"/>
                <a:ext cx="1760508" cy="923330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algn="ctr" fontAlgn="base"/>
                <a:r>
                  <a:rPr lang="en-US" dirty="0" smtClean="0"/>
                  <a:t>Accepting counsel from our leaders.</a:t>
                </a:r>
                <a:endParaRPr lang="en-US" dirty="0"/>
              </a:p>
            </p:txBody>
          </p:sp>
        </p:grpSp>
      </p:grpSp>
      <p:sp>
        <p:nvSpPr>
          <p:cNvPr id="40" name="Rectangle 39"/>
          <p:cNvSpPr/>
          <p:nvPr/>
        </p:nvSpPr>
        <p:spPr>
          <a:xfrm>
            <a:off x="6530109" y="2101395"/>
            <a:ext cx="52277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Cut out quilt blocks and paste them on page 4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Set of 1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3417455" y="354090"/>
            <a:ext cx="6046656" cy="6012074"/>
            <a:chOff x="3417455" y="354090"/>
            <a:chExt cx="6046656" cy="6012074"/>
          </a:xfrm>
          <a:solidFill>
            <a:schemeClr val="bg1"/>
          </a:solidFill>
        </p:grpSpPr>
        <p:grpSp>
          <p:nvGrpSpPr>
            <p:cNvPr id="2" name="Group 19"/>
            <p:cNvGrpSpPr/>
            <p:nvPr/>
          </p:nvGrpSpPr>
          <p:grpSpPr>
            <a:xfrm>
              <a:off x="3417455" y="354090"/>
              <a:ext cx="5994400" cy="6012074"/>
              <a:chOff x="1524000" y="674255"/>
              <a:chExt cx="5481782" cy="5497945"/>
            </a:xfrm>
            <a:grpFill/>
          </p:grpSpPr>
          <p:sp>
            <p:nvSpPr>
              <p:cNvPr id="6" name="Rectangle 5"/>
              <p:cNvSpPr/>
              <p:nvPr/>
            </p:nvSpPr>
            <p:spPr>
              <a:xfrm>
                <a:off x="1524000" y="674255"/>
                <a:ext cx="1819564" cy="18288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348182" y="678873"/>
                <a:ext cx="1819564" cy="18288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5172890" y="678874"/>
                <a:ext cx="1832892" cy="18288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524000" y="2514600"/>
                <a:ext cx="1819564" cy="18288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3352800" y="2514600"/>
                <a:ext cx="1819564" cy="18288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181600" y="2514600"/>
                <a:ext cx="1819564" cy="18288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524000" y="4343400"/>
                <a:ext cx="1819564" cy="18288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352800" y="4343400"/>
                <a:ext cx="1819564" cy="18288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5181600" y="4343400"/>
                <a:ext cx="1819564" cy="18288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Isosceles Triangle 14"/>
              <p:cNvSpPr/>
              <p:nvPr/>
            </p:nvSpPr>
            <p:spPr>
              <a:xfrm>
                <a:off x="3371271" y="4350326"/>
                <a:ext cx="1801091" cy="1801092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Isosceles Triangle 15"/>
              <p:cNvSpPr/>
              <p:nvPr/>
            </p:nvSpPr>
            <p:spPr>
              <a:xfrm flipV="1">
                <a:off x="3352800" y="685800"/>
                <a:ext cx="1801091" cy="1801092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Isosceles Triangle 16"/>
              <p:cNvSpPr/>
              <p:nvPr/>
            </p:nvSpPr>
            <p:spPr>
              <a:xfrm rot="5400000">
                <a:off x="1533237" y="2523838"/>
                <a:ext cx="1801091" cy="1801092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Isosceles Triangle 17"/>
              <p:cNvSpPr/>
              <p:nvPr/>
            </p:nvSpPr>
            <p:spPr>
              <a:xfrm rot="16200000">
                <a:off x="5190048" y="2523046"/>
                <a:ext cx="1801091" cy="1801092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3376156" y="2876272"/>
                <a:ext cx="1791854" cy="120032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 fontAlgn="base"/>
                <a:r>
                  <a:rPr lang="en-US" dirty="0" smtClean="0"/>
                  <a:t>Loving Heavenly Father and putting him first in our lives</a:t>
                </a:r>
                <a:r>
                  <a:rPr lang="en-US" dirty="0" smtClean="0"/>
                  <a:t>.</a:t>
                </a:r>
                <a:endParaRPr lang="en-US" dirty="0" smtClean="0"/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5680364" y="445716"/>
              <a:ext cx="1573966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en-US" dirty="0" smtClean="0"/>
                <a:t>Not gossiping or criticizing.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518399" y="833642"/>
              <a:ext cx="1681019" cy="92333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en-US" dirty="0" smtClean="0"/>
                <a:t>Not envying or living beyond our means.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807888" y="3161207"/>
              <a:ext cx="1656223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base"/>
              <a:r>
                <a:rPr lang="en-US" dirty="0" smtClean="0"/>
                <a:t>Being unselfish.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472880" y="3151971"/>
              <a:ext cx="1588640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base"/>
              <a:r>
                <a:rPr lang="en-US" dirty="0" smtClean="0"/>
                <a:t>Serving others.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458690" y="5387171"/>
              <a:ext cx="1965399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en-US" dirty="0" smtClean="0"/>
                <a:t>Forgiving </a:t>
              </a:r>
              <a:endParaRPr lang="en-US" dirty="0" smtClean="0"/>
            </a:p>
            <a:p>
              <a:pPr algn="ctr" fontAlgn="base"/>
              <a:r>
                <a:rPr lang="en-US" dirty="0" smtClean="0"/>
                <a:t>those </a:t>
              </a:r>
              <a:r>
                <a:rPr lang="en-US" dirty="0" smtClean="0"/>
                <a:t>who have offended us.</a:t>
              </a:r>
              <a:endParaRPr lang="en-US" dirty="0" smtClean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472873" y="4731388"/>
              <a:ext cx="1855534" cy="92333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en-US" dirty="0" smtClean="0"/>
                <a:t>Not arguing or fighting in our families.</a:t>
              </a:r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500581" y="842880"/>
              <a:ext cx="1801091" cy="92333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en-US" dirty="0" smtClean="0"/>
                <a:t>Helping others feel good about themselves.</a:t>
              </a:r>
              <a:endParaRPr lang="en-US" dirty="0" smtClean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536873" y="4860697"/>
              <a:ext cx="1760508" cy="92333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en-US" dirty="0" smtClean="0"/>
                <a:t>Accepting counsel from our leaders.</a:t>
              </a:r>
              <a:endParaRPr lang="en-US" dirty="0"/>
            </a:p>
          </p:txBody>
        </p:sp>
      </p:grpSp>
      <p:sp>
        <p:nvSpPr>
          <p:cNvPr id="30" name="Rectangle 29"/>
          <p:cNvSpPr/>
          <p:nvPr/>
        </p:nvSpPr>
        <p:spPr>
          <a:xfrm>
            <a:off x="249383" y="2117545"/>
            <a:ext cx="2946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 </a:t>
            </a:r>
            <a:r>
              <a:rPr lang="en-US" dirty="0" smtClean="0"/>
              <a:t>We </a:t>
            </a:r>
            <a:r>
              <a:rPr lang="en-US" dirty="0" smtClean="0"/>
              <a:t>can overcome pride in our lives and be humble, meek, and submissive by—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6596390"/>
            <a:ext cx="525817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/>
              <a:t>President Ezra Taft </a:t>
            </a:r>
            <a:r>
              <a:rPr lang="en-US" sz="1100" dirty="0" smtClean="0"/>
              <a:t>Benson </a:t>
            </a:r>
            <a:r>
              <a:rPr lang="en-US" sz="1100" dirty="0" smtClean="0"/>
              <a:t>Conference Report, Apr. 1989, p. 3; or </a:t>
            </a:r>
            <a:r>
              <a:rPr lang="en-US" sz="1100" i="1" dirty="0" smtClean="0"/>
              <a:t>Ensign,</a:t>
            </a:r>
            <a:r>
              <a:rPr lang="en-US" sz="1100" dirty="0" smtClean="0"/>
              <a:t> May 1989, p. 4</a:t>
            </a:r>
            <a:endParaRPr lang="en-US" sz="1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5301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Instructions:</a:t>
            </a:r>
          </a:p>
          <a:p>
            <a:r>
              <a:rPr lang="en-US" dirty="0" smtClean="0"/>
              <a:t>Page 1 Sample</a:t>
            </a:r>
          </a:p>
          <a:p>
            <a:r>
              <a:rPr lang="en-US" dirty="0" smtClean="0"/>
              <a:t>Page 2 Colored Blocks Cut and paste on Page 3</a:t>
            </a:r>
          </a:p>
          <a:p>
            <a:r>
              <a:rPr lang="en-US" dirty="0" smtClean="0"/>
              <a:t>Page 4 Color your own Blocks, cut and paste on page 3</a:t>
            </a:r>
          </a:p>
          <a:p>
            <a:r>
              <a:rPr lang="en-US" dirty="0" smtClean="0"/>
              <a:t>Page 5 Coloring page</a:t>
            </a:r>
          </a:p>
          <a:p>
            <a:r>
              <a:rPr lang="en-US" dirty="0" smtClean="0"/>
              <a:t>Page 6 Color your own block, put in your own scriptures</a:t>
            </a:r>
          </a:p>
          <a:p>
            <a:r>
              <a:rPr lang="en-US" dirty="0" smtClean="0"/>
              <a:t> </a:t>
            </a:r>
            <a:r>
              <a:rPr lang="en-US" dirty="0" smtClean="0"/>
              <a:t>from </a:t>
            </a:r>
            <a:r>
              <a:rPr lang="it-IT" dirty="0" smtClean="0"/>
              <a:t> 4 Nephi 1:2–3, 5, </a:t>
            </a:r>
            <a:r>
              <a:rPr lang="it-IT" dirty="0" smtClean="0"/>
              <a:t>15–17</a:t>
            </a:r>
            <a:endParaRPr lang="en-US" dirty="0"/>
          </a:p>
        </p:txBody>
      </p:sp>
      <p:grpSp>
        <p:nvGrpSpPr>
          <p:cNvPr id="4" name="Group 19"/>
          <p:cNvGrpSpPr/>
          <p:nvPr/>
        </p:nvGrpSpPr>
        <p:grpSpPr>
          <a:xfrm>
            <a:off x="5966692" y="252489"/>
            <a:ext cx="5994400" cy="6012074"/>
            <a:chOff x="1524000" y="674255"/>
            <a:chExt cx="5481782" cy="5497945"/>
          </a:xfrm>
          <a:solidFill>
            <a:schemeClr val="bg1"/>
          </a:solidFill>
        </p:grpSpPr>
        <p:sp>
          <p:nvSpPr>
            <p:cNvPr id="13" name="Rectangle 12"/>
            <p:cNvSpPr/>
            <p:nvPr/>
          </p:nvSpPr>
          <p:spPr>
            <a:xfrm>
              <a:off x="1524000" y="674255"/>
              <a:ext cx="1819564" cy="18288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348182" y="678873"/>
              <a:ext cx="1819564" cy="18288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172890" y="678874"/>
              <a:ext cx="1832892" cy="18288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524000" y="2514600"/>
              <a:ext cx="1819564" cy="18288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352800" y="2514600"/>
              <a:ext cx="1819564" cy="18288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181600" y="2514600"/>
              <a:ext cx="1819564" cy="18288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524000" y="4343400"/>
              <a:ext cx="1819564" cy="18288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352800" y="4343400"/>
              <a:ext cx="1819564" cy="18288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181600" y="4343400"/>
              <a:ext cx="1819564" cy="18288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Isosceles Triangle 21"/>
            <p:cNvSpPr/>
            <p:nvPr/>
          </p:nvSpPr>
          <p:spPr>
            <a:xfrm>
              <a:off x="3371271" y="4350326"/>
              <a:ext cx="1801091" cy="180109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Isosceles Triangle 22"/>
            <p:cNvSpPr/>
            <p:nvPr/>
          </p:nvSpPr>
          <p:spPr>
            <a:xfrm flipV="1">
              <a:off x="3352800" y="685800"/>
              <a:ext cx="1801091" cy="180109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Isosceles Triangle 23"/>
            <p:cNvSpPr/>
            <p:nvPr/>
          </p:nvSpPr>
          <p:spPr>
            <a:xfrm rot="5400000">
              <a:off x="1533237" y="2523838"/>
              <a:ext cx="1801091" cy="180109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sosceles Triangle 24"/>
            <p:cNvSpPr/>
            <p:nvPr/>
          </p:nvSpPr>
          <p:spPr>
            <a:xfrm rot="16200000">
              <a:off x="5190048" y="2523046"/>
              <a:ext cx="1801091" cy="180109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0" y="2265740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en-US" dirty="0" smtClean="0"/>
              <a:t>WORDSTRIPS:</a:t>
            </a:r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“Every </a:t>
            </a:r>
            <a:r>
              <a:rPr lang="en-US" dirty="0" smtClean="0"/>
              <a:t>man did deal justly one with another</a:t>
            </a:r>
            <a:r>
              <a:rPr lang="en-US" dirty="0" smtClean="0"/>
              <a:t>.”</a:t>
            </a:r>
            <a:endParaRPr lang="en-US" dirty="0" smtClean="0"/>
          </a:p>
          <a:p>
            <a:pPr fontAlgn="base"/>
            <a:r>
              <a:rPr lang="en-US" dirty="0" smtClean="0"/>
              <a:t>“They had all things common among them</a:t>
            </a:r>
            <a:r>
              <a:rPr lang="en-US" dirty="0" smtClean="0"/>
              <a:t>.”</a:t>
            </a:r>
            <a:endParaRPr lang="en-US" dirty="0" smtClean="0"/>
          </a:p>
          <a:p>
            <a:pPr fontAlgn="base"/>
            <a:r>
              <a:rPr lang="en-US" dirty="0" smtClean="0"/>
              <a:t>“All manner of miracles did they work</a:t>
            </a:r>
            <a:r>
              <a:rPr lang="en-US" dirty="0" smtClean="0"/>
              <a:t>.”</a:t>
            </a:r>
            <a:endParaRPr lang="en-US" dirty="0" smtClean="0"/>
          </a:p>
          <a:p>
            <a:pPr fontAlgn="base"/>
            <a:r>
              <a:rPr lang="en-US" dirty="0" smtClean="0"/>
              <a:t>“There was no contention in the land.”</a:t>
            </a:r>
          </a:p>
          <a:p>
            <a:pPr fontAlgn="base"/>
            <a:r>
              <a:rPr lang="en-US" dirty="0" smtClean="0"/>
              <a:t>“The love of God … did dwell in the hearts of the people.”</a:t>
            </a:r>
          </a:p>
          <a:p>
            <a:pPr fontAlgn="base"/>
            <a:r>
              <a:rPr lang="en-US" dirty="0" smtClean="0"/>
              <a:t>“There were no </a:t>
            </a:r>
            <a:r>
              <a:rPr lang="en-US" dirty="0" err="1" smtClean="0"/>
              <a:t>envyings</a:t>
            </a:r>
            <a:r>
              <a:rPr lang="en-US" dirty="0" smtClean="0"/>
              <a:t>.”</a:t>
            </a:r>
          </a:p>
          <a:p>
            <a:pPr fontAlgn="base"/>
            <a:r>
              <a:rPr lang="en-US" dirty="0" smtClean="0"/>
              <a:t>“There were no … tumults [rioting].”</a:t>
            </a:r>
          </a:p>
          <a:p>
            <a:pPr fontAlgn="base"/>
            <a:r>
              <a:rPr lang="en-US" dirty="0" smtClean="0"/>
              <a:t>“There were no … </a:t>
            </a:r>
            <a:r>
              <a:rPr lang="en-US" dirty="0" err="1" smtClean="0"/>
              <a:t>lyings</a:t>
            </a:r>
            <a:r>
              <a:rPr lang="en-US" dirty="0" smtClean="0"/>
              <a:t>.”</a:t>
            </a:r>
          </a:p>
          <a:p>
            <a:pPr fontAlgn="base"/>
            <a:r>
              <a:rPr lang="en-US" dirty="0" smtClean="0"/>
              <a:t>“There were no robbers.”</a:t>
            </a:r>
          </a:p>
          <a:p>
            <a:pPr fontAlgn="base"/>
            <a:r>
              <a:rPr lang="en-US" dirty="0" smtClean="0"/>
              <a:t>“There were … [no] murderers.”</a:t>
            </a:r>
          </a:p>
          <a:p>
            <a:pPr fontAlgn="base"/>
            <a:r>
              <a:rPr lang="en-US" dirty="0" smtClean="0"/>
              <a:t>“They were in one, the children of Christ.”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464</Words>
  <Application>Microsoft Office PowerPoint</Application>
  <PresentationFormat>Custom</PresentationFormat>
  <Paragraphs>79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blau</dc:creator>
  <cp:lastModifiedBy>lblau</cp:lastModifiedBy>
  <cp:revision>39</cp:revision>
  <dcterms:created xsi:type="dcterms:W3CDTF">2016-05-16T13:36:31Z</dcterms:created>
  <dcterms:modified xsi:type="dcterms:W3CDTF">2016-09-14T12:38:48Z</dcterms:modified>
</cp:coreProperties>
</file>