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1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6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0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3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BE9A-7521-46BC-A09D-EC2A7978DF41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B524-A198-43E8-AF72-3F1B5C17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A6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22273" y="244848"/>
            <a:ext cx="6490042" cy="1107996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de-DE" sz="2400" dirty="0">
                <a:latin typeface="Comic Sans MS" panose="030F0702030302020204" pitchFamily="66" charset="0"/>
              </a:rPr>
              <a:t>Glaube </a:t>
            </a:r>
            <a:r>
              <a:rPr lang="de-DE" sz="2400" dirty="0" smtClean="0">
                <a:latin typeface="Comic Sans MS" panose="030F0702030302020204" pitchFamily="66" charset="0"/>
              </a:rPr>
              <a:t>ist wenn man etwas erhofft, was man doch nicht sieht</a:t>
            </a:r>
            <a:endParaRPr lang="de-DE" sz="2400" dirty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94" y="425470"/>
            <a:ext cx="27152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Primarvereinigung Leitfaden 4: Das </a:t>
            </a:r>
            <a:r>
              <a:rPr lang="de-DE" sz="1400" i="1"/>
              <a:t>Buch </a:t>
            </a:r>
            <a:r>
              <a:rPr lang="de-DE" sz="1400" i="1" smtClean="0"/>
              <a:t>Mormon </a:t>
            </a:r>
            <a:r>
              <a:rPr lang="en-US" sz="1400" smtClean="0"/>
              <a:t>Lektion</a:t>
            </a:r>
            <a:r>
              <a:rPr lang="en-US" sz="1400" dirty="0" smtClean="0"/>
              <a:t> 43</a:t>
            </a:r>
          </a:p>
          <a:p>
            <a:pPr fontAlgn="base"/>
            <a:r>
              <a:rPr lang="de-DE" sz="1400" dirty="0"/>
              <a:t>Moroni fordert zum Glauben an Jesus Christus auf</a:t>
            </a:r>
          </a:p>
          <a:p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9513171" y="1744297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Nephi</a:t>
            </a:r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AutoNum type="arabicPlain" startAt="5"/>
            </a:pP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zweitausend jungen Krieger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Hauptmann </a:t>
            </a:r>
            <a:r>
              <a:rPr lang="de-DE" sz="1200" dirty="0">
                <a:latin typeface="Comic Sans MS" panose="030F0702030302020204" pitchFamily="66" charset="0"/>
              </a:rPr>
              <a:t>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Lehi </a:t>
            </a:r>
            <a:r>
              <a:rPr lang="de-DE" sz="1200" dirty="0">
                <a:latin typeface="Comic Sans MS" panose="030F0702030302020204" pitchFamily="66" charset="0"/>
              </a:rPr>
              <a:t>und seine </a:t>
            </a:r>
            <a:r>
              <a:rPr lang="de-DE" sz="1200" dirty="0" smtClean="0">
                <a:latin typeface="Comic Sans MS" panose="030F0702030302020204" pitchFamily="66" charset="0"/>
              </a:rPr>
              <a:t>Familie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Nephi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Jareds </a:t>
            </a:r>
            <a:r>
              <a:rPr lang="de-DE" sz="1200" dirty="0">
                <a:latin typeface="Comic Sans MS" panose="030F0702030302020204" pitchFamily="66" charset="0"/>
              </a:rPr>
              <a:t>Bruder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drei nephitischen </a:t>
            </a:r>
            <a:r>
              <a:rPr lang="de-DE" sz="1200" dirty="0" smtClean="0">
                <a:latin typeface="Comic Sans MS" panose="030F0702030302020204" pitchFamily="66" charset="0"/>
              </a:rPr>
              <a:t>Jünger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Ischmael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068" y="1597691"/>
            <a:ext cx="93069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habe den ganzen Tag und die ganze Nacht gebetet, weil ich so großen Glauben an Jesus Christus hatte.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mein Glaube so groß war, ist meinem Sohn und den vier Söhnen Mosias ein Engel erschienen, um sie zur Umkehr aufzurufen.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bediente mich einer speziellen Fahne, um mein Volk zu bewegen, an Jesus Christus zu glauben und für seine Freiheit und seine Familien zu kämpfen.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ich so großen Glauben besaß, begleitete ich Lehi und seine Familie zusammen mit meiner Familie in die Wildnis.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war so groß, daß ich nach Jerusalem zurückkehrte, um die Messingplatten zu holen.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ließ mich seinen Finger und dann seinen ganzen Körper sehen.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Unsere Mütter haben uns gelehrt, an Jesus Christus zu glauben, und dieser Glaube hat uns davor bewahrt, im Kampf zu fallen.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und der Wunsch, sein Evangelium zu verkündigen, haben mir geholfen, eine Räuberbande in die Flucht zu schlagen, die König Lamonis Schafe töten wollte.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 Glaube hat ein ganzes Gefängnis einstürzen lassen.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Als man uns in Gefängnis warf, waren wir wegen unseres Glaubens von Feuer </a:t>
            </a:r>
            <a:r>
              <a:rPr lang="de-DE" sz="1200" dirty="0" smtClean="0">
                <a:latin typeface="Comic Sans MS" panose="030F0702030302020204" pitchFamily="66" charset="0"/>
              </a:rPr>
              <a:t>umschlossen</a:t>
            </a: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unser Glaube an Jesus Christus so groß ist, werden wir den Tod nicht schmecken.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Wir wurden vom Liahona in das verheißene Land geführt, und zwar gemäß unserem Glauben an Jesus Christus</a:t>
            </a:r>
            <a:r>
              <a:rPr lang="de-DE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93382">
            <a:off x="6121010" y="1756074"/>
            <a:ext cx="389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Antworten</a:t>
            </a:r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en-US" sz="4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068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068" y="1410355"/>
            <a:ext cx="930696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habe den ganzen Tag und die ganze Nacht gebetet, weil ich so großen Glauben an Jesus Christus hatte.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mein Glaube so groß war, ist meinem Sohn und den vier Söhnen Mosias ein Engel erschienen, um sie zur Umkehr aufzurufen.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Ich bediente mich einer speziellen Fahne, um mein Volk zu bewegen, an Jesus Christus zu glauben und für seine Freiheit und seine Familien zu kämpfen.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ich so großen Glauben besaß, begleitete ich Lehi und seine Familie zusammen mit meiner Familie in die Wildnis.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war so groß, daß ich nach Jerusalem zurückkehrte, um die Messingplatten zu holen.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ließ mich seinen Finger und dann seinen ganzen Körper sehen.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Unsere Mütter haben uns gelehrt, an Jesus Christus zu glauben, und dieser Glaube hat uns davor bewahrt, im Kampf zu fallen.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Mein Glaube an Jesus Christus und der Wunsch, sein Evangelium zu verkündigen, haben mir geholfen, eine Räuberbande in die Flucht zu schlagen, die König Lamonis Schafe töten wollte.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Unser Glaube hat ein ganzes Gefängnis einstürzen lassen.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Als man uns in Gefängnis warf, waren wir wegen unseres Glaubens von Feuer </a:t>
            </a:r>
            <a:r>
              <a:rPr lang="de-DE" sz="1200" dirty="0" smtClean="0">
                <a:latin typeface="Comic Sans MS" panose="030F0702030302020204" pitchFamily="66" charset="0"/>
              </a:rPr>
              <a:t>umschlossen</a:t>
            </a: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Weil unser Glaube an Jesus Christus so groß ist, werden wir den Tod nicht schmecken. </a:t>
            </a:r>
            <a:endParaRPr lang="de-DE" sz="1200" dirty="0" smtClean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endParaRPr lang="de-DE" sz="1200" dirty="0">
              <a:latin typeface="Comic Sans MS" panose="030F0702030302020204" pitchFamily="66" charset="0"/>
            </a:endParaRPr>
          </a:p>
          <a:p>
            <a:pPr marL="228600" indent="-228600" fontAlgn="base">
              <a:buFont typeface="+mj-lt"/>
              <a:buAutoNum type="arabicPeriod"/>
            </a:pPr>
            <a:r>
              <a:rPr lang="de-DE" sz="1200" dirty="0">
                <a:latin typeface="Comic Sans MS" panose="030F0702030302020204" pitchFamily="66" charset="0"/>
              </a:rPr>
              <a:t>Wir wurden vom Liahona in das verheißene Land geführt, und zwar gemäß unserem Glauben an Jesus Christus</a:t>
            </a:r>
            <a:r>
              <a:rPr lang="de-DE" sz="1200" dirty="0" smtClean="0">
                <a:latin typeface="Comic Sans MS" panose="030F0702030302020204" pitchFamily="66" charset="0"/>
              </a:rPr>
              <a:t>.</a:t>
            </a:r>
          </a:p>
          <a:p>
            <a:pPr marL="228600" indent="-228600" fontAlgn="base">
              <a:buFont typeface="+mj-lt"/>
              <a:buAutoNum type="arabicPeriod"/>
            </a:pP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88030" y="1757983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Nephi</a:t>
            </a:r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AutoNum type="arabicPlain" startAt="5"/>
            </a:pP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zweitausend jungen Krieger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Hauptmann </a:t>
            </a:r>
            <a:r>
              <a:rPr lang="de-DE" sz="1200" dirty="0">
                <a:latin typeface="Comic Sans MS" panose="030F0702030302020204" pitchFamily="66" charset="0"/>
              </a:rPr>
              <a:t>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Lehi </a:t>
            </a:r>
            <a:r>
              <a:rPr lang="de-DE" sz="1200" dirty="0">
                <a:latin typeface="Comic Sans MS" panose="030F0702030302020204" pitchFamily="66" charset="0"/>
              </a:rPr>
              <a:t>und seine </a:t>
            </a:r>
            <a:r>
              <a:rPr lang="de-DE" sz="1200" dirty="0" smtClean="0">
                <a:latin typeface="Comic Sans MS" panose="030F0702030302020204" pitchFamily="66" charset="0"/>
              </a:rPr>
              <a:t>Familie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Nephi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Jareds </a:t>
            </a:r>
            <a:r>
              <a:rPr lang="de-DE" sz="1200" dirty="0">
                <a:latin typeface="Comic Sans MS" panose="030F0702030302020204" pitchFamily="66" charset="0"/>
              </a:rPr>
              <a:t>Bruder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drei nephitischen </a:t>
            </a:r>
            <a:r>
              <a:rPr lang="de-DE" sz="1200" dirty="0" smtClean="0">
                <a:latin typeface="Comic Sans MS" panose="030F0702030302020204" pitchFamily="66" charset="0"/>
              </a:rPr>
              <a:t>Jünger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___ </a:t>
            </a:r>
            <a:r>
              <a:rPr lang="de-DE" sz="1200" dirty="0" smtClean="0">
                <a:latin typeface="Comic Sans MS" panose="030F0702030302020204" pitchFamily="66" charset="0"/>
              </a:rPr>
              <a:t>Ischmael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5027" y="228493"/>
            <a:ext cx="6490042" cy="1107996"/>
          </a:xfrm>
          <a:prstGeom prst="rect">
            <a:avLst/>
          </a:prstGeom>
          <a:ln w="38100"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 fontAlgn="base"/>
            <a:r>
              <a:rPr lang="de-DE" sz="2400" dirty="0">
                <a:latin typeface="Comic Sans MS" panose="030F0702030302020204" pitchFamily="66" charset="0"/>
              </a:rPr>
              <a:t>Glaube </a:t>
            </a:r>
            <a:r>
              <a:rPr lang="de-DE" sz="2400" dirty="0" smtClean="0">
                <a:latin typeface="Comic Sans MS" panose="030F0702030302020204" pitchFamily="66" charset="0"/>
              </a:rPr>
              <a:t>ist wenn man etwas erhofft, was man doch nicht sieht</a:t>
            </a:r>
            <a:endParaRPr lang="de-DE" sz="2400" dirty="0">
              <a:latin typeface="Comic Sans MS" panose="030F0702030302020204" pitchFamily="66" charset="0"/>
            </a:endParaRPr>
          </a:p>
          <a:p>
            <a:pPr algn="ctr"/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Ether </a:t>
            </a:r>
            <a:r>
              <a:rPr lang="en-US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12:6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085" y="99588"/>
            <a:ext cx="1548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085" y="640936"/>
            <a:ext cx="2578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9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Amulek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AutoNum type="arabicPlain" startAt="5"/>
            </a:pP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Nephi</a:t>
            </a:r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marL="228600" indent="-228600" fontAlgn="base">
              <a:buAutoNum type="arabicPlain" startAt="5"/>
            </a:pP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11 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zweitausend jungen Krieger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   </a:t>
            </a:r>
            <a:r>
              <a:rPr lang="en-US" sz="1200" dirty="0" err="1" smtClean="0">
                <a:solidFill>
                  <a:srgbClr val="333333"/>
                </a:solidFill>
                <a:latin typeface="Comic Sans MS" panose="030F0702030302020204" pitchFamily="66" charset="0"/>
              </a:rPr>
              <a:t>Enos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3   </a:t>
            </a:r>
            <a:r>
              <a:rPr lang="de-DE" sz="1200" dirty="0" smtClean="0">
                <a:latin typeface="Comic Sans MS" panose="030F0702030302020204" pitchFamily="66" charset="0"/>
              </a:rPr>
              <a:t>Hauptmann </a:t>
            </a:r>
            <a:r>
              <a:rPr lang="de-DE" sz="1200" dirty="0">
                <a:latin typeface="Comic Sans MS" panose="030F0702030302020204" pitchFamily="66" charset="0"/>
              </a:rPr>
              <a:t>Moroni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12  </a:t>
            </a:r>
            <a:r>
              <a:rPr lang="de-DE" sz="1200" dirty="0" smtClean="0">
                <a:latin typeface="Comic Sans MS" panose="030F0702030302020204" pitchFamily="66" charset="0"/>
              </a:rPr>
              <a:t>Lehi </a:t>
            </a:r>
            <a:r>
              <a:rPr lang="de-DE" sz="1200" dirty="0">
                <a:latin typeface="Comic Sans MS" panose="030F0702030302020204" pitchFamily="66" charset="0"/>
              </a:rPr>
              <a:t>und seine </a:t>
            </a:r>
            <a:r>
              <a:rPr lang="de-DE" sz="1200" dirty="0" smtClean="0">
                <a:latin typeface="Comic Sans MS" panose="030F0702030302020204" pitchFamily="66" charset="0"/>
              </a:rPr>
              <a:t>Familie</a:t>
            </a:r>
            <a:endParaRPr lang="de-DE" sz="1200" dirty="0">
              <a:latin typeface="Comic Sans MS" panose="030F0702030302020204" pitchFamily="66" charset="0"/>
            </a:endParaRPr>
          </a:p>
          <a:p>
            <a:pPr fontAlgn="base"/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10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Nephi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and Lehi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2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Alma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6   </a:t>
            </a:r>
            <a:r>
              <a:rPr lang="de-DE" sz="1200" dirty="0" smtClean="0">
                <a:latin typeface="Comic Sans MS" panose="030F0702030302020204" pitchFamily="66" charset="0"/>
              </a:rPr>
              <a:t>Jareds </a:t>
            </a:r>
            <a:r>
              <a:rPr lang="de-DE" sz="1200" dirty="0">
                <a:latin typeface="Comic Sans MS" panose="030F0702030302020204" pitchFamily="66" charset="0"/>
              </a:rPr>
              <a:t>Bruder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8   </a:t>
            </a:r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Ammon</a:t>
            </a:r>
            <a:endParaRPr lang="en-US" sz="1200" dirty="0" smtClean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7   </a:t>
            </a:r>
            <a:r>
              <a:rPr lang="de-DE" sz="1200" dirty="0" smtClean="0">
                <a:latin typeface="Comic Sans MS" panose="030F0702030302020204" pitchFamily="66" charset="0"/>
              </a:rPr>
              <a:t>Die </a:t>
            </a:r>
            <a:r>
              <a:rPr lang="de-DE" sz="1200" dirty="0">
                <a:latin typeface="Comic Sans MS" panose="030F0702030302020204" pitchFamily="66" charset="0"/>
              </a:rPr>
              <a:t>drei nephitischen </a:t>
            </a:r>
            <a:r>
              <a:rPr lang="de-DE" sz="1200" dirty="0" smtClean="0">
                <a:latin typeface="Comic Sans MS" panose="030F0702030302020204" pitchFamily="66" charset="0"/>
              </a:rPr>
              <a:t>Jünger</a:t>
            </a:r>
          </a:p>
          <a:p>
            <a:pPr fontAlgn="base"/>
            <a:endParaRPr lang="en-US" sz="12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en-US" sz="1200" dirty="0" smtClean="0">
                <a:solidFill>
                  <a:srgbClr val="333333"/>
                </a:solidFill>
                <a:latin typeface="Comic Sans MS" panose="030F0702030302020204" pitchFamily="66" charset="0"/>
              </a:rPr>
              <a:t>4   </a:t>
            </a:r>
            <a:r>
              <a:rPr lang="de-DE" sz="1200" dirty="0" smtClean="0">
                <a:latin typeface="Comic Sans MS" panose="030F0702030302020204" pitchFamily="66" charset="0"/>
              </a:rPr>
              <a:t>Ischmael</a:t>
            </a:r>
            <a:endParaRPr lang="en-US" sz="1200" b="0" i="0" dirty="0">
              <a:solidFill>
                <a:srgbClr val="333333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819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658</Words>
  <Application>Microsoft Office PowerPoint</Application>
  <PresentationFormat>Widescreen</PresentationFormat>
  <Paragraphs>123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5</cp:revision>
  <dcterms:created xsi:type="dcterms:W3CDTF">2016-10-29T17:07:49Z</dcterms:created>
  <dcterms:modified xsi:type="dcterms:W3CDTF">2016-10-29T22:11:16Z</dcterms:modified>
</cp:coreProperties>
</file>