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6" r:id="rId4"/>
    <p:sldId id="262" r:id="rId5"/>
    <p:sldId id="263" r:id="rId6"/>
    <p:sldId id="258" r:id="rId7"/>
    <p:sldId id="259" r:id="rId8"/>
    <p:sldId id="260" r:id="rId9"/>
    <p:sldId id="264" r:id="rId10"/>
    <p:sldId id="265" r:id="rId11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0" autoAdjust="0"/>
    <p:restoredTop sz="94660"/>
  </p:normalViewPr>
  <p:slideViewPr>
    <p:cSldViewPr snapToGrid="0">
      <p:cViewPr varScale="1">
        <p:scale>
          <a:sx n="45" d="100"/>
          <a:sy n="45" d="100"/>
        </p:scale>
        <p:origin x="20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96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8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02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96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9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93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6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96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80B9-DB72-48F1-93B7-917A31C38F5A}" type="datetimeFigureOut">
              <a:rPr lang="en-US" smtClean="0"/>
              <a:t>12/27/2016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814D7-4DC3-4383-B29B-BEFEB9AF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0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adFill flip="none" rotWithShape="1">
                <a:gsLst>
                  <a:gs pos="0">
                    <a:srgbClr val="DB7F23">
                      <a:shade val="30000"/>
                      <a:satMod val="115000"/>
                    </a:srgbClr>
                  </a:gs>
                  <a:gs pos="50000">
                    <a:srgbClr val="DB7F23">
                      <a:shade val="67500"/>
                      <a:satMod val="115000"/>
                    </a:srgbClr>
                  </a:gs>
                  <a:gs pos="100000">
                    <a:srgbClr val="DB7F2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1997293" y="5554604"/>
              <a:ext cx="1832357" cy="48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Restoration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pic>
        <p:nvPicPr>
          <p:cNvPr id="24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9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" name="Group 29"/>
            <p:cNvGrpSpPr/>
            <p:nvPr/>
          </p:nvGrpSpPr>
          <p:grpSpPr>
            <a:xfrm>
              <a:off x="9939354" y="4893920"/>
              <a:ext cx="1331259" cy="1350027"/>
              <a:chOff x="7301753" y="2977471"/>
              <a:chExt cx="1331259" cy="1350027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301753" y="3190819"/>
                <a:ext cx="13312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6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Priesthood authority from God</a:t>
                </a:r>
                <a:endParaRPr lang="en-US" sz="16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4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34"/>
            <p:cNvGrpSpPr/>
            <p:nvPr/>
          </p:nvGrpSpPr>
          <p:grpSpPr>
            <a:xfrm>
              <a:off x="985796" y="-1466032"/>
              <a:ext cx="1331259" cy="1236085"/>
              <a:chOff x="7319642" y="3010264"/>
              <a:chExt cx="1331259" cy="123608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7399698" y="3010264"/>
                <a:ext cx="1135367" cy="12360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319642" y="3084085"/>
                <a:ext cx="133125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Living Prophets and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Apostles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9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3299366" y="2254002"/>
              <a:ext cx="1331259" cy="1350027"/>
              <a:chOff x="7302914" y="2977471"/>
              <a:chExt cx="1331259" cy="135002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302914" y="3219980"/>
                <a:ext cx="133125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4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Ordinances done as Jesus taught</a:t>
                </a:r>
                <a:endParaRPr lang="en-US" sz="14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941273" y="6482334"/>
            <a:ext cx="1331259" cy="1350027"/>
            <a:chOff x="3745847" y="2296653"/>
            <a:chExt cx="1331259" cy="1350027"/>
          </a:xfrm>
        </p:grpSpPr>
        <p:sp>
          <p:nvSpPr>
            <p:cNvPr id="46" name="Oval 45"/>
            <p:cNvSpPr/>
            <p:nvPr/>
          </p:nvSpPr>
          <p:spPr>
            <a:xfrm>
              <a:off x="3802889" y="2296653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45847" y="2384364"/>
              <a:ext cx="133125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rPr>
                <a:t>Heavenly Father, Jesus Christ, and the Holy Ghost are 3 separate personages</a:t>
              </a:r>
              <a:endPara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4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4003213" y="1064586"/>
              <a:ext cx="949254" cy="962637"/>
              <a:chOff x="7301753" y="2977471"/>
              <a:chExt cx="1331259" cy="135002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301753" y="3244334"/>
                <a:ext cx="1331259" cy="647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Ongoing revelation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444917" y="1227330"/>
            <a:ext cx="49720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Primary 5: D&amp;C and Church History</a:t>
            </a:r>
          </a:p>
          <a:p>
            <a:r>
              <a:rPr lang="en-US" dirty="0" smtClean="0"/>
              <a:t>Lesson 2</a:t>
            </a:r>
          </a:p>
          <a:p>
            <a:r>
              <a:rPr lang="en-US" dirty="0"/>
              <a:t>The Apostasy and the Need for the Restoration of Jesus Christ’s Church</a:t>
            </a:r>
          </a:p>
          <a:p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20220111">
            <a:off x="1536392" y="4604818"/>
            <a:ext cx="2719014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sample</a:t>
            </a:r>
            <a:endParaRPr lang="en-US" sz="6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16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998315" y="6482334"/>
            <a:ext cx="1240025" cy="13500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  <a:grpFill/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131460" y="5538656"/>
              <a:ext cx="1451065" cy="4834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Apostasy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5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Oval 26"/>
            <p:cNvSpPr/>
            <p:nvPr/>
          </p:nvSpPr>
          <p:spPr>
            <a:xfrm>
              <a:off x="9963353" y="4893920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0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Oval 31"/>
            <p:cNvSpPr/>
            <p:nvPr/>
          </p:nvSpPr>
          <p:spPr>
            <a:xfrm>
              <a:off x="1065852" y="-1478468"/>
              <a:ext cx="1135368" cy="1236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5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Oval 36"/>
            <p:cNvSpPr/>
            <p:nvPr/>
          </p:nvSpPr>
          <p:spPr>
            <a:xfrm>
              <a:off x="3322204" y="2254002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0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Oval 41"/>
            <p:cNvSpPr/>
            <p:nvPr/>
          </p:nvSpPr>
          <p:spPr>
            <a:xfrm>
              <a:off x="4020328" y="1064586"/>
              <a:ext cx="884200" cy="9626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48216" y="6272830"/>
            <a:ext cx="1793036" cy="2037541"/>
            <a:chOff x="695816" y="6120430"/>
            <a:chExt cx="1793036" cy="2037541"/>
          </a:xfrm>
        </p:grpSpPr>
        <p:pic>
          <p:nvPicPr>
            <p:cNvPr id="38" name="Picture 6" descr="Snow Flake Clip 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98736">
              <a:off x="695816" y="6120430"/>
              <a:ext cx="1793036" cy="2037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Oval 40"/>
            <p:cNvSpPr/>
            <p:nvPr/>
          </p:nvSpPr>
          <p:spPr>
            <a:xfrm>
              <a:off x="998315" y="6482334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5483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adFill flip="none" rotWithShape="1">
                <a:gsLst>
                  <a:gs pos="0">
                    <a:srgbClr val="DB7F23">
                      <a:shade val="30000"/>
                      <a:satMod val="115000"/>
                    </a:srgbClr>
                  </a:gs>
                  <a:gs pos="50000">
                    <a:srgbClr val="DB7F23">
                      <a:shade val="67500"/>
                      <a:satMod val="115000"/>
                    </a:srgbClr>
                  </a:gs>
                  <a:gs pos="100000">
                    <a:srgbClr val="DB7F2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1997293" y="5554604"/>
              <a:ext cx="1832357" cy="48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Restoration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pic>
        <p:nvPicPr>
          <p:cNvPr id="24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9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" name="Group 29"/>
            <p:cNvGrpSpPr/>
            <p:nvPr/>
          </p:nvGrpSpPr>
          <p:grpSpPr>
            <a:xfrm>
              <a:off x="9939354" y="4893920"/>
              <a:ext cx="1331259" cy="1350027"/>
              <a:chOff x="7301753" y="2977471"/>
              <a:chExt cx="1331259" cy="1350027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301753" y="3190819"/>
                <a:ext cx="13312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6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Priesthood authority from God</a:t>
                </a:r>
                <a:endParaRPr lang="en-US" sz="16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4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34"/>
            <p:cNvGrpSpPr/>
            <p:nvPr/>
          </p:nvGrpSpPr>
          <p:grpSpPr>
            <a:xfrm>
              <a:off x="985796" y="-1466032"/>
              <a:ext cx="1331259" cy="1236085"/>
              <a:chOff x="7319642" y="3010264"/>
              <a:chExt cx="1331259" cy="123608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7399698" y="3010264"/>
                <a:ext cx="1135367" cy="12360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319642" y="3084085"/>
                <a:ext cx="133125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Living Prophets and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Apostles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9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3299366" y="2254002"/>
              <a:ext cx="1331259" cy="1350027"/>
              <a:chOff x="7302914" y="2977471"/>
              <a:chExt cx="1331259" cy="135002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302914" y="3219980"/>
                <a:ext cx="133125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4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Ordinances done as Jesus taught</a:t>
                </a:r>
                <a:endParaRPr lang="en-US" sz="14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941273" y="6482334"/>
            <a:ext cx="1331259" cy="1350027"/>
            <a:chOff x="3745847" y="2296653"/>
            <a:chExt cx="1331259" cy="1350027"/>
          </a:xfrm>
        </p:grpSpPr>
        <p:sp>
          <p:nvSpPr>
            <p:cNvPr id="46" name="Oval 45"/>
            <p:cNvSpPr/>
            <p:nvPr/>
          </p:nvSpPr>
          <p:spPr>
            <a:xfrm>
              <a:off x="3802889" y="2296653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45847" y="2384364"/>
              <a:ext cx="133125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rPr>
                <a:t>Heavenly Father, Jesus Christ, and the Holy Ghost are 3 separate personages</a:t>
              </a:r>
              <a:endPara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4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4003213" y="1064586"/>
              <a:ext cx="949254" cy="962637"/>
              <a:chOff x="7301753" y="2977471"/>
              <a:chExt cx="1331259" cy="135002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301753" y="3244334"/>
                <a:ext cx="1331259" cy="647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Ongoing revelation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648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adFill flip="none" rotWithShape="1">
                <a:gsLst>
                  <a:gs pos="0">
                    <a:srgbClr val="DB7F23">
                      <a:shade val="30000"/>
                      <a:satMod val="115000"/>
                    </a:srgbClr>
                  </a:gs>
                  <a:gs pos="50000">
                    <a:srgbClr val="DB7F23">
                      <a:shade val="67500"/>
                      <a:satMod val="115000"/>
                    </a:srgbClr>
                  </a:gs>
                  <a:gs pos="100000">
                    <a:srgbClr val="DB7F2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131460" y="5538656"/>
              <a:ext cx="1451065" cy="48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Apostasy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5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9917735" y="4893920"/>
              <a:ext cx="1331259" cy="1350027"/>
              <a:chOff x="7280134" y="2977471"/>
              <a:chExt cx="1331259" cy="1350027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280134" y="3042466"/>
                <a:ext cx="133125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Heavenly Father, Jesus Christ, and the Holy Ghost thought to be one spirit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0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987841" y="-1478468"/>
              <a:ext cx="1331259" cy="1236085"/>
              <a:chOff x="7321687" y="2997828"/>
              <a:chExt cx="1331259" cy="123608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7399698" y="2997828"/>
                <a:ext cx="1135368" cy="12360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321687" y="3196205"/>
                <a:ext cx="1331259" cy="8291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Priesthood</a:t>
                </a:r>
              </a:p>
              <a:p>
                <a:pPr algn="ctr" fontAlgn="base"/>
                <a:r>
                  <a:rPr lang="en-US" sz="1200" dirty="0" smtClean="0">
                    <a:solidFill>
                      <a:srgbClr val="333333"/>
                    </a:solidFill>
                    <a:latin typeface="Comic Sans MS" panose="030F0702030302020204" pitchFamily="66" charset="0"/>
                  </a:rPr>
                  <a:t>taken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away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5" name="Picture 20" descr="snowflake icon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35"/>
            <p:cNvGrpSpPr/>
            <p:nvPr/>
          </p:nvGrpSpPr>
          <p:grpSpPr>
            <a:xfrm>
              <a:off x="3298205" y="2254002"/>
              <a:ext cx="1331259" cy="1350027"/>
              <a:chOff x="7301753" y="2977471"/>
              <a:chExt cx="1331259" cy="1350027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301753" y="3244333"/>
                <a:ext cx="1331259" cy="845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4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No living prophets or apostles</a:t>
                </a:r>
                <a:endParaRPr lang="en-US" sz="14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0" name="Picture 22" descr="Snowflake ico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4008448" y="1064586"/>
              <a:ext cx="949254" cy="962637"/>
              <a:chOff x="7309095" y="2977471"/>
              <a:chExt cx="1331259" cy="1350027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309095" y="3125632"/>
                <a:ext cx="1331259" cy="90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No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More Revelation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695816" y="6120430"/>
            <a:ext cx="1793036" cy="2037541"/>
            <a:chOff x="695816" y="6120430"/>
            <a:chExt cx="1793036" cy="2037541"/>
          </a:xfrm>
        </p:grpSpPr>
        <p:pic>
          <p:nvPicPr>
            <p:cNvPr id="23" name="Picture 6" descr="Snow Flake Clip Art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98736">
              <a:off x="695816" y="6120430"/>
              <a:ext cx="1793036" cy="2037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Oval 44"/>
            <p:cNvSpPr/>
            <p:nvPr/>
          </p:nvSpPr>
          <p:spPr>
            <a:xfrm>
              <a:off x="998315" y="6482334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941273" y="6805434"/>
              <a:ext cx="13312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rPr>
                <a:t>Teachings and ordinances changed</a:t>
              </a:r>
              <a:endPara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99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  <a:grpFill/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1997293" y="5554604"/>
              <a:ext cx="1832357" cy="483449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Restoration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pic>
        <p:nvPicPr>
          <p:cNvPr id="24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9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0" name="Group 29"/>
            <p:cNvGrpSpPr/>
            <p:nvPr/>
          </p:nvGrpSpPr>
          <p:grpSpPr>
            <a:xfrm>
              <a:off x="9939354" y="4893920"/>
              <a:ext cx="1331259" cy="1350027"/>
              <a:chOff x="7301753" y="2977471"/>
              <a:chExt cx="1331259" cy="1350027"/>
            </a:xfrm>
          </p:grpSpPr>
          <p:sp>
            <p:nvSpPr>
              <p:cNvPr id="31" name="Oval 3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301753" y="3190819"/>
                <a:ext cx="1331259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6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Priesthood authority from God</a:t>
                </a:r>
                <a:endParaRPr lang="en-US" sz="16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4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5" name="Group 34"/>
            <p:cNvGrpSpPr/>
            <p:nvPr/>
          </p:nvGrpSpPr>
          <p:grpSpPr>
            <a:xfrm>
              <a:off x="985796" y="-1478468"/>
              <a:ext cx="1331259" cy="1236085"/>
              <a:chOff x="7319642" y="2997828"/>
              <a:chExt cx="1331259" cy="1236085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7399698" y="2997828"/>
                <a:ext cx="1135368" cy="12360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319642" y="3102861"/>
                <a:ext cx="1331259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Living Prophets and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Apostles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8" name="Group 37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9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0" name="Group 39"/>
            <p:cNvGrpSpPr/>
            <p:nvPr/>
          </p:nvGrpSpPr>
          <p:grpSpPr>
            <a:xfrm>
              <a:off x="3289835" y="2254002"/>
              <a:ext cx="1331259" cy="1350027"/>
              <a:chOff x="7293383" y="2977471"/>
              <a:chExt cx="1331259" cy="1350027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293383" y="3200867"/>
                <a:ext cx="1331259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4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Ordinances done as Jesus taught</a:t>
                </a:r>
                <a:endParaRPr lang="en-US" sz="14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941273" y="6482334"/>
            <a:ext cx="1331259" cy="1350027"/>
            <a:chOff x="3745847" y="2296653"/>
            <a:chExt cx="1331259" cy="1350027"/>
          </a:xfrm>
        </p:grpSpPr>
        <p:sp>
          <p:nvSpPr>
            <p:cNvPr id="46" name="Oval 45"/>
            <p:cNvSpPr/>
            <p:nvPr/>
          </p:nvSpPr>
          <p:spPr>
            <a:xfrm>
              <a:off x="3802889" y="2296653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745847" y="2384364"/>
              <a:ext cx="1331259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rPr>
                <a:t>Heavenly Father, Jesus Christ, and the Holy Ghost are 3 separate personages</a:t>
              </a:r>
              <a:endPara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4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5" name="Group 24"/>
            <p:cNvGrpSpPr/>
            <p:nvPr/>
          </p:nvGrpSpPr>
          <p:grpSpPr>
            <a:xfrm>
              <a:off x="4003213" y="1064586"/>
              <a:ext cx="949254" cy="962637"/>
              <a:chOff x="7301753" y="2977471"/>
              <a:chExt cx="1331259" cy="135002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7301753" y="3244334"/>
                <a:ext cx="1331259" cy="647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Ongoing revelation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0458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998315" y="6482334"/>
            <a:ext cx="1240025" cy="13500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  <a:grpFill/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131460" y="5538656"/>
              <a:ext cx="1451065" cy="4834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Apostasy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5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9917735" y="4893920"/>
              <a:ext cx="1331259" cy="1350027"/>
              <a:chOff x="7280134" y="2977471"/>
              <a:chExt cx="1331259" cy="1350027"/>
            </a:xfrm>
          </p:grpSpPr>
          <p:sp>
            <p:nvSpPr>
              <p:cNvPr id="27" name="Oval 26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7280134" y="3042466"/>
                <a:ext cx="1331259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Heavenly Father, Jesus Christ, and the Holy Ghost thought to be one spirit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0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1" name="Group 30"/>
            <p:cNvGrpSpPr/>
            <p:nvPr/>
          </p:nvGrpSpPr>
          <p:grpSpPr>
            <a:xfrm>
              <a:off x="987841" y="-1478468"/>
              <a:ext cx="1331259" cy="1236085"/>
              <a:chOff x="7321687" y="2997828"/>
              <a:chExt cx="1331259" cy="123608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7399698" y="2997828"/>
                <a:ext cx="1135368" cy="123608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321687" y="3196205"/>
                <a:ext cx="1331259" cy="8291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Priesthood</a:t>
                </a:r>
              </a:p>
              <a:p>
                <a:pPr algn="ctr" fontAlgn="base"/>
                <a:r>
                  <a:rPr lang="en-US" sz="1200" dirty="0" smtClean="0">
                    <a:solidFill>
                      <a:srgbClr val="333333"/>
                    </a:solidFill>
                    <a:latin typeface="Comic Sans MS" panose="030F0702030302020204" pitchFamily="66" charset="0"/>
                  </a:rPr>
                  <a:t>taken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away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5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36" name="Group 35"/>
            <p:cNvGrpSpPr/>
            <p:nvPr/>
          </p:nvGrpSpPr>
          <p:grpSpPr>
            <a:xfrm>
              <a:off x="3298205" y="2254002"/>
              <a:ext cx="1331259" cy="1350027"/>
              <a:chOff x="7301753" y="2977471"/>
              <a:chExt cx="1331259" cy="1350027"/>
            </a:xfrm>
          </p:grpSpPr>
          <p:sp>
            <p:nvSpPr>
              <p:cNvPr id="37" name="Oval 36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301753" y="3244333"/>
                <a:ext cx="1331259" cy="845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4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No living prophets or apostles</a:t>
                </a:r>
                <a:endParaRPr lang="en-US" sz="14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0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1" name="Group 40"/>
            <p:cNvGrpSpPr/>
            <p:nvPr/>
          </p:nvGrpSpPr>
          <p:grpSpPr>
            <a:xfrm>
              <a:off x="4008448" y="1064586"/>
              <a:ext cx="949254" cy="962637"/>
              <a:chOff x="7309095" y="2977471"/>
              <a:chExt cx="1331259" cy="1350027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7325752" y="2977471"/>
                <a:ext cx="1240025" cy="135002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309095" y="3125632"/>
                <a:ext cx="1331259" cy="906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No </a:t>
                </a:r>
              </a:p>
              <a:p>
                <a:pPr algn="ctr" fontAlgn="base"/>
                <a:r>
                  <a:rPr lang="en-US" sz="1200" b="0" i="0" dirty="0" smtClean="0">
                    <a:solidFill>
                      <a:srgbClr val="333333"/>
                    </a:solidFill>
                    <a:effectLst/>
                    <a:latin typeface="Comic Sans MS" panose="030F0702030302020204" pitchFamily="66" charset="0"/>
                  </a:rPr>
                  <a:t>More Revelation</a:t>
                </a:r>
                <a:endPara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endParaRPr>
              </a:p>
            </p:txBody>
          </p:sp>
        </p:grpSp>
      </p:grpSp>
      <p:grpSp>
        <p:nvGrpSpPr>
          <p:cNvPr id="47" name="Group 46"/>
          <p:cNvGrpSpPr/>
          <p:nvPr/>
        </p:nvGrpSpPr>
        <p:grpSpPr>
          <a:xfrm>
            <a:off x="848216" y="6272830"/>
            <a:ext cx="1793036" cy="2037541"/>
            <a:chOff x="695816" y="6120430"/>
            <a:chExt cx="1793036" cy="2037541"/>
          </a:xfrm>
        </p:grpSpPr>
        <p:pic>
          <p:nvPicPr>
            <p:cNvPr id="48" name="Picture 6" descr="Snow Flake Clip Art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98736">
              <a:off x="695816" y="6120430"/>
              <a:ext cx="1793036" cy="2037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Oval 48"/>
            <p:cNvSpPr/>
            <p:nvPr/>
          </p:nvSpPr>
          <p:spPr>
            <a:xfrm>
              <a:off x="998315" y="6482334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941273" y="6805434"/>
              <a:ext cx="1331259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200" b="0" i="0" dirty="0" smtClean="0">
                  <a:solidFill>
                    <a:srgbClr val="333333"/>
                  </a:solidFill>
                  <a:effectLst/>
                  <a:latin typeface="Comic Sans MS" panose="030F0702030302020204" pitchFamily="66" charset="0"/>
                </a:rPr>
                <a:t>Teachings and ordinances changed</a:t>
              </a:r>
              <a:endParaRPr lang="en-US" sz="1200" b="0" i="0" dirty="0" smtClean="0">
                <a:solidFill>
                  <a:srgbClr val="333333"/>
                </a:solidFill>
                <a:effectLst/>
                <a:latin typeface="Comic Sans MS" panose="030F0702030302020204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59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adFill flip="none" rotWithShape="1">
                <a:gsLst>
                  <a:gs pos="0">
                    <a:srgbClr val="DB7F23">
                      <a:shade val="30000"/>
                      <a:satMod val="115000"/>
                    </a:srgbClr>
                  </a:gs>
                  <a:gs pos="50000">
                    <a:srgbClr val="DB7F23">
                      <a:shade val="67500"/>
                      <a:satMod val="115000"/>
                    </a:srgbClr>
                  </a:gs>
                  <a:gs pos="100000">
                    <a:srgbClr val="DB7F2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1997293" y="5554604"/>
              <a:ext cx="1832357" cy="48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Restoration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pic>
        <p:nvPicPr>
          <p:cNvPr id="24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9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Oval 30"/>
            <p:cNvSpPr/>
            <p:nvPr/>
          </p:nvSpPr>
          <p:spPr>
            <a:xfrm>
              <a:off x="9963353" y="4893920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4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Oval 35"/>
            <p:cNvSpPr/>
            <p:nvPr/>
          </p:nvSpPr>
          <p:spPr>
            <a:xfrm>
              <a:off x="1065852" y="-1478468"/>
              <a:ext cx="1135368" cy="1236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9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Oval 40"/>
            <p:cNvSpPr/>
            <p:nvPr/>
          </p:nvSpPr>
          <p:spPr>
            <a:xfrm>
              <a:off x="3322204" y="2254002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998315" y="6482334"/>
            <a:ext cx="1240025" cy="13500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4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Oval 25"/>
            <p:cNvSpPr/>
            <p:nvPr/>
          </p:nvSpPr>
          <p:spPr>
            <a:xfrm>
              <a:off x="4020328" y="1064586"/>
              <a:ext cx="884200" cy="9626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1998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6" descr="Snow Flake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8736">
            <a:off x="695816" y="6120430"/>
            <a:ext cx="1793036" cy="203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Oval 44"/>
          <p:cNvSpPr/>
          <p:nvPr/>
        </p:nvSpPr>
        <p:spPr>
          <a:xfrm>
            <a:off x="998315" y="6482334"/>
            <a:ext cx="1240025" cy="135002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adFill flip="none" rotWithShape="1">
                <a:gsLst>
                  <a:gs pos="0">
                    <a:srgbClr val="DB7F23">
                      <a:shade val="30000"/>
                      <a:satMod val="115000"/>
                    </a:srgbClr>
                  </a:gs>
                  <a:gs pos="50000">
                    <a:srgbClr val="DB7F23">
                      <a:shade val="67500"/>
                      <a:satMod val="115000"/>
                    </a:srgbClr>
                  </a:gs>
                  <a:gs pos="100000">
                    <a:srgbClr val="DB7F23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solidFill>
                  <a:srgbClr val="FFFF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solidFill>
                  <a:srgbClr val="FFC00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2131460" y="5538656"/>
              <a:ext cx="1451065" cy="48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Apostasy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5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3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Oval 26"/>
            <p:cNvSpPr/>
            <p:nvPr/>
          </p:nvSpPr>
          <p:spPr>
            <a:xfrm>
              <a:off x="9963353" y="4893920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0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Oval 31"/>
            <p:cNvSpPr/>
            <p:nvPr/>
          </p:nvSpPr>
          <p:spPr>
            <a:xfrm>
              <a:off x="1065852" y="-1478468"/>
              <a:ext cx="1135368" cy="1236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5" name="Picture 20" descr="snowflake icon"/>
            <p:cNvPicPr>
              <a:picLocks noChangeAspect="1" noChangeArrowheads="1"/>
            </p:cNvPicPr>
            <p:nvPr/>
          </p:nvPicPr>
          <p:blipFill>
            <a:blip r:embed="rId5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Oval 36"/>
            <p:cNvSpPr/>
            <p:nvPr/>
          </p:nvSpPr>
          <p:spPr>
            <a:xfrm>
              <a:off x="3322204" y="2254002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0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Oval 41"/>
            <p:cNvSpPr/>
            <p:nvPr/>
          </p:nvSpPr>
          <p:spPr>
            <a:xfrm>
              <a:off x="4020328" y="1064586"/>
              <a:ext cx="884200" cy="9626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824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060" y="6589610"/>
            <a:ext cx="6238655" cy="369331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endParaRPr lang="en-US" b="0" i="0" dirty="0" smtClean="0">
              <a:solidFill>
                <a:srgbClr val="2A3753"/>
              </a:solidFill>
              <a:effectLst/>
              <a:latin typeface="Helam Slab"/>
            </a:endParaRPr>
          </a:p>
          <a:p>
            <a:pPr fontAlgn="base"/>
            <a:r>
              <a:rPr lang="en-US" dirty="0" smtClean="0">
                <a:solidFill>
                  <a:srgbClr val="333333"/>
                </a:solidFill>
                <a:latin typeface="Open Sans"/>
              </a:rPr>
              <a:t>APOSTASY PHRASES::</a:t>
            </a:r>
          </a:p>
          <a:p>
            <a:pPr fontAlgn="base"/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No more revelation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Priesthood taken away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No living prophets or apostles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Teachings and ordinances changed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Heavenly Father, Jesus Christ, and the Holy Ghost thought to be one spirit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060" y="3173290"/>
            <a:ext cx="6238654" cy="34163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RESTORATION </a:t>
            </a:r>
            <a:r>
              <a:rPr lang="en-US" dirty="0" smtClean="0">
                <a:solidFill>
                  <a:srgbClr val="333333"/>
                </a:solidFill>
                <a:latin typeface="Open Sans"/>
              </a:rPr>
              <a:t>PHRASES:</a:t>
            </a:r>
          </a:p>
          <a:p>
            <a:pPr fontAlgn="base"/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Ongoing revelation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Priesthood authority from God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Living prophets and apostles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Ordinances done as Jesus taught</a:t>
            </a:r>
          </a:p>
          <a:p>
            <a:pPr fontAlgn="base"/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fontAlgn="base"/>
            <a:r>
              <a:rPr lang="en-US" b="0" i="0" dirty="0" smtClean="0">
                <a:solidFill>
                  <a:srgbClr val="333333"/>
                </a:solidFill>
                <a:effectLst/>
                <a:latin typeface="Open Sans"/>
              </a:rPr>
              <a:t>Heavenly Father, Jesus Christ, and the Holy Ghost are three separate personages</a:t>
            </a:r>
            <a:endParaRPr lang="en-US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060" y="1466785"/>
            <a:ext cx="62386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Instructions:</a:t>
            </a:r>
          </a:p>
          <a:p>
            <a:r>
              <a:rPr lang="en-US" sz="1200" dirty="0" smtClean="0"/>
              <a:t>Pages 2- 3: copy and color, cut and place back to back</a:t>
            </a:r>
          </a:p>
          <a:p>
            <a:r>
              <a:rPr lang="en-US" sz="1200" dirty="0" smtClean="0"/>
              <a:t>Page 4-5: Black and White: copy, color, and glue back to back</a:t>
            </a:r>
          </a:p>
          <a:p>
            <a:r>
              <a:rPr lang="en-US" sz="1200" dirty="0" smtClean="0"/>
              <a:t>Page 6-7 Copy snow globes on card stock. </a:t>
            </a:r>
          </a:p>
          <a:p>
            <a:r>
              <a:rPr lang="en-US" sz="1200" dirty="0" smtClean="0"/>
              <a:t>Page 8: Give Child a copy of the Restoration Phrases</a:t>
            </a:r>
          </a:p>
          <a:p>
            <a:r>
              <a:rPr lang="en-US" sz="1200" dirty="0" smtClean="0"/>
              <a:t>Have them copy them onto the snowflakes </a:t>
            </a:r>
          </a:p>
          <a:p>
            <a:r>
              <a:rPr lang="en-US" sz="1200" dirty="0" smtClean="0"/>
              <a:t>Cut snow globes and glue them together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7242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2740794"/>
            <a:ext cx="6705648" cy="8040619"/>
            <a:chOff x="358253" y="628769"/>
            <a:chExt cx="5015754" cy="6014298"/>
          </a:xfrm>
          <a:solidFill>
            <a:schemeClr val="bg1"/>
          </a:solidFill>
        </p:grpSpPr>
        <p:grpSp>
          <p:nvGrpSpPr>
            <p:cNvPr id="5" name="Group 4"/>
            <p:cNvGrpSpPr/>
            <p:nvPr/>
          </p:nvGrpSpPr>
          <p:grpSpPr>
            <a:xfrm>
              <a:off x="358253" y="628769"/>
              <a:ext cx="5015754" cy="6014298"/>
              <a:chOff x="185056" y="664029"/>
              <a:chExt cx="6520543" cy="7818664"/>
            </a:xfrm>
            <a:grpFill/>
          </p:grpSpPr>
          <p:sp>
            <p:nvSpPr>
              <p:cNvPr id="7" name="Oval 6"/>
              <p:cNvSpPr/>
              <p:nvPr/>
            </p:nvSpPr>
            <p:spPr>
              <a:xfrm>
                <a:off x="185056" y="664029"/>
                <a:ext cx="6520543" cy="6520543"/>
              </a:xfrm>
              <a:prstGeom prst="ellipse">
                <a:avLst/>
              </a:pr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/>
              <p:cNvSpPr/>
              <p:nvPr/>
            </p:nvSpPr>
            <p:spPr>
              <a:xfrm>
                <a:off x="1251175" y="7315200"/>
                <a:ext cx="4410075" cy="775607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Flowchart: Stored Data 8"/>
              <p:cNvSpPr/>
              <p:nvPr/>
            </p:nvSpPr>
            <p:spPr>
              <a:xfrm rot="16200000">
                <a:off x="3053441" y="4695824"/>
                <a:ext cx="783773" cy="4193722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lowchart: Stored Data 9"/>
              <p:cNvSpPr/>
              <p:nvPr/>
            </p:nvSpPr>
            <p:spPr>
              <a:xfrm rot="16200000">
                <a:off x="3192912" y="5436731"/>
                <a:ext cx="544287" cy="3822249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lowchart: Stored Data 10"/>
              <p:cNvSpPr/>
              <p:nvPr/>
            </p:nvSpPr>
            <p:spPr>
              <a:xfrm rot="16200000">
                <a:off x="3064327" y="5885769"/>
                <a:ext cx="783773" cy="4410076"/>
              </a:xfrm>
              <a:prstGeom prst="flowChartOnlineStorag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83227" y="7075712"/>
                <a:ext cx="3124199" cy="576943"/>
                <a:chOff x="1415144" y="3069771"/>
                <a:chExt cx="3124199" cy="576943"/>
              </a:xfrm>
              <a:grpFill/>
            </p:grpSpPr>
            <p:sp>
              <p:nvSpPr>
                <p:cNvPr id="13" name="Oval 12"/>
                <p:cNvSpPr/>
                <p:nvPr/>
              </p:nvSpPr>
              <p:spPr>
                <a:xfrm>
                  <a:off x="1415144" y="3208563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Oval 13"/>
                <p:cNvSpPr/>
                <p:nvPr/>
              </p:nvSpPr>
              <p:spPr>
                <a:xfrm>
                  <a:off x="3755571" y="3203119"/>
                  <a:ext cx="783772" cy="310244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3701142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54629" y="3145970"/>
                  <a:ext cx="685800" cy="4245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894114" y="3069771"/>
                  <a:ext cx="2253343" cy="576943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1534887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3701142" y="3203119"/>
                  <a:ext cx="783772" cy="310244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Oval 19"/>
                <p:cNvSpPr/>
                <p:nvPr/>
              </p:nvSpPr>
              <p:spPr>
                <a:xfrm>
                  <a:off x="1534887" y="3358241"/>
                  <a:ext cx="45719" cy="4571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 flipV="1">
                  <a:off x="4343399" y="3308030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Oval 21"/>
                <p:cNvSpPr/>
                <p:nvPr/>
              </p:nvSpPr>
              <p:spPr>
                <a:xfrm flipV="1">
                  <a:off x="1534886" y="3330889"/>
                  <a:ext cx="97972" cy="100421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" name="Rectangle 5"/>
            <p:cNvSpPr/>
            <p:nvPr/>
          </p:nvSpPr>
          <p:spPr>
            <a:xfrm>
              <a:off x="1997293" y="5554604"/>
              <a:ext cx="1832357" cy="48344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en-US" sz="3600" dirty="0" smtClean="0">
                  <a:latin typeface="Imprint MT Shadow" panose="04020605060303030202" pitchFamily="82" charset="0"/>
                </a:rPr>
                <a:t>Restoration</a:t>
              </a:r>
              <a:endParaRPr lang="en-US" sz="3600" dirty="0">
                <a:latin typeface="Imprint MT Shadow" panose="04020605060303030202" pitchFamily="82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070121" y="5496104"/>
            <a:ext cx="2578132" cy="2578132"/>
            <a:chOff x="9315918" y="4279868"/>
            <a:chExt cx="2578132" cy="2578132"/>
          </a:xfrm>
        </p:grpSpPr>
        <p:pic>
          <p:nvPicPr>
            <p:cNvPr id="29" name="Picture 8" descr="Image result for snowflake icon"/>
            <p:cNvPicPr>
              <a:picLocks noChangeAspect="1" noChangeArrowheads="1"/>
            </p:cNvPicPr>
            <p:nvPr/>
          </p:nvPicPr>
          <p:blipFill>
            <a:blip r:embed="rId2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15918" y="4279868"/>
              <a:ext cx="2578132" cy="25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Oval 30"/>
            <p:cNvSpPr/>
            <p:nvPr/>
          </p:nvSpPr>
          <p:spPr>
            <a:xfrm>
              <a:off x="9963353" y="4893920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3249577" y="2932474"/>
            <a:ext cx="2371949" cy="2304217"/>
            <a:chOff x="155575" y="-2338387"/>
            <a:chExt cx="2955925" cy="2955926"/>
          </a:xfrm>
        </p:grpSpPr>
        <p:pic>
          <p:nvPicPr>
            <p:cNvPr id="34" name="Picture 14" descr="Image result for snowflake ico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75" y="-2338387"/>
              <a:ext cx="2955925" cy="2955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6" name="Oval 35"/>
            <p:cNvSpPr/>
            <p:nvPr/>
          </p:nvSpPr>
          <p:spPr>
            <a:xfrm>
              <a:off x="1065852" y="-1478468"/>
              <a:ext cx="1135368" cy="123608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95555" y="3222058"/>
            <a:ext cx="2149436" cy="2130451"/>
            <a:chOff x="2728556" y="1709816"/>
            <a:chExt cx="2438400" cy="2438400"/>
          </a:xfrm>
        </p:grpSpPr>
        <p:pic>
          <p:nvPicPr>
            <p:cNvPr id="39" name="Picture 20" descr="snowflake icon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8556" y="1709816"/>
              <a:ext cx="2438400" cy="2438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Oval 40"/>
            <p:cNvSpPr/>
            <p:nvPr/>
          </p:nvSpPr>
          <p:spPr>
            <a:xfrm>
              <a:off x="3322204" y="2254002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95816" y="6120430"/>
            <a:ext cx="1793036" cy="2037541"/>
            <a:chOff x="695816" y="6120430"/>
            <a:chExt cx="1793036" cy="2037541"/>
          </a:xfrm>
        </p:grpSpPr>
        <p:pic>
          <p:nvPicPr>
            <p:cNvPr id="24" name="Picture 6" descr="Snow Flake Clip Art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898736">
              <a:off x="695816" y="6120430"/>
              <a:ext cx="1793036" cy="203754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Oval 45"/>
            <p:cNvSpPr/>
            <p:nvPr/>
          </p:nvSpPr>
          <p:spPr>
            <a:xfrm>
              <a:off x="998315" y="6482334"/>
              <a:ext cx="1240025" cy="135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345297" y="5031688"/>
            <a:ext cx="1877754" cy="1877754"/>
            <a:chOff x="3578795" y="564065"/>
            <a:chExt cx="1877754" cy="1877754"/>
          </a:xfrm>
        </p:grpSpPr>
        <p:pic>
          <p:nvPicPr>
            <p:cNvPr id="44" name="Picture 22" descr="Snowflake icon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8795" y="564065"/>
              <a:ext cx="1877754" cy="18777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Oval 25"/>
            <p:cNvSpPr/>
            <p:nvPr/>
          </p:nvSpPr>
          <p:spPr>
            <a:xfrm>
              <a:off x="4020328" y="1064586"/>
              <a:ext cx="884200" cy="96263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533815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309</Words>
  <Application>Microsoft Office PowerPoint</Application>
  <PresentationFormat>Widescreen</PresentationFormat>
  <Paragraphs>77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Helam Slab</vt:lpstr>
      <vt:lpstr>Imprint MT Shadow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2016-12-27T18:03:22Z</dcterms:created>
  <dcterms:modified xsi:type="dcterms:W3CDTF">2016-12-27T18:39:01Z</dcterms:modified>
</cp:coreProperties>
</file>