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2" r:id="rId2"/>
    <p:sldId id="258" r:id="rId3"/>
    <p:sldId id="283" r:id="rId4"/>
    <p:sldId id="260" r:id="rId5"/>
    <p:sldId id="261" r:id="rId6"/>
    <p:sldId id="262" r:id="rId7"/>
    <p:sldId id="263" r:id="rId8"/>
    <p:sldId id="265" r:id="rId9"/>
    <p:sldId id="264" r:id="rId10"/>
    <p:sldId id="267" r:id="rId11"/>
    <p:sldId id="266" r:id="rId12"/>
    <p:sldId id="268" r:id="rId13"/>
    <p:sldId id="269" r:id="rId14"/>
    <p:sldId id="270" r:id="rId15"/>
    <p:sldId id="284" r:id="rId16"/>
    <p:sldId id="271" r:id="rId17"/>
    <p:sldId id="272" r:id="rId18"/>
    <p:sldId id="273" r:id="rId19"/>
    <p:sldId id="274" r:id="rId20"/>
    <p:sldId id="280" r:id="rId21"/>
    <p:sldId id="278" r:id="rId22"/>
    <p:sldId id="275" r:id="rId23"/>
    <p:sldId id="277" r:id="rId24"/>
    <p:sldId id="279" r:id="rId25"/>
    <p:sldId id="281" r:id="rId26"/>
    <p:sldId id="287" r:id="rId27"/>
    <p:sldId id="259" r:id="rId28"/>
    <p:sldId id="285" r:id="rId29"/>
  </p:sldIdLst>
  <p:sldSz cx="12192000" cy="6858000"/>
  <p:notesSz cx="6858000" cy="9144000"/>
  <p:embeddedFontLst>
    <p:embeddedFont>
      <p:font typeface="AR CENA"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60"/>
  </p:normalViewPr>
  <p:slideViewPr>
    <p:cSldViewPr snapToGrid="0">
      <p:cViewPr varScale="1">
        <p:scale>
          <a:sx n="111" d="100"/>
          <a:sy n="111" d="100"/>
        </p:scale>
        <p:origin x="52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7676-F855-4525-AD59-09A5DFB4C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00331-5FC3-4BCD-88F8-6E249727F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3CF190-8EAA-48E3-B761-303BC4A071AC}"/>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5" name="Footer Placeholder 4">
            <a:extLst>
              <a:ext uri="{FF2B5EF4-FFF2-40B4-BE49-F238E27FC236}">
                <a16:creationId xmlns:a16="http://schemas.microsoft.com/office/drawing/2014/main" id="{3637AA7E-E36C-47DD-B667-337B8B918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6DE96-927B-4A88-9113-A54CED6472B1}"/>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243268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328FA-5F85-49CF-A9E0-95D6B9F57D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C8B011-2606-427F-93D2-EF0D9E1336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6FC0-FCCA-45F2-A871-CD71A1B38509}"/>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5" name="Footer Placeholder 4">
            <a:extLst>
              <a:ext uri="{FF2B5EF4-FFF2-40B4-BE49-F238E27FC236}">
                <a16:creationId xmlns:a16="http://schemas.microsoft.com/office/drawing/2014/main" id="{32BFB7B9-03FE-4ACA-A6BC-21969F018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7EA30-D723-4161-AD20-D72B4B0BB1B0}"/>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226032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64CBE-3013-40F0-8A19-BFDFF89494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81F9DE-2CE5-4BEE-964D-467C2774A9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817EB-335C-44C9-94B0-1D60DCB9953B}"/>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5" name="Footer Placeholder 4">
            <a:extLst>
              <a:ext uri="{FF2B5EF4-FFF2-40B4-BE49-F238E27FC236}">
                <a16:creationId xmlns:a16="http://schemas.microsoft.com/office/drawing/2014/main" id="{40545578-4A0B-4643-9DED-29672F703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CF58C-F3FD-4A99-9247-5140728C2129}"/>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08257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2AD2-79C4-408B-822A-6BC0DC4807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3AB29-FE62-424F-AE37-DC48A0774D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1517A-ED56-46E7-BF0D-67FB01D262DB}"/>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5" name="Footer Placeholder 4">
            <a:extLst>
              <a:ext uri="{FF2B5EF4-FFF2-40B4-BE49-F238E27FC236}">
                <a16:creationId xmlns:a16="http://schemas.microsoft.com/office/drawing/2014/main" id="{64F59E85-77F9-4627-AE3B-6BB981FC7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209F8-2192-48C7-82F5-8092619E9C32}"/>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208529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27C7-4681-40F5-9658-8431236CE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BA4483-3B81-4A82-BAC1-C6C8F0F97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D860F3-854D-4204-BC91-D5526F7F223A}"/>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5" name="Footer Placeholder 4">
            <a:extLst>
              <a:ext uri="{FF2B5EF4-FFF2-40B4-BE49-F238E27FC236}">
                <a16:creationId xmlns:a16="http://schemas.microsoft.com/office/drawing/2014/main" id="{21D2FEDC-D4EC-4533-AD30-689EE7D9D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99C64-A858-411C-967E-2B76A0BC8460}"/>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474840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B4CF-1F0E-4DD2-AAFC-BE7C85C29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93146-7054-4DB1-9129-5518600985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C25E5-1615-44A1-A31F-CCD7937364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68F36-AF5B-4444-8B46-24E7815E142B}"/>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6" name="Footer Placeholder 5">
            <a:extLst>
              <a:ext uri="{FF2B5EF4-FFF2-40B4-BE49-F238E27FC236}">
                <a16:creationId xmlns:a16="http://schemas.microsoft.com/office/drawing/2014/main" id="{804CC1B9-E4FC-4634-B9A5-159712F41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FCBCE-5472-4597-AC82-9A37D21270C9}"/>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20562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D949-9159-4536-AD4E-D25B8AAA9A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B2AF3D-8E57-4A73-9511-18D39F8978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60E1E1-EB66-4A50-80ED-5811AD442E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F07C4E-BB80-43CF-8318-0EE7A1A7D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3F5A76-FA0A-44E6-BF2F-099DF87D35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D98D1D-E5B4-4012-BB9B-457FF80F527E}"/>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8" name="Footer Placeholder 7">
            <a:extLst>
              <a:ext uri="{FF2B5EF4-FFF2-40B4-BE49-F238E27FC236}">
                <a16:creationId xmlns:a16="http://schemas.microsoft.com/office/drawing/2014/main" id="{B96AF44B-AD47-4568-9F57-74FF944F68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0A7F39-3051-4F8D-8F75-98A79F383069}"/>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352879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71B8-FA06-4F94-82BD-EA04D5417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1A8D3-DEBC-4E65-8569-4A2B3CCCE9F0}"/>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4" name="Footer Placeholder 3">
            <a:extLst>
              <a:ext uri="{FF2B5EF4-FFF2-40B4-BE49-F238E27FC236}">
                <a16:creationId xmlns:a16="http://schemas.microsoft.com/office/drawing/2014/main" id="{6AA7FECB-7432-4A18-B621-B30BD4944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085481-B1EA-47BD-AB03-73B26B68C2C7}"/>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155274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A6DD5-F387-4457-944E-4AEC1F49B578}"/>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3" name="Footer Placeholder 2">
            <a:extLst>
              <a:ext uri="{FF2B5EF4-FFF2-40B4-BE49-F238E27FC236}">
                <a16:creationId xmlns:a16="http://schemas.microsoft.com/office/drawing/2014/main" id="{1D40FE3C-378A-4423-9DE7-1E8BF159CB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F28F34-3ACF-4A6F-9D16-A8A37FEA1CA6}"/>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40551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681A-685C-4F1E-9CA1-30AE03CD7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20B100-C24C-461E-AB97-B84260C89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A0514-46A8-400C-A52D-459F48726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0B88D-49D1-4771-9346-C9B04BC73855}"/>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6" name="Footer Placeholder 5">
            <a:extLst>
              <a:ext uri="{FF2B5EF4-FFF2-40B4-BE49-F238E27FC236}">
                <a16:creationId xmlns:a16="http://schemas.microsoft.com/office/drawing/2014/main" id="{754A09AC-8B24-4E51-95C2-0FCD4229C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F4A67-6783-41CA-AF77-E19B6B16923B}"/>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3572239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040E-74B8-4E3C-AD5C-09075C3057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7594C8-3996-4240-804C-34FDA13B2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BAB020-50CF-4385-90FA-48F62AB24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1D3D23-3A6E-4737-9442-5036B6386DC4}"/>
              </a:ext>
            </a:extLst>
          </p:cNvPr>
          <p:cNvSpPr>
            <a:spLocks noGrp="1"/>
          </p:cNvSpPr>
          <p:nvPr>
            <p:ph type="dt" sz="half" idx="10"/>
          </p:nvPr>
        </p:nvSpPr>
        <p:spPr/>
        <p:txBody>
          <a:bodyPr/>
          <a:lstStyle/>
          <a:p>
            <a:fld id="{C476173F-A83E-4518-A554-928E4EBFEA8D}" type="datetimeFigureOut">
              <a:rPr lang="en-US" smtClean="0"/>
              <a:t>1/6/2025</a:t>
            </a:fld>
            <a:endParaRPr lang="en-US"/>
          </a:p>
        </p:txBody>
      </p:sp>
      <p:sp>
        <p:nvSpPr>
          <p:cNvPr id="6" name="Footer Placeholder 5">
            <a:extLst>
              <a:ext uri="{FF2B5EF4-FFF2-40B4-BE49-F238E27FC236}">
                <a16:creationId xmlns:a16="http://schemas.microsoft.com/office/drawing/2014/main" id="{9366F043-5633-4821-A389-DC86742B1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1F560-5A3D-467E-AD6D-BDCDAC06274C}"/>
              </a:ext>
            </a:extLst>
          </p:cNvPr>
          <p:cNvSpPr>
            <a:spLocks noGrp="1"/>
          </p:cNvSpPr>
          <p:nvPr>
            <p:ph type="sldNum" sz="quarter" idx="12"/>
          </p:nvPr>
        </p:nvSpPr>
        <p:spPr/>
        <p:txBody>
          <a:bodyPr/>
          <a:lstStyle/>
          <a:p>
            <a:fld id="{0D360D9B-6D04-454C-A498-1BBC05218C69}" type="slidenum">
              <a:rPr lang="en-US" smtClean="0"/>
              <a:t>‹#›</a:t>
            </a:fld>
            <a:endParaRPr lang="en-US"/>
          </a:p>
        </p:txBody>
      </p:sp>
    </p:spTree>
    <p:extLst>
      <p:ext uri="{BB962C8B-B14F-4D97-AF65-F5344CB8AC3E}">
        <p14:creationId xmlns:p14="http://schemas.microsoft.com/office/powerpoint/2010/main" val="8957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2A516-57A7-40D9-A4BD-7903B7186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323737-1C75-4062-9266-EF52D52CE5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96AE0-3484-4485-91E1-16D6DC4D8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6173F-A83E-4518-A554-928E4EBFEA8D}" type="datetimeFigureOut">
              <a:rPr lang="en-US" smtClean="0"/>
              <a:t>1/6/2025</a:t>
            </a:fld>
            <a:endParaRPr lang="en-US"/>
          </a:p>
        </p:txBody>
      </p:sp>
      <p:sp>
        <p:nvSpPr>
          <p:cNvPr id="5" name="Footer Placeholder 4">
            <a:extLst>
              <a:ext uri="{FF2B5EF4-FFF2-40B4-BE49-F238E27FC236}">
                <a16:creationId xmlns:a16="http://schemas.microsoft.com/office/drawing/2014/main" id="{8FC100F2-D3FE-49D9-AFE8-F2203FF9B5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A7322D-41C9-4F54-8D87-B3892C4965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60D9B-6D04-454C-A498-1BBC05218C69}" type="slidenum">
              <a:rPr lang="en-US" smtClean="0"/>
              <a:t>‹#›</a:t>
            </a:fld>
            <a:endParaRPr lang="en-US"/>
          </a:p>
        </p:txBody>
      </p:sp>
    </p:spTree>
    <p:extLst>
      <p:ext uri="{BB962C8B-B14F-4D97-AF65-F5344CB8AC3E}">
        <p14:creationId xmlns:p14="http://schemas.microsoft.com/office/powerpoint/2010/main" val="2200285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hyperlink" Target="https://www.lds.org/church/leader/henry-b-eyring?lang=eng"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1F6992-373F-A16E-3C1C-55EF391A2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3B161E4-5650-E3EF-A535-9ABA6918C57B}"/>
              </a:ext>
            </a:extLst>
          </p:cNvPr>
          <p:cNvSpPr txBox="1"/>
          <p:nvPr/>
        </p:nvSpPr>
        <p:spPr>
          <a:xfrm>
            <a:off x="1607126" y="1256146"/>
            <a:ext cx="9144000" cy="2862322"/>
          </a:xfrm>
          <a:prstGeom prst="rect">
            <a:avLst/>
          </a:prstGeom>
          <a:noFill/>
        </p:spPr>
        <p:txBody>
          <a:bodyPr wrap="square" rtlCol="0">
            <a:spAutoFit/>
          </a:bodyPr>
          <a:lstStyle/>
          <a:p>
            <a:pPr algn="ctr"/>
            <a:r>
              <a:rPr lang="en-US" sz="6000" dirty="0">
                <a:solidFill>
                  <a:schemeClr val="bg1"/>
                </a:solidFill>
                <a:latin typeface="AR CENA" pitchFamily="2" charset="0"/>
              </a:rPr>
              <a:t>Doctrine and </a:t>
            </a:r>
            <a:r>
              <a:rPr lang="en-US" sz="6000">
                <a:solidFill>
                  <a:schemeClr val="bg1"/>
                </a:solidFill>
                <a:latin typeface="AR CENA" pitchFamily="2" charset="0"/>
              </a:rPr>
              <a:t>Covenants 38:17-42</a:t>
            </a:r>
            <a:endParaRPr lang="en-US" sz="6000" dirty="0">
              <a:solidFill>
                <a:schemeClr val="bg1"/>
              </a:solidFill>
              <a:latin typeface="AR CENA" pitchFamily="2" charset="0"/>
            </a:endParaRPr>
          </a:p>
          <a:p>
            <a:pPr algn="ctr"/>
            <a:endParaRPr lang="en-US" sz="6000" dirty="0">
              <a:solidFill>
                <a:schemeClr val="bg1"/>
              </a:solidFill>
              <a:latin typeface="AR CENA" pitchFamily="2" charset="0"/>
            </a:endParaRPr>
          </a:p>
          <a:p>
            <a:pPr algn="ctr"/>
            <a:r>
              <a:rPr lang="en-US" sz="6000" dirty="0">
                <a:solidFill>
                  <a:schemeClr val="bg1"/>
                </a:solidFill>
                <a:latin typeface="AR CENA" pitchFamily="2" charset="0"/>
              </a:rPr>
              <a:t>A Vessel Unto the Lord</a:t>
            </a:r>
          </a:p>
        </p:txBody>
      </p:sp>
      <p:grpSp>
        <p:nvGrpSpPr>
          <p:cNvPr id="12" name="Group 11">
            <a:extLst>
              <a:ext uri="{FF2B5EF4-FFF2-40B4-BE49-F238E27FC236}">
                <a16:creationId xmlns:a16="http://schemas.microsoft.com/office/drawing/2014/main" id="{DC1456F5-D773-0981-D212-9E2610C4D535}"/>
              </a:ext>
            </a:extLst>
          </p:cNvPr>
          <p:cNvGrpSpPr/>
          <p:nvPr/>
        </p:nvGrpSpPr>
        <p:grpSpPr>
          <a:xfrm>
            <a:off x="997526" y="3556000"/>
            <a:ext cx="1219200" cy="2590800"/>
            <a:chOff x="457200" y="914400"/>
            <a:chExt cx="1219200" cy="2590800"/>
          </a:xfrm>
        </p:grpSpPr>
        <p:grpSp>
          <p:nvGrpSpPr>
            <p:cNvPr id="13" name="Group 12">
              <a:extLst>
                <a:ext uri="{FF2B5EF4-FFF2-40B4-BE49-F238E27FC236}">
                  <a16:creationId xmlns:a16="http://schemas.microsoft.com/office/drawing/2014/main" id="{58820347-01E7-759D-5A3C-431E39C2B0A4}"/>
                </a:ext>
              </a:extLst>
            </p:cNvPr>
            <p:cNvGrpSpPr/>
            <p:nvPr/>
          </p:nvGrpSpPr>
          <p:grpSpPr>
            <a:xfrm>
              <a:off x="457200" y="914400"/>
              <a:ext cx="1219200" cy="2590800"/>
              <a:chOff x="914400" y="3657600"/>
              <a:chExt cx="1219200" cy="2590800"/>
            </a:xfrm>
          </p:grpSpPr>
          <p:grpSp>
            <p:nvGrpSpPr>
              <p:cNvPr id="16" name="Group 21">
                <a:extLst>
                  <a:ext uri="{FF2B5EF4-FFF2-40B4-BE49-F238E27FC236}">
                    <a16:creationId xmlns:a16="http://schemas.microsoft.com/office/drawing/2014/main" id="{74A24A34-00CB-2C92-AE3F-7E80F116BC88}"/>
                  </a:ext>
                </a:extLst>
              </p:cNvPr>
              <p:cNvGrpSpPr/>
              <p:nvPr/>
            </p:nvGrpSpPr>
            <p:grpSpPr>
              <a:xfrm>
                <a:off x="914400" y="3657600"/>
                <a:ext cx="1219200" cy="2590800"/>
                <a:chOff x="3200400" y="3581400"/>
                <a:chExt cx="1219200" cy="2590800"/>
              </a:xfrm>
              <a:solidFill>
                <a:srgbClr val="FFC000"/>
              </a:solidFill>
            </p:grpSpPr>
            <p:sp>
              <p:nvSpPr>
                <p:cNvPr id="18" name="Oval 17">
                  <a:extLst>
                    <a:ext uri="{FF2B5EF4-FFF2-40B4-BE49-F238E27FC236}">
                      <a16:creationId xmlns:a16="http://schemas.microsoft.com/office/drawing/2014/main" id="{09D06365-6290-FBD1-DC0E-3E8106112E66}"/>
                    </a:ext>
                  </a:extLst>
                </p:cNvPr>
                <p:cNvSpPr/>
                <p:nvPr/>
              </p:nvSpPr>
              <p:spPr>
                <a:xfrm>
                  <a:off x="3276600" y="5562600"/>
                  <a:ext cx="11430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F9BED6B-4BED-2800-4063-12B6695FF5CB}"/>
                    </a:ext>
                  </a:extLst>
                </p:cNvPr>
                <p:cNvSpPr/>
                <p:nvPr/>
              </p:nvSpPr>
              <p:spPr>
                <a:xfrm>
                  <a:off x="3407764" y="5632554"/>
                  <a:ext cx="858187" cy="4309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3A6AD18-5E07-A4DC-54FD-7FA07949D9B3}"/>
                    </a:ext>
                  </a:extLst>
                </p:cNvPr>
                <p:cNvSpPr/>
                <p:nvPr/>
              </p:nvSpPr>
              <p:spPr>
                <a:xfrm>
                  <a:off x="3716311" y="4738141"/>
                  <a:ext cx="228600" cy="1143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3BFF4D11-69EF-EC69-71D1-3C2B71DB713A}"/>
                    </a:ext>
                  </a:extLst>
                </p:cNvPr>
                <p:cNvSpPr/>
                <p:nvPr/>
              </p:nvSpPr>
              <p:spPr>
                <a:xfrm rot="5400000">
                  <a:off x="3162300" y="3619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285AAD9A-63CE-A080-F120-C08573877387}"/>
                  </a:ext>
                </a:extLst>
              </p:cNvPr>
              <p:cNvSpPr/>
              <p:nvPr/>
            </p:nvSpPr>
            <p:spPr>
              <a:xfrm>
                <a:off x="1447799" y="4648200"/>
                <a:ext cx="211111"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Quad Arrow 84">
              <a:extLst>
                <a:ext uri="{FF2B5EF4-FFF2-40B4-BE49-F238E27FC236}">
                  <a16:creationId xmlns:a16="http://schemas.microsoft.com/office/drawing/2014/main" id="{10A1C3FF-6FD0-162F-E036-DA937215082B}"/>
                </a:ext>
              </a:extLst>
            </p:cNvPr>
            <p:cNvSpPr/>
            <p:nvPr/>
          </p:nvSpPr>
          <p:spPr>
            <a:xfrm>
              <a:off x="574496" y="1088968"/>
              <a:ext cx="941217" cy="863889"/>
            </a:xfrm>
            <a:prstGeom prst="quadArrow">
              <a:avLst>
                <a:gd name="adj1" fmla="val 38629"/>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
              <a:extLst>
                <a:ext uri="{FF2B5EF4-FFF2-40B4-BE49-F238E27FC236}">
                  <a16:creationId xmlns:a16="http://schemas.microsoft.com/office/drawing/2014/main" id="{94B6212C-452D-0A27-785C-77C5FBEF1E7E}"/>
                </a:ext>
              </a:extLst>
            </p:cNvPr>
            <p:cNvSpPr/>
            <p:nvPr/>
          </p:nvSpPr>
          <p:spPr>
            <a:xfrm>
              <a:off x="900301" y="1382363"/>
              <a:ext cx="289605" cy="24682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2E8106C-FAA1-5101-9299-7130B1AEBB99}"/>
              </a:ext>
            </a:extLst>
          </p:cNvPr>
          <p:cNvGrpSpPr/>
          <p:nvPr/>
        </p:nvGrpSpPr>
        <p:grpSpPr>
          <a:xfrm>
            <a:off x="9202528" y="3834621"/>
            <a:ext cx="2269035" cy="2312179"/>
            <a:chOff x="6911993" y="3315227"/>
            <a:chExt cx="1604464" cy="1634972"/>
          </a:xfrm>
        </p:grpSpPr>
        <p:sp>
          <p:nvSpPr>
            <p:cNvPr id="23" name="Chord 22">
              <a:extLst>
                <a:ext uri="{FF2B5EF4-FFF2-40B4-BE49-F238E27FC236}">
                  <a16:creationId xmlns:a16="http://schemas.microsoft.com/office/drawing/2014/main" id="{49AD5EF4-2022-8FD8-BA9D-05CD3F917251}"/>
                </a:ext>
              </a:extLst>
            </p:cNvPr>
            <p:cNvSpPr/>
            <p:nvPr/>
          </p:nvSpPr>
          <p:spPr>
            <a:xfrm rot="6727858">
              <a:off x="6898103" y="3331846"/>
              <a:ext cx="1632243" cy="1604464"/>
            </a:xfrm>
            <a:prstGeom prst="chord">
              <a:avLst>
                <a:gd name="adj1" fmla="val 2700000"/>
                <a:gd name="adj2" fmla="val 2155092"/>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B408F31-EA61-EE01-71EB-4D8195970902}"/>
                </a:ext>
              </a:extLst>
            </p:cNvPr>
            <p:cNvGrpSpPr/>
            <p:nvPr/>
          </p:nvGrpSpPr>
          <p:grpSpPr>
            <a:xfrm>
              <a:off x="7123631" y="3315227"/>
              <a:ext cx="1334569" cy="1485372"/>
              <a:chOff x="7123631" y="3315227"/>
              <a:chExt cx="1334569" cy="1485372"/>
            </a:xfrm>
          </p:grpSpPr>
          <p:sp>
            <p:nvSpPr>
              <p:cNvPr id="25" name="Freeform 21">
                <a:extLst>
                  <a:ext uri="{FF2B5EF4-FFF2-40B4-BE49-F238E27FC236}">
                    <a16:creationId xmlns:a16="http://schemas.microsoft.com/office/drawing/2014/main" id="{15AF0CA0-4688-7C7A-C733-D62AC9CF7590}"/>
                  </a:ext>
                </a:extLst>
              </p:cNvPr>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2">
                <a:extLst>
                  <a:ext uri="{FF2B5EF4-FFF2-40B4-BE49-F238E27FC236}">
                    <a16:creationId xmlns:a16="http://schemas.microsoft.com/office/drawing/2014/main" id="{78F20E13-FF3A-F458-5762-12847A73FB91}"/>
                  </a:ext>
                </a:extLst>
              </p:cNvPr>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3">
                <a:extLst>
                  <a:ext uri="{FF2B5EF4-FFF2-40B4-BE49-F238E27FC236}">
                    <a16:creationId xmlns:a16="http://schemas.microsoft.com/office/drawing/2014/main" id="{795AAC37-B753-F888-718A-3A60DCEB4EC8}"/>
                  </a:ext>
                </a:extLst>
              </p:cNvPr>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TextBox 28">
            <a:extLst>
              <a:ext uri="{FF2B5EF4-FFF2-40B4-BE49-F238E27FC236}">
                <a16:creationId xmlns:a16="http://schemas.microsoft.com/office/drawing/2014/main" id="{E5C60526-2014-3B98-6B43-FE7244ED097E}"/>
              </a:ext>
            </a:extLst>
          </p:cNvPr>
          <p:cNvSpPr txBox="1"/>
          <p:nvPr/>
        </p:nvSpPr>
        <p:spPr>
          <a:xfrm>
            <a:off x="4313002" y="4112736"/>
            <a:ext cx="3371273" cy="1477328"/>
          </a:xfrm>
          <a:prstGeom prst="rect">
            <a:avLst/>
          </a:prstGeom>
          <a:noFill/>
        </p:spPr>
        <p:txBody>
          <a:bodyPr wrap="square" rtlCol="0">
            <a:spAutoFit/>
          </a:bodyPr>
          <a:lstStyle/>
          <a:p>
            <a:pPr algn="ctr"/>
            <a:r>
              <a:rPr lang="en-US" i="1" dirty="0">
                <a:solidFill>
                  <a:schemeClr val="bg1"/>
                </a:solidFill>
              </a:rPr>
              <a:t>“…Behold the glory of the King of all the earth; and also the King of heaven shall very soon shine forth among all the children of men.: </a:t>
            </a:r>
          </a:p>
          <a:p>
            <a:pPr algn="ctr"/>
            <a:r>
              <a:rPr lang="en-US" i="1" dirty="0">
                <a:solidFill>
                  <a:schemeClr val="bg1"/>
                </a:solidFill>
              </a:rPr>
              <a:t>Alma 5:50</a:t>
            </a:r>
          </a:p>
        </p:txBody>
      </p:sp>
      <p:sp>
        <p:nvSpPr>
          <p:cNvPr id="5" name="TextBox 4">
            <a:extLst>
              <a:ext uri="{FF2B5EF4-FFF2-40B4-BE49-F238E27FC236}">
                <a16:creationId xmlns:a16="http://schemas.microsoft.com/office/drawing/2014/main" id="{0A2F4031-06CA-620B-0163-FD8BD625CAC0}"/>
              </a:ext>
            </a:extLst>
          </p:cNvPr>
          <p:cNvSpPr txBox="1"/>
          <p:nvPr/>
        </p:nvSpPr>
        <p:spPr>
          <a:xfrm>
            <a:off x="84564" y="6441908"/>
            <a:ext cx="6094562" cy="261610"/>
          </a:xfrm>
          <a:prstGeom prst="rect">
            <a:avLst/>
          </a:prstGeom>
          <a:noFill/>
        </p:spPr>
        <p:txBody>
          <a:bodyPr wrap="square">
            <a:spAutoFit/>
          </a:bodyPr>
          <a:lstStyle/>
          <a:p>
            <a:pPr algn="l"/>
            <a:r>
              <a:rPr lang="en-US" sz="1100" dirty="0">
                <a:solidFill>
                  <a:schemeClr val="bg1"/>
                </a:solidFill>
              </a:rPr>
              <a:t>Presentation by ©http://fashionsbylynda.com/blog/</a:t>
            </a:r>
          </a:p>
        </p:txBody>
      </p:sp>
    </p:spTree>
    <p:extLst>
      <p:ext uri="{BB962C8B-B14F-4D97-AF65-F5344CB8AC3E}">
        <p14:creationId xmlns:p14="http://schemas.microsoft.com/office/powerpoint/2010/main" val="693617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52A3D3-056C-4B30-AB33-27E37E555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“I Will Be Your King”</a:t>
            </a:r>
          </a:p>
        </p:txBody>
      </p:sp>
      <p:sp>
        <p:nvSpPr>
          <p:cNvPr id="7" name="Rectangle 6"/>
          <p:cNvSpPr/>
          <p:nvPr/>
        </p:nvSpPr>
        <p:spPr>
          <a:xfrm>
            <a:off x="727586" y="1443841"/>
            <a:ext cx="5614219" cy="4893647"/>
          </a:xfrm>
          <a:prstGeom prst="rect">
            <a:avLst/>
          </a:prstGeom>
        </p:spPr>
        <p:txBody>
          <a:bodyPr wrap="square">
            <a:spAutoFit/>
          </a:bodyPr>
          <a:lstStyle/>
          <a:p>
            <a:r>
              <a:rPr lang="en-US" sz="2400" dirty="0">
                <a:solidFill>
                  <a:schemeClr val="bg1"/>
                </a:solidFill>
              </a:rPr>
              <a:t>“Christ is the </a:t>
            </a:r>
            <a:r>
              <a:rPr lang="en-US" sz="2400" i="1" dirty="0">
                <a:solidFill>
                  <a:schemeClr val="bg1"/>
                </a:solidFill>
              </a:rPr>
              <a:t>King</a:t>
            </a:r>
            <a:r>
              <a:rPr lang="en-US" sz="2400" dirty="0">
                <a:solidFill>
                  <a:schemeClr val="bg1"/>
                </a:solidFill>
              </a:rPr>
              <a:t>. </a:t>
            </a:r>
          </a:p>
          <a:p>
            <a:endParaRPr lang="en-US" sz="2400" dirty="0">
              <a:solidFill>
                <a:schemeClr val="bg1"/>
              </a:solidFill>
            </a:endParaRPr>
          </a:p>
          <a:p>
            <a:r>
              <a:rPr lang="en-US" sz="2400" dirty="0">
                <a:solidFill>
                  <a:schemeClr val="bg1"/>
                </a:solidFill>
              </a:rPr>
              <a:t>By this is meant that he is the Ruler, Lawgiver, and Sovereign in whom all power rests. </a:t>
            </a:r>
          </a:p>
          <a:p>
            <a:endParaRPr lang="en-US" sz="2400" dirty="0">
              <a:solidFill>
                <a:schemeClr val="bg1"/>
              </a:solidFill>
            </a:endParaRPr>
          </a:p>
          <a:p>
            <a:r>
              <a:rPr lang="en-US" sz="2400" dirty="0">
                <a:solidFill>
                  <a:schemeClr val="bg1"/>
                </a:solidFill>
              </a:rPr>
              <a:t>As King he rules over the heavens and the earth and all things that are in them (Alma 5:50); and also, in a particular sense, he rules over the kingdom of God on earth which is the Church and over the kingdom of God in heaven which is the celestial kingdom.”</a:t>
            </a:r>
          </a:p>
        </p:txBody>
      </p:sp>
      <p:sp>
        <p:nvSpPr>
          <p:cNvPr id="8" name="Rectangle 7"/>
          <p:cNvSpPr/>
          <p:nvPr/>
        </p:nvSpPr>
        <p:spPr>
          <a:xfrm>
            <a:off x="161704" y="6410010"/>
            <a:ext cx="2724592" cy="369332"/>
          </a:xfrm>
          <a:prstGeom prst="rect">
            <a:avLst/>
          </a:prstGeom>
        </p:spPr>
        <p:txBody>
          <a:bodyPr wrap="none">
            <a:spAutoFit/>
          </a:bodyPr>
          <a:lstStyle/>
          <a:p>
            <a:r>
              <a:rPr lang="en-US" dirty="0">
                <a:solidFill>
                  <a:schemeClr val="bg1"/>
                </a:solidFill>
              </a:rPr>
              <a:t>D&amp;C 38:21-22 </a:t>
            </a:r>
            <a:r>
              <a:rPr lang="en-US" sz="1200" dirty="0">
                <a:solidFill>
                  <a:schemeClr val="bg1"/>
                </a:solidFill>
              </a:rPr>
              <a:t>Bruce R. McConkie</a:t>
            </a:r>
            <a:endParaRPr lang="en-US" sz="1200"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AA9E0B4-5284-47D4-A14D-C005144B2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151" y="1828801"/>
            <a:ext cx="4468368" cy="3352800"/>
          </a:xfrm>
          <a:prstGeom prst="rect">
            <a:avLst/>
          </a:prstGeom>
        </p:spPr>
      </p:pic>
      <p:pic>
        <p:nvPicPr>
          <p:cNvPr id="12" name="Picture 11">
            <a:extLst>
              <a:ext uri="{FF2B5EF4-FFF2-40B4-BE49-F238E27FC236}">
                <a16:creationId xmlns:a16="http://schemas.microsoft.com/office/drawing/2014/main" id="{064697AD-BF01-4E09-B354-B10CA3DE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28849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2631B0B9-88C9-4BF6-9073-6E7EE2EF9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Be as One</a:t>
            </a:r>
          </a:p>
        </p:txBody>
      </p:sp>
      <p:sp>
        <p:nvSpPr>
          <p:cNvPr id="7" name="Rectangle 6"/>
          <p:cNvSpPr/>
          <p:nvPr/>
        </p:nvSpPr>
        <p:spPr>
          <a:xfrm>
            <a:off x="324465" y="3581401"/>
            <a:ext cx="6152535" cy="2677656"/>
          </a:xfrm>
          <a:prstGeom prst="rect">
            <a:avLst/>
          </a:prstGeom>
        </p:spPr>
        <p:txBody>
          <a:bodyPr wrap="square">
            <a:spAutoFit/>
          </a:bodyPr>
          <a:lstStyle/>
          <a:p>
            <a:r>
              <a:rPr lang="en-US" sz="2400" dirty="0">
                <a:solidFill>
                  <a:srgbClr val="FFFF00"/>
                </a:solidFill>
              </a:rPr>
              <a:t>How can the parts of a building be compared to the people in a family or to the people in a ward or branch?</a:t>
            </a:r>
          </a:p>
          <a:p>
            <a:endParaRPr lang="en-US" sz="2400" dirty="0">
              <a:solidFill>
                <a:schemeClr val="bg1"/>
              </a:solidFill>
            </a:endParaRPr>
          </a:p>
          <a:p>
            <a:r>
              <a:rPr lang="en-US" sz="2400" dirty="0">
                <a:solidFill>
                  <a:schemeClr val="bg1"/>
                </a:solidFill>
              </a:rPr>
              <a:t>Just as each part of a building is important, each person in a family or ward or branch is valuable and can serve a vital role.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06" name="Group 205"/>
          <p:cNvGrpSpPr/>
          <p:nvPr/>
        </p:nvGrpSpPr>
        <p:grpSpPr>
          <a:xfrm>
            <a:off x="6297501" y="914401"/>
            <a:ext cx="3456101" cy="2819400"/>
            <a:chOff x="4804058" y="1981200"/>
            <a:chExt cx="3733801" cy="3045941"/>
          </a:xfrm>
        </p:grpSpPr>
        <p:sp>
          <p:nvSpPr>
            <p:cNvPr id="14" name="Trapezoid 13"/>
            <p:cNvSpPr/>
            <p:nvPr/>
          </p:nvSpPr>
          <p:spPr>
            <a:xfrm>
              <a:off x="4804058" y="2590800"/>
              <a:ext cx="3733801" cy="685800"/>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32658" y="3276600"/>
              <a:ext cx="3276601" cy="1676400"/>
            </a:xfrm>
            <a:prstGeom prst="rect">
              <a:avLst/>
            </a:prstGeom>
            <a:solidFill>
              <a:srgbClr val="F3E4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5413658" y="1981200"/>
              <a:ext cx="2514601" cy="1295400"/>
            </a:xfrm>
            <a:prstGeom prst="triangle">
              <a:avLst/>
            </a:prstGeom>
            <a:solidFill>
              <a:srgbClr val="E2B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5642258" y="2209800"/>
              <a:ext cx="2057401" cy="1066800"/>
            </a:xfrm>
            <a:prstGeom prst="triangle">
              <a:avLst/>
            </a:prstGeom>
            <a:solidFill>
              <a:srgbClr val="F3E4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77"/>
            <p:cNvGrpSpPr/>
            <p:nvPr/>
          </p:nvGrpSpPr>
          <p:grpSpPr>
            <a:xfrm>
              <a:off x="5337458" y="3581400"/>
              <a:ext cx="816430" cy="762000"/>
              <a:chOff x="838200" y="4267200"/>
              <a:chExt cx="914400" cy="853439"/>
            </a:xfrm>
          </p:grpSpPr>
          <p:sp>
            <p:nvSpPr>
              <p:cNvPr id="192" name="Rectangle 191"/>
              <p:cNvSpPr/>
              <p:nvPr/>
            </p:nvSpPr>
            <p:spPr>
              <a:xfrm>
                <a:off x="838200" y="4267200"/>
                <a:ext cx="914400" cy="76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4"/>
              <p:cNvGrpSpPr/>
              <p:nvPr/>
            </p:nvGrpSpPr>
            <p:grpSpPr>
              <a:xfrm>
                <a:off x="838200" y="4267200"/>
                <a:ext cx="914399" cy="853439"/>
                <a:chOff x="914400" y="4343400"/>
                <a:chExt cx="2286000" cy="2133600"/>
              </a:xfrm>
            </p:grpSpPr>
            <p:grpSp>
              <p:nvGrpSpPr>
                <p:cNvPr id="194" name="Group 8"/>
                <p:cNvGrpSpPr/>
                <p:nvPr/>
              </p:nvGrpSpPr>
              <p:grpSpPr>
                <a:xfrm>
                  <a:off x="914400" y="4495800"/>
                  <a:ext cx="2209800" cy="1905000"/>
                  <a:chOff x="914400" y="4495800"/>
                  <a:chExt cx="2209800" cy="1905000"/>
                </a:xfrm>
              </p:grpSpPr>
              <p:sp>
                <p:nvSpPr>
                  <p:cNvPr id="201" name="Diagonal Stripe 4"/>
                  <p:cNvSpPr/>
                  <p:nvPr/>
                </p:nvSpPr>
                <p:spPr>
                  <a:xfrm rot="5400000">
                    <a:off x="2133600" y="44196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Diagonal Stripe 5"/>
                  <p:cNvSpPr/>
                  <p:nvPr/>
                </p:nvSpPr>
                <p:spPr>
                  <a:xfrm rot="5400000">
                    <a:off x="1409700" y="43815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Diagonal Stripe 6"/>
                  <p:cNvSpPr/>
                  <p:nvPr/>
                </p:nvSpPr>
                <p:spPr>
                  <a:xfrm rot="5400000" flipH="1" flipV="1">
                    <a:off x="1181100" y="4686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Diagonal Stripe 7"/>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5" name="Group 9"/>
                <p:cNvGrpSpPr/>
                <p:nvPr/>
              </p:nvGrpSpPr>
              <p:grpSpPr>
                <a:xfrm rot="16200000">
                  <a:off x="990600" y="4419600"/>
                  <a:ext cx="2133600" cy="1981200"/>
                  <a:chOff x="914400" y="4419600"/>
                  <a:chExt cx="2133600" cy="1981200"/>
                </a:xfrm>
              </p:grpSpPr>
              <p:sp>
                <p:nvSpPr>
                  <p:cNvPr id="197" name="Diagonal Stripe 196"/>
                  <p:cNvSpPr/>
                  <p:nvPr/>
                </p:nvSpPr>
                <p:spPr>
                  <a:xfrm rot="5400000">
                    <a:off x="2057400" y="43434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Diagonal Stripe 197"/>
                  <p:cNvSpPr/>
                  <p:nvPr/>
                </p:nvSpPr>
                <p:spPr>
                  <a:xfrm rot="5400000">
                    <a:off x="1409700" y="4305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Diagonal Stripe 198"/>
                  <p:cNvSpPr/>
                  <p:nvPr/>
                </p:nvSpPr>
                <p:spPr>
                  <a:xfrm rot="5400000" flipH="1" flipV="1">
                    <a:off x="1181100" y="46863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Diagonal Stripe 199"/>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6" name="Frame 3"/>
                <p:cNvSpPr/>
                <p:nvPr/>
              </p:nvSpPr>
              <p:spPr>
                <a:xfrm>
                  <a:off x="914400" y="4343400"/>
                  <a:ext cx="2286000" cy="2133600"/>
                </a:xfrm>
                <a:prstGeom prst="frame">
                  <a:avLst>
                    <a:gd name="adj1" fmla="val 728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 name="Group 91"/>
            <p:cNvGrpSpPr/>
            <p:nvPr/>
          </p:nvGrpSpPr>
          <p:grpSpPr>
            <a:xfrm>
              <a:off x="7242459" y="3581400"/>
              <a:ext cx="816430" cy="762000"/>
              <a:chOff x="838200" y="4267200"/>
              <a:chExt cx="914400" cy="853439"/>
            </a:xfrm>
          </p:grpSpPr>
          <p:sp>
            <p:nvSpPr>
              <p:cNvPr id="179" name="Rectangle 178"/>
              <p:cNvSpPr/>
              <p:nvPr/>
            </p:nvSpPr>
            <p:spPr>
              <a:xfrm>
                <a:off x="838200" y="4267200"/>
                <a:ext cx="914400" cy="76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4"/>
              <p:cNvGrpSpPr/>
              <p:nvPr/>
            </p:nvGrpSpPr>
            <p:grpSpPr>
              <a:xfrm>
                <a:off x="838200" y="4267200"/>
                <a:ext cx="914399" cy="853439"/>
                <a:chOff x="914400" y="4343400"/>
                <a:chExt cx="2286000" cy="2133600"/>
              </a:xfrm>
            </p:grpSpPr>
            <p:grpSp>
              <p:nvGrpSpPr>
                <p:cNvPr id="181" name="Group 8"/>
                <p:cNvGrpSpPr/>
                <p:nvPr/>
              </p:nvGrpSpPr>
              <p:grpSpPr>
                <a:xfrm>
                  <a:off x="914400" y="4495800"/>
                  <a:ext cx="2209800" cy="1905000"/>
                  <a:chOff x="914400" y="4495800"/>
                  <a:chExt cx="2209800" cy="1905000"/>
                </a:xfrm>
              </p:grpSpPr>
              <p:sp>
                <p:nvSpPr>
                  <p:cNvPr id="188" name="Diagonal Stripe 4"/>
                  <p:cNvSpPr/>
                  <p:nvPr/>
                </p:nvSpPr>
                <p:spPr>
                  <a:xfrm rot="5400000">
                    <a:off x="2133600" y="44196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iagonal Stripe 5"/>
                  <p:cNvSpPr/>
                  <p:nvPr/>
                </p:nvSpPr>
                <p:spPr>
                  <a:xfrm rot="5400000">
                    <a:off x="1409700" y="43815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Diagonal Stripe 6"/>
                  <p:cNvSpPr/>
                  <p:nvPr/>
                </p:nvSpPr>
                <p:spPr>
                  <a:xfrm rot="5400000" flipH="1" flipV="1">
                    <a:off x="1181100" y="4686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Diagonal Stripe 7"/>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2" name="Group 9"/>
                <p:cNvGrpSpPr/>
                <p:nvPr/>
              </p:nvGrpSpPr>
              <p:grpSpPr>
                <a:xfrm rot="16200000">
                  <a:off x="990600" y="4419600"/>
                  <a:ext cx="2133600" cy="1981200"/>
                  <a:chOff x="914400" y="4419600"/>
                  <a:chExt cx="2133600" cy="1981200"/>
                </a:xfrm>
              </p:grpSpPr>
              <p:sp>
                <p:nvSpPr>
                  <p:cNvPr id="184" name="Diagonal Stripe 97"/>
                  <p:cNvSpPr/>
                  <p:nvPr/>
                </p:nvSpPr>
                <p:spPr>
                  <a:xfrm rot="5400000">
                    <a:off x="2057400" y="4343400"/>
                    <a:ext cx="838200" cy="990600"/>
                  </a:xfrm>
                  <a:prstGeom prst="diagStripe">
                    <a:avLst>
                      <a:gd name="adj" fmla="val 7619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Diagonal Stripe 98"/>
                  <p:cNvSpPr/>
                  <p:nvPr/>
                </p:nvSpPr>
                <p:spPr>
                  <a:xfrm rot="5400000">
                    <a:off x="1409700" y="4305300"/>
                    <a:ext cx="1524000" cy="17526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Diagonal Stripe 99"/>
                  <p:cNvSpPr/>
                  <p:nvPr/>
                </p:nvSpPr>
                <p:spPr>
                  <a:xfrm rot="5400000" flipH="1" flipV="1">
                    <a:off x="1181100" y="4686300"/>
                    <a:ext cx="1600200" cy="1828800"/>
                  </a:xfrm>
                  <a:prstGeom prst="diagStripe">
                    <a:avLst>
                      <a:gd name="adj" fmla="val 8818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Diagonal Stripe 186"/>
                  <p:cNvSpPr/>
                  <p:nvPr/>
                </p:nvSpPr>
                <p:spPr>
                  <a:xfrm rot="5400000" flipH="1" flipV="1">
                    <a:off x="1028700" y="5295900"/>
                    <a:ext cx="990600" cy="1219200"/>
                  </a:xfrm>
                  <a:prstGeom prst="diagStripe">
                    <a:avLst>
                      <a:gd name="adj" fmla="val 8514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3" name="Frame 3"/>
                <p:cNvSpPr/>
                <p:nvPr/>
              </p:nvSpPr>
              <p:spPr>
                <a:xfrm>
                  <a:off x="914400" y="4343400"/>
                  <a:ext cx="2286000" cy="2133600"/>
                </a:xfrm>
                <a:prstGeom prst="frame">
                  <a:avLst>
                    <a:gd name="adj1" fmla="val 728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0" name="Rectangle 19"/>
            <p:cNvSpPr/>
            <p:nvPr/>
          </p:nvSpPr>
          <p:spPr>
            <a:xfrm>
              <a:off x="6328058" y="3733800"/>
              <a:ext cx="762000" cy="12192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4"/>
            <p:cNvGrpSpPr/>
            <p:nvPr/>
          </p:nvGrpSpPr>
          <p:grpSpPr>
            <a:xfrm>
              <a:off x="6404258" y="2590800"/>
              <a:ext cx="609600" cy="609600"/>
              <a:chOff x="4917989" y="4217773"/>
              <a:chExt cx="2463114" cy="2438400"/>
            </a:xfrm>
          </p:grpSpPr>
          <p:sp>
            <p:nvSpPr>
              <p:cNvPr id="176" name="Rectangle 175"/>
              <p:cNvSpPr/>
              <p:nvPr/>
            </p:nvSpPr>
            <p:spPr>
              <a:xfrm>
                <a:off x="5105400" y="4495800"/>
                <a:ext cx="2057400" cy="1905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lus 176"/>
              <p:cNvSpPr/>
              <p:nvPr/>
            </p:nvSpPr>
            <p:spPr>
              <a:xfrm>
                <a:off x="4917989" y="4217773"/>
                <a:ext cx="2463114" cy="2438400"/>
              </a:xfrm>
              <a:prstGeom prst="mathPlus">
                <a:avLst>
                  <a:gd name="adj1" fmla="val 898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ame 177"/>
              <p:cNvSpPr/>
              <p:nvPr/>
            </p:nvSpPr>
            <p:spPr>
              <a:xfrm>
                <a:off x="5105400" y="4419600"/>
                <a:ext cx="2133600" cy="2057400"/>
              </a:xfrm>
              <a:prstGeom prst="frame">
                <a:avLst>
                  <a:gd name="adj1" fmla="val 769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Oval 21"/>
            <p:cNvSpPr/>
            <p:nvPr/>
          </p:nvSpPr>
          <p:spPr>
            <a:xfrm>
              <a:off x="6785259" y="4191000"/>
              <a:ext cx="152400" cy="2286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28290" y="4874741"/>
              <a:ext cx="10668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5261258" y="3505200"/>
              <a:ext cx="990600" cy="7620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7166259" y="3505200"/>
              <a:ext cx="990600" cy="7620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Rectangle 204"/>
          <p:cNvSpPr/>
          <p:nvPr/>
        </p:nvSpPr>
        <p:spPr>
          <a:xfrm>
            <a:off x="689075" y="1329035"/>
            <a:ext cx="6152535" cy="461665"/>
          </a:xfrm>
          <a:prstGeom prst="rect">
            <a:avLst/>
          </a:prstGeom>
        </p:spPr>
        <p:txBody>
          <a:bodyPr wrap="square">
            <a:spAutoFit/>
          </a:bodyPr>
          <a:lstStyle/>
          <a:p>
            <a:r>
              <a:rPr lang="en-US" sz="2400" dirty="0">
                <a:solidFill>
                  <a:srgbClr val="FFFF00"/>
                </a:solidFill>
              </a:rPr>
              <a:t>What part of this house is most essential?</a:t>
            </a:r>
          </a:p>
        </p:txBody>
      </p:sp>
      <p:grpSp>
        <p:nvGrpSpPr>
          <p:cNvPr id="207" name="Group 206"/>
          <p:cNvGrpSpPr/>
          <p:nvPr/>
        </p:nvGrpSpPr>
        <p:grpSpPr>
          <a:xfrm>
            <a:off x="7317630" y="4521271"/>
            <a:ext cx="4166617" cy="1622725"/>
            <a:chOff x="685800" y="2743200"/>
            <a:chExt cx="8129017" cy="3165915"/>
          </a:xfrm>
        </p:grpSpPr>
        <p:grpSp>
          <p:nvGrpSpPr>
            <p:cNvPr id="208" name="Group 15"/>
            <p:cNvGrpSpPr/>
            <p:nvPr/>
          </p:nvGrpSpPr>
          <p:grpSpPr>
            <a:xfrm>
              <a:off x="685800" y="2743200"/>
              <a:ext cx="1271017" cy="3165915"/>
              <a:chOff x="5891782" y="1905000"/>
              <a:chExt cx="1271017" cy="3165915"/>
            </a:xfrm>
            <a:solidFill>
              <a:schemeClr val="accent6">
                <a:lumMod val="75000"/>
              </a:schemeClr>
            </a:solidFill>
          </p:grpSpPr>
          <p:sp>
            <p:nvSpPr>
              <p:cNvPr id="239" name="Oval 9"/>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10"/>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11"/>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12"/>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13"/>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3"/>
            <p:cNvGrpSpPr/>
            <p:nvPr/>
          </p:nvGrpSpPr>
          <p:grpSpPr>
            <a:xfrm>
              <a:off x="2057400" y="2743200"/>
              <a:ext cx="1271017" cy="3165915"/>
              <a:chOff x="7162800" y="1828800"/>
              <a:chExt cx="1271017" cy="3165915"/>
            </a:xfrm>
            <a:solidFill>
              <a:srgbClr val="FFC000"/>
            </a:solidFill>
          </p:grpSpPr>
          <p:sp>
            <p:nvSpPr>
              <p:cNvPr id="234" name="Oval 4"/>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5"/>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6"/>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7"/>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8"/>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15"/>
            <p:cNvGrpSpPr/>
            <p:nvPr/>
          </p:nvGrpSpPr>
          <p:grpSpPr>
            <a:xfrm>
              <a:off x="3429000" y="2743200"/>
              <a:ext cx="1271017" cy="3165915"/>
              <a:chOff x="5891782" y="1905000"/>
              <a:chExt cx="1271017" cy="3165915"/>
            </a:xfrm>
            <a:solidFill>
              <a:schemeClr val="tx2">
                <a:lumMod val="60000"/>
                <a:lumOff val="40000"/>
              </a:schemeClr>
            </a:solidFill>
          </p:grpSpPr>
          <p:sp>
            <p:nvSpPr>
              <p:cNvPr id="229" name="Oval 228"/>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ed Rectangle 231"/>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3"/>
            <p:cNvGrpSpPr/>
            <p:nvPr/>
          </p:nvGrpSpPr>
          <p:grpSpPr>
            <a:xfrm>
              <a:off x="4800600" y="2743200"/>
              <a:ext cx="1271017" cy="3165915"/>
              <a:chOff x="7162800" y="1828800"/>
              <a:chExt cx="1271017" cy="3165915"/>
            </a:xfrm>
            <a:solidFill>
              <a:srgbClr val="FF0000"/>
            </a:solidFill>
          </p:grpSpPr>
          <p:sp>
            <p:nvSpPr>
              <p:cNvPr id="224" name="Oval 223"/>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15"/>
            <p:cNvGrpSpPr/>
            <p:nvPr/>
          </p:nvGrpSpPr>
          <p:grpSpPr>
            <a:xfrm>
              <a:off x="6172200" y="2743200"/>
              <a:ext cx="1271017" cy="3165915"/>
              <a:chOff x="5891782" y="1905000"/>
              <a:chExt cx="1271017" cy="3165915"/>
            </a:xfrm>
            <a:solidFill>
              <a:srgbClr val="92D050"/>
            </a:solidFill>
          </p:grpSpPr>
          <p:sp>
            <p:nvSpPr>
              <p:cNvPr id="219" name="Oval 218"/>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221"/>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3"/>
            <p:cNvGrpSpPr/>
            <p:nvPr/>
          </p:nvGrpSpPr>
          <p:grpSpPr>
            <a:xfrm>
              <a:off x="7543800" y="2743200"/>
              <a:ext cx="1271017" cy="3165915"/>
              <a:chOff x="7162800" y="1828800"/>
              <a:chExt cx="1271017" cy="3165915"/>
            </a:xfrm>
            <a:solidFill>
              <a:srgbClr val="7030A0"/>
            </a:solidFill>
          </p:grpSpPr>
          <p:sp>
            <p:nvSpPr>
              <p:cNvPr id="214" name="Oval 213"/>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4" name="Rectangle 243"/>
          <p:cNvSpPr/>
          <p:nvPr/>
        </p:nvSpPr>
        <p:spPr>
          <a:xfrm>
            <a:off x="183653" y="6488668"/>
            <a:ext cx="1495922" cy="369332"/>
          </a:xfrm>
          <a:prstGeom prst="rect">
            <a:avLst/>
          </a:prstGeom>
        </p:spPr>
        <p:txBody>
          <a:bodyPr wrap="none">
            <a:spAutoFit/>
          </a:bodyPr>
          <a:lstStyle/>
          <a:p>
            <a:r>
              <a:rPr lang="en-US" dirty="0">
                <a:solidFill>
                  <a:schemeClr val="bg1"/>
                </a:solidFill>
              </a:rPr>
              <a:t>D&amp;C 38:23-27</a:t>
            </a:r>
            <a:endParaRPr lang="en-US" dirty="0"/>
          </a:p>
        </p:txBody>
      </p:sp>
    </p:spTree>
    <p:extLst>
      <p:ext uri="{BB962C8B-B14F-4D97-AF65-F5344CB8AC3E}">
        <p14:creationId xmlns:p14="http://schemas.microsoft.com/office/powerpoint/2010/main" val="18683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2" presetClass="entr" presetSubtype="6"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 calcmode="lin" valueType="num">
                                      <p:cBhvr additive="base">
                                        <p:cTn id="13" dur="2000" fill="hold"/>
                                        <p:tgtEl>
                                          <p:spTgt spid="207"/>
                                        </p:tgtEl>
                                        <p:attrNameLst>
                                          <p:attrName>ppt_x</p:attrName>
                                        </p:attrNameLst>
                                      </p:cBhvr>
                                      <p:tavLst>
                                        <p:tav tm="0">
                                          <p:val>
                                            <p:strVal val="1+#ppt_w/2"/>
                                          </p:val>
                                        </p:tav>
                                        <p:tav tm="100000">
                                          <p:val>
                                            <p:strVal val="#ppt_x"/>
                                          </p:val>
                                        </p:tav>
                                      </p:tavLst>
                                    </p:anim>
                                    <p:anim calcmode="lin" valueType="num">
                                      <p:cBhvr additive="base">
                                        <p:cTn id="14" dur="20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F03445-00B8-4F2C-8D48-22B61831D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If We Are Not One</a:t>
            </a:r>
          </a:p>
        </p:txBody>
      </p:sp>
      <p:sp>
        <p:nvSpPr>
          <p:cNvPr id="7" name="Rectangle 6"/>
          <p:cNvSpPr/>
          <p:nvPr/>
        </p:nvSpPr>
        <p:spPr>
          <a:xfrm>
            <a:off x="216310" y="1741136"/>
            <a:ext cx="6167284" cy="3416320"/>
          </a:xfrm>
          <a:prstGeom prst="rect">
            <a:avLst/>
          </a:prstGeom>
        </p:spPr>
        <p:txBody>
          <a:bodyPr wrap="square">
            <a:spAutoFit/>
          </a:bodyPr>
          <a:lstStyle/>
          <a:p>
            <a:pPr fontAlgn="base"/>
            <a:r>
              <a:rPr lang="en-US" dirty="0">
                <a:solidFill>
                  <a:schemeClr val="bg1"/>
                </a:solidFill>
              </a:rPr>
              <a:t>“If we are not united, we are not His. </a:t>
            </a:r>
          </a:p>
          <a:p>
            <a:pPr fontAlgn="base"/>
            <a:endParaRPr lang="en-US" dirty="0">
              <a:solidFill>
                <a:schemeClr val="bg1"/>
              </a:solidFill>
            </a:endParaRPr>
          </a:p>
          <a:p>
            <a:pPr fontAlgn="base"/>
            <a:r>
              <a:rPr lang="en-US" dirty="0">
                <a:solidFill>
                  <a:schemeClr val="bg1"/>
                </a:solidFill>
              </a:rPr>
              <a:t>Here unity is the test of divine ownership as thus expressed. If we would be united in love and fellowship and harmony, this Church would convert the world, who would see in us the shining example of these qualities which evidence that divine ownership. </a:t>
            </a:r>
          </a:p>
          <a:p>
            <a:pPr fontAlgn="base"/>
            <a:endParaRPr lang="en-US" dirty="0">
              <a:solidFill>
                <a:schemeClr val="bg1"/>
              </a:solidFill>
            </a:endParaRPr>
          </a:p>
          <a:p>
            <a:pPr fontAlgn="base"/>
            <a:r>
              <a:rPr lang="en-US" dirty="0">
                <a:solidFill>
                  <a:schemeClr val="bg1"/>
                </a:solidFill>
              </a:rPr>
              <a:t>Likewise, if in that Latter-day Saint home the husband and wife are in disharmony, bickering, and divorce is threatened, there is an evidence that one or both are not keeping the commandments of God…</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38008" y="6488668"/>
            <a:ext cx="1946367" cy="369332"/>
          </a:xfrm>
          <a:prstGeom prst="rect">
            <a:avLst/>
          </a:prstGeom>
        </p:spPr>
        <p:txBody>
          <a:bodyPr wrap="none">
            <a:spAutoFit/>
          </a:bodyPr>
          <a:lstStyle/>
          <a:p>
            <a:r>
              <a:rPr lang="en-US" dirty="0">
                <a:solidFill>
                  <a:schemeClr val="bg1"/>
                </a:solidFill>
              </a:rPr>
              <a:t>D&amp;C 38:27 manual</a:t>
            </a:r>
            <a:endParaRPr lang="en-US" dirty="0"/>
          </a:p>
        </p:txBody>
      </p:sp>
      <p:pic>
        <p:nvPicPr>
          <p:cNvPr id="3" name="Picture 2">
            <a:extLst>
              <a:ext uri="{FF2B5EF4-FFF2-40B4-BE49-F238E27FC236}">
                <a16:creationId xmlns:a16="http://schemas.microsoft.com/office/drawing/2014/main" id="{3A24EF47-F653-47DE-9ABD-3B8993E78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021" y="1247466"/>
            <a:ext cx="4210359" cy="2181533"/>
          </a:xfrm>
          <a:prstGeom prst="rect">
            <a:avLst/>
          </a:prstGeom>
        </p:spPr>
      </p:pic>
      <p:pic>
        <p:nvPicPr>
          <p:cNvPr id="8" name="Picture 7">
            <a:extLst>
              <a:ext uri="{FF2B5EF4-FFF2-40B4-BE49-F238E27FC236}">
                <a16:creationId xmlns:a16="http://schemas.microsoft.com/office/drawing/2014/main" id="{5F2DA286-9E80-486A-871A-B6943AD17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400" y="4123420"/>
            <a:ext cx="3547872" cy="2365248"/>
          </a:xfrm>
          <a:prstGeom prst="rect">
            <a:avLst/>
          </a:prstGeom>
        </p:spPr>
      </p:pic>
    </p:spTree>
    <p:extLst>
      <p:ext uri="{BB962C8B-B14F-4D97-AF65-F5344CB8AC3E}">
        <p14:creationId xmlns:p14="http://schemas.microsoft.com/office/powerpoint/2010/main" val="38689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E3BCB7-4A72-44E2-B2F6-3FC3F9359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If We Are Divided</a:t>
            </a:r>
          </a:p>
        </p:txBody>
      </p:sp>
      <p:sp>
        <p:nvSpPr>
          <p:cNvPr id="7" name="Rectangle 6"/>
          <p:cNvSpPr/>
          <p:nvPr/>
        </p:nvSpPr>
        <p:spPr>
          <a:xfrm>
            <a:off x="6590070" y="1705865"/>
            <a:ext cx="4800600" cy="3785652"/>
          </a:xfrm>
          <a:prstGeom prst="rect">
            <a:avLst/>
          </a:prstGeom>
        </p:spPr>
        <p:txBody>
          <a:bodyPr wrap="square">
            <a:spAutoFit/>
          </a:bodyPr>
          <a:lstStyle/>
          <a:p>
            <a:pPr fontAlgn="base"/>
            <a:r>
              <a:rPr lang="en-US" sz="2400" dirty="0">
                <a:solidFill>
                  <a:schemeClr val="bg1"/>
                </a:solidFill>
              </a:rPr>
              <a:t>“If we, in our wards and our branches, are divided, and there are factions not in harmony, it is but an evidence that there is something wrong. If two persons are at variance, arguing on different points of doctrine, no reasonable, thinking persons would say that both were speaking their different opinions by the Spirit of the Lord. …</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67149" y="6417072"/>
            <a:ext cx="1946367" cy="369332"/>
          </a:xfrm>
          <a:prstGeom prst="rect">
            <a:avLst/>
          </a:prstGeom>
        </p:spPr>
        <p:txBody>
          <a:bodyPr wrap="none">
            <a:spAutoFit/>
          </a:bodyPr>
          <a:lstStyle/>
          <a:p>
            <a:r>
              <a:rPr lang="en-US" dirty="0">
                <a:solidFill>
                  <a:schemeClr val="bg1"/>
                </a:solidFill>
              </a:rPr>
              <a:t>D&amp;C 38:27 manual</a:t>
            </a:r>
            <a:endParaRPr lang="en-US" dirty="0"/>
          </a:p>
        </p:txBody>
      </p:sp>
      <p:pic>
        <p:nvPicPr>
          <p:cNvPr id="3" name="Picture 2">
            <a:extLst>
              <a:ext uri="{FF2B5EF4-FFF2-40B4-BE49-F238E27FC236}">
                <a16:creationId xmlns:a16="http://schemas.microsoft.com/office/drawing/2014/main" id="{92024D49-7821-46C7-AD28-E8D438324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30" y="1832111"/>
            <a:ext cx="4710880" cy="3533160"/>
          </a:xfrm>
          <a:prstGeom prst="rect">
            <a:avLst/>
          </a:prstGeom>
        </p:spPr>
      </p:pic>
    </p:spTree>
    <p:extLst>
      <p:ext uri="{BB962C8B-B14F-4D97-AF65-F5344CB8AC3E}">
        <p14:creationId xmlns:p14="http://schemas.microsoft.com/office/powerpoint/2010/main" val="401785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56517B-F289-4D26-BCD9-22BCB9CFD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68826" y="1"/>
            <a:ext cx="12123174" cy="1015663"/>
          </a:xfrm>
          <a:prstGeom prst="rect">
            <a:avLst/>
          </a:prstGeom>
          <a:noFill/>
        </p:spPr>
        <p:txBody>
          <a:bodyPr wrap="square" rtlCol="0">
            <a:spAutoFit/>
          </a:bodyPr>
          <a:lstStyle/>
          <a:p>
            <a:pPr algn="ctr"/>
            <a:r>
              <a:rPr lang="en-US" sz="6000" dirty="0">
                <a:solidFill>
                  <a:schemeClr val="bg1"/>
                </a:solidFill>
                <a:latin typeface="AR CENA" pitchFamily="2" charset="0"/>
              </a:rPr>
              <a:t>Enemies Fight Against Principles</a:t>
            </a:r>
          </a:p>
        </p:txBody>
      </p:sp>
      <p:sp>
        <p:nvSpPr>
          <p:cNvPr id="7" name="Rectangle 6"/>
          <p:cNvSpPr/>
          <p:nvPr/>
        </p:nvSpPr>
        <p:spPr>
          <a:xfrm>
            <a:off x="3916218" y="1205205"/>
            <a:ext cx="3830795" cy="4708981"/>
          </a:xfrm>
          <a:prstGeom prst="rect">
            <a:avLst/>
          </a:prstGeom>
        </p:spPr>
        <p:txBody>
          <a:bodyPr wrap="square">
            <a:spAutoFit/>
          </a:bodyPr>
          <a:lstStyle/>
          <a:p>
            <a:pPr fontAlgn="base"/>
            <a:r>
              <a:rPr lang="en-US" dirty="0">
                <a:solidFill>
                  <a:schemeClr val="bg1"/>
                </a:solidFill>
              </a:rPr>
              <a:t>“If it is so important, then, that this people be a united people, we might well expect that upon this principle the powers of Satan would descend for their greatest attack. </a:t>
            </a:r>
          </a:p>
          <a:p>
            <a:pPr fontAlgn="base"/>
            <a:endParaRPr lang="en-US" dirty="0">
              <a:solidFill>
                <a:schemeClr val="bg1"/>
              </a:solidFill>
            </a:endParaRPr>
          </a:p>
          <a:p>
            <a:pPr fontAlgn="base"/>
            <a:r>
              <a:rPr lang="en-US" dirty="0">
                <a:solidFill>
                  <a:schemeClr val="bg1"/>
                </a:solidFill>
              </a:rPr>
              <a:t>We might well expect, also, that if there be those of apostate mind among us, they would be inclined to ridicule and to scorn this principle of oneness and unity as being narrow-minded or as being unprogressive. </a:t>
            </a:r>
          </a:p>
          <a:p>
            <a:pPr fontAlgn="base"/>
            <a:endParaRPr lang="en-US" dirty="0">
              <a:solidFill>
                <a:schemeClr val="bg1"/>
              </a:solidFill>
            </a:endParaRPr>
          </a:p>
          <a:p>
            <a:pPr fontAlgn="base"/>
            <a:r>
              <a:rPr lang="en-US" dirty="0">
                <a:solidFill>
                  <a:schemeClr val="bg1"/>
                </a:solidFill>
              </a:rPr>
              <a:t>We would likewise expect that those who are enemies would also seek to fight against that principle.” </a:t>
            </a:r>
          </a:p>
          <a:p>
            <a:pPr fontAlgn="base"/>
            <a:r>
              <a:rPr lang="en-US" sz="1200" dirty="0">
                <a:solidFill>
                  <a:schemeClr val="bg1"/>
                </a:solidFill>
              </a:rPr>
              <a:t>Elder Harold B. Lee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68826" y="6380726"/>
            <a:ext cx="1191352" cy="369332"/>
          </a:xfrm>
          <a:prstGeom prst="rect">
            <a:avLst/>
          </a:prstGeom>
        </p:spPr>
        <p:txBody>
          <a:bodyPr wrap="none">
            <a:spAutoFit/>
          </a:bodyPr>
          <a:lstStyle/>
          <a:p>
            <a:r>
              <a:rPr lang="en-US" dirty="0">
                <a:solidFill>
                  <a:schemeClr val="bg1"/>
                </a:solidFill>
              </a:rPr>
              <a:t>D&amp;C 38:27</a:t>
            </a:r>
            <a:endParaRPr lang="en-US" dirty="0"/>
          </a:p>
        </p:txBody>
      </p:sp>
      <p:pic>
        <p:nvPicPr>
          <p:cNvPr id="10" name="Picture 9" descr="Harold B. Lee.jpg"/>
          <p:cNvPicPr>
            <a:picLocks noChangeAspect="1"/>
          </p:cNvPicPr>
          <p:nvPr/>
        </p:nvPicPr>
        <p:blipFill>
          <a:blip r:embed="rId3" cstate="print"/>
          <a:stretch>
            <a:fillRect/>
          </a:stretch>
        </p:blipFill>
        <p:spPr>
          <a:xfrm>
            <a:off x="10807149" y="5234502"/>
            <a:ext cx="1097280" cy="1383792"/>
          </a:xfrm>
          <a:prstGeom prst="rect">
            <a:avLst/>
          </a:prstGeom>
        </p:spPr>
      </p:pic>
      <p:pic>
        <p:nvPicPr>
          <p:cNvPr id="3" name="Picture 2">
            <a:extLst>
              <a:ext uri="{FF2B5EF4-FFF2-40B4-BE49-F238E27FC236}">
                <a16:creationId xmlns:a16="http://schemas.microsoft.com/office/drawing/2014/main" id="{6D39E684-FB02-4897-BD2A-EB93F66C1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20" y="2066579"/>
            <a:ext cx="2672408" cy="3158300"/>
          </a:xfrm>
          <a:prstGeom prst="rect">
            <a:avLst/>
          </a:prstGeom>
        </p:spPr>
      </p:pic>
      <p:pic>
        <p:nvPicPr>
          <p:cNvPr id="8" name="Picture 7">
            <a:extLst>
              <a:ext uri="{FF2B5EF4-FFF2-40B4-BE49-F238E27FC236}">
                <a16:creationId xmlns:a16="http://schemas.microsoft.com/office/drawing/2014/main" id="{BCD13A34-4762-4E33-B546-6BB320B97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2676" y="1388720"/>
            <a:ext cx="4094924" cy="3114827"/>
          </a:xfrm>
          <a:prstGeom prst="rect">
            <a:avLst/>
          </a:prstGeom>
        </p:spPr>
      </p:pic>
    </p:spTree>
    <p:extLst>
      <p:ext uri="{BB962C8B-B14F-4D97-AF65-F5344CB8AC3E}">
        <p14:creationId xmlns:p14="http://schemas.microsoft.com/office/powerpoint/2010/main" val="35337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60D9B3-F171-5C72-A9C2-C8198C778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B0AB929-33A0-239C-D31A-6727628A7B6C}"/>
              </a:ext>
            </a:extLst>
          </p:cNvPr>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A Greater Unity</a:t>
            </a:r>
          </a:p>
        </p:txBody>
      </p:sp>
      <p:sp>
        <p:nvSpPr>
          <p:cNvPr id="5" name="TextBox 4">
            <a:extLst>
              <a:ext uri="{FF2B5EF4-FFF2-40B4-BE49-F238E27FC236}">
                <a16:creationId xmlns:a16="http://schemas.microsoft.com/office/drawing/2014/main" id="{9E0E0E9C-7342-B48B-9E65-951BB5F69984}"/>
              </a:ext>
            </a:extLst>
          </p:cNvPr>
          <p:cNvSpPr txBox="1"/>
          <p:nvPr/>
        </p:nvSpPr>
        <p:spPr>
          <a:xfrm>
            <a:off x="249381" y="1252835"/>
            <a:ext cx="6096000" cy="923330"/>
          </a:xfrm>
          <a:prstGeom prst="rect">
            <a:avLst/>
          </a:prstGeom>
          <a:noFill/>
        </p:spPr>
        <p:txBody>
          <a:bodyPr wrap="square">
            <a:spAutoFit/>
          </a:bodyPr>
          <a:lstStyle/>
          <a:p>
            <a:r>
              <a:rPr lang="en-US" b="0" i="0" dirty="0">
                <a:solidFill>
                  <a:schemeClr val="bg1"/>
                </a:solidFill>
                <a:effectLst/>
              </a:rPr>
              <a:t>We will become of one heart and one mind as we individually place the Savior at the center of our lives and follow those He has commissioned to lead us. </a:t>
            </a:r>
            <a:endParaRPr lang="en-US" dirty="0">
              <a:solidFill>
                <a:schemeClr val="bg1"/>
              </a:solidFill>
            </a:endParaRPr>
          </a:p>
        </p:txBody>
      </p:sp>
      <p:sp>
        <p:nvSpPr>
          <p:cNvPr id="7" name="TextBox 6">
            <a:extLst>
              <a:ext uri="{FF2B5EF4-FFF2-40B4-BE49-F238E27FC236}">
                <a16:creationId xmlns:a16="http://schemas.microsoft.com/office/drawing/2014/main" id="{8BE83B6B-652C-3146-327E-4AC74910BE36}"/>
              </a:ext>
            </a:extLst>
          </p:cNvPr>
          <p:cNvSpPr txBox="1"/>
          <p:nvPr/>
        </p:nvSpPr>
        <p:spPr>
          <a:xfrm>
            <a:off x="5551150" y="2597984"/>
            <a:ext cx="6096000" cy="3262432"/>
          </a:xfrm>
          <a:prstGeom prst="rect">
            <a:avLst/>
          </a:prstGeom>
          <a:noFill/>
        </p:spPr>
        <p:txBody>
          <a:bodyPr wrap="square">
            <a:spAutoFit/>
          </a:bodyPr>
          <a:lstStyle/>
          <a:p>
            <a:r>
              <a:rPr lang="en-US" b="0" i="0" dirty="0">
                <a:solidFill>
                  <a:schemeClr val="bg1"/>
                </a:solidFill>
                <a:effectLst/>
              </a:rPr>
              <a:t>We cannot permit any racism, tribal prejudice, or other divisions to exist in the latter-day Church of Christ. The Lord commands us, “Be one; and if ye are not one ye are not mine” </a:t>
            </a:r>
          </a:p>
          <a:p>
            <a:endParaRPr lang="en-US" dirty="0">
              <a:solidFill>
                <a:schemeClr val="bg1"/>
              </a:solidFill>
            </a:endParaRPr>
          </a:p>
          <a:p>
            <a:r>
              <a:rPr lang="en-US" b="0" i="0" dirty="0">
                <a:solidFill>
                  <a:schemeClr val="bg1"/>
                </a:solidFill>
                <a:effectLst/>
              </a:rPr>
              <a:t>We should be diligent in rooting prejudice and discrimination out of the Church, out of our homes, and, most of all, out of our hearts. As our Church population grows ever more diverse, our welcome must grow ever more spontaneous and warm.</a:t>
            </a:r>
          </a:p>
          <a:p>
            <a:endParaRPr lang="en-US" dirty="0">
              <a:solidFill>
                <a:schemeClr val="bg1"/>
              </a:solidFill>
            </a:endParaRPr>
          </a:p>
          <a:p>
            <a:r>
              <a:rPr lang="en-US" sz="4400" b="0" i="0" dirty="0">
                <a:solidFill>
                  <a:srgbClr val="FFFF00"/>
                </a:solidFill>
                <a:effectLst/>
              </a:rPr>
              <a:t>We need one another. </a:t>
            </a:r>
            <a:endParaRPr lang="en-US" sz="4400" dirty="0">
              <a:solidFill>
                <a:srgbClr val="FFFF00"/>
              </a:solidFill>
            </a:endParaRPr>
          </a:p>
        </p:txBody>
      </p:sp>
      <p:sp>
        <p:nvSpPr>
          <p:cNvPr id="9" name="TextBox 8">
            <a:extLst>
              <a:ext uri="{FF2B5EF4-FFF2-40B4-BE49-F238E27FC236}">
                <a16:creationId xmlns:a16="http://schemas.microsoft.com/office/drawing/2014/main" id="{D8F9A358-17CB-6BD9-BCCD-0A91B2EDC30F}"/>
              </a:ext>
            </a:extLst>
          </p:cNvPr>
          <p:cNvSpPr txBox="1"/>
          <p:nvPr/>
        </p:nvSpPr>
        <p:spPr>
          <a:xfrm>
            <a:off x="92364" y="6444825"/>
            <a:ext cx="6096000" cy="369332"/>
          </a:xfrm>
          <a:prstGeom prst="rect">
            <a:avLst/>
          </a:prstGeom>
          <a:noFill/>
        </p:spPr>
        <p:txBody>
          <a:bodyPr wrap="square">
            <a:spAutoFit/>
          </a:bodyPr>
          <a:lstStyle/>
          <a:p>
            <a:r>
              <a:rPr lang="en-US" b="0" i="0" dirty="0">
                <a:solidFill>
                  <a:schemeClr val="bg1"/>
                </a:solidFill>
                <a:effectLst/>
              </a:rPr>
              <a:t>D&amp;C 38:27 D. Todd Christofferson</a:t>
            </a:r>
            <a:endParaRPr lang="en-US" dirty="0"/>
          </a:p>
        </p:txBody>
      </p:sp>
      <p:pic>
        <p:nvPicPr>
          <p:cNvPr id="11" name="Picture 10">
            <a:extLst>
              <a:ext uri="{FF2B5EF4-FFF2-40B4-BE49-F238E27FC236}">
                <a16:creationId xmlns:a16="http://schemas.microsoft.com/office/drawing/2014/main" id="{E2F34BDC-FF79-D65D-9D49-2933A3A88B44}"/>
              </a:ext>
            </a:extLst>
          </p:cNvPr>
          <p:cNvPicPr>
            <a:picLocks noChangeAspect="1"/>
          </p:cNvPicPr>
          <p:nvPr/>
        </p:nvPicPr>
        <p:blipFill>
          <a:blip r:embed="rId3"/>
          <a:stretch>
            <a:fillRect/>
          </a:stretch>
        </p:blipFill>
        <p:spPr>
          <a:xfrm>
            <a:off x="1274427" y="2347190"/>
            <a:ext cx="3731874" cy="3712437"/>
          </a:xfrm>
          <a:prstGeom prst="rect">
            <a:avLst/>
          </a:prstGeom>
        </p:spPr>
      </p:pic>
    </p:spTree>
    <p:extLst>
      <p:ext uri="{BB962C8B-B14F-4D97-AF65-F5344CB8AC3E}">
        <p14:creationId xmlns:p14="http://schemas.microsoft.com/office/powerpoint/2010/main" val="154355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1000"/>
                                        <p:tgtEl>
                                          <p:spTgt spid="7">
                                            <p:txEl>
                                              <p:pRg st="4" end="4"/>
                                            </p:txEl>
                                          </p:spTgt>
                                        </p:tgtEl>
                                      </p:cBhvr>
                                    </p:animEffect>
                                    <p:anim calcmode="lin" valueType="num">
                                      <p:cBhvr>
                                        <p:cTn id="1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04E9D-0BAF-4D6D-AE30-5B6362F1B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CENA" pitchFamily="2" charset="0"/>
              </a:rPr>
              <a:t>The Reason to Gather in Ohio</a:t>
            </a:r>
          </a:p>
        </p:txBody>
      </p:sp>
      <p:sp>
        <p:nvSpPr>
          <p:cNvPr id="7" name="Rectangle 6"/>
          <p:cNvSpPr/>
          <p:nvPr/>
        </p:nvSpPr>
        <p:spPr>
          <a:xfrm>
            <a:off x="940792" y="1063010"/>
            <a:ext cx="4800600" cy="1200329"/>
          </a:xfrm>
          <a:prstGeom prst="rect">
            <a:avLst/>
          </a:prstGeom>
        </p:spPr>
        <p:txBody>
          <a:bodyPr wrap="square">
            <a:spAutoFit/>
          </a:bodyPr>
          <a:lstStyle/>
          <a:p>
            <a:pPr fontAlgn="base"/>
            <a:r>
              <a:rPr lang="en-US" sz="2400" dirty="0">
                <a:solidFill>
                  <a:schemeClr val="bg1"/>
                </a:solidFill>
              </a:rPr>
              <a:t>We should not be surprised if the world would oppose the kingdom and try to prevent the work of God</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29240" y="6413222"/>
            <a:ext cx="2259998" cy="369332"/>
          </a:xfrm>
          <a:prstGeom prst="rect">
            <a:avLst/>
          </a:prstGeom>
        </p:spPr>
        <p:txBody>
          <a:bodyPr wrap="square">
            <a:spAutoFit/>
          </a:bodyPr>
          <a:lstStyle/>
          <a:p>
            <a:r>
              <a:rPr lang="en-US" dirty="0">
                <a:solidFill>
                  <a:schemeClr val="bg1"/>
                </a:solidFill>
              </a:rPr>
              <a:t>D&amp;C 38:28-30</a:t>
            </a:r>
            <a:endParaRPr lang="en-US" dirty="0"/>
          </a:p>
        </p:txBody>
      </p:sp>
      <p:sp>
        <p:nvSpPr>
          <p:cNvPr id="8" name="Rectangle 7"/>
          <p:cNvSpPr/>
          <p:nvPr/>
        </p:nvSpPr>
        <p:spPr>
          <a:xfrm>
            <a:off x="6022553" y="3585200"/>
            <a:ext cx="4232491" cy="2739211"/>
          </a:xfrm>
          <a:prstGeom prst="rect">
            <a:avLst/>
          </a:prstGeom>
        </p:spPr>
        <p:txBody>
          <a:bodyPr wrap="square">
            <a:spAutoFit/>
          </a:bodyPr>
          <a:lstStyle/>
          <a:p>
            <a:pPr fontAlgn="base"/>
            <a:r>
              <a:rPr lang="en-US" sz="2000" dirty="0">
                <a:solidFill>
                  <a:schemeClr val="bg1"/>
                </a:solidFill>
              </a:rPr>
              <a:t>The devil will not lose sight of the power of God vested in man—the Holy Priesthood. He fears it, he hates it, and will never cease to stir up the hearts of the debased and corrupt in anger and malice towards those who hold this power, and to persecute the Saints, until he is bound.”</a:t>
            </a:r>
          </a:p>
          <a:p>
            <a:pPr fontAlgn="base"/>
            <a:r>
              <a:rPr lang="en-US" sz="1200" dirty="0">
                <a:solidFill>
                  <a:schemeClr val="bg1"/>
                </a:solidFill>
              </a:rPr>
              <a:t>Joseph F. Smith  </a:t>
            </a:r>
          </a:p>
        </p:txBody>
      </p:sp>
      <p:pic>
        <p:nvPicPr>
          <p:cNvPr id="10" name="Picture 9" descr="Joseph F Smith.jpg"/>
          <p:cNvPicPr>
            <a:picLocks noChangeAspect="1"/>
          </p:cNvPicPr>
          <p:nvPr/>
        </p:nvPicPr>
        <p:blipFill>
          <a:blip r:embed="rId3" cstate="print"/>
          <a:stretch>
            <a:fillRect/>
          </a:stretch>
        </p:blipFill>
        <p:spPr>
          <a:xfrm>
            <a:off x="10536204" y="4965422"/>
            <a:ext cx="1082739" cy="1447800"/>
          </a:xfrm>
          <a:prstGeom prst="rect">
            <a:avLst/>
          </a:prstGeom>
        </p:spPr>
      </p:pic>
      <p:pic>
        <p:nvPicPr>
          <p:cNvPr id="3" name="Picture 2">
            <a:extLst>
              <a:ext uri="{FF2B5EF4-FFF2-40B4-BE49-F238E27FC236}">
                <a16:creationId xmlns:a16="http://schemas.microsoft.com/office/drawing/2014/main" id="{1F74D9EE-D2D5-4EE3-9D75-360B4127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433" y="2558494"/>
            <a:ext cx="4379317" cy="3503454"/>
          </a:xfrm>
          <a:prstGeom prst="rect">
            <a:avLst/>
          </a:prstGeom>
        </p:spPr>
      </p:pic>
      <p:pic>
        <p:nvPicPr>
          <p:cNvPr id="9" name="Picture 8">
            <a:extLst>
              <a:ext uri="{FF2B5EF4-FFF2-40B4-BE49-F238E27FC236}">
                <a16:creationId xmlns:a16="http://schemas.microsoft.com/office/drawing/2014/main" id="{B76A12F3-F74C-4898-B165-ADA56CA04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986" y="645305"/>
            <a:ext cx="2417427" cy="2427757"/>
          </a:xfrm>
          <a:prstGeom prst="rect">
            <a:avLst/>
          </a:prstGeom>
        </p:spPr>
      </p:pic>
    </p:spTree>
    <p:extLst>
      <p:ext uri="{BB962C8B-B14F-4D97-AF65-F5344CB8AC3E}">
        <p14:creationId xmlns:p14="http://schemas.microsoft.com/office/powerpoint/2010/main" val="26262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FBE71A-6E80-4095-9B6E-A6DE6BD55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R CENA" pitchFamily="2" charset="0"/>
              </a:rPr>
              <a:t>Recognizing the Danger</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93197" y="6451165"/>
            <a:ext cx="3477555"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sp>
        <p:nvSpPr>
          <p:cNvPr id="8" name="Rectangle 7"/>
          <p:cNvSpPr/>
          <p:nvPr/>
        </p:nvSpPr>
        <p:spPr>
          <a:xfrm>
            <a:off x="581306" y="1425089"/>
            <a:ext cx="5082076" cy="1200329"/>
          </a:xfrm>
          <a:prstGeom prst="rect">
            <a:avLst/>
          </a:prstGeom>
        </p:spPr>
        <p:txBody>
          <a:bodyPr wrap="square">
            <a:spAutoFit/>
          </a:bodyPr>
          <a:lstStyle/>
          <a:p>
            <a:pPr fontAlgn="base"/>
            <a:r>
              <a:rPr lang="en-US" sz="2400" dirty="0">
                <a:solidFill>
                  <a:schemeClr val="bg1"/>
                </a:solidFill>
              </a:rPr>
              <a:t>To know where the danger is and to be able to recognize it in all of its manifestations provides protection.</a:t>
            </a:r>
          </a:p>
        </p:txBody>
      </p:sp>
      <p:sp>
        <p:nvSpPr>
          <p:cNvPr id="30" name="Rectangle 29"/>
          <p:cNvSpPr/>
          <p:nvPr/>
        </p:nvSpPr>
        <p:spPr>
          <a:xfrm>
            <a:off x="6096000" y="4128701"/>
            <a:ext cx="5191430" cy="2308324"/>
          </a:xfrm>
          <a:prstGeom prst="rect">
            <a:avLst/>
          </a:prstGeom>
        </p:spPr>
        <p:txBody>
          <a:bodyPr wrap="square">
            <a:spAutoFit/>
          </a:bodyPr>
          <a:lstStyle/>
          <a:p>
            <a:r>
              <a:rPr lang="en-US" sz="2400" dirty="0">
                <a:solidFill>
                  <a:schemeClr val="bg1"/>
                </a:solidFill>
              </a:rPr>
              <a:t>[Lucifer] will use his logic to confuse and his rationalizations to destroy. He will shade meanings, open doors an inch at a time, and lead from purest white through all the shades of gray to the darkest black.</a:t>
            </a:r>
          </a:p>
        </p:txBody>
      </p:sp>
      <p:pic>
        <p:nvPicPr>
          <p:cNvPr id="3" name="Picture 2">
            <a:extLst>
              <a:ext uri="{FF2B5EF4-FFF2-40B4-BE49-F238E27FC236}">
                <a16:creationId xmlns:a16="http://schemas.microsoft.com/office/drawing/2014/main" id="{CD5FDF06-18AE-4AF8-83DF-4028DD296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28" y="3370981"/>
            <a:ext cx="4419600" cy="2487168"/>
          </a:xfrm>
          <a:prstGeom prst="rect">
            <a:avLst/>
          </a:prstGeom>
        </p:spPr>
      </p:pic>
      <p:pic>
        <p:nvPicPr>
          <p:cNvPr id="7" name="Picture 6">
            <a:extLst>
              <a:ext uri="{FF2B5EF4-FFF2-40B4-BE49-F238E27FC236}">
                <a16:creationId xmlns:a16="http://schemas.microsoft.com/office/drawing/2014/main" id="{ECCC0149-261F-4A82-AB9A-E06317547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633" y="1116927"/>
            <a:ext cx="3238500" cy="2590800"/>
          </a:xfrm>
          <a:prstGeom prst="rect">
            <a:avLst/>
          </a:prstGeom>
        </p:spPr>
      </p:pic>
      <p:pic>
        <p:nvPicPr>
          <p:cNvPr id="10" name="Picture 9">
            <a:extLst>
              <a:ext uri="{FF2B5EF4-FFF2-40B4-BE49-F238E27FC236}">
                <a16:creationId xmlns:a16="http://schemas.microsoft.com/office/drawing/2014/main" id="{3630184E-0B0E-448C-AFE4-4ED8334F6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1734" y="5475983"/>
            <a:ext cx="882552" cy="1171529"/>
          </a:xfrm>
          <a:prstGeom prst="rect">
            <a:avLst/>
          </a:prstGeom>
        </p:spPr>
      </p:pic>
    </p:spTree>
    <p:extLst>
      <p:ext uri="{BB962C8B-B14F-4D97-AF65-F5344CB8AC3E}">
        <p14:creationId xmlns:p14="http://schemas.microsoft.com/office/powerpoint/2010/main" val="65100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CA18DB2-D03E-49DD-AE8F-3E0BBB67A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R CENA" pitchFamily="2" charset="0"/>
              </a:rPr>
              <a:t>Preparation Against the Adversary</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40272" y="6488668"/>
            <a:ext cx="3424655"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grpSp>
        <p:nvGrpSpPr>
          <p:cNvPr id="2" name="Group 8"/>
          <p:cNvGrpSpPr/>
          <p:nvPr/>
        </p:nvGrpSpPr>
        <p:grpSpPr>
          <a:xfrm>
            <a:off x="4648200" y="1066800"/>
            <a:ext cx="2667000" cy="5029200"/>
            <a:chOff x="838200" y="76200"/>
            <a:chExt cx="2667000" cy="5029200"/>
          </a:xfrm>
        </p:grpSpPr>
        <p:grpSp>
          <p:nvGrpSpPr>
            <p:cNvPr id="3" name="Group 17"/>
            <p:cNvGrpSpPr/>
            <p:nvPr/>
          </p:nvGrpSpPr>
          <p:grpSpPr>
            <a:xfrm>
              <a:off x="838200" y="76200"/>
              <a:ext cx="2667000" cy="5029200"/>
              <a:chOff x="838200" y="76200"/>
              <a:chExt cx="2667000" cy="5029200"/>
            </a:xfrm>
          </p:grpSpPr>
          <p:grpSp>
            <p:nvGrpSpPr>
              <p:cNvPr id="5" name="Group 17"/>
              <p:cNvGrpSpPr/>
              <p:nvPr/>
            </p:nvGrpSpPr>
            <p:grpSpPr>
              <a:xfrm flipH="1">
                <a:off x="2209800" y="1447800"/>
                <a:ext cx="1295400" cy="3429000"/>
                <a:chOff x="685800" y="1447800"/>
                <a:chExt cx="1295400" cy="3124200"/>
              </a:xfrm>
            </p:grpSpPr>
            <p:sp>
              <p:nvSpPr>
                <p:cNvPr id="28" name="Bent Arrow 27"/>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16"/>
              <p:cNvGrpSpPr/>
              <p:nvPr/>
            </p:nvGrpSpPr>
            <p:grpSpPr>
              <a:xfrm>
                <a:off x="838200" y="1447800"/>
                <a:ext cx="1295400" cy="3429000"/>
                <a:chOff x="685800" y="1447800"/>
                <a:chExt cx="1295400" cy="3429000"/>
              </a:xfrm>
            </p:grpSpPr>
            <p:sp>
              <p:nvSpPr>
                <p:cNvPr id="26" name="Bent Arrow 25"/>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18"/>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295400" y="2286000"/>
              <a:ext cx="1905000" cy="1569660"/>
            </a:xfrm>
            <a:prstGeom prst="rect">
              <a:avLst/>
            </a:prstGeom>
          </p:spPr>
          <p:txBody>
            <a:bodyPr wrap="square">
              <a:spAutoFit/>
            </a:bodyPr>
            <a:lstStyle/>
            <a:p>
              <a:pPr algn="ctr"/>
              <a:r>
                <a:rPr lang="en-US" sz="2400" b="1" i="1" dirty="0"/>
                <a:t>If we are prepared, we shall not fear.</a:t>
              </a:r>
              <a:endParaRPr lang="en-US" sz="2400" i="1" dirty="0">
                <a:solidFill>
                  <a:schemeClr val="bg1"/>
                </a:solidFill>
              </a:endParaRPr>
            </a:p>
          </p:txBody>
        </p:sp>
      </p:grpSp>
      <p:sp>
        <p:nvSpPr>
          <p:cNvPr id="31" name="Rectangle 30"/>
          <p:cNvSpPr/>
          <p:nvPr/>
        </p:nvSpPr>
        <p:spPr>
          <a:xfrm>
            <a:off x="665413" y="2059396"/>
            <a:ext cx="3812458" cy="3693319"/>
          </a:xfrm>
          <a:prstGeom prst="rect">
            <a:avLst/>
          </a:prstGeom>
        </p:spPr>
        <p:txBody>
          <a:bodyPr wrap="square">
            <a:spAutoFit/>
          </a:bodyPr>
          <a:lstStyle/>
          <a:p>
            <a:r>
              <a:rPr lang="en-US" dirty="0">
                <a:solidFill>
                  <a:schemeClr val="bg1"/>
                </a:solidFill>
              </a:rPr>
              <a:t>He who has greater strength than Lucifer, he who is our fortress and our strength, can sustain us in times of great temptation. While the Lord will never forcibly take anyone out of sin or out of the arms of the tempters, he exerts his Spirit to induce the sinner to do it with divine assistance. And the man who yields to the sweet influence and pleadings of the Spirit and does all in his power to stay in a repentant attitude is guaranteed protection, power, freedom and joy.</a:t>
            </a:r>
          </a:p>
        </p:txBody>
      </p:sp>
      <p:sp>
        <p:nvSpPr>
          <p:cNvPr id="32" name="Rectangle 31"/>
          <p:cNvSpPr/>
          <p:nvPr/>
        </p:nvSpPr>
        <p:spPr>
          <a:xfrm>
            <a:off x="7969044" y="2628900"/>
            <a:ext cx="3618271" cy="2585323"/>
          </a:xfrm>
          <a:prstGeom prst="rect">
            <a:avLst/>
          </a:prstGeom>
        </p:spPr>
        <p:txBody>
          <a:bodyPr wrap="square">
            <a:spAutoFit/>
          </a:bodyPr>
          <a:lstStyle/>
          <a:p>
            <a:r>
              <a:rPr lang="en-US" dirty="0">
                <a:solidFill>
                  <a:schemeClr val="bg1"/>
                </a:solidFill>
              </a:rPr>
              <a:t>It is extremely difficult, if not impossible, for the devil to enter a door that is closed. He seems to have no keys for locked doors. But if a door is slightly ajar, he gets his toe in, and soon this is followed by his foot, then by his leg and his body and his head, and finally he is in all the way.</a:t>
            </a:r>
          </a:p>
        </p:txBody>
      </p:sp>
    </p:spTree>
    <p:extLst>
      <p:ext uri="{BB962C8B-B14F-4D97-AF65-F5344CB8AC3E}">
        <p14:creationId xmlns:p14="http://schemas.microsoft.com/office/powerpoint/2010/main" val="30311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0" presetClass="exit" presetSubtype="0" fill="hold" grpId="0" nodeType="withEffect">
                                  <p:stCondLst>
                                    <p:cond delay="0"/>
                                  </p:stCondLst>
                                  <p:childTnLst>
                                    <p:animEffect transition="out" filter="fade">
                                      <p:cBhvr>
                                        <p:cTn id="12" dur="2000"/>
                                        <p:tgtEl>
                                          <p:spTgt spid="32"/>
                                        </p:tgtEl>
                                      </p:cBhvr>
                                    </p:animEffect>
                                    <p:set>
                                      <p:cBhvr>
                                        <p:cTn id="13" dur="1" fill="hold">
                                          <p:stCondLst>
                                            <p:cond delay="1999"/>
                                          </p:stCondLst>
                                        </p:cTn>
                                        <p:tgtEl>
                                          <p:spTgt spid="3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31"/>
                                        </p:tgtEl>
                                      </p:cBhvr>
                                    </p:animEffect>
                                    <p:set>
                                      <p:cBhvr>
                                        <p:cTn id="16"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DD3D97-A1A9-4006-BA35-01BDE581E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R CENA" pitchFamily="2" charset="0"/>
              </a:rPr>
              <a:t>Preparing in Advance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46096" y="6473792"/>
            <a:ext cx="3371757"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sp>
        <p:nvSpPr>
          <p:cNvPr id="31" name="Rectangle 30"/>
          <p:cNvSpPr/>
          <p:nvPr/>
        </p:nvSpPr>
        <p:spPr>
          <a:xfrm>
            <a:off x="2136658" y="3920088"/>
            <a:ext cx="5105400" cy="2585323"/>
          </a:xfrm>
          <a:prstGeom prst="rect">
            <a:avLst/>
          </a:prstGeom>
        </p:spPr>
        <p:txBody>
          <a:bodyPr wrap="square">
            <a:spAutoFit/>
          </a:bodyPr>
          <a:lstStyle/>
          <a:p>
            <a:r>
              <a:rPr lang="en-US" dirty="0">
                <a:solidFill>
                  <a:schemeClr val="bg1"/>
                </a:solidFill>
              </a:rPr>
              <a:t>Some alternatives are long and hard, but they take us in the right direction toward our ultimate goal; others are short, wide, and pleasant, but they go off in the wrong direction. </a:t>
            </a:r>
          </a:p>
          <a:p>
            <a:endParaRPr lang="en-US" dirty="0">
              <a:solidFill>
                <a:schemeClr val="bg1"/>
              </a:solidFill>
            </a:endParaRPr>
          </a:p>
          <a:p>
            <a:r>
              <a:rPr lang="en-US" dirty="0">
                <a:solidFill>
                  <a:schemeClr val="bg1"/>
                </a:solidFill>
              </a:rPr>
              <a:t>It is important to get our ultimate objectives clearly in mind so that we do not become distracted at each fork in the road by the irrelevant questions: </a:t>
            </a:r>
          </a:p>
          <a:p>
            <a:endParaRPr lang="en-US" dirty="0">
              <a:solidFill>
                <a:schemeClr val="bg1"/>
              </a:solidFill>
            </a:endParaRPr>
          </a:p>
        </p:txBody>
      </p:sp>
      <p:pic>
        <p:nvPicPr>
          <p:cNvPr id="3" name="Picture 2">
            <a:extLst>
              <a:ext uri="{FF2B5EF4-FFF2-40B4-BE49-F238E27FC236}">
                <a16:creationId xmlns:a16="http://schemas.microsoft.com/office/drawing/2014/main" id="{B510066C-2AB1-40CD-9883-A8B86DFDC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41" y="1119574"/>
            <a:ext cx="3124200" cy="2447925"/>
          </a:xfrm>
          <a:prstGeom prst="rect">
            <a:avLst/>
          </a:prstGeom>
        </p:spPr>
      </p:pic>
      <p:pic>
        <p:nvPicPr>
          <p:cNvPr id="7" name="Picture 6">
            <a:extLst>
              <a:ext uri="{FF2B5EF4-FFF2-40B4-BE49-F238E27FC236}">
                <a16:creationId xmlns:a16="http://schemas.microsoft.com/office/drawing/2014/main" id="{F02395FE-D234-4038-A55C-E6EDD5322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207" y="4340192"/>
            <a:ext cx="3413760" cy="2133600"/>
          </a:xfrm>
          <a:prstGeom prst="rect">
            <a:avLst/>
          </a:prstGeom>
        </p:spPr>
      </p:pic>
      <p:sp>
        <p:nvSpPr>
          <p:cNvPr id="8" name="Rectangle 7">
            <a:extLst>
              <a:ext uri="{FF2B5EF4-FFF2-40B4-BE49-F238E27FC236}">
                <a16:creationId xmlns:a16="http://schemas.microsoft.com/office/drawing/2014/main" id="{486BA202-5826-4DF3-9797-DFCF63E205DE}"/>
              </a:ext>
            </a:extLst>
          </p:cNvPr>
          <p:cNvSpPr/>
          <p:nvPr/>
        </p:nvSpPr>
        <p:spPr>
          <a:xfrm>
            <a:off x="6195317" y="1385266"/>
            <a:ext cx="4027470" cy="1754326"/>
          </a:xfrm>
          <a:prstGeom prst="rect">
            <a:avLst/>
          </a:prstGeom>
        </p:spPr>
        <p:txBody>
          <a:bodyPr wrap="square">
            <a:spAutoFit/>
          </a:bodyPr>
          <a:lstStyle/>
          <a:p>
            <a:r>
              <a:rPr lang="en-US" dirty="0">
                <a:solidFill>
                  <a:schemeClr val="bg1"/>
                </a:solidFill>
              </a:rPr>
              <a:t>One of the basic tasks for each individual is the making of decisions. </a:t>
            </a:r>
          </a:p>
          <a:p>
            <a:endParaRPr lang="en-US" dirty="0">
              <a:solidFill>
                <a:schemeClr val="bg1"/>
              </a:solidFill>
            </a:endParaRPr>
          </a:p>
          <a:p>
            <a:r>
              <a:rPr lang="en-US" dirty="0">
                <a:solidFill>
                  <a:schemeClr val="bg1"/>
                </a:solidFill>
              </a:rPr>
              <a:t>A dozen times a day we come to a fork in the road and must decide which way we will go. </a:t>
            </a:r>
          </a:p>
        </p:txBody>
      </p:sp>
      <p:pic>
        <p:nvPicPr>
          <p:cNvPr id="16" name="Picture 15">
            <a:extLst>
              <a:ext uri="{FF2B5EF4-FFF2-40B4-BE49-F238E27FC236}">
                <a16:creationId xmlns:a16="http://schemas.microsoft.com/office/drawing/2014/main" id="{9E1B13D5-156C-4566-9135-B57894BE65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8724" y="160338"/>
            <a:ext cx="882552" cy="1171529"/>
          </a:xfrm>
          <a:prstGeom prst="rect">
            <a:avLst/>
          </a:prstGeom>
        </p:spPr>
      </p:pic>
    </p:spTree>
    <p:extLst>
      <p:ext uri="{BB962C8B-B14F-4D97-AF65-F5344CB8AC3E}">
        <p14:creationId xmlns:p14="http://schemas.microsoft.com/office/powerpoint/2010/main" val="390530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A7DA47-39D3-4A27-B79B-5581C543F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Background</a:t>
            </a:r>
          </a:p>
        </p:txBody>
      </p:sp>
      <p:sp>
        <p:nvSpPr>
          <p:cNvPr id="3" name="TextBox 2">
            <a:extLst>
              <a:ext uri="{FF2B5EF4-FFF2-40B4-BE49-F238E27FC236}">
                <a16:creationId xmlns:a16="http://schemas.microsoft.com/office/drawing/2014/main" id="{805EFBCE-2CE0-D796-02FD-9C62CB510A30}"/>
              </a:ext>
            </a:extLst>
          </p:cNvPr>
          <p:cNvSpPr txBox="1"/>
          <p:nvPr/>
        </p:nvSpPr>
        <p:spPr>
          <a:xfrm>
            <a:off x="4714346" y="1434650"/>
            <a:ext cx="2941782" cy="4247317"/>
          </a:xfrm>
          <a:prstGeom prst="rect">
            <a:avLst/>
          </a:prstGeom>
          <a:noFill/>
        </p:spPr>
        <p:txBody>
          <a:bodyPr wrap="square">
            <a:spAutoFit/>
          </a:bodyPr>
          <a:lstStyle/>
          <a:p>
            <a:r>
              <a:rPr lang="en-US" b="0" i="0" dirty="0">
                <a:solidFill>
                  <a:schemeClr val="bg1"/>
                </a:solidFill>
                <a:effectLst/>
              </a:rPr>
              <a:t>In December of 1830, Joseph Smith was working on the inspired revision of the Bible and had received what is now </a:t>
            </a:r>
            <a:r>
              <a:rPr lang="en-US" b="0" i="0" u="none" strike="noStrike" dirty="0">
                <a:solidFill>
                  <a:schemeClr val="bg1"/>
                </a:solidFill>
                <a:effectLst/>
              </a:rPr>
              <a:t>Moses 6–7</a:t>
            </a:r>
            <a:r>
              <a:rPr lang="en-US" b="0" i="0" dirty="0">
                <a:solidFill>
                  <a:schemeClr val="bg1"/>
                </a:solidFill>
                <a:effectLst/>
              </a:rPr>
              <a:t> in the Pearl of Great Price. </a:t>
            </a:r>
          </a:p>
          <a:p>
            <a:endParaRPr lang="en-US" dirty="0">
              <a:solidFill>
                <a:schemeClr val="bg1"/>
              </a:solidFill>
            </a:endParaRPr>
          </a:p>
          <a:p>
            <a:r>
              <a:rPr lang="en-US" b="0" i="0" dirty="0">
                <a:solidFill>
                  <a:schemeClr val="bg1"/>
                </a:solidFill>
                <a:effectLst/>
              </a:rPr>
              <a:t>These chapters give an account of a prophet named Enoch and his people. </a:t>
            </a:r>
          </a:p>
          <a:p>
            <a:endParaRPr lang="en-US" dirty="0">
              <a:solidFill>
                <a:schemeClr val="bg1"/>
              </a:solidFill>
            </a:endParaRPr>
          </a:p>
          <a:p>
            <a:r>
              <a:rPr lang="en-US" b="0" i="0" dirty="0">
                <a:solidFill>
                  <a:schemeClr val="bg1"/>
                </a:solidFill>
                <a:effectLst/>
              </a:rPr>
              <a:t>Because of their righteousness and unity, the Lord called these people </a:t>
            </a:r>
            <a:r>
              <a:rPr lang="en-US" b="0" i="1" dirty="0">
                <a:solidFill>
                  <a:schemeClr val="bg1"/>
                </a:solidFill>
                <a:effectLst/>
              </a:rPr>
              <a:t>Zion</a:t>
            </a:r>
            <a:r>
              <a:rPr lang="en-US" b="0" i="0" dirty="0">
                <a:solidFill>
                  <a:schemeClr val="bg1"/>
                </a:solidFill>
                <a:effectLst/>
              </a:rPr>
              <a:t>.</a:t>
            </a:r>
            <a:endParaRPr lang="en-US" dirty="0">
              <a:solidFill>
                <a:schemeClr val="bg1"/>
              </a:solidFill>
            </a:endParaRPr>
          </a:p>
        </p:txBody>
      </p:sp>
      <p:pic>
        <p:nvPicPr>
          <p:cNvPr id="12" name="Picture 11">
            <a:extLst>
              <a:ext uri="{FF2B5EF4-FFF2-40B4-BE49-F238E27FC236}">
                <a16:creationId xmlns:a16="http://schemas.microsoft.com/office/drawing/2014/main" id="{E2064E57-BB48-7DA5-27C1-06C1208AC22F}"/>
              </a:ext>
            </a:extLst>
          </p:cNvPr>
          <p:cNvPicPr>
            <a:picLocks noChangeAspect="1"/>
          </p:cNvPicPr>
          <p:nvPr/>
        </p:nvPicPr>
        <p:blipFill>
          <a:blip r:embed="rId3"/>
          <a:stretch>
            <a:fillRect/>
          </a:stretch>
        </p:blipFill>
        <p:spPr>
          <a:xfrm>
            <a:off x="8005932" y="1267367"/>
            <a:ext cx="3772426" cy="4715533"/>
          </a:xfrm>
          <a:prstGeom prst="rect">
            <a:avLst/>
          </a:prstGeom>
        </p:spPr>
      </p:pic>
      <p:pic>
        <p:nvPicPr>
          <p:cNvPr id="14" name="Picture 13">
            <a:extLst>
              <a:ext uri="{FF2B5EF4-FFF2-40B4-BE49-F238E27FC236}">
                <a16:creationId xmlns:a16="http://schemas.microsoft.com/office/drawing/2014/main" id="{C102CEDB-C989-41C5-5E92-0AEC432E18FA}"/>
              </a:ext>
            </a:extLst>
          </p:cNvPr>
          <p:cNvPicPr>
            <a:picLocks noChangeAspect="1"/>
          </p:cNvPicPr>
          <p:nvPr/>
        </p:nvPicPr>
        <p:blipFill>
          <a:blip r:embed="rId4"/>
          <a:stretch>
            <a:fillRect/>
          </a:stretch>
        </p:blipFill>
        <p:spPr>
          <a:xfrm>
            <a:off x="258618" y="1969527"/>
            <a:ext cx="4105925" cy="3177564"/>
          </a:xfrm>
          <a:prstGeom prst="rect">
            <a:avLst/>
          </a:prstGeom>
        </p:spPr>
      </p:pic>
    </p:spTree>
    <p:extLst>
      <p:ext uri="{BB962C8B-B14F-4D97-AF65-F5344CB8AC3E}">
        <p14:creationId xmlns:p14="http://schemas.microsoft.com/office/powerpoint/2010/main" val="3624922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DA2339-2430-459A-8779-EDC5F7ED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R CENA" pitchFamily="2" charset="0"/>
              </a:rPr>
              <a:t>Deciding Before</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6304" y="6488668"/>
            <a:ext cx="3371757" cy="369332"/>
          </a:xfrm>
          <a:prstGeom prst="rect">
            <a:avLst/>
          </a:prstGeom>
        </p:spPr>
        <p:txBody>
          <a:bodyPr wrap="none">
            <a:spAutoFit/>
          </a:bodyPr>
          <a:lstStyle/>
          <a:p>
            <a:r>
              <a:rPr lang="en-US" dirty="0">
                <a:solidFill>
                  <a:schemeClr val="bg1"/>
                </a:solidFill>
              </a:rPr>
              <a:t>D&amp;C 38:28-30 </a:t>
            </a:r>
            <a:r>
              <a:rPr lang="en-US" sz="1200" dirty="0">
                <a:solidFill>
                  <a:schemeClr val="bg1"/>
                </a:solidFill>
              </a:rPr>
              <a:t>President Spencer W. Kimball</a:t>
            </a:r>
            <a:endParaRPr lang="en-US" sz="1200" dirty="0"/>
          </a:p>
        </p:txBody>
      </p:sp>
      <p:sp>
        <p:nvSpPr>
          <p:cNvPr id="32" name="Rectangle 31"/>
          <p:cNvSpPr/>
          <p:nvPr/>
        </p:nvSpPr>
        <p:spPr>
          <a:xfrm>
            <a:off x="6976152" y="2932093"/>
            <a:ext cx="4689297" cy="3108543"/>
          </a:xfrm>
          <a:prstGeom prst="rect">
            <a:avLst/>
          </a:prstGeom>
        </p:spPr>
        <p:txBody>
          <a:bodyPr wrap="square">
            <a:spAutoFit/>
          </a:bodyPr>
          <a:lstStyle/>
          <a:p>
            <a:r>
              <a:rPr lang="en-US" sz="2800" dirty="0">
                <a:solidFill>
                  <a:schemeClr val="bg1"/>
                </a:solidFill>
              </a:rPr>
              <a:t>Right decisions are easiest to make when we make them well in advance, having ultimate objectives in mind; this saves a lot of anguish at the fork, when we’re tired and sorely tempted.</a:t>
            </a:r>
          </a:p>
        </p:txBody>
      </p:sp>
      <p:pic>
        <p:nvPicPr>
          <p:cNvPr id="8196" name="Picture 4" descr="http://2.bp.blogspot.com/-meRcdUvCqHA/UZ4W9ywF6OI/AAAAAAAAAGQ/h3oNZjlaU1c/s640/fork+in+the+road.gif"/>
          <p:cNvPicPr>
            <a:picLocks noChangeAspect="1" noChangeArrowheads="1" noCrop="1"/>
          </p:cNvPicPr>
          <p:nvPr/>
        </p:nvPicPr>
        <p:blipFill>
          <a:blip r:embed="rId3" cstate="print"/>
          <a:srcRect/>
          <a:stretch>
            <a:fillRect/>
          </a:stretch>
        </p:blipFill>
        <p:spPr bwMode="auto">
          <a:xfrm>
            <a:off x="643419" y="2804072"/>
            <a:ext cx="6086154" cy="3451639"/>
          </a:xfrm>
          <a:prstGeom prst="rect">
            <a:avLst/>
          </a:prstGeom>
          <a:noFill/>
        </p:spPr>
      </p:pic>
      <p:sp>
        <p:nvSpPr>
          <p:cNvPr id="11" name="Rectangle 10"/>
          <p:cNvSpPr/>
          <p:nvPr/>
        </p:nvSpPr>
        <p:spPr>
          <a:xfrm>
            <a:off x="3429000" y="914401"/>
            <a:ext cx="5943600" cy="1200329"/>
          </a:xfrm>
          <a:prstGeom prst="rect">
            <a:avLst/>
          </a:prstGeom>
        </p:spPr>
        <p:txBody>
          <a:bodyPr wrap="square">
            <a:spAutoFit/>
          </a:bodyPr>
          <a:lstStyle/>
          <a:p>
            <a:pPr algn="ctr"/>
            <a:r>
              <a:rPr lang="en-US" sz="2400" dirty="0">
                <a:solidFill>
                  <a:srgbClr val="FFFF00"/>
                </a:solidFill>
              </a:rPr>
              <a:t>Which is the easier or more pleasant way?</a:t>
            </a:r>
          </a:p>
          <a:p>
            <a:pPr algn="ctr"/>
            <a:endParaRPr lang="en-US" sz="2400" dirty="0">
              <a:solidFill>
                <a:srgbClr val="FFFF00"/>
              </a:solidFill>
            </a:endParaRPr>
          </a:p>
          <a:p>
            <a:pPr algn="ctr"/>
            <a:r>
              <a:rPr lang="en-US" sz="2400" dirty="0">
                <a:solidFill>
                  <a:srgbClr val="FFFF00"/>
                </a:solidFill>
              </a:rPr>
              <a:t> or, Which way are others going?</a:t>
            </a:r>
          </a:p>
        </p:txBody>
      </p:sp>
      <p:pic>
        <p:nvPicPr>
          <p:cNvPr id="12" name="Picture 11">
            <a:extLst>
              <a:ext uri="{FF2B5EF4-FFF2-40B4-BE49-F238E27FC236}">
                <a16:creationId xmlns:a16="http://schemas.microsoft.com/office/drawing/2014/main" id="{ED53DCAE-A6FA-4D5F-8AC7-10CB2087C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724" y="231599"/>
            <a:ext cx="882552" cy="1171529"/>
          </a:xfrm>
          <a:prstGeom prst="rect">
            <a:avLst/>
          </a:prstGeom>
        </p:spPr>
      </p:pic>
    </p:spTree>
    <p:extLst>
      <p:ext uri="{BB962C8B-B14F-4D97-AF65-F5344CB8AC3E}">
        <p14:creationId xmlns:p14="http://schemas.microsoft.com/office/powerpoint/2010/main" val="17196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animEffect transition="in" filter="fade">
                                      <p:cBhvr>
                                        <p:cTn id="9"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A5ED6A-708E-44F5-B8D3-ABC9109FF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CENA" pitchFamily="2" charset="0"/>
              </a:rPr>
              <a:t>Be United—Take Care of the Poor</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43807" y="6488668"/>
            <a:ext cx="1840568" cy="369332"/>
          </a:xfrm>
          <a:prstGeom prst="rect">
            <a:avLst/>
          </a:prstGeom>
        </p:spPr>
        <p:txBody>
          <a:bodyPr wrap="none">
            <a:spAutoFit/>
          </a:bodyPr>
          <a:lstStyle/>
          <a:p>
            <a:r>
              <a:rPr lang="en-US" dirty="0">
                <a:solidFill>
                  <a:schemeClr val="bg1"/>
                </a:solidFill>
              </a:rPr>
              <a:t>D&amp;C 38:27, 33-36</a:t>
            </a:r>
            <a:endParaRPr lang="en-US" dirty="0"/>
          </a:p>
        </p:txBody>
      </p:sp>
      <p:sp>
        <p:nvSpPr>
          <p:cNvPr id="8" name="Rectangle 7"/>
          <p:cNvSpPr/>
          <p:nvPr/>
        </p:nvSpPr>
        <p:spPr>
          <a:xfrm>
            <a:off x="749864" y="995183"/>
            <a:ext cx="3581400" cy="2400657"/>
          </a:xfrm>
          <a:prstGeom prst="rect">
            <a:avLst/>
          </a:prstGeom>
        </p:spPr>
        <p:txBody>
          <a:bodyPr wrap="square">
            <a:spAutoFit/>
          </a:bodyPr>
          <a:lstStyle/>
          <a:p>
            <a:pPr algn="ctr"/>
            <a:r>
              <a:rPr lang="en-US" sz="2400" dirty="0">
                <a:solidFill>
                  <a:schemeClr val="bg1"/>
                </a:solidFill>
              </a:rPr>
              <a:t>The Law of Consecration</a:t>
            </a:r>
          </a:p>
          <a:p>
            <a:endParaRPr lang="en-US" dirty="0">
              <a:solidFill>
                <a:schemeClr val="bg1"/>
              </a:solidFill>
            </a:endParaRPr>
          </a:p>
          <a:p>
            <a:r>
              <a:rPr lang="en-US" dirty="0">
                <a:solidFill>
                  <a:schemeClr val="bg1"/>
                </a:solidFill>
              </a:rPr>
              <a:t> When the Saints attempted to live the law of consecration in Missouri, they were unsuccessful because they “[did] not impart of their substance … to the poor” and they were “not united” (D&amp;C 105:3–5).</a:t>
            </a:r>
          </a:p>
        </p:txBody>
      </p:sp>
      <p:sp>
        <p:nvSpPr>
          <p:cNvPr id="11" name="Rectangle 10"/>
          <p:cNvSpPr/>
          <p:nvPr/>
        </p:nvSpPr>
        <p:spPr>
          <a:xfrm>
            <a:off x="5867400" y="1143000"/>
            <a:ext cx="4572000" cy="1477328"/>
          </a:xfrm>
          <a:prstGeom prst="rect">
            <a:avLst/>
          </a:prstGeom>
        </p:spPr>
        <p:txBody>
          <a:bodyPr>
            <a:spAutoFit/>
          </a:bodyPr>
          <a:lstStyle/>
          <a:p>
            <a:r>
              <a:rPr lang="en-US" i="1" dirty="0">
                <a:solidFill>
                  <a:schemeClr val="bg1"/>
                </a:solidFill>
              </a:rPr>
              <a:t>“And the Lord called his people </a:t>
            </a:r>
            <a:r>
              <a:rPr lang="en-US" i="1" cap="small" dirty="0">
                <a:solidFill>
                  <a:schemeClr val="bg1"/>
                </a:solidFill>
              </a:rPr>
              <a:t>Zion</a:t>
            </a:r>
            <a:r>
              <a:rPr lang="en-US" i="1" dirty="0">
                <a:solidFill>
                  <a:schemeClr val="bg1"/>
                </a:solidFill>
              </a:rPr>
              <a:t>, because they were of</a:t>
            </a:r>
            <a:r>
              <a:rPr lang="en-US" i="1" baseline="30000" dirty="0">
                <a:solidFill>
                  <a:schemeClr val="bg1"/>
                </a:solidFill>
              </a:rPr>
              <a:t> </a:t>
            </a:r>
            <a:r>
              <a:rPr lang="en-US" i="1" dirty="0">
                <a:solidFill>
                  <a:schemeClr val="bg1"/>
                </a:solidFill>
              </a:rPr>
              <a:t>one heart and one mind, and dwelt in righteousness; and there was no poor among them.”</a:t>
            </a:r>
          </a:p>
          <a:p>
            <a:r>
              <a:rPr lang="en-US" i="1" dirty="0">
                <a:solidFill>
                  <a:schemeClr val="bg1"/>
                </a:solidFill>
              </a:rPr>
              <a:t>Moses 7:18</a:t>
            </a:r>
          </a:p>
        </p:txBody>
      </p:sp>
      <p:sp>
        <p:nvSpPr>
          <p:cNvPr id="12" name="Rectangle 11"/>
          <p:cNvSpPr/>
          <p:nvPr/>
        </p:nvSpPr>
        <p:spPr>
          <a:xfrm>
            <a:off x="5486400" y="5105400"/>
            <a:ext cx="4572000" cy="1477328"/>
          </a:xfrm>
          <a:prstGeom prst="rect">
            <a:avLst/>
          </a:prstGeom>
        </p:spPr>
        <p:txBody>
          <a:bodyPr>
            <a:spAutoFit/>
          </a:bodyPr>
          <a:lstStyle/>
          <a:p>
            <a:r>
              <a:rPr lang="en-US" i="1" dirty="0">
                <a:solidFill>
                  <a:schemeClr val="bg1"/>
                </a:solidFill>
              </a:rPr>
              <a:t>“And they had all things common among them; therefore there were not rich and poor, bond and free, but they were all made free, and partakers of the heavenly gift.”</a:t>
            </a:r>
          </a:p>
          <a:p>
            <a:r>
              <a:rPr lang="en-US" i="1" dirty="0">
                <a:solidFill>
                  <a:schemeClr val="bg1"/>
                </a:solidFill>
              </a:rPr>
              <a:t>4 Nephi 1:3</a:t>
            </a:r>
          </a:p>
        </p:txBody>
      </p:sp>
      <p:pic>
        <p:nvPicPr>
          <p:cNvPr id="3" name="Picture 2">
            <a:extLst>
              <a:ext uri="{FF2B5EF4-FFF2-40B4-BE49-F238E27FC236}">
                <a16:creationId xmlns:a16="http://schemas.microsoft.com/office/drawing/2014/main" id="{48FF2772-F3CC-4704-B0A4-C411E2482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627" y="3560026"/>
            <a:ext cx="2098418" cy="2801496"/>
          </a:xfrm>
          <a:prstGeom prst="rect">
            <a:avLst/>
          </a:prstGeom>
        </p:spPr>
      </p:pic>
      <p:pic>
        <p:nvPicPr>
          <p:cNvPr id="7" name="Picture 6">
            <a:extLst>
              <a:ext uri="{FF2B5EF4-FFF2-40B4-BE49-F238E27FC236}">
                <a16:creationId xmlns:a16="http://schemas.microsoft.com/office/drawing/2014/main" id="{4E5F4203-0C70-44FF-A0B5-3B1EDEE0D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313" y="2363153"/>
            <a:ext cx="3200400" cy="2466975"/>
          </a:xfrm>
          <a:prstGeom prst="rect">
            <a:avLst/>
          </a:prstGeom>
        </p:spPr>
      </p:pic>
    </p:spTree>
    <p:extLst>
      <p:ext uri="{BB962C8B-B14F-4D97-AF65-F5344CB8AC3E}">
        <p14:creationId xmlns:p14="http://schemas.microsoft.com/office/powerpoint/2010/main" val="353931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63902B-041B-49D1-8EDD-647E1EDF0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R CENA" pitchFamily="2" charset="0"/>
              </a:rPr>
              <a:t>Relocation for the Saints—a loss</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46703" y="6467058"/>
            <a:ext cx="1495922" cy="369332"/>
          </a:xfrm>
          <a:prstGeom prst="rect">
            <a:avLst/>
          </a:prstGeom>
        </p:spPr>
        <p:txBody>
          <a:bodyPr wrap="none">
            <a:spAutoFit/>
          </a:bodyPr>
          <a:lstStyle/>
          <a:p>
            <a:r>
              <a:rPr lang="en-US" dirty="0">
                <a:solidFill>
                  <a:schemeClr val="bg1"/>
                </a:solidFill>
              </a:rPr>
              <a:t>D&amp;C 38:34-42</a:t>
            </a:r>
            <a:endParaRPr lang="en-US" dirty="0"/>
          </a:p>
        </p:txBody>
      </p:sp>
      <p:sp>
        <p:nvSpPr>
          <p:cNvPr id="30" name="Rectangle 29"/>
          <p:cNvSpPr/>
          <p:nvPr/>
        </p:nvSpPr>
        <p:spPr>
          <a:xfrm>
            <a:off x="229560" y="923330"/>
            <a:ext cx="3519487" cy="2862322"/>
          </a:xfrm>
          <a:prstGeom prst="rect">
            <a:avLst/>
          </a:prstGeom>
        </p:spPr>
        <p:txBody>
          <a:bodyPr wrap="square">
            <a:spAutoFit/>
          </a:bodyPr>
          <a:lstStyle/>
          <a:p>
            <a:r>
              <a:rPr lang="en-US" dirty="0">
                <a:solidFill>
                  <a:schemeClr val="bg1"/>
                </a:solidFill>
              </a:rPr>
              <a:t>The Lord provided some commandments and counsel to the Saints that would assist them in their relocation to Ohio. </a:t>
            </a:r>
          </a:p>
          <a:p>
            <a:endParaRPr lang="en-US" dirty="0">
              <a:solidFill>
                <a:schemeClr val="bg1"/>
              </a:solidFill>
            </a:endParaRPr>
          </a:p>
          <a:p>
            <a:r>
              <a:rPr lang="en-US" dirty="0">
                <a:solidFill>
                  <a:schemeClr val="bg1"/>
                </a:solidFill>
              </a:rPr>
              <a:t>He explain that for many of the Saints, their only source of livelihood was their farms. </a:t>
            </a:r>
          </a:p>
          <a:p>
            <a:endParaRPr lang="en-US" dirty="0">
              <a:solidFill>
                <a:schemeClr val="bg1"/>
              </a:solidFill>
            </a:endParaRPr>
          </a:p>
          <a:p>
            <a:r>
              <a:rPr lang="en-US" dirty="0">
                <a:solidFill>
                  <a:schemeClr val="bg1"/>
                </a:solidFill>
              </a:rPr>
              <a:t>.</a:t>
            </a:r>
          </a:p>
        </p:txBody>
      </p:sp>
      <p:sp>
        <p:nvSpPr>
          <p:cNvPr id="9" name="Rectangle 8"/>
          <p:cNvSpPr/>
          <p:nvPr/>
        </p:nvSpPr>
        <p:spPr>
          <a:xfrm>
            <a:off x="5562600" y="4343400"/>
            <a:ext cx="5872316" cy="2308324"/>
          </a:xfrm>
          <a:prstGeom prst="rect">
            <a:avLst/>
          </a:prstGeom>
        </p:spPr>
        <p:txBody>
          <a:bodyPr wrap="square">
            <a:spAutoFit/>
          </a:bodyPr>
          <a:lstStyle/>
          <a:p>
            <a:r>
              <a:rPr lang="en-US" dirty="0">
                <a:solidFill>
                  <a:schemeClr val="bg1"/>
                </a:solidFill>
              </a:rPr>
              <a:t>With so many members of the Church selling their property at the same time, many of the Saints faced the prospect of losing money on their farms or not being able to sell them at all.</a:t>
            </a:r>
          </a:p>
          <a:p>
            <a:endParaRPr lang="en-US" dirty="0">
              <a:solidFill>
                <a:schemeClr val="bg1"/>
              </a:solidFill>
            </a:endParaRPr>
          </a:p>
          <a:p>
            <a:r>
              <a:rPr lang="en-US" dirty="0">
                <a:solidFill>
                  <a:schemeClr val="bg1"/>
                </a:solidFill>
              </a:rPr>
              <a:t>The abundant supply of land for sale would drive prices down and allow buyers to purchase the Saints’ farms at a steep discount.</a:t>
            </a:r>
          </a:p>
        </p:txBody>
      </p:sp>
      <p:pic>
        <p:nvPicPr>
          <p:cNvPr id="7" name="Picture 6">
            <a:extLst>
              <a:ext uri="{FF2B5EF4-FFF2-40B4-BE49-F238E27FC236}">
                <a16:creationId xmlns:a16="http://schemas.microsoft.com/office/drawing/2014/main" id="{1A97540E-3DFA-4164-AF8E-3DF1E7886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264" y="1307906"/>
            <a:ext cx="3124200" cy="1914525"/>
          </a:xfrm>
          <a:prstGeom prst="rect">
            <a:avLst/>
          </a:prstGeom>
        </p:spPr>
      </p:pic>
      <p:pic>
        <p:nvPicPr>
          <p:cNvPr id="10" name="Picture 9">
            <a:extLst>
              <a:ext uri="{FF2B5EF4-FFF2-40B4-BE49-F238E27FC236}">
                <a16:creationId xmlns:a16="http://schemas.microsoft.com/office/drawing/2014/main" id="{0321EE8E-5D31-42B2-927D-B1AECB345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4412" y="1196954"/>
            <a:ext cx="3145822" cy="2286475"/>
          </a:xfrm>
          <a:prstGeom prst="rect">
            <a:avLst/>
          </a:prstGeom>
        </p:spPr>
      </p:pic>
      <p:pic>
        <p:nvPicPr>
          <p:cNvPr id="3076" name="Picture 4" descr="Image result for church members sell property in 1840">
            <a:extLst>
              <a:ext uri="{FF2B5EF4-FFF2-40B4-BE49-F238E27FC236}">
                <a16:creationId xmlns:a16="http://schemas.microsoft.com/office/drawing/2014/main" id="{DC6AE473-2B53-4230-8CFD-1E6F2E7882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r="4374" b="20199"/>
          <a:stretch/>
        </p:blipFill>
        <p:spPr bwMode="auto">
          <a:xfrm>
            <a:off x="441068" y="3930115"/>
            <a:ext cx="4709652" cy="220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67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CE6670-D869-4DA6-B062-D49A6B887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CENA" pitchFamily="2" charset="0"/>
              </a:rPr>
              <a:t>Riches of Eternity or Riches of the Earth</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137651" y="6473403"/>
            <a:ext cx="1191352" cy="369332"/>
          </a:xfrm>
          <a:prstGeom prst="rect">
            <a:avLst/>
          </a:prstGeom>
        </p:spPr>
        <p:txBody>
          <a:bodyPr wrap="none">
            <a:spAutoFit/>
          </a:bodyPr>
          <a:lstStyle/>
          <a:p>
            <a:r>
              <a:rPr lang="en-US" dirty="0">
                <a:solidFill>
                  <a:schemeClr val="bg1"/>
                </a:solidFill>
              </a:rPr>
              <a:t>D&amp;C 38:39</a:t>
            </a:r>
            <a:endParaRPr lang="en-US" dirty="0"/>
          </a:p>
        </p:txBody>
      </p:sp>
      <p:sp>
        <p:nvSpPr>
          <p:cNvPr id="8" name="Rectangle 7"/>
          <p:cNvSpPr/>
          <p:nvPr/>
        </p:nvSpPr>
        <p:spPr>
          <a:xfrm>
            <a:off x="6096000" y="1145028"/>
            <a:ext cx="5260258" cy="1200329"/>
          </a:xfrm>
          <a:prstGeom prst="rect">
            <a:avLst/>
          </a:prstGeom>
        </p:spPr>
        <p:txBody>
          <a:bodyPr wrap="square">
            <a:spAutoFit/>
          </a:bodyPr>
          <a:lstStyle/>
          <a:p>
            <a:r>
              <a:rPr lang="en-US" sz="2400" dirty="0">
                <a:solidFill>
                  <a:schemeClr val="bg1"/>
                </a:solidFill>
              </a:rPr>
              <a:t>Some of the Saints did have difficulty selling their farms after this commandment was given. </a:t>
            </a:r>
          </a:p>
        </p:txBody>
      </p:sp>
      <p:sp>
        <p:nvSpPr>
          <p:cNvPr id="9" name="Rectangle 8"/>
          <p:cNvSpPr/>
          <p:nvPr/>
        </p:nvSpPr>
        <p:spPr>
          <a:xfrm>
            <a:off x="694125" y="2941024"/>
            <a:ext cx="5401875" cy="830997"/>
          </a:xfrm>
          <a:prstGeom prst="rect">
            <a:avLst/>
          </a:prstGeom>
        </p:spPr>
        <p:txBody>
          <a:bodyPr wrap="square">
            <a:spAutoFit/>
          </a:bodyPr>
          <a:lstStyle/>
          <a:p>
            <a:r>
              <a:rPr lang="en-US" sz="2400" dirty="0">
                <a:solidFill>
                  <a:schemeClr val="bg1"/>
                </a:solidFill>
              </a:rPr>
              <a:t>Some sold their farms at a loss; others could not sell their property at all. </a:t>
            </a:r>
          </a:p>
        </p:txBody>
      </p:sp>
      <p:sp>
        <p:nvSpPr>
          <p:cNvPr id="10" name="Rectangle 9"/>
          <p:cNvSpPr/>
          <p:nvPr/>
        </p:nvSpPr>
        <p:spPr>
          <a:xfrm>
            <a:off x="5867400" y="5202293"/>
            <a:ext cx="4572000" cy="1200329"/>
          </a:xfrm>
          <a:prstGeom prst="rect">
            <a:avLst/>
          </a:prstGeom>
        </p:spPr>
        <p:txBody>
          <a:bodyPr>
            <a:spAutoFit/>
          </a:bodyPr>
          <a:lstStyle/>
          <a:p>
            <a:r>
              <a:rPr lang="en-US" sz="2400" dirty="0">
                <a:solidFill>
                  <a:schemeClr val="bg1"/>
                </a:solidFill>
              </a:rPr>
              <a:t>Some faithful members simply left their unsold homes and property and went to Ohio anyway.</a:t>
            </a:r>
          </a:p>
        </p:txBody>
      </p:sp>
      <p:pic>
        <p:nvPicPr>
          <p:cNvPr id="3" name="Picture 2">
            <a:extLst>
              <a:ext uri="{FF2B5EF4-FFF2-40B4-BE49-F238E27FC236}">
                <a16:creationId xmlns:a16="http://schemas.microsoft.com/office/drawing/2014/main" id="{32F538A9-2820-43DE-8811-2E578CE0C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3" y="1267496"/>
            <a:ext cx="3889248" cy="1517904"/>
          </a:xfrm>
          <a:prstGeom prst="rect">
            <a:avLst/>
          </a:prstGeom>
        </p:spPr>
      </p:pic>
      <p:pic>
        <p:nvPicPr>
          <p:cNvPr id="7" name="Picture 6">
            <a:extLst>
              <a:ext uri="{FF2B5EF4-FFF2-40B4-BE49-F238E27FC236}">
                <a16:creationId xmlns:a16="http://schemas.microsoft.com/office/drawing/2014/main" id="{14A7407B-EEC7-4118-9BBF-891B64452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686" y="3927646"/>
            <a:ext cx="3694176" cy="2474976"/>
          </a:xfrm>
          <a:prstGeom prst="rect">
            <a:avLst/>
          </a:prstGeom>
        </p:spPr>
      </p:pic>
      <p:pic>
        <p:nvPicPr>
          <p:cNvPr id="12" name="Picture 11">
            <a:extLst>
              <a:ext uri="{FF2B5EF4-FFF2-40B4-BE49-F238E27FC236}">
                <a16:creationId xmlns:a16="http://schemas.microsoft.com/office/drawing/2014/main" id="{B542BBCE-9148-42A1-B71E-99CE17DA9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7300" y="2433845"/>
            <a:ext cx="3060700" cy="2590800"/>
          </a:xfrm>
          <a:prstGeom prst="rect">
            <a:avLst/>
          </a:prstGeom>
        </p:spPr>
      </p:pic>
    </p:spTree>
    <p:extLst>
      <p:ext uri="{BB962C8B-B14F-4D97-AF65-F5344CB8AC3E}">
        <p14:creationId xmlns:p14="http://schemas.microsoft.com/office/powerpoint/2010/main" val="8198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579287-3D14-44E4-8FA9-EF83E46C1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 CENA" pitchFamily="2" charset="0"/>
              </a:rPr>
              <a:t>Bear the Vessels of the Lord</a:t>
            </a:r>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4" name="Rectangle 243"/>
          <p:cNvSpPr/>
          <p:nvPr/>
        </p:nvSpPr>
        <p:spPr>
          <a:xfrm>
            <a:off x="35103" y="6478593"/>
            <a:ext cx="1191352" cy="369332"/>
          </a:xfrm>
          <a:prstGeom prst="rect">
            <a:avLst/>
          </a:prstGeom>
        </p:spPr>
        <p:txBody>
          <a:bodyPr wrap="none">
            <a:spAutoFit/>
          </a:bodyPr>
          <a:lstStyle/>
          <a:p>
            <a:r>
              <a:rPr lang="en-US" dirty="0">
                <a:solidFill>
                  <a:schemeClr val="bg1"/>
                </a:solidFill>
              </a:rPr>
              <a:t>D&amp;C 38:42</a:t>
            </a:r>
            <a:endParaRPr lang="en-US" dirty="0"/>
          </a:p>
        </p:txBody>
      </p:sp>
      <p:sp>
        <p:nvSpPr>
          <p:cNvPr id="9" name="Rectangle 8"/>
          <p:cNvSpPr/>
          <p:nvPr/>
        </p:nvSpPr>
        <p:spPr>
          <a:xfrm>
            <a:off x="3882684" y="1154738"/>
            <a:ext cx="4572000" cy="4247317"/>
          </a:xfrm>
          <a:prstGeom prst="rect">
            <a:avLst/>
          </a:prstGeom>
        </p:spPr>
        <p:txBody>
          <a:bodyPr>
            <a:spAutoFit/>
          </a:bodyPr>
          <a:lstStyle/>
          <a:p>
            <a:r>
              <a:rPr lang="en-US" dirty="0">
                <a:solidFill>
                  <a:schemeClr val="bg1"/>
                </a:solidFill>
              </a:rPr>
              <a:t>In ancient Israel, certain vessels (bowls, urns, vases, and other containers) and utensils were used in religious feasts and ceremonies. </a:t>
            </a:r>
          </a:p>
          <a:p>
            <a:endParaRPr lang="en-US" dirty="0">
              <a:solidFill>
                <a:schemeClr val="bg1"/>
              </a:solidFill>
            </a:endParaRPr>
          </a:p>
          <a:p>
            <a:r>
              <a:rPr lang="en-US" dirty="0">
                <a:solidFill>
                  <a:schemeClr val="bg1"/>
                </a:solidFill>
              </a:rPr>
              <a:t>The vessels that were to be used in the temple had special significance and were handled only by those who were worthy and authorized and who had properly prepared themselves. </a:t>
            </a:r>
          </a:p>
          <a:p>
            <a:endParaRPr lang="en-US" dirty="0">
              <a:solidFill>
                <a:schemeClr val="bg1"/>
              </a:solidFill>
            </a:endParaRPr>
          </a:p>
          <a:p>
            <a:r>
              <a:rPr lang="en-US" dirty="0">
                <a:solidFill>
                  <a:schemeClr val="bg1"/>
                </a:solidFill>
              </a:rPr>
              <a:t>In a somewhat similar manner, the Lord has indicated that his saints should come ‘out from among the wicked’ and leave the worldliness of Babylon so they will be worthy to ‘bear the vessels of the Lord’”</a:t>
            </a:r>
          </a:p>
          <a:p>
            <a:r>
              <a:rPr lang="en-US" sz="1200" dirty="0">
                <a:solidFill>
                  <a:schemeClr val="bg1"/>
                </a:solidFill>
              </a:rPr>
              <a:t>Ludlow</a:t>
            </a:r>
          </a:p>
        </p:txBody>
      </p:sp>
      <p:sp>
        <p:nvSpPr>
          <p:cNvPr id="11" name="Rectangle 10"/>
          <p:cNvSpPr/>
          <p:nvPr/>
        </p:nvSpPr>
        <p:spPr>
          <a:xfrm>
            <a:off x="2567779" y="5598958"/>
            <a:ext cx="6141282" cy="1200329"/>
          </a:xfrm>
          <a:prstGeom prst="rect">
            <a:avLst/>
          </a:prstGeom>
        </p:spPr>
        <p:txBody>
          <a:bodyPr wrap="square">
            <a:spAutoFit/>
          </a:bodyPr>
          <a:lstStyle/>
          <a:p>
            <a:pPr algn="ctr"/>
            <a:r>
              <a:rPr lang="en-US" sz="2400" i="1" dirty="0">
                <a:solidFill>
                  <a:srgbClr val="FFFF00"/>
                </a:solidFill>
              </a:rPr>
              <a:t>“Go ye out from Babylon. Be ye clean that bear the vessels of the Lord.”</a:t>
            </a:r>
          </a:p>
          <a:p>
            <a:pPr algn="ctr"/>
            <a:r>
              <a:rPr lang="en-US" sz="2400" i="1" dirty="0">
                <a:solidFill>
                  <a:srgbClr val="FFFF00"/>
                </a:solidFill>
              </a:rPr>
              <a:t>D&amp;C 133:5</a:t>
            </a:r>
          </a:p>
        </p:txBody>
      </p:sp>
      <p:pic>
        <p:nvPicPr>
          <p:cNvPr id="3" name="Picture 2">
            <a:extLst>
              <a:ext uri="{FF2B5EF4-FFF2-40B4-BE49-F238E27FC236}">
                <a16:creationId xmlns:a16="http://schemas.microsoft.com/office/drawing/2014/main" id="{1F54F0F1-15BD-47EE-A9C4-CACE3907D518}"/>
              </a:ext>
            </a:extLst>
          </p:cNvPr>
          <p:cNvPicPr>
            <a:picLocks noChangeAspect="1"/>
          </p:cNvPicPr>
          <p:nvPr/>
        </p:nvPicPr>
        <p:blipFill rotWithShape="1">
          <a:blip r:embed="rId3">
            <a:extLst>
              <a:ext uri="{28A0092B-C50C-407E-A947-70E740481C1C}">
                <a14:useLocalDpi xmlns:a14="http://schemas.microsoft.com/office/drawing/2010/main" val="0"/>
              </a:ext>
            </a:extLst>
          </a:blip>
          <a:srcRect b="24871"/>
          <a:stretch/>
        </p:blipFill>
        <p:spPr>
          <a:xfrm>
            <a:off x="304800" y="1375579"/>
            <a:ext cx="2958363" cy="1666952"/>
          </a:xfrm>
          <a:prstGeom prst="rect">
            <a:avLst/>
          </a:prstGeom>
        </p:spPr>
      </p:pic>
      <p:pic>
        <p:nvPicPr>
          <p:cNvPr id="7" name="Picture 6">
            <a:extLst>
              <a:ext uri="{FF2B5EF4-FFF2-40B4-BE49-F238E27FC236}">
                <a16:creationId xmlns:a16="http://schemas.microsoft.com/office/drawing/2014/main" id="{C14B499A-C59C-4B90-B75F-989F1F4F9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471" y="3503710"/>
            <a:ext cx="1657350" cy="1828800"/>
          </a:xfrm>
          <a:prstGeom prst="rect">
            <a:avLst/>
          </a:prstGeom>
        </p:spPr>
      </p:pic>
      <p:pic>
        <p:nvPicPr>
          <p:cNvPr id="10" name="Picture 9">
            <a:extLst>
              <a:ext uri="{FF2B5EF4-FFF2-40B4-BE49-F238E27FC236}">
                <a16:creationId xmlns:a16="http://schemas.microsoft.com/office/drawing/2014/main" id="{72ABA213-AF13-45D5-AC35-CC24E7B4A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398" y="1043045"/>
            <a:ext cx="3528439" cy="1975926"/>
          </a:xfrm>
          <a:prstGeom prst="rect">
            <a:avLst/>
          </a:prstGeom>
        </p:spPr>
      </p:pic>
      <p:pic>
        <p:nvPicPr>
          <p:cNvPr id="14" name="Picture 13">
            <a:extLst>
              <a:ext uri="{FF2B5EF4-FFF2-40B4-BE49-F238E27FC236}">
                <a16:creationId xmlns:a16="http://schemas.microsoft.com/office/drawing/2014/main" id="{65FD2380-742D-490C-97E0-85E91243F4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9061" y="3912613"/>
            <a:ext cx="3224784" cy="1627632"/>
          </a:xfrm>
          <a:prstGeom prst="rect">
            <a:avLst/>
          </a:prstGeom>
        </p:spPr>
      </p:pic>
    </p:spTree>
    <p:extLst>
      <p:ext uri="{BB962C8B-B14F-4D97-AF65-F5344CB8AC3E}">
        <p14:creationId xmlns:p14="http://schemas.microsoft.com/office/powerpoint/2010/main" val="86895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xit" presetSubtype="0" fill="hold" grpId="0" nodeType="withEffect">
                                  <p:stCondLst>
                                    <p:cond delay="0"/>
                                  </p:stCondLst>
                                  <p:childTnLst>
                                    <p:animEffect transition="out" filter="fade">
                                      <p:cBhvr>
                                        <p:cTn id="27" dur="500"/>
                                        <p:tgtEl>
                                          <p:spTgt spid="9">
                                            <p:txEl>
                                              <p:pRg st="0" end="0"/>
                                            </p:txEl>
                                          </p:spTgt>
                                        </p:tgtEl>
                                      </p:cBhvr>
                                    </p:animEffect>
                                    <p:set>
                                      <p:cBhvr>
                                        <p:cTn id="28" dur="1" fill="hold">
                                          <p:stCondLst>
                                            <p:cond delay="499"/>
                                          </p:stCondLst>
                                        </p:cTn>
                                        <p:tgtEl>
                                          <p:spTgt spid="9">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
                                            <p:txEl>
                                              <p:pRg st="2" end="2"/>
                                            </p:txEl>
                                          </p:spTgt>
                                        </p:tgtEl>
                                      </p:cBhvr>
                                    </p:animEffect>
                                    <p:set>
                                      <p:cBhvr>
                                        <p:cTn id="31" dur="1" fill="hold">
                                          <p:stCondLst>
                                            <p:cond delay="499"/>
                                          </p:stCondLst>
                                        </p:cTn>
                                        <p:tgtEl>
                                          <p:spTgt spid="9">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9">
                                            <p:txEl>
                                              <p:pRg st="4" end="4"/>
                                            </p:txEl>
                                          </p:spTgt>
                                        </p:tgtEl>
                                      </p:cBhvr>
                                    </p:animEffect>
                                    <p:set>
                                      <p:cBhvr>
                                        <p:cTn id="34" dur="1" fill="hold">
                                          <p:stCondLst>
                                            <p:cond delay="499"/>
                                          </p:stCondLst>
                                        </p:cTn>
                                        <p:tgtEl>
                                          <p:spTgt spid="9">
                                            <p:txEl>
                                              <p:pRg st="4" end="4"/>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9">
                                            <p:txEl>
                                              <p:pRg st="5" end="5"/>
                                            </p:txEl>
                                          </p:spTgt>
                                        </p:tgtEl>
                                      </p:cBhvr>
                                    </p:animEffect>
                                    <p:set>
                                      <p:cBhvr>
                                        <p:cTn id="37" dur="1" fill="hold">
                                          <p:stCondLst>
                                            <p:cond delay="499"/>
                                          </p:stCondLst>
                                        </p:cTn>
                                        <p:tgtEl>
                                          <p:spTgt spid="9">
                                            <p:txEl>
                                              <p:pRg st="5" end="5"/>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87F726-D9D0-48E7-9EF7-F37C8B9E9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63012" y="137652"/>
            <a:ext cx="11771672" cy="637097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Videos:</a:t>
            </a:r>
          </a:p>
          <a:p>
            <a:r>
              <a:rPr lang="en-US" b="0" i="0" dirty="0">
                <a:solidFill>
                  <a:schemeClr val="bg1"/>
                </a:solidFill>
                <a:effectLst/>
              </a:rPr>
              <a:t>“</a:t>
            </a:r>
            <a:r>
              <a:rPr lang="en-US" b="0" i="0" u="none" strike="noStrike" dirty="0">
                <a:solidFill>
                  <a:schemeClr val="bg1"/>
                </a:solidFill>
                <a:effectLst/>
              </a:rPr>
              <a:t>Let God Prevail</a:t>
            </a:r>
            <a:r>
              <a:rPr lang="en-US" b="0" i="0" dirty="0">
                <a:solidFill>
                  <a:schemeClr val="bg1"/>
                </a:solidFill>
                <a:effectLst/>
              </a:rPr>
              <a:t>” (18:51; watch from time code 10:40 to 13:01)</a:t>
            </a:r>
          </a:p>
          <a:p>
            <a:r>
              <a:rPr lang="en-US" b="0" i="0" dirty="0">
                <a:solidFill>
                  <a:schemeClr val="bg1"/>
                </a:solidFill>
                <a:effectLst/>
              </a:rPr>
              <a:t>“</a:t>
            </a:r>
            <a:r>
              <a:rPr lang="en-US" b="0" i="0" u="none" strike="noStrike" dirty="0">
                <a:solidFill>
                  <a:schemeClr val="bg1"/>
                </a:solidFill>
                <a:effectLst/>
              </a:rPr>
              <a:t>One in Christ</a:t>
            </a:r>
            <a:r>
              <a:rPr lang="en-US" b="0" i="0" dirty="0">
                <a:solidFill>
                  <a:schemeClr val="bg1"/>
                </a:solidFill>
                <a:effectLst/>
              </a:rPr>
              <a:t>” (4:48)</a:t>
            </a:r>
          </a:p>
          <a:p>
            <a:r>
              <a:rPr lang="en-US" b="0" i="0" dirty="0">
                <a:solidFill>
                  <a:schemeClr val="bg1"/>
                </a:solidFill>
                <a:effectLst/>
              </a:rPr>
              <a:t>“</a:t>
            </a:r>
            <a:r>
              <a:rPr lang="en-US" b="0" i="0" u="none" strike="noStrike" dirty="0">
                <a:solidFill>
                  <a:schemeClr val="bg1"/>
                </a:solidFill>
                <a:effectLst/>
              </a:rPr>
              <a:t>Be One</a:t>
            </a:r>
            <a:r>
              <a:rPr lang="en-US" b="0" i="0" dirty="0">
                <a:solidFill>
                  <a:schemeClr val="bg1"/>
                </a:solidFill>
                <a:effectLst/>
              </a:rPr>
              <a:t>”</a:t>
            </a:r>
            <a:endParaRPr lang="en-US" dirty="0">
              <a:solidFill>
                <a:schemeClr val="bg1"/>
              </a:solidFill>
            </a:endParaRPr>
          </a:p>
          <a:p>
            <a:r>
              <a:rPr lang="en-US" b="0" i="0" dirty="0">
                <a:solidFill>
                  <a:schemeClr val="bg1"/>
                </a:solidFill>
                <a:effectLst/>
              </a:rPr>
              <a:t>“</a:t>
            </a:r>
            <a:r>
              <a:rPr lang="en-US" b="0" i="0" u="none" strike="noStrike" dirty="0">
                <a:solidFill>
                  <a:schemeClr val="bg1"/>
                </a:solidFill>
                <a:effectLst/>
              </a:rPr>
              <a:t>We Don’t Need to Be the Same to Be One</a:t>
            </a:r>
            <a:r>
              <a:rPr lang="en-US" b="0" i="0" dirty="0">
                <a:solidFill>
                  <a:schemeClr val="bg1"/>
                </a:solidFill>
                <a:effectLst/>
              </a:rPr>
              <a:t>”</a:t>
            </a:r>
            <a:endParaRPr lang="en-US" dirty="0">
              <a:solidFill>
                <a:schemeClr val="bg1"/>
              </a:solidFill>
            </a:endParaRPr>
          </a:p>
          <a:p>
            <a:r>
              <a:rPr lang="en-US" b="1" dirty="0">
                <a:solidFill>
                  <a:schemeClr val="bg1"/>
                </a:solidFill>
              </a:rPr>
              <a:t>We Come Together and Unite As One</a:t>
            </a:r>
            <a:r>
              <a:rPr lang="en-US" dirty="0">
                <a:solidFill>
                  <a:schemeClr val="bg1"/>
                </a:solidFill>
              </a:rPr>
              <a:t> (6:19)</a:t>
            </a:r>
          </a:p>
          <a:p>
            <a:endParaRPr lang="en-US" dirty="0">
              <a:solidFill>
                <a:schemeClr val="bg1"/>
              </a:solidFill>
            </a:endParaRPr>
          </a:p>
          <a:p>
            <a:pPr fontAlgn="base"/>
            <a:r>
              <a:rPr lang="en-US" sz="1600" dirty="0">
                <a:solidFill>
                  <a:schemeClr val="bg1"/>
                </a:solidFill>
              </a:rPr>
              <a:t>President Henry B. </a:t>
            </a:r>
            <a:r>
              <a:rPr lang="en-US" sz="1600" dirty="0" err="1">
                <a:solidFill>
                  <a:schemeClr val="bg1"/>
                </a:solidFill>
              </a:rPr>
              <a:t>Eyring</a:t>
            </a:r>
            <a:r>
              <a:rPr lang="en-US" sz="1600" dirty="0">
                <a:solidFill>
                  <a:schemeClr val="bg1"/>
                </a:solidFill>
              </a:rPr>
              <a:t> </a:t>
            </a:r>
            <a:r>
              <a:rPr lang="en-US" sz="1600" i="1" dirty="0">
                <a:solidFill>
                  <a:schemeClr val="bg1"/>
                </a:solidFill>
              </a:rPr>
              <a:t>A Priceless Heritage of Hope </a:t>
            </a:r>
            <a:r>
              <a:rPr lang="en-US" sz="1600" dirty="0">
                <a:solidFill>
                  <a:schemeClr val="bg1"/>
                </a:solidFill>
              </a:rPr>
              <a:t>April 2014 Gen. Conf.</a:t>
            </a:r>
            <a:endParaRPr lang="en-US" sz="1600" cap="all" dirty="0">
              <a:solidFill>
                <a:schemeClr val="bg1"/>
              </a:solidFill>
              <a:hlinkClick r:id="rId3">
                <a:extLst>
                  <a:ext uri="{A12FA001-AC4F-418D-AE19-62706E023703}">
                    <ahyp:hlinkClr xmlns:ahyp="http://schemas.microsoft.com/office/drawing/2018/hyperlinkcolor" val="tx"/>
                  </a:ext>
                </a:extLst>
              </a:hlinkClick>
            </a:endParaRPr>
          </a:p>
          <a:p>
            <a:pPr fontAlgn="base"/>
            <a:r>
              <a:rPr lang="en-US" sz="1600" dirty="0">
                <a:solidFill>
                  <a:schemeClr val="bg1"/>
                </a:solidFill>
              </a:rPr>
              <a:t>Bruce R. McConkie </a:t>
            </a:r>
            <a:r>
              <a:rPr lang="en-US" sz="1600" i="1" dirty="0">
                <a:solidFill>
                  <a:schemeClr val="bg1"/>
                </a:solidFill>
              </a:rPr>
              <a:t>Voice of Warning,</a:t>
            </a:r>
            <a:r>
              <a:rPr lang="en-US" sz="1600" dirty="0">
                <a:solidFill>
                  <a:schemeClr val="bg1"/>
                </a:solidFill>
              </a:rPr>
              <a:t> pp. 89–91.</a:t>
            </a:r>
          </a:p>
          <a:p>
            <a:pPr fontAlgn="base"/>
            <a:r>
              <a:rPr lang="en-US" sz="1600" cap="all" dirty="0">
                <a:solidFill>
                  <a:schemeClr val="bg1"/>
                </a:solidFill>
              </a:rPr>
              <a:t>	</a:t>
            </a:r>
            <a:r>
              <a:rPr lang="en-US" sz="1600" i="1" dirty="0">
                <a:solidFill>
                  <a:schemeClr val="bg1"/>
                </a:solidFill>
              </a:rPr>
              <a:t>Man: His Origin and Destiny,</a:t>
            </a:r>
            <a:r>
              <a:rPr lang="en-US" sz="1600" dirty="0">
                <a:solidFill>
                  <a:schemeClr val="bg1"/>
                </a:solidFill>
              </a:rPr>
              <a:t> pp.380–397, 415–436, 460–466</a:t>
            </a:r>
          </a:p>
          <a:p>
            <a:pPr fontAlgn="base"/>
            <a:r>
              <a:rPr lang="en-US" sz="1600" cap="all" dirty="0">
                <a:solidFill>
                  <a:schemeClr val="bg1"/>
                </a:solidFill>
              </a:rPr>
              <a:t>	</a:t>
            </a:r>
            <a:r>
              <a:rPr lang="en-US" sz="1600" i="1" dirty="0">
                <a:solidFill>
                  <a:schemeClr val="bg1"/>
                </a:solidFill>
              </a:rPr>
              <a:t> Mormon Doctrine,</a:t>
            </a:r>
            <a:r>
              <a:rPr lang="en-US" sz="1600" dirty="0">
                <a:solidFill>
                  <a:schemeClr val="bg1"/>
                </a:solidFill>
              </a:rPr>
              <a:t> p. 211, 414</a:t>
            </a:r>
          </a:p>
          <a:p>
            <a:pPr fontAlgn="base"/>
            <a:r>
              <a:rPr lang="en-US" sz="1600" dirty="0">
                <a:solidFill>
                  <a:schemeClr val="bg1"/>
                </a:solidFill>
              </a:rPr>
              <a:t>Presentation by ©http://fashionsbylynda.com/blog/</a:t>
            </a:r>
            <a:endParaRPr lang="en-US" sz="1600" cap="all" dirty="0">
              <a:solidFill>
                <a:schemeClr val="bg1"/>
              </a:solidFill>
              <a:hlinkClick r:id="rId3">
                <a:extLst>
                  <a:ext uri="{A12FA001-AC4F-418D-AE19-62706E023703}">
                    <ahyp:hlinkClr xmlns:ahyp="http://schemas.microsoft.com/office/drawing/2018/hyperlinkcolor" val="tx"/>
                  </a:ext>
                </a:extLst>
              </a:hlinkClick>
            </a:endParaRPr>
          </a:p>
          <a:p>
            <a:pPr fontAlgn="base"/>
            <a:r>
              <a:rPr lang="en-US" sz="1600" dirty="0">
                <a:solidFill>
                  <a:schemeClr val="bg1"/>
                </a:solidFill>
              </a:rPr>
              <a:t>Elder Harold B. Lee (In Conference Report, Apr. 1950, pp. 97–98.)</a:t>
            </a:r>
            <a:endParaRPr lang="en-US" sz="1600" cap="all" dirty="0">
              <a:solidFill>
                <a:schemeClr val="bg1"/>
              </a:solidFill>
              <a:hlinkClick r:id="rId3">
                <a:extLst>
                  <a:ext uri="{A12FA001-AC4F-418D-AE19-62706E023703}">
                    <ahyp:hlinkClr xmlns:ahyp="http://schemas.microsoft.com/office/drawing/2018/hyperlinkcolor" val="tx"/>
                  </a:ext>
                </a:extLst>
              </a:hlinkClick>
            </a:endParaRPr>
          </a:p>
          <a:p>
            <a:pPr fontAlgn="base"/>
            <a:r>
              <a:rPr lang="en-US" sz="1600" dirty="0">
                <a:solidFill>
                  <a:schemeClr val="bg1"/>
                </a:solidFill>
              </a:rPr>
              <a:t>Joseph F. Smith  (In </a:t>
            </a:r>
            <a:r>
              <a:rPr lang="en-US" sz="1600" i="1" dirty="0">
                <a:solidFill>
                  <a:schemeClr val="bg1"/>
                </a:solidFill>
              </a:rPr>
              <a:t>Journal of Discourses,</a:t>
            </a:r>
            <a:r>
              <a:rPr lang="en-US" sz="1600" dirty="0">
                <a:solidFill>
                  <a:schemeClr val="bg1"/>
                </a:solidFill>
              </a:rPr>
              <a:t>19:24.)</a:t>
            </a:r>
          </a:p>
          <a:p>
            <a:pPr fontAlgn="base"/>
            <a:r>
              <a:rPr lang="en-US" sz="1600" i="1" dirty="0">
                <a:solidFill>
                  <a:schemeClr val="bg1"/>
                </a:solidFill>
              </a:rPr>
              <a:t>Teachings of Spencer W. Kimball </a:t>
            </a:r>
            <a:r>
              <a:rPr lang="en-US" sz="1600" dirty="0">
                <a:solidFill>
                  <a:schemeClr val="bg1"/>
                </a:solidFill>
              </a:rPr>
              <a:t>Chapter 10 “Fortifying Ourselves against Evil Influences”</a:t>
            </a:r>
          </a:p>
          <a:p>
            <a:pPr fontAlgn="base"/>
            <a:r>
              <a:rPr lang="en-US" sz="1600" dirty="0">
                <a:solidFill>
                  <a:schemeClr val="bg1"/>
                </a:solidFill>
              </a:rPr>
              <a:t>Ludlow, </a:t>
            </a:r>
            <a:r>
              <a:rPr lang="en-US" sz="1600" i="1" dirty="0">
                <a:solidFill>
                  <a:schemeClr val="bg1"/>
                </a:solidFill>
              </a:rPr>
              <a:t>Companion,</a:t>
            </a:r>
            <a:r>
              <a:rPr lang="en-US" sz="1600" dirty="0">
                <a:solidFill>
                  <a:schemeClr val="bg1"/>
                </a:solidFill>
              </a:rPr>
              <a:t> 2:317.</a:t>
            </a:r>
          </a:p>
          <a:p>
            <a:pPr fontAlgn="base"/>
            <a:r>
              <a:rPr lang="en-US" sz="1600" dirty="0">
                <a:solidFill>
                  <a:schemeClr val="bg1"/>
                </a:solidFill>
              </a:rPr>
              <a:t>Log Home: Upper St. Clair, Pennsylvania 1830</a:t>
            </a:r>
          </a:p>
          <a:p>
            <a:pPr fontAlgn="base"/>
            <a:r>
              <a:rPr lang="en-US" sz="1600" b="1" dirty="0">
                <a:solidFill>
                  <a:schemeClr val="bg1"/>
                </a:solidFill>
              </a:rPr>
              <a:t>Pots : finds from what is thought to be King David's Palace in Khirbet </a:t>
            </a:r>
            <a:r>
              <a:rPr lang="en-US" sz="1600" b="1" dirty="0" err="1">
                <a:solidFill>
                  <a:schemeClr val="bg1"/>
                </a:solidFill>
              </a:rPr>
              <a:t>QuiyafaAit</a:t>
            </a:r>
            <a:r>
              <a:rPr lang="en-US" sz="1600" b="1" dirty="0">
                <a:solidFill>
                  <a:schemeClr val="bg1"/>
                </a:solidFill>
              </a:rPr>
              <a:t>/Israel Antiquities Authority)</a:t>
            </a:r>
            <a:r>
              <a:rPr lang="en-US" sz="1600" dirty="0">
                <a:solidFill>
                  <a:schemeClr val="bg1"/>
                </a:solidFill>
              </a:rPr>
              <a:t> - See more at: http://destination-yisrael.biblesearchers.com/destination-yisrael/treasures-of-solomons-and-herods-temple/#sthash.UH2goHyX.dpuf</a:t>
            </a:r>
          </a:p>
          <a:p>
            <a:pPr fontAlgn="base"/>
            <a:r>
              <a:rPr lang="en-US" sz="1600" b="0" i="0" dirty="0">
                <a:solidFill>
                  <a:schemeClr val="bg1"/>
                </a:solidFill>
                <a:effectLst/>
              </a:rPr>
              <a:t>D. Todd Christofferson, “</a:t>
            </a:r>
            <a:r>
              <a:rPr lang="en-US" sz="1600" b="0" i="0" u="none" strike="noStrike" dirty="0">
                <a:solidFill>
                  <a:schemeClr val="bg1"/>
                </a:solidFill>
                <a:effectLst/>
              </a:rPr>
              <a:t>Come to Zion</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Nov. 2008, 38; “</a:t>
            </a:r>
            <a:r>
              <a:rPr lang="en-US" sz="1600" b="0" i="0" u="none" strike="noStrike" dirty="0">
                <a:solidFill>
                  <a:schemeClr val="bg1"/>
                </a:solidFill>
                <a:effectLst/>
              </a:rPr>
              <a:t>The Doctrine of Belonging</a:t>
            </a:r>
            <a:r>
              <a:rPr lang="en-US" sz="1600" b="0" i="0" dirty="0">
                <a:solidFill>
                  <a:schemeClr val="bg1"/>
                </a:solidFill>
                <a:effectLst/>
              </a:rPr>
              <a:t>,” </a:t>
            </a:r>
            <a:r>
              <a:rPr lang="en-US" sz="1600" b="0" i="1" dirty="0">
                <a:solidFill>
                  <a:schemeClr val="bg1"/>
                </a:solidFill>
                <a:effectLst/>
              </a:rPr>
              <a:t>Liahona</a:t>
            </a:r>
            <a:r>
              <a:rPr lang="en-US" sz="1600" b="0" i="0" dirty="0">
                <a:solidFill>
                  <a:schemeClr val="bg1"/>
                </a:solidFill>
                <a:effectLst/>
              </a:rPr>
              <a:t>, Nov. </a:t>
            </a:r>
            <a:r>
              <a:rPr lang="en-US" b="0" i="0" dirty="0">
                <a:solidFill>
                  <a:schemeClr val="bg1"/>
                </a:solidFill>
                <a:effectLst/>
              </a:rPr>
              <a:t>2022, 53)</a:t>
            </a:r>
            <a:endParaRPr lang="en-US" dirty="0">
              <a:solidFill>
                <a:schemeClr val="bg1"/>
              </a:solidFill>
            </a:endParaRPr>
          </a:p>
          <a:p>
            <a:pPr fontAlgn="base"/>
            <a:endParaRPr lang="en-US" cap="all" dirty="0">
              <a:solidFill>
                <a:schemeClr val="bg1"/>
              </a:solidFill>
              <a:hlinkClick r:id="rId3">
                <a:extLst>
                  <a:ext uri="{A12FA001-AC4F-418D-AE19-62706E023703}">
                    <ahyp:hlinkClr xmlns:ahyp="http://schemas.microsoft.com/office/drawing/2018/hyperlinkcolor" val="tx"/>
                  </a:ext>
                </a:extLst>
              </a:hlinkClick>
            </a:endParaRPr>
          </a:p>
          <a:p>
            <a:endParaRPr lang="en-US" dirty="0">
              <a:solidFill>
                <a:schemeClr val="bg1"/>
              </a:solidFill>
            </a:endParaRPr>
          </a:p>
        </p:txBody>
      </p:sp>
      <p:sp>
        <p:nvSpPr>
          <p:cNvPr id="7" name="Footer Placeholder 14">
            <a:extLst>
              <a:ext uri="{FF2B5EF4-FFF2-40B4-BE49-F238E27FC236}">
                <a16:creationId xmlns:a16="http://schemas.microsoft.com/office/drawing/2014/main" id="{DCA6E29D-B473-4354-9149-12CB73A6312A}"/>
              </a:ext>
            </a:extLst>
          </p:cNvPr>
          <p:cNvSpPr>
            <a:spLocks noGrp="1"/>
          </p:cNvSpPr>
          <p:nvPr/>
        </p:nvSpPr>
        <p:spPr>
          <a:xfrm>
            <a:off x="0" y="639090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8" name="Group 7">
            <a:extLst>
              <a:ext uri="{FF2B5EF4-FFF2-40B4-BE49-F238E27FC236}">
                <a16:creationId xmlns:a16="http://schemas.microsoft.com/office/drawing/2014/main" id="{47540793-36D2-4A5A-AF50-C3B30AE604CD}"/>
              </a:ext>
            </a:extLst>
          </p:cNvPr>
          <p:cNvGrpSpPr/>
          <p:nvPr/>
        </p:nvGrpSpPr>
        <p:grpSpPr>
          <a:xfrm>
            <a:off x="6462500" y="876540"/>
            <a:ext cx="744707" cy="943295"/>
            <a:chOff x="7543800" y="3810000"/>
            <a:chExt cx="1143000" cy="1447800"/>
          </a:xfrm>
        </p:grpSpPr>
        <p:sp>
          <p:nvSpPr>
            <p:cNvPr id="9" name="Trapezoid 8">
              <a:extLst>
                <a:ext uri="{FF2B5EF4-FFF2-40B4-BE49-F238E27FC236}">
                  <a16:creationId xmlns:a16="http://schemas.microsoft.com/office/drawing/2014/main" id="{14BEFBB5-0A71-481E-B82D-0168AEFC7087}"/>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9">
              <a:extLst>
                <a:ext uri="{FF2B5EF4-FFF2-40B4-BE49-F238E27FC236}">
                  <a16:creationId xmlns:a16="http://schemas.microsoft.com/office/drawing/2014/main" id="{4F9163BD-BAD2-489F-82E9-2B106774D56C}"/>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0">
              <a:extLst>
                <a:ext uri="{FF2B5EF4-FFF2-40B4-BE49-F238E27FC236}">
                  <a16:creationId xmlns:a16="http://schemas.microsoft.com/office/drawing/2014/main" id="{EF6CF0D1-1004-4876-A1B8-2DBCBE4D3B48}"/>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1">
              <a:extLst>
                <a:ext uri="{FF2B5EF4-FFF2-40B4-BE49-F238E27FC236}">
                  <a16:creationId xmlns:a16="http://schemas.microsoft.com/office/drawing/2014/main" id="{9DD2B594-E007-4D5F-9A39-AF372656D8B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8E8D7EE-DA6A-4AF7-BC09-7712C794E68C}"/>
                </a:ext>
              </a:extLst>
            </p:cNvPr>
            <p:cNvGrpSpPr/>
            <p:nvPr/>
          </p:nvGrpSpPr>
          <p:grpSpPr>
            <a:xfrm>
              <a:off x="7924800" y="3810000"/>
              <a:ext cx="645353" cy="610017"/>
              <a:chOff x="7924800" y="5867400"/>
              <a:chExt cx="645353" cy="610017"/>
            </a:xfrm>
          </p:grpSpPr>
          <p:grpSp>
            <p:nvGrpSpPr>
              <p:cNvPr id="21" name="Group 13">
                <a:extLst>
                  <a:ext uri="{FF2B5EF4-FFF2-40B4-BE49-F238E27FC236}">
                    <a16:creationId xmlns:a16="http://schemas.microsoft.com/office/drawing/2014/main" id="{BC09B046-2E37-44A8-A83B-B16306D4021A}"/>
                  </a:ext>
                </a:extLst>
              </p:cNvPr>
              <p:cNvGrpSpPr/>
              <p:nvPr/>
            </p:nvGrpSpPr>
            <p:grpSpPr>
              <a:xfrm>
                <a:off x="7924800" y="5867400"/>
                <a:ext cx="645353" cy="610017"/>
                <a:chOff x="3037563" y="3121795"/>
                <a:chExt cx="1250371" cy="1224010"/>
              </a:xfrm>
            </p:grpSpPr>
            <p:sp>
              <p:nvSpPr>
                <p:cNvPr id="23" name="Oval 22">
                  <a:extLst>
                    <a:ext uri="{FF2B5EF4-FFF2-40B4-BE49-F238E27FC236}">
                      <a16:creationId xmlns:a16="http://schemas.microsoft.com/office/drawing/2014/main" id="{342FB476-75F4-4D70-8522-13092864EE68}"/>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F9787E9-1C82-42F4-99F1-15A43938F1E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AC8ECB2-E713-457A-87C4-23F83889553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FF23B7-921C-4261-B42F-E8FF87FC81EE}"/>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D3931C29-8363-4BF6-96EA-95FBB5FF0C4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FB5FDA2-D525-4C03-8613-842524044D6E}"/>
                </a:ext>
              </a:extLst>
            </p:cNvPr>
            <p:cNvGrpSpPr/>
            <p:nvPr/>
          </p:nvGrpSpPr>
          <p:grpSpPr>
            <a:xfrm>
              <a:off x="7543800" y="4038600"/>
              <a:ext cx="403070" cy="381000"/>
              <a:chOff x="7924800" y="5867400"/>
              <a:chExt cx="645353" cy="610017"/>
            </a:xfrm>
          </p:grpSpPr>
          <p:grpSp>
            <p:nvGrpSpPr>
              <p:cNvPr id="15" name="Group 13">
                <a:extLst>
                  <a:ext uri="{FF2B5EF4-FFF2-40B4-BE49-F238E27FC236}">
                    <a16:creationId xmlns:a16="http://schemas.microsoft.com/office/drawing/2014/main" id="{421D90EA-C75F-472B-8490-78076C15509D}"/>
                  </a:ext>
                </a:extLst>
              </p:cNvPr>
              <p:cNvGrpSpPr/>
              <p:nvPr/>
            </p:nvGrpSpPr>
            <p:grpSpPr>
              <a:xfrm>
                <a:off x="7924800" y="5867400"/>
                <a:ext cx="645353" cy="610017"/>
                <a:chOff x="3037563" y="3121795"/>
                <a:chExt cx="1250371" cy="1224010"/>
              </a:xfrm>
            </p:grpSpPr>
            <p:sp>
              <p:nvSpPr>
                <p:cNvPr id="17" name="Oval 16">
                  <a:extLst>
                    <a:ext uri="{FF2B5EF4-FFF2-40B4-BE49-F238E27FC236}">
                      <a16:creationId xmlns:a16="http://schemas.microsoft.com/office/drawing/2014/main" id="{8C80B506-52B7-4182-B14E-B18A83CE08C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F9AB15-33AD-4818-8C36-84D0A88D7DE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FF3BD1-2FDC-4D88-8CFB-E39BCB1E843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8079D4C-706B-4EF7-A609-BB59162F1F36}"/>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38B1DD16-F301-4964-B355-5091F5CA3DF2}"/>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12049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40315A-006F-0065-40AB-A65DBB797609}"/>
              </a:ext>
            </a:extLst>
          </p:cNvPr>
          <p:cNvSpPr txBox="1"/>
          <p:nvPr/>
        </p:nvSpPr>
        <p:spPr>
          <a:xfrm>
            <a:off x="0" y="0"/>
            <a:ext cx="12192000" cy="1015663"/>
          </a:xfrm>
          <a:prstGeom prst="rect">
            <a:avLst/>
          </a:prstGeom>
          <a:noFill/>
        </p:spPr>
        <p:txBody>
          <a:bodyPr wrap="square" rtlCol="0">
            <a:spAutoFit/>
          </a:bodyPr>
          <a:lstStyle/>
          <a:p>
            <a:pPr algn="ctr"/>
            <a:r>
              <a:rPr lang="en-US" sz="6000" dirty="0"/>
              <a:t>Checklist</a:t>
            </a:r>
          </a:p>
        </p:txBody>
      </p:sp>
      <p:sp>
        <p:nvSpPr>
          <p:cNvPr id="5" name="TextBox 4">
            <a:extLst>
              <a:ext uri="{FF2B5EF4-FFF2-40B4-BE49-F238E27FC236}">
                <a16:creationId xmlns:a16="http://schemas.microsoft.com/office/drawing/2014/main" id="{166AC2D5-077F-3D10-3838-797239C068EE}"/>
              </a:ext>
            </a:extLst>
          </p:cNvPr>
          <p:cNvSpPr txBox="1"/>
          <p:nvPr/>
        </p:nvSpPr>
        <p:spPr>
          <a:xfrm>
            <a:off x="6615948" y="1428452"/>
            <a:ext cx="4633944" cy="3785652"/>
          </a:xfrm>
          <a:prstGeom prst="rect">
            <a:avLst/>
          </a:prstGeom>
          <a:noFill/>
        </p:spPr>
        <p:txBody>
          <a:bodyPr wrap="square" numCol="1">
            <a:spAutoFit/>
          </a:bodyPr>
          <a:lstStyle/>
          <a:p>
            <a:pPr marL="285750" indent="-285750" fontAlgn="base">
              <a:buFont typeface="Wingdings" panose="05000000000000000000" pitchFamily="2" charset="2"/>
              <a:buChar char="ü"/>
            </a:pPr>
            <a:r>
              <a:rPr lang="en-US" sz="2000" b="0" i="0" dirty="0">
                <a:effectLst/>
              </a:rPr>
              <a:t> I look for opportunities to serve other people. (</a:t>
            </a:r>
            <a:r>
              <a:rPr lang="en-US" sz="2000" b="0" i="0" u="none" strike="noStrike" dirty="0">
                <a:effectLst/>
              </a:rPr>
              <a:t>Mosiah 2:17</a:t>
            </a:r>
            <a:r>
              <a:rPr lang="en-US" sz="2000" b="0" i="0" dirty="0">
                <a:effectLst/>
              </a:rPr>
              <a:t>)</a:t>
            </a:r>
          </a:p>
          <a:p>
            <a:pPr marL="285750" indent="-285750" fontAlgn="base">
              <a:buFont typeface="Wingdings" panose="05000000000000000000" pitchFamily="2" charset="2"/>
              <a:buChar char="ü"/>
            </a:pPr>
            <a:endParaRPr lang="en-US" sz="2000" b="0" i="0" dirty="0">
              <a:effectLst/>
            </a:endParaRPr>
          </a:p>
          <a:p>
            <a:pPr marL="285750" indent="-285750" fontAlgn="base">
              <a:buFont typeface="Wingdings" panose="05000000000000000000" pitchFamily="2" charset="2"/>
              <a:buChar char="ü"/>
            </a:pPr>
            <a:r>
              <a:rPr lang="en-US" sz="2000" b="0" i="0" dirty="0">
                <a:effectLst/>
              </a:rPr>
              <a:t> I say positive things about others. (</a:t>
            </a:r>
            <a:r>
              <a:rPr lang="en-US" sz="2000" b="0" i="0" u="none" strike="noStrike" dirty="0">
                <a:effectLst/>
              </a:rPr>
              <a:t>Doctrine and Covenants 42:27</a:t>
            </a:r>
            <a:r>
              <a:rPr lang="en-US" sz="2000" b="0" i="0" dirty="0">
                <a:effectLst/>
              </a:rPr>
              <a:t>)</a:t>
            </a:r>
          </a:p>
          <a:p>
            <a:pPr marL="285750" indent="-285750" fontAlgn="base">
              <a:buFont typeface="Wingdings" panose="05000000000000000000" pitchFamily="2" charset="2"/>
              <a:buChar char="ü"/>
            </a:pPr>
            <a:endParaRPr lang="en-US" sz="2000" b="0" i="0" dirty="0">
              <a:effectLst/>
            </a:endParaRPr>
          </a:p>
          <a:p>
            <a:pPr marL="285750" indent="-285750" fontAlgn="base">
              <a:buFont typeface="Wingdings" panose="05000000000000000000" pitchFamily="2" charset="2"/>
              <a:buChar char="ü"/>
            </a:pPr>
            <a:r>
              <a:rPr lang="en-US" sz="2000" b="0" i="0" dirty="0">
                <a:effectLst/>
              </a:rPr>
              <a:t> I am kind and patient with others, even when they are hard to get along with. (</a:t>
            </a:r>
            <a:r>
              <a:rPr lang="en-US" sz="2000" b="0" i="0" u="none" strike="noStrike" dirty="0">
                <a:effectLst/>
              </a:rPr>
              <a:t>Moroni 7:45</a:t>
            </a:r>
            <a:r>
              <a:rPr lang="en-US" sz="2000" b="0" i="0" dirty="0">
                <a:effectLst/>
              </a:rPr>
              <a:t>)</a:t>
            </a:r>
          </a:p>
          <a:p>
            <a:pPr marL="285750" indent="-285750" fontAlgn="base">
              <a:buFont typeface="Wingdings" panose="05000000000000000000" pitchFamily="2" charset="2"/>
              <a:buChar char="ü"/>
            </a:pPr>
            <a:endParaRPr lang="en-US" sz="2000" b="0" i="0" dirty="0">
              <a:effectLst/>
            </a:endParaRPr>
          </a:p>
          <a:p>
            <a:pPr marL="285750" indent="-285750" fontAlgn="base">
              <a:buFont typeface="Wingdings" panose="05000000000000000000" pitchFamily="2" charset="2"/>
              <a:buChar char="ü"/>
            </a:pPr>
            <a:r>
              <a:rPr lang="en-US" sz="2000" b="0" i="0" dirty="0">
                <a:effectLst/>
              </a:rPr>
              <a:t> I find joy in others’ achievements. (</a:t>
            </a:r>
            <a:r>
              <a:rPr lang="en-US" sz="2000" b="0" i="0" u="none" strike="noStrike" dirty="0">
                <a:effectLst/>
              </a:rPr>
              <a:t>Alma 17:2–4</a:t>
            </a:r>
            <a:r>
              <a:rPr lang="en-US" sz="2000" b="0" i="0" dirty="0">
                <a:effectLst/>
              </a:rPr>
              <a:t>)</a:t>
            </a:r>
          </a:p>
        </p:txBody>
      </p:sp>
      <p:sp>
        <p:nvSpPr>
          <p:cNvPr id="7" name="TextBox 6">
            <a:extLst>
              <a:ext uri="{FF2B5EF4-FFF2-40B4-BE49-F238E27FC236}">
                <a16:creationId xmlns:a16="http://schemas.microsoft.com/office/drawing/2014/main" id="{06422A9A-3040-3A38-9A94-8D151AA61A28}"/>
              </a:ext>
            </a:extLst>
          </p:cNvPr>
          <p:cNvSpPr txBox="1"/>
          <p:nvPr/>
        </p:nvSpPr>
        <p:spPr>
          <a:xfrm>
            <a:off x="2530549" y="830997"/>
            <a:ext cx="8413012" cy="369332"/>
          </a:xfrm>
          <a:prstGeom prst="rect">
            <a:avLst/>
          </a:prstGeom>
          <a:noFill/>
        </p:spPr>
        <p:txBody>
          <a:bodyPr wrap="square">
            <a:spAutoFit/>
          </a:bodyPr>
          <a:lstStyle/>
          <a:p>
            <a:pPr fontAlgn="base"/>
            <a:r>
              <a:rPr lang="en-US" b="0" i="0" dirty="0">
                <a:solidFill>
                  <a:schemeClr val="bg1"/>
                </a:solidFill>
                <a:effectLst/>
              </a:rPr>
              <a:t>Response Key: 1 = never; 2 = sometimes; 3 = often; 4 = almost always; 5 = always</a:t>
            </a:r>
          </a:p>
        </p:txBody>
      </p:sp>
      <p:sp>
        <p:nvSpPr>
          <p:cNvPr id="9" name="TextBox 8">
            <a:extLst>
              <a:ext uri="{FF2B5EF4-FFF2-40B4-BE49-F238E27FC236}">
                <a16:creationId xmlns:a16="http://schemas.microsoft.com/office/drawing/2014/main" id="{CFC1DFC8-E1AB-8116-DB77-32FC504D6CF4}"/>
              </a:ext>
            </a:extLst>
          </p:cNvPr>
          <p:cNvSpPr txBox="1"/>
          <p:nvPr/>
        </p:nvSpPr>
        <p:spPr>
          <a:xfrm>
            <a:off x="512618" y="1428452"/>
            <a:ext cx="4765964" cy="5016758"/>
          </a:xfrm>
          <a:prstGeom prst="rect">
            <a:avLst/>
          </a:prstGeom>
          <a:noFill/>
        </p:spPr>
        <p:txBody>
          <a:bodyPr wrap="square">
            <a:spAutoFit/>
          </a:bodyPr>
          <a:lstStyle/>
          <a:p>
            <a:pPr marL="285750" indent="-285750" fontAlgn="base">
              <a:buFont typeface="Wingdings" panose="05000000000000000000" pitchFamily="2" charset="2"/>
              <a:buChar char="ü"/>
            </a:pPr>
            <a:r>
              <a:rPr lang="en-US" sz="2000" b="0" i="0" dirty="0">
                <a:effectLst/>
              </a:rPr>
              <a:t> I feel a sincere desire for the eternal welfare and happiness of other people. (</a:t>
            </a:r>
            <a:r>
              <a:rPr lang="en-US" sz="2000" b="0" i="0" u="none" strike="noStrike" dirty="0">
                <a:effectLst/>
              </a:rPr>
              <a:t>Mosiah 28:3</a:t>
            </a:r>
            <a:r>
              <a:rPr lang="en-US" sz="2000" b="0" i="0" dirty="0">
                <a:effectLst/>
              </a:rPr>
              <a:t>)</a:t>
            </a:r>
          </a:p>
          <a:p>
            <a:pPr marL="285750" indent="-285750" fontAlgn="base">
              <a:buFont typeface="Wingdings" panose="05000000000000000000" pitchFamily="2" charset="2"/>
              <a:buChar char="ü"/>
            </a:pPr>
            <a:endParaRPr lang="en-US" sz="2000" b="0" i="0" dirty="0">
              <a:effectLst/>
            </a:endParaRPr>
          </a:p>
          <a:p>
            <a:pPr marL="285750" indent="-285750" fontAlgn="base">
              <a:buFont typeface="Wingdings" panose="05000000000000000000" pitchFamily="2" charset="2"/>
              <a:buChar char="ü"/>
            </a:pPr>
            <a:r>
              <a:rPr lang="en-US" sz="2000" b="0" i="0" dirty="0">
                <a:effectLst/>
              </a:rPr>
              <a:t> I try to understand others’ feelings and see their point of view. (</a:t>
            </a:r>
            <a:r>
              <a:rPr lang="en-US" sz="2000" b="0" i="0" u="none" strike="noStrike" dirty="0">
                <a:effectLst/>
              </a:rPr>
              <a:t>Jude 1:22</a:t>
            </a:r>
            <a:r>
              <a:rPr lang="en-US" sz="2000" b="0" i="0" dirty="0">
                <a:effectLst/>
              </a:rPr>
              <a:t>)</a:t>
            </a:r>
          </a:p>
          <a:p>
            <a:pPr marL="285750" indent="-285750" fontAlgn="base">
              <a:buFont typeface="Wingdings" panose="05000000000000000000" pitchFamily="2" charset="2"/>
              <a:buChar char="ü"/>
            </a:pPr>
            <a:endParaRPr lang="en-US" sz="2000" b="0" i="0" dirty="0">
              <a:effectLst/>
            </a:endParaRPr>
          </a:p>
          <a:p>
            <a:pPr marL="285750" indent="-285750" fontAlgn="base">
              <a:buFont typeface="Wingdings" panose="05000000000000000000" pitchFamily="2" charset="2"/>
              <a:buChar char="ü"/>
            </a:pPr>
            <a:r>
              <a:rPr lang="en-US" sz="2000" b="0" i="0" dirty="0">
                <a:effectLst/>
              </a:rPr>
              <a:t> I forgive others who have offended or wronged me. (</a:t>
            </a:r>
            <a:r>
              <a:rPr lang="en-US" sz="2000" b="0" i="0" u="none" strike="noStrike" dirty="0">
                <a:effectLst/>
              </a:rPr>
              <a:t>Ephesians 4:32</a:t>
            </a:r>
            <a:r>
              <a:rPr lang="en-US" sz="2000" b="0" i="0" dirty="0">
                <a:effectLst/>
              </a:rPr>
              <a:t>)</a:t>
            </a:r>
          </a:p>
          <a:p>
            <a:pPr marL="285750" indent="-285750" fontAlgn="base">
              <a:buFont typeface="Wingdings" panose="05000000000000000000" pitchFamily="2" charset="2"/>
              <a:buChar char="ü"/>
            </a:pPr>
            <a:endParaRPr lang="en-US" sz="2000" b="0" i="0" dirty="0">
              <a:effectLst/>
            </a:endParaRPr>
          </a:p>
          <a:p>
            <a:pPr marL="285750" indent="-285750" fontAlgn="base">
              <a:buFont typeface="Wingdings" panose="05000000000000000000" pitchFamily="2" charset="2"/>
              <a:buChar char="ü"/>
            </a:pPr>
            <a:r>
              <a:rPr lang="en-US" sz="2000" b="0" i="0" dirty="0">
                <a:effectLst/>
              </a:rPr>
              <a:t> I try to help others when they are struggling or discouraged. (</a:t>
            </a:r>
            <a:r>
              <a:rPr lang="en-US" sz="2000" b="0" i="0" u="none" strike="noStrike" dirty="0">
                <a:effectLst/>
              </a:rPr>
              <a:t>Mosiah 18:9</a:t>
            </a:r>
            <a:r>
              <a:rPr lang="en-US" sz="2000" b="0" i="0" dirty="0">
                <a:effectLst/>
              </a:rPr>
              <a:t>)</a:t>
            </a:r>
          </a:p>
          <a:p>
            <a:pPr marL="285750" indent="-285750" fontAlgn="base">
              <a:buFont typeface="Wingdings" panose="05000000000000000000" pitchFamily="2" charset="2"/>
              <a:buChar char="ü"/>
            </a:pPr>
            <a:endParaRPr lang="en-US" sz="2000" b="0" i="0" dirty="0">
              <a:effectLst/>
            </a:endParaRPr>
          </a:p>
          <a:p>
            <a:pPr marL="285750" indent="-285750" fontAlgn="base">
              <a:buFont typeface="Wingdings" panose="05000000000000000000" pitchFamily="2" charset="2"/>
              <a:buChar char="ü"/>
            </a:pPr>
            <a:r>
              <a:rPr lang="en-US" sz="2000" b="0" i="0" dirty="0">
                <a:effectLst/>
              </a:rPr>
              <a:t> When appropriate, I tell others that I love them and care about them. (</a:t>
            </a:r>
            <a:r>
              <a:rPr lang="en-US" sz="2000" b="0" i="0" u="none" strike="noStrike" dirty="0">
                <a:effectLst/>
              </a:rPr>
              <a:t>John 13:34–35</a:t>
            </a:r>
            <a:r>
              <a:rPr lang="en-US" sz="2000" b="0" i="0" dirty="0">
                <a:effectLst/>
              </a:rPr>
              <a:t>)</a:t>
            </a:r>
          </a:p>
        </p:txBody>
      </p:sp>
    </p:spTree>
    <p:extLst>
      <p:ext uri="{BB962C8B-B14F-4D97-AF65-F5344CB8AC3E}">
        <p14:creationId xmlns:p14="http://schemas.microsoft.com/office/powerpoint/2010/main" val="3866744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6370975"/>
          </a:xfrm>
          <a:prstGeom prst="rect">
            <a:avLst/>
          </a:prstGeom>
          <a:ln>
            <a:solidFill>
              <a:schemeClr val="tx1"/>
            </a:solidFill>
          </a:ln>
        </p:spPr>
        <p:txBody>
          <a:bodyPr>
            <a:spAutoFit/>
          </a:bodyPr>
          <a:lstStyle/>
          <a:p>
            <a:r>
              <a:rPr lang="en-US" sz="1200" b="1" dirty="0"/>
              <a:t>Inheritance:</a:t>
            </a:r>
          </a:p>
          <a:p>
            <a:r>
              <a:rPr lang="en-US" sz="1200" dirty="0"/>
              <a:t>You should know that our adversary is prepared to spend such time, effort, and money as is necessary to deprive you of your inheritance. They have already expended untold millions of dollars in preparing their case against each of you. They have hired gifted, talented, and experienced people to work for them. They intend to win!</a:t>
            </a:r>
          </a:p>
          <a:p>
            <a:pPr fontAlgn="base"/>
            <a:r>
              <a:rPr lang="en-US" sz="1200" dirty="0"/>
              <a:t>The Ultimate Inheritance—An Allegory</a:t>
            </a:r>
          </a:p>
          <a:p>
            <a:pPr fontAlgn="base"/>
            <a:r>
              <a:rPr lang="en-US" sz="1200" cap="all" dirty="0"/>
              <a:t>CREE-L KOFFORD</a:t>
            </a:r>
          </a:p>
          <a:p>
            <a:r>
              <a:rPr lang="en-US" sz="1200" dirty="0"/>
              <a:t>Oct 1991 Gen. Conf</a:t>
            </a:r>
          </a:p>
          <a:p>
            <a:endParaRPr lang="en-US" sz="1200" dirty="0"/>
          </a:p>
          <a:p>
            <a:pPr fontAlgn="base"/>
            <a:r>
              <a:rPr lang="en-US" sz="1200" b="1" dirty="0"/>
              <a:t>“I Will Be Your King”:</a:t>
            </a:r>
          </a:p>
          <a:p>
            <a:pPr fontAlgn="base"/>
            <a:r>
              <a:rPr lang="en-US" sz="1200" dirty="0"/>
              <a:t>Though Jesus is King by right and authority, President Joseph Fielding Smith taught that at the council of Adam-</a:t>
            </a:r>
            <a:r>
              <a:rPr lang="en-US" sz="1200" dirty="0" err="1"/>
              <a:t>ondi</a:t>
            </a:r>
            <a:r>
              <a:rPr lang="en-US" sz="1200" dirty="0"/>
              <a:t>-</a:t>
            </a:r>
            <a:r>
              <a:rPr lang="en-US" sz="1200" dirty="0" err="1"/>
              <a:t>Ahman</a:t>
            </a:r>
            <a:r>
              <a:rPr lang="en-US" sz="1200" dirty="0"/>
              <a:t>, Christ will be crowned the actual, political ruler of the world. President Smith further explained that the kingdom of God includes both political and spiritual aspects, for “when our Savior comes to rule in the millennium, all governments will become subject unto his government, and this has been referred to as the kingdom of God, which it is; but this is the political kingdom which will embrace all people whether they are in the Church or not. Of course, when every kindred, tongue and people become subject to the rule of Jesus Christ such will be in that political kingdom. We must keep these two thoughts in mind. But the kingdom of God is the Church of Jesus Christ, and it is the kingdom that shall endure forever. When the Savior prayed, ‘Thy kingdom come,’ he had reference to the kingdom in heaven which is to come when the millennial reign starts.</a:t>
            </a:r>
          </a:p>
          <a:p>
            <a:pPr fontAlgn="base"/>
            <a:r>
              <a:rPr lang="en-US" sz="1200" dirty="0"/>
              <a:t>“When Christ comes, the political kingdom will be given to the Church. The Lord is going to make an end to all nations; that means this nation as well as any other. The kingdom of God is the Church, but during the millennium, the multitudes upon the face of the earth who are not in the Church will have to be governed, and many of </a:t>
            </a:r>
            <a:r>
              <a:rPr lang="en-US" sz="1200" i="1" dirty="0"/>
              <a:t>their officers,</a:t>
            </a:r>
            <a:r>
              <a:rPr lang="en-US" sz="1200" dirty="0"/>
              <a:t> who will be elected, may not be members of the Church.” (</a:t>
            </a:r>
            <a:r>
              <a:rPr lang="en-US" sz="1200" i="1" dirty="0"/>
              <a:t>Doctrines of Salvatio</a:t>
            </a:r>
            <a:r>
              <a:rPr lang="en-US" sz="1200" dirty="0"/>
              <a:t>n, 1:229–30.)</a:t>
            </a:r>
          </a:p>
          <a:p>
            <a:endParaRPr lang="en-US" sz="1200" dirty="0"/>
          </a:p>
        </p:txBody>
      </p:sp>
      <p:sp>
        <p:nvSpPr>
          <p:cNvPr id="3" name="Rectangle 2"/>
          <p:cNvSpPr/>
          <p:nvPr/>
        </p:nvSpPr>
        <p:spPr>
          <a:xfrm>
            <a:off x="4571999" y="0"/>
            <a:ext cx="3699387" cy="4893647"/>
          </a:xfrm>
          <a:prstGeom prst="rect">
            <a:avLst/>
          </a:prstGeom>
          <a:ln>
            <a:solidFill>
              <a:schemeClr val="tx1"/>
            </a:solidFill>
          </a:ln>
        </p:spPr>
        <p:txBody>
          <a:bodyPr wrap="square">
            <a:spAutoFit/>
          </a:bodyPr>
          <a:lstStyle/>
          <a:p>
            <a:pPr fontAlgn="base"/>
            <a:r>
              <a:rPr lang="en-US" sz="1200" b="1" dirty="0"/>
              <a:t>The Enemy D&amp;C 38:13, 28</a:t>
            </a:r>
          </a:p>
          <a:p>
            <a:pPr fontAlgn="base"/>
            <a:r>
              <a:rPr lang="en-US" sz="1200" dirty="0"/>
              <a:t>Elder Bruce R. McConkie made this observation in general conference:</a:t>
            </a:r>
          </a:p>
          <a:p>
            <a:pPr fontAlgn="base"/>
            <a:r>
              <a:rPr lang="en-US" sz="1200" dirty="0"/>
              <a:t>“Nor are the days of our greatest sorrows and our deepest sufferings all behind us. They too lie ahead. We shall yet face greater perils, we shall yet be tested with more severe trials, and we shall yet weep more tears of sorrow than we have ever known before. …</a:t>
            </a:r>
          </a:p>
          <a:p>
            <a:pPr fontAlgn="base"/>
            <a:r>
              <a:rPr lang="en-US" sz="1200" dirty="0"/>
              <a:t>“The way ahead is dark and dreary and dreadful. There will yet be martyrs; the doors in Carthage shall again enclose the innocent. We have not been promised that the trials and evils of the world will entirely pass us by.</a:t>
            </a:r>
          </a:p>
          <a:p>
            <a:pPr fontAlgn="base"/>
            <a:r>
              <a:rPr lang="en-US" sz="1200" dirty="0"/>
              <a:t>“If we, as a people, keep the commandments of God; if we take the side of the Church on all issues, both religious and political; if we take the Holy Spirit for our guide; if we give heed to the words of the apostles and prophets who minister among us—then, from an eternal standpoint, all things will work together for our good.</a:t>
            </a:r>
          </a:p>
          <a:p>
            <a:pPr fontAlgn="base"/>
            <a:r>
              <a:rPr lang="en-US" sz="1200" dirty="0"/>
              <a:t>“Our view of the future shall be undimmed, and, whether in life or in death, we shall see our blessed Lord return to reign on earth. We shall see the New Jerusalem coming down from God in heaven to join with the Holy City we have built. We shall mingle with those of Enoch’s city while together we worship and serve the Lord forever.” (In Conference Report, Apr. 1980, pp. 98–100; or </a:t>
            </a:r>
            <a:r>
              <a:rPr lang="en-US" sz="1200" i="1" dirty="0"/>
              <a:t>Ensign,</a:t>
            </a:r>
            <a:r>
              <a:rPr lang="en-US" sz="1200" dirty="0"/>
              <a:t> May 1980, pp. 71, 73.)</a:t>
            </a:r>
          </a:p>
        </p:txBody>
      </p:sp>
      <p:sp>
        <p:nvSpPr>
          <p:cNvPr id="7" name="Rectangle 6">
            <a:extLst>
              <a:ext uri="{FF2B5EF4-FFF2-40B4-BE49-F238E27FC236}">
                <a16:creationId xmlns:a16="http://schemas.microsoft.com/office/drawing/2014/main" id="{F47E7583-1E5D-4F19-A665-1C9E9C52BAF1}"/>
              </a:ext>
            </a:extLst>
          </p:cNvPr>
          <p:cNvSpPr/>
          <p:nvPr/>
        </p:nvSpPr>
        <p:spPr>
          <a:xfrm>
            <a:off x="8271387" y="0"/>
            <a:ext cx="3920613" cy="5816977"/>
          </a:xfrm>
          <a:prstGeom prst="rect">
            <a:avLst/>
          </a:prstGeom>
          <a:ln>
            <a:solidFill>
              <a:schemeClr val="tx1"/>
            </a:solidFill>
          </a:ln>
        </p:spPr>
        <p:txBody>
          <a:bodyPr wrap="square">
            <a:spAutoFit/>
          </a:bodyPr>
          <a:lstStyle/>
          <a:p>
            <a:r>
              <a:rPr lang="en-US" sz="1200" b="1" dirty="0"/>
              <a:t>Pride and Riches of the Earth: D&amp;C 38:39</a:t>
            </a:r>
          </a:p>
          <a:p>
            <a:r>
              <a:rPr lang="en-US" sz="1200" dirty="0"/>
              <a:t>Elder George Q. Cannon said: “There is something in the human heart of that character that when human beings are prospering they are apt to be lifted up in pride and to forget the cause or the source of their prosperity; they are apt to forget God, who is the fountain of all their blessings, and to give glory to themselves. It requires a constant preaching of the word of God, a constant pleading with the people, a constant outpouring of the Spirit of God upon the people to bring them to a true sense of their real condition. … Is it right that we should be prudent, that we should take care of those gifts and blessings which God has given unto us, that we should husband our resources, that we should be economical, and not extravagant? Certainly; this is right, this is proper, we should be culpable if we were not so. But with this there is also something else required, and that is, to keep constantly in view that the management and care of these things is not the object that God had in sending us here, that is not the object of our probation. … I have been in reduced circumstances; been on missions when I did not know where to get a mouthful to eat; turned away by the people who dare not entertain me because of the anger that was kindled against us. I could stand by and weep, being a boy and away from all my friends. But I, nevertheless, was happy. I never enjoyed myself in my life as I did then. I know that happiness does not consist in the possession of worldly things. Still it is a great relief when people can have the means necessary for the support of themselves and families. If they possess these things and the Spirit of God with them, they are blessed.” (In </a:t>
            </a:r>
            <a:r>
              <a:rPr lang="en-US" sz="1200" i="1" dirty="0"/>
              <a:t>Journal of Discourses,</a:t>
            </a:r>
            <a:r>
              <a:rPr lang="en-US" sz="1200" dirty="0"/>
              <a:t> 22:100–101.)</a:t>
            </a:r>
            <a:endParaRPr lang="en-US" sz="1200" dirty="0">
              <a:solidFill>
                <a:schemeClr val="bg1"/>
              </a:solidFill>
            </a:endParaRPr>
          </a:p>
        </p:txBody>
      </p:sp>
    </p:spTree>
    <p:extLst>
      <p:ext uri="{BB962C8B-B14F-4D97-AF65-F5344CB8AC3E}">
        <p14:creationId xmlns:p14="http://schemas.microsoft.com/office/powerpoint/2010/main" val="3607878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D7A8DB-5022-4666-0B30-F4CBC8D4997A}"/>
              </a:ext>
            </a:extLst>
          </p:cNvPr>
          <p:cNvSpPr txBox="1"/>
          <p:nvPr/>
        </p:nvSpPr>
        <p:spPr>
          <a:xfrm>
            <a:off x="0" y="0"/>
            <a:ext cx="6096000" cy="3600986"/>
          </a:xfrm>
          <a:prstGeom prst="rect">
            <a:avLst/>
          </a:prstGeom>
          <a:noFill/>
          <a:ln>
            <a:solidFill>
              <a:schemeClr val="tx1"/>
            </a:solidFill>
          </a:ln>
        </p:spPr>
        <p:txBody>
          <a:bodyPr wrap="square">
            <a:spAutoFit/>
          </a:bodyPr>
          <a:lstStyle/>
          <a:p>
            <a:pPr algn="l" fontAlgn="base"/>
            <a:r>
              <a:rPr lang="en-US" sz="1200" b="1" i="0" dirty="0">
                <a:solidFill>
                  <a:srgbClr val="212225"/>
                </a:solidFill>
                <a:effectLst/>
              </a:rPr>
              <a:t>D&amp;C 38:27 Unity requires effort. </a:t>
            </a:r>
            <a:r>
              <a:rPr lang="en-US" sz="1200" b="0" i="0" dirty="0">
                <a:solidFill>
                  <a:srgbClr val="212225"/>
                </a:solidFill>
                <a:effectLst/>
              </a:rPr>
              <a:t>It develops when we cultivate the love of God in our hearts and we focus on our eternal destiny. We are united by our common, primary identity as children of God and our commitment to the truths of the restored gospel. In turn, our love of God and our discipleship of Jesus Christ generate genuine concern for others. We value the kaleidoscope of others’ characteristics, perspectives, and talents. If we are unable to place our discipleship to Jesus Christ above personal interests and viewpoints, we should reexamine our priorities and change.</a:t>
            </a:r>
          </a:p>
          <a:p>
            <a:pPr algn="l" fontAlgn="base"/>
            <a:r>
              <a:rPr lang="en-US" sz="1200" b="0" i="0" dirty="0">
                <a:solidFill>
                  <a:srgbClr val="212225"/>
                </a:solidFill>
                <a:effectLst/>
              </a:rPr>
              <a:t>We might be inclined to say, “Of course we can have unity—if only you would agree with me!” A better approach is to ask, “What can I do to foster unity? How can I respond to help this person draw closer to Christ? What can I do to lessen contention and to build a compassionate and caring Church community?”</a:t>
            </a:r>
          </a:p>
          <a:p>
            <a:pPr algn="l" fontAlgn="base"/>
            <a:r>
              <a:rPr lang="en-US" sz="1200" b="0" i="0" dirty="0">
                <a:solidFill>
                  <a:srgbClr val="212225"/>
                </a:solidFill>
                <a:effectLst/>
              </a:rPr>
              <a:t>When love of Christ envelops our lives, we approach disagreements with meekness, patience, and kindness. We worry less about our own sensitivities and more about our neighbor’s. We “seek to moderate and unify” [Dallin H. Oaks, “</a:t>
            </a:r>
            <a:r>
              <a:rPr lang="en-US" sz="1200" b="0" i="0" u="none" strike="noStrike" dirty="0">
                <a:solidFill>
                  <a:srgbClr val="212225"/>
                </a:solidFill>
                <a:effectLst/>
              </a:rPr>
              <a:t>Defending Our Divinely Inspired Constitution</a:t>
            </a:r>
            <a:r>
              <a:rPr lang="en-US" sz="1200" b="0" i="0" dirty="0">
                <a:solidFill>
                  <a:srgbClr val="212225"/>
                </a:solidFill>
                <a:effectLst/>
              </a:rPr>
              <a:t>,” </a:t>
            </a:r>
            <a:r>
              <a:rPr lang="en-US" sz="1200" b="0" i="1" dirty="0">
                <a:solidFill>
                  <a:srgbClr val="212225"/>
                </a:solidFill>
                <a:effectLst/>
              </a:rPr>
              <a:t>Liahona</a:t>
            </a:r>
            <a:r>
              <a:rPr lang="en-US" sz="1200" b="0" i="0" dirty="0">
                <a:solidFill>
                  <a:srgbClr val="212225"/>
                </a:solidFill>
                <a:effectLst/>
              </a:rPr>
              <a:t>, May 2021, 107]. We do not engage in “doubtful disputations,” judge those with whom we disagree, or try to cause them to stumble [see </a:t>
            </a:r>
            <a:r>
              <a:rPr lang="en-US" sz="1200" b="0" i="0" u="none" strike="noStrike" dirty="0">
                <a:solidFill>
                  <a:srgbClr val="212225"/>
                </a:solidFill>
                <a:effectLst/>
              </a:rPr>
              <a:t>Romans 14:1–3, 13, 21</a:t>
            </a:r>
            <a:r>
              <a:rPr lang="en-US" sz="1200" b="0" i="0" dirty="0">
                <a:solidFill>
                  <a:srgbClr val="212225"/>
                </a:solidFill>
                <a:effectLst/>
              </a:rPr>
              <a:t>]. Instead, we assume that those with whom we disagree are doing the best they can with the life experiences they have. (Dale G. Renlund, “</a:t>
            </a:r>
            <a:r>
              <a:rPr lang="en-US" sz="1200" b="0" i="0" u="none" strike="noStrike" dirty="0">
                <a:solidFill>
                  <a:srgbClr val="212225"/>
                </a:solidFill>
                <a:effectLst/>
              </a:rPr>
              <a:t>The Peace of Christ Abolishes Enmity</a:t>
            </a:r>
            <a:r>
              <a:rPr lang="en-US" sz="1200" b="0" i="0" dirty="0">
                <a:solidFill>
                  <a:srgbClr val="212225"/>
                </a:solidFill>
                <a:effectLst/>
              </a:rPr>
              <a:t>,” </a:t>
            </a:r>
            <a:r>
              <a:rPr lang="en-US" sz="1200" b="0" i="1" dirty="0">
                <a:solidFill>
                  <a:srgbClr val="212225"/>
                </a:solidFill>
                <a:effectLst/>
              </a:rPr>
              <a:t>Liahona</a:t>
            </a:r>
            <a:r>
              <a:rPr lang="en-US" sz="1200" b="0" i="0" dirty="0">
                <a:solidFill>
                  <a:srgbClr val="212225"/>
                </a:solidFill>
                <a:effectLst/>
              </a:rPr>
              <a:t>, Nov. 2021, 84)</a:t>
            </a:r>
          </a:p>
        </p:txBody>
      </p:sp>
      <p:sp>
        <p:nvSpPr>
          <p:cNvPr id="5" name="TextBox 4">
            <a:extLst>
              <a:ext uri="{FF2B5EF4-FFF2-40B4-BE49-F238E27FC236}">
                <a16:creationId xmlns:a16="http://schemas.microsoft.com/office/drawing/2014/main" id="{51442AE2-CEC9-17B1-8050-0A91FD8FB6A9}"/>
              </a:ext>
            </a:extLst>
          </p:cNvPr>
          <p:cNvSpPr txBox="1"/>
          <p:nvPr/>
        </p:nvSpPr>
        <p:spPr>
          <a:xfrm>
            <a:off x="0" y="3590554"/>
            <a:ext cx="6100618" cy="3108543"/>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Esteem and Value Others:</a:t>
            </a:r>
          </a:p>
          <a:p>
            <a:pPr algn="l" fontAlgn="base"/>
            <a:r>
              <a:rPr lang="en-US" sz="1400" b="0" i="0" dirty="0">
                <a:solidFill>
                  <a:srgbClr val="212225"/>
                </a:solidFill>
                <a:effectLst/>
              </a:rPr>
              <a:t>Often we can, usually unwittingly, be quite insensitive to the circumstances and difficulties of those around us. We all have problems, and ultimately each individual has to take responsibility for his or her own happiness. None of us is so free of difficulty ourselves or so endowed with time and money that we can do nothing but tend “the wounded and the weary” (“</a:t>
            </a:r>
            <a:r>
              <a:rPr lang="en-US" sz="1400" b="0" i="0" u="none" strike="noStrike" dirty="0">
                <a:solidFill>
                  <a:srgbClr val="212225"/>
                </a:solidFill>
                <a:effectLst/>
              </a:rPr>
              <a:t>Lord, I Would Follow Thee</a:t>
            </a:r>
            <a:r>
              <a:rPr lang="en-US" sz="1400" b="0" i="0" dirty="0">
                <a:solidFill>
                  <a:srgbClr val="212225"/>
                </a:solidFill>
                <a:effectLst/>
              </a:rPr>
              <a:t>,” </a:t>
            </a:r>
            <a:r>
              <a:rPr lang="en-US" sz="1400" b="0" i="1" dirty="0">
                <a:solidFill>
                  <a:srgbClr val="212225"/>
                </a:solidFill>
                <a:effectLst/>
              </a:rPr>
              <a:t>Hymns</a:t>
            </a:r>
            <a:r>
              <a:rPr lang="en-US" sz="1400" b="0" i="0" dirty="0">
                <a:solidFill>
                  <a:srgbClr val="212225"/>
                </a:solidFill>
                <a:effectLst/>
              </a:rPr>
              <a:t>, no. 220). Nevertheless, in looking to the Savior’s life for an example, I suspect we can probably find a way to do more of that than we do. …</a:t>
            </a:r>
          </a:p>
          <a:p>
            <a:pPr algn="l" fontAlgn="base"/>
            <a:r>
              <a:rPr lang="en-US" sz="1400" b="0" i="0" dirty="0">
                <a:solidFill>
                  <a:srgbClr val="212225"/>
                </a:solidFill>
                <a:effectLst/>
              </a:rPr>
              <a:t>… I wish I could go back to my youth and there have another chance to reach out to those who, at the time, didn’t fall very solidly onto my radar scope. Youth want to feel included and important, to have the feeling they matter to others. … It is the associations I didn’t have, the friends I didn’t reach, that cause me some pain now all these years later. (Jeffrey R. Holland, “</a:t>
            </a:r>
            <a:r>
              <a:rPr lang="en-US" sz="1400" b="0" i="0" u="none" strike="noStrike" dirty="0">
                <a:solidFill>
                  <a:srgbClr val="212225"/>
                </a:solidFill>
                <a:effectLst/>
              </a:rPr>
              <a:t>Come unto Me</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Apr. 1998, 21)</a:t>
            </a:r>
          </a:p>
        </p:txBody>
      </p:sp>
    </p:spTree>
    <p:extLst>
      <p:ext uri="{BB962C8B-B14F-4D97-AF65-F5344CB8AC3E}">
        <p14:creationId xmlns:p14="http://schemas.microsoft.com/office/powerpoint/2010/main" val="355209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A7DA47-39D3-4A27-B79B-5581C543F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22554" y="1261153"/>
            <a:ext cx="4114800" cy="1200329"/>
          </a:xfrm>
          <a:prstGeom prst="rect">
            <a:avLst/>
          </a:prstGeom>
          <a:noFill/>
        </p:spPr>
        <p:txBody>
          <a:bodyPr wrap="square" rtlCol="0">
            <a:spAutoFit/>
          </a:bodyPr>
          <a:lstStyle/>
          <a:p>
            <a:r>
              <a:rPr lang="en-US" b="1" dirty="0">
                <a:solidFill>
                  <a:schemeClr val="bg1"/>
                </a:solidFill>
              </a:rPr>
              <a:t>Inheritance--</a:t>
            </a:r>
            <a:r>
              <a:rPr lang="en-US" dirty="0">
                <a:solidFill>
                  <a:schemeClr val="bg1"/>
                </a:solidFill>
              </a:rPr>
              <a:t> is the practice of passing on property, titles, debts, rights and obligations upon the death of an individual.</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An Inheritance</a:t>
            </a:r>
          </a:p>
        </p:txBody>
      </p:sp>
      <p:sp>
        <p:nvSpPr>
          <p:cNvPr id="7" name="Rectangle 6"/>
          <p:cNvSpPr/>
          <p:nvPr/>
        </p:nvSpPr>
        <p:spPr>
          <a:xfrm>
            <a:off x="4854678" y="3742600"/>
            <a:ext cx="5181600" cy="2862322"/>
          </a:xfrm>
          <a:prstGeom prst="rect">
            <a:avLst/>
          </a:prstGeom>
        </p:spPr>
        <p:txBody>
          <a:bodyPr wrap="square">
            <a:spAutoFit/>
          </a:bodyPr>
          <a:lstStyle/>
          <a:p>
            <a:r>
              <a:rPr lang="en-US" dirty="0">
                <a:solidFill>
                  <a:schemeClr val="bg1"/>
                </a:solidFill>
              </a:rPr>
              <a:t>Because Adam and Eve did fall, we have temptation, trials, and death as our </a:t>
            </a:r>
            <a:r>
              <a:rPr lang="en-US" dirty="0">
                <a:solidFill>
                  <a:srgbClr val="FFFF00"/>
                </a:solidFill>
              </a:rPr>
              <a:t>universal inheritance</a:t>
            </a:r>
            <a:r>
              <a:rPr lang="en-US" dirty="0">
                <a:solidFill>
                  <a:schemeClr val="bg1"/>
                </a:solidFill>
              </a:rPr>
              <a:t>. </a:t>
            </a:r>
          </a:p>
          <a:p>
            <a:endParaRPr lang="en-US" dirty="0">
              <a:solidFill>
                <a:schemeClr val="bg1"/>
              </a:solidFill>
            </a:endParaRPr>
          </a:p>
          <a:p>
            <a:r>
              <a:rPr lang="en-US" dirty="0">
                <a:solidFill>
                  <a:schemeClr val="bg1"/>
                </a:solidFill>
              </a:rPr>
              <a:t>However, our loving Heavenly Father gave us the gift of His Beloved Son, Jesus Christ, as our Savior. </a:t>
            </a:r>
          </a:p>
          <a:p>
            <a:endParaRPr lang="en-US" dirty="0">
              <a:solidFill>
                <a:schemeClr val="bg1"/>
              </a:solidFill>
            </a:endParaRPr>
          </a:p>
          <a:p>
            <a:r>
              <a:rPr lang="en-US" dirty="0">
                <a:solidFill>
                  <a:schemeClr val="bg1"/>
                </a:solidFill>
              </a:rPr>
              <a:t>That great gift and blessing of the Atonement of Jesus Christ brings a </a:t>
            </a:r>
            <a:r>
              <a:rPr lang="en-US" dirty="0">
                <a:solidFill>
                  <a:srgbClr val="FFFF00"/>
                </a:solidFill>
              </a:rPr>
              <a:t>universal inheritance</a:t>
            </a:r>
            <a:r>
              <a:rPr lang="en-US" dirty="0">
                <a:solidFill>
                  <a:schemeClr val="bg1"/>
                </a:solidFill>
              </a:rPr>
              <a:t>: </a:t>
            </a:r>
          </a:p>
          <a:p>
            <a:r>
              <a:rPr lang="en-US" dirty="0">
                <a:solidFill>
                  <a:schemeClr val="bg1"/>
                </a:solidFill>
              </a:rPr>
              <a:t>the promise of the Resurrection and the </a:t>
            </a:r>
          </a:p>
          <a:p>
            <a:r>
              <a:rPr lang="en-US" dirty="0">
                <a:solidFill>
                  <a:schemeClr val="bg1"/>
                </a:solidFill>
              </a:rPr>
              <a:t>possibility of eternal life to all who are born.</a:t>
            </a:r>
          </a:p>
        </p:txBody>
      </p:sp>
      <p:sp>
        <p:nvSpPr>
          <p:cNvPr id="8" name="Rectangle 7"/>
          <p:cNvSpPr/>
          <p:nvPr/>
        </p:nvSpPr>
        <p:spPr>
          <a:xfrm>
            <a:off x="32987" y="6535432"/>
            <a:ext cx="1795813" cy="276999"/>
          </a:xfrm>
          <a:prstGeom prst="rect">
            <a:avLst/>
          </a:prstGeom>
        </p:spPr>
        <p:txBody>
          <a:bodyPr wrap="none">
            <a:spAutoFit/>
          </a:bodyPr>
          <a:lstStyle/>
          <a:p>
            <a:r>
              <a:rPr lang="en-US" sz="1200" dirty="0">
                <a:solidFill>
                  <a:schemeClr val="bg1"/>
                </a:solidFill>
              </a:rPr>
              <a:t>President Henry B. </a:t>
            </a:r>
            <a:r>
              <a:rPr lang="en-US" sz="1200" dirty="0" err="1">
                <a:solidFill>
                  <a:schemeClr val="bg1"/>
                </a:solidFill>
              </a:rPr>
              <a:t>Eyring</a:t>
            </a:r>
            <a:r>
              <a:rPr lang="en-US" sz="1200" dirty="0">
                <a:solidFill>
                  <a:schemeClr val="bg1"/>
                </a:solidFill>
              </a:rPr>
              <a:t> </a:t>
            </a:r>
            <a:endParaRPr lang="en-US" sz="1200" dirty="0"/>
          </a:p>
        </p:txBody>
      </p:sp>
      <p:pic>
        <p:nvPicPr>
          <p:cNvPr id="23556" name="Picture 4" descr="http://content.bandzoogle.com/users/DoublePortionVision/images/content/joseph.jpg"/>
          <p:cNvPicPr>
            <a:picLocks noChangeAspect="1" noChangeArrowheads="1"/>
          </p:cNvPicPr>
          <p:nvPr/>
        </p:nvPicPr>
        <p:blipFill>
          <a:blip r:embed="rId3" cstate="print"/>
          <a:srcRect/>
          <a:stretch>
            <a:fillRect/>
          </a:stretch>
        </p:blipFill>
        <p:spPr bwMode="auto">
          <a:xfrm>
            <a:off x="6553200" y="914400"/>
            <a:ext cx="3251200" cy="2438400"/>
          </a:xfrm>
          <a:prstGeom prst="rect">
            <a:avLst/>
          </a:prstGeom>
          <a:noFill/>
        </p:spPr>
      </p:pic>
      <p:pic>
        <p:nvPicPr>
          <p:cNvPr id="9" name="Picture 8" descr="1093.gif"/>
          <p:cNvPicPr>
            <a:picLocks noChangeAspect="1"/>
          </p:cNvPicPr>
          <p:nvPr/>
        </p:nvPicPr>
        <p:blipFill>
          <a:blip r:embed="rId4" cstate="print"/>
          <a:stretch>
            <a:fillRect/>
          </a:stretch>
        </p:blipFill>
        <p:spPr>
          <a:xfrm>
            <a:off x="722424" y="3352800"/>
            <a:ext cx="3685952" cy="2730955"/>
          </a:xfrm>
          <a:prstGeom prst="rect">
            <a:avLst/>
          </a:prstGeom>
        </p:spPr>
      </p:pic>
      <p:pic>
        <p:nvPicPr>
          <p:cNvPr id="10" name="Picture 9" descr="Henry B. Eyring.jpg"/>
          <p:cNvPicPr>
            <a:picLocks noChangeAspect="1"/>
          </p:cNvPicPr>
          <p:nvPr/>
        </p:nvPicPr>
        <p:blipFill>
          <a:blip r:embed="rId5" cstate="print"/>
          <a:stretch>
            <a:fillRect/>
          </a:stretch>
        </p:blipFill>
        <p:spPr>
          <a:xfrm>
            <a:off x="10743567" y="5451683"/>
            <a:ext cx="980345" cy="1222248"/>
          </a:xfrm>
          <a:prstGeom prst="rect">
            <a:avLst/>
          </a:prstGeom>
        </p:spPr>
      </p:pic>
    </p:spTree>
    <p:extLst>
      <p:ext uri="{BB962C8B-B14F-4D97-AF65-F5344CB8AC3E}">
        <p14:creationId xmlns:p14="http://schemas.microsoft.com/office/powerpoint/2010/main" val="246074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41E8DA-AC7E-46C3-9B1C-8325B3A96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Eternal Inheritance</a:t>
            </a:r>
          </a:p>
        </p:txBody>
      </p:sp>
      <p:sp>
        <p:nvSpPr>
          <p:cNvPr id="7" name="Rectangle 6"/>
          <p:cNvSpPr/>
          <p:nvPr/>
        </p:nvSpPr>
        <p:spPr>
          <a:xfrm>
            <a:off x="658761" y="1371601"/>
            <a:ext cx="6123039" cy="2585323"/>
          </a:xfrm>
          <a:prstGeom prst="rect">
            <a:avLst/>
          </a:prstGeom>
        </p:spPr>
        <p:txBody>
          <a:bodyPr wrap="square">
            <a:spAutoFit/>
          </a:bodyPr>
          <a:lstStyle/>
          <a:p>
            <a:r>
              <a:rPr lang="en-US" dirty="0">
                <a:solidFill>
                  <a:schemeClr val="bg1"/>
                </a:solidFill>
              </a:rPr>
              <a:t>The greatest of all the blessings of God</a:t>
            </a:r>
            <a:r>
              <a:rPr lang="en-US" dirty="0">
                <a:solidFill>
                  <a:srgbClr val="FFFF00"/>
                </a:solidFill>
              </a:rPr>
              <a:t>, eternal life</a:t>
            </a:r>
            <a:r>
              <a:rPr lang="en-US" dirty="0">
                <a:solidFill>
                  <a:schemeClr val="bg1"/>
                </a:solidFill>
              </a:rPr>
              <a:t>, will come to us only as we make covenants offered in the true Church of Jesus Christ by His authorized servants…</a:t>
            </a:r>
          </a:p>
          <a:p>
            <a:endParaRPr lang="en-US" dirty="0">
              <a:solidFill>
                <a:schemeClr val="bg1"/>
              </a:solidFill>
            </a:endParaRPr>
          </a:p>
          <a:p>
            <a:r>
              <a:rPr lang="en-US" dirty="0">
                <a:solidFill>
                  <a:schemeClr val="bg1"/>
                </a:solidFill>
              </a:rPr>
              <a:t>…with the help of the Light of Christ and the Holy Ghost, we can keep all the covenants we make with God, especially those offered in His temples. Only in that way, and with that help, can anyone claim his or her </a:t>
            </a:r>
            <a:r>
              <a:rPr lang="en-US" dirty="0">
                <a:solidFill>
                  <a:srgbClr val="FFFF00"/>
                </a:solidFill>
              </a:rPr>
              <a:t>rightful inheritance as a child of God in a family forever.</a:t>
            </a:r>
          </a:p>
        </p:txBody>
      </p:sp>
      <p:sp>
        <p:nvSpPr>
          <p:cNvPr id="8" name="Rectangle 7"/>
          <p:cNvSpPr/>
          <p:nvPr/>
        </p:nvSpPr>
        <p:spPr>
          <a:xfrm>
            <a:off x="68827" y="6464710"/>
            <a:ext cx="2608663" cy="369332"/>
          </a:xfrm>
          <a:prstGeom prst="rect">
            <a:avLst/>
          </a:prstGeom>
        </p:spPr>
        <p:txBody>
          <a:bodyPr wrap="none">
            <a:spAutoFit/>
          </a:bodyPr>
          <a:lstStyle/>
          <a:p>
            <a:r>
              <a:rPr lang="en-US" dirty="0">
                <a:solidFill>
                  <a:schemeClr val="bg1"/>
                </a:solidFill>
              </a:rPr>
              <a:t>President Henry B. </a:t>
            </a:r>
            <a:r>
              <a:rPr lang="en-US" dirty="0" err="1">
                <a:solidFill>
                  <a:schemeClr val="bg1"/>
                </a:solidFill>
              </a:rPr>
              <a:t>Eyring</a:t>
            </a:r>
            <a:r>
              <a:rPr lang="en-US" dirty="0">
                <a:solidFill>
                  <a:schemeClr val="bg1"/>
                </a:solidFill>
              </a:rPr>
              <a:t> </a:t>
            </a:r>
            <a:endParaRPr lang="en-US" dirty="0"/>
          </a:p>
        </p:txBody>
      </p:sp>
      <p:pic>
        <p:nvPicPr>
          <p:cNvPr id="10" name="Picture 9">
            <a:extLst>
              <a:ext uri="{FF2B5EF4-FFF2-40B4-BE49-F238E27FC236}">
                <a16:creationId xmlns:a16="http://schemas.microsoft.com/office/drawing/2014/main" id="{0FB0204D-673B-44D6-B0F5-F4749E9E4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525" y="1222712"/>
            <a:ext cx="3907093" cy="2774924"/>
          </a:xfrm>
          <a:prstGeom prst="rect">
            <a:avLst/>
          </a:prstGeom>
        </p:spPr>
      </p:pic>
      <p:pic>
        <p:nvPicPr>
          <p:cNvPr id="12" name="Picture 11">
            <a:extLst>
              <a:ext uri="{FF2B5EF4-FFF2-40B4-BE49-F238E27FC236}">
                <a16:creationId xmlns:a16="http://schemas.microsoft.com/office/drawing/2014/main" id="{B5AC9D71-4E91-422B-8597-9FB938C6A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821" y="4353573"/>
            <a:ext cx="5810250" cy="2057400"/>
          </a:xfrm>
          <a:prstGeom prst="rect">
            <a:avLst/>
          </a:prstGeom>
        </p:spPr>
      </p:pic>
    </p:spTree>
    <p:extLst>
      <p:ext uri="{BB962C8B-B14F-4D97-AF65-F5344CB8AC3E}">
        <p14:creationId xmlns:p14="http://schemas.microsoft.com/office/powerpoint/2010/main" val="27220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4A5C69-EB00-4359-A215-3366031CB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err="1">
                <a:solidFill>
                  <a:schemeClr val="bg1"/>
                </a:solidFill>
                <a:latin typeface="AR CENA" pitchFamily="2" charset="0"/>
              </a:rPr>
              <a:t>Edenic</a:t>
            </a:r>
            <a:r>
              <a:rPr lang="en-US" sz="6000" dirty="0">
                <a:solidFill>
                  <a:schemeClr val="bg1"/>
                </a:solidFill>
                <a:latin typeface="AR CENA" pitchFamily="2" charset="0"/>
              </a:rPr>
              <a:t> Earth--Terrestrial</a:t>
            </a:r>
          </a:p>
        </p:txBody>
      </p:sp>
      <p:sp>
        <p:nvSpPr>
          <p:cNvPr id="7" name="Rectangle 6"/>
          <p:cNvSpPr/>
          <p:nvPr/>
        </p:nvSpPr>
        <p:spPr>
          <a:xfrm>
            <a:off x="540774" y="1447801"/>
            <a:ext cx="6241026" cy="2308324"/>
          </a:xfrm>
          <a:prstGeom prst="rect">
            <a:avLst/>
          </a:prstGeom>
        </p:spPr>
        <p:txBody>
          <a:bodyPr wrap="square">
            <a:spAutoFit/>
          </a:bodyPr>
          <a:lstStyle/>
          <a:p>
            <a:r>
              <a:rPr lang="en-US" i="1" dirty="0">
                <a:solidFill>
                  <a:schemeClr val="bg1"/>
                </a:solidFill>
              </a:rPr>
              <a:t>“</a:t>
            </a:r>
            <a:r>
              <a:rPr lang="en-US" i="1" dirty="0" err="1">
                <a:solidFill>
                  <a:schemeClr val="bg1"/>
                </a:solidFill>
              </a:rPr>
              <a:t>Edenic</a:t>
            </a:r>
            <a:r>
              <a:rPr lang="en-US" i="1" dirty="0">
                <a:solidFill>
                  <a:schemeClr val="bg1"/>
                </a:solidFill>
              </a:rPr>
              <a:t> earth</a:t>
            </a:r>
            <a:r>
              <a:rPr lang="en-US" dirty="0">
                <a:solidFill>
                  <a:schemeClr val="bg1"/>
                </a:solidFill>
              </a:rPr>
              <a:t>. Following its physical creation, the earth was pronounced </a:t>
            </a:r>
            <a:r>
              <a:rPr lang="en-US" i="1" dirty="0">
                <a:solidFill>
                  <a:schemeClr val="bg1"/>
                </a:solidFill>
              </a:rPr>
              <a:t>good</a:t>
            </a:r>
            <a:r>
              <a:rPr lang="en-US" dirty="0">
                <a:solidFill>
                  <a:schemeClr val="bg1"/>
                </a:solidFill>
              </a:rPr>
              <a:t>. </a:t>
            </a:r>
          </a:p>
          <a:p>
            <a:endParaRPr lang="en-US" dirty="0">
              <a:solidFill>
                <a:schemeClr val="bg1"/>
              </a:solidFill>
            </a:endParaRPr>
          </a:p>
          <a:p>
            <a:r>
              <a:rPr lang="en-US" dirty="0">
                <a:solidFill>
                  <a:schemeClr val="bg1"/>
                </a:solidFill>
              </a:rPr>
              <a:t>It was a </a:t>
            </a:r>
            <a:r>
              <a:rPr lang="en-US" i="1" dirty="0">
                <a:solidFill>
                  <a:schemeClr val="bg1"/>
                </a:solidFill>
              </a:rPr>
              <a:t>terrestrial or paradisiacal</a:t>
            </a:r>
            <a:r>
              <a:rPr lang="en-US" dirty="0">
                <a:solidFill>
                  <a:schemeClr val="bg1"/>
                </a:solidFill>
              </a:rPr>
              <a:t> state. </a:t>
            </a:r>
          </a:p>
          <a:p>
            <a:endParaRPr lang="en-US" dirty="0">
              <a:solidFill>
                <a:schemeClr val="bg1"/>
              </a:solidFill>
            </a:endParaRPr>
          </a:p>
          <a:p>
            <a:r>
              <a:rPr lang="en-US" dirty="0">
                <a:solidFill>
                  <a:schemeClr val="bg1"/>
                </a:solidFill>
              </a:rPr>
              <a:t>There was no death either for man or for any form of life, and ‘all the vast creation of animated beings breathed naught but health, and peace, and joy.”</a:t>
            </a:r>
          </a:p>
        </p:txBody>
      </p:sp>
      <p:sp>
        <p:nvSpPr>
          <p:cNvPr id="8" name="Rectangle 7"/>
          <p:cNvSpPr/>
          <p:nvPr/>
        </p:nvSpPr>
        <p:spPr>
          <a:xfrm>
            <a:off x="0" y="6488668"/>
            <a:ext cx="2724592" cy="369332"/>
          </a:xfrm>
          <a:prstGeom prst="rect">
            <a:avLst/>
          </a:prstGeom>
        </p:spPr>
        <p:txBody>
          <a:bodyPr wrap="none">
            <a:spAutoFit/>
          </a:bodyPr>
          <a:lstStyle/>
          <a:p>
            <a:r>
              <a:rPr lang="en-US" dirty="0">
                <a:solidFill>
                  <a:schemeClr val="bg1"/>
                </a:solidFill>
              </a:rPr>
              <a:t>D&amp;C 38:17-20 </a:t>
            </a:r>
            <a:r>
              <a:rPr lang="en-US" sz="1200" dirty="0">
                <a:solidFill>
                  <a:schemeClr val="bg1"/>
                </a:solidFill>
              </a:rPr>
              <a:t>Bruce R. McConkie</a:t>
            </a:r>
            <a:endParaRPr lang="en-US" sz="1200" dirty="0"/>
          </a:p>
        </p:txBody>
      </p:sp>
      <p:pic>
        <p:nvPicPr>
          <p:cNvPr id="3" name="Picture 2">
            <a:extLst>
              <a:ext uri="{FF2B5EF4-FFF2-40B4-BE49-F238E27FC236}">
                <a16:creationId xmlns:a16="http://schemas.microsoft.com/office/drawing/2014/main" id="{B8E62957-0DC0-49B9-8472-7A42803215DB}"/>
              </a:ext>
            </a:extLst>
          </p:cNvPr>
          <p:cNvPicPr>
            <a:picLocks noChangeAspect="1"/>
          </p:cNvPicPr>
          <p:nvPr/>
        </p:nvPicPr>
        <p:blipFill rotWithShape="1">
          <a:blip r:embed="rId3">
            <a:extLst>
              <a:ext uri="{28A0092B-C50C-407E-A947-70E740481C1C}">
                <a14:useLocalDpi xmlns:a14="http://schemas.microsoft.com/office/drawing/2010/main" val="0"/>
              </a:ext>
            </a:extLst>
          </a:blip>
          <a:srcRect l="3548" t="8161" r="6129" b="7420"/>
          <a:stretch/>
        </p:blipFill>
        <p:spPr>
          <a:xfrm>
            <a:off x="7905134" y="1015664"/>
            <a:ext cx="3540015" cy="1943846"/>
          </a:xfrm>
          <a:prstGeom prst="rect">
            <a:avLst/>
          </a:prstGeom>
        </p:spPr>
      </p:pic>
      <p:pic>
        <p:nvPicPr>
          <p:cNvPr id="10" name="Picture 9">
            <a:extLst>
              <a:ext uri="{FF2B5EF4-FFF2-40B4-BE49-F238E27FC236}">
                <a16:creationId xmlns:a16="http://schemas.microsoft.com/office/drawing/2014/main" id="{2F7D224C-9B51-4428-BEDC-2CEFBB96B99D}"/>
              </a:ext>
            </a:extLst>
          </p:cNvPr>
          <p:cNvPicPr>
            <a:picLocks noChangeAspect="1"/>
          </p:cNvPicPr>
          <p:nvPr/>
        </p:nvPicPr>
        <p:blipFill rotWithShape="1">
          <a:blip r:embed="rId4">
            <a:extLst>
              <a:ext uri="{28A0092B-C50C-407E-A947-70E740481C1C}">
                <a14:useLocalDpi xmlns:a14="http://schemas.microsoft.com/office/drawing/2010/main" val="0"/>
              </a:ext>
            </a:extLst>
          </a:blip>
          <a:srcRect l="2880" t="3103" r="6061" b="13491"/>
          <a:stretch/>
        </p:blipFill>
        <p:spPr>
          <a:xfrm>
            <a:off x="4648200" y="3699589"/>
            <a:ext cx="4267200" cy="2664395"/>
          </a:xfrm>
          <a:prstGeom prst="rect">
            <a:avLst/>
          </a:prstGeom>
        </p:spPr>
      </p:pic>
      <p:pic>
        <p:nvPicPr>
          <p:cNvPr id="12" name="Picture 11">
            <a:extLst>
              <a:ext uri="{FF2B5EF4-FFF2-40B4-BE49-F238E27FC236}">
                <a16:creationId xmlns:a16="http://schemas.microsoft.com/office/drawing/2014/main" id="{0E3852F1-4820-4B99-9461-C372D0295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27891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C4516A-D77A-4423-9DB4-82228F1EC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err="1">
                <a:solidFill>
                  <a:schemeClr val="bg1"/>
                </a:solidFill>
                <a:latin typeface="AR CENA" pitchFamily="2" charset="0"/>
              </a:rPr>
              <a:t>Telestial</a:t>
            </a:r>
            <a:r>
              <a:rPr lang="en-US" sz="6000" dirty="0">
                <a:solidFill>
                  <a:schemeClr val="bg1"/>
                </a:solidFill>
                <a:latin typeface="AR CENA" pitchFamily="2" charset="0"/>
              </a:rPr>
              <a:t> Earth</a:t>
            </a:r>
          </a:p>
        </p:txBody>
      </p:sp>
      <p:sp>
        <p:nvSpPr>
          <p:cNvPr id="7" name="Rectangle 6"/>
          <p:cNvSpPr/>
          <p:nvPr/>
        </p:nvSpPr>
        <p:spPr>
          <a:xfrm>
            <a:off x="1676400" y="1219200"/>
            <a:ext cx="4800600" cy="2031325"/>
          </a:xfrm>
          <a:prstGeom prst="rect">
            <a:avLst/>
          </a:prstGeom>
        </p:spPr>
        <p:txBody>
          <a:bodyPr wrap="square">
            <a:spAutoFit/>
          </a:bodyPr>
          <a:lstStyle/>
          <a:p>
            <a:r>
              <a:rPr lang="en-US" dirty="0">
                <a:solidFill>
                  <a:schemeClr val="bg1"/>
                </a:solidFill>
              </a:rPr>
              <a:t>“When Adam fell, the earth fell also and became a mortal sphere, one upon which worldly and carnal people can live. </a:t>
            </a:r>
          </a:p>
          <a:p>
            <a:endParaRPr lang="en-US" dirty="0">
              <a:solidFill>
                <a:schemeClr val="bg1"/>
              </a:solidFill>
            </a:endParaRPr>
          </a:p>
          <a:p>
            <a:r>
              <a:rPr lang="en-US" dirty="0">
                <a:solidFill>
                  <a:schemeClr val="bg1"/>
                </a:solidFill>
              </a:rPr>
              <a:t>This condition was destined to continue for a period of 6,000 years, and it was while in this state that the earth was baptized in water. </a:t>
            </a:r>
          </a:p>
        </p:txBody>
      </p:sp>
      <p:sp>
        <p:nvSpPr>
          <p:cNvPr id="8" name="Rectangle 7"/>
          <p:cNvSpPr/>
          <p:nvPr/>
        </p:nvSpPr>
        <p:spPr>
          <a:xfrm>
            <a:off x="161704" y="6405770"/>
            <a:ext cx="2724592" cy="369332"/>
          </a:xfrm>
          <a:prstGeom prst="rect">
            <a:avLst/>
          </a:prstGeom>
        </p:spPr>
        <p:txBody>
          <a:bodyPr wrap="none">
            <a:spAutoFit/>
          </a:bodyPr>
          <a:lstStyle/>
          <a:p>
            <a:r>
              <a:rPr lang="en-US" dirty="0">
                <a:solidFill>
                  <a:schemeClr val="bg1"/>
                </a:solidFill>
              </a:rPr>
              <a:t>D&amp;C 38:17-20 </a:t>
            </a:r>
            <a:r>
              <a:rPr lang="en-US" sz="1200" dirty="0">
                <a:solidFill>
                  <a:schemeClr val="bg1"/>
                </a:solidFill>
              </a:rPr>
              <a:t>Bruce R. McConkie</a:t>
            </a:r>
            <a:endParaRPr lang="en-US" sz="1200" dirty="0"/>
          </a:p>
        </p:txBody>
      </p:sp>
      <p:pic>
        <p:nvPicPr>
          <p:cNvPr id="19458" name="Picture 2" descr="https://encrypted-tbn3.gstatic.com/images?q=tbn:ANd9GcRggI9XuGfq6yarmcSsqQwNS3htHJ__wAJye2gN1njLltIzvI_o"/>
          <p:cNvPicPr>
            <a:picLocks noChangeAspect="1" noChangeArrowheads="1"/>
          </p:cNvPicPr>
          <p:nvPr/>
        </p:nvPicPr>
        <p:blipFill>
          <a:blip r:embed="rId3" cstate="print"/>
          <a:srcRect t="12261" r="4663" b="14176"/>
          <a:stretch>
            <a:fillRect/>
          </a:stretch>
        </p:blipFill>
        <p:spPr bwMode="auto">
          <a:xfrm>
            <a:off x="7331076" y="1219200"/>
            <a:ext cx="211772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mage result for gif ocean">
            <a:extLst>
              <a:ext uri="{FF2B5EF4-FFF2-40B4-BE49-F238E27FC236}">
                <a16:creationId xmlns:a16="http://schemas.microsoft.com/office/drawing/2014/main" id="{10053D40-165D-4C55-8D4B-4C40651099A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1552" y="3610412"/>
            <a:ext cx="4715029" cy="26488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01AF053-54A0-413A-822A-6A1B29D57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36585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3629C6-A2A9-408E-8017-60C65A102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CENA" pitchFamily="2" charset="0"/>
              </a:rPr>
              <a:t>Earth Burned--Earth Restored</a:t>
            </a:r>
          </a:p>
        </p:txBody>
      </p:sp>
      <p:sp>
        <p:nvSpPr>
          <p:cNvPr id="7" name="Rectangle 6"/>
          <p:cNvSpPr/>
          <p:nvPr/>
        </p:nvSpPr>
        <p:spPr>
          <a:xfrm>
            <a:off x="485996" y="1460092"/>
            <a:ext cx="4800600" cy="4247317"/>
          </a:xfrm>
          <a:prstGeom prst="rect">
            <a:avLst/>
          </a:prstGeom>
        </p:spPr>
        <p:txBody>
          <a:bodyPr wrap="square">
            <a:spAutoFit/>
          </a:bodyPr>
          <a:lstStyle/>
          <a:p>
            <a:r>
              <a:rPr lang="en-US" dirty="0">
                <a:solidFill>
                  <a:schemeClr val="bg1"/>
                </a:solidFill>
              </a:rPr>
              <a:t>“Terrestrial Earth…‘We believe … that the earth will be </a:t>
            </a:r>
            <a:r>
              <a:rPr lang="en-US" i="1" dirty="0">
                <a:solidFill>
                  <a:schemeClr val="bg1"/>
                </a:solidFill>
              </a:rPr>
              <a:t>renewed</a:t>
            </a:r>
            <a:r>
              <a:rPr lang="en-US" dirty="0">
                <a:solidFill>
                  <a:schemeClr val="bg1"/>
                </a:solidFill>
              </a:rPr>
              <a:t> and receive its </a:t>
            </a:r>
            <a:r>
              <a:rPr lang="en-US" i="1" dirty="0">
                <a:solidFill>
                  <a:schemeClr val="bg1"/>
                </a:solidFill>
              </a:rPr>
              <a:t>paradisiacal glory</a:t>
            </a:r>
            <a:r>
              <a:rPr lang="en-US" dirty="0">
                <a:solidFill>
                  <a:schemeClr val="bg1"/>
                </a:solidFill>
              </a:rPr>
              <a:t>.’ </a:t>
            </a:r>
          </a:p>
          <a:p>
            <a:endParaRPr lang="en-US" dirty="0">
              <a:solidFill>
                <a:schemeClr val="bg1"/>
              </a:solidFill>
            </a:endParaRPr>
          </a:p>
          <a:p>
            <a:r>
              <a:rPr lang="en-US" dirty="0">
                <a:solidFill>
                  <a:schemeClr val="bg1"/>
                </a:solidFill>
              </a:rPr>
              <a:t>Thus, the earth is to go back to the primeval, paradisiacal, or terrestrial state that prevailed in the days of the Garden of Eden. </a:t>
            </a:r>
          </a:p>
          <a:p>
            <a:endParaRPr lang="en-US" dirty="0">
              <a:solidFill>
                <a:schemeClr val="bg1"/>
              </a:solidFill>
            </a:endParaRPr>
          </a:p>
          <a:p>
            <a:r>
              <a:rPr lang="en-US" dirty="0">
                <a:solidFill>
                  <a:schemeClr val="bg1"/>
                </a:solidFill>
              </a:rPr>
              <a:t>Accompanying this transition to its millennial status the earth is to be burned, that is, receive its baptism of fire. </a:t>
            </a:r>
          </a:p>
          <a:p>
            <a:endParaRPr lang="en-US" dirty="0">
              <a:solidFill>
                <a:schemeClr val="bg1"/>
              </a:solidFill>
            </a:endParaRPr>
          </a:p>
          <a:p>
            <a:r>
              <a:rPr lang="en-US" dirty="0">
                <a:solidFill>
                  <a:schemeClr val="bg1"/>
                </a:solidFill>
              </a:rPr>
              <a:t>It will then be a new heaven and a new earth, and again health, peace, and joy will prevail upon its face.”</a:t>
            </a:r>
          </a:p>
        </p:txBody>
      </p:sp>
      <p:sp>
        <p:nvSpPr>
          <p:cNvPr id="8" name="Rectangle 7"/>
          <p:cNvSpPr/>
          <p:nvPr/>
        </p:nvSpPr>
        <p:spPr>
          <a:xfrm>
            <a:off x="161704" y="6419842"/>
            <a:ext cx="2724592" cy="369332"/>
          </a:xfrm>
          <a:prstGeom prst="rect">
            <a:avLst/>
          </a:prstGeom>
        </p:spPr>
        <p:txBody>
          <a:bodyPr wrap="none">
            <a:spAutoFit/>
          </a:bodyPr>
          <a:lstStyle/>
          <a:p>
            <a:r>
              <a:rPr lang="en-US" dirty="0">
                <a:solidFill>
                  <a:schemeClr val="bg1"/>
                </a:solidFill>
              </a:rPr>
              <a:t>D&amp;C 38:17-20 </a:t>
            </a:r>
            <a:r>
              <a:rPr lang="en-US" sz="1200" dirty="0">
                <a:solidFill>
                  <a:schemeClr val="bg1"/>
                </a:solidFill>
              </a:rPr>
              <a:t>Bruce R. McConkie</a:t>
            </a:r>
            <a:endParaRPr lang="en-US" sz="1200"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9673E53-485A-42D1-848B-F4EFF00E6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639" y="1460092"/>
            <a:ext cx="4259040" cy="3881019"/>
          </a:xfrm>
          <a:prstGeom prst="rect">
            <a:avLst/>
          </a:prstGeom>
        </p:spPr>
      </p:pic>
      <p:pic>
        <p:nvPicPr>
          <p:cNvPr id="12" name="Picture 11">
            <a:extLst>
              <a:ext uri="{FF2B5EF4-FFF2-40B4-BE49-F238E27FC236}">
                <a16:creationId xmlns:a16="http://schemas.microsoft.com/office/drawing/2014/main" id="{F493E9B1-F241-4FB3-B4FE-D5F08AF7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7239" y="5158171"/>
            <a:ext cx="1155820" cy="1613332"/>
          </a:xfrm>
          <a:prstGeom prst="rect">
            <a:avLst/>
          </a:prstGeom>
        </p:spPr>
      </p:pic>
    </p:spTree>
    <p:extLst>
      <p:ext uri="{BB962C8B-B14F-4D97-AF65-F5344CB8AC3E}">
        <p14:creationId xmlns:p14="http://schemas.microsoft.com/office/powerpoint/2010/main" val="10572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214C8F-FEE0-4EB7-8D05-0D99E75E2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During the Millennium</a:t>
            </a:r>
          </a:p>
        </p:txBody>
      </p:sp>
      <p:sp>
        <p:nvSpPr>
          <p:cNvPr id="8" name="Rectangle 7"/>
          <p:cNvSpPr/>
          <p:nvPr/>
        </p:nvSpPr>
        <p:spPr>
          <a:xfrm>
            <a:off x="0" y="6464710"/>
            <a:ext cx="1191352" cy="369332"/>
          </a:xfrm>
          <a:prstGeom prst="rect">
            <a:avLst/>
          </a:prstGeom>
        </p:spPr>
        <p:txBody>
          <a:bodyPr wrap="none">
            <a:spAutoFit/>
          </a:bodyPr>
          <a:lstStyle/>
          <a:p>
            <a:r>
              <a:rPr lang="en-US" dirty="0">
                <a:solidFill>
                  <a:schemeClr val="bg1"/>
                </a:solidFill>
              </a:rPr>
              <a:t>D&amp;C 38:18</a:t>
            </a:r>
            <a:endParaRPr lang="en-US"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532590" y="2210813"/>
            <a:ext cx="5191434" cy="3046988"/>
          </a:xfrm>
          <a:prstGeom prst="rect">
            <a:avLst/>
          </a:prstGeom>
        </p:spPr>
        <p:txBody>
          <a:bodyPr wrap="square">
            <a:spAutoFit/>
          </a:bodyPr>
          <a:lstStyle/>
          <a:p>
            <a:r>
              <a:rPr lang="en-US" sz="2400" dirty="0">
                <a:solidFill>
                  <a:schemeClr val="bg1"/>
                </a:solidFill>
              </a:rPr>
              <a:t>“No curse on the land”-- when the Lord comes to the terrestrial earth during the Millennium, </a:t>
            </a:r>
          </a:p>
          <a:p>
            <a:endParaRPr lang="en-US" sz="2400" dirty="0">
              <a:solidFill>
                <a:schemeClr val="bg1"/>
              </a:solidFill>
            </a:endParaRPr>
          </a:p>
          <a:p>
            <a:endParaRPr lang="en-US" sz="2400" dirty="0">
              <a:solidFill>
                <a:schemeClr val="bg1"/>
              </a:solidFill>
            </a:endParaRPr>
          </a:p>
          <a:p>
            <a:r>
              <a:rPr lang="en-US" sz="2400" dirty="0">
                <a:solidFill>
                  <a:schemeClr val="bg1"/>
                </a:solidFill>
              </a:rPr>
              <a:t>The promise that the Saints will possess it during eternity  reflects the earth’s eventual celestial state.</a:t>
            </a:r>
          </a:p>
        </p:txBody>
      </p:sp>
      <p:pic>
        <p:nvPicPr>
          <p:cNvPr id="3" name="Picture 2">
            <a:extLst>
              <a:ext uri="{FF2B5EF4-FFF2-40B4-BE49-F238E27FC236}">
                <a16:creationId xmlns:a16="http://schemas.microsoft.com/office/drawing/2014/main" id="{1BCEBD5B-83FF-4BF7-A96C-3A5D539B2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303" y="1959079"/>
            <a:ext cx="4935793" cy="3701845"/>
          </a:xfrm>
          <a:prstGeom prst="rect">
            <a:avLst/>
          </a:prstGeom>
        </p:spPr>
      </p:pic>
    </p:spTree>
    <p:extLst>
      <p:ext uri="{BB962C8B-B14F-4D97-AF65-F5344CB8AC3E}">
        <p14:creationId xmlns:p14="http://schemas.microsoft.com/office/powerpoint/2010/main" val="197283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4A6539-8E32-4397-863E-7B5A03873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CENA" pitchFamily="2" charset="0"/>
              </a:rPr>
              <a:t>Celestial Earth</a:t>
            </a:r>
          </a:p>
        </p:txBody>
      </p:sp>
      <p:sp>
        <p:nvSpPr>
          <p:cNvPr id="7" name="Rectangle 6"/>
          <p:cNvSpPr/>
          <p:nvPr/>
        </p:nvSpPr>
        <p:spPr>
          <a:xfrm>
            <a:off x="472611" y="990600"/>
            <a:ext cx="6156789" cy="2308324"/>
          </a:xfrm>
          <a:prstGeom prst="rect">
            <a:avLst/>
          </a:prstGeom>
        </p:spPr>
        <p:txBody>
          <a:bodyPr wrap="square">
            <a:spAutoFit/>
          </a:bodyPr>
          <a:lstStyle/>
          <a:p>
            <a:r>
              <a:rPr lang="en-US" i="1" dirty="0">
                <a:solidFill>
                  <a:schemeClr val="bg1"/>
                </a:solidFill>
              </a:rPr>
              <a:t>“Celestial earth</a:t>
            </a:r>
            <a:r>
              <a:rPr lang="en-US" dirty="0">
                <a:solidFill>
                  <a:schemeClr val="bg1"/>
                </a:solidFill>
              </a:rPr>
              <a:t>… Following the millennium plus ‘a little season’ the earth will die, be resurrected, and becoming like a ‘sea of glass’ attain unto ‘its sanctified, immortal, and eternal state.’ </a:t>
            </a:r>
          </a:p>
          <a:p>
            <a:endParaRPr lang="en-US" dirty="0">
              <a:solidFill>
                <a:schemeClr val="bg1"/>
              </a:solidFill>
            </a:endParaRPr>
          </a:p>
          <a:p>
            <a:r>
              <a:rPr lang="en-US" dirty="0">
                <a:solidFill>
                  <a:schemeClr val="bg1"/>
                </a:solidFill>
              </a:rPr>
              <a:t>Then the poor and the meek—that is, the god fearing and the righteous—shall inherit the earth; it will become an abiding place for the Father and the Son, and celestial beings will possess it forever and ever. ”</a:t>
            </a:r>
          </a:p>
        </p:txBody>
      </p:sp>
      <p:sp>
        <p:nvSpPr>
          <p:cNvPr id="8" name="Rectangle 7"/>
          <p:cNvSpPr/>
          <p:nvPr/>
        </p:nvSpPr>
        <p:spPr>
          <a:xfrm>
            <a:off x="46703" y="6488667"/>
            <a:ext cx="2724592" cy="369332"/>
          </a:xfrm>
          <a:prstGeom prst="rect">
            <a:avLst/>
          </a:prstGeom>
        </p:spPr>
        <p:txBody>
          <a:bodyPr wrap="none">
            <a:spAutoFit/>
          </a:bodyPr>
          <a:lstStyle/>
          <a:p>
            <a:r>
              <a:rPr lang="en-US" dirty="0">
                <a:solidFill>
                  <a:schemeClr val="bg1"/>
                </a:solidFill>
              </a:rPr>
              <a:t>D&amp;C 38:17-19 </a:t>
            </a:r>
            <a:r>
              <a:rPr lang="en-US" sz="1200" dirty="0">
                <a:solidFill>
                  <a:schemeClr val="bg1"/>
                </a:solidFill>
              </a:rPr>
              <a:t>Bruce R. McConkie</a:t>
            </a:r>
            <a:endParaRPr lang="en-US" sz="1200" dirty="0"/>
          </a:p>
        </p:txBody>
      </p:sp>
      <p:sp>
        <p:nvSpPr>
          <p:cNvPr id="20482" name="AutoShape 2"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ata:image/jpeg;base64,/9j/4AAQSkZJRgABAQAAAQABAAD/2wCEAAkGBxAQEhQQEBQUDxQUFBQUFRAUFBAUFBAQFBQWFhQUFBQYHCggGBolHBQUITEhJSkrLi4uFx8zODMsNygtLisBCgoKDg0OGxAQGywkHyYsLCwsLywsLCwsLCwsLCwsLSwsLCwsLSwsLSwsLCwrLCwwLCwsLCwsLCwsLCwsLDcsLP/AABEIAKgBLAMBIgACEQEDEQH/xAAcAAACAwEBAQEAAAAAAAAAAAAAAQIDBAUGBwj/xAA8EAABAwIEAwYEBAQFBQAAAAABAAIRAyEEBRIxQVFhBhMicYGhMpGx0QdCwfAUkuHxI1JicoIVJDNTov/EABoBAAIDAQEAAAAAAAAAAAAAAAABAgMEBQb/xAAtEQACAgEDAgUDAwUAAAAAAAAAAQIRAwQhMRJBEyJRYXGB0fChseEFIzJCYv/aAAwDAQACEQMRAD8A+HoQhSENCEIENCEJgMKQUQpBMTGmooCZEnKkCvV9nvw6x+Lb3rmtwlEXNavIkcdNMeIn5L0+E7FZVQbqqmvjHDeT3NMn/S1niHq4pKafBRlz48X+T39O58vAKm1pO0HyIK/RfZLsthT43YCjQYWgsMA1XTtIjU1u93EcF7ilRDWiGCnb4QG2Ppuhzosx+dXVH45qCN4Cr1L9d5k8AEWPSy+bZ9Twb3EVaFKob3NKnP8APE/JRhlU3ROUHFWfCyUiV9Dx/ZfL6k6NWHPDQ4vbfm1/DyIXncy7HYmmC6lpxLB/651gdaZv/LK0SwzSurXsUrUY7qTr5+/B51JPaxt05FEKk0CKSkkgYkIQkAk0ISAEITCYApBIJJiJJApQnCAJhSUApSmRZJASQkIkFJQCmEyLMSEIVZeNCSaYgTSQgBpqK9D2T7L1ce6RLaTXBpeBJe8xFOnzdBknZoIncAjkkrYMr7K9l8VmVUUsMwkfnqkHRTET4jz6f3X3rsl+G+Cy0B7gMRXi9aoG2MQdDbhgudr9Srshy92BacPRp/w9JgBc6nGuoBqDnue6bOc2GgeI3cSBE686zDu6YGznAAMGzRvHy4qCTycrYwavVrEqXIsVldas0ufUDWNMNptJDSeAtEqPZ/I6dZxD9qZEMEDVPHbay4WOzp1OmA03MxPDhIXpPw5fUex9Q3aYaSRdzhex5QVY00jnaSMMmSNp+9u7PYtaAIHBeazzttgsLU7p7nPdBLu7AcKYAkajPG2073hcf8Ru1HdDuKFTS8H/ABGhp1WggEkRHS8yOG9WWsw2W4cCsWmrXY2pVcR3gcHbNZAjSNXEXJlVN0rO/wBVy6YnHqdsv459VjWGjSgFlYgy0gizyLCQHR+45GOc+obGRJ/Nxva/kV18xpmvTL6einTYA/RTDfG2o0HUIbY+K402hYcwzWgxzGx3jWsLjUcBNV8NLRYeGJd6xO8qCai7SonTapuzzeMaW3cCJmOIHGbSqcPjSNnCOhn6KzNcdTNRzqb+8ElwlhAF7ATx9FwMY4PeXDwySY23K3Yc7TM2XEpKjp4mhh8YP+4Gip+XEMjWP94/OPO/KF5POckrYV0PhzD8FVvwP4+hjgfcXXfot0wZmV2RVa5hpVGh7HgSx2xHA9DyI2Wrpx5+NpfuYbyabjePp6fH24+D5oQoldvtFkhwxD2EvouMNed2nfQ/ryPH5riLFOLi6fJ0cWSOSKlHgSEFCgWAhCEgBCEBMBhCEJgSCaipBBFgE0k0CGE0gmgQwrAoBTCYmYE0kBVlw00kJgNCSaAO12P7N1szxTMLRtq8T3nalSHxPP0A4kgL9KZZlVPA91QoYcaKTIDnG4GokkAW1EjUXbk+kcn8JeyrcswbalURiMQGvqT8TQ7/AMVEcoFyObncgvoFFk+IgSVVfVLdbL9/4M2aMp+WMqft6fyzxef4/EOJmKbAZDLkujbUeXFeTrYh7neMkmSZPU3K+hdqyynTLiATwn6r43m2YEuN1qxvqRwM+CXjNSds0Z5jNTrbAAfJDu22MpUhQoP7lgaW+EAOuZJ1b6uq4RqPfsOKu/gQBNQ36cP6qUkktzbgi47RMlKo+o6ZLiTfckk/qu1jc+q1KTcM+D3csNSo4u24AC5i4EmIA2XFq1w21MxHHjK5veGbmfos05qW1HUxY3Hc9BhM3q0i3TVedM2l2m8x4Zgxex5qrF459SZMXJA6ne/yuuTSfK096BHHyU1GHTchOUurylDnG87BYalb+hWjE1LlYHukRsq4k2aKeMdZs2C3VMVZp/0j7fouHoOw5T5KeGcY6bT13V0JU9iMla3PRUMWHtNOoNbHDS5h4j9DxB4ELyec5c7D1Cw3afEx3+Zh2nqNj1C7GW3fpPH2W7NMMMRTfTjxsJNPmHRdnkYjzhbXHx4f9L9fYxxfgZL/ANXz9/v7Hi0QmE1gOkQKFIqKQDQEk0ANCSakA00JoIsEJJoAYUgohMIETlOVFNMiY0IQqy4aEIQAL1v4X5GMbmNCm8TTpnvqg5spwQ0jiC4sB6EryzGyvr34H4UU+/xB4wz/AIsGp0eZd/8AKqyZFBFsIXufSMxzlor1C4yGaWNHMujUehEn5L0uExgLA6bHY8/3C+KdoM0d3jwHWLw6xttuPSPku3l2eVKTWte7hBaTeR03H91fHD5FR5iGqyY8spPvZu7dZ6HONMbAe6+a/wAQzvGkjW2RI2kTe6tz3Fuc9ziZklcyhBMkwtEYqKJxi5Pqfc9gcPTdFRttW3IDyXIxb3zBaNM2uSSOEp1c3dpaxgDQBErOcSHiDY/u4+yhKFmvCnE5WLYARfnEjcjhq+6wybzaFtzGg9w5kcALEEbjr0+q5DqhPG/Ln/VUOPoboS23NTa2kRxPHkEziDsFmw1F1QwI9TEraC1tMHQKgJguDr7eUhHTfIN0VU6hv1B3VmEw+o3j9FmpUybiQOUg25LpYYQJKjN0iSVsxZhR0eJscjf2WRjC0NJ2dcdJt+nsujmdM2LhEkg72Fr/AL5KkYYhhEk72322McNkoyqmScexLBnxg9I91sxGJ/xJHIH12/RcalXIA9+qvpu7wk7ENnzhdDDOnZjywtUY88oBtUuG1TxjoT8Q+c/NYF2c0bqoh3Fjh/K6x9w1cVQzRSm677l2nk3BX22EVFSKis7L0CEISGMJhIJoESQkCmpEQTSQgZIJhIJoIskmkmgRjQhCgWjQEKQCBllFfY/w+qNo4Bz9vA4+ryQPqF8eosX0nKsTpwdKmDGoXH+1oj6rLmXVJL3Lm3HBJ+xkx1ca9REgOmNpHKVT/wBRcXEk3mfUlZcfMlc91UrqR2jR5zwk5WbswxEmed1moOWWvVkKinWhR6jXHHsegpOEKqta4WKhiVOtWlOyfTRop4oRDuHuubi8MQe8B1SSZ4g7/qq3VLrTSqSxw36e0+5UJ7oshsyGCxUu8e9wHjcT5rbIaxzTB1EEOHQcvX3XHNMj9+600axB87TvZUO+xbSLqdoC00SZjh5/Rc57XNcQ4yOfCOC30DYOHkepUZDRY7EuLnUnQGu2dAkfMdZ9FJ5JibFrQ0mPiItPqIS7sSahMkNJAi7TYE/RSokuLnGw4A+QElV/Bd2POV7R+5RTxBG1p9wjEmTPqqGm62w2RmdM6jnTSe3m2fUXC4crpYepaOh+i5YUs0roMKq0MpIQqC8EIQgBhNJNMQBSCiEwgQ0IQmBIKSgFJBEkmohSQIxoQhQLRq2mFUFbTSZOHJsoMXrMFiNLKUD4QQfMiF5fCuC9Lgi11KORWLJPpkmdFYVkxSRXia0yea5VRasXY2WbddHHlUonCyafpkZcQVk1rbi2rAWqVk4wL2VleK6wgKxpQhtItc5asC6CsMroZZS1OmDHO25Uis3vpiJsJ4QPZZamHcbgE+Qt8l1O6g7SGz1vJ+3ssdbFnVYxB+arULbY3OqRifJvewjbkrqNW8bfdWOxkdPJRAbIdzGw4mf7KM4UrHGVujoB4aC6xtuOM7n29lzWYjU2SYNz0AA+60ZlVAphrbcBzjjb5rk1KgDYHH2AVWKF7l2SVbFDjKoqKwuVLjK1NlMUWUHQD5fosa0TDT5R81nVcnZbFcjQkEKJIaEkwmA0IQgQ0ApJoAkhIJpiGE1FSCYiQTUQpIImRCEKBaMKbFEBSaFFk48mikvTdnXBzu7PEGPMbLzdELsZZW0ODuqx6hXFo6ukpSTfB1cdQvIBv6rluaA5dvMcOXFr2nwvAIPnv8jIWDF4QfEJP25qrT5ulUzTqND1NuKOXiiCue9dfEYYkagLHis1TAuFyIC2xzxOfl0c+yMlCi55holWvwjxwB8iPourhcJ4XFoO0z5EEj5A/JcqqSHHf3U4Zut0jHm07xJdS5LqeFHG/kRA+662ArtaIhvz2H6+64jazuZ9VrovY6zhKvpmR16G2tjReSRygG/UqinVphsnYmNp+fJH8IIkOgDnssgA0uEzMRZ3xA/aVKTSRXFXI04igIBbcG/oqyIjgBck+kAfJKlUeBBOkDpKoq1+AnzKpuUlSRokordsnjsRqM7ELC4qTiqXFWRj0qipvqdkXuUAg3WjD0J3UZOi2Mb2RRWEAD1VCuxDpNtlSVBOyySrYEk0JkQTSTQA0IQmIEIQgCQTUQmmIaYUVIIQmSCkotTTImVCEKBaTarWBVtVgKgy6BsoNG6up4loMe6wd5wTaLqlwvk2RzVtE9hlmMa+l3TjF5aeRO4+nyXXyvLg6zyGg/nJ2+/ovCsqkQBY2/ovT5TjS635gNxvHNc/NicU2jraXUKUoqR7hnZ/BUaYcaoquA1hgZpa9ovpBcZk84svIZtmbAYfSp2Ngyabh63EeYXUo4lzmBjzZodpFzDjvHQwPkuDnVJj3F4inBggfDyn9Vmwq5+Y6OSMo43Tt/TZfSjm4zNXOsA2mz/KwAE+bt3b81zn4gnb6KWIZwJ24LKV1sUUuDzuok5OmWVMTYAgHf8AZKdO+yzkyrGCFrjKjl5I+hv7w6S3mOfqq31g0aWW6qLHnnKKjZ2ViabtmZwa4KHuJ3uqyrxTKqcQm5oaxOtypxVRBK0NpknZaW4PjKpnmSNGLTSkYaFGVpxcU2Rxd7Bay1tJut//ABHNcPEVi9xcTMqtSc/g0SxrCt+SslIolCuMoIQhAgTCSEANNRTCBDQhCYAE0gmgBqQUU0yLJtTUQpJiMqEIUCwkCpalBEpEk6LGuVzSsoKtY9RaLISNLCurlOMFNwJ526eq5LJO1/LituGZN+V/KN1RkimqZuwZHGSZ9e7NDCVaQNc9y8uApkOgazNza22643aXstWoE6yGh8wSHaTGxsPT1C87k2ZkOAMkCzW7+Ur6Tje0bX0adPENDwLTs4QIBHSbQeQXHyf2nxv2O7Bymk4u0+V6bdj5LmmBgd4wSPzN30Hn5fvkuO5q95nGEaXGph4cLyG7xFyWG/TiF5mpgA7xNtzZy8luwahOO5zdZpPPcfz89DiQrKPEc9l1auUgN1agenGeXVPLMixGIcGUmEk7Cw+v04rSs0WuTDLR5IuqMDD0V7QR9rLs4jstXw7iysQwzDmggkSA6CNxYj9hRxeVMY4hpNQAwHRFuBhVvUxukzRj/p83G2jh1qcE3nooU6V9iuocAAdjfmQtFPDBu8CFF6jYnHQO+KMZpbcBxCHPay7ttwzi7z5BZsdj4Jaz+ZcmrWJuTKcMTlyQyZYwexbmWLNQyfQcAOSwFSc5RW2EelUjmZZucrYkIQplQ0IQgQIQhADQkmEANCEIEAUlEKSYAEwkmECZIKSiCpJkDKhCFEtBCEIGCsaq1JqTGuTVSK106gWGm5WgqmSs1450dfCOBIMw4nwiDHnPNdbMMyD2uplxBEaXdW7T0XAwJvPKOdr7qvGPMmP2FmliUpb9jp49Q4Ytu5rdiqgNiehB+inSzmpPjh/CXQf6rkNKZKseKL5Rn8aV2megZmNM7tgxuD911snzZjDqaXNI26HmCvEGrwCuoYgjy++6qnpk0aMeucZdj67gsdlz2udXNSrV4umw8JgQd4gX9Fy87x+G7vwtLXSToDhoaPhECJk6Z34r5+zE6TuQD16KqviyTcyPqFnjo6fJfLXpW97+dl9DoVs4cfhAauZiMe5xkm6oe+26yl63wwxXCOZm1eSXLLX1JVLikXKJKvSowzyWBSQhSKgQhNMQIQhACQgoQA0wkmgBoSQgQ1JQUkANMJJhMQwpKKcpkTOhCFEsBCEIAEwUISGTBU2uQhRZZFmijXO3AwOE+h4bocUkKDW5qi24kA8jZJz5QhNIqcnwRBU2uQhNoSZb3nNVuKEKKRY3sUvKqJQhWIzTYkIQmQBCEIAEIQmIaEIQAIQhAwTQhAgQhCBDTQhMATCEIENNCEw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6E48821-4E14-4428-A04A-8EF17ED2D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055" y="990600"/>
            <a:ext cx="3632200" cy="2209800"/>
          </a:xfrm>
          <a:prstGeom prst="rect">
            <a:avLst/>
          </a:prstGeom>
        </p:spPr>
      </p:pic>
      <p:pic>
        <p:nvPicPr>
          <p:cNvPr id="12" name="Picture 11">
            <a:extLst>
              <a:ext uri="{FF2B5EF4-FFF2-40B4-BE49-F238E27FC236}">
                <a16:creationId xmlns:a16="http://schemas.microsoft.com/office/drawing/2014/main" id="{42D8F9F1-083F-4A12-BF90-F077B4C3D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062" y="3440778"/>
            <a:ext cx="3253510" cy="3155344"/>
          </a:xfrm>
          <a:prstGeom prst="rect">
            <a:avLst/>
          </a:prstGeom>
        </p:spPr>
      </p:pic>
      <p:pic>
        <p:nvPicPr>
          <p:cNvPr id="15" name="Picture 14">
            <a:extLst>
              <a:ext uri="{FF2B5EF4-FFF2-40B4-BE49-F238E27FC236}">
                <a16:creationId xmlns:a16="http://schemas.microsoft.com/office/drawing/2014/main" id="{ACA56A1B-8948-44C6-84AA-4DC4B753D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98" y="3429000"/>
            <a:ext cx="4982719" cy="3155344"/>
          </a:xfrm>
          <a:prstGeom prst="rect">
            <a:avLst/>
          </a:prstGeom>
        </p:spPr>
      </p:pic>
    </p:spTree>
    <p:extLst>
      <p:ext uri="{BB962C8B-B14F-4D97-AF65-F5344CB8AC3E}">
        <p14:creationId xmlns:p14="http://schemas.microsoft.com/office/powerpoint/2010/main" val="173535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4306</Words>
  <Application>Microsoft Office PowerPoint</Application>
  <PresentationFormat>Widescreen</PresentationFormat>
  <Paragraphs>223</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 CENA</vt:lpstr>
      <vt:lpstr>Wingdings</vt:lpstr>
      <vt:lpstr>Calibri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16</cp:revision>
  <dcterms:created xsi:type="dcterms:W3CDTF">2018-06-01T14:34:49Z</dcterms:created>
  <dcterms:modified xsi:type="dcterms:W3CDTF">2025-01-07T01:07:59Z</dcterms:modified>
</cp:coreProperties>
</file>