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58" r:id="rId3"/>
    <p:sldId id="259" r:id="rId4"/>
    <p:sldId id="260" r:id="rId5"/>
    <p:sldId id="261" r:id="rId6"/>
    <p:sldId id="262" r:id="rId7"/>
    <p:sldId id="263" r:id="rId8"/>
    <p:sldId id="264" r:id="rId9"/>
    <p:sldId id="266" r:id="rId10"/>
    <p:sldId id="267" r:id="rId11"/>
    <p:sldId id="268" r:id="rId12"/>
    <p:sldId id="269" r:id="rId13"/>
    <p:sldId id="272" r:id="rId14"/>
    <p:sldId id="270" r:id="rId15"/>
    <p:sldId id="273" r:id="rId16"/>
    <p:sldId id="274" r:id="rId17"/>
    <p:sldId id="275" r:id="rId18"/>
    <p:sldId id="276" r:id="rId19"/>
    <p:sldId id="278" r:id="rId20"/>
    <p:sldId id="279" r:id="rId21"/>
    <p:sldId id="277" r:id="rId22"/>
    <p:sldId id="257" r:id="rId23"/>
    <p:sldId id="271" r:id="rId24"/>
    <p:sldId id="280" r:id="rId25"/>
  </p:sldIdLst>
  <p:sldSz cx="12192000" cy="6858000"/>
  <p:notesSz cx="6858000" cy="9144000"/>
  <p:embeddedFontLst>
    <p:embeddedFont>
      <p:font typeface="Abadi" panose="020B0604020104020204" pitchFamily="34" charset="0"/>
      <p:regular r:id="rId26"/>
    </p:embeddedFont>
    <p:embeddedFont>
      <p:font typeface="Bodoni MT Black" panose="02070A03080606020203" pitchFamily="18"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156C56-6C82-4417-9439-8F98B6F0571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9486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56C56-6C82-4417-9439-8F98B6F0571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88916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56C56-6C82-4417-9439-8F98B6F0571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77890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156C56-6C82-4417-9439-8F98B6F0571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808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56C56-6C82-4417-9439-8F98B6F0571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91734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156C56-6C82-4417-9439-8F98B6F0571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26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156C56-6C82-4417-9439-8F98B6F0571B}"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297817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156C56-6C82-4417-9439-8F98B6F0571B}"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52777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56C56-6C82-4417-9439-8F98B6F0571B}"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372611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56C56-6C82-4417-9439-8F98B6F0571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33893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156C56-6C82-4417-9439-8F98B6F0571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1B409-8B71-4021-8159-FC1E18B97E3D}" type="slidenum">
              <a:rPr lang="en-US" smtClean="0"/>
              <a:t>‹#›</a:t>
            </a:fld>
            <a:endParaRPr lang="en-US"/>
          </a:p>
        </p:txBody>
      </p:sp>
    </p:spTree>
    <p:extLst>
      <p:ext uri="{BB962C8B-B14F-4D97-AF65-F5344CB8AC3E}">
        <p14:creationId xmlns:p14="http://schemas.microsoft.com/office/powerpoint/2010/main" val="107605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56C56-6C82-4417-9439-8F98B6F0571B}"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1B409-8B71-4021-8159-FC1E18B97E3D}" type="slidenum">
              <a:rPr lang="en-US" smtClean="0"/>
              <a:t>‹#›</a:t>
            </a:fld>
            <a:endParaRPr lang="en-US"/>
          </a:p>
        </p:txBody>
      </p:sp>
    </p:spTree>
    <p:extLst>
      <p:ext uri="{BB962C8B-B14F-4D97-AF65-F5344CB8AC3E}">
        <p14:creationId xmlns:p14="http://schemas.microsoft.com/office/powerpoint/2010/main" val="140803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93644B-B5A0-893E-A5A5-3F4CB3F7F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3" name="TextBox 2">
            <a:extLst>
              <a:ext uri="{FF2B5EF4-FFF2-40B4-BE49-F238E27FC236}">
                <a16:creationId xmlns:a16="http://schemas.microsoft.com/office/drawing/2014/main" id="{ECE40DC8-9862-D29A-343A-684655C23DAD}"/>
              </a:ext>
            </a:extLst>
          </p:cNvPr>
          <p:cNvSpPr txBox="1"/>
          <p:nvPr/>
        </p:nvSpPr>
        <p:spPr>
          <a:xfrm>
            <a:off x="224827" y="206395"/>
            <a:ext cx="11742345" cy="2862322"/>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Doctrine and Covenants 102</a:t>
            </a:r>
          </a:p>
          <a:p>
            <a:pPr algn="ctr"/>
            <a:endParaRPr lang="en-US" sz="6000" dirty="0">
              <a:solidFill>
                <a:schemeClr val="bg1"/>
              </a:solidFill>
              <a:latin typeface="Bodoni MT Black" panose="02070A03080606020203" pitchFamily="18" charset="0"/>
            </a:endParaRPr>
          </a:p>
          <a:p>
            <a:pPr algn="ctr"/>
            <a:r>
              <a:rPr lang="en-US" sz="6000" dirty="0">
                <a:solidFill>
                  <a:schemeClr val="bg1"/>
                </a:solidFill>
                <a:latin typeface="Bodoni MT Black" panose="02070A03080606020203" pitchFamily="18" charset="0"/>
              </a:rPr>
              <a:t>The High Council</a:t>
            </a:r>
          </a:p>
        </p:txBody>
      </p:sp>
      <p:sp>
        <p:nvSpPr>
          <p:cNvPr id="4" name="Frame 3">
            <a:extLst>
              <a:ext uri="{FF2B5EF4-FFF2-40B4-BE49-F238E27FC236}">
                <a16:creationId xmlns:a16="http://schemas.microsoft.com/office/drawing/2014/main" id="{3048C434-69C9-FCBD-E399-D031B1188926}"/>
              </a:ext>
            </a:extLst>
          </p:cNvPr>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B8BD65C8-6CE5-EF46-5ECD-6DC0400F2365}"/>
              </a:ext>
            </a:extLst>
          </p:cNvPr>
          <p:cNvPicPr>
            <a:picLocks noChangeAspect="1"/>
          </p:cNvPicPr>
          <p:nvPr/>
        </p:nvPicPr>
        <p:blipFill>
          <a:blip r:embed="rId3">
            <a:extLst>
              <a:ext uri="{28A0092B-C50C-407E-A947-70E740481C1C}">
                <a14:useLocalDpi xmlns:a14="http://schemas.microsoft.com/office/drawing/2010/main" val="0"/>
              </a:ext>
            </a:extLst>
          </a:blip>
          <a:srcRect l="42167" t="40889" r="33166" b="32000"/>
          <a:stretch/>
        </p:blipFill>
        <p:spPr>
          <a:xfrm>
            <a:off x="4500880" y="3275112"/>
            <a:ext cx="3007360" cy="1859280"/>
          </a:xfrm>
          <a:prstGeom prst="rect">
            <a:avLst/>
          </a:prstGeom>
        </p:spPr>
      </p:pic>
      <p:grpSp>
        <p:nvGrpSpPr>
          <p:cNvPr id="7" name="Group 6">
            <a:extLst>
              <a:ext uri="{FF2B5EF4-FFF2-40B4-BE49-F238E27FC236}">
                <a16:creationId xmlns:a16="http://schemas.microsoft.com/office/drawing/2014/main" id="{11BC642E-185E-451E-4FF0-F8FAD5A78D97}"/>
              </a:ext>
            </a:extLst>
          </p:cNvPr>
          <p:cNvGrpSpPr/>
          <p:nvPr/>
        </p:nvGrpSpPr>
        <p:grpSpPr>
          <a:xfrm>
            <a:off x="8911872" y="3429000"/>
            <a:ext cx="1257300" cy="2400300"/>
            <a:chOff x="739139" y="1933303"/>
            <a:chExt cx="1257300" cy="2400300"/>
          </a:xfrm>
        </p:grpSpPr>
        <p:sp>
          <p:nvSpPr>
            <p:cNvPr id="8" name="Cube 7">
              <a:extLst>
                <a:ext uri="{FF2B5EF4-FFF2-40B4-BE49-F238E27FC236}">
                  <a16:creationId xmlns:a16="http://schemas.microsoft.com/office/drawing/2014/main" id="{9E070A37-3BFC-4C34-12FF-E90C305A6A61}"/>
                </a:ext>
              </a:extLst>
            </p:cNvPr>
            <p:cNvSpPr/>
            <p:nvPr/>
          </p:nvSpPr>
          <p:spPr>
            <a:xfrm>
              <a:off x="1071154" y="3048000"/>
              <a:ext cx="226423" cy="9906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a:extLst>
                <a:ext uri="{FF2B5EF4-FFF2-40B4-BE49-F238E27FC236}">
                  <a16:creationId xmlns:a16="http://schemas.microsoft.com/office/drawing/2014/main" id="{159B715B-3505-86BE-C5E8-82D43A127363}"/>
                </a:ext>
              </a:extLst>
            </p:cNvPr>
            <p:cNvSpPr/>
            <p:nvPr/>
          </p:nvSpPr>
          <p:spPr>
            <a:xfrm>
              <a:off x="1749523" y="3017926"/>
              <a:ext cx="227322" cy="994536"/>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a:extLst>
                <a:ext uri="{FF2B5EF4-FFF2-40B4-BE49-F238E27FC236}">
                  <a16:creationId xmlns:a16="http://schemas.microsoft.com/office/drawing/2014/main" id="{2DAAD6AD-45F5-4D44-45AC-06E6552C0B33}"/>
                </a:ext>
              </a:extLst>
            </p:cNvPr>
            <p:cNvSpPr/>
            <p:nvPr/>
          </p:nvSpPr>
          <p:spPr>
            <a:xfrm>
              <a:off x="759822" y="3508465"/>
              <a:ext cx="184870" cy="808809"/>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a:extLst>
                <a:ext uri="{FF2B5EF4-FFF2-40B4-BE49-F238E27FC236}">
                  <a16:creationId xmlns:a16="http://schemas.microsoft.com/office/drawing/2014/main" id="{41869520-2C1E-1C26-2BC5-400850E761A4}"/>
                </a:ext>
              </a:extLst>
            </p:cNvPr>
            <p:cNvSpPr/>
            <p:nvPr/>
          </p:nvSpPr>
          <p:spPr>
            <a:xfrm>
              <a:off x="1403170" y="3370217"/>
              <a:ext cx="220202" cy="963386"/>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a:extLst>
                <a:ext uri="{FF2B5EF4-FFF2-40B4-BE49-F238E27FC236}">
                  <a16:creationId xmlns:a16="http://schemas.microsoft.com/office/drawing/2014/main" id="{130F9C73-969A-65A4-C0E7-54F81CC9D45F}"/>
                </a:ext>
              </a:extLst>
            </p:cNvPr>
            <p:cNvSpPr/>
            <p:nvPr/>
          </p:nvSpPr>
          <p:spPr>
            <a:xfrm>
              <a:off x="739139" y="2971800"/>
              <a:ext cx="1257300" cy="685800"/>
            </a:xfrm>
            <a:prstGeom prst="cube">
              <a:avLst>
                <a:gd name="adj" fmla="val 69746"/>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0204C04-E161-4A27-4C77-055676501905}"/>
                </a:ext>
              </a:extLst>
            </p:cNvPr>
            <p:cNvSpPr/>
            <p:nvPr/>
          </p:nvSpPr>
          <p:spPr>
            <a:xfrm>
              <a:off x="1174567" y="1933303"/>
              <a:ext cx="802278" cy="10668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C1A7F3D7-2223-188A-10FB-89E61B813908}"/>
              </a:ext>
            </a:extLst>
          </p:cNvPr>
          <p:cNvGrpSpPr/>
          <p:nvPr/>
        </p:nvGrpSpPr>
        <p:grpSpPr>
          <a:xfrm>
            <a:off x="611262" y="3978883"/>
            <a:ext cx="4101116" cy="2050558"/>
            <a:chOff x="2437390" y="3299138"/>
            <a:chExt cx="6858000" cy="3429000"/>
          </a:xfrm>
        </p:grpSpPr>
        <p:sp>
          <p:nvSpPr>
            <p:cNvPr id="15" name="Cube 14">
              <a:extLst>
                <a:ext uri="{FF2B5EF4-FFF2-40B4-BE49-F238E27FC236}">
                  <a16:creationId xmlns:a16="http://schemas.microsoft.com/office/drawing/2014/main" id="{F8043AD6-EA0C-2550-6C49-E914458F28DE}"/>
                </a:ext>
              </a:extLst>
            </p:cNvPr>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9863F68D-E0BD-3CBC-0573-A14743EFFFBE}"/>
                </a:ext>
              </a:extLst>
            </p:cNvPr>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0DDDDFE6-14F3-CB8E-CF40-C170E9B0280F}"/>
                </a:ext>
              </a:extLst>
            </p:cNvPr>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id="{1187B21B-DC79-F709-268E-B493167C3587}"/>
                </a:ext>
              </a:extLst>
            </p:cNvPr>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a:extLst>
                <a:ext uri="{FF2B5EF4-FFF2-40B4-BE49-F238E27FC236}">
                  <a16:creationId xmlns:a16="http://schemas.microsoft.com/office/drawing/2014/main" id="{3BB2DFCA-687A-0997-3FFD-9980C33697D7}"/>
                </a:ext>
              </a:extLst>
            </p:cNvPr>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ooter Placeholder 14">
            <a:extLst>
              <a:ext uri="{FF2B5EF4-FFF2-40B4-BE49-F238E27FC236}">
                <a16:creationId xmlns:a16="http://schemas.microsoft.com/office/drawing/2014/main" id="{03905AC2-4072-3F1F-4792-BC10B5C423BD}"/>
              </a:ext>
            </a:extLst>
          </p:cNvPr>
          <p:cNvSpPr>
            <a:spLocks noGrp="1"/>
          </p:cNvSpPr>
          <p:nvPr/>
        </p:nvSpPr>
        <p:spPr>
          <a:xfrm>
            <a:off x="217282" y="635785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48918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AAD7D35-45C5-4A63-A569-A1515A84F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Standing Council</a:t>
            </a:r>
          </a:p>
        </p:txBody>
      </p:sp>
      <p:sp>
        <p:nvSpPr>
          <p:cNvPr id="16" name="TextBox 15"/>
          <p:cNvSpPr txBox="1"/>
          <p:nvPr/>
        </p:nvSpPr>
        <p:spPr>
          <a:xfrm>
            <a:off x="792201" y="1701040"/>
            <a:ext cx="3609369" cy="1938992"/>
          </a:xfrm>
          <a:prstGeom prst="rect">
            <a:avLst/>
          </a:prstGeom>
          <a:noFill/>
        </p:spPr>
        <p:txBody>
          <a:bodyPr wrap="square" rtlCol="0">
            <a:spAutoFit/>
          </a:bodyPr>
          <a:lstStyle/>
          <a:p>
            <a:r>
              <a:rPr lang="en-US" sz="2400" dirty="0">
                <a:solidFill>
                  <a:schemeClr val="bg1"/>
                </a:solidFill>
              </a:rPr>
              <a:t>The First Presidency served as the stake presidency of a standing high council—having authority in a specified area</a:t>
            </a:r>
          </a:p>
        </p:txBody>
      </p:sp>
      <p:sp>
        <p:nvSpPr>
          <p:cNvPr id="17" name="TextBox 16"/>
          <p:cNvSpPr txBox="1"/>
          <p:nvPr/>
        </p:nvSpPr>
        <p:spPr>
          <a:xfrm>
            <a:off x="6180737" y="1069153"/>
            <a:ext cx="4846621" cy="1107996"/>
          </a:xfrm>
          <a:prstGeom prst="rect">
            <a:avLst/>
          </a:prstGeom>
          <a:noFill/>
        </p:spPr>
        <p:txBody>
          <a:bodyPr wrap="square" rtlCol="0">
            <a:spAutoFit/>
          </a:bodyPr>
          <a:lstStyle/>
          <a:p>
            <a:r>
              <a:rPr lang="en-US" dirty="0">
                <a:solidFill>
                  <a:schemeClr val="bg1"/>
                </a:solidFill>
              </a:rPr>
              <a:t>Later on July 7, 1834 the Prophet organized a second high council in Clay-county, Missouri—a traveling council</a:t>
            </a:r>
          </a:p>
          <a:p>
            <a:endParaRPr lang="en-US" sz="1200" dirty="0">
              <a:solidFill>
                <a:schemeClr val="bg1"/>
              </a:solidFill>
            </a:endParaRPr>
          </a:p>
        </p:txBody>
      </p:sp>
      <p:sp>
        <p:nvSpPr>
          <p:cNvPr id="22" name="TextBox 21"/>
          <p:cNvSpPr txBox="1"/>
          <p:nvPr/>
        </p:nvSpPr>
        <p:spPr>
          <a:xfrm>
            <a:off x="2721086" y="4982313"/>
            <a:ext cx="4846621" cy="1569660"/>
          </a:xfrm>
          <a:prstGeom prst="rect">
            <a:avLst/>
          </a:prstGeom>
          <a:noFill/>
        </p:spPr>
        <p:txBody>
          <a:bodyPr wrap="square" rtlCol="0">
            <a:spAutoFit/>
          </a:bodyPr>
          <a:lstStyle/>
          <a:p>
            <a:pPr algn="ctr"/>
            <a:r>
              <a:rPr lang="en-US" sz="2800" dirty="0">
                <a:solidFill>
                  <a:schemeClr val="bg1"/>
                </a:solidFill>
              </a:rPr>
              <a:t>Today we call them General Authorities or General Officers of the Church</a:t>
            </a:r>
          </a:p>
          <a:p>
            <a:pPr algn="ctr"/>
            <a:endParaRPr lang="en-US" sz="1200" dirty="0">
              <a:solidFill>
                <a:schemeClr val="bg1"/>
              </a:solidFill>
            </a:endParaRPr>
          </a:p>
        </p:txBody>
      </p:sp>
      <p:grpSp>
        <p:nvGrpSpPr>
          <p:cNvPr id="6" name="Group 5"/>
          <p:cNvGrpSpPr/>
          <p:nvPr/>
        </p:nvGrpSpPr>
        <p:grpSpPr>
          <a:xfrm>
            <a:off x="5566212" y="2160678"/>
            <a:ext cx="6089006" cy="3084251"/>
            <a:chOff x="5566212" y="2160678"/>
            <a:chExt cx="6089006" cy="3084251"/>
          </a:xfrm>
        </p:grpSpPr>
        <p:grpSp>
          <p:nvGrpSpPr>
            <p:cNvPr id="3" name="Group 2"/>
            <p:cNvGrpSpPr/>
            <p:nvPr/>
          </p:nvGrpSpPr>
          <p:grpSpPr>
            <a:xfrm>
              <a:off x="5566212" y="2160678"/>
              <a:ext cx="5827572" cy="568828"/>
              <a:chOff x="4631836" y="3821073"/>
              <a:chExt cx="5827572" cy="568828"/>
            </a:xfrm>
          </p:grpSpPr>
          <p:sp>
            <p:nvSpPr>
              <p:cNvPr id="18" name="Rectangle 17"/>
              <p:cNvSpPr/>
              <p:nvPr/>
            </p:nvSpPr>
            <p:spPr>
              <a:xfrm>
                <a:off x="6683046" y="3821073"/>
                <a:ext cx="2072683" cy="461665"/>
              </a:xfrm>
              <a:prstGeom prst="rect">
                <a:avLst/>
              </a:prstGeom>
              <a:solidFill>
                <a:schemeClr val="accent2"/>
              </a:solidFill>
            </p:spPr>
            <p:txBody>
              <a:bodyPr wrap="none">
                <a:spAutoFit/>
              </a:bodyPr>
              <a:lstStyle/>
              <a:p>
                <a:r>
                  <a:rPr lang="en-US" sz="2400" dirty="0">
                    <a:solidFill>
                      <a:schemeClr val="bg1"/>
                    </a:solidFill>
                  </a:rPr>
                  <a:t>David Whitmer</a:t>
                </a:r>
                <a:endParaRPr lang="en-US" sz="2400" dirty="0"/>
              </a:p>
            </p:txBody>
          </p:sp>
          <p:sp>
            <p:nvSpPr>
              <p:cNvPr id="19" name="Rectangle 18"/>
              <p:cNvSpPr/>
              <p:nvPr/>
            </p:nvSpPr>
            <p:spPr>
              <a:xfrm>
                <a:off x="4631836" y="4020569"/>
                <a:ext cx="1861087" cy="369332"/>
              </a:xfrm>
              <a:prstGeom prst="rect">
                <a:avLst/>
              </a:prstGeom>
              <a:solidFill>
                <a:schemeClr val="accent2"/>
              </a:solidFill>
            </p:spPr>
            <p:txBody>
              <a:bodyPr wrap="none">
                <a:spAutoFit/>
              </a:bodyPr>
              <a:lstStyle/>
              <a:p>
                <a:r>
                  <a:rPr lang="en-US" dirty="0">
                    <a:solidFill>
                      <a:schemeClr val="bg1"/>
                    </a:solidFill>
                  </a:rPr>
                  <a:t>William W. Phelps</a:t>
                </a:r>
                <a:endParaRPr lang="en-US" dirty="0"/>
              </a:p>
            </p:txBody>
          </p:sp>
          <p:sp>
            <p:nvSpPr>
              <p:cNvPr id="20" name="Rectangle 19"/>
              <p:cNvSpPr/>
              <p:nvPr/>
            </p:nvSpPr>
            <p:spPr>
              <a:xfrm>
                <a:off x="8945852" y="4020569"/>
                <a:ext cx="1513556" cy="369332"/>
              </a:xfrm>
              <a:prstGeom prst="rect">
                <a:avLst/>
              </a:prstGeom>
              <a:solidFill>
                <a:schemeClr val="accent2"/>
              </a:solidFill>
            </p:spPr>
            <p:txBody>
              <a:bodyPr wrap="none">
                <a:spAutoFit/>
              </a:bodyPr>
              <a:lstStyle/>
              <a:p>
                <a:r>
                  <a:rPr lang="en-US" dirty="0">
                    <a:solidFill>
                      <a:schemeClr val="bg1"/>
                    </a:solidFill>
                  </a:rPr>
                  <a:t>John Whitmer</a:t>
                </a:r>
                <a:endParaRPr lang="en-US" dirty="0"/>
              </a:p>
            </p:txBody>
          </p:sp>
        </p:grpSp>
        <p:sp>
          <p:nvSpPr>
            <p:cNvPr id="21" name="TextBox 20"/>
            <p:cNvSpPr txBox="1"/>
            <p:nvPr/>
          </p:nvSpPr>
          <p:spPr>
            <a:xfrm>
              <a:off x="6808597" y="4413932"/>
              <a:ext cx="4846621" cy="830997"/>
            </a:xfrm>
            <a:prstGeom prst="rect">
              <a:avLst/>
            </a:prstGeom>
            <a:noFill/>
          </p:spPr>
          <p:txBody>
            <a:bodyPr wrap="square" rtlCol="0">
              <a:spAutoFit/>
            </a:bodyPr>
            <a:lstStyle/>
            <a:p>
              <a:r>
                <a:rPr lang="en-US" dirty="0">
                  <a:solidFill>
                    <a:schemeClr val="bg1"/>
                  </a:solidFill>
                </a:rPr>
                <a:t>These were not confined to the boundaries</a:t>
              </a:r>
            </a:p>
            <a:p>
              <a:endParaRPr lang="en-US" dirty="0">
                <a:solidFill>
                  <a:schemeClr val="bg1"/>
                </a:solidFill>
              </a:endParaRPr>
            </a:p>
            <a:p>
              <a:endParaRPr lang="en-US" sz="1200" dirty="0">
                <a:solidFill>
                  <a:schemeClr val="bg1"/>
                </a:solidFill>
              </a:endParaRPr>
            </a:p>
          </p:txBody>
        </p:sp>
        <p:pic>
          <p:nvPicPr>
            <p:cNvPr id="9" name="Picture 2" descr="http://www.moroni10.com/JWhit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9276" y="2912812"/>
              <a:ext cx="1174508" cy="1455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oroni10.com/dwhit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5968" y="2749886"/>
              <a:ext cx="1015590" cy="15789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6/68/William_W._Phelps.jpg/220px-William_W._Phel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2336" y="2901369"/>
              <a:ext cx="919711" cy="12834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9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B899EF-FA6D-4BF8-B855-3F20C5F8A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102:6-11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Disciplinary Council</a:t>
            </a:r>
          </a:p>
        </p:txBody>
      </p:sp>
      <p:sp>
        <p:nvSpPr>
          <p:cNvPr id="16" name="TextBox 15"/>
          <p:cNvSpPr txBox="1"/>
          <p:nvPr/>
        </p:nvSpPr>
        <p:spPr>
          <a:xfrm>
            <a:off x="967687" y="1318547"/>
            <a:ext cx="2302599" cy="1200329"/>
          </a:xfrm>
          <a:prstGeom prst="rect">
            <a:avLst/>
          </a:prstGeom>
          <a:noFill/>
        </p:spPr>
        <p:txBody>
          <a:bodyPr wrap="square" rtlCol="0">
            <a:spAutoFit/>
          </a:bodyPr>
          <a:lstStyle/>
          <a:p>
            <a:r>
              <a:rPr lang="en-US" dirty="0">
                <a:solidFill>
                  <a:schemeClr val="bg1"/>
                </a:solidFill>
              </a:rPr>
              <a:t>The high council has no authority to act unless 7 of the 12 members are present</a:t>
            </a:r>
          </a:p>
        </p:txBody>
      </p:sp>
      <p:sp>
        <p:nvSpPr>
          <p:cNvPr id="17" name="TextBox 16"/>
          <p:cNvSpPr txBox="1"/>
          <p:nvPr/>
        </p:nvSpPr>
        <p:spPr>
          <a:xfrm>
            <a:off x="5646583" y="1413463"/>
            <a:ext cx="5577730" cy="1107996"/>
          </a:xfrm>
          <a:prstGeom prst="rect">
            <a:avLst/>
          </a:prstGeom>
          <a:noFill/>
        </p:spPr>
        <p:txBody>
          <a:bodyPr wrap="square" rtlCol="0">
            <a:spAutoFit/>
          </a:bodyPr>
          <a:lstStyle/>
          <a:p>
            <a:r>
              <a:rPr lang="en-US" dirty="0">
                <a:solidFill>
                  <a:schemeClr val="bg1"/>
                </a:solidFill>
              </a:rPr>
              <a:t>If some members of a stake high council could not attend a church disciplinary council, other worthy high priests could be invited to substitute for them.</a:t>
            </a:r>
          </a:p>
          <a:p>
            <a:endParaRPr lang="en-US" sz="1200" dirty="0">
              <a:solidFill>
                <a:schemeClr val="bg1"/>
              </a:solidFill>
            </a:endParaRPr>
          </a:p>
        </p:txBody>
      </p:sp>
      <p:sp>
        <p:nvSpPr>
          <p:cNvPr id="23" name="TextBox 22"/>
          <p:cNvSpPr txBox="1"/>
          <p:nvPr/>
        </p:nvSpPr>
        <p:spPr>
          <a:xfrm>
            <a:off x="3415598" y="3112191"/>
            <a:ext cx="5360802" cy="3323987"/>
          </a:xfrm>
          <a:prstGeom prst="rect">
            <a:avLst/>
          </a:prstGeom>
          <a:noFill/>
        </p:spPr>
        <p:txBody>
          <a:bodyPr wrap="square" rtlCol="0">
            <a:spAutoFit/>
          </a:bodyPr>
          <a:lstStyle/>
          <a:p>
            <a:r>
              <a:rPr lang="en-US" dirty="0">
                <a:solidFill>
                  <a:schemeClr val="bg1"/>
                </a:solidFill>
              </a:rPr>
              <a:t>Today—all high councils are presided over by the president of their respective stakes</a:t>
            </a:r>
          </a:p>
          <a:p>
            <a:endParaRPr lang="en-US" dirty="0">
              <a:solidFill>
                <a:schemeClr val="bg1"/>
              </a:solidFill>
            </a:endParaRPr>
          </a:p>
          <a:p>
            <a:r>
              <a:rPr lang="en-US" dirty="0">
                <a:solidFill>
                  <a:schemeClr val="bg1"/>
                </a:solidFill>
              </a:rPr>
              <a:t>Counselors to a president may preside in the absence of the president if they have been directed to do so by the president. </a:t>
            </a:r>
          </a:p>
          <a:p>
            <a:endParaRPr lang="en-US" dirty="0">
              <a:solidFill>
                <a:schemeClr val="bg1"/>
              </a:solidFill>
            </a:endParaRPr>
          </a:p>
          <a:p>
            <a:r>
              <a:rPr lang="en-US" dirty="0">
                <a:solidFill>
                  <a:schemeClr val="bg1"/>
                </a:solidFill>
              </a:rPr>
              <a:t>Counselors have no authority independent of the president. </a:t>
            </a:r>
          </a:p>
          <a:p>
            <a:endParaRPr lang="en-US" dirty="0">
              <a:solidFill>
                <a:schemeClr val="bg1"/>
              </a:solidFill>
            </a:endParaRPr>
          </a:p>
          <a:p>
            <a:r>
              <a:rPr lang="en-US" dirty="0">
                <a:solidFill>
                  <a:schemeClr val="bg1"/>
                </a:solidFill>
              </a:rPr>
              <a:t>When the president is released they are also released</a:t>
            </a:r>
          </a:p>
          <a:p>
            <a:endParaRPr lang="en-US" sz="1200" dirty="0">
              <a:solidFill>
                <a:schemeClr val="bg1"/>
              </a:solidFill>
            </a:endParaRPr>
          </a:p>
        </p:txBody>
      </p:sp>
      <p:pic>
        <p:nvPicPr>
          <p:cNvPr id="6" name="Picture 5">
            <a:extLst>
              <a:ext uri="{FF2B5EF4-FFF2-40B4-BE49-F238E27FC236}">
                <a16:creationId xmlns:a16="http://schemas.microsoft.com/office/drawing/2014/main" id="{92B76666-C276-4E8E-ACD6-7123AA56D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55" y="3343762"/>
            <a:ext cx="2733675" cy="1990725"/>
          </a:xfrm>
          <a:prstGeom prst="rect">
            <a:avLst/>
          </a:prstGeom>
        </p:spPr>
      </p:pic>
      <p:pic>
        <p:nvPicPr>
          <p:cNvPr id="9" name="Picture 8">
            <a:extLst>
              <a:ext uri="{FF2B5EF4-FFF2-40B4-BE49-F238E27FC236}">
                <a16:creationId xmlns:a16="http://schemas.microsoft.com/office/drawing/2014/main" id="{B38405CA-C7F4-460E-AA6C-52592A5C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879" y="2910971"/>
            <a:ext cx="2389632" cy="3096768"/>
          </a:xfrm>
          <a:prstGeom prst="rect">
            <a:avLst/>
          </a:prstGeom>
        </p:spPr>
      </p:pic>
    </p:spTree>
    <p:extLst>
      <p:ext uri="{BB962C8B-B14F-4D97-AF65-F5344CB8AC3E}">
        <p14:creationId xmlns:p14="http://schemas.microsoft.com/office/powerpoint/2010/main" val="389996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FC9FCA-68B5-438C-889D-C2926BDC2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102:12-17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Lots Drawn</a:t>
            </a:r>
          </a:p>
        </p:txBody>
      </p:sp>
      <p:sp>
        <p:nvSpPr>
          <p:cNvPr id="16" name="TextBox 15"/>
          <p:cNvSpPr txBox="1"/>
          <p:nvPr/>
        </p:nvSpPr>
        <p:spPr>
          <a:xfrm>
            <a:off x="3939943" y="925545"/>
            <a:ext cx="5083520" cy="369332"/>
          </a:xfrm>
          <a:prstGeom prst="rect">
            <a:avLst/>
          </a:prstGeom>
          <a:noFill/>
        </p:spPr>
        <p:txBody>
          <a:bodyPr wrap="square" rtlCol="0">
            <a:spAutoFit/>
          </a:bodyPr>
          <a:lstStyle/>
          <a:p>
            <a:r>
              <a:rPr lang="en-US" dirty="0">
                <a:solidFill>
                  <a:schemeClr val="bg1"/>
                </a:solidFill>
              </a:rPr>
              <a:t>The members of the High Council drew lots</a:t>
            </a:r>
          </a:p>
        </p:txBody>
      </p:sp>
      <p:sp>
        <p:nvSpPr>
          <p:cNvPr id="17" name="TextBox 16"/>
          <p:cNvSpPr txBox="1"/>
          <p:nvPr/>
        </p:nvSpPr>
        <p:spPr>
          <a:xfrm>
            <a:off x="655044" y="2694177"/>
            <a:ext cx="3284899" cy="2369880"/>
          </a:xfrm>
          <a:prstGeom prst="rect">
            <a:avLst/>
          </a:prstGeom>
          <a:solidFill>
            <a:schemeClr val="accent3">
              <a:lumMod val="75000"/>
            </a:schemeClr>
          </a:solidFill>
          <a:ln>
            <a:solidFill>
              <a:schemeClr val="tx1"/>
            </a:solidFill>
          </a:ln>
        </p:spPr>
        <p:txBody>
          <a:bodyPr wrap="square" rtlCol="0">
            <a:spAutoFit/>
          </a:bodyPr>
          <a:lstStyle/>
          <a:p>
            <a:pPr algn="ctr"/>
            <a:r>
              <a:rPr lang="en-US" sz="4400" dirty="0">
                <a:solidFill>
                  <a:schemeClr val="bg1"/>
                </a:solidFill>
              </a:rPr>
              <a:t>2,4,6,8,10,12</a:t>
            </a:r>
            <a:endParaRPr lang="en-US" sz="2000" dirty="0">
              <a:solidFill>
                <a:schemeClr val="bg1"/>
              </a:solidFill>
            </a:endParaRPr>
          </a:p>
          <a:p>
            <a:r>
              <a:rPr lang="en-US" sz="2000" dirty="0">
                <a:solidFill>
                  <a:schemeClr val="bg1"/>
                </a:solidFill>
              </a:rPr>
              <a:t>Obligation to look after the interests of the one for whom the council is being held</a:t>
            </a:r>
          </a:p>
          <a:p>
            <a:endParaRPr lang="en-US" sz="4400" dirty="0">
              <a:solidFill>
                <a:schemeClr val="bg1"/>
              </a:solidFill>
            </a:endParaRPr>
          </a:p>
        </p:txBody>
      </p:sp>
      <p:sp>
        <p:nvSpPr>
          <p:cNvPr id="11" name="TextBox 10"/>
          <p:cNvSpPr txBox="1"/>
          <p:nvPr/>
        </p:nvSpPr>
        <p:spPr>
          <a:xfrm>
            <a:off x="8435167" y="2678719"/>
            <a:ext cx="3108002" cy="2369880"/>
          </a:xfrm>
          <a:prstGeom prst="rect">
            <a:avLst/>
          </a:prstGeom>
          <a:solidFill>
            <a:schemeClr val="accent3">
              <a:lumMod val="75000"/>
            </a:schemeClr>
          </a:solidFill>
          <a:ln>
            <a:solidFill>
              <a:schemeClr val="tx1"/>
            </a:solidFill>
          </a:ln>
        </p:spPr>
        <p:txBody>
          <a:bodyPr wrap="square" rtlCol="0">
            <a:spAutoFit/>
          </a:bodyPr>
          <a:lstStyle/>
          <a:p>
            <a:pPr algn="ctr"/>
            <a:r>
              <a:rPr lang="en-US" sz="4400" dirty="0">
                <a:solidFill>
                  <a:schemeClr val="bg1"/>
                </a:solidFill>
              </a:rPr>
              <a:t>1,3,5,7,9,11</a:t>
            </a:r>
          </a:p>
          <a:p>
            <a:endParaRPr lang="en-US" sz="2000" dirty="0">
              <a:solidFill>
                <a:schemeClr val="bg1"/>
              </a:solidFill>
            </a:endParaRPr>
          </a:p>
          <a:p>
            <a:r>
              <a:rPr lang="en-US" sz="2000" dirty="0">
                <a:solidFill>
                  <a:schemeClr val="bg1"/>
                </a:solidFill>
              </a:rPr>
              <a:t>Obligation to look after the interests of the Church</a:t>
            </a:r>
          </a:p>
          <a:p>
            <a:endParaRPr lang="en-US" sz="4400" dirty="0">
              <a:solidFill>
                <a:schemeClr val="bg1"/>
              </a:solidFill>
            </a:endParaRPr>
          </a:p>
        </p:txBody>
      </p:sp>
      <p:sp>
        <p:nvSpPr>
          <p:cNvPr id="12" name="TextBox 11"/>
          <p:cNvSpPr txBox="1"/>
          <p:nvPr/>
        </p:nvSpPr>
        <p:spPr>
          <a:xfrm>
            <a:off x="4545105" y="1703938"/>
            <a:ext cx="3284899" cy="2739211"/>
          </a:xfrm>
          <a:prstGeom prst="rect">
            <a:avLst/>
          </a:prstGeom>
          <a:solidFill>
            <a:schemeClr val="accent4"/>
          </a:solidFill>
          <a:ln>
            <a:solidFill>
              <a:schemeClr val="tx1"/>
            </a:solidFill>
          </a:ln>
        </p:spPr>
        <p:txBody>
          <a:bodyPr wrap="square" rtlCol="0">
            <a:spAutoFit/>
          </a:bodyPr>
          <a:lstStyle/>
          <a:p>
            <a:pPr algn="ctr"/>
            <a:r>
              <a:rPr lang="en-US" sz="3200" dirty="0"/>
              <a:t>All unite as one to determine truth and establish right or justice</a:t>
            </a:r>
          </a:p>
          <a:p>
            <a:endParaRPr lang="en-US" sz="4400" dirty="0">
              <a:solidFill>
                <a:schemeClr val="bg1"/>
              </a:solidFill>
            </a:endParaRPr>
          </a:p>
        </p:txBody>
      </p:sp>
    </p:spTree>
    <p:extLst>
      <p:ext uri="{BB962C8B-B14F-4D97-AF65-F5344CB8AC3E}">
        <p14:creationId xmlns:p14="http://schemas.microsoft.com/office/powerpoint/2010/main" val="34571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3F77CA-D556-400A-AF15-0F5B926D0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102:18</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To Defend Oneself</a:t>
            </a:r>
          </a:p>
        </p:txBody>
      </p:sp>
      <p:sp>
        <p:nvSpPr>
          <p:cNvPr id="16" name="TextBox 15"/>
          <p:cNvSpPr txBox="1"/>
          <p:nvPr/>
        </p:nvSpPr>
        <p:spPr>
          <a:xfrm>
            <a:off x="345538" y="1295845"/>
            <a:ext cx="6797646" cy="3693319"/>
          </a:xfrm>
          <a:prstGeom prst="rect">
            <a:avLst/>
          </a:prstGeom>
          <a:noFill/>
        </p:spPr>
        <p:txBody>
          <a:bodyPr wrap="square" rtlCol="0">
            <a:spAutoFit/>
          </a:bodyPr>
          <a:lstStyle/>
          <a:p>
            <a:r>
              <a:rPr lang="en-US" dirty="0">
                <a:solidFill>
                  <a:schemeClr val="bg1"/>
                </a:solidFill>
              </a:rPr>
              <a:t>“That the council should try no case without both parties being present, or having had an opportunity to present;</a:t>
            </a:r>
          </a:p>
          <a:p>
            <a:endParaRPr lang="en-US" dirty="0">
              <a:solidFill>
                <a:schemeClr val="bg1"/>
              </a:solidFill>
            </a:endParaRPr>
          </a:p>
          <a:p>
            <a:r>
              <a:rPr lang="en-US" dirty="0">
                <a:solidFill>
                  <a:schemeClr val="bg1"/>
                </a:solidFill>
              </a:rPr>
              <a:t>neither should they hear one persons complaint before his case is brought up for trial; </a:t>
            </a:r>
          </a:p>
          <a:p>
            <a:endParaRPr lang="en-US" dirty="0">
              <a:solidFill>
                <a:schemeClr val="bg1"/>
              </a:solidFill>
            </a:endParaRPr>
          </a:p>
          <a:p>
            <a:r>
              <a:rPr lang="en-US" dirty="0">
                <a:solidFill>
                  <a:schemeClr val="bg1"/>
                </a:solidFill>
              </a:rPr>
              <a:t>neither should they suffer the character of any one to be exposed before the High council without the person being present and ready to defend him or herself;</a:t>
            </a:r>
          </a:p>
          <a:p>
            <a:endParaRPr lang="en-US" dirty="0">
              <a:solidFill>
                <a:schemeClr val="bg1"/>
              </a:solidFill>
            </a:endParaRPr>
          </a:p>
          <a:p>
            <a:r>
              <a:rPr lang="en-US" dirty="0">
                <a:solidFill>
                  <a:schemeClr val="bg1"/>
                </a:solidFill>
              </a:rPr>
              <a:t>that the minds of the councilors be not prejudiced for or against any one whose case they may possibly have to act upon.”</a:t>
            </a:r>
          </a:p>
          <a:p>
            <a:r>
              <a:rPr lang="en-US" dirty="0">
                <a:solidFill>
                  <a:schemeClr val="bg1"/>
                </a:solidFill>
              </a:rPr>
              <a:t>HC</a:t>
            </a:r>
          </a:p>
        </p:txBody>
      </p:sp>
      <p:sp>
        <p:nvSpPr>
          <p:cNvPr id="3" name="Rectangle 2"/>
          <p:cNvSpPr/>
          <p:nvPr/>
        </p:nvSpPr>
        <p:spPr>
          <a:xfrm>
            <a:off x="5718772" y="5247617"/>
            <a:ext cx="6096000" cy="923330"/>
          </a:xfrm>
          <a:prstGeom prst="rect">
            <a:avLst/>
          </a:prstGeom>
        </p:spPr>
        <p:txBody>
          <a:bodyPr>
            <a:spAutoFit/>
          </a:bodyPr>
          <a:lstStyle/>
          <a:p>
            <a:r>
              <a:rPr lang="en-US" dirty="0">
                <a:solidFill>
                  <a:srgbClr val="FFFF00"/>
                </a:solidFill>
                <a:latin typeface="Abadi" panose="020B0604020104020204" pitchFamily="34" charset="0"/>
              </a:rPr>
              <a:t>If a party or essential witness is unable to attend a disciplinary council, the presiding officer invites him to submit a written statement</a:t>
            </a:r>
            <a:endParaRPr lang="en-US" dirty="0">
              <a:solidFill>
                <a:srgbClr val="FFFF00"/>
              </a:solidFill>
            </a:endParaRPr>
          </a:p>
        </p:txBody>
      </p:sp>
      <p:pic>
        <p:nvPicPr>
          <p:cNvPr id="6" name="Picture 5">
            <a:extLst>
              <a:ext uri="{FF2B5EF4-FFF2-40B4-BE49-F238E27FC236}">
                <a16:creationId xmlns:a16="http://schemas.microsoft.com/office/drawing/2014/main" id="{E3510556-D826-B65B-6BBB-554480EC59D0}"/>
              </a:ext>
            </a:extLst>
          </p:cNvPr>
          <p:cNvPicPr>
            <a:picLocks noChangeAspect="1"/>
          </p:cNvPicPr>
          <p:nvPr/>
        </p:nvPicPr>
        <p:blipFill>
          <a:blip r:embed="rId3"/>
          <a:stretch>
            <a:fillRect/>
          </a:stretch>
        </p:blipFill>
        <p:spPr>
          <a:xfrm>
            <a:off x="7599342" y="1295845"/>
            <a:ext cx="2603452" cy="3301938"/>
          </a:xfrm>
          <a:prstGeom prst="rect">
            <a:avLst/>
          </a:prstGeom>
        </p:spPr>
      </p:pic>
    </p:spTree>
    <p:extLst>
      <p:ext uri="{BB962C8B-B14F-4D97-AF65-F5344CB8AC3E}">
        <p14:creationId xmlns:p14="http://schemas.microsoft.com/office/powerpoint/2010/main" val="420802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092C443-6CBA-4CCF-B55F-6FC2ADBB1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Courts of Love</a:t>
            </a:r>
          </a:p>
        </p:txBody>
      </p:sp>
      <p:sp>
        <p:nvSpPr>
          <p:cNvPr id="16" name="TextBox 15"/>
          <p:cNvSpPr txBox="1"/>
          <p:nvPr/>
        </p:nvSpPr>
        <p:spPr>
          <a:xfrm>
            <a:off x="576400" y="1384413"/>
            <a:ext cx="2302599" cy="1200329"/>
          </a:xfrm>
          <a:prstGeom prst="rect">
            <a:avLst/>
          </a:prstGeom>
          <a:noFill/>
        </p:spPr>
        <p:txBody>
          <a:bodyPr wrap="square" rtlCol="0">
            <a:spAutoFit/>
          </a:bodyPr>
          <a:lstStyle/>
          <a:p>
            <a:r>
              <a:rPr lang="en-US" dirty="0">
                <a:solidFill>
                  <a:schemeClr val="bg1"/>
                </a:solidFill>
              </a:rPr>
              <a:t>“Priesthood courts are not courts of retribution. They are courts of love.”</a:t>
            </a:r>
          </a:p>
        </p:txBody>
      </p:sp>
      <p:sp>
        <p:nvSpPr>
          <p:cNvPr id="11" name="TextBox 10"/>
          <p:cNvSpPr txBox="1"/>
          <p:nvPr/>
        </p:nvSpPr>
        <p:spPr>
          <a:xfrm>
            <a:off x="2989149" y="2650527"/>
            <a:ext cx="4164597" cy="2492990"/>
          </a:xfrm>
          <a:prstGeom prst="rect">
            <a:avLst/>
          </a:prstGeom>
          <a:noFill/>
        </p:spPr>
        <p:txBody>
          <a:bodyPr wrap="square" rtlCol="0">
            <a:spAutoFit/>
          </a:bodyPr>
          <a:lstStyle/>
          <a:p>
            <a:r>
              <a:rPr lang="en-US" dirty="0">
                <a:solidFill>
                  <a:schemeClr val="bg1"/>
                </a:solidFill>
              </a:rPr>
              <a:t>“…The adversary places a fear in the heart of the transgressor that make it so difficult for him to do what needs to be done;</a:t>
            </a:r>
          </a:p>
          <a:p>
            <a:endParaRPr lang="en-US" dirty="0">
              <a:solidFill>
                <a:schemeClr val="bg1"/>
              </a:solidFill>
            </a:endParaRPr>
          </a:p>
          <a:p>
            <a:r>
              <a:rPr lang="en-US" dirty="0">
                <a:solidFill>
                  <a:schemeClr val="bg1"/>
                </a:solidFill>
              </a:rPr>
              <a:t>Doing what needs to be done will never be easier than right now…</a:t>
            </a:r>
          </a:p>
          <a:p>
            <a:endParaRPr lang="en-US" dirty="0">
              <a:solidFill>
                <a:schemeClr val="bg1"/>
              </a:solidFill>
            </a:endParaRPr>
          </a:p>
          <a:p>
            <a:r>
              <a:rPr lang="en-US" dirty="0">
                <a:solidFill>
                  <a:schemeClr val="bg1"/>
                </a:solidFill>
              </a:rPr>
              <a:t>There are no shortcuts.” </a:t>
            </a:r>
          </a:p>
          <a:p>
            <a:r>
              <a:rPr lang="en-US" sz="1200" dirty="0">
                <a:solidFill>
                  <a:schemeClr val="bg1"/>
                </a:solidFill>
              </a:rPr>
              <a:t>Robert I Simpson</a:t>
            </a:r>
          </a:p>
        </p:txBody>
      </p:sp>
      <p:sp>
        <p:nvSpPr>
          <p:cNvPr id="12" name="TextBox 11"/>
          <p:cNvSpPr txBox="1"/>
          <p:nvPr/>
        </p:nvSpPr>
        <p:spPr>
          <a:xfrm>
            <a:off x="7590574" y="4660043"/>
            <a:ext cx="4164597" cy="1384995"/>
          </a:xfrm>
          <a:prstGeom prst="rect">
            <a:avLst/>
          </a:prstGeom>
          <a:noFill/>
        </p:spPr>
        <p:txBody>
          <a:bodyPr wrap="square" rtlCol="0">
            <a:spAutoFit/>
          </a:bodyPr>
          <a:lstStyle/>
          <a:p>
            <a:r>
              <a:rPr lang="en-US" dirty="0">
                <a:solidFill>
                  <a:schemeClr val="bg1"/>
                </a:solidFill>
              </a:rPr>
              <a:t>“As the time of repentance is procrastinated, the ability to repent grows weaker, neglect of opportunity in holy things develops inability.”</a:t>
            </a:r>
          </a:p>
          <a:p>
            <a:r>
              <a:rPr lang="en-US" sz="1200" dirty="0">
                <a:solidFill>
                  <a:schemeClr val="bg1"/>
                </a:solidFill>
              </a:rPr>
              <a:t>James E. </a:t>
            </a:r>
            <a:r>
              <a:rPr lang="en-US" sz="1200" dirty="0" err="1">
                <a:solidFill>
                  <a:schemeClr val="bg1"/>
                </a:solidFill>
              </a:rPr>
              <a:t>Talmage</a:t>
            </a:r>
            <a:endParaRPr lang="en-US" sz="1200" dirty="0">
              <a:solidFill>
                <a:schemeClr val="bg1"/>
              </a:solidFill>
            </a:endParaRPr>
          </a:p>
        </p:txBody>
      </p:sp>
      <p:pic>
        <p:nvPicPr>
          <p:cNvPr id="5" name="Picture 4">
            <a:extLst>
              <a:ext uri="{FF2B5EF4-FFF2-40B4-BE49-F238E27FC236}">
                <a16:creationId xmlns:a16="http://schemas.microsoft.com/office/drawing/2014/main" id="{34C821A1-1F91-4F3F-B2C2-A928528E7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88" y="3134013"/>
            <a:ext cx="1399222" cy="2911025"/>
          </a:xfrm>
          <a:prstGeom prst="rect">
            <a:avLst/>
          </a:prstGeom>
        </p:spPr>
      </p:pic>
      <p:pic>
        <p:nvPicPr>
          <p:cNvPr id="8" name="Picture 7">
            <a:extLst>
              <a:ext uri="{FF2B5EF4-FFF2-40B4-BE49-F238E27FC236}">
                <a16:creationId xmlns:a16="http://schemas.microsoft.com/office/drawing/2014/main" id="{C9F9F86D-BBA9-4E18-AF38-8EFF3BE5B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7576" y="2052220"/>
            <a:ext cx="2990850" cy="1895475"/>
          </a:xfrm>
          <a:prstGeom prst="rect">
            <a:avLst/>
          </a:prstGeom>
        </p:spPr>
      </p:pic>
    </p:spTree>
    <p:extLst>
      <p:ext uri="{BB962C8B-B14F-4D97-AF65-F5344CB8AC3E}">
        <p14:creationId xmlns:p14="http://schemas.microsoft.com/office/powerpoint/2010/main" val="19523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C4BEF0-C67C-4CB8-B6F2-FFB462203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102:19-23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Decision</a:t>
            </a:r>
          </a:p>
        </p:txBody>
      </p:sp>
      <p:sp>
        <p:nvSpPr>
          <p:cNvPr id="16" name="TextBox 15"/>
          <p:cNvSpPr txBox="1"/>
          <p:nvPr/>
        </p:nvSpPr>
        <p:spPr>
          <a:xfrm>
            <a:off x="345537" y="1295845"/>
            <a:ext cx="5106995" cy="2585323"/>
          </a:xfrm>
          <a:prstGeom prst="rect">
            <a:avLst/>
          </a:prstGeom>
          <a:noFill/>
        </p:spPr>
        <p:txBody>
          <a:bodyPr wrap="square" rtlCol="0">
            <a:spAutoFit/>
          </a:bodyPr>
          <a:lstStyle/>
          <a:p>
            <a:r>
              <a:rPr lang="en-US" dirty="0">
                <a:solidFill>
                  <a:schemeClr val="bg1"/>
                </a:solidFill>
              </a:rPr>
              <a:t>“The principles here stated, if followed, will assure that what is right and proper and in the best interest of both the accused and the church will be made manifest. </a:t>
            </a:r>
          </a:p>
          <a:p>
            <a:endParaRPr lang="en-US" dirty="0">
              <a:solidFill>
                <a:schemeClr val="bg1"/>
              </a:solidFill>
            </a:endParaRPr>
          </a:p>
          <a:p>
            <a:r>
              <a:rPr lang="en-US" dirty="0">
                <a:solidFill>
                  <a:schemeClr val="bg1"/>
                </a:solidFill>
              </a:rPr>
              <a:t>Church disciplinary councils do not center on an effort to define points of law but rather in a quest for the direction of the Spirit to assure the preservation of justice and truth.”</a:t>
            </a:r>
          </a:p>
        </p:txBody>
      </p:sp>
      <p:sp>
        <p:nvSpPr>
          <p:cNvPr id="8" name="TextBox 7"/>
          <p:cNvSpPr txBox="1"/>
          <p:nvPr/>
        </p:nvSpPr>
        <p:spPr>
          <a:xfrm>
            <a:off x="6090454" y="1037392"/>
            <a:ext cx="5876718" cy="1754326"/>
          </a:xfrm>
          <a:prstGeom prst="rect">
            <a:avLst/>
          </a:prstGeom>
          <a:noFill/>
        </p:spPr>
        <p:txBody>
          <a:bodyPr wrap="square" rtlCol="0">
            <a:spAutoFit/>
          </a:bodyPr>
          <a:lstStyle/>
          <a:p>
            <a:r>
              <a:rPr lang="en-US" dirty="0">
                <a:solidFill>
                  <a:schemeClr val="bg1"/>
                </a:solidFill>
              </a:rPr>
              <a:t>“The decision of every disciplinary council should be sustained by the Spirit of revelation. </a:t>
            </a:r>
          </a:p>
          <a:p>
            <a:endParaRPr lang="en-US" dirty="0">
              <a:solidFill>
                <a:schemeClr val="bg1"/>
              </a:solidFill>
            </a:endParaRPr>
          </a:p>
          <a:p>
            <a:r>
              <a:rPr lang="en-US" dirty="0">
                <a:solidFill>
                  <a:schemeClr val="bg1"/>
                </a:solidFill>
              </a:rPr>
              <a:t>It is customary in such councils for the presiding officers of the council to retire for prayer, in which they seek the confirmation of heaven on their decision.”</a:t>
            </a:r>
          </a:p>
        </p:txBody>
      </p:sp>
      <p:sp>
        <p:nvSpPr>
          <p:cNvPr id="3" name="Rectangle 2"/>
          <p:cNvSpPr/>
          <p:nvPr/>
        </p:nvSpPr>
        <p:spPr>
          <a:xfrm>
            <a:off x="4766651" y="5235849"/>
            <a:ext cx="6096000" cy="1200329"/>
          </a:xfrm>
          <a:prstGeom prst="rect">
            <a:avLst/>
          </a:prstGeom>
        </p:spPr>
        <p:txBody>
          <a:bodyPr>
            <a:spAutoFit/>
          </a:bodyPr>
          <a:lstStyle/>
          <a:p>
            <a:r>
              <a:rPr lang="en-US" dirty="0">
                <a:solidFill>
                  <a:srgbClr val="FFFF00"/>
                </a:solidFill>
                <a:latin typeface="Abadi" panose="020B0604020104020204" pitchFamily="34" charset="0"/>
              </a:rPr>
              <a:t>“No man is capable of judging a matter, in council, unless his own heart is pure; and … we are frequently so filled with prejudice, or have a beam in our own eye, that we are not capable of passing right decisions.”  HC</a:t>
            </a:r>
            <a:endParaRPr lang="en-US" dirty="0">
              <a:solidFill>
                <a:srgbClr val="FFFF00"/>
              </a:solidFill>
            </a:endParaRPr>
          </a:p>
        </p:txBody>
      </p:sp>
      <p:pic>
        <p:nvPicPr>
          <p:cNvPr id="11" name="Picture 10">
            <a:extLst>
              <a:ext uri="{FF2B5EF4-FFF2-40B4-BE49-F238E27FC236}">
                <a16:creationId xmlns:a16="http://schemas.microsoft.com/office/drawing/2014/main" id="{BD01E334-E2C7-45F6-B8AC-EDFFBACCF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398" y="2819848"/>
            <a:ext cx="2343150" cy="2343150"/>
          </a:xfrm>
          <a:prstGeom prst="rect">
            <a:avLst/>
          </a:prstGeom>
        </p:spPr>
      </p:pic>
      <p:pic>
        <p:nvPicPr>
          <p:cNvPr id="14" name="Picture 13">
            <a:extLst>
              <a:ext uri="{FF2B5EF4-FFF2-40B4-BE49-F238E27FC236}">
                <a16:creationId xmlns:a16="http://schemas.microsoft.com/office/drawing/2014/main" id="{2FA2B689-2CA2-462A-9B48-ADD5A186D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46" y="3881168"/>
            <a:ext cx="1963783" cy="2343150"/>
          </a:xfrm>
          <a:prstGeom prst="rect">
            <a:avLst/>
          </a:prstGeom>
        </p:spPr>
      </p:pic>
    </p:spTree>
    <p:extLst>
      <p:ext uri="{BB962C8B-B14F-4D97-AF65-F5344CB8AC3E}">
        <p14:creationId xmlns:p14="http://schemas.microsoft.com/office/powerpoint/2010/main" val="4988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2D34D0-9361-440A-9D8A-38B0C14F5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102:19-23 </a:t>
            </a:r>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16" name="TextBox 15"/>
          <p:cNvSpPr txBox="1"/>
          <p:nvPr/>
        </p:nvSpPr>
        <p:spPr>
          <a:xfrm>
            <a:off x="4547876" y="1990047"/>
            <a:ext cx="6797646" cy="3724096"/>
          </a:xfrm>
          <a:prstGeom prst="rect">
            <a:avLst/>
          </a:prstGeom>
          <a:noFill/>
        </p:spPr>
        <p:txBody>
          <a:bodyPr wrap="square" rtlCol="0">
            <a:spAutoFit/>
          </a:bodyPr>
          <a:lstStyle/>
          <a:p>
            <a:r>
              <a:rPr lang="en-US" sz="2800" dirty="0">
                <a:solidFill>
                  <a:schemeClr val="bg1"/>
                </a:solidFill>
              </a:rPr>
              <a:t>“I wish to assure you … that I think there is never a judgment rendered until after prayer has been had. Action against a member is too serious a matter to result from the judgment of men alone, and particularly of one man alone. There must be the guidance of the Spirit, earnestly sought for and then followed, if there is to be justice”</a:t>
            </a:r>
            <a:endParaRPr lang="en-US" sz="2800" i="1" dirty="0">
              <a:solidFill>
                <a:schemeClr val="bg1"/>
              </a:solidFill>
            </a:endParaRPr>
          </a:p>
          <a:p>
            <a:r>
              <a:rPr lang="en-US" sz="1200" i="1" dirty="0">
                <a:solidFill>
                  <a:schemeClr val="bg1"/>
                </a:solidFill>
              </a:rPr>
              <a:t>President Gordon B. Hinckley</a:t>
            </a:r>
            <a:endParaRPr lang="en-US" sz="1200" dirty="0">
              <a:solidFill>
                <a:schemeClr val="bg1"/>
              </a:solidFill>
            </a:endParaRPr>
          </a:p>
        </p:txBody>
      </p:sp>
      <p:pic>
        <p:nvPicPr>
          <p:cNvPr id="6" name="Picture 5">
            <a:extLst>
              <a:ext uri="{FF2B5EF4-FFF2-40B4-BE49-F238E27FC236}">
                <a16:creationId xmlns:a16="http://schemas.microsoft.com/office/drawing/2014/main" id="{84195212-F4A1-4BB0-B6B8-060C2849C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238" y="778724"/>
            <a:ext cx="2914650" cy="2238375"/>
          </a:xfrm>
          <a:prstGeom prst="rect">
            <a:avLst/>
          </a:prstGeom>
        </p:spPr>
      </p:pic>
    </p:spTree>
    <p:extLst>
      <p:ext uri="{BB962C8B-B14F-4D97-AF65-F5344CB8AC3E}">
        <p14:creationId xmlns:p14="http://schemas.microsoft.com/office/powerpoint/2010/main" val="407426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3A9A87-5BED-4E19-A0EF-3018C37E6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102:23</a:t>
            </a:r>
            <a:endParaRPr lang="en-US" sz="1200" dirty="0">
              <a:solidFill>
                <a:schemeClr val="bg1"/>
              </a:solidFill>
            </a:endParaRPr>
          </a:p>
        </p:txBody>
      </p:sp>
      <p:grpSp>
        <p:nvGrpSpPr>
          <p:cNvPr id="9" name="Group 8"/>
          <p:cNvGrpSpPr/>
          <p:nvPr/>
        </p:nvGrpSpPr>
        <p:grpSpPr>
          <a:xfrm>
            <a:off x="5079903" y="252086"/>
            <a:ext cx="6001846" cy="6353828"/>
            <a:chOff x="5772786" y="1408540"/>
            <a:chExt cx="4591924" cy="4861220"/>
          </a:xfrm>
        </p:grpSpPr>
        <p:grpSp>
          <p:nvGrpSpPr>
            <p:cNvPr id="10" name="Group 9"/>
            <p:cNvGrpSpPr/>
            <p:nvPr/>
          </p:nvGrpSpPr>
          <p:grpSpPr>
            <a:xfrm>
              <a:off x="5772786" y="1408540"/>
              <a:ext cx="4591924" cy="4641390"/>
              <a:chOff x="4696932" y="1257592"/>
              <a:chExt cx="4591924" cy="4641390"/>
            </a:xfrm>
          </p:grpSpPr>
          <p:grpSp>
            <p:nvGrpSpPr>
              <p:cNvPr id="12" name="Group 11"/>
              <p:cNvGrpSpPr/>
              <p:nvPr/>
            </p:nvGrpSpPr>
            <p:grpSpPr>
              <a:xfrm>
                <a:off x="4696932" y="1625824"/>
                <a:ext cx="4591924" cy="4273158"/>
                <a:chOff x="4678825" y="1408540"/>
                <a:chExt cx="4591924" cy="4273158"/>
              </a:xfrm>
            </p:grpSpPr>
            <p:pic>
              <p:nvPicPr>
                <p:cNvPr id="17" name="Picture 6" descr="http://www.antiqueframes.eu/antique-picture-frames/immagini/067-gate-mirror-frames.jpg"/>
                <p:cNvPicPr>
                  <a:picLocks noChangeAspect="1" noChangeArrowheads="1"/>
                </p:cNvPicPr>
                <p:nvPr/>
              </p:nvPicPr>
              <p:blipFill>
                <a:blip r:embed="rId3" cstate="print"/>
                <a:srcRect/>
                <a:stretch>
                  <a:fillRect/>
                </a:stretch>
              </p:blipFill>
              <p:spPr bwMode="auto">
                <a:xfrm rot="16200000">
                  <a:off x="5334182" y="1745131"/>
                  <a:ext cx="3281210" cy="4591924"/>
                </a:xfrm>
                <a:prstGeom prst="rect">
                  <a:avLst/>
                </a:prstGeom>
                <a:noFill/>
              </p:spPr>
            </p:pic>
            <p:cxnSp>
              <p:nvCxnSpPr>
                <p:cNvPr id="18" name="Straight Connector 17"/>
                <p:cNvCxnSpPr/>
                <p:nvPr/>
              </p:nvCxnSpPr>
              <p:spPr>
                <a:xfrm flipV="1">
                  <a:off x="5721790" y="1408540"/>
                  <a:ext cx="1131683"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6853473" y="1408540"/>
                  <a:ext cx="1213165"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621100" y="1257592"/>
                <a:ext cx="464745" cy="620163"/>
                <a:chOff x="2335794" y="2688879"/>
                <a:chExt cx="464745" cy="620163"/>
              </a:xfrm>
            </p:grpSpPr>
            <p:sp>
              <p:nvSpPr>
                <p:cNvPr id="14" name="Oval 13"/>
                <p:cNvSpPr/>
                <p:nvPr/>
              </p:nvSpPr>
              <p:spPr>
                <a:xfrm>
                  <a:off x="2335794" y="2688879"/>
                  <a:ext cx="464745" cy="2444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2387096" y="2811101"/>
                  <a:ext cx="362139" cy="49794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6484313" y="3715215"/>
              <a:ext cx="3196028" cy="2554545"/>
            </a:xfrm>
            <a:prstGeom prst="rect">
              <a:avLst/>
            </a:prstGeom>
          </p:spPr>
          <p:txBody>
            <a:bodyPr wrap="square">
              <a:spAutoFit/>
            </a:bodyPr>
            <a:lstStyle/>
            <a:p>
              <a:pPr algn="ctr"/>
              <a:r>
                <a:rPr lang="en-US" sz="3200" b="1" i="1" dirty="0">
                  <a:solidFill>
                    <a:schemeClr val="bg1"/>
                  </a:solidFill>
                </a:rPr>
                <a:t>The Lord reveals His mind to those who preside over disciplinary councils</a:t>
              </a:r>
              <a:endParaRPr lang="en-US" sz="3200" dirty="0">
                <a:solidFill>
                  <a:schemeClr val="bg1"/>
                </a:solidFill>
              </a:endParaRPr>
            </a:p>
          </p:txBody>
        </p:sp>
      </p:grpSp>
      <p:pic>
        <p:nvPicPr>
          <p:cNvPr id="7" name="Picture 6">
            <a:extLst>
              <a:ext uri="{FF2B5EF4-FFF2-40B4-BE49-F238E27FC236}">
                <a16:creationId xmlns:a16="http://schemas.microsoft.com/office/drawing/2014/main" id="{48245BED-F3A7-4E57-A5CE-39B947FA5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832" y="1190623"/>
            <a:ext cx="2781837" cy="2846231"/>
          </a:xfrm>
          <a:prstGeom prst="rect">
            <a:avLst/>
          </a:prstGeom>
        </p:spPr>
      </p:pic>
    </p:spTree>
    <p:extLst>
      <p:ext uri="{BB962C8B-B14F-4D97-AF65-F5344CB8AC3E}">
        <p14:creationId xmlns:p14="http://schemas.microsoft.com/office/powerpoint/2010/main" val="242491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FAEE60-B43C-4C54-B288-8C0F9D03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102:26-27 </a:t>
            </a:r>
            <a:r>
              <a:rPr lang="en-US" sz="1200" dirty="0">
                <a:solidFill>
                  <a:schemeClr val="bg1"/>
                </a:solidFill>
              </a:rPr>
              <a:t>Student Manual</a:t>
            </a: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Records and Appeals</a:t>
            </a:r>
          </a:p>
        </p:txBody>
      </p:sp>
      <p:sp>
        <p:nvSpPr>
          <p:cNvPr id="16" name="TextBox 15"/>
          <p:cNvSpPr txBox="1"/>
          <p:nvPr/>
        </p:nvSpPr>
        <p:spPr>
          <a:xfrm>
            <a:off x="345538" y="1295845"/>
            <a:ext cx="4498066" cy="1477328"/>
          </a:xfrm>
          <a:prstGeom prst="rect">
            <a:avLst/>
          </a:prstGeom>
          <a:noFill/>
        </p:spPr>
        <p:txBody>
          <a:bodyPr wrap="square" rtlCol="0">
            <a:spAutoFit/>
          </a:bodyPr>
          <a:lstStyle/>
          <a:p>
            <a:pPr fontAlgn="base"/>
            <a:r>
              <a:rPr lang="en-US" dirty="0">
                <a:solidFill>
                  <a:schemeClr val="bg1"/>
                </a:solidFill>
              </a:rPr>
              <a:t>The stake president assigns a clerk to summarize stake disciplinary council proceedings. Following approval by the stake president, the report is forwarded to the First Presidency.</a:t>
            </a:r>
          </a:p>
        </p:txBody>
      </p:sp>
      <p:sp>
        <p:nvSpPr>
          <p:cNvPr id="10" name="TextBox 9"/>
          <p:cNvSpPr txBox="1"/>
          <p:nvPr/>
        </p:nvSpPr>
        <p:spPr>
          <a:xfrm>
            <a:off x="6820277" y="2693744"/>
            <a:ext cx="4498066" cy="2862322"/>
          </a:xfrm>
          <a:prstGeom prst="rect">
            <a:avLst/>
          </a:prstGeom>
          <a:noFill/>
        </p:spPr>
        <p:txBody>
          <a:bodyPr wrap="square" rtlCol="0">
            <a:spAutoFit/>
          </a:bodyPr>
          <a:lstStyle/>
          <a:p>
            <a:pPr fontAlgn="base"/>
            <a:r>
              <a:rPr lang="en-US" dirty="0">
                <a:solidFill>
                  <a:schemeClr val="bg1"/>
                </a:solidFill>
              </a:rPr>
              <a:t>Any person disfellowshipped or excommunicated in a Church disciplinary council has the right to appeal the decision to higher councils. </a:t>
            </a:r>
          </a:p>
          <a:p>
            <a:pPr fontAlgn="base"/>
            <a:endParaRPr lang="en-US" dirty="0">
              <a:solidFill>
                <a:schemeClr val="bg1"/>
              </a:solidFill>
            </a:endParaRPr>
          </a:p>
          <a:p>
            <a:pPr fontAlgn="base"/>
            <a:r>
              <a:rPr lang="en-US" dirty="0">
                <a:solidFill>
                  <a:schemeClr val="bg1"/>
                </a:solidFill>
              </a:rPr>
              <a:t>The decision of a bishop’s disciplinary council may be appealed to the stake disciplinary council, and the decision of a stake disciplinary council may be appealed to the First Presidency.</a:t>
            </a:r>
          </a:p>
        </p:txBody>
      </p:sp>
      <p:sp>
        <p:nvSpPr>
          <p:cNvPr id="6" name="Rectangle 5"/>
          <p:cNvSpPr/>
          <p:nvPr/>
        </p:nvSpPr>
        <p:spPr>
          <a:xfrm>
            <a:off x="525101" y="4771236"/>
            <a:ext cx="6096000" cy="1569660"/>
          </a:xfrm>
          <a:prstGeom prst="rect">
            <a:avLst/>
          </a:prstGeom>
        </p:spPr>
        <p:txBody>
          <a:bodyPr>
            <a:spAutoFit/>
          </a:bodyPr>
          <a:lstStyle/>
          <a:p>
            <a:pPr fontAlgn="base"/>
            <a:r>
              <a:rPr lang="en-US" sz="2400" dirty="0">
                <a:solidFill>
                  <a:srgbClr val="FFFF00"/>
                </a:solidFill>
                <a:latin typeface="Abadi" panose="020B0604020104020204" pitchFamily="34" charset="0"/>
              </a:rPr>
              <a:t>Who would you have more confidence in—the stake presidency and high council or the man who challenged their decision?</a:t>
            </a:r>
          </a:p>
          <a:p>
            <a:pPr fontAlgn="base"/>
            <a:endParaRPr lang="en-US" sz="2400" b="0" i="0" dirty="0">
              <a:solidFill>
                <a:srgbClr val="FFFF00"/>
              </a:solidFill>
              <a:effectLst/>
              <a:latin typeface="Abadi" panose="020B0604020104020204" pitchFamily="34" charset="0"/>
            </a:endParaRPr>
          </a:p>
        </p:txBody>
      </p:sp>
      <p:pic>
        <p:nvPicPr>
          <p:cNvPr id="8" name="Picture 7">
            <a:extLst>
              <a:ext uri="{FF2B5EF4-FFF2-40B4-BE49-F238E27FC236}">
                <a16:creationId xmlns:a16="http://schemas.microsoft.com/office/drawing/2014/main" id="{FC2F4FEB-F564-498F-948B-E50994FE6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582" y="2815777"/>
            <a:ext cx="2838450" cy="1657350"/>
          </a:xfrm>
          <a:prstGeom prst="rect">
            <a:avLst/>
          </a:prstGeom>
        </p:spPr>
      </p:pic>
    </p:spTree>
    <p:extLst>
      <p:ext uri="{BB962C8B-B14F-4D97-AF65-F5344CB8AC3E}">
        <p14:creationId xmlns:p14="http://schemas.microsoft.com/office/powerpoint/2010/main" val="24986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1AFB5A-BFD1-402B-91BE-EFA179F1F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Harold B. Lee</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Rest of the Story…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94" y="1037392"/>
            <a:ext cx="946984" cy="1194252"/>
          </a:xfrm>
          <a:prstGeom prst="rect">
            <a:avLst/>
          </a:prstGeom>
        </p:spPr>
      </p:pic>
      <p:sp>
        <p:nvSpPr>
          <p:cNvPr id="6" name="Rectangle 5"/>
          <p:cNvSpPr/>
          <p:nvPr/>
        </p:nvSpPr>
        <p:spPr>
          <a:xfrm>
            <a:off x="1576158" y="1031315"/>
            <a:ext cx="3680532" cy="1200329"/>
          </a:xfrm>
          <a:prstGeom prst="rect">
            <a:avLst/>
          </a:prstGeom>
        </p:spPr>
        <p:txBody>
          <a:bodyPr wrap="square">
            <a:spAutoFit/>
          </a:bodyPr>
          <a:lstStyle/>
          <a:p>
            <a:pPr fontAlgn="base"/>
            <a:r>
              <a:rPr lang="en-US" dirty="0">
                <a:solidFill>
                  <a:schemeClr val="bg1"/>
                </a:solidFill>
              </a:rPr>
              <a:t>“I asked him to come into the office and we sat down, and I asked, ‘Would you mind if I ask you a few personal questions?’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17" y="2472869"/>
            <a:ext cx="956131" cy="956131"/>
          </a:xfrm>
          <a:prstGeom prst="rect">
            <a:avLst/>
          </a:prstGeom>
        </p:spPr>
      </p:pic>
      <p:sp>
        <p:nvSpPr>
          <p:cNvPr id="10" name="Rectangle 9"/>
          <p:cNvSpPr/>
          <p:nvPr/>
        </p:nvSpPr>
        <p:spPr>
          <a:xfrm>
            <a:off x="1644948" y="2630308"/>
            <a:ext cx="2655983" cy="369332"/>
          </a:xfrm>
          <a:prstGeom prst="rect">
            <a:avLst/>
          </a:prstGeom>
        </p:spPr>
        <p:txBody>
          <a:bodyPr wrap="none">
            <a:spAutoFit/>
          </a:bodyPr>
          <a:lstStyle/>
          <a:p>
            <a:pPr fontAlgn="base"/>
            <a:r>
              <a:rPr lang="en-US" dirty="0">
                <a:solidFill>
                  <a:schemeClr val="bg1"/>
                </a:solidFill>
              </a:rPr>
              <a:t>“He said, ‘Certainly not.’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64" y="3692138"/>
            <a:ext cx="946984" cy="1194252"/>
          </a:xfrm>
          <a:prstGeom prst="rect">
            <a:avLst/>
          </a:prstGeom>
        </p:spPr>
      </p:pic>
      <p:sp>
        <p:nvSpPr>
          <p:cNvPr id="11" name="Rectangle 10"/>
          <p:cNvSpPr/>
          <p:nvPr/>
        </p:nvSpPr>
        <p:spPr>
          <a:xfrm>
            <a:off x="1773290" y="4048120"/>
            <a:ext cx="2041521" cy="369332"/>
          </a:xfrm>
          <a:prstGeom prst="rect">
            <a:avLst/>
          </a:prstGeom>
        </p:spPr>
        <p:txBody>
          <a:bodyPr wrap="none">
            <a:spAutoFit/>
          </a:bodyPr>
          <a:lstStyle/>
          <a:p>
            <a:pPr fontAlgn="base"/>
            <a:r>
              <a:rPr lang="en-US" dirty="0">
                <a:solidFill>
                  <a:schemeClr val="bg1"/>
                </a:solidFill>
              </a:rPr>
              <a:t>“‘How old are you?’</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64" y="5185519"/>
            <a:ext cx="956131" cy="956131"/>
          </a:xfrm>
          <a:prstGeom prst="rect">
            <a:avLst/>
          </a:prstGeom>
        </p:spPr>
      </p:pic>
      <p:sp>
        <p:nvSpPr>
          <p:cNvPr id="12" name="Rectangle 11"/>
          <p:cNvSpPr/>
          <p:nvPr/>
        </p:nvSpPr>
        <p:spPr>
          <a:xfrm>
            <a:off x="1879850" y="5465932"/>
            <a:ext cx="1536574" cy="369332"/>
          </a:xfrm>
          <a:prstGeom prst="rect">
            <a:avLst/>
          </a:prstGeom>
        </p:spPr>
        <p:txBody>
          <a:bodyPr wrap="none">
            <a:spAutoFit/>
          </a:bodyPr>
          <a:lstStyle/>
          <a:p>
            <a:pPr fontAlgn="base"/>
            <a:r>
              <a:rPr lang="en-US" dirty="0">
                <a:solidFill>
                  <a:schemeClr val="bg1"/>
                </a:solidFill>
              </a:rPr>
              <a:t>“‘Forty-seven.’</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368" y="1158004"/>
            <a:ext cx="946984" cy="1194252"/>
          </a:xfrm>
          <a:prstGeom prst="rect">
            <a:avLst/>
          </a:prstGeom>
        </p:spPr>
      </p:pic>
      <p:sp>
        <p:nvSpPr>
          <p:cNvPr id="14" name="Rectangle 13"/>
          <p:cNvSpPr/>
          <p:nvPr/>
        </p:nvSpPr>
        <p:spPr>
          <a:xfrm>
            <a:off x="6392352" y="1446813"/>
            <a:ext cx="3261790" cy="369332"/>
          </a:xfrm>
          <a:prstGeom prst="rect">
            <a:avLst/>
          </a:prstGeom>
        </p:spPr>
        <p:txBody>
          <a:bodyPr wrap="none">
            <a:spAutoFit/>
          </a:bodyPr>
          <a:lstStyle/>
          <a:p>
            <a:pPr fontAlgn="base"/>
            <a:r>
              <a:rPr lang="en-US" dirty="0">
                <a:solidFill>
                  <a:schemeClr val="bg1"/>
                </a:solidFill>
              </a:rPr>
              <a:t>“‘What priesthood do you hold?’</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368" y="2521574"/>
            <a:ext cx="956131" cy="956131"/>
          </a:xfrm>
          <a:prstGeom prst="rect">
            <a:avLst/>
          </a:prstGeom>
        </p:spPr>
      </p:pic>
      <p:sp>
        <p:nvSpPr>
          <p:cNvPr id="18" name="Rectangle 17"/>
          <p:cNvSpPr/>
          <p:nvPr/>
        </p:nvSpPr>
        <p:spPr>
          <a:xfrm>
            <a:off x="6469743" y="2814973"/>
            <a:ext cx="3732176" cy="369332"/>
          </a:xfrm>
          <a:prstGeom prst="rect">
            <a:avLst/>
          </a:prstGeom>
        </p:spPr>
        <p:txBody>
          <a:bodyPr wrap="none">
            <a:spAutoFit/>
          </a:bodyPr>
          <a:lstStyle/>
          <a:p>
            <a:pPr fontAlgn="base"/>
            <a:r>
              <a:rPr lang="en-US" dirty="0">
                <a:solidFill>
                  <a:schemeClr val="bg1"/>
                </a:solidFill>
              </a:rPr>
              <a:t>“He said he thought he was a teacher.</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515" y="3653044"/>
            <a:ext cx="946984" cy="1194252"/>
          </a:xfrm>
          <a:prstGeom prst="rect">
            <a:avLst/>
          </a:prstGeom>
        </p:spPr>
      </p:pic>
      <p:sp>
        <p:nvSpPr>
          <p:cNvPr id="20" name="Rectangle 19"/>
          <p:cNvSpPr/>
          <p:nvPr/>
        </p:nvSpPr>
        <p:spPr>
          <a:xfrm>
            <a:off x="6439098" y="3861621"/>
            <a:ext cx="3682675" cy="369332"/>
          </a:xfrm>
          <a:prstGeom prst="rect">
            <a:avLst/>
          </a:prstGeom>
        </p:spPr>
        <p:txBody>
          <a:bodyPr wrap="none">
            <a:spAutoFit/>
          </a:bodyPr>
          <a:lstStyle/>
          <a:p>
            <a:pPr fontAlgn="base"/>
            <a:r>
              <a:rPr lang="en-US" dirty="0">
                <a:solidFill>
                  <a:schemeClr val="bg1"/>
                </a:solidFill>
              </a:rPr>
              <a:t>“‘Do you keep the Word of Wisdom?’</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612" y="5105745"/>
            <a:ext cx="956131" cy="956131"/>
          </a:xfrm>
          <a:prstGeom prst="rect">
            <a:avLst/>
          </a:prstGeom>
        </p:spPr>
      </p:pic>
      <p:sp>
        <p:nvSpPr>
          <p:cNvPr id="22" name="Rectangle 21"/>
          <p:cNvSpPr/>
          <p:nvPr/>
        </p:nvSpPr>
        <p:spPr>
          <a:xfrm>
            <a:off x="6746552" y="5290410"/>
            <a:ext cx="1421992" cy="369332"/>
          </a:xfrm>
          <a:prstGeom prst="rect">
            <a:avLst/>
          </a:prstGeom>
        </p:spPr>
        <p:txBody>
          <a:bodyPr wrap="none">
            <a:spAutoFit/>
          </a:bodyPr>
          <a:lstStyle/>
          <a:p>
            <a:pPr fontAlgn="base"/>
            <a:r>
              <a:rPr lang="en-US" dirty="0">
                <a:solidFill>
                  <a:schemeClr val="bg1"/>
                </a:solidFill>
              </a:rPr>
              <a:t>“‘Well, no.’ …</a:t>
            </a:r>
          </a:p>
        </p:txBody>
      </p:sp>
    </p:spTree>
    <p:extLst>
      <p:ext uri="{BB962C8B-B14F-4D97-AF65-F5344CB8AC3E}">
        <p14:creationId xmlns:p14="http://schemas.microsoft.com/office/powerpoint/2010/main" val="39233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1" grpId="0"/>
      <p:bldP spid="11" grpId="1"/>
      <p:bldP spid="12" grpId="0"/>
      <p:bldP spid="12" grpId="1"/>
      <p:bldP spid="14" grpId="0"/>
      <p:bldP spid="18" grpId="0"/>
      <p:bldP spid="20"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B54069-99B5-48D9-86B7-C051ECD11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88064" y="1135103"/>
            <a:ext cx="4846621" cy="4524315"/>
          </a:xfrm>
          <a:prstGeom prst="rect">
            <a:avLst/>
          </a:prstGeom>
          <a:noFill/>
        </p:spPr>
        <p:txBody>
          <a:bodyPr wrap="square" rtlCol="0">
            <a:spAutoFit/>
          </a:bodyPr>
          <a:lstStyle/>
          <a:p>
            <a:r>
              <a:rPr lang="en-US" dirty="0">
                <a:solidFill>
                  <a:schemeClr val="bg1"/>
                </a:solidFill>
              </a:rPr>
              <a:t>By January 1834 the Church had grown to over 3,000 members. This growth created a need for additional leadership to manage the affairs of the Church. </a:t>
            </a:r>
          </a:p>
          <a:p>
            <a:endParaRPr lang="en-US" dirty="0">
              <a:solidFill>
                <a:schemeClr val="bg1"/>
              </a:solidFill>
            </a:endParaRPr>
          </a:p>
          <a:p>
            <a:r>
              <a:rPr lang="en-US" dirty="0">
                <a:solidFill>
                  <a:schemeClr val="bg1"/>
                </a:solidFill>
              </a:rPr>
              <a:t>On February 17, 1834, twenty-four high priests gathered in Joseph Smith’s home for a conference in which the first high council of the Church was organized. </a:t>
            </a:r>
          </a:p>
          <a:p>
            <a:endParaRPr lang="en-US" dirty="0">
              <a:solidFill>
                <a:schemeClr val="bg1"/>
              </a:solidFill>
            </a:endParaRPr>
          </a:p>
          <a:p>
            <a:r>
              <a:rPr lang="en-US" dirty="0">
                <a:solidFill>
                  <a:schemeClr val="bg1"/>
                </a:solidFill>
              </a:rPr>
              <a:t>Orson Hyde, the clerk of the meeting, noted that the high council may have made some errors in the minutes of the meeting. </a:t>
            </a:r>
          </a:p>
          <a:p>
            <a:endParaRPr lang="en-US" dirty="0">
              <a:solidFill>
                <a:schemeClr val="bg1"/>
              </a:solidFill>
            </a:endParaRPr>
          </a:p>
          <a:p>
            <a:r>
              <a:rPr lang="en-US" dirty="0">
                <a:solidFill>
                  <a:schemeClr val="bg1"/>
                </a:solidFill>
              </a:rPr>
              <a:t>Therefore, the council voted that the Prophet should make any necessary corrections. </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Background</a:t>
            </a:r>
          </a:p>
        </p:txBody>
      </p:sp>
      <p:sp>
        <p:nvSpPr>
          <p:cNvPr id="3" name="Rectangle 2"/>
          <p:cNvSpPr/>
          <p:nvPr/>
        </p:nvSpPr>
        <p:spPr>
          <a:xfrm>
            <a:off x="5997922" y="3573856"/>
            <a:ext cx="6096000" cy="2862322"/>
          </a:xfrm>
          <a:prstGeom prst="rect">
            <a:avLst/>
          </a:prstGeom>
        </p:spPr>
        <p:txBody>
          <a:bodyPr>
            <a:spAutoFit/>
          </a:bodyPr>
          <a:lstStyle/>
          <a:p>
            <a:r>
              <a:rPr lang="en-US" dirty="0">
                <a:solidFill>
                  <a:schemeClr val="bg1"/>
                </a:solidFill>
              </a:rPr>
              <a:t>Joseph Smith spent the next day, February 18, making an inspired revision of those initial minutes. The minutes were amended and accepted the following day, February 19.</a:t>
            </a:r>
          </a:p>
          <a:p>
            <a:endParaRPr lang="en-US" dirty="0">
              <a:solidFill>
                <a:schemeClr val="bg1"/>
              </a:solidFill>
            </a:endParaRPr>
          </a:p>
          <a:p>
            <a:r>
              <a:rPr lang="en-US" dirty="0">
                <a:solidFill>
                  <a:schemeClr val="bg1"/>
                </a:solidFill>
              </a:rPr>
              <a:t>Now found in Doctrine and Covenants 102, these minutes outline the establishment of high councils and provide direction for stake presidencies and high councils when they administer discipline for people who have committed serious transgressions. (Note that district presidencies and district councils may also be authorized to follow these procedures.)</a:t>
            </a:r>
          </a:p>
        </p:txBody>
      </p:sp>
      <p:pic>
        <p:nvPicPr>
          <p:cNvPr id="10" name="Picture 9">
            <a:extLst>
              <a:ext uri="{FF2B5EF4-FFF2-40B4-BE49-F238E27FC236}">
                <a16:creationId xmlns:a16="http://schemas.microsoft.com/office/drawing/2014/main" id="{675F6192-EAA1-47B2-8DBD-DFD0D513E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997" y="1222058"/>
            <a:ext cx="3136900" cy="2349500"/>
          </a:xfrm>
          <a:prstGeom prst="rect">
            <a:avLst/>
          </a:prstGeom>
        </p:spPr>
      </p:pic>
    </p:spTree>
    <p:extLst>
      <p:ext uri="{BB962C8B-B14F-4D97-AF65-F5344CB8AC3E}">
        <p14:creationId xmlns:p14="http://schemas.microsoft.com/office/powerpoint/2010/main" val="41944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70284EB-2FC7-43D3-8C48-4E6D212D2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Harold B. Lee</a:t>
            </a:r>
            <a:endParaRPr lang="en-US" sz="12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11" y="361587"/>
            <a:ext cx="946984" cy="1194252"/>
          </a:xfrm>
          <a:prstGeom prst="rect">
            <a:avLst/>
          </a:prstGeom>
        </p:spPr>
      </p:pic>
      <p:sp>
        <p:nvSpPr>
          <p:cNvPr id="6" name="Rectangle 5"/>
          <p:cNvSpPr/>
          <p:nvPr/>
        </p:nvSpPr>
        <p:spPr>
          <a:xfrm>
            <a:off x="1390916" y="648311"/>
            <a:ext cx="3680532" cy="369332"/>
          </a:xfrm>
          <a:prstGeom prst="rect">
            <a:avLst/>
          </a:prstGeom>
        </p:spPr>
        <p:txBody>
          <a:bodyPr wrap="square">
            <a:spAutoFit/>
          </a:bodyPr>
          <a:lstStyle/>
          <a:p>
            <a:pPr fontAlgn="base"/>
            <a:r>
              <a:rPr lang="en-US" dirty="0">
                <a:solidFill>
                  <a:schemeClr val="bg1"/>
                </a:solidFill>
              </a:rPr>
              <a:t>“‘Do you pay your tithing?’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56" y="1755130"/>
            <a:ext cx="956131" cy="956131"/>
          </a:xfrm>
          <a:prstGeom prst="rect">
            <a:avLst/>
          </a:prstGeom>
        </p:spPr>
      </p:pic>
      <p:sp>
        <p:nvSpPr>
          <p:cNvPr id="10" name="Rectangle 9"/>
          <p:cNvSpPr/>
          <p:nvPr/>
        </p:nvSpPr>
        <p:spPr>
          <a:xfrm>
            <a:off x="1390916" y="1613895"/>
            <a:ext cx="2834714" cy="1200329"/>
          </a:xfrm>
          <a:prstGeom prst="rect">
            <a:avLst/>
          </a:prstGeom>
        </p:spPr>
        <p:txBody>
          <a:bodyPr wrap="square">
            <a:spAutoFit/>
          </a:bodyPr>
          <a:lstStyle/>
          <a:p>
            <a:pPr fontAlgn="base"/>
            <a:r>
              <a:rPr lang="en-US" dirty="0">
                <a:solidFill>
                  <a:schemeClr val="bg1"/>
                </a:solidFill>
              </a:rPr>
              <a:t>“He said, ‘No’—and he didn’t intend to as long as that … man was the bishop of the Thirty-Second Ward.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03" y="3037452"/>
            <a:ext cx="946984" cy="1194252"/>
          </a:xfrm>
          <a:prstGeom prst="rect">
            <a:avLst/>
          </a:prstGeom>
        </p:spPr>
      </p:pic>
      <p:sp>
        <p:nvSpPr>
          <p:cNvPr id="11" name="Rectangle 10"/>
          <p:cNvSpPr/>
          <p:nvPr/>
        </p:nvSpPr>
        <p:spPr>
          <a:xfrm>
            <a:off x="1379731" y="3184305"/>
            <a:ext cx="2520181" cy="923330"/>
          </a:xfrm>
          <a:prstGeom prst="rect">
            <a:avLst/>
          </a:prstGeom>
        </p:spPr>
        <p:txBody>
          <a:bodyPr wrap="square">
            <a:spAutoFit/>
          </a:bodyPr>
          <a:lstStyle/>
          <a:p>
            <a:pPr fontAlgn="base"/>
            <a:r>
              <a:rPr lang="en-US" dirty="0">
                <a:solidFill>
                  <a:schemeClr val="bg1"/>
                </a:solidFill>
              </a:rPr>
              <a:t>“I said, ‘Do you attend your priesthood meetings?’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11" y="4456161"/>
            <a:ext cx="956131" cy="956131"/>
          </a:xfrm>
          <a:prstGeom prst="rect">
            <a:avLst/>
          </a:prstGeom>
        </p:spPr>
      </p:pic>
      <p:sp>
        <p:nvSpPr>
          <p:cNvPr id="12" name="Rectangle 11"/>
          <p:cNvSpPr/>
          <p:nvPr/>
        </p:nvSpPr>
        <p:spPr>
          <a:xfrm>
            <a:off x="1457831" y="4662630"/>
            <a:ext cx="2363980" cy="369332"/>
          </a:xfrm>
          <a:prstGeom prst="rect">
            <a:avLst/>
          </a:prstGeom>
        </p:spPr>
        <p:txBody>
          <a:bodyPr wrap="none">
            <a:spAutoFit/>
          </a:bodyPr>
          <a:lstStyle/>
          <a:p>
            <a:pPr fontAlgn="base"/>
            <a:r>
              <a:rPr lang="en-US" dirty="0">
                <a:solidFill>
                  <a:schemeClr val="bg1"/>
                </a:solidFill>
              </a:rPr>
              <a:t>“He replied, ‘No, sir!’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531" y="438984"/>
            <a:ext cx="946984" cy="1194252"/>
          </a:xfrm>
          <a:prstGeom prst="rect">
            <a:avLst/>
          </a:prstGeom>
        </p:spPr>
      </p:pic>
      <p:sp>
        <p:nvSpPr>
          <p:cNvPr id="14" name="Rectangle 13"/>
          <p:cNvSpPr/>
          <p:nvPr/>
        </p:nvSpPr>
        <p:spPr>
          <a:xfrm>
            <a:off x="5561031" y="561403"/>
            <a:ext cx="2652060" cy="923330"/>
          </a:xfrm>
          <a:prstGeom prst="rect">
            <a:avLst/>
          </a:prstGeom>
        </p:spPr>
        <p:txBody>
          <a:bodyPr wrap="square">
            <a:spAutoFit/>
          </a:bodyPr>
          <a:lstStyle/>
          <a:p>
            <a:pPr fontAlgn="base"/>
            <a:r>
              <a:rPr lang="en-US" dirty="0">
                <a:solidFill>
                  <a:schemeClr val="bg1"/>
                </a:solidFill>
                <a:latin typeface="Abadi" panose="020B0604020104020204" pitchFamily="34" charset="0"/>
              </a:rPr>
              <a:t>“‘Do you have your family prayers?’ and he said no.</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950" y="3274349"/>
            <a:ext cx="956131" cy="956131"/>
          </a:xfrm>
          <a:prstGeom prst="rect">
            <a:avLst/>
          </a:prstGeom>
        </p:spPr>
      </p:pic>
      <p:sp>
        <p:nvSpPr>
          <p:cNvPr id="18" name="Rectangle 17"/>
          <p:cNvSpPr/>
          <p:nvPr/>
        </p:nvSpPr>
        <p:spPr>
          <a:xfrm>
            <a:off x="5445081" y="2119179"/>
            <a:ext cx="2069295" cy="646331"/>
          </a:xfrm>
          <a:prstGeom prst="rect">
            <a:avLst/>
          </a:prstGeom>
        </p:spPr>
        <p:txBody>
          <a:bodyPr wrap="square">
            <a:spAutoFit/>
          </a:bodyPr>
          <a:lstStyle/>
          <a:p>
            <a:pPr fontAlgn="base"/>
            <a:r>
              <a:rPr lang="en-US" dirty="0">
                <a:solidFill>
                  <a:schemeClr val="bg1"/>
                </a:solidFill>
                <a:latin typeface="Abadi" panose="020B0604020104020204" pitchFamily="34" charset="0"/>
              </a:rPr>
              <a:t>“‘Do you study the scriptures?’</a:t>
            </a:r>
            <a:endParaRPr lang="en-US" dirty="0">
              <a:solidFill>
                <a:schemeClr val="bg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531" y="1875330"/>
            <a:ext cx="946984" cy="1194252"/>
          </a:xfrm>
          <a:prstGeom prst="rect">
            <a:avLst/>
          </a:prstGeom>
        </p:spPr>
      </p:pic>
      <p:sp>
        <p:nvSpPr>
          <p:cNvPr id="20" name="Rectangle 19"/>
          <p:cNvSpPr/>
          <p:nvPr/>
        </p:nvSpPr>
        <p:spPr>
          <a:xfrm>
            <a:off x="5445081" y="3229565"/>
            <a:ext cx="2177938" cy="1200329"/>
          </a:xfrm>
          <a:prstGeom prst="rect">
            <a:avLst/>
          </a:prstGeom>
        </p:spPr>
        <p:txBody>
          <a:bodyPr wrap="square">
            <a:spAutoFit/>
          </a:bodyPr>
          <a:lstStyle/>
          <a:p>
            <a:pPr fontAlgn="base"/>
            <a:r>
              <a:rPr lang="en-US" dirty="0">
                <a:solidFill>
                  <a:schemeClr val="bg1"/>
                </a:solidFill>
                <a:latin typeface="Abadi" panose="020B0604020104020204" pitchFamily="34" charset="0"/>
              </a:rPr>
              <a:t>He said well, his eyes were bad, and he couldn’t read very much. …</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579" y="1964278"/>
            <a:ext cx="956131" cy="956131"/>
          </a:xfrm>
          <a:prstGeom prst="rect">
            <a:avLst/>
          </a:prstGeom>
        </p:spPr>
      </p:pic>
      <p:sp>
        <p:nvSpPr>
          <p:cNvPr id="22" name="Rectangle 21"/>
          <p:cNvSpPr/>
          <p:nvPr/>
        </p:nvSpPr>
        <p:spPr>
          <a:xfrm>
            <a:off x="5454515" y="4618573"/>
            <a:ext cx="4435975" cy="1754326"/>
          </a:xfrm>
          <a:prstGeom prst="rect">
            <a:avLst/>
          </a:prstGeom>
        </p:spPr>
        <p:txBody>
          <a:bodyPr wrap="square">
            <a:spAutoFit/>
          </a:bodyPr>
          <a:lstStyle/>
          <a:p>
            <a:pPr fontAlgn="base"/>
            <a:r>
              <a:rPr lang="en-US" dirty="0">
                <a:solidFill>
                  <a:schemeClr val="bg1"/>
                </a:solidFill>
                <a:latin typeface="Abadi" panose="020B0604020104020204" pitchFamily="34" charset="0"/>
              </a:rPr>
              <a:t>“‘Now, then,’ I said, ‘fifteen of the best-living men in the Pioneer Stake prayed last night. … and every man was united. … Now you, who do none of these things, you say you prayed and got an opposite answer. How would you explain that?’</a:t>
            </a: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289" y="4711790"/>
            <a:ext cx="946984" cy="1194252"/>
          </a:xfrm>
          <a:prstGeom prst="rect">
            <a:avLst/>
          </a:prstGeom>
        </p:spPr>
      </p:pic>
      <p:sp>
        <p:nvSpPr>
          <p:cNvPr id="3" name="Rectangle 2"/>
          <p:cNvSpPr/>
          <p:nvPr/>
        </p:nvSpPr>
        <p:spPr>
          <a:xfrm>
            <a:off x="9025713" y="1397675"/>
            <a:ext cx="2730900" cy="2031325"/>
          </a:xfrm>
          <a:prstGeom prst="rect">
            <a:avLst/>
          </a:prstGeom>
        </p:spPr>
        <p:txBody>
          <a:bodyPr wrap="square">
            <a:spAutoFit/>
          </a:bodyPr>
          <a:lstStyle/>
          <a:p>
            <a:pPr fontAlgn="base"/>
            <a:r>
              <a:rPr lang="en-US" dirty="0">
                <a:solidFill>
                  <a:schemeClr val="bg1"/>
                </a:solidFill>
                <a:latin typeface="Abadi" panose="020B0604020104020204" pitchFamily="34" charset="0"/>
              </a:rPr>
              <a:t>“Then this man gave an answer that I think was a classic. He said, ‘Well, President Lee, I think I must have gotten my answer from the wrong source’” </a:t>
            </a:r>
            <a:r>
              <a:rPr lang="en-US" i="1" dirty="0">
                <a:solidFill>
                  <a:schemeClr val="bg1"/>
                </a:solidFill>
                <a:latin typeface="Abadi" panose="020B0604020104020204" pitchFamily="34" charset="0"/>
              </a:rPr>
              <a:t> </a:t>
            </a:r>
          </a:p>
        </p:txBody>
      </p:sp>
    </p:spTree>
    <p:extLst>
      <p:ext uri="{BB962C8B-B14F-4D97-AF65-F5344CB8AC3E}">
        <p14:creationId xmlns:p14="http://schemas.microsoft.com/office/powerpoint/2010/main" val="19050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1"/>
                                        </p:tgtEl>
                                      </p:cBhvr>
                                    </p:animEffect>
                                    <p:set>
                                      <p:cBhvr>
                                        <p:cTn id="89" dur="1" fill="hold">
                                          <p:stCondLst>
                                            <p:cond delay="499"/>
                                          </p:stCondLst>
                                        </p:cTn>
                                        <p:tgtEl>
                                          <p:spTgt spid="21"/>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8"/>
                                        </p:tgtEl>
                                      </p:cBhvr>
                                    </p:animEffect>
                                    <p:set>
                                      <p:cBhvr>
                                        <p:cTn id="92" dur="1" fill="hold">
                                          <p:stCondLst>
                                            <p:cond delay="499"/>
                                          </p:stCondLst>
                                        </p:cTn>
                                        <p:tgtEl>
                                          <p:spTgt spid="1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20"/>
                                        </p:tgtEl>
                                      </p:cBhvr>
                                    </p:animEffect>
                                    <p:set>
                                      <p:cBhvr>
                                        <p:cTn id="98" dur="1" fill="hold">
                                          <p:stCondLst>
                                            <p:cond delay="499"/>
                                          </p:stCondLst>
                                        </p:cTn>
                                        <p:tgtEl>
                                          <p:spTgt spid="2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24"/>
                                        </p:tgtEl>
                                      </p:cBhvr>
                                    </p:animEffect>
                                    <p:set>
                                      <p:cBhvr>
                                        <p:cTn id="101" dur="1" fill="hold">
                                          <p:stCondLst>
                                            <p:cond delay="499"/>
                                          </p:stCondLst>
                                        </p:cTn>
                                        <p:tgtEl>
                                          <p:spTgt spid="24"/>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2"/>
                                        </p:tgtEl>
                                      </p:cBhvr>
                                    </p:animEffect>
                                    <p:set>
                                      <p:cBhvr>
                                        <p:cTn id="10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0" grpId="1"/>
      <p:bldP spid="11" grpId="0"/>
      <p:bldP spid="11" grpId="1"/>
      <p:bldP spid="12" grpId="0"/>
      <p:bldP spid="12" grpId="1"/>
      <p:bldP spid="14" grpId="0"/>
      <p:bldP spid="14" grpId="1"/>
      <p:bldP spid="18" grpId="0"/>
      <p:bldP spid="18" grpId="1"/>
      <p:bldP spid="20" grpId="0"/>
      <p:bldP spid="20" grpId="1"/>
      <p:bldP spid="22" grpId="0"/>
      <p:bldP spid="22" grpId="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6CF172-F0CA-4AEB-83A2-232E7EB22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Church Disciplinary Councils </a:t>
            </a:r>
            <a:endParaRPr lang="en-US" sz="1200" dirty="0">
              <a:solidFill>
                <a:schemeClr val="bg1"/>
              </a:solidFill>
            </a:endParaRP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To Return</a:t>
            </a:r>
          </a:p>
        </p:txBody>
      </p:sp>
      <p:sp>
        <p:nvSpPr>
          <p:cNvPr id="3" name="Rectangle 2"/>
          <p:cNvSpPr/>
          <p:nvPr/>
        </p:nvSpPr>
        <p:spPr>
          <a:xfrm>
            <a:off x="5563354" y="2303887"/>
            <a:ext cx="6096000" cy="3785652"/>
          </a:xfrm>
          <a:prstGeom prst="rect">
            <a:avLst/>
          </a:prstGeom>
        </p:spPr>
        <p:txBody>
          <a:bodyPr>
            <a:spAutoFit/>
          </a:bodyPr>
          <a:lstStyle/>
          <a:p>
            <a:pPr fontAlgn="base"/>
            <a:r>
              <a:rPr lang="en-US" sz="2000" dirty="0">
                <a:solidFill>
                  <a:schemeClr val="bg1"/>
                </a:solidFill>
              </a:rPr>
              <a:t>Church discipline is an inspired process that takes place over a period of time. </a:t>
            </a:r>
          </a:p>
          <a:p>
            <a:pPr fontAlgn="base"/>
            <a:endParaRPr lang="en-US" sz="2000" dirty="0">
              <a:solidFill>
                <a:schemeClr val="bg1"/>
              </a:solidFill>
            </a:endParaRPr>
          </a:p>
          <a:p>
            <a:pPr fontAlgn="base"/>
            <a:r>
              <a:rPr lang="en-US" sz="2000" dirty="0">
                <a:solidFill>
                  <a:schemeClr val="bg1"/>
                </a:solidFill>
              </a:rPr>
              <a:t>Through this process and through the Atonement of Jesus Christ, a member can receive forgiveness of sins, regain peace of mind, and gain strength to avoid transgression. </a:t>
            </a:r>
          </a:p>
          <a:p>
            <a:pPr fontAlgn="base"/>
            <a:endParaRPr lang="en-US" sz="2000" dirty="0">
              <a:solidFill>
                <a:schemeClr val="bg1"/>
              </a:solidFill>
            </a:endParaRPr>
          </a:p>
          <a:p>
            <a:pPr fontAlgn="base"/>
            <a:r>
              <a:rPr lang="en-US" sz="2000" dirty="0">
                <a:solidFill>
                  <a:schemeClr val="bg1"/>
                </a:solidFill>
              </a:rPr>
              <a:t>Church discipline is designed to help Heavenly Father's children in their efforts to be purified from sin through the Atonement, return to full fellowship in the Church, and receive the full blessings of the Church.</a:t>
            </a:r>
            <a:endParaRPr lang="en-US" sz="2000" b="0" i="0" dirty="0">
              <a:solidFill>
                <a:schemeClr val="bg1"/>
              </a:solidFill>
              <a:effectLst/>
              <a:latin typeface="Abadi" panose="020B0604020104020204" pitchFamily="34" charset="0"/>
            </a:endParaRPr>
          </a:p>
        </p:txBody>
      </p:sp>
      <p:sp>
        <p:nvSpPr>
          <p:cNvPr id="8" name="Rectangle 7"/>
          <p:cNvSpPr/>
          <p:nvPr/>
        </p:nvSpPr>
        <p:spPr>
          <a:xfrm>
            <a:off x="356101" y="1037392"/>
            <a:ext cx="4584072" cy="2585323"/>
          </a:xfrm>
          <a:prstGeom prst="rect">
            <a:avLst/>
          </a:prstGeom>
        </p:spPr>
        <p:txBody>
          <a:bodyPr wrap="square">
            <a:spAutoFit/>
          </a:bodyPr>
          <a:lstStyle/>
          <a:p>
            <a:r>
              <a:rPr lang="en-US" dirty="0">
                <a:solidFill>
                  <a:schemeClr val="bg1"/>
                </a:solidFill>
                <a:latin typeface="Abadi" panose="020B0604020104020204" pitchFamily="34" charset="0"/>
              </a:rPr>
              <a:t>When members need to have certain blessings withheld, the Lord’s object is to </a:t>
            </a:r>
            <a:r>
              <a:rPr lang="en-US" i="1" dirty="0">
                <a:solidFill>
                  <a:schemeClr val="bg1"/>
                </a:solidFill>
                <a:latin typeface="Abadi" panose="020B0604020104020204" pitchFamily="34" charset="0"/>
              </a:rPr>
              <a:t>teach</a:t>
            </a:r>
            <a:r>
              <a:rPr lang="en-US" dirty="0">
                <a:solidFill>
                  <a:schemeClr val="bg1"/>
                </a:solidFill>
                <a:latin typeface="Abadi" panose="020B0604020104020204" pitchFamily="34" charset="0"/>
              </a:rPr>
              <a:t> as well as to discipline. So probation, disfellowshipment, and excommunication, when they become necessary, are ideally accompanied by eventual reinstatement and restoration of blessings. </a:t>
            </a:r>
          </a:p>
          <a:p>
            <a:r>
              <a:rPr lang="en-US" sz="1200" dirty="0">
                <a:solidFill>
                  <a:schemeClr val="bg1"/>
                </a:solidFill>
                <a:latin typeface="Abadi" panose="020B0604020104020204" pitchFamily="34" charset="0"/>
              </a:rPr>
              <a:t>Elder M. Russell Ballard</a:t>
            </a:r>
            <a:endParaRPr lang="en-US" sz="1200" dirty="0">
              <a:solidFill>
                <a:schemeClr val="bg1"/>
              </a:solidFill>
            </a:endParaRPr>
          </a:p>
        </p:txBody>
      </p:sp>
      <p:pic>
        <p:nvPicPr>
          <p:cNvPr id="12290" name="Picture 2" descr="https://www.lds.org/bc/content/shared/content/images/leaders/m-russell-ballard-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308" y="3622715"/>
            <a:ext cx="1875232" cy="234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7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B3B6B8F-7649-415B-9947-A55993A74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45157" y="181957"/>
            <a:ext cx="11615596" cy="427809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Videos: The Church is Governed through Councils (1:05)</a:t>
            </a:r>
          </a:p>
          <a:p>
            <a:r>
              <a:rPr lang="en-US" sz="1600" dirty="0">
                <a:solidFill>
                  <a:schemeClr val="bg1"/>
                </a:solidFill>
              </a:rPr>
              <a:t>	Disciplinary Councils (0:56)</a:t>
            </a:r>
          </a:p>
          <a:p>
            <a:endParaRPr lang="en-US" sz="1600" dirty="0">
              <a:solidFill>
                <a:schemeClr val="bg1"/>
              </a:solidFill>
            </a:endParaRPr>
          </a:p>
          <a:p>
            <a:r>
              <a:rPr lang="en-US" sz="1600" dirty="0">
                <a:solidFill>
                  <a:schemeClr val="bg1"/>
                </a:solidFill>
              </a:rPr>
              <a:t>President Harold B. Lee (</a:t>
            </a:r>
            <a:r>
              <a:rPr lang="en-US" sz="1600" i="1" dirty="0">
                <a:solidFill>
                  <a:schemeClr val="bg1"/>
                </a:solidFill>
              </a:rPr>
              <a:t>Teachings of Harold B. Lee,</a:t>
            </a:r>
            <a:r>
              <a:rPr lang="en-US" sz="1600" dirty="0">
                <a:solidFill>
                  <a:schemeClr val="bg1"/>
                </a:solidFill>
              </a:rPr>
              <a:t> ed. Clyde J. Williams [1996], 420–21).</a:t>
            </a:r>
          </a:p>
          <a:p>
            <a:r>
              <a:rPr lang="en-US" sz="1600" dirty="0">
                <a:solidFill>
                  <a:schemeClr val="bg1"/>
                </a:solidFill>
              </a:rPr>
              <a:t>Prophet Joseph Smith (</a:t>
            </a:r>
            <a:r>
              <a:rPr lang="en-US" sz="1600" i="1" dirty="0">
                <a:solidFill>
                  <a:schemeClr val="bg1"/>
                </a:solidFill>
              </a:rPr>
              <a:t>History of the Church,</a:t>
            </a:r>
            <a:r>
              <a:rPr lang="en-US" sz="1600" dirty="0">
                <a:solidFill>
                  <a:schemeClr val="bg1"/>
                </a:solidFill>
              </a:rPr>
              <a:t> 2:31.)</a:t>
            </a:r>
          </a:p>
          <a:p>
            <a:r>
              <a:rPr lang="en-US" sz="1600" dirty="0">
                <a:solidFill>
                  <a:schemeClr val="bg1"/>
                </a:solidFill>
              </a:rPr>
              <a:t>	 (History of the Church, 2:25-26; 4:154</a:t>
            </a:r>
          </a:p>
          <a:p>
            <a:r>
              <a:rPr lang="en-US" sz="1600" b="0" i="0" dirty="0">
                <a:solidFill>
                  <a:schemeClr val="bg1"/>
                </a:solidFill>
                <a:effectLst/>
                <a:latin typeface="Abadi" panose="020B0604020104020204" pitchFamily="34" charset="0"/>
              </a:rPr>
              <a:t>(</a:t>
            </a:r>
            <a:r>
              <a:rPr lang="en-US" sz="1600" b="0" i="1" dirty="0">
                <a:solidFill>
                  <a:schemeClr val="bg1"/>
                </a:solidFill>
                <a:effectLst/>
                <a:latin typeface="Abadi" panose="020B0604020104020204" pitchFamily="34" charset="0"/>
              </a:rPr>
              <a:t>True to the Faith: A Gospel Reference</a:t>
            </a:r>
            <a:r>
              <a:rPr lang="en-US" sz="1600" b="0" i="0" dirty="0">
                <a:solidFill>
                  <a:schemeClr val="bg1"/>
                </a:solidFill>
                <a:effectLst/>
                <a:latin typeface="Abadi" panose="020B0604020104020204" pitchFamily="34" charset="0"/>
              </a:rPr>
              <a:t> [2004], 37–38).</a:t>
            </a:r>
            <a:endParaRPr lang="en-US" sz="1600" dirty="0">
              <a:solidFill>
                <a:schemeClr val="bg1"/>
              </a:solidFill>
            </a:endParaRPr>
          </a:p>
          <a:p>
            <a:r>
              <a:rPr lang="en-US" sz="1600" dirty="0">
                <a:solidFill>
                  <a:schemeClr val="bg1"/>
                </a:solidFill>
              </a:rPr>
              <a:t>Joseph Fielding McConkie and Craig J. Ostler </a:t>
            </a:r>
            <a:r>
              <a:rPr lang="en-US" sz="1600" i="1" dirty="0">
                <a:solidFill>
                  <a:schemeClr val="bg1"/>
                </a:solidFill>
              </a:rPr>
              <a:t>Revelations of the Restoration </a:t>
            </a:r>
            <a:r>
              <a:rPr lang="en-US" sz="1600" dirty="0">
                <a:solidFill>
                  <a:schemeClr val="bg1"/>
                </a:solidFill>
              </a:rPr>
              <a:t>pg. 745-746</a:t>
            </a:r>
            <a:endParaRPr lang="en-US" sz="1600" i="1" dirty="0">
              <a:solidFill>
                <a:schemeClr val="bg1"/>
              </a:solidFill>
            </a:endParaRPr>
          </a:p>
          <a:p>
            <a:r>
              <a:rPr lang="en-US" sz="1600" i="1" dirty="0">
                <a:solidFill>
                  <a:schemeClr val="bg1"/>
                </a:solidFill>
              </a:rPr>
              <a:t>Robert I. Simpson April 1972 Conf. Report p. 32</a:t>
            </a:r>
          </a:p>
          <a:p>
            <a:r>
              <a:rPr lang="en-US" sz="1600" dirty="0">
                <a:solidFill>
                  <a:schemeClr val="bg1"/>
                </a:solidFill>
              </a:rPr>
              <a:t>James E. Talmage </a:t>
            </a:r>
            <a:r>
              <a:rPr lang="en-US" sz="1600" i="1" dirty="0">
                <a:solidFill>
                  <a:schemeClr val="bg1"/>
                </a:solidFill>
              </a:rPr>
              <a:t>Articles of Faith </a:t>
            </a:r>
            <a:r>
              <a:rPr lang="en-US" sz="1600" dirty="0">
                <a:solidFill>
                  <a:schemeClr val="bg1"/>
                </a:solidFill>
              </a:rPr>
              <a:t> pg. 114</a:t>
            </a:r>
          </a:p>
          <a:p>
            <a:r>
              <a:rPr lang="en-US" sz="1600" dirty="0">
                <a:solidFill>
                  <a:schemeClr val="bg1"/>
                </a:solidFill>
              </a:rPr>
              <a:t>Presentation by ©http://fashionsbylynda.com/blog/</a:t>
            </a:r>
          </a:p>
          <a:p>
            <a:r>
              <a:rPr lang="en-US" sz="1600" dirty="0">
                <a:solidFill>
                  <a:schemeClr val="bg1"/>
                </a:solidFill>
              </a:rPr>
              <a:t>President Gordon B. Hinckley </a:t>
            </a:r>
            <a:r>
              <a:rPr lang="en-US" sz="1600" i="1" dirty="0">
                <a:solidFill>
                  <a:schemeClr val="bg1"/>
                </a:solidFill>
              </a:rPr>
              <a:t>In … Counsellors There Is Safety</a:t>
            </a:r>
            <a:r>
              <a:rPr lang="en-US" sz="1600" dirty="0">
                <a:solidFill>
                  <a:schemeClr val="bg1"/>
                </a:solidFill>
              </a:rPr>
              <a:t>,</a:t>
            </a:r>
            <a:r>
              <a:rPr lang="en-US" sz="1600" i="1" dirty="0">
                <a:solidFill>
                  <a:schemeClr val="bg1"/>
                </a:solidFill>
              </a:rPr>
              <a:t> </a:t>
            </a:r>
            <a:r>
              <a:rPr lang="en-US" sz="1600" dirty="0">
                <a:solidFill>
                  <a:schemeClr val="bg1"/>
                </a:solidFill>
              </a:rPr>
              <a:t>Ensign, Nov. 1990, 50</a:t>
            </a:r>
          </a:p>
          <a:p>
            <a:r>
              <a:rPr lang="en-US" sz="1600" i="1" dirty="0">
                <a:solidFill>
                  <a:schemeClr val="bg1"/>
                </a:solidFill>
              </a:rPr>
              <a:t>Doctrine and Covenants Student Manual Religion 324-325 </a:t>
            </a:r>
            <a:r>
              <a:rPr lang="en-US" sz="1600" dirty="0">
                <a:solidFill>
                  <a:schemeClr val="bg1"/>
                </a:solidFill>
              </a:rPr>
              <a:t>Section 102</a:t>
            </a:r>
          </a:p>
          <a:p>
            <a:pPr fontAlgn="base"/>
            <a:r>
              <a:rPr lang="en-US" sz="1600" dirty="0">
                <a:solidFill>
                  <a:schemeClr val="bg1"/>
                </a:solidFill>
              </a:rPr>
              <a:t>Elder M. Russell Ballard </a:t>
            </a:r>
            <a:r>
              <a:rPr lang="en-US" sz="1600" i="1" dirty="0">
                <a:solidFill>
                  <a:schemeClr val="bg1"/>
                </a:solidFill>
              </a:rPr>
              <a:t>A Chance to Start Over: Church Disciplinary Councils and the Restoration of Blessings </a:t>
            </a:r>
            <a:r>
              <a:rPr lang="en-US" sz="1600" dirty="0">
                <a:solidFill>
                  <a:schemeClr val="bg1"/>
                </a:solidFill>
              </a:rPr>
              <a:t>Sept. 1990 Ensign</a:t>
            </a:r>
            <a:endParaRPr lang="en-US" sz="1600" i="1" dirty="0">
              <a:solidFill>
                <a:schemeClr val="bg1"/>
              </a:solidFill>
            </a:endParaRPr>
          </a:p>
          <a:p>
            <a:endParaRPr lang="en-US" sz="1600" i="1" dirty="0">
              <a:solidFill>
                <a:schemeClr val="bg1"/>
              </a:solidFill>
            </a:endParaRPr>
          </a:p>
        </p:txBody>
      </p:sp>
      <p:grpSp>
        <p:nvGrpSpPr>
          <p:cNvPr id="6" name="Group 5"/>
          <p:cNvGrpSpPr/>
          <p:nvPr/>
        </p:nvGrpSpPr>
        <p:grpSpPr>
          <a:xfrm>
            <a:off x="5036450" y="302773"/>
            <a:ext cx="831444" cy="1152241"/>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4B52845B-096A-4EAB-9F48-3ECE43ABBBF6}"/>
              </a:ext>
            </a:extLst>
          </p:cNvPr>
          <p:cNvSpPr>
            <a:spLocks noGrp="1"/>
          </p:cNvSpPr>
          <p:nvPr/>
        </p:nvSpPr>
        <p:spPr>
          <a:xfrm>
            <a:off x="217282" y="635785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18818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 y="126841"/>
            <a:ext cx="6096000" cy="6186309"/>
          </a:xfrm>
          <a:prstGeom prst="rect">
            <a:avLst/>
          </a:prstGeom>
        </p:spPr>
        <p:txBody>
          <a:bodyPr>
            <a:spAutoFit/>
          </a:bodyPr>
          <a:lstStyle/>
          <a:p>
            <a:pPr fontAlgn="base"/>
            <a:r>
              <a:rPr lang="en-US" sz="1200" b="1" dirty="0">
                <a:latin typeface="Abadi" panose="020B0604020104020204" pitchFamily="34" charset="0"/>
              </a:rPr>
              <a:t>Elder M. Russell Ballard of the Quorum of the Twelve Apostles explained the following about Church disciplinary councils:</a:t>
            </a:r>
          </a:p>
          <a:p>
            <a:pPr fontAlgn="base"/>
            <a:r>
              <a:rPr lang="en-US" sz="1200" dirty="0">
                <a:latin typeface="Abadi" panose="020B0604020104020204" pitchFamily="34" charset="0"/>
              </a:rPr>
              <a:t>“Members sometimes ask why Church disciplinary councils are held. The purpose is threefold: to save the soul of the transgressor, to protect the innocent, and to safeguard the Church’s purity, integrity, and good name.</a:t>
            </a:r>
          </a:p>
          <a:p>
            <a:pPr fontAlgn="base"/>
            <a:r>
              <a:rPr lang="en-US" sz="1200" dirty="0">
                <a:latin typeface="Abadi" panose="020B0604020104020204" pitchFamily="34" charset="0"/>
              </a:rPr>
              <a:t>“The First Presidency has instructed that disciplinary councils </a:t>
            </a:r>
            <a:r>
              <a:rPr lang="en-US" sz="1200" i="1" dirty="0">
                <a:latin typeface="Abadi" panose="020B0604020104020204" pitchFamily="34" charset="0"/>
              </a:rPr>
              <a:t>must </a:t>
            </a:r>
            <a:r>
              <a:rPr lang="en-US" sz="1200" dirty="0">
                <a:latin typeface="Abadi" panose="020B0604020104020204" pitchFamily="34" charset="0"/>
              </a:rPr>
              <a:t>be held in cases of murder, incest, [child abuse (sexual or physical),] or apostasy. A disciplinary council must also be held when a prominent Church leader commits a serious transgression, when the transgressor is a predator who may be a threat to other persons, when the person shows a pattern of repeated serious transgressions, [and] when a serious transgression is widely known. …</a:t>
            </a:r>
          </a:p>
          <a:p>
            <a:pPr fontAlgn="base"/>
            <a:r>
              <a:rPr lang="en-US" sz="1200" dirty="0">
                <a:latin typeface="Abadi" panose="020B0604020104020204" pitchFamily="34" charset="0"/>
              </a:rPr>
              <a:t>“Disciplinary councils may also be convened to consider a member’s standing in the Church following serious transgression such as abortion, transsexual operation, attempted murder, rape, forcible sexual abuse, intentionally inflicting serious physical injuries on others, adultery, fornication, homosexual relations, … spouse abuse, deliberate abandonment of family responsibilities, robbery, burglary, embezzlement, theft, sale of illegal drugs, fraud, perjury, or false swearing. [A disciplinary council may also be convened when a transgressor is guilty of serious deceptive practices, false representations, or other forms of fraud or dishonesty in business transactions.]</a:t>
            </a:r>
          </a:p>
          <a:p>
            <a:pPr fontAlgn="base"/>
            <a:r>
              <a:rPr lang="en-US" sz="1200" dirty="0"/>
              <a:t>“Disciplinary councils are not called to try civil or criminal cases. The decision of a civil court may help determine whether a Church disciplinary council should be convened. However, a civil court’s decision does not dictate the decision of a disciplinary council.</a:t>
            </a:r>
          </a:p>
          <a:p>
            <a:pPr fontAlgn="base"/>
            <a:r>
              <a:rPr lang="en-US" sz="1200" dirty="0"/>
              <a:t>“Disciplinary councils are not held for such things as failure to pay tithing, to obey the Word of Wisdom, to attend church, or to receive home teachers. They are not held because of business failure or nonpayment of debts. They are not designed to settle disputes among members. Nor are they held for members who demand that their names be removed from Church records or [become less active]. …</a:t>
            </a:r>
          </a:p>
          <a:p>
            <a:pPr fontAlgn="base"/>
            <a:r>
              <a:rPr lang="en-US" sz="1200" dirty="0"/>
              <a:t>“A disciplinary council begins with an opening prayer, followed by a statement of the reason for the council being convened. The member is asked to tell in simple and general terms about the transgression and to explain his or her feelings and what steps of repentance he or she has taken. The member may respond to clarifying questions from the leaders. Then he or she is excused, and the leaders counsel together, pray, and reach a decision.</a:t>
            </a:r>
          </a:p>
          <a:p>
            <a:pPr fontAlgn="base"/>
            <a:endParaRPr lang="en-US" sz="1200" b="0" i="0" dirty="0">
              <a:effectLst/>
              <a:latin typeface="Abadi" panose="020B0604020104020204" pitchFamily="34" charset="0"/>
            </a:endParaRPr>
          </a:p>
        </p:txBody>
      </p:sp>
      <p:sp>
        <p:nvSpPr>
          <p:cNvPr id="3" name="Rectangle 2"/>
          <p:cNvSpPr/>
          <p:nvPr/>
        </p:nvSpPr>
        <p:spPr>
          <a:xfrm>
            <a:off x="6246891" y="292501"/>
            <a:ext cx="6096000" cy="6370975"/>
          </a:xfrm>
          <a:prstGeom prst="rect">
            <a:avLst/>
          </a:prstGeom>
        </p:spPr>
        <p:txBody>
          <a:bodyPr>
            <a:spAutoFit/>
          </a:bodyPr>
          <a:lstStyle/>
          <a:p>
            <a:pPr fontAlgn="base"/>
            <a:r>
              <a:rPr lang="en-US" sz="1200" dirty="0">
                <a:latin typeface="Abadi" panose="020B0604020104020204" pitchFamily="34" charset="0"/>
              </a:rPr>
              <a:t>“The council takes into consideration many factors, such as whether temple or marriage covenants have been violated; whether a position of trust or authority has been abused; the repetition, seriousness, and magnitude of the transgression; the age, maturity, and experience of the transgressor; the interests of innocent victims and innocent family members; the time between transgression and confession; whether or not confession was voluntary; and evidence of repentance.</a:t>
            </a:r>
          </a:p>
          <a:p>
            <a:pPr fontAlgn="base"/>
            <a:r>
              <a:rPr lang="en-US" sz="1200" dirty="0">
                <a:latin typeface="Abadi" panose="020B0604020104020204" pitchFamily="34" charset="0"/>
              </a:rPr>
              <a:t>“Those who sit on the council are to keep everything strictly confidential and to handle the matter in a spirit of love. Their objective is not retribution; rather, it is to help the member make the changes necessary to stand clean before God once more.</a:t>
            </a:r>
          </a:p>
          <a:p>
            <a:pPr fontAlgn="base"/>
            <a:r>
              <a:rPr lang="en-US" sz="1200" dirty="0">
                <a:latin typeface="Abadi" panose="020B0604020104020204" pitchFamily="34" charset="0"/>
              </a:rPr>
              <a:t>“Decisions of the council are to be made with inspiration. A council can reach one of four decisions: (1) no action, (2) formal probation, (3) disfellowshipment, or (4) excommunication.</a:t>
            </a:r>
          </a:p>
          <a:p>
            <a:pPr fontAlgn="base"/>
            <a:r>
              <a:rPr lang="en-US" sz="1200" dirty="0">
                <a:latin typeface="Abadi" panose="020B0604020104020204" pitchFamily="34" charset="0"/>
              </a:rPr>
              <a:t>“Even if a transgression has been committed, the council may decide to take </a:t>
            </a:r>
            <a:r>
              <a:rPr lang="en-US" sz="1200" i="1" dirty="0">
                <a:latin typeface="Abadi" panose="020B0604020104020204" pitchFamily="34" charset="0"/>
              </a:rPr>
              <a:t>no action</a:t>
            </a:r>
            <a:r>
              <a:rPr lang="en-US" sz="1200" dirty="0">
                <a:latin typeface="Abadi" panose="020B0604020104020204" pitchFamily="34" charset="0"/>
              </a:rPr>
              <a:t> at that time. (The member would be encouraged to receive further counsel from his or her bishop.)</a:t>
            </a:r>
          </a:p>
          <a:p>
            <a:pPr fontAlgn="base"/>
            <a:r>
              <a:rPr lang="en-US" sz="1200" dirty="0">
                <a:latin typeface="Abadi" panose="020B0604020104020204" pitchFamily="34" charset="0"/>
              </a:rPr>
              <a:t>“</a:t>
            </a:r>
            <a:r>
              <a:rPr lang="en-US" sz="1200" i="1" dirty="0">
                <a:latin typeface="Abadi" panose="020B0604020104020204" pitchFamily="34" charset="0"/>
              </a:rPr>
              <a:t>Formal probation</a:t>
            </a:r>
            <a:r>
              <a:rPr lang="en-US" sz="1200" dirty="0">
                <a:latin typeface="Abadi" panose="020B0604020104020204" pitchFamily="34" charset="0"/>
              </a:rPr>
              <a:t> is a temporary state of discipline, imposed as a means to help the member fully repent. The presiding officer of the council specifies the conditions under which the probation can be terminated. During the probation, the bishop or stake president keeps in close contact to help the individual progress.</a:t>
            </a:r>
          </a:p>
          <a:p>
            <a:pPr fontAlgn="base"/>
            <a:r>
              <a:rPr lang="en-US" sz="1200" dirty="0"/>
              <a:t>“The third decision the council may take is to </a:t>
            </a:r>
            <a:r>
              <a:rPr lang="en-US" sz="1200" i="1" dirty="0"/>
              <a:t>disfellowship</a:t>
            </a:r>
            <a:r>
              <a:rPr lang="en-US" sz="1200" dirty="0"/>
              <a:t> the member. Disfellowshipment is [meant to be] temporary, though not necessarily brief. Disfellowshipped persons retain membership in the Church. They are encouraged to attend public Church meetings, but are not entitled to offer public prayers or to give talks. They may not hold a Church position, take the sacrament, vote in the sustaining of Church officers, hold a temple recommend, or exercise the priesthood. They may, however, pay tithes and offerings and continue to wear temple garments if endowed.</a:t>
            </a:r>
          </a:p>
          <a:p>
            <a:pPr fontAlgn="base"/>
            <a:r>
              <a:rPr lang="en-US" sz="1200" dirty="0"/>
              <a:t>“</a:t>
            </a:r>
            <a:r>
              <a:rPr lang="en-US" sz="1200" i="1" dirty="0"/>
              <a:t>Excommunication</a:t>
            </a:r>
            <a:r>
              <a:rPr lang="en-US" sz="1200" dirty="0"/>
              <a:t> is the most severe judgment a Church disciplinary council can take. Excommunicated persons are no longer members of the Church. Therefore, they are denied the privileges of Church membership, including the wearing of temple garments and the payment of tithes and offerings. They may attend public Church meetings, but, like disfellowshipped persons, their participation in such meetings is limited. Excommunicated persons are encouraged to repent and so live as to qualify for eventual baptism” (“A Chance to Start Over: Church Disciplinary Councils and the Restoration of Blessings,”</a:t>
            </a:r>
            <a:r>
              <a:rPr lang="en-US" sz="1200" i="1" dirty="0"/>
              <a:t> Ensign,</a:t>
            </a:r>
            <a:r>
              <a:rPr lang="en-US" sz="1200" dirty="0"/>
              <a:t> Sept. 1990, 15–16).</a:t>
            </a:r>
          </a:p>
          <a:p>
            <a:pPr fontAlgn="base"/>
            <a:endParaRPr lang="en-US" sz="1200" b="0" i="0" dirty="0">
              <a:effectLst/>
              <a:latin typeface="Abadi" panose="020B0604020104020204" pitchFamily="34" charset="0"/>
            </a:endParaRPr>
          </a:p>
        </p:txBody>
      </p:sp>
    </p:spTree>
    <p:extLst>
      <p:ext uri="{BB962C8B-B14F-4D97-AF65-F5344CB8AC3E}">
        <p14:creationId xmlns:p14="http://schemas.microsoft.com/office/powerpoint/2010/main" val="825750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5" y="146870"/>
            <a:ext cx="6096000" cy="4524315"/>
          </a:xfrm>
          <a:prstGeom prst="rect">
            <a:avLst/>
          </a:prstGeom>
          <a:ln>
            <a:solidFill>
              <a:schemeClr val="tx1"/>
            </a:solidFill>
          </a:ln>
        </p:spPr>
        <p:txBody>
          <a:bodyPr>
            <a:spAutoFit/>
          </a:bodyPr>
          <a:lstStyle/>
          <a:p>
            <a:pPr fontAlgn="base"/>
            <a:r>
              <a:rPr lang="en-US" sz="1200" b="1" dirty="0">
                <a:solidFill>
                  <a:srgbClr val="2F393A"/>
                </a:solidFill>
                <a:latin typeface="Abadi" panose="020B0604020104020204" pitchFamily="34" charset="0"/>
              </a:rPr>
              <a:t>The Prophet Joseph Smith taught</a:t>
            </a:r>
            <a:r>
              <a:rPr lang="en-US" sz="1200" dirty="0">
                <a:solidFill>
                  <a:srgbClr val="2F393A"/>
                </a:solidFill>
                <a:latin typeface="Abadi" panose="020B0604020104020204" pitchFamily="34" charset="0"/>
              </a:rPr>
              <a:t>: “No standing High Council has authority to go into the churches abroad, and regulate the matters thereof, for this belongs to the Twelve. No standing High Council will ever be established only in Zion, or one of her stakes.” (</a:t>
            </a:r>
            <a:r>
              <a:rPr lang="en-US" sz="1200" i="1" dirty="0">
                <a:solidFill>
                  <a:srgbClr val="2F393A"/>
                </a:solidFill>
                <a:latin typeface="Abadi" panose="020B0604020104020204" pitchFamily="34" charset="0"/>
              </a:rPr>
              <a:t>History of the Church,</a:t>
            </a:r>
            <a:r>
              <a:rPr lang="en-US" sz="1200" dirty="0">
                <a:solidFill>
                  <a:srgbClr val="2F393A"/>
                </a:solidFill>
                <a:latin typeface="Abadi" panose="020B0604020104020204" pitchFamily="34" charset="0"/>
              </a:rPr>
              <a:t> 2:220.)</a:t>
            </a:r>
          </a:p>
          <a:p>
            <a:pPr fontAlgn="base"/>
            <a:r>
              <a:rPr lang="en-US" sz="1200" dirty="0">
                <a:solidFill>
                  <a:srgbClr val="2F393A"/>
                </a:solidFill>
                <a:latin typeface="Abadi" panose="020B0604020104020204" pitchFamily="34" charset="0"/>
              </a:rPr>
              <a:t>Later he added: “The High Council had nothing to do with the Twelve, or the decisions of the Twelve. But if the Twelve erred they were accountable only to the General Council of the authorities of the whole Church, according to the revelations.” (</a:t>
            </a:r>
            <a:r>
              <a:rPr lang="en-US" sz="1200" i="1" dirty="0">
                <a:solidFill>
                  <a:srgbClr val="2F393A"/>
                </a:solidFill>
                <a:latin typeface="Abadi" panose="020B0604020104020204" pitchFamily="34" charset="0"/>
              </a:rPr>
              <a:t>History of the Church,</a:t>
            </a:r>
            <a:r>
              <a:rPr lang="en-US" sz="1200" dirty="0">
                <a:solidFill>
                  <a:srgbClr val="2F393A"/>
                </a:solidFill>
                <a:latin typeface="Abadi" panose="020B0604020104020204" pitchFamily="34" charset="0"/>
              </a:rPr>
              <a:t> 2:285.)</a:t>
            </a:r>
          </a:p>
          <a:p>
            <a:pPr fontAlgn="base"/>
            <a:r>
              <a:rPr lang="en-US" sz="1200" dirty="0">
                <a:solidFill>
                  <a:srgbClr val="2F393A"/>
                </a:solidFill>
                <a:latin typeface="Abadi" panose="020B0604020104020204" pitchFamily="34" charset="0"/>
              </a:rPr>
              <a:t>The role of the high council is to assist the presidency in a stake, and the high council fulfills assignments as directed by the stake presidency. In an article on the Melchizedek Priesthood, the function of high councilors was discussed more fully:</a:t>
            </a:r>
          </a:p>
          <a:p>
            <a:pPr fontAlgn="base"/>
            <a:r>
              <a:rPr lang="en-US" sz="1200" dirty="0">
                <a:solidFill>
                  <a:srgbClr val="2F393A"/>
                </a:solidFill>
                <a:latin typeface="Abadi" panose="020B0604020104020204" pitchFamily="34" charset="0"/>
              </a:rPr>
              <a:t>“High councilors play a vital role in the administration of the stake. Figuratively speaking, they constitute the right arm of the stake presidency. The degree to which they are faithful, efficient, and willing to work determines their value to the stake presidency and goes far in determining the progress made by the stake and ward organizations in which they have been called to serve.</a:t>
            </a:r>
          </a:p>
          <a:p>
            <a:pPr fontAlgn="base"/>
            <a:r>
              <a:rPr lang="en-US" sz="1200" dirty="0">
                <a:solidFill>
                  <a:srgbClr val="2F393A"/>
                </a:solidFill>
                <a:latin typeface="Abadi" panose="020B0604020104020204" pitchFamily="34" charset="0"/>
              </a:rPr>
              <a:t>“The duties and assignments of high councilors are very extensive and varied. Such assignments absorb much time in stakes where the stake presidencies fully utilize their high councilors in carrying forward the Church program. Experience has shown that it is wisdom for stake presidencies to make very extensive use of their high councilors, because the progress of the work of the Lord within a stake and the efficiency with which it is carried forward will be determined to a large extent by the use made of high councilors by the stake presidency.” (“Melchizedek Priesthood: Responsibilities of High Councilors,” </a:t>
            </a:r>
            <a:r>
              <a:rPr lang="en-US" sz="1200" i="1" dirty="0">
                <a:solidFill>
                  <a:srgbClr val="2F393A"/>
                </a:solidFill>
                <a:latin typeface="Abadi" panose="020B0604020104020204" pitchFamily="34" charset="0"/>
              </a:rPr>
              <a:t>Improvement Era,</a:t>
            </a:r>
            <a:r>
              <a:rPr lang="en-US" sz="1200" dirty="0">
                <a:solidFill>
                  <a:srgbClr val="2F393A"/>
                </a:solidFill>
                <a:latin typeface="Abadi" panose="020B0604020104020204" pitchFamily="34" charset="0"/>
              </a:rPr>
              <a:t> Feb. 1954, p. 112.)</a:t>
            </a:r>
            <a:endParaRPr lang="en-US" sz="1200" b="0" i="0" dirty="0">
              <a:solidFill>
                <a:srgbClr val="2F393A"/>
              </a:solidFill>
              <a:effectLst/>
              <a:latin typeface="Abadi" panose="020B0604020104020204" pitchFamily="34" charset="0"/>
            </a:endParaRPr>
          </a:p>
        </p:txBody>
      </p:sp>
      <p:sp>
        <p:nvSpPr>
          <p:cNvPr id="3" name="Rectangle 2"/>
          <p:cNvSpPr/>
          <p:nvPr/>
        </p:nvSpPr>
        <p:spPr>
          <a:xfrm>
            <a:off x="6572815" y="185098"/>
            <a:ext cx="5208760" cy="4339650"/>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Informal discipline:</a:t>
            </a:r>
          </a:p>
          <a:p>
            <a:pPr fontAlgn="base"/>
            <a:r>
              <a:rPr lang="en-US" sz="1200" dirty="0">
                <a:solidFill>
                  <a:srgbClr val="2F393A"/>
                </a:solidFill>
                <a:latin typeface="Abadi" panose="020B0604020104020204" pitchFamily="34" charset="0"/>
              </a:rPr>
              <a:t>When a bishop learns of a transgression, usually through the confession of the member involved, he first counsels with the member. When the sin is not grievous, the bishop may decide, through inspiration, that no disciplinary action is needed. He may continue to give counsel and caution, helping the member resist temptation and avoid further transgression.</a:t>
            </a:r>
          </a:p>
          <a:p>
            <a:pPr fontAlgn="base"/>
            <a:r>
              <a:rPr lang="en-US" sz="1200" dirty="0">
                <a:solidFill>
                  <a:srgbClr val="2F393A"/>
                </a:solidFill>
                <a:latin typeface="Abadi" panose="020B0604020104020204" pitchFamily="34" charset="0"/>
              </a:rPr>
              <a:t>Another option the bishop has is to place the member on informal probation, temporarily restricting his privileges as a Church member—such as the right to partake of the sacrament, hold a Church position, or enter the temple. The bishop may ask the member to surrender his temple recommend temporarily. In addition, he may require the member to make specific positive changes in attitude or behavior. No official record is made or kept of informal probation. The bishop maintains close contact with the member and may terminate the probation period when he is prompted to do so.</a:t>
            </a:r>
          </a:p>
          <a:p>
            <a:pPr fontAlgn="base"/>
            <a:r>
              <a:rPr lang="en-US" sz="1200" dirty="0">
                <a:solidFill>
                  <a:srgbClr val="2F393A"/>
                </a:solidFill>
                <a:latin typeface="Abadi" panose="020B0604020104020204" pitchFamily="34" charset="0"/>
              </a:rPr>
              <a:t>In these cases, informal Church discipline may negate the need for formal disciplinary action. Since repentance and reformation are the primary objectives of any Church disciplinary action, the bishop may feel that the person has done or is doing everything necessary to repent and that a disciplinary council would serve no useful purpose.</a:t>
            </a:r>
          </a:p>
          <a:p>
            <a:pPr fontAlgn="base"/>
            <a:endParaRPr lang="en-US" sz="1200" b="0" i="0" dirty="0">
              <a:solidFill>
                <a:srgbClr val="2F393A"/>
              </a:solidFill>
              <a:effectLst/>
              <a:latin typeface="Abadi" panose="020B0604020104020204" pitchFamily="34" charset="0"/>
            </a:endParaRPr>
          </a:p>
          <a:p>
            <a:pPr fontAlgn="base"/>
            <a:r>
              <a:rPr lang="en-US" sz="1200" b="1" dirty="0">
                <a:solidFill>
                  <a:srgbClr val="2F393A"/>
                </a:solidFill>
                <a:latin typeface="Abadi" panose="020B0604020104020204" pitchFamily="34" charset="0"/>
              </a:rPr>
              <a:t>See the full article: Elder M. Russell Ballard </a:t>
            </a:r>
            <a:r>
              <a:rPr lang="en-US" sz="1200" b="1" dirty="0"/>
              <a:t>A Chance to Start Over: Church Disciplinary Councils and the Restoration of Blessings September 1990 Ensign</a:t>
            </a:r>
          </a:p>
          <a:p>
            <a:pPr fontAlgn="base"/>
            <a:endParaRPr lang="en-US" sz="1200" b="0" i="0" dirty="0">
              <a:solidFill>
                <a:srgbClr val="2F393A"/>
              </a:solidFill>
              <a:effectLst/>
              <a:latin typeface="Abadi" panose="020B0604020104020204" pitchFamily="34" charset="0"/>
            </a:endParaRPr>
          </a:p>
        </p:txBody>
      </p:sp>
    </p:spTree>
    <p:extLst>
      <p:ext uri="{BB962C8B-B14F-4D97-AF65-F5344CB8AC3E}">
        <p14:creationId xmlns:p14="http://schemas.microsoft.com/office/powerpoint/2010/main" val="345736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8DF053-0704-42C4-AFCF-C5E6E2F1E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96707" y="797510"/>
            <a:ext cx="5178581" cy="5262979"/>
          </a:xfrm>
          <a:prstGeom prst="rect">
            <a:avLst/>
          </a:prstGeom>
          <a:noFill/>
        </p:spPr>
        <p:txBody>
          <a:bodyPr wrap="square" rtlCol="0">
            <a:spAutoFit/>
          </a:bodyPr>
          <a:lstStyle/>
          <a:p>
            <a:pPr fontAlgn="base"/>
            <a:r>
              <a:rPr lang="en-US" dirty="0">
                <a:solidFill>
                  <a:schemeClr val="bg1"/>
                </a:solidFill>
              </a:rPr>
              <a:t>“Some years ago … I served as a stake president. We had a very grievous case that had to come before the high council and the stake presidency that resulted in the excommunication of a man who had harmed a lovely young girl. </a:t>
            </a:r>
          </a:p>
          <a:p>
            <a:pPr fontAlgn="base"/>
            <a:endParaRPr lang="en-US" dirty="0">
              <a:solidFill>
                <a:schemeClr val="bg1"/>
              </a:solidFill>
            </a:endParaRPr>
          </a:p>
          <a:p>
            <a:pPr fontAlgn="base"/>
            <a:r>
              <a:rPr lang="en-US" dirty="0">
                <a:solidFill>
                  <a:schemeClr val="bg1"/>
                </a:solidFill>
              </a:rPr>
              <a:t>After a nearly all-night session that resulted in that action, I went to my office rather weary the next morning and was confronted by a brother of this man whom we [met with in council] the night before. </a:t>
            </a:r>
          </a:p>
          <a:p>
            <a:pPr fontAlgn="base"/>
            <a:endParaRPr lang="en-US" dirty="0">
              <a:solidFill>
                <a:schemeClr val="bg1"/>
              </a:solidFill>
            </a:endParaRPr>
          </a:p>
          <a:p>
            <a:pPr fontAlgn="base"/>
            <a:r>
              <a:rPr lang="en-US" dirty="0">
                <a:solidFill>
                  <a:schemeClr val="bg1"/>
                </a:solidFill>
              </a:rPr>
              <a:t>This man said, ‘I want to tell you that my brother wasn’t guilty of what you charged him with.’</a:t>
            </a:r>
          </a:p>
          <a:p>
            <a:pPr fontAlgn="base"/>
            <a:endParaRPr lang="en-US" dirty="0">
              <a:solidFill>
                <a:schemeClr val="bg1"/>
              </a:solidFill>
            </a:endParaRPr>
          </a:p>
          <a:p>
            <a:pPr fontAlgn="base"/>
            <a:r>
              <a:rPr lang="en-US" dirty="0">
                <a:solidFill>
                  <a:schemeClr val="bg1"/>
                </a:solidFill>
              </a:rPr>
              <a:t>“‘How do you know he wasn’t guilty?’ I asked.</a:t>
            </a:r>
          </a:p>
          <a:p>
            <a:pPr fontAlgn="base"/>
            <a:endParaRPr lang="en-US" dirty="0">
              <a:solidFill>
                <a:schemeClr val="bg1"/>
              </a:solidFill>
            </a:endParaRPr>
          </a:p>
          <a:p>
            <a:pPr fontAlgn="base"/>
            <a:r>
              <a:rPr lang="en-US" dirty="0">
                <a:solidFill>
                  <a:schemeClr val="bg1"/>
                </a:solidFill>
              </a:rPr>
              <a:t>“‘Because I prayed, and the Lord told me he was innocent,’ the man answered.” </a:t>
            </a:r>
          </a:p>
          <a:p>
            <a:pPr fontAlgn="base"/>
            <a:r>
              <a:rPr lang="en-US" sz="1200" dirty="0">
                <a:solidFill>
                  <a:schemeClr val="bg1"/>
                </a:solidFill>
              </a:rPr>
              <a:t>President Harold B. Lee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2735" y="375629"/>
            <a:ext cx="940815" cy="1186472"/>
          </a:xfrm>
          <a:prstGeom prst="rect">
            <a:avLst/>
          </a:prstGeom>
        </p:spPr>
      </p:pic>
      <p:sp>
        <p:nvSpPr>
          <p:cNvPr id="8" name="Rectangle 7"/>
          <p:cNvSpPr/>
          <p:nvPr/>
        </p:nvSpPr>
        <p:spPr>
          <a:xfrm>
            <a:off x="5872681" y="4736707"/>
            <a:ext cx="6096000" cy="1815882"/>
          </a:xfrm>
          <a:prstGeom prst="rect">
            <a:avLst/>
          </a:prstGeom>
        </p:spPr>
        <p:txBody>
          <a:bodyPr>
            <a:spAutoFit/>
          </a:bodyPr>
          <a:lstStyle/>
          <a:p>
            <a:pPr fontAlgn="base"/>
            <a:r>
              <a:rPr lang="en-US" sz="2800" b="0" i="0" dirty="0">
                <a:solidFill>
                  <a:srgbClr val="FFFF00"/>
                </a:solidFill>
                <a:effectLst/>
                <a:latin typeface="Abadi" panose="020B0604020104020204" pitchFamily="34" charset="0"/>
              </a:rPr>
              <a:t>In your opinion, how could the man have received an answer contrary to the decision made by the stake presidency and high council?</a:t>
            </a:r>
          </a:p>
        </p:txBody>
      </p:sp>
      <p:pic>
        <p:nvPicPr>
          <p:cNvPr id="11" name="Picture 10">
            <a:extLst>
              <a:ext uri="{FF2B5EF4-FFF2-40B4-BE49-F238E27FC236}">
                <a16:creationId xmlns:a16="http://schemas.microsoft.com/office/drawing/2014/main" id="{5D8F6CA1-2BF8-974C-AF4E-FBD97A729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481" y="1735980"/>
            <a:ext cx="2256718" cy="2256718"/>
          </a:xfrm>
          <a:prstGeom prst="rect">
            <a:avLst/>
          </a:prstGeom>
        </p:spPr>
      </p:pic>
    </p:spTree>
    <p:extLst>
      <p:ext uri="{BB962C8B-B14F-4D97-AF65-F5344CB8AC3E}">
        <p14:creationId xmlns:p14="http://schemas.microsoft.com/office/powerpoint/2010/main" val="25033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51710B-F217-4229-8E78-D1C78103E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Anciently-- Order of Heaven</a:t>
            </a:r>
          </a:p>
        </p:txBody>
      </p:sp>
      <p:sp>
        <p:nvSpPr>
          <p:cNvPr id="8" name="Rectangle 7"/>
          <p:cNvSpPr/>
          <p:nvPr/>
        </p:nvSpPr>
        <p:spPr>
          <a:xfrm>
            <a:off x="446640" y="1408540"/>
            <a:ext cx="4624808" cy="1754326"/>
          </a:xfrm>
          <a:prstGeom prst="rect">
            <a:avLst/>
          </a:prstGeom>
        </p:spPr>
        <p:txBody>
          <a:bodyPr wrap="square">
            <a:spAutoFit/>
          </a:bodyPr>
          <a:lstStyle/>
          <a:p>
            <a:r>
              <a:rPr lang="en-US" dirty="0">
                <a:solidFill>
                  <a:schemeClr val="bg1"/>
                </a:solidFill>
              </a:rPr>
              <a:t>Jerusalem was the seat of the Church Council</a:t>
            </a:r>
          </a:p>
          <a:p>
            <a:endParaRPr lang="en-US" dirty="0">
              <a:solidFill>
                <a:schemeClr val="bg1"/>
              </a:solidFill>
            </a:endParaRPr>
          </a:p>
          <a:p>
            <a:r>
              <a:rPr lang="en-US" dirty="0">
                <a:solidFill>
                  <a:schemeClr val="bg1"/>
                </a:solidFill>
              </a:rPr>
              <a:t>Peter was appointed by the voice of the Savior</a:t>
            </a:r>
          </a:p>
          <a:p>
            <a:endParaRPr lang="en-US" dirty="0">
              <a:solidFill>
                <a:schemeClr val="bg1"/>
              </a:solidFill>
            </a:endParaRPr>
          </a:p>
          <a:p>
            <a:r>
              <a:rPr lang="en-US" dirty="0">
                <a:solidFill>
                  <a:schemeClr val="bg1"/>
                </a:solidFill>
              </a:rPr>
              <a:t>Peter was the president of the Council and held the keys to the Kingdom of God on the earth</a:t>
            </a:r>
          </a:p>
        </p:txBody>
      </p:sp>
      <p:sp>
        <p:nvSpPr>
          <p:cNvPr id="9" name="Rectangle 8"/>
          <p:cNvSpPr/>
          <p:nvPr/>
        </p:nvSpPr>
        <p:spPr>
          <a:xfrm>
            <a:off x="6907053" y="1819661"/>
            <a:ext cx="4932527" cy="4247317"/>
          </a:xfrm>
          <a:prstGeom prst="rect">
            <a:avLst/>
          </a:prstGeom>
        </p:spPr>
        <p:txBody>
          <a:bodyPr wrap="square">
            <a:spAutoFit/>
          </a:bodyPr>
          <a:lstStyle/>
          <a:p>
            <a:r>
              <a:rPr lang="en-US" dirty="0">
                <a:solidFill>
                  <a:schemeClr val="bg1"/>
                </a:solidFill>
              </a:rPr>
              <a:t>“It was not the order of heaven in ancient councils to plead for and against the guilty as in our judicial courts (so called) but that every councilor when he arose to speak, should speak precisely according to evidence and according to the teaching of the Spirit of the Lord, that no councilor should attempt to screen the guilty when his guilt was manifest.</a:t>
            </a:r>
          </a:p>
          <a:p>
            <a:endParaRPr lang="en-US" dirty="0">
              <a:solidFill>
                <a:schemeClr val="bg1"/>
              </a:solidFill>
            </a:endParaRPr>
          </a:p>
          <a:p>
            <a:r>
              <a:rPr lang="en-US" dirty="0">
                <a:solidFill>
                  <a:schemeClr val="bg1"/>
                </a:solidFill>
              </a:rPr>
              <a:t>That the person accused before the High Council had a right to one half the members of the council to plead his cause, in order that his case might be fairly presented before the president that a decision might be rendered according to truth and righteousness. </a:t>
            </a:r>
          </a:p>
          <a:p>
            <a:r>
              <a:rPr lang="en-US" sz="1200" dirty="0">
                <a:solidFill>
                  <a:schemeClr val="bg1"/>
                </a:solidFill>
              </a:rPr>
              <a:t>Kirtland Council Minute Book (24-25</a:t>
            </a:r>
            <a:r>
              <a:rPr lang="en-US" dirty="0">
                <a:solidFill>
                  <a:schemeClr val="bg1"/>
                </a:solidFill>
              </a:rPr>
              <a:t>)</a:t>
            </a:r>
          </a:p>
        </p:txBody>
      </p:sp>
      <p:pic>
        <p:nvPicPr>
          <p:cNvPr id="10" name="Picture 9">
            <a:extLst>
              <a:ext uri="{FF2B5EF4-FFF2-40B4-BE49-F238E27FC236}">
                <a16:creationId xmlns:a16="http://schemas.microsoft.com/office/drawing/2014/main" id="{159D961C-8CD9-480C-BBCA-B4D9B4CB6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82" y="3349348"/>
            <a:ext cx="1800225" cy="2533650"/>
          </a:xfrm>
          <a:prstGeom prst="rect">
            <a:avLst/>
          </a:prstGeom>
        </p:spPr>
      </p:pic>
      <p:pic>
        <p:nvPicPr>
          <p:cNvPr id="13" name="Picture 12">
            <a:extLst>
              <a:ext uri="{FF2B5EF4-FFF2-40B4-BE49-F238E27FC236}">
                <a16:creationId xmlns:a16="http://schemas.microsoft.com/office/drawing/2014/main" id="{AB969F48-9B5C-4D3E-9AC5-9336FB091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021" y="3349348"/>
            <a:ext cx="2209800" cy="3048000"/>
          </a:xfrm>
          <a:prstGeom prst="rect">
            <a:avLst/>
          </a:prstGeom>
        </p:spPr>
      </p:pic>
    </p:spTree>
    <p:extLst>
      <p:ext uri="{BB962C8B-B14F-4D97-AF65-F5344CB8AC3E}">
        <p14:creationId xmlns:p14="http://schemas.microsoft.com/office/powerpoint/2010/main" val="379962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8B4AE30-1E44-423E-BD76-EFFCF0F97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 High Council</a:t>
            </a:r>
          </a:p>
        </p:txBody>
      </p:sp>
      <p:sp>
        <p:nvSpPr>
          <p:cNvPr id="8" name="Rectangle 7"/>
          <p:cNvSpPr/>
          <p:nvPr/>
        </p:nvSpPr>
        <p:spPr>
          <a:xfrm>
            <a:off x="446640" y="1408540"/>
            <a:ext cx="4624808" cy="1477328"/>
          </a:xfrm>
          <a:prstGeom prst="rect">
            <a:avLst/>
          </a:prstGeom>
        </p:spPr>
        <p:txBody>
          <a:bodyPr wrap="square">
            <a:spAutoFit/>
          </a:bodyPr>
          <a:lstStyle/>
          <a:p>
            <a:r>
              <a:rPr lang="en-US" dirty="0">
                <a:solidFill>
                  <a:schemeClr val="bg1"/>
                </a:solidFill>
              </a:rPr>
              <a:t>A group of 12 high priests presided over by “one or three presidents.”</a:t>
            </a:r>
          </a:p>
          <a:p>
            <a:endParaRPr lang="en-US" dirty="0">
              <a:solidFill>
                <a:schemeClr val="bg1"/>
              </a:solidFill>
            </a:endParaRPr>
          </a:p>
          <a:p>
            <a:r>
              <a:rPr lang="en-US" dirty="0">
                <a:solidFill>
                  <a:schemeClr val="bg1"/>
                </a:solidFill>
              </a:rPr>
              <a:t>In the Church today, a stake president and his counselors preside over a high council.</a:t>
            </a:r>
          </a:p>
        </p:txBody>
      </p:sp>
      <p:sp>
        <p:nvSpPr>
          <p:cNvPr id="9" name="Rectangle 8"/>
          <p:cNvSpPr/>
          <p:nvPr/>
        </p:nvSpPr>
        <p:spPr>
          <a:xfrm>
            <a:off x="5871172" y="2854410"/>
            <a:ext cx="6096000" cy="2862322"/>
          </a:xfrm>
          <a:prstGeom prst="rect">
            <a:avLst/>
          </a:prstGeom>
        </p:spPr>
        <p:txBody>
          <a:bodyPr>
            <a:spAutoFit/>
          </a:bodyPr>
          <a:lstStyle/>
          <a:p>
            <a:r>
              <a:rPr lang="en-US" dirty="0">
                <a:solidFill>
                  <a:schemeClr val="bg1"/>
                </a:solidFill>
              </a:rPr>
              <a:t>Kirtland Days:</a:t>
            </a:r>
          </a:p>
          <a:p>
            <a:endParaRPr lang="en-US" dirty="0">
              <a:solidFill>
                <a:schemeClr val="bg1"/>
              </a:solidFill>
            </a:endParaRPr>
          </a:p>
          <a:p>
            <a:r>
              <a:rPr lang="en-US" dirty="0">
                <a:solidFill>
                  <a:schemeClr val="bg1"/>
                </a:solidFill>
              </a:rPr>
              <a:t>It had general jurisdiction in Kirtland, Ohio, and the surrounding areas and was presided over by the First Presidency. </a:t>
            </a:r>
          </a:p>
          <a:p>
            <a:endParaRPr lang="en-US" dirty="0">
              <a:solidFill>
                <a:schemeClr val="bg1"/>
              </a:solidFill>
            </a:endParaRPr>
          </a:p>
          <a:p>
            <a:r>
              <a:rPr lang="en-US" dirty="0">
                <a:solidFill>
                  <a:schemeClr val="bg1"/>
                </a:solidFill>
              </a:rPr>
              <a:t>However, as Church membership increased, stakes were organized and stake presidencies and high councils were called to administer the Church within their individual stake boundaries.</a:t>
            </a:r>
          </a:p>
        </p:txBody>
      </p:sp>
      <p:pic>
        <p:nvPicPr>
          <p:cNvPr id="11" name="Picture 10">
            <a:extLst>
              <a:ext uri="{FF2B5EF4-FFF2-40B4-BE49-F238E27FC236}">
                <a16:creationId xmlns:a16="http://schemas.microsoft.com/office/drawing/2014/main" id="{C708DD25-D15C-4F3E-8AA7-B88D834E1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505" y="3072350"/>
            <a:ext cx="4029805" cy="3072650"/>
          </a:xfrm>
          <a:prstGeom prst="rect">
            <a:avLst/>
          </a:prstGeom>
        </p:spPr>
      </p:pic>
    </p:spTree>
    <p:extLst>
      <p:ext uri="{BB962C8B-B14F-4D97-AF65-F5344CB8AC3E}">
        <p14:creationId xmlns:p14="http://schemas.microsoft.com/office/powerpoint/2010/main" val="34798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C558C84-8209-4142-991B-31D4FC63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Necessity of Prayer</a:t>
            </a:r>
          </a:p>
        </p:txBody>
      </p:sp>
      <p:sp>
        <p:nvSpPr>
          <p:cNvPr id="8" name="Rectangle 7"/>
          <p:cNvSpPr/>
          <p:nvPr/>
        </p:nvSpPr>
        <p:spPr>
          <a:xfrm>
            <a:off x="446640" y="1408540"/>
            <a:ext cx="4743546" cy="923330"/>
          </a:xfrm>
          <a:prstGeom prst="rect">
            <a:avLst/>
          </a:prstGeom>
        </p:spPr>
        <p:txBody>
          <a:bodyPr wrap="square">
            <a:spAutoFit/>
          </a:bodyPr>
          <a:lstStyle/>
          <a:p>
            <a:r>
              <a:rPr lang="en-US" dirty="0">
                <a:solidFill>
                  <a:schemeClr val="bg1"/>
                </a:solidFill>
              </a:rPr>
              <a:t>“that the Spirit might be given, that the things of the Spirit might be judged thereby, because the carnal mind cannot discern the things of God.” </a:t>
            </a:r>
          </a:p>
        </p:txBody>
      </p:sp>
      <p:sp>
        <p:nvSpPr>
          <p:cNvPr id="10" name="Rectangle 9"/>
          <p:cNvSpPr/>
          <p:nvPr/>
        </p:nvSpPr>
        <p:spPr>
          <a:xfrm>
            <a:off x="6400801" y="3683047"/>
            <a:ext cx="4624808" cy="2215991"/>
          </a:xfrm>
          <a:prstGeom prst="rect">
            <a:avLst/>
          </a:prstGeom>
        </p:spPr>
        <p:txBody>
          <a:bodyPr wrap="square">
            <a:spAutoFit/>
          </a:bodyPr>
          <a:lstStyle/>
          <a:p>
            <a:r>
              <a:rPr lang="en-US" dirty="0">
                <a:solidFill>
                  <a:schemeClr val="bg1"/>
                </a:solidFill>
              </a:rPr>
              <a:t>“The minutes were read three times, and unanimously adopted and received for a form and constitution of the High Council of the Church of Christ hereafter; with this provision, that if the President should hereafter discover anything lacking in the same, he should be privileged to supply it.” </a:t>
            </a:r>
          </a:p>
          <a:p>
            <a:r>
              <a:rPr lang="en-US" sz="1200" dirty="0">
                <a:solidFill>
                  <a:schemeClr val="bg1"/>
                </a:solidFill>
              </a:rPr>
              <a:t>Prophet Joseph Smith</a:t>
            </a:r>
          </a:p>
        </p:txBody>
      </p:sp>
      <p:pic>
        <p:nvPicPr>
          <p:cNvPr id="9" name="Picture 8">
            <a:extLst>
              <a:ext uri="{FF2B5EF4-FFF2-40B4-BE49-F238E27FC236}">
                <a16:creationId xmlns:a16="http://schemas.microsoft.com/office/drawing/2014/main" id="{02AEDEC1-695A-4F77-8C27-CC604E8AB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470" y="2752476"/>
            <a:ext cx="4826000" cy="3225800"/>
          </a:xfrm>
          <a:prstGeom prst="rect">
            <a:avLst/>
          </a:prstGeom>
        </p:spPr>
      </p:pic>
      <p:pic>
        <p:nvPicPr>
          <p:cNvPr id="13" name="Picture 12">
            <a:extLst>
              <a:ext uri="{FF2B5EF4-FFF2-40B4-BE49-F238E27FC236}">
                <a16:creationId xmlns:a16="http://schemas.microsoft.com/office/drawing/2014/main" id="{58B66C5C-DFD9-48D5-88F9-298EFDFCE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1816" y="1331745"/>
            <a:ext cx="3048000" cy="2000250"/>
          </a:xfrm>
          <a:prstGeom prst="rect">
            <a:avLst/>
          </a:prstGeom>
        </p:spPr>
      </p:pic>
    </p:spTree>
    <p:extLst>
      <p:ext uri="{BB962C8B-B14F-4D97-AF65-F5344CB8AC3E}">
        <p14:creationId xmlns:p14="http://schemas.microsoft.com/office/powerpoint/2010/main" val="25028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4237AE7-F156-44DF-9E01-C2B69B21CE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102:1  </a:t>
            </a:r>
            <a:r>
              <a:rPr lang="en-US" sz="1200" dirty="0">
                <a:solidFill>
                  <a:schemeClr val="bg1"/>
                </a:solidFill>
              </a:rPr>
              <a:t>Prophet Joseph Smith</a:t>
            </a: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Being Prepared To Sit On A Council</a:t>
            </a:r>
          </a:p>
        </p:txBody>
      </p:sp>
      <p:sp>
        <p:nvSpPr>
          <p:cNvPr id="8" name="Rectangle 7"/>
          <p:cNvSpPr/>
          <p:nvPr/>
        </p:nvSpPr>
        <p:spPr>
          <a:xfrm>
            <a:off x="446640" y="1408540"/>
            <a:ext cx="4624808" cy="2031325"/>
          </a:xfrm>
          <a:prstGeom prst="rect">
            <a:avLst/>
          </a:prstGeom>
        </p:spPr>
        <p:txBody>
          <a:bodyPr wrap="square">
            <a:spAutoFit/>
          </a:bodyPr>
          <a:lstStyle/>
          <a:p>
            <a:r>
              <a:rPr lang="en-US" dirty="0">
                <a:solidFill>
                  <a:schemeClr val="bg1"/>
                </a:solidFill>
              </a:rPr>
              <a:t>“Our acts are recorded, and at a future day they will be laid before us, and if we should fail to judge right and injure our fellow-beings, they may there, perhaps, condemn us; there they are of great consequence, and to me the consequence appears to be of force, beyond anything which I am able to express. </a:t>
            </a:r>
          </a:p>
        </p:txBody>
      </p:sp>
      <p:sp>
        <p:nvSpPr>
          <p:cNvPr id="3" name="Rectangle 2"/>
          <p:cNvSpPr/>
          <p:nvPr/>
        </p:nvSpPr>
        <p:spPr>
          <a:xfrm>
            <a:off x="5344732" y="4706693"/>
            <a:ext cx="6269356" cy="1569660"/>
          </a:xfrm>
          <a:prstGeom prst="rect">
            <a:avLst/>
          </a:prstGeom>
        </p:spPr>
        <p:txBody>
          <a:bodyPr wrap="square">
            <a:spAutoFit/>
          </a:bodyPr>
          <a:lstStyle/>
          <a:p>
            <a:r>
              <a:rPr lang="en-US" sz="2400" dirty="0">
                <a:solidFill>
                  <a:schemeClr val="bg1"/>
                </a:solidFill>
              </a:rPr>
              <a:t>“Ask yourselves, brethren, how much you have exercised yourselves in prayer since you heard of this council; and if you are now prepared to sit in council upon the soul of your brother.”</a:t>
            </a:r>
          </a:p>
        </p:txBody>
      </p:sp>
      <p:pic>
        <p:nvPicPr>
          <p:cNvPr id="9" name="Picture 8">
            <a:extLst>
              <a:ext uri="{FF2B5EF4-FFF2-40B4-BE49-F238E27FC236}">
                <a16:creationId xmlns:a16="http://schemas.microsoft.com/office/drawing/2014/main" id="{A6BA38EC-4238-41F1-8446-0C608FADD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003" y="1562821"/>
            <a:ext cx="4543425" cy="2562225"/>
          </a:xfrm>
          <a:prstGeom prst="rect">
            <a:avLst/>
          </a:prstGeom>
        </p:spPr>
      </p:pic>
    </p:spTree>
    <p:extLst>
      <p:ext uri="{BB962C8B-B14F-4D97-AF65-F5344CB8AC3E}">
        <p14:creationId xmlns:p14="http://schemas.microsoft.com/office/powerpoint/2010/main" val="3930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1670362-7016-4E3F-90C0-2A020B301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 </a:t>
            </a:r>
            <a:r>
              <a:rPr lang="en-US" sz="1200" dirty="0">
                <a:solidFill>
                  <a:schemeClr val="bg1"/>
                </a:solidFill>
              </a:rPr>
              <a:t>President Harold B. Lee</a:t>
            </a:r>
          </a:p>
        </p:txBody>
      </p:sp>
      <p:sp>
        <p:nvSpPr>
          <p:cNvPr id="7" name="TextBox 6"/>
          <p:cNvSpPr txBox="1"/>
          <p:nvPr/>
        </p:nvSpPr>
        <p:spPr>
          <a:xfrm>
            <a:off x="224827" y="206395"/>
            <a:ext cx="11742345"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Purpose of High Council</a:t>
            </a:r>
          </a:p>
        </p:txBody>
      </p:sp>
      <p:grpSp>
        <p:nvGrpSpPr>
          <p:cNvPr id="20" name="Group 19"/>
          <p:cNvGrpSpPr/>
          <p:nvPr/>
        </p:nvGrpSpPr>
        <p:grpSpPr>
          <a:xfrm>
            <a:off x="403857" y="1222058"/>
            <a:ext cx="4591924" cy="4641390"/>
            <a:chOff x="5772786" y="1408540"/>
            <a:chExt cx="4591924" cy="4641390"/>
          </a:xfrm>
        </p:grpSpPr>
        <p:grpSp>
          <p:nvGrpSpPr>
            <p:cNvPr id="19" name="Group 18"/>
            <p:cNvGrpSpPr/>
            <p:nvPr/>
          </p:nvGrpSpPr>
          <p:grpSpPr>
            <a:xfrm>
              <a:off x="5772786" y="1408540"/>
              <a:ext cx="4591924" cy="4641390"/>
              <a:chOff x="4696932" y="1257592"/>
              <a:chExt cx="4591924" cy="4641390"/>
            </a:xfrm>
          </p:grpSpPr>
          <p:grpSp>
            <p:nvGrpSpPr>
              <p:cNvPr id="18" name="Group 17"/>
              <p:cNvGrpSpPr/>
              <p:nvPr/>
            </p:nvGrpSpPr>
            <p:grpSpPr>
              <a:xfrm>
                <a:off x="4696932" y="1625824"/>
                <a:ext cx="4591924" cy="4273158"/>
                <a:chOff x="4678825" y="1408540"/>
                <a:chExt cx="4591924" cy="4273158"/>
              </a:xfrm>
            </p:grpSpPr>
            <p:pic>
              <p:nvPicPr>
                <p:cNvPr id="9" name="Picture 6" descr="http://www.antiqueframes.eu/antique-picture-frames/immagini/067-gate-mirror-frames.jpg"/>
                <p:cNvPicPr>
                  <a:picLocks noChangeAspect="1" noChangeArrowheads="1"/>
                </p:cNvPicPr>
                <p:nvPr/>
              </p:nvPicPr>
              <p:blipFill>
                <a:blip r:embed="rId3" cstate="print"/>
                <a:srcRect/>
                <a:stretch>
                  <a:fillRect/>
                </a:stretch>
              </p:blipFill>
              <p:spPr bwMode="auto">
                <a:xfrm rot="16200000">
                  <a:off x="5334182" y="1745131"/>
                  <a:ext cx="3281210" cy="4591924"/>
                </a:xfrm>
                <a:prstGeom prst="rect">
                  <a:avLst/>
                </a:prstGeom>
                <a:noFill/>
              </p:spPr>
            </p:pic>
            <p:cxnSp>
              <p:nvCxnSpPr>
                <p:cNvPr id="11" name="Straight Connector 10"/>
                <p:cNvCxnSpPr/>
                <p:nvPr/>
              </p:nvCxnSpPr>
              <p:spPr>
                <a:xfrm flipV="1">
                  <a:off x="5721790" y="1408540"/>
                  <a:ext cx="1131683"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853473" y="1408540"/>
                  <a:ext cx="1213165" cy="9919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621100" y="1257592"/>
                <a:ext cx="464745" cy="620163"/>
                <a:chOff x="2335794" y="2688879"/>
                <a:chExt cx="464745" cy="620163"/>
              </a:xfrm>
            </p:grpSpPr>
            <p:sp>
              <p:nvSpPr>
                <p:cNvPr id="15" name="Oval 14"/>
                <p:cNvSpPr/>
                <p:nvPr/>
              </p:nvSpPr>
              <p:spPr>
                <a:xfrm>
                  <a:off x="2335794" y="2688879"/>
                  <a:ext cx="464745" cy="2444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387096" y="2811101"/>
                  <a:ext cx="362139" cy="49794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Rectangle 5"/>
            <p:cNvSpPr/>
            <p:nvPr/>
          </p:nvSpPr>
          <p:spPr>
            <a:xfrm>
              <a:off x="6484313" y="3715215"/>
              <a:ext cx="3196028" cy="1200329"/>
            </a:xfrm>
            <a:prstGeom prst="rect">
              <a:avLst/>
            </a:prstGeom>
          </p:spPr>
          <p:txBody>
            <a:bodyPr wrap="square">
              <a:spAutoFit/>
            </a:bodyPr>
            <a:lstStyle/>
            <a:p>
              <a:pPr algn="ctr"/>
              <a:r>
                <a:rPr lang="en-US" b="1" i="1" dirty="0">
                  <a:solidFill>
                    <a:schemeClr val="bg1"/>
                  </a:solidFill>
                  <a:effectLst/>
                  <a:latin typeface="Abadi" panose="020B0604020104020204" pitchFamily="34" charset="0"/>
                </a:rPr>
                <a:t>A high council is appointed by revelation to settle important difficulties that arise in the Church.</a:t>
              </a:r>
              <a:endParaRPr lang="en-US" dirty="0">
                <a:solidFill>
                  <a:schemeClr val="bg1"/>
                </a:solidFill>
              </a:endParaRPr>
            </a:p>
          </p:txBody>
        </p:sp>
      </p:grpSp>
      <p:sp>
        <p:nvSpPr>
          <p:cNvPr id="22" name="Rectangle 21"/>
          <p:cNvSpPr/>
          <p:nvPr/>
        </p:nvSpPr>
        <p:spPr>
          <a:xfrm>
            <a:off x="5443095" y="1590290"/>
            <a:ext cx="5207475" cy="2308324"/>
          </a:xfrm>
          <a:prstGeom prst="rect">
            <a:avLst/>
          </a:prstGeom>
        </p:spPr>
        <p:txBody>
          <a:bodyPr wrap="square">
            <a:spAutoFit/>
          </a:bodyPr>
          <a:lstStyle/>
          <a:p>
            <a:r>
              <a:rPr lang="en-US" b="0" i="0" dirty="0">
                <a:solidFill>
                  <a:schemeClr val="bg1"/>
                </a:solidFill>
                <a:effectLst/>
                <a:latin typeface="Abadi" panose="020B0604020104020204" pitchFamily="34" charset="0"/>
              </a:rPr>
              <a:t>“The most serious transgressions, such as serious violations of civil law, spouse abuse, child abuse, adultery, fornication, rape, and incest, often require formal Church discipline.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Formal Church discipline may include restriction of Church membership privileges or loss of Church membership. …</a:t>
            </a:r>
            <a:endParaRPr lang="en-US" dirty="0">
              <a:solidFill>
                <a:schemeClr val="bg1"/>
              </a:solidFill>
            </a:endParaRPr>
          </a:p>
        </p:txBody>
      </p:sp>
      <p:pic>
        <p:nvPicPr>
          <p:cNvPr id="8" name="Picture 7">
            <a:extLst>
              <a:ext uri="{FF2B5EF4-FFF2-40B4-BE49-F238E27FC236}">
                <a16:creationId xmlns:a16="http://schemas.microsoft.com/office/drawing/2014/main" id="{10DE9CE3-DB2B-4F78-A991-00B90657C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0972" y="3702503"/>
            <a:ext cx="2009775" cy="2733675"/>
          </a:xfrm>
          <a:prstGeom prst="rect">
            <a:avLst/>
          </a:prstGeom>
        </p:spPr>
      </p:pic>
    </p:spTree>
    <p:extLst>
      <p:ext uri="{BB962C8B-B14F-4D97-AF65-F5344CB8AC3E}">
        <p14:creationId xmlns:p14="http://schemas.microsoft.com/office/powerpoint/2010/main" val="329263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C9E8FAC-814E-4D8D-89FE-A877F7ACC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4" name="Frame 3"/>
          <p:cNvSpPr/>
          <p:nvPr/>
        </p:nvSpPr>
        <p:spPr>
          <a:xfrm>
            <a:off x="0" y="0"/>
            <a:ext cx="12192000" cy="6858000"/>
          </a:xfrm>
          <a:prstGeom prst="frame">
            <a:avLst>
              <a:gd name="adj1" fmla="val 3259"/>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4827" y="6251512"/>
            <a:ext cx="4846621" cy="369332"/>
          </a:xfrm>
          <a:prstGeom prst="rect">
            <a:avLst/>
          </a:prstGeom>
          <a:noFill/>
        </p:spPr>
        <p:txBody>
          <a:bodyPr wrap="square" rtlCol="0">
            <a:spAutoFit/>
          </a:bodyPr>
          <a:lstStyle/>
          <a:p>
            <a:r>
              <a:rPr lang="en-US" dirty="0">
                <a:solidFill>
                  <a:schemeClr val="bg1"/>
                </a:solidFill>
              </a:rPr>
              <a:t>D&amp;C 102:2, 5 </a:t>
            </a:r>
            <a:r>
              <a:rPr lang="en-US" sz="1200" dirty="0">
                <a:solidFill>
                  <a:schemeClr val="bg1"/>
                </a:solidFill>
              </a:rPr>
              <a:t>True to the Faith</a:t>
            </a:r>
          </a:p>
        </p:txBody>
      </p:sp>
      <p:sp>
        <p:nvSpPr>
          <p:cNvPr id="7" name="TextBox 6"/>
          <p:cNvSpPr txBox="1"/>
          <p:nvPr/>
        </p:nvSpPr>
        <p:spPr>
          <a:xfrm>
            <a:off x="224827" y="206395"/>
            <a:ext cx="11742345"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Council—Voice of the Council</a:t>
            </a:r>
          </a:p>
        </p:txBody>
      </p:sp>
      <p:grpSp>
        <p:nvGrpSpPr>
          <p:cNvPr id="14" name="Group 13"/>
          <p:cNvGrpSpPr/>
          <p:nvPr/>
        </p:nvGrpSpPr>
        <p:grpSpPr>
          <a:xfrm>
            <a:off x="1523162" y="4298673"/>
            <a:ext cx="7123652" cy="1944691"/>
            <a:chOff x="2237189" y="4266619"/>
            <a:chExt cx="7123652" cy="1944691"/>
          </a:xfrm>
        </p:grpSpPr>
        <p:sp>
          <p:nvSpPr>
            <p:cNvPr id="23" name="Rectangle 22"/>
            <p:cNvSpPr/>
            <p:nvPr/>
          </p:nvSpPr>
          <p:spPr>
            <a:xfrm>
              <a:off x="5175041" y="4266619"/>
              <a:ext cx="2175633" cy="1938992"/>
            </a:xfrm>
            <a:prstGeom prst="rect">
              <a:avLst/>
            </a:prstGeom>
            <a:solidFill>
              <a:schemeClr val="accent4">
                <a:lumMod val="75000"/>
              </a:schemeClr>
            </a:solidFill>
          </p:spPr>
          <p:txBody>
            <a:bodyPr wrap="square">
              <a:spAutoFit/>
            </a:bodyPr>
            <a:lstStyle/>
            <a:p>
              <a:r>
                <a:rPr lang="en-US" sz="2000" dirty="0">
                  <a:solidFill>
                    <a:schemeClr val="bg1"/>
                  </a:solidFill>
                </a:rPr>
                <a:t>Joseph Smith, Sen</a:t>
              </a:r>
            </a:p>
            <a:p>
              <a:r>
                <a:rPr lang="en-US" sz="2000" dirty="0">
                  <a:solidFill>
                    <a:schemeClr val="bg1"/>
                  </a:solidFill>
                </a:rPr>
                <a:t>John Smith</a:t>
              </a:r>
            </a:p>
            <a:p>
              <a:r>
                <a:rPr lang="en-US" sz="2000" dirty="0">
                  <a:solidFill>
                    <a:schemeClr val="bg1"/>
                  </a:solidFill>
                </a:rPr>
                <a:t>Joseph Coe</a:t>
              </a:r>
            </a:p>
            <a:p>
              <a:r>
                <a:rPr lang="en-US" sz="2000" dirty="0">
                  <a:solidFill>
                    <a:schemeClr val="bg1"/>
                  </a:solidFill>
                </a:rPr>
                <a:t>John Johnson</a:t>
              </a:r>
            </a:p>
            <a:p>
              <a:r>
                <a:rPr lang="en-US" sz="2000" dirty="0">
                  <a:solidFill>
                    <a:schemeClr val="bg1"/>
                  </a:solidFill>
                </a:rPr>
                <a:t>Martin Harris</a:t>
              </a:r>
            </a:p>
            <a:p>
              <a:r>
                <a:rPr lang="en-US" sz="2000" dirty="0">
                  <a:solidFill>
                    <a:schemeClr val="bg1"/>
                  </a:solidFill>
                </a:rPr>
                <a:t>John S. Carter</a:t>
              </a:r>
            </a:p>
          </p:txBody>
        </p:sp>
        <p:sp>
          <p:nvSpPr>
            <p:cNvPr id="13" name="Rectangle 12"/>
            <p:cNvSpPr/>
            <p:nvPr/>
          </p:nvSpPr>
          <p:spPr>
            <a:xfrm>
              <a:off x="2237189" y="4501694"/>
              <a:ext cx="1798961" cy="923330"/>
            </a:xfrm>
            <a:prstGeom prst="rect">
              <a:avLst/>
            </a:prstGeom>
            <a:solidFill>
              <a:srgbClr val="C00000"/>
            </a:solidFill>
          </p:spPr>
          <p:txBody>
            <a:bodyPr wrap="square">
              <a:spAutoFit/>
            </a:bodyPr>
            <a:lstStyle/>
            <a:p>
              <a:r>
                <a:rPr lang="en-US" dirty="0">
                  <a:solidFill>
                    <a:schemeClr val="bg1"/>
                  </a:solidFill>
                </a:rPr>
                <a:t>High Priest—Standing council for the Church</a:t>
              </a:r>
              <a:endParaRPr lang="en-US" dirty="0"/>
            </a:p>
          </p:txBody>
        </p:sp>
        <p:sp>
          <p:nvSpPr>
            <p:cNvPr id="15" name="Right Arrow 14"/>
            <p:cNvSpPr/>
            <p:nvPr/>
          </p:nvSpPr>
          <p:spPr>
            <a:xfrm>
              <a:off x="4264678" y="4914921"/>
              <a:ext cx="629316" cy="321194"/>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337393" y="4272318"/>
              <a:ext cx="2023448" cy="1938992"/>
            </a:xfrm>
            <a:prstGeom prst="rect">
              <a:avLst/>
            </a:prstGeom>
            <a:solidFill>
              <a:schemeClr val="accent4">
                <a:lumMod val="75000"/>
              </a:schemeClr>
            </a:solidFill>
          </p:spPr>
          <p:txBody>
            <a:bodyPr wrap="square">
              <a:spAutoFit/>
            </a:bodyPr>
            <a:lstStyle/>
            <a:p>
              <a:r>
                <a:rPr lang="en-US" sz="2000" dirty="0">
                  <a:solidFill>
                    <a:schemeClr val="bg1"/>
                  </a:solidFill>
                </a:rPr>
                <a:t>Jared Carter</a:t>
              </a:r>
            </a:p>
            <a:p>
              <a:r>
                <a:rPr lang="en-US" sz="2000" dirty="0">
                  <a:solidFill>
                    <a:schemeClr val="bg1"/>
                  </a:solidFill>
                </a:rPr>
                <a:t>Oliver Cowdery</a:t>
              </a:r>
            </a:p>
            <a:p>
              <a:r>
                <a:rPr lang="en-US" sz="2000" dirty="0">
                  <a:solidFill>
                    <a:schemeClr val="bg1"/>
                  </a:solidFill>
                </a:rPr>
                <a:t>Samuel H. Smith</a:t>
              </a:r>
            </a:p>
            <a:p>
              <a:r>
                <a:rPr lang="en-US" sz="2000" dirty="0">
                  <a:solidFill>
                    <a:schemeClr val="bg1"/>
                  </a:solidFill>
                </a:rPr>
                <a:t>Orson Hyde</a:t>
              </a:r>
            </a:p>
            <a:p>
              <a:r>
                <a:rPr lang="en-US" sz="2000" dirty="0">
                  <a:solidFill>
                    <a:schemeClr val="bg1"/>
                  </a:solidFill>
                </a:rPr>
                <a:t>Sylvester Smith</a:t>
              </a:r>
            </a:p>
            <a:p>
              <a:r>
                <a:rPr lang="en-US" sz="2000" dirty="0">
                  <a:solidFill>
                    <a:schemeClr val="bg1"/>
                  </a:solidFill>
                </a:rPr>
                <a:t>Luke Johnson</a:t>
              </a:r>
            </a:p>
          </p:txBody>
        </p:sp>
      </p:grpSp>
      <p:grpSp>
        <p:nvGrpSpPr>
          <p:cNvPr id="9" name="Group 8"/>
          <p:cNvGrpSpPr/>
          <p:nvPr/>
        </p:nvGrpSpPr>
        <p:grpSpPr>
          <a:xfrm>
            <a:off x="518907" y="1217549"/>
            <a:ext cx="9210992" cy="2505895"/>
            <a:chOff x="518907" y="1217549"/>
            <a:chExt cx="9210992" cy="2505895"/>
          </a:xfrm>
        </p:grpSpPr>
        <p:sp>
          <p:nvSpPr>
            <p:cNvPr id="6" name="Rectangle 5"/>
            <p:cNvSpPr/>
            <p:nvPr/>
          </p:nvSpPr>
          <p:spPr>
            <a:xfrm>
              <a:off x="4895991" y="1217549"/>
              <a:ext cx="2400016" cy="461665"/>
            </a:xfrm>
            <a:prstGeom prst="rect">
              <a:avLst/>
            </a:prstGeom>
            <a:solidFill>
              <a:schemeClr val="accent2"/>
            </a:solidFill>
          </p:spPr>
          <p:txBody>
            <a:bodyPr wrap="none">
              <a:spAutoFit/>
            </a:bodyPr>
            <a:lstStyle/>
            <a:p>
              <a:r>
                <a:rPr lang="en-US" sz="2400" dirty="0">
                  <a:solidFill>
                    <a:schemeClr val="bg1"/>
                  </a:solidFill>
                </a:rPr>
                <a:t>Joseph Smith, Jun</a:t>
              </a:r>
              <a:endParaRPr lang="en-US" sz="2400" dirty="0"/>
            </a:p>
          </p:txBody>
        </p:sp>
        <p:sp>
          <p:nvSpPr>
            <p:cNvPr id="10" name="Rectangle 9"/>
            <p:cNvSpPr/>
            <p:nvPr/>
          </p:nvSpPr>
          <p:spPr>
            <a:xfrm>
              <a:off x="3119907" y="1494548"/>
              <a:ext cx="1508362" cy="369332"/>
            </a:xfrm>
            <a:prstGeom prst="rect">
              <a:avLst/>
            </a:prstGeom>
            <a:solidFill>
              <a:schemeClr val="accent2"/>
            </a:solidFill>
          </p:spPr>
          <p:txBody>
            <a:bodyPr wrap="none">
              <a:spAutoFit/>
            </a:bodyPr>
            <a:lstStyle/>
            <a:p>
              <a:r>
                <a:rPr lang="en-US" dirty="0">
                  <a:solidFill>
                    <a:schemeClr val="bg1"/>
                  </a:solidFill>
                </a:rPr>
                <a:t>Sidney Rigdon</a:t>
              </a:r>
              <a:endParaRPr lang="en-US" dirty="0"/>
            </a:p>
          </p:txBody>
        </p:sp>
        <p:sp>
          <p:nvSpPr>
            <p:cNvPr id="11" name="Rectangle 10"/>
            <p:cNvSpPr/>
            <p:nvPr/>
          </p:nvSpPr>
          <p:spPr>
            <a:xfrm>
              <a:off x="7563729" y="1494548"/>
              <a:ext cx="2166170" cy="369332"/>
            </a:xfrm>
            <a:prstGeom prst="rect">
              <a:avLst/>
            </a:prstGeom>
            <a:solidFill>
              <a:schemeClr val="accent2"/>
            </a:solidFill>
          </p:spPr>
          <p:txBody>
            <a:bodyPr wrap="none">
              <a:spAutoFit/>
            </a:bodyPr>
            <a:lstStyle/>
            <a:p>
              <a:r>
                <a:rPr lang="en-US" dirty="0">
                  <a:solidFill>
                    <a:schemeClr val="bg1"/>
                  </a:solidFill>
                </a:rPr>
                <a:t>Frederick G. Williams</a:t>
              </a:r>
              <a:endParaRPr lang="en-US" dirty="0"/>
            </a:p>
          </p:txBody>
        </p:sp>
        <p:sp>
          <p:nvSpPr>
            <p:cNvPr id="12" name="Rectangle 11"/>
            <p:cNvSpPr/>
            <p:nvPr/>
          </p:nvSpPr>
          <p:spPr>
            <a:xfrm>
              <a:off x="518907" y="1307012"/>
              <a:ext cx="1162178" cy="369332"/>
            </a:xfrm>
            <a:prstGeom prst="rect">
              <a:avLst/>
            </a:prstGeom>
            <a:solidFill>
              <a:schemeClr val="accent1">
                <a:lumMod val="75000"/>
              </a:schemeClr>
            </a:solidFill>
          </p:spPr>
          <p:txBody>
            <a:bodyPr wrap="none">
              <a:spAutoFit/>
            </a:bodyPr>
            <a:lstStyle/>
            <a:p>
              <a:r>
                <a:rPr lang="en-US" dirty="0">
                  <a:solidFill>
                    <a:schemeClr val="bg1"/>
                  </a:solidFill>
                </a:rPr>
                <a:t>Presidents</a:t>
              </a:r>
              <a:endParaRPr lang="en-US" dirty="0"/>
            </a:p>
          </p:txBody>
        </p:sp>
        <p:sp>
          <p:nvSpPr>
            <p:cNvPr id="8" name="Right Arrow 7"/>
            <p:cNvSpPr/>
            <p:nvPr/>
          </p:nvSpPr>
          <p:spPr>
            <a:xfrm>
              <a:off x="2199992" y="1358020"/>
              <a:ext cx="629316" cy="321194"/>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http://www.lightplanet.com/mormons/images/leaders/smith_joseph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362" y="1765564"/>
              <a:ext cx="1363989" cy="19578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josephsmithjr.org/photos/SidneyRigd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962" y="2035109"/>
              <a:ext cx="1266251" cy="16883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upload.wikimedia.org/wikipedia/commons/0/0f/Frederick_G._William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6609" y="2035108"/>
              <a:ext cx="1207633" cy="1627442"/>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212051" y="2486648"/>
            <a:ext cx="2302599" cy="1200329"/>
          </a:xfrm>
          <a:prstGeom prst="rect">
            <a:avLst/>
          </a:prstGeom>
          <a:noFill/>
        </p:spPr>
        <p:txBody>
          <a:bodyPr wrap="square" rtlCol="0">
            <a:spAutoFit/>
          </a:bodyPr>
          <a:lstStyle/>
          <a:p>
            <a:r>
              <a:rPr lang="en-US" dirty="0">
                <a:solidFill>
                  <a:schemeClr val="bg1"/>
                </a:solidFill>
              </a:rPr>
              <a:t>There were 43 men attending a meeting at Joseph Smith’s home on February 17, 1833</a:t>
            </a:r>
          </a:p>
        </p:txBody>
      </p:sp>
    </p:spTree>
    <p:extLst>
      <p:ext uri="{BB962C8B-B14F-4D97-AF65-F5344CB8AC3E}">
        <p14:creationId xmlns:p14="http://schemas.microsoft.com/office/powerpoint/2010/main" val="32221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4031</Words>
  <Application>Microsoft Office PowerPoint</Application>
  <PresentationFormat>Widescreen</PresentationFormat>
  <Paragraphs>224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Abadi</vt:lpstr>
      <vt:lpstr>Calibri Light</vt:lpstr>
      <vt:lpstr>Bodoni MT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34</cp:revision>
  <dcterms:created xsi:type="dcterms:W3CDTF">2015-01-10T14:24:39Z</dcterms:created>
  <dcterms:modified xsi:type="dcterms:W3CDTF">2025-01-01T16:40:39Z</dcterms:modified>
</cp:coreProperties>
</file>