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60" r:id="rId3"/>
    <p:sldId id="261" r:id="rId4"/>
    <p:sldId id="262" r:id="rId5"/>
    <p:sldId id="263" r:id="rId6"/>
    <p:sldId id="264" r:id="rId7"/>
    <p:sldId id="265" r:id="rId8"/>
    <p:sldId id="266" r:id="rId9"/>
    <p:sldId id="268" r:id="rId10"/>
    <p:sldId id="269" r:id="rId11"/>
    <p:sldId id="270" r:id="rId12"/>
    <p:sldId id="279" r:id="rId13"/>
    <p:sldId id="271" r:id="rId14"/>
    <p:sldId id="272" r:id="rId15"/>
    <p:sldId id="273" r:id="rId16"/>
    <p:sldId id="274" r:id="rId17"/>
    <p:sldId id="275" r:id="rId18"/>
    <p:sldId id="276" r:id="rId19"/>
    <p:sldId id="280" r:id="rId20"/>
    <p:sldId id="278" r:id="rId21"/>
    <p:sldId id="259" r:id="rId22"/>
    <p:sldId id="267" r:id="rId23"/>
    <p:sldId id="277" r:id="rId24"/>
  </p:sldIdLst>
  <p:sldSz cx="12192000" cy="6858000"/>
  <p:notesSz cx="6858000" cy="9144000"/>
  <p:embeddedFontLst>
    <p:embeddedFont>
      <p:font typeface="Abadi" panose="020B0604020104020204" pitchFamily="34" charset="0"/>
      <p:regular r:id="rId25"/>
    </p:embeddedFont>
    <p:embeddedFont>
      <p:font typeface="AR CENA" panose="020B0604020202020204" charset="0"/>
      <p:regular r:id="rId26"/>
    </p:embeddedFont>
    <p:embeddedFont>
      <p:font typeface="Bookman Old Style" panose="02050604050505020204" pitchFamily="18" charset="0"/>
      <p:regular r:id="rId27"/>
      <p:bold r:id="rId28"/>
      <p:italic r:id="rId29"/>
      <p:boldItalic r:id="rId30"/>
    </p:embeddedFont>
    <p:embeddedFont>
      <p:font typeface="Century Schoolbook" panose="02040604050505020304"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Gisha" panose="020B0502040204020203" pitchFamily="34" charset="-79"/>
      <p:regular r:id="rId39"/>
    </p:embeddedFont>
    <p:embeddedFont>
      <p:font typeface="MT Extra" panose="05050102010205020202" pitchFamily="18" charset="2"/>
      <p:regular r:id="rId40"/>
    </p:embeddedFont>
    <p:embeddedFont>
      <p:font typeface="Narkisim" panose="020E0502050101010101" pitchFamily="34" charset="-79"/>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6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55" d="100"/>
          <a:sy n="55" d="100"/>
        </p:scale>
        <p:origin x="98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6FA6F8-58F3-4154-B490-452F0C17720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1461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A6F8-58F3-4154-B490-452F0C17720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10178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A6F8-58F3-4154-B490-452F0C17720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241357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A6F8-58F3-4154-B490-452F0C17720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375063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6FA6F8-58F3-4154-B490-452F0C17720B}"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461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FA6F8-58F3-4154-B490-452F0C17720B}"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408993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6FA6F8-58F3-4154-B490-452F0C17720B}"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311889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6FA6F8-58F3-4154-B490-452F0C17720B}"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20668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FA6F8-58F3-4154-B490-452F0C17720B}"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301870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FA6F8-58F3-4154-B490-452F0C17720B}"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70517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FA6F8-58F3-4154-B490-452F0C17720B}"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285015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FA6F8-58F3-4154-B490-452F0C17720B}"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2C932-3BA1-4AD4-96C8-C188BBC367E1}" type="slidenum">
              <a:rPr lang="en-US" smtClean="0"/>
              <a:t>‹#›</a:t>
            </a:fld>
            <a:endParaRPr lang="en-US"/>
          </a:p>
        </p:txBody>
      </p:sp>
    </p:spTree>
    <p:extLst>
      <p:ext uri="{BB962C8B-B14F-4D97-AF65-F5344CB8AC3E}">
        <p14:creationId xmlns:p14="http://schemas.microsoft.com/office/powerpoint/2010/main" val="315126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3098F-C713-3CAF-C96A-FCE0F4EA6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3B88F6D5-6B0A-226D-9147-B2E90C3D691D}"/>
              </a:ext>
            </a:extLst>
          </p:cNvPr>
          <p:cNvSpPr txBox="1"/>
          <p:nvPr/>
        </p:nvSpPr>
        <p:spPr>
          <a:xfrm>
            <a:off x="156926" y="126749"/>
            <a:ext cx="11878147" cy="2862322"/>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Doctrine and Covenants 104</a:t>
            </a:r>
          </a:p>
          <a:p>
            <a:pPr algn="ctr"/>
            <a:endParaRPr lang="en-US" sz="6000" dirty="0">
              <a:solidFill>
                <a:schemeClr val="bg1"/>
              </a:solidFill>
              <a:latin typeface="Bookman Old Style" panose="02050604050505020204" pitchFamily="18" charset="0"/>
            </a:endParaRPr>
          </a:p>
          <a:p>
            <a:pPr algn="ctr"/>
            <a:r>
              <a:rPr lang="en-US" sz="6000">
                <a:solidFill>
                  <a:schemeClr val="bg1"/>
                </a:solidFill>
                <a:latin typeface="Bookman Old Style" panose="02050604050505020204" pitchFamily="18" charset="0"/>
              </a:rPr>
              <a:t>Staying Out </a:t>
            </a:r>
            <a:r>
              <a:rPr lang="en-US" sz="6000" dirty="0">
                <a:solidFill>
                  <a:schemeClr val="bg1"/>
                </a:solidFill>
                <a:latin typeface="Bookman Old Style" panose="02050604050505020204" pitchFamily="18" charset="0"/>
              </a:rPr>
              <a:t>of Debt</a:t>
            </a:r>
            <a:endParaRPr lang="en-US" sz="4400" dirty="0">
              <a:solidFill>
                <a:schemeClr val="bg1"/>
              </a:solidFill>
              <a:latin typeface="Bookman Old Style" panose="02050604050505020204" pitchFamily="18" charset="0"/>
            </a:endParaRPr>
          </a:p>
        </p:txBody>
      </p:sp>
      <p:grpSp>
        <p:nvGrpSpPr>
          <p:cNvPr id="4" name="Group 3">
            <a:extLst>
              <a:ext uri="{FF2B5EF4-FFF2-40B4-BE49-F238E27FC236}">
                <a16:creationId xmlns:a16="http://schemas.microsoft.com/office/drawing/2014/main" id="{99FFADF9-4000-5674-1AB5-D87E7CF359B5}"/>
              </a:ext>
            </a:extLst>
          </p:cNvPr>
          <p:cNvGrpSpPr/>
          <p:nvPr/>
        </p:nvGrpSpPr>
        <p:grpSpPr>
          <a:xfrm>
            <a:off x="4124550" y="4227129"/>
            <a:ext cx="3942897" cy="1908353"/>
            <a:chOff x="228600" y="1177360"/>
            <a:chExt cx="3942897" cy="1908353"/>
          </a:xfrm>
        </p:grpSpPr>
        <p:sp>
          <p:nvSpPr>
            <p:cNvPr id="5" name="Cube 4">
              <a:extLst>
                <a:ext uri="{FF2B5EF4-FFF2-40B4-BE49-F238E27FC236}">
                  <a16:creationId xmlns:a16="http://schemas.microsoft.com/office/drawing/2014/main" id="{3ECD008E-39C4-8BFB-96EB-CC310CDE077C}"/>
                </a:ext>
              </a:extLst>
            </p:cNvPr>
            <p:cNvSpPr/>
            <p:nvPr/>
          </p:nvSpPr>
          <p:spPr>
            <a:xfrm>
              <a:off x="381000" y="1219200"/>
              <a:ext cx="3673607" cy="1849005"/>
            </a:xfrm>
            <a:prstGeom prst="cube">
              <a:avLst>
                <a:gd name="adj" fmla="val 94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6">
              <a:extLst>
                <a:ext uri="{FF2B5EF4-FFF2-40B4-BE49-F238E27FC236}">
                  <a16:creationId xmlns:a16="http://schemas.microsoft.com/office/drawing/2014/main" id="{1D362D2E-7840-9519-51EA-8BA602803ACA}"/>
                </a:ext>
              </a:extLst>
            </p:cNvPr>
            <p:cNvSpPr/>
            <p:nvPr/>
          </p:nvSpPr>
          <p:spPr>
            <a:xfrm rot="16200000">
              <a:off x="1801985" y="1246015"/>
              <a:ext cx="533400" cy="47977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7">
              <a:extLst>
                <a:ext uri="{FF2B5EF4-FFF2-40B4-BE49-F238E27FC236}">
                  <a16:creationId xmlns:a16="http://schemas.microsoft.com/office/drawing/2014/main" id="{2B8F2150-8681-957A-F3FB-0C46C7D4A861}"/>
                </a:ext>
              </a:extLst>
            </p:cNvPr>
            <p:cNvSpPr/>
            <p:nvPr/>
          </p:nvSpPr>
          <p:spPr>
            <a:xfrm>
              <a:off x="228600" y="1177360"/>
              <a:ext cx="3942897" cy="2013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58">
              <a:extLst>
                <a:ext uri="{FF2B5EF4-FFF2-40B4-BE49-F238E27FC236}">
                  <a16:creationId xmlns:a16="http://schemas.microsoft.com/office/drawing/2014/main" id="{769E2A01-52CA-5326-CA0D-114344316AA9}"/>
                </a:ext>
              </a:extLst>
            </p:cNvPr>
            <p:cNvSpPr/>
            <p:nvPr/>
          </p:nvSpPr>
          <p:spPr>
            <a:xfrm rot="16200000">
              <a:off x="1933460"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AE17D35-775A-7CB1-59F0-6F456EB18EC5}"/>
                </a:ext>
              </a:extLst>
            </p:cNvPr>
            <p:cNvGrpSpPr/>
            <p:nvPr/>
          </p:nvGrpSpPr>
          <p:grpSpPr>
            <a:xfrm>
              <a:off x="1917881" y="1472804"/>
              <a:ext cx="543089" cy="656081"/>
              <a:chOff x="563116" y="3623028"/>
              <a:chExt cx="1631523" cy="1970968"/>
            </a:xfrm>
          </p:grpSpPr>
          <p:sp>
            <p:nvSpPr>
              <p:cNvPr id="42" name="Block Arc 41">
                <a:extLst>
                  <a:ext uri="{FF2B5EF4-FFF2-40B4-BE49-F238E27FC236}">
                    <a16:creationId xmlns:a16="http://schemas.microsoft.com/office/drawing/2014/main" id="{3597D4CA-1D64-4BC7-F56E-4A7FDB94CA0E}"/>
                  </a:ext>
                </a:extLst>
              </p:cNvPr>
              <p:cNvSpPr/>
              <p:nvPr/>
            </p:nvSpPr>
            <p:spPr>
              <a:xfrm>
                <a:off x="638476" y="3623028"/>
                <a:ext cx="1506653" cy="1611424"/>
              </a:xfrm>
              <a:prstGeom prst="blockArc">
                <a:avLst>
                  <a:gd name="adj1" fmla="val 10800000"/>
                  <a:gd name="adj2" fmla="val 171140"/>
                  <a:gd name="adj3" fmla="val 15122"/>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ord 42">
                <a:extLst>
                  <a:ext uri="{FF2B5EF4-FFF2-40B4-BE49-F238E27FC236}">
                    <a16:creationId xmlns:a16="http://schemas.microsoft.com/office/drawing/2014/main" id="{C42AC178-DCE6-B2DA-AB9A-C0E7997C2009}"/>
                  </a:ext>
                </a:extLst>
              </p:cNvPr>
              <p:cNvSpPr/>
              <p:nvPr/>
            </p:nvSpPr>
            <p:spPr>
              <a:xfrm rot="17633250">
                <a:off x="543465" y="3942822"/>
                <a:ext cx="1670825" cy="1631523"/>
              </a:xfrm>
              <a:prstGeom prst="chord">
                <a:avLst>
                  <a:gd name="adj1" fmla="val 2631420"/>
                  <a:gd name="adj2" fmla="val 1620000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A034A1D-832B-E3E7-4EA5-E1B3EB8AC38D}"/>
                  </a:ext>
                </a:extLst>
              </p:cNvPr>
              <p:cNvSpPr/>
              <p:nvPr/>
            </p:nvSpPr>
            <p:spPr>
              <a:xfrm>
                <a:off x="1255982" y="4572000"/>
                <a:ext cx="231362"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64BFB1E1-7EE2-39E7-A9B3-C789C2E620CF}"/>
                  </a:ext>
                </a:extLst>
              </p:cNvPr>
              <p:cNvSpPr/>
              <p:nvPr/>
            </p:nvSpPr>
            <p:spPr>
              <a:xfrm>
                <a:off x="1226477" y="4852427"/>
                <a:ext cx="304800" cy="40639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70">
              <a:extLst>
                <a:ext uri="{FF2B5EF4-FFF2-40B4-BE49-F238E27FC236}">
                  <a16:creationId xmlns:a16="http://schemas.microsoft.com/office/drawing/2014/main" id="{7CAF8605-D390-1DED-1C79-6647BAC17AFA}"/>
                </a:ext>
              </a:extLst>
            </p:cNvPr>
            <p:cNvSpPr/>
            <p:nvPr/>
          </p:nvSpPr>
          <p:spPr>
            <a:xfrm rot="16200000">
              <a:off x="2059044"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B2377DF-C37F-6117-BC53-A14EB737369D}"/>
                </a:ext>
              </a:extLst>
            </p:cNvPr>
            <p:cNvGrpSpPr/>
            <p:nvPr/>
          </p:nvGrpSpPr>
          <p:grpSpPr>
            <a:xfrm rot="19690219">
              <a:off x="394562" y="2406751"/>
              <a:ext cx="1031155" cy="678962"/>
              <a:chOff x="381000" y="4267200"/>
              <a:chExt cx="2074889" cy="1762587"/>
            </a:xfrm>
          </p:grpSpPr>
          <p:grpSp>
            <p:nvGrpSpPr>
              <p:cNvPr id="34" name="Group 64">
                <a:extLst>
                  <a:ext uri="{FF2B5EF4-FFF2-40B4-BE49-F238E27FC236}">
                    <a16:creationId xmlns:a16="http://schemas.microsoft.com/office/drawing/2014/main" id="{52123A35-F406-9695-8ECA-7E23DFBA83A1}"/>
                  </a:ext>
                </a:extLst>
              </p:cNvPr>
              <p:cNvGrpSpPr/>
              <p:nvPr/>
            </p:nvGrpSpPr>
            <p:grpSpPr>
              <a:xfrm rot="1664190">
                <a:off x="474689" y="4810587"/>
                <a:ext cx="1981200" cy="1219200"/>
                <a:chOff x="1447800" y="4724400"/>
                <a:chExt cx="1981200" cy="1219200"/>
              </a:xfrm>
            </p:grpSpPr>
            <p:sp>
              <p:nvSpPr>
                <p:cNvPr id="39" name="Wave 38">
                  <a:extLst>
                    <a:ext uri="{FF2B5EF4-FFF2-40B4-BE49-F238E27FC236}">
                      <a16:creationId xmlns:a16="http://schemas.microsoft.com/office/drawing/2014/main" id="{97DA05E9-FEEA-BBEB-DB62-C505629D7785}"/>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2C6A87B-B472-90F7-45E1-5566A4C3A657}"/>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9B25FF3-C9EB-E2B2-42EB-D903449B70E1}"/>
                    </a:ext>
                  </a:extLst>
                </p:cNvPr>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35" name="Oval 34">
                <a:extLst>
                  <a:ext uri="{FF2B5EF4-FFF2-40B4-BE49-F238E27FC236}">
                    <a16:creationId xmlns:a16="http://schemas.microsoft.com/office/drawing/2014/main" id="{79C8F206-B138-C2A5-D253-4EB16BD4ACE9}"/>
                  </a:ext>
                </a:extLst>
              </p:cNvPr>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6" name="Oval 35">
                <a:extLst>
                  <a:ext uri="{FF2B5EF4-FFF2-40B4-BE49-F238E27FC236}">
                    <a16:creationId xmlns:a16="http://schemas.microsoft.com/office/drawing/2014/main" id="{B937EC09-7B11-8431-BB20-F631181FC199}"/>
                  </a:ext>
                </a:extLst>
              </p:cNvPr>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Oval 36">
                <a:extLst>
                  <a:ext uri="{FF2B5EF4-FFF2-40B4-BE49-F238E27FC236}">
                    <a16:creationId xmlns:a16="http://schemas.microsoft.com/office/drawing/2014/main" id="{5789D62A-50D4-3361-D21D-E77EB114C733}"/>
                  </a:ext>
                </a:extLst>
              </p:cNvPr>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8" name="Oval 37">
                <a:extLst>
                  <a:ext uri="{FF2B5EF4-FFF2-40B4-BE49-F238E27FC236}">
                    <a16:creationId xmlns:a16="http://schemas.microsoft.com/office/drawing/2014/main" id="{EB455937-D479-D13A-3DF2-B81BBC46ABCB}"/>
                  </a:ext>
                </a:extLst>
              </p:cNvPr>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 name="Group 11">
              <a:extLst>
                <a:ext uri="{FF2B5EF4-FFF2-40B4-BE49-F238E27FC236}">
                  <a16:creationId xmlns:a16="http://schemas.microsoft.com/office/drawing/2014/main" id="{7077366A-AB6A-354A-8CAE-C58AB989A3D0}"/>
                </a:ext>
              </a:extLst>
            </p:cNvPr>
            <p:cNvGrpSpPr/>
            <p:nvPr/>
          </p:nvGrpSpPr>
          <p:grpSpPr>
            <a:xfrm rot="10070662">
              <a:off x="2855607" y="2367326"/>
              <a:ext cx="1031155" cy="678962"/>
              <a:chOff x="381000" y="4267200"/>
              <a:chExt cx="2074889" cy="1762587"/>
            </a:xfrm>
          </p:grpSpPr>
          <p:grpSp>
            <p:nvGrpSpPr>
              <p:cNvPr id="26" name="Group 64">
                <a:extLst>
                  <a:ext uri="{FF2B5EF4-FFF2-40B4-BE49-F238E27FC236}">
                    <a16:creationId xmlns:a16="http://schemas.microsoft.com/office/drawing/2014/main" id="{B270B912-06A2-2226-3D49-565781B85A9B}"/>
                  </a:ext>
                </a:extLst>
              </p:cNvPr>
              <p:cNvGrpSpPr/>
              <p:nvPr/>
            </p:nvGrpSpPr>
            <p:grpSpPr>
              <a:xfrm rot="1664190">
                <a:off x="474689" y="4810587"/>
                <a:ext cx="1981200" cy="1219200"/>
                <a:chOff x="1447800" y="4724400"/>
                <a:chExt cx="1981200" cy="1219200"/>
              </a:xfrm>
            </p:grpSpPr>
            <p:sp>
              <p:nvSpPr>
                <p:cNvPr id="31" name="Wave 30">
                  <a:extLst>
                    <a:ext uri="{FF2B5EF4-FFF2-40B4-BE49-F238E27FC236}">
                      <a16:creationId xmlns:a16="http://schemas.microsoft.com/office/drawing/2014/main" id="{2E4A18A7-B3EC-E73B-CA24-18B9A8E368FE}"/>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570A9D8-229B-634D-18C9-E194B497F758}"/>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94B3DB3-1D47-CDBC-DE83-35EA03EFDB37}"/>
                    </a:ext>
                  </a:extLst>
                </p:cNvPr>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27" name="Oval 26">
                <a:extLst>
                  <a:ext uri="{FF2B5EF4-FFF2-40B4-BE49-F238E27FC236}">
                    <a16:creationId xmlns:a16="http://schemas.microsoft.com/office/drawing/2014/main" id="{4146DDAC-3724-4F0C-9BBE-2C52F47D9313}"/>
                  </a:ext>
                </a:extLst>
              </p:cNvPr>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Oval 27">
                <a:extLst>
                  <a:ext uri="{FF2B5EF4-FFF2-40B4-BE49-F238E27FC236}">
                    <a16:creationId xmlns:a16="http://schemas.microsoft.com/office/drawing/2014/main" id="{3CE4B5E2-0D3B-19F8-A823-5E352D94F868}"/>
                  </a:ext>
                </a:extLst>
              </p:cNvPr>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9" name="Oval 28">
                <a:extLst>
                  <a:ext uri="{FF2B5EF4-FFF2-40B4-BE49-F238E27FC236}">
                    <a16:creationId xmlns:a16="http://schemas.microsoft.com/office/drawing/2014/main" id="{862FEE26-86B7-F713-6CE7-48805055C67B}"/>
                  </a:ext>
                </a:extLst>
              </p:cNvPr>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 name="Oval 29">
                <a:extLst>
                  <a:ext uri="{FF2B5EF4-FFF2-40B4-BE49-F238E27FC236}">
                    <a16:creationId xmlns:a16="http://schemas.microsoft.com/office/drawing/2014/main" id="{01425834-1359-9EFB-FAC8-BC930114D1D5}"/>
                  </a:ext>
                </a:extLst>
              </p:cNvPr>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3" name="Group 12">
              <a:extLst>
                <a:ext uri="{FF2B5EF4-FFF2-40B4-BE49-F238E27FC236}">
                  <a16:creationId xmlns:a16="http://schemas.microsoft.com/office/drawing/2014/main" id="{F65D378B-DAA3-D0B4-3BED-3C72CDF1137E}"/>
                </a:ext>
              </a:extLst>
            </p:cNvPr>
            <p:cNvGrpSpPr/>
            <p:nvPr/>
          </p:nvGrpSpPr>
          <p:grpSpPr>
            <a:xfrm rot="496858">
              <a:off x="1664372" y="2247652"/>
              <a:ext cx="1336246" cy="641829"/>
              <a:chOff x="968776" y="5365907"/>
              <a:chExt cx="1336246" cy="641829"/>
            </a:xfrm>
          </p:grpSpPr>
          <p:grpSp>
            <p:nvGrpSpPr>
              <p:cNvPr id="14" name="Group 64">
                <a:extLst>
                  <a:ext uri="{FF2B5EF4-FFF2-40B4-BE49-F238E27FC236}">
                    <a16:creationId xmlns:a16="http://schemas.microsoft.com/office/drawing/2014/main" id="{F2EF598D-C412-49FA-C7D5-E9E5C3519BC4}"/>
                  </a:ext>
                </a:extLst>
              </p:cNvPr>
              <p:cNvGrpSpPr/>
              <p:nvPr/>
            </p:nvGrpSpPr>
            <p:grpSpPr>
              <a:xfrm rot="21354409">
                <a:off x="1233680" y="5365907"/>
                <a:ext cx="918942" cy="489429"/>
                <a:chOff x="1447800" y="4724400"/>
                <a:chExt cx="1981200" cy="1219200"/>
              </a:xfrm>
            </p:grpSpPr>
            <p:sp>
              <p:nvSpPr>
                <p:cNvPr id="23" name="Wave 22">
                  <a:extLst>
                    <a:ext uri="{FF2B5EF4-FFF2-40B4-BE49-F238E27FC236}">
                      <a16:creationId xmlns:a16="http://schemas.microsoft.com/office/drawing/2014/main" id="{C2F1E5DE-D4DC-D633-E70C-2116571C60B6}"/>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56E0B2-91FF-09CF-C63F-7C78810071C0}"/>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7A6DB8B-475F-60BE-4796-2F38C2C383D5}"/>
                    </a:ext>
                  </a:extLst>
                </p:cNvPr>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15" name="Group 64">
                <a:extLst>
                  <a:ext uri="{FF2B5EF4-FFF2-40B4-BE49-F238E27FC236}">
                    <a16:creationId xmlns:a16="http://schemas.microsoft.com/office/drawing/2014/main" id="{A29623BF-0B6B-8593-9BFB-AA5E9269544A}"/>
                  </a:ext>
                </a:extLst>
              </p:cNvPr>
              <p:cNvGrpSpPr/>
              <p:nvPr/>
            </p:nvGrpSpPr>
            <p:grpSpPr>
              <a:xfrm rot="1577349">
                <a:off x="1386080" y="5518307"/>
                <a:ext cx="918942" cy="489429"/>
                <a:chOff x="1447800" y="4724400"/>
                <a:chExt cx="1981200" cy="1219200"/>
              </a:xfrm>
            </p:grpSpPr>
            <p:sp>
              <p:nvSpPr>
                <p:cNvPr id="20" name="Wave 19">
                  <a:extLst>
                    <a:ext uri="{FF2B5EF4-FFF2-40B4-BE49-F238E27FC236}">
                      <a16:creationId xmlns:a16="http://schemas.microsoft.com/office/drawing/2014/main" id="{EF649218-88A7-225A-3761-3A0296EEA439}"/>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4B7A9A7-FB71-87E6-60CD-D335F2BC83EA}"/>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86D5DFF-1375-B193-BA50-50C946550C73}"/>
                    </a:ext>
                  </a:extLst>
                </p:cNvPr>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16" name="Group 64">
                <a:extLst>
                  <a:ext uri="{FF2B5EF4-FFF2-40B4-BE49-F238E27FC236}">
                    <a16:creationId xmlns:a16="http://schemas.microsoft.com/office/drawing/2014/main" id="{A7AA7362-CCBF-FB3A-58BC-15A7DB62DA09}"/>
                  </a:ext>
                </a:extLst>
              </p:cNvPr>
              <p:cNvGrpSpPr/>
              <p:nvPr/>
            </p:nvGrpSpPr>
            <p:grpSpPr>
              <a:xfrm rot="21354409">
                <a:off x="968776" y="5617607"/>
                <a:ext cx="918942" cy="357426"/>
                <a:chOff x="1447800" y="4724400"/>
                <a:chExt cx="1981200" cy="1219200"/>
              </a:xfrm>
            </p:grpSpPr>
            <p:sp>
              <p:nvSpPr>
                <p:cNvPr id="17" name="Wave 16">
                  <a:extLst>
                    <a:ext uri="{FF2B5EF4-FFF2-40B4-BE49-F238E27FC236}">
                      <a16:creationId xmlns:a16="http://schemas.microsoft.com/office/drawing/2014/main" id="{B27164A1-A6C0-B5D2-1DA6-54E228485B37}"/>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48386BE-086C-9B42-1082-8A39DB17D556}"/>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5C15D6-EED5-C53F-C13F-C915321F1FFA}"/>
                    </a:ext>
                  </a:extLst>
                </p:cNvPr>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pic>
        <p:nvPicPr>
          <p:cNvPr id="46" name="Picture 45">
            <a:extLst>
              <a:ext uri="{FF2B5EF4-FFF2-40B4-BE49-F238E27FC236}">
                <a16:creationId xmlns:a16="http://schemas.microsoft.com/office/drawing/2014/main" id="{884487DE-362C-41B1-04F4-E50B3C6DC466}"/>
              </a:ext>
            </a:extLst>
          </p:cNvPr>
          <p:cNvPicPr>
            <a:picLocks noChangeAspect="1"/>
          </p:cNvPicPr>
          <p:nvPr/>
        </p:nvPicPr>
        <p:blipFill>
          <a:blip r:embed="rId3">
            <a:extLst>
              <a:ext uri="{28A0092B-C50C-407E-A947-70E740481C1C}">
                <a14:useLocalDpi xmlns:a14="http://schemas.microsoft.com/office/drawing/2010/main" val="0"/>
              </a:ext>
            </a:extLst>
          </a:blip>
          <a:srcRect l="26300" t="42134" r="24600" b="42221"/>
          <a:stretch/>
        </p:blipFill>
        <p:spPr>
          <a:xfrm>
            <a:off x="3206496" y="2889504"/>
            <a:ext cx="5986272" cy="1072896"/>
          </a:xfrm>
          <a:prstGeom prst="rect">
            <a:avLst/>
          </a:prstGeom>
        </p:spPr>
      </p:pic>
      <p:sp>
        <p:nvSpPr>
          <p:cNvPr id="47" name="Footer Placeholder 14">
            <a:extLst>
              <a:ext uri="{FF2B5EF4-FFF2-40B4-BE49-F238E27FC236}">
                <a16:creationId xmlns:a16="http://schemas.microsoft.com/office/drawing/2014/main" id="{CD6B9233-89D2-7CD3-ADEC-BEB207899672}"/>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5677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E4D011-D70F-4BC5-BD10-BC69A7BBA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1931272" y="1015344"/>
            <a:ext cx="3467478" cy="369332"/>
          </a:xfrm>
          <a:prstGeom prst="rect">
            <a:avLst/>
          </a:prstGeom>
          <a:noFill/>
        </p:spPr>
        <p:txBody>
          <a:bodyPr wrap="square" rtlCol="0">
            <a:spAutoFit/>
          </a:bodyPr>
          <a:lstStyle/>
          <a:p>
            <a:r>
              <a:rPr lang="en-US" dirty="0">
                <a:solidFill>
                  <a:schemeClr val="bg1"/>
                </a:solidFill>
              </a:rPr>
              <a:t>Established in February 1831</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Provide in His Own Way</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104:15-16</a:t>
            </a:r>
          </a:p>
        </p:txBody>
      </p:sp>
      <p:grpSp>
        <p:nvGrpSpPr>
          <p:cNvPr id="6" name="Group 5"/>
          <p:cNvGrpSpPr/>
          <p:nvPr/>
        </p:nvGrpSpPr>
        <p:grpSpPr>
          <a:xfrm>
            <a:off x="280263" y="3651168"/>
            <a:ext cx="4306349" cy="2466023"/>
            <a:chOff x="6984371" y="3358755"/>
            <a:chExt cx="4306349" cy="2466023"/>
          </a:xfrm>
        </p:grpSpPr>
        <p:sp>
          <p:nvSpPr>
            <p:cNvPr id="15" name="TextBox 14"/>
            <p:cNvSpPr txBox="1"/>
            <p:nvPr/>
          </p:nvSpPr>
          <p:spPr>
            <a:xfrm>
              <a:off x="6984371" y="3358755"/>
              <a:ext cx="4196282" cy="707886"/>
            </a:xfrm>
            <a:prstGeom prst="rect">
              <a:avLst/>
            </a:prstGeom>
            <a:noFill/>
          </p:spPr>
          <p:txBody>
            <a:bodyPr wrap="square" rtlCol="0">
              <a:spAutoFit/>
            </a:bodyPr>
            <a:lstStyle/>
            <a:p>
              <a:r>
                <a:rPr lang="en-US" sz="4000" dirty="0">
                  <a:solidFill>
                    <a:schemeClr val="bg1"/>
                  </a:solidFill>
                </a:rPr>
                <a:t>Law of the Church</a:t>
              </a:r>
            </a:p>
          </p:txBody>
        </p:sp>
        <p:sp>
          <p:nvSpPr>
            <p:cNvPr id="12" name="TextBox 11"/>
            <p:cNvSpPr txBox="1"/>
            <p:nvPr/>
          </p:nvSpPr>
          <p:spPr>
            <a:xfrm>
              <a:off x="7094438" y="4070452"/>
              <a:ext cx="4196282" cy="1754326"/>
            </a:xfrm>
            <a:prstGeom prst="rect">
              <a:avLst/>
            </a:prstGeom>
            <a:noFill/>
          </p:spPr>
          <p:txBody>
            <a:bodyPr wrap="square" rtlCol="0">
              <a:spAutoFit/>
            </a:bodyPr>
            <a:lstStyle/>
            <a:p>
              <a:r>
                <a:rPr lang="en-US" dirty="0">
                  <a:solidFill>
                    <a:schemeClr val="bg1"/>
                  </a:solidFill>
                </a:rPr>
                <a:t>The Saints were commanded to consecrate all their property to the Lord and to receive stewardships from the bishop of the Church. The portion of the Lord’s law governing earthly property is known as the law of consecration and stewardship.</a:t>
              </a:r>
              <a:endParaRPr lang="en-US" sz="1200" dirty="0">
                <a:solidFill>
                  <a:schemeClr val="bg1"/>
                </a:solidFill>
              </a:endParaRPr>
            </a:p>
          </p:txBody>
        </p:sp>
      </p:grpSp>
      <p:sp>
        <p:nvSpPr>
          <p:cNvPr id="3" name="Rectangle 2"/>
          <p:cNvSpPr/>
          <p:nvPr/>
        </p:nvSpPr>
        <p:spPr>
          <a:xfrm>
            <a:off x="7649835" y="2065274"/>
            <a:ext cx="4124146" cy="3970318"/>
          </a:xfrm>
          <a:prstGeom prst="rect">
            <a:avLst/>
          </a:prstGeom>
        </p:spPr>
        <p:txBody>
          <a:bodyPr wrap="square">
            <a:spAutoFit/>
          </a:bodyPr>
          <a:lstStyle/>
          <a:p>
            <a:r>
              <a:rPr lang="en-US" b="0" i="0" dirty="0">
                <a:solidFill>
                  <a:schemeClr val="bg1"/>
                </a:solidFill>
                <a:effectLst/>
                <a:latin typeface="Abadi" panose="020B0604020104020204" pitchFamily="34" charset="0"/>
              </a:rPr>
              <a:t>“The Lord’s way consists of helping people help themselves.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poor are exalted because they work for the temporary assistance they receive, they are taught correct principles, and they are able to lift themselves from poverty to self-reliance.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rich are made low because they humble themselves to give generously of their means to those in need.” </a:t>
            </a:r>
          </a:p>
          <a:p>
            <a:r>
              <a:rPr lang="en-US" dirty="0">
                <a:solidFill>
                  <a:schemeClr val="bg1"/>
                </a:solidFill>
              </a:rPr>
              <a:t> </a:t>
            </a:r>
            <a:r>
              <a:rPr lang="en-US" sz="1200" dirty="0">
                <a:solidFill>
                  <a:schemeClr val="bg1"/>
                </a:solidFill>
              </a:rPr>
              <a:t>Elder Joseph B. </a:t>
            </a:r>
            <a:r>
              <a:rPr lang="en-US" sz="1200" dirty="0" err="1">
                <a:solidFill>
                  <a:schemeClr val="bg1"/>
                </a:solidFill>
              </a:rPr>
              <a:t>Wirthlin</a:t>
            </a:r>
            <a:r>
              <a:rPr lang="en-US" sz="1200" dirty="0">
                <a:solidFill>
                  <a:schemeClr val="bg1"/>
                </a:solidFill>
              </a:rPr>
              <a:t> </a:t>
            </a:r>
          </a:p>
        </p:txBody>
      </p:sp>
      <p:pic>
        <p:nvPicPr>
          <p:cNvPr id="9" name="Picture 8">
            <a:extLst>
              <a:ext uri="{FF2B5EF4-FFF2-40B4-BE49-F238E27FC236}">
                <a16:creationId xmlns:a16="http://schemas.microsoft.com/office/drawing/2014/main" id="{F9AD7240-24B9-4762-A365-E48E36D69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83" y="1384066"/>
            <a:ext cx="2980944" cy="2267712"/>
          </a:xfrm>
          <a:prstGeom prst="rect">
            <a:avLst/>
          </a:prstGeom>
        </p:spPr>
      </p:pic>
      <p:pic>
        <p:nvPicPr>
          <p:cNvPr id="13" name="Picture 12">
            <a:extLst>
              <a:ext uri="{FF2B5EF4-FFF2-40B4-BE49-F238E27FC236}">
                <a16:creationId xmlns:a16="http://schemas.microsoft.com/office/drawing/2014/main" id="{7A114CFB-644E-4DAD-9111-81FFDA1CB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623" y="2517922"/>
            <a:ext cx="2743200" cy="2260600"/>
          </a:xfrm>
          <a:prstGeom prst="rect">
            <a:avLst/>
          </a:prstGeom>
        </p:spPr>
      </p:pic>
      <p:pic>
        <p:nvPicPr>
          <p:cNvPr id="4" name="Picture 3" descr="A person wearing glasses and a suit&#10;&#10;Description automatically generated">
            <a:extLst>
              <a:ext uri="{FF2B5EF4-FFF2-40B4-BE49-F238E27FC236}">
                <a16:creationId xmlns:a16="http://schemas.microsoft.com/office/drawing/2014/main" id="{EA22339C-9E6F-43F3-F0F9-128F5E6DA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1669" y="306672"/>
            <a:ext cx="812530" cy="1015663"/>
          </a:xfrm>
          <a:prstGeom prst="rect">
            <a:avLst/>
          </a:prstGeom>
        </p:spPr>
      </p:pic>
    </p:spTree>
    <p:extLst>
      <p:ext uri="{BB962C8B-B14F-4D97-AF65-F5344CB8AC3E}">
        <p14:creationId xmlns:p14="http://schemas.microsoft.com/office/powerpoint/2010/main" val="35279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AAC543-8A85-4B22-8DFC-7AB11E541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744730" y="1417155"/>
            <a:ext cx="3467478" cy="3693319"/>
          </a:xfrm>
          <a:prstGeom prst="rect">
            <a:avLst/>
          </a:prstGeom>
          <a:noFill/>
        </p:spPr>
        <p:txBody>
          <a:bodyPr wrap="square" rtlCol="0">
            <a:spAutoFit/>
          </a:bodyPr>
          <a:lstStyle/>
          <a:p>
            <a:r>
              <a:rPr lang="en-US" dirty="0">
                <a:solidFill>
                  <a:schemeClr val="bg1"/>
                </a:solidFill>
              </a:rPr>
              <a:t>Not only those who need financial assistance but also those who need spiritual, emotional, mental, and social assistance. </a:t>
            </a:r>
          </a:p>
          <a:p>
            <a:endParaRPr lang="en-US" dirty="0">
              <a:solidFill>
                <a:schemeClr val="bg1"/>
              </a:solidFill>
            </a:endParaRPr>
          </a:p>
          <a:p>
            <a:r>
              <a:rPr lang="en-US" dirty="0">
                <a:solidFill>
                  <a:schemeClr val="bg1"/>
                </a:solidFill>
              </a:rPr>
              <a:t>Likewise, we can think of our abundance as more than just the money or material possessions we have. </a:t>
            </a:r>
          </a:p>
          <a:p>
            <a:endParaRPr lang="en-US" dirty="0">
              <a:solidFill>
                <a:schemeClr val="bg1"/>
              </a:solidFill>
            </a:endParaRPr>
          </a:p>
          <a:p>
            <a:r>
              <a:rPr lang="en-US" dirty="0">
                <a:solidFill>
                  <a:schemeClr val="bg1"/>
                </a:solidFill>
              </a:rPr>
              <a:t>Our abundance includes our time, talents, knowledge, testimonies, and skills.</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The Poor and Needy</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104:17-18</a:t>
            </a:r>
          </a:p>
        </p:txBody>
      </p:sp>
      <p:pic>
        <p:nvPicPr>
          <p:cNvPr id="12" name="Picture 11">
            <a:extLst>
              <a:ext uri="{FF2B5EF4-FFF2-40B4-BE49-F238E27FC236}">
                <a16:creationId xmlns:a16="http://schemas.microsoft.com/office/drawing/2014/main" id="{6F1E04A8-149A-420E-B37B-84194B889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170" y="3875927"/>
            <a:ext cx="2883658" cy="2469094"/>
          </a:xfrm>
          <a:prstGeom prst="rect">
            <a:avLst/>
          </a:prstGeom>
        </p:spPr>
      </p:pic>
      <p:pic>
        <p:nvPicPr>
          <p:cNvPr id="15" name="Picture 14">
            <a:extLst>
              <a:ext uri="{FF2B5EF4-FFF2-40B4-BE49-F238E27FC236}">
                <a16:creationId xmlns:a16="http://schemas.microsoft.com/office/drawing/2014/main" id="{EFC148C7-2CE9-403A-A916-49D129911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673" y="1336258"/>
            <a:ext cx="3571875" cy="4791075"/>
          </a:xfrm>
          <a:prstGeom prst="rect">
            <a:avLst/>
          </a:prstGeom>
        </p:spPr>
      </p:pic>
      <p:pic>
        <p:nvPicPr>
          <p:cNvPr id="8" name="Picture 7">
            <a:extLst>
              <a:ext uri="{FF2B5EF4-FFF2-40B4-BE49-F238E27FC236}">
                <a16:creationId xmlns:a16="http://schemas.microsoft.com/office/drawing/2014/main" id="{3976D769-26D6-321A-E514-04B3E847C186}"/>
              </a:ext>
            </a:extLst>
          </p:cNvPr>
          <p:cNvPicPr>
            <a:picLocks noChangeAspect="1"/>
          </p:cNvPicPr>
          <p:nvPr/>
        </p:nvPicPr>
        <p:blipFill>
          <a:blip r:embed="rId5"/>
          <a:stretch>
            <a:fillRect/>
          </a:stretch>
        </p:blipFill>
        <p:spPr>
          <a:xfrm>
            <a:off x="4654170" y="1336258"/>
            <a:ext cx="2789725" cy="2175615"/>
          </a:xfrm>
          <a:prstGeom prst="rect">
            <a:avLst/>
          </a:prstGeom>
        </p:spPr>
      </p:pic>
    </p:spTree>
    <p:extLst>
      <p:ext uri="{BB962C8B-B14F-4D97-AF65-F5344CB8AC3E}">
        <p14:creationId xmlns:p14="http://schemas.microsoft.com/office/powerpoint/2010/main" val="40318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AAC543-8A85-4B22-8DFC-7AB11E541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104:17-18</a:t>
            </a:r>
          </a:p>
        </p:txBody>
      </p:sp>
      <p:grpSp>
        <p:nvGrpSpPr>
          <p:cNvPr id="9" name="Group 8">
            <a:extLst>
              <a:ext uri="{FF2B5EF4-FFF2-40B4-BE49-F238E27FC236}">
                <a16:creationId xmlns:a16="http://schemas.microsoft.com/office/drawing/2014/main" id="{24460BBE-7F7C-4677-93BC-CC3322528E0A}"/>
              </a:ext>
            </a:extLst>
          </p:cNvPr>
          <p:cNvGrpSpPr/>
          <p:nvPr/>
        </p:nvGrpSpPr>
        <p:grpSpPr>
          <a:xfrm>
            <a:off x="3913039" y="1221761"/>
            <a:ext cx="4552637" cy="4414476"/>
            <a:chOff x="4038600" y="914400"/>
            <a:chExt cx="2063436" cy="2000816"/>
          </a:xfrm>
        </p:grpSpPr>
        <p:sp>
          <p:nvSpPr>
            <p:cNvPr id="11" name="Rectangle: Folded Corner 10">
              <a:extLst>
                <a:ext uri="{FF2B5EF4-FFF2-40B4-BE49-F238E27FC236}">
                  <a16:creationId xmlns:a16="http://schemas.microsoft.com/office/drawing/2014/main" id="{5EFFE785-23BB-418F-BD9F-31E311B60DBF}"/>
                </a:ext>
              </a:extLst>
            </p:cNvPr>
            <p:cNvSpPr/>
            <p:nvPr/>
          </p:nvSpPr>
          <p:spPr>
            <a:xfrm>
              <a:off x="4038600" y="914400"/>
              <a:ext cx="2063436" cy="200081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6F297A-D8D8-49F8-BB44-ADAFB7047D6E}"/>
                </a:ext>
              </a:extLst>
            </p:cNvPr>
            <p:cNvSpPr txBox="1"/>
            <p:nvPr/>
          </p:nvSpPr>
          <p:spPr>
            <a:xfrm>
              <a:off x="4091411" y="993497"/>
              <a:ext cx="1957812" cy="1576311"/>
            </a:xfrm>
            <a:prstGeom prst="rect">
              <a:avLst/>
            </a:prstGeom>
            <a:noFill/>
          </p:spPr>
          <p:txBody>
            <a:bodyPr wrap="square" rtlCol="0">
              <a:spAutoFit/>
            </a:bodyPr>
            <a:lstStyle/>
            <a:p>
              <a:pPr algn="ctr"/>
              <a:r>
                <a:rPr lang="en-US" sz="4400" b="1" dirty="0"/>
                <a:t>We are accountable to use what the Lord has given us to help others</a:t>
              </a:r>
              <a:endParaRPr lang="en-US" sz="4400" dirty="0">
                <a:solidFill>
                  <a:srgbClr val="FF0000"/>
                </a:solidFill>
                <a:latin typeface="AR CENA" panose="02000000000000000000" pitchFamily="2" charset="0"/>
              </a:endParaRPr>
            </a:p>
          </p:txBody>
        </p:sp>
      </p:grpSp>
      <p:pic>
        <p:nvPicPr>
          <p:cNvPr id="12" name="Picture 11">
            <a:extLst>
              <a:ext uri="{FF2B5EF4-FFF2-40B4-BE49-F238E27FC236}">
                <a16:creationId xmlns:a16="http://schemas.microsoft.com/office/drawing/2014/main" id="{9CC3A70F-C19C-81E8-C90C-D97CF2820A96}"/>
              </a:ext>
            </a:extLst>
          </p:cNvPr>
          <p:cNvPicPr>
            <a:picLocks noChangeAspect="1"/>
          </p:cNvPicPr>
          <p:nvPr/>
        </p:nvPicPr>
        <p:blipFill>
          <a:blip r:embed="rId3"/>
          <a:stretch>
            <a:fillRect/>
          </a:stretch>
        </p:blipFill>
        <p:spPr>
          <a:xfrm>
            <a:off x="612573" y="985496"/>
            <a:ext cx="2909651" cy="2848670"/>
          </a:xfrm>
          <a:prstGeom prst="rect">
            <a:avLst/>
          </a:prstGeom>
        </p:spPr>
      </p:pic>
      <p:pic>
        <p:nvPicPr>
          <p:cNvPr id="16" name="Picture 15">
            <a:extLst>
              <a:ext uri="{FF2B5EF4-FFF2-40B4-BE49-F238E27FC236}">
                <a16:creationId xmlns:a16="http://schemas.microsoft.com/office/drawing/2014/main" id="{18E43E5F-B037-19DD-2942-D7016C0CD4E8}"/>
              </a:ext>
            </a:extLst>
          </p:cNvPr>
          <p:cNvPicPr>
            <a:picLocks noChangeAspect="1"/>
          </p:cNvPicPr>
          <p:nvPr/>
        </p:nvPicPr>
        <p:blipFill>
          <a:blip r:embed="rId4"/>
          <a:stretch>
            <a:fillRect/>
          </a:stretch>
        </p:blipFill>
        <p:spPr>
          <a:xfrm>
            <a:off x="8626058" y="2979531"/>
            <a:ext cx="3072241" cy="3105584"/>
          </a:xfrm>
          <a:prstGeom prst="rect">
            <a:avLst/>
          </a:prstGeom>
        </p:spPr>
      </p:pic>
    </p:spTree>
    <p:extLst>
      <p:ext uri="{BB962C8B-B14F-4D97-AF65-F5344CB8AC3E}">
        <p14:creationId xmlns:p14="http://schemas.microsoft.com/office/powerpoint/2010/main" val="165200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34F639D1-CF2B-4582-9871-C6FC7CAA4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Specific Instructions</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104:19-45 Smith and Sjodahl</a:t>
            </a:r>
          </a:p>
        </p:txBody>
      </p:sp>
      <p:sp>
        <p:nvSpPr>
          <p:cNvPr id="3" name="Rectangle 2"/>
          <p:cNvSpPr/>
          <p:nvPr/>
        </p:nvSpPr>
        <p:spPr>
          <a:xfrm>
            <a:off x="4541325" y="1041491"/>
            <a:ext cx="2318905" cy="369332"/>
          </a:xfrm>
          <a:prstGeom prst="rect">
            <a:avLst/>
          </a:prstGeom>
        </p:spPr>
        <p:txBody>
          <a:bodyPr wrap="none">
            <a:spAutoFit/>
          </a:bodyPr>
          <a:lstStyle/>
          <a:p>
            <a:r>
              <a:rPr lang="en-US" dirty="0">
                <a:solidFill>
                  <a:schemeClr val="bg1"/>
                </a:solidFill>
              </a:rPr>
              <a:t>Given for stewardships</a:t>
            </a:r>
            <a:endParaRPr lang="en-US" dirty="0"/>
          </a:p>
        </p:txBody>
      </p:sp>
      <p:grpSp>
        <p:nvGrpSpPr>
          <p:cNvPr id="14337" name="Group 14336"/>
          <p:cNvGrpSpPr/>
          <p:nvPr/>
        </p:nvGrpSpPr>
        <p:grpSpPr>
          <a:xfrm>
            <a:off x="4194772" y="3871613"/>
            <a:ext cx="2669253" cy="2519557"/>
            <a:chOff x="4422709" y="3853431"/>
            <a:chExt cx="2669253" cy="2519557"/>
          </a:xfrm>
        </p:grpSpPr>
        <p:sp>
          <p:nvSpPr>
            <p:cNvPr id="12" name="Rectangle 11"/>
            <p:cNvSpPr/>
            <p:nvPr/>
          </p:nvSpPr>
          <p:spPr>
            <a:xfrm>
              <a:off x="5527031" y="4596806"/>
              <a:ext cx="1564931" cy="923330"/>
            </a:xfrm>
            <a:prstGeom prst="rect">
              <a:avLst/>
            </a:prstGeom>
          </p:spPr>
          <p:txBody>
            <a:bodyPr wrap="square">
              <a:spAutoFit/>
            </a:bodyPr>
            <a:lstStyle/>
            <a:p>
              <a:r>
                <a:rPr lang="en-US" dirty="0">
                  <a:solidFill>
                    <a:schemeClr val="bg1"/>
                  </a:solidFill>
                </a:rPr>
                <a:t>John Johnson is to be a real estate agent. </a:t>
              </a:r>
            </a:p>
          </p:txBody>
        </p:sp>
        <p:grpSp>
          <p:nvGrpSpPr>
            <p:cNvPr id="19" name="Group 18"/>
            <p:cNvGrpSpPr/>
            <p:nvPr/>
          </p:nvGrpSpPr>
          <p:grpSpPr>
            <a:xfrm>
              <a:off x="4422709" y="3853431"/>
              <a:ext cx="1030661" cy="2519557"/>
              <a:chOff x="6080787" y="1037728"/>
              <a:chExt cx="1987171" cy="4857843"/>
            </a:xfrm>
          </p:grpSpPr>
          <p:sp>
            <p:nvSpPr>
              <p:cNvPr id="20" name="Oval 19"/>
              <p:cNvSpPr/>
              <p:nvPr/>
            </p:nvSpPr>
            <p:spPr>
              <a:xfrm rot="19338880">
                <a:off x="7700824" y="3942448"/>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3618">
                <a:off x="6080787" y="3941690"/>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70491">
                <a:off x="7087261" y="5074120"/>
                <a:ext cx="397525"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393332">
                <a:off x="6507342" y="5151966"/>
                <a:ext cx="381260"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6942748" y="4232002"/>
                <a:ext cx="723403" cy="1267088"/>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63894">
                <a:off x="6472140" y="4177430"/>
                <a:ext cx="649919" cy="1344487"/>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375821">
                <a:off x="6267134" y="2841149"/>
                <a:ext cx="554084" cy="133196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337671">
                <a:off x="7334375" y="2840691"/>
                <a:ext cx="554084" cy="1362770"/>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454364" y="2974177"/>
                <a:ext cx="1231297" cy="136180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8" idx="2"/>
              </p:cNvCxnSpPr>
              <p:nvPr/>
            </p:nvCxnSpPr>
            <p:spPr>
              <a:xfrm flipH="1">
                <a:off x="7070013" y="3275940"/>
                <a:ext cx="36943" cy="10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15873315">
                <a:off x="6804033" y="4151785"/>
                <a:ext cx="474855" cy="886588"/>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5400000">
                <a:off x="6970237" y="1877303"/>
                <a:ext cx="765528" cy="53673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2359803">
                <a:off x="6596600" y="1786689"/>
                <a:ext cx="609588" cy="52750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6807595" y="2963827"/>
                <a:ext cx="554084" cy="444287"/>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3330256">
                <a:off x="6773083" y="1670302"/>
                <a:ext cx="652651" cy="470746"/>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33022" y="2874269"/>
                <a:ext cx="120228" cy="134444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60234" y="2928581"/>
                <a:ext cx="112658" cy="1285248"/>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86903" y="1767958"/>
                <a:ext cx="967318" cy="13316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19585" y="1762904"/>
                <a:ext cx="806731" cy="544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670600" y="1712527"/>
                <a:ext cx="931430" cy="5444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6733022" y="3453710"/>
                <a:ext cx="690887" cy="774714"/>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5400000">
                <a:off x="6831242" y="3653977"/>
                <a:ext cx="456572" cy="368079"/>
              </a:xfrm>
              <a:prstGeom prst="homePlate">
                <a:avLst/>
              </a:prstGeom>
              <a:solidFill>
                <a:srgbClr val="A47B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3"/>
              <p:cNvGrpSpPr/>
              <p:nvPr/>
            </p:nvGrpSpPr>
            <p:grpSpPr>
              <a:xfrm>
                <a:off x="6258303" y="1037728"/>
                <a:ext cx="1676400" cy="1099077"/>
                <a:chOff x="5257800" y="1219200"/>
                <a:chExt cx="1364974" cy="834887"/>
              </a:xfrm>
            </p:grpSpPr>
            <p:grpSp>
              <p:nvGrpSpPr>
                <p:cNvPr id="44" name="Group 111"/>
                <p:cNvGrpSpPr/>
                <p:nvPr/>
              </p:nvGrpSpPr>
              <p:grpSpPr>
                <a:xfrm>
                  <a:off x="5257800" y="1295400"/>
                  <a:ext cx="1364974" cy="758687"/>
                  <a:chOff x="3657600" y="990600"/>
                  <a:chExt cx="2637183" cy="1395537"/>
                </a:xfrm>
              </p:grpSpPr>
              <p:sp>
                <p:nvSpPr>
                  <p:cNvPr id="46" name="Teardrop 45"/>
                  <p:cNvSpPr/>
                  <p:nvPr/>
                </p:nvSpPr>
                <p:spPr>
                  <a:xfrm rot="11051829">
                    <a:off x="4876800" y="1828799"/>
                    <a:ext cx="1417983" cy="556591"/>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p:cNvSpPr/>
                  <p:nvPr/>
                </p:nvSpPr>
                <p:spPr>
                  <a:xfrm>
                    <a:off x="3657600" y="1905000"/>
                    <a:ext cx="1371600" cy="457200"/>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400000">
                    <a:off x="4914864" y="1369979"/>
                    <a:ext cx="305546" cy="1726770"/>
                  </a:xfrm>
                  <a:prstGeom prst="moon">
                    <a:avLst>
                      <a:gd name="adj" fmla="val 87500"/>
                    </a:avLst>
                  </a:prstGeom>
                  <a:solidFill>
                    <a:srgbClr val="F0B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4343400" y="990600"/>
                    <a:ext cx="1371600" cy="914400"/>
                  </a:xfrm>
                  <a:prstGeom prst="trapezoid">
                    <a:avLst>
                      <a:gd name="adj" fmla="val 20652"/>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400000" flipH="1" flipV="1">
                    <a:off x="4914901" y="1257299"/>
                    <a:ext cx="228598" cy="1371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5715000" y="1219200"/>
                  <a:ext cx="533400" cy="228600"/>
                </a:xfrm>
                <a:prstGeom prst="ellipse">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rapezoid 42"/>
              <p:cNvSpPr/>
              <p:nvPr/>
            </p:nvSpPr>
            <p:spPr>
              <a:xfrm>
                <a:off x="6451948" y="4204419"/>
                <a:ext cx="1289111" cy="150409"/>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344843" y="1100005"/>
            <a:ext cx="3335377" cy="2308324"/>
            <a:chOff x="344843" y="1100005"/>
            <a:chExt cx="3335377" cy="2308324"/>
          </a:xfrm>
        </p:grpSpPr>
        <p:sp>
          <p:nvSpPr>
            <p:cNvPr id="13" name="TextBox 12"/>
            <p:cNvSpPr txBox="1"/>
            <p:nvPr/>
          </p:nvSpPr>
          <p:spPr>
            <a:xfrm>
              <a:off x="1281468" y="1100005"/>
              <a:ext cx="2398752" cy="2308324"/>
            </a:xfrm>
            <a:prstGeom prst="rect">
              <a:avLst/>
            </a:prstGeom>
            <a:noFill/>
          </p:spPr>
          <p:txBody>
            <a:bodyPr wrap="square" rtlCol="0">
              <a:spAutoFit/>
            </a:bodyPr>
            <a:lstStyle/>
            <a:p>
              <a:r>
                <a:rPr lang="en-US" dirty="0">
                  <a:solidFill>
                    <a:schemeClr val="bg1"/>
                  </a:solidFill>
                </a:rPr>
                <a:t>Sidney Rigdon is given charge of the tannery. He had, at one time, been engaged in the very useful business of a tanner and was competent in this stewardship</a:t>
              </a:r>
              <a:endParaRPr lang="en-US" sz="1200" dirty="0">
                <a:solidFill>
                  <a:schemeClr val="bg1"/>
                </a:solidFill>
              </a:endParaRPr>
            </a:p>
          </p:txBody>
        </p:sp>
        <p:grpSp>
          <p:nvGrpSpPr>
            <p:cNvPr id="51" name="Group 50"/>
            <p:cNvGrpSpPr/>
            <p:nvPr/>
          </p:nvGrpSpPr>
          <p:grpSpPr>
            <a:xfrm>
              <a:off x="344843" y="1139035"/>
              <a:ext cx="908147" cy="2166257"/>
              <a:chOff x="914400" y="1524000"/>
              <a:chExt cx="1788913" cy="4267201"/>
            </a:xfrm>
          </p:grpSpPr>
          <p:sp>
            <p:nvSpPr>
              <p:cNvPr id="52" name="Oval 51"/>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gonal Stripe 69"/>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gonal Stripe 70"/>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p:cNvGrpSpPr/>
              <p:nvPr/>
            </p:nvGrpSpPr>
            <p:grpSpPr>
              <a:xfrm>
                <a:off x="1371600" y="2819400"/>
                <a:ext cx="914400" cy="228600"/>
                <a:chOff x="2971800" y="2971800"/>
                <a:chExt cx="914400" cy="228600"/>
              </a:xfrm>
            </p:grpSpPr>
            <p:sp>
              <p:nvSpPr>
                <p:cNvPr id="76" name="Double Wave 75"/>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uble Wave 76"/>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6" name="Group 14335"/>
          <p:cNvGrpSpPr/>
          <p:nvPr/>
        </p:nvGrpSpPr>
        <p:grpSpPr>
          <a:xfrm>
            <a:off x="7377560" y="4184909"/>
            <a:ext cx="4553053" cy="2026286"/>
            <a:chOff x="7377560" y="4184909"/>
            <a:chExt cx="4553053" cy="2026286"/>
          </a:xfrm>
        </p:grpSpPr>
        <p:sp>
          <p:nvSpPr>
            <p:cNvPr id="5" name="TextBox 4"/>
            <p:cNvSpPr txBox="1"/>
            <p:nvPr/>
          </p:nvSpPr>
          <p:spPr>
            <a:xfrm>
              <a:off x="8393878" y="4248286"/>
              <a:ext cx="3536735" cy="1754326"/>
            </a:xfrm>
            <a:prstGeom prst="rect">
              <a:avLst/>
            </a:prstGeom>
            <a:noFill/>
          </p:spPr>
          <p:txBody>
            <a:bodyPr wrap="square" rtlCol="0">
              <a:spAutoFit/>
            </a:bodyPr>
            <a:lstStyle/>
            <a:p>
              <a:r>
                <a:rPr lang="en-US" dirty="0">
                  <a:solidFill>
                    <a:schemeClr val="bg1"/>
                  </a:solidFill>
                </a:rPr>
                <a:t>Joseph Smith is given charge of the Temple lot. He is also to take care of his father, for the Lord recognizes the duty of children to provide for their parents, as well as the duty of parents to care for their children.</a:t>
              </a:r>
              <a:endParaRPr lang="en-US" sz="1200" dirty="0">
                <a:solidFill>
                  <a:schemeClr val="bg1"/>
                </a:solidFill>
              </a:endParaRPr>
            </a:p>
          </p:txBody>
        </p:sp>
        <p:grpSp>
          <p:nvGrpSpPr>
            <p:cNvPr id="79" name="Group 37"/>
            <p:cNvGrpSpPr/>
            <p:nvPr/>
          </p:nvGrpSpPr>
          <p:grpSpPr>
            <a:xfrm>
              <a:off x="7377560" y="4184909"/>
              <a:ext cx="923261" cy="2026286"/>
              <a:chOff x="3394039" y="685800"/>
              <a:chExt cx="1533510" cy="3438941"/>
            </a:xfrm>
          </p:grpSpPr>
          <p:sp>
            <p:nvSpPr>
              <p:cNvPr id="80" name="Oval 79"/>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nual Input 91"/>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Input 92"/>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endCxn id="90"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rapezoid 95"/>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ame 96"/>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Wave 97"/>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3700927" y="1491916"/>
            <a:ext cx="4167240" cy="2343287"/>
            <a:chOff x="3700927" y="1491916"/>
            <a:chExt cx="4167240" cy="2343287"/>
          </a:xfrm>
        </p:grpSpPr>
        <p:sp>
          <p:nvSpPr>
            <p:cNvPr id="6" name="Rectangle 5"/>
            <p:cNvSpPr/>
            <p:nvPr/>
          </p:nvSpPr>
          <p:spPr>
            <a:xfrm>
              <a:off x="4708170" y="1958673"/>
              <a:ext cx="3159997" cy="1754326"/>
            </a:xfrm>
            <a:prstGeom prst="rect">
              <a:avLst/>
            </a:prstGeom>
          </p:spPr>
          <p:txBody>
            <a:bodyPr wrap="square">
              <a:spAutoFit/>
            </a:bodyPr>
            <a:lstStyle/>
            <a:p>
              <a:r>
                <a:rPr lang="en-US" dirty="0">
                  <a:solidFill>
                    <a:schemeClr val="bg1"/>
                  </a:solidFill>
                </a:rPr>
                <a:t>Martin Harris, who was a successful farmer, is given charge of a piece of land. He was also to manage a publication business, under the direction of the Prophet.</a:t>
              </a:r>
            </a:p>
          </p:txBody>
        </p:sp>
        <p:grpSp>
          <p:nvGrpSpPr>
            <p:cNvPr id="122" name="Group 276"/>
            <p:cNvGrpSpPr/>
            <p:nvPr/>
          </p:nvGrpSpPr>
          <p:grpSpPr>
            <a:xfrm>
              <a:off x="3700927" y="1491916"/>
              <a:ext cx="1042016" cy="2343287"/>
              <a:chOff x="8367271" y="2681742"/>
              <a:chExt cx="1554757" cy="3496339"/>
            </a:xfrm>
          </p:grpSpPr>
          <p:sp>
            <p:nvSpPr>
              <p:cNvPr id="123" name="Oval 122"/>
              <p:cNvSpPr/>
              <p:nvPr/>
            </p:nvSpPr>
            <p:spPr>
              <a:xfrm rot="19338880">
                <a:off x="9610399" y="4541704"/>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933618">
                <a:off x="8384176" y="4541069"/>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611750" flipH="1">
                <a:off x="8367271" y="4418068"/>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20302250">
                <a:off x="9502636" y="4407589"/>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570491">
                <a:off x="9145987" y="5489848"/>
                <a:ext cx="300891"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393332">
                <a:off x="8707040" y="5555069"/>
                <a:ext cx="288580"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9036603" y="4784300"/>
                <a:ext cx="547551" cy="1061599"/>
              </a:xfrm>
              <a:prstGeom prst="trapezoid">
                <a:avLst>
                  <a:gd name="adj" fmla="val 78"/>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63894">
                <a:off x="8680395" y="4738578"/>
                <a:ext cx="491931" cy="1126446"/>
              </a:xfrm>
              <a:prstGeom prst="trapezoid">
                <a:avLst>
                  <a:gd name="adj"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375821">
                <a:off x="8539282" y="3622151"/>
                <a:ext cx="419392" cy="103639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20337671">
                <a:off x="9314087" y="3622502"/>
                <a:ext cx="419392" cy="1025429"/>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8666940" y="3730462"/>
                <a:ext cx="931982" cy="1140953"/>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endCxn id="133" idx="2"/>
              </p:cNvCxnSpPr>
              <p:nvPr/>
            </p:nvCxnSpPr>
            <p:spPr>
              <a:xfrm flipH="1">
                <a:off x="9132931" y="3983287"/>
                <a:ext cx="27963"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rapezoid 134"/>
              <p:cNvSpPr/>
              <p:nvPr/>
            </p:nvSpPr>
            <p:spPr>
              <a:xfrm>
                <a:off x="8665112" y="4731995"/>
                <a:ext cx="975742" cy="15521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ame 135"/>
              <p:cNvSpPr/>
              <p:nvPr/>
            </p:nvSpPr>
            <p:spPr>
              <a:xfrm>
                <a:off x="9094107" y="4733169"/>
                <a:ext cx="139798" cy="187741"/>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Oval 136"/>
              <p:cNvSpPr/>
              <p:nvPr/>
            </p:nvSpPr>
            <p:spPr>
              <a:xfrm rot="15873315">
                <a:off x="8989502" y="4752889"/>
                <a:ext cx="243623" cy="67106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7"/>
              <p:cNvSpPr/>
              <p:nvPr/>
            </p:nvSpPr>
            <p:spPr>
              <a:xfrm rot="5400000">
                <a:off x="9116426" y="2923174"/>
                <a:ext cx="461404" cy="406257"/>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9644309">
                <a:off x="8628503" y="2960333"/>
                <a:ext cx="461404" cy="406257"/>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2359803">
                <a:off x="8774600" y="2735554"/>
                <a:ext cx="461404" cy="44195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0800000">
                <a:off x="8934304" y="3721790"/>
                <a:ext cx="419392" cy="372235"/>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765931" y="2715626"/>
                <a:ext cx="732173"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rot="3330256">
                <a:off x="8981276" y="2711259"/>
                <a:ext cx="415348" cy="356313"/>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275"/>
              <p:cNvGrpSpPr/>
              <p:nvPr/>
            </p:nvGrpSpPr>
            <p:grpSpPr>
              <a:xfrm>
                <a:off x="8995757" y="3810000"/>
                <a:ext cx="296486" cy="457200"/>
                <a:chOff x="5791200" y="2209800"/>
                <a:chExt cx="703093" cy="1084214"/>
              </a:xfrm>
            </p:grpSpPr>
            <p:sp>
              <p:nvSpPr>
                <p:cNvPr id="145" name="Isosceles Triangle 144"/>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338" name="Group 14337"/>
          <p:cNvGrpSpPr/>
          <p:nvPr/>
        </p:nvGrpSpPr>
        <p:grpSpPr>
          <a:xfrm>
            <a:off x="682228" y="3970010"/>
            <a:ext cx="3610797" cy="2301723"/>
            <a:chOff x="1008637" y="3980530"/>
            <a:chExt cx="3610797" cy="2301723"/>
          </a:xfrm>
        </p:grpSpPr>
        <p:sp>
          <p:nvSpPr>
            <p:cNvPr id="14" name="Rectangle 13"/>
            <p:cNvSpPr/>
            <p:nvPr/>
          </p:nvSpPr>
          <p:spPr>
            <a:xfrm>
              <a:off x="2110158" y="4773012"/>
              <a:ext cx="2509276" cy="1200329"/>
            </a:xfrm>
            <a:prstGeom prst="rect">
              <a:avLst/>
            </a:prstGeom>
          </p:spPr>
          <p:txBody>
            <a:bodyPr wrap="square">
              <a:spAutoFit/>
            </a:bodyPr>
            <a:lstStyle/>
            <a:p>
              <a:r>
                <a:rPr lang="en-US" dirty="0">
                  <a:solidFill>
                    <a:schemeClr val="bg1"/>
                  </a:solidFill>
                </a:rPr>
                <a:t>Newel K. Whitney is assigned to the mercantile establishment.</a:t>
              </a:r>
            </a:p>
          </p:txBody>
        </p:sp>
        <p:grpSp>
          <p:nvGrpSpPr>
            <p:cNvPr id="149" name="Group 148"/>
            <p:cNvGrpSpPr/>
            <p:nvPr/>
          </p:nvGrpSpPr>
          <p:grpSpPr>
            <a:xfrm>
              <a:off x="1008637" y="3980530"/>
              <a:ext cx="895084" cy="2301723"/>
              <a:chOff x="5909774" y="1183652"/>
              <a:chExt cx="1422351" cy="3657599"/>
            </a:xfrm>
          </p:grpSpPr>
          <p:sp>
            <p:nvSpPr>
              <p:cNvPr id="150" name="Round Diagonal Corner Rectangle 149"/>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entagon 168"/>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7931532" y="1197357"/>
            <a:ext cx="3947822" cy="2509586"/>
            <a:chOff x="7931532" y="1197357"/>
            <a:chExt cx="3947822" cy="2509586"/>
          </a:xfrm>
        </p:grpSpPr>
        <p:grpSp>
          <p:nvGrpSpPr>
            <p:cNvPr id="17" name="Group 16"/>
            <p:cNvGrpSpPr/>
            <p:nvPr/>
          </p:nvGrpSpPr>
          <p:grpSpPr>
            <a:xfrm>
              <a:off x="7931532" y="1197357"/>
              <a:ext cx="3395333" cy="2080256"/>
              <a:chOff x="7931532" y="1197357"/>
              <a:chExt cx="3395333" cy="2080256"/>
            </a:xfrm>
          </p:grpSpPr>
          <p:sp>
            <p:nvSpPr>
              <p:cNvPr id="11" name="Rectangle 10"/>
              <p:cNvSpPr/>
              <p:nvPr/>
            </p:nvSpPr>
            <p:spPr>
              <a:xfrm>
                <a:off x="8879809" y="1471581"/>
                <a:ext cx="2447056" cy="1200329"/>
              </a:xfrm>
              <a:prstGeom prst="rect">
                <a:avLst/>
              </a:prstGeom>
            </p:spPr>
            <p:txBody>
              <a:bodyPr wrap="square">
                <a:spAutoFit/>
              </a:bodyPr>
              <a:lstStyle/>
              <a:p>
                <a:r>
                  <a:rPr lang="en-US" dirty="0">
                    <a:solidFill>
                      <a:schemeClr val="bg1"/>
                    </a:solidFill>
                  </a:rPr>
                  <a:t>Oliver Cowdery and Frederick G. Williams are given charge of the printing office. </a:t>
                </a:r>
              </a:p>
            </p:txBody>
          </p:sp>
          <p:grpSp>
            <p:nvGrpSpPr>
              <p:cNvPr id="101" name="Group 191"/>
              <p:cNvGrpSpPr/>
              <p:nvPr/>
            </p:nvGrpSpPr>
            <p:grpSpPr>
              <a:xfrm>
                <a:off x="7931532" y="1197357"/>
                <a:ext cx="1037170" cy="2080256"/>
                <a:chOff x="2635943" y="1143000"/>
                <a:chExt cx="2469457" cy="4952999"/>
              </a:xfrm>
            </p:grpSpPr>
            <p:sp>
              <p:nvSpPr>
                <p:cNvPr id="102" name="Cloud 101"/>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Input 114"/>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Manual Input 115"/>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endCxn id="113"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ame 119"/>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2"/>
            <p:cNvGrpSpPr/>
            <p:nvPr/>
          </p:nvGrpSpPr>
          <p:grpSpPr>
            <a:xfrm>
              <a:off x="10934185" y="1545208"/>
              <a:ext cx="945169" cy="2161735"/>
              <a:chOff x="1060920" y="591455"/>
              <a:chExt cx="1947193" cy="4453506"/>
            </a:xfrm>
          </p:grpSpPr>
          <p:grpSp>
            <p:nvGrpSpPr>
              <p:cNvPr id="174" name="Group 173"/>
              <p:cNvGrpSpPr/>
              <p:nvPr/>
            </p:nvGrpSpPr>
            <p:grpSpPr>
              <a:xfrm>
                <a:off x="1219200" y="591455"/>
                <a:ext cx="1788913" cy="4453506"/>
                <a:chOff x="1981200" y="118495"/>
                <a:chExt cx="1788913" cy="4453506"/>
              </a:xfrm>
            </p:grpSpPr>
            <p:sp>
              <p:nvSpPr>
                <p:cNvPr id="187" name="Round Diagonal Corner Rectangle 186"/>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187"/>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Operation 195"/>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Manual Operation 196"/>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p:cNvGrpSpPr/>
                <p:nvPr/>
              </p:nvGrpSpPr>
              <p:grpSpPr>
                <a:xfrm>
                  <a:off x="2518998" y="1449909"/>
                  <a:ext cx="709032" cy="144599"/>
                  <a:chOff x="4495800" y="1831030"/>
                  <a:chExt cx="1033713" cy="210814"/>
                </a:xfrm>
              </p:grpSpPr>
              <p:grpSp>
                <p:nvGrpSpPr>
                  <p:cNvPr id="208" name="Group 207"/>
                  <p:cNvGrpSpPr/>
                  <p:nvPr/>
                </p:nvGrpSpPr>
                <p:grpSpPr>
                  <a:xfrm>
                    <a:off x="4495800" y="1831030"/>
                    <a:ext cx="1033713" cy="210814"/>
                    <a:chOff x="4378664" y="1933672"/>
                    <a:chExt cx="1033713" cy="210814"/>
                  </a:xfrm>
                </p:grpSpPr>
                <p:sp>
                  <p:nvSpPr>
                    <p:cNvPr id="210" name="Flowchart: Data 209"/>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Data 210"/>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Rounded Rectangle 208"/>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ound Diagonal Corner Rectangle 206"/>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19"/>
              <p:cNvGrpSpPr/>
              <p:nvPr/>
            </p:nvGrpSpPr>
            <p:grpSpPr>
              <a:xfrm rot="20667034">
                <a:off x="1060920" y="1769914"/>
                <a:ext cx="596337" cy="2111985"/>
                <a:chOff x="5187482" y="1600200"/>
                <a:chExt cx="2101851" cy="5027905"/>
              </a:xfrm>
            </p:grpSpPr>
            <p:sp>
              <p:nvSpPr>
                <p:cNvPr id="177" name="Block Arc 176"/>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8" name="Group 209"/>
                <p:cNvGrpSpPr/>
                <p:nvPr/>
              </p:nvGrpSpPr>
              <p:grpSpPr>
                <a:xfrm rot="12048576">
                  <a:off x="6462847" y="3330867"/>
                  <a:ext cx="826486" cy="501067"/>
                  <a:chOff x="7467600" y="2971800"/>
                  <a:chExt cx="914400" cy="685800"/>
                </a:xfrm>
              </p:grpSpPr>
              <p:sp>
                <p:nvSpPr>
                  <p:cNvPr id="185" name="Oval 184"/>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10"/>
                <p:cNvGrpSpPr/>
                <p:nvPr/>
              </p:nvGrpSpPr>
              <p:grpSpPr>
                <a:xfrm rot="20265966">
                  <a:off x="5187482" y="3324981"/>
                  <a:ext cx="773604" cy="585862"/>
                  <a:chOff x="7467600" y="2971800"/>
                  <a:chExt cx="914400" cy="685800"/>
                </a:xfrm>
              </p:grpSpPr>
              <p:sp>
                <p:nvSpPr>
                  <p:cNvPr id="183" name="Oval 182"/>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Trapezoid 179"/>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Oval 175"/>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333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A25DF9-FC37-42AD-A7BB-3ACF970FF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505244" y="1192639"/>
            <a:ext cx="6722870" cy="4801314"/>
          </a:xfrm>
          <a:prstGeom prst="rect">
            <a:avLst/>
          </a:prstGeom>
          <a:noFill/>
        </p:spPr>
        <p:txBody>
          <a:bodyPr wrap="square" rtlCol="0">
            <a:spAutoFit/>
          </a:bodyPr>
          <a:lstStyle/>
          <a:p>
            <a:r>
              <a:rPr lang="en-US" dirty="0">
                <a:solidFill>
                  <a:schemeClr val="bg1"/>
                </a:solidFill>
              </a:rPr>
              <a:t>“[The] distance was too great between [Kirtland and Jackson County] for unity of purpose in all things. </a:t>
            </a:r>
          </a:p>
          <a:p>
            <a:endParaRPr lang="en-US" dirty="0">
              <a:solidFill>
                <a:schemeClr val="bg1"/>
              </a:solidFill>
            </a:endParaRPr>
          </a:p>
          <a:p>
            <a:r>
              <a:rPr lang="en-US" dirty="0">
                <a:solidFill>
                  <a:schemeClr val="bg1"/>
                </a:solidFill>
              </a:rPr>
              <a:t>Each order was to be organized in the names of the brethren residing in each place, and to do business in their own names. </a:t>
            </a:r>
          </a:p>
          <a:p>
            <a:endParaRPr lang="en-US" dirty="0">
              <a:solidFill>
                <a:schemeClr val="bg1"/>
              </a:solidFill>
            </a:endParaRPr>
          </a:p>
          <a:p>
            <a:r>
              <a:rPr lang="en-US" dirty="0">
                <a:solidFill>
                  <a:schemeClr val="bg1"/>
                </a:solidFill>
              </a:rPr>
              <a:t>This separation and dissolving of the former order came about also because of transgression and covetousness on the part of some. </a:t>
            </a:r>
          </a:p>
          <a:p>
            <a:endParaRPr lang="en-US" dirty="0">
              <a:solidFill>
                <a:schemeClr val="bg1"/>
              </a:solidFill>
            </a:endParaRPr>
          </a:p>
          <a:p>
            <a:r>
              <a:rPr lang="en-US" dirty="0">
                <a:solidFill>
                  <a:schemeClr val="bg1"/>
                </a:solidFill>
              </a:rPr>
              <a:t>They were to understand that all the properties were the Lord’s, otherwise their faith was vain, and therefore they were stewards before the Lord. </a:t>
            </a:r>
          </a:p>
          <a:p>
            <a:endParaRPr lang="en-US" dirty="0">
              <a:solidFill>
                <a:schemeClr val="bg1"/>
              </a:solidFill>
            </a:endParaRPr>
          </a:p>
          <a:p>
            <a:r>
              <a:rPr lang="en-US" dirty="0">
                <a:solidFill>
                  <a:schemeClr val="bg1"/>
                </a:solidFill>
              </a:rPr>
              <a:t>All of this was to be done for the purpose of building up the Church and Kingdom of God on the earth, and to prepare the people for the time when the Lord should come to dwell upon the earth.” </a:t>
            </a:r>
          </a:p>
          <a:p>
            <a:r>
              <a:rPr lang="en-US" sz="1200" dirty="0">
                <a:solidFill>
                  <a:schemeClr val="bg1"/>
                </a:solidFill>
              </a:rPr>
              <a:t>President Joseph Fielding Smith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Separation </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104:47-53</a:t>
            </a:r>
          </a:p>
        </p:txBody>
      </p:sp>
      <p:pic>
        <p:nvPicPr>
          <p:cNvPr id="6" name="Picture 5">
            <a:extLst>
              <a:ext uri="{FF2B5EF4-FFF2-40B4-BE49-F238E27FC236}">
                <a16:creationId xmlns:a16="http://schemas.microsoft.com/office/drawing/2014/main" id="{D93F8874-1D0F-424A-A715-C4E554310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114" y="1142412"/>
            <a:ext cx="4285488" cy="2084832"/>
          </a:xfrm>
          <a:prstGeom prst="rect">
            <a:avLst/>
          </a:prstGeom>
        </p:spPr>
      </p:pic>
      <p:pic>
        <p:nvPicPr>
          <p:cNvPr id="9" name="Picture 8">
            <a:extLst>
              <a:ext uri="{FF2B5EF4-FFF2-40B4-BE49-F238E27FC236}">
                <a16:creationId xmlns:a16="http://schemas.microsoft.com/office/drawing/2014/main" id="{084A0193-7D61-4E91-ADB1-3540299A4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474" y="3447318"/>
            <a:ext cx="3714750" cy="2781300"/>
          </a:xfrm>
          <a:prstGeom prst="rect">
            <a:avLst/>
          </a:prstGeom>
        </p:spPr>
      </p:pic>
    </p:spTree>
    <p:extLst>
      <p:ext uri="{BB962C8B-B14F-4D97-AF65-F5344CB8AC3E}">
        <p14:creationId xmlns:p14="http://schemas.microsoft.com/office/powerpoint/2010/main" val="6162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365BED-D73F-4F0E-B161-5C868AACB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044" y="1672991"/>
            <a:ext cx="4208270" cy="3139321"/>
          </a:xfrm>
          <a:prstGeom prst="rect">
            <a:avLst/>
          </a:prstGeom>
          <a:noFill/>
        </p:spPr>
        <p:txBody>
          <a:bodyPr wrap="square" rtlCol="0">
            <a:spAutoFit/>
          </a:bodyPr>
          <a:lstStyle/>
          <a:p>
            <a:pPr fontAlgn="base"/>
            <a:r>
              <a:rPr lang="en-US" dirty="0">
                <a:solidFill>
                  <a:schemeClr val="bg1"/>
                </a:solidFill>
              </a:rPr>
              <a:t>“…The Sacred Treasury, into which was put ‘the avails of the sacred things in the treasury, for sacred and holy purposes. </a:t>
            </a:r>
          </a:p>
          <a:p>
            <a:pPr fontAlgn="base"/>
            <a:endParaRPr lang="en-US" dirty="0">
              <a:solidFill>
                <a:schemeClr val="bg1"/>
              </a:solidFill>
            </a:endParaRPr>
          </a:p>
          <a:p>
            <a:pPr fontAlgn="base"/>
            <a:r>
              <a:rPr lang="en-US" dirty="0">
                <a:solidFill>
                  <a:schemeClr val="bg1"/>
                </a:solidFill>
              </a:rPr>
              <a:t>While it is not clear, it would seem that into this treasury were to be put the surpluses which were derived from the publication of the revelations, the Book of Mormon, … and other similar things, the stewardship of which had been given to Joseph and others.”</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Two Treasuries </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104:60-70</a:t>
            </a:r>
          </a:p>
        </p:txBody>
      </p:sp>
      <p:sp>
        <p:nvSpPr>
          <p:cNvPr id="3" name="Rectangle 2"/>
          <p:cNvSpPr/>
          <p:nvPr/>
        </p:nvSpPr>
        <p:spPr>
          <a:xfrm>
            <a:off x="7543799" y="1672991"/>
            <a:ext cx="4331760" cy="2585323"/>
          </a:xfrm>
          <a:prstGeom prst="rect">
            <a:avLst/>
          </a:prstGeom>
        </p:spPr>
        <p:txBody>
          <a:bodyPr wrap="square">
            <a:spAutoFit/>
          </a:bodyPr>
          <a:lstStyle/>
          <a:p>
            <a:pPr fontAlgn="base"/>
            <a:r>
              <a:rPr lang="en-US" dirty="0">
                <a:solidFill>
                  <a:schemeClr val="bg1"/>
                </a:solidFill>
              </a:rPr>
              <a:t>“… ‘Another Treasury,’ and into that other treasury went the general revenues which came to the Church, such as gifts of money and those revenues derived from the improvement of stewardships as distinguished from the residues of the original consecrations and the surpluses which came from the operation of their stewardships.”</a:t>
            </a:r>
          </a:p>
        </p:txBody>
      </p:sp>
      <p:sp>
        <p:nvSpPr>
          <p:cNvPr id="11" name="TextBox 10"/>
          <p:cNvSpPr txBox="1"/>
          <p:nvPr/>
        </p:nvSpPr>
        <p:spPr>
          <a:xfrm>
            <a:off x="4713514" y="1036074"/>
            <a:ext cx="3467478" cy="400110"/>
          </a:xfrm>
          <a:prstGeom prst="rect">
            <a:avLst/>
          </a:prstGeom>
          <a:noFill/>
        </p:spPr>
        <p:txBody>
          <a:bodyPr wrap="square" rtlCol="0">
            <a:spAutoFit/>
          </a:bodyPr>
          <a:lstStyle/>
          <a:p>
            <a:r>
              <a:rPr lang="en-US" sz="2000" dirty="0">
                <a:solidFill>
                  <a:srgbClr val="FFFF00"/>
                </a:solidFill>
              </a:rPr>
              <a:t>General funds of the Church</a:t>
            </a:r>
          </a:p>
        </p:txBody>
      </p:sp>
      <p:sp>
        <p:nvSpPr>
          <p:cNvPr id="12" name="Rectangle 11"/>
          <p:cNvSpPr/>
          <p:nvPr/>
        </p:nvSpPr>
        <p:spPr>
          <a:xfrm>
            <a:off x="4098687" y="5213183"/>
            <a:ext cx="6096000" cy="1107996"/>
          </a:xfrm>
          <a:prstGeom prst="rect">
            <a:avLst/>
          </a:prstGeom>
        </p:spPr>
        <p:txBody>
          <a:bodyPr>
            <a:spAutoFit/>
          </a:bodyPr>
          <a:lstStyle/>
          <a:p>
            <a:pPr fontAlgn="base"/>
            <a:r>
              <a:rPr lang="en-US" dirty="0">
                <a:solidFill>
                  <a:schemeClr val="bg1"/>
                </a:solidFill>
              </a:rPr>
              <a:t>“Thus you will see, brethren, that in many of its great essentials, we have, as the Welfare Plan has now developed, the broad essentials of the United Order.” </a:t>
            </a:r>
          </a:p>
          <a:p>
            <a:pPr fontAlgn="base"/>
            <a:r>
              <a:rPr lang="en-US" sz="1200" dirty="0">
                <a:solidFill>
                  <a:schemeClr val="bg1"/>
                </a:solidFill>
              </a:rPr>
              <a:t>President J. Reuben Clark Jr. </a:t>
            </a:r>
          </a:p>
        </p:txBody>
      </p:sp>
      <p:pic>
        <p:nvPicPr>
          <p:cNvPr id="6" name="Picture 5">
            <a:extLst>
              <a:ext uri="{FF2B5EF4-FFF2-40B4-BE49-F238E27FC236}">
                <a16:creationId xmlns:a16="http://schemas.microsoft.com/office/drawing/2014/main" id="{5E2B3250-6072-4D16-8C1E-09797F82B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184" y="1746358"/>
            <a:ext cx="2755631" cy="3365284"/>
          </a:xfrm>
          <a:prstGeom prst="rect">
            <a:avLst/>
          </a:prstGeom>
        </p:spPr>
      </p:pic>
    </p:spTree>
    <p:extLst>
      <p:ext uri="{BB962C8B-B14F-4D97-AF65-F5344CB8AC3E}">
        <p14:creationId xmlns:p14="http://schemas.microsoft.com/office/powerpoint/2010/main" val="13018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3BA49F4F-598D-4644-9626-37FE2C7AE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043" y="1672991"/>
            <a:ext cx="6015299" cy="3785652"/>
          </a:xfrm>
          <a:prstGeom prst="rect">
            <a:avLst/>
          </a:prstGeom>
          <a:noFill/>
        </p:spPr>
        <p:txBody>
          <a:bodyPr wrap="square" rtlCol="0">
            <a:spAutoFit/>
          </a:bodyPr>
          <a:lstStyle/>
          <a:p>
            <a:pPr fontAlgn="base"/>
            <a:r>
              <a:rPr lang="en-US" sz="2000" dirty="0">
                <a:solidFill>
                  <a:schemeClr val="bg1"/>
                </a:solidFill>
              </a:rPr>
              <a:t>“Members of the United Firm placed profits they earned from managing Church-owned properties into the second treasury.</a:t>
            </a:r>
          </a:p>
          <a:p>
            <a:pPr fontAlgn="base"/>
            <a:endParaRPr lang="en-US" sz="2000" dirty="0">
              <a:solidFill>
                <a:schemeClr val="bg1"/>
              </a:solidFill>
            </a:endParaRPr>
          </a:p>
          <a:p>
            <a:pPr fontAlgn="base"/>
            <a:r>
              <a:rPr lang="en-US" sz="2000" dirty="0">
                <a:solidFill>
                  <a:schemeClr val="bg1"/>
                </a:solidFill>
              </a:rPr>
              <a:t>No individual had any claim to the profits generated from these stewardships.</a:t>
            </a:r>
          </a:p>
          <a:p>
            <a:pPr fontAlgn="base"/>
            <a:endParaRPr lang="en-US" sz="2000" dirty="0">
              <a:solidFill>
                <a:schemeClr val="bg1"/>
              </a:solidFill>
            </a:endParaRPr>
          </a:p>
          <a:p>
            <a:pPr fontAlgn="base"/>
            <a:r>
              <a:rPr lang="en-US" sz="2000" dirty="0">
                <a:solidFill>
                  <a:schemeClr val="bg1"/>
                </a:solidFill>
              </a:rPr>
              <a:t>Members of the United Firm determined, as a council, the use of the treasury funds.</a:t>
            </a:r>
          </a:p>
          <a:p>
            <a:pPr fontAlgn="base"/>
            <a:endParaRPr lang="en-US" sz="2000" dirty="0">
              <a:solidFill>
                <a:schemeClr val="bg1"/>
              </a:solidFill>
            </a:endParaRPr>
          </a:p>
          <a:p>
            <a:pPr fontAlgn="base"/>
            <a:r>
              <a:rPr lang="en-US" sz="2000" dirty="0">
                <a:solidFill>
                  <a:schemeClr val="bg1"/>
                </a:solidFill>
              </a:rPr>
              <a:t>The funds were used to improve the church’s properties or for further purchases made in behalf of the Church.”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Basic Common Consent</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104:67-77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grpSp>
        <p:nvGrpSpPr>
          <p:cNvPr id="16" name="Group 15"/>
          <p:cNvGrpSpPr/>
          <p:nvPr/>
        </p:nvGrpSpPr>
        <p:grpSpPr>
          <a:xfrm>
            <a:off x="6444342" y="2393564"/>
            <a:ext cx="5070291" cy="2454009"/>
            <a:chOff x="228600" y="1177360"/>
            <a:chExt cx="3942897" cy="1908353"/>
          </a:xfrm>
        </p:grpSpPr>
        <p:sp>
          <p:nvSpPr>
            <p:cNvPr id="17" name="Cube 16"/>
            <p:cNvSpPr/>
            <p:nvPr/>
          </p:nvSpPr>
          <p:spPr>
            <a:xfrm>
              <a:off x="381000" y="1219200"/>
              <a:ext cx="3673607" cy="1849005"/>
            </a:xfrm>
            <a:prstGeom prst="cube">
              <a:avLst>
                <a:gd name="adj" fmla="val 945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6200000">
              <a:off x="1801985" y="1246015"/>
              <a:ext cx="533400" cy="47977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28600" y="1177360"/>
              <a:ext cx="3942897" cy="2013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6200000">
              <a:off x="1933460"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917881" y="1472804"/>
              <a:ext cx="543089" cy="656081"/>
              <a:chOff x="563116" y="3623028"/>
              <a:chExt cx="1631523" cy="1970968"/>
            </a:xfrm>
          </p:grpSpPr>
          <p:sp>
            <p:nvSpPr>
              <p:cNvPr id="54" name="Block Arc 53"/>
              <p:cNvSpPr/>
              <p:nvPr/>
            </p:nvSpPr>
            <p:spPr>
              <a:xfrm>
                <a:off x="638476" y="3623028"/>
                <a:ext cx="1506653" cy="1611424"/>
              </a:xfrm>
              <a:prstGeom prst="blockArc">
                <a:avLst>
                  <a:gd name="adj1" fmla="val 10800000"/>
                  <a:gd name="adj2" fmla="val 171140"/>
                  <a:gd name="adj3" fmla="val 15122"/>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ord 54"/>
              <p:cNvSpPr/>
              <p:nvPr/>
            </p:nvSpPr>
            <p:spPr>
              <a:xfrm rot="17633250">
                <a:off x="543465" y="3942822"/>
                <a:ext cx="1670825" cy="1631523"/>
              </a:xfrm>
              <a:prstGeom prst="chord">
                <a:avLst>
                  <a:gd name="adj1" fmla="val 2631420"/>
                  <a:gd name="adj2" fmla="val 1620000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55982" y="4572000"/>
                <a:ext cx="231362"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1226477" y="4852427"/>
                <a:ext cx="304800" cy="40639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rot="16200000">
              <a:off x="2059044"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9690219">
              <a:off x="394562" y="2406751"/>
              <a:ext cx="1031155" cy="678962"/>
              <a:chOff x="381000" y="4267200"/>
              <a:chExt cx="2074889" cy="1762587"/>
            </a:xfrm>
          </p:grpSpPr>
          <p:grpSp>
            <p:nvGrpSpPr>
              <p:cNvPr id="46" name="Group 64"/>
              <p:cNvGrpSpPr/>
              <p:nvPr/>
            </p:nvGrpSpPr>
            <p:grpSpPr>
              <a:xfrm rot="1664190">
                <a:off x="474689" y="4810587"/>
                <a:ext cx="1981200" cy="1219200"/>
                <a:chOff x="1447800" y="4724400"/>
                <a:chExt cx="1981200" cy="1219200"/>
              </a:xfrm>
            </p:grpSpPr>
            <p:sp>
              <p:nvSpPr>
                <p:cNvPr id="51" name="Wave 50"/>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47" name="Oval 46"/>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8" name="Oval 47"/>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9" name="Oval 48"/>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24" name="Group 23"/>
            <p:cNvGrpSpPr/>
            <p:nvPr/>
          </p:nvGrpSpPr>
          <p:grpSpPr>
            <a:xfrm rot="10070662">
              <a:off x="2858241" y="2372004"/>
              <a:ext cx="984594" cy="699013"/>
              <a:chOff x="474689" y="4215147"/>
              <a:chExt cx="1981200" cy="1814640"/>
            </a:xfrm>
          </p:grpSpPr>
          <p:grpSp>
            <p:nvGrpSpPr>
              <p:cNvPr id="38" name="Group 64"/>
              <p:cNvGrpSpPr/>
              <p:nvPr/>
            </p:nvGrpSpPr>
            <p:grpSpPr>
              <a:xfrm rot="1664190">
                <a:off x="474689" y="4810587"/>
                <a:ext cx="1981200" cy="1219200"/>
                <a:chOff x="1447800" y="4724400"/>
                <a:chExt cx="1981200" cy="1219200"/>
              </a:xfrm>
            </p:grpSpPr>
            <p:sp>
              <p:nvSpPr>
                <p:cNvPr id="43" name="Wave 42"/>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39" name="Oval 38"/>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Oval 39"/>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1" name="Oval 40"/>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Oval 41"/>
              <p:cNvSpPr/>
              <p:nvPr/>
            </p:nvSpPr>
            <p:spPr>
              <a:xfrm>
                <a:off x="945003" y="4215147"/>
                <a:ext cx="609600" cy="609601"/>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25" name="Group 24"/>
            <p:cNvGrpSpPr/>
            <p:nvPr/>
          </p:nvGrpSpPr>
          <p:grpSpPr>
            <a:xfrm rot="496858">
              <a:off x="1355459" y="2366143"/>
              <a:ext cx="1607199" cy="659418"/>
              <a:chOff x="680004" y="5508050"/>
              <a:chExt cx="1607199" cy="659418"/>
            </a:xfrm>
          </p:grpSpPr>
          <p:grpSp>
            <p:nvGrpSpPr>
              <p:cNvPr id="26" name="Group 64"/>
              <p:cNvGrpSpPr/>
              <p:nvPr/>
            </p:nvGrpSpPr>
            <p:grpSpPr>
              <a:xfrm rot="21354409">
                <a:off x="680004" y="5508050"/>
                <a:ext cx="1484698" cy="562997"/>
                <a:chOff x="228053" y="5029200"/>
                <a:chExt cx="3200947" cy="1402462"/>
              </a:xfrm>
            </p:grpSpPr>
            <p:sp>
              <p:nvSpPr>
                <p:cNvPr id="35" name="Wave 34"/>
                <p:cNvSpPr/>
                <p:nvPr/>
              </p:nvSpPr>
              <p:spPr>
                <a:xfrm rot="19034629">
                  <a:off x="228053" y="5212462"/>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27" name="Group 64"/>
              <p:cNvGrpSpPr/>
              <p:nvPr/>
            </p:nvGrpSpPr>
            <p:grpSpPr>
              <a:xfrm rot="1577349">
                <a:off x="1295418" y="5545874"/>
                <a:ext cx="991785" cy="489429"/>
                <a:chOff x="1290754" y="4845813"/>
                <a:chExt cx="2138246" cy="1219200"/>
              </a:xfrm>
            </p:grpSpPr>
            <p:sp>
              <p:nvSpPr>
                <p:cNvPr id="32" name="Wave 31"/>
                <p:cNvSpPr/>
                <p:nvPr/>
              </p:nvSpPr>
              <p:spPr>
                <a:xfrm>
                  <a:off x="1290754" y="4845813"/>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28" name="Group 64"/>
              <p:cNvGrpSpPr/>
              <p:nvPr/>
            </p:nvGrpSpPr>
            <p:grpSpPr>
              <a:xfrm rot="21354409">
                <a:off x="916086" y="5708846"/>
                <a:ext cx="981702" cy="458622"/>
                <a:chOff x="1312493" y="5029200"/>
                <a:chExt cx="2116507" cy="1564386"/>
              </a:xfrm>
            </p:grpSpPr>
            <p:sp>
              <p:nvSpPr>
                <p:cNvPr id="29" name="Wave 28"/>
                <p:cNvSpPr/>
                <p:nvPr/>
              </p:nvSpPr>
              <p:spPr>
                <a:xfrm>
                  <a:off x="1312493" y="5374386"/>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spTree>
    <p:extLst>
      <p:ext uri="{BB962C8B-B14F-4D97-AF65-F5344CB8AC3E}">
        <p14:creationId xmlns:p14="http://schemas.microsoft.com/office/powerpoint/2010/main" val="22049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9409EB-8B9B-447B-8E10-E8034D6AA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569" y="1040909"/>
            <a:ext cx="4850528" cy="1323439"/>
          </a:xfrm>
          <a:prstGeom prst="rect">
            <a:avLst/>
          </a:prstGeom>
          <a:noFill/>
        </p:spPr>
        <p:txBody>
          <a:bodyPr wrap="square" rtlCol="0">
            <a:spAutoFit/>
          </a:bodyPr>
          <a:lstStyle/>
          <a:p>
            <a:pPr fontAlgn="base"/>
            <a:r>
              <a:rPr lang="en-US" sz="2000" dirty="0">
                <a:solidFill>
                  <a:schemeClr val="bg1"/>
                </a:solidFill>
              </a:rPr>
              <a:t>Though the debts must have seemed almost insurmountable to them, the leaders were commanded to “obtain this blessing by your diligence and humility and the prayer of faith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Pay All Debts</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104:78-83</a:t>
            </a:r>
            <a:endParaRPr lang="en-US" sz="1200" dirty="0">
              <a:solidFill>
                <a:schemeClr val="bg1"/>
              </a:solidFill>
            </a:endParaRPr>
          </a:p>
        </p:txBody>
      </p:sp>
      <p:sp>
        <p:nvSpPr>
          <p:cNvPr id="66" name="TextBox 65"/>
          <p:cNvSpPr txBox="1"/>
          <p:nvPr/>
        </p:nvSpPr>
        <p:spPr>
          <a:xfrm>
            <a:off x="6311237" y="1607358"/>
            <a:ext cx="4850528" cy="1015663"/>
          </a:xfrm>
          <a:prstGeom prst="rect">
            <a:avLst/>
          </a:prstGeom>
          <a:noFill/>
        </p:spPr>
        <p:txBody>
          <a:bodyPr wrap="square" rtlCol="0">
            <a:spAutoFit/>
          </a:bodyPr>
          <a:lstStyle/>
          <a:p>
            <a:pPr fontAlgn="base"/>
            <a:r>
              <a:rPr lang="en-US" sz="2000" dirty="0">
                <a:solidFill>
                  <a:schemeClr val="bg1"/>
                </a:solidFill>
              </a:rPr>
              <a:t>If they would do that, the Lord would keep His promise to “soften the hearts” of those to whom they were in debt</a:t>
            </a:r>
          </a:p>
        </p:txBody>
      </p:sp>
      <p:pic>
        <p:nvPicPr>
          <p:cNvPr id="11" name="Picture 10">
            <a:extLst>
              <a:ext uri="{FF2B5EF4-FFF2-40B4-BE49-F238E27FC236}">
                <a16:creationId xmlns:a16="http://schemas.microsoft.com/office/drawing/2014/main" id="{088873BB-5BDA-4022-8C03-345733C1F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723" y="2800316"/>
            <a:ext cx="4633362" cy="2310584"/>
          </a:xfrm>
          <a:prstGeom prst="rect">
            <a:avLst/>
          </a:prstGeom>
        </p:spPr>
      </p:pic>
      <p:pic>
        <p:nvPicPr>
          <p:cNvPr id="13" name="Picture 12">
            <a:extLst>
              <a:ext uri="{FF2B5EF4-FFF2-40B4-BE49-F238E27FC236}">
                <a16:creationId xmlns:a16="http://schemas.microsoft.com/office/drawing/2014/main" id="{4FEC598C-B095-4514-A040-63D97E9D8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087" y="3834926"/>
            <a:ext cx="5438103" cy="2170364"/>
          </a:xfrm>
          <a:prstGeom prst="rect">
            <a:avLst/>
          </a:prstGeom>
        </p:spPr>
      </p:pic>
    </p:spTree>
    <p:extLst>
      <p:ext uri="{BB962C8B-B14F-4D97-AF65-F5344CB8AC3E}">
        <p14:creationId xmlns:p14="http://schemas.microsoft.com/office/powerpoint/2010/main" val="145682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6F08DB84-DC07-4887-A5B3-7ED572AF4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Getting Out And Staying Out</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5" y="6321179"/>
            <a:ext cx="4545703" cy="523220"/>
          </a:xfrm>
          <a:prstGeom prst="rect">
            <a:avLst/>
          </a:prstGeom>
          <a:noFill/>
        </p:spPr>
        <p:txBody>
          <a:bodyPr wrap="square" rtlCol="0">
            <a:spAutoFit/>
          </a:bodyPr>
          <a:lstStyle/>
          <a:p>
            <a:r>
              <a:rPr lang="en-US" sz="1600" dirty="0">
                <a:solidFill>
                  <a:schemeClr val="bg1"/>
                </a:solidFill>
              </a:rPr>
              <a:t>D&amp;C 104:78-83 </a:t>
            </a:r>
            <a:r>
              <a:rPr lang="en-US" sz="1200" b="0" i="0" dirty="0">
                <a:solidFill>
                  <a:schemeClr val="bg1"/>
                </a:solidFill>
                <a:effectLst/>
                <a:latin typeface="Abadi" panose="020B0604020104020204" pitchFamily="34" charset="0"/>
              </a:rPr>
              <a:t>Elder Franklin D. Richards :</a:t>
            </a:r>
          </a:p>
          <a:p>
            <a:endParaRPr lang="en-US" sz="1200" dirty="0">
              <a:solidFill>
                <a:schemeClr val="bg1"/>
              </a:solidFill>
            </a:endParaRPr>
          </a:p>
        </p:txBody>
      </p:sp>
      <p:grpSp>
        <p:nvGrpSpPr>
          <p:cNvPr id="4" name="Group 3"/>
          <p:cNvGrpSpPr/>
          <p:nvPr/>
        </p:nvGrpSpPr>
        <p:grpSpPr>
          <a:xfrm>
            <a:off x="537195" y="1358556"/>
            <a:ext cx="3446977" cy="489429"/>
            <a:chOff x="537195" y="1358556"/>
            <a:chExt cx="4017206" cy="489429"/>
          </a:xfrm>
        </p:grpSpPr>
        <p:sp>
          <p:nvSpPr>
            <p:cNvPr id="17" name="Rectangle 16"/>
            <p:cNvSpPr/>
            <p:nvPr/>
          </p:nvSpPr>
          <p:spPr>
            <a:xfrm>
              <a:off x="1553914" y="1418605"/>
              <a:ext cx="3000487" cy="369332"/>
            </a:xfrm>
            <a:prstGeom prst="rect">
              <a:avLst/>
            </a:prstGeom>
          </p:spPr>
          <p:txBody>
            <a:bodyPr wrap="square">
              <a:spAutoFit/>
            </a:bodyPr>
            <a:lstStyle/>
            <a:p>
              <a:pPr fontAlgn="base"/>
              <a:r>
                <a:rPr lang="en-US" dirty="0">
                  <a:solidFill>
                    <a:schemeClr val="bg1"/>
                  </a:solidFill>
                  <a:latin typeface="Abadi" panose="020B0604020104020204" pitchFamily="34" charset="0"/>
                </a:rPr>
                <a:t>Live within your income</a:t>
              </a:r>
              <a:endParaRPr lang="en-US" b="0" i="0" dirty="0">
                <a:solidFill>
                  <a:schemeClr val="bg1"/>
                </a:solidFill>
                <a:effectLst/>
                <a:latin typeface="Abadi" panose="020B0604020104020204" pitchFamily="34" charset="0"/>
              </a:endParaRPr>
            </a:p>
          </p:txBody>
        </p:sp>
        <p:grpSp>
          <p:nvGrpSpPr>
            <p:cNvPr id="18" name="Group 64"/>
            <p:cNvGrpSpPr/>
            <p:nvPr/>
          </p:nvGrpSpPr>
          <p:grpSpPr>
            <a:xfrm rot="21354409">
              <a:off x="537195" y="1358556"/>
              <a:ext cx="918942" cy="489429"/>
              <a:chOff x="1447800" y="4724400"/>
              <a:chExt cx="1981200" cy="1219200"/>
            </a:xfrm>
          </p:grpSpPr>
          <p:sp>
            <p:nvSpPr>
              <p:cNvPr id="19" name="Wave 18"/>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23" name="Group 22"/>
          <p:cNvGrpSpPr/>
          <p:nvPr/>
        </p:nvGrpSpPr>
        <p:grpSpPr>
          <a:xfrm>
            <a:off x="837613" y="2248658"/>
            <a:ext cx="3446977" cy="706380"/>
            <a:chOff x="537195" y="1358556"/>
            <a:chExt cx="4017206" cy="706380"/>
          </a:xfrm>
        </p:grpSpPr>
        <p:sp>
          <p:nvSpPr>
            <p:cNvPr id="24" name="Rectangle 23"/>
            <p:cNvSpPr/>
            <p:nvPr/>
          </p:nvSpPr>
          <p:spPr>
            <a:xfrm>
              <a:off x="1553914" y="1418605"/>
              <a:ext cx="3000487" cy="646331"/>
            </a:xfrm>
            <a:prstGeom prst="rect">
              <a:avLst/>
            </a:prstGeom>
          </p:spPr>
          <p:txBody>
            <a:bodyPr wrap="square">
              <a:spAutoFit/>
            </a:bodyPr>
            <a:lstStyle/>
            <a:p>
              <a:pPr fontAlgn="base"/>
              <a:r>
                <a:rPr lang="en-US" dirty="0">
                  <a:solidFill>
                    <a:schemeClr val="bg1"/>
                  </a:solidFill>
                  <a:latin typeface="Abadi" panose="020B0604020104020204" pitchFamily="34" charset="0"/>
                </a:rPr>
                <a:t>Prepare and use short-and long-term budgets</a:t>
              </a:r>
              <a:endParaRPr lang="en-US" b="0" i="0" dirty="0">
                <a:solidFill>
                  <a:schemeClr val="bg1"/>
                </a:solidFill>
                <a:effectLst/>
                <a:latin typeface="Abadi" panose="020B0604020104020204" pitchFamily="34" charset="0"/>
              </a:endParaRPr>
            </a:p>
          </p:txBody>
        </p:sp>
        <p:grpSp>
          <p:nvGrpSpPr>
            <p:cNvPr id="25" name="Group 64"/>
            <p:cNvGrpSpPr/>
            <p:nvPr/>
          </p:nvGrpSpPr>
          <p:grpSpPr>
            <a:xfrm rot="21354409">
              <a:off x="537195" y="1358556"/>
              <a:ext cx="918942" cy="489429"/>
              <a:chOff x="1447800" y="4724400"/>
              <a:chExt cx="1981200" cy="1219200"/>
            </a:xfrm>
          </p:grpSpPr>
          <p:sp>
            <p:nvSpPr>
              <p:cNvPr id="26" name="Wave 25"/>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29" name="Group 28"/>
          <p:cNvGrpSpPr/>
          <p:nvPr/>
        </p:nvGrpSpPr>
        <p:grpSpPr>
          <a:xfrm>
            <a:off x="1358125" y="3122334"/>
            <a:ext cx="3446977" cy="706380"/>
            <a:chOff x="537195" y="1358556"/>
            <a:chExt cx="4017206" cy="706380"/>
          </a:xfrm>
        </p:grpSpPr>
        <p:sp>
          <p:nvSpPr>
            <p:cNvPr id="30" name="Rectangle 29"/>
            <p:cNvSpPr/>
            <p:nvPr/>
          </p:nvSpPr>
          <p:spPr>
            <a:xfrm>
              <a:off x="1553914" y="1418605"/>
              <a:ext cx="3000487" cy="646331"/>
            </a:xfrm>
            <a:prstGeom prst="rect">
              <a:avLst/>
            </a:prstGeom>
          </p:spPr>
          <p:txBody>
            <a:bodyPr wrap="square">
              <a:spAutoFit/>
            </a:bodyPr>
            <a:lstStyle/>
            <a:p>
              <a:pPr fontAlgn="base"/>
              <a:r>
                <a:rPr lang="en-US" dirty="0">
                  <a:solidFill>
                    <a:schemeClr val="bg1"/>
                  </a:solidFill>
                  <a:latin typeface="Abadi" panose="020B0604020104020204" pitchFamily="34" charset="0"/>
                </a:rPr>
                <a:t>Regularly save a part of your income</a:t>
              </a:r>
              <a:endParaRPr lang="en-US" b="0" i="0" dirty="0">
                <a:solidFill>
                  <a:schemeClr val="bg1"/>
                </a:solidFill>
                <a:effectLst/>
                <a:latin typeface="Abadi" panose="020B0604020104020204" pitchFamily="34" charset="0"/>
              </a:endParaRPr>
            </a:p>
          </p:txBody>
        </p:sp>
        <p:grpSp>
          <p:nvGrpSpPr>
            <p:cNvPr id="31" name="Group 64"/>
            <p:cNvGrpSpPr/>
            <p:nvPr/>
          </p:nvGrpSpPr>
          <p:grpSpPr>
            <a:xfrm rot="21354409">
              <a:off x="537195" y="1358556"/>
              <a:ext cx="918942" cy="489429"/>
              <a:chOff x="1447800" y="4724400"/>
              <a:chExt cx="1981200" cy="1219200"/>
            </a:xfrm>
          </p:grpSpPr>
          <p:sp>
            <p:nvSpPr>
              <p:cNvPr id="32" name="Wave 31"/>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35" name="Group 34"/>
          <p:cNvGrpSpPr/>
          <p:nvPr/>
        </p:nvGrpSpPr>
        <p:grpSpPr>
          <a:xfrm>
            <a:off x="1934367" y="4079394"/>
            <a:ext cx="3964989" cy="983379"/>
            <a:chOff x="537195" y="1358556"/>
            <a:chExt cx="4620912" cy="983379"/>
          </a:xfrm>
        </p:grpSpPr>
        <p:sp>
          <p:nvSpPr>
            <p:cNvPr id="36" name="Rectangle 35"/>
            <p:cNvSpPr/>
            <p:nvPr/>
          </p:nvSpPr>
          <p:spPr>
            <a:xfrm>
              <a:off x="1553914" y="1418605"/>
              <a:ext cx="3604193" cy="923330"/>
            </a:xfrm>
            <a:prstGeom prst="rect">
              <a:avLst/>
            </a:prstGeom>
          </p:spPr>
          <p:txBody>
            <a:bodyPr wrap="square">
              <a:spAutoFit/>
            </a:bodyPr>
            <a:lstStyle/>
            <a:p>
              <a:pPr fontAlgn="base"/>
              <a:r>
                <a:rPr lang="en-US" dirty="0">
                  <a:solidFill>
                    <a:schemeClr val="bg1"/>
                  </a:solidFill>
                  <a:latin typeface="Abadi" panose="020B0604020104020204" pitchFamily="34" charset="0"/>
                </a:rPr>
                <a:t>Use your credit wisely, if it is necessary to use it at all—home or education</a:t>
              </a:r>
              <a:endParaRPr lang="en-US" b="0" i="0" dirty="0">
                <a:solidFill>
                  <a:schemeClr val="bg1"/>
                </a:solidFill>
                <a:effectLst/>
                <a:latin typeface="Abadi" panose="020B0604020104020204" pitchFamily="34" charset="0"/>
              </a:endParaRPr>
            </a:p>
          </p:txBody>
        </p:sp>
        <p:grpSp>
          <p:nvGrpSpPr>
            <p:cNvPr id="37" name="Group 64"/>
            <p:cNvGrpSpPr/>
            <p:nvPr/>
          </p:nvGrpSpPr>
          <p:grpSpPr>
            <a:xfrm rot="21354409">
              <a:off x="537195" y="1358556"/>
              <a:ext cx="918942" cy="489429"/>
              <a:chOff x="1447800" y="4724400"/>
              <a:chExt cx="1981200" cy="1219200"/>
            </a:xfrm>
          </p:grpSpPr>
          <p:sp>
            <p:nvSpPr>
              <p:cNvPr id="38" name="Wave 37"/>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41" name="Group 40"/>
          <p:cNvGrpSpPr/>
          <p:nvPr/>
        </p:nvGrpSpPr>
        <p:grpSpPr>
          <a:xfrm>
            <a:off x="7355615" y="4831747"/>
            <a:ext cx="4390072" cy="706380"/>
            <a:chOff x="537195" y="1358556"/>
            <a:chExt cx="4017206" cy="706380"/>
          </a:xfrm>
        </p:grpSpPr>
        <p:sp>
          <p:nvSpPr>
            <p:cNvPr id="42" name="Rectangle 41"/>
            <p:cNvSpPr/>
            <p:nvPr/>
          </p:nvSpPr>
          <p:spPr>
            <a:xfrm>
              <a:off x="1553914" y="1418605"/>
              <a:ext cx="3000487" cy="646331"/>
            </a:xfrm>
            <a:prstGeom prst="rect">
              <a:avLst/>
            </a:prstGeom>
          </p:spPr>
          <p:txBody>
            <a:bodyPr wrap="square">
              <a:spAutoFit/>
            </a:bodyPr>
            <a:lstStyle/>
            <a:p>
              <a:pPr fontAlgn="base"/>
              <a:r>
                <a:rPr lang="en-US" dirty="0">
                  <a:solidFill>
                    <a:schemeClr val="bg1"/>
                  </a:solidFill>
                  <a:latin typeface="Abadi" panose="020B0604020104020204" pitchFamily="34" charset="0"/>
                </a:rPr>
                <a:t>Preserve and utilize what you have to the max---my own idea</a:t>
              </a:r>
              <a:endParaRPr lang="en-US" b="0" i="0" dirty="0">
                <a:solidFill>
                  <a:schemeClr val="bg1"/>
                </a:solidFill>
                <a:effectLst/>
                <a:latin typeface="Abadi" panose="020B0604020104020204" pitchFamily="34" charset="0"/>
              </a:endParaRPr>
            </a:p>
          </p:txBody>
        </p:sp>
        <p:grpSp>
          <p:nvGrpSpPr>
            <p:cNvPr id="43" name="Group 64"/>
            <p:cNvGrpSpPr/>
            <p:nvPr/>
          </p:nvGrpSpPr>
          <p:grpSpPr>
            <a:xfrm rot="21354409">
              <a:off x="537195" y="1358556"/>
              <a:ext cx="918942" cy="489429"/>
              <a:chOff x="1447800" y="4724400"/>
              <a:chExt cx="1981200" cy="1219200"/>
            </a:xfrm>
          </p:grpSpPr>
          <p:sp>
            <p:nvSpPr>
              <p:cNvPr id="44" name="Wave 43"/>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sp>
        <p:nvSpPr>
          <p:cNvPr id="6" name="Rectangle 5"/>
          <p:cNvSpPr/>
          <p:nvPr/>
        </p:nvSpPr>
        <p:spPr>
          <a:xfrm>
            <a:off x="6814386" y="5894314"/>
            <a:ext cx="5147563" cy="369332"/>
          </a:xfrm>
          <a:prstGeom prst="rect">
            <a:avLst/>
          </a:prstGeom>
        </p:spPr>
        <p:txBody>
          <a:bodyPr wrap="none">
            <a:spAutoFit/>
          </a:bodyPr>
          <a:lstStyle/>
          <a:p>
            <a:r>
              <a:rPr lang="en-US" b="0" i="0" dirty="0">
                <a:solidFill>
                  <a:srgbClr val="FFFF00"/>
                </a:solidFill>
                <a:effectLst/>
                <a:latin typeface="Abadi" panose="020B0604020104020204" pitchFamily="34" charset="0"/>
              </a:rPr>
              <a:t> “Eat it up, wear it out, make it do, or do without.”</a:t>
            </a:r>
            <a:endParaRPr lang="en-US" dirty="0">
              <a:solidFill>
                <a:srgbClr val="FFFF00"/>
              </a:solidFill>
            </a:endParaRPr>
          </a:p>
        </p:txBody>
      </p:sp>
      <p:grpSp>
        <p:nvGrpSpPr>
          <p:cNvPr id="48" name="Group 47"/>
          <p:cNvGrpSpPr/>
          <p:nvPr/>
        </p:nvGrpSpPr>
        <p:grpSpPr>
          <a:xfrm>
            <a:off x="4361051" y="998744"/>
            <a:ext cx="3418621" cy="1423344"/>
            <a:chOff x="4692502" y="721740"/>
            <a:chExt cx="3418621" cy="1423344"/>
          </a:xfrm>
        </p:grpSpPr>
        <p:sp>
          <p:nvSpPr>
            <p:cNvPr id="49" name="Rectangle 48"/>
            <p:cNvSpPr/>
            <p:nvPr/>
          </p:nvSpPr>
          <p:spPr>
            <a:xfrm>
              <a:off x="4692502" y="734575"/>
              <a:ext cx="3388273" cy="137473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740989" y="721740"/>
              <a:ext cx="3339787" cy="280217"/>
              <a:chOff x="4740989" y="721740"/>
              <a:chExt cx="3339787" cy="280217"/>
            </a:xfrm>
          </p:grpSpPr>
          <p:grpSp>
            <p:nvGrpSpPr>
              <p:cNvPr id="54" name="Group 53"/>
              <p:cNvGrpSpPr/>
              <p:nvPr/>
            </p:nvGrpSpPr>
            <p:grpSpPr>
              <a:xfrm>
                <a:off x="4740989" y="735907"/>
                <a:ext cx="2235882" cy="266050"/>
                <a:chOff x="4620183" y="161180"/>
                <a:chExt cx="3240239" cy="385560"/>
              </a:xfrm>
            </p:grpSpPr>
            <p:sp>
              <p:nvSpPr>
                <p:cNvPr id="68" name="Quad Arrow Callout 67"/>
                <p:cNvSpPr/>
                <p:nvPr/>
              </p:nvSpPr>
              <p:spPr>
                <a:xfrm>
                  <a:off x="4620183" y="18600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5163867" y="181379"/>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5689812" y="172073"/>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6215757" y="16118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751992" y="165505"/>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289856" y="16236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948982" y="721740"/>
                <a:ext cx="1131794" cy="258534"/>
                <a:chOff x="4620183" y="172073"/>
                <a:chExt cx="1640195" cy="374667"/>
              </a:xfrm>
            </p:grpSpPr>
            <p:sp>
              <p:nvSpPr>
                <p:cNvPr id="56" name="Quad Arrow Callout 55"/>
                <p:cNvSpPr/>
                <p:nvPr/>
              </p:nvSpPr>
              <p:spPr>
                <a:xfrm>
                  <a:off x="4620183" y="18600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5163867" y="181379"/>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5689812" y="172073"/>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p:cNvSpPr txBox="1"/>
            <p:nvPr/>
          </p:nvSpPr>
          <p:spPr>
            <a:xfrm>
              <a:off x="4740989" y="1272799"/>
              <a:ext cx="3370134" cy="430887"/>
            </a:xfrm>
            <a:prstGeom prst="rect">
              <a:avLst/>
            </a:prstGeom>
            <a:noFill/>
          </p:spPr>
          <p:txBody>
            <a:bodyPr wrap="square" rtlCol="0">
              <a:spAutoFit/>
            </a:bodyPr>
            <a:lstStyle/>
            <a:p>
              <a:r>
                <a:rPr lang="en-US" sz="1100" i="1" dirty="0">
                  <a:latin typeface="Century Schoolbook" panose="02040604050505020304" pitchFamily="18" charset="0"/>
                </a:rPr>
                <a:t>Pay to the order of</a:t>
              </a:r>
              <a:r>
                <a:rPr lang="en-US" sz="1100" dirty="0"/>
                <a:t>____________________</a:t>
              </a:r>
              <a:r>
                <a:rPr lang="en-US" sz="1100" i="1" dirty="0"/>
                <a:t> </a:t>
              </a:r>
            </a:p>
            <a:p>
              <a:r>
                <a:rPr lang="en-US" sz="1100" i="1" dirty="0"/>
                <a:t>_______________________________________Dollars</a:t>
              </a:r>
            </a:p>
          </p:txBody>
        </p:sp>
        <p:sp>
          <p:nvSpPr>
            <p:cNvPr id="52" name="TextBox 51"/>
            <p:cNvSpPr txBox="1"/>
            <p:nvPr/>
          </p:nvSpPr>
          <p:spPr>
            <a:xfrm>
              <a:off x="4740990" y="1883474"/>
              <a:ext cx="3260010" cy="261610"/>
            </a:xfrm>
            <a:prstGeom prst="rect">
              <a:avLst/>
            </a:prstGeom>
            <a:noFill/>
          </p:spPr>
          <p:txBody>
            <a:bodyPr wrap="square" rtlCol="0">
              <a:spAutoFit/>
            </a:bodyPr>
            <a:lstStyle/>
            <a:p>
              <a:r>
                <a:rPr lang="en-US" sz="1100" dirty="0" err="1">
                  <a:latin typeface="MT Extra" panose="05050102010205020202" pitchFamily="18" charset="2"/>
                </a:rPr>
                <a:t>Asd</a:t>
              </a:r>
              <a:r>
                <a:rPr lang="en-US" sz="1100" dirty="0">
                  <a:latin typeface="MT Extra" panose="05050102010205020202" pitchFamily="18" charset="2"/>
                </a:rPr>
                <a:t> </a:t>
              </a:r>
              <a:r>
                <a:rPr lang="en-US" sz="1100" dirty="0" err="1">
                  <a:latin typeface="MT Extra" panose="05050102010205020202" pitchFamily="18" charset="2"/>
                </a:rPr>
                <a:t>ghjkl</a:t>
              </a:r>
              <a:r>
                <a:rPr lang="en-US" sz="1100" dirty="0">
                  <a:latin typeface="MT Extra" panose="05050102010205020202" pitchFamily="18" charset="2"/>
                </a:rPr>
                <a:t>;</a:t>
              </a:r>
            </a:p>
          </p:txBody>
        </p:sp>
        <p:sp>
          <p:nvSpPr>
            <p:cNvPr id="53" name="TextBox 52"/>
            <p:cNvSpPr txBox="1"/>
            <p:nvPr/>
          </p:nvSpPr>
          <p:spPr>
            <a:xfrm>
              <a:off x="6355821" y="1748100"/>
              <a:ext cx="1693667" cy="261610"/>
            </a:xfrm>
            <a:prstGeom prst="rect">
              <a:avLst/>
            </a:prstGeom>
            <a:noFill/>
          </p:spPr>
          <p:txBody>
            <a:bodyPr wrap="square" rtlCol="0">
              <a:spAutoFit/>
            </a:bodyPr>
            <a:lstStyle/>
            <a:p>
              <a:r>
                <a:rPr lang="en-US" sz="1100" dirty="0"/>
                <a:t>____________________</a:t>
              </a:r>
              <a:r>
                <a:rPr lang="en-US" sz="1100" i="1" dirty="0"/>
                <a:t> </a:t>
              </a:r>
            </a:p>
          </p:txBody>
        </p:sp>
      </p:grpSp>
      <p:graphicFrame>
        <p:nvGraphicFramePr>
          <p:cNvPr id="74" name="Table 73"/>
          <p:cNvGraphicFramePr>
            <a:graphicFrameLocks noGrp="1"/>
          </p:cNvGraphicFramePr>
          <p:nvPr>
            <p:extLst>
              <p:ext uri="{D42A27DB-BD31-4B8C-83A1-F6EECF244321}">
                <p14:modId xmlns:p14="http://schemas.microsoft.com/office/powerpoint/2010/main" val="197934555"/>
              </p:ext>
            </p:extLst>
          </p:nvPr>
        </p:nvGraphicFramePr>
        <p:xfrm>
          <a:off x="8126202" y="2231186"/>
          <a:ext cx="2456409" cy="790872"/>
        </p:xfrm>
        <a:graphic>
          <a:graphicData uri="http://schemas.openxmlformats.org/drawingml/2006/table">
            <a:tbl>
              <a:tblPr firstRow="1" bandRow="1">
                <a:tableStyleId>{284E427A-3D55-4303-BF80-6455036E1DE7}</a:tableStyleId>
              </a:tblPr>
              <a:tblGrid>
                <a:gridCol w="818803">
                  <a:extLst>
                    <a:ext uri="{9D8B030D-6E8A-4147-A177-3AD203B41FA5}">
                      <a16:colId xmlns:a16="http://schemas.microsoft.com/office/drawing/2014/main" val="20000"/>
                    </a:ext>
                  </a:extLst>
                </a:gridCol>
                <a:gridCol w="818803">
                  <a:extLst>
                    <a:ext uri="{9D8B030D-6E8A-4147-A177-3AD203B41FA5}">
                      <a16:colId xmlns:a16="http://schemas.microsoft.com/office/drawing/2014/main" val="20001"/>
                    </a:ext>
                  </a:extLst>
                </a:gridCol>
                <a:gridCol w="818803">
                  <a:extLst>
                    <a:ext uri="{9D8B030D-6E8A-4147-A177-3AD203B41FA5}">
                      <a16:colId xmlns:a16="http://schemas.microsoft.com/office/drawing/2014/main" val="20002"/>
                    </a:ext>
                  </a:extLst>
                </a:gridCol>
              </a:tblGrid>
              <a:tr h="262017">
                <a:tc>
                  <a:txBody>
                    <a:bodyPr/>
                    <a:lstStyle/>
                    <a:p>
                      <a:endParaRPr lang="en-US" sz="1300" dirty="0"/>
                    </a:p>
                  </a:txBody>
                  <a:tcPr marL="65504" marR="65504" marT="32752" marB="32752"/>
                </a:tc>
                <a:tc>
                  <a:txBody>
                    <a:bodyPr/>
                    <a:lstStyle/>
                    <a:p>
                      <a:r>
                        <a:rPr lang="en-US" sz="1300" dirty="0"/>
                        <a:t>Budget</a:t>
                      </a:r>
                    </a:p>
                  </a:txBody>
                  <a:tcPr marL="65504" marR="65504" marT="32752" marB="32752"/>
                </a:tc>
                <a:tc>
                  <a:txBody>
                    <a:bodyPr/>
                    <a:lstStyle/>
                    <a:p>
                      <a:endParaRPr lang="en-US" sz="1300"/>
                    </a:p>
                  </a:txBody>
                  <a:tcPr marL="65504" marR="65504" marT="32752" marB="32752"/>
                </a:tc>
                <a:extLst>
                  <a:ext uri="{0D108BD9-81ED-4DB2-BD59-A6C34878D82A}">
                    <a16:rowId xmlns:a16="http://schemas.microsoft.com/office/drawing/2014/main" val="10000"/>
                  </a:ext>
                </a:extLst>
              </a:tr>
              <a:tr h="262017">
                <a:tc>
                  <a:txBody>
                    <a:bodyPr/>
                    <a:lstStyle/>
                    <a:p>
                      <a:r>
                        <a:rPr lang="en-US" sz="1300" dirty="0"/>
                        <a:t>Income</a:t>
                      </a:r>
                    </a:p>
                  </a:txBody>
                  <a:tcPr marL="65504" marR="65504" marT="32752" marB="32752"/>
                </a:tc>
                <a:tc>
                  <a:txBody>
                    <a:bodyPr/>
                    <a:lstStyle/>
                    <a:p>
                      <a:endParaRPr lang="en-US" sz="1300"/>
                    </a:p>
                  </a:txBody>
                  <a:tcPr marL="65504" marR="65504" marT="32752" marB="32752"/>
                </a:tc>
                <a:tc>
                  <a:txBody>
                    <a:bodyPr/>
                    <a:lstStyle/>
                    <a:p>
                      <a:endParaRPr lang="en-US" sz="1300"/>
                    </a:p>
                  </a:txBody>
                  <a:tcPr marL="65504" marR="65504" marT="32752" marB="32752"/>
                </a:tc>
                <a:extLst>
                  <a:ext uri="{0D108BD9-81ED-4DB2-BD59-A6C34878D82A}">
                    <a16:rowId xmlns:a16="http://schemas.microsoft.com/office/drawing/2014/main" val="10001"/>
                  </a:ext>
                </a:extLst>
              </a:tr>
              <a:tr h="262017">
                <a:tc>
                  <a:txBody>
                    <a:bodyPr/>
                    <a:lstStyle/>
                    <a:p>
                      <a:r>
                        <a:rPr lang="en-US" sz="1300" dirty="0"/>
                        <a:t>Expenses</a:t>
                      </a:r>
                    </a:p>
                  </a:txBody>
                  <a:tcPr marL="65504" marR="65504" marT="32752" marB="32752"/>
                </a:tc>
                <a:tc>
                  <a:txBody>
                    <a:bodyPr/>
                    <a:lstStyle/>
                    <a:p>
                      <a:endParaRPr lang="en-US" sz="1300"/>
                    </a:p>
                  </a:txBody>
                  <a:tcPr marL="65504" marR="65504" marT="32752" marB="32752"/>
                </a:tc>
                <a:tc>
                  <a:txBody>
                    <a:bodyPr/>
                    <a:lstStyle/>
                    <a:p>
                      <a:endParaRPr lang="en-US" sz="1300" dirty="0"/>
                    </a:p>
                  </a:txBody>
                  <a:tcPr marL="65504" marR="65504" marT="32752" marB="32752"/>
                </a:tc>
                <a:extLst>
                  <a:ext uri="{0D108BD9-81ED-4DB2-BD59-A6C34878D82A}">
                    <a16:rowId xmlns:a16="http://schemas.microsoft.com/office/drawing/2014/main" val="10002"/>
                  </a:ext>
                </a:extLst>
              </a:tr>
            </a:tbl>
          </a:graphicData>
        </a:graphic>
      </p:graphicFrame>
      <p:grpSp>
        <p:nvGrpSpPr>
          <p:cNvPr id="9" name="Group 8"/>
          <p:cNvGrpSpPr/>
          <p:nvPr/>
        </p:nvGrpSpPr>
        <p:grpSpPr>
          <a:xfrm>
            <a:off x="5086601" y="2801329"/>
            <a:ext cx="1875537" cy="1217309"/>
            <a:chOff x="4893726" y="2432072"/>
            <a:chExt cx="2160222" cy="1675684"/>
          </a:xfrm>
        </p:grpSpPr>
        <p:grpSp>
          <p:nvGrpSpPr>
            <p:cNvPr id="75" name="Group 61"/>
            <p:cNvGrpSpPr/>
            <p:nvPr/>
          </p:nvGrpSpPr>
          <p:grpSpPr>
            <a:xfrm>
              <a:off x="4893726" y="2432072"/>
              <a:ext cx="2160222" cy="1675684"/>
              <a:chOff x="2458112" y="1703074"/>
              <a:chExt cx="3912270" cy="3034748"/>
            </a:xfrm>
          </p:grpSpPr>
          <p:grpSp>
            <p:nvGrpSpPr>
              <p:cNvPr id="76" name="Group 52"/>
              <p:cNvGrpSpPr/>
              <p:nvPr/>
            </p:nvGrpSpPr>
            <p:grpSpPr>
              <a:xfrm rot="21393298">
                <a:off x="4758025" y="3372078"/>
                <a:ext cx="675877" cy="1139468"/>
                <a:chOff x="7162800" y="3048000"/>
                <a:chExt cx="990600" cy="1371600"/>
              </a:xfrm>
            </p:grpSpPr>
            <p:sp>
              <p:nvSpPr>
                <p:cNvPr id="110" name="Rounded Rectangle 109"/>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7162800" y="3962400"/>
                  <a:ext cx="990600" cy="457200"/>
                  <a:chOff x="6705600" y="3733800"/>
                  <a:chExt cx="990600" cy="457200"/>
                </a:xfrm>
              </p:grpSpPr>
              <p:sp>
                <p:nvSpPr>
                  <p:cNvPr id="112" name="Round Same Side Corner Rectangle 111"/>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Same Side Corner Rectangle 112"/>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40"/>
              <p:cNvGrpSpPr/>
              <p:nvPr/>
            </p:nvGrpSpPr>
            <p:grpSpPr>
              <a:xfrm rot="1051563">
                <a:off x="3578186" y="3424885"/>
                <a:ext cx="646842" cy="1090517"/>
                <a:chOff x="7162800" y="3048000"/>
                <a:chExt cx="990600" cy="1371600"/>
              </a:xfrm>
            </p:grpSpPr>
            <p:sp>
              <p:nvSpPr>
                <p:cNvPr id="106" name="Rounded Rectangle 10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37"/>
                <p:cNvGrpSpPr/>
                <p:nvPr/>
              </p:nvGrpSpPr>
              <p:grpSpPr>
                <a:xfrm>
                  <a:off x="7162800" y="3962400"/>
                  <a:ext cx="990600" cy="457200"/>
                  <a:chOff x="6705600" y="3733800"/>
                  <a:chExt cx="990600" cy="457200"/>
                </a:xfrm>
              </p:grpSpPr>
              <p:sp>
                <p:nvSpPr>
                  <p:cNvPr id="108" name="Round Same Side Corner Rectangle 10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Same Side Corner Rectangle 10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32"/>
              <p:cNvGrpSpPr/>
              <p:nvPr/>
            </p:nvGrpSpPr>
            <p:grpSpPr>
              <a:xfrm rot="3149846">
                <a:off x="5449905" y="1720940"/>
                <a:ext cx="752435" cy="1088519"/>
                <a:chOff x="6019800" y="2004733"/>
                <a:chExt cx="1295400" cy="1576667"/>
              </a:xfrm>
            </p:grpSpPr>
            <p:sp>
              <p:nvSpPr>
                <p:cNvPr id="103" name="Block Arc 102"/>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9"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56"/>
              <p:cNvGrpSpPr/>
              <p:nvPr/>
            </p:nvGrpSpPr>
            <p:grpSpPr>
              <a:xfrm>
                <a:off x="3200400" y="2438400"/>
                <a:ext cx="589536" cy="609600"/>
                <a:chOff x="5029200" y="1905000"/>
                <a:chExt cx="1752600" cy="1828800"/>
              </a:xfrm>
            </p:grpSpPr>
            <p:sp>
              <p:nvSpPr>
                <p:cNvPr id="100"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ound Diagonal Corner Rectangle 81"/>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39"/>
              <p:cNvGrpSpPr/>
              <p:nvPr/>
            </p:nvGrpSpPr>
            <p:grpSpPr>
              <a:xfrm rot="1051563">
                <a:off x="3891971" y="3581625"/>
                <a:ext cx="685800" cy="1156197"/>
                <a:chOff x="7162800" y="3048000"/>
                <a:chExt cx="990600" cy="1371600"/>
              </a:xfrm>
            </p:grpSpPr>
            <p:sp>
              <p:nvSpPr>
                <p:cNvPr id="96" name="Rounded Rectangle 9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7"/>
                <p:cNvGrpSpPr/>
                <p:nvPr/>
              </p:nvGrpSpPr>
              <p:grpSpPr>
                <a:xfrm>
                  <a:off x="7162800" y="3962400"/>
                  <a:ext cx="990600" cy="457200"/>
                  <a:chOff x="6705600" y="3733800"/>
                  <a:chExt cx="990600" cy="457200"/>
                </a:xfrm>
              </p:grpSpPr>
              <p:sp>
                <p:nvSpPr>
                  <p:cNvPr id="98" name="Round Same Side Corner Rectangle 9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Same Side Corner Rectangle 9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46"/>
              <p:cNvGrpSpPr/>
              <p:nvPr/>
            </p:nvGrpSpPr>
            <p:grpSpPr>
              <a:xfrm rot="20225410">
                <a:off x="5150994" y="3440683"/>
                <a:ext cx="685800" cy="1156197"/>
                <a:chOff x="7162800" y="3048000"/>
                <a:chExt cx="990600" cy="1371600"/>
              </a:xfrm>
            </p:grpSpPr>
            <p:sp>
              <p:nvSpPr>
                <p:cNvPr id="92" name="Rounded Rectangle 9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37"/>
                <p:cNvGrpSpPr/>
                <p:nvPr/>
              </p:nvGrpSpPr>
              <p:grpSpPr>
                <a:xfrm>
                  <a:off x="7162800" y="3962400"/>
                  <a:ext cx="990600" cy="457200"/>
                  <a:chOff x="6705600" y="3733800"/>
                  <a:chExt cx="990600" cy="457200"/>
                </a:xfrm>
              </p:grpSpPr>
              <p:sp>
                <p:nvSpPr>
                  <p:cNvPr id="94" name="Round Same Side Corner Rectangle 9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Same Side Corner Rectangle 9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Oval 86"/>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89"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ounded Rectangle 7"/>
            <p:cNvSpPr/>
            <p:nvPr/>
          </p:nvSpPr>
          <p:spPr>
            <a:xfrm>
              <a:off x="5920837" y="2626242"/>
              <a:ext cx="431315" cy="6220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3924533" y="5126887"/>
            <a:ext cx="2133235" cy="1374751"/>
            <a:chOff x="1447800" y="3124200"/>
            <a:chExt cx="3429000" cy="2209800"/>
          </a:xfrm>
        </p:grpSpPr>
        <p:sp>
          <p:nvSpPr>
            <p:cNvPr id="115" name="Rounded Rectangle 114"/>
            <p:cNvSpPr/>
            <p:nvPr/>
          </p:nvSpPr>
          <p:spPr>
            <a:xfrm>
              <a:off x="1447800" y="3124200"/>
              <a:ext cx="3429000" cy="2209800"/>
            </a:xfrm>
            <a:prstGeom prst="roundRect">
              <a:avLst>
                <a:gd name="adj" fmla="val 12726"/>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162301" y="3157835"/>
              <a:ext cx="1638300" cy="494726"/>
            </a:xfrm>
            <a:prstGeom prst="rect">
              <a:avLst/>
            </a:prstGeom>
            <a:noFill/>
          </p:spPr>
          <p:txBody>
            <a:bodyPr wrap="square" rtlCol="0">
              <a:spAutoFit/>
            </a:bodyPr>
            <a:lstStyle/>
            <a:p>
              <a:r>
                <a:rPr lang="en-US" sz="1400" dirty="0">
                  <a:solidFill>
                    <a:schemeClr val="bg1"/>
                  </a:solidFill>
                </a:rPr>
                <a:t>Bank Name</a:t>
              </a:r>
            </a:p>
          </p:txBody>
        </p:sp>
        <p:sp>
          <p:nvSpPr>
            <p:cNvPr id="117" name="TextBox 116"/>
            <p:cNvSpPr txBox="1"/>
            <p:nvPr/>
          </p:nvSpPr>
          <p:spPr>
            <a:xfrm>
              <a:off x="1524000" y="4044434"/>
              <a:ext cx="3352800" cy="420517"/>
            </a:xfrm>
            <a:prstGeom prst="rect">
              <a:avLst/>
            </a:prstGeom>
            <a:noFill/>
          </p:spPr>
          <p:txBody>
            <a:bodyPr wrap="square" rtlCol="0">
              <a:spAutoFit/>
            </a:bodyPr>
            <a:lstStyle/>
            <a:p>
              <a:pPr algn="ctr"/>
              <a:r>
                <a:rPr lang="en-US" sz="1100" dirty="0">
                  <a:solidFill>
                    <a:schemeClr val="bg1"/>
                  </a:solidFill>
                  <a:latin typeface="Gisha" panose="020B0502040204020203" pitchFamily="34" charset="-79"/>
                  <a:ea typeface="MingLiU_HKSCS-ExtB" panose="02020500000000000000" pitchFamily="18" charset="-120"/>
                  <a:cs typeface="Gisha" panose="020B0502040204020203" pitchFamily="34" charset="-79"/>
                </a:rPr>
                <a:t>1234    5678    9810    5555</a:t>
              </a:r>
            </a:p>
          </p:txBody>
        </p:sp>
        <p:sp>
          <p:nvSpPr>
            <p:cNvPr id="118" name="TextBox 117"/>
            <p:cNvSpPr txBox="1"/>
            <p:nvPr/>
          </p:nvSpPr>
          <p:spPr>
            <a:xfrm>
              <a:off x="1557744" y="4873312"/>
              <a:ext cx="2006975" cy="445253"/>
            </a:xfrm>
            <a:prstGeom prst="rect">
              <a:avLst/>
            </a:prstGeom>
            <a:noFill/>
          </p:spPr>
          <p:txBody>
            <a:bodyPr wrap="square" rtlCol="0">
              <a:spAutoFit/>
            </a:bodyPr>
            <a:lstStyle/>
            <a:p>
              <a:r>
                <a:rPr lang="en-US" sz="1200" dirty="0">
                  <a:solidFill>
                    <a:schemeClr val="bg1"/>
                  </a:solidFill>
                </a:rPr>
                <a:t>CARDHOLDER</a:t>
              </a:r>
            </a:p>
          </p:txBody>
        </p:sp>
        <p:sp>
          <p:nvSpPr>
            <p:cNvPr id="119" name="Rounded Rectangle 118"/>
            <p:cNvSpPr/>
            <p:nvPr/>
          </p:nvSpPr>
          <p:spPr>
            <a:xfrm>
              <a:off x="1659171" y="3235883"/>
              <a:ext cx="776696" cy="740976"/>
            </a:xfrm>
            <a:prstGeom prst="roundRect">
              <a:avLst>
                <a:gd name="adj" fmla="val 952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79"/>
          <p:cNvGrpSpPr/>
          <p:nvPr/>
        </p:nvGrpSpPr>
        <p:grpSpPr>
          <a:xfrm>
            <a:off x="8875280" y="3573312"/>
            <a:ext cx="1538777" cy="1244514"/>
            <a:chOff x="2590800" y="333008"/>
            <a:chExt cx="3200400" cy="2638792"/>
          </a:xfrm>
        </p:grpSpPr>
        <p:sp>
          <p:nvSpPr>
            <p:cNvPr id="121" name="Oval 120"/>
            <p:cNvSpPr/>
            <p:nvPr/>
          </p:nvSpPr>
          <p:spPr>
            <a:xfrm>
              <a:off x="2590800" y="2438400"/>
              <a:ext cx="3200400" cy="533400"/>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3429000" y="990600"/>
              <a:ext cx="1524000" cy="1676400"/>
            </a:xfrm>
            <a:prstGeom prst="roundRect">
              <a:avLst>
                <a:gd name="adj" fmla="val 22549"/>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429000" y="1981200"/>
              <a:ext cx="1524000" cy="457200"/>
            </a:xfrm>
            <a:prstGeom prst="roundRect">
              <a:avLst>
                <a:gd name="adj" fmla="val 2254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3119718" y="333008"/>
              <a:ext cx="2093258" cy="863780"/>
              <a:chOff x="3119718" y="333008"/>
              <a:chExt cx="2093258" cy="863780"/>
            </a:xfrm>
          </p:grpSpPr>
          <p:sp>
            <p:nvSpPr>
              <p:cNvPr id="147" name="Freeform 5"/>
              <p:cNvSpPr/>
              <p:nvPr/>
            </p:nvSpPr>
            <p:spPr>
              <a:xfrm>
                <a:off x="4191000" y="381000"/>
                <a:ext cx="1021976" cy="815788"/>
              </a:xfrm>
              <a:custGeom>
                <a:avLst/>
                <a:gdLst>
                  <a:gd name="connsiteX0" fmla="*/ 0 w 1021976"/>
                  <a:gd name="connsiteY0" fmla="*/ 762000 h 815788"/>
                  <a:gd name="connsiteX1" fmla="*/ 8965 w 1021976"/>
                  <a:gd name="connsiteY1" fmla="*/ 708212 h 815788"/>
                  <a:gd name="connsiteX2" fmla="*/ 17929 w 1021976"/>
                  <a:gd name="connsiteY2" fmla="*/ 663388 h 815788"/>
                  <a:gd name="connsiteX3" fmla="*/ 26894 w 1021976"/>
                  <a:gd name="connsiteY3" fmla="*/ 600635 h 815788"/>
                  <a:gd name="connsiteX4" fmla="*/ 35859 w 1021976"/>
                  <a:gd name="connsiteY4" fmla="*/ 573741 h 815788"/>
                  <a:gd name="connsiteX5" fmla="*/ 44824 w 1021976"/>
                  <a:gd name="connsiteY5" fmla="*/ 537882 h 815788"/>
                  <a:gd name="connsiteX6" fmla="*/ 53788 w 1021976"/>
                  <a:gd name="connsiteY6" fmla="*/ 510988 h 815788"/>
                  <a:gd name="connsiteX7" fmla="*/ 62753 w 1021976"/>
                  <a:gd name="connsiteY7" fmla="*/ 475129 h 815788"/>
                  <a:gd name="connsiteX8" fmla="*/ 98612 w 1021976"/>
                  <a:gd name="connsiteY8" fmla="*/ 421341 h 815788"/>
                  <a:gd name="connsiteX9" fmla="*/ 107576 w 1021976"/>
                  <a:gd name="connsiteY9" fmla="*/ 385482 h 815788"/>
                  <a:gd name="connsiteX10" fmla="*/ 125506 w 1021976"/>
                  <a:gd name="connsiteY10" fmla="*/ 358588 h 815788"/>
                  <a:gd name="connsiteX11" fmla="*/ 143435 w 1021976"/>
                  <a:gd name="connsiteY11" fmla="*/ 322729 h 815788"/>
                  <a:gd name="connsiteX12" fmla="*/ 170329 w 1021976"/>
                  <a:gd name="connsiteY12" fmla="*/ 259976 h 815788"/>
                  <a:gd name="connsiteX13" fmla="*/ 188259 w 1021976"/>
                  <a:gd name="connsiteY13" fmla="*/ 242047 h 815788"/>
                  <a:gd name="connsiteX14" fmla="*/ 206188 w 1021976"/>
                  <a:gd name="connsiteY14" fmla="*/ 206188 h 815788"/>
                  <a:gd name="connsiteX15" fmla="*/ 242047 w 1021976"/>
                  <a:gd name="connsiteY15" fmla="*/ 152400 h 815788"/>
                  <a:gd name="connsiteX16" fmla="*/ 304800 w 1021976"/>
                  <a:gd name="connsiteY16" fmla="*/ 80682 h 815788"/>
                  <a:gd name="connsiteX17" fmla="*/ 340659 w 1021976"/>
                  <a:gd name="connsiteY17" fmla="*/ 62753 h 815788"/>
                  <a:gd name="connsiteX18" fmla="*/ 367553 w 1021976"/>
                  <a:gd name="connsiteY18" fmla="*/ 53788 h 815788"/>
                  <a:gd name="connsiteX19" fmla="*/ 394447 w 1021976"/>
                  <a:gd name="connsiteY19" fmla="*/ 35859 h 815788"/>
                  <a:gd name="connsiteX20" fmla="*/ 430306 w 1021976"/>
                  <a:gd name="connsiteY20" fmla="*/ 26894 h 815788"/>
                  <a:gd name="connsiteX21" fmla="*/ 457200 w 1021976"/>
                  <a:gd name="connsiteY21" fmla="*/ 17929 h 815788"/>
                  <a:gd name="connsiteX22" fmla="*/ 528918 w 1021976"/>
                  <a:gd name="connsiteY22" fmla="*/ 0 h 815788"/>
                  <a:gd name="connsiteX23" fmla="*/ 672353 w 1021976"/>
                  <a:gd name="connsiteY23" fmla="*/ 8965 h 815788"/>
                  <a:gd name="connsiteX24" fmla="*/ 717176 w 1021976"/>
                  <a:gd name="connsiteY24" fmla="*/ 35859 h 815788"/>
                  <a:gd name="connsiteX25" fmla="*/ 744071 w 1021976"/>
                  <a:gd name="connsiteY25" fmla="*/ 44823 h 815788"/>
                  <a:gd name="connsiteX26" fmla="*/ 762000 w 1021976"/>
                  <a:gd name="connsiteY26" fmla="*/ 62753 h 815788"/>
                  <a:gd name="connsiteX27" fmla="*/ 788894 w 1021976"/>
                  <a:gd name="connsiteY27" fmla="*/ 80682 h 815788"/>
                  <a:gd name="connsiteX28" fmla="*/ 797859 w 1021976"/>
                  <a:gd name="connsiteY28" fmla="*/ 107576 h 815788"/>
                  <a:gd name="connsiteX29" fmla="*/ 815788 w 1021976"/>
                  <a:gd name="connsiteY29" fmla="*/ 125506 h 815788"/>
                  <a:gd name="connsiteX30" fmla="*/ 851647 w 1021976"/>
                  <a:gd name="connsiteY30" fmla="*/ 179294 h 815788"/>
                  <a:gd name="connsiteX31" fmla="*/ 860612 w 1021976"/>
                  <a:gd name="connsiteY31" fmla="*/ 206188 h 815788"/>
                  <a:gd name="connsiteX32" fmla="*/ 905435 w 1021976"/>
                  <a:gd name="connsiteY32" fmla="*/ 251012 h 815788"/>
                  <a:gd name="connsiteX33" fmla="*/ 923365 w 1021976"/>
                  <a:gd name="connsiteY33" fmla="*/ 268941 h 815788"/>
                  <a:gd name="connsiteX34" fmla="*/ 941294 w 1021976"/>
                  <a:gd name="connsiteY34" fmla="*/ 295835 h 815788"/>
                  <a:gd name="connsiteX35" fmla="*/ 950259 w 1021976"/>
                  <a:gd name="connsiteY35" fmla="*/ 322729 h 815788"/>
                  <a:gd name="connsiteX36" fmla="*/ 977153 w 1021976"/>
                  <a:gd name="connsiteY36" fmla="*/ 340659 h 815788"/>
                  <a:gd name="connsiteX37" fmla="*/ 995082 w 1021976"/>
                  <a:gd name="connsiteY37" fmla="*/ 367553 h 815788"/>
                  <a:gd name="connsiteX38" fmla="*/ 1013012 w 1021976"/>
                  <a:gd name="connsiteY38" fmla="*/ 385482 h 815788"/>
                  <a:gd name="connsiteX39" fmla="*/ 1021976 w 1021976"/>
                  <a:gd name="connsiteY39" fmla="*/ 412376 h 815788"/>
                  <a:gd name="connsiteX40" fmla="*/ 1013012 w 1021976"/>
                  <a:gd name="connsiteY40" fmla="*/ 457200 h 815788"/>
                  <a:gd name="connsiteX41" fmla="*/ 950259 w 1021976"/>
                  <a:gd name="connsiteY41" fmla="*/ 510988 h 815788"/>
                  <a:gd name="connsiteX42" fmla="*/ 941294 w 1021976"/>
                  <a:gd name="connsiteY42" fmla="*/ 537882 h 815788"/>
                  <a:gd name="connsiteX43" fmla="*/ 905435 w 1021976"/>
                  <a:gd name="connsiteY43" fmla="*/ 573741 h 815788"/>
                  <a:gd name="connsiteX44" fmla="*/ 887506 w 1021976"/>
                  <a:gd name="connsiteY44" fmla="*/ 627529 h 815788"/>
                  <a:gd name="connsiteX45" fmla="*/ 905435 w 1021976"/>
                  <a:gd name="connsiteY45" fmla="*/ 797859 h 815788"/>
                  <a:gd name="connsiteX46" fmla="*/ 914400 w 1021976"/>
                  <a:gd name="connsiteY46" fmla="*/ 815788 h 81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1976" h="815788">
                    <a:moveTo>
                      <a:pt x="0" y="762000"/>
                    </a:moveTo>
                    <a:cubicBezTo>
                      <a:pt x="2988" y="744071"/>
                      <a:pt x="5714" y="726095"/>
                      <a:pt x="8965" y="708212"/>
                    </a:cubicBezTo>
                    <a:cubicBezTo>
                      <a:pt x="11691" y="693221"/>
                      <a:pt x="15424" y="678418"/>
                      <a:pt x="17929" y="663388"/>
                    </a:cubicBezTo>
                    <a:cubicBezTo>
                      <a:pt x="21403" y="642545"/>
                      <a:pt x="22750" y="621355"/>
                      <a:pt x="26894" y="600635"/>
                    </a:cubicBezTo>
                    <a:cubicBezTo>
                      <a:pt x="28747" y="591369"/>
                      <a:pt x="33263" y="582827"/>
                      <a:pt x="35859" y="573741"/>
                    </a:cubicBezTo>
                    <a:cubicBezTo>
                      <a:pt x="39244" y="561894"/>
                      <a:pt x="41439" y="549729"/>
                      <a:pt x="44824" y="537882"/>
                    </a:cubicBezTo>
                    <a:cubicBezTo>
                      <a:pt x="47420" y="528796"/>
                      <a:pt x="51192" y="520074"/>
                      <a:pt x="53788" y="510988"/>
                    </a:cubicBezTo>
                    <a:cubicBezTo>
                      <a:pt x="57173" y="499141"/>
                      <a:pt x="57243" y="486149"/>
                      <a:pt x="62753" y="475129"/>
                    </a:cubicBezTo>
                    <a:cubicBezTo>
                      <a:pt x="72390" y="455856"/>
                      <a:pt x="98612" y="421341"/>
                      <a:pt x="98612" y="421341"/>
                    </a:cubicBezTo>
                    <a:cubicBezTo>
                      <a:pt x="101600" y="409388"/>
                      <a:pt x="102723" y="396807"/>
                      <a:pt x="107576" y="385482"/>
                    </a:cubicBezTo>
                    <a:cubicBezTo>
                      <a:pt x="111820" y="375579"/>
                      <a:pt x="120160" y="367943"/>
                      <a:pt x="125506" y="358588"/>
                    </a:cubicBezTo>
                    <a:cubicBezTo>
                      <a:pt x="132136" y="346985"/>
                      <a:pt x="138171" y="335012"/>
                      <a:pt x="143435" y="322729"/>
                    </a:cubicBezTo>
                    <a:cubicBezTo>
                      <a:pt x="157776" y="289266"/>
                      <a:pt x="146548" y="295648"/>
                      <a:pt x="170329" y="259976"/>
                    </a:cubicBezTo>
                    <a:cubicBezTo>
                      <a:pt x="175017" y="252943"/>
                      <a:pt x="182282" y="248023"/>
                      <a:pt x="188259" y="242047"/>
                    </a:cubicBezTo>
                    <a:cubicBezTo>
                      <a:pt x="194235" y="230094"/>
                      <a:pt x="199312" y="217647"/>
                      <a:pt x="206188" y="206188"/>
                    </a:cubicBezTo>
                    <a:cubicBezTo>
                      <a:pt x="217275" y="187710"/>
                      <a:pt x="230094" y="170329"/>
                      <a:pt x="242047" y="152400"/>
                    </a:cubicBezTo>
                    <a:cubicBezTo>
                      <a:pt x="258327" y="127979"/>
                      <a:pt x="278578" y="93793"/>
                      <a:pt x="304800" y="80682"/>
                    </a:cubicBezTo>
                    <a:cubicBezTo>
                      <a:pt x="316753" y="74706"/>
                      <a:pt x="328376" y="68017"/>
                      <a:pt x="340659" y="62753"/>
                    </a:cubicBezTo>
                    <a:cubicBezTo>
                      <a:pt x="349345" y="59031"/>
                      <a:pt x="359101" y="58014"/>
                      <a:pt x="367553" y="53788"/>
                    </a:cubicBezTo>
                    <a:cubicBezTo>
                      <a:pt x="377190" y="48970"/>
                      <a:pt x="384544" y="40103"/>
                      <a:pt x="394447" y="35859"/>
                    </a:cubicBezTo>
                    <a:cubicBezTo>
                      <a:pt x="405772" y="31006"/>
                      <a:pt x="418459" y="30279"/>
                      <a:pt x="430306" y="26894"/>
                    </a:cubicBezTo>
                    <a:cubicBezTo>
                      <a:pt x="439392" y="24298"/>
                      <a:pt x="448033" y="20221"/>
                      <a:pt x="457200" y="17929"/>
                    </a:cubicBezTo>
                    <a:lnTo>
                      <a:pt x="528918" y="0"/>
                    </a:lnTo>
                    <a:cubicBezTo>
                      <a:pt x="576730" y="2988"/>
                      <a:pt x="624711" y="3950"/>
                      <a:pt x="672353" y="8965"/>
                    </a:cubicBezTo>
                    <a:cubicBezTo>
                      <a:pt x="713423" y="13288"/>
                      <a:pt x="687058" y="17789"/>
                      <a:pt x="717176" y="35859"/>
                    </a:cubicBezTo>
                    <a:cubicBezTo>
                      <a:pt x="725279" y="40721"/>
                      <a:pt x="735106" y="41835"/>
                      <a:pt x="744071" y="44823"/>
                    </a:cubicBezTo>
                    <a:cubicBezTo>
                      <a:pt x="750047" y="50800"/>
                      <a:pt x="755400" y="57473"/>
                      <a:pt x="762000" y="62753"/>
                    </a:cubicBezTo>
                    <a:cubicBezTo>
                      <a:pt x="770413" y="69484"/>
                      <a:pt x="782163" y="72269"/>
                      <a:pt x="788894" y="80682"/>
                    </a:cubicBezTo>
                    <a:cubicBezTo>
                      <a:pt x="794797" y="88061"/>
                      <a:pt x="792997" y="99473"/>
                      <a:pt x="797859" y="107576"/>
                    </a:cubicBezTo>
                    <a:cubicBezTo>
                      <a:pt x="802207" y="114824"/>
                      <a:pt x="809812" y="119529"/>
                      <a:pt x="815788" y="125506"/>
                    </a:cubicBezTo>
                    <a:cubicBezTo>
                      <a:pt x="837105" y="189453"/>
                      <a:pt x="806879" y="112142"/>
                      <a:pt x="851647" y="179294"/>
                    </a:cubicBezTo>
                    <a:cubicBezTo>
                      <a:pt x="856889" y="187157"/>
                      <a:pt x="854942" y="198628"/>
                      <a:pt x="860612" y="206188"/>
                    </a:cubicBezTo>
                    <a:cubicBezTo>
                      <a:pt x="873290" y="223092"/>
                      <a:pt x="890494" y="236071"/>
                      <a:pt x="905435" y="251012"/>
                    </a:cubicBezTo>
                    <a:cubicBezTo>
                      <a:pt x="911412" y="256989"/>
                      <a:pt x="918677" y="261908"/>
                      <a:pt x="923365" y="268941"/>
                    </a:cubicBezTo>
                    <a:cubicBezTo>
                      <a:pt x="929341" y="277906"/>
                      <a:pt x="936476" y="286198"/>
                      <a:pt x="941294" y="295835"/>
                    </a:cubicBezTo>
                    <a:cubicBezTo>
                      <a:pt x="945520" y="304287"/>
                      <a:pt x="944356" y="315350"/>
                      <a:pt x="950259" y="322729"/>
                    </a:cubicBezTo>
                    <a:cubicBezTo>
                      <a:pt x="956990" y="331142"/>
                      <a:pt x="968188" y="334682"/>
                      <a:pt x="977153" y="340659"/>
                    </a:cubicBezTo>
                    <a:cubicBezTo>
                      <a:pt x="983129" y="349624"/>
                      <a:pt x="988351" y="359140"/>
                      <a:pt x="995082" y="367553"/>
                    </a:cubicBezTo>
                    <a:cubicBezTo>
                      <a:pt x="1000362" y="374153"/>
                      <a:pt x="1008663" y="378234"/>
                      <a:pt x="1013012" y="385482"/>
                    </a:cubicBezTo>
                    <a:cubicBezTo>
                      <a:pt x="1017874" y="393585"/>
                      <a:pt x="1018988" y="403411"/>
                      <a:pt x="1021976" y="412376"/>
                    </a:cubicBezTo>
                    <a:cubicBezTo>
                      <a:pt x="1018988" y="427317"/>
                      <a:pt x="1020412" y="443880"/>
                      <a:pt x="1013012" y="457200"/>
                    </a:cubicBezTo>
                    <a:cubicBezTo>
                      <a:pt x="1000225" y="480218"/>
                      <a:pt x="971657" y="496723"/>
                      <a:pt x="950259" y="510988"/>
                    </a:cubicBezTo>
                    <a:cubicBezTo>
                      <a:pt x="947271" y="519953"/>
                      <a:pt x="946787" y="530193"/>
                      <a:pt x="941294" y="537882"/>
                    </a:cubicBezTo>
                    <a:cubicBezTo>
                      <a:pt x="931469" y="551637"/>
                      <a:pt x="905435" y="573741"/>
                      <a:pt x="905435" y="573741"/>
                    </a:cubicBezTo>
                    <a:cubicBezTo>
                      <a:pt x="899459" y="591670"/>
                      <a:pt x="886327" y="608667"/>
                      <a:pt x="887506" y="627529"/>
                    </a:cubicBezTo>
                    <a:cubicBezTo>
                      <a:pt x="892531" y="707930"/>
                      <a:pt x="882216" y="739812"/>
                      <a:pt x="905435" y="797859"/>
                    </a:cubicBezTo>
                    <a:cubicBezTo>
                      <a:pt x="907917" y="804063"/>
                      <a:pt x="911412" y="809812"/>
                      <a:pt x="914400" y="81578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3119718" y="333008"/>
                <a:ext cx="1102658" cy="751721"/>
              </a:xfrm>
              <a:custGeom>
                <a:avLst/>
                <a:gdLst>
                  <a:gd name="connsiteX0" fmla="*/ 1102658 w 1102658"/>
                  <a:gd name="connsiteY0" fmla="*/ 751721 h 751721"/>
                  <a:gd name="connsiteX1" fmla="*/ 1048870 w 1102658"/>
                  <a:gd name="connsiteY1" fmla="*/ 697933 h 751721"/>
                  <a:gd name="connsiteX2" fmla="*/ 1021976 w 1102658"/>
                  <a:gd name="connsiteY2" fmla="*/ 671039 h 751721"/>
                  <a:gd name="connsiteX3" fmla="*/ 1013011 w 1102658"/>
                  <a:gd name="connsiteY3" fmla="*/ 644145 h 751721"/>
                  <a:gd name="connsiteX4" fmla="*/ 1004047 w 1102658"/>
                  <a:gd name="connsiteY4" fmla="*/ 608286 h 751721"/>
                  <a:gd name="connsiteX5" fmla="*/ 986117 w 1102658"/>
                  <a:gd name="connsiteY5" fmla="*/ 581392 h 751721"/>
                  <a:gd name="connsiteX6" fmla="*/ 959223 w 1102658"/>
                  <a:gd name="connsiteY6" fmla="*/ 536568 h 751721"/>
                  <a:gd name="connsiteX7" fmla="*/ 950258 w 1102658"/>
                  <a:gd name="connsiteY7" fmla="*/ 509674 h 751721"/>
                  <a:gd name="connsiteX8" fmla="*/ 932329 w 1102658"/>
                  <a:gd name="connsiteY8" fmla="*/ 482780 h 751721"/>
                  <a:gd name="connsiteX9" fmla="*/ 923364 w 1102658"/>
                  <a:gd name="connsiteY9" fmla="*/ 455886 h 751721"/>
                  <a:gd name="connsiteX10" fmla="*/ 869576 w 1102658"/>
                  <a:gd name="connsiteY10" fmla="*/ 366239 h 751721"/>
                  <a:gd name="connsiteX11" fmla="*/ 842682 w 1102658"/>
                  <a:gd name="connsiteY11" fmla="*/ 312451 h 751721"/>
                  <a:gd name="connsiteX12" fmla="*/ 833717 w 1102658"/>
                  <a:gd name="connsiteY12" fmla="*/ 285557 h 751721"/>
                  <a:gd name="connsiteX13" fmla="*/ 815788 w 1102658"/>
                  <a:gd name="connsiteY13" fmla="*/ 258663 h 751721"/>
                  <a:gd name="connsiteX14" fmla="*/ 806823 w 1102658"/>
                  <a:gd name="connsiteY14" fmla="*/ 231768 h 751721"/>
                  <a:gd name="connsiteX15" fmla="*/ 770964 w 1102658"/>
                  <a:gd name="connsiteY15" fmla="*/ 186945 h 751721"/>
                  <a:gd name="connsiteX16" fmla="*/ 717176 w 1102658"/>
                  <a:gd name="connsiteY16" fmla="*/ 124192 h 751721"/>
                  <a:gd name="connsiteX17" fmla="*/ 654423 w 1102658"/>
                  <a:gd name="connsiteY17" fmla="*/ 97298 h 751721"/>
                  <a:gd name="connsiteX18" fmla="*/ 600635 w 1102658"/>
                  <a:gd name="connsiteY18" fmla="*/ 61439 h 751721"/>
                  <a:gd name="connsiteX19" fmla="*/ 528917 w 1102658"/>
                  <a:gd name="connsiteY19" fmla="*/ 43510 h 751721"/>
                  <a:gd name="connsiteX20" fmla="*/ 358588 w 1102658"/>
                  <a:gd name="connsiteY20" fmla="*/ 34545 h 751721"/>
                  <a:gd name="connsiteX21" fmla="*/ 313764 w 1102658"/>
                  <a:gd name="connsiteY21" fmla="*/ 43510 h 751721"/>
                  <a:gd name="connsiteX22" fmla="*/ 259976 w 1102658"/>
                  <a:gd name="connsiteY22" fmla="*/ 61439 h 751721"/>
                  <a:gd name="connsiteX23" fmla="*/ 233082 w 1102658"/>
                  <a:gd name="connsiteY23" fmla="*/ 88333 h 751721"/>
                  <a:gd name="connsiteX24" fmla="*/ 179294 w 1102658"/>
                  <a:gd name="connsiteY24" fmla="*/ 106263 h 751721"/>
                  <a:gd name="connsiteX25" fmla="*/ 161364 w 1102658"/>
                  <a:gd name="connsiteY25" fmla="*/ 124192 h 751721"/>
                  <a:gd name="connsiteX26" fmla="*/ 134470 w 1102658"/>
                  <a:gd name="connsiteY26" fmla="*/ 133157 h 751721"/>
                  <a:gd name="connsiteX27" fmla="*/ 116541 w 1102658"/>
                  <a:gd name="connsiteY27" fmla="*/ 160051 h 751721"/>
                  <a:gd name="connsiteX28" fmla="*/ 80682 w 1102658"/>
                  <a:gd name="connsiteY28" fmla="*/ 195910 h 751721"/>
                  <a:gd name="connsiteX29" fmla="*/ 53788 w 1102658"/>
                  <a:gd name="connsiteY29" fmla="*/ 213839 h 751721"/>
                  <a:gd name="connsiteX30" fmla="*/ 17929 w 1102658"/>
                  <a:gd name="connsiteY30" fmla="*/ 249698 h 751721"/>
                  <a:gd name="connsiteX31" fmla="*/ 8964 w 1102658"/>
                  <a:gd name="connsiteY31" fmla="*/ 285557 h 751721"/>
                  <a:gd name="connsiteX32" fmla="*/ 0 w 1102658"/>
                  <a:gd name="connsiteY32" fmla="*/ 312451 h 751721"/>
                  <a:gd name="connsiteX33" fmla="*/ 26894 w 1102658"/>
                  <a:gd name="connsiteY33" fmla="*/ 375204 h 751721"/>
                  <a:gd name="connsiteX34" fmla="*/ 71717 w 1102658"/>
                  <a:gd name="connsiteY34" fmla="*/ 402098 h 7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02658" h="751721">
                    <a:moveTo>
                      <a:pt x="1102658" y="751721"/>
                    </a:moveTo>
                    <a:lnTo>
                      <a:pt x="1048870" y="697933"/>
                    </a:lnTo>
                    <a:lnTo>
                      <a:pt x="1021976" y="671039"/>
                    </a:lnTo>
                    <a:cubicBezTo>
                      <a:pt x="1018988" y="662074"/>
                      <a:pt x="1015607" y="653231"/>
                      <a:pt x="1013011" y="644145"/>
                    </a:cubicBezTo>
                    <a:cubicBezTo>
                      <a:pt x="1009626" y="632298"/>
                      <a:pt x="1008900" y="619611"/>
                      <a:pt x="1004047" y="608286"/>
                    </a:cubicBezTo>
                    <a:cubicBezTo>
                      <a:pt x="999803" y="598383"/>
                      <a:pt x="992094" y="590357"/>
                      <a:pt x="986117" y="581392"/>
                    </a:cubicBezTo>
                    <a:cubicBezTo>
                      <a:pt x="960726" y="505213"/>
                      <a:pt x="996138" y="598091"/>
                      <a:pt x="959223" y="536568"/>
                    </a:cubicBezTo>
                    <a:cubicBezTo>
                      <a:pt x="954361" y="528465"/>
                      <a:pt x="954484" y="518126"/>
                      <a:pt x="950258" y="509674"/>
                    </a:cubicBezTo>
                    <a:cubicBezTo>
                      <a:pt x="945440" y="500037"/>
                      <a:pt x="937147" y="492417"/>
                      <a:pt x="932329" y="482780"/>
                    </a:cubicBezTo>
                    <a:cubicBezTo>
                      <a:pt x="928103" y="474328"/>
                      <a:pt x="927274" y="464489"/>
                      <a:pt x="923364" y="455886"/>
                    </a:cubicBezTo>
                    <a:cubicBezTo>
                      <a:pt x="890331" y="383213"/>
                      <a:pt x="904317" y="400978"/>
                      <a:pt x="869576" y="366239"/>
                    </a:cubicBezTo>
                    <a:cubicBezTo>
                      <a:pt x="847042" y="298640"/>
                      <a:pt x="877439" y="381964"/>
                      <a:pt x="842682" y="312451"/>
                    </a:cubicBezTo>
                    <a:cubicBezTo>
                      <a:pt x="838456" y="303999"/>
                      <a:pt x="837943" y="294009"/>
                      <a:pt x="833717" y="285557"/>
                    </a:cubicBezTo>
                    <a:cubicBezTo>
                      <a:pt x="828899" y="275920"/>
                      <a:pt x="820606" y="268300"/>
                      <a:pt x="815788" y="258663"/>
                    </a:cubicBezTo>
                    <a:cubicBezTo>
                      <a:pt x="811562" y="250211"/>
                      <a:pt x="811049" y="240220"/>
                      <a:pt x="806823" y="231768"/>
                    </a:cubicBezTo>
                    <a:cubicBezTo>
                      <a:pt x="788426" y="194974"/>
                      <a:pt x="793202" y="214742"/>
                      <a:pt x="770964" y="186945"/>
                    </a:cubicBezTo>
                    <a:cubicBezTo>
                      <a:pt x="756364" y="168695"/>
                      <a:pt x="740720" y="132040"/>
                      <a:pt x="717176" y="124192"/>
                    </a:cubicBezTo>
                    <a:cubicBezTo>
                      <a:pt x="689356" y="114918"/>
                      <a:pt x="682115" y="113913"/>
                      <a:pt x="654423" y="97298"/>
                    </a:cubicBezTo>
                    <a:cubicBezTo>
                      <a:pt x="635945" y="86211"/>
                      <a:pt x="621765" y="65665"/>
                      <a:pt x="600635" y="61439"/>
                    </a:cubicBezTo>
                    <a:cubicBezTo>
                      <a:pt x="546545" y="50621"/>
                      <a:pt x="570266" y="57292"/>
                      <a:pt x="528917" y="43510"/>
                    </a:cubicBezTo>
                    <a:cubicBezTo>
                      <a:pt x="463654" y="0"/>
                      <a:pt x="506151" y="20491"/>
                      <a:pt x="358588" y="34545"/>
                    </a:cubicBezTo>
                    <a:cubicBezTo>
                      <a:pt x="343419" y="35990"/>
                      <a:pt x="328464" y="39501"/>
                      <a:pt x="313764" y="43510"/>
                    </a:cubicBezTo>
                    <a:cubicBezTo>
                      <a:pt x="295531" y="48483"/>
                      <a:pt x="259976" y="61439"/>
                      <a:pt x="259976" y="61439"/>
                    </a:cubicBezTo>
                    <a:cubicBezTo>
                      <a:pt x="251011" y="70404"/>
                      <a:pt x="244164" y="82176"/>
                      <a:pt x="233082" y="88333"/>
                    </a:cubicBezTo>
                    <a:cubicBezTo>
                      <a:pt x="216561" y="97511"/>
                      <a:pt x="179294" y="106263"/>
                      <a:pt x="179294" y="106263"/>
                    </a:cubicBezTo>
                    <a:cubicBezTo>
                      <a:pt x="173317" y="112239"/>
                      <a:pt x="168612" y="119844"/>
                      <a:pt x="161364" y="124192"/>
                    </a:cubicBezTo>
                    <a:cubicBezTo>
                      <a:pt x="153261" y="129054"/>
                      <a:pt x="141849" y="127254"/>
                      <a:pt x="134470" y="133157"/>
                    </a:cubicBezTo>
                    <a:cubicBezTo>
                      <a:pt x="126057" y="139888"/>
                      <a:pt x="123553" y="151871"/>
                      <a:pt x="116541" y="160051"/>
                    </a:cubicBezTo>
                    <a:cubicBezTo>
                      <a:pt x="105540" y="172886"/>
                      <a:pt x="94747" y="186533"/>
                      <a:pt x="80682" y="195910"/>
                    </a:cubicBezTo>
                    <a:cubicBezTo>
                      <a:pt x="71717" y="201886"/>
                      <a:pt x="61968" y="206827"/>
                      <a:pt x="53788" y="213839"/>
                    </a:cubicBezTo>
                    <a:cubicBezTo>
                      <a:pt x="40953" y="224840"/>
                      <a:pt x="17929" y="249698"/>
                      <a:pt x="17929" y="249698"/>
                    </a:cubicBezTo>
                    <a:cubicBezTo>
                      <a:pt x="14941" y="261651"/>
                      <a:pt x="12349" y="273710"/>
                      <a:pt x="8964" y="285557"/>
                    </a:cubicBezTo>
                    <a:cubicBezTo>
                      <a:pt x="6368" y="294643"/>
                      <a:pt x="0" y="303001"/>
                      <a:pt x="0" y="312451"/>
                    </a:cubicBezTo>
                    <a:cubicBezTo>
                      <a:pt x="0" y="333027"/>
                      <a:pt x="12253" y="360564"/>
                      <a:pt x="26894" y="375204"/>
                    </a:cubicBezTo>
                    <a:cubicBezTo>
                      <a:pt x="37710" y="386020"/>
                      <a:pt x="57570" y="395024"/>
                      <a:pt x="71717" y="4020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5" name="Freeform 124"/>
            <p:cNvSpPr/>
            <p:nvPr/>
          </p:nvSpPr>
          <p:spPr>
            <a:xfrm>
              <a:off x="3012141" y="824753"/>
              <a:ext cx="1183341" cy="815788"/>
            </a:xfrm>
            <a:custGeom>
              <a:avLst/>
              <a:gdLst>
                <a:gd name="connsiteX0" fmla="*/ 1183341 w 1183341"/>
                <a:gd name="connsiteY0" fmla="*/ 322729 h 815788"/>
                <a:gd name="connsiteX1" fmla="*/ 1174377 w 1183341"/>
                <a:gd name="connsiteY1" fmla="*/ 295835 h 815788"/>
                <a:gd name="connsiteX2" fmla="*/ 1156447 w 1183341"/>
                <a:gd name="connsiteY2" fmla="*/ 268941 h 815788"/>
                <a:gd name="connsiteX3" fmla="*/ 1120588 w 1183341"/>
                <a:gd name="connsiteY3" fmla="*/ 197223 h 815788"/>
                <a:gd name="connsiteX4" fmla="*/ 1066800 w 1183341"/>
                <a:gd name="connsiteY4" fmla="*/ 125506 h 815788"/>
                <a:gd name="connsiteX5" fmla="*/ 1048871 w 1183341"/>
                <a:gd name="connsiteY5" fmla="*/ 107576 h 815788"/>
                <a:gd name="connsiteX6" fmla="*/ 950259 w 1183341"/>
                <a:gd name="connsiteY6" fmla="*/ 62753 h 815788"/>
                <a:gd name="connsiteX7" fmla="*/ 905435 w 1183341"/>
                <a:gd name="connsiteY7" fmla="*/ 53788 h 815788"/>
                <a:gd name="connsiteX8" fmla="*/ 860612 w 1183341"/>
                <a:gd name="connsiteY8" fmla="*/ 26894 h 815788"/>
                <a:gd name="connsiteX9" fmla="*/ 815788 w 1183341"/>
                <a:gd name="connsiteY9" fmla="*/ 17929 h 815788"/>
                <a:gd name="connsiteX10" fmla="*/ 753035 w 1183341"/>
                <a:gd name="connsiteY10" fmla="*/ 0 h 815788"/>
                <a:gd name="connsiteX11" fmla="*/ 457200 w 1183341"/>
                <a:gd name="connsiteY11" fmla="*/ 8965 h 815788"/>
                <a:gd name="connsiteX12" fmla="*/ 367553 w 1183341"/>
                <a:gd name="connsiteY12" fmla="*/ 26894 h 815788"/>
                <a:gd name="connsiteX13" fmla="*/ 304800 w 1183341"/>
                <a:gd name="connsiteY13" fmla="*/ 44823 h 815788"/>
                <a:gd name="connsiteX14" fmla="*/ 233083 w 1183341"/>
                <a:gd name="connsiteY14" fmla="*/ 98612 h 815788"/>
                <a:gd name="connsiteX15" fmla="*/ 215153 w 1183341"/>
                <a:gd name="connsiteY15" fmla="*/ 125506 h 815788"/>
                <a:gd name="connsiteX16" fmla="*/ 206188 w 1183341"/>
                <a:gd name="connsiteY16" fmla="*/ 152400 h 815788"/>
                <a:gd name="connsiteX17" fmla="*/ 224118 w 1183341"/>
                <a:gd name="connsiteY17" fmla="*/ 251012 h 815788"/>
                <a:gd name="connsiteX18" fmla="*/ 233083 w 1183341"/>
                <a:gd name="connsiteY18" fmla="*/ 277906 h 815788"/>
                <a:gd name="connsiteX19" fmla="*/ 242047 w 1183341"/>
                <a:gd name="connsiteY19" fmla="*/ 313765 h 815788"/>
                <a:gd name="connsiteX20" fmla="*/ 259977 w 1183341"/>
                <a:gd name="connsiteY20" fmla="*/ 331694 h 815788"/>
                <a:gd name="connsiteX21" fmla="*/ 268941 w 1183341"/>
                <a:gd name="connsiteY21" fmla="*/ 376518 h 815788"/>
                <a:gd name="connsiteX22" fmla="*/ 277906 w 1183341"/>
                <a:gd name="connsiteY22" fmla="*/ 403412 h 815788"/>
                <a:gd name="connsiteX23" fmla="*/ 268941 w 1183341"/>
                <a:gd name="connsiteY23" fmla="*/ 555812 h 815788"/>
                <a:gd name="connsiteX24" fmla="*/ 251012 w 1183341"/>
                <a:gd name="connsiteY24" fmla="*/ 609600 h 815788"/>
                <a:gd name="connsiteX25" fmla="*/ 233083 w 1183341"/>
                <a:gd name="connsiteY25" fmla="*/ 636494 h 815788"/>
                <a:gd name="connsiteX26" fmla="*/ 161365 w 1183341"/>
                <a:gd name="connsiteY26" fmla="*/ 690282 h 815788"/>
                <a:gd name="connsiteX27" fmla="*/ 134471 w 1183341"/>
                <a:gd name="connsiteY27" fmla="*/ 708212 h 815788"/>
                <a:gd name="connsiteX28" fmla="*/ 116541 w 1183341"/>
                <a:gd name="connsiteY28" fmla="*/ 735106 h 815788"/>
                <a:gd name="connsiteX29" fmla="*/ 53788 w 1183341"/>
                <a:gd name="connsiteY29" fmla="*/ 762000 h 815788"/>
                <a:gd name="connsiteX30" fmla="*/ 0 w 1183341"/>
                <a:gd name="connsiteY30" fmla="*/ 815788 h 81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3341" h="815788">
                  <a:moveTo>
                    <a:pt x="1183341" y="322729"/>
                  </a:moveTo>
                  <a:cubicBezTo>
                    <a:pt x="1180353" y="313764"/>
                    <a:pt x="1178603" y="304287"/>
                    <a:pt x="1174377" y="295835"/>
                  </a:cubicBezTo>
                  <a:cubicBezTo>
                    <a:pt x="1169559" y="286198"/>
                    <a:pt x="1160823" y="278787"/>
                    <a:pt x="1156447" y="268941"/>
                  </a:cubicBezTo>
                  <a:cubicBezTo>
                    <a:pt x="1123483" y="194772"/>
                    <a:pt x="1157411" y="234046"/>
                    <a:pt x="1120588" y="197223"/>
                  </a:cubicBezTo>
                  <a:cubicBezTo>
                    <a:pt x="1104942" y="150282"/>
                    <a:pt x="1118306" y="177012"/>
                    <a:pt x="1066800" y="125506"/>
                  </a:cubicBezTo>
                  <a:cubicBezTo>
                    <a:pt x="1060823" y="119529"/>
                    <a:pt x="1056431" y="111356"/>
                    <a:pt x="1048871" y="107576"/>
                  </a:cubicBezTo>
                  <a:cubicBezTo>
                    <a:pt x="1017970" y="92126"/>
                    <a:pt x="985090" y="71461"/>
                    <a:pt x="950259" y="62753"/>
                  </a:cubicBezTo>
                  <a:cubicBezTo>
                    <a:pt x="935477" y="59057"/>
                    <a:pt x="920376" y="56776"/>
                    <a:pt x="905435" y="53788"/>
                  </a:cubicBezTo>
                  <a:cubicBezTo>
                    <a:pt x="890494" y="44823"/>
                    <a:pt x="876790" y="33365"/>
                    <a:pt x="860612" y="26894"/>
                  </a:cubicBezTo>
                  <a:cubicBezTo>
                    <a:pt x="846465" y="21235"/>
                    <a:pt x="830662" y="21234"/>
                    <a:pt x="815788" y="17929"/>
                  </a:cubicBezTo>
                  <a:cubicBezTo>
                    <a:pt x="782014" y="10424"/>
                    <a:pt x="782988" y="9984"/>
                    <a:pt x="753035" y="0"/>
                  </a:cubicBezTo>
                  <a:cubicBezTo>
                    <a:pt x="654423" y="2988"/>
                    <a:pt x="555618" y="2099"/>
                    <a:pt x="457200" y="8965"/>
                  </a:cubicBezTo>
                  <a:cubicBezTo>
                    <a:pt x="426800" y="11086"/>
                    <a:pt x="397351" y="20509"/>
                    <a:pt x="367553" y="26894"/>
                  </a:cubicBezTo>
                  <a:cubicBezTo>
                    <a:pt x="336040" y="33647"/>
                    <a:pt x="333018" y="35418"/>
                    <a:pt x="304800" y="44823"/>
                  </a:cubicBezTo>
                  <a:cubicBezTo>
                    <a:pt x="280210" y="61216"/>
                    <a:pt x="252038" y="74919"/>
                    <a:pt x="233083" y="98612"/>
                  </a:cubicBezTo>
                  <a:cubicBezTo>
                    <a:pt x="226352" y="107025"/>
                    <a:pt x="219972" y="115869"/>
                    <a:pt x="215153" y="125506"/>
                  </a:cubicBezTo>
                  <a:cubicBezTo>
                    <a:pt x="210927" y="133958"/>
                    <a:pt x="209176" y="143435"/>
                    <a:pt x="206188" y="152400"/>
                  </a:cubicBezTo>
                  <a:cubicBezTo>
                    <a:pt x="212165" y="185271"/>
                    <a:pt x="217118" y="218344"/>
                    <a:pt x="224118" y="251012"/>
                  </a:cubicBezTo>
                  <a:cubicBezTo>
                    <a:pt x="226098" y="260252"/>
                    <a:pt x="230487" y="268820"/>
                    <a:pt x="233083" y="277906"/>
                  </a:cubicBezTo>
                  <a:cubicBezTo>
                    <a:pt x="236468" y="289753"/>
                    <a:pt x="236537" y="302745"/>
                    <a:pt x="242047" y="313765"/>
                  </a:cubicBezTo>
                  <a:cubicBezTo>
                    <a:pt x="245827" y="321325"/>
                    <a:pt x="254000" y="325718"/>
                    <a:pt x="259977" y="331694"/>
                  </a:cubicBezTo>
                  <a:cubicBezTo>
                    <a:pt x="262965" y="346635"/>
                    <a:pt x="265246" y="361736"/>
                    <a:pt x="268941" y="376518"/>
                  </a:cubicBezTo>
                  <a:cubicBezTo>
                    <a:pt x="271233" y="385685"/>
                    <a:pt x="277906" y="393962"/>
                    <a:pt x="277906" y="403412"/>
                  </a:cubicBezTo>
                  <a:cubicBezTo>
                    <a:pt x="277906" y="454300"/>
                    <a:pt x="275523" y="505352"/>
                    <a:pt x="268941" y="555812"/>
                  </a:cubicBezTo>
                  <a:cubicBezTo>
                    <a:pt x="266497" y="574552"/>
                    <a:pt x="261495" y="593875"/>
                    <a:pt x="251012" y="609600"/>
                  </a:cubicBezTo>
                  <a:cubicBezTo>
                    <a:pt x="245036" y="618565"/>
                    <a:pt x="239814" y="628081"/>
                    <a:pt x="233083" y="636494"/>
                  </a:cubicBezTo>
                  <a:cubicBezTo>
                    <a:pt x="214133" y="660181"/>
                    <a:pt x="185939" y="673899"/>
                    <a:pt x="161365" y="690282"/>
                  </a:cubicBezTo>
                  <a:lnTo>
                    <a:pt x="134471" y="708212"/>
                  </a:lnTo>
                  <a:cubicBezTo>
                    <a:pt x="128494" y="717177"/>
                    <a:pt x="124160" y="727487"/>
                    <a:pt x="116541" y="735106"/>
                  </a:cubicBezTo>
                  <a:cubicBezTo>
                    <a:pt x="95905" y="755742"/>
                    <a:pt x="81220" y="755142"/>
                    <a:pt x="53788" y="762000"/>
                  </a:cubicBezTo>
                  <a:lnTo>
                    <a:pt x="0" y="815788"/>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204447" y="779929"/>
              <a:ext cx="1237129" cy="970470"/>
            </a:xfrm>
            <a:custGeom>
              <a:avLst/>
              <a:gdLst>
                <a:gd name="connsiteX0" fmla="*/ 0 w 1237129"/>
                <a:gd name="connsiteY0" fmla="*/ 358589 h 970470"/>
                <a:gd name="connsiteX1" fmla="*/ 35859 w 1237129"/>
                <a:gd name="connsiteY1" fmla="*/ 251012 h 970470"/>
                <a:gd name="connsiteX2" fmla="*/ 44824 w 1237129"/>
                <a:gd name="connsiteY2" fmla="*/ 224118 h 970470"/>
                <a:gd name="connsiteX3" fmla="*/ 62753 w 1237129"/>
                <a:gd name="connsiteY3" fmla="*/ 197224 h 970470"/>
                <a:gd name="connsiteX4" fmla="*/ 89647 w 1237129"/>
                <a:gd name="connsiteY4" fmla="*/ 134471 h 970470"/>
                <a:gd name="connsiteX5" fmla="*/ 125506 w 1237129"/>
                <a:gd name="connsiteY5" fmla="*/ 98612 h 970470"/>
                <a:gd name="connsiteX6" fmla="*/ 170329 w 1237129"/>
                <a:gd name="connsiteY6" fmla="*/ 53789 h 970470"/>
                <a:gd name="connsiteX7" fmla="*/ 224118 w 1237129"/>
                <a:gd name="connsiteY7" fmla="*/ 35859 h 970470"/>
                <a:gd name="connsiteX8" fmla="*/ 251012 w 1237129"/>
                <a:gd name="connsiteY8" fmla="*/ 17930 h 970470"/>
                <a:gd name="connsiteX9" fmla="*/ 304800 w 1237129"/>
                <a:gd name="connsiteY9" fmla="*/ 0 h 970470"/>
                <a:gd name="connsiteX10" fmla="*/ 439271 w 1237129"/>
                <a:gd name="connsiteY10" fmla="*/ 8965 h 970470"/>
                <a:gd name="connsiteX11" fmla="*/ 493059 w 1237129"/>
                <a:gd name="connsiteY11" fmla="*/ 35859 h 970470"/>
                <a:gd name="connsiteX12" fmla="*/ 519953 w 1237129"/>
                <a:gd name="connsiteY12" fmla="*/ 44824 h 970470"/>
                <a:gd name="connsiteX13" fmla="*/ 564777 w 1237129"/>
                <a:gd name="connsiteY13" fmla="*/ 80683 h 970470"/>
                <a:gd name="connsiteX14" fmla="*/ 591671 w 1237129"/>
                <a:gd name="connsiteY14" fmla="*/ 89647 h 970470"/>
                <a:gd name="connsiteX15" fmla="*/ 609600 w 1237129"/>
                <a:gd name="connsiteY15" fmla="*/ 116542 h 970470"/>
                <a:gd name="connsiteX16" fmla="*/ 636494 w 1237129"/>
                <a:gd name="connsiteY16" fmla="*/ 125506 h 970470"/>
                <a:gd name="connsiteX17" fmla="*/ 663388 w 1237129"/>
                <a:gd name="connsiteY17" fmla="*/ 143436 h 970470"/>
                <a:gd name="connsiteX18" fmla="*/ 699247 w 1237129"/>
                <a:gd name="connsiteY18" fmla="*/ 179295 h 970470"/>
                <a:gd name="connsiteX19" fmla="*/ 726141 w 1237129"/>
                <a:gd name="connsiteY19" fmla="*/ 242047 h 970470"/>
                <a:gd name="connsiteX20" fmla="*/ 762000 w 1237129"/>
                <a:gd name="connsiteY20" fmla="*/ 295836 h 970470"/>
                <a:gd name="connsiteX21" fmla="*/ 762000 w 1237129"/>
                <a:gd name="connsiteY21" fmla="*/ 448236 h 970470"/>
                <a:gd name="connsiteX22" fmla="*/ 753035 w 1237129"/>
                <a:gd name="connsiteY22" fmla="*/ 475130 h 970470"/>
                <a:gd name="connsiteX23" fmla="*/ 708212 w 1237129"/>
                <a:gd name="connsiteY23" fmla="*/ 528918 h 970470"/>
                <a:gd name="connsiteX24" fmla="*/ 663388 w 1237129"/>
                <a:gd name="connsiteY24" fmla="*/ 582706 h 970470"/>
                <a:gd name="connsiteX25" fmla="*/ 645459 w 1237129"/>
                <a:gd name="connsiteY25" fmla="*/ 609600 h 970470"/>
                <a:gd name="connsiteX26" fmla="*/ 591671 w 1237129"/>
                <a:gd name="connsiteY26" fmla="*/ 627530 h 970470"/>
                <a:gd name="connsiteX27" fmla="*/ 564777 w 1237129"/>
                <a:gd name="connsiteY27" fmla="*/ 618565 h 970470"/>
                <a:gd name="connsiteX28" fmla="*/ 618565 w 1237129"/>
                <a:gd name="connsiteY28" fmla="*/ 573742 h 970470"/>
                <a:gd name="connsiteX29" fmla="*/ 636494 w 1237129"/>
                <a:gd name="connsiteY29" fmla="*/ 555812 h 970470"/>
                <a:gd name="connsiteX30" fmla="*/ 744071 w 1237129"/>
                <a:gd name="connsiteY30" fmla="*/ 555812 h 970470"/>
                <a:gd name="connsiteX31" fmla="*/ 788894 w 1237129"/>
                <a:gd name="connsiteY31" fmla="*/ 600636 h 970470"/>
                <a:gd name="connsiteX32" fmla="*/ 824753 w 1237129"/>
                <a:gd name="connsiteY32" fmla="*/ 654424 h 970470"/>
                <a:gd name="connsiteX33" fmla="*/ 851647 w 1237129"/>
                <a:gd name="connsiteY33" fmla="*/ 708212 h 970470"/>
                <a:gd name="connsiteX34" fmla="*/ 869577 w 1237129"/>
                <a:gd name="connsiteY34" fmla="*/ 744071 h 970470"/>
                <a:gd name="connsiteX35" fmla="*/ 887506 w 1237129"/>
                <a:gd name="connsiteY35" fmla="*/ 797859 h 970470"/>
                <a:gd name="connsiteX36" fmla="*/ 905435 w 1237129"/>
                <a:gd name="connsiteY36" fmla="*/ 815789 h 970470"/>
                <a:gd name="connsiteX37" fmla="*/ 932329 w 1237129"/>
                <a:gd name="connsiteY37" fmla="*/ 869577 h 970470"/>
                <a:gd name="connsiteX38" fmla="*/ 959224 w 1237129"/>
                <a:gd name="connsiteY38" fmla="*/ 878542 h 970470"/>
                <a:gd name="connsiteX39" fmla="*/ 1013012 w 1237129"/>
                <a:gd name="connsiteY39" fmla="*/ 923365 h 970470"/>
                <a:gd name="connsiteX40" fmla="*/ 1030941 w 1237129"/>
                <a:gd name="connsiteY40" fmla="*/ 941295 h 970470"/>
                <a:gd name="connsiteX41" fmla="*/ 1120588 w 1237129"/>
                <a:gd name="connsiteY41" fmla="*/ 968189 h 970470"/>
                <a:gd name="connsiteX42" fmla="*/ 1237129 w 1237129"/>
                <a:gd name="connsiteY42" fmla="*/ 968189 h 97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7129" h="970470">
                  <a:moveTo>
                    <a:pt x="0" y="358589"/>
                  </a:moveTo>
                  <a:lnTo>
                    <a:pt x="35859" y="251012"/>
                  </a:lnTo>
                  <a:cubicBezTo>
                    <a:pt x="38847" y="242047"/>
                    <a:pt x="39582" y="231981"/>
                    <a:pt x="44824" y="224118"/>
                  </a:cubicBezTo>
                  <a:lnTo>
                    <a:pt x="62753" y="197224"/>
                  </a:lnTo>
                  <a:cubicBezTo>
                    <a:pt x="70999" y="164240"/>
                    <a:pt x="67797" y="159962"/>
                    <a:pt x="89647" y="134471"/>
                  </a:cubicBezTo>
                  <a:cubicBezTo>
                    <a:pt x="100648" y="121636"/>
                    <a:pt x="116129" y="112677"/>
                    <a:pt x="125506" y="98612"/>
                  </a:cubicBezTo>
                  <a:cubicBezTo>
                    <a:pt x="141863" y="74076"/>
                    <a:pt x="142019" y="66371"/>
                    <a:pt x="170329" y="53789"/>
                  </a:cubicBezTo>
                  <a:cubicBezTo>
                    <a:pt x="187600" y="46113"/>
                    <a:pt x="208393" y="46342"/>
                    <a:pt x="224118" y="35859"/>
                  </a:cubicBezTo>
                  <a:cubicBezTo>
                    <a:pt x="233083" y="29883"/>
                    <a:pt x="241166" y="22306"/>
                    <a:pt x="251012" y="17930"/>
                  </a:cubicBezTo>
                  <a:cubicBezTo>
                    <a:pt x="268282" y="10254"/>
                    <a:pt x="304800" y="0"/>
                    <a:pt x="304800" y="0"/>
                  </a:cubicBezTo>
                  <a:cubicBezTo>
                    <a:pt x="349624" y="2988"/>
                    <a:pt x="394623" y="4004"/>
                    <a:pt x="439271" y="8965"/>
                  </a:cubicBezTo>
                  <a:cubicBezTo>
                    <a:pt x="468240" y="12184"/>
                    <a:pt x="467590" y="23125"/>
                    <a:pt x="493059" y="35859"/>
                  </a:cubicBezTo>
                  <a:cubicBezTo>
                    <a:pt x="501511" y="40085"/>
                    <a:pt x="511501" y="40598"/>
                    <a:pt x="519953" y="44824"/>
                  </a:cubicBezTo>
                  <a:cubicBezTo>
                    <a:pt x="627615" y="98655"/>
                    <a:pt x="481383" y="30647"/>
                    <a:pt x="564777" y="80683"/>
                  </a:cubicBezTo>
                  <a:cubicBezTo>
                    <a:pt x="572880" y="85545"/>
                    <a:pt x="582706" y="86659"/>
                    <a:pt x="591671" y="89647"/>
                  </a:cubicBezTo>
                  <a:cubicBezTo>
                    <a:pt x="597647" y="98612"/>
                    <a:pt x="601187" y="109811"/>
                    <a:pt x="609600" y="116542"/>
                  </a:cubicBezTo>
                  <a:cubicBezTo>
                    <a:pt x="616979" y="122445"/>
                    <a:pt x="628042" y="121280"/>
                    <a:pt x="636494" y="125506"/>
                  </a:cubicBezTo>
                  <a:cubicBezTo>
                    <a:pt x="646131" y="130324"/>
                    <a:pt x="655208" y="136424"/>
                    <a:pt x="663388" y="143436"/>
                  </a:cubicBezTo>
                  <a:cubicBezTo>
                    <a:pt x="676222" y="154437"/>
                    <a:pt x="699247" y="179295"/>
                    <a:pt x="699247" y="179295"/>
                  </a:cubicBezTo>
                  <a:cubicBezTo>
                    <a:pt x="708521" y="207117"/>
                    <a:pt x="709525" y="214354"/>
                    <a:pt x="726141" y="242047"/>
                  </a:cubicBezTo>
                  <a:cubicBezTo>
                    <a:pt x="737228" y="260525"/>
                    <a:pt x="762000" y="295836"/>
                    <a:pt x="762000" y="295836"/>
                  </a:cubicBezTo>
                  <a:cubicBezTo>
                    <a:pt x="776463" y="368146"/>
                    <a:pt x="775913" y="343889"/>
                    <a:pt x="762000" y="448236"/>
                  </a:cubicBezTo>
                  <a:cubicBezTo>
                    <a:pt x="760751" y="457603"/>
                    <a:pt x="757261" y="466678"/>
                    <a:pt x="753035" y="475130"/>
                  </a:cubicBezTo>
                  <a:cubicBezTo>
                    <a:pt x="729321" y="522558"/>
                    <a:pt x="741257" y="482656"/>
                    <a:pt x="708212" y="528918"/>
                  </a:cubicBezTo>
                  <a:cubicBezTo>
                    <a:pt x="666852" y="586821"/>
                    <a:pt x="716406" y="547361"/>
                    <a:pt x="663388" y="582706"/>
                  </a:cubicBezTo>
                  <a:cubicBezTo>
                    <a:pt x="657412" y="591671"/>
                    <a:pt x="654595" y="603890"/>
                    <a:pt x="645459" y="609600"/>
                  </a:cubicBezTo>
                  <a:cubicBezTo>
                    <a:pt x="629433" y="619617"/>
                    <a:pt x="591671" y="627530"/>
                    <a:pt x="591671" y="627530"/>
                  </a:cubicBezTo>
                  <a:cubicBezTo>
                    <a:pt x="582706" y="624542"/>
                    <a:pt x="566630" y="627831"/>
                    <a:pt x="564777" y="618565"/>
                  </a:cubicBezTo>
                  <a:cubicBezTo>
                    <a:pt x="556963" y="579498"/>
                    <a:pt x="598554" y="578744"/>
                    <a:pt x="618565" y="573742"/>
                  </a:cubicBezTo>
                  <a:cubicBezTo>
                    <a:pt x="624541" y="567765"/>
                    <a:pt x="629247" y="560161"/>
                    <a:pt x="636494" y="555812"/>
                  </a:cubicBezTo>
                  <a:cubicBezTo>
                    <a:pt x="669347" y="536099"/>
                    <a:pt x="710444" y="552076"/>
                    <a:pt x="744071" y="555812"/>
                  </a:cubicBezTo>
                  <a:cubicBezTo>
                    <a:pt x="759012" y="570753"/>
                    <a:pt x="777173" y="583055"/>
                    <a:pt x="788894" y="600636"/>
                  </a:cubicBezTo>
                  <a:cubicBezTo>
                    <a:pt x="800847" y="618565"/>
                    <a:pt x="817939" y="633981"/>
                    <a:pt x="824753" y="654424"/>
                  </a:cubicBezTo>
                  <a:cubicBezTo>
                    <a:pt x="841189" y="703731"/>
                    <a:pt x="823842" y="659554"/>
                    <a:pt x="851647" y="708212"/>
                  </a:cubicBezTo>
                  <a:cubicBezTo>
                    <a:pt x="858277" y="719815"/>
                    <a:pt x="864614" y="731663"/>
                    <a:pt x="869577" y="744071"/>
                  </a:cubicBezTo>
                  <a:cubicBezTo>
                    <a:pt x="876596" y="761618"/>
                    <a:pt x="874143" y="784495"/>
                    <a:pt x="887506" y="797859"/>
                  </a:cubicBezTo>
                  <a:lnTo>
                    <a:pt x="905435" y="815789"/>
                  </a:lnTo>
                  <a:cubicBezTo>
                    <a:pt x="911340" y="833505"/>
                    <a:pt x="916532" y="856939"/>
                    <a:pt x="932329" y="869577"/>
                  </a:cubicBezTo>
                  <a:cubicBezTo>
                    <a:pt x="939708" y="875480"/>
                    <a:pt x="950259" y="875554"/>
                    <a:pt x="959224" y="878542"/>
                  </a:cubicBezTo>
                  <a:cubicBezTo>
                    <a:pt x="1023117" y="942435"/>
                    <a:pt x="950601" y="873435"/>
                    <a:pt x="1013012" y="923365"/>
                  </a:cubicBezTo>
                  <a:cubicBezTo>
                    <a:pt x="1019612" y="928645"/>
                    <a:pt x="1023381" y="937515"/>
                    <a:pt x="1030941" y="941295"/>
                  </a:cubicBezTo>
                  <a:cubicBezTo>
                    <a:pt x="1035657" y="943653"/>
                    <a:pt x="1106005" y="967331"/>
                    <a:pt x="1120588" y="968189"/>
                  </a:cubicBezTo>
                  <a:cubicBezTo>
                    <a:pt x="1159368" y="970470"/>
                    <a:pt x="1198282" y="968189"/>
                    <a:pt x="1237129" y="96818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lowchart: Connector 126"/>
            <p:cNvSpPr/>
            <p:nvPr/>
          </p:nvSpPr>
          <p:spPr>
            <a:xfrm>
              <a:off x="2743200" y="1447800"/>
              <a:ext cx="533400" cy="533400"/>
            </a:xfrm>
            <a:prstGeom prst="flowChartConnecto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p:cNvSpPr/>
            <p:nvPr/>
          </p:nvSpPr>
          <p:spPr>
            <a:xfrm>
              <a:off x="2895600" y="533400"/>
              <a:ext cx="381000" cy="3810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p:cNvSpPr/>
            <p:nvPr/>
          </p:nvSpPr>
          <p:spPr>
            <a:xfrm>
              <a:off x="5029200" y="990600"/>
              <a:ext cx="533400" cy="533400"/>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p:cNvSpPr/>
            <p:nvPr/>
          </p:nvSpPr>
          <p:spPr>
            <a:xfrm>
              <a:off x="5181600" y="1676400"/>
              <a:ext cx="381000" cy="4572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Wave 130"/>
            <p:cNvSpPr/>
            <p:nvPr/>
          </p:nvSpPr>
          <p:spPr>
            <a:xfrm rot="20871457">
              <a:off x="3253289" y="2202220"/>
              <a:ext cx="714030" cy="578829"/>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Wave 131"/>
            <p:cNvSpPr/>
            <p:nvPr/>
          </p:nvSpPr>
          <p:spPr>
            <a:xfrm rot="1370806">
              <a:off x="4580161" y="2249512"/>
              <a:ext cx="714030" cy="578829"/>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53"/>
            <p:cNvGrpSpPr/>
            <p:nvPr/>
          </p:nvGrpSpPr>
          <p:grpSpPr>
            <a:xfrm>
              <a:off x="3733800" y="1752600"/>
              <a:ext cx="1095991" cy="1066800"/>
              <a:chOff x="2798986" y="3113961"/>
              <a:chExt cx="2636731" cy="2601039"/>
            </a:xfrm>
          </p:grpSpPr>
          <p:sp>
            <p:nvSpPr>
              <p:cNvPr id="141" name="Teardrop 140"/>
              <p:cNvSpPr/>
              <p:nvPr/>
            </p:nvSpPr>
            <p:spPr>
              <a:xfrm>
                <a:off x="2971800" y="4495800"/>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9070751">
                <a:off x="3799761" y="3113961"/>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p:cNvSpPr/>
              <p:nvPr/>
            </p:nvSpPr>
            <p:spPr>
              <a:xfrm rot="3807070">
                <a:off x="2798986" y="3484787"/>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15967809">
                <a:off x="4154553" y="4459352"/>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rot="12380960">
                <a:off x="4355890" y="3769308"/>
                <a:ext cx="1079827" cy="995784"/>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16-Point Star 145"/>
              <p:cNvSpPr/>
              <p:nvPr/>
            </p:nvSpPr>
            <p:spPr>
              <a:xfrm>
                <a:off x="3657600" y="4114800"/>
                <a:ext cx="990600" cy="914400"/>
              </a:xfrm>
              <a:prstGeom prst="star1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53"/>
            <p:cNvGrpSpPr/>
            <p:nvPr/>
          </p:nvGrpSpPr>
          <p:grpSpPr>
            <a:xfrm>
              <a:off x="3962400" y="838200"/>
              <a:ext cx="533400" cy="533400"/>
              <a:chOff x="2798986" y="3113961"/>
              <a:chExt cx="2636731" cy="2601039"/>
            </a:xfrm>
          </p:grpSpPr>
          <p:sp>
            <p:nvSpPr>
              <p:cNvPr id="135" name="Teardrop 134"/>
              <p:cNvSpPr/>
              <p:nvPr/>
            </p:nvSpPr>
            <p:spPr>
              <a:xfrm>
                <a:off x="2971800" y="4495800"/>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ardrop 135"/>
              <p:cNvSpPr/>
              <p:nvPr/>
            </p:nvSpPr>
            <p:spPr>
              <a:xfrm rot="9070751">
                <a:off x="3799761" y="3113961"/>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3807070">
                <a:off x="2798986" y="3484787"/>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rot="15967809">
                <a:off x="4154553" y="4459352"/>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rot="12380960">
                <a:off x="4355890" y="3769308"/>
                <a:ext cx="1079827" cy="995784"/>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16-Point Star 139"/>
              <p:cNvSpPr/>
              <p:nvPr/>
            </p:nvSpPr>
            <p:spPr>
              <a:xfrm>
                <a:off x="3657600" y="4114800"/>
                <a:ext cx="990600" cy="914400"/>
              </a:xfrm>
              <a:prstGeom prst="star1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48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500"/>
                                        <p:tgtEl>
                                          <p:spTgt spid="1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Effect transition="in" filter="fade">
                                      <p:cBhvr>
                                        <p:cTn id="4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9409EB-8B9B-447B-8E10-E8034D6AA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104:78</a:t>
            </a:r>
            <a:endParaRPr lang="en-US" sz="1200" dirty="0">
              <a:solidFill>
                <a:schemeClr val="bg1"/>
              </a:solidFill>
            </a:endParaRPr>
          </a:p>
        </p:txBody>
      </p:sp>
      <p:grpSp>
        <p:nvGrpSpPr>
          <p:cNvPr id="12" name="Group 11">
            <a:extLst>
              <a:ext uri="{FF2B5EF4-FFF2-40B4-BE49-F238E27FC236}">
                <a16:creationId xmlns:a16="http://schemas.microsoft.com/office/drawing/2014/main" id="{CAED7AF9-1B93-4490-978C-C7E240320EB7}"/>
              </a:ext>
            </a:extLst>
          </p:cNvPr>
          <p:cNvGrpSpPr/>
          <p:nvPr/>
        </p:nvGrpSpPr>
        <p:grpSpPr>
          <a:xfrm>
            <a:off x="3861471" y="1380065"/>
            <a:ext cx="4163169" cy="4097867"/>
            <a:chOff x="4038600" y="914400"/>
            <a:chExt cx="2063436" cy="2000816"/>
          </a:xfrm>
        </p:grpSpPr>
        <p:sp>
          <p:nvSpPr>
            <p:cNvPr id="15" name="Rectangle: Folded Corner 14">
              <a:extLst>
                <a:ext uri="{FF2B5EF4-FFF2-40B4-BE49-F238E27FC236}">
                  <a16:creationId xmlns:a16="http://schemas.microsoft.com/office/drawing/2014/main" id="{396C94F2-4FD7-49E7-A697-DD447458924B}"/>
                </a:ext>
              </a:extLst>
            </p:cNvPr>
            <p:cNvSpPr/>
            <p:nvPr/>
          </p:nvSpPr>
          <p:spPr>
            <a:xfrm>
              <a:off x="4038600" y="914400"/>
              <a:ext cx="2063436" cy="200081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06821CC-10C7-47EF-A31C-85B7CAB023AD}"/>
                </a:ext>
              </a:extLst>
            </p:cNvPr>
            <p:cNvSpPr txBox="1"/>
            <p:nvPr/>
          </p:nvSpPr>
          <p:spPr>
            <a:xfrm>
              <a:off x="4062743" y="932098"/>
              <a:ext cx="1957812" cy="1938539"/>
            </a:xfrm>
            <a:prstGeom prst="rect">
              <a:avLst/>
            </a:prstGeom>
            <a:noFill/>
          </p:spPr>
          <p:txBody>
            <a:bodyPr wrap="square" rtlCol="0">
              <a:spAutoFit/>
            </a:bodyPr>
            <a:lstStyle/>
            <a:p>
              <a:pPr algn="ctr"/>
              <a:r>
                <a:rPr lang="en-US" sz="3600" b="1" dirty="0"/>
                <a:t>If we are humble and faithful and call upon the Lord’s name, then He will help us accomplish what He has asked us to do</a:t>
              </a:r>
              <a:endParaRPr lang="en-US" sz="3600" dirty="0">
                <a:solidFill>
                  <a:srgbClr val="FF0000"/>
                </a:solidFill>
                <a:latin typeface="AR CENA" panose="02000000000000000000" pitchFamily="2" charset="0"/>
              </a:endParaRPr>
            </a:p>
          </p:txBody>
        </p:sp>
      </p:grpSp>
      <p:pic>
        <p:nvPicPr>
          <p:cNvPr id="4" name="Picture 3" descr="A person sitting at a table&#10;&#10;Description automatically generated">
            <a:extLst>
              <a:ext uri="{FF2B5EF4-FFF2-40B4-BE49-F238E27FC236}">
                <a16:creationId xmlns:a16="http://schemas.microsoft.com/office/drawing/2014/main" id="{F3D86F7F-3724-9B80-731C-46E5AF0F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854" y="3075215"/>
            <a:ext cx="3146295" cy="2050918"/>
          </a:xfrm>
          <a:prstGeom prst="rect">
            <a:avLst/>
          </a:prstGeom>
        </p:spPr>
      </p:pic>
      <p:pic>
        <p:nvPicPr>
          <p:cNvPr id="6" name="Picture 5" descr="A person in a blue shirt&#10;&#10;Description automatically generated">
            <a:extLst>
              <a:ext uri="{FF2B5EF4-FFF2-40B4-BE49-F238E27FC236}">
                <a16:creationId xmlns:a16="http://schemas.microsoft.com/office/drawing/2014/main" id="{F72860BC-46DF-1AD3-1DDB-D91E95595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7630" y="924018"/>
            <a:ext cx="3327149" cy="2495362"/>
          </a:xfrm>
          <a:prstGeom prst="rect">
            <a:avLst/>
          </a:prstGeom>
        </p:spPr>
      </p:pic>
    </p:spTree>
    <p:extLst>
      <p:ext uri="{BB962C8B-B14F-4D97-AF65-F5344CB8AC3E}">
        <p14:creationId xmlns:p14="http://schemas.microsoft.com/office/powerpoint/2010/main" val="49618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5F5094-9D69-49C4-A8F9-2D2DF56FD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4490518" y="4075735"/>
            <a:ext cx="3467478" cy="1200329"/>
          </a:xfrm>
          <a:prstGeom prst="rect">
            <a:avLst/>
          </a:prstGeom>
          <a:noFill/>
        </p:spPr>
        <p:txBody>
          <a:bodyPr wrap="square" rtlCol="0">
            <a:spAutoFit/>
          </a:bodyPr>
          <a:lstStyle/>
          <a:p>
            <a:r>
              <a:rPr lang="en-US" dirty="0">
                <a:solidFill>
                  <a:schemeClr val="bg1"/>
                </a:solidFill>
              </a:rPr>
              <a:t>Profits from Church owned businesses and consecrated funds from the Saints were to pay off these debts</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Background</a:t>
            </a:r>
            <a:endParaRPr lang="en-US" sz="4400" dirty="0">
              <a:solidFill>
                <a:schemeClr val="bg1"/>
              </a:solidFill>
              <a:latin typeface="Bookman Old Style" panose="0205060405050502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44149366"/>
              </p:ext>
            </p:extLst>
          </p:nvPr>
        </p:nvGraphicFramePr>
        <p:xfrm>
          <a:off x="710910" y="1487247"/>
          <a:ext cx="10806824" cy="1524000"/>
        </p:xfrm>
        <a:graphic>
          <a:graphicData uri="http://schemas.openxmlformats.org/drawingml/2006/table">
            <a:tbl>
              <a:tblPr firstRow="1" bandRow="1">
                <a:tableStyleId>{5940675A-B579-460E-94D1-54222C63F5DA}</a:tableStyleId>
              </a:tblPr>
              <a:tblGrid>
                <a:gridCol w="1717143">
                  <a:extLst>
                    <a:ext uri="{9D8B030D-6E8A-4147-A177-3AD203B41FA5}">
                      <a16:colId xmlns:a16="http://schemas.microsoft.com/office/drawing/2014/main" val="20000"/>
                    </a:ext>
                  </a:extLst>
                </a:gridCol>
                <a:gridCol w="2009869">
                  <a:extLst>
                    <a:ext uri="{9D8B030D-6E8A-4147-A177-3AD203B41FA5}">
                      <a16:colId xmlns:a16="http://schemas.microsoft.com/office/drawing/2014/main" val="20001"/>
                    </a:ext>
                  </a:extLst>
                </a:gridCol>
                <a:gridCol w="2571184">
                  <a:extLst>
                    <a:ext uri="{9D8B030D-6E8A-4147-A177-3AD203B41FA5}">
                      <a16:colId xmlns:a16="http://schemas.microsoft.com/office/drawing/2014/main" val="20002"/>
                    </a:ext>
                  </a:extLst>
                </a:gridCol>
                <a:gridCol w="4508628">
                  <a:extLst>
                    <a:ext uri="{9D8B030D-6E8A-4147-A177-3AD203B41FA5}">
                      <a16:colId xmlns:a16="http://schemas.microsoft.com/office/drawing/2014/main" val="20003"/>
                    </a:ext>
                  </a:extLst>
                </a:gridCol>
              </a:tblGrid>
              <a:tr h="311909">
                <a:tc>
                  <a:txBody>
                    <a:bodyPr/>
                    <a:lstStyle/>
                    <a:p>
                      <a:pPr algn="ctr"/>
                      <a:r>
                        <a:rPr lang="en-US" dirty="0">
                          <a:solidFill>
                            <a:srgbClr val="FFFF00"/>
                          </a:solidFill>
                        </a:rPr>
                        <a:t>Date</a:t>
                      </a:r>
                    </a:p>
                  </a:txBody>
                  <a:tcPr/>
                </a:tc>
                <a:tc>
                  <a:txBody>
                    <a:bodyPr/>
                    <a:lstStyle/>
                    <a:p>
                      <a:pPr algn="ctr"/>
                      <a:r>
                        <a:rPr lang="en-US" dirty="0">
                          <a:solidFill>
                            <a:srgbClr val="FFFF00"/>
                          </a:solidFill>
                        </a:rPr>
                        <a:t>Meeting</a:t>
                      </a:r>
                    </a:p>
                  </a:txBody>
                  <a:tcPr/>
                </a:tc>
                <a:tc>
                  <a:txBody>
                    <a:bodyPr/>
                    <a:lstStyle/>
                    <a:p>
                      <a:pPr algn="ctr"/>
                      <a:r>
                        <a:rPr lang="en-US" dirty="0">
                          <a:solidFill>
                            <a:srgbClr val="FFFF00"/>
                          </a:solidFill>
                        </a:rPr>
                        <a:t>Debt</a:t>
                      </a:r>
                    </a:p>
                  </a:txBody>
                  <a:tcPr/>
                </a:tc>
                <a:tc>
                  <a:txBody>
                    <a:bodyPr/>
                    <a:lstStyle/>
                    <a:p>
                      <a:pPr algn="ctr"/>
                      <a:r>
                        <a:rPr lang="en-US" dirty="0">
                          <a:solidFill>
                            <a:srgbClr val="FFFF00"/>
                          </a:solidFill>
                        </a:rPr>
                        <a:t>Purpose</a:t>
                      </a:r>
                    </a:p>
                  </a:txBody>
                  <a:tcPr/>
                </a:tc>
                <a:extLst>
                  <a:ext uri="{0D108BD9-81ED-4DB2-BD59-A6C34878D82A}">
                    <a16:rowId xmlns:a16="http://schemas.microsoft.com/office/drawing/2014/main" val="10000"/>
                  </a:ext>
                </a:extLst>
              </a:tr>
              <a:tr h="370840">
                <a:tc>
                  <a:txBody>
                    <a:bodyPr/>
                    <a:lstStyle/>
                    <a:p>
                      <a:r>
                        <a:rPr lang="en-US" dirty="0">
                          <a:solidFill>
                            <a:schemeClr val="bg1"/>
                          </a:solidFill>
                        </a:rPr>
                        <a:t>April 1832</a:t>
                      </a:r>
                    </a:p>
                  </a:txBody>
                  <a:tcPr/>
                </a:tc>
                <a:tc>
                  <a:txBody>
                    <a:bodyPr/>
                    <a:lstStyle/>
                    <a:p>
                      <a:r>
                        <a:rPr lang="en-US" dirty="0">
                          <a:solidFill>
                            <a:schemeClr val="bg1"/>
                          </a:solidFill>
                        </a:rPr>
                        <a:t>United Firm</a:t>
                      </a:r>
                    </a:p>
                  </a:txBody>
                  <a:tcPr/>
                </a:tc>
                <a:tc>
                  <a:txBody>
                    <a:bodyPr/>
                    <a:lstStyle/>
                    <a:p>
                      <a:r>
                        <a:rPr lang="en-US" dirty="0">
                          <a:solidFill>
                            <a:schemeClr val="bg1"/>
                          </a:solidFill>
                        </a:rPr>
                        <a:t>15,000 for 5 years</a:t>
                      </a:r>
                    </a:p>
                  </a:txBody>
                  <a:tcPr/>
                </a:tc>
                <a:tc>
                  <a:txBody>
                    <a:bodyPr/>
                    <a:lstStyle/>
                    <a:p>
                      <a:r>
                        <a:rPr lang="en-US" sz="1600" dirty="0">
                          <a:solidFill>
                            <a:schemeClr val="bg1"/>
                          </a:solidFill>
                        </a:rPr>
                        <a:t>Goods for Newel K. Whitney store in</a:t>
                      </a:r>
                      <a:r>
                        <a:rPr lang="en-US" sz="1600" baseline="0" dirty="0">
                          <a:solidFill>
                            <a:schemeClr val="bg1"/>
                          </a:solidFill>
                        </a:rPr>
                        <a:t> Kirtland and possibly A. Sidney Gilbert store in Independence</a:t>
                      </a:r>
                      <a:endParaRPr lang="en-US" sz="1600"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dirty="0">
                          <a:solidFill>
                            <a:schemeClr val="bg1"/>
                          </a:solidFill>
                        </a:rPr>
                        <a:t>April 1832</a:t>
                      </a:r>
                    </a:p>
                  </a:txBody>
                  <a:tcPr/>
                </a:tc>
                <a:tc>
                  <a:txBody>
                    <a:bodyPr/>
                    <a:lstStyle/>
                    <a:p>
                      <a:r>
                        <a:rPr lang="en-US" dirty="0">
                          <a:solidFill>
                            <a:schemeClr val="bg1"/>
                          </a:solidFill>
                        </a:rPr>
                        <a:t>United</a:t>
                      </a:r>
                      <a:r>
                        <a:rPr lang="en-US" baseline="0" dirty="0">
                          <a:solidFill>
                            <a:schemeClr val="bg1"/>
                          </a:solidFill>
                        </a:rPr>
                        <a:t> Firm</a:t>
                      </a:r>
                      <a:endParaRPr lang="en-US" dirty="0">
                        <a:solidFill>
                          <a:schemeClr val="bg1"/>
                        </a:solidFill>
                      </a:endParaRPr>
                    </a:p>
                  </a:txBody>
                  <a:tcPr/>
                </a:tc>
                <a:tc>
                  <a:txBody>
                    <a:bodyPr/>
                    <a:lstStyle/>
                    <a:p>
                      <a:r>
                        <a:rPr lang="en-US" dirty="0">
                          <a:solidFill>
                            <a:schemeClr val="bg1"/>
                          </a:solidFill>
                        </a:rPr>
                        <a:t> </a:t>
                      </a:r>
                    </a:p>
                  </a:txBody>
                  <a:tcPr/>
                </a:tc>
                <a:tc>
                  <a:txBody>
                    <a:bodyPr/>
                    <a:lstStyle/>
                    <a:p>
                      <a:r>
                        <a:rPr lang="en-US" sz="1600" dirty="0">
                          <a:solidFill>
                            <a:schemeClr val="bg1"/>
                          </a:solidFill>
                        </a:rPr>
                        <a:t>Peter French farm in Kirtland</a:t>
                      </a:r>
                      <a:r>
                        <a:rPr lang="en-US" sz="1600" baseline="0" dirty="0">
                          <a:solidFill>
                            <a:schemeClr val="bg1"/>
                          </a:solidFill>
                        </a:rPr>
                        <a:t> and possibly land in Jackson County</a:t>
                      </a:r>
                      <a:endParaRPr lang="en-US" sz="1600" dirty="0">
                        <a:solidFill>
                          <a:schemeClr val="bg1"/>
                        </a:solidFill>
                      </a:endParaRP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8" name="Picture 7">
            <a:extLst>
              <a:ext uri="{FF2B5EF4-FFF2-40B4-BE49-F238E27FC236}">
                <a16:creationId xmlns:a16="http://schemas.microsoft.com/office/drawing/2014/main" id="{FC7AD34B-962C-46B0-B6AC-BA8E21885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90" y="3732924"/>
            <a:ext cx="3038475" cy="1885950"/>
          </a:xfrm>
          <a:prstGeom prst="rect">
            <a:avLst/>
          </a:prstGeom>
        </p:spPr>
      </p:pic>
      <p:pic>
        <p:nvPicPr>
          <p:cNvPr id="12" name="Picture 11">
            <a:extLst>
              <a:ext uri="{FF2B5EF4-FFF2-40B4-BE49-F238E27FC236}">
                <a16:creationId xmlns:a16="http://schemas.microsoft.com/office/drawing/2014/main" id="{BA7C77EF-1234-411F-9BFE-DA5F2B5B5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616" y="3378676"/>
            <a:ext cx="2819400" cy="2543175"/>
          </a:xfrm>
          <a:prstGeom prst="rect">
            <a:avLst/>
          </a:prstGeom>
        </p:spPr>
      </p:pic>
    </p:spTree>
    <p:extLst>
      <p:ext uri="{BB962C8B-B14F-4D97-AF65-F5344CB8AC3E}">
        <p14:creationId xmlns:p14="http://schemas.microsoft.com/office/powerpoint/2010/main" val="7353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62074-EBC5-47F5-B12D-E0FB0F7E5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569" y="1040909"/>
            <a:ext cx="7501602" cy="3816429"/>
          </a:xfrm>
          <a:prstGeom prst="rect">
            <a:avLst/>
          </a:prstGeom>
          <a:noFill/>
        </p:spPr>
        <p:txBody>
          <a:bodyPr wrap="square" rtlCol="0">
            <a:spAutoFit/>
          </a:bodyPr>
          <a:lstStyle/>
          <a:p>
            <a:pPr fontAlgn="base"/>
            <a:r>
              <a:rPr lang="en-US" sz="3200" dirty="0">
                <a:solidFill>
                  <a:schemeClr val="bg1"/>
                </a:solidFill>
              </a:rPr>
              <a:t>“If there is any one thing that will bring peace and contentment into the human heart, and into the family, it is to live within our means, and if there is any one thing that is grinding, and discouraging and disheartening it is to have debts and obligations that one cannot meet.” </a:t>
            </a:r>
          </a:p>
          <a:p>
            <a:pPr fontAlgn="base"/>
            <a:r>
              <a:rPr lang="en-US" dirty="0">
                <a:solidFill>
                  <a:schemeClr val="bg1"/>
                </a:solidFill>
              </a:rPr>
              <a:t>President Heber J. Grant</a:t>
            </a:r>
          </a:p>
        </p:txBody>
      </p:sp>
      <p:pic>
        <p:nvPicPr>
          <p:cNvPr id="4" name="Picture 3">
            <a:extLst>
              <a:ext uri="{FF2B5EF4-FFF2-40B4-BE49-F238E27FC236}">
                <a16:creationId xmlns:a16="http://schemas.microsoft.com/office/drawing/2014/main" id="{8BB9FC5F-2521-4E4E-9005-5BE2A130B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1574209"/>
            <a:ext cx="3340100" cy="4368800"/>
          </a:xfrm>
          <a:prstGeom prst="rect">
            <a:avLst/>
          </a:prstGeom>
        </p:spPr>
      </p:pic>
    </p:spTree>
    <p:extLst>
      <p:ext uri="{BB962C8B-B14F-4D97-AF65-F5344CB8AC3E}">
        <p14:creationId xmlns:p14="http://schemas.microsoft.com/office/powerpoint/2010/main" val="352650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91B5925-B054-484B-BD60-6B46AC9E5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162962" y="126749"/>
            <a:ext cx="11878147" cy="553997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Pay Off Debts as Quickly as You Can (1:31)</a:t>
            </a:r>
          </a:p>
          <a:p>
            <a:r>
              <a:rPr lang="en-US" b="1" dirty="0">
                <a:solidFill>
                  <a:schemeClr val="bg1"/>
                </a:solidFill>
              </a:rPr>
              <a:t>The Miracle of the Roof</a:t>
            </a:r>
            <a:r>
              <a:rPr lang="en-US" dirty="0">
                <a:solidFill>
                  <a:schemeClr val="bg1"/>
                </a:solidFill>
              </a:rPr>
              <a:t> (3:54)</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pgs. 756, 765</a:t>
            </a:r>
            <a:endParaRPr lang="en-US" dirty="0">
              <a:solidFill>
                <a:schemeClr val="bg1"/>
              </a:solidFill>
            </a:endParaRPr>
          </a:p>
          <a:p>
            <a:r>
              <a:rPr lang="en-US" dirty="0">
                <a:solidFill>
                  <a:schemeClr val="bg1"/>
                </a:solidFill>
              </a:rPr>
              <a:t>Prophet Joseph Smith, </a:t>
            </a:r>
            <a:r>
              <a:rPr lang="en-US" i="1" dirty="0">
                <a:solidFill>
                  <a:schemeClr val="bg1"/>
                </a:solidFill>
              </a:rPr>
              <a:t>History of the Church </a:t>
            </a:r>
            <a:r>
              <a:rPr lang="en-US" dirty="0">
                <a:solidFill>
                  <a:schemeClr val="bg1"/>
                </a:solidFill>
              </a:rPr>
              <a:t>2:47-48</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Elder Joseph B. </a:t>
            </a:r>
            <a:r>
              <a:rPr lang="en-US" dirty="0" err="1">
                <a:solidFill>
                  <a:schemeClr val="bg1"/>
                </a:solidFill>
              </a:rPr>
              <a:t>Wirthlin</a:t>
            </a:r>
            <a:r>
              <a:rPr lang="en-US" dirty="0">
                <a:solidFill>
                  <a:schemeClr val="bg1"/>
                </a:solidFill>
              </a:rPr>
              <a:t> </a:t>
            </a:r>
            <a:r>
              <a:rPr lang="en-US" b="0" i="0" dirty="0">
                <a:solidFill>
                  <a:schemeClr val="bg1"/>
                </a:solidFill>
                <a:effectLst/>
                <a:latin typeface="Abadi" panose="020B0604020104020204" pitchFamily="34" charset="0"/>
              </a:rPr>
              <a:t>(“Inspired Church Welfare,”</a:t>
            </a:r>
            <a:r>
              <a:rPr lang="en-US" b="0" i="1" dirty="0">
                <a:solidFill>
                  <a:schemeClr val="bg1"/>
                </a:solidFill>
                <a:effectLst/>
                <a:latin typeface="Abadi" panose="020B0604020104020204" pitchFamily="34" charset="0"/>
              </a:rPr>
              <a:t> Ensign,</a:t>
            </a:r>
            <a:r>
              <a:rPr lang="en-US" b="0" i="0" dirty="0">
                <a:solidFill>
                  <a:schemeClr val="bg1"/>
                </a:solidFill>
                <a:effectLst/>
                <a:latin typeface="Abadi" panose="020B0604020104020204" pitchFamily="34" charset="0"/>
              </a:rPr>
              <a:t> May 1999, 77).</a:t>
            </a:r>
            <a:endParaRPr lang="en-US" dirty="0">
              <a:solidFill>
                <a:schemeClr val="bg1"/>
              </a:solidFill>
              <a:latin typeface="Abadi" panose="020B0604020104020204" pitchFamily="34" charset="0"/>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pg. 673</a:t>
            </a: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1:489–90.)</a:t>
            </a:r>
          </a:p>
          <a:p>
            <a:r>
              <a:rPr lang="en-US" dirty="0">
                <a:solidFill>
                  <a:schemeClr val="bg1"/>
                </a:solidFill>
              </a:rPr>
              <a:t>President J. Reuben Clark Jr. (In Conference Report, Oct. 1942, pp. 56–58.)</a:t>
            </a:r>
          </a:p>
          <a:p>
            <a:r>
              <a:rPr lang="en-US" dirty="0">
                <a:solidFill>
                  <a:schemeClr val="bg1"/>
                </a:solidFill>
              </a:rPr>
              <a:t>Elder Franklin D. Richards In Conference Report, Oct. 1979, p. 120; or </a:t>
            </a:r>
            <a:r>
              <a:rPr lang="en-US" i="1" dirty="0">
                <a:solidFill>
                  <a:schemeClr val="bg1"/>
                </a:solidFill>
              </a:rPr>
              <a:t>Ensign,</a:t>
            </a:r>
            <a:r>
              <a:rPr lang="en-US" dirty="0">
                <a:solidFill>
                  <a:schemeClr val="bg1"/>
                </a:solidFill>
              </a:rPr>
              <a:t> Nov. 1979, pp. 81–82.)</a:t>
            </a:r>
          </a:p>
          <a:p>
            <a:r>
              <a:rPr lang="en-US" dirty="0">
                <a:solidFill>
                  <a:schemeClr val="bg1"/>
                </a:solidFill>
              </a:rPr>
              <a:t>President Heber J. Grant (</a:t>
            </a:r>
            <a:r>
              <a:rPr lang="en-US" i="1" dirty="0">
                <a:solidFill>
                  <a:schemeClr val="bg1"/>
                </a:solidFill>
              </a:rPr>
              <a:t>Relief Society Magazine,</a:t>
            </a:r>
            <a:r>
              <a:rPr lang="en-US" dirty="0">
                <a:solidFill>
                  <a:schemeClr val="bg1"/>
                </a:solidFill>
              </a:rPr>
              <a:t> May 1932, p. 302).” (In Conference Report, Apr. 1979, p. 56; or </a:t>
            </a:r>
            <a:r>
              <a:rPr lang="en-US" i="1" dirty="0">
                <a:solidFill>
                  <a:schemeClr val="bg1"/>
                </a:solidFill>
              </a:rPr>
              <a:t>Ensign,</a:t>
            </a:r>
            <a:r>
              <a:rPr lang="en-US" dirty="0">
                <a:solidFill>
                  <a:schemeClr val="bg1"/>
                </a:solidFill>
              </a:rPr>
              <a:t> May 1979, p. 39.)</a:t>
            </a:r>
          </a:p>
          <a:p>
            <a:endParaRPr lang="en-US" sz="1200" dirty="0">
              <a:solidFill>
                <a:schemeClr val="bg1"/>
              </a:solidFill>
            </a:endParaRPr>
          </a:p>
          <a:p>
            <a:r>
              <a:rPr lang="en-US" i="1" dirty="0">
                <a:solidFill>
                  <a:schemeClr val="bg1"/>
                </a:solidFill>
              </a:rPr>
              <a:t> </a:t>
            </a: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4470400" y="801186"/>
            <a:ext cx="616967" cy="781492"/>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CE0CEAD6-53C3-436D-868F-5664D87C2E2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990326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492990"/>
          </a:xfrm>
          <a:prstGeom prst="rect">
            <a:avLst/>
          </a:prstGeom>
          <a:ln>
            <a:solidFill>
              <a:schemeClr val="tx1"/>
            </a:solidFill>
          </a:ln>
        </p:spPr>
        <p:txBody>
          <a:bodyPr>
            <a:spAutoFit/>
          </a:bodyPr>
          <a:lstStyle/>
          <a:p>
            <a:pPr fontAlgn="base"/>
            <a:r>
              <a:rPr lang="en-US" sz="1200" b="1" i="0" dirty="0">
                <a:effectLst/>
                <a:latin typeface="Abadi" panose="020B0604020104020204" pitchFamily="34" charset="0"/>
              </a:rPr>
              <a:t>D&amp;C 104:9 </a:t>
            </a:r>
          </a:p>
          <a:p>
            <a:pPr fontAlgn="base"/>
            <a:r>
              <a:rPr lang="en-US" sz="1200" b="0" i="0" dirty="0">
                <a:effectLst/>
                <a:latin typeface="Abadi" panose="020B0604020104020204" pitchFamily="34" charset="0"/>
              </a:rPr>
              <a:t>Elder Bruce R. McConkie wrote that “to be turned over to the </a:t>
            </a:r>
            <a:r>
              <a:rPr lang="en-US" sz="1200" b="1" i="1" dirty="0">
                <a:effectLst/>
                <a:latin typeface="Abadi" panose="020B0604020104020204" pitchFamily="34" charset="0"/>
              </a:rPr>
              <a:t>buffetings of Satan</a:t>
            </a:r>
            <a:r>
              <a:rPr lang="en-US" sz="1200" b="0" i="0" dirty="0">
                <a:effectLst/>
                <a:latin typeface="Abadi" panose="020B0604020104020204" pitchFamily="34" charset="0"/>
              </a:rPr>
              <a:t> is to be given into his hands; it is to be turned over to him with all the protective power of the priesthood, of righteousness, and of godliness removed, so that Lucifer is free to torment, persecute, and afflict such a person without let or hindrance. When the bars are down, the cuffs and curses of Satan, both in this world and in the world to come, bring indescribable anguish typified by burning fire and brimstone. The damned in hell so suffer.</a:t>
            </a:r>
          </a:p>
          <a:p>
            <a:pPr fontAlgn="base"/>
            <a:r>
              <a:rPr lang="en-US" sz="1200" b="0" i="0" dirty="0">
                <a:effectLst/>
                <a:latin typeface="Abadi" panose="020B0604020104020204" pitchFamily="34" charset="0"/>
              </a:rPr>
              <a:t>“Those who broke their covenants in connection with the United Order in the early days of this dispensation were to ‘be delivered over to the buffetings of Satan until the day of redemption.’ (</a:t>
            </a:r>
            <a:r>
              <a:rPr lang="en-US" sz="1200" b="0" i="0" u="none" strike="noStrike" dirty="0">
                <a:effectLst/>
                <a:latin typeface="Abadi" panose="020B0604020104020204" pitchFamily="34" charset="0"/>
              </a:rPr>
              <a:t>D. &amp; C. 78:12</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82:20–21</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104:9–10</a:t>
            </a:r>
            <a:r>
              <a:rPr lang="en-US" sz="1200" b="0" i="0" dirty="0">
                <a:effectLst/>
                <a:latin typeface="Abadi" panose="020B0604020104020204" pitchFamily="34" charset="0"/>
              </a:rPr>
              <a:t>.) A similar fate (plus destruction in the flesh) is decreed against those who have been sealed up unto eternal life so that their callings and elections have been made sure and who thereafter turn to grievous sin. (</a:t>
            </a:r>
            <a:r>
              <a:rPr lang="en-US" sz="1200" b="0" i="0" u="none" strike="noStrike" dirty="0">
                <a:effectLst/>
                <a:latin typeface="Abadi" panose="020B0604020104020204" pitchFamily="34" charset="0"/>
              </a:rPr>
              <a:t>D. &amp; C. 131:5</a:t>
            </a:r>
            <a:r>
              <a:rPr lang="en-US" sz="1200" b="0" i="0" dirty="0">
                <a:effectLst/>
                <a:latin typeface="Abadi" panose="020B0604020104020204" pitchFamily="34" charset="0"/>
              </a:rPr>
              <a:t>, 132:19–26.)” (</a:t>
            </a:r>
            <a:r>
              <a:rPr lang="en-US" sz="1200" b="0" i="1" dirty="0">
                <a:effectLst/>
                <a:latin typeface="Abadi" panose="020B0604020104020204" pitchFamily="34" charset="0"/>
              </a:rPr>
              <a:t>Mormon Doctrine,</a:t>
            </a:r>
            <a:r>
              <a:rPr lang="en-US" sz="1200" b="0" i="0" dirty="0">
                <a:effectLst/>
                <a:latin typeface="Abadi" panose="020B0604020104020204" pitchFamily="34" charset="0"/>
              </a:rPr>
              <a:t> p. 108.)</a:t>
            </a:r>
          </a:p>
        </p:txBody>
      </p:sp>
      <p:sp>
        <p:nvSpPr>
          <p:cNvPr id="3" name="Rectangle 2"/>
          <p:cNvSpPr/>
          <p:nvPr/>
        </p:nvSpPr>
        <p:spPr>
          <a:xfrm>
            <a:off x="0" y="2677656"/>
            <a:ext cx="6096000" cy="2462213"/>
          </a:xfrm>
          <a:prstGeom prst="rect">
            <a:avLst/>
          </a:prstGeom>
          <a:ln>
            <a:solidFill>
              <a:schemeClr val="tx1"/>
            </a:solidFill>
          </a:ln>
        </p:spPr>
        <p:txBody>
          <a:bodyPr>
            <a:spAutoFit/>
          </a:bodyPr>
          <a:lstStyle/>
          <a:p>
            <a:r>
              <a:rPr lang="en-US" sz="1400" b="1" i="0" dirty="0">
                <a:effectLst/>
                <a:latin typeface="Georgia" panose="02040502050405020303" pitchFamily="18" charset="0"/>
              </a:rPr>
              <a:t>LONGTIME VOLUNTEER Don </a:t>
            </a:r>
            <a:r>
              <a:rPr lang="en-US" sz="1400" b="1" i="0" dirty="0" err="1">
                <a:effectLst/>
                <a:latin typeface="Georgia" panose="02040502050405020303" pitchFamily="18" charset="0"/>
              </a:rPr>
              <a:t>Rollens</a:t>
            </a:r>
            <a:r>
              <a:rPr lang="en-US" sz="1400" b="1" i="0" dirty="0">
                <a:effectLst/>
                <a:latin typeface="Georgia" panose="02040502050405020303" pitchFamily="18" charset="0"/>
              </a:rPr>
              <a:t> </a:t>
            </a:r>
            <a:r>
              <a:rPr lang="en-US" sz="1400" b="0" i="0" dirty="0">
                <a:effectLst/>
                <a:latin typeface="Georgia" panose="02040502050405020303" pitchFamily="18" charset="0"/>
              </a:rPr>
              <a:t>has been giving his time, energy and talents to Habitat for Humanity of Cleveland Inc. for 23 years. He has had a direct hand in helping build all 113 Habitat houses in Cleveland and Bradley County. And, the U.S. Forest Service retiree doesn’t plan on slowing down anytime soon. Contributed photo</a:t>
            </a:r>
          </a:p>
          <a:p>
            <a:r>
              <a:rPr lang="en-US" sz="1400" dirty="0" err="1"/>
              <a:t>Rollens</a:t>
            </a:r>
            <a:r>
              <a:rPr lang="en-US" sz="1400" dirty="0"/>
              <a:t> explained his motivation with a smile, stating, “It’s been sort of a labor of love, you might say. I just enjoy working with the other volunteers, working with my hands and seeing [our] accomplishments.” </a:t>
            </a:r>
            <a:br>
              <a:rPr lang="en-US" sz="1400" dirty="0"/>
            </a:br>
            <a:br>
              <a:rPr lang="en-US" sz="1400" dirty="0"/>
            </a:br>
            <a:r>
              <a:rPr lang="en-US" sz="1100" b="0" i="0" dirty="0">
                <a:effectLst/>
                <a:latin typeface="Georgia" panose="02040502050405020303" pitchFamily="18" charset="0"/>
              </a:rPr>
              <a:t>Read more: </a:t>
            </a:r>
            <a:r>
              <a:rPr lang="en-US" sz="1100" b="0" i="0" u="none" strike="noStrike" dirty="0">
                <a:effectLst/>
                <a:latin typeface="Georgia" panose="02040502050405020303" pitchFamily="18" charset="0"/>
              </a:rPr>
              <a:t>Cleveland Daily Banner - After 113 Habitat houses 23 year volunteer Don </a:t>
            </a:r>
            <a:r>
              <a:rPr lang="en-US" sz="1100" b="0" i="0" u="none" strike="noStrike" dirty="0" err="1">
                <a:effectLst/>
                <a:latin typeface="Georgia" panose="02040502050405020303" pitchFamily="18" charset="0"/>
              </a:rPr>
              <a:t>Rollens</a:t>
            </a:r>
            <a:r>
              <a:rPr lang="en-US" sz="1100" b="0" i="0" u="none" strike="noStrike" dirty="0">
                <a:effectLst/>
                <a:latin typeface="Georgia" panose="02040502050405020303" pitchFamily="18" charset="0"/>
              </a:rPr>
              <a:t> still working</a:t>
            </a:r>
            <a:r>
              <a:rPr lang="en-US" sz="1400" b="0" i="0" dirty="0">
                <a:effectLst/>
                <a:latin typeface="Georgia" panose="02040502050405020303" pitchFamily="18" charset="0"/>
              </a:rPr>
              <a:t> </a:t>
            </a:r>
            <a:endParaRPr lang="en-US" sz="1400" dirty="0"/>
          </a:p>
        </p:txBody>
      </p:sp>
      <p:sp>
        <p:nvSpPr>
          <p:cNvPr id="4" name="Rectangle 3"/>
          <p:cNvSpPr/>
          <p:nvPr/>
        </p:nvSpPr>
        <p:spPr>
          <a:xfrm>
            <a:off x="0" y="5139869"/>
            <a:ext cx="6096000" cy="1569660"/>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“A major reason why there is famine in some parts </a:t>
            </a:r>
            <a:r>
              <a:rPr lang="en-US" sz="1200" b="0" i="0" dirty="0">
                <a:solidFill>
                  <a:srgbClr val="2F393A"/>
                </a:solidFill>
                <a:effectLst/>
                <a:latin typeface="Abadi" panose="020B0604020104020204" pitchFamily="34" charset="0"/>
              </a:rPr>
              <a:t>of the world is because evil men have used the vehicle of government to abridge the freedom that men need to produce abundantly.</a:t>
            </a:r>
          </a:p>
          <a:p>
            <a:pPr fontAlgn="base"/>
            <a:r>
              <a:rPr lang="en-US" sz="1200" b="0" i="0" dirty="0">
                <a:solidFill>
                  <a:srgbClr val="2F393A"/>
                </a:solidFill>
                <a:effectLst/>
                <a:latin typeface="Abadi" panose="020B0604020104020204" pitchFamily="34" charset="0"/>
              </a:rPr>
              <a:t>“True to form, many of the people who desire to frustrate God’s purposes of giving mortal tabernacles to his spirit children through worldwide birth control are the very same people who support the kinds of government that perpetuate famine. They advocate an evil to cure the results of the wickedness they support.” Ezra Taft Benson (In Conference Report, Apr. 1969, p. 12.)</a:t>
            </a:r>
          </a:p>
        </p:txBody>
      </p:sp>
      <p:sp>
        <p:nvSpPr>
          <p:cNvPr id="5" name="Rectangle 4"/>
          <p:cNvSpPr/>
          <p:nvPr/>
        </p:nvSpPr>
        <p:spPr>
          <a:xfrm>
            <a:off x="6096000" y="0"/>
            <a:ext cx="6096000" cy="2862322"/>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Staying out of Debt</a:t>
            </a:r>
          </a:p>
          <a:p>
            <a:pPr fontAlgn="base"/>
            <a:r>
              <a:rPr lang="en-US" sz="1200" b="0" i="0" dirty="0">
                <a:solidFill>
                  <a:srgbClr val="2F393A"/>
                </a:solidFill>
                <a:effectLst/>
                <a:latin typeface="Abadi" panose="020B0604020104020204" pitchFamily="34" charset="0"/>
              </a:rPr>
              <a:t>President J. Reuben Clark’s classic statement on interest bears repeating:</a:t>
            </a:r>
          </a:p>
          <a:p>
            <a:pPr fontAlgn="base"/>
            <a:r>
              <a:rPr lang="en-US" sz="1200" b="0" i="0" dirty="0">
                <a:solidFill>
                  <a:srgbClr val="2F393A"/>
                </a:solidFill>
                <a:effectLst/>
                <a:latin typeface="Abadi" panose="020B0604020104020204" pitchFamily="34" charset="0"/>
              </a:rPr>
              <a:t>“Interest never sleeps nor sickens nor dies; it never goes to the hospital; it works on Sundays and holidays; it never takes a vacation; it never visits nor travels; it takes no pleasure; it is never laid off work nor discharged from employment; it never works on reduced hours; it never has short crops nor droughts; it never pays taxes; it buys no food; it wears no clothes; it is unhoused and without home and so has no repairs, no replacements, no shingling, plumbing, painting, or whitewashing; it has neither wife, children, father, mother, nor kinfolk to watch over and care for; it has no expense of living; it has neither weddings nor births nor deaths; it has no love, no sympathy; it is as hard and soulless as a granite cliff. Once in debt, interest is your companion every minute of the day and night; you cannot shun it or slip away from it; you cannot dismiss it; it yields neither to entreaties, demands, or orders; and whenever you get in its way or cross its course or fail to meet its demands, it crushes you.” (in Conference Report, Apr., 1938, p. 103.)</a:t>
            </a:r>
          </a:p>
        </p:txBody>
      </p:sp>
      <p:sp>
        <p:nvSpPr>
          <p:cNvPr id="6" name="Rectangle 5"/>
          <p:cNvSpPr/>
          <p:nvPr/>
        </p:nvSpPr>
        <p:spPr>
          <a:xfrm>
            <a:off x="6096000" y="2862322"/>
            <a:ext cx="6096000" cy="2123658"/>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“President Kimball has given this thought-provoking counsel:</a:t>
            </a:r>
          </a:p>
          <a:p>
            <a:pPr fontAlgn="base"/>
            <a:r>
              <a:rPr lang="en-US" sz="1200" b="0" i="0" dirty="0">
                <a:solidFill>
                  <a:srgbClr val="2F393A"/>
                </a:solidFill>
                <a:effectLst/>
                <a:latin typeface="Abadi" panose="020B0604020104020204" pitchFamily="34" charset="0"/>
              </a:rPr>
              <a:t>“‘The Lord has blessed us as a people with a prosperity unequaled in times past. The resources that have been placed in our power are good, and necessary to our work here on the earth. But I am afraid that many of us have been surfeited with flocks and herds and acres and barns and wealth and have begun to worship them as false gods, and they have power over us. Do we have more of these good things than our faith can stand? Many people spend most of their time working in the service of a self-image that includes sufficient money, stocks, bonds, investment portfolios, property, credit cards, furnishings, automobiles, and the like to </a:t>
            </a:r>
            <a:r>
              <a:rPr lang="en-US" sz="1200" b="0" i="1" dirty="0">
                <a:solidFill>
                  <a:srgbClr val="2F393A"/>
                </a:solidFill>
                <a:effectLst/>
                <a:latin typeface="Abadi" panose="020B0604020104020204" pitchFamily="34" charset="0"/>
              </a:rPr>
              <a:t>guarantee carnal</a:t>
            </a:r>
            <a:r>
              <a:rPr lang="en-US" sz="1200" b="0" i="0" dirty="0">
                <a:solidFill>
                  <a:srgbClr val="2F393A"/>
                </a:solidFill>
                <a:effectLst/>
                <a:latin typeface="Abadi" panose="020B0604020104020204" pitchFamily="34" charset="0"/>
              </a:rPr>
              <a:t> security throughout, it is hoped, a long and happy life. Forgotten is the fact that our assignment is to use these many resources in our families and quorums to build up the kingdom of God’ (</a:t>
            </a:r>
            <a:r>
              <a:rPr lang="en-US" sz="1200" b="0" i="1" dirty="0">
                <a:solidFill>
                  <a:srgbClr val="2F393A"/>
                </a:solidFill>
                <a:effectLst/>
                <a:latin typeface="Abadi" panose="020B0604020104020204" pitchFamily="34" charset="0"/>
              </a:rPr>
              <a:t>Ensign,</a:t>
            </a:r>
            <a:r>
              <a:rPr lang="en-US" sz="1200" b="0" i="0" dirty="0">
                <a:solidFill>
                  <a:srgbClr val="2F393A"/>
                </a:solidFill>
                <a:effectLst/>
                <a:latin typeface="Abadi" panose="020B0604020104020204" pitchFamily="34" charset="0"/>
              </a:rPr>
              <a:t> June 1976, p. 4).</a:t>
            </a:r>
          </a:p>
        </p:txBody>
      </p:sp>
    </p:spTree>
    <p:extLst>
      <p:ext uri="{BB962C8B-B14F-4D97-AF65-F5344CB8AC3E}">
        <p14:creationId xmlns:p14="http://schemas.microsoft.com/office/powerpoint/2010/main" val="220612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21146"/>
            <a:ext cx="11963399" cy="6524863"/>
          </a:xfrm>
          <a:prstGeom prst="rect">
            <a:avLst/>
          </a:prstGeom>
        </p:spPr>
        <p:txBody>
          <a:bodyPr wrap="square">
            <a:spAutoFit/>
          </a:bodyPr>
          <a:lstStyle/>
          <a:p>
            <a:pPr fontAlgn="base"/>
            <a:r>
              <a:rPr lang="en-US" sz="1100" b="1" i="0" dirty="0">
                <a:effectLst/>
                <a:latin typeface="Georgia" panose="02040502050405020303" pitchFamily="18" charset="0"/>
              </a:rPr>
              <a:t>Pay Thy Debt, and Live</a:t>
            </a:r>
          </a:p>
          <a:p>
            <a:pPr fontAlgn="base"/>
            <a:r>
              <a:rPr lang="en-US" sz="1100" b="0" i="0" dirty="0">
                <a:effectLst/>
                <a:latin typeface="Abadi" panose="020B0604020104020204" pitchFamily="34" charset="0"/>
              </a:rPr>
              <a:t>In the book of Kings we read about a woman who came weeping to Elisha, the prophet. Her husband had died, and she owed a debt that she could not pay. The creditor was on his way to take her two sons and sell them as slaves.</a:t>
            </a:r>
          </a:p>
          <a:p>
            <a:pPr fontAlgn="base"/>
            <a:r>
              <a:rPr lang="en-US" sz="1100" b="0" i="0" dirty="0">
                <a:effectLst/>
                <a:latin typeface="Abadi" panose="020B0604020104020204" pitchFamily="34" charset="0"/>
              </a:rPr>
              <a:t>By a miracle Elisha enabled her to acquire a goodly supply of oil. Then he said to her: “Go, sell the oil, and pay thy debt, and live thou and thy children of the rest.” (See </a:t>
            </a:r>
            <a:r>
              <a:rPr lang="en-US" sz="1100" b="0" i="0" u="none" strike="noStrike" dirty="0">
                <a:effectLst/>
                <a:latin typeface="Abadi" panose="020B0604020104020204" pitchFamily="34" charset="0"/>
              </a:rPr>
              <a:t>2 Kgs. 4:1–7</a:t>
            </a:r>
            <a:r>
              <a:rPr lang="en-US" sz="1100" b="0" i="0" dirty="0">
                <a:effectLst/>
                <a:latin typeface="Abadi" panose="020B0604020104020204" pitchFamily="34" charset="0"/>
              </a:rPr>
              <a:t>.)</a:t>
            </a:r>
          </a:p>
          <a:p>
            <a:pPr fontAlgn="base"/>
            <a:r>
              <a:rPr lang="en-US" sz="1100" dirty="0"/>
              <a:t>…True, times have changed since Franklin’s day, but the principles of truth and wisdom never change. Our inspired leaders have always urged us to get out of debt, live within our means, and pay as we go.</a:t>
            </a:r>
          </a:p>
          <a:p>
            <a:pPr fontAlgn="base"/>
            <a:r>
              <a:rPr lang="en-US" sz="1100" dirty="0"/>
              <a:t>Our own pioneer forefathers have left us a heritage of thrift, of saving, of freedom from debt. Surely they would counsel us today: “Pay thy debt, and live.”</a:t>
            </a:r>
          </a:p>
          <a:p>
            <a:pPr fontAlgn="base"/>
            <a:r>
              <a:rPr lang="en-US" sz="1100" dirty="0"/>
              <a:t>Many people do not believe that serious recession will ever come again. Feeling secure in their expectations of continuing employment and a steady flow of wages and salaries, they obligate their future income without thought of what they would do if they should lose their jobs or if their incomes were stopped for some other reason. But the best authorities have repeatedly said that we are not yet smart enough to control our economy without downward adjustments. Sooner or later these adjustments will come.</a:t>
            </a:r>
          </a:p>
          <a:p>
            <a:pPr fontAlgn="base"/>
            <a:r>
              <a:rPr lang="en-US" sz="1100" dirty="0"/>
              <a:t>Another reason for increase in debt is even deeper and causes greater concern. This is the rise of materialism, as contrasted with commitment to spiritual values. Many a family, in order to make a “proper showing,” will commit itself for a larger and more expensive house than is needed, in an expensive neighborhood. Almost everyone would, it seems, like to keep up with the Joneses. With the rising standard of living, that temptation increases with each new gadget that comes on the market. The subtle, carefully planned techniques of modern advertising are aimed at the weakest points of consumer resistance. As a result, there is a growing feeling, unfortunately, that material things should be had now, without waiting, without saving, without self-denial.</a:t>
            </a:r>
          </a:p>
          <a:p>
            <a:pPr fontAlgn="base"/>
            <a:r>
              <a:rPr lang="en-US" sz="1100" dirty="0"/>
              <a:t>Worse still, a large proportion of families with personal debt have no liquid assets whatsoever to fall back upon. What troubles they invite if their income should be suddenly cut off or seriously reduced! We all know of families who have obligated themselves for more than they could pay. There is a world of heartache behind such cases.</a:t>
            </a:r>
          </a:p>
          <a:p>
            <a:pPr fontAlgn="base"/>
            <a:r>
              <a:rPr lang="en-US" sz="1100" dirty="0"/>
              <a:t>Yes, there is a tendency for all of us to want to keep up with our neighbors, even if our income is low. Sadly, in this respect, we have plenty of company.</a:t>
            </a:r>
          </a:p>
          <a:p>
            <a:pPr fontAlgn="base"/>
            <a:r>
              <a:rPr lang="en-US" sz="1100" dirty="0"/>
              <a:t>In the long run, it is easier to live within our income and resist borrowing from future reserves except in cases of necessity—never for luxuries. It is not fair to ourselves or our communities to be so improvident in our spending that the day our income stops we must turn to relief agencies or the Church for financial aid.</a:t>
            </a:r>
          </a:p>
          <a:p>
            <a:pPr fontAlgn="base"/>
            <a:r>
              <a:rPr lang="en-US" sz="1100" dirty="0"/>
              <a:t>Do not, I solemnly urge you, tie yourselves to payment of carrying charges that are often exorbitant. Save now and buy later, and you will be much further ahead. You will spare yourselves high interest and other payments, and the money you save may provide opportunity for you to buy later at substantial cash discounts.</a:t>
            </a:r>
          </a:p>
          <a:p>
            <a:pPr fontAlgn="base"/>
            <a:r>
              <a:rPr lang="en-US" sz="1100" dirty="0"/>
              <a:t>If you must incur debt to meet the reasonable necessities of life—such as buying an automobile, a house, or furniture—then I implore you, as you value your solvency and happiness, buy within your means and use credit wisely. Resist the temptation to plunge into property far more pretentious or spacious than you really need.</a:t>
            </a:r>
          </a:p>
          <a:p>
            <a:pPr fontAlgn="base"/>
            <a:r>
              <a:rPr lang="en-US" sz="1100" dirty="0"/>
              <a:t>How much better off you will be, especially young families just starting out, if first you buy a small house which you can expect to pay for in a relatively short time. Such a house in a neighborhood where values are increasing will usually provide the basis for a very large down payment on a bigger home when you are ready for it.</a:t>
            </a:r>
          </a:p>
          <a:p>
            <a:pPr fontAlgn="base"/>
            <a:r>
              <a:rPr lang="en-US" sz="1100" dirty="0"/>
              <a:t>True, you can sometimes buy with little or no down payment, and on long terms. But these terms mean that a very large part of your total payments will go to pay interest charges, not to retire the principal of the debt. Remember, interest never sleeps or takes a holiday. Such payments of interest can easily become a tremendous burden, especially when you add to them taxes and repair costs.</a:t>
            </a:r>
          </a:p>
          <a:p>
            <a:pPr fontAlgn="base"/>
            <a:r>
              <a:rPr lang="en-US" sz="1100" dirty="0"/>
              <a:t>Do not leave yourself or your family unprotected against financial storms. Forgo luxuries, for the time being at least, to build up savings. How wise it is to provide for the future education of your children and for your old age.</a:t>
            </a:r>
          </a:p>
          <a:p>
            <a:pPr fontAlgn="base"/>
            <a:r>
              <a:rPr lang="en-US" sz="1100" dirty="0"/>
              <a:t>The smaller the family income, the more important it is that every dollar be used wisely. Efficient spending and saving will give the family more security, more opportunities, more education, and a higher standard of living.</a:t>
            </a:r>
          </a:p>
          <a:p>
            <a:pPr fontAlgn="base"/>
            <a:r>
              <a:rPr lang="en-US" sz="1100" dirty="0"/>
              <a:t>My brothers and sisters, let us heed the counsel of the leadership of the Church. Get out of debt! Let us pay first our obligations to our Heavenly Father. Then we will more easily pay our debts to our fellowmen. Let us heed the counsel of President Brigham Young, who said: “Pay your debts, … do not run into debt any more. … Be prompt in everything, and especially to pay your debts.” (</a:t>
            </a:r>
            <a:r>
              <a:rPr lang="en-US" sz="1100" i="1" dirty="0"/>
              <a:t>Discourses of Brigham Young,</a:t>
            </a:r>
            <a:r>
              <a:rPr lang="en-US" sz="1100" dirty="0"/>
              <a:t> comp. John A. </a:t>
            </a:r>
            <a:r>
              <a:rPr lang="en-US" sz="1100" dirty="0" err="1"/>
              <a:t>Widtsoe</a:t>
            </a:r>
            <a:r>
              <a:rPr lang="en-US" sz="1100" dirty="0"/>
              <a:t>, Salt Lake City: Deseret Book Co., 1954, p. 303.)</a:t>
            </a:r>
          </a:p>
          <a:p>
            <a:pPr fontAlgn="base"/>
            <a:r>
              <a:rPr lang="en-US" sz="1100" dirty="0"/>
              <a:t>…Brothers and sisters, peace and contentment come into our hearts when we live within our means. God grant us the wisdom and the faith to heed the inspired counsel of the priesthood to get out of debt, to live within our means, and to pay as we go—in short, to “pay thy debt, and live.”</a:t>
            </a:r>
          </a:p>
          <a:p>
            <a:pPr fontAlgn="base"/>
            <a:r>
              <a:rPr lang="en-US" sz="1100" dirty="0"/>
              <a:t>Excerpts from June 1987 Ensign First Presidency Message by President Ezra Taft Benson </a:t>
            </a:r>
            <a:r>
              <a:rPr lang="en-US" sz="1100" i="1" dirty="0"/>
              <a:t>Pay Thy Debt, and Live</a:t>
            </a:r>
          </a:p>
          <a:p>
            <a:pPr fontAlgn="base"/>
            <a:endParaRPr lang="en-US" sz="1100" dirty="0"/>
          </a:p>
          <a:p>
            <a:pPr fontAlgn="base"/>
            <a:endParaRPr lang="en-US" sz="1100" b="0" i="0" dirty="0">
              <a:effectLst/>
              <a:latin typeface="Abadi" panose="020B0604020104020204" pitchFamily="34" charset="0"/>
            </a:endParaRPr>
          </a:p>
        </p:txBody>
      </p:sp>
    </p:spTree>
    <p:extLst>
      <p:ext uri="{BB962C8B-B14F-4D97-AF65-F5344CB8AC3E}">
        <p14:creationId xmlns:p14="http://schemas.microsoft.com/office/powerpoint/2010/main" val="389912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B7FDFE3-0501-4046-9F44-B3D0CA3F5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923330"/>
          </a:xfrm>
          <a:prstGeom prst="rect">
            <a:avLst/>
          </a:prstGeom>
          <a:noFill/>
        </p:spPr>
        <p:txBody>
          <a:bodyPr wrap="square" rtlCol="0">
            <a:spAutoFit/>
          </a:bodyPr>
          <a:lstStyle/>
          <a:p>
            <a:r>
              <a:rPr lang="en-US" dirty="0">
                <a:solidFill>
                  <a:schemeClr val="bg1"/>
                </a:solidFill>
              </a:rPr>
              <a:t>Fall of 1833---Missouri Saints unable to contribute financially due to mob persecution</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Difficulties</a:t>
            </a:r>
            <a:endParaRPr lang="en-US" sz="4400" dirty="0">
              <a:solidFill>
                <a:schemeClr val="bg1"/>
              </a:solidFill>
              <a:latin typeface="Bookman Old Style" panose="02050604050505020204" pitchFamily="18" charset="0"/>
            </a:endParaRPr>
          </a:p>
        </p:txBody>
      </p:sp>
      <p:sp>
        <p:nvSpPr>
          <p:cNvPr id="10" name="TextBox 9"/>
          <p:cNvSpPr txBox="1"/>
          <p:nvPr/>
        </p:nvSpPr>
        <p:spPr>
          <a:xfrm>
            <a:off x="8113950" y="1538606"/>
            <a:ext cx="3467478" cy="1477328"/>
          </a:xfrm>
          <a:prstGeom prst="rect">
            <a:avLst/>
          </a:prstGeom>
          <a:noFill/>
        </p:spPr>
        <p:txBody>
          <a:bodyPr wrap="square" rtlCol="0">
            <a:spAutoFit/>
          </a:bodyPr>
          <a:lstStyle/>
          <a:p>
            <a:r>
              <a:rPr lang="en-US" dirty="0">
                <a:solidFill>
                  <a:schemeClr val="bg1"/>
                </a:solidFill>
              </a:rPr>
              <a:t>Apostate </a:t>
            </a:r>
            <a:r>
              <a:rPr lang="en-US" dirty="0" err="1">
                <a:solidFill>
                  <a:schemeClr val="bg1"/>
                </a:solidFill>
              </a:rPr>
              <a:t>Philastus</a:t>
            </a:r>
            <a:r>
              <a:rPr lang="en-US" dirty="0">
                <a:solidFill>
                  <a:schemeClr val="bg1"/>
                </a:solidFill>
              </a:rPr>
              <a:t> </a:t>
            </a:r>
            <a:r>
              <a:rPr lang="en-US" dirty="0" err="1">
                <a:solidFill>
                  <a:schemeClr val="bg1"/>
                </a:solidFill>
              </a:rPr>
              <a:t>Hurlburt</a:t>
            </a:r>
            <a:r>
              <a:rPr lang="en-US" dirty="0">
                <a:solidFill>
                  <a:schemeClr val="bg1"/>
                </a:solidFill>
              </a:rPr>
              <a:t> brought lawsuit against Hyrum Smith to obtain property owned by the United Firm…draining the United Firm’s funds</a:t>
            </a:r>
          </a:p>
        </p:txBody>
      </p:sp>
      <p:sp>
        <p:nvSpPr>
          <p:cNvPr id="12" name="TextBox 11"/>
          <p:cNvSpPr txBox="1"/>
          <p:nvPr/>
        </p:nvSpPr>
        <p:spPr>
          <a:xfrm>
            <a:off x="1445222" y="4059063"/>
            <a:ext cx="3467478" cy="2031325"/>
          </a:xfrm>
          <a:prstGeom prst="rect">
            <a:avLst/>
          </a:prstGeom>
          <a:noFill/>
        </p:spPr>
        <p:txBody>
          <a:bodyPr wrap="square" rtlCol="0">
            <a:spAutoFit/>
          </a:bodyPr>
          <a:lstStyle/>
          <a:p>
            <a:r>
              <a:rPr lang="en-US" dirty="0">
                <a:solidFill>
                  <a:schemeClr val="bg1"/>
                </a:solidFill>
              </a:rPr>
              <a:t>Prophet’s decision—not to go to Missouri and head up Zion’s Camp and take care of matters in Ohio</a:t>
            </a:r>
          </a:p>
          <a:p>
            <a:endParaRPr lang="en-US" dirty="0">
              <a:solidFill>
                <a:schemeClr val="bg1"/>
              </a:solidFill>
            </a:endParaRPr>
          </a:p>
          <a:p>
            <a:r>
              <a:rPr lang="en-US" dirty="0">
                <a:solidFill>
                  <a:schemeClr val="bg1"/>
                </a:solidFill>
              </a:rPr>
              <a:t>“if I do not go [to Missouri], it will be impossible to get my brethren in Kirtland, any of them, to go.” </a:t>
            </a:r>
            <a:r>
              <a:rPr lang="en-US" sz="1200" dirty="0">
                <a:solidFill>
                  <a:schemeClr val="bg1"/>
                </a:solidFill>
              </a:rPr>
              <a:t>HC</a:t>
            </a:r>
          </a:p>
        </p:txBody>
      </p:sp>
      <p:sp>
        <p:nvSpPr>
          <p:cNvPr id="13" name="TextBox 12"/>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4" name="TextBox 13"/>
          <p:cNvSpPr txBox="1"/>
          <p:nvPr/>
        </p:nvSpPr>
        <p:spPr>
          <a:xfrm>
            <a:off x="7072987" y="5693732"/>
            <a:ext cx="2911600" cy="646331"/>
          </a:xfrm>
          <a:prstGeom prst="rect">
            <a:avLst/>
          </a:prstGeom>
          <a:noFill/>
        </p:spPr>
        <p:txBody>
          <a:bodyPr wrap="square" rtlCol="0">
            <a:spAutoFit/>
          </a:bodyPr>
          <a:lstStyle/>
          <a:p>
            <a:r>
              <a:rPr lang="en-US" dirty="0">
                <a:solidFill>
                  <a:schemeClr val="bg1"/>
                </a:solidFill>
              </a:rPr>
              <a:t>Sufficient funds would not be raised to pay the notes</a:t>
            </a:r>
            <a:endParaRPr lang="en-US" sz="1200" dirty="0">
              <a:solidFill>
                <a:schemeClr val="bg1"/>
              </a:solidFill>
            </a:endParaRPr>
          </a:p>
        </p:txBody>
      </p:sp>
      <p:pic>
        <p:nvPicPr>
          <p:cNvPr id="11" name="Picture 10">
            <a:extLst>
              <a:ext uri="{FF2B5EF4-FFF2-40B4-BE49-F238E27FC236}">
                <a16:creationId xmlns:a16="http://schemas.microsoft.com/office/drawing/2014/main" id="{FBA67171-3F6C-4BA1-8573-CAAE23748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843" y="3568516"/>
            <a:ext cx="4047744" cy="1859280"/>
          </a:xfrm>
          <a:prstGeom prst="rect">
            <a:avLst/>
          </a:prstGeom>
        </p:spPr>
      </p:pic>
      <p:pic>
        <p:nvPicPr>
          <p:cNvPr id="3" name="Picture 2">
            <a:extLst>
              <a:ext uri="{FF2B5EF4-FFF2-40B4-BE49-F238E27FC236}">
                <a16:creationId xmlns:a16="http://schemas.microsoft.com/office/drawing/2014/main" id="{FD01A1E7-682C-F20E-9F0D-0900B8D04A08}"/>
              </a:ext>
            </a:extLst>
          </p:cNvPr>
          <p:cNvPicPr>
            <a:picLocks noChangeAspect="1"/>
          </p:cNvPicPr>
          <p:nvPr/>
        </p:nvPicPr>
        <p:blipFill>
          <a:blip r:embed="rId4"/>
          <a:stretch>
            <a:fillRect/>
          </a:stretch>
        </p:blipFill>
        <p:spPr>
          <a:xfrm flipH="1">
            <a:off x="4646015" y="1157213"/>
            <a:ext cx="3124938" cy="2180512"/>
          </a:xfrm>
          <a:prstGeom prst="rect">
            <a:avLst/>
          </a:prstGeom>
        </p:spPr>
      </p:pic>
    </p:spTree>
    <p:extLst>
      <p:ext uri="{BB962C8B-B14F-4D97-AF65-F5344CB8AC3E}">
        <p14:creationId xmlns:p14="http://schemas.microsoft.com/office/powerpoint/2010/main" val="6460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FF61B-95DE-4951-8933-0DAB6B053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2585323"/>
          </a:xfrm>
          <a:prstGeom prst="rect">
            <a:avLst/>
          </a:prstGeom>
          <a:noFill/>
        </p:spPr>
        <p:txBody>
          <a:bodyPr wrap="square" rtlCol="0">
            <a:spAutoFit/>
          </a:bodyPr>
          <a:lstStyle/>
          <a:p>
            <a:r>
              <a:rPr lang="en-US" dirty="0">
                <a:solidFill>
                  <a:schemeClr val="bg1"/>
                </a:solidFill>
              </a:rPr>
              <a:t>“Bishop Whitney, Elder Frederick G. Williams, Oliver Cowdery, Heber C. Kimball, and myself, met in the council room, and bowed down before the Lord, and prayed that he would furnish the means to deliver the Firm from debt, that they might be set at liberty;”</a:t>
            </a:r>
          </a:p>
          <a:p>
            <a:r>
              <a:rPr lang="en-US" sz="1200" dirty="0">
                <a:solidFill>
                  <a:schemeClr val="bg1"/>
                </a:solidFill>
              </a:rPr>
              <a:t>Prophet Joseph Smith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Decision and Prayer</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5" name="TextBox 14"/>
          <p:cNvSpPr txBox="1"/>
          <p:nvPr/>
        </p:nvSpPr>
        <p:spPr>
          <a:xfrm>
            <a:off x="8937170" y="1945543"/>
            <a:ext cx="2468155" cy="2031325"/>
          </a:xfrm>
          <a:prstGeom prst="rect">
            <a:avLst/>
          </a:prstGeom>
          <a:noFill/>
        </p:spPr>
        <p:txBody>
          <a:bodyPr wrap="square" rtlCol="0">
            <a:spAutoFit/>
          </a:bodyPr>
          <a:lstStyle/>
          <a:p>
            <a:r>
              <a:rPr lang="en-US" dirty="0">
                <a:solidFill>
                  <a:schemeClr val="bg1"/>
                </a:solidFill>
              </a:rPr>
              <a:t>They agreed to dissolve ‘the Order’…so that the creditors would have claim on property held by the United Firm, not on property owned by individuals</a:t>
            </a:r>
            <a:endParaRPr lang="en-US" sz="1200" dirty="0">
              <a:solidFill>
                <a:schemeClr val="bg1"/>
              </a:solidFill>
            </a:endParaRPr>
          </a:p>
        </p:txBody>
      </p:sp>
      <p:sp>
        <p:nvSpPr>
          <p:cNvPr id="16" name="TextBox 15"/>
          <p:cNvSpPr txBox="1"/>
          <p:nvPr/>
        </p:nvSpPr>
        <p:spPr>
          <a:xfrm>
            <a:off x="3781330" y="4651164"/>
            <a:ext cx="4396221" cy="1477328"/>
          </a:xfrm>
          <a:prstGeom prst="rect">
            <a:avLst/>
          </a:prstGeom>
          <a:noFill/>
        </p:spPr>
        <p:txBody>
          <a:bodyPr wrap="square" rtlCol="0">
            <a:spAutoFit/>
          </a:bodyPr>
          <a:lstStyle/>
          <a:p>
            <a:r>
              <a:rPr lang="en-US" dirty="0">
                <a:solidFill>
                  <a:schemeClr val="bg1"/>
                </a:solidFill>
              </a:rPr>
              <a:t>“This move was not made to escape responsibility for paying debts but rather to give the Church more time to gather needed funds and to allow the Prophet to travel with Zion’s Camp to Missouri.”</a:t>
            </a:r>
          </a:p>
        </p:txBody>
      </p:sp>
      <p:pic>
        <p:nvPicPr>
          <p:cNvPr id="6" name="Picture 5">
            <a:extLst>
              <a:ext uri="{FF2B5EF4-FFF2-40B4-BE49-F238E27FC236}">
                <a16:creationId xmlns:a16="http://schemas.microsoft.com/office/drawing/2014/main" id="{4590FED4-4409-4616-AA17-4B2DAC436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343" y="1628599"/>
            <a:ext cx="4286250" cy="2809875"/>
          </a:xfrm>
          <a:prstGeom prst="rect">
            <a:avLst/>
          </a:prstGeom>
        </p:spPr>
      </p:pic>
    </p:spTree>
    <p:extLst>
      <p:ext uri="{BB962C8B-B14F-4D97-AF65-F5344CB8AC3E}">
        <p14:creationId xmlns:p14="http://schemas.microsoft.com/office/powerpoint/2010/main" val="2764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25CD04-6B49-4B52-84A4-1BE01C4EB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1200329"/>
          </a:xfrm>
          <a:prstGeom prst="rect">
            <a:avLst/>
          </a:prstGeom>
          <a:noFill/>
        </p:spPr>
        <p:txBody>
          <a:bodyPr wrap="square" rtlCol="0">
            <a:spAutoFit/>
          </a:bodyPr>
          <a:lstStyle/>
          <a:p>
            <a:r>
              <a:rPr lang="en-US" dirty="0">
                <a:solidFill>
                  <a:schemeClr val="bg1"/>
                </a:solidFill>
              </a:rPr>
              <a:t>The property division was postponed for two weeks in the hopes that the United Firm would not dissolve.</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Division of Property</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5" name="TextBox 14"/>
          <p:cNvSpPr txBox="1"/>
          <p:nvPr/>
        </p:nvSpPr>
        <p:spPr>
          <a:xfrm>
            <a:off x="6764131" y="1649776"/>
            <a:ext cx="4196282" cy="3416320"/>
          </a:xfrm>
          <a:prstGeom prst="rect">
            <a:avLst/>
          </a:prstGeom>
          <a:noFill/>
        </p:spPr>
        <p:txBody>
          <a:bodyPr wrap="square" rtlCol="0">
            <a:spAutoFit/>
          </a:bodyPr>
          <a:lstStyle/>
          <a:p>
            <a:r>
              <a:rPr lang="en-US" dirty="0">
                <a:solidFill>
                  <a:schemeClr val="bg1"/>
                </a:solidFill>
              </a:rPr>
              <a:t>On April 23, 1834 The Lord confirmed by revelation that he approved their decision to assign properties to individuals, but rather than allow the council to dissolve the United Firm, the Lord commanded that they reorganize into two separate orders in Ohio and Missouri. </a:t>
            </a:r>
          </a:p>
          <a:p>
            <a:endParaRPr lang="en-US" dirty="0">
              <a:solidFill>
                <a:schemeClr val="bg1"/>
              </a:solidFill>
            </a:endParaRPr>
          </a:p>
          <a:p>
            <a:r>
              <a:rPr lang="en-US" dirty="0">
                <a:solidFill>
                  <a:schemeClr val="bg1"/>
                </a:solidFill>
              </a:rPr>
              <a:t>He also gave instructions regarding the Church’s assets and the obligations of member of the United Firm to pay their debts.</a:t>
            </a:r>
            <a:endParaRPr lang="en-US" sz="1200" dirty="0">
              <a:solidFill>
                <a:schemeClr val="bg1"/>
              </a:solidFill>
            </a:endParaRPr>
          </a:p>
        </p:txBody>
      </p:sp>
      <p:sp>
        <p:nvSpPr>
          <p:cNvPr id="16" name="TextBox 15"/>
          <p:cNvSpPr txBox="1"/>
          <p:nvPr/>
        </p:nvSpPr>
        <p:spPr>
          <a:xfrm>
            <a:off x="2770035" y="5692025"/>
            <a:ext cx="5405136" cy="461665"/>
          </a:xfrm>
          <a:prstGeom prst="rect">
            <a:avLst/>
          </a:prstGeom>
          <a:noFill/>
        </p:spPr>
        <p:txBody>
          <a:bodyPr wrap="square" rtlCol="0">
            <a:spAutoFit/>
          </a:bodyPr>
          <a:lstStyle/>
          <a:p>
            <a:r>
              <a:rPr lang="en-US" sz="2400" dirty="0">
                <a:solidFill>
                  <a:srgbClr val="FFFF00"/>
                </a:solidFill>
              </a:rPr>
              <a:t>This Revelation is in D&amp;C 104</a:t>
            </a:r>
          </a:p>
        </p:txBody>
      </p:sp>
      <p:pic>
        <p:nvPicPr>
          <p:cNvPr id="6" name="Picture 5">
            <a:extLst>
              <a:ext uri="{FF2B5EF4-FFF2-40B4-BE49-F238E27FC236}">
                <a16:creationId xmlns:a16="http://schemas.microsoft.com/office/drawing/2014/main" id="{6C353433-3440-4627-8921-018B45BFF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035" y="2784254"/>
            <a:ext cx="3038475" cy="2647950"/>
          </a:xfrm>
          <a:prstGeom prst="rect">
            <a:avLst/>
          </a:prstGeom>
        </p:spPr>
      </p:pic>
    </p:spTree>
    <p:extLst>
      <p:ext uri="{BB962C8B-B14F-4D97-AF65-F5344CB8AC3E}">
        <p14:creationId xmlns:p14="http://schemas.microsoft.com/office/powerpoint/2010/main" val="10206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093E7-CDCB-4F09-B623-138CF70B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1477328"/>
          </a:xfrm>
          <a:prstGeom prst="rect">
            <a:avLst/>
          </a:prstGeom>
          <a:solidFill>
            <a:schemeClr val="tx2">
              <a:lumMod val="75000"/>
            </a:schemeClr>
          </a:solidFill>
        </p:spPr>
        <p:txBody>
          <a:bodyPr wrap="square" rtlCol="0">
            <a:spAutoFit/>
          </a:bodyPr>
          <a:lstStyle/>
          <a:p>
            <a:r>
              <a:rPr lang="en-US" dirty="0">
                <a:solidFill>
                  <a:schemeClr val="bg1"/>
                </a:solidFill>
              </a:rPr>
              <a:t>The Lord explained that the United Order was established for the benefit of the Church and the “salvation of men” until the Second Coming of Christ</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United Firm/Order</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104:1-3</a:t>
            </a:r>
          </a:p>
        </p:txBody>
      </p:sp>
      <p:sp>
        <p:nvSpPr>
          <p:cNvPr id="15" name="TextBox 14"/>
          <p:cNvSpPr txBox="1"/>
          <p:nvPr/>
        </p:nvSpPr>
        <p:spPr>
          <a:xfrm>
            <a:off x="6764131" y="1649776"/>
            <a:ext cx="4196282" cy="923330"/>
          </a:xfrm>
          <a:prstGeom prst="rect">
            <a:avLst/>
          </a:prstGeom>
          <a:solidFill>
            <a:schemeClr val="accent4">
              <a:lumMod val="75000"/>
            </a:schemeClr>
          </a:solidFill>
        </p:spPr>
        <p:txBody>
          <a:bodyPr wrap="square" rtlCol="0">
            <a:spAutoFit/>
          </a:bodyPr>
          <a:lstStyle/>
          <a:p>
            <a:r>
              <a:rPr lang="en-US" dirty="0">
                <a:solidFill>
                  <a:schemeClr val="bg1"/>
                </a:solidFill>
              </a:rPr>
              <a:t>To enter the United Order required an individual enter into a solemn covenant to accept the law of consecration</a:t>
            </a:r>
            <a:endParaRPr lang="en-US" sz="1200" dirty="0">
              <a:solidFill>
                <a:schemeClr val="bg1"/>
              </a:solidFill>
            </a:endParaRPr>
          </a:p>
        </p:txBody>
      </p:sp>
      <p:sp>
        <p:nvSpPr>
          <p:cNvPr id="3" name="Rectangle 2"/>
          <p:cNvSpPr/>
          <p:nvPr/>
        </p:nvSpPr>
        <p:spPr>
          <a:xfrm>
            <a:off x="2480649" y="988524"/>
            <a:ext cx="6880633" cy="338554"/>
          </a:xfrm>
          <a:prstGeom prst="rect">
            <a:avLst/>
          </a:prstGeom>
        </p:spPr>
        <p:txBody>
          <a:bodyPr wrap="square">
            <a:spAutoFit/>
          </a:bodyPr>
          <a:lstStyle/>
          <a:p>
            <a:r>
              <a:rPr lang="en-US" sz="1600" dirty="0">
                <a:solidFill>
                  <a:srgbClr val="FFFF00"/>
                </a:solidFill>
              </a:rPr>
              <a:t>T</a:t>
            </a:r>
            <a:r>
              <a:rPr lang="en-US" sz="1600" b="0" i="0" dirty="0">
                <a:solidFill>
                  <a:srgbClr val="FFFF00"/>
                </a:solidFill>
                <a:effectLst/>
              </a:rPr>
              <a:t>he term “United Firm” was later replaced with “United Order” in this revelation</a:t>
            </a:r>
            <a:endParaRPr lang="en-US" sz="1600" dirty="0">
              <a:solidFill>
                <a:srgbClr val="FFFF00"/>
              </a:solidFill>
            </a:endParaRPr>
          </a:p>
        </p:txBody>
      </p:sp>
      <p:sp>
        <p:nvSpPr>
          <p:cNvPr id="6" name="Rectangle 5"/>
          <p:cNvSpPr/>
          <p:nvPr/>
        </p:nvSpPr>
        <p:spPr>
          <a:xfrm>
            <a:off x="6095999" y="4734341"/>
            <a:ext cx="5462256" cy="1477328"/>
          </a:xfrm>
          <a:prstGeom prst="rect">
            <a:avLst/>
          </a:prstGeom>
          <a:solidFill>
            <a:schemeClr val="accent2">
              <a:lumMod val="50000"/>
            </a:schemeClr>
          </a:solidFill>
        </p:spPr>
        <p:txBody>
          <a:bodyPr wrap="square">
            <a:spAutoFit/>
          </a:bodyPr>
          <a:lstStyle/>
          <a:p>
            <a:r>
              <a:rPr lang="en-US" b="0" i="0" dirty="0">
                <a:solidFill>
                  <a:schemeClr val="bg1"/>
                </a:solidFill>
                <a:effectLst/>
                <a:latin typeface="Abadi" panose="020B0604020104020204" pitchFamily="34" charset="0"/>
              </a:rPr>
              <a:t>The law of consecration is the law of the celestial kingdom, and those who entered into the order were bound by a covenant, obedience to which would bring eternal exaltation and neglect of which would bring severe judgments.</a:t>
            </a:r>
            <a:endParaRPr lang="en-US" dirty="0">
              <a:solidFill>
                <a:schemeClr val="bg1"/>
              </a:solidFill>
            </a:endParaRPr>
          </a:p>
        </p:txBody>
      </p:sp>
      <p:sp>
        <p:nvSpPr>
          <p:cNvPr id="8" name="Right Arrow 7"/>
          <p:cNvSpPr/>
          <p:nvPr/>
        </p:nvSpPr>
        <p:spPr>
          <a:xfrm>
            <a:off x="4300396" y="2004187"/>
            <a:ext cx="1982709" cy="44930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646266" y="3466559"/>
            <a:ext cx="1982709" cy="44930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99C682E-66A3-49F3-8F76-833E475F1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788" y="3558953"/>
            <a:ext cx="3097231" cy="2350776"/>
          </a:xfrm>
          <a:prstGeom prst="rect">
            <a:avLst/>
          </a:prstGeom>
        </p:spPr>
      </p:pic>
    </p:spTree>
    <p:extLst>
      <p:ext uri="{BB962C8B-B14F-4D97-AF65-F5344CB8AC3E}">
        <p14:creationId xmlns:p14="http://schemas.microsoft.com/office/powerpoint/2010/main" val="6681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08780E-126D-474A-B557-9528A01EF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923330"/>
          </a:xfrm>
          <a:prstGeom prst="rect">
            <a:avLst/>
          </a:prstGeom>
          <a:noFill/>
        </p:spPr>
        <p:txBody>
          <a:bodyPr wrap="square" rtlCol="0">
            <a:spAutoFit/>
          </a:bodyPr>
          <a:lstStyle/>
          <a:p>
            <a:r>
              <a:rPr lang="en-US" dirty="0">
                <a:solidFill>
                  <a:schemeClr val="bg1"/>
                </a:solidFill>
              </a:rPr>
              <a:t>The kingdom of God can only be built on the principles of selflessness and sacrifice</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Broken Covenants</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104:4-10</a:t>
            </a:r>
          </a:p>
        </p:txBody>
      </p:sp>
      <p:sp>
        <p:nvSpPr>
          <p:cNvPr id="9" name="Rectangle 8"/>
          <p:cNvSpPr/>
          <p:nvPr/>
        </p:nvSpPr>
        <p:spPr>
          <a:xfrm>
            <a:off x="4550246" y="1344286"/>
            <a:ext cx="3385996" cy="1200329"/>
          </a:xfrm>
          <a:prstGeom prst="rect">
            <a:avLst/>
          </a:prstGeom>
        </p:spPr>
        <p:txBody>
          <a:bodyPr wrap="square">
            <a:spAutoFit/>
          </a:bodyPr>
          <a:lstStyle/>
          <a:p>
            <a:r>
              <a:rPr lang="en-US" b="0" i="1" dirty="0">
                <a:solidFill>
                  <a:schemeClr val="bg1"/>
                </a:solidFill>
                <a:effectLst/>
                <a:latin typeface="Abadi" panose="020B0604020104020204" pitchFamily="34" charset="0"/>
              </a:rPr>
              <a:t>Covetousness--</a:t>
            </a:r>
            <a:r>
              <a:rPr lang="en-US" b="0" i="0" dirty="0">
                <a:solidFill>
                  <a:schemeClr val="bg1"/>
                </a:solidFill>
                <a:effectLst/>
                <a:latin typeface="Abadi" panose="020B0604020104020204" pitchFamily="34" charset="0"/>
              </a:rPr>
              <a:t> a selfish desire to possess something, usually something that belongs to someone else.</a:t>
            </a:r>
            <a:endParaRPr lang="en-US" dirty="0">
              <a:solidFill>
                <a:schemeClr val="bg1"/>
              </a:solidFill>
            </a:endParaRPr>
          </a:p>
        </p:txBody>
      </p:sp>
      <p:sp>
        <p:nvSpPr>
          <p:cNvPr id="16" name="Rectangle 15"/>
          <p:cNvSpPr/>
          <p:nvPr/>
        </p:nvSpPr>
        <p:spPr>
          <a:xfrm>
            <a:off x="4949605" y="3346218"/>
            <a:ext cx="3385996" cy="646331"/>
          </a:xfrm>
          <a:prstGeom prst="rect">
            <a:avLst/>
          </a:prstGeom>
        </p:spPr>
        <p:txBody>
          <a:bodyPr wrap="square">
            <a:spAutoFit/>
          </a:bodyPr>
          <a:lstStyle/>
          <a:p>
            <a:r>
              <a:rPr lang="en-US" b="0" i="1" dirty="0">
                <a:solidFill>
                  <a:schemeClr val="bg1"/>
                </a:solidFill>
                <a:effectLst/>
                <a:latin typeface="Abadi" panose="020B0604020104020204" pitchFamily="34" charset="0"/>
              </a:rPr>
              <a:t>Feigned words—</a:t>
            </a:r>
            <a:r>
              <a:rPr lang="en-US" b="0" dirty="0">
                <a:solidFill>
                  <a:schemeClr val="bg1"/>
                </a:solidFill>
                <a:effectLst/>
                <a:latin typeface="Abadi" panose="020B0604020104020204" pitchFamily="34" charset="0"/>
              </a:rPr>
              <a:t>words spoken falsely for personal gain</a:t>
            </a:r>
            <a:endParaRPr lang="en-US" dirty="0">
              <a:solidFill>
                <a:schemeClr val="bg1"/>
              </a:solidFill>
            </a:endParaRPr>
          </a:p>
        </p:txBody>
      </p:sp>
      <p:sp>
        <p:nvSpPr>
          <p:cNvPr id="17" name="Rectangle 16"/>
          <p:cNvSpPr/>
          <p:nvPr/>
        </p:nvSpPr>
        <p:spPr>
          <a:xfrm>
            <a:off x="5521040" y="4371815"/>
            <a:ext cx="5905878" cy="2031325"/>
          </a:xfrm>
          <a:prstGeom prst="rect">
            <a:avLst/>
          </a:prstGeom>
        </p:spPr>
        <p:txBody>
          <a:bodyPr wrap="square">
            <a:spAutoFit/>
          </a:bodyPr>
          <a:lstStyle/>
          <a:p>
            <a:r>
              <a:rPr lang="en-US" b="0" i="1" dirty="0">
                <a:solidFill>
                  <a:schemeClr val="bg1"/>
                </a:solidFill>
                <a:effectLst/>
                <a:latin typeface="Abadi" panose="020B0604020104020204" pitchFamily="34" charset="0"/>
              </a:rPr>
              <a:t>Cursed them–</a:t>
            </a:r>
            <a:r>
              <a:rPr lang="en-US" b="0" dirty="0">
                <a:solidFill>
                  <a:schemeClr val="bg1"/>
                </a:solidFill>
                <a:effectLst/>
                <a:latin typeface="Abadi" panose="020B0604020104020204" pitchFamily="34" charset="0"/>
              </a:rPr>
              <a:t> God’s law dictates prosperity for those who keep the commandments; for those who disobey He warned: </a:t>
            </a:r>
          </a:p>
          <a:p>
            <a:endParaRPr lang="en-US" b="0" dirty="0">
              <a:solidFill>
                <a:schemeClr val="bg1"/>
              </a:solidFill>
              <a:effectLst/>
              <a:latin typeface="Abadi" panose="020B0604020104020204" pitchFamily="34" charset="0"/>
            </a:endParaRPr>
          </a:p>
          <a:p>
            <a:r>
              <a:rPr lang="en-US" i="1" dirty="0">
                <a:solidFill>
                  <a:srgbClr val="FFFF00"/>
                </a:solidFill>
                <a:latin typeface="Abadi" panose="020B0604020104020204" pitchFamily="34" charset="0"/>
              </a:rPr>
              <a:t>“Instead of blessings, ye, by your own works, bring </a:t>
            </a:r>
            <a:r>
              <a:rPr lang="en-US" i="1" dirty="0" err="1">
                <a:solidFill>
                  <a:srgbClr val="FFFF00"/>
                </a:solidFill>
                <a:latin typeface="Abadi" panose="020B0604020104020204" pitchFamily="34" charset="0"/>
              </a:rPr>
              <a:t>cursings</a:t>
            </a:r>
            <a:r>
              <a:rPr lang="en-US" i="1" dirty="0">
                <a:solidFill>
                  <a:srgbClr val="FFFF00"/>
                </a:solidFill>
                <a:latin typeface="Abadi" panose="020B0604020104020204" pitchFamily="34" charset="0"/>
              </a:rPr>
              <a:t>, wrath, indignation, and judgments upon your own heads…” (D&amp;C 124:48)</a:t>
            </a:r>
            <a:endParaRPr lang="en-US" i="1" dirty="0">
              <a:solidFill>
                <a:srgbClr val="FFFF00"/>
              </a:solidFill>
            </a:endParaRPr>
          </a:p>
        </p:txBody>
      </p:sp>
      <p:grpSp>
        <p:nvGrpSpPr>
          <p:cNvPr id="10" name="Group 9"/>
          <p:cNvGrpSpPr/>
          <p:nvPr/>
        </p:nvGrpSpPr>
        <p:grpSpPr>
          <a:xfrm>
            <a:off x="1244097" y="2946965"/>
            <a:ext cx="3385996" cy="3046988"/>
            <a:chOff x="341205" y="2808465"/>
            <a:chExt cx="3385996" cy="3046988"/>
          </a:xfrm>
        </p:grpSpPr>
        <p:sp>
          <p:nvSpPr>
            <p:cNvPr id="18" name="Rectangle 17"/>
            <p:cNvSpPr/>
            <p:nvPr/>
          </p:nvSpPr>
          <p:spPr>
            <a:xfrm>
              <a:off x="341205" y="2808465"/>
              <a:ext cx="3385996" cy="3046988"/>
            </a:xfrm>
            <a:prstGeom prst="rect">
              <a:avLst/>
            </a:prstGeom>
            <a:solidFill>
              <a:schemeClr val="accent5">
                <a:lumMod val="75000"/>
              </a:schemeClr>
            </a:solidFill>
          </p:spPr>
          <p:txBody>
            <a:bodyPr wrap="square">
              <a:spAutoFit/>
            </a:bodyPr>
            <a:lstStyle/>
            <a:p>
              <a:r>
                <a:rPr lang="en-US" sz="3200" b="0" i="1" dirty="0">
                  <a:solidFill>
                    <a:schemeClr val="bg1"/>
                  </a:solidFill>
                  <a:effectLst/>
                  <a:latin typeface="Narkisim" panose="020E0502050101010101" pitchFamily="34" charset="-79"/>
                  <a:cs typeface="Narkisim" panose="020E0502050101010101" pitchFamily="34" charset="-79"/>
                </a:rPr>
                <a:t>False words are not only evil in themselves, but they infect the soul with evil—</a:t>
              </a:r>
            </a:p>
            <a:p>
              <a:r>
                <a:rPr lang="en-US" sz="3200" i="1" dirty="0">
                  <a:solidFill>
                    <a:schemeClr val="bg1"/>
                  </a:solidFill>
                  <a:latin typeface="Narkisim" panose="020E0502050101010101" pitchFamily="34" charset="-79"/>
                  <a:cs typeface="Narkisim" panose="020E0502050101010101" pitchFamily="34" charset="-79"/>
                </a:rPr>
                <a:t>Socrates</a:t>
              </a:r>
              <a:endParaRPr lang="en-US" sz="3200" dirty="0">
                <a:solidFill>
                  <a:schemeClr val="bg1"/>
                </a:solidFill>
                <a:latin typeface="Narkisim" panose="020E0502050101010101" pitchFamily="34" charset="-79"/>
                <a:cs typeface="Narkisim" panose="020E0502050101010101" pitchFamily="34" charset="-79"/>
              </a:endParaRPr>
            </a:p>
          </p:txBody>
        </p:sp>
        <p:pic>
          <p:nvPicPr>
            <p:cNvPr id="10244" name="Picture 4" descr="http://media-3.web.britannica.com/eb-media/69/75569-004-3B260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367" y="4832673"/>
              <a:ext cx="859708" cy="89760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F5EC2FC3-689B-49DD-95BD-AD889E205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818" y="1238885"/>
            <a:ext cx="3340100" cy="1917700"/>
          </a:xfrm>
          <a:prstGeom prst="rect">
            <a:avLst/>
          </a:prstGeom>
        </p:spPr>
      </p:pic>
    </p:spTree>
    <p:extLst>
      <p:ext uri="{BB962C8B-B14F-4D97-AF65-F5344CB8AC3E}">
        <p14:creationId xmlns:p14="http://schemas.microsoft.com/office/powerpoint/2010/main" val="20276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459DA1-21F2-4DEA-B990-D811E9025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646331"/>
          </a:xfrm>
          <a:prstGeom prst="rect">
            <a:avLst/>
          </a:prstGeom>
          <a:noFill/>
        </p:spPr>
        <p:txBody>
          <a:bodyPr wrap="square" rtlCol="0">
            <a:spAutoFit/>
          </a:bodyPr>
          <a:lstStyle/>
          <a:p>
            <a:r>
              <a:rPr lang="en-US" dirty="0">
                <a:solidFill>
                  <a:schemeClr val="bg1"/>
                </a:solidFill>
              </a:rPr>
              <a:t>Each person was accountable to make his stewardship profitable</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Organize and Establish</a:t>
            </a:r>
            <a:endParaRPr lang="en-US" sz="4400" dirty="0">
              <a:solidFill>
                <a:schemeClr val="bg1"/>
              </a:solidFill>
              <a:latin typeface="Bookman Old Style" panose="02050604050505020204" pitchFamily="18" charset="0"/>
            </a:endParaRPr>
          </a:p>
        </p:txBody>
      </p:sp>
      <p:sp>
        <p:nvSpPr>
          <p:cNvPr id="15" name="TextBox 14"/>
          <p:cNvSpPr txBox="1"/>
          <p:nvPr/>
        </p:nvSpPr>
        <p:spPr>
          <a:xfrm>
            <a:off x="7520103" y="1673064"/>
            <a:ext cx="4196282" cy="923330"/>
          </a:xfrm>
          <a:prstGeom prst="rect">
            <a:avLst/>
          </a:prstGeom>
          <a:noFill/>
        </p:spPr>
        <p:txBody>
          <a:bodyPr wrap="square" rtlCol="0">
            <a:spAutoFit/>
          </a:bodyPr>
          <a:lstStyle/>
          <a:p>
            <a:r>
              <a:rPr lang="en-US" dirty="0">
                <a:solidFill>
                  <a:schemeClr val="bg1"/>
                </a:solidFill>
              </a:rPr>
              <a:t>The income from the Church-owned property was used for printing scriptures and purchasing lands</a:t>
            </a:r>
            <a:endParaRPr lang="en-US" sz="1200" dirty="0">
              <a:solidFill>
                <a:schemeClr val="bg1"/>
              </a:solidFill>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104:11</a:t>
            </a:r>
          </a:p>
        </p:txBody>
      </p:sp>
      <p:pic>
        <p:nvPicPr>
          <p:cNvPr id="6" name="Picture 5">
            <a:extLst>
              <a:ext uri="{FF2B5EF4-FFF2-40B4-BE49-F238E27FC236}">
                <a16:creationId xmlns:a16="http://schemas.microsoft.com/office/drawing/2014/main" id="{DC4E6434-E911-4070-A203-0A306CFFD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343" y="2092396"/>
            <a:ext cx="2731008" cy="2316480"/>
          </a:xfrm>
          <a:prstGeom prst="rect">
            <a:avLst/>
          </a:prstGeom>
        </p:spPr>
      </p:pic>
      <p:pic>
        <p:nvPicPr>
          <p:cNvPr id="9" name="Picture 8">
            <a:extLst>
              <a:ext uri="{FF2B5EF4-FFF2-40B4-BE49-F238E27FC236}">
                <a16:creationId xmlns:a16="http://schemas.microsoft.com/office/drawing/2014/main" id="{1437F3CA-F771-4646-9731-D4792D17E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843" y="2837075"/>
            <a:ext cx="2857500" cy="2857500"/>
          </a:xfrm>
          <a:prstGeom prst="rect">
            <a:avLst/>
          </a:prstGeom>
        </p:spPr>
      </p:pic>
      <p:pic>
        <p:nvPicPr>
          <p:cNvPr id="13" name="Picture 12">
            <a:extLst>
              <a:ext uri="{FF2B5EF4-FFF2-40B4-BE49-F238E27FC236}">
                <a16:creationId xmlns:a16="http://schemas.microsoft.com/office/drawing/2014/main" id="{6D82FE8D-E6DD-4ED1-92CD-985676A65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744" y="3127046"/>
            <a:ext cx="2159000" cy="2806700"/>
          </a:xfrm>
          <a:prstGeom prst="rect">
            <a:avLst/>
          </a:prstGeom>
        </p:spPr>
      </p:pic>
    </p:spTree>
    <p:extLst>
      <p:ext uri="{BB962C8B-B14F-4D97-AF65-F5344CB8AC3E}">
        <p14:creationId xmlns:p14="http://schemas.microsoft.com/office/powerpoint/2010/main" val="317790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AA906D-118A-489D-B6AE-3E9E3EF8B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551624" y="2379850"/>
            <a:ext cx="2978797" cy="2492990"/>
          </a:xfrm>
          <a:prstGeom prst="rect">
            <a:avLst/>
          </a:prstGeom>
          <a:noFill/>
        </p:spPr>
        <p:txBody>
          <a:bodyPr wrap="square" rtlCol="0">
            <a:spAutoFit/>
          </a:bodyPr>
          <a:lstStyle/>
          <a:p>
            <a:r>
              <a:rPr lang="en-US" i="1" dirty="0">
                <a:solidFill>
                  <a:schemeClr val="bg1"/>
                </a:solidFill>
              </a:rPr>
              <a:t>Thus </a:t>
            </a:r>
            <a:r>
              <a:rPr lang="en-US" i="1" dirty="0" err="1">
                <a:solidFill>
                  <a:schemeClr val="bg1"/>
                </a:solidFill>
              </a:rPr>
              <a:t>saith</a:t>
            </a:r>
            <a:r>
              <a:rPr lang="en-US" i="1" dirty="0">
                <a:solidFill>
                  <a:schemeClr val="bg1"/>
                </a:solidFill>
              </a:rPr>
              <a:t> God the </a:t>
            </a:r>
            <a:r>
              <a:rPr lang="en-US" i="1" cap="small" dirty="0">
                <a:solidFill>
                  <a:schemeClr val="bg1"/>
                </a:solidFill>
              </a:rPr>
              <a:t>Lord</a:t>
            </a:r>
            <a:r>
              <a:rPr lang="en-US" i="1" dirty="0">
                <a:solidFill>
                  <a:schemeClr val="bg1"/>
                </a:solidFill>
              </a:rPr>
              <a:t>, he that created the heavens, and stretched them out; he that spread forth the earth, and that which cometh out of it; he that giveth breath unto the people upon it, and spirit to them that walk therein:</a:t>
            </a:r>
          </a:p>
          <a:p>
            <a:r>
              <a:rPr lang="en-US" sz="1200" i="1" dirty="0">
                <a:solidFill>
                  <a:schemeClr val="bg1"/>
                </a:solidFill>
              </a:rPr>
              <a:t>Isaiah 42:5</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Search Out The Heavens</a:t>
            </a:r>
            <a:endParaRPr lang="en-US" sz="4400" dirty="0">
              <a:solidFill>
                <a:schemeClr val="bg1"/>
              </a:solidFill>
              <a:latin typeface="Bookman Old Style" panose="02050604050505020204" pitchFamily="18" charset="0"/>
            </a:endParaRPr>
          </a:p>
        </p:txBody>
      </p:sp>
      <p:sp>
        <p:nvSpPr>
          <p:cNvPr id="15" name="TextBox 14"/>
          <p:cNvSpPr txBox="1"/>
          <p:nvPr/>
        </p:nvSpPr>
        <p:spPr>
          <a:xfrm>
            <a:off x="8148632" y="2702503"/>
            <a:ext cx="3472927" cy="1661993"/>
          </a:xfrm>
          <a:prstGeom prst="rect">
            <a:avLst/>
          </a:prstGeom>
          <a:noFill/>
        </p:spPr>
        <p:txBody>
          <a:bodyPr wrap="square" rtlCol="0">
            <a:spAutoFit/>
          </a:bodyPr>
          <a:lstStyle/>
          <a:p>
            <a:r>
              <a:rPr lang="en-US" i="1" dirty="0">
                <a:solidFill>
                  <a:schemeClr val="bg1"/>
                </a:solidFill>
              </a:rPr>
              <a:t>I have made the earth, and created man upon it: I, even my hands, have stretched out the heavens, and all their host have I commanded.</a:t>
            </a:r>
          </a:p>
          <a:p>
            <a:r>
              <a:rPr lang="en-US" sz="1200" i="1" dirty="0">
                <a:solidFill>
                  <a:schemeClr val="bg1"/>
                </a:solidFill>
              </a:rPr>
              <a:t>Isaiah 45:12</a:t>
            </a: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104:14</a:t>
            </a:r>
          </a:p>
        </p:txBody>
      </p:sp>
      <p:sp>
        <p:nvSpPr>
          <p:cNvPr id="3" name="Rectangle 2"/>
          <p:cNvSpPr/>
          <p:nvPr/>
        </p:nvSpPr>
        <p:spPr>
          <a:xfrm>
            <a:off x="4753446" y="1039342"/>
            <a:ext cx="2480273" cy="923330"/>
          </a:xfrm>
          <a:prstGeom prst="rect">
            <a:avLst/>
          </a:prstGeom>
        </p:spPr>
        <p:txBody>
          <a:bodyPr wrap="square">
            <a:spAutoFit/>
          </a:bodyPr>
          <a:lstStyle/>
          <a:p>
            <a:pPr algn="ctr"/>
            <a:r>
              <a:rPr lang="en-US" b="1" i="1" dirty="0">
                <a:solidFill>
                  <a:srgbClr val="FFFF00"/>
                </a:solidFill>
                <a:effectLst/>
                <a:latin typeface="Abadi" panose="020B0604020104020204" pitchFamily="34" charset="0"/>
              </a:rPr>
              <a:t>The Lord created the earth, and all things in it are His</a:t>
            </a:r>
            <a:endParaRPr lang="en-US" dirty="0">
              <a:solidFill>
                <a:srgbClr val="FFFF00"/>
              </a:solidFill>
            </a:endParaRPr>
          </a:p>
        </p:txBody>
      </p:sp>
      <p:pic>
        <p:nvPicPr>
          <p:cNvPr id="8" name="Picture 7">
            <a:extLst>
              <a:ext uri="{FF2B5EF4-FFF2-40B4-BE49-F238E27FC236}">
                <a16:creationId xmlns:a16="http://schemas.microsoft.com/office/drawing/2014/main" id="{65015947-7650-4BA4-AEC2-C85E2BDA0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9" y="2196833"/>
            <a:ext cx="3810000" cy="2859024"/>
          </a:xfrm>
          <a:prstGeom prst="rect">
            <a:avLst/>
          </a:prstGeom>
        </p:spPr>
      </p:pic>
    </p:spTree>
    <p:extLst>
      <p:ext uri="{BB962C8B-B14F-4D97-AF65-F5344CB8AC3E}">
        <p14:creationId xmlns:p14="http://schemas.microsoft.com/office/powerpoint/2010/main" val="1774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4080</Words>
  <Application>Microsoft Office PowerPoint</Application>
  <PresentationFormat>Widescreen</PresentationFormat>
  <Paragraphs>201</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Bookman Old Style</vt:lpstr>
      <vt:lpstr>AR CENA</vt:lpstr>
      <vt:lpstr>Narkisim</vt:lpstr>
      <vt:lpstr>Arial</vt:lpstr>
      <vt:lpstr>MT Extra</vt:lpstr>
      <vt:lpstr>Georgia</vt:lpstr>
      <vt:lpstr>Gisha</vt:lpstr>
      <vt:lpstr>Century Schoolbook</vt:lpstr>
      <vt:lpstr>Calibri</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2015-01-21T13:35:17Z</dcterms:created>
  <dcterms:modified xsi:type="dcterms:W3CDTF">2025-01-29T16:16:54Z</dcterms:modified>
</cp:coreProperties>
</file>