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6" r:id="rId2"/>
    <p:sldId id="258" r:id="rId3"/>
    <p:sldId id="259" r:id="rId4"/>
    <p:sldId id="260" r:id="rId5"/>
    <p:sldId id="261" r:id="rId6"/>
    <p:sldId id="262" r:id="rId7"/>
    <p:sldId id="263" r:id="rId8"/>
    <p:sldId id="264" r:id="rId9"/>
    <p:sldId id="265" r:id="rId10"/>
    <p:sldId id="267" r:id="rId11"/>
    <p:sldId id="268" r:id="rId12"/>
    <p:sldId id="266" r:id="rId13"/>
    <p:sldId id="288" r:id="rId14"/>
    <p:sldId id="287" r:id="rId15"/>
    <p:sldId id="290" r:id="rId16"/>
    <p:sldId id="291" r:id="rId17"/>
    <p:sldId id="292" r:id="rId18"/>
    <p:sldId id="269" r:id="rId19"/>
    <p:sldId id="270" r:id="rId20"/>
    <p:sldId id="289" r:id="rId21"/>
    <p:sldId id="308" r:id="rId22"/>
    <p:sldId id="293"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Lst>
  <p:sldSz cx="12192000" cy="6858000"/>
  <p:notesSz cx="6858000" cy="9144000"/>
  <p:embeddedFontLst>
    <p:embeddedFont>
      <p:font typeface="Algerian" panose="04020705040A02060702" pitchFamily="82"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5" autoAdjust="0"/>
    <p:restoredTop sz="94660"/>
  </p:normalViewPr>
  <p:slideViewPr>
    <p:cSldViewPr snapToGrid="0">
      <p:cViewPr varScale="1">
        <p:scale>
          <a:sx n="112" d="100"/>
          <a:sy n="112" d="100"/>
        </p:scale>
        <p:origin x="4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4A0AB-0BC7-48D0-B409-F7A00D92C4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7EBCE0-A2FA-4D80-8531-FED2CA3C8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008B5F-3D06-44D7-9ED6-4A1C919769A6}"/>
              </a:ext>
            </a:extLst>
          </p:cNvPr>
          <p:cNvSpPr>
            <a:spLocks noGrp="1"/>
          </p:cNvSpPr>
          <p:nvPr>
            <p:ph type="dt" sz="half" idx="10"/>
          </p:nvPr>
        </p:nvSpPr>
        <p:spPr/>
        <p:txBody>
          <a:bodyPr/>
          <a:lstStyle/>
          <a:p>
            <a:fld id="{E2C2383F-26F2-4534-90A0-16ED5A867C72}" type="datetimeFigureOut">
              <a:rPr lang="en-US" smtClean="0"/>
              <a:t>12/26/2024</a:t>
            </a:fld>
            <a:endParaRPr lang="en-US"/>
          </a:p>
        </p:txBody>
      </p:sp>
      <p:sp>
        <p:nvSpPr>
          <p:cNvPr id="5" name="Footer Placeholder 4">
            <a:extLst>
              <a:ext uri="{FF2B5EF4-FFF2-40B4-BE49-F238E27FC236}">
                <a16:creationId xmlns:a16="http://schemas.microsoft.com/office/drawing/2014/main" id="{F7FFD7D8-F2DF-4FC3-A4CA-56FCD54226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EF449-C021-4371-B61C-4E7E1872EBC9}"/>
              </a:ext>
            </a:extLst>
          </p:cNvPr>
          <p:cNvSpPr>
            <a:spLocks noGrp="1"/>
          </p:cNvSpPr>
          <p:nvPr>
            <p:ph type="sldNum" sz="quarter" idx="12"/>
          </p:nvPr>
        </p:nvSpPr>
        <p:spPr/>
        <p:txBody>
          <a:bodyPr/>
          <a:lstStyle/>
          <a:p>
            <a:fld id="{502C720F-8161-48F3-A84C-0695FA19BEB9}" type="slidenum">
              <a:rPr lang="en-US" smtClean="0"/>
              <a:t>‹#›</a:t>
            </a:fld>
            <a:endParaRPr lang="en-US"/>
          </a:p>
        </p:txBody>
      </p:sp>
    </p:spTree>
    <p:extLst>
      <p:ext uri="{BB962C8B-B14F-4D97-AF65-F5344CB8AC3E}">
        <p14:creationId xmlns:p14="http://schemas.microsoft.com/office/powerpoint/2010/main" val="1405790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29BF8-8B7D-43CB-BC10-D8AF91FC7E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D73019-E32A-441C-BF34-BD8E1CEA977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4BED98-2DC3-4542-9E0C-5AB07A2A1A59}"/>
              </a:ext>
            </a:extLst>
          </p:cNvPr>
          <p:cNvSpPr>
            <a:spLocks noGrp="1"/>
          </p:cNvSpPr>
          <p:nvPr>
            <p:ph type="dt" sz="half" idx="10"/>
          </p:nvPr>
        </p:nvSpPr>
        <p:spPr/>
        <p:txBody>
          <a:bodyPr/>
          <a:lstStyle/>
          <a:p>
            <a:fld id="{E2C2383F-26F2-4534-90A0-16ED5A867C72}" type="datetimeFigureOut">
              <a:rPr lang="en-US" smtClean="0"/>
              <a:t>12/26/2024</a:t>
            </a:fld>
            <a:endParaRPr lang="en-US"/>
          </a:p>
        </p:txBody>
      </p:sp>
      <p:sp>
        <p:nvSpPr>
          <p:cNvPr id="5" name="Footer Placeholder 4">
            <a:extLst>
              <a:ext uri="{FF2B5EF4-FFF2-40B4-BE49-F238E27FC236}">
                <a16:creationId xmlns:a16="http://schemas.microsoft.com/office/drawing/2014/main" id="{222627AB-9881-4582-B9B4-F6E8B9549F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54C553-2285-479C-8804-DEDD8E61DC55}"/>
              </a:ext>
            </a:extLst>
          </p:cNvPr>
          <p:cNvSpPr>
            <a:spLocks noGrp="1"/>
          </p:cNvSpPr>
          <p:nvPr>
            <p:ph type="sldNum" sz="quarter" idx="12"/>
          </p:nvPr>
        </p:nvSpPr>
        <p:spPr/>
        <p:txBody>
          <a:bodyPr/>
          <a:lstStyle/>
          <a:p>
            <a:fld id="{502C720F-8161-48F3-A84C-0695FA19BEB9}" type="slidenum">
              <a:rPr lang="en-US" smtClean="0"/>
              <a:t>‹#›</a:t>
            </a:fld>
            <a:endParaRPr lang="en-US"/>
          </a:p>
        </p:txBody>
      </p:sp>
    </p:spTree>
    <p:extLst>
      <p:ext uri="{BB962C8B-B14F-4D97-AF65-F5344CB8AC3E}">
        <p14:creationId xmlns:p14="http://schemas.microsoft.com/office/powerpoint/2010/main" val="2825096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1C5A39-2984-4849-A560-2E614F241A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459FDF-2B5D-41B1-8CCC-5A0FD651004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B2E7B9-A5E1-4BD6-BC3C-1DC7D7DEFAE8}"/>
              </a:ext>
            </a:extLst>
          </p:cNvPr>
          <p:cNvSpPr>
            <a:spLocks noGrp="1"/>
          </p:cNvSpPr>
          <p:nvPr>
            <p:ph type="dt" sz="half" idx="10"/>
          </p:nvPr>
        </p:nvSpPr>
        <p:spPr/>
        <p:txBody>
          <a:bodyPr/>
          <a:lstStyle/>
          <a:p>
            <a:fld id="{E2C2383F-26F2-4534-90A0-16ED5A867C72}" type="datetimeFigureOut">
              <a:rPr lang="en-US" smtClean="0"/>
              <a:t>12/26/2024</a:t>
            </a:fld>
            <a:endParaRPr lang="en-US"/>
          </a:p>
        </p:txBody>
      </p:sp>
      <p:sp>
        <p:nvSpPr>
          <p:cNvPr id="5" name="Footer Placeholder 4">
            <a:extLst>
              <a:ext uri="{FF2B5EF4-FFF2-40B4-BE49-F238E27FC236}">
                <a16:creationId xmlns:a16="http://schemas.microsoft.com/office/drawing/2014/main" id="{CDF052D5-871E-4C24-896A-2F86D37FE3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F7668-DA5A-45B9-A258-81DA4D471D98}"/>
              </a:ext>
            </a:extLst>
          </p:cNvPr>
          <p:cNvSpPr>
            <a:spLocks noGrp="1"/>
          </p:cNvSpPr>
          <p:nvPr>
            <p:ph type="sldNum" sz="quarter" idx="12"/>
          </p:nvPr>
        </p:nvSpPr>
        <p:spPr/>
        <p:txBody>
          <a:bodyPr/>
          <a:lstStyle/>
          <a:p>
            <a:fld id="{502C720F-8161-48F3-A84C-0695FA19BEB9}" type="slidenum">
              <a:rPr lang="en-US" smtClean="0"/>
              <a:t>‹#›</a:t>
            </a:fld>
            <a:endParaRPr lang="en-US"/>
          </a:p>
        </p:txBody>
      </p:sp>
    </p:spTree>
    <p:extLst>
      <p:ext uri="{BB962C8B-B14F-4D97-AF65-F5344CB8AC3E}">
        <p14:creationId xmlns:p14="http://schemas.microsoft.com/office/powerpoint/2010/main" val="53177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70E9-51D2-4299-AF0E-C42A33000A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2014DD-8151-487A-A5C4-27D141D5E1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653C6-0D3B-4EEE-88E2-D5BB88580E62}"/>
              </a:ext>
            </a:extLst>
          </p:cNvPr>
          <p:cNvSpPr>
            <a:spLocks noGrp="1"/>
          </p:cNvSpPr>
          <p:nvPr>
            <p:ph type="dt" sz="half" idx="10"/>
          </p:nvPr>
        </p:nvSpPr>
        <p:spPr/>
        <p:txBody>
          <a:bodyPr/>
          <a:lstStyle/>
          <a:p>
            <a:fld id="{E2C2383F-26F2-4534-90A0-16ED5A867C72}" type="datetimeFigureOut">
              <a:rPr lang="en-US" smtClean="0"/>
              <a:t>12/26/2024</a:t>
            </a:fld>
            <a:endParaRPr lang="en-US"/>
          </a:p>
        </p:txBody>
      </p:sp>
      <p:sp>
        <p:nvSpPr>
          <p:cNvPr id="5" name="Footer Placeholder 4">
            <a:extLst>
              <a:ext uri="{FF2B5EF4-FFF2-40B4-BE49-F238E27FC236}">
                <a16:creationId xmlns:a16="http://schemas.microsoft.com/office/drawing/2014/main" id="{B0EB3E94-CB89-4A8C-AD2D-E42BED4A1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5C901-2742-4205-9037-931AA6E47AB3}"/>
              </a:ext>
            </a:extLst>
          </p:cNvPr>
          <p:cNvSpPr>
            <a:spLocks noGrp="1"/>
          </p:cNvSpPr>
          <p:nvPr>
            <p:ph type="sldNum" sz="quarter" idx="12"/>
          </p:nvPr>
        </p:nvSpPr>
        <p:spPr/>
        <p:txBody>
          <a:bodyPr/>
          <a:lstStyle/>
          <a:p>
            <a:fld id="{502C720F-8161-48F3-A84C-0695FA19BEB9}" type="slidenum">
              <a:rPr lang="en-US" smtClean="0"/>
              <a:t>‹#›</a:t>
            </a:fld>
            <a:endParaRPr lang="en-US"/>
          </a:p>
        </p:txBody>
      </p:sp>
    </p:spTree>
    <p:extLst>
      <p:ext uri="{BB962C8B-B14F-4D97-AF65-F5344CB8AC3E}">
        <p14:creationId xmlns:p14="http://schemas.microsoft.com/office/powerpoint/2010/main" val="1375877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62EFB-C10D-4146-9C60-9E44D5E19E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0F05EA-DC8C-4DBB-A480-948EF22308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1DCF94-298D-4ACD-B93E-A576F935495C}"/>
              </a:ext>
            </a:extLst>
          </p:cNvPr>
          <p:cNvSpPr>
            <a:spLocks noGrp="1"/>
          </p:cNvSpPr>
          <p:nvPr>
            <p:ph type="dt" sz="half" idx="10"/>
          </p:nvPr>
        </p:nvSpPr>
        <p:spPr/>
        <p:txBody>
          <a:bodyPr/>
          <a:lstStyle/>
          <a:p>
            <a:fld id="{E2C2383F-26F2-4534-90A0-16ED5A867C72}" type="datetimeFigureOut">
              <a:rPr lang="en-US" smtClean="0"/>
              <a:t>12/26/2024</a:t>
            </a:fld>
            <a:endParaRPr lang="en-US"/>
          </a:p>
        </p:txBody>
      </p:sp>
      <p:sp>
        <p:nvSpPr>
          <p:cNvPr id="5" name="Footer Placeholder 4">
            <a:extLst>
              <a:ext uri="{FF2B5EF4-FFF2-40B4-BE49-F238E27FC236}">
                <a16:creationId xmlns:a16="http://schemas.microsoft.com/office/drawing/2014/main" id="{38813140-ED1A-42BD-B2D0-FD060F876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BF748B-06DE-4825-813E-AD2FC1A49348}"/>
              </a:ext>
            </a:extLst>
          </p:cNvPr>
          <p:cNvSpPr>
            <a:spLocks noGrp="1"/>
          </p:cNvSpPr>
          <p:nvPr>
            <p:ph type="sldNum" sz="quarter" idx="12"/>
          </p:nvPr>
        </p:nvSpPr>
        <p:spPr/>
        <p:txBody>
          <a:bodyPr/>
          <a:lstStyle/>
          <a:p>
            <a:fld id="{502C720F-8161-48F3-A84C-0695FA19BEB9}" type="slidenum">
              <a:rPr lang="en-US" smtClean="0"/>
              <a:t>‹#›</a:t>
            </a:fld>
            <a:endParaRPr lang="en-US"/>
          </a:p>
        </p:txBody>
      </p:sp>
    </p:spTree>
    <p:extLst>
      <p:ext uri="{BB962C8B-B14F-4D97-AF65-F5344CB8AC3E}">
        <p14:creationId xmlns:p14="http://schemas.microsoft.com/office/powerpoint/2010/main" val="2396701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631DC-5A66-41EE-A6B7-D9EB557C1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0C69EF-2291-4D3D-AF19-7873E4A007B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F29702-F0CB-4DD4-BBF6-308F501A7E9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5CE9A4-B1FF-42FD-A4A9-7090247C8495}"/>
              </a:ext>
            </a:extLst>
          </p:cNvPr>
          <p:cNvSpPr>
            <a:spLocks noGrp="1"/>
          </p:cNvSpPr>
          <p:nvPr>
            <p:ph type="dt" sz="half" idx="10"/>
          </p:nvPr>
        </p:nvSpPr>
        <p:spPr/>
        <p:txBody>
          <a:bodyPr/>
          <a:lstStyle/>
          <a:p>
            <a:fld id="{E2C2383F-26F2-4534-90A0-16ED5A867C72}" type="datetimeFigureOut">
              <a:rPr lang="en-US" smtClean="0"/>
              <a:t>12/26/2024</a:t>
            </a:fld>
            <a:endParaRPr lang="en-US"/>
          </a:p>
        </p:txBody>
      </p:sp>
      <p:sp>
        <p:nvSpPr>
          <p:cNvPr id="6" name="Footer Placeholder 5">
            <a:extLst>
              <a:ext uri="{FF2B5EF4-FFF2-40B4-BE49-F238E27FC236}">
                <a16:creationId xmlns:a16="http://schemas.microsoft.com/office/drawing/2014/main" id="{FB807BD4-B113-4EC8-9181-9C7AD194C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79761E-57E6-4D5D-915B-DD8B02DE5A2E}"/>
              </a:ext>
            </a:extLst>
          </p:cNvPr>
          <p:cNvSpPr>
            <a:spLocks noGrp="1"/>
          </p:cNvSpPr>
          <p:nvPr>
            <p:ph type="sldNum" sz="quarter" idx="12"/>
          </p:nvPr>
        </p:nvSpPr>
        <p:spPr/>
        <p:txBody>
          <a:bodyPr/>
          <a:lstStyle/>
          <a:p>
            <a:fld id="{502C720F-8161-48F3-A84C-0695FA19BEB9}" type="slidenum">
              <a:rPr lang="en-US" smtClean="0"/>
              <a:t>‹#›</a:t>
            </a:fld>
            <a:endParaRPr lang="en-US"/>
          </a:p>
        </p:txBody>
      </p:sp>
    </p:spTree>
    <p:extLst>
      <p:ext uri="{BB962C8B-B14F-4D97-AF65-F5344CB8AC3E}">
        <p14:creationId xmlns:p14="http://schemas.microsoft.com/office/powerpoint/2010/main" val="268042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47E36-3DB4-4E9A-AC86-BC1857DCB2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679AB4-DCF1-45EA-8F0A-DC490369A5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043454-F57D-42E5-8525-AC6A813D16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A7046F-B3D6-4425-837F-309A75FB45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8B31FA2-B796-44B9-8FCA-3ED4BCCB128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352C9B-7B51-47B0-B0BF-19962B71946D}"/>
              </a:ext>
            </a:extLst>
          </p:cNvPr>
          <p:cNvSpPr>
            <a:spLocks noGrp="1"/>
          </p:cNvSpPr>
          <p:nvPr>
            <p:ph type="dt" sz="half" idx="10"/>
          </p:nvPr>
        </p:nvSpPr>
        <p:spPr/>
        <p:txBody>
          <a:bodyPr/>
          <a:lstStyle/>
          <a:p>
            <a:fld id="{E2C2383F-26F2-4534-90A0-16ED5A867C72}" type="datetimeFigureOut">
              <a:rPr lang="en-US" smtClean="0"/>
              <a:t>12/26/2024</a:t>
            </a:fld>
            <a:endParaRPr lang="en-US"/>
          </a:p>
        </p:txBody>
      </p:sp>
      <p:sp>
        <p:nvSpPr>
          <p:cNvPr id="8" name="Footer Placeholder 7">
            <a:extLst>
              <a:ext uri="{FF2B5EF4-FFF2-40B4-BE49-F238E27FC236}">
                <a16:creationId xmlns:a16="http://schemas.microsoft.com/office/drawing/2014/main" id="{0B8780F7-BE00-4B5D-AEB1-ADC9460EF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7151E0-D8F0-41DF-806E-52D02FB4F243}"/>
              </a:ext>
            </a:extLst>
          </p:cNvPr>
          <p:cNvSpPr>
            <a:spLocks noGrp="1"/>
          </p:cNvSpPr>
          <p:nvPr>
            <p:ph type="sldNum" sz="quarter" idx="12"/>
          </p:nvPr>
        </p:nvSpPr>
        <p:spPr/>
        <p:txBody>
          <a:bodyPr/>
          <a:lstStyle/>
          <a:p>
            <a:fld id="{502C720F-8161-48F3-A84C-0695FA19BEB9}" type="slidenum">
              <a:rPr lang="en-US" smtClean="0"/>
              <a:t>‹#›</a:t>
            </a:fld>
            <a:endParaRPr lang="en-US"/>
          </a:p>
        </p:txBody>
      </p:sp>
    </p:spTree>
    <p:extLst>
      <p:ext uri="{BB962C8B-B14F-4D97-AF65-F5344CB8AC3E}">
        <p14:creationId xmlns:p14="http://schemas.microsoft.com/office/powerpoint/2010/main" val="4111958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FCD65-DA77-4914-8401-753B8C7CE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C3D328-D6DF-4329-BFB0-681008134268}"/>
              </a:ext>
            </a:extLst>
          </p:cNvPr>
          <p:cNvSpPr>
            <a:spLocks noGrp="1"/>
          </p:cNvSpPr>
          <p:nvPr>
            <p:ph type="dt" sz="half" idx="10"/>
          </p:nvPr>
        </p:nvSpPr>
        <p:spPr/>
        <p:txBody>
          <a:bodyPr/>
          <a:lstStyle/>
          <a:p>
            <a:fld id="{E2C2383F-26F2-4534-90A0-16ED5A867C72}" type="datetimeFigureOut">
              <a:rPr lang="en-US" smtClean="0"/>
              <a:t>12/26/2024</a:t>
            </a:fld>
            <a:endParaRPr lang="en-US"/>
          </a:p>
        </p:txBody>
      </p:sp>
      <p:sp>
        <p:nvSpPr>
          <p:cNvPr id="4" name="Footer Placeholder 3">
            <a:extLst>
              <a:ext uri="{FF2B5EF4-FFF2-40B4-BE49-F238E27FC236}">
                <a16:creationId xmlns:a16="http://schemas.microsoft.com/office/drawing/2014/main" id="{E4023F68-2FCE-4698-B958-E01C96E532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DF1BDA-CF49-49B7-9258-76D570CC1306}"/>
              </a:ext>
            </a:extLst>
          </p:cNvPr>
          <p:cNvSpPr>
            <a:spLocks noGrp="1"/>
          </p:cNvSpPr>
          <p:nvPr>
            <p:ph type="sldNum" sz="quarter" idx="12"/>
          </p:nvPr>
        </p:nvSpPr>
        <p:spPr/>
        <p:txBody>
          <a:bodyPr/>
          <a:lstStyle/>
          <a:p>
            <a:fld id="{502C720F-8161-48F3-A84C-0695FA19BEB9}" type="slidenum">
              <a:rPr lang="en-US" smtClean="0"/>
              <a:t>‹#›</a:t>
            </a:fld>
            <a:endParaRPr lang="en-US"/>
          </a:p>
        </p:txBody>
      </p:sp>
    </p:spTree>
    <p:extLst>
      <p:ext uri="{BB962C8B-B14F-4D97-AF65-F5344CB8AC3E}">
        <p14:creationId xmlns:p14="http://schemas.microsoft.com/office/powerpoint/2010/main" val="1941099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173D43-88A9-4917-9D74-310834F642C4}"/>
              </a:ext>
            </a:extLst>
          </p:cNvPr>
          <p:cNvSpPr>
            <a:spLocks noGrp="1"/>
          </p:cNvSpPr>
          <p:nvPr>
            <p:ph type="dt" sz="half" idx="10"/>
          </p:nvPr>
        </p:nvSpPr>
        <p:spPr/>
        <p:txBody>
          <a:bodyPr/>
          <a:lstStyle/>
          <a:p>
            <a:fld id="{E2C2383F-26F2-4534-90A0-16ED5A867C72}" type="datetimeFigureOut">
              <a:rPr lang="en-US" smtClean="0"/>
              <a:t>12/26/2024</a:t>
            </a:fld>
            <a:endParaRPr lang="en-US"/>
          </a:p>
        </p:txBody>
      </p:sp>
      <p:sp>
        <p:nvSpPr>
          <p:cNvPr id="3" name="Footer Placeholder 2">
            <a:extLst>
              <a:ext uri="{FF2B5EF4-FFF2-40B4-BE49-F238E27FC236}">
                <a16:creationId xmlns:a16="http://schemas.microsoft.com/office/drawing/2014/main" id="{A24FF27B-BE45-40CD-8A83-107D81A4AA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C898C8-F673-426A-B4F7-ADEB66CD5277}"/>
              </a:ext>
            </a:extLst>
          </p:cNvPr>
          <p:cNvSpPr>
            <a:spLocks noGrp="1"/>
          </p:cNvSpPr>
          <p:nvPr>
            <p:ph type="sldNum" sz="quarter" idx="12"/>
          </p:nvPr>
        </p:nvSpPr>
        <p:spPr/>
        <p:txBody>
          <a:bodyPr/>
          <a:lstStyle/>
          <a:p>
            <a:fld id="{502C720F-8161-48F3-A84C-0695FA19BEB9}" type="slidenum">
              <a:rPr lang="en-US" smtClean="0"/>
              <a:t>‹#›</a:t>
            </a:fld>
            <a:endParaRPr lang="en-US"/>
          </a:p>
        </p:txBody>
      </p:sp>
    </p:spTree>
    <p:extLst>
      <p:ext uri="{BB962C8B-B14F-4D97-AF65-F5344CB8AC3E}">
        <p14:creationId xmlns:p14="http://schemas.microsoft.com/office/powerpoint/2010/main" val="1556736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FB66D-D753-4ACF-B241-016348B3E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E1EAE3-A0C4-41ED-AACE-ECA6521696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0A5B58-D0D1-4B1D-A4AB-1935D578F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5109277-EABA-4205-9DB0-7CD622C2806B}"/>
              </a:ext>
            </a:extLst>
          </p:cNvPr>
          <p:cNvSpPr>
            <a:spLocks noGrp="1"/>
          </p:cNvSpPr>
          <p:nvPr>
            <p:ph type="dt" sz="half" idx="10"/>
          </p:nvPr>
        </p:nvSpPr>
        <p:spPr/>
        <p:txBody>
          <a:bodyPr/>
          <a:lstStyle/>
          <a:p>
            <a:fld id="{E2C2383F-26F2-4534-90A0-16ED5A867C72}" type="datetimeFigureOut">
              <a:rPr lang="en-US" smtClean="0"/>
              <a:t>12/26/2024</a:t>
            </a:fld>
            <a:endParaRPr lang="en-US"/>
          </a:p>
        </p:txBody>
      </p:sp>
      <p:sp>
        <p:nvSpPr>
          <p:cNvPr id="6" name="Footer Placeholder 5">
            <a:extLst>
              <a:ext uri="{FF2B5EF4-FFF2-40B4-BE49-F238E27FC236}">
                <a16:creationId xmlns:a16="http://schemas.microsoft.com/office/drawing/2014/main" id="{D80B164D-ED8E-4AB5-A940-AD13F07284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D82C1-7E00-4051-823D-F0437609394D}"/>
              </a:ext>
            </a:extLst>
          </p:cNvPr>
          <p:cNvSpPr>
            <a:spLocks noGrp="1"/>
          </p:cNvSpPr>
          <p:nvPr>
            <p:ph type="sldNum" sz="quarter" idx="12"/>
          </p:nvPr>
        </p:nvSpPr>
        <p:spPr/>
        <p:txBody>
          <a:bodyPr/>
          <a:lstStyle/>
          <a:p>
            <a:fld id="{502C720F-8161-48F3-A84C-0695FA19BEB9}" type="slidenum">
              <a:rPr lang="en-US" smtClean="0"/>
              <a:t>‹#›</a:t>
            </a:fld>
            <a:endParaRPr lang="en-US"/>
          </a:p>
        </p:txBody>
      </p:sp>
    </p:spTree>
    <p:extLst>
      <p:ext uri="{BB962C8B-B14F-4D97-AF65-F5344CB8AC3E}">
        <p14:creationId xmlns:p14="http://schemas.microsoft.com/office/powerpoint/2010/main" val="1144517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FC15-AD3B-4E36-A493-249E567DE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77AC02-F4FD-40BF-A072-3BEDDC2BE9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6B7A31-F933-4D31-BE74-94798874F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1A51DD-5365-4426-BE16-9A7C27A0DE58}"/>
              </a:ext>
            </a:extLst>
          </p:cNvPr>
          <p:cNvSpPr>
            <a:spLocks noGrp="1"/>
          </p:cNvSpPr>
          <p:nvPr>
            <p:ph type="dt" sz="half" idx="10"/>
          </p:nvPr>
        </p:nvSpPr>
        <p:spPr/>
        <p:txBody>
          <a:bodyPr/>
          <a:lstStyle/>
          <a:p>
            <a:fld id="{E2C2383F-26F2-4534-90A0-16ED5A867C72}" type="datetimeFigureOut">
              <a:rPr lang="en-US" smtClean="0"/>
              <a:t>12/26/2024</a:t>
            </a:fld>
            <a:endParaRPr lang="en-US"/>
          </a:p>
        </p:txBody>
      </p:sp>
      <p:sp>
        <p:nvSpPr>
          <p:cNvPr id="6" name="Footer Placeholder 5">
            <a:extLst>
              <a:ext uri="{FF2B5EF4-FFF2-40B4-BE49-F238E27FC236}">
                <a16:creationId xmlns:a16="http://schemas.microsoft.com/office/drawing/2014/main" id="{E2F8580E-DC11-43F4-892F-21791EEA72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1EEF5-3199-4154-969E-8D057977FF5A}"/>
              </a:ext>
            </a:extLst>
          </p:cNvPr>
          <p:cNvSpPr>
            <a:spLocks noGrp="1"/>
          </p:cNvSpPr>
          <p:nvPr>
            <p:ph type="sldNum" sz="quarter" idx="12"/>
          </p:nvPr>
        </p:nvSpPr>
        <p:spPr/>
        <p:txBody>
          <a:bodyPr/>
          <a:lstStyle/>
          <a:p>
            <a:fld id="{502C720F-8161-48F3-A84C-0695FA19BEB9}" type="slidenum">
              <a:rPr lang="en-US" smtClean="0"/>
              <a:t>‹#›</a:t>
            </a:fld>
            <a:endParaRPr lang="en-US"/>
          </a:p>
        </p:txBody>
      </p:sp>
    </p:spTree>
    <p:extLst>
      <p:ext uri="{BB962C8B-B14F-4D97-AF65-F5344CB8AC3E}">
        <p14:creationId xmlns:p14="http://schemas.microsoft.com/office/powerpoint/2010/main" val="258105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D5708D-6BC3-480B-B52D-190A04B4E6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95123-B6FC-44E4-B9F8-BEA3461E57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570B2-E794-4693-AEC8-46BF241EAC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C2383F-26F2-4534-90A0-16ED5A867C72}" type="datetimeFigureOut">
              <a:rPr lang="en-US" smtClean="0"/>
              <a:t>12/26/2024</a:t>
            </a:fld>
            <a:endParaRPr lang="en-US"/>
          </a:p>
        </p:txBody>
      </p:sp>
      <p:sp>
        <p:nvSpPr>
          <p:cNvPr id="5" name="Footer Placeholder 4">
            <a:extLst>
              <a:ext uri="{FF2B5EF4-FFF2-40B4-BE49-F238E27FC236}">
                <a16:creationId xmlns:a16="http://schemas.microsoft.com/office/drawing/2014/main" id="{8BA4E86C-7A60-4514-AA76-5802535D62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457A38-0311-4CCC-8CFD-8C0DDC0F4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C720F-8161-48F3-A84C-0695FA19BEB9}" type="slidenum">
              <a:rPr lang="en-US" smtClean="0"/>
              <a:t>‹#›</a:t>
            </a:fld>
            <a:endParaRPr lang="en-US"/>
          </a:p>
        </p:txBody>
      </p:sp>
    </p:spTree>
    <p:extLst>
      <p:ext uri="{BB962C8B-B14F-4D97-AF65-F5344CB8AC3E}">
        <p14:creationId xmlns:p14="http://schemas.microsoft.com/office/powerpoint/2010/main" val="931026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jpg"/><Relationship Id="rId9" Type="http://schemas.openxmlformats.org/officeDocument/2006/relationships/image" Target="../media/image41.jpg"/></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churchofjesuschrist.org/study/scriptures/nt/eph/1?lang=eng&amp;id=p10#p10" TargetMode="External"/><Relationship Id="rId2" Type="http://schemas.openxmlformats.org/officeDocument/2006/relationships/hyperlink" Target="https://www.churchofjesuschrist.org/study/scriptures/nt/acts/3?lang=eng&amp;id=p21#p21"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0.gif"/><Relationship Id="rId13" Type="http://schemas.openxmlformats.org/officeDocument/2006/relationships/image" Target="../media/image65.jpeg"/><Relationship Id="rId3" Type="http://schemas.openxmlformats.org/officeDocument/2006/relationships/image" Target="../media/image55.jpeg"/><Relationship Id="rId7" Type="http://schemas.openxmlformats.org/officeDocument/2006/relationships/image" Target="../media/image59.gif"/><Relationship Id="rId12" Type="http://schemas.openxmlformats.org/officeDocument/2006/relationships/image" Target="../media/image64.gif"/><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gif"/><Relationship Id="rId5" Type="http://schemas.openxmlformats.org/officeDocument/2006/relationships/image" Target="../media/image69.jpe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73909-5710-8FF5-20AC-A327CA8E6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B4B2CB0-786B-857E-5849-3F61098A4CF9}"/>
              </a:ext>
            </a:extLst>
          </p:cNvPr>
          <p:cNvSpPr txBox="1"/>
          <p:nvPr/>
        </p:nvSpPr>
        <p:spPr>
          <a:xfrm>
            <a:off x="1524000" y="647661"/>
            <a:ext cx="9144000" cy="2123658"/>
          </a:xfrm>
          <a:prstGeom prst="rect">
            <a:avLst/>
          </a:prstGeom>
          <a:noFill/>
        </p:spPr>
        <p:txBody>
          <a:bodyPr wrap="square" rtlCol="0">
            <a:spAutoFit/>
          </a:bodyPr>
          <a:lstStyle/>
          <a:p>
            <a:pPr algn="ctr"/>
            <a:r>
              <a:rPr lang="en-US" sz="4400" dirty="0">
                <a:solidFill>
                  <a:schemeClr val="bg2"/>
                </a:solidFill>
                <a:latin typeface="Algerian" pitchFamily="82" charset="0"/>
              </a:rPr>
              <a:t>The Great Apostasy, Restoration, and Intro to Doctrine and Covenants</a:t>
            </a:r>
          </a:p>
        </p:txBody>
      </p:sp>
      <p:sp>
        <p:nvSpPr>
          <p:cNvPr id="4" name="Rectangle: Rounded Corners 3">
            <a:extLst>
              <a:ext uri="{FF2B5EF4-FFF2-40B4-BE49-F238E27FC236}">
                <a16:creationId xmlns:a16="http://schemas.microsoft.com/office/drawing/2014/main" id="{7A2F0BB9-48F9-DDCD-2854-3046C8950776}"/>
              </a:ext>
            </a:extLst>
          </p:cNvPr>
          <p:cNvSpPr/>
          <p:nvPr/>
        </p:nvSpPr>
        <p:spPr>
          <a:xfrm>
            <a:off x="893550" y="4568433"/>
            <a:ext cx="842087" cy="842088"/>
          </a:xfrm>
          <a:prstGeom prst="roundRect">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4E70E024-96F0-336C-82A3-56A12572096D}"/>
              </a:ext>
            </a:extLst>
          </p:cNvPr>
          <p:cNvSpPr/>
          <p:nvPr/>
        </p:nvSpPr>
        <p:spPr>
          <a:xfrm>
            <a:off x="3732333" y="4568433"/>
            <a:ext cx="842087" cy="842088"/>
          </a:xfrm>
          <a:prstGeom prst="roundRect">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90CC8B3-90DF-59AE-5FE6-82725BE0D5FE}"/>
              </a:ext>
            </a:extLst>
          </p:cNvPr>
          <p:cNvSpPr/>
          <p:nvPr/>
        </p:nvSpPr>
        <p:spPr>
          <a:xfrm>
            <a:off x="472507" y="5410521"/>
            <a:ext cx="4558407" cy="337856"/>
          </a:xfrm>
          <a:prstGeom prst="roundRect">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8BFE62F-AF93-12D6-7D17-C78F14CD91F7}"/>
              </a:ext>
            </a:extLst>
          </p:cNvPr>
          <p:cNvSpPr/>
          <p:nvPr/>
        </p:nvSpPr>
        <p:spPr>
          <a:xfrm>
            <a:off x="280951" y="5717886"/>
            <a:ext cx="4928697" cy="337856"/>
          </a:xfrm>
          <a:prstGeom prst="roundRect">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9690944-59F3-CB29-5EB2-CE07B6DCC849}"/>
              </a:ext>
            </a:extLst>
          </p:cNvPr>
          <p:cNvSpPr/>
          <p:nvPr/>
        </p:nvSpPr>
        <p:spPr>
          <a:xfrm>
            <a:off x="893550" y="3717851"/>
            <a:ext cx="842087" cy="842088"/>
          </a:xfrm>
          <a:prstGeom prst="roundRect">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F70AEA0-97D5-DCC1-0105-36F4492563BA}"/>
              </a:ext>
            </a:extLst>
          </p:cNvPr>
          <p:cNvSpPr/>
          <p:nvPr/>
        </p:nvSpPr>
        <p:spPr>
          <a:xfrm>
            <a:off x="3732333" y="3717851"/>
            <a:ext cx="842087" cy="842088"/>
          </a:xfrm>
          <a:prstGeom prst="roundRect">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D49F002-2217-99B7-745F-02A7B3FF17E4}"/>
              </a:ext>
            </a:extLst>
          </p:cNvPr>
          <p:cNvSpPr/>
          <p:nvPr/>
        </p:nvSpPr>
        <p:spPr>
          <a:xfrm rot="6559318">
            <a:off x="921437" y="2874275"/>
            <a:ext cx="927480" cy="911569"/>
          </a:xfrm>
          <a:custGeom>
            <a:avLst/>
            <a:gdLst>
              <a:gd name="connsiteX0" fmla="*/ 3710918 w 5562042"/>
              <a:gd name="connsiteY0" fmla="*/ 0 h 5466625"/>
              <a:gd name="connsiteX1" fmla="*/ 3726318 w 5562042"/>
              <a:gd name="connsiteY1" fmla="*/ 813 h 5466625"/>
              <a:gd name="connsiteX2" fmla="*/ 3741107 w 5562042"/>
              <a:gd name="connsiteY2" fmla="*/ 633 h 5466625"/>
              <a:gd name="connsiteX3" fmla="*/ 3742671 w 5562042"/>
              <a:gd name="connsiteY3" fmla="*/ 1676 h 5466625"/>
              <a:gd name="connsiteX4" fmla="*/ 3820031 w 5562042"/>
              <a:gd name="connsiteY4" fmla="*/ 5758 h 5466625"/>
              <a:gd name="connsiteX5" fmla="*/ 4649295 w 5562042"/>
              <a:gd name="connsiteY5" fmla="*/ 583681 h 5466625"/>
              <a:gd name="connsiteX6" fmla="*/ 4664207 w 5562042"/>
              <a:gd name="connsiteY6" fmla="*/ 616033 h 5466625"/>
              <a:gd name="connsiteX7" fmla="*/ 4680240 w 5562042"/>
              <a:gd name="connsiteY7" fmla="*/ 626722 h 5466625"/>
              <a:gd name="connsiteX8" fmla="*/ 4680454 w 5562042"/>
              <a:gd name="connsiteY8" fmla="*/ 623882 h 5466625"/>
              <a:gd name="connsiteX9" fmla="*/ 4711156 w 5562042"/>
              <a:gd name="connsiteY9" fmla="*/ 729497 h 5466625"/>
              <a:gd name="connsiteX10" fmla="*/ 4730119 w 5562042"/>
              <a:gd name="connsiteY10" fmla="*/ 783643 h 5466625"/>
              <a:gd name="connsiteX11" fmla="*/ 4747868 w 5562042"/>
              <a:gd name="connsiteY11" fmla="*/ 855783 h 5466625"/>
              <a:gd name="connsiteX12" fmla="*/ 5546965 w 5562042"/>
              <a:gd name="connsiteY12" fmla="*/ 3604653 h 5466625"/>
              <a:gd name="connsiteX13" fmla="*/ 5532560 w 5562042"/>
              <a:gd name="connsiteY13" fmla="*/ 3625615 h 5466625"/>
              <a:gd name="connsiteX14" fmla="*/ 5554463 w 5562042"/>
              <a:gd name="connsiteY14" fmla="*/ 3775601 h 5466625"/>
              <a:gd name="connsiteX15" fmla="*/ 5562042 w 5562042"/>
              <a:gd name="connsiteY15" fmla="*/ 3932460 h 5466625"/>
              <a:gd name="connsiteX16" fmla="*/ 4389915 w 5562042"/>
              <a:gd name="connsiteY16" fmla="*/ 5435457 h 5466625"/>
              <a:gd name="connsiteX17" fmla="*/ 4276438 w 5562042"/>
              <a:gd name="connsiteY17" fmla="*/ 5453556 h 5466625"/>
              <a:gd name="connsiteX18" fmla="*/ 4273869 w 5562042"/>
              <a:gd name="connsiteY18" fmla="*/ 5457294 h 5466625"/>
              <a:gd name="connsiteX19" fmla="*/ 4253001 w 5562042"/>
              <a:gd name="connsiteY19" fmla="*/ 5457294 h 5466625"/>
              <a:gd name="connsiteX20" fmla="*/ 4244159 w 5562042"/>
              <a:gd name="connsiteY20" fmla="*/ 5458705 h 5466625"/>
              <a:gd name="connsiteX21" fmla="*/ 4094067 w 5562042"/>
              <a:gd name="connsiteY21" fmla="*/ 5466625 h 5466625"/>
              <a:gd name="connsiteX22" fmla="*/ 3943975 w 5562042"/>
              <a:gd name="connsiteY22" fmla="*/ 5458705 h 5466625"/>
              <a:gd name="connsiteX23" fmla="*/ 3935133 w 5562042"/>
              <a:gd name="connsiteY23" fmla="*/ 5457294 h 5466625"/>
              <a:gd name="connsiteX24" fmla="*/ 1449471 w 5562042"/>
              <a:gd name="connsiteY24" fmla="*/ 5457294 h 5466625"/>
              <a:gd name="connsiteX25" fmla="*/ 1441964 w 5562042"/>
              <a:gd name="connsiteY25" fmla="*/ 5447606 h 5466625"/>
              <a:gd name="connsiteX26" fmla="*/ 1317883 w 5562042"/>
              <a:gd name="connsiteY26" fmla="*/ 5441058 h 5466625"/>
              <a:gd name="connsiteX27" fmla="*/ 0 w 5562042"/>
              <a:gd name="connsiteY27" fmla="*/ 3914813 h 5466625"/>
              <a:gd name="connsiteX28" fmla="*/ 115361 w 5562042"/>
              <a:gd name="connsiteY28" fmla="*/ 3317647 h 5466625"/>
              <a:gd name="connsiteX29" fmla="*/ 135504 w 5562042"/>
              <a:gd name="connsiteY29" fmla="*/ 3273947 h 5466625"/>
              <a:gd name="connsiteX30" fmla="*/ 765852 w 5562042"/>
              <a:gd name="connsiteY30" fmla="*/ 935297 h 5466625"/>
              <a:gd name="connsiteX31" fmla="*/ 767565 w 5562042"/>
              <a:gd name="connsiteY31" fmla="*/ 933865 h 5466625"/>
              <a:gd name="connsiteX32" fmla="*/ 770849 w 5562042"/>
              <a:gd name="connsiteY32" fmla="*/ 911381 h 5466625"/>
              <a:gd name="connsiteX33" fmla="*/ 1816346 w 5562042"/>
              <a:gd name="connsiteY33" fmla="*/ 20854 h 5466625"/>
              <a:gd name="connsiteX34" fmla="*/ 1865071 w 5562042"/>
              <a:gd name="connsiteY34" fmla="*/ 23425 h 5466625"/>
              <a:gd name="connsiteX35" fmla="*/ 3686308 w 5562042"/>
              <a:gd name="connsiteY35" fmla="*/ 1299 h 546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62042" h="5466625">
                <a:moveTo>
                  <a:pt x="3710918" y="0"/>
                </a:moveTo>
                <a:lnTo>
                  <a:pt x="3726318" y="813"/>
                </a:lnTo>
                <a:lnTo>
                  <a:pt x="3741107" y="633"/>
                </a:lnTo>
                <a:lnTo>
                  <a:pt x="3742671" y="1676"/>
                </a:lnTo>
                <a:lnTo>
                  <a:pt x="3820031" y="5758"/>
                </a:lnTo>
                <a:cubicBezTo>
                  <a:pt x="4178786" y="43835"/>
                  <a:pt x="4485008" y="267620"/>
                  <a:pt x="4649295" y="583681"/>
                </a:cubicBezTo>
                <a:lnTo>
                  <a:pt x="4664207" y="616033"/>
                </a:lnTo>
                <a:lnTo>
                  <a:pt x="4680240" y="626722"/>
                </a:lnTo>
                <a:lnTo>
                  <a:pt x="4680454" y="623882"/>
                </a:lnTo>
                <a:lnTo>
                  <a:pt x="4711156" y="729497"/>
                </a:lnTo>
                <a:lnTo>
                  <a:pt x="4730119" y="783643"/>
                </a:lnTo>
                <a:lnTo>
                  <a:pt x="4747868" y="855783"/>
                </a:lnTo>
                <a:lnTo>
                  <a:pt x="5546965" y="3604653"/>
                </a:lnTo>
                <a:lnTo>
                  <a:pt x="5532560" y="3625615"/>
                </a:lnTo>
                <a:lnTo>
                  <a:pt x="5554463" y="3775601"/>
                </a:lnTo>
                <a:cubicBezTo>
                  <a:pt x="5559475" y="3827175"/>
                  <a:pt x="5562042" y="3879504"/>
                  <a:pt x="5562042" y="3932460"/>
                </a:cubicBezTo>
                <a:cubicBezTo>
                  <a:pt x="5562042" y="4673844"/>
                  <a:pt x="5058847" y="5292401"/>
                  <a:pt x="4389915" y="5435457"/>
                </a:cubicBezTo>
                <a:lnTo>
                  <a:pt x="4276438" y="5453556"/>
                </a:lnTo>
                <a:lnTo>
                  <a:pt x="4273869" y="5457294"/>
                </a:lnTo>
                <a:lnTo>
                  <a:pt x="4253001" y="5457294"/>
                </a:lnTo>
                <a:lnTo>
                  <a:pt x="4244159" y="5458705"/>
                </a:lnTo>
                <a:cubicBezTo>
                  <a:pt x="4194810" y="5463942"/>
                  <a:pt x="4144738" y="5466625"/>
                  <a:pt x="4094067" y="5466625"/>
                </a:cubicBezTo>
                <a:cubicBezTo>
                  <a:pt x="4043396" y="5466625"/>
                  <a:pt x="3993324" y="5463942"/>
                  <a:pt x="3943975" y="5458705"/>
                </a:cubicBezTo>
                <a:lnTo>
                  <a:pt x="3935133" y="5457294"/>
                </a:lnTo>
                <a:lnTo>
                  <a:pt x="1449471" y="5457294"/>
                </a:lnTo>
                <a:lnTo>
                  <a:pt x="1441964" y="5447606"/>
                </a:lnTo>
                <a:lnTo>
                  <a:pt x="1317883" y="5441058"/>
                </a:lnTo>
                <a:cubicBezTo>
                  <a:pt x="577648" y="5362493"/>
                  <a:pt x="0" y="4709153"/>
                  <a:pt x="0" y="3914813"/>
                </a:cubicBezTo>
                <a:cubicBezTo>
                  <a:pt x="0" y="3702989"/>
                  <a:pt x="41077" y="3501192"/>
                  <a:pt x="115361" y="3317647"/>
                </a:cubicBezTo>
                <a:lnTo>
                  <a:pt x="135504" y="3273947"/>
                </a:lnTo>
                <a:lnTo>
                  <a:pt x="765852" y="935297"/>
                </a:lnTo>
                <a:lnTo>
                  <a:pt x="767565" y="933865"/>
                </a:lnTo>
                <a:lnTo>
                  <a:pt x="770849" y="911381"/>
                </a:lnTo>
                <a:cubicBezTo>
                  <a:pt x="870359" y="403158"/>
                  <a:pt x="1300633" y="20854"/>
                  <a:pt x="1816346" y="20854"/>
                </a:cubicBezTo>
                <a:lnTo>
                  <a:pt x="1865071" y="23425"/>
                </a:lnTo>
                <a:lnTo>
                  <a:pt x="3686308" y="1299"/>
                </a:lnTo>
                <a:close/>
              </a:path>
            </a:pathLst>
          </a:cu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14CC8A0-930F-2CD6-0866-1AB38128EDBB}"/>
              </a:ext>
            </a:extLst>
          </p:cNvPr>
          <p:cNvSpPr/>
          <p:nvPr/>
        </p:nvSpPr>
        <p:spPr>
          <a:xfrm rot="15270947">
            <a:off x="3621410" y="2854736"/>
            <a:ext cx="948039" cy="931775"/>
          </a:xfrm>
          <a:custGeom>
            <a:avLst/>
            <a:gdLst>
              <a:gd name="connsiteX0" fmla="*/ 3710918 w 5562042"/>
              <a:gd name="connsiteY0" fmla="*/ 0 h 5466625"/>
              <a:gd name="connsiteX1" fmla="*/ 3726318 w 5562042"/>
              <a:gd name="connsiteY1" fmla="*/ 813 h 5466625"/>
              <a:gd name="connsiteX2" fmla="*/ 3741107 w 5562042"/>
              <a:gd name="connsiteY2" fmla="*/ 633 h 5466625"/>
              <a:gd name="connsiteX3" fmla="*/ 3742671 w 5562042"/>
              <a:gd name="connsiteY3" fmla="*/ 1676 h 5466625"/>
              <a:gd name="connsiteX4" fmla="*/ 3820031 w 5562042"/>
              <a:gd name="connsiteY4" fmla="*/ 5758 h 5466625"/>
              <a:gd name="connsiteX5" fmla="*/ 4649295 w 5562042"/>
              <a:gd name="connsiteY5" fmla="*/ 583681 h 5466625"/>
              <a:gd name="connsiteX6" fmla="*/ 4664207 w 5562042"/>
              <a:gd name="connsiteY6" fmla="*/ 616033 h 5466625"/>
              <a:gd name="connsiteX7" fmla="*/ 4680240 w 5562042"/>
              <a:gd name="connsiteY7" fmla="*/ 626722 h 5466625"/>
              <a:gd name="connsiteX8" fmla="*/ 4680454 w 5562042"/>
              <a:gd name="connsiteY8" fmla="*/ 623882 h 5466625"/>
              <a:gd name="connsiteX9" fmla="*/ 4711156 w 5562042"/>
              <a:gd name="connsiteY9" fmla="*/ 729497 h 5466625"/>
              <a:gd name="connsiteX10" fmla="*/ 4730119 w 5562042"/>
              <a:gd name="connsiteY10" fmla="*/ 783643 h 5466625"/>
              <a:gd name="connsiteX11" fmla="*/ 4747868 w 5562042"/>
              <a:gd name="connsiteY11" fmla="*/ 855783 h 5466625"/>
              <a:gd name="connsiteX12" fmla="*/ 5546965 w 5562042"/>
              <a:gd name="connsiteY12" fmla="*/ 3604653 h 5466625"/>
              <a:gd name="connsiteX13" fmla="*/ 5532560 w 5562042"/>
              <a:gd name="connsiteY13" fmla="*/ 3625615 h 5466625"/>
              <a:gd name="connsiteX14" fmla="*/ 5554463 w 5562042"/>
              <a:gd name="connsiteY14" fmla="*/ 3775601 h 5466625"/>
              <a:gd name="connsiteX15" fmla="*/ 5562042 w 5562042"/>
              <a:gd name="connsiteY15" fmla="*/ 3932460 h 5466625"/>
              <a:gd name="connsiteX16" fmla="*/ 4389915 w 5562042"/>
              <a:gd name="connsiteY16" fmla="*/ 5435457 h 5466625"/>
              <a:gd name="connsiteX17" fmla="*/ 4276438 w 5562042"/>
              <a:gd name="connsiteY17" fmla="*/ 5453556 h 5466625"/>
              <a:gd name="connsiteX18" fmla="*/ 4273869 w 5562042"/>
              <a:gd name="connsiteY18" fmla="*/ 5457294 h 5466625"/>
              <a:gd name="connsiteX19" fmla="*/ 4253001 w 5562042"/>
              <a:gd name="connsiteY19" fmla="*/ 5457294 h 5466625"/>
              <a:gd name="connsiteX20" fmla="*/ 4244159 w 5562042"/>
              <a:gd name="connsiteY20" fmla="*/ 5458705 h 5466625"/>
              <a:gd name="connsiteX21" fmla="*/ 4094067 w 5562042"/>
              <a:gd name="connsiteY21" fmla="*/ 5466625 h 5466625"/>
              <a:gd name="connsiteX22" fmla="*/ 3943975 w 5562042"/>
              <a:gd name="connsiteY22" fmla="*/ 5458705 h 5466625"/>
              <a:gd name="connsiteX23" fmla="*/ 3935133 w 5562042"/>
              <a:gd name="connsiteY23" fmla="*/ 5457294 h 5466625"/>
              <a:gd name="connsiteX24" fmla="*/ 1449471 w 5562042"/>
              <a:gd name="connsiteY24" fmla="*/ 5457294 h 5466625"/>
              <a:gd name="connsiteX25" fmla="*/ 1441964 w 5562042"/>
              <a:gd name="connsiteY25" fmla="*/ 5447606 h 5466625"/>
              <a:gd name="connsiteX26" fmla="*/ 1317883 w 5562042"/>
              <a:gd name="connsiteY26" fmla="*/ 5441058 h 5466625"/>
              <a:gd name="connsiteX27" fmla="*/ 0 w 5562042"/>
              <a:gd name="connsiteY27" fmla="*/ 3914813 h 5466625"/>
              <a:gd name="connsiteX28" fmla="*/ 115361 w 5562042"/>
              <a:gd name="connsiteY28" fmla="*/ 3317647 h 5466625"/>
              <a:gd name="connsiteX29" fmla="*/ 135504 w 5562042"/>
              <a:gd name="connsiteY29" fmla="*/ 3273947 h 5466625"/>
              <a:gd name="connsiteX30" fmla="*/ 765852 w 5562042"/>
              <a:gd name="connsiteY30" fmla="*/ 935297 h 5466625"/>
              <a:gd name="connsiteX31" fmla="*/ 767565 w 5562042"/>
              <a:gd name="connsiteY31" fmla="*/ 933865 h 5466625"/>
              <a:gd name="connsiteX32" fmla="*/ 770849 w 5562042"/>
              <a:gd name="connsiteY32" fmla="*/ 911381 h 5466625"/>
              <a:gd name="connsiteX33" fmla="*/ 1816346 w 5562042"/>
              <a:gd name="connsiteY33" fmla="*/ 20854 h 5466625"/>
              <a:gd name="connsiteX34" fmla="*/ 1865071 w 5562042"/>
              <a:gd name="connsiteY34" fmla="*/ 23425 h 5466625"/>
              <a:gd name="connsiteX35" fmla="*/ 3686308 w 5562042"/>
              <a:gd name="connsiteY35" fmla="*/ 1299 h 546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62042" h="5466625">
                <a:moveTo>
                  <a:pt x="3710918" y="0"/>
                </a:moveTo>
                <a:lnTo>
                  <a:pt x="3726318" y="813"/>
                </a:lnTo>
                <a:lnTo>
                  <a:pt x="3741107" y="633"/>
                </a:lnTo>
                <a:lnTo>
                  <a:pt x="3742671" y="1676"/>
                </a:lnTo>
                <a:lnTo>
                  <a:pt x="3820031" y="5758"/>
                </a:lnTo>
                <a:cubicBezTo>
                  <a:pt x="4178786" y="43835"/>
                  <a:pt x="4485008" y="267620"/>
                  <a:pt x="4649295" y="583681"/>
                </a:cubicBezTo>
                <a:lnTo>
                  <a:pt x="4664207" y="616033"/>
                </a:lnTo>
                <a:lnTo>
                  <a:pt x="4680240" y="626722"/>
                </a:lnTo>
                <a:lnTo>
                  <a:pt x="4680454" y="623882"/>
                </a:lnTo>
                <a:lnTo>
                  <a:pt x="4711156" y="729497"/>
                </a:lnTo>
                <a:lnTo>
                  <a:pt x="4730119" y="783643"/>
                </a:lnTo>
                <a:lnTo>
                  <a:pt x="4747868" y="855783"/>
                </a:lnTo>
                <a:lnTo>
                  <a:pt x="5546965" y="3604653"/>
                </a:lnTo>
                <a:lnTo>
                  <a:pt x="5532560" y="3625615"/>
                </a:lnTo>
                <a:lnTo>
                  <a:pt x="5554463" y="3775601"/>
                </a:lnTo>
                <a:cubicBezTo>
                  <a:pt x="5559475" y="3827175"/>
                  <a:pt x="5562042" y="3879504"/>
                  <a:pt x="5562042" y="3932460"/>
                </a:cubicBezTo>
                <a:cubicBezTo>
                  <a:pt x="5562042" y="4673844"/>
                  <a:pt x="5058847" y="5292401"/>
                  <a:pt x="4389915" y="5435457"/>
                </a:cubicBezTo>
                <a:lnTo>
                  <a:pt x="4276438" y="5453556"/>
                </a:lnTo>
                <a:lnTo>
                  <a:pt x="4273869" y="5457294"/>
                </a:lnTo>
                <a:lnTo>
                  <a:pt x="4253001" y="5457294"/>
                </a:lnTo>
                <a:lnTo>
                  <a:pt x="4244159" y="5458705"/>
                </a:lnTo>
                <a:cubicBezTo>
                  <a:pt x="4194810" y="5463942"/>
                  <a:pt x="4144738" y="5466625"/>
                  <a:pt x="4094067" y="5466625"/>
                </a:cubicBezTo>
                <a:cubicBezTo>
                  <a:pt x="4043396" y="5466625"/>
                  <a:pt x="3993324" y="5463942"/>
                  <a:pt x="3943975" y="5458705"/>
                </a:cubicBezTo>
                <a:lnTo>
                  <a:pt x="3935133" y="5457294"/>
                </a:lnTo>
                <a:lnTo>
                  <a:pt x="1449471" y="5457294"/>
                </a:lnTo>
                <a:lnTo>
                  <a:pt x="1441964" y="5447606"/>
                </a:lnTo>
                <a:lnTo>
                  <a:pt x="1317883" y="5441058"/>
                </a:lnTo>
                <a:cubicBezTo>
                  <a:pt x="577648" y="5362493"/>
                  <a:pt x="0" y="4709153"/>
                  <a:pt x="0" y="3914813"/>
                </a:cubicBezTo>
                <a:cubicBezTo>
                  <a:pt x="0" y="3702989"/>
                  <a:pt x="41077" y="3501192"/>
                  <a:pt x="115361" y="3317647"/>
                </a:cubicBezTo>
                <a:lnTo>
                  <a:pt x="135504" y="3273947"/>
                </a:lnTo>
                <a:lnTo>
                  <a:pt x="765852" y="935297"/>
                </a:lnTo>
                <a:lnTo>
                  <a:pt x="767565" y="933865"/>
                </a:lnTo>
                <a:lnTo>
                  <a:pt x="770849" y="911381"/>
                </a:lnTo>
                <a:cubicBezTo>
                  <a:pt x="870359" y="403158"/>
                  <a:pt x="1300633" y="20854"/>
                  <a:pt x="1816346" y="20854"/>
                </a:cubicBezTo>
                <a:lnTo>
                  <a:pt x="1865071" y="23425"/>
                </a:lnTo>
                <a:lnTo>
                  <a:pt x="3686308" y="1299"/>
                </a:lnTo>
                <a:close/>
              </a:path>
            </a:pathLst>
          </a:cu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C0C4D1A-545A-7E7F-708C-B06CE440DC9C}"/>
              </a:ext>
            </a:extLst>
          </p:cNvPr>
          <p:cNvSpPr/>
          <p:nvPr/>
        </p:nvSpPr>
        <p:spPr>
          <a:xfrm rot="15174491">
            <a:off x="8878360" y="5143615"/>
            <a:ext cx="1000560" cy="964747"/>
          </a:xfrm>
          <a:custGeom>
            <a:avLst/>
            <a:gdLst>
              <a:gd name="connsiteX0" fmla="*/ 3710918 w 5562042"/>
              <a:gd name="connsiteY0" fmla="*/ 0 h 5466625"/>
              <a:gd name="connsiteX1" fmla="*/ 3726318 w 5562042"/>
              <a:gd name="connsiteY1" fmla="*/ 813 h 5466625"/>
              <a:gd name="connsiteX2" fmla="*/ 3741107 w 5562042"/>
              <a:gd name="connsiteY2" fmla="*/ 633 h 5466625"/>
              <a:gd name="connsiteX3" fmla="*/ 3742671 w 5562042"/>
              <a:gd name="connsiteY3" fmla="*/ 1676 h 5466625"/>
              <a:gd name="connsiteX4" fmla="*/ 3820031 w 5562042"/>
              <a:gd name="connsiteY4" fmla="*/ 5758 h 5466625"/>
              <a:gd name="connsiteX5" fmla="*/ 4649295 w 5562042"/>
              <a:gd name="connsiteY5" fmla="*/ 583681 h 5466625"/>
              <a:gd name="connsiteX6" fmla="*/ 4664207 w 5562042"/>
              <a:gd name="connsiteY6" fmla="*/ 616033 h 5466625"/>
              <a:gd name="connsiteX7" fmla="*/ 4680240 w 5562042"/>
              <a:gd name="connsiteY7" fmla="*/ 626722 h 5466625"/>
              <a:gd name="connsiteX8" fmla="*/ 4680454 w 5562042"/>
              <a:gd name="connsiteY8" fmla="*/ 623882 h 5466625"/>
              <a:gd name="connsiteX9" fmla="*/ 4711156 w 5562042"/>
              <a:gd name="connsiteY9" fmla="*/ 729497 h 5466625"/>
              <a:gd name="connsiteX10" fmla="*/ 4730119 w 5562042"/>
              <a:gd name="connsiteY10" fmla="*/ 783643 h 5466625"/>
              <a:gd name="connsiteX11" fmla="*/ 4747868 w 5562042"/>
              <a:gd name="connsiteY11" fmla="*/ 855783 h 5466625"/>
              <a:gd name="connsiteX12" fmla="*/ 5546965 w 5562042"/>
              <a:gd name="connsiteY12" fmla="*/ 3604653 h 5466625"/>
              <a:gd name="connsiteX13" fmla="*/ 5532560 w 5562042"/>
              <a:gd name="connsiteY13" fmla="*/ 3625615 h 5466625"/>
              <a:gd name="connsiteX14" fmla="*/ 5554463 w 5562042"/>
              <a:gd name="connsiteY14" fmla="*/ 3775601 h 5466625"/>
              <a:gd name="connsiteX15" fmla="*/ 5562042 w 5562042"/>
              <a:gd name="connsiteY15" fmla="*/ 3932460 h 5466625"/>
              <a:gd name="connsiteX16" fmla="*/ 4389915 w 5562042"/>
              <a:gd name="connsiteY16" fmla="*/ 5435457 h 5466625"/>
              <a:gd name="connsiteX17" fmla="*/ 4276438 w 5562042"/>
              <a:gd name="connsiteY17" fmla="*/ 5453556 h 5466625"/>
              <a:gd name="connsiteX18" fmla="*/ 4273869 w 5562042"/>
              <a:gd name="connsiteY18" fmla="*/ 5457294 h 5466625"/>
              <a:gd name="connsiteX19" fmla="*/ 4253001 w 5562042"/>
              <a:gd name="connsiteY19" fmla="*/ 5457294 h 5466625"/>
              <a:gd name="connsiteX20" fmla="*/ 4244159 w 5562042"/>
              <a:gd name="connsiteY20" fmla="*/ 5458705 h 5466625"/>
              <a:gd name="connsiteX21" fmla="*/ 4094067 w 5562042"/>
              <a:gd name="connsiteY21" fmla="*/ 5466625 h 5466625"/>
              <a:gd name="connsiteX22" fmla="*/ 3943975 w 5562042"/>
              <a:gd name="connsiteY22" fmla="*/ 5458705 h 5466625"/>
              <a:gd name="connsiteX23" fmla="*/ 3935133 w 5562042"/>
              <a:gd name="connsiteY23" fmla="*/ 5457294 h 5466625"/>
              <a:gd name="connsiteX24" fmla="*/ 1449471 w 5562042"/>
              <a:gd name="connsiteY24" fmla="*/ 5457294 h 5466625"/>
              <a:gd name="connsiteX25" fmla="*/ 1441964 w 5562042"/>
              <a:gd name="connsiteY25" fmla="*/ 5447606 h 5466625"/>
              <a:gd name="connsiteX26" fmla="*/ 1317883 w 5562042"/>
              <a:gd name="connsiteY26" fmla="*/ 5441058 h 5466625"/>
              <a:gd name="connsiteX27" fmla="*/ 0 w 5562042"/>
              <a:gd name="connsiteY27" fmla="*/ 3914813 h 5466625"/>
              <a:gd name="connsiteX28" fmla="*/ 115361 w 5562042"/>
              <a:gd name="connsiteY28" fmla="*/ 3317647 h 5466625"/>
              <a:gd name="connsiteX29" fmla="*/ 135504 w 5562042"/>
              <a:gd name="connsiteY29" fmla="*/ 3273947 h 5466625"/>
              <a:gd name="connsiteX30" fmla="*/ 765852 w 5562042"/>
              <a:gd name="connsiteY30" fmla="*/ 935297 h 5466625"/>
              <a:gd name="connsiteX31" fmla="*/ 767565 w 5562042"/>
              <a:gd name="connsiteY31" fmla="*/ 933865 h 5466625"/>
              <a:gd name="connsiteX32" fmla="*/ 770849 w 5562042"/>
              <a:gd name="connsiteY32" fmla="*/ 911381 h 5466625"/>
              <a:gd name="connsiteX33" fmla="*/ 1816346 w 5562042"/>
              <a:gd name="connsiteY33" fmla="*/ 20854 h 5466625"/>
              <a:gd name="connsiteX34" fmla="*/ 1865071 w 5562042"/>
              <a:gd name="connsiteY34" fmla="*/ 23425 h 5466625"/>
              <a:gd name="connsiteX35" fmla="*/ 3686308 w 5562042"/>
              <a:gd name="connsiteY35" fmla="*/ 1299 h 546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62042" h="5466625">
                <a:moveTo>
                  <a:pt x="3710918" y="0"/>
                </a:moveTo>
                <a:lnTo>
                  <a:pt x="3726318" y="813"/>
                </a:lnTo>
                <a:lnTo>
                  <a:pt x="3741107" y="633"/>
                </a:lnTo>
                <a:lnTo>
                  <a:pt x="3742671" y="1676"/>
                </a:lnTo>
                <a:lnTo>
                  <a:pt x="3820031" y="5758"/>
                </a:lnTo>
                <a:cubicBezTo>
                  <a:pt x="4178786" y="43835"/>
                  <a:pt x="4485008" y="267620"/>
                  <a:pt x="4649295" y="583681"/>
                </a:cubicBezTo>
                <a:lnTo>
                  <a:pt x="4664207" y="616033"/>
                </a:lnTo>
                <a:lnTo>
                  <a:pt x="4680240" y="626722"/>
                </a:lnTo>
                <a:lnTo>
                  <a:pt x="4680454" y="623882"/>
                </a:lnTo>
                <a:lnTo>
                  <a:pt x="4711156" y="729497"/>
                </a:lnTo>
                <a:lnTo>
                  <a:pt x="4730119" y="783643"/>
                </a:lnTo>
                <a:lnTo>
                  <a:pt x="4747868" y="855783"/>
                </a:lnTo>
                <a:lnTo>
                  <a:pt x="5546965" y="3604653"/>
                </a:lnTo>
                <a:lnTo>
                  <a:pt x="5532560" y="3625615"/>
                </a:lnTo>
                <a:lnTo>
                  <a:pt x="5554463" y="3775601"/>
                </a:lnTo>
                <a:cubicBezTo>
                  <a:pt x="5559475" y="3827175"/>
                  <a:pt x="5562042" y="3879504"/>
                  <a:pt x="5562042" y="3932460"/>
                </a:cubicBezTo>
                <a:cubicBezTo>
                  <a:pt x="5562042" y="4673844"/>
                  <a:pt x="5058847" y="5292401"/>
                  <a:pt x="4389915" y="5435457"/>
                </a:cubicBezTo>
                <a:lnTo>
                  <a:pt x="4276438" y="5453556"/>
                </a:lnTo>
                <a:lnTo>
                  <a:pt x="4273869" y="5457294"/>
                </a:lnTo>
                <a:lnTo>
                  <a:pt x="4253001" y="5457294"/>
                </a:lnTo>
                <a:lnTo>
                  <a:pt x="4244159" y="5458705"/>
                </a:lnTo>
                <a:cubicBezTo>
                  <a:pt x="4194810" y="5463942"/>
                  <a:pt x="4144738" y="5466625"/>
                  <a:pt x="4094067" y="5466625"/>
                </a:cubicBezTo>
                <a:cubicBezTo>
                  <a:pt x="4043396" y="5466625"/>
                  <a:pt x="3993324" y="5463942"/>
                  <a:pt x="3943975" y="5458705"/>
                </a:cubicBezTo>
                <a:lnTo>
                  <a:pt x="3935133" y="5457294"/>
                </a:lnTo>
                <a:lnTo>
                  <a:pt x="1449471" y="5457294"/>
                </a:lnTo>
                <a:lnTo>
                  <a:pt x="1441964" y="5447606"/>
                </a:lnTo>
                <a:lnTo>
                  <a:pt x="1317883" y="5441058"/>
                </a:lnTo>
                <a:cubicBezTo>
                  <a:pt x="577648" y="5362493"/>
                  <a:pt x="0" y="4709153"/>
                  <a:pt x="0" y="3914813"/>
                </a:cubicBezTo>
                <a:cubicBezTo>
                  <a:pt x="0" y="3702989"/>
                  <a:pt x="41077" y="3501192"/>
                  <a:pt x="115361" y="3317647"/>
                </a:cubicBezTo>
                <a:lnTo>
                  <a:pt x="135504" y="3273947"/>
                </a:lnTo>
                <a:lnTo>
                  <a:pt x="765852" y="935297"/>
                </a:lnTo>
                <a:lnTo>
                  <a:pt x="767565" y="933865"/>
                </a:lnTo>
                <a:lnTo>
                  <a:pt x="770849" y="911381"/>
                </a:lnTo>
                <a:cubicBezTo>
                  <a:pt x="870359" y="403158"/>
                  <a:pt x="1300633" y="20854"/>
                  <a:pt x="1816346" y="20854"/>
                </a:cubicBezTo>
                <a:lnTo>
                  <a:pt x="1865071" y="23425"/>
                </a:lnTo>
                <a:lnTo>
                  <a:pt x="3686308" y="1299"/>
                </a:lnTo>
                <a:close/>
              </a:path>
            </a:pathLst>
          </a:cu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E53AABF3-532D-6A0F-E7D6-391F20F4C823}"/>
              </a:ext>
            </a:extLst>
          </p:cNvPr>
          <p:cNvSpPr/>
          <p:nvPr/>
        </p:nvSpPr>
        <p:spPr>
          <a:xfrm rot="10470041">
            <a:off x="6840376" y="4812558"/>
            <a:ext cx="945408" cy="911569"/>
          </a:xfrm>
          <a:custGeom>
            <a:avLst/>
            <a:gdLst>
              <a:gd name="connsiteX0" fmla="*/ 3710918 w 5562042"/>
              <a:gd name="connsiteY0" fmla="*/ 0 h 5466625"/>
              <a:gd name="connsiteX1" fmla="*/ 3726318 w 5562042"/>
              <a:gd name="connsiteY1" fmla="*/ 813 h 5466625"/>
              <a:gd name="connsiteX2" fmla="*/ 3741107 w 5562042"/>
              <a:gd name="connsiteY2" fmla="*/ 633 h 5466625"/>
              <a:gd name="connsiteX3" fmla="*/ 3742671 w 5562042"/>
              <a:gd name="connsiteY3" fmla="*/ 1676 h 5466625"/>
              <a:gd name="connsiteX4" fmla="*/ 3820031 w 5562042"/>
              <a:gd name="connsiteY4" fmla="*/ 5758 h 5466625"/>
              <a:gd name="connsiteX5" fmla="*/ 4649295 w 5562042"/>
              <a:gd name="connsiteY5" fmla="*/ 583681 h 5466625"/>
              <a:gd name="connsiteX6" fmla="*/ 4664207 w 5562042"/>
              <a:gd name="connsiteY6" fmla="*/ 616033 h 5466625"/>
              <a:gd name="connsiteX7" fmla="*/ 4680240 w 5562042"/>
              <a:gd name="connsiteY7" fmla="*/ 626722 h 5466625"/>
              <a:gd name="connsiteX8" fmla="*/ 4680454 w 5562042"/>
              <a:gd name="connsiteY8" fmla="*/ 623882 h 5466625"/>
              <a:gd name="connsiteX9" fmla="*/ 4711156 w 5562042"/>
              <a:gd name="connsiteY9" fmla="*/ 729497 h 5466625"/>
              <a:gd name="connsiteX10" fmla="*/ 4730119 w 5562042"/>
              <a:gd name="connsiteY10" fmla="*/ 783643 h 5466625"/>
              <a:gd name="connsiteX11" fmla="*/ 4747868 w 5562042"/>
              <a:gd name="connsiteY11" fmla="*/ 855783 h 5466625"/>
              <a:gd name="connsiteX12" fmla="*/ 5546965 w 5562042"/>
              <a:gd name="connsiteY12" fmla="*/ 3604653 h 5466625"/>
              <a:gd name="connsiteX13" fmla="*/ 5532560 w 5562042"/>
              <a:gd name="connsiteY13" fmla="*/ 3625615 h 5466625"/>
              <a:gd name="connsiteX14" fmla="*/ 5554463 w 5562042"/>
              <a:gd name="connsiteY14" fmla="*/ 3775601 h 5466625"/>
              <a:gd name="connsiteX15" fmla="*/ 5562042 w 5562042"/>
              <a:gd name="connsiteY15" fmla="*/ 3932460 h 5466625"/>
              <a:gd name="connsiteX16" fmla="*/ 4389915 w 5562042"/>
              <a:gd name="connsiteY16" fmla="*/ 5435457 h 5466625"/>
              <a:gd name="connsiteX17" fmla="*/ 4276438 w 5562042"/>
              <a:gd name="connsiteY17" fmla="*/ 5453556 h 5466625"/>
              <a:gd name="connsiteX18" fmla="*/ 4273869 w 5562042"/>
              <a:gd name="connsiteY18" fmla="*/ 5457294 h 5466625"/>
              <a:gd name="connsiteX19" fmla="*/ 4253001 w 5562042"/>
              <a:gd name="connsiteY19" fmla="*/ 5457294 h 5466625"/>
              <a:gd name="connsiteX20" fmla="*/ 4244159 w 5562042"/>
              <a:gd name="connsiteY20" fmla="*/ 5458705 h 5466625"/>
              <a:gd name="connsiteX21" fmla="*/ 4094067 w 5562042"/>
              <a:gd name="connsiteY21" fmla="*/ 5466625 h 5466625"/>
              <a:gd name="connsiteX22" fmla="*/ 3943975 w 5562042"/>
              <a:gd name="connsiteY22" fmla="*/ 5458705 h 5466625"/>
              <a:gd name="connsiteX23" fmla="*/ 3935133 w 5562042"/>
              <a:gd name="connsiteY23" fmla="*/ 5457294 h 5466625"/>
              <a:gd name="connsiteX24" fmla="*/ 1449471 w 5562042"/>
              <a:gd name="connsiteY24" fmla="*/ 5457294 h 5466625"/>
              <a:gd name="connsiteX25" fmla="*/ 1441964 w 5562042"/>
              <a:gd name="connsiteY25" fmla="*/ 5447606 h 5466625"/>
              <a:gd name="connsiteX26" fmla="*/ 1317883 w 5562042"/>
              <a:gd name="connsiteY26" fmla="*/ 5441058 h 5466625"/>
              <a:gd name="connsiteX27" fmla="*/ 0 w 5562042"/>
              <a:gd name="connsiteY27" fmla="*/ 3914813 h 5466625"/>
              <a:gd name="connsiteX28" fmla="*/ 115361 w 5562042"/>
              <a:gd name="connsiteY28" fmla="*/ 3317647 h 5466625"/>
              <a:gd name="connsiteX29" fmla="*/ 135504 w 5562042"/>
              <a:gd name="connsiteY29" fmla="*/ 3273947 h 5466625"/>
              <a:gd name="connsiteX30" fmla="*/ 765852 w 5562042"/>
              <a:gd name="connsiteY30" fmla="*/ 935297 h 5466625"/>
              <a:gd name="connsiteX31" fmla="*/ 767565 w 5562042"/>
              <a:gd name="connsiteY31" fmla="*/ 933865 h 5466625"/>
              <a:gd name="connsiteX32" fmla="*/ 770849 w 5562042"/>
              <a:gd name="connsiteY32" fmla="*/ 911381 h 5466625"/>
              <a:gd name="connsiteX33" fmla="*/ 1816346 w 5562042"/>
              <a:gd name="connsiteY33" fmla="*/ 20854 h 5466625"/>
              <a:gd name="connsiteX34" fmla="*/ 1865071 w 5562042"/>
              <a:gd name="connsiteY34" fmla="*/ 23425 h 5466625"/>
              <a:gd name="connsiteX35" fmla="*/ 3686308 w 5562042"/>
              <a:gd name="connsiteY35" fmla="*/ 1299 h 546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62042" h="5466625">
                <a:moveTo>
                  <a:pt x="3710918" y="0"/>
                </a:moveTo>
                <a:lnTo>
                  <a:pt x="3726318" y="813"/>
                </a:lnTo>
                <a:lnTo>
                  <a:pt x="3741107" y="633"/>
                </a:lnTo>
                <a:lnTo>
                  <a:pt x="3742671" y="1676"/>
                </a:lnTo>
                <a:lnTo>
                  <a:pt x="3820031" y="5758"/>
                </a:lnTo>
                <a:cubicBezTo>
                  <a:pt x="4178786" y="43835"/>
                  <a:pt x="4485008" y="267620"/>
                  <a:pt x="4649295" y="583681"/>
                </a:cubicBezTo>
                <a:lnTo>
                  <a:pt x="4664207" y="616033"/>
                </a:lnTo>
                <a:lnTo>
                  <a:pt x="4680240" y="626722"/>
                </a:lnTo>
                <a:lnTo>
                  <a:pt x="4680454" y="623882"/>
                </a:lnTo>
                <a:lnTo>
                  <a:pt x="4711156" y="729497"/>
                </a:lnTo>
                <a:lnTo>
                  <a:pt x="4730119" y="783643"/>
                </a:lnTo>
                <a:lnTo>
                  <a:pt x="4747868" y="855783"/>
                </a:lnTo>
                <a:lnTo>
                  <a:pt x="5546965" y="3604653"/>
                </a:lnTo>
                <a:lnTo>
                  <a:pt x="5532560" y="3625615"/>
                </a:lnTo>
                <a:lnTo>
                  <a:pt x="5554463" y="3775601"/>
                </a:lnTo>
                <a:cubicBezTo>
                  <a:pt x="5559475" y="3827175"/>
                  <a:pt x="5562042" y="3879504"/>
                  <a:pt x="5562042" y="3932460"/>
                </a:cubicBezTo>
                <a:cubicBezTo>
                  <a:pt x="5562042" y="4673844"/>
                  <a:pt x="5058847" y="5292401"/>
                  <a:pt x="4389915" y="5435457"/>
                </a:cubicBezTo>
                <a:lnTo>
                  <a:pt x="4276438" y="5453556"/>
                </a:lnTo>
                <a:lnTo>
                  <a:pt x="4273869" y="5457294"/>
                </a:lnTo>
                <a:lnTo>
                  <a:pt x="4253001" y="5457294"/>
                </a:lnTo>
                <a:lnTo>
                  <a:pt x="4244159" y="5458705"/>
                </a:lnTo>
                <a:cubicBezTo>
                  <a:pt x="4194810" y="5463942"/>
                  <a:pt x="4144738" y="5466625"/>
                  <a:pt x="4094067" y="5466625"/>
                </a:cubicBezTo>
                <a:cubicBezTo>
                  <a:pt x="4043396" y="5466625"/>
                  <a:pt x="3993324" y="5463942"/>
                  <a:pt x="3943975" y="5458705"/>
                </a:cubicBezTo>
                <a:lnTo>
                  <a:pt x="3935133" y="5457294"/>
                </a:lnTo>
                <a:lnTo>
                  <a:pt x="1449471" y="5457294"/>
                </a:lnTo>
                <a:lnTo>
                  <a:pt x="1441964" y="5447606"/>
                </a:lnTo>
                <a:lnTo>
                  <a:pt x="1317883" y="5441058"/>
                </a:lnTo>
                <a:cubicBezTo>
                  <a:pt x="577648" y="5362493"/>
                  <a:pt x="0" y="4709153"/>
                  <a:pt x="0" y="3914813"/>
                </a:cubicBezTo>
                <a:cubicBezTo>
                  <a:pt x="0" y="3702989"/>
                  <a:pt x="41077" y="3501192"/>
                  <a:pt x="115361" y="3317647"/>
                </a:cubicBezTo>
                <a:lnTo>
                  <a:pt x="135504" y="3273947"/>
                </a:lnTo>
                <a:lnTo>
                  <a:pt x="765852" y="935297"/>
                </a:lnTo>
                <a:lnTo>
                  <a:pt x="767565" y="933865"/>
                </a:lnTo>
                <a:lnTo>
                  <a:pt x="770849" y="911381"/>
                </a:lnTo>
                <a:cubicBezTo>
                  <a:pt x="870359" y="403158"/>
                  <a:pt x="1300633" y="20854"/>
                  <a:pt x="1816346" y="20854"/>
                </a:cubicBezTo>
                <a:lnTo>
                  <a:pt x="1865071" y="23425"/>
                </a:lnTo>
                <a:lnTo>
                  <a:pt x="3686308" y="1299"/>
                </a:lnTo>
                <a:close/>
              </a:path>
            </a:pathLst>
          </a:cu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2627FA9-FF65-B181-642F-B417BAC60D9E}"/>
              </a:ext>
            </a:extLst>
          </p:cNvPr>
          <p:cNvSpPr/>
          <p:nvPr/>
        </p:nvSpPr>
        <p:spPr>
          <a:xfrm rot="12814564">
            <a:off x="7862916" y="5328757"/>
            <a:ext cx="1126095" cy="911569"/>
          </a:xfrm>
          <a:custGeom>
            <a:avLst/>
            <a:gdLst>
              <a:gd name="connsiteX0" fmla="*/ 3710918 w 5562042"/>
              <a:gd name="connsiteY0" fmla="*/ 0 h 5466625"/>
              <a:gd name="connsiteX1" fmla="*/ 3726318 w 5562042"/>
              <a:gd name="connsiteY1" fmla="*/ 813 h 5466625"/>
              <a:gd name="connsiteX2" fmla="*/ 3741107 w 5562042"/>
              <a:gd name="connsiteY2" fmla="*/ 633 h 5466625"/>
              <a:gd name="connsiteX3" fmla="*/ 3742671 w 5562042"/>
              <a:gd name="connsiteY3" fmla="*/ 1676 h 5466625"/>
              <a:gd name="connsiteX4" fmla="*/ 3820031 w 5562042"/>
              <a:gd name="connsiteY4" fmla="*/ 5758 h 5466625"/>
              <a:gd name="connsiteX5" fmla="*/ 4649295 w 5562042"/>
              <a:gd name="connsiteY5" fmla="*/ 583681 h 5466625"/>
              <a:gd name="connsiteX6" fmla="*/ 4664207 w 5562042"/>
              <a:gd name="connsiteY6" fmla="*/ 616033 h 5466625"/>
              <a:gd name="connsiteX7" fmla="*/ 4680240 w 5562042"/>
              <a:gd name="connsiteY7" fmla="*/ 626722 h 5466625"/>
              <a:gd name="connsiteX8" fmla="*/ 4680454 w 5562042"/>
              <a:gd name="connsiteY8" fmla="*/ 623882 h 5466625"/>
              <a:gd name="connsiteX9" fmla="*/ 4711156 w 5562042"/>
              <a:gd name="connsiteY9" fmla="*/ 729497 h 5466625"/>
              <a:gd name="connsiteX10" fmla="*/ 4730119 w 5562042"/>
              <a:gd name="connsiteY10" fmla="*/ 783643 h 5466625"/>
              <a:gd name="connsiteX11" fmla="*/ 4747868 w 5562042"/>
              <a:gd name="connsiteY11" fmla="*/ 855783 h 5466625"/>
              <a:gd name="connsiteX12" fmla="*/ 5546965 w 5562042"/>
              <a:gd name="connsiteY12" fmla="*/ 3604653 h 5466625"/>
              <a:gd name="connsiteX13" fmla="*/ 5532560 w 5562042"/>
              <a:gd name="connsiteY13" fmla="*/ 3625615 h 5466625"/>
              <a:gd name="connsiteX14" fmla="*/ 5554463 w 5562042"/>
              <a:gd name="connsiteY14" fmla="*/ 3775601 h 5466625"/>
              <a:gd name="connsiteX15" fmla="*/ 5562042 w 5562042"/>
              <a:gd name="connsiteY15" fmla="*/ 3932460 h 5466625"/>
              <a:gd name="connsiteX16" fmla="*/ 4389915 w 5562042"/>
              <a:gd name="connsiteY16" fmla="*/ 5435457 h 5466625"/>
              <a:gd name="connsiteX17" fmla="*/ 4276438 w 5562042"/>
              <a:gd name="connsiteY17" fmla="*/ 5453556 h 5466625"/>
              <a:gd name="connsiteX18" fmla="*/ 4273869 w 5562042"/>
              <a:gd name="connsiteY18" fmla="*/ 5457294 h 5466625"/>
              <a:gd name="connsiteX19" fmla="*/ 4253001 w 5562042"/>
              <a:gd name="connsiteY19" fmla="*/ 5457294 h 5466625"/>
              <a:gd name="connsiteX20" fmla="*/ 4244159 w 5562042"/>
              <a:gd name="connsiteY20" fmla="*/ 5458705 h 5466625"/>
              <a:gd name="connsiteX21" fmla="*/ 4094067 w 5562042"/>
              <a:gd name="connsiteY21" fmla="*/ 5466625 h 5466625"/>
              <a:gd name="connsiteX22" fmla="*/ 3943975 w 5562042"/>
              <a:gd name="connsiteY22" fmla="*/ 5458705 h 5466625"/>
              <a:gd name="connsiteX23" fmla="*/ 3935133 w 5562042"/>
              <a:gd name="connsiteY23" fmla="*/ 5457294 h 5466625"/>
              <a:gd name="connsiteX24" fmla="*/ 1449471 w 5562042"/>
              <a:gd name="connsiteY24" fmla="*/ 5457294 h 5466625"/>
              <a:gd name="connsiteX25" fmla="*/ 1441964 w 5562042"/>
              <a:gd name="connsiteY25" fmla="*/ 5447606 h 5466625"/>
              <a:gd name="connsiteX26" fmla="*/ 1317883 w 5562042"/>
              <a:gd name="connsiteY26" fmla="*/ 5441058 h 5466625"/>
              <a:gd name="connsiteX27" fmla="*/ 0 w 5562042"/>
              <a:gd name="connsiteY27" fmla="*/ 3914813 h 5466625"/>
              <a:gd name="connsiteX28" fmla="*/ 115361 w 5562042"/>
              <a:gd name="connsiteY28" fmla="*/ 3317647 h 5466625"/>
              <a:gd name="connsiteX29" fmla="*/ 135504 w 5562042"/>
              <a:gd name="connsiteY29" fmla="*/ 3273947 h 5466625"/>
              <a:gd name="connsiteX30" fmla="*/ 765852 w 5562042"/>
              <a:gd name="connsiteY30" fmla="*/ 935297 h 5466625"/>
              <a:gd name="connsiteX31" fmla="*/ 767565 w 5562042"/>
              <a:gd name="connsiteY31" fmla="*/ 933865 h 5466625"/>
              <a:gd name="connsiteX32" fmla="*/ 770849 w 5562042"/>
              <a:gd name="connsiteY32" fmla="*/ 911381 h 5466625"/>
              <a:gd name="connsiteX33" fmla="*/ 1816346 w 5562042"/>
              <a:gd name="connsiteY33" fmla="*/ 20854 h 5466625"/>
              <a:gd name="connsiteX34" fmla="*/ 1865071 w 5562042"/>
              <a:gd name="connsiteY34" fmla="*/ 23425 h 5466625"/>
              <a:gd name="connsiteX35" fmla="*/ 3686308 w 5562042"/>
              <a:gd name="connsiteY35" fmla="*/ 1299 h 546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62042" h="5466625">
                <a:moveTo>
                  <a:pt x="3710918" y="0"/>
                </a:moveTo>
                <a:lnTo>
                  <a:pt x="3726318" y="813"/>
                </a:lnTo>
                <a:lnTo>
                  <a:pt x="3741107" y="633"/>
                </a:lnTo>
                <a:lnTo>
                  <a:pt x="3742671" y="1676"/>
                </a:lnTo>
                <a:lnTo>
                  <a:pt x="3820031" y="5758"/>
                </a:lnTo>
                <a:cubicBezTo>
                  <a:pt x="4178786" y="43835"/>
                  <a:pt x="4485008" y="267620"/>
                  <a:pt x="4649295" y="583681"/>
                </a:cubicBezTo>
                <a:lnTo>
                  <a:pt x="4664207" y="616033"/>
                </a:lnTo>
                <a:lnTo>
                  <a:pt x="4680240" y="626722"/>
                </a:lnTo>
                <a:lnTo>
                  <a:pt x="4680454" y="623882"/>
                </a:lnTo>
                <a:lnTo>
                  <a:pt x="4711156" y="729497"/>
                </a:lnTo>
                <a:lnTo>
                  <a:pt x="4730119" y="783643"/>
                </a:lnTo>
                <a:lnTo>
                  <a:pt x="4747868" y="855783"/>
                </a:lnTo>
                <a:lnTo>
                  <a:pt x="5546965" y="3604653"/>
                </a:lnTo>
                <a:lnTo>
                  <a:pt x="5532560" y="3625615"/>
                </a:lnTo>
                <a:lnTo>
                  <a:pt x="5554463" y="3775601"/>
                </a:lnTo>
                <a:cubicBezTo>
                  <a:pt x="5559475" y="3827175"/>
                  <a:pt x="5562042" y="3879504"/>
                  <a:pt x="5562042" y="3932460"/>
                </a:cubicBezTo>
                <a:cubicBezTo>
                  <a:pt x="5562042" y="4673844"/>
                  <a:pt x="5058847" y="5292401"/>
                  <a:pt x="4389915" y="5435457"/>
                </a:cubicBezTo>
                <a:lnTo>
                  <a:pt x="4276438" y="5453556"/>
                </a:lnTo>
                <a:lnTo>
                  <a:pt x="4273869" y="5457294"/>
                </a:lnTo>
                <a:lnTo>
                  <a:pt x="4253001" y="5457294"/>
                </a:lnTo>
                <a:lnTo>
                  <a:pt x="4244159" y="5458705"/>
                </a:lnTo>
                <a:cubicBezTo>
                  <a:pt x="4194810" y="5463942"/>
                  <a:pt x="4144738" y="5466625"/>
                  <a:pt x="4094067" y="5466625"/>
                </a:cubicBezTo>
                <a:cubicBezTo>
                  <a:pt x="4043396" y="5466625"/>
                  <a:pt x="3993324" y="5463942"/>
                  <a:pt x="3943975" y="5458705"/>
                </a:cubicBezTo>
                <a:lnTo>
                  <a:pt x="3935133" y="5457294"/>
                </a:lnTo>
                <a:lnTo>
                  <a:pt x="1449471" y="5457294"/>
                </a:lnTo>
                <a:lnTo>
                  <a:pt x="1441964" y="5447606"/>
                </a:lnTo>
                <a:lnTo>
                  <a:pt x="1317883" y="5441058"/>
                </a:lnTo>
                <a:cubicBezTo>
                  <a:pt x="577648" y="5362493"/>
                  <a:pt x="0" y="4709153"/>
                  <a:pt x="0" y="3914813"/>
                </a:cubicBezTo>
                <a:cubicBezTo>
                  <a:pt x="0" y="3702989"/>
                  <a:pt x="41077" y="3501192"/>
                  <a:pt x="115361" y="3317647"/>
                </a:cubicBezTo>
                <a:lnTo>
                  <a:pt x="135504" y="3273947"/>
                </a:lnTo>
                <a:lnTo>
                  <a:pt x="765852" y="935297"/>
                </a:lnTo>
                <a:lnTo>
                  <a:pt x="767565" y="933865"/>
                </a:lnTo>
                <a:lnTo>
                  <a:pt x="770849" y="911381"/>
                </a:lnTo>
                <a:cubicBezTo>
                  <a:pt x="870359" y="403158"/>
                  <a:pt x="1300633" y="20854"/>
                  <a:pt x="1816346" y="20854"/>
                </a:cubicBezTo>
                <a:lnTo>
                  <a:pt x="1865071" y="23425"/>
                </a:lnTo>
                <a:lnTo>
                  <a:pt x="3686308" y="1299"/>
                </a:lnTo>
                <a:close/>
              </a:path>
            </a:pathLst>
          </a:cu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8DB172DC-D23C-463F-2061-5A66B8428D51}"/>
              </a:ext>
            </a:extLst>
          </p:cNvPr>
          <p:cNvSpPr/>
          <p:nvPr/>
        </p:nvSpPr>
        <p:spPr>
          <a:xfrm>
            <a:off x="5726904" y="5218511"/>
            <a:ext cx="842087" cy="842088"/>
          </a:xfrm>
          <a:prstGeom prst="roundRect">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C75A3F15-29C0-B8D4-AD61-31C97B9ED18C}"/>
              </a:ext>
            </a:extLst>
          </p:cNvPr>
          <p:cNvSpPr/>
          <p:nvPr/>
        </p:nvSpPr>
        <p:spPr>
          <a:xfrm>
            <a:off x="7014123" y="5327333"/>
            <a:ext cx="842087" cy="842088"/>
          </a:xfrm>
          <a:prstGeom prst="roundRect">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F6E46D4-651B-6621-7C01-48432BDC069E}"/>
              </a:ext>
            </a:extLst>
          </p:cNvPr>
          <p:cNvSpPr/>
          <p:nvPr/>
        </p:nvSpPr>
        <p:spPr>
          <a:xfrm rot="13159927">
            <a:off x="7383506" y="4943653"/>
            <a:ext cx="945408" cy="911569"/>
          </a:xfrm>
          <a:custGeom>
            <a:avLst/>
            <a:gdLst>
              <a:gd name="connsiteX0" fmla="*/ 3710918 w 5562042"/>
              <a:gd name="connsiteY0" fmla="*/ 0 h 5466625"/>
              <a:gd name="connsiteX1" fmla="*/ 3726318 w 5562042"/>
              <a:gd name="connsiteY1" fmla="*/ 813 h 5466625"/>
              <a:gd name="connsiteX2" fmla="*/ 3741107 w 5562042"/>
              <a:gd name="connsiteY2" fmla="*/ 633 h 5466625"/>
              <a:gd name="connsiteX3" fmla="*/ 3742671 w 5562042"/>
              <a:gd name="connsiteY3" fmla="*/ 1676 h 5466625"/>
              <a:gd name="connsiteX4" fmla="*/ 3820031 w 5562042"/>
              <a:gd name="connsiteY4" fmla="*/ 5758 h 5466625"/>
              <a:gd name="connsiteX5" fmla="*/ 4649295 w 5562042"/>
              <a:gd name="connsiteY5" fmla="*/ 583681 h 5466625"/>
              <a:gd name="connsiteX6" fmla="*/ 4664207 w 5562042"/>
              <a:gd name="connsiteY6" fmla="*/ 616033 h 5466625"/>
              <a:gd name="connsiteX7" fmla="*/ 4680240 w 5562042"/>
              <a:gd name="connsiteY7" fmla="*/ 626722 h 5466625"/>
              <a:gd name="connsiteX8" fmla="*/ 4680454 w 5562042"/>
              <a:gd name="connsiteY8" fmla="*/ 623882 h 5466625"/>
              <a:gd name="connsiteX9" fmla="*/ 4711156 w 5562042"/>
              <a:gd name="connsiteY9" fmla="*/ 729497 h 5466625"/>
              <a:gd name="connsiteX10" fmla="*/ 4730119 w 5562042"/>
              <a:gd name="connsiteY10" fmla="*/ 783643 h 5466625"/>
              <a:gd name="connsiteX11" fmla="*/ 4747868 w 5562042"/>
              <a:gd name="connsiteY11" fmla="*/ 855783 h 5466625"/>
              <a:gd name="connsiteX12" fmla="*/ 5546965 w 5562042"/>
              <a:gd name="connsiteY12" fmla="*/ 3604653 h 5466625"/>
              <a:gd name="connsiteX13" fmla="*/ 5532560 w 5562042"/>
              <a:gd name="connsiteY13" fmla="*/ 3625615 h 5466625"/>
              <a:gd name="connsiteX14" fmla="*/ 5554463 w 5562042"/>
              <a:gd name="connsiteY14" fmla="*/ 3775601 h 5466625"/>
              <a:gd name="connsiteX15" fmla="*/ 5562042 w 5562042"/>
              <a:gd name="connsiteY15" fmla="*/ 3932460 h 5466625"/>
              <a:gd name="connsiteX16" fmla="*/ 4389915 w 5562042"/>
              <a:gd name="connsiteY16" fmla="*/ 5435457 h 5466625"/>
              <a:gd name="connsiteX17" fmla="*/ 4276438 w 5562042"/>
              <a:gd name="connsiteY17" fmla="*/ 5453556 h 5466625"/>
              <a:gd name="connsiteX18" fmla="*/ 4273869 w 5562042"/>
              <a:gd name="connsiteY18" fmla="*/ 5457294 h 5466625"/>
              <a:gd name="connsiteX19" fmla="*/ 4253001 w 5562042"/>
              <a:gd name="connsiteY19" fmla="*/ 5457294 h 5466625"/>
              <a:gd name="connsiteX20" fmla="*/ 4244159 w 5562042"/>
              <a:gd name="connsiteY20" fmla="*/ 5458705 h 5466625"/>
              <a:gd name="connsiteX21" fmla="*/ 4094067 w 5562042"/>
              <a:gd name="connsiteY21" fmla="*/ 5466625 h 5466625"/>
              <a:gd name="connsiteX22" fmla="*/ 3943975 w 5562042"/>
              <a:gd name="connsiteY22" fmla="*/ 5458705 h 5466625"/>
              <a:gd name="connsiteX23" fmla="*/ 3935133 w 5562042"/>
              <a:gd name="connsiteY23" fmla="*/ 5457294 h 5466625"/>
              <a:gd name="connsiteX24" fmla="*/ 1449471 w 5562042"/>
              <a:gd name="connsiteY24" fmla="*/ 5457294 h 5466625"/>
              <a:gd name="connsiteX25" fmla="*/ 1441964 w 5562042"/>
              <a:gd name="connsiteY25" fmla="*/ 5447606 h 5466625"/>
              <a:gd name="connsiteX26" fmla="*/ 1317883 w 5562042"/>
              <a:gd name="connsiteY26" fmla="*/ 5441058 h 5466625"/>
              <a:gd name="connsiteX27" fmla="*/ 0 w 5562042"/>
              <a:gd name="connsiteY27" fmla="*/ 3914813 h 5466625"/>
              <a:gd name="connsiteX28" fmla="*/ 115361 w 5562042"/>
              <a:gd name="connsiteY28" fmla="*/ 3317647 h 5466625"/>
              <a:gd name="connsiteX29" fmla="*/ 135504 w 5562042"/>
              <a:gd name="connsiteY29" fmla="*/ 3273947 h 5466625"/>
              <a:gd name="connsiteX30" fmla="*/ 765852 w 5562042"/>
              <a:gd name="connsiteY30" fmla="*/ 935297 h 5466625"/>
              <a:gd name="connsiteX31" fmla="*/ 767565 w 5562042"/>
              <a:gd name="connsiteY31" fmla="*/ 933865 h 5466625"/>
              <a:gd name="connsiteX32" fmla="*/ 770849 w 5562042"/>
              <a:gd name="connsiteY32" fmla="*/ 911381 h 5466625"/>
              <a:gd name="connsiteX33" fmla="*/ 1816346 w 5562042"/>
              <a:gd name="connsiteY33" fmla="*/ 20854 h 5466625"/>
              <a:gd name="connsiteX34" fmla="*/ 1865071 w 5562042"/>
              <a:gd name="connsiteY34" fmla="*/ 23425 h 5466625"/>
              <a:gd name="connsiteX35" fmla="*/ 3686308 w 5562042"/>
              <a:gd name="connsiteY35" fmla="*/ 1299 h 546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62042" h="5466625">
                <a:moveTo>
                  <a:pt x="3710918" y="0"/>
                </a:moveTo>
                <a:lnTo>
                  <a:pt x="3726318" y="813"/>
                </a:lnTo>
                <a:lnTo>
                  <a:pt x="3741107" y="633"/>
                </a:lnTo>
                <a:lnTo>
                  <a:pt x="3742671" y="1676"/>
                </a:lnTo>
                <a:lnTo>
                  <a:pt x="3820031" y="5758"/>
                </a:lnTo>
                <a:cubicBezTo>
                  <a:pt x="4178786" y="43835"/>
                  <a:pt x="4485008" y="267620"/>
                  <a:pt x="4649295" y="583681"/>
                </a:cubicBezTo>
                <a:lnTo>
                  <a:pt x="4664207" y="616033"/>
                </a:lnTo>
                <a:lnTo>
                  <a:pt x="4680240" y="626722"/>
                </a:lnTo>
                <a:lnTo>
                  <a:pt x="4680454" y="623882"/>
                </a:lnTo>
                <a:lnTo>
                  <a:pt x="4711156" y="729497"/>
                </a:lnTo>
                <a:lnTo>
                  <a:pt x="4730119" y="783643"/>
                </a:lnTo>
                <a:lnTo>
                  <a:pt x="4747868" y="855783"/>
                </a:lnTo>
                <a:lnTo>
                  <a:pt x="5546965" y="3604653"/>
                </a:lnTo>
                <a:lnTo>
                  <a:pt x="5532560" y="3625615"/>
                </a:lnTo>
                <a:lnTo>
                  <a:pt x="5554463" y="3775601"/>
                </a:lnTo>
                <a:cubicBezTo>
                  <a:pt x="5559475" y="3827175"/>
                  <a:pt x="5562042" y="3879504"/>
                  <a:pt x="5562042" y="3932460"/>
                </a:cubicBezTo>
                <a:cubicBezTo>
                  <a:pt x="5562042" y="4673844"/>
                  <a:pt x="5058847" y="5292401"/>
                  <a:pt x="4389915" y="5435457"/>
                </a:cubicBezTo>
                <a:lnTo>
                  <a:pt x="4276438" y="5453556"/>
                </a:lnTo>
                <a:lnTo>
                  <a:pt x="4273869" y="5457294"/>
                </a:lnTo>
                <a:lnTo>
                  <a:pt x="4253001" y="5457294"/>
                </a:lnTo>
                <a:lnTo>
                  <a:pt x="4244159" y="5458705"/>
                </a:lnTo>
                <a:cubicBezTo>
                  <a:pt x="4194810" y="5463942"/>
                  <a:pt x="4144738" y="5466625"/>
                  <a:pt x="4094067" y="5466625"/>
                </a:cubicBezTo>
                <a:cubicBezTo>
                  <a:pt x="4043396" y="5466625"/>
                  <a:pt x="3993324" y="5463942"/>
                  <a:pt x="3943975" y="5458705"/>
                </a:cubicBezTo>
                <a:lnTo>
                  <a:pt x="3935133" y="5457294"/>
                </a:lnTo>
                <a:lnTo>
                  <a:pt x="1449471" y="5457294"/>
                </a:lnTo>
                <a:lnTo>
                  <a:pt x="1441964" y="5447606"/>
                </a:lnTo>
                <a:lnTo>
                  <a:pt x="1317883" y="5441058"/>
                </a:lnTo>
                <a:cubicBezTo>
                  <a:pt x="577648" y="5362493"/>
                  <a:pt x="0" y="4709153"/>
                  <a:pt x="0" y="3914813"/>
                </a:cubicBezTo>
                <a:cubicBezTo>
                  <a:pt x="0" y="3702989"/>
                  <a:pt x="41077" y="3501192"/>
                  <a:pt x="115361" y="3317647"/>
                </a:cubicBezTo>
                <a:lnTo>
                  <a:pt x="135504" y="3273947"/>
                </a:lnTo>
                <a:lnTo>
                  <a:pt x="765852" y="935297"/>
                </a:lnTo>
                <a:lnTo>
                  <a:pt x="767565" y="933865"/>
                </a:lnTo>
                <a:lnTo>
                  <a:pt x="770849" y="911381"/>
                </a:lnTo>
                <a:cubicBezTo>
                  <a:pt x="870359" y="403158"/>
                  <a:pt x="1300633" y="20854"/>
                  <a:pt x="1816346" y="20854"/>
                </a:cubicBezTo>
                <a:lnTo>
                  <a:pt x="1865071" y="23425"/>
                </a:lnTo>
                <a:lnTo>
                  <a:pt x="3686308" y="1299"/>
                </a:lnTo>
                <a:close/>
              </a:path>
            </a:pathLst>
          </a:cu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61B63B7-AD06-BE3D-7D42-29E73AC86D8F}"/>
              </a:ext>
            </a:extLst>
          </p:cNvPr>
          <p:cNvSpPr/>
          <p:nvPr/>
        </p:nvSpPr>
        <p:spPr>
          <a:xfrm rot="8455477">
            <a:off x="6149744" y="4948159"/>
            <a:ext cx="945408" cy="911569"/>
          </a:xfrm>
          <a:custGeom>
            <a:avLst/>
            <a:gdLst>
              <a:gd name="connsiteX0" fmla="*/ 3710918 w 5562042"/>
              <a:gd name="connsiteY0" fmla="*/ 0 h 5466625"/>
              <a:gd name="connsiteX1" fmla="*/ 3726318 w 5562042"/>
              <a:gd name="connsiteY1" fmla="*/ 813 h 5466625"/>
              <a:gd name="connsiteX2" fmla="*/ 3741107 w 5562042"/>
              <a:gd name="connsiteY2" fmla="*/ 633 h 5466625"/>
              <a:gd name="connsiteX3" fmla="*/ 3742671 w 5562042"/>
              <a:gd name="connsiteY3" fmla="*/ 1676 h 5466625"/>
              <a:gd name="connsiteX4" fmla="*/ 3820031 w 5562042"/>
              <a:gd name="connsiteY4" fmla="*/ 5758 h 5466625"/>
              <a:gd name="connsiteX5" fmla="*/ 4649295 w 5562042"/>
              <a:gd name="connsiteY5" fmla="*/ 583681 h 5466625"/>
              <a:gd name="connsiteX6" fmla="*/ 4664207 w 5562042"/>
              <a:gd name="connsiteY6" fmla="*/ 616033 h 5466625"/>
              <a:gd name="connsiteX7" fmla="*/ 4680240 w 5562042"/>
              <a:gd name="connsiteY7" fmla="*/ 626722 h 5466625"/>
              <a:gd name="connsiteX8" fmla="*/ 4680454 w 5562042"/>
              <a:gd name="connsiteY8" fmla="*/ 623882 h 5466625"/>
              <a:gd name="connsiteX9" fmla="*/ 4711156 w 5562042"/>
              <a:gd name="connsiteY9" fmla="*/ 729497 h 5466625"/>
              <a:gd name="connsiteX10" fmla="*/ 4730119 w 5562042"/>
              <a:gd name="connsiteY10" fmla="*/ 783643 h 5466625"/>
              <a:gd name="connsiteX11" fmla="*/ 4747868 w 5562042"/>
              <a:gd name="connsiteY11" fmla="*/ 855783 h 5466625"/>
              <a:gd name="connsiteX12" fmla="*/ 5546965 w 5562042"/>
              <a:gd name="connsiteY12" fmla="*/ 3604653 h 5466625"/>
              <a:gd name="connsiteX13" fmla="*/ 5532560 w 5562042"/>
              <a:gd name="connsiteY13" fmla="*/ 3625615 h 5466625"/>
              <a:gd name="connsiteX14" fmla="*/ 5554463 w 5562042"/>
              <a:gd name="connsiteY14" fmla="*/ 3775601 h 5466625"/>
              <a:gd name="connsiteX15" fmla="*/ 5562042 w 5562042"/>
              <a:gd name="connsiteY15" fmla="*/ 3932460 h 5466625"/>
              <a:gd name="connsiteX16" fmla="*/ 4389915 w 5562042"/>
              <a:gd name="connsiteY16" fmla="*/ 5435457 h 5466625"/>
              <a:gd name="connsiteX17" fmla="*/ 4276438 w 5562042"/>
              <a:gd name="connsiteY17" fmla="*/ 5453556 h 5466625"/>
              <a:gd name="connsiteX18" fmla="*/ 4273869 w 5562042"/>
              <a:gd name="connsiteY18" fmla="*/ 5457294 h 5466625"/>
              <a:gd name="connsiteX19" fmla="*/ 4253001 w 5562042"/>
              <a:gd name="connsiteY19" fmla="*/ 5457294 h 5466625"/>
              <a:gd name="connsiteX20" fmla="*/ 4244159 w 5562042"/>
              <a:gd name="connsiteY20" fmla="*/ 5458705 h 5466625"/>
              <a:gd name="connsiteX21" fmla="*/ 4094067 w 5562042"/>
              <a:gd name="connsiteY21" fmla="*/ 5466625 h 5466625"/>
              <a:gd name="connsiteX22" fmla="*/ 3943975 w 5562042"/>
              <a:gd name="connsiteY22" fmla="*/ 5458705 h 5466625"/>
              <a:gd name="connsiteX23" fmla="*/ 3935133 w 5562042"/>
              <a:gd name="connsiteY23" fmla="*/ 5457294 h 5466625"/>
              <a:gd name="connsiteX24" fmla="*/ 1449471 w 5562042"/>
              <a:gd name="connsiteY24" fmla="*/ 5457294 h 5466625"/>
              <a:gd name="connsiteX25" fmla="*/ 1441964 w 5562042"/>
              <a:gd name="connsiteY25" fmla="*/ 5447606 h 5466625"/>
              <a:gd name="connsiteX26" fmla="*/ 1317883 w 5562042"/>
              <a:gd name="connsiteY26" fmla="*/ 5441058 h 5466625"/>
              <a:gd name="connsiteX27" fmla="*/ 0 w 5562042"/>
              <a:gd name="connsiteY27" fmla="*/ 3914813 h 5466625"/>
              <a:gd name="connsiteX28" fmla="*/ 115361 w 5562042"/>
              <a:gd name="connsiteY28" fmla="*/ 3317647 h 5466625"/>
              <a:gd name="connsiteX29" fmla="*/ 135504 w 5562042"/>
              <a:gd name="connsiteY29" fmla="*/ 3273947 h 5466625"/>
              <a:gd name="connsiteX30" fmla="*/ 765852 w 5562042"/>
              <a:gd name="connsiteY30" fmla="*/ 935297 h 5466625"/>
              <a:gd name="connsiteX31" fmla="*/ 767565 w 5562042"/>
              <a:gd name="connsiteY31" fmla="*/ 933865 h 5466625"/>
              <a:gd name="connsiteX32" fmla="*/ 770849 w 5562042"/>
              <a:gd name="connsiteY32" fmla="*/ 911381 h 5466625"/>
              <a:gd name="connsiteX33" fmla="*/ 1816346 w 5562042"/>
              <a:gd name="connsiteY33" fmla="*/ 20854 h 5466625"/>
              <a:gd name="connsiteX34" fmla="*/ 1865071 w 5562042"/>
              <a:gd name="connsiteY34" fmla="*/ 23425 h 5466625"/>
              <a:gd name="connsiteX35" fmla="*/ 3686308 w 5562042"/>
              <a:gd name="connsiteY35" fmla="*/ 1299 h 546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62042" h="5466625">
                <a:moveTo>
                  <a:pt x="3710918" y="0"/>
                </a:moveTo>
                <a:lnTo>
                  <a:pt x="3726318" y="813"/>
                </a:lnTo>
                <a:lnTo>
                  <a:pt x="3741107" y="633"/>
                </a:lnTo>
                <a:lnTo>
                  <a:pt x="3742671" y="1676"/>
                </a:lnTo>
                <a:lnTo>
                  <a:pt x="3820031" y="5758"/>
                </a:lnTo>
                <a:cubicBezTo>
                  <a:pt x="4178786" y="43835"/>
                  <a:pt x="4485008" y="267620"/>
                  <a:pt x="4649295" y="583681"/>
                </a:cubicBezTo>
                <a:lnTo>
                  <a:pt x="4664207" y="616033"/>
                </a:lnTo>
                <a:lnTo>
                  <a:pt x="4680240" y="626722"/>
                </a:lnTo>
                <a:lnTo>
                  <a:pt x="4680454" y="623882"/>
                </a:lnTo>
                <a:lnTo>
                  <a:pt x="4711156" y="729497"/>
                </a:lnTo>
                <a:lnTo>
                  <a:pt x="4730119" y="783643"/>
                </a:lnTo>
                <a:lnTo>
                  <a:pt x="4747868" y="855783"/>
                </a:lnTo>
                <a:lnTo>
                  <a:pt x="5546965" y="3604653"/>
                </a:lnTo>
                <a:lnTo>
                  <a:pt x="5532560" y="3625615"/>
                </a:lnTo>
                <a:lnTo>
                  <a:pt x="5554463" y="3775601"/>
                </a:lnTo>
                <a:cubicBezTo>
                  <a:pt x="5559475" y="3827175"/>
                  <a:pt x="5562042" y="3879504"/>
                  <a:pt x="5562042" y="3932460"/>
                </a:cubicBezTo>
                <a:cubicBezTo>
                  <a:pt x="5562042" y="4673844"/>
                  <a:pt x="5058847" y="5292401"/>
                  <a:pt x="4389915" y="5435457"/>
                </a:cubicBezTo>
                <a:lnTo>
                  <a:pt x="4276438" y="5453556"/>
                </a:lnTo>
                <a:lnTo>
                  <a:pt x="4273869" y="5457294"/>
                </a:lnTo>
                <a:lnTo>
                  <a:pt x="4253001" y="5457294"/>
                </a:lnTo>
                <a:lnTo>
                  <a:pt x="4244159" y="5458705"/>
                </a:lnTo>
                <a:cubicBezTo>
                  <a:pt x="4194810" y="5463942"/>
                  <a:pt x="4144738" y="5466625"/>
                  <a:pt x="4094067" y="5466625"/>
                </a:cubicBezTo>
                <a:cubicBezTo>
                  <a:pt x="4043396" y="5466625"/>
                  <a:pt x="3993324" y="5463942"/>
                  <a:pt x="3943975" y="5458705"/>
                </a:cubicBezTo>
                <a:lnTo>
                  <a:pt x="3935133" y="5457294"/>
                </a:lnTo>
                <a:lnTo>
                  <a:pt x="1449471" y="5457294"/>
                </a:lnTo>
                <a:lnTo>
                  <a:pt x="1441964" y="5447606"/>
                </a:lnTo>
                <a:lnTo>
                  <a:pt x="1317883" y="5441058"/>
                </a:lnTo>
                <a:cubicBezTo>
                  <a:pt x="577648" y="5362493"/>
                  <a:pt x="0" y="4709153"/>
                  <a:pt x="0" y="3914813"/>
                </a:cubicBezTo>
                <a:cubicBezTo>
                  <a:pt x="0" y="3702989"/>
                  <a:pt x="41077" y="3501192"/>
                  <a:pt x="115361" y="3317647"/>
                </a:cubicBezTo>
                <a:lnTo>
                  <a:pt x="135504" y="3273947"/>
                </a:lnTo>
                <a:lnTo>
                  <a:pt x="765852" y="935297"/>
                </a:lnTo>
                <a:lnTo>
                  <a:pt x="767565" y="933865"/>
                </a:lnTo>
                <a:lnTo>
                  <a:pt x="770849" y="911381"/>
                </a:lnTo>
                <a:cubicBezTo>
                  <a:pt x="870359" y="403158"/>
                  <a:pt x="1300633" y="20854"/>
                  <a:pt x="1816346" y="20854"/>
                </a:cubicBezTo>
                <a:lnTo>
                  <a:pt x="1865071" y="23425"/>
                </a:lnTo>
                <a:lnTo>
                  <a:pt x="3686308" y="1299"/>
                </a:lnTo>
                <a:close/>
              </a:path>
            </a:pathLst>
          </a:cu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3913EEB-E68A-C21F-B84D-C1FDB77260D1}"/>
              </a:ext>
            </a:extLst>
          </p:cNvPr>
          <p:cNvSpPr txBox="1"/>
          <p:nvPr/>
        </p:nvSpPr>
        <p:spPr>
          <a:xfrm>
            <a:off x="35247" y="6543763"/>
            <a:ext cx="6097424" cy="307777"/>
          </a:xfrm>
          <a:prstGeom prst="rect">
            <a:avLst/>
          </a:prstGeom>
          <a:noFill/>
        </p:spPr>
        <p:txBody>
          <a:bodyPr wrap="square">
            <a:spAutoFit/>
          </a:bodyPr>
          <a:lstStyle/>
          <a:p>
            <a:r>
              <a:rPr lang="en-US" sz="1400" dirty="0">
                <a:solidFill>
                  <a:schemeClr val="bg1"/>
                </a:solidFill>
              </a:rPr>
              <a:t>Presentation by http://fashionsbylynda.com/blog/</a:t>
            </a:r>
          </a:p>
        </p:txBody>
      </p:sp>
    </p:spTree>
    <p:extLst>
      <p:ext uri="{BB962C8B-B14F-4D97-AF65-F5344CB8AC3E}">
        <p14:creationId xmlns:p14="http://schemas.microsoft.com/office/powerpoint/2010/main" val="278749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AAE07BB-043C-4D33-9A24-A394CB1C0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p:cNvSpPr/>
          <p:nvPr/>
        </p:nvSpPr>
        <p:spPr>
          <a:xfrm>
            <a:off x="1104900" y="1734978"/>
            <a:ext cx="4572000" cy="3693319"/>
          </a:xfrm>
          <a:prstGeom prst="rect">
            <a:avLst/>
          </a:prstGeom>
        </p:spPr>
        <p:txBody>
          <a:bodyPr>
            <a:spAutoFit/>
          </a:bodyPr>
          <a:lstStyle/>
          <a:p>
            <a:pPr fontAlgn="base"/>
            <a:r>
              <a:rPr lang="en-US" dirty="0">
                <a:solidFill>
                  <a:schemeClr val="bg2"/>
                </a:solidFill>
              </a:rPr>
              <a:t>“Now we beseech you, brethren, by the coming of our Lord Jesus Christ, and </a:t>
            </a:r>
            <a:r>
              <a:rPr lang="en-US" i="1" dirty="0">
                <a:solidFill>
                  <a:schemeClr val="bg2"/>
                </a:solidFill>
              </a:rPr>
              <a:t>by</a:t>
            </a:r>
            <a:r>
              <a:rPr lang="en-US" dirty="0">
                <a:solidFill>
                  <a:schemeClr val="bg2"/>
                </a:solidFill>
              </a:rPr>
              <a:t> our gathering together unto him,</a:t>
            </a:r>
          </a:p>
          <a:p>
            <a:pPr fontAlgn="base"/>
            <a:endParaRPr lang="en-US" dirty="0">
              <a:solidFill>
                <a:schemeClr val="bg2"/>
              </a:solidFill>
            </a:endParaRPr>
          </a:p>
          <a:p>
            <a:pPr fontAlgn="base"/>
            <a:r>
              <a:rPr lang="en-US" dirty="0">
                <a:solidFill>
                  <a:schemeClr val="bg2"/>
                </a:solidFill>
              </a:rPr>
              <a:t>That ye be not soon shaken in mind, or be troubled, neither by spirit, nor by word, nor by letter as from us, as that the day of Christ is at hand.</a:t>
            </a:r>
          </a:p>
          <a:p>
            <a:pPr fontAlgn="base"/>
            <a:endParaRPr lang="en-US" dirty="0">
              <a:solidFill>
                <a:schemeClr val="bg2"/>
              </a:solidFill>
            </a:endParaRPr>
          </a:p>
          <a:p>
            <a:pPr fontAlgn="base"/>
            <a:r>
              <a:rPr lang="en-US" dirty="0">
                <a:solidFill>
                  <a:schemeClr val="bg2"/>
                </a:solidFill>
              </a:rPr>
              <a:t>Let no man deceive you by any means: for </a:t>
            </a:r>
            <a:r>
              <a:rPr lang="en-US" i="1" dirty="0">
                <a:solidFill>
                  <a:schemeClr val="bg2"/>
                </a:solidFill>
              </a:rPr>
              <a:t>that day shall not come,</a:t>
            </a:r>
            <a:r>
              <a:rPr lang="en-US" dirty="0">
                <a:solidFill>
                  <a:schemeClr val="bg2"/>
                </a:solidFill>
              </a:rPr>
              <a:t> except there come a falling away first, and that man of sin be revealed, the son of perdition;”</a:t>
            </a:r>
          </a:p>
        </p:txBody>
      </p:sp>
      <p:sp>
        <p:nvSpPr>
          <p:cNvPr id="10" name="TextBox 9"/>
          <p:cNvSpPr txBox="1"/>
          <p:nvPr/>
        </p:nvSpPr>
        <p:spPr>
          <a:xfrm>
            <a:off x="1524000" y="152400"/>
            <a:ext cx="9144000" cy="707886"/>
          </a:xfrm>
          <a:prstGeom prst="rect">
            <a:avLst/>
          </a:prstGeom>
          <a:noFill/>
        </p:spPr>
        <p:txBody>
          <a:bodyPr wrap="square" rtlCol="0">
            <a:spAutoFit/>
          </a:bodyPr>
          <a:lstStyle/>
          <a:p>
            <a:pPr algn="ctr"/>
            <a:r>
              <a:rPr lang="en-US" sz="4000" dirty="0">
                <a:solidFill>
                  <a:schemeClr val="bg2"/>
                </a:solidFill>
                <a:latin typeface="Algerian" pitchFamily="82" charset="0"/>
              </a:rPr>
              <a:t>Before the 2</a:t>
            </a:r>
            <a:r>
              <a:rPr lang="en-US" sz="4000" baseline="30000" dirty="0">
                <a:solidFill>
                  <a:schemeClr val="bg2"/>
                </a:solidFill>
                <a:latin typeface="Algerian" pitchFamily="82" charset="0"/>
              </a:rPr>
              <a:t>nd</a:t>
            </a:r>
            <a:r>
              <a:rPr lang="en-US" sz="4000" dirty="0">
                <a:solidFill>
                  <a:schemeClr val="bg2"/>
                </a:solidFill>
                <a:latin typeface="Algerian" pitchFamily="82" charset="0"/>
              </a:rPr>
              <a:t> Coming of Christ</a:t>
            </a:r>
          </a:p>
        </p:txBody>
      </p:sp>
      <p:sp>
        <p:nvSpPr>
          <p:cNvPr id="12" name="TextBox 11"/>
          <p:cNvSpPr txBox="1"/>
          <p:nvPr/>
        </p:nvSpPr>
        <p:spPr>
          <a:xfrm>
            <a:off x="228600" y="6302990"/>
            <a:ext cx="9144000" cy="369332"/>
          </a:xfrm>
          <a:prstGeom prst="rect">
            <a:avLst/>
          </a:prstGeom>
          <a:noFill/>
        </p:spPr>
        <p:txBody>
          <a:bodyPr wrap="square" rtlCol="0">
            <a:spAutoFit/>
          </a:bodyPr>
          <a:lstStyle/>
          <a:p>
            <a:r>
              <a:rPr lang="en-US" dirty="0">
                <a:solidFill>
                  <a:schemeClr val="bg2"/>
                </a:solidFill>
              </a:rPr>
              <a:t> 2 Thessalonians 2:1–3</a:t>
            </a:r>
          </a:p>
        </p:txBody>
      </p:sp>
      <p:sp>
        <p:nvSpPr>
          <p:cNvPr id="13" name="TextBox 12"/>
          <p:cNvSpPr txBox="1"/>
          <p:nvPr/>
        </p:nvSpPr>
        <p:spPr>
          <a:xfrm>
            <a:off x="1524000" y="1066800"/>
            <a:ext cx="4267200" cy="523220"/>
          </a:xfrm>
          <a:prstGeom prst="rect">
            <a:avLst/>
          </a:prstGeom>
          <a:noFill/>
        </p:spPr>
        <p:txBody>
          <a:bodyPr wrap="square" rtlCol="0">
            <a:spAutoFit/>
          </a:bodyPr>
          <a:lstStyle/>
          <a:p>
            <a:pPr algn="ctr"/>
            <a:r>
              <a:rPr lang="en-US" sz="2800" dirty="0">
                <a:solidFill>
                  <a:srgbClr val="FFFF00"/>
                </a:solidFill>
                <a:latin typeface="Algerian" pitchFamily="82" charset="0"/>
              </a:rPr>
              <a:t>A warning</a:t>
            </a:r>
          </a:p>
        </p:txBody>
      </p:sp>
      <p:sp>
        <p:nvSpPr>
          <p:cNvPr id="15" name="Rectangle 14"/>
          <p:cNvSpPr/>
          <p:nvPr/>
        </p:nvSpPr>
        <p:spPr>
          <a:xfrm>
            <a:off x="6553200" y="3810000"/>
            <a:ext cx="3886200" cy="2862322"/>
          </a:xfrm>
          <a:prstGeom prst="rect">
            <a:avLst/>
          </a:prstGeom>
        </p:spPr>
        <p:txBody>
          <a:bodyPr wrap="square">
            <a:spAutoFit/>
          </a:bodyPr>
          <a:lstStyle/>
          <a:p>
            <a:r>
              <a:rPr lang="en-US" dirty="0">
                <a:solidFill>
                  <a:schemeClr val="bg2"/>
                </a:solidFill>
              </a:rPr>
              <a:t>Although there will not be another general apostasy from the truth, we must each guard against personal apostasy by keeping covenants, obeying the commandments, following Church leaders, partaking of the sacrament, and constantly strengthening our testimonies through daily scripture study, prayer, and service.</a:t>
            </a:r>
          </a:p>
        </p:txBody>
      </p:sp>
      <p:pic>
        <p:nvPicPr>
          <p:cNvPr id="40962" name="Picture 2" descr="http://www.freewebs.com/comforthandbook/scriptures_id10736432_size0%5B1%5D.jpg"/>
          <p:cNvPicPr>
            <a:picLocks noChangeAspect="1" noChangeArrowheads="1"/>
          </p:cNvPicPr>
          <p:nvPr/>
        </p:nvPicPr>
        <p:blipFill>
          <a:blip r:embed="rId3" cstate="print">
            <a:lum bright="16000"/>
          </a:blip>
          <a:srcRect/>
          <a:stretch>
            <a:fillRect/>
          </a:stretch>
        </p:blipFill>
        <p:spPr bwMode="auto">
          <a:xfrm>
            <a:off x="6934200" y="1524000"/>
            <a:ext cx="2961298" cy="1981200"/>
          </a:xfrm>
          <a:prstGeom prst="ellipse">
            <a:avLst/>
          </a:prstGeom>
          <a:ln>
            <a:noFill/>
          </a:ln>
          <a:effectLst>
            <a:softEdge rad="112500"/>
          </a:effectLst>
        </p:spPr>
      </p:pic>
    </p:spTree>
    <p:extLst>
      <p:ext uri="{BB962C8B-B14F-4D97-AF65-F5344CB8AC3E}">
        <p14:creationId xmlns:p14="http://schemas.microsoft.com/office/powerpoint/2010/main" val="426978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40962"/>
                                        </p:tgtEl>
                                        <p:attrNameLst>
                                          <p:attrName>style.visibility</p:attrName>
                                        </p:attrNameLst>
                                      </p:cBhvr>
                                      <p:to>
                                        <p:strVal val="visible"/>
                                      </p:to>
                                    </p:set>
                                    <p:animEffect transition="in" filter="fade">
                                      <p:cBhvr>
                                        <p:cTn id="9" dur="1000"/>
                                        <p:tgtEl>
                                          <p:spTgt spid="40962"/>
                                        </p:tgtEl>
                                      </p:cBhvr>
                                    </p:animEffect>
                                    <p:anim calcmode="lin" valueType="num">
                                      <p:cBhvr>
                                        <p:cTn id="10" dur="1000" fill="hold"/>
                                        <p:tgtEl>
                                          <p:spTgt spid="40962"/>
                                        </p:tgtEl>
                                        <p:attrNameLst>
                                          <p:attrName>ppt_x</p:attrName>
                                        </p:attrNameLst>
                                      </p:cBhvr>
                                      <p:tavLst>
                                        <p:tav tm="0">
                                          <p:val>
                                            <p:strVal val="#ppt_x"/>
                                          </p:val>
                                        </p:tav>
                                        <p:tav tm="100000">
                                          <p:val>
                                            <p:strVal val="#ppt_x"/>
                                          </p:val>
                                        </p:tav>
                                      </p:tavLst>
                                    </p:anim>
                                    <p:anim calcmode="lin" valueType="num">
                                      <p:cBhvr>
                                        <p:cTn id="11" dur="1000" fill="hold"/>
                                        <p:tgtEl>
                                          <p:spTgt spid="409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471302-59E5-4F32-9E2E-8C0CC0491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78296" y="197346"/>
            <a:ext cx="8321975" cy="6463308"/>
          </a:xfrm>
          <a:prstGeom prst="rect">
            <a:avLst/>
          </a:prstGeom>
          <a:noFill/>
        </p:spPr>
        <p:txBody>
          <a:bodyPr wrap="square" rtlCol="0">
            <a:spAutoFit/>
          </a:bodyPr>
          <a:lstStyle/>
          <a:p>
            <a:pPr fontAlgn="base"/>
            <a:r>
              <a:rPr lang="en-US" dirty="0">
                <a:solidFill>
                  <a:schemeClr val="bg2"/>
                </a:solidFill>
              </a:rPr>
              <a:t>“God’s people have not always been worthy of the marvelous experience we have shared today. The Apostles, after the Ascension of Christ, continued to exercise the keys He left with them. But because of disobedience and loss of faith by the members, the Apostles died without the keys being passed on to successors. </a:t>
            </a:r>
          </a:p>
          <a:p>
            <a:pPr fontAlgn="base"/>
            <a:endParaRPr lang="en-US" dirty="0">
              <a:solidFill>
                <a:schemeClr val="bg2"/>
              </a:solidFill>
            </a:endParaRPr>
          </a:p>
          <a:p>
            <a:pPr fontAlgn="base"/>
            <a:r>
              <a:rPr lang="en-US" dirty="0">
                <a:solidFill>
                  <a:schemeClr val="bg2"/>
                </a:solidFill>
              </a:rPr>
              <a:t>We call that tragic episode ‘the Apostasy.’ Had the members of the Church in those days had the opportunity and the will to exercise faith as you have today, the Lord would not have taken the keys of the priesthood from the earth. So this is a day of historical significance and of eternal importance in the history of the world and to the children of our Heavenly Father.</a:t>
            </a:r>
          </a:p>
          <a:p>
            <a:pPr fontAlgn="base"/>
            <a:endParaRPr lang="en-US" dirty="0">
              <a:solidFill>
                <a:schemeClr val="bg2"/>
              </a:solidFill>
            </a:endParaRPr>
          </a:p>
          <a:p>
            <a:pPr fontAlgn="base"/>
            <a:r>
              <a:rPr lang="en-US" dirty="0">
                <a:solidFill>
                  <a:schemeClr val="bg2"/>
                </a:solidFill>
              </a:rPr>
              <a:t>“Now our obligation is to remain worthy of the faith necessary for us to fulfill our promise to sustain those who have been called. The Lord was well pleased with the Church at the beginning of the Restoration, as He is today. But He cautioned the members then, as He does now, that He cannot look upon sin with the least degree of allowance. For us to sustain those who have been called today, we must examine our lives, repent as necessary, pledge to keep the Lord’s commandments, and follow His servants. </a:t>
            </a:r>
          </a:p>
          <a:p>
            <a:pPr fontAlgn="base"/>
            <a:endParaRPr lang="en-US" dirty="0">
              <a:solidFill>
                <a:schemeClr val="bg2"/>
              </a:solidFill>
            </a:endParaRPr>
          </a:p>
          <a:p>
            <a:pPr fontAlgn="base"/>
            <a:r>
              <a:rPr lang="en-US" dirty="0">
                <a:solidFill>
                  <a:schemeClr val="bg2"/>
                </a:solidFill>
              </a:rPr>
              <a:t>The Lord warns us that if we do not do those things, the Holy Ghost will be withdrawn, we will lose the light which we have received, and we will not be able to keep the pledge we have made today to sustain the Lord’s servants in His true Church”</a:t>
            </a:r>
          </a:p>
          <a:p>
            <a:pPr fontAlgn="base"/>
            <a:r>
              <a:rPr lang="en-US" dirty="0">
                <a:solidFill>
                  <a:schemeClr val="bg2"/>
                </a:solidFill>
              </a:rPr>
              <a:t>President Henry B. </a:t>
            </a:r>
            <a:r>
              <a:rPr lang="en-US" dirty="0" err="1">
                <a:solidFill>
                  <a:schemeClr val="bg2"/>
                </a:solidFill>
              </a:rPr>
              <a:t>Eyring</a:t>
            </a:r>
            <a:endParaRPr lang="en-US" dirty="0">
              <a:solidFill>
                <a:schemeClr val="bg2"/>
              </a:solidFill>
            </a:endParaRPr>
          </a:p>
        </p:txBody>
      </p:sp>
      <p:pic>
        <p:nvPicPr>
          <p:cNvPr id="43010" name="Picture 2" descr="http://www.waytoheaven.biz/girl%20mirror.jpg"/>
          <p:cNvPicPr>
            <a:picLocks noChangeAspect="1" noChangeArrowheads="1"/>
          </p:cNvPicPr>
          <p:nvPr/>
        </p:nvPicPr>
        <p:blipFill>
          <a:blip r:embed="rId3" cstate="print"/>
          <a:srcRect/>
          <a:stretch>
            <a:fillRect/>
          </a:stretch>
        </p:blipFill>
        <p:spPr bwMode="auto">
          <a:xfrm>
            <a:off x="9230445" y="311426"/>
            <a:ext cx="2519639" cy="2514600"/>
          </a:xfrm>
          <a:prstGeom prst="rect">
            <a:avLst/>
          </a:prstGeom>
          <a:noFill/>
        </p:spPr>
      </p:pic>
      <p:pic>
        <p:nvPicPr>
          <p:cNvPr id="7" name="Picture 6" descr="mirror 2.jpg"/>
          <p:cNvPicPr>
            <a:picLocks noChangeAspect="1"/>
          </p:cNvPicPr>
          <p:nvPr/>
        </p:nvPicPr>
        <p:blipFill>
          <a:blip r:embed="rId4" cstate="print"/>
          <a:stretch>
            <a:fillRect/>
          </a:stretch>
        </p:blipFill>
        <p:spPr>
          <a:xfrm>
            <a:off x="9418701" y="3718204"/>
            <a:ext cx="2143125" cy="2171700"/>
          </a:xfrm>
          <a:prstGeom prst="rect">
            <a:avLst/>
          </a:prstGeom>
        </p:spPr>
      </p:pic>
    </p:spTree>
    <p:extLst>
      <p:ext uri="{BB962C8B-B14F-4D97-AF65-F5344CB8AC3E}">
        <p14:creationId xmlns:p14="http://schemas.microsoft.com/office/powerpoint/2010/main" val="108269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6" presetClass="entr" presetSubtype="32" fill="hold" nodeType="withEffect">
                                  <p:stCondLst>
                                    <p:cond delay="0"/>
                                  </p:stCondLst>
                                  <p:childTnLst>
                                    <p:set>
                                      <p:cBhvr>
                                        <p:cTn id="16" dur="1" fill="hold">
                                          <p:stCondLst>
                                            <p:cond delay="0"/>
                                          </p:stCondLst>
                                        </p:cTn>
                                        <p:tgtEl>
                                          <p:spTgt spid="43010"/>
                                        </p:tgtEl>
                                        <p:attrNameLst>
                                          <p:attrName>style.visibility</p:attrName>
                                        </p:attrNameLst>
                                      </p:cBhvr>
                                      <p:to>
                                        <p:strVal val="visible"/>
                                      </p:to>
                                    </p:set>
                                    <p:animEffect transition="in" filter="circle(out)">
                                      <p:cBhvr>
                                        <p:cTn id="17" dur="2000"/>
                                        <p:tgtEl>
                                          <p:spTgt spid="43010"/>
                                        </p:tgtEl>
                                      </p:cBhvr>
                                    </p:animEffect>
                                  </p:childTnLst>
                                </p:cTn>
                              </p:par>
                              <p:par>
                                <p:cTn id="18" presetID="6" presetClass="entr" presetSubtype="32"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out)">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0" presetClass="exit" presetSubtype="0" fill="hold" nodeType="withEffect">
                                  <p:stCondLst>
                                    <p:cond delay="0"/>
                                  </p:stCondLst>
                                  <p:childTnLst>
                                    <p:animEffect transition="out" filter="fade">
                                      <p:cBhvr>
                                        <p:cTn id="28" dur="2000"/>
                                        <p:tgtEl>
                                          <p:spTgt spid="5">
                                            <p:txEl>
                                              <p:pRg st="0" end="0"/>
                                            </p:txEl>
                                          </p:spTgt>
                                        </p:tgtEl>
                                      </p:cBhvr>
                                    </p:animEffect>
                                    <p:set>
                                      <p:cBhvr>
                                        <p:cTn id="29" dur="1" fill="hold">
                                          <p:stCondLst>
                                            <p:cond delay="1999"/>
                                          </p:stCondLst>
                                        </p:cTn>
                                        <p:tgtEl>
                                          <p:spTgt spid="5">
                                            <p:txEl>
                                              <p:pRg st="0" end="0"/>
                                            </p:txEl>
                                          </p:spTgt>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000"/>
                                        <p:tgtEl>
                                          <p:spTgt spid="5">
                                            <p:txEl>
                                              <p:pRg st="2" end="2"/>
                                            </p:txEl>
                                          </p:spTgt>
                                        </p:tgtEl>
                                      </p:cBhvr>
                                    </p:animEffect>
                                    <p:set>
                                      <p:cBhvr>
                                        <p:cTn id="32" dur="1" fill="hold">
                                          <p:stCondLst>
                                            <p:cond delay="1999"/>
                                          </p:stCondLst>
                                        </p:cTn>
                                        <p:tgtEl>
                                          <p:spTgt spid="5">
                                            <p:txEl>
                                              <p:pRg st="2" end="2"/>
                                            </p:txEl>
                                          </p:spTgt>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2000"/>
                                        <p:tgtEl>
                                          <p:spTgt spid="5">
                                            <p:txEl>
                                              <p:pRg st="4" end="4"/>
                                            </p:txEl>
                                          </p:spTgt>
                                        </p:tgtEl>
                                      </p:cBhvr>
                                    </p:animEffect>
                                    <p:set>
                                      <p:cBhvr>
                                        <p:cTn id="35" dur="1" fill="hold">
                                          <p:stCondLst>
                                            <p:cond delay="1999"/>
                                          </p:stCondLst>
                                        </p:cTn>
                                        <p:tgtEl>
                                          <p:spTgt spid="5">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757652-052A-45B8-A02F-E9CF7DF1A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752600" y="1143000"/>
            <a:ext cx="4572000" cy="1569660"/>
          </a:xfrm>
          <a:prstGeom prst="rect">
            <a:avLst/>
          </a:prstGeom>
        </p:spPr>
        <p:txBody>
          <a:bodyPr>
            <a:spAutoFit/>
          </a:bodyPr>
          <a:lstStyle/>
          <a:p>
            <a:r>
              <a:rPr lang="en-US" sz="2400" b="1" i="1" dirty="0">
                <a:solidFill>
                  <a:srgbClr val="FFFF00"/>
                </a:solidFill>
              </a:rPr>
              <a:t>The restoration of Jesus Christ’s doctrine and authority was necessary to overcome the effects of the Great Apostasy</a:t>
            </a:r>
            <a:endParaRPr lang="en-US" sz="2400" i="1" dirty="0">
              <a:solidFill>
                <a:srgbClr val="FFFF00"/>
              </a:solidFill>
            </a:endParaRPr>
          </a:p>
        </p:txBody>
      </p:sp>
      <p:sp>
        <p:nvSpPr>
          <p:cNvPr id="8" name="TextBox 7"/>
          <p:cNvSpPr txBox="1"/>
          <p:nvPr/>
        </p:nvSpPr>
        <p:spPr>
          <a:xfrm>
            <a:off x="1524000" y="152400"/>
            <a:ext cx="9144000" cy="707886"/>
          </a:xfrm>
          <a:prstGeom prst="rect">
            <a:avLst/>
          </a:prstGeom>
          <a:noFill/>
        </p:spPr>
        <p:txBody>
          <a:bodyPr wrap="square" rtlCol="0">
            <a:spAutoFit/>
          </a:bodyPr>
          <a:lstStyle/>
          <a:p>
            <a:pPr algn="ctr"/>
            <a:r>
              <a:rPr lang="en-US" sz="4000" dirty="0">
                <a:solidFill>
                  <a:schemeClr val="bg2"/>
                </a:solidFill>
                <a:latin typeface="Algerian" pitchFamily="82" charset="0"/>
              </a:rPr>
              <a:t>Restoration</a:t>
            </a:r>
          </a:p>
        </p:txBody>
      </p:sp>
      <p:pic>
        <p:nvPicPr>
          <p:cNvPr id="11" name="Picture 2" descr="http://cdn.bicyclethailand.com/wp-content/uploads/2011/06/Broken-Chain-4wtmk.jpg"/>
          <p:cNvPicPr>
            <a:picLocks noChangeAspect="1" noChangeArrowheads="1"/>
          </p:cNvPicPr>
          <p:nvPr/>
        </p:nvPicPr>
        <p:blipFill>
          <a:blip r:embed="rId3" cstate="print"/>
          <a:srcRect r="2500" b="35000"/>
          <a:stretch>
            <a:fillRect/>
          </a:stretch>
        </p:blipFill>
        <p:spPr bwMode="auto">
          <a:xfrm>
            <a:off x="6400800" y="990600"/>
            <a:ext cx="3962400" cy="1981200"/>
          </a:xfrm>
          <a:prstGeom prst="rect">
            <a:avLst/>
          </a:prstGeom>
          <a:noFill/>
        </p:spPr>
      </p:pic>
      <p:sp>
        <p:nvSpPr>
          <p:cNvPr id="13" name="Rectangle 12"/>
          <p:cNvSpPr/>
          <p:nvPr/>
        </p:nvSpPr>
        <p:spPr>
          <a:xfrm>
            <a:off x="3886200" y="3429000"/>
            <a:ext cx="6934200" cy="2677656"/>
          </a:xfrm>
          <a:prstGeom prst="rect">
            <a:avLst/>
          </a:prstGeom>
        </p:spPr>
        <p:txBody>
          <a:bodyPr wrap="square">
            <a:spAutoFit/>
          </a:bodyPr>
          <a:lstStyle/>
          <a:p>
            <a:pPr fontAlgn="base"/>
            <a:r>
              <a:rPr lang="en-US" sz="2400" dirty="0">
                <a:solidFill>
                  <a:schemeClr val="bg2"/>
                </a:solidFill>
              </a:rPr>
              <a:t>Why are apostles and prophets essential?</a:t>
            </a:r>
          </a:p>
          <a:p>
            <a:pPr fontAlgn="base"/>
            <a:endParaRPr lang="en-US" sz="2400" dirty="0">
              <a:solidFill>
                <a:schemeClr val="bg2"/>
              </a:solidFill>
            </a:endParaRPr>
          </a:p>
          <a:p>
            <a:pPr fontAlgn="base"/>
            <a:r>
              <a:rPr lang="en-US" sz="2400" dirty="0">
                <a:solidFill>
                  <a:schemeClr val="bg2"/>
                </a:solidFill>
              </a:rPr>
              <a:t>Why is priesthood authority needed in the Church?</a:t>
            </a:r>
          </a:p>
          <a:p>
            <a:pPr fontAlgn="base"/>
            <a:endParaRPr lang="en-US" sz="2400" dirty="0">
              <a:solidFill>
                <a:schemeClr val="bg2"/>
              </a:solidFill>
            </a:endParaRPr>
          </a:p>
          <a:p>
            <a:pPr fontAlgn="base"/>
            <a:r>
              <a:rPr lang="en-US" sz="2400" dirty="0">
                <a:solidFill>
                  <a:schemeClr val="bg2"/>
                </a:solidFill>
              </a:rPr>
              <a:t>How can we receive and maintain correct doctrine?</a:t>
            </a:r>
          </a:p>
          <a:p>
            <a:pPr fontAlgn="base"/>
            <a:endParaRPr lang="en-US" sz="2400" dirty="0">
              <a:solidFill>
                <a:schemeClr val="bg2"/>
              </a:solidFill>
            </a:endParaRPr>
          </a:p>
          <a:p>
            <a:pPr fontAlgn="base"/>
            <a:r>
              <a:rPr lang="en-US" sz="2400" dirty="0">
                <a:solidFill>
                  <a:schemeClr val="bg2"/>
                </a:solidFill>
              </a:rPr>
              <a:t>What role does revelation play in the Church?</a:t>
            </a:r>
          </a:p>
        </p:txBody>
      </p:sp>
      <p:pic>
        <p:nvPicPr>
          <p:cNvPr id="14" name="Picture 2" descr="http://howtosquat.net/wp-content/uploads/2013/06/bicycle-chain-system.jpg"/>
          <p:cNvPicPr>
            <a:picLocks noChangeAspect="1" noChangeArrowheads="1"/>
          </p:cNvPicPr>
          <p:nvPr/>
        </p:nvPicPr>
        <p:blipFill>
          <a:blip r:embed="rId4" cstate="print"/>
          <a:srcRect/>
          <a:stretch>
            <a:fillRect/>
          </a:stretch>
        </p:blipFill>
        <p:spPr bwMode="auto">
          <a:xfrm>
            <a:off x="1676400" y="4191000"/>
            <a:ext cx="1933432" cy="1295400"/>
          </a:xfrm>
          <a:prstGeom prst="rect">
            <a:avLst/>
          </a:prstGeom>
          <a:noFill/>
        </p:spPr>
      </p:pic>
    </p:spTree>
    <p:extLst>
      <p:ext uri="{BB962C8B-B14F-4D97-AF65-F5344CB8AC3E}">
        <p14:creationId xmlns:p14="http://schemas.microsoft.com/office/powerpoint/2010/main" val="78331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6732CA-32D6-242C-735F-7347528911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11C6757-E23B-E8F5-830E-E63E7822E993}"/>
              </a:ext>
            </a:extLst>
          </p:cNvPr>
          <p:cNvSpPr txBox="1"/>
          <p:nvPr/>
        </p:nvSpPr>
        <p:spPr>
          <a:xfrm>
            <a:off x="1524000" y="152400"/>
            <a:ext cx="9144000" cy="707886"/>
          </a:xfrm>
          <a:prstGeom prst="rect">
            <a:avLst/>
          </a:prstGeom>
          <a:noFill/>
        </p:spPr>
        <p:txBody>
          <a:bodyPr wrap="square" rtlCol="0">
            <a:spAutoFit/>
          </a:bodyPr>
          <a:lstStyle/>
          <a:p>
            <a:pPr algn="ctr"/>
            <a:r>
              <a:rPr lang="en-US" sz="4000" dirty="0">
                <a:solidFill>
                  <a:schemeClr val="bg2"/>
                </a:solidFill>
                <a:latin typeface="Algerian" pitchFamily="82" charset="0"/>
              </a:rPr>
              <a:t>Monument of Words</a:t>
            </a:r>
          </a:p>
        </p:txBody>
      </p:sp>
      <p:grpSp>
        <p:nvGrpSpPr>
          <p:cNvPr id="15" name="Group 14">
            <a:extLst>
              <a:ext uri="{FF2B5EF4-FFF2-40B4-BE49-F238E27FC236}">
                <a16:creationId xmlns:a16="http://schemas.microsoft.com/office/drawing/2014/main" id="{9D5AF7BD-6007-586B-202B-CD083F2190BD}"/>
              </a:ext>
            </a:extLst>
          </p:cNvPr>
          <p:cNvGrpSpPr/>
          <p:nvPr/>
        </p:nvGrpSpPr>
        <p:grpSpPr>
          <a:xfrm>
            <a:off x="951345" y="2241122"/>
            <a:ext cx="4532625" cy="3767678"/>
            <a:chOff x="4127242" y="509596"/>
            <a:chExt cx="7166401" cy="5956966"/>
          </a:xfrm>
        </p:grpSpPr>
        <p:sp>
          <p:nvSpPr>
            <p:cNvPr id="4" name="Rectangle: Rounded Corners 3">
              <a:extLst>
                <a:ext uri="{FF2B5EF4-FFF2-40B4-BE49-F238E27FC236}">
                  <a16:creationId xmlns:a16="http://schemas.microsoft.com/office/drawing/2014/main" id="{E98A119E-A99C-0795-985E-F42E935C048F}"/>
                </a:ext>
              </a:extLst>
            </p:cNvPr>
            <p:cNvSpPr/>
            <p:nvPr/>
          </p:nvSpPr>
          <p:spPr>
            <a:xfrm>
              <a:off x="5017971" y="4303993"/>
              <a:ext cx="1224408" cy="1224408"/>
            </a:xfrm>
            <a:prstGeom prst="roundRect">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F4377EA-B554-1DA4-9605-1DACF4658345}"/>
                </a:ext>
              </a:extLst>
            </p:cNvPr>
            <p:cNvSpPr/>
            <p:nvPr/>
          </p:nvSpPr>
          <p:spPr>
            <a:xfrm>
              <a:off x="9084658" y="4303992"/>
              <a:ext cx="1224408" cy="1224408"/>
            </a:xfrm>
            <a:prstGeom prst="roundRect">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BF7BA-688A-793B-270C-0A208F569E2E}"/>
                </a:ext>
              </a:extLst>
            </p:cNvPr>
            <p:cNvSpPr/>
            <p:nvPr/>
          </p:nvSpPr>
          <p:spPr>
            <a:xfrm>
              <a:off x="4405767" y="5528401"/>
              <a:ext cx="6627993" cy="491248"/>
            </a:xfrm>
            <a:prstGeom prst="roundRect">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67C8F1F-8514-9E30-46DF-263D967A9AF5}"/>
                </a:ext>
              </a:extLst>
            </p:cNvPr>
            <p:cNvSpPr/>
            <p:nvPr/>
          </p:nvSpPr>
          <p:spPr>
            <a:xfrm>
              <a:off x="4127242" y="5975314"/>
              <a:ext cx="7166401" cy="491248"/>
            </a:xfrm>
            <a:prstGeom prst="roundRect">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DD1C3A1-3C8B-A1B0-EE2C-771D461622A2}"/>
                </a:ext>
              </a:extLst>
            </p:cNvPr>
            <p:cNvSpPr/>
            <p:nvPr/>
          </p:nvSpPr>
          <p:spPr>
            <a:xfrm>
              <a:off x="5038024" y="3079585"/>
              <a:ext cx="1224408" cy="1224408"/>
            </a:xfrm>
            <a:prstGeom prst="roundRect">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9A15A99-2708-1C38-A1CE-E55C9EADDFBB}"/>
                </a:ext>
              </a:extLst>
            </p:cNvPr>
            <p:cNvSpPr/>
            <p:nvPr/>
          </p:nvSpPr>
          <p:spPr>
            <a:xfrm>
              <a:off x="9068705" y="3069513"/>
              <a:ext cx="1224408" cy="1224408"/>
            </a:xfrm>
            <a:prstGeom prst="roundRect">
              <a:avLst/>
            </a:prstGeom>
            <a:solidFill>
              <a:schemeClr val="bg1">
                <a:lumMod val="6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23A89A70-78CA-2A1F-0EA0-3B5CA3DDE826}"/>
                </a:ext>
              </a:extLst>
            </p:cNvPr>
            <p:cNvSpPr/>
            <p:nvPr/>
          </p:nvSpPr>
          <p:spPr>
            <a:xfrm rot="6559318">
              <a:off x="5058518" y="1840661"/>
              <a:ext cx="1348570" cy="1325435"/>
            </a:xfrm>
            <a:custGeom>
              <a:avLst/>
              <a:gdLst>
                <a:gd name="connsiteX0" fmla="*/ 3710918 w 5562042"/>
                <a:gd name="connsiteY0" fmla="*/ 0 h 5466625"/>
                <a:gd name="connsiteX1" fmla="*/ 3726318 w 5562042"/>
                <a:gd name="connsiteY1" fmla="*/ 813 h 5466625"/>
                <a:gd name="connsiteX2" fmla="*/ 3741107 w 5562042"/>
                <a:gd name="connsiteY2" fmla="*/ 633 h 5466625"/>
                <a:gd name="connsiteX3" fmla="*/ 3742671 w 5562042"/>
                <a:gd name="connsiteY3" fmla="*/ 1676 h 5466625"/>
                <a:gd name="connsiteX4" fmla="*/ 3820031 w 5562042"/>
                <a:gd name="connsiteY4" fmla="*/ 5758 h 5466625"/>
                <a:gd name="connsiteX5" fmla="*/ 4649295 w 5562042"/>
                <a:gd name="connsiteY5" fmla="*/ 583681 h 5466625"/>
                <a:gd name="connsiteX6" fmla="*/ 4664207 w 5562042"/>
                <a:gd name="connsiteY6" fmla="*/ 616033 h 5466625"/>
                <a:gd name="connsiteX7" fmla="*/ 4680240 w 5562042"/>
                <a:gd name="connsiteY7" fmla="*/ 626722 h 5466625"/>
                <a:gd name="connsiteX8" fmla="*/ 4680454 w 5562042"/>
                <a:gd name="connsiteY8" fmla="*/ 623882 h 5466625"/>
                <a:gd name="connsiteX9" fmla="*/ 4711156 w 5562042"/>
                <a:gd name="connsiteY9" fmla="*/ 729497 h 5466625"/>
                <a:gd name="connsiteX10" fmla="*/ 4730119 w 5562042"/>
                <a:gd name="connsiteY10" fmla="*/ 783643 h 5466625"/>
                <a:gd name="connsiteX11" fmla="*/ 4747868 w 5562042"/>
                <a:gd name="connsiteY11" fmla="*/ 855783 h 5466625"/>
                <a:gd name="connsiteX12" fmla="*/ 5546965 w 5562042"/>
                <a:gd name="connsiteY12" fmla="*/ 3604653 h 5466625"/>
                <a:gd name="connsiteX13" fmla="*/ 5532560 w 5562042"/>
                <a:gd name="connsiteY13" fmla="*/ 3625615 h 5466625"/>
                <a:gd name="connsiteX14" fmla="*/ 5554463 w 5562042"/>
                <a:gd name="connsiteY14" fmla="*/ 3775601 h 5466625"/>
                <a:gd name="connsiteX15" fmla="*/ 5562042 w 5562042"/>
                <a:gd name="connsiteY15" fmla="*/ 3932460 h 5466625"/>
                <a:gd name="connsiteX16" fmla="*/ 4389915 w 5562042"/>
                <a:gd name="connsiteY16" fmla="*/ 5435457 h 5466625"/>
                <a:gd name="connsiteX17" fmla="*/ 4276438 w 5562042"/>
                <a:gd name="connsiteY17" fmla="*/ 5453556 h 5466625"/>
                <a:gd name="connsiteX18" fmla="*/ 4273869 w 5562042"/>
                <a:gd name="connsiteY18" fmla="*/ 5457294 h 5466625"/>
                <a:gd name="connsiteX19" fmla="*/ 4253001 w 5562042"/>
                <a:gd name="connsiteY19" fmla="*/ 5457294 h 5466625"/>
                <a:gd name="connsiteX20" fmla="*/ 4244159 w 5562042"/>
                <a:gd name="connsiteY20" fmla="*/ 5458705 h 5466625"/>
                <a:gd name="connsiteX21" fmla="*/ 4094067 w 5562042"/>
                <a:gd name="connsiteY21" fmla="*/ 5466625 h 5466625"/>
                <a:gd name="connsiteX22" fmla="*/ 3943975 w 5562042"/>
                <a:gd name="connsiteY22" fmla="*/ 5458705 h 5466625"/>
                <a:gd name="connsiteX23" fmla="*/ 3935133 w 5562042"/>
                <a:gd name="connsiteY23" fmla="*/ 5457294 h 5466625"/>
                <a:gd name="connsiteX24" fmla="*/ 1449471 w 5562042"/>
                <a:gd name="connsiteY24" fmla="*/ 5457294 h 5466625"/>
                <a:gd name="connsiteX25" fmla="*/ 1441964 w 5562042"/>
                <a:gd name="connsiteY25" fmla="*/ 5447606 h 5466625"/>
                <a:gd name="connsiteX26" fmla="*/ 1317883 w 5562042"/>
                <a:gd name="connsiteY26" fmla="*/ 5441058 h 5466625"/>
                <a:gd name="connsiteX27" fmla="*/ 0 w 5562042"/>
                <a:gd name="connsiteY27" fmla="*/ 3914813 h 5466625"/>
                <a:gd name="connsiteX28" fmla="*/ 115361 w 5562042"/>
                <a:gd name="connsiteY28" fmla="*/ 3317647 h 5466625"/>
                <a:gd name="connsiteX29" fmla="*/ 135504 w 5562042"/>
                <a:gd name="connsiteY29" fmla="*/ 3273947 h 5466625"/>
                <a:gd name="connsiteX30" fmla="*/ 765852 w 5562042"/>
                <a:gd name="connsiteY30" fmla="*/ 935297 h 5466625"/>
                <a:gd name="connsiteX31" fmla="*/ 767565 w 5562042"/>
                <a:gd name="connsiteY31" fmla="*/ 933865 h 5466625"/>
                <a:gd name="connsiteX32" fmla="*/ 770849 w 5562042"/>
                <a:gd name="connsiteY32" fmla="*/ 911381 h 5466625"/>
                <a:gd name="connsiteX33" fmla="*/ 1816346 w 5562042"/>
                <a:gd name="connsiteY33" fmla="*/ 20854 h 5466625"/>
                <a:gd name="connsiteX34" fmla="*/ 1865071 w 5562042"/>
                <a:gd name="connsiteY34" fmla="*/ 23425 h 5466625"/>
                <a:gd name="connsiteX35" fmla="*/ 3686308 w 5562042"/>
                <a:gd name="connsiteY35" fmla="*/ 1299 h 546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62042" h="5466625">
                  <a:moveTo>
                    <a:pt x="3710918" y="0"/>
                  </a:moveTo>
                  <a:lnTo>
                    <a:pt x="3726318" y="813"/>
                  </a:lnTo>
                  <a:lnTo>
                    <a:pt x="3741107" y="633"/>
                  </a:lnTo>
                  <a:lnTo>
                    <a:pt x="3742671" y="1676"/>
                  </a:lnTo>
                  <a:lnTo>
                    <a:pt x="3820031" y="5758"/>
                  </a:lnTo>
                  <a:cubicBezTo>
                    <a:pt x="4178786" y="43835"/>
                    <a:pt x="4485008" y="267620"/>
                    <a:pt x="4649295" y="583681"/>
                  </a:cubicBezTo>
                  <a:lnTo>
                    <a:pt x="4664207" y="616033"/>
                  </a:lnTo>
                  <a:lnTo>
                    <a:pt x="4680240" y="626722"/>
                  </a:lnTo>
                  <a:lnTo>
                    <a:pt x="4680454" y="623882"/>
                  </a:lnTo>
                  <a:lnTo>
                    <a:pt x="4711156" y="729497"/>
                  </a:lnTo>
                  <a:lnTo>
                    <a:pt x="4730119" y="783643"/>
                  </a:lnTo>
                  <a:lnTo>
                    <a:pt x="4747868" y="855783"/>
                  </a:lnTo>
                  <a:lnTo>
                    <a:pt x="5546965" y="3604653"/>
                  </a:lnTo>
                  <a:lnTo>
                    <a:pt x="5532560" y="3625615"/>
                  </a:lnTo>
                  <a:lnTo>
                    <a:pt x="5554463" y="3775601"/>
                  </a:lnTo>
                  <a:cubicBezTo>
                    <a:pt x="5559475" y="3827175"/>
                    <a:pt x="5562042" y="3879504"/>
                    <a:pt x="5562042" y="3932460"/>
                  </a:cubicBezTo>
                  <a:cubicBezTo>
                    <a:pt x="5562042" y="4673844"/>
                    <a:pt x="5058847" y="5292401"/>
                    <a:pt x="4389915" y="5435457"/>
                  </a:cubicBezTo>
                  <a:lnTo>
                    <a:pt x="4276438" y="5453556"/>
                  </a:lnTo>
                  <a:lnTo>
                    <a:pt x="4273869" y="5457294"/>
                  </a:lnTo>
                  <a:lnTo>
                    <a:pt x="4253001" y="5457294"/>
                  </a:lnTo>
                  <a:lnTo>
                    <a:pt x="4244159" y="5458705"/>
                  </a:lnTo>
                  <a:cubicBezTo>
                    <a:pt x="4194810" y="5463942"/>
                    <a:pt x="4144738" y="5466625"/>
                    <a:pt x="4094067" y="5466625"/>
                  </a:cubicBezTo>
                  <a:cubicBezTo>
                    <a:pt x="4043396" y="5466625"/>
                    <a:pt x="3993324" y="5463942"/>
                    <a:pt x="3943975" y="5458705"/>
                  </a:cubicBezTo>
                  <a:lnTo>
                    <a:pt x="3935133" y="5457294"/>
                  </a:lnTo>
                  <a:lnTo>
                    <a:pt x="1449471" y="5457294"/>
                  </a:lnTo>
                  <a:lnTo>
                    <a:pt x="1441964" y="5447606"/>
                  </a:lnTo>
                  <a:lnTo>
                    <a:pt x="1317883" y="5441058"/>
                  </a:lnTo>
                  <a:cubicBezTo>
                    <a:pt x="577648" y="5362493"/>
                    <a:pt x="0" y="4709153"/>
                    <a:pt x="0" y="3914813"/>
                  </a:cubicBezTo>
                  <a:cubicBezTo>
                    <a:pt x="0" y="3702989"/>
                    <a:pt x="41077" y="3501192"/>
                    <a:pt x="115361" y="3317647"/>
                  </a:cubicBezTo>
                  <a:lnTo>
                    <a:pt x="135504" y="3273947"/>
                  </a:lnTo>
                  <a:lnTo>
                    <a:pt x="765852" y="935297"/>
                  </a:lnTo>
                  <a:lnTo>
                    <a:pt x="767565" y="933865"/>
                  </a:lnTo>
                  <a:lnTo>
                    <a:pt x="770849" y="911381"/>
                  </a:lnTo>
                  <a:cubicBezTo>
                    <a:pt x="870359" y="403158"/>
                    <a:pt x="1300633" y="20854"/>
                    <a:pt x="1816346" y="20854"/>
                  </a:cubicBezTo>
                  <a:lnTo>
                    <a:pt x="1865071" y="23425"/>
                  </a:lnTo>
                  <a:lnTo>
                    <a:pt x="3686308" y="1299"/>
                  </a:lnTo>
                  <a:close/>
                </a:path>
              </a:pathLst>
            </a:cu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26F206C-F363-1B09-D986-2646D72860FC}"/>
                </a:ext>
              </a:extLst>
            </p:cNvPr>
            <p:cNvSpPr/>
            <p:nvPr/>
          </p:nvSpPr>
          <p:spPr>
            <a:xfrm rot="15270947">
              <a:off x="8892999" y="1837893"/>
              <a:ext cx="1348570" cy="1325435"/>
            </a:xfrm>
            <a:custGeom>
              <a:avLst/>
              <a:gdLst>
                <a:gd name="connsiteX0" fmla="*/ 3710918 w 5562042"/>
                <a:gd name="connsiteY0" fmla="*/ 0 h 5466625"/>
                <a:gd name="connsiteX1" fmla="*/ 3726318 w 5562042"/>
                <a:gd name="connsiteY1" fmla="*/ 813 h 5466625"/>
                <a:gd name="connsiteX2" fmla="*/ 3741107 w 5562042"/>
                <a:gd name="connsiteY2" fmla="*/ 633 h 5466625"/>
                <a:gd name="connsiteX3" fmla="*/ 3742671 w 5562042"/>
                <a:gd name="connsiteY3" fmla="*/ 1676 h 5466625"/>
                <a:gd name="connsiteX4" fmla="*/ 3820031 w 5562042"/>
                <a:gd name="connsiteY4" fmla="*/ 5758 h 5466625"/>
                <a:gd name="connsiteX5" fmla="*/ 4649295 w 5562042"/>
                <a:gd name="connsiteY5" fmla="*/ 583681 h 5466625"/>
                <a:gd name="connsiteX6" fmla="*/ 4664207 w 5562042"/>
                <a:gd name="connsiteY6" fmla="*/ 616033 h 5466625"/>
                <a:gd name="connsiteX7" fmla="*/ 4680240 w 5562042"/>
                <a:gd name="connsiteY7" fmla="*/ 626722 h 5466625"/>
                <a:gd name="connsiteX8" fmla="*/ 4680454 w 5562042"/>
                <a:gd name="connsiteY8" fmla="*/ 623882 h 5466625"/>
                <a:gd name="connsiteX9" fmla="*/ 4711156 w 5562042"/>
                <a:gd name="connsiteY9" fmla="*/ 729497 h 5466625"/>
                <a:gd name="connsiteX10" fmla="*/ 4730119 w 5562042"/>
                <a:gd name="connsiteY10" fmla="*/ 783643 h 5466625"/>
                <a:gd name="connsiteX11" fmla="*/ 4747868 w 5562042"/>
                <a:gd name="connsiteY11" fmla="*/ 855783 h 5466625"/>
                <a:gd name="connsiteX12" fmla="*/ 5546965 w 5562042"/>
                <a:gd name="connsiteY12" fmla="*/ 3604653 h 5466625"/>
                <a:gd name="connsiteX13" fmla="*/ 5532560 w 5562042"/>
                <a:gd name="connsiteY13" fmla="*/ 3625615 h 5466625"/>
                <a:gd name="connsiteX14" fmla="*/ 5554463 w 5562042"/>
                <a:gd name="connsiteY14" fmla="*/ 3775601 h 5466625"/>
                <a:gd name="connsiteX15" fmla="*/ 5562042 w 5562042"/>
                <a:gd name="connsiteY15" fmla="*/ 3932460 h 5466625"/>
                <a:gd name="connsiteX16" fmla="*/ 4389915 w 5562042"/>
                <a:gd name="connsiteY16" fmla="*/ 5435457 h 5466625"/>
                <a:gd name="connsiteX17" fmla="*/ 4276438 w 5562042"/>
                <a:gd name="connsiteY17" fmla="*/ 5453556 h 5466625"/>
                <a:gd name="connsiteX18" fmla="*/ 4273869 w 5562042"/>
                <a:gd name="connsiteY18" fmla="*/ 5457294 h 5466625"/>
                <a:gd name="connsiteX19" fmla="*/ 4253001 w 5562042"/>
                <a:gd name="connsiteY19" fmla="*/ 5457294 h 5466625"/>
                <a:gd name="connsiteX20" fmla="*/ 4244159 w 5562042"/>
                <a:gd name="connsiteY20" fmla="*/ 5458705 h 5466625"/>
                <a:gd name="connsiteX21" fmla="*/ 4094067 w 5562042"/>
                <a:gd name="connsiteY21" fmla="*/ 5466625 h 5466625"/>
                <a:gd name="connsiteX22" fmla="*/ 3943975 w 5562042"/>
                <a:gd name="connsiteY22" fmla="*/ 5458705 h 5466625"/>
                <a:gd name="connsiteX23" fmla="*/ 3935133 w 5562042"/>
                <a:gd name="connsiteY23" fmla="*/ 5457294 h 5466625"/>
                <a:gd name="connsiteX24" fmla="*/ 1449471 w 5562042"/>
                <a:gd name="connsiteY24" fmla="*/ 5457294 h 5466625"/>
                <a:gd name="connsiteX25" fmla="*/ 1441964 w 5562042"/>
                <a:gd name="connsiteY25" fmla="*/ 5447606 h 5466625"/>
                <a:gd name="connsiteX26" fmla="*/ 1317883 w 5562042"/>
                <a:gd name="connsiteY26" fmla="*/ 5441058 h 5466625"/>
                <a:gd name="connsiteX27" fmla="*/ 0 w 5562042"/>
                <a:gd name="connsiteY27" fmla="*/ 3914813 h 5466625"/>
                <a:gd name="connsiteX28" fmla="*/ 115361 w 5562042"/>
                <a:gd name="connsiteY28" fmla="*/ 3317647 h 5466625"/>
                <a:gd name="connsiteX29" fmla="*/ 135504 w 5562042"/>
                <a:gd name="connsiteY29" fmla="*/ 3273947 h 5466625"/>
                <a:gd name="connsiteX30" fmla="*/ 765852 w 5562042"/>
                <a:gd name="connsiteY30" fmla="*/ 935297 h 5466625"/>
                <a:gd name="connsiteX31" fmla="*/ 767565 w 5562042"/>
                <a:gd name="connsiteY31" fmla="*/ 933865 h 5466625"/>
                <a:gd name="connsiteX32" fmla="*/ 770849 w 5562042"/>
                <a:gd name="connsiteY32" fmla="*/ 911381 h 5466625"/>
                <a:gd name="connsiteX33" fmla="*/ 1816346 w 5562042"/>
                <a:gd name="connsiteY33" fmla="*/ 20854 h 5466625"/>
                <a:gd name="connsiteX34" fmla="*/ 1865071 w 5562042"/>
                <a:gd name="connsiteY34" fmla="*/ 23425 h 5466625"/>
                <a:gd name="connsiteX35" fmla="*/ 3686308 w 5562042"/>
                <a:gd name="connsiteY35" fmla="*/ 1299 h 546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62042" h="5466625">
                  <a:moveTo>
                    <a:pt x="3710918" y="0"/>
                  </a:moveTo>
                  <a:lnTo>
                    <a:pt x="3726318" y="813"/>
                  </a:lnTo>
                  <a:lnTo>
                    <a:pt x="3741107" y="633"/>
                  </a:lnTo>
                  <a:lnTo>
                    <a:pt x="3742671" y="1676"/>
                  </a:lnTo>
                  <a:lnTo>
                    <a:pt x="3820031" y="5758"/>
                  </a:lnTo>
                  <a:cubicBezTo>
                    <a:pt x="4178786" y="43835"/>
                    <a:pt x="4485008" y="267620"/>
                    <a:pt x="4649295" y="583681"/>
                  </a:cubicBezTo>
                  <a:lnTo>
                    <a:pt x="4664207" y="616033"/>
                  </a:lnTo>
                  <a:lnTo>
                    <a:pt x="4680240" y="626722"/>
                  </a:lnTo>
                  <a:lnTo>
                    <a:pt x="4680454" y="623882"/>
                  </a:lnTo>
                  <a:lnTo>
                    <a:pt x="4711156" y="729497"/>
                  </a:lnTo>
                  <a:lnTo>
                    <a:pt x="4730119" y="783643"/>
                  </a:lnTo>
                  <a:lnTo>
                    <a:pt x="4747868" y="855783"/>
                  </a:lnTo>
                  <a:lnTo>
                    <a:pt x="5546965" y="3604653"/>
                  </a:lnTo>
                  <a:lnTo>
                    <a:pt x="5532560" y="3625615"/>
                  </a:lnTo>
                  <a:lnTo>
                    <a:pt x="5554463" y="3775601"/>
                  </a:lnTo>
                  <a:cubicBezTo>
                    <a:pt x="5559475" y="3827175"/>
                    <a:pt x="5562042" y="3879504"/>
                    <a:pt x="5562042" y="3932460"/>
                  </a:cubicBezTo>
                  <a:cubicBezTo>
                    <a:pt x="5562042" y="4673844"/>
                    <a:pt x="5058847" y="5292401"/>
                    <a:pt x="4389915" y="5435457"/>
                  </a:cubicBezTo>
                  <a:lnTo>
                    <a:pt x="4276438" y="5453556"/>
                  </a:lnTo>
                  <a:lnTo>
                    <a:pt x="4273869" y="5457294"/>
                  </a:lnTo>
                  <a:lnTo>
                    <a:pt x="4253001" y="5457294"/>
                  </a:lnTo>
                  <a:lnTo>
                    <a:pt x="4244159" y="5458705"/>
                  </a:lnTo>
                  <a:cubicBezTo>
                    <a:pt x="4194810" y="5463942"/>
                    <a:pt x="4144738" y="5466625"/>
                    <a:pt x="4094067" y="5466625"/>
                  </a:cubicBezTo>
                  <a:cubicBezTo>
                    <a:pt x="4043396" y="5466625"/>
                    <a:pt x="3993324" y="5463942"/>
                    <a:pt x="3943975" y="5458705"/>
                  </a:cubicBezTo>
                  <a:lnTo>
                    <a:pt x="3935133" y="5457294"/>
                  </a:lnTo>
                  <a:lnTo>
                    <a:pt x="1449471" y="5457294"/>
                  </a:lnTo>
                  <a:lnTo>
                    <a:pt x="1441964" y="5447606"/>
                  </a:lnTo>
                  <a:lnTo>
                    <a:pt x="1317883" y="5441058"/>
                  </a:lnTo>
                  <a:cubicBezTo>
                    <a:pt x="577648" y="5362493"/>
                    <a:pt x="0" y="4709153"/>
                    <a:pt x="0" y="3914813"/>
                  </a:cubicBezTo>
                  <a:cubicBezTo>
                    <a:pt x="0" y="3702989"/>
                    <a:pt x="41077" y="3501192"/>
                    <a:pt x="115361" y="3317647"/>
                  </a:cubicBezTo>
                  <a:lnTo>
                    <a:pt x="135504" y="3273947"/>
                  </a:lnTo>
                  <a:lnTo>
                    <a:pt x="765852" y="935297"/>
                  </a:lnTo>
                  <a:lnTo>
                    <a:pt x="767565" y="933865"/>
                  </a:lnTo>
                  <a:lnTo>
                    <a:pt x="770849" y="911381"/>
                  </a:lnTo>
                  <a:cubicBezTo>
                    <a:pt x="870359" y="403158"/>
                    <a:pt x="1300633" y="20854"/>
                    <a:pt x="1816346" y="20854"/>
                  </a:cubicBezTo>
                  <a:lnTo>
                    <a:pt x="1865071" y="23425"/>
                  </a:lnTo>
                  <a:lnTo>
                    <a:pt x="3686308" y="1299"/>
                  </a:lnTo>
                  <a:close/>
                </a:path>
              </a:pathLst>
            </a:cu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BB13D7C-FBAE-48BC-7C45-1A63ED41553D}"/>
                </a:ext>
              </a:extLst>
            </p:cNvPr>
            <p:cNvSpPr/>
            <p:nvPr/>
          </p:nvSpPr>
          <p:spPr>
            <a:xfrm rot="13159927">
              <a:off x="8194278" y="888013"/>
              <a:ext cx="1374637" cy="1325435"/>
            </a:xfrm>
            <a:custGeom>
              <a:avLst/>
              <a:gdLst>
                <a:gd name="connsiteX0" fmla="*/ 3710918 w 5562042"/>
                <a:gd name="connsiteY0" fmla="*/ 0 h 5466625"/>
                <a:gd name="connsiteX1" fmla="*/ 3726318 w 5562042"/>
                <a:gd name="connsiteY1" fmla="*/ 813 h 5466625"/>
                <a:gd name="connsiteX2" fmla="*/ 3741107 w 5562042"/>
                <a:gd name="connsiteY2" fmla="*/ 633 h 5466625"/>
                <a:gd name="connsiteX3" fmla="*/ 3742671 w 5562042"/>
                <a:gd name="connsiteY3" fmla="*/ 1676 h 5466625"/>
                <a:gd name="connsiteX4" fmla="*/ 3820031 w 5562042"/>
                <a:gd name="connsiteY4" fmla="*/ 5758 h 5466625"/>
                <a:gd name="connsiteX5" fmla="*/ 4649295 w 5562042"/>
                <a:gd name="connsiteY5" fmla="*/ 583681 h 5466625"/>
                <a:gd name="connsiteX6" fmla="*/ 4664207 w 5562042"/>
                <a:gd name="connsiteY6" fmla="*/ 616033 h 5466625"/>
                <a:gd name="connsiteX7" fmla="*/ 4680240 w 5562042"/>
                <a:gd name="connsiteY7" fmla="*/ 626722 h 5466625"/>
                <a:gd name="connsiteX8" fmla="*/ 4680454 w 5562042"/>
                <a:gd name="connsiteY8" fmla="*/ 623882 h 5466625"/>
                <a:gd name="connsiteX9" fmla="*/ 4711156 w 5562042"/>
                <a:gd name="connsiteY9" fmla="*/ 729497 h 5466625"/>
                <a:gd name="connsiteX10" fmla="*/ 4730119 w 5562042"/>
                <a:gd name="connsiteY10" fmla="*/ 783643 h 5466625"/>
                <a:gd name="connsiteX11" fmla="*/ 4747868 w 5562042"/>
                <a:gd name="connsiteY11" fmla="*/ 855783 h 5466625"/>
                <a:gd name="connsiteX12" fmla="*/ 5546965 w 5562042"/>
                <a:gd name="connsiteY12" fmla="*/ 3604653 h 5466625"/>
                <a:gd name="connsiteX13" fmla="*/ 5532560 w 5562042"/>
                <a:gd name="connsiteY13" fmla="*/ 3625615 h 5466625"/>
                <a:gd name="connsiteX14" fmla="*/ 5554463 w 5562042"/>
                <a:gd name="connsiteY14" fmla="*/ 3775601 h 5466625"/>
                <a:gd name="connsiteX15" fmla="*/ 5562042 w 5562042"/>
                <a:gd name="connsiteY15" fmla="*/ 3932460 h 5466625"/>
                <a:gd name="connsiteX16" fmla="*/ 4389915 w 5562042"/>
                <a:gd name="connsiteY16" fmla="*/ 5435457 h 5466625"/>
                <a:gd name="connsiteX17" fmla="*/ 4276438 w 5562042"/>
                <a:gd name="connsiteY17" fmla="*/ 5453556 h 5466625"/>
                <a:gd name="connsiteX18" fmla="*/ 4273869 w 5562042"/>
                <a:gd name="connsiteY18" fmla="*/ 5457294 h 5466625"/>
                <a:gd name="connsiteX19" fmla="*/ 4253001 w 5562042"/>
                <a:gd name="connsiteY19" fmla="*/ 5457294 h 5466625"/>
                <a:gd name="connsiteX20" fmla="*/ 4244159 w 5562042"/>
                <a:gd name="connsiteY20" fmla="*/ 5458705 h 5466625"/>
                <a:gd name="connsiteX21" fmla="*/ 4094067 w 5562042"/>
                <a:gd name="connsiteY21" fmla="*/ 5466625 h 5466625"/>
                <a:gd name="connsiteX22" fmla="*/ 3943975 w 5562042"/>
                <a:gd name="connsiteY22" fmla="*/ 5458705 h 5466625"/>
                <a:gd name="connsiteX23" fmla="*/ 3935133 w 5562042"/>
                <a:gd name="connsiteY23" fmla="*/ 5457294 h 5466625"/>
                <a:gd name="connsiteX24" fmla="*/ 1449471 w 5562042"/>
                <a:gd name="connsiteY24" fmla="*/ 5457294 h 5466625"/>
                <a:gd name="connsiteX25" fmla="*/ 1441964 w 5562042"/>
                <a:gd name="connsiteY25" fmla="*/ 5447606 h 5466625"/>
                <a:gd name="connsiteX26" fmla="*/ 1317883 w 5562042"/>
                <a:gd name="connsiteY26" fmla="*/ 5441058 h 5466625"/>
                <a:gd name="connsiteX27" fmla="*/ 0 w 5562042"/>
                <a:gd name="connsiteY27" fmla="*/ 3914813 h 5466625"/>
                <a:gd name="connsiteX28" fmla="*/ 115361 w 5562042"/>
                <a:gd name="connsiteY28" fmla="*/ 3317647 h 5466625"/>
                <a:gd name="connsiteX29" fmla="*/ 135504 w 5562042"/>
                <a:gd name="connsiteY29" fmla="*/ 3273947 h 5466625"/>
                <a:gd name="connsiteX30" fmla="*/ 765852 w 5562042"/>
                <a:gd name="connsiteY30" fmla="*/ 935297 h 5466625"/>
                <a:gd name="connsiteX31" fmla="*/ 767565 w 5562042"/>
                <a:gd name="connsiteY31" fmla="*/ 933865 h 5466625"/>
                <a:gd name="connsiteX32" fmla="*/ 770849 w 5562042"/>
                <a:gd name="connsiteY32" fmla="*/ 911381 h 5466625"/>
                <a:gd name="connsiteX33" fmla="*/ 1816346 w 5562042"/>
                <a:gd name="connsiteY33" fmla="*/ 20854 h 5466625"/>
                <a:gd name="connsiteX34" fmla="*/ 1865071 w 5562042"/>
                <a:gd name="connsiteY34" fmla="*/ 23425 h 5466625"/>
                <a:gd name="connsiteX35" fmla="*/ 3686308 w 5562042"/>
                <a:gd name="connsiteY35" fmla="*/ 1299 h 546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62042" h="5466625">
                  <a:moveTo>
                    <a:pt x="3710918" y="0"/>
                  </a:moveTo>
                  <a:lnTo>
                    <a:pt x="3726318" y="813"/>
                  </a:lnTo>
                  <a:lnTo>
                    <a:pt x="3741107" y="633"/>
                  </a:lnTo>
                  <a:lnTo>
                    <a:pt x="3742671" y="1676"/>
                  </a:lnTo>
                  <a:lnTo>
                    <a:pt x="3820031" y="5758"/>
                  </a:lnTo>
                  <a:cubicBezTo>
                    <a:pt x="4178786" y="43835"/>
                    <a:pt x="4485008" y="267620"/>
                    <a:pt x="4649295" y="583681"/>
                  </a:cubicBezTo>
                  <a:lnTo>
                    <a:pt x="4664207" y="616033"/>
                  </a:lnTo>
                  <a:lnTo>
                    <a:pt x="4680240" y="626722"/>
                  </a:lnTo>
                  <a:lnTo>
                    <a:pt x="4680454" y="623882"/>
                  </a:lnTo>
                  <a:lnTo>
                    <a:pt x="4711156" y="729497"/>
                  </a:lnTo>
                  <a:lnTo>
                    <a:pt x="4730119" y="783643"/>
                  </a:lnTo>
                  <a:lnTo>
                    <a:pt x="4747868" y="855783"/>
                  </a:lnTo>
                  <a:lnTo>
                    <a:pt x="5546965" y="3604653"/>
                  </a:lnTo>
                  <a:lnTo>
                    <a:pt x="5532560" y="3625615"/>
                  </a:lnTo>
                  <a:lnTo>
                    <a:pt x="5554463" y="3775601"/>
                  </a:lnTo>
                  <a:cubicBezTo>
                    <a:pt x="5559475" y="3827175"/>
                    <a:pt x="5562042" y="3879504"/>
                    <a:pt x="5562042" y="3932460"/>
                  </a:cubicBezTo>
                  <a:cubicBezTo>
                    <a:pt x="5562042" y="4673844"/>
                    <a:pt x="5058847" y="5292401"/>
                    <a:pt x="4389915" y="5435457"/>
                  </a:cubicBezTo>
                  <a:lnTo>
                    <a:pt x="4276438" y="5453556"/>
                  </a:lnTo>
                  <a:lnTo>
                    <a:pt x="4273869" y="5457294"/>
                  </a:lnTo>
                  <a:lnTo>
                    <a:pt x="4253001" y="5457294"/>
                  </a:lnTo>
                  <a:lnTo>
                    <a:pt x="4244159" y="5458705"/>
                  </a:lnTo>
                  <a:cubicBezTo>
                    <a:pt x="4194810" y="5463942"/>
                    <a:pt x="4144738" y="5466625"/>
                    <a:pt x="4094067" y="5466625"/>
                  </a:cubicBezTo>
                  <a:cubicBezTo>
                    <a:pt x="4043396" y="5466625"/>
                    <a:pt x="3993324" y="5463942"/>
                    <a:pt x="3943975" y="5458705"/>
                  </a:cubicBezTo>
                  <a:lnTo>
                    <a:pt x="3935133" y="5457294"/>
                  </a:lnTo>
                  <a:lnTo>
                    <a:pt x="1449471" y="5457294"/>
                  </a:lnTo>
                  <a:lnTo>
                    <a:pt x="1441964" y="5447606"/>
                  </a:lnTo>
                  <a:lnTo>
                    <a:pt x="1317883" y="5441058"/>
                  </a:lnTo>
                  <a:cubicBezTo>
                    <a:pt x="577648" y="5362493"/>
                    <a:pt x="0" y="4709153"/>
                    <a:pt x="0" y="3914813"/>
                  </a:cubicBezTo>
                  <a:cubicBezTo>
                    <a:pt x="0" y="3702989"/>
                    <a:pt x="41077" y="3501192"/>
                    <a:pt x="115361" y="3317647"/>
                  </a:cubicBezTo>
                  <a:lnTo>
                    <a:pt x="135504" y="3273947"/>
                  </a:lnTo>
                  <a:lnTo>
                    <a:pt x="765852" y="935297"/>
                  </a:lnTo>
                  <a:lnTo>
                    <a:pt x="767565" y="933865"/>
                  </a:lnTo>
                  <a:lnTo>
                    <a:pt x="770849" y="911381"/>
                  </a:lnTo>
                  <a:cubicBezTo>
                    <a:pt x="870359" y="403158"/>
                    <a:pt x="1300633" y="20854"/>
                    <a:pt x="1816346" y="20854"/>
                  </a:cubicBezTo>
                  <a:lnTo>
                    <a:pt x="1865071" y="23425"/>
                  </a:lnTo>
                  <a:lnTo>
                    <a:pt x="3686308" y="1299"/>
                  </a:lnTo>
                  <a:close/>
                </a:path>
              </a:pathLst>
            </a:cu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549C157-ECB8-4655-861A-8B466B3D8605}"/>
                </a:ext>
              </a:extLst>
            </p:cNvPr>
            <p:cNvSpPr/>
            <p:nvPr/>
          </p:nvSpPr>
          <p:spPr>
            <a:xfrm rot="8455477">
              <a:off x="5755604" y="888625"/>
              <a:ext cx="1374637" cy="1325435"/>
            </a:xfrm>
            <a:custGeom>
              <a:avLst/>
              <a:gdLst>
                <a:gd name="connsiteX0" fmla="*/ 3710918 w 5562042"/>
                <a:gd name="connsiteY0" fmla="*/ 0 h 5466625"/>
                <a:gd name="connsiteX1" fmla="*/ 3726318 w 5562042"/>
                <a:gd name="connsiteY1" fmla="*/ 813 h 5466625"/>
                <a:gd name="connsiteX2" fmla="*/ 3741107 w 5562042"/>
                <a:gd name="connsiteY2" fmla="*/ 633 h 5466625"/>
                <a:gd name="connsiteX3" fmla="*/ 3742671 w 5562042"/>
                <a:gd name="connsiteY3" fmla="*/ 1676 h 5466625"/>
                <a:gd name="connsiteX4" fmla="*/ 3820031 w 5562042"/>
                <a:gd name="connsiteY4" fmla="*/ 5758 h 5466625"/>
                <a:gd name="connsiteX5" fmla="*/ 4649295 w 5562042"/>
                <a:gd name="connsiteY5" fmla="*/ 583681 h 5466625"/>
                <a:gd name="connsiteX6" fmla="*/ 4664207 w 5562042"/>
                <a:gd name="connsiteY6" fmla="*/ 616033 h 5466625"/>
                <a:gd name="connsiteX7" fmla="*/ 4680240 w 5562042"/>
                <a:gd name="connsiteY7" fmla="*/ 626722 h 5466625"/>
                <a:gd name="connsiteX8" fmla="*/ 4680454 w 5562042"/>
                <a:gd name="connsiteY8" fmla="*/ 623882 h 5466625"/>
                <a:gd name="connsiteX9" fmla="*/ 4711156 w 5562042"/>
                <a:gd name="connsiteY9" fmla="*/ 729497 h 5466625"/>
                <a:gd name="connsiteX10" fmla="*/ 4730119 w 5562042"/>
                <a:gd name="connsiteY10" fmla="*/ 783643 h 5466625"/>
                <a:gd name="connsiteX11" fmla="*/ 4747868 w 5562042"/>
                <a:gd name="connsiteY11" fmla="*/ 855783 h 5466625"/>
                <a:gd name="connsiteX12" fmla="*/ 5546965 w 5562042"/>
                <a:gd name="connsiteY12" fmla="*/ 3604653 h 5466625"/>
                <a:gd name="connsiteX13" fmla="*/ 5532560 w 5562042"/>
                <a:gd name="connsiteY13" fmla="*/ 3625615 h 5466625"/>
                <a:gd name="connsiteX14" fmla="*/ 5554463 w 5562042"/>
                <a:gd name="connsiteY14" fmla="*/ 3775601 h 5466625"/>
                <a:gd name="connsiteX15" fmla="*/ 5562042 w 5562042"/>
                <a:gd name="connsiteY15" fmla="*/ 3932460 h 5466625"/>
                <a:gd name="connsiteX16" fmla="*/ 4389915 w 5562042"/>
                <a:gd name="connsiteY16" fmla="*/ 5435457 h 5466625"/>
                <a:gd name="connsiteX17" fmla="*/ 4276438 w 5562042"/>
                <a:gd name="connsiteY17" fmla="*/ 5453556 h 5466625"/>
                <a:gd name="connsiteX18" fmla="*/ 4273869 w 5562042"/>
                <a:gd name="connsiteY18" fmla="*/ 5457294 h 5466625"/>
                <a:gd name="connsiteX19" fmla="*/ 4253001 w 5562042"/>
                <a:gd name="connsiteY19" fmla="*/ 5457294 h 5466625"/>
                <a:gd name="connsiteX20" fmla="*/ 4244159 w 5562042"/>
                <a:gd name="connsiteY20" fmla="*/ 5458705 h 5466625"/>
                <a:gd name="connsiteX21" fmla="*/ 4094067 w 5562042"/>
                <a:gd name="connsiteY21" fmla="*/ 5466625 h 5466625"/>
                <a:gd name="connsiteX22" fmla="*/ 3943975 w 5562042"/>
                <a:gd name="connsiteY22" fmla="*/ 5458705 h 5466625"/>
                <a:gd name="connsiteX23" fmla="*/ 3935133 w 5562042"/>
                <a:gd name="connsiteY23" fmla="*/ 5457294 h 5466625"/>
                <a:gd name="connsiteX24" fmla="*/ 1449471 w 5562042"/>
                <a:gd name="connsiteY24" fmla="*/ 5457294 h 5466625"/>
                <a:gd name="connsiteX25" fmla="*/ 1441964 w 5562042"/>
                <a:gd name="connsiteY25" fmla="*/ 5447606 h 5466625"/>
                <a:gd name="connsiteX26" fmla="*/ 1317883 w 5562042"/>
                <a:gd name="connsiteY26" fmla="*/ 5441058 h 5466625"/>
                <a:gd name="connsiteX27" fmla="*/ 0 w 5562042"/>
                <a:gd name="connsiteY27" fmla="*/ 3914813 h 5466625"/>
                <a:gd name="connsiteX28" fmla="*/ 115361 w 5562042"/>
                <a:gd name="connsiteY28" fmla="*/ 3317647 h 5466625"/>
                <a:gd name="connsiteX29" fmla="*/ 135504 w 5562042"/>
                <a:gd name="connsiteY29" fmla="*/ 3273947 h 5466625"/>
                <a:gd name="connsiteX30" fmla="*/ 765852 w 5562042"/>
                <a:gd name="connsiteY30" fmla="*/ 935297 h 5466625"/>
                <a:gd name="connsiteX31" fmla="*/ 767565 w 5562042"/>
                <a:gd name="connsiteY31" fmla="*/ 933865 h 5466625"/>
                <a:gd name="connsiteX32" fmla="*/ 770849 w 5562042"/>
                <a:gd name="connsiteY32" fmla="*/ 911381 h 5466625"/>
                <a:gd name="connsiteX33" fmla="*/ 1816346 w 5562042"/>
                <a:gd name="connsiteY33" fmla="*/ 20854 h 5466625"/>
                <a:gd name="connsiteX34" fmla="*/ 1865071 w 5562042"/>
                <a:gd name="connsiteY34" fmla="*/ 23425 h 5466625"/>
                <a:gd name="connsiteX35" fmla="*/ 3686308 w 5562042"/>
                <a:gd name="connsiteY35" fmla="*/ 1299 h 546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62042" h="5466625">
                  <a:moveTo>
                    <a:pt x="3710918" y="0"/>
                  </a:moveTo>
                  <a:lnTo>
                    <a:pt x="3726318" y="813"/>
                  </a:lnTo>
                  <a:lnTo>
                    <a:pt x="3741107" y="633"/>
                  </a:lnTo>
                  <a:lnTo>
                    <a:pt x="3742671" y="1676"/>
                  </a:lnTo>
                  <a:lnTo>
                    <a:pt x="3820031" y="5758"/>
                  </a:lnTo>
                  <a:cubicBezTo>
                    <a:pt x="4178786" y="43835"/>
                    <a:pt x="4485008" y="267620"/>
                    <a:pt x="4649295" y="583681"/>
                  </a:cubicBezTo>
                  <a:lnTo>
                    <a:pt x="4664207" y="616033"/>
                  </a:lnTo>
                  <a:lnTo>
                    <a:pt x="4680240" y="626722"/>
                  </a:lnTo>
                  <a:lnTo>
                    <a:pt x="4680454" y="623882"/>
                  </a:lnTo>
                  <a:lnTo>
                    <a:pt x="4711156" y="729497"/>
                  </a:lnTo>
                  <a:lnTo>
                    <a:pt x="4730119" y="783643"/>
                  </a:lnTo>
                  <a:lnTo>
                    <a:pt x="4747868" y="855783"/>
                  </a:lnTo>
                  <a:lnTo>
                    <a:pt x="5546965" y="3604653"/>
                  </a:lnTo>
                  <a:lnTo>
                    <a:pt x="5532560" y="3625615"/>
                  </a:lnTo>
                  <a:lnTo>
                    <a:pt x="5554463" y="3775601"/>
                  </a:lnTo>
                  <a:cubicBezTo>
                    <a:pt x="5559475" y="3827175"/>
                    <a:pt x="5562042" y="3879504"/>
                    <a:pt x="5562042" y="3932460"/>
                  </a:cubicBezTo>
                  <a:cubicBezTo>
                    <a:pt x="5562042" y="4673844"/>
                    <a:pt x="5058847" y="5292401"/>
                    <a:pt x="4389915" y="5435457"/>
                  </a:cubicBezTo>
                  <a:lnTo>
                    <a:pt x="4276438" y="5453556"/>
                  </a:lnTo>
                  <a:lnTo>
                    <a:pt x="4273869" y="5457294"/>
                  </a:lnTo>
                  <a:lnTo>
                    <a:pt x="4253001" y="5457294"/>
                  </a:lnTo>
                  <a:lnTo>
                    <a:pt x="4244159" y="5458705"/>
                  </a:lnTo>
                  <a:cubicBezTo>
                    <a:pt x="4194810" y="5463942"/>
                    <a:pt x="4144738" y="5466625"/>
                    <a:pt x="4094067" y="5466625"/>
                  </a:cubicBezTo>
                  <a:cubicBezTo>
                    <a:pt x="4043396" y="5466625"/>
                    <a:pt x="3993324" y="5463942"/>
                    <a:pt x="3943975" y="5458705"/>
                  </a:cubicBezTo>
                  <a:lnTo>
                    <a:pt x="3935133" y="5457294"/>
                  </a:lnTo>
                  <a:lnTo>
                    <a:pt x="1449471" y="5457294"/>
                  </a:lnTo>
                  <a:lnTo>
                    <a:pt x="1441964" y="5447606"/>
                  </a:lnTo>
                  <a:lnTo>
                    <a:pt x="1317883" y="5441058"/>
                  </a:lnTo>
                  <a:cubicBezTo>
                    <a:pt x="577648" y="5362493"/>
                    <a:pt x="0" y="4709153"/>
                    <a:pt x="0" y="3914813"/>
                  </a:cubicBezTo>
                  <a:cubicBezTo>
                    <a:pt x="0" y="3702989"/>
                    <a:pt x="41077" y="3501192"/>
                    <a:pt x="115361" y="3317647"/>
                  </a:cubicBezTo>
                  <a:lnTo>
                    <a:pt x="135504" y="3273947"/>
                  </a:lnTo>
                  <a:lnTo>
                    <a:pt x="765852" y="935297"/>
                  </a:lnTo>
                  <a:lnTo>
                    <a:pt x="767565" y="933865"/>
                  </a:lnTo>
                  <a:lnTo>
                    <a:pt x="770849" y="911381"/>
                  </a:lnTo>
                  <a:cubicBezTo>
                    <a:pt x="870359" y="403158"/>
                    <a:pt x="1300633" y="20854"/>
                    <a:pt x="1816346" y="20854"/>
                  </a:cubicBezTo>
                  <a:lnTo>
                    <a:pt x="1865071" y="23425"/>
                  </a:lnTo>
                  <a:lnTo>
                    <a:pt x="3686308" y="1299"/>
                  </a:lnTo>
                  <a:close/>
                </a:path>
              </a:pathLst>
            </a:cu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7109B90-2C51-A407-B1F3-A29EA8C0A46B}"/>
                </a:ext>
              </a:extLst>
            </p:cNvPr>
            <p:cNvSpPr/>
            <p:nvPr/>
          </p:nvSpPr>
          <p:spPr>
            <a:xfrm rot="10800000">
              <a:off x="6840231" y="509596"/>
              <a:ext cx="1637359" cy="1325435"/>
            </a:xfrm>
            <a:custGeom>
              <a:avLst/>
              <a:gdLst>
                <a:gd name="connsiteX0" fmla="*/ 3710918 w 5562042"/>
                <a:gd name="connsiteY0" fmla="*/ 0 h 5466625"/>
                <a:gd name="connsiteX1" fmla="*/ 3726318 w 5562042"/>
                <a:gd name="connsiteY1" fmla="*/ 813 h 5466625"/>
                <a:gd name="connsiteX2" fmla="*/ 3741107 w 5562042"/>
                <a:gd name="connsiteY2" fmla="*/ 633 h 5466625"/>
                <a:gd name="connsiteX3" fmla="*/ 3742671 w 5562042"/>
                <a:gd name="connsiteY3" fmla="*/ 1676 h 5466625"/>
                <a:gd name="connsiteX4" fmla="*/ 3820031 w 5562042"/>
                <a:gd name="connsiteY4" fmla="*/ 5758 h 5466625"/>
                <a:gd name="connsiteX5" fmla="*/ 4649295 w 5562042"/>
                <a:gd name="connsiteY5" fmla="*/ 583681 h 5466625"/>
                <a:gd name="connsiteX6" fmla="*/ 4664207 w 5562042"/>
                <a:gd name="connsiteY6" fmla="*/ 616033 h 5466625"/>
                <a:gd name="connsiteX7" fmla="*/ 4680240 w 5562042"/>
                <a:gd name="connsiteY7" fmla="*/ 626722 h 5466625"/>
                <a:gd name="connsiteX8" fmla="*/ 4680454 w 5562042"/>
                <a:gd name="connsiteY8" fmla="*/ 623882 h 5466625"/>
                <a:gd name="connsiteX9" fmla="*/ 4711156 w 5562042"/>
                <a:gd name="connsiteY9" fmla="*/ 729497 h 5466625"/>
                <a:gd name="connsiteX10" fmla="*/ 4730119 w 5562042"/>
                <a:gd name="connsiteY10" fmla="*/ 783643 h 5466625"/>
                <a:gd name="connsiteX11" fmla="*/ 4747868 w 5562042"/>
                <a:gd name="connsiteY11" fmla="*/ 855783 h 5466625"/>
                <a:gd name="connsiteX12" fmla="*/ 5546965 w 5562042"/>
                <a:gd name="connsiteY12" fmla="*/ 3604653 h 5466625"/>
                <a:gd name="connsiteX13" fmla="*/ 5532560 w 5562042"/>
                <a:gd name="connsiteY13" fmla="*/ 3625615 h 5466625"/>
                <a:gd name="connsiteX14" fmla="*/ 5554463 w 5562042"/>
                <a:gd name="connsiteY14" fmla="*/ 3775601 h 5466625"/>
                <a:gd name="connsiteX15" fmla="*/ 5562042 w 5562042"/>
                <a:gd name="connsiteY15" fmla="*/ 3932460 h 5466625"/>
                <a:gd name="connsiteX16" fmla="*/ 4389915 w 5562042"/>
                <a:gd name="connsiteY16" fmla="*/ 5435457 h 5466625"/>
                <a:gd name="connsiteX17" fmla="*/ 4276438 w 5562042"/>
                <a:gd name="connsiteY17" fmla="*/ 5453556 h 5466625"/>
                <a:gd name="connsiteX18" fmla="*/ 4273869 w 5562042"/>
                <a:gd name="connsiteY18" fmla="*/ 5457294 h 5466625"/>
                <a:gd name="connsiteX19" fmla="*/ 4253001 w 5562042"/>
                <a:gd name="connsiteY19" fmla="*/ 5457294 h 5466625"/>
                <a:gd name="connsiteX20" fmla="*/ 4244159 w 5562042"/>
                <a:gd name="connsiteY20" fmla="*/ 5458705 h 5466625"/>
                <a:gd name="connsiteX21" fmla="*/ 4094067 w 5562042"/>
                <a:gd name="connsiteY21" fmla="*/ 5466625 h 5466625"/>
                <a:gd name="connsiteX22" fmla="*/ 3943975 w 5562042"/>
                <a:gd name="connsiteY22" fmla="*/ 5458705 h 5466625"/>
                <a:gd name="connsiteX23" fmla="*/ 3935133 w 5562042"/>
                <a:gd name="connsiteY23" fmla="*/ 5457294 h 5466625"/>
                <a:gd name="connsiteX24" fmla="*/ 1449471 w 5562042"/>
                <a:gd name="connsiteY24" fmla="*/ 5457294 h 5466625"/>
                <a:gd name="connsiteX25" fmla="*/ 1441964 w 5562042"/>
                <a:gd name="connsiteY25" fmla="*/ 5447606 h 5466625"/>
                <a:gd name="connsiteX26" fmla="*/ 1317883 w 5562042"/>
                <a:gd name="connsiteY26" fmla="*/ 5441058 h 5466625"/>
                <a:gd name="connsiteX27" fmla="*/ 0 w 5562042"/>
                <a:gd name="connsiteY27" fmla="*/ 3914813 h 5466625"/>
                <a:gd name="connsiteX28" fmla="*/ 115361 w 5562042"/>
                <a:gd name="connsiteY28" fmla="*/ 3317647 h 5466625"/>
                <a:gd name="connsiteX29" fmla="*/ 135504 w 5562042"/>
                <a:gd name="connsiteY29" fmla="*/ 3273947 h 5466625"/>
                <a:gd name="connsiteX30" fmla="*/ 765852 w 5562042"/>
                <a:gd name="connsiteY30" fmla="*/ 935297 h 5466625"/>
                <a:gd name="connsiteX31" fmla="*/ 767565 w 5562042"/>
                <a:gd name="connsiteY31" fmla="*/ 933865 h 5466625"/>
                <a:gd name="connsiteX32" fmla="*/ 770849 w 5562042"/>
                <a:gd name="connsiteY32" fmla="*/ 911381 h 5466625"/>
                <a:gd name="connsiteX33" fmla="*/ 1816346 w 5562042"/>
                <a:gd name="connsiteY33" fmla="*/ 20854 h 5466625"/>
                <a:gd name="connsiteX34" fmla="*/ 1865071 w 5562042"/>
                <a:gd name="connsiteY34" fmla="*/ 23425 h 5466625"/>
                <a:gd name="connsiteX35" fmla="*/ 3686308 w 5562042"/>
                <a:gd name="connsiteY35" fmla="*/ 1299 h 546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62042" h="5466625">
                  <a:moveTo>
                    <a:pt x="3710918" y="0"/>
                  </a:moveTo>
                  <a:lnTo>
                    <a:pt x="3726318" y="813"/>
                  </a:lnTo>
                  <a:lnTo>
                    <a:pt x="3741107" y="633"/>
                  </a:lnTo>
                  <a:lnTo>
                    <a:pt x="3742671" y="1676"/>
                  </a:lnTo>
                  <a:lnTo>
                    <a:pt x="3820031" y="5758"/>
                  </a:lnTo>
                  <a:cubicBezTo>
                    <a:pt x="4178786" y="43835"/>
                    <a:pt x="4485008" y="267620"/>
                    <a:pt x="4649295" y="583681"/>
                  </a:cubicBezTo>
                  <a:lnTo>
                    <a:pt x="4664207" y="616033"/>
                  </a:lnTo>
                  <a:lnTo>
                    <a:pt x="4680240" y="626722"/>
                  </a:lnTo>
                  <a:lnTo>
                    <a:pt x="4680454" y="623882"/>
                  </a:lnTo>
                  <a:lnTo>
                    <a:pt x="4711156" y="729497"/>
                  </a:lnTo>
                  <a:lnTo>
                    <a:pt x="4730119" y="783643"/>
                  </a:lnTo>
                  <a:lnTo>
                    <a:pt x="4747868" y="855783"/>
                  </a:lnTo>
                  <a:lnTo>
                    <a:pt x="5546965" y="3604653"/>
                  </a:lnTo>
                  <a:lnTo>
                    <a:pt x="5532560" y="3625615"/>
                  </a:lnTo>
                  <a:lnTo>
                    <a:pt x="5554463" y="3775601"/>
                  </a:lnTo>
                  <a:cubicBezTo>
                    <a:pt x="5559475" y="3827175"/>
                    <a:pt x="5562042" y="3879504"/>
                    <a:pt x="5562042" y="3932460"/>
                  </a:cubicBezTo>
                  <a:cubicBezTo>
                    <a:pt x="5562042" y="4673844"/>
                    <a:pt x="5058847" y="5292401"/>
                    <a:pt x="4389915" y="5435457"/>
                  </a:cubicBezTo>
                  <a:lnTo>
                    <a:pt x="4276438" y="5453556"/>
                  </a:lnTo>
                  <a:lnTo>
                    <a:pt x="4273869" y="5457294"/>
                  </a:lnTo>
                  <a:lnTo>
                    <a:pt x="4253001" y="5457294"/>
                  </a:lnTo>
                  <a:lnTo>
                    <a:pt x="4244159" y="5458705"/>
                  </a:lnTo>
                  <a:cubicBezTo>
                    <a:pt x="4194810" y="5463942"/>
                    <a:pt x="4144738" y="5466625"/>
                    <a:pt x="4094067" y="5466625"/>
                  </a:cubicBezTo>
                  <a:cubicBezTo>
                    <a:pt x="4043396" y="5466625"/>
                    <a:pt x="3993324" y="5463942"/>
                    <a:pt x="3943975" y="5458705"/>
                  </a:cubicBezTo>
                  <a:lnTo>
                    <a:pt x="3935133" y="5457294"/>
                  </a:lnTo>
                  <a:lnTo>
                    <a:pt x="1449471" y="5457294"/>
                  </a:lnTo>
                  <a:lnTo>
                    <a:pt x="1441964" y="5447606"/>
                  </a:lnTo>
                  <a:lnTo>
                    <a:pt x="1317883" y="5441058"/>
                  </a:lnTo>
                  <a:cubicBezTo>
                    <a:pt x="577648" y="5362493"/>
                    <a:pt x="0" y="4709153"/>
                    <a:pt x="0" y="3914813"/>
                  </a:cubicBezTo>
                  <a:cubicBezTo>
                    <a:pt x="0" y="3702989"/>
                    <a:pt x="41077" y="3501192"/>
                    <a:pt x="115361" y="3317647"/>
                  </a:cubicBezTo>
                  <a:lnTo>
                    <a:pt x="135504" y="3273947"/>
                  </a:lnTo>
                  <a:lnTo>
                    <a:pt x="765852" y="935297"/>
                  </a:lnTo>
                  <a:lnTo>
                    <a:pt x="767565" y="933865"/>
                  </a:lnTo>
                  <a:lnTo>
                    <a:pt x="770849" y="911381"/>
                  </a:lnTo>
                  <a:cubicBezTo>
                    <a:pt x="870359" y="403158"/>
                    <a:pt x="1300633" y="20854"/>
                    <a:pt x="1816346" y="20854"/>
                  </a:cubicBezTo>
                  <a:lnTo>
                    <a:pt x="1865071" y="23425"/>
                  </a:lnTo>
                  <a:lnTo>
                    <a:pt x="3686308" y="1299"/>
                  </a:lnTo>
                  <a:close/>
                </a:path>
              </a:pathLst>
            </a:cu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8CD95C91-7B09-6261-B20B-9AE3988AEC60}"/>
              </a:ext>
            </a:extLst>
          </p:cNvPr>
          <p:cNvSpPr txBox="1"/>
          <p:nvPr/>
        </p:nvSpPr>
        <p:spPr>
          <a:xfrm>
            <a:off x="5706807" y="3661103"/>
            <a:ext cx="6096000" cy="1938992"/>
          </a:xfrm>
          <a:prstGeom prst="rect">
            <a:avLst/>
          </a:prstGeom>
          <a:noFill/>
        </p:spPr>
        <p:txBody>
          <a:bodyPr wrap="square">
            <a:spAutoFit/>
          </a:bodyPr>
          <a:lstStyle/>
          <a:p>
            <a:r>
              <a:rPr lang="en-US" b="0" i="0" dirty="0">
                <a:solidFill>
                  <a:schemeClr val="bg1"/>
                </a:solidFill>
                <a:effectLst/>
              </a:rPr>
              <a:t>We wondered if a monument should be erected. But as we considered the unique historic and international impact of that First Vision, we felt impressed to create a monument not of granite or stone but of words—words of solemn and sacred proclamation—written, not to be carved in “tables of stone” but rather to be etched in the “fleshy tables” of our hearts.</a:t>
            </a:r>
          </a:p>
          <a:p>
            <a:r>
              <a:rPr lang="en-US" sz="1200" dirty="0">
                <a:solidFill>
                  <a:schemeClr val="bg1"/>
                </a:solidFill>
              </a:rPr>
              <a:t>President Russel M. Nelson</a:t>
            </a:r>
          </a:p>
        </p:txBody>
      </p:sp>
      <p:pic>
        <p:nvPicPr>
          <p:cNvPr id="19" name="Picture 18">
            <a:extLst>
              <a:ext uri="{FF2B5EF4-FFF2-40B4-BE49-F238E27FC236}">
                <a16:creationId xmlns:a16="http://schemas.microsoft.com/office/drawing/2014/main" id="{7D0A078A-9EEF-FFC0-C01F-A1B5394548A1}"/>
              </a:ext>
            </a:extLst>
          </p:cNvPr>
          <p:cNvPicPr>
            <a:picLocks noChangeAspect="1"/>
          </p:cNvPicPr>
          <p:nvPr/>
        </p:nvPicPr>
        <p:blipFill>
          <a:blip r:embed="rId3"/>
          <a:stretch>
            <a:fillRect/>
          </a:stretch>
        </p:blipFill>
        <p:spPr>
          <a:xfrm>
            <a:off x="7793061" y="2241122"/>
            <a:ext cx="1035604" cy="1183548"/>
          </a:xfrm>
          <a:prstGeom prst="rect">
            <a:avLst/>
          </a:prstGeom>
        </p:spPr>
      </p:pic>
    </p:spTree>
    <p:extLst>
      <p:ext uri="{BB962C8B-B14F-4D97-AF65-F5344CB8AC3E}">
        <p14:creationId xmlns:p14="http://schemas.microsoft.com/office/powerpoint/2010/main" val="178294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757652-052A-45B8-A02F-E9CF7DF1A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524000" y="152400"/>
            <a:ext cx="9144000" cy="707886"/>
          </a:xfrm>
          <a:prstGeom prst="rect">
            <a:avLst/>
          </a:prstGeom>
          <a:noFill/>
        </p:spPr>
        <p:txBody>
          <a:bodyPr wrap="square" rtlCol="0">
            <a:spAutoFit/>
          </a:bodyPr>
          <a:lstStyle/>
          <a:p>
            <a:pPr algn="ctr"/>
            <a:r>
              <a:rPr lang="en-US" sz="4000" dirty="0">
                <a:solidFill>
                  <a:schemeClr val="bg2"/>
                </a:solidFill>
                <a:latin typeface="Algerian" pitchFamily="82" charset="0"/>
              </a:rPr>
              <a:t>The Fulness of the Gospel</a:t>
            </a:r>
          </a:p>
        </p:txBody>
      </p:sp>
      <p:sp>
        <p:nvSpPr>
          <p:cNvPr id="3" name="TextBox 2">
            <a:extLst>
              <a:ext uri="{FF2B5EF4-FFF2-40B4-BE49-F238E27FC236}">
                <a16:creationId xmlns:a16="http://schemas.microsoft.com/office/drawing/2014/main" id="{F309B14E-DBB4-CEF1-CE78-C6C64630CC50}"/>
              </a:ext>
            </a:extLst>
          </p:cNvPr>
          <p:cNvSpPr txBox="1"/>
          <p:nvPr/>
        </p:nvSpPr>
        <p:spPr>
          <a:xfrm>
            <a:off x="3211183" y="1086777"/>
            <a:ext cx="6094562" cy="1569660"/>
          </a:xfrm>
          <a:prstGeom prst="rect">
            <a:avLst/>
          </a:prstGeom>
          <a:noFill/>
        </p:spPr>
        <p:txBody>
          <a:bodyPr wrap="square">
            <a:spAutoFit/>
          </a:bodyPr>
          <a:lstStyle/>
          <a:p>
            <a:pPr algn="ctr"/>
            <a:r>
              <a:rPr lang="en-US" sz="2400" b="1" i="0" dirty="0">
                <a:solidFill>
                  <a:schemeClr val="bg1"/>
                </a:solidFill>
                <a:effectLst/>
              </a:rPr>
              <a:t>Heavenly Father and Jesus Christ began restoring the fulness of the gospel through the Prophet Joseph Smith</a:t>
            </a:r>
            <a:r>
              <a:rPr lang="en-US" sz="2400" b="0" i="0" dirty="0">
                <a:solidFill>
                  <a:schemeClr val="bg1"/>
                </a:solidFill>
                <a:effectLst/>
              </a:rPr>
              <a:t>, and </a:t>
            </a:r>
            <a:r>
              <a:rPr lang="en-US" sz="2400" b="1" i="0" dirty="0">
                <a:solidFill>
                  <a:schemeClr val="bg1"/>
                </a:solidFill>
                <a:effectLst/>
              </a:rPr>
              <a:t>the Restoration of the gospel of Jesus Christ continues in our day</a:t>
            </a:r>
            <a:r>
              <a:rPr lang="en-US" sz="2400" b="0" i="0" dirty="0">
                <a:solidFill>
                  <a:schemeClr val="bg1"/>
                </a:solidFill>
                <a:effectLst/>
              </a:rPr>
              <a:t>.</a:t>
            </a:r>
            <a:endParaRPr lang="en-US" sz="2400" dirty="0">
              <a:solidFill>
                <a:schemeClr val="bg1"/>
              </a:solidFill>
            </a:endParaRPr>
          </a:p>
        </p:txBody>
      </p:sp>
      <p:pic>
        <p:nvPicPr>
          <p:cNvPr id="10" name="Picture 9">
            <a:extLst>
              <a:ext uri="{FF2B5EF4-FFF2-40B4-BE49-F238E27FC236}">
                <a16:creationId xmlns:a16="http://schemas.microsoft.com/office/drawing/2014/main" id="{CBAE1492-8AB8-1D49-3B27-356E806BCDAD}"/>
              </a:ext>
            </a:extLst>
          </p:cNvPr>
          <p:cNvPicPr>
            <a:picLocks noChangeAspect="1"/>
          </p:cNvPicPr>
          <p:nvPr/>
        </p:nvPicPr>
        <p:blipFill>
          <a:blip r:embed="rId3"/>
          <a:stretch>
            <a:fillRect/>
          </a:stretch>
        </p:blipFill>
        <p:spPr>
          <a:xfrm>
            <a:off x="2551922" y="3117364"/>
            <a:ext cx="7088155" cy="3020414"/>
          </a:xfrm>
          <a:prstGeom prst="rect">
            <a:avLst/>
          </a:prstGeom>
        </p:spPr>
      </p:pic>
    </p:spTree>
    <p:extLst>
      <p:ext uri="{BB962C8B-B14F-4D97-AF65-F5344CB8AC3E}">
        <p14:creationId xmlns:p14="http://schemas.microsoft.com/office/powerpoint/2010/main" val="322324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E2E446-D714-293C-6E60-BBA9E9022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454CD0E-DC77-BB6B-6A38-0CC9DD803763}"/>
              </a:ext>
            </a:extLst>
          </p:cNvPr>
          <p:cNvSpPr txBox="1"/>
          <p:nvPr/>
        </p:nvSpPr>
        <p:spPr>
          <a:xfrm>
            <a:off x="129309" y="223628"/>
            <a:ext cx="6502331" cy="3908762"/>
          </a:xfrm>
          <a:prstGeom prst="rect">
            <a:avLst/>
          </a:prstGeom>
          <a:noFill/>
        </p:spPr>
        <p:txBody>
          <a:bodyPr wrap="square" rtlCol="0">
            <a:spAutoFit/>
          </a:bodyPr>
          <a:lstStyle/>
          <a:p>
            <a:r>
              <a:rPr lang="en-US" b="0" i="0" dirty="0">
                <a:solidFill>
                  <a:schemeClr val="bg1"/>
                </a:solidFill>
                <a:effectLst/>
              </a:rPr>
              <a:t>Sometimes we think of the Restoration of the gospel as something that is complete, already behind us—Joseph Smith translated the Book of Mormon, he received priesthood keys, the Church was organized. In reality, the Restoration is an ongoing process; we are living in it right now. </a:t>
            </a:r>
          </a:p>
          <a:p>
            <a:endParaRPr lang="en-US" dirty="0">
              <a:solidFill>
                <a:schemeClr val="bg1"/>
              </a:solidFill>
            </a:endParaRPr>
          </a:p>
          <a:p>
            <a:r>
              <a:rPr lang="en-US" b="0" i="0" dirty="0">
                <a:solidFill>
                  <a:schemeClr val="bg1"/>
                </a:solidFill>
                <a:effectLst/>
              </a:rPr>
              <a:t>It includes “all that God has revealed, all that He does now reveal,” and the “many great and important things” that “He will yet reveal” [</a:t>
            </a:r>
            <a:r>
              <a:rPr lang="en-US" b="0" i="0" u="none" strike="noStrike" dirty="0">
                <a:solidFill>
                  <a:schemeClr val="bg1"/>
                </a:solidFill>
                <a:effectLst/>
              </a:rPr>
              <a:t>Articles of Faith 1:9</a:t>
            </a:r>
            <a:r>
              <a:rPr lang="en-US" b="0" i="0" dirty="0">
                <a:solidFill>
                  <a:schemeClr val="bg1"/>
                </a:solidFill>
                <a:effectLst/>
              </a:rPr>
              <a:t>]. </a:t>
            </a:r>
          </a:p>
          <a:p>
            <a:endParaRPr lang="en-US" dirty="0">
              <a:solidFill>
                <a:schemeClr val="bg1"/>
              </a:solidFill>
            </a:endParaRPr>
          </a:p>
          <a:p>
            <a:r>
              <a:rPr lang="en-US" b="0" i="0" dirty="0">
                <a:solidFill>
                  <a:schemeClr val="bg1"/>
                </a:solidFill>
                <a:effectLst/>
              </a:rPr>
              <a:t>Brethren [and sisters], the exciting developments of today are part of that long-foretold period of preparation that will culminate in the glorious Second Coming of our Savior, Jesus Christ. </a:t>
            </a:r>
          </a:p>
          <a:p>
            <a:r>
              <a:rPr lang="en-US" sz="1400" b="0" i="0" dirty="0">
                <a:solidFill>
                  <a:schemeClr val="bg1"/>
                </a:solidFill>
                <a:effectLst/>
              </a:rPr>
              <a:t>Dieter F. Uchtdorf</a:t>
            </a:r>
            <a:endParaRPr lang="en-US" sz="1400" dirty="0">
              <a:solidFill>
                <a:schemeClr val="bg1"/>
              </a:solidFill>
            </a:endParaRPr>
          </a:p>
        </p:txBody>
      </p:sp>
      <p:sp>
        <p:nvSpPr>
          <p:cNvPr id="5" name="TextBox 4">
            <a:extLst>
              <a:ext uri="{FF2B5EF4-FFF2-40B4-BE49-F238E27FC236}">
                <a16:creationId xmlns:a16="http://schemas.microsoft.com/office/drawing/2014/main" id="{3FF5A8C7-DA88-E122-6C64-A22125C853D5}"/>
              </a:ext>
            </a:extLst>
          </p:cNvPr>
          <p:cNvSpPr txBox="1"/>
          <p:nvPr/>
        </p:nvSpPr>
        <p:spPr>
          <a:xfrm>
            <a:off x="5902036" y="4680291"/>
            <a:ext cx="6096000" cy="2031325"/>
          </a:xfrm>
          <a:prstGeom prst="rect">
            <a:avLst/>
          </a:prstGeom>
          <a:noFill/>
        </p:spPr>
        <p:txBody>
          <a:bodyPr wrap="square">
            <a:spAutoFit/>
          </a:bodyPr>
          <a:lstStyle/>
          <a:p>
            <a:r>
              <a:rPr lang="en-US" b="0" i="0" dirty="0">
                <a:solidFill>
                  <a:schemeClr val="bg1"/>
                </a:solidFill>
                <a:effectLst/>
              </a:rPr>
              <a:t>I testify that the future is going to be as miracle-filled and bountifully blessed as the past has been. We have every reason to hope for blessings even greater than those we have already received because this is the work of Almighty God, this is the Church of continuing revelation, this is the gospel of Christ’s unlimited grace and benevolence.</a:t>
            </a:r>
          </a:p>
          <a:p>
            <a:r>
              <a:rPr lang="en-US" sz="1400" b="0" i="0" dirty="0">
                <a:solidFill>
                  <a:schemeClr val="bg1"/>
                </a:solidFill>
                <a:effectLst/>
              </a:rPr>
              <a:t>Jeffrey R. Holland</a:t>
            </a:r>
            <a:endParaRPr lang="en-US" sz="1400" dirty="0">
              <a:solidFill>
                <a:schemeClr val="bg1"/>
              </a:solidFill>
            </a:endParaRPr>
          </a:p>
        </p:txBody>
      </p:sp>
      <p:pic>
        <p:nvPicPr>
          <p:cNvPr id="11" name="Picture 10">
            <a:extLst>
              <a:ext uri="{FF2B5EF4-FFF2-40B4-BE49-F238E27FC236}">
                <a16:creationId xmlns:a16="http://schemas.microsoft.com/office/drawing/2014/main" id="{A2E74EC3-3A30-F3C6-D579-B08F4B856280}"/>
              </a:ext>
            </a:extLst>
          </p:cNvPr>
          <p:cNvPicPr>
            <a:picLocks noChangeAspect="1"/>
          </p:cNvPicPr>
          <p:nvPr/>
        </p:nvPicPr>
        <p:blipFill>
          <a:blip r:embed="rId3"/>
          <a:stretch>
            <a:fillRect/>
          </a:stretch>
        </p:blipFill>
        <p:spPr>
          <a:xfrm>
            <a:off x="6724073" y="231382"/>
            <a:ext cx="5098403" cy="4217527"/>
          </a:xfrm>
          <a:prstGeom prst="rect">
            <a:avLst/>
          </a:prstGeom>
        </p:spPr>
      </p:pic>
      <p:pic>
        <p:nvPicPr>
          <p:cNvPr id="13" name="Picture 12" descr="A person in a suit and tie&#10;&#10;Description automatically generated">
            <a:extLst>
              <a:ext uri="{FF2B5EF4-FFF2-40B4-BE49-F238E27FC236}">
                <a16:creationId xmlns:a16="http://schemas.microsoft.com/office/drawing/2014/main" id="{915360FC-7218-D57B-3114-6E41D906A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524" y="4132390"/>
            <a:ext cx="758952" cy="947928"/>
          </a:xfrm>
          <a:prstGeom prst="rect">
            <a:avLst/>
          </a:prstGeom>
        </p:spPr>
      </p:pic>
      <p:pic>
        <p:nvPicPr>
          <p:cNvPr id="15" name="Picture 14" descr="A person in a suit and tie&#10;&#10;Description automatically generated">
            <a:extLst>
              <a:ext uri="{FF2B5EF4-FFF2-40B4-BE49-F238E27FC236}">
                <a16:creationId xmlns:a16="http://schemas.microsoft.com/office/drawing/2014/main" id="{1F4EF026-262F-32F7-558D-58F025FD38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8109" y="5168651"/>
            <a:ext cx="1117601" cy="1395611"/>
          </a:xfrm>
          <a:prstGeom prst="rect">
            <a:avLst/>
          </a:prstGeom>
        </p:spPr>
      </p:pic>
    </p:spTree>
    <p:extLst>
      <p:ext uri="{BB962C8B-B14F-4D97-AF65-F5344CB8AC3E}">
        <p14:creationId xmlns:p14="http://schemas.microsoft.com/office/powerpoint/2010/main" val="133146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1C1A69-B295-7F0B-E257-A6E432746C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C35FB47-97B5-B2AD-1EC8-A98E5463598A}"/>
              </a:ext>
            </a:extLst>
          </p:cNvPr>
          <p:cNvSpPr txBox="1"/>
          <p:nvPr/>
        </p:nvSpPr>
        <p:spPr>
          <a:xfrm>
            <a:off x="1524000" y="152400"/>
            <a:ext cx="9144000" cy="707886"/>
          </a:xfrm>
          <a:prstGeom prst="rect">
            <a:avLst/>
          </a:prstGeom>
          <a:noFill/>
        </p:spPr>
        <p:txBody>
          <a:bodyPr wrap="square" rtlCol="0">
            <a:spAutoFit/>
          </a:bodyPr>
          <a:lstStyle/>
          <a:p>
            <a:pPr algn="ctr"/>
            <a:r>
              <a:rPr lang="en-US" sz="4000" dirty="0">
                <a:solidFill>
                  <a:schemeClr val="bg2"/>
                </a:solidFill>
                <a:latin typeface="Algerian" pitchFamily="82" charset="0"/>
              </a:rPr>
              <a:t>Restoration for Us Today</a:t>
            </a:r>
          </a:p>
        </p:txBody>
      </p:sp>
      <p:sp>
        <p:nvSpPr>
          <p:cNvPr id="5" name="TextBox 4">
            <a:extLst>
              <a:ext uri="{FF2B5EF4-FFF2-40B4-BE49-F238E27FC236}">
                <a16:creationId xmlns:a16="http://schemas.microsoft.com/office/drawing/2014/main" id="{8BE2A54E-AD6B-DF9B-4402-87C6E4BF47D2}"/>
              </a:ext>
            </a:extLst>
          </p:cNvPr>
          <p:cNvSpPr txBox="1"/>
          <p:nvPr/>
        </p:nvSpPr>
        <p:spPr>
          <a:xfrm>
            <a:off x="526474" y="1088587"/>
            <a:ext cx="6160654" cy="5355312"/>
          </a:xfrm>
          <a:prstGeom prst="rect">
            <a:avLst/>
          </a:prstGeom>
          <a:noFill/>
        </p:spPr>
        <p:txBody>
          <a:bodyPr wrap="square">
            <a:spAutoFit/>
          </a:bodyPr>
          <a:lstStyle/>
          <a:p>
            <a:r>
              <a:rPr lang="en-US" b="0" i="0" dirty="0">
                <a:solidFill>
                  <a:schemeClr val="bg1"/>
                </a:solidFill>
                <a:effectLst/>
              </a:rPr>
              <a:t>…but the Restoration is not only for those of us who rejoice in it today. The revelations of the First Vision were not for Joseph Smith alone but are offered as light and truth for any who “lack wisdom” [</a:t>
            </a:r>
            <a:r>
              <a:rPr lang="en-US" b="0" i="0" u="none" strike="noStrike" dirty="0">
                <a:solidFill>
                  <a:schemeClr val="bg1"/>
                </a:solidFill>
                <a:effectLst/>
              </a:rPr>
              <a:t>James 1:5</a:t>
            </a:r>
            <a:r>
              <a:rPr lang="en-US" b="0" i="0" dirty="0">
                <a:solidFill>
                  <a:schemeClr val="bg1"/>
                </a:solidFill>
                <a:effectLst/>
              </a:rPr>
              <a:t>]. </a:t>
            </a:r>
          </a:p>
          <a:p>
            <a:endParaRPr lang="en-US" b="0" i="0" dirty="0">
              <a:solidFill>
                <a:schemeClr val="bg1"/>
              </a:solidFill>
              <a:effectLst/>
            </a:endParaRPr>
          </a:p>
          <a:p>
            <a:r>
              <a:rPr lang="en-US" b="0" i="0" dirty="0">
                <a:solidFill>
                  <a:schemeClr val="bg1"/>
                </a:solidFill>
                <a:effectLst/>
              </a:rPr>
              <a:t>The Book of Mormon is the possession of mankind. </a:t>
            </a:r>
          </a:p>
          <a:p>
            <a:endParaRPr lang="en-US" dirty="0">
              <a:solidFill>
                <a:schemeClr val="bg1"/>
              </a:solidFill>
            </a:endParaRPr>
          </a:p>
          <a:p>
            <a:r>
              <a:rPr lang="en-US" b="0" i="0" dirty="0">
                <a:solidFill>
                  <a:schemeClr val="bg1"/>
                </a:solidFill>
                <a:effectLst/>
              </a:rPr>
              <a:t>The priesthood ordinances of salvation and exaltation were prepared for every individual, including those who no longer dwell in mortality. </a:t>
            </a:r>
          </a:p>
          <a:p>
            <a:endParaRPr lang="en-US" dirty="0">
              <a:solidFill>
                <a:schemeClr val="bg1"/>
              </a:solidFill>
            </a:endParaRPr>
          </a:p>
          <a:p>
            <a:r>
              <a:rPr lang="en-US" b="0" i="0" dirty="0">
                <a:solidFill>
                  <a:schemeClr val="bg1"/>
                </a:solidFill>
                <a:effectLst/>
              </a:rPr>
              <a:t>The Church of Jesus Christ of Latter-day Saints and its blessings are intended for all who want them. </a:t>
            </a:r>
          </a:p>
          <a:p>
            <a:endParaRPr lang="en-US" dirty="0">
              <a:solidFill>
                <a:schemeClr val="bg1"/>
              </a:solidFill>
            </a:endParaRPr>
          </a:p>
          <a:p>
            <a:r>
              <a:rPr lang="en-US" b="0" i="0" dirty="0">
                <a:solidFill>
                  <a:schemeClr val="bg1"/>
                </a:solidFill>
                <a:effectLst/>
              </a:rPr>
              <a:t>The gift of the Holy Ghost is meant for everyone. </a:t>
            </a:r>
          </a:p>
          <a:p>
            <a:endParaRPr lang="en-US" dirty="0">
              <a:solidFill>
                <a:schemeClr val="bg1"/>
              </a:solidFill>
            </a:endParaRPr>
          </a:p>
          <a:p>
            <a:r>
              <a:rPr lang="en-US" b="0" i="0" dirty="0">
                <a:solidFill>
                  <a:schemeClr val="bg1"/>
                </a:solidFill>
                <a:effectLst/>
              </a:rPr>
              <a:t>The Restoration belongs to the world, and its message is especially urgent today. </a:t>
            </a:r>
          </a:p>
          <a:p>
            <a:r>
              <a:rPr lang="en-US" sz="1400" b="0" i="0" dirty="0">
                <a:solidFill>
                  <a:schemeClr val="bg1"/>
                </a:solidFill>
                <a:effectLst/>
              </a:rPr>
              <a:t>D. Todd Christofferson</a:t>
            </a:r>
            <a:endParaRPr lang="en-US" sz="1400" dirty="0">
              <a:solidFill>
                <a:schemeClr val="bg1"/>
              </a:solidFill>
            </a:endParaRPr>
          </a:p>
        </p:txBody>
      </p:sp>
      <p:pic>
        <p:nvPicPr>
          <p:cNvPr id="1026" name="Picture 2">
            <a:extLst>
              <a:ext uri="{FF2B5EF4-FFF2-40B4-BE49-F238E27FC236}">
                <a16:creationId xmlns:a16="http://schemas.microsoft.com/office/drawing/2014/main" id="{F00BE7DB-390B-19AB-3D4B-1CAFEDB9A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4946" y="1372904"/>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94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49D940-E991-CE68-12EF-342F4AA30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79"/>
            <a:ext cx="12192000" cy="6858000"/>
          </a:xfrm>
          <a:prstGeom prst="rect">
            <a:avLst/>
          </a:prstGeom>
        </p:spPr>
      </p:pic>
      <p:sp>
        <p:nvSpPr>
          <p:cNvPr id="5" name="TextBox 4">
            <a:extLst>
              <a:ext uri="{FF2B5EF4-FFF2-40B4-BE49-F238E27FC236}">
                <a16:creationId xmlns:a16="http://schemas.microsoft.com/office/drawing/2014/main" id="{48C00093-77F6-F5B3-3904-93C27F46EEAF}"/>
              </a:ext>
            </a:extLst>
          </p:cNvPr>
          <p:cNvSpPr txBox="1"/>
          <p:nvPr/>
        </p:nvSpPr>
        <p:spPr>
          <a:xfrm>
            <a:off x="304951" y="781817"/>
            <a:ext cx="1257301" cy="369332"/>
          </a:xfrm>
          <a:prstGeom prst="rect">
            <a:avLst/>
          </a:prstGeom>
          <a:solidFill>
            <a:schemeClr val="accent5">
              <a:lumMod val="40000"/>
              <a:lumOff val="60000"/>
            </a:schemeClr>
          </a:solidFill>
        </p:spPr>
        <p:txBody>
          <a:bodyPr wrap="square">
            <a:spAutoFit/>
          </a:bodyPr>
          <a:lstStyle/>
          <a:p>
            <a:pPr algn="ctr" fontAlgn="base"/>
            <a:r>
              <a:rPr lang="en-US" b="0" i="0" u="none" strike="noStrike" dirty="0">
                <a:solidFill>
                  <a:srgbClr val="53575B"/>
                </a:solidFill>
                <a:effectLst/>
              </a:rPr>
              <a:t>John 3:16</a:t>
            </a:r>
            <a:endParaRPr lang="en-US" b="0" i="0" dirty="0">
              <a:solidFill>
                <a:srgbClr val="53575B"/>
              </a:solidFill>
              <a:effectLst/>
            </a:endParaRPr>
          </a:p>
        </p:txBody>
      </p:sp>
      <p:sp>
        <p:nvSpPr>
          <p:cNvPr id="8" name="TextBox 7">
            <a:extLst>
              <a:ext uri="{FF2B5EF4-FFF2-40B4-BE49-F238E27FC236}">
                <a16:creationId xmlns:a16="http://schemas.microsoft.com/office/drawing/2014/main" id="{5D7F548D-3B8C-EA1C-4FB7-49CC71615BCD}"/>
              </a:ext>
            </a:extLst>
          </p:cNvPr>
          <p:cNvSpPr txBox="1"/>
          <p:nvPr/>
        </p:nvSpPr>
        <p:spPr>
          <a:xfrm>
            <a:off x="1702677" y="811849"/>
            <a:ext cx="1407927" cy="369332"/>
          </a:xfrm>
          <a:prstGeom prst="rect">
            <a:avLst/>
          </a:prstGeom>
          <a:solidFill>
            <a:schemeClr val="accent5">
              <a:lumMod val="40000"/>
              <a:lumOff val="60000"/>
            </a:schemeClr>
          </a:solidFill>
        </p:spPr>
        <p:txBody>
          <a:bodyPr wrap="square">
            <a:spAutoFit/>
          </a:bodyPr>
          <a:lstStyle/>
          <a:p>
            <a:pPr algn="ctr" fontAlgn="base"/>
            <a:r>
              <a:rPr lang="en-US" b="0" i="0" u="none" strike="noStrike" dirty="0">
                <a:solidFill>
                  <a:srgbClr val="53575B"/>
                </a:solidFill>
                <a:effectLst/>
              </a:rPr>
              <a:t>James 1:5</a:t>
            </a:r>
            <a:endParaRPr lang="en-US" b="0" i="0" dirty="0">
              <a:solidFill>
                <a:srgbClr val="53575B"/>
              </a:solidFill>
              <a:effectLst/>
            </a:endParaRPr>
          </a:p>
        </p:txBody>
      </p:sp>
      <p:sp>
        <p:nvSpPr>
          <p:cNvPr id="9" name="TextBox 8">
            <a:extLst>
              <a:ext uri="{FF2B5EF4-FFF2-40B4-BE49-F238E27FC236}">
                <a16:creationId xmlns:a16="http://schemas.microsoft.com/office/drawing/2014/main" id="{43187987-355F-AD48-ADD8-3665DF08376F}"/>
              </a:ext>
            </a:extLst>
          </p:cNvPr>
          <p:cNvSpPr txBox="1"/>
          <p:nvPr/>
        </p:nvSpPr>
        <p:spPr>
          <a:xfrm>
            <a:off x="5542773" y="798378"/>
            <a:ext cx="3932275" cy="369332"/>
          </a:xfrm>
          <a:prstGeom prst="rect">
            <a:avLst/>
          </a:prstGeom>
          <a:solidFill>
            <a:schemeClr val="accent5">
              <a:lumMod val="40000"/>
              <a:lumOff val="60000"/>
            </a:schemeClr>
          </a:solidFill>
        </p:spPr>
        <p:txBody>
          <a:bodyPr wrap="square">
            <a:spAutoFit/>
          </a:bodyPr>
          <a:lstStyle/>
          <a:p>
            <a:pPr algn="ctr" fontAlgn="base"/>
            <a:r>
              <a:rPr lang="en-US" b="0" i="0" u="none" strike="noStrike" dirty="0">
                <a:solidFill>
                  <a:srgbClr val="53575B"/>
                </a:solidFill>
                <a:effectLst/>
              </a:rPr>
              <a:t>Doctrine and Covenants 27:12–13</a:t>
            </a:r>
            <a:endParaRPr lang="en-US" b="0" i="0" dirty="0">
              <a:solidFill>
                <a:srgbClr val="53575B"/>
              </a:solidFill>
              <a:effectLst/>
            </a:endParaRPr>
          </a:p>
        </p:txBody>
      </p:sp>
      <p:sp>
        <p:nvSpPr>
          <p:cNvPr id="10" name="TextBox 9">
            <a:extLst>
              <a:ext uri="{FF2B5EF4-FFF2-40B4-BE49-F238E27FC236}">
                <a16:creationId xmlns:a16="http://schemas.microsoft.com/office/drawing/2014/main" id="{D550DB7D-38AC-AC16-A49B-62DDCA5C1377}"/>
              </a:ext>
            </a:extLst>
          </p:cNvPr>
          <p:cNvSpPr txBox="1"/>
          <p:nvPr/>
        </p:nvSpPr>
        <p:spPr>
          <a:xfrm>
            <a:off x="3251028" y="799170"/>
            <a:ext cx="2151321" cy="646331"/>
          </a:xfrm>
          <a:prstGeom prst="rect">
            <a:avLst/>
          </a:prstGeom>
          <a:solidFill>
            <a:schemeClr val="accent5">
              <a:lumMod val="40000"/>
              <a:lumOff val="60000"/>
            </a:schemeClr>
          </a:solidFill>
        </p:spPr>
        <p:txBody>
          <a:bodyPr wrap="square">
            <a:spAutoFit/>
          </a:bodyPr>
          <a:lstStyle/>
          <a:p>
            <a:pPr algn="ctr" fontAlgn="base"/>
            <a:r>
              <a:rPr lang="en-US" b="0" i="0" u="none" strike="noStrike" dirty="0">
                <a:solidFill>
                  <a:srgbClr val="53575B"/>
                </a:solidFill>
                <a:effectLst/>
              </a:rPr>
              <a:t>Joseph Smith—History 1:15–20</a:t>
            </a:r>
            <a:endParaRPr lang="en-US" b="0" i="0" dirty="0">
              <a:solidFill>
                <a:srgbClr val="53575B"/>
              </a:solidFill>
              <a:effectLst/>
            </a:endParaRPr>
          </a:p>
        </p:txBody>
      </p:sp>
      <p:sp>
        <p:nvSpPr>
          <p:cNvPr id="11" name="TextBox 10">
            <a:extLst>
              <a:ext uri="{FF2B5EF4-FFF2-40B4-BE49-F238E27FC236}">
                <a16:creationId xmlns:a16="http://schemas.microsoft.com/office/drawing/2014/main" id="{2C207BB8-CE38-FA34-D034-866F4BAA9FEB}"/>
              </a:ext>
            </a:extLst>
          </p:cNvPr>
          <p:cNvSpPr txBox="1"/>
          <p:nvPr/>
        </p:nvSpPr>
        <p:spPr>
          <a:xfrm>
            <a:off x="9615473" y="764486"/>
            <a:ext cx="2097272" cy="369332"/>
          </a:xfrm>
          <a:prstGeom prst="rect">
            <a:avLst/>
          </a:prstGeom>
          <a:solidFill>
            <a:schemeClr val="accent5">
              <a:lumMod val="40000"/>
              <a:lumOff val="60000"/>
            </a:schemeClr>
          </a:solidFill>
        </p:spPr>
        <p:txBody>
          <a:bodyPr wrap="square">
            <a:spAutoFit/>
          </a:bodyPr>
          <a:lstStyle/>
          <a:p>
            <a:pPr algn="ctr" fontAlgn="base"/>
            <a:r>
              <a:rPr lang="en-US" b="0" i="0" u="none" strike="noStrike" dirty="0">
                <a:solidFill>
                  <a:srgbClr val="53575B"/>
                </a:solidFill>
                <a:effectLst/>
              </a:rPr>
              <a:t>Mormon 8:16</a:t>
            </a:r>
            <a:endParaRPr lang="en-US" b="0" i="0" dirty="0">
              <a:solidFill>
                <a:srgbClr val="53575B"/>
              </a:solidFill>
              <a:effectLst/>
            </a:endParaRPr>
          </a:p>
        </p:txBody>
      </p:sp>
      <p:sp>
        <p:nvSpPr>
          <p:cNvPr id="12" name="TextBox 11">
            <a:extLst>
              <a:ext uri="{FF2B5EF4-FFF2-40B4-BE49-F238E27FC236}">
                <a16:creationId xmlns:a16="http://schemas.microsoft.com/office/drawing/2014/main" id="{961F5837-1BAF-0FEA-9280-6EA83DD75E72}"/>
              </a:ext>
            </a:extLst>
          </p:cNvPr>
          <p:cNvSpPr txBox="1"/>
          <p:nvPr/>
        </p:nvSpPr>
        <p:spPr>
          <a:xfrm>
            <a:off x="403098" y="4081448"/>
            <a:ext cx="1873987" cy="369332"/>
          </a:xfrm>
          <a:prstGeom prst="rect">
            <a:avLst/>
          </a:prstGeom>
          <a:solidFill>
            <a:schemeClr val="accent5">
              <a:lumMod val="40000"/>
              <a:lumOff val="60000"/>
            </a:schemeClr>
          </a:solidFill>
        </p:spPr>
        <p:txBody>
          <a:bodyPr wrap="square">
            <a:spAutoFit/>
          </a:bodyPr>
          <a:lstStyle/>
          <a:p>
            <a:pPr algn="ctr" fontAlgn="base"/>
            <a:r>
              <a:rPr lang="en-US" b="0" i="0" u="none" strike="noStrike" dirty="0">
                <a:solidFill>
                  <a:srgbClr val="53575B"/>
                </a:solidFill>
                <a:effectLst/>
              </a:rPr>
              <a:t>3 Nephi 27:20–21</a:t>
            </a:r>
            <a:endParaRPr lang="en-US" b="0" i="0" dirty="0">
              <a:solidFill>
                <a:srgbClr val="53575B"/>
              </a:solidFill>
              <a:effectLst/>
            </a:endParaRPr>
          </a:p>
        </p:txBody>
      </p:sp>
      <p:sp>
        <p:nvSpPr>
          <p:cNvPr id="13" name="TextBox 12">
            <a:extLst>
              <a:ext uri="{FF2B5EF4-FFF2-40B4-BE49-F238E27FC236}">
                <a16:creationId xmlns:a16="http://schemas.microsoft.com/office/drawing/2014/main" id="{CCA07DD1-6A3D-BF49-9C68-132D7CBB2D97}"/>
              </a:ext>
            </a:extLst>
          </p:cNvPr>
          <p:cNvSpPr txBox="1"/>
          <p:nvPr/>
        </p:nvSpPr>
        <p:spPr>
          <a:xfrm>
            <a:off x="2767861" y="4110771"/>
            <a:ext cx="3309384" cy="369332"/>
          </a:xfrm>
          <a:prstGeom prst="rect">
            <a:avLst/>
          </a:prstGeom>
          <a:solidFill>
            <a:schemeClr val="accent5">
              <a:lumMod val="40000"/>
              <a:lumOff val="60000"/>
            </a:schemeClr>
          </a:solidFill>
        </p:spPr>
        <p:txBody>
          <a:bodyPr wrap="square">
            <a:spAutoFit/>
          </a:bodyPr>
          <a:lstStyle/>
          <a:p>
            <a:pPr algn="ctr" fontAlgn="base"/>
            <a:r>
              <a:rPr lang="en-US" b="0" i="0" u="none" strike="noStrike" dirty="0">
                <a:solidFill>
                  <a:srgbClr val="53575B"/>
                </a:solidFill>
                <a:effectLst/>
              </a:rPr>
              <a:t>Doctrine and Covenants 65:2</a:t>
            </a:r>
            <a:endParaRPr lang="en-US" b="0" i="0" dirty="0">
              <a:solidFill>
                <a:srgbClr val="53575B"/>
              </a:solidFill>
              <a:effectLst/>
            </a:endParaRPr>
          </a:p>
        </p:txBody>
      </p:sp>
      <p:sp>
        <p:nvSpPr>
          <p:cNvPr id="14" name="TextBox 13">
            <a:extLst>
              <a:ext uri="{FF2B5EF4-FFF2-40B4-BE49-F238E27FC236}">
                <a16:creationId xmlns:a16="http://schemas.microsoft.com/office/drawing/2014/main" id="{4EA65E53-987A-FED4-D239-4325D5333DA8}"/>
              </a:ext>
            </a:extLst>
          </p:cNvPr>
          <p:cNvSpPr txBox="1"/>
          <p:nvPr/>
        </p:nvSpPr>
        <p:spPr>
          <a:xfrm>
            <a:off x="6568021" y="4085477"/>
            <a:ext cx="2097272" cy="369332"/>
          </a:xfrm>
          <a:prstGeom prst="rect">
            <a:avLst/>
          </a:prstGeom>
          <a:solidFill>
            <a:schemeClr val="accent5">
              <a:lumMod val="40000"/>
              <a:lumOff val="60000"/>
            </a:schemeClr>
          </a:solidFill>
        </p:spPr>
        <p:txBody>
          <a:bodyPr wrap="square">
            <a:spAutoFit/>
          </a:bodyPr>
          <a:lstStyle/>
          <a:p>
            <a:pPr algn="ctr" fontAlgn="base"/>
            <a:r>
              <a:rPr lang="en-US" b="0" i="0" u="none" strike="noStrike" dirty="0">
                <a:solidFill>
                  <a:srgbClr val="53575B"/>
                </a:solidFill>
                <a:effectLst/>
              </a:rPr>
              <a:t>Ephesians 1:10</a:t>
            </a:r>
            <a:endParaRPr lang="en-US" b="0" i="0" dirty="0">
              <a:solidFill>
                <a:srgbClr val="53575B"/>
              </a:solidFill>
              <a:effectLst/>
            </a:endParaRPr>
          </a:p>
        </p:txBody>
      </p:sp>
      <p:sp>
        <p:nvSpPr>
          <p:cNvPr id="15" name="TextBox 14">
            <a:extLst>
              <a:ext uri="{FF2B5EF4-FFF2-40B4-BE49-F238E27FC236}">
                <a16:creationId xmlns:a16="http://schemas.microsoft.com/office/drawing/2014/main" id="{74B775ED-CDB7-4AFD-97CB-980585B2112D}"/>
              </a:ext>
            </a:extLst>
          </p:cNvPr>
          <p:cNvSpPr txBox="1"/>
          <p:nvPr/>
        </p:nvSpPr>
        <p:spPr>
          <a:xfrm>
            <a:off x="9156070" y="4110771"/>
            <a:ext cx="2211573" cy="369332"/>
          </a:xfrm>
          <a:prstGeom prst="rect">
            <a:avLst/>
          </a:prstGeom>
          <a:solidFill>
            <a:schemeClr val="accent5">
              <a:lumMod val="40000"/>
              <a:lumOff val="60000"/>
            </a:schemeClr>
          </a:solidFill>
        </p:spPr>
        <p:txBody>
          <a:bodyPr wrap="square">
            <a:spAutoFit/>
          </a:bodyPr>
          <a:lstStyle/>
          <a:p>
            <a:pPr algn="ctr" fontAlgn="base"/>
            <a:r>
              <a:rPr lang="en-US" b="0" i="0" u="none" strike="noStrike" dirty="0">
                <a:solidFill>
                  <a:srgbClr val="53575B"/>
                </a:solidFill>
                <a:effectLst/>
              </a:rPr>
              <a:t>Matthew 28:19–20</a:t>
            </a:r>
            <a:endParaRPr lang="en-US" b="0" i="0" dirty="0">
              <a:solidFill>
                <a:srgbClr val="53575B"/>
              </a:solidFill>
              <a:effectLst/>
            </a:endParaRPr>
          </a:p>
        </p:txBody>
      </p:sp>
      <p:pic>
        <p:nvPicPr>
          <p:cNvPr id="17" name="Picture 16" descr="A painting of a person in a robe&#10;&#10;Description automatically generated">
            <a:extLst>
              <a:ext uri="{FF2B5EF4-FFF2-40B4-BE49-F238E27FC236}">
                <a16:creationId xmlns:a16="http://schemas.microsoft.com/office/drawing/2014/main" id="{499A2F2F-062D-3D57-A9FD-D6D2C23B7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951" y="1669549"/>
            <a:ext cx="1213252" cy="1693826"/>
          </a:xfrm>
          <a:prstGeom prst="rect">
            <a:avLst/>
          </a:prstGeom>
        </p:spPr>
      </p:pic>
      <p:pic>
        <p:nvPicPr>
          <p:cNvPr id="19" name="Picture 18" descr="A person sitting in a tree&#10;&#10;Description automatically generated">
            <a:extLst>
              <a:ext uri="{FF2B5EF4-FFF2-40B4-BE49-F238E27FC236}">
                <a16:creationId xmlns:a16="http://schemas.microsoft.com/office/drawing/2014/main" id="{5A0D93FD-6EFF-3951-34CC-6CEB0675B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6591" y="1405208"/>
            <a:ext cx="1560388" cy="2222507"/>
          </a:xfrm>
          <a:prstGeom prst="rect">
            <a:avLst/>
          </a:prstGeom>
        </p:spPr>
      </p:pic>
      <p:pic>
        <p:nvPicPr>
          <p:cNvPr id="21" name="Picture 20">
            <a:extLst>
              <a:ext uri="{FF2B5EF4-FFF2-40B4-BE49-F238E27FC236}">
                <a16:creationId xmlns:a16="http://schemas.microsoft.com/office/drawing/2014/main" id="{EB39940E-2C09-DD6F-7887-6BCADB7593BA}"/>
              </a:ext>
            </a:extLst>
          </p:cNvPr>
          <p:cNvPicPr>
            <a:picLocks noChangeAspect="1"/>
          </p:cNvPicPr>
          <p:nvPr/>
        </p:nvPicPr>
        <p:blipFill>
          <a:blip r:embed="rId5"/>
          <a:srcRect t="3870"/>
          <a:stretch/>
        </p:blipFill>
        <p:spPr>
          <a:xfrm>
            <a:off x="3346892" y="1807535"/>
            <a:ext cx="2151321" cy="1728068"/>
          </a:xfrm>
          <a:prstGeom prst="rect">
            <a:avLst/>
          </a:prstGeom>
        </p:spPr>
      </p:pic>
      <p:pic>
        <p:nvPicPr>
          <p:cNvPr id="23" name="Picture 22">
            <a:extLst>
              <a:ext uri="{FF2B5EF4-FFF2-40B4-BE49-F238E27FC236}">
                <a16:creationId xmlns:a16="http://schemas.microsoft.com/office/drawing/2014/main" id="{CEC13BDB-E0BC-4386-29C9-F6D936CCE9CC}"/>
              </a:ext>
            </a:extLst>
          </p:cNvPr>
          <p:cNvPicPr>
            <a:picLocks noChangeAspect="1"/>
          </p:cNvPicPr>
          <p:nvPr/>
        </p:nvPicPr>
        <p:blipFill>
          <a:blip r:embed="rId6"/>
          <a:stretch>
            <a:fillRect/>
          </a:stretch>
        </p:blipFill>
        <p:spPr>
          <a:xfrm>
            <a:off x="5815455" y="1601240"/>
            <a:ext cx="3169568" cy="1827760"/>
          </a:xfrm>
          <a:prstGeom prst="rect">
            <a:avLst/>
          </a:prstGeom>
        </p:spPr>
      </p:pic>
      <p:pic>
        <p:nvPicPr>
          <p:cNvPr id="29" name="Picture 28">
            <a:extLst>
              <a:ext uri="{FF2B5EF4-FFF2-40B4-BE49-F238E27FC236}">
                <a16:creationId xmlns:a16="http://schemas.microsoft.com/office/drawing/2014/main" id="{61DA72DF-9607-ED4E-89E7-880635D25B03}"/>
              </a:ext>
            </a:extLst>
          </p:cNvPr>
          <p:cNvPicPr>
            <a:picLocks noChangeAspect="1"/>
          </p:cNvPicPr>
          <p:nvPr/>
        </p:nvPicPr>
        <p:blipFill>
          <a:blip r:embed="rId7"/>
          <a:stretch>
            <a:fillRect/>
          </a:stretch>
        </p:blipFill>
        <p:spPr>
          <a:xfrm>
            <a:off x="9615473" y="1601240"/>
            <a:ext cx="2266633" cy="1640659"/>
          </a:xfrm>
          <a:prstGeom prst="rect">
            <a:avLst/>
          </a:prstGeom>
        </p:spPr>
      </p:pic>
      <p:pic>
        <p:nvPicPr>
          <p:cNvPr id="33" name="Picture 32">
            <a:extLst>
              <a:ext uri="{FF2B5EF4-FFF2-40B4-BE49-F238E27FC236}">
                <a16:creationId xmlns:a16="http://schemas.microsoft.com/office/drawing/2014/main" id="{39A08535-71C5-DEFE-5972-08C4E2A62CEA}"/>
              </a:ext>
            </a:extLst>
          </p:cNvPr>
          <p:cNvPicPr>
            <a:picLocks noChangeAspect="1"/>
          </p:cNvPicPr>
          <p:nvPr/>
        </p:nvPicPr>
        <p:blipFill>
          <a:blip r:embed="rId8"/>
          <a:stretch>
            <a:fillRect/>
          </a:stretch>
        </p:blipFill>
        <p:spPr>
          <a:xfrm>
            <a:off x="304951" y="4722489"/>
            <a:ext cx="2181699" cy="1835525"/>
          </a:xfrm>
          <a:prstGeom prst="rect">
            <a:avLst/>
          </a:prstGeom>
        </p:spPr>
      </p:pic>
      <p:pic>
        <p:nvPicPr>
          <p:cNvPr id="35" name="Picture 34" descr="A stone bench and a stone circle&#10;&#10;Description automatically generated with medium confidence">
            <a:extLst>
              <a:ext uri="{FF2B5EF4-FFF2-40B4-BE49-F238E27FC236}">
                <a16:creationId xmlns:a16="http://schemas.microsoft.com/office/drawing/2014/main" id="{EA83C274-60AE-A300-F54E-9D04F45E74EF}"/>
              </a:ext>
            </a:extLst>
          </p:cNvPr>
          <p:cNvPicPr>
            <a:picLocks noChangeAspect="1"/>
          </p:cNvPicPr>
          <p:nvPr/>
        </p:nvPicPr>
        <p:blipFill>
          <a:blip r:embed="rId9">
            <a:extLst>
              <a:ext uri="{28A0092B-C50C-407E-A947-70E740481C1C}">
                <a14:useLocalDpi xmlns:a14="http://schemas.microsoft.com/office/drawing/2010/main" val="0"/>
              </a:ext>
            </a:extLst>
          </a:blip>
          <a:srcRect b="39384"/>
          <a:stretch/>
        </p:blipFill>
        <p:spPr>
          <a:xfrm>
            <a:off x="3110604" y="4746261"/>
            <a:ext cx="2478553" cy="1732403"/>
          </a:xfrm>
          <a:prstGeom prst="rect">
            <a:avLst/>
          </a:prstGeom>
        </p:spPr>
      </p:pic>
      <p:pic>
        <p:nvPicPr>
          <p:cNvPr id="41" name="Picture 40">
            <a:extLst>
              <a:ext uri="{FF2B5EF4-FFF2-40B4-BE49-F238E27FC236}">
                <a16:creationId xmlns:a16="http://schemas.microsoft.com/office/drawing/2014/main" id="{1E652EC2-CE9E-3382-A7E3-D8B856D8F1AD}"/>
              </a:ext>
            </a:extLst>
          </p:cNvPr>
          <p:cNvPicPr>
            <a:picLocks noChangeAspect="1"/>
          </p:cNvPicPr>
          <p:nvPr/>
        </p:nvPicPr>
        <p:blipFill>
          <a:blip r:embed="rId10"/>
          <a:stretch>
            <a:fillRect/>
          </a:stretch>
        </p:blipFill>
        <p:spPr>
          <a:xfrm>
            <a:off x="6892666" y="4593556"/>
            <a:ext cx="1447981" cy="1964458"/>
          </a:xfrm>
          <a:prstGeom prst="rect">
            <a:avLst/>
          </a:prstGeom>
        </p:spPr>
      </p:pic>
      <p:pic>
        <p:nvPicPr>
          <p:cNvPr id="45" name="Picture 44">
            <a:extLst>
              <a:ext uri="{FF2B5EF4-FFF2-40B4-BE49-F238E27FC236}">
                <a16:creationId xmlns:a16="http://schemas.microsoft.com/office/drawing/2014/main" id="{386E98B4-8BEE-24D4-5838-5E919B9EE42A}"/>
              </a:ext>
            </a:extLst>
          </p:cNvPr>
          <p:cNvPicPr>
            <a:picLocks noChangeAspect="1"/>
          </p:cNvPicPr>
          <p:nvPr/>
        </p:nvPicPr>
        <p:blipFill>
          <a:blip r:embed="rId11"/>
          <a:stretch>
            <a:fillRect/>
          </a:stretch>
        </p:blipFill>
        <p:spPr>
          <a:xfrm>
            <a:off x="9156070" y="4774378"/>
            <a:ext cx="2315598" cy="1783636"/>
          </a:xfrm>
          <a:prstGeom prst="rect">
            <a:avLst/>
          </a:prstGeom>
        </p:spPr>
      </p:pic>
    </p:spTree>
    <p:extLst>
      <p:ext uri="{BB962C8B-B14F-4D97-AF65-F5344CB8AC3E}">
        <p14:creationId xmlns:p14="http://schemas.microsoft.com/office/powerpoint/2010/main" val="225976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1000"/>
                                        <p:tgtEl>
                                          <p:spTgt spid="35"/>
                                        </p:tgtEl>
                                      </p:cBhvr>
                                    </p:animEffect>
                                    <p:anim calcmode="lin" valueType="num">
                                      <p:cBhvr>
                                        <p:cTn id="50" dur="1000" fill="hold"/>
                                        <p:tgtEl>
                                          <p:spTgt spid="35"/>
                                        </p:tgtEl>
                                        <p:attrNameLst>
                                          <p:attrName>ppt_x</p:attrName>
                                        </p:attrNameLst>
                                      </p:cBhvr>
                                      <p:tavLst>
                                        <p:tav tm="0">
                                          <p:val>
                                            <p:strVal val="#ppt_x"/>
                                          </p:val>
                                        </p:tav>
                                        <p:tav tm="100000">
                                          <p:val>
                                            <p:strVal val="#ppt_x"/>
                                          </p:val>
                                        </p:tav>
                                      </p:tavLst>
                                    </p:anim>
                                    <p:anim calcmode="lin" valueType="num">
                                      <p:cBhvr>
                                        <p:cTn id="5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1000"/>
                                        <p:tgtEl>
                                          <p:spTgt spid="41"/>
                                        </p:tgtEl>
                                      </p:cBhvr>
                                    </p:animEffect>
                                    <p:anim calcmode="lin" valueType="num">
                                      <p:cBhvr>
                                        <p:cTn id="57" dur="1000" fill="hold"/>
                                        <p:tgtEl>
                                          <p:spTgt spid="41"/>
                                        </p:tgtEl>
                                        <p:attrNameLst>
                                          <p:attrName>ppt_x</p:attrName>
                                        </p:attrNameLst>
                                      </p:cBhvr>
                                      <p:tavLst>
                                        <p:tav tm="0">
                                          <p:val>
                                            <p:strVal val="#ppt_x"/>
                                          </p:val>
                                        </p:tav>
                                        <p:tav tm="100000">
                                          <p:val>
                                            <p:strVal val="#ppt_x"/>
                                          </p:val>
                                        </p:tav>
                                      </p:tavLst>
                                    </p:anim>
                                    <p:anim calcmode="lin" valueType="num">
                                      <p:cBhvr>
                                        <p:cTn id="5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A727B4D-3A49-487B-9C55-3EB25D4307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66594" y="148006"/>
            <a:ext cx="8839200" cy="607858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Related Videos:</a:t>
            </a:r>
          </a:p>
          <a:p>
            <a:r>
              <a:rPr lang="en-US" dirty="0">
                <a:solidFill>
                  <a:schemeClr val="bg1"/>
                </a:solidFill>
              </a:rPr>
              <a:t>The Great Apostasy (Wilford Woodruff’s search for truth)</a:t>
            </a:r>
          </a:p>
          <a:p>
            <a:r>
              <a:rPr lang="en-US" dirty="0">
                <a:solidFill>
                  <a:schemeClr val="bg1"/>
                </a:solidFill>
              </a:rPr>
              <a:t>Foundation (1:45)</a:t>
            </a:r>
          </a:p>
          <a:p>
            <a:endParaRPr lang="en-US" dirty="0">
              <a:solidFill>
                <a:schemeClr val="bg1"/>
              </a:solidFill>
            </a:endParaRPr>
          </a:p>
          <a:p>
            <a:r>
              <a:rPr lang="en-US" dirty="0">
                <a:solidFill>
                  <a:schemeClr val="bg1"/>
                </a:solidFill>
              </a:rPr>
              <a:t>Elder D. Todd </a:t>
            </a:r>
            <a:r>
              <a:rPr lang="en-US" dirty="0" err="1">
                <a:solidFill>
                  <a:schemeClr val="bg1"/>
                </a:solidFill>
              </a:rPr>
              <a:t>Christofferson</a:t>
            </a:r>
            <a:r>
              <a:rPr lang="en-US" dirty="0">
                <a:solidFill>
                  <a:schemeClr val="bg1"/>
                </a:solidFill>
              </a:rPr>
              <a:t> (“The Doctrine of Christ,” </a:t>
            </a:r>
            <a:r>
              <a:rPr lang="en-US" i="1" dirty="0">
                <a:solidFill>
                  <a:schemeClr val="bg1"/>
                </a:solidFill>
              </a:rPr>
              <a:t>Ensign </a:t>
            </a:r>
            <a:r>
              <a:rPr lang="en-US" dirty="0">
                <a:solidFill>
                  <a:schemeClr val="bg1"/>
                </a:solidFill>
              </a:rPr>
              <a:t>or </a:t>
            </a:r>
            <a:r>
              <a:rPr lang="en-US" i="1" dirty="0">
                <a:solidFill>
                  <a:schemeClr val="bg1"/>
                </a:solidFill>
              </a:rPr>
              <a:t>Liahona,</a:t>
            </a:r>
            <a:r>
              <a:rPr lang="en-US" dirty="0">
                <a:solidFill>
                  <a:schemeClr val="bg1"/>
                </a:solidFill>
              </a:rPr>
              <a:t> May 2012, 86).</a:t>
            </a:r>
          </a:p>
          <a:p>
            <a:endParaRPr lang="en-US" dirty="0">
              <a:solidFill>
                <a:schemeClr val="bg1"/>
              </a:solidFill>
            </a:endParaRPr>
          </a:p>
          <a:p>
            <a:r>
              <a:rPr lang="en-US" dirty="0">
                <a:solidFill>
                  <a:schemeClr val="bg1"/>
                </a:solidFill>
              </a:rPr>
              <a:t> President Boyd K. Packer [“Little Children,” </a:t>
            </a:r>
            <a:r>
              <a:rPr lang="en-US" i="1" dirty="0">
                <a:solidFill>
                  <a:schemeClr val="bg1"/>
                </a:solidFill>
              </a:rPr>
              <a:t>Ensign,</a:t>
            </a:r>
            <a:r>
              <a:rPr lang="en-US" dirty="0">
                <a:solidFill>
                  <a:schemeClr val="bg1"/>
                </a:solidFill>
              </a:rPr>
              <a:t> Nov. 1986, 17].)</a:t>
            </a:r>
          </a:p>
          <a:p>
            <a:endParaRPr lang="en-US" sz="1100" dirty="0">
              <a:solidFill>
                <a:schemeClr val="bg1"/>
              </a:solidFill>
            </a:endParaRPr>
          </a:p>
          <a:p>
            <a:r>
              <a:rPr lang="en-US" dirty="0">
                <a:solidFill>
                  <a:schemeClr val="bg1"/>
                </a:solidFill>
              </a:rPr>
              <a:t>	(“The Twelve,”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May 2008, 84).</a:t>
            </a:r>
          </a:p>
          <a:p>
            <a:r>
              <a:rPr lang="en-US" dirty="0">
                <a:solidFill>
                  <a:schemeClr val="bg1"/>
                </a:solidFill>
              </a:rPr>
              <a:t>	(“The Cloven Tongues of Fire,” </a:t>
            </a:r>
            <a:r>
              <a:rPr lang="en-US" i="1" dirty="0">
                <a:solidFill>
                  <a:schemeClr val="bg1"/>
                </a:solidFill>
              </a:rPr>
              <a:t>Ensign,</a:t>
            </a:r>
            <a:r>
              <a:rPr lang="en-US" dirty="0">
                <a:solidFill>
                  <a:schemeClr val="bg1"/>
                </a:solidFill>
              </a:rPr>
              <a:t> May 2000, 8).</a:t>
            </a:r>
          </a:p>
          <a:p>
            <a:r>
              <a:rPr lang="en-US" sz="1800" dirty="0">
                <a:solidFill>
                  <a:schemeClr val="bg1"/>
                </a:solidFill>
              </a:rPr>
              <a:t>Presentation by ©http://fashionsbylynda.com/blog/</a:t>
            </a:r>
            <a:endParaRPr lang="en-US" dirty="0">
              <a:solidFill>
                <a:schemeClr val="bg1"/>
              </a:solidFill>
            </a:endParaRPr>
          </a:p>
          <a:p>
            <a:r>
              <a:rPr lang="en-US" dirty="0">
                <a:solidFill>
                  <a:schemeClr val="bg1"/>
                </a:solidFill>
              </a:rPr>
              <a:t>President Henry B. Eyring (“The True and Living Church,” </a:t>
            </a:r>
            <a:r>
              <a:rPr lang="en-US" i="1" dirty="0">
                <a:solidFill>
                  <a:schemeClr val="bg1"/>
                </a:solidFill>
              </a:rPr>
              <a:t>Ensign </a:t>
            </a:r>
            <a:r>
              <a:rPr lang="en-US" dirty="0">
                <a:solidFill>
                  <a:schemeClr val="bg1"/>
                </a:solidFill>
              </a:rPr>
              <a:t>or </a:t>
            </a:r>
            <a:r>
              <a:rPr lang="en-US" i="1" dirty="0">
                <a:solidFill>
                  <a:schemeClr val="bg1"/>
                </a:solidFill>
              </a:rPr>
              <a:t>Liahona,</a:t>
            </a:r>
            <a:r>
              <a:rPr lang="en-US" dirty="0">
                <a:solidFill>
                  <a:schemeClr val="bg1"/>
                </a:solidFill>
              </a:rPr>
              <a:t> May 2008, 21).</a:t>
            </a:r>
          </a:p>
          <a:p>
            <a:r>
              <a:rPr lang="en-US" b="0" i="0" dirty="0">
                <a:solidFill>
                  <a:schemeClr val="bg1"/>
                </a:solidFill>
                <a:effectLst/>
                <a:latin typeface="Calibri" panose="020F0502020204030204" pitchFamily="34" charset="0"/>
              </a:rPr>
              <a:t>President Russell M. Nelson, “</a:t>
            </a:r>
            <a:r>
              <a:rPr lang="en-US" b="0" i="0" u="none" strike="noStrike" dirty="0">
                <a:solidFill>
                  <a:schemeClr val="bg1"/>
                </a:solidFill>
                <a:effectLst/>
                <a:latin typeface="Calibri" panose="020F0502020204030204" pitchFamily="34" charset="0"/>
              </a:rPr>
              <a:t>Hear Him</a:t>
            </a:r>
            <a:r>
              <a:rPr lang="en-US" b="0" i="0" dirty="0">
                <a:solidFill>
                  <a:schemeClr val="bg1"/>
                </a:solidFill>
                <a:effectLst/>
                <a:latin typeface="Calibri" panose="020F0502020204030204" pitchFamily="34" charset="0"/>
              </a:rPr>
              <a:t>,” </a:t>
            </a:r>
            <a:r>
              <a:rPr lang="en-US" b="0" i="1" dirty="0">
                <a:solidFill>
                  <a:schemeClr val="bg1"/>
                </a:solidFill>
                <a:effectLst/>
                <a:latin typeface="Calibri" panose="020F0502020204030204" pitchFamily="34" charset="0"/>
              </a:rPr>
              <a:t>Ensign</a:t>
            </a:r>
            <a:r>
              <a:rPr lang="en-US" b="0" i="0" dirty="0">
                <a:solidFill>
                  <a:schemeClr val="bg1"/>
                </a:solidFill>
                <a:effectLst/>
                <a:latin typeface="Calibri" panose="020F0502020204030204" pitchFamily="34" charset="0"/>
              </a:rPr>
              <a:t> or </a:t>
            </a:r>
            <a:r>
              <a:rPr lang="en-US" b="0" i="1" dirty="0">
                <a:solidFill>
                  <a:schemeClr val="bg1"/>
                </a:solidFill>
                <a:effectLst/>
                <a:latin typeface="Calibri" panose="020F0502020204030204" pitchFamily="34" charset="0"/>
              </a:rPr>
              <a:t>Liahona</a:t>
            </a:r>
            <a:r>
              <a:rPr lang="en-US" b="0" i="0" dirty="0">
                <a:solidFill>
                  <a:schemeClr val="bg1"/>
                </a:solidFill>
                <a:effectLst/>
                <a:latin typeface="Calibri" panose="020F0502020204030204" pitchFamily="34" charset="0"/>
              </a:rPr>
              <a:t>, May 2020, 90</a:t>
            </a:r>
          </a:p>
          <a:p>
            <a:r>
              <a:rPr lang="en-US" sz="1800" b="0" i="0" dirty="0">
                <a:solidFill>
                  <a:schemeClr val="bg1"/>
                </a:solidFill>
                <a:effectLst/>
              </a:rPr>
              <a:t>Dieter F. Uchtdorf, “</a:t>
            </a:r>
            <a:r>
              <a:rPr lang="en-US" sz="1800" b="0" i="0" u="none" strike="noStrike" dirty="0">
                <a:solidFill>
                  <a:schemeClr val="bg1"/>
                </a:solidFill>
                <a:effectLst/>
              </a:rPr>
              <a:t>Are You Sleeping through the Restoration?</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May 2014, 59.</a:t>
            </a:r>
          </a:p>
          <a:p>
            <a:r>
              <a:rPr lang="en-US" b="0" i="0" dirty="0">
                <a:solidFill>
                  <a:schemeClr val="bg1"/>
                </a:solidFill>
                <a:effectLst/>
              </a:rPr>
              <a:t>Jeffrey R. Holland, “</a:t>
            </a:r>
            <a:r>
              <a:rPr lang="en-US" b="0" i="0" u="none" strike="noStrike" dirty="0">
                <a:solidFill>
                  <a:schemeClr val="bg1"/>
                </a:solidFill>
                <a:effectLst/>
              </a:rPr>
              <a:t>A Perfect Brightness of Hope</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May 2020, 83–84.</a:t>
            </a:r>
          </a:p>
          <a:p>
            <a:r>
              <a:rPr lang="en-US" b="0" i="0" dirty="0">
                <a:solidFill>
                  <a:schemeClr val="bg1"/>
                </a:solidFill>
                <a:effectLst/>
              </a:rPr>
              <a:t>D. Todd Christofferson, “</a:t>
            </a:r>
            <a:r>
              <a:rPr lang="en-US" b="0" i="0" u="none" strike="noStrike" dirty="0">
                <a:solidFill>
                  <a:schemeClr val="bg1"/>
                </a:solidFill>
                <a:effectLst/>
              </a:rPr>
              <a:t>Sharing the Message of the Restoration and the Resurrection</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May 2020, 110)</a:t>
            </a:r>
            <a:endParaRPr lang="en-US" dirty="0">
              <a:solidFill>
                <a:schemeClr val="bg1"/>
              </a:solidFill>
            </a:endParaRPr>
          </a:p>
          <a:p>
            <a:endParaRPr lang="en-US" dirty="0">
              <a:solidFill>
                <a:schemeClr val="bg1"/>
              </a:solidFill>
            </a:endParaRPr>
          </a:p>
          <a:p>
            <a:endParaRPr lang="en-US" dirty="0">
              <a:solidFill>
                <a:schemeClr val="bg1"/>
              </a:solidFill>
            </a:endParaRPr>
          </a:p>
        </p:txBody>
      </p:sp>
      <p:grpSp>
        <p:nvGrpSpPr>
          <p:cNvPr id="9" name="Group 8"/>
          <p:cNvGrpSpPr/>
          <p:nvPr/>
        </p:nvGrpSpPr>
        <p:grpSpPr>
          <a:xfrm>
            <a:off x="6096000" y="329381"/>
            <a:ext cx="1143000" cy="1447800"/>
            <a:chOff x="7543800" y="3810000"/>
            <a:chExt cx="1143000" cy="1447800"/>
          </a:xfrm>
        </p:grpSpPr>
        <p:sp>
          <p:nvSpPr>
            <p:cNvPr id="10" name="Trapezoid 9"/>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2"/>
            <p:cNvGrpSpPr/>
            <p:nvPr/>
          </p:nvGrpSpPr>
          <p:grpSpPr>
            <a:xfrm>
              <a:off x="7924800" y="3810000"/>
              <a:ext cx="645353" cy="610017"/>
              <a:chOff x="7924800" y="5867400"/>
              <a:chExt cx="645353" cy="610017"/>
            </a:xfrm>
          </p:grpSpPr>
          <p:grpSp>
            <p:nvGrpSpPr>
              <p:cNvPr id="22" name="Group 13"/>
              <p:cNvGrpSpPr/>
              <p:nvPr/>
            </p:nvGrpSpPr>
            <p:grpSpPr>
              <a:xfrm>
                <a:off x="7924800" y="5867400"/>
                <a:ext cx="645353" cy="610017"/>
                <a:chOff x="3037563" y="3121795"/>
                <a:chExt cx="1250371" cy="1224010"/>
              </a:xfrm>
            </p:grpSpPr>
            <p:sp>
              <p:nvSpPr>
                <p:cNvPr id="24" name="Oval 23"/>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33"/>
            <p:cNvGrpSpPr/>
            <p:nvPr/>
          </p:nvGrpSpPr>
          <p:grpSpPr>
            <a:xfrm>
              <a:off x="7543800" y="4038600"/>
              <a:ext cx="403070" cy="381000"/>
              <a:chOff x="7924800" y="5867400"/>
              <a:chExt cx="645353" cy="610017"/>
            </a:xfrm>
          </p:grpSpPr>
          <p:grpSp>
            <p:nvGrpSpPr>
              <p:cNvPr id="16" name="Group 13"/>
              <p:cNvGrpSpPr/>
              <p:nvPr/>
            </p:nvGrpSpPr>
            <p:grpSpPr>
              <a:xfrm>
                <a:off x="7924800" y="5867400"/>
                <a:ext cx="645353" cy="610017"/>
                <a:chOff x="3037563" y="3121795"/>
                <a:chExt cx="1250371" cy="1224010"/>
              </a:xfrm>
            </p:grpSpPr>
            <p:sp>
              <p:nvSpPr>
                <p:cNvPr id="18" name="Oval 17"/>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 name="Footer Placeholder 14">
            <a:extLst>
              <a:ext uri="{FF2B5EF4-FFF2-40B4-BE49-F238E27FC236}">
                <a16:creationId xmlns:a16="http://schemas.microsoft.com/office/drawing/2014/main" id="{4375CA30-C9CF-4535-AC60-5512718C2ED0}"/>
              </a:ext>
            </a:extLst>
          </p:cNvPr>
          <p:cNvSpPr>
            <a:spLocks noGrp="1"/>
          </p:cNvSpPr>
          <p:nvPr/>
        </p:nvSpPr>
        <p:spPr>
          <a:xfrm>
            <a:off x="76506" y="647044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630841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5226" y="128558"/>
            <a:ext cx="3886200" cy="4524315"/>
          </a:xfrm>
          <a:prstGeom prst="rect">
            <a:avLst/>
          </a:prstGeom>
        </p:spPr>
        <p:txBody>
          <a:bodyPr wrap="square">
            <a:spAutoFit/>
          </a:bodyPr>
          <a:lstStyle/>
          <a:p>
            <a:pPr fontAlgn="base"/>
            <a:r>
              <a:rPr lang="en-US" sz="1200" dirty="0"/>
              <a:t>Elder M. Russell Ballard of the Quorum of the Twelve Apostles taught that even during times of darkness and apostasy, Heavenly Father does not turn His back on His children:</a:t>
            </a:r>
          </a:p>
          <a:p>
            <a:pPr fontAlgn="base"/>
            <a:r>
              <a:rPr lang="en-US" sz="1200" dirty="0"/>
              <a:t>“In the relatively short span of years covered by the New Testament … the people turned against Christ and His Apostles. The collapse was so great we have come to know it as the Great Apostasy, which led to the centuries of spiritual stagnation and ignorance called the Dark Ages.</a:t>
            </a:r>
          </a:p>
          <a:p>
            <a:pPr fontAlgn="base"/>
            <a:r>
              <a:rPr lang="en-US" sz="1200" dirty="0"/>
              <a:t>“Now, I need to be very clear about these historically reoccurring periods of apostasy and spiritual darkness. Our Heavenly Father loves all of His children, and He wants them all to have the blessings of the gospel in their lives. Spiritual light is not lost because God turns His back on His children. Rather, spiritual darkness results when His children turn their collective backs on Him. It is a natural consequence of bad choices made by individuals, communities, countries, and entire civilizations. This has been proven again and again throughout the course of time. One of the great lessons of this historical pattern is that our choices, both individually and collectively, do result in spiritual consequences for ourselves and for our posterity” (“Learning the Lessons of the Past,” </a:t>
            </a:r>
            <a:r>
              <a:rPr lang="en-US" sz="1200" i="1" dirty="0"/>
              <a:t>Ensign</a:t>
            </a:r>
            <a:r>
              <a:rPr lang="en-US" sz="1200" dirty="0"/>
              <a:t> or </a:t>
            </a:r>
            <a:r>
              <a:rPr lang="en-US" sz="1200" i="1" dirty="0"/>
              <a:t>Liahona,</a:t>
            </a:r>
            <a:r>
              <a:rPr lang="en-US" sz="1200" dirty="0"/>
              <a:t> May 2009, 32).</a:t>
            </a:r>
          </a:p>
        </p:txBody>
      </p:sp>
      <p:sp>
        <p:nvSpPr>
          <p:cNvPr id="3" name="Rectangle 2"/>
          <p:cNvSpPr/>
          <p:nvPr/>
        </p:nvSpPr>
        <p:spPr>
          <a:xfrm>
            <a:off x="235226" y="104716"/>
            <a:ext cx="38862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42A9D2B-064A-65E0-D74A-E1B4B6C7D4FD}"/>
              </a:ext>
            </a:extLst>
          </p:cNvPr>
          <p:cNvSpPr txBox="1"/>
          <p:nvPr/>
        </p:nvSpPr>
        <p:spPr>
          <a:xfrm>
            <a:off x="4359564" y="-2098267"/>
            <a:ext cx="6096000" cy="8402300"/>
          </a:xfrm>
          <a:prstGeom prst="rect">
            <a:avLst/>
          </a:prstGeom>
          <a:noFill/>
        </p:spPr>
        <p:txBody>
          <a:bodyPr wrap="square">
            <a:spAutoFit/>
          </a:bodyPr>
          <a:lstStyle/>
          <a:p>
            <a:pPr algn="l" fontAlgn="base"/>
            <a:r>
              <a:rPr lang="en-US" sz="1200" b="0" i="0" dirty="0">
                <a:solidFill>
                  <a:srgbClr val="212225"/>
                </a:solidFill>
                <a:effectLst/>
              </a:rPr>
              <a:t>We solemnly proclaim that God loves His children in every nation of the world. God the Father has given us the divine birth, the incomparable life, and the infinite atoning sacrifice of His Beloved Son, Jesus Christ. By the power of the Father, Jesus rose again and gained the victory over death. He is our Savior, our Exemplar, and our Redeemer.</a:t>
            </a:r>
          </a:p>
          <a:p>
            <a:pPr algn="l" fontAlgn="base"/>
            <a:r>
              <a:rPr lang="en-US" sz="1200" b="0" i="0" dirty="0">
                <a:solidFill>
                  <a:srgbClr val="212225"/>
                </a:solidFill>
                <a:effectLst/>
              </a:rPr>
              <a:t>Two hundred years ago, on a beautiful spring morning in 1820, young Joseph Smith, seeking to know which church to join, went into the woods to pray near his home in upstate New York, USA. He had questions regarding the salvation of his soul and trusted that God would direct him.</a:t>
            </a:r>
          </a:p>
          <a:p>
            <a:pPr algn="l" fontAlgn="base"/>
            <a:r>
              <a:rPr lang="en-US" sz="1200" b="0" i="0" dirty="0">
                <a:solidFill>
                  <a:srgbClr val="212225"/>
                </a:solidFill>
                <a:effectLst/>
              </a:rPr>
              <a:t>In humility, we declare that in answer to his prayer, God the Father and His Son, Jesus Christ, appeared to Joseph and inaugurated the “restitution of all things” (</a:t>
            </a:r>
            <a:r>
              <a:rPr lang="en-US" sz="1200" b="0" i="0" u="none" strike="noStrike" dirty="0">
                <a:solidFill>
                  <a:srgbClr val="212225"/>
                </a:solidFill>
                <a:effectLst/>
                <a:hlinkClick r:id="rId2"/>
              </a:rPr>
              <a:t>Acts 3:21</a:t>
            </a:r>
            <a:r>
              <a:rPr lang="en-US" sz="1200" b="0" i="0" dirty="0">
                <a:solidFill>
                  <a:srgbClr val="212225"/>
                </a:solidFill>
                <a:effectLst/>
              </a:rPr>
              <a:t>) as foretold in the Bible. In this vision, he learned that following the death of the original Apostles, Christ’s New Testament Church was lost from the earth. Joseph would be instrumental in its return.</a:t>
            </a:r>
          </a:p>
          <a:p>
            <a:pPr algn="l" fontAlgn="base"/>
            <a:r>
              <a:rPr lang="en-US" sz="1200" b="0" i="0" dirty="0">
                <a:solidFill>
                  <a:srgbClr val="212225"/>
                </a:solidFill>
                <a:effectLst/>
              </a:rPr>
              <a:t>We affirm that under the direction of the Father and the Son, heavenly messengers came to instruct Joseph and re-establish the Church of Jesus Christ. The resurrected John the Baptist restored the authority to baptize by immersion for the remission of sins. Three of the original twelve Apostles—Peter, James, and John—restored the apostleship and keys of priesthood authority. Others came as well, including Elijah, who restored the authority to join families together forever in eternal relationships that transcend death.</a:t>
            </a:r>
          </a:p>
          <a:p>
            <a:pPr algn="l" fontAlgn="base"/>
            <a:r>
              <a:rPr lang="en-US" sz="1200" b="0" i="0" dirty="0">
                <a:solidFill>
                  <a:srgbClr val="212225"/>
                </a:solidFill>
                <a:effectLst/>
              </a:rPr>
              <a:t>We further witness that Joseph Smith was given the gift and power of God to translate an ancient record: the Book of Mormon—Another Testament of Jesus Christ. Pages of this sacred text include an account of the personal ministry of Jesus Christ among people in the Western Hemisphere soon after His Resurrection. It teaches of life’s purpose and explains the doctrine of Christ, which is central to that purpose. As a companion scripture to the Bible, the Book of Mormon testifies that all human beings are sons and daughters of a loving Father in Heaven, that He has a divine plan for our lives, and that His Son, Jesus Christ, speaks today as well as in days of old.</a:t>
            </a:r>
          </a:p>
          <a:p>
            <a:pPr algn="l" fontAlgn="base"/>
            <a:r>
              <a:rPr lang="en-US" sz="1200" b="0" i="0" dirty="0">
                <a:solidFill>
                  <a:srgbClr val="212225"/>
                </a:solidFill>
                <a:effectLst/>
              </a:rPr>
              <a:t>We declare that The Church of Jesus Christ of Latter-day Saints, organized on April 6, 1830, is Christ’s New Testament Church restored. This Church is anchored in the perfect life of its chief cornerstone, Jesus Christ, and in His infinite Atonement and literal Resurrection. Jesus Christ has once again called Apostles and has given them priesthood authority. He invites all of us to come unto Him and His Church, to receive the Holy Ghost, the ordinances of salvation, and to gain enduring joy.</a:t>
            </a:r>
          </a:p>
          <a:p>
            <a:pPr algn="l" fontAlgn="base"/>
            <a:r>
              <a:rPr lang="en-US" sz="1200" b="0" i="0" dirty="0">
                <a:solidFill>
                  <a:srgbClr val="212225"/>
                </a:solidFill>
                <a:effectLst/>
              </a:rPr>
              <a:t>Two hundred years have now elapsed since this Restoration was initiated by God the Father and His Beloved Son, Jesus Christ. Millions throughout the world have embraced a knowledge of these prophesied events.</a:t>
            </a:r>
          </a:p>
          <a:p>
            <a:pPr algn="l" fontAlgn="base"/>
            <a:r>
              <a:rPr lang="en-US" sz="1200" b="0" i="0" dirty="0">
                <a:solidFill>
                  <a:srgbClr val="212225"/>
                </a:solidFill>
                <a:effectLst/>
              </a:rPr>
              <a:t>We gladly declare that the promised Restoration goes forward through continuing revelation. The earth will never again be the same, as God will “gather together in one all things in Christ” (</a:t>
            </a:r>
            <a:r>
              <a:rPr lang="en-US" sz="1200" b="0" i="0" u="none" strike="noStrike" dirty="0">
                <a:solidFill>
                  <a:srgbClr val="212225"/>
                </a:solidFill>
                <a:effectLst/>
                <a:hlinkClick r:id="rId3"/>
              </a:rPr>
              <a:t>Ephesians 1:10</a:t>
            </a:r>
            <a:r>
              <a:rPr lang="en-US" sz="1200" b="0" i="0" dirty="0">
                <a:solidFill>
                  <a:srgbClr val="212225"/>
                </a:solidFill>
                <a:effectLst/>
              </a:rPr>
              <a:t>).</a:t>
            </a:r>
          </a:p>
          <a:p>
            <a:pPr algn="l" fontAlgn="base"/>
            <a:r>
              <a:rPr lang="en-US" sz="1200" b="0" i="0" dirty="0">
                <a:solidFill>
                  <a:srgbClr val="212225"/>
                </a:solidFill>
                <a:effectLst/>
              </a:rPr>
              <a:t>With reverence and gratitude, we as His Apostles invite all to know—as we do—that the heavens are open. We affirm that God is making known His will for His beloved sons and daughters. We testify that those who prayerfully study the message of the Restoration and act in faith will be blessed to gain their own witness of its divinity and of its purpose to prepare the world for the promised Second Coming of our Lord and Savior, Jesus Christ.</a:t>
            </a:r>
          </a:p>
          <a:p>
            <a:pPr algn="ctr" fontAlgn="base"/>
            <a:r>
              <a:rPr lang="en-US" sz="1200" b="0" i="1" dirty="0">
                <a:solidFill>
                  <a:srgbClr val="212225"/>
                </a:solidFill>
                <a:effectLst/>
              </a:rPr>
              <a:t>This proclamation was read by President Russell M. Nelson as part of his message at the 190th Annual General Conference, April 5, 2020, in Salt Lake City, Utah.</a:t>
            </a:r>
          </a:p>
        </p:txBody>
      </p:sp>
    </p:spTree>
    <p:extLst>
      <p:ext uri="{BB962C8B-B14F-4D97-AF65-F5344CB8AC3E}">
        <p14:creationId xmlns:p14="http://schemas.microsoft.com/office/powerpoint/2010/main" val="1322181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4B64D4-7D67-40F9-84FC-5E1B05ED2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2"/>
                </a:solidFill>
                <a:latin typeface="Algerian" pitchFamily="82" charset="0"/>
              </a:rPr>
              <a:t>The Missing Part</a:t>
            </a:r>
          </a:p>
        </p:txBody>
      </p:sp>
      <p:sp>
        <p:nvSpPr>
          <p:cNvPr id="7" name="TextBox 6"/>
          <p:cNvSpPr txBox="1"/>
          <p:nvPr/>
        </p:nvSpPr>
        <p:spPr>
          <a:xfrm>
            <a:off x="6477000" y="1600201"/>
            <a:ext cx="3657600" cy="1384995"/>
          </a:xfrm>
          <a:prstGeom prst="rect">
            <a:avLst/>
          </a:prstGeom>
          <a:noFill/>
        </p:spPr>
        <p:txBody>
          <a:bodyPr wrap="square" rtlCol="0">
            <a:spAutoFit/>
          </a:bodyPr>
          <a:lstStyle/>
          <a:p>
            <a:r>
              <a:rPr lang="en-US" sz="2800" dirty="0">
                <a:solidFill>
                  <a:schemeClr val="bg2"/>
                </a:solidFill>
              </a:rPr>
              <a:t>What happens when the chain of a bike is missing or broken?</a:t>
            </a:r>
          </a:p>
        </p:txBody>
      </p:sp>
      <p:pic>
        <p:nvPicPr>
          <p:cNvPr id="3" name="Picture 2">
            <a:extLst>
              <a:ext uri="{FF2B5EF4-FFF2-40B4-BE49-F238E27FC236}">
                <a16:creationId xmlns:a16="http://schemas.microsoft.com/office/drawing/2014/main" id="{1866326D-DFB4-40CD-B83E-11CB974D9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85" y="1349999"/>
            <a:ext cx="4937084" cy="2754862"/>
          </a:xfrm>
          <a:prstGeom prst="rect">
            <a:avLst/>
          </a:prstGeom>
        </p:spPr>
      </p:pic>
      <p:pic>
        <p:nvPicPr>
          <p:cNvPr id="11" name="Picture 10">
            <a:extLst>
              <a:ext uri="{FF2B5EF4-FFF2-40B4-BE49-F238E27FC236}">
                <a16:creationId xmlns:a16="http://schemas.microsoft.com/office/drawing/2014/main" id="{1EB101FC-25AD-4417-8476-68D5B528F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4489" y="3260656"/>
            <a:ext cx="4000500" cy="3000375"/>
          </a:xfrm>
          <a:prstGeom prst="rect">
            <a:avLst/>
          </a:prstGeom>
        </p:spPr>
      </p:pic>
    </p:spTree>
    <p:extLst>
      <p:ext uri="{BB962C8B-B14F-4D97-AF65-F5344CB8AC3E}">
        <p14:creationId xmlns:p14="http://schemas.microsoft.com/office/powerpoint/2010/main" val="228304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2A9D2B-064A-65E0-D74A-E1B4B6C7D4FD}"/>
              </a:ext>
            </a:extLst>
          </p:cNvPr>
          <p:cNvSpPr txBox="1"/>
          <p:nvPr/>
        </p:nvSpPr>
        <p:spPr>
          <a:xfrm rot="5400000">
            <a:off x="2927928" y="-2218700"/>
            <a:ext cx="6096000" cy="11295400"/>
          </a:xfrm>
          <a:prstGeom prst="rect">
            <a:avLst/>
          </a:prstGeom>
          <a:noFill/>
        </p:spPr>
        <p:txBody>
          <a:bodyPr wrap="square">
            <a:spAutoFit/>
          </a:bodyPr>
          <a:lstStyle/>
          <a:p>
            <a:pPr algn="l" fontAlgn="base"/>
            <a:r>
              <a:rPr lang="en-US" sz="1400" b="0" i="0" dirty="0">
                <a:solidFill>
                  <a:srgbClr val="212225"/>
                </a:solidFill>
                <a:effectLst/>
              </a:rPr>
              <a:t>We solemnly proclaim that God loves His children in every nation of the world. God the Father has given us the divine birth, the incomparable life, and the infinite atoning sacrifice of His Beloved Son, Jesus Christ. By the power of the Father, Jesus rose again and gained the victory over death. He is our Savior, our Exemplar, and our Redeemer.</a:t>
            </a:r>
          </a:p>
          <a:p>
            <a:pPr algn="l" fontAlgn="base"/>
            <a:r>
              <a:rPr lang="en-US" sz="1400" b="0" i="0" dirty="0">
                <a:solidFill>
                  <a:srgbClr val="212225"/>
                </a:solidFill>
                <a:effectLst/>
              </a:rPr>
              <a:t>Two hundred years ago, on a beautiful spring morning in 1820, young Joseph Smith, seeking to know which church to join, went into the woods to pray near his home in upstate New York, USA. He had questions regarding the salvation of his soul and trusted that God would direct him.</a:t>
            </a:r>
          </a:p>
          <a:p>
            <a:pPr algn="l" fontAlgn="base"/>
            <a:r>
              <a:rPr lang="en-US" sz="1400" b="0" i="0" dirty="0">
                <a:solidFill>
                  <a:srgbClr val="212225"/>
                </a:solidFill>
                <a:effectLst/>
              </a:rPr>
              <a:t>In humility, we declare that in answer to his prayer, God the Father and His Son, Jesus Christ, appeared to Joseph and inaugurated the “restitution of all things” (</a:t>
            </a:r>
            <a:r>
              <a:rPr lang="en-US" sz="1400" b="0" i="0" u="none" strike="noStrike" dirty="0">
                <a:solidFill>
                  <a:srgbClr val="212225"/>
                </a:solidFill>
                <a:effectLst/>
              </a:rPr>
              <a:t>Acts 3:21</a:t>
            </a:r>
            <a:r>
              <a:rPr lang="en-US" sz="1400" b="0" i="0" dirty="0">
                <a:solidFill>
                  <a:srgbClr val="212225"/>
                </a:solidFill>
                <a:effectLst/>
              </a:rPr>
              <a:t>) as foretold in the Bible. In this vision, he learned that following the death of the original Apostles, Christ’s New Testament Church was lost from the earth. Joseph would be instrumental in its return.</a:t>
            </a:r>
          </a:p>
          <a:p>
            <a:pPr algn="l" fontAlgn="base"/>
            <a:r>
              <a:rPr lang="en-US" sz="1400" b="0" i="0" dirty="0">
                <a:solidFill>
                  <a:srgbClr val="212225"/>
                </a:solidFill>
                <a:effectLst/>
              </a:rPr>
              <a:t>We affirm that under the direction of the Father and the Son, heavenly messengers came to instruct Joseph and re-establish the Church of Jesus Christ. The resurrected John the Baptist restored the authority to baptize by immersion for the remission of sins. Three of the original twelve Apostles—Peter, James, and John—restored the apostleship and keys of priesthood authority. Others came as well, including Elijah, who restored the authority to join families together forever in eternal relationships that transcend death.</a:t>
            </a:r>
          </a:p>
          <a:p>
            <a:pPr algn="l" fontAlgn="base"/>
            <a:r>
              <a:rPr lang="en-US" sz="1400" b="0" i="0" dirty="0">
                <a:solidFill>
                  <a:srgbClr val="212225"/>
                </a:solidFill>
                <a:effectLst/>
              </a:rPr>
              <a:t>We further witness that Joseph Smith was given the gift and power of God to translate an ancient record: the Book of Mormon—Another Testament of Jesus Christ. Pages of this sacred text include an account of the personal ministry of Jesus Christ among people in the Western Hemisphere soon after His Resurrection. It teaches of life’s purpose and explains the doctrine of Christ, which is central to that purpose. As a companion scripture to the Bible, the Book of Mormon testifies that all human beings are sons and daughters of a loving Father in Heaven, that He has a divine plan for our lives, and that His Son, Jesus Christ, speaks today as well as in days of old.</a:t>
            </a:r>
          </a:p>
          <a:p>
            <a:pPr algn="l" fontAlgn="base"/>
            <a:r>
              <a:rPr lang="en-US" sz="1400" b="0" i="0" dirty="0">
                <a:solidFill>
                  <a:srgbClr val="212225"/>
                </a:solidFill>
                <a:effectLst/>
              </a:rPr>
              <a:t>We declare that The Church of Jesus Christ of Latter-day Saints, organized on April 6, 1830, is Christ’s New Testament Church restored. This Church is anchored in the perfect life of its chief cornerstone, Jesus Christ, and in His infinite Atonement and literal Resurrection. Jesus Christ has once again called Apostles and has given them priesthood authority. He invites all of us to come unto Him and His Church, to receive the Holy Ghost, the ordinances of salvation, and to gain enduring joy.</a:t>
            </a:r>
          </a:p>
          <a:p>
            <a:pPr algn="l" fontAlgn="base"/>
            <a:r>
              <a:rPr lang="en-US" sz="1400" b="0" i="0" dirty="0">
                <a:solidFill>
                  <a:srgbClr val="212225"/>
                </a:solidFill>
                <a:effectLst/>
              </a:rPr>
              <a:t>Two hundred years have now elapsed since this Restoration was initiated by God the Father and His Beloved Son, Jesus Christ. Millions throughout the world have embraced a knowledge of these prophesied events.</a:t>
            </a:r>
          </a:p>
          <a:p>
            <a:pPr algn="l" fontAlgn="base"/>
            <a:r>
              <a:rPr lang="en-US" sz="1400" b="0" i="0" dirty="0">
                <a:solidFill>
                  <a:srgbClr val="212225"/>
                </a:solidFill>
                <a:effectLst/>
              </a:rPr>
              <a:t>We gladly declare that the promised Restoration goes forward through continuing revelation. The earth will never again be the same, as God will “gather together in one all things in Christ” (</a:t>
            </a:r>
            <a:r>
              <a:rPr lang="en-US" sz="1400" b="0" i="0" u="none" strike="noStrike" dirty="0">
                <a:solidFill>
                  <a:srgbClr val="212225"/>
                </a:solidFill>
                <a:effectLst/>
              </a:rPr>
              <a:t>Ephesians 1:10</a:t>
            </a:r>
            <a:r>
              <a:rPr lang="en-US" sz="1400" b="0" i="0" dirty="0">
                <a:solidFill>
                  <a:srgbClr val="212225"/>
                </a:solidFill>
                <a:effectLst/>
              </a:rPr>
              <a:t>).</a:t>
            </a:r>
          </a:p>
          <a:p>
            <a:pPr algn="l" fontAlgn="base"/>
            <a:r>
              <a:rPr lang="en-US" sz="1400" b="0" i="0" dirty="0">
                <a:solidFill>
                  <a:srgbClr val="212225"/>
                </a:solidFill>
                <a:effectLst/>
              </a:rPr>
              <a:t>With reverence and gratitude, we as His Apostles invite all to know—as we do—that the heavens are open. We affirm that God is making known His will for His beloved sons and daughters. We testify that those who prayerfully study the message of the Restoration and act in faith will be blessed to gain their own witness of its divinity and of its purpose to prepare the world for the promised Second Coming of our Lord and Savior, Jesus Christ.</a:t>
            </a:r>
          </a:p>
          <a:p>
            <a:pPr algn="l" fontAlgn="base"/>
            <a:endParaRPr lang="en-US" sz="1400" b="0" i="0" dirty="0">
              <a:solidFill>
                <a:srgbClr val="212225"/>
              </a:solidFill>
              <a:effectLst/>
            </a:endParaRPr>
          </a:p>
          <a:p>
            <a:pPr algn="ctr" fontAlgn="base"/>
            <a:r>
              <a:rPr lang="en-US" sz="1400" b="0" i="1" dirty="0">
                <a:solidFill>
                  <a:srgbClr val="212225"/>
                </a:solidFill>
                <a:effectLst/>
              </a:rPr>
              <a:t>This proclamation was read by President Russell M. Nelson as part of his message at the 190th Annual General Conference, April 5, 2020, in Salt Lake City, Utah.</a:t>
            </a:r>
          </a:p>
        </p:txBody>
      </p:sp>
      <p:sp>
        <p:nvSpPr>
          <p:cNvPr id="6" name="TextBox 5">
            <a:extLst>
              <a:ext uri="{FF2B5EF4-FFF2-40B4-BE49-F238E27FC236}">
                <a16:creationId xmlns:a16="http://schemas.microsoft.com/office/drawing/2014/main" id="{8F1B2E86-205A-3424-1705-21C54CB0F3FC}"/>
              </a:ext>
            </a:extLst>
          </p:cNvPr>
          <p:cNvSpPr txBox="1"/>
          <p:nvPr/>
        </p:nvSpPr>
        <p:spPr>
          <a:xfrm rot="5400000">
            <a:off x="8746836" y="3095808"/>
            <a:ext cx="6096000" cy="523220"/>
          </a:xfrm>
          <a:prstGeom prst="rect">
            <a:avLst/>
          </a:prstGeom>
          <a:noFill/>
        </p:spPr>
        <p:txBody>
          <a:bodyPr wrap="square">
            <a:spAutoFit/>
          </a:bodyPr>
          <a:lstStyle/>
          <a:p>
            <a:pPr algn="ctr" fontAlgn="base"/>
            <a:r>
              <a:rPr lang="en-US" sz="1400" b="0" i="0" cap="all" dirty="0">
                <a:effectLst/>
              </a:rPr>
              <a:t>The Restoration of the Fulness of the Gospel of Jesus Christ</a:t>
            </a:r>
          </a:p>
          <a:p>
            <a:pPr algn="ctr" fontAlgn="base"/>
            <a:r>
              <a:rPr lang="en-US" sz="1400" b="0" i="0" cap="all" dirty="0">
                <a:effectLst/>
              </a:rPr>
              <a:t>A Bicentennial Proclamation to the World</a:t>
            </a:r>
          </a:p>
        </p:txBody>
      </p:sp>
    </p:spTree>
    <p:extLst>
      <p:ext uri="{BB962C8B-B14F-4D97-AF65-F5344CB8AC3E}">
        <p14:creationId xmlns:p14="http://schemas.microsoft.com/office/powerpoint/2010/main" val="3703059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D48ED8-9057-9032-A01C-57AB2E5B6E4B}"/>
              </a:ext>
            </a:extLst>
          </p:cNvPr>
          <p:cNvSpPr/>
          <p:nvPr/>
        </p:nvSpPr>
        <p:spPr>
          <a:xfrm>
            <a:off x="0" y="0"/>
            <a:ext cx="12192000" cy="6858000"/>
          </a:xfrm>
          <a:prstGeom prst="rect">
            <a:avLst/>
          </a:prstGeom>
          <a:solidFill>
            <a:schemeClr val="tx2">
              <a:lumMod val="50000"/>
            </a:schemeClr>
          </a:solidFill>
          <a:ln w="889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7FFF3F-6CE9-209E-F357-C42EAB9CB059}"/>
              </a:ext>
            </a:extLst>
          </p:cNvPr>
          <p:cNvSpPr txBox="1"/>
          <p:nvPr/>
        </p:nvSpPr>
        <p:spPr>
          <a:xfrm>
            <a:off x="1524000" y="1733108"/>
            <a:ext cx="9144000" cy="1938992"/>
          </a:xfrm>
          <a:prstGeom prst="rect">
            <a:avLst/>
          </a:prstGeom>
          <a:noFill/>
        </p:spPr>
        <p:txBody>
          <a:bodyPr wrap="square" rtlCol="0">
            <a:spAutoFit/>
          </a:bodyPr>
          <a:lstStyle/>
          <a:p>
            <a:pPr algn="ctr"/>
            <a:r>
              <a:rPr lang="en-US" sz="6000" dirty="0">
                <a:solidFill>
                  <a:schemeClr val="bg1"/>
                </a:solidFill>
              </a:rPr>
              <a:t>Introduction to the Doctrine and Covenants</a:t>
            </a:r>
          </a:p>
        </p:txBody>
      </p:sp>
    </p:spTree>
    <p:extLst>
      <p:ext uri="{BB962C8B-B14F-4D97-AF65-F5344CB8AC3E}">
        <p14:creationId xmlns:p14="http://schemas.microsoft.com/office/powerpoint/2010/main" val="3654853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515F8E-7C43-4764-BE29-AB6521E7333C}"/>
              </a:ext>
            </a:extLst>
          </p:cNvPr>
          <p:cNvSpPr/>
          <p:nvPr/>
        </p:nvSpPr>
        <p:spPr>
          <a:xfrm>
            <a:off x="0" y="0"/>
            <a:ext cx="12192000" cy="6858000"/>
          </a:xfrm>
          <a:prstGeom prst="rect">
            <a:avLst/>
          </a:prstGeom>
          <a:solidFill>
            <a:schemeClr val="tx2">
              <a:lumMod val="50000"/>
            </a:schemeClr>
          </a:solidFill>
          <a:ln w="889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rPr>
              <a:t>Foundation of the Church </a:t>
            </a:r>
          </a:p>
        </p:txBody>
      </p:sp>
      <p:sp>
        <p:nvSpPr>
          <p:cNvPr id="4" name="Rectangle 3"/>
          <p:cNvSpPr/>
          <p:nvPr/>
        </p:nvSpPr>
        <p:spPr>
          <a:xfrm>
            <a:off x="1981200" y="1905001"/>
            <a:ext cx="4572000" cy="1661993"/>
          </a:xfrm>
          <a:prstGeom prst="rect">
            <a:avLst/>
          </a:prstGeom>
        </p:spPr>
        <p:txBody>
          <a:bodyPr>
            <a:spAutoFit/>
          </a:bodyPr>
          <a:lstStyle/>
          <a:p>
            <a:r>
              <a:rPr lang="en-US" dirty="0">
                <a:solidFill>
                  <a:schemeClr val="bg1"/>
                </a:solidFill>
              </a:rPr>
              <a:t>“[The Doctrine and Covenants is] the foundation of the Church in these last days, and a benefit to the world, showing that the keys of the mysteries of the kingdom of our Savior are again entrusted to man” </a:t>
            </a:r>
          </a:p>
          <a:p>
            <a:r>
              <a:rPr lang="en-US" sz="1200" dirty="0">
                <a:solidFill>
                  <a:schemeClr val="bg1"/>
                </a:solidFill>
              </a:rPr>
              <a:t>Joseph Smith</a:t>
            </a:r>
          </a:p>
        </p:txBody>
      </p:sp>
      <p:sp>
        <p:nvSpPr>
          <p:cNvPr id="7" name="Rectangle 6"/>
          <p:cNvSpPr/>
          <p:nvPr/>
        </p:nvSpPr>
        <p:spPr>
          <a:xfrm>
            <a:off x="5943600" y="4876801"/>
            <a:ext cx="4572000" cy="1015663"/>
          </a:xfrm>
          <a:prstGeom prst="rect">
            <a:avLst/>
          </a:prstGeom>
        </p:spPr>
        <p:txBody>
          <a:bodyPr>
            <a:spAutoFit/>
          </a:bodyPr>
          <a:lstStyle/>
          <a:p>
            <a:r>
              <a:rPr lang="en-US" sz="2400" dirty="0">
                <a:solidFill>
                  <a:schemeClr val="bg1"/>
                </a:solidFill>
              </a:rPr>
              <a:t>“It is worth more to us than the riches of the earth” </a:t>
            </a:r>
          </a:p>
          <a:p>
            <a:r>
              <a:rPr lang="en-US" sz="1200" dirty="0">
                <a:solidFill>
                  <a:schemeClr val="bg1"/>
                </a:solidFill>
              </a:rPr>
              <a:t>Joseph Fielding Smith</a:t>
            </a:r>
          </a:p>
        </p:txBody>
      </p:sp>
      <p:pic>
        <p:nvPicPr>
          <p:cNvPr id="8" name="Picture 7" descr="Joseph Fielding Smith.jpg"/>
          <p:cNvPicPr>
            <a:picLocks noChangeAspect="1"/>
          </p:cNvPicPr>
          <p:nvPr/>
        </p:nvPicPr>
        <p:blipFill>
          <a:blip r:embed="rId2" cstate="print"/>
          <a:stretch>
            <a:fillRect/>
          </a:stretch>
        </p:blipFill>
        <p:spPr>
          <a:xfrm>
            <a:off x="3810001" y="4191001"/>
            <a:ext cx="1769423" cy="2232561"/>
          </a:xfrm>
          <a:prstGeom prst="rect">
            <a:avLst/>
          </a:prstGeom>
        </p:spPr>
      </p:pic>
      <p:pic>
        <p:nvPicPr>
          <p:cNvPr id="9" name="Picture 8" descr="joseph smith1.jpg"/>
          <p:cNvPicPr>
            <a:picLocks noChangeAspect="1"/>
          </p:cNvPicPr>
          <p:nvPr/>
        </p:nvPicPr>
        <p:blipFill>
          <a:blip r:embed="rId3" cstate="print"/>
          <a:stretch>
            <a:fillRect/>
          </a:stretch>
        </p:blipFill>
        <p:spPr>
          <a:xfrm>
            <a:off x="6629400" y="1066800"/>
            <a:ext cx="2523744" cy="3060192"/>
          </a:xfrm>
          <a:prstGeom prst="rect">
            <a:avLst/>
          </a:prstGeom>
        </p:spPr>
      </p:pic>
    </p:spTree>
    <p:extLst>
      <p:ext uri="{BB962C8B-B14F-4D97-AF65-F5344CB8AC3E}">
        <p14:creationId xmlns:p14="http://schemas.microsoft.com/office/powerpoint/2010/main" val="318238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ACA55A-DDFF-4926-8ED1-D2AD93939DFD}"/>
              </a:ext>
            </a:extLst>
          </p:cNvPr>
          <p:cNvSpPr/>
          <p:nvPr/>
        </p:nvSpPr>
        <p:spPr>
          <a:xfrm>
            <a:off x="0" y="0"/>
            <a:ext cx="12192000" cy="6858000"/>
          </a:xfrm>
          <a:prstGeom prst="rect">
            <a:avLst/>
          </a:prstGeom>
          <a:solidFill>
            <a:schemeClr val="tx2">
              <a:lumMod val="50000"/>
            </a:schemeClr>
          </a:solidFill>
          <a:ln w="889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rPr>
              <a:t>Truth and Revelation</a:t>
            </a:r>
          </a:p>
        </p:txBody>
      </p:sp>
      <p:sp>
        <p:nvSpPr>
          <p:cNvPr id="4" name="Rectangle 3"/>
          <p:cNvSpPr/>
          <p:nvPr/>
        </p:nvSpPr>
        <p:spPr>
          <a:xfrm>
            <a:off x="1828800" y="990601"/>
            <a:ext cx="4572000" cy="830997"/>
          </a:xfrm>
          <a:prstGeom prst="rect">
            <a:avLst/>
          </a:prstGeom>
        </p:spPr>
        <p:txBody>
          <a:bodyPr>
            <a:spAutoFit/>
          </a:bodyPr>
          <a:lstStyle/>
          <a:p>
            <a:r>
              <a:rPr lang="en-US" sz="2400" i="1" dirty="0">
                <a:solidFill>
                  <a:schemeClr val="bg1"/>
                </a:solidFill>
              </a:rPr>
              <a:t>Doctrine---</a:t>
            </a:r>
            <a:r>
              <a:rPr lang="en-US" sz="2400" dirty="0">
                <a:solidFill>
                  <a:schemeClr val="bg1"/>
                </a:solidFill>
              </a:rPr>
              <a:t> a fundamental, eternal truth of the gospel of Jesus Christ</a:t>
            </a:r>
          </a:p>
        </p:txBody>
      </p:sp>
      <p:sp>
        <p:nvSpPr>
          <p:cNvPr id="7" name="Rectangle 6"/>
          <p:cNvSpPr/>
          <p:nvPr/>
        </p:nvSpPr>
        <p:spPr>
          <a:xfrm>
            <a:off x="5943600" y="4953000"/>
            <a:ext cx="4572000" cy="1569660"/>
          </a:xfrm>
          <a:prstGeom prst="rect">
            <a:avLst/>
          </a:prstGeom>
        </p:spPr>
        <p:txBody>
          <a:bodyPr>
            <a:spAutoFit/>
          </a:bodyPr>
          <a:lstStyle/>
          <a:p>
            <a:r>
              <a:rPr lang="en-US" sz="2400" dirty="0">
                <a:solidFill>
                  <a:schemeClr val="bg1"/>
                </a:solidFill>
              </a:rPr>
              <a:t> </a:t>
            </a:r>
            <a:r>
              <a:rPr lang="en-US" sz="2400" i="1" dirty="0">
                <a:solidFill>
                  <a:schemeClr val="bg1"/>
                </a:solidFill>
              </a:rPr>
              <a:t>Covenant---</a:t>
            </a:r>
            <a:r>
              <a:rPr lang="en-US" sz="2400" dirty="0">
                <a:solidFill>
                  <a:schemeClr val="bg1"/>
                </a:solidFill>
              </a:rPr>
              <a:t> a sacred agreement between God and His children; and </a:t>
            </a:r>
            <a:r>
              <a:rPr lang="en-US" sz="2400" i="1" dirty="0">
                <a:solidFill>
                  <a:schemeClr val="bg1"/>
                </a:solidFill>
              </a:rPr>
              <a:t>revelation</a:t>
            </a:r>
            <a:r>
              <a:rPr lang="en-US" sz="2400" dirty="0">
                <a:solidFill>
                  <a:schemeClr val="bg1"/>
                </a:solidFill>
              </a:rPr>
              <a:t> is communication from God to His children</a:t>
            </a:r>
          </a:p>
        </p:txBody>
      </p:sp>
      <p:pic>
        <p:nvPicPr>
          <p:cNvPr id="8194" name="Picture 2" descr="http://mormonchurch.com/files/2012/06/mormon-jesus-christ4.jpg"/>
          <p:cNvPicPr>
            <a:picLocks noChangeAspect="1" noChangeArrowheads="1"/>
          </p:cNvPicPr>
          <p:nvPr/>
        </p:nvPicPr>
        <p:blipFill>
          <a:blip r:embed="rId2" cstate="print"/>
          <a:srcRect/>
          <a:stretch>
            <a:fillRect/>
          </a:stretch>
        </p:blipFill>
        <p:spPr bwMode="auto">
          <a:xfrm>
            <a:off x="2362200" y="2057400"/>
            <a:ext cx="2419350" cy="3024188"/>
          </a:xfrm>
          <a:prstGeom prst="rect">
            <a:avLst/>
          </a:prstGeom>
          <a:noFill/>
        </p:spPr>
      </p:pic>
      <p:pic>
        <p:nvPicPr>
          <p:cNvPr id="8196" name="Picture 4" descr="http://www.markmallett.com/blog/wp-content/uploads/2011/09/shaking-hands_000.jpg"/>
          <p:cNvPicPr>
            <a:picLocks noChangeAspect="1" noChangeArrowheads="1"/>
          </p:cNvPicPr>
          <p:nvPr/>
        </p:nvPicPr>
        <p:blipFill>
          <a:blip r:embed="rId3" cstate="print"/>
          <a:srcRect/>
          <a:stretch>
            <a:fillRect/>
          </a:stretch>
        </p:blipFill>
        <p:spPr bwMode="auto">
          <a:xfrm>
            <a:off x="6019801" y="1981201"/>
            <a:ext cx="4067175" cy="2691129"/>
          </a:xfrm>
          <a:prstGeom prst="rect">
            <a:avLst/>
          </a:prstGeom>
          <a:noFill/>
        </p:spPr>
      </p:pic>
    </p:spTree>
    <p:extLst>
      <p:ext uri="{BB962C8B-B14F-4D97-AF65-F5344CB8AC3E}">
        <p14:creationId xmlns:p14="http://schemas.microsoft.com/office/powerpoint/2010/main" val="3884565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F065B9-6846-48D9-8B1E-614AECC056F7}"/>
              </a:ext>
            </a:extLst>
          </p:cNvPr>
          <p:cNvSpPr/>
          <p:nvPr/>
        </p:nvSpPr>
        <p:spPr>
          <a:xfrm>
            <a:off x="0" y="0"/>
            <a:ext cx="12192000" cy="6858000"/>
          </a:xfrm>
          <a:prstGeom prst="rect">
            <a:avLst/>
          </a:prstGeom>
          <a:solidFill>
            <a:schemeClr val="tx2">
              <a:lumMod val="50000"/>
            </a:schemeClr>
          </a:solidFill>
          <a:ln w="889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rPr>
              <a:t>What is in the D&amp;C?</a:t>
            </a:r>
          </a:p>
        </p:txBody>
      </p:sp>
      <p:sp>
        <p:nvSpPr>
          <p:cNvPr id="8" name="Rectangle 7"/>
          <p:cNvSpPr/>
          <p:nvPr/>
        </p:nvSpPr>
        <p:spPr>
          <a:xfrm>
            <a:off x="7576931" y="2448340"/>
            <a:ext cx="3810000" cy="3847207"/>
          </a:xfrm>
          <a:prstGeom prst="rect">
            <a:avLst/>
          </a:prstGeom>
        </p:spPr>
        <p:txBody>
          <a:bodyPr wrap="square">
            <a:spAutoFit/>
          </a:bodyPr>
          <a:lstStyle/>
          <a:p>
            <a:r>
              <a:rPr lang="en-US" sz="2800" dirty="0">
                <a:solidFill>
                  <a:schemeClr val="bg1"/>
                </a:solidFill>
              </a:rPr>
              <a:t>Also:</a:t>
            </a:r>
          </a:p>
          <a:p>
            <a:r>
              <a:rPr lang="en-US" dirty="0">
                <a:solidFill>
                  <a:schemeClr val="bg1"/>
                </a:solidFill>
              </a:rPr>
              <a:t>The gradual unfolding of the administrative structure of the Church is shown with the calling of bishops, the First Presidency, the Council of the Twelve, and the Seventy and the establishment of other presiding offices and quorums. </a:t>
            </a:r>
          </a:p>
          <a:p>
            <a:endParaRPr lang="en-US" dirty="0">
              <a:solidFill>
                <a:schemeClr val="bg1"/>
              </a:solidFill>
            </a:endParaRPr>
          </a:p>
          <a:p>
            <a:r>
              <a:rPr lang="en-US" dirty="0">
                <a:solidFill>
                  <a:schemeClr val="bg1"/>
                </a:solidFill>
              </a:rPr>
              <a:t>The testimony that is given of Jesus Christ—His divinity, His majesty, His perfection, His love, and His redeeming power</a:t>
            </a:r>
          </a:p>
        </p:txBody>
      </p:sp>
      <p:sp>
        <p:nvSpPr>
          <p:cNvPr id="9" name="TextBox 8"/>
          <p:cNvSpPr txBox="1"/>
          <p:nvPr/>
        </p:nvSpPr>
        <p:spPr>
          <a:xfrm>
            <a:off x="327991" y="1600201"/>
            <a:ext cx="5006009" cy="4401205"/>
          </a:xfrm>
          <a:prstGeom prst="rect">
            <a:avLst/>
          </a:prstGeom>
          <a:noFill/>
        </p:spPr>
        <p:txBody>
          <a:bodyPr wrap="square" rtlCol="0">
            <a:spAutoFit/>
          </a:bodyPr>
          <a:lstStyle/>
          <a:p>
            <a:r>
              <a:rPr lang="en-US" sz="2800" dirty="0">
                <a:solidFill>
                  <a:schemeClr val="bg1"/>
                </a:solidFill>
              </a:rPr>
              <a:t>Doctrine and Covenants include</a:t>
            </a:r>
            <a:r>
              <a:rPr lang="en-US" dirty="0">
                <a:solidFill>
                  <a:schemeClr val="bg1"/>
                </a:solidFill>
              </a:rPr>
              <a:t>:</a:t>
            </a:r>
          </a:p>
          <a:p>
            <a:r>
              <a:rPr lang="en-US" dirty="0">
                <a:solidFill>
                  <a:schemeClr val="bg1"/>
                </a:solidFill>
              </a:rPr>
              <a:t>The nature of the Godhead</a:t>
            </a:r>
          </a:p>
          <a:p>
            <a:r>
              <a:rPr lang="en-US" dirty="0">
                <a:solidFill>
                  <a:schemeClr val="bg1"/>
                </a:solidFill>
              </a:rPr>
              <a:t>Origin of man</a:t>
            </a:r>
          </a:p>
          <a:p>
            <a:r>
              <a:rPr lang="en-US" dirty="0">
                <a:solidFill>
                  <a:schemeClr val="bg1"/>
                </a:solidFill>
              </a:rPr>
              <a:t>Reality of Satan</a:t>
            </a:r>
          </a:p>
          <a:p>
            <a:r>
              <a:rPr lang="en-US" dirty="0">
                <a:solidFill>
                  <a:schemeClr val="bg1"/>
                </a:solidFill>
              </a:rPr>
              <a:t>Purpose of mortality</a:t>
            </a:r>
          </a:p>
          <a:p>
            <a:r>
              <a:rPr lang="en-US" dirty="0">
                <a:solidFill>
                  <a:schemeClr val="bg1"/>
                </a:solidFill>
              </a:rPr>
              <a:t>Necessity for obedience</a:t>
            </a:r>
          </a:p>
          <a:p>
            <a:r>
              <a:rPr lang="en-US" dirty="0">
                <a:solidFill>
                  <a:schemeClr val="bg1"/>
                </a:solidFill>
              </a:rPr>
              <a:t>Need for repentance</a:t>
            </a:r>
          </a:p>
          <a:p>
            <a:r>
              <a:rPr lang="en-US" dirty="0">
                <a:solidFill>
                  <a:schemeClr val="bg1"/>
                </a:solidFill>
              </a:rPr>
              <a:t>Workings of the Holy Spirit</a:t>
            </a:r>
          </a:p>
          <a:p>
            <a:r>
              <a:rPr lang="en-US" dirty="0">
                <a:solidFill>
                  <a:schemeClr val="bg1"/>
                </a:solidFill>
              </a:rPr>
              <a:t>How to pertain salvation</a:t>
            </a:r>
          </a:p>
          <a:p>
            <a:r>
              <a:rPr lang="en-US" dirty="0">
                <a:solidFill>
                  <a:schemeClr val="bg1"/>
                </a:solidFill>
              </a:rPr>
              <a:t>The destiny of the earth and future conditions of man</a:t>
            </a:r>
          </a:p>
          <a:p>
            <a:r>
              <a:rPr lang="en-US" dirty="0">
                <a:solidFill>
                  <a:schemeClr val="bg1"/>
                </a:solidFill>
              </a:rPr>
              <a:t>The 2</a:t>
            </a:r>
            <a:r>
              <a:rPr lang="en-US" baseline="30000" dirty="0">
                <a:solidFill>
                  <a:schemeClr val="bg1"/>
                </a:solidFill>
              </a:rPr>
              <a:t>nd</a:t>
            </a:r>
            <a:r>
              <a:rPr lang="en-US" dirty="0">
                <a:solidFill>
                  <a:schemeClr val="bg1"/>
                </a:solidFill>
              </a:rPr>
              <a:t> Coming of Christ, His judgment and Resurrection</a:t>
            </a:r>
          </a:p>
          <a:p>
            <a:r>
              <a:rPr lang="en-US" dirty="0">
                <a:solidFill>
                  <a:schemeClr val="bg1"/>
                </a:solidFill>
              </a:rPr>
              <a:t>The nature of the family and eternal marriage</a:t>
            </a:r>
          </a:p>
          <a:p>
            <a:endParaRPr lang="en-US" dirty="0">
              <a:solidFill>
                <a:schemeClr val="bg1"/>
              </a:solidFill>
            </a:endParaRPr>
          </a:p>
        </p:txBody>
      </p:sp>
    </p:spTree>
    <p:extLst>
      <p:ext uri="{BB962C8B-B14F-4D97-AF65-F5344CB8AC3E}">
        <p14:creationId xmlns:p14="http://schemas.microsoft.com/office/powerpoint/2010/main" val="23868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fade">
                                      <p:cBhvr>
                                        <p:cTn id="13" dur="1000"/>
                                        <p:tgtEl>
                                          <p:spTgt spid="8">
                                            <p:txEl>
                                              <p:pRg st="3" end="3"/>
                                            </p:txEl>
                                          </p:spTgt>
                                        </p:tgtEl>
                                      </p:cBhvr>
                                    </p:animEffect>
                                    <p:anim calcmode="lin" valueType="num">
                                      <p:cBhvr>
                                        <p:cTn id="14"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B1F414C2-3411-48AD-B2E9-B17D733AF42B}"/>
              </a:ext>
            </a:extLst>
          </p:cNvPr>
          <p:cNvSpPr/>
          <p:nvPr/>
        </p:nvSpPr>
        <p:spPr>
          <a:xfrm>
            <a:off x="0" y="0"/>
            <a:ext cx="12192000" cy="6858000"/>
          </a:xfrm>
          <a:prstGeom prst="rect">
            <a:avLst/>
          </a:prstGeom>
          <a:solidFill>
            <a:schemeClr val="tx2">
              <a:lumMod val="50000"/>
            </a:schemeClr>
          </a:solidFill>
          <a:ln w="889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How Can I increase My Testimony?</a:t>
            </a:r>
          </a:p>
        </p:txBody>
      </p:sp>
      <p:grpSp>
        <p:nvGrpSpPr>
          <p:cNvPr id="37" name="Group 36"/>
          <p:cNvGrpSpPr/>
          <p:nvPr/>
        </p:nvGrpSpPr>
        <p:grpSpPr>
          <a:xfrm>
            <a:off x="634253" y="1143714"/>
            <a:ext cx="2667000" cy="5029200"/>
            <a:chOff x="838200" y="76200"/>
            <a:chExt cx="2667000" cy="5029200"/>
          </a:xfrm>
        </p:grpSpPr>
        <p:grpSp>
          <p:nvGrpSpPr>
            <p:cNvPr id="18" name="Group 17"/>
            <p:cNvGrpSpPr/>
            <p:nvPr/>
          </p:nvGrpSpPr>
          <p:grpSpPr>
            <a:xfrm>
              <a:off x="838200" y="76200"/>
              <a:ext cx="2667000" cy="5029200"/>
              <a:chOff x="838200" y="76200"/>
              <a:chExt cx="2667000" cy="5029200"/>
            </a:xfrm>
          </p:grpSpPr>
          <p:grpSp>
            <p:nvGrpSpPr>
              <p:cNvPr id="19" name="Group 17"/>
              <p:cNvGrpSpPr/>
              <p:nvPr/>
            </p:nvGrpSpPr>
            <p:grpSpPr>
              <a:xfrm flipH="1">
                <a:off x="2209800" y="1447800"/>
                <a:ext cx="1295400" cy="3429000"/>
                <a:chOff x="685800" y="1447800"/>
                <a:chExt cx="1295400" cy="3124200"/>
              </a:xfrm>
            </p:grpSpPr>
            <p:sp>
              <p:nvSpPr>
                <p:cNvPr id="35" name="Bent Arrow 34"/>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Bent Arrow 35"/>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6"/>
              <p:cNvGrpSpPr/>
              <p:nvPr/>
            </p:nvGrpSpPr>
            <p:grpSpPr>
              <a:xfrm>
                <a:off x="838200" y="1447800"/>
                <a:ext cx="1295400" cy="3429000"/>
                <a:chOff x="685800" y="1447800"/>
                <a:chExt cx="1295400" cy="3429000"/>
              </a:xfrm>
            </p:grpSpPr>
            <p:sp>
              <p:nvSpPr>
                <p:cNvPr id="33" name="Bent Arrow 32"/>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nut 25"/>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1219200" y="2057400"/>
              <a:ext cx="1905000" cy="1815882"/>
            </a:xfrm>
            <a:prstGeom prst="rect">
              <a:avLst/>
            </a:prstGeom>
          </p:spPr>
          <p:txBody>
            <a:bodyPr wrap="square">
              <a:spAutoFit/>
            </a:bodyPr>
            <a:lstStyle/>
            <a:p>
              <a:pPr algn="ctr"/>
              <a:r>
                <a:rPr lang="en-US" sz="1600" b="1" i="1" dirty="0"/>
                <a:t>By studying the revelations in the Doctrine and Covenants, we can strengthen our testimonies of Jesus Christ.</a:t>
              </a:r>
              <a:endParaRPr lang="en-US" sz="1600" dirty="0">
                <a:solidFill>
                  <a:schemeClr val="bg1"/>
                </a:solidFill>
              </a:endParaRPr>
            </a:p>
          </p:txBody>
        </p:sp>
      </p:grpSp>
      <p:grpSp>
        <p:nvGrpSpPr>
          <p:cNvPr id="39" name="Group 38"/>
          <p:cNvGrpSpPr/>
          <p:nvPr/>
        </p:nvGrpSpPr>
        <p:grpSpPr>
          <a:xfrm>
            <a:off x="8812306" y="1143714"/>
            <a:ext cx="2667000" cy="5029200"/>
            <a:chOff x="838200" y="76200"/>
            <a:chExt cx="2667000" cy="5029200"/>
          </a:xfrm>
        </p:grpSpPr>
        <p:grpSp>
          <p:nvGrpSpPr>
            <p:cNvPr id="40" name="Group 17"/>
            <p:cNvGrpSpPr/>
            <p:nvPr/>
          </p:nvGrpSpPr>
          <p:grpSpPr>
            <a:xfrm>
              <a:off x="838200" y="76200"/>
              <a:ext cx="2667000" cy="5029200"/>
              <a:chOff x="838200" y="76200"/>
              <a:chExt cx="2667000" cy="5029200"/>
            </a:xfrm>
          </p:grpSpPr>
          <p:grpSp>
            <p:nvGrpSpPr>
              <p:cNvPr id="42" name="Group 17"/>
              <p:cNvGrpSpPr/>
              <p:nvPr/>
            </p:nvGrpSpPr>
            <p:grpSpPr>
              <a:xfrm flipH="1">
                <a:off x="2209800" y="1447800"/>
                <a:ext cx="1295400" cy="3429000"/>
                <a:chOff x="685800" y="1447800"/>
                <a:chExt cx="1295400" cy="3124200"/>
              </a:xfrm>
            </p:grpSpPr>
            <p:sp>
              <p:nvSpPr>
                <p:cNvPr id="58" name="Bent Arrow 57"/>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Bent Arrow 58"/>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16"/>
              <p:cNvGrpSpPr/>
              <p:nvPr/>
            </p:nvGrpSpPr>
            <p:grpSpPr>
              <a:xfrm>
                <a:off x="838200" y="1447800"/>
                <a:ext cx="1295400" cy="3429000"/>
                <a:chOff x="685800" y="1447800"/>
                <a:chExt cx="1295400" cy="3429000"/>
              </a:xfrm>
            </p:grpSpPr>
            <p:sp>
              <p:nvSpPr>
                <p:cNvPr id="56" name="Bent Arrow 55"/>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4"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nut 48"/>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1295400" y="2362200"/>
              <a:ext cx="1905000" cy="1323439"/>
            </a:xfrm>
            <a:prstGeom prst="rect">
              <a:avLst/>
            </a:prstGeom>
          </p:spPr>
          <p:txBody>
            <a:bodyPr wrap="square">
              <a:spAutoFit/>
            </a:bodyPr>
            <a:lstStyle/>
            <a:p>
              <a:pPr algn="ctr"/>
              <a:r>
                <a:rPr lang="en-US" sz="1600" b="1" i="1" dirty="0"/>
                <a:t>As we study the Doctrine and Covenants, we can hear the voice of the Savior.</a:t>
              </a:r>
              <a:endParaRPr lang="en-US" sz="1600" dirty="0">
                <a:solidFill>
                  <a:schemeClr val="bg1"/>
                </a:solidFill>
              </a:endParaRPr>
            </a:p>
          </p:txBody>
        </p:sp>
      </p:grpSp>
      <p:sp>
        <p:nvSpPr>
          <p:cNvPr id="60" name="Rectangle 59"/>
          <p:cNvSpPr/>
          <p:nvPr/>
        </p:nvSpPr>
        <p:spPr>
          <a:xfrm>
            <a:off x="3489511" y="1351721"/>
            <a:ext cx="5322795" cy="4708981"/>
          </a:xfrm>
          <a:prstGeom prst="rect">
            <a:avLst/>
          </a:prstGeom>
        </p:spPr>
        <p:txBody>
          <a:bodyPr wrap="square">
            <a:spAutoFit/>
          </a:bodyPr>
          <a:lstStyle/>
          <a:p>
            <a:pPr fontAlgn="base"/>
            <a:r>
              <a:rPr lang="en-US" sz="2400" dirty="0">
                <a:solidFill>
                  <a:schemeClr val="bg1"/>
                </a:solidFill>
              </a:rPr>
              <a:t>“These words are not of men nor of man, but of me; wherefore, you shall testify they are of me and not of man;</a:t>
            </a:r>
          </a:p>
          <a:p>
            <a:pPr fontAlgn="base"/>
            <a:endParaRPr lang="en-US" sz="2400" dirty="0">
              <a:solidFill>
                <a:schemeClr val="bg1"/>
              </a:solidFill>
            </a:endParaRPr>
          </a:p>
          <a:p>
            <a:pPr fontAlgn="base"/>
            <a:r>
              <a:rPr lang="en-US" sz="2400" dirty="0">
                <a:solidFill>
                  <a:schemeClr val="bg1"/>
                </a:solidFill>
              </a:rPr>
              <a:t>For it is my voice which </a:t>
            </a:r>
            <a:r>
              <a:rPr lang="en-US" sz="2400" dirty="0" err="1">
                <a:solidFill>
                  <a:schemeClr val="bg1"/>
                </a:solidFill>
              </a:rPr>
              <a:t>speaketh</a:t>
            </a:r>
            <a:r>
              <a:rPr lang="en-US" sz="2400" dirty="0">
                <a:solidFill>
                  <a:schemeClr val="bg1"/>
                </a:solidFill>
              </a:rPr>
              <a:t> them unto you; for they are given by my Spirit unto you, and by my power you can read them one to another; and save it were by my power you could not have them;</a:t>
            </a:r>
          </a:p>
          <a:p>
            <a:pPr fontAlgn="base"/>
            <a:endParaRPr lang="en-US" sz="2400" dirty="0">
              <a:solidFill>
                <a:schemeClr val="bg1"/>
              </a:solidFill>
            </a:endParaRPr>
          </a:p>
          <a:p>
            <a:pPr fontAlgn="base"/>
            <a:r>
              <a:rPr lang="en-US" sz="2400" dirty="0">
                <a:solidFill>
                  <a:schemeClr val="bg1"/>
                </a:solidFill>
              </a:rPr>
              <a:t>Wherefore, you can testify that you have heard my voice, and know my words.”</a:t>
            </a:r>
          </a:p>
          <a:p>
            <a:pPr fontAlgn="base"/>
            <a:r>
              <a:rPr lang="en-US" sz="1200" dirty="0">
                <a:solidFill>
                  <a:schemeClr val="bg1"/>
                </a:solidFill>
              </a:rPr>
              <a:t>D&amp;C 18:34-36</a:t>
            </a:r>
          </a:p>
        </p:txBody>
      </p:sp>
    </p:spTree>
    <p:extLst>
      <p:ext uri="{BB962C8B-B14F-4D97-AF65-F5344CB8AC3E}">
        <p14:creationId xmlns:p14="http://schemas.microsoft.com/office/powerpoint/2010/main" val="378035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0">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0">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0">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0">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1000"/>
                                        <p:tgtEl>
                                          <p:spTgt spid="39"/>
                                        </p:tgtEl>
                                      </p:cBhvr>
                                    </p:animEffect>
                                    <p:anim calcmode="lin" valueType="num">
                                      <p:cBhvr>
                                        <p:cTn id="29" dur="1000" fill="hold"/>
                                        <p:tgtEl>
                                          <p:spTgt spid="39"/>
                                        </p:tgtEl>
                                        <p:attrNameLst>
                                          <p:attrName>ppt_x</p:attrName>
                                        </p:attrNameLst>
                                      </p:cBhvr>
                                      <p:tavLst>
                                        <p:tav tm="0">
                                          <p:val>
                                            <p:strVal val="#ppt_x"/>
                                          </p:val>
                                        </p:tav>
                                        <p:tav tm="100000">
                                          <p:val>
                                            <p:strVal val="#ppt_x"/>
                                          </p:val>
                                        </p:tav>
                                      </p:tavLst>
                                    </p:anim>
                                    <p:anim calcmode="lin" valueType="num">
                                      <p:cBhvr>
                                        <p:cTn id="3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479504-19F0-44DD-9C00-44454B3BB7C1}"/>
              </a:ext>
            </a:extLst>
          </p:cNvPr>
          <p:cNvSpPr/>
          <p:nvPr/>
        </p:nvSpPr>
        <p:spPr>
          <a:xfrm>
            <a:off x="0" y="0"/>
            <a:ext cx="12192000" cy="6858000"/>
          </a:xfrm>
          <a:prstGeom prst="rect">
            <a:avLst/>
          </a:prstGeom>
          <a:solidFill>
            <a:schemeClr val="tx2">
              <a:lumMod val="50000"/>
            </a:schemeClr>
          </a:solidFill>
          <a:ln w="889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Through the Voice of Jesus Christ</a:t>
            </a:r>
          </a:p>
        </p:txBody>
      </p:sp>
      <p:sp>
        <p:nvSpPr>
          <p:cNvPr id="60" name="Rectangle 59"/>
          <p:cNvSpPr/>
          <p:nvPr/>
        </p:nvSpPr>
        <p:spPr>
          <a:xfrm>
            <a:off x="1828800" y="838201"/>
            <a:ext cx="4800600" cy="461665"/>
          </a:xfrm>
          <a:prstGeom prst="rect">
            <a:avLst/>
          </a:prstGeom>
        </p:spPr>
        <p:txBody>
          <a:bodyPr wrap="square">
            <a:spAutoFit/>
          </a:bodyPr>
          <a:lstStyle/>
          <a:p>
            <a:pPr fontAlgn="base"/>
            <a:r>
              <a:rPr lang="en-US" sz="2400" dirty="0">
                <a:solidFill>
                  <a:schemeClr val="bg1"/>
                </a:solidFill>
              </a:rPr>
              <a:t>Jesus Christ is the God of this world</a:t>
            </a:r>
          </a:p>
        </p:txBody>
      </p:sp>
      <p:sp>
        <p:nvSpPr>
          <p:cNvPr id="61" name="Rectangle 60"/>
          <p:cNvSpPr/>
          <p:nvPr/>
        </p:nvSpPr>
        <p:spPr>
          <a:xfrm>
            <a:off x="5638800" y="4267201"/>
            <a:ext cx="4572000" cy="2031325"/>
          </a:xfrm>
          <a:prstGeom prst="rect">
            <a:avLst/>
          </a:prstGeom>
        </p:spPr>
        <p:txBody>
          <a:bodyPr>
            <a:spAutoFit/>
          </a:bodyPr>
          <a:lstStyle/>
          <a:p>
            <a:r>
              <a:rPr lang="en-US" dirty="0">
                <a:solidFill>
                  <a:schemeClr val="bg1"/>
                </a:solidFill>
              </a:rPr>
              <a:t>In the revelations, one hears the tender but firm voice of the Lord Jesus Christ, speaking anew in the dispensation of the fulness of times; and the work that is initiated herein is preparatory to His Second Coming, in fulfillment of and in concert with the words of all the holy prophets since the world began.</a:t>
            </a:r>
          </a:p>
        </p:txBody>
      </p:sp>
      <p:sp>
        <p:nvSpPr>
          <p:cNvPr id="62" name="Rectangle 61"/>
          <p:cNvSpPr/>
          <p:nvPr/>
        </p:nvSpPr>
        <p:spPr>
          <a:xfrm>
            <a:off x="1752600" y="1447801"/>
            <a:ext cx="4572000" cy="2031325"/>
          </a:xfrm>
          <a:prstGeom prst="rect">
            <a:avLst/>
          </a:prstGeom>
        </p:spPr>
        <p:txBody>
          <a:bodyPr>
            <a:spAutoFit/>
          </a:bodyPr>
          <a:lstStyle/>
          <a:p>
            <a:r>
              <a:rPr lang="en-US" dirty="0">
                <a:solidFill>
                  <a:schemeClr val="bg1"/>
                </a:solidFill>
              </a:rPr>
              <a:t>The Doctrine and Covenants is unique because it is not a translation of an ancient document but is of modern origin and was given of God through His chosen prophets for the restoration of His holy work and the establishment of the kingdom of God on the earth in these days.</a:t>
            </a:r>
          </a:p>
        </p:txBody>
      </p:sp>
      <p:pic>
        <p:nvPicPr>
          <p:cNvPr id="5122" name="Picture 2" descr="http://rationalfaiths.com/wp-content/uploads/2012/12/dcintro10.jpg"/>
          <p:cNvPicPr>
            <a:picLocks noChangeAspect="1" noChangeArrowheads="1"/>
          </p:cNvPicPr>
          <p:nvPr/>
        </p:nvPicPr>
        <p:blipFill>
          <a:blip r:embed="rId2" cstate="print"/>
          <a:srcRect/>
          <a:stretch>
            <a:fillRect/>
          </a:stretch>
        </p:blipFill>
        <p:spPr bwMode="auto">
          <a:xfrm>
            <a:off x="6553200" y="838200"/>
            <a:ext cx="3637026" cy="2819400"/>
          </a:xfrm>
          <a:prstGeom prst="rect">
            <a:avLst/>
          </a:prstGeom>
          <a:noFill/>
        </p:spPr>
      </p:pic>
      <p:pic>
        <p:nvPicPr>
          <p:cNvPr id="11266" name="Picture 2" descr="http://www.christcenteredmall.com/stores/art/dicianni/images/zooms/the-second-coming-of-jesus-christ-large-image-zoom.jpg?purge=true"/>
          <p:cNvPicPr>
            <a:picLocks noChangeAspect="1" noChangeArrowheads="1"/>
          </p:cNvPicPr>
          <p:nvPr/>
        </p:nvPicPr>
        <p:blipFill>
          <a:blip r:embed="rId3" cstate="print"/>
          <a:srcRect/>
          <a:stretch>
            <a:fillRect/>
          </a:stretch>
        </p:blipFill>
        <p:spPr bwMode="auto">
          <a:xfrm>
            <a:off x="1828800" y="4191001"/>
            <a:ext cx="3638550" cy="2037589"/>
          </a:xfrm>
          <a:prstGeom prst="rect">
            <a:avLst/>
          </a:prstGeom>
          <a:noFill/>
        </p:spPr>
      </p:pic>
    </p:spTree>
    <p:extLst>
      <p:ext uri="{BB962C8B-B14F-4D97-AF65-F5344CB8AC3E}">
        <p14:creationId xmlns:p14="http://schemas.microsoft.com/office/powerpoint/2010/main" val="47128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1000"/>
                                        <p:tgtEl>
                                          <p:spTgt spid="61"/>
                                        </p:tgtEl>
                                      </p:cBhvr>
                                    </p:animEffect>
                                    <p:anim calcmode="lin" valueType="num">
                                      <p:cBhvr>
                                        <p:cTn id="20" dur="1000" fill="hold"/>
                                        <p:tgtEl>
                                          <p:spTgt spid="61"/>
                                        </p:tgtEl>
                                        <p:attrNameLst>
                                          <p:attrName>ppt_x</p:attrName>
                                        </p:attrNameLst>
                                      </p:cBhvr>
                                      <p:tavLst>
                                        <p:tav tm="0">
                                          <p:val>
                                            <p:strVal val="#ppt_x"/>
                                          </p:val>
                                        </p:tav>
                                        <p:tav tm="100000">
                                          <p:val>
                                            <p:strVal val="#ppt_x"/>
                                          </p:val>
                                        </p:tav>
                                      </p:tavLst>
                                    </p:anim>
                                    <p:anim calcmode="lin" valueType="num">
                                      <p:cBhvr>
                                        <p:cTn id="21" dur="1000" fill="hold"/>
                                        <p:tgtEl>
                                          <p:spTgt spid="6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266"/>
                                        </p:tgtEl>
                                        <p:attrNameLst>
                                          <p:attrName>style.visibility</p:attrName>
                                        </p:attrNameLst>
                                      </p:cBhvr>
                                      <p:to>
                                        <p:strVal val="visible"/>
                                      </p:to>
                                    </p:set>
                                    <p:animEffect transition="in" filter="fade">
                                      <p:cBhvr>
                                        <p:cTn id="24" dur="1000"/>
                                        <p:tgtEl>
                                          <p:spTgt spid="11266"/>
                                        </p:tgtEl>
                                      </p:cBhvr>
                                    </p:animEffect>
                                    <p:anim calcmode="lin" valueType="num">
                                      <p:cBhvr>
                                        <p:cTn id="25" dur="1000" fill="hold"/>
                                        <p:tgtEl>
                                          <p:spTgt spid="11266"/>
                                        </p:tgtEl>
                                        <p:attrNameLst>
                                          <p:attrName>ppt_x</p:attrName>
                                        </p:attrNameLst>
                                      </p:cBhvr>
                                      <p:tavLst>
                                        <p:tav tm="0">
                                          <p:val>
                                            <p:strVal val="#ppt_x"/>
                                          </p:val>
                                        </p:tav>
                                        <p:tav tm="100000">
                                          <p:val>
                                            <p:strVal val="#ppt_x"/>
                                          </p:val>
                                        </p:tav>
                                      </p:tavLst>
                                    </p:anim>
                                    <p:anim calcmode="lin" valueType="num">
                                      <p:cBhvr>
                                        <p:cTn id="26"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993A7F-D471-400F-9539-49119A0560E0}"/>
              </a:ext>
            </a:extLst>
          </p:cNvPr>
          <p:cNvSpPr/>
          <p:nvPr/>
        </p:nvSpPr>
        <p:spPr>
          <a:xfrm>
            <a:off x="0" y="0"/>
            <a:ext cx="12192000" cy="6858000"/>
          </a:xfrm>
          <a:prstGeom prst="rect">
            <a:avLst/>
          </a:prstGeom>
          <a:solidFill>
            <a:schemeClr val="tx2">
              <a:lumMod val="50000"/>
            </a:schemeClr>
          </a:solidFill>
          <a:ln w="889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A Restoration of Divine Authority</a:t>
            </a:r>
          </a:p>
        </p:txBody>
      </p:sp>
      <p:sp>
        <p:nvSpPr>
          <p:cNvPr id="62" name="Rectangle 61"/>
          <p:cNvSpPr/>
          <p:nvPr/>
        </p:nvSpPr>
        <p:spPr>
          <a:xfrm>
            <a:off x="1676400" y="838200"/>
            <a:ext cx="6400800" cy="3231654"/>
          </a:xfrm>
          <a:prstGeom prst="rect">
            <a:avLst/>
          </a:prstGeom>
        </p:spPr>
        <p:txBody>
          <a:bodyPr wrap="square">
            <a:spAutoFit/>
          </a:bodyPr>
          <a:lstStyle/>
          <a:p>
            <a:r>
              <a:rPr lang="en-US" dirty="0">
                <a:solidFill>
                  <a:schemeClr val="bg1"/>
                </a:solidFill>
              </a:rPr>
              <a:t>In the course of time, Joseph Smith was enabled by divine assistance to translate and publish the Book of Mormon. </a:t>
            </a:r>
          </a:p>
          <a:p>
            <a:endParaRPr lang="en-US" dirty="0">
              <a:solidFill>
                <a:schemeClr val="bg1"/>
              </a:solidFill>
            </a:endParaRPr>
          </a:p>
          <a:p>
            <a:r>
              <a:rPr lang="en-US" dirty="0">
                <a:solidFill>
                  <a:schemeClr val="bg1"/>
                </a:solidFill>
              </a:rPr>
              <a:t>In the meantime, he and Oliver Cowdery were ordained to the Aaronic Priesthood by John the Baptist in May 1829 (see D&amp;C 13), and soon thereafter they were also ordained to the Melchizedek Priesthood by the ancient Apostles Peter, James, and John</a:t>
            </a:r>
          </a:p>
          <a:p>
            <a:r>
              <a:rPr lang="en-US" sz="1200" dirty="0">
                <a:solidFill>
                  <a:schemeClr val="bg1"/>
                </a:solidFill>
              </a:rPr>
              <a:t> (see D&amp;C 27:12). </a:t>
            </a:r>
          </a:p>
          <a:p>
            <a:endParaRPr lang="en-US" dirty="0">
              <a:solidFill>
                <a:schemeClr val="bg1"/>
              </a:solidFill>
            </a:endParaRPr>
          </a:p>
          <a:p>
            <a:r>
              <a:rPr lang="en-US" dirty="0">
                <a:solidFill>
                  <a:schemeClr val="bg1"/>
                </a:solidFill>
              </a:rPr>
              <a:t>Other ordinations followed in which priesthood keys were conferred by Moses, Elijah, Elias, and many ancient prophets.</a:t>
            </a:r>
          </a:p>
          <a:p>
            <a:r>
              <a:rPr lang="en-US" sz="1200" dirty="0">
                <a:solidFill>
                  <a:schemeClr val="bg1"/>
                </a:solidFill>
              </a:rPr>
              <a:t> (see D&amp;C 110; 128:18, 21). </a:t>
            </a:r>
          </a:p>
        </p:txBody>
      </p:sp>
      <p:pic>
        <p:nvPicPr>
          <p:cNvPr id="4100" name="Picture 4" descr="http://lds.net/wp-content/uploads/2014/03/Translating.jpg"/>
          <p:cNvPicPr>
            <a:picLocks noChangeAspect="1" noChangeArrowheads="1"/>
          </p:cNvPicPr>
          <p:nvPr/>
        </p:nvPicPr>
        <p:blipFill>
          <a:blip r:embed="rId2" cstate="print"/>
          <a:srcRect/>
          <a:stretch>
            <a:fillRect/>
          </a:stretch>
        </p:blipFill>
        <p:spPr bwMode="auto">
          <a:xfrm>
            <a:off x="8001001" y="762000"/>
            <a:ext cx="2428961" cy="1524000"/>
          </a:xfrm>
          <a:prstGeom prst="rect">
            <a:avLst/>
          </a:prstGeom>
          <a:noFill/>
        </p:spPr>
      </p:pic>
      <p:pic>
        <p:nvPicPr>
          <p:cNvPr id="4102" name="Picture 6" descr="http://www.ldsces.org/content/images/manuals/pgp/52.gif"/>
          <p:cNvPicPr>
            <a:picLocks noChangeAspect="1" noChangeArrowheads="1"/>
          </p:cNvPicPr>
          <p:nvPr/>
        </p:nvPicPr>
        <p:blipFill>
          <a:blip r:embed="rId3" cstate="print"/>
          <a:srcRect/>
          <a:stretch>
            <a:fillRect/>
          </a:stretch>
        </p:blipFill>
        <p:spPr bwMode="auto">
          <a:xfrm>
            <a:off x="8153400" y="2514601"/>
            <a:ext cx="2209800" cy="1673599"/>
          </a:xfrm>
          <a:prstGeom prst="rect">
            <a:avLst/>
          </a:prstGeom>
          <a:noFill/>
        </p:spPr>
      </p:pic>
      <p:pic>
        <p:nvPicPr>
          <p:cNvPr id="4104" name="Picture 8" descr="http://mylifeinzion.files.wordpress.com/2012/04/april6th.jpg"/>
          <p:cNvPicPr>
            <a:picLocks noChangeAspect="1" noChangeArrowheads="1"/>
          </p:cNvPicPr>
          <p:nvPr/>
        </p:nvPicPr>
        <p:blipFill>
          <a:blip r:embed="rId4" cstate="print"/>
          <a:srcRect/>
          <a:stretch>
            <a:fillRect/>
          </a:stretch>
        </p:blipFill>
        <p:spPr bwMode="auto">
          <a:xfrm>
            <a:off x="954157" y="4495799"/>
            <a:ext cx="3127115" cy="2115775"/>
          </a:xfrm>
          <a:prstGeom prst="rect">
            <a:avLst/>
          </a:prstGeom>
          <a:noFill/>
        </p:spPr>
      </p:pic>
      <p:sp>
        <p:nvSpPr>
          <p:cNvPr id="11" name="Rectangle 10"/>
          <p:cNvSpPr/>
          <p:nvPr/>
        </p:nvSpPr>
        <p:spPr>
          <a:xfrm>
            <a:off x="4267200" y="4267201"/>
            <a:ext cx="6400800" cy="2215991"/>
          </a:xfrm>
          <a:prstGeom prst="rect">
            <a:avLst/>
          </a:prstGeom>
        </p:spPr>
        <p:txBody>
          <a:bodyPr wrap="square">
            <a:spAutoFit/>
          </a:bodyPr>
          <a:lstStyle/>
          <a:p>
            <a:endParaRPr lang="en-US" dirty="0">
              <a:solidFill>
                <a:schemeClr val="bg1"/>
              </a:solidFill>
            </a:endParaRPr>
          </a:p>
          <a:p>
            <a:r>
              <a:rPr lang="en-US" dirty="0">
                <a:solidFill>
                  <a:schemeClr val="bg1"/>
                </a:solidFill>
              </a:rPr>
              <a:t>These ordinations were, in fact, a restoration of divine authority to man on the earth. On April 6, 1830, under heavenly direction, the Prophet Joseph Smith organized the Church, and thus the true Church of Jesus Christ is once again operative as an institution among men, with authority to teach the gospel and administer the ordinances of salvation. </a:t>
            </a:r>
          </a:p>
          <a:p>
            <a:r>
              <a:rPr lang="en-US" sz="1200" dirty="0">
                <a:solidFill>
                  <a:schemeClr val="bg1"/>
                </a:solidFill>
              </a:rPr>
              <a:t>(See D&amp;C 20 and the Pearl of Great Price, Joseph Smith—History 1.)</a:t>
            </a:r>
          </a:p>
        </p:txBody>
      </p:sp>
    </p:spTree>
    <p:extLst>
      <p:ext uri="{BB962C8B-B14F-4D97-AF65-F5344CB8AC3E}">
        <p14:creationId xmlns:p14="http://schemas.microsoft.com/office/powerpoint/2010/main" val="38752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xEl>
                                              <p:pRg st="3" end="3"/>
                                            </p:txEl>
                                          </p:spTgt>
                                        </p:tgtEl>
                                        <p:attrNameLst>
                                          <p:attrName>style.visibility</p:attrName>
                                        </p:attrNameLst>
                                      </p:cBhvr>
                                      <p:to>
                                        <p:strVal val="visible"/>
                                      </p:to>
                                    </p:set>
                                  </p:childTnLst>
                                </p:cTn>
                              </p:par>
                              <p:par>
                                <p:cTn id="9" presetID="42" presetClass="entr" presetSubtype="0" fill="hold" nodeType="with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1000"/>
                                        <p:tgtEl>
                                          <p:spTgt spid="4102"/>
                                        </p:tgtEl>
                                      </p:cBhvr>
                                    </p:animEffect>
                                    <p:anim calcmode="lin" valueType="num">
                                      <p:cBhvr>
                                        <p:cTn id="12" dur="1000" fill="hold"/>
                                        <p:tgtEl>
                                          <p:spTgt spid="4102"/>
                                        </p:tgtEl>
                                        <p:attrNameLst>
                                          <p:attrName>ppt_x</p:attrName>
                                        </p:attrNameLst>
                                      </p:cBhvr>
                                      <p:tavLst>
                                        <p:tav tm="0">
                                          <p:val>
                                            <p:strVal val="#ppt_x"/>
                                          </p:val>
                                        </p:tav>
                                        <p:tav tm="100000">
                                          <p:val>
                                            <p:strVal val="#ppt_x"/>
                                          </p:val>
                                        </p:tav>
                                      </p:tavLst>
                                    </p:anim>
                                    <p:anim calcmode="lin" valueType="num">
                                      <p:cBhvr>
                                        <p:cTn id="13"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2">
                                            <p:txEl>
                                              <p:pRg st="5" end="5"/>
                                            </p:txEl>
                                          </p:spTgt>
                                        </p:tgtEl>
                                        <p:attrNameLst>
                                          <p:attrName>style.visibility</p:attrName>
                                        </p:attrNameLst>
                                      </p:cBhvr>
                                      <p:to>
                                        <p:strVal val="visible"/>
                                      </p:to>
                                    </p:set>
                                    <p:animEffect transition="in" filter="fade">
                                      <p:cBhvr>
                                        <p:cTn id="18" dur="1000"/>
                                        <p:tgtEl>
                                          <p:spTgt spid="62">
                                            <p:txEl>
                                              <p:pRg st="5" end="5"/>
                                            </p:txEl>
                                          </p:spTgt>
                                        </p:tgtEl>
                                      </p:cBhvr>
                                    </p:animEffect>
                                    <p:anim calcmode="lin" valueType="num">
                                      <p:cBhvr>
                                        <p:cTn id="19" dur="1000" fill="hold"/>
                                        <p:tgtEl>
                                          <p:spTgt spid="62">
                                            <p:txEl>
                                              <p:pRg st="5" end="5"/>
                                            </p:txEl>
                                          </p:spTgt>
                                        </p:tgtEl>
                                        <p:attrNameLst>
                                          <p:attrName>ppt_x</p:attrName>
                                        </p:attrNameLst>
                                      </p:cBhvr>
                                      <p:tavLst>
                                        <p:tav tm="0">
                                          <p:val>
                                            <p:strVal val="#ppt_x"/>
                                          </p:val>
                                        </p:tav>
                                        <p:tav tm="100000">
                                          <p:val>
                                            <p:strVal val="#ppt_x"/>
                                          </p:val>
                                        </p:tav>
                                      </p:tavLst>
                                    </p:anim>
                                    <p:anim calcmode="lin" valueType="num">
                                      <p:cBhvr>
                                        <p:cTn id="20" dur="1000" fill="hold"/>
                                        <p:tgtEl>
                                          <p:spTgt spid="62">
                                            <p:txEl>
                                              <p:pRg st="5" end="5"/>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2">
                                            <p:txEl>
                                              <p:pRg st="6" end="6"/>
                                            </p:txEl>
                                          </p:spTgt>
                                        </p:tgtEl>
                                        <p:attrNameLst>
                                          <p:attrName>style.visibility</p:attrName>
                                        </p:attrNameLst>
                                      </p:cBhvr>
                                      <p:to>
                                        <p:strVal val="visible"/>
                                      </p:to>
                                    </p:set>
                                    <p:animEffect transition="in" filter="fade">
                                      <p:cBhvr>
                                        <p:cTn id="23" dur="1000"/>
                                        <p:tgtEl>
                                          <p:spTgt spid="62">
                                            <p:txEl>
                                              <p:pRg st="6" end="6"/>
                                            </p:txEl>
                                          </p:spTgt>
                                        </p:tgtEl>
                                      </p:cBhvr>
                                    </p:animEffect>
                                    <p:anim calcmode="lin" valueType="num">
                                      <p:cBhvr>
                                        <p:cTn id="24" dur="1000" fill="hold"/>
                                        <p:tgtEl>
                                          <p:spTgt spid="62">
                                            <p:txEl>
                                              <p:pRg st="6" end="6"/>
                                            </p:txEl>
                                          </p:spTgt>
                                        </p:tgtEl>
                                        <p:attrNameLst>
                                          <p:attrName>ppt_x</p:attrName>
                                        </p:attrNameLst>
                                      </p:cBhvr>
                                      <p:tavLst>
                                        <p:tav tm="0">
                                          <p:val>
                                            <p:strVal val="#ppt_x"/>
                                          </p:val>
                                        </p:tav>
                                        <p:tav tm="100000">
                                          <p:val>
                                            <p:strVal val="#ppt_x"/>
                                          </p:val>
                                        </p:tav>
                                      </p:tavLst>
                                    </p:anim>
                                    <p:anim calcmode="lin" valueType="num">
                                      <p:cBhvr>
                                        <p:cTn id="25" dur="1000" fill="hold"/>
                                        <p:tgtEl>
                                          <p:spTgt spid="6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104"/>
                                        </p:tgtEl>
                                        <p:attrNameLst>
                                          <p:attrName>style.visibility</p:attrName>
                                        </p:attrNameLst>
                                      </p:cBhvr>
                                      <p:to>
                                        <p:strVal val="visible"/>
                                      </p:to>
                                    </p:set>
                                    <p:animEffect transition="in" filter="fade">
                                      <p:cBhvr>
                                        <p:cTn id="35" dur="1000"/>
                                        <p:tgtEl>
                                          <p:spTgt spid="4104"/>
                                        </p:tgtEl>
                                      </p:cBhvr>
                                    </p:animEffect>
                                    <p:anim calcmode="lin" valueType="num">
                                      <p:cBhvr>
                                        <p:cTn id="36" dur="1000" fill="hold"/>
                                        <p:tgtEl>
                                          <p:spTgt spid="4104"/>
                                        </p:tgtEl>
                                        <p:attrNameLst>
                                          <p:attrName>ppt_x</p:attrName>
                                        </p:attrNameLst>
                                      </p:cBhvr>
                                      <p:tavLst>
                                        <p:tav tm="0">
                                          <p:val>
                                            <p:strVal val="#ppt_x"/>
                                          </p:val>
                                        </p:tav>
                                        <p:tav tm="100000">
                                          <p:val>
                                            <p:strVal val="#ppt_x"/>
                                          </p:val>
                                        </p:tav>
                                      </p:tavLst>
                                    </p:anim>
                                    <p:anim calcmode="lin" valueType="num">
                                      <p:cBhvr>
                                        <p:cTn id="37"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54BCB6D-67EB-47E5-B842-F80B574A47C7}"/>
              </a:ext>
            </a:extLst>
          </p:cNvPr>
          <p:cNvSpPr/>
          <p:nvPr/>
        </p:nvSpPr>
        <p:spPr>
          <a:xfrm>
            <a:off x="0" y="0"/>
            <a:ext cx="12192000" cy="6858000"/>
          </a:xfrm>
          <a:prstGeom prst="rect">
            <a:avLst/>
          </a:prstGeom>
          <a:solidFill>
            <a:schemeClr val="tx2">
              <a:lumMod val="50000"/>
            </a:schemeClr>
          </a:solidFill>
          <a:ln w="889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Real-life Situations—Real People</a:t>
            </a:r>
          </a:p>
        </p:txBody>
      </p:sp>
      <p:grpSp>
        <p:nvGrpSpPr>
          <p:cNvPr id="2" name="Group 36"/>
          <p:cNvGrpSpPr/>
          <p:nvPr/>
        </p:nvGrpSpPr>
        <p:grpSpPr>
          <a:xfrm>
            <a:off x="800100" y="1202055"/>
            <a:ext cx="2667000" cy="5029200"/>
            <a:chOff x="838200" y="76200"/>
            <a:chExt cx="2667000" cy="5029200"/>
          </a:xfrm>
        </p:grpSpPr>
        <p:grpSp>
          <p:nvGrpSpPr>
            <p:cNvPr id="3" name="Group 17"/>
            <p:cNvGrpSpPr/>
            <p:nvPr/>
          </p:nvGrpSpPr>
          <p:grpSpPr>
            <a:xfrm>
              <a:off x="838200" y="76200"/>
              <a:ext cx="2667000" cy="5029200"/>
              <a:chOff x="838200" y="76200"/>
              <a:chExt cx="2667000" cy="5029200"/>
            </a:xfrm>
          </p:grpSpPr>
          <p:grpSp>
            <p:nvGrpSpPr>
              <p:cNvPr id="4" name="Group 17"/>
              <p:cNvGrpSpPr/>
              <p:nvPr/>
            </p:nvGrpSpPr>
            <p:grpSpPr>
              <a:xfrm flipH="1">
                <a:off x="2209800" y="1447800"/>
                <a:ext cx="1295400" cy="3429000"/>
                <a:chOff x="685800" y="1447800"/>
                <a:chExt cx="1295400" cy="3124200"/>
              </a:xfrm>
            </p:grpSpPr>
            <p:sp>
              <p:nvSpPr>
                <p:cNvPr id="35" name="Bent Arrow 34"/>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Bent Arrow 35"/>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16"/>
              <p:cNvGrpSpPr/>
              <p:nvPr/>
            </p:nvGrpSpPr>
            <p:grpSpPr>
              <a:xfrm>
                <a:off x="838200" y="1447800"/>
                <a:ext cx="1295400" cy="3429000"/>
                <a:chOff x="685800" y="1447800"/>
                <a:chExt cx="1295400" cy="3429000"/>
              </a:xfrm>
            </p:grpSpPr>
            <p:sp>
              <p:nvSpPr>
                <p:cNvPr id="33" name="Bent Arrow 32"/>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nut 25"/>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1219200" y="2362200"/>
              <a:ext cx="1905000" cy="1323439"/>
            </a:xfrm>
            <a:prstGeom prst="rect">
              <a:avLst/>
            </a:prstGeom>
          </p:spPr>
          <p:txBody>
            <a:bodyPr wrap="square">
              <a:spAutoFit/>
            </a:bodyPr>
            <a:lstStyle/>
            <a:p>
              <a:pPr algn="ctr"/>
              <a:r>
                <a:rPr lang="en-US" sz="1600" b="1" i="1" dirty="0"/>
                <a:t>If we pray for help in our times of need, then the Lord will give us guidance.</a:t>
              </a:r>
              <a:endParaRPr lang="en-US" sz="1600" i="1" dirty="0">
                <a:solidFill>
                  <a:schemeClr val="bg1"/>
                </a:solidFill>
              </a:endParaRPr>
            </a:p>
          </p:txBody>
        </p:sp>
      </p:grpSp>
      <p:sp>
        <p:nvSpPr>
          <p:cNvPr id="61" name="Rectangle 60"/>
          <p:cNvSpPr/>
          <p:nvPr/>
        </p:nvSpPr>
        <p:spPr>
          <a:xfrm>
            <a:off x="4219014" y="790739"/>
            <a:ext cx="4572000" cy="5909310"/>
          </a:xfrm>
          <a:prstGeom prst="rect">
            <a:avLst/>
          </a:prstGeom>
        </p:spPr>
        <p:txBody>
          <a:bodyPr>
            <a:spAutoFit/>
          </a:bodyPr>
          <a:lstStyle/>
          <a:p>
            <a:r>
              <a:rPr lang="en-US" dirty="0">
                <a:solidFill>
                  <a:schemeClr val="bg1"/>
                </a:solidFill>
              </a:rPr>
              <a:t>These sacred revelations were received in answer to prayer, in times of need, and came out of real-life situations involving real people.</a:t>
            </a:r>
          </a:p>
          <a:p>
            <a:endParaRPr lang="en-US" dirty="0">
              <a:solidFill>
                <a:schemeClr val="bg1"/>
              </a:solidFill>
            </a:endParaRPr>
          </a:p>
          <a:p>
            <a:r>
              <a:rPr lang="en-US" dirty="0">
                <a:solidFill>
                  <a:schemeClr val="bg1"/>
                </a:solidFill>
              </a:rPr>
              <a:t>The Prophet and his associates sought for divine guidance, and these revelations certify that they received it. In the revelations, one sees the restoration and unfolding of the gospel of Jesus Christ and the ushering in of the dispensation of the fulness of times. </a:t>
            </a:r>
          </a:p>
          <a:p>
            <a:endParaRPr lang="en-US" dirty="0">
              <a:solidFill>
                <a:schemeClr val="bg1"/>
              </a:solidFill>
            </a:endParaRPr>
          </a:p>
          <a:p>
            <a:r>
              <a:rPr lang="en-US" dirty="0">
                <a:solidFill>
                  <a:schemeClr val="bg1"/>
                </a:solidFill>
              </a:rPr>
              <a:t>The westward movement of the Church from New York and Pennsylvania to Ohio, to Missouri, to Illinois, </a:t>
            </a:r>
          </a:p>
          <a:p>
            <a:r>
              <a:rPr lang="en-US" dirty="0">
                <a:solidFill>
                  <a:schemeClr val="bg1"/>
                </a:solidFill>
              </a:rPr>
              <a:t>and finally to the Great </a:t>
            </a:r>
          </a:p>
          <a:p>
            <a:r>
              <a:rPr lang="en-US" dirty="0">
                <a:solidFill>
                  <a:schemeClr val="bg1"/>
                </a:solidFill>
              </a:rPr>
              <a:t>Basin of western America </a:t>
            </a:r>
          </a:p>
          <a:p>
            <a:r>
              <a:rPr lang="en-US" dirty="0">
                <a:solidFill>
                  <a:schemeClr val="bg1"/>
                </a:solidFill>
              </a:rPr>
              <a:t>and the mighty struggles </a:t>
            </a:r>
          </a:p>
          <a:p>
            <a:r>
              <a:rPr lang="en-US" dirty="0">
                <a:solidFill>
                  <a:schemeClr val="bg1"/>
                </a:solidFill>
              </a:rPr>
              <a:t>of the Saints in attempting </a:t>
            </a:r>
          </a:p>
          <a:p>
            <a:r>
              <a:rPr lang="en-US" dirty="0">
                <a:solidFill>
                  <a:schemeClr val="bg1"/>
                </a:solidFill>
              </a:rPr>
              <a:t>to build Zion on the earth </a:t>
            </a:r>
          </a:p>
          <a:p>
            <a:r>
              <a:rPr lang="en-US" dirty="0">
                <a:solidFill>
                  <a:schemeClr val="bg1"/>
                </a:solidFill>
              </a:rPr>
              <a:t>in modern times are also </a:t>
            </a:r>
          </a:p>
          <a:p>
            <a:r>
              <a:rPr lang="en-US" dirty="0">
                <a:solidFill>
                  <a:schemeClr val="bg1"/>
                </a:solidFill>
              </a:rPr>
              <a:t>shown forth in these revelations.</a:t>
            </a:r>
          </a:p>
        </p:txBody>
      </p:sp>
      <p:pic>
        <p:nvPicPr>
          <p:cNvPr id="21506" name="Picture 2" descr="http://www.historictrailmedals.com/images/MorTrail/morTrailMap.jpg"/>
          <p:cNvPicPr>
            <a:picLocks noChangeAspect="1" noChangeArrowheads="1"/>
          </p:cNvPicPr>
          <p:nvPr/>
        </p:nvPicPr>
        <p:blipFill>
          <a:blip r:embed="rId2" cstate="print"/>
          <a:srcRect/>
          <a:stretch>
            <a:fillRect/>
          </a:stretch>
        </p:blipFill>
        <p:spPr bwMode="auto">
          <a:xfrm>
            <a:off x="8163339" y="4272084"/>
            <a:ext cx="3314700" cy="2241942"/>
          </a:xfrm>
          <a:prstGeom prst="rect">
            <a:avLst/>
          </a:prstGeom>
          <a:noFill/>
        </p:spPr>
      </p:pic>
    </p:spTree>
    <p:extLst>
      <p:ext uri="{BB962C8B-B14F-4D97-AF65-F5344CB8AC3E}">
        <p14:creationId xmlns:p14="http://schemas.microsoft.com/office/powerpoint/2010/main" val="171621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animEffect transition="in" filter="fade">
                                      <p:cBhvr>
                                        <p:cTn id="7" dur="1000"/>
                                        <p:tgtEl>
                                          <p:spTgt spid="61">
                                            <p:txEl>
                                              <p:pRg st="0" end="0"/>
                                            </p:txEl>
                                          </p:spTgt>
                                        </p:tgtEl>
                                      </p:cBhvr>
                                    </p:animEffect>
                                    <p:anim calcmode="lin" valueType="num">
                                      <p:cBhvr>
                                        <p:cTn id="8" dur="1000" fill="hold"/>
                                        <p:tgtEl>
                                          <p:spTgt spid="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
                                            <p:txEl>
                                              <p:pRg st="2" end="2"/>
                                            </p:txEl>
                                          </p:spTgt>
                                        </p:tgtEl>
                                        <p:attrNameLst>
                                          <p:attrName>style.visibility</p:attrName>
                                        </p:attrNameLst>
                                      </p:cBhvr>
                                      <p:to>
                                        <p:strVal val="visible"/>
                                      </p:to>
                                    </p:set>
                                    <p:animEffect transition="in" filter="fade">
                                      <p:cBhvr>
                                        <p:cTn id="14" dur="1000"/>
                                        <p:tgtEl>
                                          <p:spTgt spid="61">
                                            <p:txEl>
                                              <p:pRg st="2" end="2"/>
                                            </p:txEl>
                                          </p:spTgt>
                                        </p:tgtEl>
                                      </p:cBhvr>
                                    </p:animEffect>
                                    <p:anim calcmode="lin" valueType="num">
                                      <p:cBhvr>
                                        <p:cTn id="15" dur="1000" fill="hold"/>
                                        <p:tgtEl>
                                          <p:spTgt spid="6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
                                            <p:txEl>
                                              <p:pRg st="4" end="4"/>
                                            </p:txEl>
                                          </p:spTgt>
                                        </p:tgtEl>
                                        <p:attrNameLst>
                                          <p:attrName>style.visibility</p:attrName>
                                        </p:attrNameLst>
                                      </p:cBhvr>
                                      <p:to>
                                        <p:strVal val="visible"/>
                                      </p:to>
                                    </p:set>
                                    <p:animEffect transition="in" filter="fade">
                                      <p:cBhvr>
                                        <p:cTn id="21" dur="1000"/>
                                        <p:tgtEl>
                                          <p:spTgt spid="61">
                                            <p:txEl>
                                              <p:pRg st="4" end="4"/>
                                            </p:txEl>
                                          </p:spTgt>
                                        </p:tgtEl>
                                      </p:cBhvr>
                                    </p:animEffect>
                                    <p:anim calcmode="lin" valueType="num">
                                      <p:cBhvr>
                                        <p:cTn id="22" dur="1000" fill="hold"/>
                                        <p:tgtEl>
                                          <p:spTgt spid="6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1">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1">
                                            <p:txEl>
                                              <p:pRg st="5" end="5"/>
                                            </p:txEl>
                                          </p:spTgt>
                                        </p:tgtEl>
                                        <p:attrNameLst>
                                          <p:attrName>style.visibility</p:attrName>
                                        </p:attrNameLst>
                                      </p:cBhvr>
                                      <p:to>
                                        <p:strVal val="visible"/>
                                      </p:to>
                                    </p:set>
                                    <p:animEffect transition="in" filter="fade">
                                      <p:cBhvr>
                                        <p:cTn id="26" dur="1000"/>
                                        <p:tgtEl>
                                          <p:spTgt spid="61">
                                            <p:txEl>
                                              <p:pRg st="5" end="5"/>
                                            </p:txEl>
                                          </p:spTgt>
                                        </p:tgtEl>
                                      </p:cBhvr>
                                    </p:animEffect>
                                    <p:anim calcmode="lin" valueType="num">
                                      <p:cBhvr>
                                        <p:cTn id="27" dur="1000" fill="hold"/>
                                        <p:tgtEl>
                                          <p:spTgt spid="61">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61">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1">
                                            <p:txEl>
                                              <p:pRg st="6" end="6"/>
                                            </p:txEl>
                                          </p:spTgt>
                                        </p:tgtEl>
                                        <p:attrNameLst>
                                          <p:attrName>style.visibility</p:attrName>
                                        </p:attrNameLst>
                                      </p:cBhvr>
                                      <p:to>
                                        <p:strVal val="visible"/>
                                      </p:to>
                                    </p:set>
                                    <p:animEffect transition="in" filter="fade">
                                      <p:cBhvr>
                                        <p:cTn id="31" dur="1000"/>
                                        <p:tgtEl>
                                          <p:spTgt spid="61">
                                            <p:txEl>
                                              <p:pRg st="6" end="6"/>
                                            </p:txEl>
                                          </p:spTgt>
                                        </p:tgtEl>
                                      </p:cBhvr>
                                    </p:animEffect>
                                    <p:anim calcmode="lin" valueType="num">
                                      <p:cBhvr>
                                        <p:cTn id="32" dur="1000" fill="hold"/>
                                        <p:tgtEl>
                                          <p:spTgt spid="61">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61">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1">
                                            <p:txEl>
                                              <p:pRg st="7" end="7"/>
                                            </p:txEl>
                                          </p:spTgt>
                                        </p:tgtEl>
                                        <p:attrNameLst>
                                          <p:attrName>style.visibility</p:attrName>
                                        </p:attrNameLst>
                                      </p:cBhvr>
                                      <p:to>
                                        <p:strVal val="visible"/>
                                      </p:to>
                                    </p:set>
                                    <p:animEffect transition="in" filter="fade">
                                      <p:cBhvr>
                                        <p:cTn id="36" dur="1000"/>
                                        <p:tgtEl>
                                          <p:spTgt spid="61">
                                            <p:txEl>
                                              <p:pRg st="7" end="7"/>
                                            </p:txEl>
                                          </p:spTgt>
                                        </p:tgtEl>
                                      </p:cBhvr>
                                    </p:animEffect>
                                    <p:anim calcmode="lin" valueType="num">
                                      <p:cBhvr>
                                        <p:cTn id="37" dur="1000" fill="hold"/>
                                        <p:tgtEl>
                                          <p:spTgt spid="61">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61">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61">
                                            <p:txEl>
                                              <p:pRg st="8" end="8"/>
                                            </p:txEl>
                                          </p:spTgt>
                                        </p:tgtEl>
                                        <p:attrNameLst>
                                          <p:attrName>style.visibility</p:attrName>
                                        </p:attrNameLst>
                                      </p:cBhvr>
                                      <p:to>
                                        <p:strVal val="visible"/>
                                      </p:to>
                                    </p:set>
                                    <p:animEffect transition="in" filter="fade">
                                      <p:cBhvr>
                                        <p:cTn id="41" dur="1000"/>
                                        <p:tgtEl>
                                          <p:spTgt spid="61">
                                            <p:txEl>
                                              <p:pRg st="8" end="8"/>
                                            </p:txEl>
                                          </p:spTgt>
                                        </p:tgtEl>
                                      </p:cBhvr>
                                    </p:animEffect>
                                    <p:anim calcmode="lin" valueType="num">
                                      <p:cBhvr>
                                        <p:cTn id="42" dur="1000" fill="hold"/>
                                        <p:tgtEl>
                                          <p:spTgt spid="61">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61">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1">
                                            <p:txEl>
                                              <p:pRg st="9" end="9"/>
                                            </p:txEl>
                                          </p:spTgt>
                                        </p:tgtEl>
                                        <p:attrNameLst>
                                          <p:attrName>style.visibility</p:attrName>
                                        </p:attrNameLst>
                                      </p:cBhvr>
                                      <p:to>
                                        <p:strVal val="visible"/>
                                      </p:to>
                                    </p:set>
                                    <p:animEffect transition="in" filter="fade">
                                      <p:cBhvr>
                                        <p:cTn id="46" dur="1000"/>
                                        <p:tgtEl>
                                          <p:spTgt spid="61">
                                            <p:txEl>
                                              <p:pRg st="9" end="9"/>
                                            </p:txEl>
                                          </p:spTgt>
                                        </p:tgtEl>
                                      </p:cBhvr>
                                    </p:animEffect>
                                    <p:anim calcmode="lin" valueType="num">
                                      <p:cBhvr>
                                        <p:cTn id="47" dur="1000" fill="hold"/>
                                        <p:tgtEl>
                                          <p:spTgt spid="61">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61">
                                            <p:txEl>
                                              <p:pRg st="9" end="9"/>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61">
                                            <p:txEl>
                                              <p:pRg st="10" end="10"/>
                                            </p:txEl>
                                          </p:spTgt>
                                        </p:tgtEl>
                                        <p:attrNameLst>
                                          <p:attrName>style.visibility</p:attrName>
                                        </p:attrNameLst>
                                      </p:cBhvr>
                                      <p:to>
                                        <p:strVal val="visible"/>
                                      </p:to>
                                    </p:set>
                                    <p:animEffect transition="in" filter="fade">
                                      <p:cBhvr>
                                        <p:cTn id="51" dur="1000"/>
                                        <p:tgtEl>
                                          <p:spTgt spid="61">
                                            <p:txEl>
                                              <p:pRg st="10" end="10"/>
                                            </p:txEl>
                                          </p:spTgt>
                                        </p:tgtEl>
                                      </p:cBhvr>
                                    </p:animEffect>
                                    <p:anim calcmode="lin" valueType="num">
                                      <p:cBhvr>
                                        <p:cTn id="52" dur="1000" fill="hold"/>
                                        <p:tgtEl>
                                          <p:spTgt spid="61">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61">
                                            <p:txEl>
                                              <p:pRg st="10" end="10"/>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61">
                                            <p:txEl>
                                              <p:pRg st="11" end="11"/>
                                            </p:txEl>
                                          </p:spTgt>
                                        </p:tgtEl>
                                        <p:attrNameLst>
                                          <p:attrName>style.visibility</p:attrName>
                                        </p:attrNameLst>
                                      </p:cBhvr>
                                      <p:to>
                                        <p:strVal val="visible"/>
                                      </p:to>
                                    </p:set>
                                    <p:animEffect transition="in" filter="fade">
                                      <p:cBhvr>
                                        <p:cTn id="56" dur="1000"/>
                                        <p:tgtEl>
                                          <p:spTgt spid="61">
                                            <p:txEl>
                                              <p:pRg st="11" end="11"/>
                                            </p:txEl>
                                          </p:spTgt>
                                        </p:tgtEl>
                                      </p:cBhvr>
                                    </p:animEffect>
                                    <p:anim calcmode="lin" valueType="num">
                                      <p:cBhvr>
                                        <p:cTn id="57" dur="1000" fill="hold"/>
                                        <p:tgtEl>
                                          <p:spTgt spid="61">
                                            <p:txEl>
                                              <p:pRg st="11" end="11"/>
                                            </p:txEl>
                                          </p:spTgt>
                                        </p:tgtEl>
                                        <p:attrNameLst>
                                          <p:attrName>ppt_x</p:attrName>
                                        </p:attrNameLst>
                                      </p:cBhvr>
                                      <p:tavLst>
                                        <p:tav tm="0">
                                          <p:val>
                                            <p:strVal val="#ppt_x"/>
                                          </p:val>
                                        </p:tav>
                                        <p:tav tm="100000">
                                          <p:val>
                                            <p:strVal val="#ppt_x"/>
                                          </p:val>
                                        </p:tav>
                                      </p:tavLst>
                                    </p:anim>
                                    <p:anim calcmode="lin" valueType="num">
                                      <p:cBhvr>
                                        <p:cTn id="58" dur="1000" fill="hold"/>
                                        <p:tgtEl>
                                          <p:spTgt spid="61">
                                            <p:txEl>
                                              <p:pRg st="11" end="11"/>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1506"/>
                                        </p:tgtEl>
                                        <p:attrNameLst>
                                          <p:attrName>style.visibility</p:attrName>
                                        </p:attrNameLst>
                                      </p:cBhvr>
                                      <p:to>
                                        <p:strVal val="visible"/>
                                      </p:to>
                                    </p:set>
                                    <p:animEffect transition="in" filter="fade">
                                      <p:cBhvr>
                                        <p:cTn id="61" dur="1000"/>
                                        <p:tgtEl>
                                          <p:spTgt spid="21506"/>
                                        </p:tgtEl>
                                      </p:cBhvr>
                                    </p:animEffect>
                                    <p:anim calcmode="lin" valueType="num">
                                      <p:cBhvr>
                                        <p:cTn id="62" dur="1000" fill="hold"/>
                                        <p:tgtEl>
                                          <p:spTgt spid="21506"/>
                                        </p:tgtEl>
                                        <p:attrNameLst>
                                          <p:attrName>ppt_x</p:attrName>
                                        </p:attrNameLst>
                                      </p:cBhvr>
                                      <p:tavLst>
                                        <p:tav tm="0">
                                          <p:val>
                                            <p:strVal val="#ppt_x"/>
                                          </p:val>
                                        </p:tav>
                                        <p:tav tm="100000">
                                          <p:val>
                                            <p:strVal val="#ppt_x"/>
                                          </p:val>
                                        </p:tav>
                                      </p:tavLst>
                                    </p:anim>
                                    <p:anim calcmode="lin" valueType="num">
                                      <p:cBhvr>
                                        <p:cTn id="63"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8BADA4-0323-44D0-9A2F-999E224F0D04}"/>
              </a:ext>
            </a:extLst>
          </p:cNvPr>
          <p:cNvSpPr/>
          <p:nvPr/>
        </p:nvSpPr>
        <p:spPr>
          <a:xfrm>
            <a:off x="0" y="-1"/>
            <a:ext cx="12192000" cy="6858000"/>
          </a:xfrm>
          <a:prstGeom prst="rect">
            <a:avLst/>
          </a:prstGeom>
          <a:solidFill>
            <a:schemeClr val="tx2">
              <a:lumMod val="50000"/>
            </a:schemeClr>
          </a:solidFill>
          <a:ln w="889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Testimony of the Twelve</a:t>
            </a:r>
          </a:p>
        </p:txBody>
      </p:sp>
      <p:sp>
        <p:nvSpPr>
          <p:cNvPr id="61" name="Rectangle 60"/>
          <p:cNvSpPr/>
          <p:nvPr/>
        </p:nvSpPr>
        <p:spPr>
          <a:xfrm>
            <a:off x="2006876" y="1136064"/>
            <a:ext cx="8178248" cy="4585871"/>
          </a:xfrm>
          <a:prstGeom prst="rect">
            <a:avLst/>
          </a:prstGeom>
        </p:spPr>
        <p:txBody>
          <a:bodyPr wrap="square">
            <a:spAutoFit/>
          </a:bodyPr>
          <a:lstStyle/>
          <a:p>
            <a:pPr fontAlgn="base"/>
            <a:r>
              <a:rPr lang="en-US" i="1" dirty="0">
                <a:solidFill>
                  <a:schemeClr val="bg1"/>
                </a:solidFill>
              </a:rPr>
              <a:t>The Testimony of the Witnesses to the Book of the Lord’s Commandments, which commandments He gave to His Church through Joseph Smith, Jun., who was appointed by the voice of the Church for this purpose:</a:t>
            </a:r>
          </a:p>
          <a:p>
            <a:pPr fontAlgn="base"/>
            <a:endParaRPr lang="en-US" dirty="0">
              <a:solidFill>
                <a:schemeClr val="bg1"/>
              </a:solidFill>
            </a:endParaRPr>
          </a:p>
          <a:p>
            <a:pPr fontAlgn="base"/>
            <a:r>
              <a:rPr lang="en-US" sz="2000" dirty="0">
                <a:solidFill>
                  <a:schemeClr val="bg1"/>
                </a:solidFill>
              </a:rPr>
              <a:t> We, therefore, feel willing to bear testimony to all the world of mankind, to every creature upon the face of the earth, that the Lord has borne record to our souls, through the Holy Ghost shed forth upon us, that these commandments were given by inspiration of God, and are profitable for all men and are verily true.</a:t>
            </a:r>
          </a:p>
          <a:p>
            <a:pPr fontAlgn="base"/>
            <a:endParaRPr lang="en-US" sz="2000" dirty="0">
              <a:solidFill>
                <a:schemeClr val="bg1"/>
              </a:solidFill>
            </a:endParaRPr>
          </a:p>
          <a:p>
            <a:pPr fontAlgn="base"/>
            <a:r>
              <a:rPr lang="en-US" sz="2000" dirty="0">
                <a:solidFill>
                  <a:schemeClr val="bg1"/>
                </a:solidFill>
              </a:rPr>
              <a:t> We give this testimony unto the world, the Lord being our helper; and it is through the grace of God the Father, and His Son, Jesus Christ, that we are permitted to have this privilege of bearing this testimony unto the world, in the which we rejoice exceedingly, praying the Lord always that the children of men may be profited thereby.</a:t>
            </a:r>
          </a:p>
        </p:txBody>
      </p:sp>
    </p:spTree>
    <p:extLst>
      <p:ext uri="{BB962C8B-B14F-4D97-AF65-F5344CB8AC3E}">
        <p14:creationId xmlns:p14="http://schemas.microsoft.com/office/powerpoint/2010/main" val="10148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78A4E69-EF95-45E5-9785-4E1AA8920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67149" y="6448841"/>
            <a:ext cx="3048000" cy="369332"/>
          </a:xfrm>
          <a:prstGeom prst="rect">
            <a:avLst/>
          </a:prstGeom>
          <a:noFill/>
        </p:spPr>
        <p:txBody>
          <a:bodyPr wrap="square" rtlCol="0">
            <a:spAutoFit/>
          </a:bodyPr>
          <a:lstStyle/>
          <a:p>
            <a:r>
              <a:rPr lang="en-US" dirty="0">
                <a:solidFill>
                  <a:schemeClr val="bg2"/>
                </a:solidFill>
              </a:rPr>
              <a:t>Ephesians 2:19-22</a:t>
            </a:r>
          </a:p>
        </p:txBody>
      </p:sp>
      <p:sp>
        <p:nvSpPr>
          <p:cNvPr id="6" name="TextBox 5"/>
          <p:cNvSpPr txBox="1"/>
          <p:nvPr/>
        </p:nvSpPr>
        <p:spPr>
          <a:xfrm>
            <a:off x="1524000" y="152400"/>
            <a:ext cx="9144000" cy="523220"/>
          </a:xfrm>
          <a:prstGeom prst="rect">
            <a:avLst/>
          </a:prstGeom>
          <a:noFill/>
        </p:spPr>
        <p:txBody>
          <a:bodyPr wrap="square" rtlCol="0">
            <a:spAutoFit/>
          </a:bodyPr>
          <a:lstStyle/>
          <a:p>
            <a:pPr algn="ctr"/>
            <a:r>
              <a:rPr lang="en-US" sz="2800" dirty="0">
                <a:solidFill>
                  <a:schemeClr val="bg2"/>
                </a:solidFill>
                <a:latin typeface="Algerian" pitchFamily="82" charset="0"/>
              </a:rPr>
              <a:t>Essential Elements of Jesus Christ's church</a:t>
            </a:r>
          </a:p>
        </p:txBody>
      </p:sp>
      <p:sp>
        <p:nvSpPr>
          <p:cNvPr id="7" name="Rectangle 6"/>
          <p:cNvSpPr/>
          <p:nvPr/>
        </p:nvSpPr>
        <p:spPr>
          <a:xfrm>
            <a:off x="1828800" y="1143001"/>
            <a:ext cx="4572000" cy="3139321"/>
          </a:xfrm>
          <a:prstGeom prst="rect">
            <a:avLst/>
          </a:prstGeom>
        </p:spPr>
        <p:txBody>
          <a:bodyPr>
            <a:spAutoFit/>
          </a:bodyPr>
          <a:lstStyle/>
          <a:p>
            <a:pPr fontAlgn="base"/>
            <a:r>
              <a:rPr lang="en-US" dirty="0">
                <a:solidFill>
                  <a:schemeClr val="bg2"/>
                </a:solidFill>
              </a:rPr>
              <a:t>Those of the household of God:</a:t>
            </a:r>
          </a:p>
          <a:p>
            <a:pPr fontAlgn="base"/>
            <a:endParaRPr lang="en-US" dirty="0">
              <a:solidFill>
                <a:schemeClr val="bg2"/>
              </a:solidFill>
            </a:endParaRPr>
          </a:p>
          <a:p>
            <a:pPr fontAlgn="base"/>
            <a:r>
              <a:rPr lang="en-US" dirty="0">
                <a:solidFill>
                  <a:schemeClr val="bg2"/>
                </a:solidFill>
              </a:rPr>
              <a:t>And are built upon the foundation of the apostles and</a:t>
            </a:r>
            <a:r>
              <a:rPr lang="en-US" baseline="30000" dirty="0">
                <a:solidFill>
                  <a:schemeClr val="bg2"/>
                </a:solidFill>
              </a:rPr>
              <a:t> </a:t>
            </a:r>
            <a:r>
              <a:rPr lang="en-US" dirty="0">
                <a:solidFill>
                  <a:schemeClr val="bg2"/>
                </a:solidFill>
              </a:rPr>
              <a:t>prophets, Jesus Christ himself being the chief corner </a:t>
            </a:r>
            <a:r>
              <a:rPr lang="en-US" i="1" dirty="0">
                <a:solidFill>
                  <a:schemeClr val="bg2"/>
                </a:solidFill>
              </a:rPr>
              <a:t>stone;</a:t>
            </a:r>
            <a:endParaRPr lang="en-US" dirty="0">
              <a:solidFill>
                <a:schemeClr val="bg2"/>
              </a:solidFill>
            </a:endParaRPr>
          </a:p>
          <a:p>
            <a:pPr fontAlgn="base"/>
            <a:endParaRPr lang="en-US" dirty="0">
              <a:solidFill>
                <a:schemeClr val="bg2"/>
              </a:solidFill>
            </a:endParaRPr>
          </a:p>
          <a:p>
            <a:pPr fontAlgn="base"/>
            <a:r>
              <a:rPr lang="en-US" dirty="0">
                <a:solidFill>
                  <a:schemeClr val="bg2"/>
                </a:solidFill>
              </a:rPr>
              <a:t>In whom all the building fitly framed together </a:t>
            </a:r>
            <a:r>
              <a:rPr lang="en-US" dirty="0" err="1">
                <a:solidFill>
                  <a:schemeClr val="bg2"/>
                </a:solidFill>
              </a:rPr>
              <a:t>groweth</a:t>
            </a:r>
            <a:r>
              <a:rPr lang="en-US" dirty="0">
                <a:solidFill>
                  <a:schemeClr val="bg2"/>
                </a:solidFill>
              </a:rPr>
              <a:t> unto an holy temple in the Lord:</a:t>
            </a:r>
          </a:p>
          <a:p>
            <a:pPr fontAlgn="base"/>
            <a:endParaRPr lang="en-US" dirty="0">
              <a:solidFill>
                <a:schemeClr val="bg2"/>
              </a:solidFill>
            </a:endParaRPr>
          </a:p>
          <a:p>
            <a:pPr fontAlgn="base"/>
            <a:r>
              <a:rPr lang="en-US" dirty="0">
                <a:solidFill>
                  <a:schemeClr val="bg2"/>
                </a:solidFill>
              </a:rPr>
              <a:t>In whom ye also are </a:t>
            </a:r>
            <a:r>
              <a:rPr lang="en-US" dirty="0" err="1">
                <a:solidFill>
                  <a:schemeClr val="bg2"/>
                </a:solidFill>
              </a:rPr>
              <a:t>builded</a:t>
            </a:r>
            <a:r>
              <a:rPr lang="en-US" dirty="0">
                <a:solidFill>
                  <a:schemeClr val="bg2"/>
                </a:solidFill>
              </a:rPr>
              <a:t> together for an habitation of God through the Spirit.</a:t>
            </a:r>
          </a:p>
        </p:txBody>
      </p:sp>
      <p:grpSp>
        <p:nvGrpSpPr>
          <p:cNvPr id="22" name="Group 21"/>
          <p:cNvGrpSpPr/>
          <p:nvPr/>
        </p:nvGrpSpPr>
        <p:grpSpPr>
          <a:xfrm>
            <a:off x="6248400" y="3352800"/>
            <a:ext cx="2895600" cy="1905000"/>
            <a:chOff x="4724400" y="3352800"/>
            <a:chExt cx="2895600" cy="1905000"/>
          </a:xfrm>
        </p:grpSpPr>
        <p:sp>
          <p:nvSpPr>
            <p:cNvPr id="9" name="Trapezoid 8"/>
            <p:cNvSpPr/>
            <p:nvPr/>
          </p:nvSpPr>
          <p:spPr>
            <a:xfrm>
              <a:off x="4724400" y="3352800"/>
              <a:ext cx="2895600" cy="457200"/>
            </a:xfrm>
            <a:prstGeom prst="trapezoid">
              <a:avLst>
                <a:gd name="adj" fmla="val 107353"/>
              </a:avLst>
            </a:prstGeom>
            <a:blipFill>
              <a:blip r:embed="rId3" cstate="print">
                <a:lum bright="14000"/>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76800" y="3810000"/>
              <a:ext cx="2286000" cy="1447800"/>
            </a:xfrm>
            <a:prstGeom prst="rect">
              <a:avLst/>
            </a:prstGeom>
            <a:blipFill>
              <a:blip r:embed="rId3" cstate="print">
                <a:lum bright="14000"/>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458200" y="1600200"/>
            <a:ext cx="1066800" cy="3657600"/>
            <a:chOff x="6934200" y="1600200"/>
            <a:chExt cx="1066800" cy="3657600"/>
          </a:xfrm>
        </p:grpSpPr>
        <p:sp>
          <p:nvSpPr>
            <p:cNvPr id="13" name="Rectangle 12"/>
            <p:cNvSpPr/>
            <p:nvPr/>
          </p:nvSpPr>
          <p:spPr>
            <a:xfrm>
              <a:off x="6934200" y="4953000"/>
              <a:ext cx="1066800" cy="304800"/>
            </a:xfrm>
            <a:prstGeom prst="rect">
              <a:avLst/>
            </a:prstGeom>
            <a:blipFill>
              <a:blip r:embed="rId3" cstate="print">
                <a:lum bright="14000"/>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086600" y="2895600"/>
              <a:ext cx="762000" cy="2057400"/>
            </a:xfrm>
            <a:prstGeom prst="rect">
              <a:avLst/>
            </a:prstGeom>
            <a:blipFill>
              <a:blip r:embed="rId3" cstate="print">
                <a:lum bright="14000"/>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7086600" y="1600200"/>
              <a:ext cx="762000" cy="1295400"/>
            </a:xfrm>
            <a:prstGeom prst="triangle">
              <a:avLst/>
            </a:prstGeom>
            <a:blipFill>
              <a:blip r:embed="rId3" cstate="print">
                <a:lum bright="14000"/>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8305800" y="5181601"/>
            <a:ext cx="1371600" cy="954107"/>
            <a:chOff x="6781800" y="5181600"/>
            <a:chExt cx="1371600" cy="954107"/>
          </a:xfrm>
        </p:grpSpPr>
        <p:sp>
          <p:nvSpPr>
            <p:cNvPr id="12" name="Rectangle 11"/>
            <p:cNvSpPr/>
            <p:nvPr/>
          </p:nvSpPr>
          <p:spPr>
            <a:xfrm>
              <a:off x="6781800" y="5257800"/>
              <a:ext cx="1371600" cy="838200"/>
            </a:xfrm>
            <a:prstGeom prst="rect">
              <a:avLst/>
            </a:prstGeom>
            <a:blipFill>
              <a:blip r:embed="rId3" cstate="print">
                <a:lum bright="14000"/>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781800" y="5181600"/>
              <a:ext cx="1371600" cy="954107"/>
            </a:xfrm>
            <a:prstGeom prst="rect">
              <a:avLst/>
            </a:prstGeom>
            <a:noFill/>
          </p:spPr>
          <p:txBody>
            <a:bodyPr wrap="square" rtlCol="0">
              <a:spAutoFit/>
            </a:bodyPr>
            <a:lstStyle/>
            <a:p>
              <a:pPr algn="ctr"/>
              <a:r>
                <a:rPr lang="en-US" sz="2800" b="1" dirty="0"/>
                <a:t>Jesus Christ</a:t>
              </a:r>
            </a:p>
          </p:txBody>
        </p:sp>
      </p:grpSp>
      <p:grpSp>
        <p:nvGrpSpPr>
          <p:cNvPr id="19" name="Group 18"/>
          <p:cNvGrpSpPr/>
          <p:nvPr/>
        </p:nvGrpSpPr>
        <p:grpSpPr>
          <a:xfrm>
            <a:off x="6324600" y="5257800"/>
            <a:ext cx="1981200" cy="838200"/>
            <a:chOff x="4800600" y="5257800"/>
            <a:chExt cx="1981200" cy="838200"/>
          </a:xfrm>
        </p:grpSpPr>
        <p:sp>
          <p:nvSpPr>
            <p:cNvPr id="11" name="Rectangle 10"/>
            <p:cNvSpPr/>
            <p:nvPr/>
          </p:nvSpPr>
          <p:spPr>
            <a:xfrm>
              <a:off x="4800600" y="5257800"/>
              <a:ext cx="1981200" cy="838200"/>
            </a:xfrm>
            <a:prstGeom prst="rect">
              <a:avLst/>
            </a:prstGeom>
            <a:blipFill>
              <a:blip r:embed="rId3" cstate="print">
                <a:lum bright="14000"/>
              </a:blip>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800600" y="5257800"/>
              <a:ext cx="1981200" cy="830997"/>
            </a:xfrm>
            <a:prstGeom prst="rect">
              <a:avLst/>
            </a:prstGeom>
            <a:noFill/>
          </p:spPr>
          <p:txBody>
            <a:bodyPr wrap="square" rtlCol="0">
              <a:spAutoFit/>
            </a:bodyPr>
            <a:lstStyle/>
            <a:p>
              <a:pPr algn="ctr"/>
              <a:r>
                <a:rPr lang="en-US" sz="2400" b="1" dirty="0"/>
                <a:t>Apostles and Prophets</a:t>
              </a:r>
            </a:p>
          </p:txBody>
        </p:sp>
      </p:grpSp>
      <p:sp>
        <p:nvSpPr>
          <p:cNvPr id="23" name="Rectangle 22"/>
          <p:cNvSpPr/>
          <p:nvPr/>
        </p:nvSpPr>
        <p:spPr>
          <a:xfrm>
            <a:off x="2819400" y="4572000"/>
            <a:ext cx="2743200" cy="1938992"/>
          </a:xfrm>
          <a:prstGeom prst="rect">
            <a:avLst/>
          </a:prstGeom>
        </p:spPr>
        <p:txBody>
          <a:bodyPr wrap="square">
            <a:spAutoFit/>
          </a:bodyPr>
          <a:lstStyle/>
          <a:p>
            <a:pPr algn="ctr" fontAlgn="base"/>
            <a:r>
              <a:rPr lang="en-US" sz="2400" b="1" i="1" dirty="0">
                <a:solidFill>
                  <a:srgbClr val="FFFF00"/>
                </a:solidFill>
              </a:rPr>
              <a:t>Apostles and prophets form the foundation of the Church of Jesus Christ.</a:t>
            </a:r>
            <a:endParaRPr lang="en-US" sz="2400" dirty="0">
              <a:solidFill>
                <a:srgbClr val="FFFF00"/>
              </a:solidFill>
            </a:endParaRPr>
          </a:p>
        </p:txBody>
      </p:sp>
    </p:spTree>
    <p:extLst>
      <p:ext uri="{BB962C8B-B14F-4D97-AF65-F5344CB8AC3E}">
        <p14:creationId xmlns:p14="http://schemas.microsoft.com/office/powerpoint/2010/main" val="268152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dissolve">
                                      <p:cBhvr>
                                        <p:cTn id="9" dur="500"/>
                                        <p:tgtEl>
                                          <p:spTgt spid="18"/>
                                        </p:tgtEl>
                                      </p:cBhvr>
                                    </p:animEffect>
                                  </p:childTnLst>
                                </p:cTn>
                              </p:par>
                              <p:par>
                                <p:cTn id="10" presetID="9"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9"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childTnLst>
                                </p:cTn>
                              </p:par>
                              <p:par>
                                <p:cTn id="24" presetID="9"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70354D24-C99B-4F23-8D54-62228D131E17}"/>
              </a:ext>
            </a:extLst>
          </p:cNvPr>
          <p:cNvSpPr/>
          <p:nvPr/>
        </p:nvSpPr>
        <p:spPr>
          <a:xfrm>
            <a:off x="0" y="0"/>
            <a:ext cx="12192000" cy="6858000"/>
          </a:xfrm>
          <a:prstGeom prst="rect">
            <a:avLst/>
          </a:prstGeom>
          <a:solidFill>
            <a:schemeClr val="tx2">
              <a:lumMod val="50000"/>
            </a:schemeClr>
          </a:solidFill>
          <a:ln w="889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95400" y="2971800"/>
            <a:ext cx="9144000" cy="707886"/>
          </a:xfrm>
          <a:prstGeom prst="rect">
            <a:avLst/>
          </a:prstGeom>
          <a:noFill/>
        </p:spPr>
        <p:txBody>
          <a:bodyPr wrap="square" rtlCol="0">
            <a:spAutoFit/>
          </a:bodyPr>
          <a:lstStyle/>
          <a:p>
            <a:pPr algn="ctr"/>
            <a:r>
              <a:rPr lang="en-US" sz="4000" dirty="0">
                <a:solidFill>
                  <a:schemeClr val="bg1"/>
                </a:solidFill>
              </a:rPr>
              <a:t>The Twelve</a:t>
            </a:r>
          </a:p>
        </p:txBody>
      </p:sp>
      <p:grpSp>
        <p:nvGrpSpPr>
          <p:cNvPr id="33" name="Group 32"/>
          <p:cNvGrpSpPr/>
          <p:nvPr/>
        </p:nvGrpSpPr>
        <p:grpSpPr>
          <a:xfrm>
            <a:off x="1905000" y="304801"/>
            <a:ext cx="1828800" cy="2060377"/>
            <a:chOff x="228600" y="304800"/>
            <a:chExt cx="1828800" cy="2060377"/>
          </a:xfrm>
        </p:grpSpPr>
        <p:pic>
          <p:nvPicPr>
            <p:cNvPr id="22534" name="Picture 6" descr="http://mormonthink.com/img/marsh.jpg"/>
            <p:cNvPicPr>
              <a:picLocks noChangeAspect="1" noChangeArrowheads="1"/>
            </p:cNvPicPr>
            <p:nvPr/>
          </p:nvPicPr>
          <p:blipFill>
            <a:blip r:embed="rId2" cstate="print"/>
            <a:srcRect/>
            <a:stretch>
              <a:fillRect/>
            </a:stretch>
          </p:blipFill>
          <p:spPr bwMode="auto">
            <a:xfrm>
              <a:off x="304800" y="304800"/>
              <a:ext cx="1314450" cy="1752600"/>
            </a:xfrm>
            <a:prstGeom prst="rect">
              <a:avLst/>
            </a:prstGeom>
            <a:noFill/>
          </p:spPr>
        </p:pic>
        <p:sp>
          <p:nvSpPr>
            <p:cNvPr id="17" name="Rectangle 16"/>
            <p:cNvSpPr/>
            <p:nvPr/>
          </p:nvSpPr>
          <p:spPr>
            <a:xfrm>
              <a:off x="228600" y="2057400"/>
              <a:ext cx="1828800" cy="307777"/>
            </a:xfrm>
            <a:prstGeom prst="rect">
              <a:avLst/>
            </a:prstGeom>
          </p:spPr>
          <p:txBody>
            <a:bodyPr wrap="square">
              <a:spAutoFit/>
            </a:bodyPr>
            <a:lstStyle/>
            <a:p>
              <a:pPr fontAlgn="base"/>
              <a:r>
                <a:rPr lang="en-US" sz="1400" dirty="0">
                  <a:solidFill>
                    <a:schemeClr val="bg1"/>
                  </a:solidFill>
                </a:rPr>
                <a:t>Thomas B. Marsh</a:t>
              </a:r>
            </a:p>
          </p:txBody>
        </p:sp>
      </p:grpSp>
      <p:grpSp>
        <p:nvGrpSpPr>
          <p:cNvPr id="34" name="Group 33"/>
          <p:cNvGrpSpPr/>
          <p:nvPr/>
        </p:nvGrpSpPr>
        <p:grpSpPr>
          <a:xfrm>
            <a:off x="4038600" y="762001"/>
            <a:ext cx="2057400" cy="1907977"/>
            <a:chOff x="1828800" y="533400"/>
            <a:chExt cx="2057400" cy="1907977"/>
          </a:xfrm>
        </p:grpSpPr>
        <p:pic>
          <p:nvPicPr>
            <p:cNvPr id="22536" name="Picture 8" descr="http://www.gapages.com/pattedw1.jpg"/>
            <p:cNvPicPr>
              <a:picLocks noChangeAspect="1" noChangeArrowheads="1"/>
            </p:cNvPicPr>
            <p:nvPr/>
          </p:nvPicPr>
          <p:blipFill>
            <a:blip r:embed="rId3" cstate="print"/>
            <a:srcRect/>
            <a:stretch>
              <a:fillRect/>
            </a:stretch>
          </p:blipFill>
          <p:spPr bwMode="auto">
            <a:xfrm>
              <a:off x="1981200" y="533400"/>
              <a:ext cx="1267815" cy="1676400"/>
            </a:xfrm>
            <a:prstGeom prst="rect">
              <a:avLst/>
            </a:prstGeom>
            <a:noFill/>
          </p:spPr>
        </p:pic>
        <p:sp>
          <p:nvSpPr>
            <p:cNvPr id="18" name="Rectangle 17"/>
            <p:cNvSpPr/>
            <p:nvPr/>
          </p:nvSpPr>
          <p:spPr>
            <a:xfrm>
              <a:off x="1828800" y="2133600"/>
              <a:ext cx="2057400" cy="307777"/>
            </a:xfrm>
            <a:prstGeom prst="rect">
              <a:avLst/>
            </a:prstGeom>
          </p:spPr>
          <p:txBody>
            <a:bodyPr wrap="square">
              <a:spAutoFit/>
            </a:bodyPr>
            <a:lstStyle/>
            <a:p>
              <a:pPr fontAlgn="base"/>
              <a:r>
                <a:rPr lang="en-US" sz="1400" dirty="0">
                  <a:solidFill>
                    <a:schemeClr val="bg1"/>
                  </a:solidFill>
                </a:rPr>
                <a:t> David W. Patten </a:t>
              </a:r>
            </a:p>
          </p:txBody>
        </p:sp>
      </p:grpSp>
      <p:grpSp>
        <p:nvGrpSpPr>
          <p:cNvPr id="35" name="Group 34"/>
          <p:cNvGrpSpPr/>
          <p:nvPr/>
        </p:nvGrpSpPr>
        <p:grpSpPr>
          <a:xfrm>
            <a:off x="6477000" y="533401"/>
            <a:ext cx="1905000" cy="1831777"/>
            <a:chOff x="3657600" y="685800"/>
            <a:chExt cx="1905000" cy="1831777"/>
          </a:xfrm>
        </p:grpSpPr>
        <p:pic>
          <p:nvPicPr>
            <p:cNvPr id="22538" name="Picture 10" descr="http://www.pbs.org/weta/thewest/people/images/young.jpg"/>
            <p:cNvPicPr>
              <a:picLocks noChangeAspect="1" noChangeArrowheads="1"/>
            </p:cNvPicPr>
            <p:nvPr/>
          </p:nvPicPr>
          <p:blipFill>
            <a:blip r:embed="rId4" cstate="print"/>
            <a:srcRect/>
            <a:stretch>
              <a:fillRect/>
            </a:stretch>
          </p:blipFill>
          <p:spPr bwMode="auto">
            <a:xfrm>
              <a:off x="3657600" y="685800"/>
              <a:ext cx="1607067" cy="1600200"/>
            </a:xfrm>
            <a:prstGeom prst="rect">
              <a:avLst/>
            </a:prstGeom>
            <a:noFill/>
          </p:spPr>
        </p:pic>
        <p:sp>
          <p:nvSpPr>
            <p:cNvPr id="19" name="Rectangle 18"/>
            <p:cNvSpPr/>
            <p:nvPr/>
          </p:nvSpPr>
          <p:spPr>
            <a:xfrm>
              <a:off x="3657600" y="2209800"/>
              <a:ext cx="1905000" cy="307777"/>
            </a:xfrm>
            <a:prstGeom prst="rect">
              <a:avLst/>
            </a:prstGeom>
          </p:spPr>
          <p:txBody>
            <a:bodyPr wrap="square">
              <a:spAutoFit/>
            </a:bodyPr>
            <a:lstStyle/>
            <a:p>
              <a:pPr fontAlgn="base"/>
              <a:r>
                <a:rPr lang="en-US" sz="1400" dirty="0">
                  <a:solidFill>
                    <a:schemeClr val="bg1"/>
                  </a:solidFill>
                </a:rPr>
                <a:t> Brigham Young</a:t>
              </a:r>
            </a:p>
          </p:txBody>
        </p:sp>
      </p:grpSp>
      <p:grpSp>
        <p:nvGrpSpPr>
          <p:cNvPr id="36" name="Group 35"/>
          <p:cNvGrpSpPr/>
          <p:nvPr/>
        </p:nvGrpSpPr>
        <p:grpSpPr>
          <a:xfrm>
            <a:off x="8763000" y="304801"/>
            <a:ext cx="1600200" cy="2060377"/>
            <a:chOff x="6019800" y="457200"/>
            <a:chExt cx="1600200" cy="2060377"/>
          </a:xfrm>
        </p:grpSpPr>
        <p:pic>
          <p:nvPicPr>
            <p:cNvPr id="22540" name="Picture 12" descr="http://www.gapages.com/kimbahc1.jpg"/>
            <p:cNvPicPr>
              <a:picLocks noChangeAspect="1" noChangeArrowheads="1"/>
            </p:cNvPicPr>
            <p:nvPr/>
          </p:nvPicPr>
          <p:blipFill>
            <a:blip r:embed="rId5" cstate="print"/>
            <a:srcRect/>
            <a:stretch>
              <a:fillRect/>
            </a:stretch>
          </p:blipFill>
          <p:spPr bwMode="auto">
            <a:xfrm>
              <a:off x="6096000" y="457200"/>
              <a:ext cx="1314450" cy="1752600"/>
            </a:xfrm>
            <a:prstGeom prst="rect">
              <a:avLst/>
            </a:prstGeom>
            <a:noFill/>
          </p:spPr>
        </p:pic>
        <p:sp>
          <p:nvSpPr>
            <p:cNvPr id="20" name="Rectangle 19"/>
            <p:cNvSpPr/>
            <p:nvPr/>
          </p:nvSpPr>
          <p:spPr>
            <a:xfrm>
              <a:off x="6019800" y="2209800"/>
              <a:ext cx="1600200" cy="307777"/>
            </a:xfrm>
            <a:prstGeom prst="rect">
              <a:avLst/>
            </a:prstGeom>
          </p:spPr>
          <p:txBody>
            <a:bodyPr wrap="square">
              <a:spAutoFit/>
            </a:bodyPr>
            <a:lstStyle/>
            <a:p>
              <a:pPr fontAlgn="base"/>
              <a:r>
                <a:rPr lang="en-US" sz="1400" dirty="0">
                  <a:solidFill>
                    <a:schemeClr val="bg1"/>
                  </a:solidFill>
                </a:rPr>
                <a:t> Heber C. Kimball </a:t>
              </a:r>
            </a:p>
          </p:txBody>
        </p:sp>
      </p:grpSp>
      <p:grpSp>
        <p:nvGrpSpPr>
          <p:cNvPr id="37" name="Group 36"/>
          <p:cNvGrpSpPr/>
          <p:nvPr/>
        </p:nvGrpSpPr>
        <p:grpSpPr>
          <a:xfrm>
            <a:off x="1752600" y="2514600"/>
            <a:ext cx="1296830" cy="1984176"/>
            <a:chOff x="7313770" y="685801"/>
            <a:chExt cx="1296830" cy="1984176"/>
          </a:xfrm>
        </p:grpSpPr>
        <p:pic>
          <p:nvPicPr>
            <p:cNvPr id="22544" name="Picture 16" descr="http://upload.wikimedia.org/wikipedia/commons/thumb/b/ba/Orson_Hyde.jpg/220px-Orson_Hyde.jpg"/>
            <p:cNvPicPr>
              <a:picLocks noChangeAspect="1" noChangeArrowheads="1"/>
            </p:cNvPicPr>
            <p:nvPr/>
          </p:nvPicPr>
          <p:blipFill>
            <a:blip r:embed="rId6" cstate="print"/>
            <a:srcRect/>
            <a:stretch>
              <a:fillRect/>
            </a:stretch>
          </p:blipFill>
          <p:spPr bwMode="auto">
            <a:xfrm>
              <a:off x="7313770" y="685801"/>
              <a:ext cx="1258730" cy="1676400"/>
            </a:xfrm>
            <a:prstGeom prst="rect">
              <a:avLst/>
            </a:prstGeom>
            <a:noFill/>
          </p:spPr>
        </p:pic>
        <p:sp>
          <p:nvSpPr>
            <p:cNvPr id="21" name="Rectangle 20"/>
            <p:cNvSpPr/>
            <p:nvPr/>
          </p:nvSpPr>
          <p:spPr>
            <a:xfrm>
              <a:off x="7315200" y="2362200"/>
              <a:ext cx="1295400" cy="307777"/>
            </a:xfrm>
            <a:prstGeom prst="rect">
              <a:avLst/>
            </a:prstGeom>
          </p:spPr>
          <p:txBody>
            <a:bodyPr wrap="square">
              <a:spAutoFit/>
            </a:bodyPr>
            <a:lstStyle/>
            <a:p>
              <a:pPr fontAlgn="base"/>
              <a:r>
                <a:rPr lang="en-US" sz="1400" dirty="0">
                  <a:solidFill>
                    <a:schemeClr val="bg1"/>
                  </a:solidFill>
                </a:rPr>
                <a:t> Orson Hyde</a:t>
              </a:r>
            </a:p>
          </p:txBody>
        </p:sp>
      </p:grpSp>
      <p:grpSp>
        <p:nvGrpSpPr>
          <p:cNvPr id="38" name="Group 37"/>
          <p:cNvGrpSpPr/>
          <p:nvPr/>
        </p:nvGrpSpPr>
        <p:grpSpPr>
          <a:xfrm>
            <a:off x="3200400" y="2743201"/>
            <a:ext cx="1752600" cy="1907977"/>
            <a:chOff x="143435" y="2590800"/>
            <a:chExt cx="1752600" cy="1907977"/>
          </a:xfrm>
        </p:grpSpPr>
        <p:pic>
          <p:nvPicPr>
            <p:cNvPr id="22546" name="Picture 18" descr="http://www.finebooksmagazine.com/issue/200903/graphics/williamemlellin.gif"/>
            <p:cNvPicPr>
              <a:picLocks noChangeAspect="1" noChangeArrowheads="1"/>
            </p:cNvPicPr>
            <p:nvPr/>
          </p:nvPicPr>
          <p:blipFill>
            <a:blip r:embed="rId7" cstate="print"/>
            <a:srcRect/>
            <a:stretch>
              <a:fillRect/>
            </a:stretch>
          </p:blipFill>
          <p:spPr bwMode="auto">
            <a:xfrm>
              <a:off x="304801" y="2590800"/>
              <a:ext cx="1219200" cy="1641493"/>
            </a:xfrm>
            <a:prstGeom prst="rect">
              <a:avLst/>
            </a:prstGeom>
            <a:noFill/>
          </p:spPr>
        </p:pic>
        <p:sp>
          <p:nvSpPr>
            <p:cNvPr id="22" name="Rectangle 21"/>
            <p:cNvSpPr/>
            <p:nvPr/>
          </p:nvSpPr>
          <p:spPr>
            <a:xfrm>
              <a:off x="143435" y="4191000"/>
              <a:ext cx="1752600" cy="307777"/>
            </a:xfrm>
            <a:prstGeom prst="rect">
              <a:avLst/>
            </a:prstGeom>
          </p:spPr>
          <p:txBody>
            <a:bodyPr wrap="square">
              <a:spAutoFit/>
            </a:bodyPr>
            <a:lstStyle/>
            <a:p>
              <a:pPr fontAlgn="base"/>
              <a:r>
                <a:rPr lang="en-US" sz="1400" dirty="0">
                  <a:solidFill>
                    <a:schemeClr val="bg1"/>
                  </a:solidFill>
                </a:rPr>
                <a:t> William E. </a:t>
              </a:r>
              <a:r>
                <a:rPr lang="en-US" sz="1400" dirty="0" err="1">
                  <a:solidFill>
                    <a:schemeClr val="bg1"/>
                  </a:solidFill>
                </a:rPr>
                <a:t>McLellin</a:t>
              </a:r>
              <a:endParaRPr lang="en-US" sz="1400" dirty="0">
                <a:solidFill>
                  <a:schemeClr val="bg1"/>
                </a:solidFill>
              </a:endParaRPr>
            </a:p>
          </p:txBody>
        </p:sp>
      </p:grpSp>
      <p:grpSp>
        <p:nvGrpSpPr>
          <p:cNvPr id="39" name="Group 38"/>
          <p:cNvGrpSpPr/>
          <p:nvPr/>
        </p:nvGrpSpPr>
        <p:grpSpPr>
          <a:xfrm>
            <a:off x="7086600" y="2819401"/>
            <a:ext cx="1600200" cy="1984177"/>
            <a:chOff x="2133600" y="2743200"/>
            <a:chExt cx="1600200" cy="1984177"/>
          </a:xfrm>
        </p:grpSpPr>
        <p:pic>
          <p:nvPicPr>
            <p:cNvPr id="22548" name="Picture 20" descr="http://upload.wikimedia.org/wikipedia/commons/a/a9/Parley_P_Pratt.gif"/>
            <p:cNvPicPr>
              <a:picLocks noChangeAspect="1" noChangeArrowheads="1"/>
            </p:cNvPicPr>
            <p:nvPr/>
          </p:nvPicPr>
          <p:blipFill>
            <a:blip r:embed="rId8" cstate="print"/>
            <a:srcRect/>
            <a:stretch>
              <a:fillRect/>
            </a:stretch>
          </p:blipFill>
          <p:spPr bwMode="auto">
            <a:xfrm>
              <a:off x="2209800" y="2743200"/>
              <a:ext cx="1303535" cy="1752600"/>
            </a:xfrm>
            <a:prstGeom prst="rect">
              <a:avLst/>
            </a:prstGeom>
            <a:noFill/>
          </p:spPr>
        </p:pic>
        <p:sp>
          <p:nvSpPr>
            <p:cNvPr id="23" name="Rectangle 22"/>
            <p:cNvSpPr/>
            <p:nvPr/>
          </p:nvSpPr>
          <p:spPr>
            <a:xfrm>
              <a:off x="2133600" y="4419600"/>
              <a:ext cx="1600200" cy="307777"/>
            </a:xfrm>
            <a:prstGeom prst="rect">
              <a:avLst/>
            </a:prstGeom>
          </p:spPr>
          <p:txBody>
            <a:bodyPr wrap="square">
              <a:spAutoFit/>
            </a:bodyPr>
            <a:lstStyle/>
            <a:p>
              <a:pPr fontAlgn="base"/>
              <a:r>
                <a:rPr lang="en-US" sz="1400" dirty="0">
                  <a:solidFill>
                    <a:schemeClr val="bg1"/>
                  </a:solidFill>
                </a:rPr>
                <a:t> Parley P. Pratt</a:t>
              </a:r>
            </a:p>
          </p:txBody>
        </p:sp>
      </p:grpSp>
      <p:grpSp>
        <p:nvGrpSpPr>
          <p:cNvPr id="40" name="Group 39"/>
          <p:cNvGrpSpPr/>
          <p:nvPr/>
        </p:nvGrpSpPr>
        <p:grpSpPr>
          <a:xfrm>
            <a:off x="8839200" y="2819401"/>
            <a:ext cx="1371600" cy="1907977"/>
            <a:chOff x="4114800" y="2895600"/>
            <a:chExt cx="1371600" cy="1907977"/>
          </a:xfrm>
        </p:grpSpPr>
        <p:pic>
          <p:nvPicPr>
            <p:cNvPr id="22550" name="Picture 22" descr="http://upload.wikimedia.org/wikipedia/commons/9/9c/Lukesjohnson.gif"/>
            <p:cNvPicPr>
              <a:picLocks noChangeAspect="1" noChangeArrowheads="1"/>
            </p:cNvPicPr>
            <p:nvPr/>
          </p:nvPicPr>
          <p:blipFill>
            <a:blip r:embed="rId9" cstate="print"/>
            <a:srcRect/>
            <a:stretch>
              <a:fillRect/>
            </a:stretch>
          </p:blipFill>
          <p:spPr bwMode="auto">
            <a:xfrm>
              <a:off x="4114800" y="2895600"/>
              <a:ext cx="1206817" cy="1600200"/>
            </a:xfrm>
            <a:prstGeom prst="rect">
              <a:avLst/>
            </a:prstGeom>
            <a:noFill/>
          </p:spPr>
        </p:pic>
        <p:sp>
          <p:nvSpPr>
            <p:cNvPr id="24" name="Rectangle 23"/>
            <p:cNvSpPr/>
            <p:nvPr/>
          </p:nvSpPr>
          <p:spPr>
            <a:xfrm>
              <a:off x="4114800" y="4495800"/>
              <a:ext cx="1371600" cy="307777"/>
            </a:xfrm>
            <a:prstGeom prst="rect">
              <a:avLst/>
            </a:prstGeom>
          </p:spPr>
          <p:txBody>
            <a:bodyPr wrap="square">
              <a:spAutoFit/>
            </a:bodyPr>
            <a:lstStyle/>
            <a:p>
              <a:pPr fontAlgn="base"/>
              <a:r>
                <a:rPr lang="en-US" sz="1400" dirty="0">
                  <a:solidFill>
                    <a:schemeClr val="bg1"/>
                  </a:solidFill>
                </a:rPr>
                <a:t> Luke S. Johnson</a:t>
              </a:r>
            </a:p>
          </p:txBody>
        </p:sp>
      </p:grpSp>
      <p:grpSp>
        <p:nvGrpSpPr>
          <p:cNvPr id="41" name="Group 40"/>
          <p:cNvGrpSpPr/>
          <p:nvPr/>
        </p:nvGrpSpPr>
        <p:grpSpPr>
          <a:xfrm>
            <a:off x="4572000" y="4876800"/>
            <a:ext cx="1371600" cy="1981200"/>
            <a:chOff x="457200" y="4876800"/>
            <a:chExt cx="1371600" cy="1981200"/>
          </a:xfrm>
        </p:grpSpPr>
        <p:pic>
          <p:nvPicPr>
            <p:cNvPr id="22552" name="Picture 24" descr="http://lifeafterministry.files.wordpress.com/2013/07/william-smith1.jpg"/>
            <p:cNvPicPr>
              <a:picLocks noChangeAspect="1" noChangeArrowheads="1"/>
            </p:cNvPicPr>
            <p:nvPr/>
          </p:nvPicPr>
          <p:blipFill>
            <a:blip r:embed="rId10" cstate="print"/>
            <a:srcRect/>
            <a:stretch>
              <a:fillRect/>
            </a:stretch>
          </p:blipFill>
          <p:spPr bwMode="auto">
            <a:xfrm>
              <a:off x="457200" y="4876800"/>
              <a:ext cx="1304925" cy="1704976"/>
            </a:xfrm>
            <a:prstGeom prst="rect">
              <a:avLst/>
            </a:prstGeom>
            <a:noFill/>
          </p:spPr>
        </p:pic>
        <p:sp>
          <p:nvSpPr>
            <p:cNvPr id="25" name="Rectangle 24"/>
            <p:cNvSpPr/>
            <p:nvPr/>
          </p:nvSpPr>
          <p:spPr>
            <a:xfrm>
              <a:off x="457200" y="6550223"/>
              <a:ext cx="1371600" cy="307777"/>
            </a:xfrm>
            <a:prstGeom prst="rect">
              <a:avLst/>
            </a:prstGeom>
          </p:spPr>
          <p:txBody>
            <a:bodyPr wrap="square">
              <a:spAutoFit/>
            </a:bodyPr>
            <a:lstStyle/>
            <a:p>
              <a:pPr fontAlgn="base"/>
              <a:r>
                <a:rPr lang="en-US" sz="1400" dirty="0">
                  <a:solidFill>
                    <a:schemeClr val="bg1"/>
                  </a:solidFill>
                </a:rPr>
                <a:t> William Smith</a:t>
              </a:r>
            </a:p>
          </p:txBody>
        </p:sp>
      </p:grpSp>
      <p:sp>
        <p:nvSpPr>
          <p:cNvPr id="22554" name="AutoShape 26" descr="data:image/jpeg;base64,/9j/4AAQSkZJRgABAQAAAQABAAD/2wCEAAkGBhQSERQUExQWFRUWGBoYFxUYFxsVGhcdFBoYGBQZGBgYGyceFx0jGRQXHy8gIycpLCwsFR4xNTAqNSYrLCkBCQoKDgwOFw8PFCkcHBwpKSkpKSkpKSkpKSksKSkpKSkpKSkpKSkpKSkpKSwpKSkpKSksKSksKSkpLCkpKSksLP/AABEIAOwAsAMBIgACEQEDEQH/xAAcAAABBQEBAQAAAAAAAAAAAAAEAgMFBgcBAAj/xAA/EAABAgMFBgQFAgYBAgcAAAABAhEAAyEEEjFBUQVhcZGh8AYigdETMrHB4ULxByNSYnKSohTiFSQlM1OCwv/EABgBAQEBAQEAAAAAAAAAAAAAAAEAAgME/8QAGxEBAQEAAwEBAAAAAAAAAAAAAAERAiExQRL/2gAMAwEAAhEDEQA/ALwJp175R4L4co8mYc36fcQ6kjsCPHHckAaDrCkkaDmY6FDQ8hHitsAentGg58QaDr7wkzT2PxHviKyCu/SEqWrRXfpFanb6ten4gLaW2ESEFUxbaBqngGiM8TeLE2VLVVNV8qHL8ToIy/bW1lzCVzVXlnJyw0AGbRSaqtW1P4sKBIky3AzUxPIYRAr/AIoWwlwQOQ+0QEqalWI+wif2bsiUqhCX4l+TVjeSfB2NsH8XJ6SPiy0rHBj0i47G/iPZbQwJEtRyXg+5TxSLd4YlthdO4vFU2js34ZLOO+RiyVdvon4gyblHficOUYx4S/iNNsxEuab8rCtSn/EnLdGuWLaQmJStBKkqDghqg+kc+XXrU7Fibw5Qq8ex+IQJitFd+kOC9oesScvHfy/EeJVv5fiPMrQ9Y4x0MScKjv5fiEFRz+kLZW+PG9/dAiBNGg6w8hY0HWGbx0V36QtEzjyHtDKnJbdkw6Du/wCRhKVbukKCjp0iicMzGg5n3hpU3hzMLmLOh5D2hhU1W/kPaG0OKXwis+MPFwsstkgGarCmG8xYpk4gE15D2jFtu242m1LWXIvMOAw6RnjNpoG1Wxalla1Xlmqju03RHTppWXyyh21DGuJPtEt4c8LTJ3nJKU5UqeBwEdvGPQFiSEl1JHqTypFp2VblN/7dAMUlKhuwrE/ZfA17FI4qJJ5Ch5Q7N/hxOlG9IWkvik+U8GwPQxi8pWsQdt2llQA5qw4OKpO4xXNpzNQ3rSvecW3aPh6bW+gpIo4rzpUQHZvDpV5QAQcsvQZehh1KFPlEYxeP4eeJjLV8FZ8hqmuBzEEz/AZIfCIC2eGVy1eV3FQRk2+K2cpiyxtaZ+4dYeRMfIdIongTxf8AG/8ALzmE1I8pb5wMc6EdYviSN3L8xy7lytPXtw6R4HhyHtC7/bCOgnfy/EaBs+nIe0Jv7hyhxRV/d36Qk3v7uX4iRt+EKEzcOZ946Srfy/EIvHQ8h7Qaj4Ud3M+8eKuHOE+bU9+se82p79YUbWTu5w2o8OcOgq1PfrAtsJYgkty6vGbUg/GO2PgWZZHzKBSlnzo9ePWMms1pAGpam8nE+giT8cbfC5q5ctd5AAFDeDjFi7AVamLRCbFs5mKwdqqqxb7R148cjNvb1pRfmeXAULVHdWjXvD8gJlpOgA0jO5WzXWcEgkUGAA07yMaPs8lMpOoA+0Z59xqJ2zzYPlznGMQlhmv9q84kpZYNGMJ6asboZFnQMEpfVhCV7370hlU0b4katxiuW6U577x+kTtoNO/vEbaZPfY7eGRazXakxVntCZ0sspC34tkfpGz7J2qmdKRMRgtIIqaPl6GnpGPeLU+ZXp+/esW/+Eu1CuzqlPWWcGeivz9Y1ynWsz1oKZvd4+8ev9ufeEAq7TCwpXYjErRJ9IS/CFkq1PKG3VqeUaDilcOcN3ju5/mHVFWp5QkFW/lEiggapj13emEsdY4oHX6wVEzKVdMYr4o8VTpoUjyhBURebzqBqLxJ8tKUbCNom4Yxj3jqzolWhd0MLyXFPmUCo3Ro2O8w8PVy8VWTKFQdOW/fBFhCpRExyPMAFA+UalTAuN2cPi0ymDIAOYN4eucJO2F3VJcFJ/SRlV2Mdu3NabDaSsPMUCQQzChfAu27Bqb4ulhW8t9R22sZLsSzLmTUoSpklgovgHwjWim4hgMmApo0YsxuUXYVgFyQBvYRKWe3ylUC0k6AvGdbYsnxHVMWQhI+UKIA3lsTEBNQpQ/lzFhP9S5lwU0GJwjOatbekDWEzQK8e+MYzsyyz0ELTOW2SkTb6SM8D9RGhbM2hM+D5y6hm2IizCPtU/Tt4iLZtFCKLUOGJig+J/FE2bNMpBUhKaG6WJIxrkIFstpSUXZiixw8xSFEYgqAZRqMTnD+RqT8YXVC+hTght7itfQwD4F2mbNPSp2Sfm/xNDyofQwDtIIYhAYNhUsYjJE4hSSMQcOOXesbk6Zvr6Pll9Of5hYB3c/zFJ8A+KPiXrMs+eV8pI+ZIah3pw4cIuqidRyjhZjoSoHVPP8AMIr/AG8/zClE69PxCLx1HL8RB0g7uf5hQB3c/wAwhSzqOX4hQmHUcvxGwcvnfzhszS+ffpDl7u9HHrnzjFMJUdX6RlH8UrAPiImpvVYLpR8m1LfbWNYnKG/mIqnjTZip1mUEYu7HMZiLjcps2MclqUcApQYeUb93pAZXE5O2YtF4YJciuQYEuR6YcYZ2fsgzFlKS90XvKXp9eMemVyxzw1OKbTLb+oODnVj9TG32eSCkPWMWs8pSJySKG+K4tUDjG1bOmBhHPm1xBW7wdKmVIPPNtO8Ig7b4Vl/DuJBQsOCpJIKgWFSCFCm9qkZxoiJiSKhqZQ1Osks5d8o5ytKL4b8IIStryqPeoGU+D1xHvrFoslkSkM2RAzbSsHXUgEJDcBDCS5prrD6mYyfCwNrmJVgVkijgjFjpEjtbwlJJCiFIarCuNSMNcmfe0EWq1j/q5gB/UKPhT8RZZJvID6Y/n3jQZ3adgtJUWYB29cIrOy7MSXAq/wAxwDaD9R+lI0bxda0plFCfXgIouz9mzJoCUA+YlIb9V0XlUFWjUvQWb+GVkSLZOc3vIbqsQagL4/ShjWKNiOUUzwd4aVZipa7oUQEslKmAG8/amMW0KO/kfaOfK7WpDt4a/wDEQgnf0EJHHofaFjj9faCVEqXv6CO36YnkI9d3nkYUEf5f6n7xuAm4N3M+0eYbuZjp4jv0hqYd479I50krqcv9oHVKBP8A3QqYrINDQ4iukWELbdhSZnzIS+rseY49Yrtu8GIQsTbOoS5md4lYUNC9R3pFqmE6j0hmYXGXOHuBkm0bFMk2hRUpF7GmHbNGjbC2jflpJ0D8cxziueIrJKE43ixUHJJp5iQTuwPKDfCqnkpbKnFqfSOnsC8SZnfZhxczGsBWKbRvrBQUMThGUYmTFAKUcACcO+xANi8QSVOQv5D5gQU4VJTeABG8PEiLWk0Dd99YidtbOTNSJXypOaXDPwpzghU637XlKtLoAqsecFyb27KLrKmtLfdFPk+EkWdRWpSlkGl5g28amJOzbSvJITgOne+NhAeJllZWXwDA8afSLD4V2WESkk4tpkS+MV22C8UpP61YCrgD7vF3shusw3AAnIRVRKSS1KmHkLO/vsQEmcdPrCvibvr7xjCOEwjXj7w6ica4xHif25b6wtE/tz7wYkkF7zHhXWBROO/mfesESZtMOp941A4JhzV336wPNtDZ+phxU5qlx6j2gaZPfM8adIzS8ue+cI+Nv9BCTO48x0jnxPQekSLEze3LOB5k0vj6mHFTePTpA65o39O84UhPEuw02lGLLAN1XHEHdDXhuQJTyj+nDgaxLWmZv9GECWW5MmqZTKQwWP7V/KRSrKLHiIdSWdt47eCLzpI173wPaJSkUUN767x3nHpUyIGpexikEpnzAd4QoDgCmnOAbbstSTfNpXeZhea7uwYiJoSH1HfekN2rZiFI8ylHdl+8BUS17JuoI/6iZMUo+Y3qKKs93ODLJKEizkM6iakY8e9Yl5uy0oUDXiftEDt22i82N3APn+kftGwc2ZJClAlnBpUY5nmekWGVMG7nxivbOmMkb6vq+J4RMyVucss4KUiFOMuZhQXuFMnhhBpl36wm9w7eBCgvg379+sEII0HP7wChY1DDP8w/LAL1HOJJKWW079IdlNuFN577wgBHEc4NkLBzH1glTy1g/vAcxQ7L9PvDyiNRyIhlSQXqOogRpRrnxfvvKFpOVecccAU+rNr3jCMMG50Gv1hxOqVnXn3rA88cekKUx0pgICttuSgEqIAFSXiwhtpW5MtJJLAcD+8UVe0ZiZqp0pTLckZghnKSMwQC4PSHtoW1U+YVYJB8ow+vrAq1GXKTNYFljHMYFw9aGNyYzatux/4ryTL+HaZRTo3nA3pOIG7rBEnxnZFTLsua74XklFdKipjNbdYQU/FleaVnmqW+AVu0O7WESNhLWAXSCv5ATVW58AdASHjX5jO1sH/jwTnz94Fn+MJTNebVq94Rk5ts+U6SpQIoUqqeFYcn2+ckeYAPWorXvpF+D+l42r4zSS6erjL6e0VybtdKZa5pWlUxXllIBvEXvnmLA+VhQA16xWZk1Sy5JP0ENxqcWf0sfhzbRlruKLpLAH+n10jQLFaLw+v5jJEYxefDO1yoXFfMnPC8Izyh41b0qI15Ex4qrie8e+MDylnuo3w5eJ3/AHjDZ5K6/g+nGH0Ky79dYDvn7417p9IVXJ+ev0pEkiFHCvLvsQfZZh1PLn+0RVnvaHhwg2zoJOfOM4iyrj0+keUhxieQh8y06fX1zhiY2f1PrGIaHWO2geYo4P0MIt+0paAxLaDE+lHio7V8SlTiX5d5x9KUjrIE1tXbqZIJxOF0Y8d35irbQ2hMnEBdAf06NhxgaxyDMWVqN67qcTmKxLWOw3i7b/b7Q+ALI2eSKeUcH4YQzt2yNZUpH9VPU+5iyzbOAmvL8tET4ikhUgj1x30PMRasRKNjTLMhSf5aivyqCr3mFHQCQEgvqXLBiITZrSKfD8ikmspZooD9JCscCxOD4xIJm/Fl/Cmm7OSmisBMBzb9X9yTnWIi0gpUUqAvgeV/MCBgATVQ0OIwjQEWxKpswFATf1OKBk+aWpxLAbx9u7MCfhpSorcOVENeUrEJH6UhIGODkwg7TmfE8iWVNSBWgBTiqud0kVhVrCyApyR8qdwoHw/UQTwhCNmSE3Sm7hmzK3k64/SFTNmsSlgyE3lkFzUOkKyeuAwzhyYgy0BaiK/KNW3aA1/1Azg6VL+FYyVfPOVnjdTVR+kOgBIsTpfOFWdakKBBuqGYOv7RK7Ns/wDLFMvpu9TAs2Q6nG/9sO3g04kbF4nWlr4vaEUwifsO3ELzbUGnURWrNZwfKe90LNhUhQrufjl+YMK63gcGfHvv8rlp4Hv9ortinTEmhfc/WuGET1ltKqFQPEV+8ZKSlJ4d6+sH2Q8H7eA5c68zHhljpXt4PsqVPjppl3hugQictsASdxiOt0uYQ9Ujd7tSJ4ybrMOn4gS3YNTi0YhUPaFnpgd573PFVtNm8xDenD8xfNppxw5fjoIgLNYnmvpXDPLr9I6QPWSw3AlPOmeJMSlms4oemu6sKlSg9WzBbXLcP3gyWhtH9aPpAgtslUA7p03RD+JpX8hWOEWOZKBx+/CIDxOwlnf++EUNVq0KVNky6F01RMGRGSjkCKQVtBQMpKly/ioYKJqmYgKDggijivFqw3sWddUJSkulYBBOFQ7Q9brJMkB0F0P5C7hlFzLXoCcDkeMbZRc2xXpaDeK5aV0V/UCCWBxBNARiD6Q9KUom6c8KHPIOMO2gQSrqKgpvrKgjJF104HMkGtMBBEuYqXJUtz/Sk/0u7kaFgW3tCCbTJ/mUHmZnUp7iQKkDBGJ+ZyN0ctFu+JKWW8stICMXIokE1q5JMBLN2WBgZjEgYhD+X1UYMtzCzKw881KA39MpLnqqJJWwpPwxwr20NBDqwp16ZQfZpf8AKB3ZnhCJEupy67gekZaestkYuO/x7xJGS4ILcsNMobkWcDsDAQQpGXNyDBqJsyB65t3hEzs+XjhuDHlhjWIScsJUD01ES+ySCzHHePXgfeAp6Vs4KAe6C2hI+kJEpSDjTRiRro49OkE2Ni3DVOeHQdYPTZ0nE/8AIRAQtL5jnEfb5hu+x/MSN3eenvEbb5blnzANBxP2jBVvaC8Xem/8wNs+zG7eNFLrSlP05wZabPeW2RLmjUeChJPtR/tSkbQVCCMj3hC0pO+HSj19PxCEq16D8QJ0O+e/d394qviq8QBWhL+lNItaju6fZoru3keRZbpGoEDsWxiamUC5BCkUOBQQoZYsekSW0JM+zhSZiPiymL08wBBa8GqK4iIrwvPAQpWcqalbY0U6FRrlllpWEXkpUCzuNXQfV0iK3FGJTEoWWkrWSRQKJUoahXluN/deqKlo9tTZiwEBbplJINGOgJoWJYAc9Yktp7F/6baM2UVMhZKUlQLqExiyboJLgtTpHvFN+Wn4Zs8oSh8pF8vleJHlBphVo1rKD2ZKE60AC8STlUISKAucS31gjxIwXJkp+VAdn/8AkU/0aLb/AA42chdnWpQYgKIYsXJYOWrjFH2zOC7atvlC7oxwTT7Qz1fFrQppYB004N6w5ZWy+mYjhR5Aw98sYIssg8NP2jLQiSUt98PvrHlTg7d8IZnSl5FIrm54MOMMnZc5qTEVOSWbWj9tATtpD1BHZL591gjYdpKZl16KBIzqMRjX8b4A/wDCJxoZzY1CB74PBWxtkfCmoXMnlYfApYOaDA4RBoNglpbvQDXdEim6Mun5gezJCRhXHEw78UaDmYEfN3TofeA7XKDFWQCjhmQAM4NKj2T7w1PLhizHefeMFAJsYAfAqrhyhRkpAxx5nhEgog4gA/5cmD0gYywc+rvw3QxI2etKcwOnf4gJM4Le6QoDEh/rgYlJuzkqqUg8W6PCDKbHDQMA26NAAVgYs/AxBbeU6CKEv31ixTccOrc9IrXiGZSlMc+3i3sqz4NWDPmSizTEEV1xHWNZ8MWu/Z0uReTQh8x/3I6xiOxZ5l2iWr+4PwNDGijxOmxzJwKSozGMuWP1KXVIwp5h9Y1yjMD+L7KmftOaVOZcpMtDkFQvKTeuhIIB8rkucsC4gWybDmTZKb8wywuoTLQlKWwTTE0+sOm2JmTUyEm/M8y56xVIKh/MA1OCBoBEjbrelCFqZ0oSwoPTPT6QEP4YULPZJin+ULchv0E4chzjNrDWcHzUOpi0yrX/AOnzKnzlCGIrecqm9Ep5mK7smX/OR/kOcbn1mtBXZ3SN4EEIlHBsOGYzPpBEuygsdB+TDhs4f8axhowmWXo41A77aC/g147374R6RZQXep1bl9IfEgdgRIyZOEMS5BmTpcsfqUCRiQE1OVIKWkD9gPV4kvDuymecv5lBkhgWTkfXGC0p9ldtHUg6nmIbCRr/AMR7x1Cd/Qe8EAhzqeY94ZmKO+OqTw5GElG8dY51qG5oURTql4YmORRwWbCuFIcSNK73PrHig4sn0IfrGoKHWlW//WGZ0o4//n6esFTUn+3/AGENTaNgfWG3FERNCq0po31ir7elqrpjpFutMok0I5xXtvSf5ai4cD6RiXtus2s0j+YnR/vnF12tZQRIWTdI8pIofQ5Z1it7Ns5UadfzFot7mSQf0Iv5M6cPu/GO1rnIAlmXZ5RUhISZnlQa1Z64615axHTlFTSgT5ym9pqTrQQUuyFIM5ZvrIZ8gMgAMA2kDWCX5ry6KWQlBLeVLfzFF9EsOJhBXiS0gIRLSwxmKA1WfL63QOcQuzE+dB/vHIERI7ZsS1LWohkmqdAAwSOLAQJssAKSM74+vtGp4PrWJcsNlXefaOFAwbdn7Q/Z5HlFD05s3bw6JIOR5CObYRCWy6n7CHWG5vXP0guVJGh6emUKEsf0np6wIHZbGJimIpiccPs+EWEFOg6w1ZZQSMC5xw9oISvcentBU4kp0HWFJbQdYUOB6e0KCjoentDFXlyuPT3hN3j094cUjhzhlSNw5wYDSpJrUs/BtP1ZRxNMCo729jD/AMGmDw2uUdDzMRDKQ1Ktwwb7w8hBYVVx7MNzJKv6ephKbMWYg9YO0GtSCTiS3esVvxTZyJExVSADiOG/dFsVYq/L3viD8V2BRss4BNSlhniwHWOcl3tvrFB8MzL6XTlRWZ3RKbUm3ZM9ZNLpQnV1UpSsCWbYy5V0y0soC7mAoDJevGIfbk+fMcTUXAP015ucaR6M2ufxGWS1TFKQlK1Auwrg2fIRO2vw8hai1pQFppcU9Gyv4Eu/qYjPDNnIWqZ/Q55V+t0esK2jZZoF9TXScXrXEtxjd9Z+LKxmSQJoTeH6gpxTPGkVZNoSJwSgXyFVbAMQ7HPjBmzthzp4ZSrqT+l6ti6mBYbsYtey/BiACz4aUwyz03/fPh9WqVKdiwrhjn9YMTLGFDurHLGBcQa/KKAA1YZ8YfExszwuh4w076JGmPf7QiUBeIowrnRsB94e+IAHq+8CPSqDEuanyjv9oEd+IP7esdSsbo58Uan/AFEKTNpieQgR5J3CF3+EJTPGp5CFpmceQjYNBT6dITM/+vSE/HPYhxczcOUCN+g5QhZ3JhxatwjlNB194kaUNyY41cEwtStw6+8c+JuHX3iTxFMEwHb5LpNBUgdRBZnbhCJkzDyjHvOLEgF7CBJfB3GFNMM6Y9j1r2IhaSlSQQcn6jQxYHBGA6+8INnTSkc7crfxQtnbFlWX4xLqF+6hyHoxU+TXiA9PlhjZ+zJls/mlJKUTCgea8lLM6k3jXedzRdrNsyWZs1w7KataLSFKFd5POCfgJloZACQCwAAAHAaxuXtkHYdjJRSv+vmPtErLs4AZiPSEy0sI7ehGkS5dB82mEduD+7/X6whK/L6n6n2jktWMSOKQ5A81K4codEv/AC5QOkY8YelmKRac+Hx/1hQTx/1hgqj1+FCkp4/6w8kceUBpMOhUS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558" name="AutoShape 30" descr="data:image/jpeg;base64,/9j/4AAQSkZJRgABAQAAAQABAAD/2wCEAAkGBhQSERQUExQWFRUWGBoYFxUYFxsVGhcdFBoYGBQZGBgYGyceFx0jGRQXHy8gIycpLCwsFR4xNTAqNSYrLCkBCQoKDgwOFw8PFCkcHBwpKSkpKSkpKSkpKSksKSkpKSkpKSkpKSkpKSkpKSwpKSkpKSksKSksKSkpLCkpKSksLP/AABEIAOwAsAMBIgACEQEDEQH/xAAcAAABBQEBAQAAAAAAAAAAAAAEAgMFBgcBAAj/xAA/EAABAgMFBgQFAgYBAgcAAAABAhEAAyEEEjFBUQVhcZGh8AYigdETMrHB4ULxByNSYnKSohTiFSQlM1OCwv/EABgBAQEBAQEAAAAAAAAAAAAAAAEAAgME/8QAGxEBAQEAAwEBAAAAAAAAAAAAAAERAiExQRL/2gAMAwEAAhEDEQA/ALwJp175R4L4co8mYc36fcQ6kjsCPHHckAaDrCkkaDmY6FDQ8hHitsAentGg58QaDr7wkzT2PxHviKyCu/SEqWrRXfpFanb6ten4gLaW2ESEFUxbaBqngGiM8TeLE2VLVVNV8qHL8ToIy/bW1lzCVzVXlnJyw0AGbRSaqtW1P4sKBIky3AzUxPIYRAr/AIoWwlwQOQ+0QEqalWI+wif2bsiUqhCX4l+TVjeSfB2NsH8XJ6SPiy0rHBj0i47G/iPZbQwJEtRyXg+5TxSLd4YlthdO4vFU2js34ZLOO+RiyVdvon4gyblHficOUYx4S/iNNsxEuab8rCtSn/EnLdGuWLaQmJStBKkqDghqg+kc+XXrU7Fibw5Qq8ex+IQJitFd+kOC9oesScvHfy/EeJVv5fiPMrQ9Y4x0MScKjv5fiEFRz+kLZW+PG9/dAiBNGg6w8hY0HWGbx0V36QtEzjyHtDKnJbdkw6Du/wCRhKVbukKCjp0iicMzGg5n3hpU3hzMLmLOh5D2hhU1W/kPaG0OKXwis+MPFwsstkgGarCmG8xYpk4gE15D2jFtu242m1LWXIvMOAw6RnjNpoG1Wxalla1Xlmqju03RHTppWXyyh21DGuJPtEt4c8LTJ3nJKU5UqeBwEdvGPQFiSEl1JHqTypFp2VblN/7dAMUlKhuwrE/ZfA17FI4qJJ5Ch5Q7N/hxOlG9IWkvik+U8GwPQxi8pWsQdt2llQA5qw4OKpO4xXNpzNQ3rSvecW3aPh6bW+gpIo4rzpUQHZvDpV5QAQcsvQZehh1KFPlEYxeP4eeJjLV8FZ8hqmuBzEEz/AZIfCIC2eGVy1eV3FQRk2+K2cpiyxtaZ+4dYeRMfIdIongTxf8AG/8ALzmE1I8pb5wMc6EdYviSN3L8xy7lytPXtw6R4HhyHtC7/bCOgnfy/EaBs+nIe0Jv7hyhxRV/d36Qk3v7uX4iRt+EKEzcOZ946Srfy/EIvHQ8h7Qaj4Ud3M+8eKuHOE+bU9+se82p79YUbWTu5w2o8OcOgq1PfrAtsJYgkty6vGbUg/GO2PgWZZHzKBSlnzo9ePWMms1pAGpam8nE+giT8cbfC5q5ctd5AAFDeDjFi7AVamLRCbFs5mKwdqqqxb7R148cjNvb1pRfmeXAULVHdWjXvD8gJlpOgA0jO5WzXWcEgkUGAA07yMaPs8lMpOoA+0Z59xqJ2zzYPlznGMQlhmv9q84kpZYNGMJ6asboZFnQMEpfVhCV7370hlU0b4katxiuW6U577x+kTtoNO/vEbaZPfY7eGRazXakxVntCZ0sspC34tkfpGz7J2qmdKRMRgtIIqaPl6GnpGPeLU+ZXp+/esW/+Eu1CuzqlPWWcGeivz9Y1ynWsz1oKZvd4+8ev9ufeEAq7TCwpXYjErRJ9IS/CFkq1PKG3VqeUaDilcOcN3ju5/mHVFWp5QkFW/lEiggapj13emEsdY4oHX6wVEzKVdMYr4o8VTpoUjyhBURebzqBqLxJ8tKUbCNom4Yxj3jqzolWhd0MLyXFPmUCo3Ro2O8w8PVy8VWTKFQdOW/fBFhCpRExyPMAFA+UalTAuN2cPi0ymDIAOYN4eucJO2F3VJcFJ/SRlV2Mdu3NabDaSsPMUCQQzChfAu27Bqb4ulhW8t9R22sZLsSzLmTUoSpklgovgHwjWim4hgMmApo0YsxuUXYVgFyQBvYRKWe3ylUC0k6AvGdbYsnxHVMWQhI+UKIA3lsTEBNQpQ/lzFhP9S5lwU0GJwjOatbekDWEzQK8e+MYzsyyz0ELTOW2SkTb6SM8D9RGhbM2hM+D5y6hm2IizCPtU/Tt4iLZtFCKLUOGJig+J/FE2bNMpBUhKaG6WJIxrkIFstpSUXZiixw8xSFEYgqAZRqMTnD+RqT8YXVC+hTght7itfQwD4F2mbNPSp2Sfm/xNDyofQwDtIIYhAYNhUsYjJE4hSSMQcOOXesbk6Zvr6Pll9Of5hYB3c/zFJ8A+KPiXrMs+eV8pI+ZIah3pw4cIuqidRyjhZjoSoHVPP8AMIr/AG8/zClE69PxCLx1HL8RB0g7uf5hQB3c/wAwhSzqOX4hQmHUcvxGwcvnfzhszS+ffpDl7u9HHrnzjFMJUdX6RlH8UrAPiImpvVYLpR8m1LfbWNYnKG/mIqnjTZip1mUEYu7HMZiLjcps2MclqUcApQYeUb93pAZXE5O2YtF4YJciuQYEuR6YcYZ2fsgzFlKS90XvKXp9eMemVyxzw1OKbTLb+oODnVj9TG32eSCkPWMWs8pSJySKG+K4tUDjG1bOmBhHPm1xBW7wdKmVIPPNtO8Ig7b4Vl/DuJBQsOCpJIKgWFSCFCm9qkZxoiJiSKhqZQ1Osks5d8o5ytKL4b8IIStryqPeoGU+D1xHvrFoslkSkM2RAzbSsHXUgEJDcBDCS5prrD6mYyfCwNrmJVgVkijgjFjpEjtbwlJJCiFIarCuNSMNcmfe0EWq1j/q5gB/UKPhT8RZZJvID6Y/n3jQZ3adgtJUWYB29cIrOy7MSXAq/wAxwDaD9R+lI0bxda0plFCfXgIouz9mzJoCUA+YlIb9V0XlUFWjUvQWb+GVkSLZOc3vIbqsQagL4/ShjWKNiOUUzwd4aVZipa7oUQEslKmAG8/amMW0KO/kfaOfK7WpDt4a/wDEQgnf0EJHHofaFjj9faCVEqXv6CO36YnkI9d3nkYUEf5f6n7xuAm4N3M+0eYbuZjp4jv0hqYd479I50krqcv9oHVKBP8A3QqYrINDQ4iukWELbdhSZnzIS+rseY49Yrtu8GIQsTbOoS5md4lYUNC9R3pFqmE6j0hmYXGXOHuBkm0bFMk2hRUpF7GmHbNGjbC2jflpJ0D8cxziueIrJKE43ixUHJJp5iQTuwPKDfCqnkpbKnFqfSOnsC8SZnfZhxczGsBWKbRvrBQUMThGUYmTFAKUcACcO+xANi8QSVOQv5D5gQU4VJTeABG8PEiLWk0Dd99YidtbOTNSJXypOaXDPwpzghU637XlKtLoAqsecFyb27KLrKmtLfdFPk+EkWdRWpSlkGl5g28amJOzbSvJITgOne+NhAeJllZWXwDA8afSLD4V2WESkk4tpkS+MV22C8UpP61YCrgD7vF3shusw3AAnIRVRKSS1KmHkLO/vsQEmcdPrCvibvr7xjCOEwjXj7w6ica4xHif25b6wtE/tz7wYkkF7zHhXWBROO/mfesESZtMOp941A4JhzV336wPNtDZ+phxU5qlx6j2gaZPfM8adIzS8ue+cI+Nv9BCTO48x0jnxPQekSLEze3LOB5k0vj6mHFTePTpA65o39O84UhPEuw02lGLLAN1XHEHdDXhuQJTyj+nDgaxLWmZv9GECWW5MmqZTKQwWP7V/KRSrKLHiIdSWdt47eCLzpI173wPaJSkUUN767x3nHpUyIGpexikEpnzAd4QoDgCmnOAbbstSTfNpXeZhea7uwYiJoSH1HfekN2rZiFI8ylHdl+8BUS17JuoI/6iZMUo+Y3qKKs93ODLJKEizkM6iakY8e9Yl5uy0oUDXiftEDt22i82N3APn+kftGwc2ZJClAlnBpUY5nmekWGVMG7nxivbOmMkb6vq+J4RMyVucss4KUiFOMuZhQXuFMnhhBpl36wm9w7eBCgvg379+sEII0HP7wChY1DDP8w/LAL1HOJJKWW079IdlNuFN577wgBHEc4NkLBzH1glTy1g/vAcxQ7L9PvDyiNRyIhlSQXqOogRpRrnxfvvKFpOVecccAU+rNr3jCMMG50Gv1hxOqVnXn3rA88cekKUx0pgICttuSgEqIAFSXiwhtpW5MtJJLAcD+8UVe0ZiZqp0pTLckZghnKSMwQC4PSHtoW1U+YVYJB8ow+vrAq1GXKTNYFljHMYFw9aGNyYzatux/4ryTL+HaZRTo3nA3pOIG7rBEnxnZFTLsua74XklFdKipjNbdYQU/FleaVnmqW+AVu0O7WESNhLWAXSCv5ATVW58AdASHjX5jO1sH/jwTnz94Fn+MJTNebVq94Rk5ts+U6SpQIoUqqeFYcn2+ckeYAPWorXvpF+D+l42r4zSS6erjL6e0VybtdKZa5pWlUxXllIBvEXvnmLA+VhQA16xWZk1Sy5JP0ENxqcWf0sfhzbRlruKLpLAH+n10jQLFaLw+v5jJEYxefDO1yoXFfMnPC8Izyh41b0qI15Ex4qrie8e+MDylnuo3w5eJ3/AHjDZ5K6/g+nGH0Ky79dYDvn7417p9IVXJ+ev0pEkiFHCvLvsQfZZh1PLn+0RVnvaHhwg2zoJOfOM4iyrj0+keUhxieQh8y06fX1zhiY2f1PrGIaHWO2geYo4P0MIt+0paAxLaDE+lHio7V8SlTiX5d5x9KUjrIE1tXbqZIJxOF0Y8d35irbQ2hMnEBdAf06NhxgaxyDMWVqN67qcTmKxLWOw3i7b/b7Q+ALI2eSKeUcH4YQzt2yNZUpH9VPU+5iyzbOAmvL8tET4ikhUgj1x30PMRasRKNjTLMhSf5aivyqCr3mFHQCQEgvqXLBiITZrSKfD8ikmspZooD9JCscCxOD4xIJm/Fl/Cmm7OSmisBMBzb9X9yTnWIi0gpUUqAvgeV/MCBgATVQ0OIwjQEWxKpswFATf1OKBk+aWpxLAbx9u7MCfhpSorcOVENeUrEJH6UhIGODkwg7TmfE8iWVNSBWgBTiqud0kVhVrCyApyR8qdwoHw/UQTwhCNmSE3Sm7hmzK3k64/SFTNmsSlgyE3lkFzUOkKyeuAwzhyYgy0BaiK/KNW3aA1/1Azg6VL+FYyVfPOVnjdTVR+kOgBIsTpfOFWdakKBBuqGYOv7RK7Ns/wDLFMvpu9TAs2Q6nG/9sO3g04kbF4nWlr4vaEUwifsO3ELzbUGnURWrNZwfKe90LNhUhQrufjl+YMK63gcGfHvv8rlp4Hv9ortinTEmhfc/WuGET1ltKqFQPEV+8ZKSlJ4d6+sH2Q8H7eA5c68zHhljpXt4PsqVPjppl3hugQictsASdxiOt0uYQ9Ujd7tSJ4ybrMOn4gS3YNTi0YhUPaFnpgd573PFVtNm8xDenD8xfNppxw5fjoIgLNYnmvpXDPLr9I6QPWSw3AlPOmeJMSlms4oemu6sKlSg9WzBbXLcP3gyWhtH9aPpAgtslUA7p03RD+JpX8hWOEWOZKBx+/CIDxOwlnf++EUNVq0KVNky6F01RMGRGSjkCKQVtBQMpKly/ioYKJqmYgKDggijivFqw3sWddUJSkulYBBOFQ7Q9brJMkB0F0P5C7hlFzLXoCcDkeMbZRc2xXpaDeK5aV0V/UCCWBxBNARiD6Q9KUom6c8KHPIOMO2gQSrqKgpvrKgjJF104HMkGtMBBEuYqXJUtz/Sk/0u7kaFgW3tCCbTJ/mUHmZnUp7iQKkDBGJ+ZyN0ctFu+JKWW8stICMXIokE1q5JMBLN2WBgZjEgYhD+X1UYMtzCzKw881KA39MpLnqqJJWwpPwxwr20NBDqwp16ZQfZpf8AKB3ZnhCJEupy67gekZaestkYuO/x7xJGS4ILcsNMobkWcDsDAQQpGXNyDBqJsyB65t3hEzs+XjhuDHlhjWIScsJUD01ES+ySCzHHePXgfeAp6Vs4KAe6C2hI+kJEpSDjTRiRro49OkE2Ni3DVOeHQdYPTZ0nE/8AIRAQtL5jnEfb5hu+x/MSN3eenvEbb5blnzANBxP2jBVvaC8Xem/8wNs+zG7eNFLrSlP05wZabPeW2RLmjUeChJPtR/tSkbQVCCMj3hC0pO+HSj19PxCEq16D8QJ0O+e/d394qviq8QBWhL+lNItaju6fZoru3keRZbpGoEDsWxiamUC5BCkUOBQQoZYsekSW0JM+zhSZiPiymL08wBBa8GqK4iIrwvPAQpWcqalbY0U6FRrlllpWEXkpUCzuNXQfV0iK3FGJTEoWWkrWSRQKJUoahXluN/deqKlo9tTZiwEBbplJINGOgJoWJYAc9Yktp7F/6baM2UVMhZKUlQLqExiyboJLgtTpHvFN+Wn4Zs8oSh8pF8vleJHlBphVo1rKD2ZKE60AC8STlUISKAucS31gjxIwXJkp+VAdn/8AkU/0aLb/AA42chdnWpQYgKIYsXJYOWrjFH2zOC7atvlC7oxwTT7Qz1fFrQppYB004N6w5ZWy+mYjhR5Aw98sYIssg8NP2jLQiSUt98PvrHlTg7d8IZnSl5FIrm54MOMMnZc5qTEVOSWbWj9tATtpD1BHZL591gjYdpKZl16KBIzqMRjX8b4A/wDCJxoZzY1CB74PBWxtkfCmoXMnlYfApYOaDA4RBoNglpbvQDXdEim6Mun5gezJCRhXHEw78UaDmYEfN3TofeA7XKDFWQCjhmQAM4NKj2T7w1PLhizHefeMFAJsYAfAqrhyhRkpAxx5nhEgog4gA/5cmD0gYywc+rvw3QxI2etKcwOnf4gJM4Le6QoDEh/rgYlJuzkqqUg8W6PCDKbHDQMA26NAAVgYs/AxBbeU6CKEv31ixTccOrc9IrXiGZSlMc+3i3sqz4NWDPmSizTEEV1xHWNZ8MWu/Z0uReTQh8x/3I6xiOxZ5l2iWr+4PwNDGijxOmxzJwKSozGMuWP1KXVIwp5h9Y1yjMD+L7KmftOaVOZcpMtDkFQvKTeuhIIB8rkucsC4gWybDmTZKb8wywuoTLQlKWwTTE0+sOm2JmTUyEm/M8y56xVIKh/MA1OCBoBEjbrelCFqZ0oSwoPTPT6QEP4YULPZJin+ULchv0E4chzjNrDWcHzUOpi0yrX/AOnzKnzlCGIrecqm9Ep5mK7smX/OR/kOcbn1mtBXZ3SN4EEIlHBsOGYzPpBEuygsdB+TDhs4f8axhowmWXo41A77aC/g147374R6RZQXep1bl9IfEgdgRIyZOEMS5BmTpcsfqUCRiQE1OVIKWkD9gPV4kvDuymecv5lBkhgWTkfXGC0p9ldtHUg6nmIbCRr/AMR7x1Cd/Qe8EAhzqeY94ZmKO+OqTw5GElG8dY51qG5oURTql4YmORRwWbCuFIcSNK73PrHig4sn0IfrGoKHWlW//WGZ0o4//n6esFTUn+3/AGENTaNgfWG3FERNCq0po31ir7elqrpjpFutMok0I5xXtvSf5ai4cD6RiXtus2s0j+YnR/vnF12tZQRIWTdI8pIofQ5Z1it7Ns5UadfzFot7mSQf0Iv5M6cPu/GO1rnIAlmXZ5RUhISZnlQa1Z64615axHTlFTSgT5ym9pqTrQQUuyFIM5ZvrIZ8gMgAMA2kDWCX5ry6KWQlBLeVLfzFF9EsOJhBXiS0gIRLSwxmKA1WfL63QOcQuzE+dB/vHIERI7ZsS1LWohkmqdAAwSOLAQJssAKSM74+vtGp4PrWJcsNlXefaOFAwbdn7Q/Z5HlFD05s3bw6JIOR5CObYRCWy6n7CHWG5vXP0guVJGh6emUKEsf0np6wIHZbGJimIpiccPs+EWEFOg6w1ZZQSMC5xw9oISvcentBU4kp0HWFJbQdYUOB6e0KCjoentDFXlyuPT3hN3j094cUjhzhlSNw5wYDSpJrUs/BtP1ZRxNMCo729jD/AMGmDw2uUdDzMRDKQ1Ktwwb7w8hBYVVx7MNzJKv6ephKbMWYg9YO0GtSCTiS3esVvxTZyJExVSADiOG/dFsVYq/L3viD8V2BRss4BNSlhniwHWOcl3tvrFB8MzL6XTlRWZ3RKbUm3ZM9ZNLpQnV1UpSsCWbYy5V0y0soC7mAoDJevGIfbk+fMcTUXAP015ucaR6M2ufxGWS1TFKQlK1Auwrg2fIRO2vw8hai1pQFppcU9Gyv4Eu/qYjPDNnIWqZ/Q55V+t0esK2jZZoF9TXScXrXEtxjd9Z+LKxmSQJoTeH6gpxTPGkVZNoSJwSgXyFVbAMQ7HPjBmzthzp4ZSrqT+l6ti6mBYbsYtey/BiACz4aUwyz03/fPh9WqVKdiwrhjn9YMTLGFDurHLGBcQa/KKAA1YZ8YfExszwuh4w076JGmPf7QiUBeIowrnRsB94e+IAHq+8CPSqDEuanyjv9oEd+IP7esdSsbo58Uan/AFEKTNpieQgR5J3CF3+EJTPGp5CFpmceQjYNBT6dITM/+vSE/HPYhxczcOUCN+g5QhZ3JhxatwjlNB194kaUNyY41cEwtStw6+8c+JuHX3iTxFMEwHb5LpNBUgdRBZnbhCJkzDyjHvOLEgF7CBJfB3GFNMM6Y9j1r2IhaSlSQQcn6jQxYHBGA6+8INnTSkc7crfxQtnbFlWX4xLqF+6hyHoxU+TXiA9PlhjZ+zJls/mlJKUTCgea8lLM6k3jXedzRdrNsyWZs1w7KataLSFKFd5POCfgJloZACQCwAAAHAaxuXtkHYdjJRSv+vmPtErLs4AZiPSEy0sI7ehGkS5dB82mEduD+7/X6whK/L6n6n2jktWMSOKQ5A81K4codEv/AC5QOkY8YelmKRac+Hx/1hQTx/1hgqj1+FCkp4/6w8kceUBpMOhUS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42" name="Group 41"/>
          <p:cNvGrpSpPr/>
          <p:nvPr/>
        </p:nvGrpSpPr>
        <p:grpSpPr>
          <a:xfrm>
            <a:off x="6629400" y="4876800"/>
            <a:ext cx="1524000" cy="1867636"/>
            <a:chOff x="2209800" y="4876800"/>
            <a:chExt cx="1524000" cy="1867636"/>
          </a:xfrm>
        </p:grpSpPr>
        <p:pic>
          <p:nvPicPr>
            <p:cNvPr id="22556" name="Picture 28" descr="http://upload.wikimedia.org/wikipedia/commons/thumb/c/c6/Orson_Pratt_engraving.png/220px-Orson_Pratt_engraving.png"/>
            <p:cNvPicPr>
              <a:picLocks noChangeAspect="1" noChangeArrowheads="1"/>
            </p:cNvPicPr>
            <p:nvPr/>
          </p:nvPicPr>
          <p:blipFill>
            <a:blip r:embed="rId11" cstate="print"/>
            <a:srcRect/>
            <a:stretch>
              <a:fillRect/>
            </a:stretch>
          </p:blipFill>
          <p:spPr bwMode="auto">
            <a:xfrm>
              <a:off x="2209800" y="4876800"/>
              <a:ext cx="1204784" cy="1620983"/>
            </a:xfrm>
            <a:prstGeom prst="rect">
              <a:avLst/>
            </a:prstGeom>
            <a:noFill/>
          </p:spPr>
        </p:pic>
        <p:sp>
          <p:nvSpPr>
            <p:cNvPr id="29" name="Rectangle 28"/>
            <p:cNvSpPr/>
            <p:nvPr/>
          </p:nvSpPr>
          <p:spPr>
            <a:xfrm>
              <a:off x="2209800" y="6436659"/>
              <a:ext cx="1524000" cy="307777"/>
            </a:xfrm>
            <a:prstGeom prst="rect">
              <a:avLst/>
            </a:prstGeom>
          </p:spPr>
          <p:txBody>
            <a:bodyPr wrap="square">
              <a:spAutoFit/>
            </a:bodyPr>
            <a:lstStyle/>
            <a:p>
              <a:pPr fontAlgn="base"/>
              <a:r>
                <a:rPr lang="en-US" sz="1400" dirty="0">
                  <a:solidFill>
                    <a:schemeClr val="bg1"/>
                  </a:solidFill>
                </a:rPr>
                <a:t> Orson Pratt</a:t>
              </a:r>
            </a:p>
          </p:txBody>
        </p:sp>
      </p:grpSp>
      <p:grpSp>
        <p:nvGrpSpPr>
          <p:cNvPr id="44" name="Group 43"/>
          <p:cNvGrpSpPr/>
          <p:nvPr/>
        </p:nvGrpSpPr>
        <p:grpSpPr>
          <a:xfrm>
            <a:off x="8458200" y="5029201"/>
            <a:ext cx="1752600" cy="1679377"/>
            <a:chOff x="5257800" y="5029200"/>
            <a:chExt cx="1752600" cy="1679377"/>
          </a:xfrm>
        </p:grpSpPr>
        <p:sp>
          <p:nvSpPr>
            <p:cNvPr id="61" name="Rectangle 60"/>
            <p:cNvSpPr/>
            <p:nvPr/>
          </p:nvSpPr>
          <p:spPr>
            <a:xfrm>
              <a:off x="5257800" y="6400800"/>
              <a:ext cx="1752600" cy="307777"/>
            </a:xfrm>
            <a:prstGeom prst="rect">
              <a:avLst/>
            </a:prstGeom>
          </p:spPr>
          <p:txBody>
            <a:bodyPr wrap="square">
              <a:spAutoFit/>
            </a:bodyPr>
            <a:lstStyle/>
            <a:p>
              <a:pPr fontAlgn="base"/>
              <a:r>
                <a:rPr lang="en-US" sz="1400" dirty="0">
                  <a:solidFill>
                    <a:schemeClr val="bg1"/>
                  </a:solidFill>
                </a:rPr>
                <a:t> Lyman E. Johnson</a:t>
              </a:r>
            </a:p>
          </p:txBody>
        </p:sp>
        <p:pic>
          <p:nvPicPr>
            <p:cNvPr id="22562" name="Picture 34" descr="The original Quorum of Twelve"/>
            <p:cNvPicPr>
              <a:picLocks noChangeAspect="1" noChangeArrowheads="1"/>
            </p:cNvPicPr>
            <p:nvPr/>
          </p:nvPicPr>
          <p:blipFill>
            <a:blip r:embed="rId12" cstate="print"/>
            <a:srcRect l="77140" t="68188" b="2298"/>
            <a:stretch>
              <a:fillRect/>
            </a:stretch>
          </p:blipFill>
          <p:spPr bwMode="auto">
            <a:xfrm>
              <a:off x="5257800" y="5029200"/>
              <a:ext cx="1670050" cy="1447800"/>
            </a:xfrm>
            <a:prstGeom prst="rect">
              <a:avLst/>
            </a:prstGeom>
            <a:noFill/>
          </p:spPr>
        </p:pic>
      </p:grpSp>
      <p:grpSp>
        <p:nvGrpSpPr>
          <p:cNvPr id="43" name="Group 42"/>
          <p:cNvGrpSpPr/>
          <p:nvPr/>
        </p:nvGrpSpPr>
        <p:grpSpPr>
          <a:xfrm>
            <a:off x="2362200" y="4724401"/>
            <a:ext cx="1600200" cy="1984177"/>
            <a:chOff x="6781800" y="4343400"/>
            <a:chExt cx="1600200" cy="1984177"/>
          </a:xfrm>
        </p:grpSpPr>
        <p:pic>
          <p:nvPicPr>
            <p:cNvPr id="22560" name="Picture 32" descr="http://upload.wikimedia.org/wikipedia/commons/e/e7/John_F._Boynton.JPG"/>
            <p:cNvPicPr>
              <a:picLocks noChangeAspect="1" noChangeArrowheads="1"/>
            </p:cNvPicPr>
            <p:nvPr/>
          </p:nvPicPr>
          <p:blipFill>
            <a:blip r:embed="rId13" cstate="print"/>
            <a:srcRect/>
            <a:stretch>
              <a:fillRect/>
            </a:stretch>
          </p:blipFill>
          <p:spPr bwMode="auto">
            <a:xfrm>
              <a:off x="6858000" y="4343400"/>
              <a:ext cx="1266825" cy="1686768"/>
            </a:xfrm>
            <a:prstGeom prst="rect">
              <a:avLst/>
            </a:prstGeom>
            <a:noFill/>
          </p:spPr>
        </p:pic>
        <p:sp>
          <p:nvSpPr>
            <p:cNvPr id="30" name="Rectangle 29"/>
            <p:cNvSpPr/>
            <p:nvPr/>
          </p:nvSpPr>
          <p:spPr>
            <a:xfrm>
              <a:off x="6781800" y="6019800"/>
              <a:ext cx="1600200" cy="307777"/>
            </a:xfrm>
            <a:prstGeom prst="rect">
              <a:avLst/>
            </a:prstGeom>
          </p:spPr>
          <p:txBody>
            <a:bodyPr wrap="square">
              <a:spAutoFit/>
            </a:bodyPr>
            <a:lstStyle/>
            <a:p>
              <a:pPr fontAlgn="base"/>
              <a:r>
                <a:rPr lang="en-US" sz="1400" dirty="0">
                  <a:solidFill>
                    <a:schemeClr val="bg1"/>
                  </a:solidFill>
                </a:rPr>
                <a:t> John F. Boynton</a:t>
              </a:r>
            </a:p>
          </p:txBody>
        </p:sp>
      </p:grpSp>
    </p:spTree>
    <p:extLst>
      <p:ext uri="{BB962C8B-B14F-4D97-AF65-F5344CB8AC3E}">
        <p14:creationId xmlns:p14="http://schemas.microsoft.com/office/powerpoint/2010/main" val="2557931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8E7420-F0C9-427F-AD96-E04B04D81952}"/>
              </a:ext>
            </a:extLst>
          </p:cNvPr>
          <p:cNvSpPr/>
          <p:nvPr/>
        </p:nvSpPr>
        <p:spPr>
          <a:xfrm>
            <a:off x="0" y="0"/>
            <a:ext cx="12192000" cy="6858000"/>
          </a:xfrm>
          <a:prstGeom prst="rect">
            <a:avLst/>
          </a:prstGeom>
          <a:solidFill>
            <a:schemeClr val="tx2">
              <a:lumMod val="50000"/>
            </a:schemeClr>
          </a:solidFill>
          <a:ln w="889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1"/>
            <a:ext cx="9144000" cy="646331"/>
          </a:xfrm>
          <a:prstGeom prst="rect">
            <a:avLst/>
          </a:prstGeom>
          <a:noFill/>
        </p:spPr>
        <p:txBody>
          <a:bodyPr wrap="square" rtlCol="0">
            <a:spAutoFit/>
          </a:bodyPr>
          <a:lstStyle/>
          <a:p>
            <a:endParaRPr lang="en-US" dirty="0">
              <a:solidFill>
                <a:srgbClr val="FFC000"/>
              </a:solidFill>
            </a:endParaRPr>
          </a:p>
          <a:p>
            <a:endParaRPr lang="en-US" dirty="0">
              <a:solidFill>
                <a:srgbClr val="FFC000"/>
              </a:solidFill>
            </a:endParaRPr>
          </a:p>
        </p:txBody>
      </p:sp>
      <p:sp>
        <p:nvSpPr>
          <p:cNvPr id="7" name="TextBox 6"/>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The Eight Witnesses</a:t>
            </a:r>
          </a:p>
        </p:txBody>
      </p:sp>
      <p:sp>
        <p:nvSpPr>
          <p:cNvPr id="8" name="Rectangle 7"/>
          <p:cNvSpPr/>
          <p:nvPr/>
        </p:nvSpPr>
        <p:spPr>
          <a:xfrm>
            <a:off x="1828800" y="914401"/>
            <a:ext cx="8458200" cy="5262979"/>
          </a:xfrm>
          <a:prstGeom prst="rect">
            <a:avLst/>
          </a:prstGeom>
        </p:spPr>
        <p:txBody>
          <a:bodyPr wrap="square">
            <a:spAutoFit/>
          </a:bodyPr>
          <a:lstStyle/>
          <a:p>
            <a:r>
              <a:rPr lang="en-US" sz="2400" i="1" dirty="0">
                <a:solidFill>
                  <a:schemeClr val="bg1"/>
                </a:solidFill>
              </a:rPr>
              <a:t>"Be it known unto all nations, kindreds, tongues, and people, unto whom this work shall come: </a:t>
            </a:r>
            <a:br>
              <a:rPr lang="en-US" sz="2400" i="1" dirty="0">
                <a:solidFill>
                  <a:schemeClr val="bg1"/>
                </a:solidFill>
              </a:rPr>
            </a:br>
            <a:r>
              <a:rPr lang="en-US" sz="2400" i="1" dirty="0">
                <a:solidFill>
                  <a:schemeClr val="bg1"/>
                </a:solidFill>
              </a:rPr>
              <a:t>That Joseph Smith, Jun., the translator of this work, has shown unto us the plates of which hath been spoken, which have the appearance of gold; and as many of the leaves as the said Smith has translated we did handle with our hands; and we also saw the engravings thereon, all of which has the appearance of ancient work, and of curious workmanship. And this we bear record with words of soberness, that the said Smith has shown unto us, for we have seen and hefted, and know of a surety that the said Smith has got the plates of which we have spoken. And we give our names unto the world, to witness unto the world that which we have seen. </a:t>
            </a:r>
            <a:br>
              <a:rPr lang="en-US" sz="2400" i="1" dirty="0">
                <a:solidFill>
                  <a:schemeClr val="bg1"/>
                </a:solidFill>
              </a:rPr>
            </a:br>
            <a:r>
              <a:rPr lang="en-US" sz="2400" i="1" dirty="0">
                <a:solidFill>
                  <a:schemeClr val="bg1"/>
                </a:solidFill>
              </a:rPr>
              <a:t>And we lie not, God bearing witness of it."  July 1829</a:t>
            </a:r>
            <a:endParaRPr lang="en-US" sz="2400" dirty="0">
              <a:solidFill>
                <a:schemeClr val="bg1"/>
              </a:solidFill>
            </a:endParaRPr>
          </a:p>
        </p:txBody>
      </p:sp>
    </p:spTree>
    <p:extLst>
      <p:ext uri="{BB962C8B-B14F-4D97-AF65-F5344CB8AC3E}">
        <p14:creationId xmlns:p14="http://schemas.microsoft.com/office/powerpoint/2010/main" val="3751317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372800B-AE33-4713-94AC-F5A22C35CB11}"/>
              </a:ext>
            </a:extLst>
          </p:cNvPr>
          <p:cNvSpPr/>
          <p:nvPr/>
        </p:nvSpPr>
        <p:spPr>
          <a:xfrm>
            <a:off x="0" y="0"/>
            <a:ext cx="12192000" cy="6858000"/>
          </a:xfrm>
          <a:prstGeom prst="rect">
            <a:avLst/>
          </a:prstGeom>
          <a:solidFill>
            <a:schemeClr val="tx2">
              <a:lumMod val="50000"/>
            </a:schemeClr>
          </a:solidFill>
          <a:ln w="889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1"/>
            <a:ext cx="9144000" cy="646331"/>
          </a:xfrm>
          <a:prstGeom prst="rect">
            <a:avLst/>
          </a:prstGeom>
          <a:noFill/>
        </p:spPr>
        <p:txBody>
          <a:bodyPr wrap="square" rtlCol="0">
            <a:spAutoFit/>
          </a:bodyPr>
          <a:lstStyle/>
          <a:p>
            <a:endParaRPr lang="en-US" dirty="0">
              <a:solidFill>
                <a:srgbClr val="FFC000"/>
              </a:solidFill>
            </a:endParaRPr>
          </a:p>
          <a:p>
            <a:endParaRPr lang="en-US" dirty="0">
              <a:solidFill>
                <a:srgbClr val="FFC000"/>
              </a:solidFill>
            </a:endParaRPr>
          </a:p>
        </p:txBody>
      </p:sp>
      <p:sp>
        <p:nvSpPr>
          <p:cNvPr id="7" name="TextBox 6"/>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The Eight Witnesses</a:t>
            </a:r>
          </a:p>
        </p:txBody>
      </p:sp>
      <p:grpSp>
        <p:nvGrpSpPr>
          <p:cNvPr id="22" name="Group 21"/>
          <p:cNvGrpSpPr/>
          <p:nvPr/>
        </p:nvGrpSpPr>
        <p:grpSpPr>
          <a:xfrm>
            <a:off x="7010400" y="838200"/>
            <a:ext cx="1828800" cy="2426732"/>
            <a:chOff x="6248400" y="914400"/>
            <a:chExt cx="1828800" cy="2426732"/>
          </a:xfrm>
        </p:grpSpPr>
        <p:pic>
          <p:nvPicPr>
            <p:cNvPr id="25602" name="Picture 2" descr="http://www.rickgrunder.com/ManuscriptsForSale/jwhitmer/jacwhitmer.jpg"/>
            <p:cNvPicPr>
              <a:picLocks noChangeAspect="1" noChangeArrowheads="1"/>
            </p:cNvPicPr>
            <p:nvPr/>
          </p:nvPicPr>
          <p:blipFill>
            <a:blip r:embed="rId2" cstate="print"/>
            <a:srcRect/>
            <a:stretch>
              <a:fillRect/>
            </a:stretch>
          </p:blipFill>
          <p:spPr bwMode="auto">
            <a:xfrm>
              <a:off x="6248400" y="914400"/>
              <a:ext cx="1625048" cy="2057400"/>
            </a:xfrm>
            <a:prstGeom prst="rect">
              <a:avLst/>
            </a:prstGeom>
            <a:noFill/>
          </p:spPr>
        </p:pic>
        <p:sp>
          <p:nvSpPr>
            <p:cNvPr id="9" name="Rectangle 8"/>
            <p:cNvSpPr/>
            <p:nvPr/>
          </p:nvSpPr>
          <p:spPr>
            <a:xfrm>
              <a:off x="6248400" y="2971800"/>
              <a:ext cx="1828800" cy="369332"/>
            </a:xfrm>
            <a:prstGeom prst="rect">
              <a:avLst/>
            </a:prstGeom>
          </p:spPr>
          <p:txBody>
            <a:bodyPr wrap="square">
              <a:spAutoFit/>
            </a:bodyPr>
            <a:lstStyle/>
            <a:p>
              <a:r>
                <a:rPr lang="en-US" dirty="0">
                  <a:solidFill>
                    <a:schemeClr val="bg1"/>
                  </a:solidFill>
                </a:rPr>
                <a:t>Jacob </a:t>
              </a:r>
              <a:r>
                <a:rPr lang="en-US" dirty="0" err="1">
                  <a:solidFill>
                    <a:schemeClr val="bg1"/>
                  </a:solidFill>
                </a:rPr>
                <a:t>Whitmer</a:t>
              </a:r>
              <a:endParaRPr lang="en-US" dirty="0">
                <a:solidFill>
                  <a:schemeClr val="bg1"/>
                </a:solidFill>
              </a:endParaRPr>
            </a:p>
          </p:txBody>
        </p:sp>
      </p:grpSp>
      <p:grpSp>
        <p:nvGrpSpPr>
          <p:cNvPr id="24" name="Group 23"/>
          <p:cNvGrpSpPr/>
          <p:nvPr/>
        </p:nvGrpSpPr>
        <p:grpSpPr>
          <a:xfrm>
            <a:off x="6096000" y="3581400"/>
            <a:ext cx="1524000" cy="2121932"/>
            <a:chOff x="4800600" y="3581400"/>
            <a:chExt cx="1524000" cy="2121932"/>
          </a:xfrm>
        </p:grpSpPr>
        <p:pic>
          <p:nvPicPr>
            <p:cNvPr id="25604" name="Picture 4" descr="John Whitmer"/>
            <p:cNvPicPr>
              <a:picLocks noChangeAspect="1" noChangeArrowheads="1"/>
            </p:cNvPicPr>
            <p:nvPr/>
          </p:nvPicPr>
          <p:blipFill>
            <a:blip r:embed="rId3" cstate="print"/>
            <a:srcRect/>
            <a:stretch>
              <a:fillRect/>
            </a:stretch>
          </p:blipFill>
          <p:spPr bwMode="auto">
            <a:xfrm>
              <a:off x="4876800" y="3581400"/>
              <a:ext cx="1333500" cy="1781176"/>
            </a:xfrm>
            <a:prstGeom prst="rect">
              <a:avLst/>
            </a:prstGeom>
            <a:noFill/>
          </p:spPr>
        </p:pic>
        <p:sp>
          <p:nvSpPr>
            <p:cNvPr id="10" name="Rectangle 9"/>
            <p:cNvSpPr/>
            <p:nvPr/>
          </p:nvSpPr>
          <p:spPr>
            <a:xfrm>
              <a:off x="4800600" y="5334000"/>
              <a:ext cx="1524000" cy="369332"/>
            </a:xfrm>
            <a:prstGeom prst="rect">
              <a:avLst/>
            </a:prstGeom>
          </p:spPr>
          <p:txBody>
            <a:bodyPr wrap="square">
              <a:spAutoFit/>
            </a:bodyPr>
            <a:lstStyle/>
            <a:p>
              <a:r>
                <a:rPr lang="en-US" dirty="0">
                  <a:solidFill>
                    <a:schemeClr val="bg1"/>
                  </a:solidFill>
                </a:rPr>
                <a:t>John </a:t>
              </a:r>
              <a:r>
                <a:rPr lang="en-US" dirty="0" err="1">
                  <a:solidFill>
                    <a:schemeClr val="bg1"/>
                  </a:solidFill>
                </a:rPr>
                <a:t>Whitmer</a:t>
              </a:r>
              <a:endParaRPr lang="en-US" dirty="0">
                <a:solidFill>
                  <a:schemeClr val="bg1"/>
                </a:solidFill>
              </a:endParaRPr>
            </a:p>
          </p:txBody>
        </p:sp>
      </p:grpSp>
      <p:grpSp>
        <p:nvGrpSpPr>
          <p:cNvPr id="25" name="Group 24"/>
          <p:cNvGrpSpPr/>
          <p:nvPr/>
        </p:nvGrpSpPr>
        <p:grpSpPr>
          <a:xfrm>
            <a:off x="8153400" y="3886200"/>
            <a:ext cx="1905000" cy="2426732"/>
            <a:chOff x="6629400" y="3886200"/>
            <a:chExt cx="1905000" cy="2426732"/>
          </a:xfrm>
        </p:grpSpPr>
        <p:pic>
          <p:nvPicPr>
            <p:cNvPr id="25606" name="Picture 6" descr="File:Hyrum Smith ca 1880-1920.png"/>
            <p:cNvPicPr>
              <a:picLocks noChangeAspect="1" noChangeArrowheads="1"/>
            </p:cNvPicPr>
            <p:nvPr/>
          </p:nvPicPr>
          <p:blipFill>
            <a:blip r:embed="rId4" cstate="print"/>
            <a:srcRect/>
            <a:stretch>
              <a:fillRect/>
            </a:stretch>
          </p:blipFill>
          <p:spPr bwMode="auto">
            <a:xfrm>
              <a:off x="6629400" y="3886200"/>
              <a:ext cx="1720234" cy="2057400"/>
            </a:xfrm>
            <a:prstGeom prst="rect">
              <a:avLst/>
            </a:prstGeom>
            <a:noFill/>
          </p:spPr>
        </p:pic>
        <p:sp>
          <p:nvSpPr>
            <p:cNvPr id="11" name="Rectangle 10"/>
            <p:cNvSpPr/>
            <p:nvPr/>
          </p:nvSpPr>
          <p:spPr>
            <a:xfrm>
              <a:off x="6629400" y="5943600"/>
              <a:ext cx="1905000" cy="369332"/>
            </a:xfrm>
            <a:prstGeom prst="rect">
              <a:avLst/>
            </a:prstGeom>
          </p:spPr>
          <p:txBody>
            <a:bodyPr wrap="square">
              <a:spAutoFit/>
            </a:bodyPr>
            <a:lstStyle/>
            <a:p>
              <a:r>
                <a:rPr lang="en-US" dirty="0">
                  <a:solidFill>
                    <a:schemeClr val="bg1"/>
                  </a:solidFill>
                </a:rPr>
                <a:t>Hyrum Smith</a:t>
              </a:r>
            </a:p>
          </p:txBody>
        </p:sp>
      </p:grpSp>
      <p:grpSp>
        <p:nvGrpSpPr>
          <p:cNvPr id="23" name="Group 22"/>
          <p:cNvGrpSpPr/>
          <p:nvPr/>
        </p:nvGrpSpPr>
        <p:grpSpPr>
          <a:xfrm>
            <a:off x="3429000" y="3276600"/>
            <a:ext cx="2362200" cy="2807732"/>
            <a:chOff x="1905000" y="3657600"/>
            <a:chExt cx="2362200" cy="2807732"/>
          </a:xfrm>
        </p:grpSpPr>
        <p:pic>
          <p:nvPicPr>
            <p:cNvPr id="25608" name="Picture 8" descr="File:Samuel H. Smith.jpg"/>
            <p:cNvPicPr>
              <a:picLocks noChangeAspect="1" noChangeArrowheads="1"/>
            </p:cNvPicPr>
            <p:nvPr/>
          </p:nvPicPr>
          <p:blipFill>
            <a:blip r:embed="rId5" cstate="print"/>
            <a:srcRect/>
            <a:stretch>
              <a:fillRect/>
            </a:stretch>
          </p:blipFill>
          <p:spPr bwMode="auto">
            <a:xfrm>
              <a:off x="1905000" y="3657600"/>
              <a:ext cx="2136502" cy="2438400"/>
            </a:xfrm>
            <a:prstGeom prst="rect">
              <a:avLst/>
            </a:prstGeom>
            <a:noFill/>
          </p:spPr>
        </p:pic>
        <p:sp>
          <p:nvSpPr>
            <p:cNvPr id="13" name="Rectangle 12"/>
            <p:cNvSpPr/>
            <p:nvPr/>
          </p:nvSpPr>
          <p:spPr>
            <a:xfrm>
              <a:off x="1905000" y="6096000"/>
              <a:ext cx="2362200" cy="369332"/>
            </a:xfrm>
            <a:prstGeom prst="rect">
              <a:avLst/>
            </a:prstGeom>
          </p:spPr>
          <p:txBody>
            <a:bodyPr wrap="square">
              <a:spAutoFit/>
            </a:bodyPr>
            <a:lstStyle/>
            <a:p>
              <a:r>
                <a:rPr lang="en-US" dirty="0">
                  <a:solidFill>
                    <a:schemeClr val="bg1"/>
                  </a:solidFill>
                </a:rPr>
                <a:t>Samuel H. Smith</a:t>
              </a:r>
            </a:p>
          </p:txBody>
        </p:sp>
      </p:grpSp>
      <p:grpSp>
        <p:nvGrpSpPr>
          <p:cNvPr id="21" name="Group 20"/>
          <p:cNvGrpSpPr/>
          <p:nvPr/>
        </p:nvGrpSpPr>
        <p:grpSpPr>
          <a:xfrm>
            <a:off x="2438400" y="914400"/>
            <a:ext cx="2362200" cy="2121932"/>
            <a:chOff x="2895600" y="1371600"/>
            <a:chExt cx="2362200" cy="2121932"/>
          </a:xfrm>
        </p:grpSpPr>
        <p:pic>
          <p:nvPicPr>
            <p:cNvPr id="25610" name="Picture 10" descr="http://rsc.byu.edu/sites/default/files/image001_22.gif"/>
            <p:cNvPicPr>
              <a:picLocks noChangeAspect="1" noChangeArrowheads="1"/>
            </p:cNvPicPr>
            <p:nvPr/>
          </p:nvPicPr>
          <p:blipFill>
            <a:blip r:embed="rId6" cstate="print"/>
            <a:srcRect/>
            <a:stretch>
              <a:fillRect/>
            </a:stretch>
          </p:blipFill>
          <p:spPr bwMode="auto">
            <a:xfrm>
              <a:off x="3124200" y="1371600"/>
              <a:ext cx="1412200" cy="1752600"/>
            </a:xfrm>
            <a:prstGeom prst="rect">
              <a:avLst/>
            </a:prstGeom>
            <a:noFill/>
          </p:spPr>
        </p:pic>
        <p:sp>
          <p:nvSpPr>
            <p:cNvPr id="15" name="Rectangle 14"/>
            <p:cNvSpPr/>
            <p:nvPr/>
          </p:nvSpPr>
          <p:spPr>
            <a:xfrm>
              <a:off x="2895600" y="3124200"/>
              <a:ext cx="2362200" cy="369332"/>
            </a:xfrm>
            <a:prstGeom prst="rect">
              <a:avLst/>
            </a:prstGeom>
          </p:spPr>
          <p:txBody>
            <a:bodyPr wrap="square">
              <a:spAutoFit/>
            </a:bodyPr>
            <a:lstStyle/>
            <a:p>
              <a:r>
                <a:rPr lang="en-US" dirty="0">
                  <a:solidFill>
                    <a:schemeClr val="bg1"/>
                  </a:solidFill>
                </a:rPr>
                <a:t>Joseph Smith, Sen.</a:t>
              </a:r>
            </a:p>
          </p:txBody>
        </p:sp>
      </p:grpSp>
      <p:sp>
        <p:nvSpPr>
          <p:cNvPr id="19" name="Rectangle 18"/>
          <p:cNvSpPr/>
          <p:nvPr/>
        </p:nvSpPr>
        <p:spPr>
          <a:xfrm>
            <a:off x="181805" y="6334779"/>
            <a:ext cx="7183089" cy="369332"/>
          </a:xfrm>
          <a:prstGeom prst="rect">
            <a:avLst/>
          </a:prstGeom>
        </p:spPr>
        <p:txBody>
          <a:bodyPr wrap="square">
            <a:spAutoFit/>
          </a:bodyPr>
          <a:lstStyle/>
          <a:p>
            <a:r>
              <a:rPr lang="en-US" dirty="0">
                <a:solidFill>
                  <a:schemeClr val="bg1"/>
                </a:solidFill>
              </a:rPr>
              <a:t>Missing: </a:t>
            </a:r>
            <a:r>
              <a:rPr lang="en-US" dirty="0" err="1">
                <a:solidFill>
                  <a:schemeClr val="bg1"/>
                </a:solidFill>
              </a:rPr>
              <a:t>Hirum</a:t>
            </a:r>
            <a:r>
              <a:rPr lang="en-US" dirty="0">
                <a:solidFill>
                  <a:schemeClr val="bg1"/>
                </a:solidFill>
              </a:rPr>
              <a:t> Page, Christian Whitmer, and Peter Whitmer</a:t>
            </a:r>
          </a:p>
        </p:txBody>
      </p:sp>
    </p:spTree>
    <p:extLst>
      <p:ext uri="{BB962C8B-B14F-4D97-AF65-F5344CB8AC3E}">
        <p14:creationId xmlns:p14="http://schemas.microsoft.com/office/powerpoint/2010/main" val="1736952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6FBB78-2949-41A4-A5F2-49765D01E79B}"/>
              </a:ext>
            </a:extLst>
          </p:cNvPr>
          <p:cNvSpPr/>
          <p:nvPr/>
        </p:nvSpPr>
        <p:spPr>
          <a:xfrm>
            <a:off x="0" y="0"/>
            <a:ext cx="12192000" cy="6858000"/>
          </a:xfrm>
          <a:prstGeom prst="rect">
            <a:avLst/>
          </a:prstGeom>
          <a:solidFill>
            <a:schemeClr val="tx2">
              <a:lumMod val="50000"/>
            </a:schemeClr>
          </a:solidFill>
          <a:ln w="889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1"/>
            <a:ext cx="9144000" cy="646331"/>
          </a:xfrm>
          <a:prstGeom prst="rect">
            <a:avLst/>
          </a:prstGeom>
          <a:noFill/>
        </p:spPr>
        <p:txBody>
          <a:bodyPr wrap="square" rtlCol="0">
            <a:spAutoFit/>
          </a:bodyPr>
          <a:lstStyle/>
          <a:p>
            <a:endParaRPr lang="en-US" dirty="0">
              <a:solidFill>
                <a:srgbClr val="FFC000"/>
              </a:solidFill>
            </a:endParaRPr>
          </a:p>
          <a:p>
            <a:endParaRPr lang="en-US" dirty="0">
              <a:solidFill>
                <a:srgbClr val="FFC000"/>
              </a:solidFill>
            </a:endParaRPr>
          </a:p>
        </p:txBody>
      </p:sp>
      <p:pic>
        <p:nvPicPr>
          <p:cNvPr id="4" name="Picture 4" descr="http://www.cesletter.com/debunking-fairmormon/img/witnesses/three-witnesses.png"/>
          <p:cNvPicPr>
            <a:picLocks noChangeAspect="1" noChangeArrowheads="1"/>
          </p:cNvPicPr>
          <p:nvPr/>
        </p:nvPicPr>
        <p:blipFill>
          <a:blip r:embed="rId2" cstate="print"/>
          <a:srcRect/>
          <a:stretch>
            <a:fillRect/>
          </a:stretch>
        </p:blipFill>
        <p:spPr bwMode="auto">
          <a:xfrm>
            <a:off x="1981201" y="1676401"/>
            <a:ext cx="8239125" cy="3895725"/>
          </a:xfrm>
          <a:prstGeom prst="rect">
            <a:avLst/>
          </a:prstGeom>
          <a:noFill/>
        </p:spPr>
      </p:pic>
      <p:sp>
        <p:nvSpPr>
          <p:cNvPr id="7" name="TextBox 6"/>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rPr>
              <a:t>The Three Witnesses</a:t>
            </a:r>
          </a:p>
        </p:txBody>
      </p:sp>
    </p:spTree>
    <p:extLst>
      <p:ext uri="{BB962C8B-B14F-4D97-AF65-F5344CB8AC3E}">
        <p14:creationId xmlns:p14="http://schemas.microsoft.com/office/powerpoint/2010/main" val="4022127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5254B-B173-4A41-87B7-5AE1DCC242DF}"/>
              </a:ext>
            </a:extLst>
          </p:cNvPr>
          <p:cNvSpPr/>
          <p:nvPr/>
        </p:nvSpPr>
        <p:spPr>
          <a:xfrm>
            <a:off x="0" y="0"/>
            <a:ext cx="12192000" cy="6858000"/>
          </a:xfrm>
          <a:prstGeom prst="rect">
            <a:avLst/>
          </a:prstGeom>
          <a:solidFill>
            <a:schemeClr val="tx2">
              <a:lumMod val="50000"/>
            </a:schemeClr>
          </a:solidFill>
          <a:ln w="889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1"/>
            <a:ext cx="9144000" cy="646331"/>
          </a:xfrm>
          <a:prstGeom prst="rect">
            <a:avLst/>
          </a:prstGeom>
          <a:noFill/>
        </p:spPr>
        <p:txBody>
          <a:bodyPr wrap="square" rtlCol="0">
            <a:spAutoFit/>
          </a:bodyPr>
          <a:lstStyle/>
          <a:p>
            <a:endParaRPr lang="en-US" dirty="0">
              <a:solidFill>
                <a:srgbClr val="FFC000"/>
              </a:solidFill>
            </a:endParaRPr>
          </a:p>
          <a:p>
            <a:endParaRPr lang="en-US" dirty="0">
              <a:solidFill>
                <a:srgbClr val="FFC000"/>
              </a:solidFill>
            </a:endParaRPr>
          </a:p>
        </p:txBody>
      </p:sp>
      <p:sp>
        <p:nvSpPr>
          <p:cNvPr id="8" name="Rectangle 7"/>
          <p:cNvSpPr/>
          <p:nvPr/>
        </p:nvSpPr>
        <p:spPr>
          <a:xfrm>
            <a:off x="496957" y="304801"/>
            <a:ext cx="7199243" cy="5539978"/>
          </a:xfrm>
          <a:prstGeom prst="rect">
            <a:avLst/>
          </a:prstGeom>
        </p:spPr>
        <p:txBody>
          <a:bodyPr wrap="square">
            <a:spAutoFit/>
          </a:bodyPr>
          <a:lstStyle/>
          <a:p>
            <a:pPr fontAlgn="base"/>
            <a:r>
              <a:rPr lang="en-US" dirty="0">
                <a:solidFill>
                  <a:schemeClr val="bg1"/>
                </a:solidFill>
              </a:rPr>
              <a:t>“The Book of Mormon and the Doctrine and Covenants are bound together as revelations from Israel’s God to gather and prepare His people for the second coming of the Lord. …</a:t>
            </a:r>
          </a:p>
          <a:p>
            <a:pPr fontAlgn="base"/>
            <a:r>
              <a:rPr lang="en-US" dirty="0">
                <a:solidFill>
                  <a:schemeClr val="bg1"/>
                </a:solidFill>
              </a:rPr>
              <a:t>“The Book of Mormon and the Doctrine and Covenants testify of each other. You cannot believe one and not the other. …</a:t>
            </a:r>
          </a:p>
          <a:p>
            <a:pPr fontAlgn="base"/>
            <a:endParaRPr lang="en-US" dirty="0">
              <a:solidFill>
                <a:schemeClr val="bg1"/>
              </a:solidFill>
            </a:endParaRPr>
          </a:p>
          <a:p>
            <a:pPr fontAlgn="base"/>
            <a:r>
              <a:rPr lang="en-US" dirty="0">
                <a:solidFill>
                  <a:schemeClr val="bg1"/>
                </a:solidFill>
              </a:rPr>
              <a:t>“The Doctrine and Covenants is the binding link between the Book of Mormon and the continuing work of the Restoration through the Prophet Joseph Smith and his successors. …</a:t>
            </a:r>
          </a:p>
          <a:p>
            <a:pPr fontAlgn="base"/>
            <a:endParaRPr lang="en-US" dirty="0">
              <a:solidFill>
                <a:schemeClr val="bg1"/>
              </a:solidFill>
            </a:endParaRPr>
          </a:p>
          <a:p>
            <a:pPr fontAlgn="base"/>
            <a:r>
              <a:rPr lang="en-US" dirty="0">
                <a:solidFill>
                  <a:schemeClr val="bg1"/>
                </a:solidFill>
              </a:rPr>
              <a:t>“The Book of Mormon brings men to Christ. The Doctrine and Covenants brings men to Christ’s kingdom, even The Church of Jesus Christ of Latter-day Saints, ‘the only true and living church upon the face of the whole earth’ [D&amp;C 1:30]. I know that.</a:t>
            </a:r>
          </a:p>
          <a:p>
            <a:pPr fontAlgn="base"/>
            <a:endParaRPr lang="en-US" dirty="0">
              <a:solidFill>
                <a:schemeClr val="bg1"/>
              </a:solidFill>
            </a:endParaRPr>
          </a:p>
          <a:p>
            <a:pPr fontAlgn="base"/>
            <a:r>
              <a:rPr lang="en-US" dirty="0">
                <a:solidFill>
                  <a:schemeClr val="bg1"/>
                </a:solidFill>
              </a:rPr>
              <a:t>“The Book of Mormon is the ‘keystone’ of our religion, and the Doctrine and Covenants is the capstone, with continuing latter-day revelation. The Lord has placed His stamp of approval on both the keystone and the capstone” </a:t>
            </a:r>
          </a:p>
          <a:p>
            <a:pPr fontAlgn="base"/>
            <a:r>
              <a:rPr lang="en-US" sz="1200" dirty="0">
                <a:solidFill>
                  <a:schemeClr val="bg1"/>
                </a:solidFill>
              </a:rPr>
              <a:t>Ezra Taft Benson</a:t>
            </a:r>
          </a:p>
        </p:txBody>
      </p:sp>
      <p:pic>
        <p:nvPicPr>
          <p:cNvPr id="7" name="Picture 6" descr="Ezra t benson.jpg"/>
          <p:cNvPicPr>
            <a:picLocks noChangeAspect="1"/>
          </p:cNvPicPr>
          <p:nvPr/>
        </p:nvPicPr>
        <p:blipFill>
          <a:blip r:embed="rId2" cstate="print"/>
          <a:stretch>
            <a:fillRect/>
          </a:stretch>
        </p:blipFill>
        <p:spPr>
          <a:xfrm>
            <a:off x="1802295" y="5370110"/>
            <a:ext cx="947928" cy="1341120"/>
          </a:xfrm>
          <a:prstGeom prst="rect">
            <a:avLst/>
          </a:prstGeom>
        </p:spPr>
      </p:pic>
      <p:pic>
        <p:nvPicPr>
          <p:cNvPr id="3074" name="Picture 2" descr="http://upload.wikimedia.org/wikipedia/commons/1/15/Latter-day_Saint_Scripture_Quadruple_Combination.jpg"/>
          <p:cNvPicPr>
            <a:picLocks noChangeAspect="1" noChangeArrowheads="1"/>
          </p:cNvPicPr>
          <p:nvPr/>
        </p:nvPicPr>
        <p:blipFill>
          <a:blip r:embed="rId3" cstate="print"/>
          <a:srcRect/>
          <a:stretch>
            <a:fillRect/>
          </a:stretch>
        </p:blipFill>
        <p:spPr bwMode="auto">
          <a:xfrm>
            <a:off x="8451875" y="304801"/>
            <a:ext cx="2007704" cy="3607494"/>
          </a:xfrm>
          <a:prstGeom prst="rect">
            <a:avLst/>
          </a:prstGeom>
          <a:noFill/>
        </p:spPr>
      </p:pic>
      <p:pic>
        <p:nvPicPr>
          <p:cNvPr id="3076" name="Picture 4" descr="http://t1.gstatic.com/images?q=tbn:ANd9GcQjE9LOeH_2cGoNZ4IPJKx9FoauFZiMlmPBTjQzPJnZuvr_a5Xs"/>
          <p:cNvPicPr>
            <a:picLocks noChangeAspect="1" noChangeArrowheads="1"/>
          </p:cNvPicPr>
          <p:nvPr/>
        </p:nvPicPr>
        <p:blipFill>
          <a:blip r:embed="rId4" cstate="print"/>
          <a:srcRect/>
          <a:stretch>
            <a:fillRect/>
          </a:stretch>
        </p:blipFill>
        <p:spPr bwMode="auto">
          <a:xfrm>
            <a:off x="7673565" y="4287349"/>
            <a:ext cx="1824930" cy="2423881"/>
          </a:xfrm>
          <a:prstGeom prst="rect">
            <a:avLst/>
          </a:prstGeom>
          <a:noFill/>
        </p:spPr>
      </p:pic>
    </p:spTree>
    <p:extLst>
      <p:ext uri="{BB962C8B-B14F-4D97-AF65-F5344CB8AC3E}">
        <p14:creationId xmlns:p14="http://schemas.microsoft.com/office/powerpoint/2010/main" val="255725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1000"/>
                                        <p:tgtEl>
                                          <p:spTgt spid="8">
                                            <p:txEl>
                                              <p:pRg st="3" end="3"/>
                                            </p:txEl>
                                          </p:spTgt>
                                        </p:tgtEl>
                                      </p:cBhvr>
                                    </p:animEffect>
                                    <p:anim calcmode="lin" valueType="num">
                                      <p:cBhvr>
                                        <p:cTn id="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5" end="5"/>
                                            </p:txEl>
                                          </p:spTgt>
                                        </p:tgtEl>
                                        <p:attrNameLst>
                                          <p:attrName>style.visibility</p:attrName>
                                        </p:attrNameLst>
                                      </p:cBhvr>
                                      <p:to>
                                        <p:strVal val="visible"/>
                                      </p:to>
                                    </p:set>
                                    <p:animEffect transition="in" filter="fade">
                                      <p:cBhvr>
                                        <p:cTn id="14" dur="1000"/>
                                        <p:tgtEl>
                                          <p:spTgt spid="8">
                                            <p:txEl>
                                              <p:pRg st="5" end="5"/>
                                            </p:txEl>
                                          </p:spTgt>
                                        </p:tgtEl>
                                      </p:cBhvr>
                                    </p:animEffect>
                                    <p:anim calcmode="lin" valueType="num">
                                      <p:cBhvr>
                                        <p:cTn id="1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animEffect transition="in" filter="fade">
                                      <p:cBhvr>
                                        <p:cTn id="21" dur="1000"/>
                                        <p:tgtEl>
                                          <p:spTgt spid="8">
                                            <p:txEl>
                                              <p:pRg st="7" end="7"/>
                                            </p:txEl>
                                          </p:spTgt>
                                        </p:tgtEl>
                                      </p:cBhvr>
                                    </p:animEffect>
                                    <p:anim calcmode="lin" valueType="num">
                                      <p:cBhvr>
                                        <p:cTn id="22"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7" end="7"/>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xEl>
                                              <p:pRg st="8" end="8"/>
                                            </p:txEl>
                                          </p:spTgt>
                                        </p:tgtEl>
                                        <p:attrNameLst>
                                          <p:attrName>style.visibility</p:attrName>
                                        </p:attrNameLst>
                                      </p:cBhvr>
                                      <p:to>
                                        <p:strVal val="visible"/>
                                      </p:to>
                                    </p:set>
                                    <p:animEffect transition="in" filter="fade">
                                      <p:cBhvr>
                                        <p:cTn id="26" dur="1000"/>
                                        <p:tgtEl>
                                          <p:spTgt spid="8">
                                            <p:txEl>
                                              <p:pRg st="8" end="8"/>
                                            </p:txEl>
                                          </p:spTgt>
                                        </p:tgtEl>
                                      </p:cBhvr>
                                    </p:animEffect>
                                    <p:anim calcmode="lin" valueType="num">
                                      <p:cBhvr>
                                        <p:cTn id="27"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8" end="8"/>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fade">
                                      <p:cBhvr>
                                        <p:cTn id="31" dur="1000"/>
                                        <p:tgtEl>
                                          <p:spTgt spid="3076"/>
                                        </p:tgtEl>
                                      </p:cBhvr>
                                    </p:animEffect>
                                    <p:anim calcmode="lin" valueType="num">
                                      <p:cBhvr>
                                        <p:cTn id="32" dur="1000" fill="hold"/>
                                        <p:tgtEl>
                                          <p:spTgt spid="3076"/>
                                        </p:tgtEl>
                                        <p:attrNameLst>
                                          <p:attrName>ppt_x</p:attrName>
                                        </p:attrNameLst>
                                      </p:cBhvr>
                                      <p:tavLst>
                                        <p:tav tm="0">
                                          <p:val>
                                            <p:strVal val="#ppt_x"/>
                                          </p:val>
                                        </p:tav>
                                        <p:tav tm="100000">
                                          <p:val>
                                            <p:strVal val="#ppt_x"/>
                                          </p:val>
                                        </p:tav>
                                      </p:tavLst>
                                    </p:anim>
                                    <p:anim calcmode="lin" valueType="num">
                                      <p:cBhvr>
                                        <p:cTn id="33" dur="1000" fill="hold"/>
                                        <p:tgtEl>
                                          <p:spTgt spid="307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790CAF-B33D-49B1-AF30-E4AF53109337}"/>
              </a:ext>
            </a:extLst>
          </p:cNvPr>
          <p:cNvSpPr/>
          <p:nvPr/>
        </p:nvSpPr>
        <p:spPr>
          <a:xfrm>
            <a:off x="0" y="0"/>
            <a:ext cx="12192000" cy="6858000"/>
          </a:xfrm>
          <a:prstGeom prst="rect">
            <a:avLst/>
          </a:prstGeom>
          <a:solidFill>
            <a:schemeClr val="tx2">
              <a:lumMod val="50000"/>
            </a:schemeClr>
          </a:solidFill>
          <a:ln w="889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19181" y="71921"/>
            <a:ext cx="11760485" cy="3970318"/>
          </a:xfrm>
          <a:prstGeom prst="rect">
            <a:avLst/>
          </a:prstGeom>
          <a:noFill/>
        </p:spPr>
        <p:txBody>
          <a:bodyPr wrap="square" rtlCol="0">
            <a:spAutoFit/>
          </a:bodyPr>
          <a:lstStyle/>
          <a:p>
            <a:r>
              <a:rPr lang="en-US" dirty="0">
                <a:solidFill>
                  <a:srgbClr val="FFC000"/>
                </a:solidFill>
              </a:rPr>
              <a:t>Sources:</a:t>
            </a:r>
          </a:p>
          <a:p>
            <a:endParaRPr lang="en-US" dirty="0">
              <a:solidFill>
                <a:schemeClr val="bg1"/>
              </a:solidFill>
            </a:endParaRPr>
          </a:p>
          <a:p>
            <a:r>
              <a:rPr lang="en-US" dirty="0">
                <a:solidFill>
                  <a:schemeClr val="bg1"/>
                </a:solidFill>
              </a:rPr>
              <a:t>Related Video:</a:t>
            </a:r>
          </a:p>
          <a:p>
            <a:r>
              <a:rPr lang="en-US" dirty="0">
                <a:solidFill>
                  <a:schemeClr val="bg1"/>
                </a:solidFill>
              </a:rPr>
              <a:t>Overview of Church History (10:34)</a:t>
            </a:r>
          </a:p>
          <a:p>
            <a:r>
              <a:rPr lang="en-US" dirty="0">
                <a:solidFill>
                  <a:schemeClr val="bg1"/>
                </a:solidFill>
              </a:rPr>
              <a:t>Why Study the Doctrine and Covenants? (2:34)</a:t>
            </a:r>
          </a:p>
          <a:p>
            <a:endParaRPr lang="en-US" dirty="0">
              <a:solidFill>
                <a:srgbClr val="FFC000"/>
              </a:solidFill>
            </a:endParaRPr>
          </a:p>
          <a:p>
            <a:endParaRPr lang="en-US" dirty="0">
              <a:solidFill>
                <a:srgbClr val="FFC000"/>
              </a:solidFill>
            </a:endParaRPr>
          </a:p>
          <a:p>
            <a:r>
              <a:rPr lang="en-US" dirty="0">
                <a:solidFill>
                  <a:schemeClr val="bg1"/>
                </a:solidFill>
              </a:rPr>
              <a:t>Joseph Smith (</a:t>
            </a:r>
            <a:r>
              <a:rPr lang="en-US" i="1" dirty="0">
                <a:solidFill>
                  <a:schemeClr val="bg1"/>
                </a:solidFill>
              </a:rPr>
              <a:t>Teachings of Presidents of the Church: Joseph Smith</a:t>
            </a:r>
            <a:r>
              <a:rPr lang="en-US" dirty="0">
                <a:solidFill>
                  <a:schemeClr val="bg1"/>
                </a:solidFill>
              </a:rPr>
              <a:t> [2007], 194).</a:t>
            </a:r>
          </a:p>
          <a:p>
            <a:endParaRPr lang="en-US" dirty="0">
              <a:solidFill>
                <a:schemeClr val="bg1"/>
              </a:solidFill>
            </a:endParaRPr>
          </a:p>
          <a:p>
            <a:r>
              <a:rPr lang="en-US" dirty="0">
                <a:solidFill>
                  <a:schemeClr val="bg1"/>
                </a:solidFill>
              </a:rPr>
              <a:t>Joseph Fielding Smith (</a:t>
            </a:r>
            <a:r>
              <a:rPr lang="en-US" i="1" dirty="0">
                <a:solidFill>
                  <a:schemeClr val="bg1"/>
                </a:solidFill>
              </a:rPr>
              <a:t>Doctrines of Salvation,</a:t>
            </a:r>
            <a:r>
              <a:rPr lang="en-US" dirty="0">
                <a:solidFill>
                  <a:schemeClr val="bg1"/>
                </a:solidFill>
              </a:rPr>
              <a:t> comp. Bruce R. McConkie, 3 vols. [1954–56], 3:199).</a:t>
            </a:r>
          </a:p>
          <a:p>
            <a:endParaRPr lang="en-US" dirty="0">
              <a:solidFill>
                <a:schemeClr val="bg1"/>
              </a:solidFill>
            </a:endParaRPr>
          </a:p>
          <a:p>
            <a:r>
              <a:rPr lang="en-US" dirty="0">
                <a:solidFill>
                  <a:schemeClr val="bg1"/>
                </a:solidFill>
              </a:rPr>
              <a:t>Ezra Taft Benson (“The Book of Mormon and the Doctrine and Covenants,”  </a:t>
            </a:r>
            <a:r>
              <a:rPr lang="en-US" i="1" dirty="0">
                <a:solidFill>
                  <a:schemeClr val="bg1"/>
                </a:solidFill>
              </a:rPr>
              <a:t>Ensign,</a:t>
            </a:r>
            <a:r>
              <a:rPr lang="en-US" dirty="0">
                <a:solidFill>
                  <a:schemeClr val="bg1"/>
                </a:solidFill>
              </a:rPr>
              <a:t> May 1987, 83).</a:t>
            </a:r>
            <a:endParaRPr lang="en-US" dirty="0">
              <a:solidFill>
                <a:srgbClr val="FFC000"/>
              </a:solidFill>
            </a:endParaRPr>
          </a:p>
          <a:p>
            <a:endParaRPr lang="en-US" dirty="0">
              <a:solidFill>
                <a:srgbClr val="FFC000"/>
              </a:solidFill>
            </a:endParaRPr>
          </a:p>
          <a:p>
            <a:endParaRPr lang="en-US" dirty="0">
              <a:solidFill>
                <a:srgbClr val="FFC000"/>
              </a:solidFill>
            </a:endParaRPr>
          </a:p>
        </p:txBody>
      </p:sp>
      <p:sp>
        <p:nvSpPr>
          <p:cNvPr id="7" name="Footer Placeholder 14">
            <a:extLst>
              <a:ext uri="{FF2B5EF4-FFF2-40B4-BE49-F238E27FC236}">
                <a16:creationId xmlns:a16="http://schemas.microsoft.com/office/drawing/2014/main" id="{79B0844D-3F52-4F90-976A-2E1223B6EE09}"/>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grpSp>
        <p:nvGrpSpPr>
          <p:cNvPr id="5" name="Group 4">
            <a:extLst>
              <a:ext uri="{FF2B5EF4-FFF2-40B4-BE49-F238E27FC236}">
                <a16:creationId xmlns:a16="http://schemas.microsoft.com/office/drawing/2014/main" id="{CD92FD81-4A5F-4C3C-807E-F044A772425D}"/>
              </a:ext>
            </a:extLst>
          </p:cNvPr>
          <p:cNvGrpSpPr/>
          <p:nvPr/>
        </p:nvGrpSpPr>
        <p:grpSpPr>
          <a:xfrm>
            <a:off x="4812238" y="560437"/>
            <a:ext cx="809456" cy="1047747"/>
            <a:chOff x="7543800" y="3810000"/>
            <a:chExt cx="1143000" cy="1447800"/>
          </a:xfrm>
        </p:grpSpPr>
        <p:sp>
          <p:nvSpPr>
            <p:cNvPr id="8" name="Trapezoid 7">
              <a:extLst>
                <a:ext uri="{FF2B5EF4-FFF2-40B4-BE49-F238E27FC236}">
                  <a16:creationId xmlns:a16="http://schemas.microsoft.com/office/drawing/2014/main" id="{7F4FD820-1EF6-4FE4-8F4A-3F88FBD8EBD3}"/>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79">
              <a:extLst>
                <a:ext uri="{FF2B5EF4-FFF2-40B4-BE49-F238E27FC236}">
                  <a16:creationId xmlns:a16="http://schemas.microsoft.com/office/drawing/2014/main" id="{065401EB-F50E-4055-BB45-C554021A2CA6}"/>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0">
              <a:extLst>
                <a:ext uri="{FF2B5EF4-FFF2-40B4-BE49-F238E27FC236}">
                  <a16:creationId xmlns:a16="http://schemas.microsoft.com/office/drawing/2014/main" id="{D4BC0ABE-308E-4930-9BAA-1E8F495CD9D1}"/>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81">
              <a:extLst>
                <a:ext uri="{FF2B5EF4-FFF2-40B4-BE49-F238E27FC236}">
                  <a16:creationId xmlns:a16="http://schemas.microsoft.com/office/drawing/2014/main" id="{3D005B16-7542-4A76-99CF-2066BBC43794}"/>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F840EF0-41CC-4B92-9668-75E1DD129DA5}"/>
                </a:ext>
              </a:extLst>
            </p:cNvPr>
            <p:cNvGrpSpPr/>
            <p:nvPr/>
          </p:nvGrpSpPr>
          <p:grpSpPr>
            <a:xfrm>
              <a:off x="7924800" y="3810000"/>
              <a:ext cx="645353" cy="610017"/>
              <a:chOff x="7924800" y="5867400"/>
              <a:chExt cx="645353" cy="610017"/>
            </a:xfrm>
          </p:grpSpPr>
          <p:grpSp>
            <p:nvGrpSpPr>
              <p:cNvPr id="20" name="Group 13">
                <a:extLst>
                  <a:ext uri="{FF2B5EF4-FFF2-40B4-BE49-F238E27FC236}">
                    <a16:creationId xmlns:a16="http://schemas.microsoft.com/office/drawing/2014/main" id="{C04BD0FA-EB47-4067-8BB7-ECADE0532D18}"/>
                  </a:ext>
                </a:extLst>
              </p:cNvPr>
              <p:cNvGrpSpPr/>
              <p:nvPr/>
            </p:nvGrpSpPr>
            <p:grpSpPr>
              <a:xfrm>
                <a:off x="7924800" y="5867400"/>
                <a:ext cx="645353" cy="610017"/>
                <a:chOff x="3037563" y="3121795"/>
                <a:chExt cx="1250371" cy="1224010"/>
              </a:xfrm>
            </p:grpSpPr>
            <p:sp>
              <p:nvSpPr>
                <p:cNvPr id="22" name="Oval 21">
                  <a:extLst>
                    <a:ext uri="{FF2B5EF4-FFF2-40B4-BE49-F238E27FC236}">
                      <a16:creationId xmlns:a16="http://schemas.microsoft.com/office/drawing/2014/main" id="{C4DAFA3C-C457-49C5-AC66-D00DBACAEAA4}"/>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CCEC8F-7F68-4116-A519-4494B718E30E}"/>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0810C3B-D208-4D6A-8AE8-B1EF23C83F04}"/>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259186C-8619-47B9-AD62-A8D475D4B834}"/>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77C30EF5-F929-4947-9112-20ED5B135A99}"/>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1E75041-AF43-462C-8832-62765764C4F1}"/>
                </a:ext>
              </a:extLst>
            </p:cNvPr>
            <p:cNvGrpSpPr/>
            <p:nvPr/>
          </p:nvGrpSpPr>
          <p:grpSpPr>
            <a:xfrm>
              <a:off x="7543800" y="4038600"/>
              <a:ext cx="403070" cy="381000"/>
              <a:chOff x="7924800" y="5867400"/>
              <a:chExt cx="645353" cy="610017"/>
            </a:xfrm>
          </p:grpSpPr>
          <p:grpSp>
            <p:nvGrpSpPr>
              <p:cNvPr id="14" name="Group 13">
                <a:extLst>
                  <a:ext uri="{FF2B5EF4-FFF2-40B4-BE49-F238E27FC236}">
                    <a16:creationId xmlns:a16="http://schemas.microsoft.com/office/drawing/2014/main" id="{E003D532-7F57-4BF4-9D62-DBDDE6868399}"/>
                  </a:ext>
                </a:extLst>
              </p:cNvPr>
              <p:cNvGrpSpPr/>
              <p:nvPr/>
            </p:nvGrpSpPr>
            <p:grpSpPr>
              <a:xfrm>
                <a:off x="7924800" y="5867400"/>
                <a:ext cx="645353" cy="610017"/>
                <a:chOff x="3037563" y="3121795"/>
                <a:chExt cx="1250371" cy="1224010"/>
              </a:xfrm>
            </p:grpSpPr>
            <p:sp>
              <p:nvSpPr>
                <p:cNvPr id="16" name="Oval 15">
                  <a:extLst>
                    <a:ext uri="{FF2B5EF4-FFF2-40B4-BE49-F238E27FC236}">
                      <a16:creationId xmlns:a16="http://schemas.microsoft.com/office/drawing/2014/main" id="{D2A3D9E5-9F5F-4091-A9DC-6EE14D6EBEB3}"/>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29358C4-1584-450E-AE91-F62898ADEE78}"/>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637F1A0-51B2-4172-AA08-6545A6DF7888}"/>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E3843DD-8152-4496-895E-0C61D088D40A}"/>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424EB6EF-AE02-40CF-9004-31AF6011A594}"/>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241235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4.bp.blogspot.com/-TxH0RZK9GSQ/U0lzABQgDPI/AAAAAAAAB5k/R3-S7qI4wLM/s1600/RS+Les+9.jpg"/>
          <p:cNvPicPr>
            <a:picLocks noChangeAspect="1" noChangeArrowheads="1"/>
          </p:cNvPicPr>
          <p:nvPr/>
        </p:nvPicPr>
        <p:blipFill>
          <a:blip r:embed="rId2" cstate="print"/>
          <a:srcRect/>
          <a:stretch>
            <a:fillRect/>
          </a:stretch>
        </p:blipFill>
        <p:spPr bwMode="auto">
          <a:xfrm>
            <a:off x="1676401" y="381000"/>
            <a:ext cx="4289679" cy="5486400"/>
          </a:xfrm>
          <a:prstGeom prst="rect">
            <a:avLst/>
          </a:prstGeom>
          <a:noFill/>
        </p:spPr>
      </p:pic>
      <p:sp>
        <p:nvSpPr>
          <p:cNvPr id="4" name="Rectangle 3"/>
          <p:cNvSpPr/>
          <p:nvPr/>
        </p:nvSpPr>
        <p:spPr>
          <a:xfrm>
            <a:off x="6096000" y="228601"/>
            <a:ext cx="4572000" cy="6186309"/>
          </a:xfrm>
          <a:prstGeom prst="rect">
            <a:avLst/>
          </a:prstGeom>
          <a:ln>
            <a:solidFill>
              <a:schemeClr val="tx1"/>
            </a:solidFill>
          </a:ln>
        </p:spPr>
        <p:txBody>
          <a:bodyPr>
            <a:spAutoFit/>
          </a:bodyPr>
          <a:lstStyle/>
          <a:p>
            <a:pPr fontAlgn="base"/>
            <a:r>
              <a:rPr lang="en-US" sz="1200" b="1" dirty="0"/>
              <a:t>From revelation to publication: Different editions of the Doctrine and Covenants</a:t>
            </a:r>
          </a:p>
          <a:p>
            <a:pPr fontAlgn="base"/>
            <a:r>
              <a:rPr lang="en-US" sz="1200" dirty="0"/>
              <a:t>In November 1831 the Prophet Joseph Smith met with elders in Hiram, Ohio. The group decided to compile and publish some of the revelations that the Prophet had received. They selected 65 revelations and titled the compilation the Book of Commandments. By the summer of 1833 most of the compilations had been printed, but a mob destroyed nearly all of the copies. As a result, very few copies exist today. Another edition was approved and published in 1835. This edition contained the Lectures on Faith (see the introduction to the Doctrine and Covenants) and 103 revelations. This edition, therefore, was the first with the title Doctrine (the lectures) and Covenants (the revelations). (See </a:t>
            </a:r>
            <a:r>
              <a:rPr lang="en-US" sz="1200" i="1" dirty="0"/>
              <a:t>History of the Church,</a:t>
            </a:r>
            <a:r>
              <a:rPr lang="en-US" sz="1200" dirty="0"/>
              <a:t> 2:243–251.)</a:t>
            </a:r>
          </a:p>
          <a:p>
            <a:pPr fontAlgn="base"/>
            <a:r>
              <a:rPr lang="en-US" sz="1200" dirty="0"/>
              <a:t>A few more editions (each adding new revelations or making slight improvements to the organization) were printed periodically until 1981, when the Church published a new edition of the triple combination, in English, with expanded footnotes and cross-references and a new index. At that time, the Prophet Joseph Smith’s 1836 vision of the celestial kingdom and President Joseph F. Smith’s 1918 vision of the redemption of the dead, both canonized by the Church in 1976 and originally added to the Pearl of Great Price, were added to the Doctrine and Covenants as sections 137 and 138. The 1981 edition has 138 sections and two official declarations: the Manifesto, issued in 1890 by President </a:t>
            </a:r>
            <a:r>
              <a:rPr lang="en-US" sz="1200" dirty="0" err="1"/>
              <a:t>Wilford</a:t>
            </a:r>
            <a:r>
              <a:rPr lang="en-US" sz="1200" dirty="0"/>
              <a:t> Woodruff, and the declaration on priesthood, issued in 1978 by President Spencer W. Kimball. On March 1, 2013, the First Presidency announced a new edition of the English scriptures. Most of the adjustments that were made in this edition are in the study helps or the headings of the Doctrine and Covenants or entail minor spelling corrections to the text. (For more detailed information about the different editions, see the Revelations Correspondence Chart in “Corresponding Section Numbers in Editions of the Doctrine and Covenants, ”JosephSmithPapers.org/reference/library .)</a:t>
            </a:r>
          </a:p>
        </p:txBody>
      </p:sp>
    </p:spTree>
    <p:extLst>
      <p:ext uri="{BB962C8B-B14F-4D97-AF65-F5344CB8AC3E}">
        <p14:creationId xmlns:p14="http://schemas.microsoft.com/office/powerpoint/2010/main" val="564955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62F05D-E813-475B-A6EC-092B21A7F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7316" y="6447472"/>
            <a:ext cx="3048000" cy="369332"/>
          </a:xfrm>
          <a:prstGeom prst="rect">
            <a:avLst/>
          </a:prstGeom>
          <a:noFill/>
        </p:spPr>
        <p:txBody>
          <a:bodyPr wrap="square" rtlCol="0">
            <a:spAutoFit/>
          </a:bodyPr>
          <a:lstStyle/>
          <a:p>
            <a:r>
              <a:rPr lang="en-US" dirty="0">
                <a:solidFill>
                  <a:schemeClr val="bg2"/>
                </a:solidFill>
              </a:rPr>
              <a:t>Mark 3:13-14</a:t>
            </a:r>
          </a:p>
        </p:txBody>
      </p:sp>
      <p:sp>
        <p:nvSpPr>
          <p:cNvPr id="6" name="TextBox 5"/>
          <p:cNvSpPr txBox="1"/>
          <p:nvPr/>
        </p:nvSpPr>
        <p:spPr>
          <a:xfrm>
            <a:off x="1524000" y="152400"/>
            <a:ext cx="9144000" cy="523220"/>
          </a:xfrm>
          <a:prstGeom prst="rect">
            <a:avLst/>
          </a:prstGeom>
          <a:noFill/>
        </p:spPr>
        <p:txBody>
          <a:bodyPr wrap="square" rtlCol="0">
            <a:spAutoFit/>
          </a:bodyPr>
          <a:lstStyle/>
          <a:p>
            <a:pPr algn="ctr"/>
            <a:r>
              <a:rPr lang="en-US" sz="2800" dirty="0">
                <a:solidFill>
                  <a:schemeClr val="bg2"/>
                </a:solidFill>
                <a:latin typeface="Algerian" pitchFamily="82" charset="0"/>
              </a:rPr>
              <a:t>Apostles and prophets</a:t>
            </a:r>
          </a:p>
        </p:txBody>
      </p:sp>
      <p:sp>
        <p:nvSpPr>
          <p:cNvPr id="18" name="Rectangle 17"/>
          <p:cNvSpPr/>
          <p:nvPr/>
        </p:nvSpPr>
        <p:spPr>
          <a:xfrm>
            <a:off x="7242313" y="1255643"/>
            <a:ext cx="3581400" cy="1754326"/>
          </a:xfrm>
          <a:prstGeom prst="rect">
            <a:avLst/>
          </a:prstGeom>
        </p:spPr>
        <p:txBody>
          <a:bodyPr wrap="square">
            <a:spAutoFit/>
          </a:bodyPr>
          <a:lstStyle/>
          <a:p>
            <a:pPr fontAlgn="base"/>
            <a:r>
              <a:rPr lang="en-US" dirty="0">
                <a:solidFill>
                  <a:schemeClr val="bg2"/>
                </a:solidFill>
              </a:rPr>
              <a:t>“And he </a:t>
            </a:r>
            <a:r>
              <a:rPr lang="en-US" dirty="0" err="1">
                <a:solidFill>
                  <a:schemeClr val="bg2"/>
                </a:solidFill>
              </a:rPr>
              <a:t>goeth</a:t>
            </a:r>
            <a:r>
              <a:rPr lang="en-US" dirty="0">
                <a:solidFill>
                  <a:schemeClr val="bg2"/>
                </a:solidFill>
              </a:rPr>
              <a:t> up into a mountain, and </a:t>
            </a:r>
            <a:r>
              <a:rPr lang="en-US" dirty="0" err="1">
                <a:solidFill>
                  <a:schemeClr val="bg2"/>
                </a:solidFill>
              </a:rPr>
              <a:t>calleth</a:t>
            </a:r>
            <a:r>
              <a:rPr lang="en-US" dirty="0">
                <a:solidFill>
                  <a:schemeClr val="bg2"/>
                </a:solidFill>
              </a:rPr>
              <a:t> </a:t>
            </a:r>
            <a:r>
              <a:rPr lang="en-US" i="1" dirty="0">
                <a:solidFill>
                  <a:schemeClr val="bg2"/>
                </a:solidFill>
              </a:rPr>
              <a:t>unto him</a:t>
            </a:r>
            <a:r>
              <a:rPr lang="en-US" dirty="0">
                <a:solidFill>
                  <a:schemeClr val="bg2"/>
                </a:solidFill>
              </a:rPr>
              <a:t> whom he would: and they came unto him.</a:t>
            </a:r>
          </a:p>
          <a:p>
            <a:pPr fontAlgn="base"/>
            <a:r>
              <a:rPr lang="en-US" dirty="0">
                <a:solidFill>
                  <a:schemeClr val="bg2"/>
                </a:solidFill>
              </a:rPr>
              <a:t>And he ordained twelve, that they should be with him, and that he might send them forth to preach,”</a:t>
            </a:r>
          </a:p>
        </p:txBody>
      </p:sp>
      <p:sp>
        <p:nvSpPr>
          <p:cNvPr id="19" name="Rectangle 18"/>
          <p:cNvSpPr/>
          <p:nvPr/>
        </p:nvSpPr>
        <p:spPr>
          <a:xfrm>
            <a:off x="6477000" y="4038601"/>
            <a:ext cx="3581400" cy="2246769"/>
          </a:xfrm>
          <a:prstGeom prst="rect">
            <a:avLst/>
          </a:prstGeom>
        </p:spPr>
        <p:txBody>
          <a:bodyPr wrap="square">
            <a:spAutoFit/>
          </a:bodyPr>
          <a:lstStyle/>
          <a:p>
            <a:pPr algn="ctr"/>
            <a:r>
              <a:rPr lang="en-US" sz="2800" b="1" i="1" dirty="0">
                <a:solidFill>
                  <a:srgbClr val="FFFF00"/>
                </a:solidFill>
              </a:rPr>
              <a:t>Priesthood authority is necessary to receive the ordinances and covenants of salvation.</a:t>
            </a:r>
            <a:endParaRPr lang="en-US" sz="2800" dirty="0">
              <a:solidFill>
                <a:srgbClr val="FFFF00"/>
              </a:solidFill>
            </a:endParaRPr>
          </a:p>
        </p:txBody>
      </p:sp>
      <p:sp>
        <p:nvSpPr>
          <p:cNvPr id="20" name="TextBox 19"/>
          <p:cNvSpPr txBox="1"/>
          <p:nvPr/>
        </p:nvSpPr>
        <p:spPr>
          <a:xfrm>
            <a:off x="2514600" y="4724400"/>
            <a:ext cx="3048000" cy="1477328"/>
          </a:xfrm>
          <a:prstGeom prst="rect">
            <a:avLst/>
          </a:prstGeom>
          <a:noFill/>
        </p:spPr>
        <p:txBody>
          <a:bodyPr wrap="square" rtlCol="0">
            <a:spAutoFit/>
          </a:bodyPr>
          <a:lstStyle/>
          <a:p>
            <a:pPr algn="ctr"/>
            <a:r>
              <a:rPr lang="en-US" dirty="0">
                <a:solidFill>
                  <a:schemeClr val="bg2"/>
                </a:solidFill>
              </a:rPr>
              <a:t>Jesus Christ gave His Apostles the authority to direct the Church and act in God’s name for the salvation of His children.</a:t>
            </a:r>
          </a:p>
        </p:txBody>
      </p:sp>
      <p:pic>
        <p:nvPicPr>
          <p:cNvPr id="3" name="Picture 2">
            <a:extLst>
              <a:ext uri="{FF2B5EF4-FFF2-40B4-BE49-F238E27FC236}">
                <a16:creationId xmlns:a16="http://schemas.microsoft.com/office/drawing/2014/main" id="{EAEEA22D-F3E6-4B05-BC2A-893A95AB5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53" y="962560"/>
            <a:ext cx="5654472" cy="3003153"/>
          </a:xfrm>
          <a:prstGeom prst="rect">
            <a:avLst/>
          </a:prstGeom>
        </p:spPr>
      </p:pic>
    </p:spTree>
    <p:extLst>
      <p:ext uri="{BB962C8B-B14F-4D97-AF65-F5344CB8AC3E}">
        <p14:creationId xmlns:p14="http://schemas.microsoft.com/office/powerpoint/2010/main" val="263843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2A7DE8-C689-4F2F-B0B1-0476C427B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1676400" y="228600"/>
            <a:ext cx="4572000" cy="4278094"/>
          </a:xfrm>
          <a:prstGeom prst="rect">
            <a:avLst/>
          </a:prstGeom>
        </p:spPr>
        <p:txBody>
          <a:bodyPr>
            <a:spAutoFit/>
          </a:bodyPr>
          <a:lstStyle/>
          <a:p>
            <a:pPr fontAlgn="base"/>
            <a:r>
              <a:rPr lang="en-US" sz="2000" dirty="0">
                <a:solidFill>
                  <a:schemeClr val="bg2"/>
                </a:solidFill>
              </a:rPr>
              <a:t>“The truths and doctrine we have received have come and will continue to come by divine revelation. </a:t>
            </a:r>
          </a:p>
          <a:p>
            <a:pPr fontAlgn="base"/>
            <a:endParaRPr lang="en-US" sz="2000" dirty="0">
              <a:solidFill>
                <a:schemeClr val="bg2"/>
              </a:solidFill>
            </a:endParaRPr>
          </a:p>
          <a:p>
            <a:pPr fontAlgn="base"/>
            <a:r>
              <a:rPr lang="en-US" sz="2000" dirty="0">
                <a:solidFill>
                  <a:schemeClr val="bg2"/>
                </a:solidFill>
              </a:rPr>
              <a:t>In some faith traditions … doctrinal matters may become a contest of opinions. … </a:t>
            </a:r>
          </a:p>
          <a:p>
            <a:pPr fontAlgn="base"/>
            <a:endParaRPr lang="en-US" sz="2000" dirty="0">
              <a:solidFill>
                <a:schemeClr val="bg2"/>
              </a:solidFill>
            </a:endParaRPr>
          </a:p>
          <a:p>
            <a:pPr fontAlgn="base"/>
            <a:r>
              <a:rPr lang="en-US" sz="2000" dirty="0">
                <a:solidFill>
                  <a:schemeClr val="bg2"/>
                </a:solidFill>
              </a:rPr>
              <a:t>But in the Church today, just as anciently, establishing the doctrine of Christ or correcting doctrinal deviations is a matter of divine revelation to those the Lord endows with apostolic authority” </a:t>
            </a:r>
          </a:p>
          <a:p>
            <a:pPr fontAlgn="base"/>
            <a:r>
              <a:rPr lang="en-US" sz="1200" dirty="0">
                <a:solidFill>
                  <a:schemeClr val="bg2"/>
                </a:solidFill>
              </a:rPr>
              <a:t>Elder D. Todd </a:t>
            </a:r>
            <a:r>
              <a:rPr lang="en-US" sz="1200" dirty="0" err="1">
                <a:solidFill>
                  <a:schemeClr val="bg2"/>
                </a:solidFill>
              </a:rPr>
              <a:t>Christofferson</a:t>
            </a:r>
            <a:r>
              <a:rPr lang="en-US" sz="1200" dirty="0">
                <a:solidFill>
                  <a:schemeClr val="bg2"/>
                </a:solidFill>
              </a:rPr>
              <a:t> </a:t>
            </a:r>
          </a:p>
        </p:txBody>
      </p:sp>
      <p:pic>
        <p:nvPicPr>
          <p:cNvPr id="21506" name="Picture 2" descr="Elder D. Todd Christofferson"/>
          <p:cNvPicPr>
            <a:picLocks noChangeAspect="1" noChangeArrowheads="1"/>
          </p:cNvPicPr>
          <p:nvPr/>
        </p:nvPicPr>
        <p:blipFill>
          <a:blip r:embed="rId3" cstate="print"/>
          <a:srcRect/>
          <a:stretch>
            <a:fillRect/>
          </a:stretch>
        </p:blipFill>
        <p:spPr bwMode="auto">
          <a:xfrm>
            <a:off x="1676400" y="4572000"/>
            <a:ext cx="1066800" cy="1428750"/>
          </a:xfrm>
          <a:prstGeom prst="rect">
            <a:avLst/>
          </a:prstGeom>
          <a:noFill/>
        </p:spPr>
      </p:pic>
      <p:sp>
        <p:nvSpPr>
          <p:cNvPr id="21" name="Rectangle 20"/>
          <p:cNvSpPr/>
          <p:nvPr/>
        </p:nvSpPr>
        <p:spPr>
          <a:xfrm>
            <a:off x="3124200" y="5181600"/>
            <a:ext cx="3429000" cy="923330"/>
          </a:xfrm>
          <a:prstGeom prst="rect">
            <a:avLst/>
          </a:prstGeom>
        </p:spPr>
        <p:txBody>
          <a:bodyPr wrap="square">
            <a:spAutoFit/>
          </a:bodyPr>
          <a:lstStyle/>
          <a:p>
            <a:pPr algn="ctr"/>
            <a:r>
              <a:rPr lang="en-US" b="1" i="1" dirty="0">
                <a:solidFill>
                  <a:srgbClr val="FFFF00"/>
                </a:solidFill>
              </a:rPr>
              <a:t>The apostles and prophets establish correct doctrine through divine revelation.</a:t>
            </a:r>
            <a:endParaRPr lang="en-US" dirty="0">
              <a:solidFill>
                <a:srgbClr val="FFFF00"/>
              </a:solidFill>
            </a:endParaRPr>
          </a:p>
        </p:txBody>
      </p:sp>
      <p:pic>
        <p:nvPicPr>
          <p:cNvPr id="3" name="Picture 2">
            <a:extLst>
              <a:ext uri="{FF2B5EF4-FFF2-40B4-BE49-F238E27FC236}">
                <a16:creationId xmlns:a16="http://schemas.microsoft.com/office/drawing/2014/main" id="{48916F0D-5A62-4ED1-AFC2-9DDBA8FA95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4174" y="150477"/>
            <a:ext cx="2743200" cy="1981200"/>
          </a:xfrm>
          <a:prstGeom prst="rect">
            <a:avLst/>
          </a:prstGeom>
        </p:spPr>
      </p:pic>
      <p:pic>
        <p:nvPicPr>
          <p:cNvPr id="6" name="Picture 5">
            <a:extLst>
              <a:ext uri="{FF2B5EF4-FFF2-40B4-BE49-F238E27FC236}">
                <a16:creationId xmlns:a16="http://schemas.microsoft.com/office/drawing/2014/main" id="{F5944AC0-2DC0-4AEA-BD42-3C0B7E05A8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8626" y="2469130"/>
            <a:ext cx="1676400" cy="1676400"/>
          </a:xfrm>
          <a:prstGeom prst="rect">
            <a:avLst/>
          </a:prstGeom>
        </p:spPr>
      </p:pic>
      <p:pic>
        <p:nvPicPr>
          <p:cNvPr id="10" name="Picture 9">
            <a:extLst>
              <a:ext uri="{FF2B5EF4-FFF2-40B4-BE49-F238E27FC236}">
                <a16:creationId xmlns:a16="http://schemas.microsoft.com/office/drawing/2014/main" id="{AE83455E-EA9C-4D2F-ACC1-496CB8E8A5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4725" y="4643687"/>
            <a:ext cx="3371850" cy="1752600"/>
          </a:xfrm>
          <a:prstGeom prst="rect">
            <a:avLst/>
          </a:prstGeom>
        </p:spPr>
      </p:pic>
    </p:spTree>
    <p:extLst>
      <p:ext uri="{BB962C8B-B14F-4D97-AF65-F5344CB8AC3E}">
        <p14:creationId xmlns:p14="http://schemas.microsoft.com/office/powerpoint/2010/main" val="384207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5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6F503EB2-E691-4D78-92B1-E1EB77263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1524000" y="152400"/>
            <a:ext cx="9144000" cy="523220"/>
          </a:xfrm>
          <a:prstGeom prst="rect">
            <a:avLst/>
          </a:prstGeom>
          <a:noFill/>
        </p:spPr>
        <p:txBody>
          <a:bodyPr wrap="square" rtlCol="0">
            <a:spAutoFit/>
          </a:bodyPr>
          <a:lstStyle/>
          <a:p>
            <a:pPr algn="ctr"/>
            <a:r>
              <a:rPr lang="en-US" sz="2800" dirty="0">
                <a:solidFill>
                  <a:schemeClr val="bg2"/>
                </a:solidFill>
                <a:latin typeface="Algerian" pitchFamily="82" charset="0"/>
              </a:rPr>
              <a:t>Basic Doctrine</a:t>
            </a:r>
          </a:p>
        </p:txBody>
      </p:sp>
      <p:grpSp>
        <p:nvGrpSpPr>
          <p:cNvPr id="11" name="Group 10"/>
          <p:cNvGrpSpPr/>
          <p:nvPr/>
        </p:nvGrpSpPr>
        <p:grpSpPr>
          <a:xfrm>
            <a:off x="1752601" y="304800"/>
            <a:ext cx="1924207" cy="2000310"/>
            <a:chOff x="1524000" y="762000"/>
            <a:chExt cx="1924207" cy="2000310"/>
          </a:xfrm>
        </p:grpSpPr>
        <p:sp>
          <p:nvSpPr>
            <p:cNvPr id="7" name="Rectangle 6"/>
            <p:cNvSpPr/>
            <p:nvPr/>
          </p:nvSpPr>
          <p:spPr>
            <a:xfrm>
              <a:off x="1828800" y="2362200"/>
              <a:ext cx="1219200" cy="400110"/>
            </a:xfrm>
            <a:prstGeom prst="rect">
              <a:avLst/>
            </a:prstGeom>
          </p:spPr>
          <p:txBody>
            <a:bodyPr wrap="square">
              <a:spAutoFit/>
            </a:bodyPr>
            <a:lstStyle/>
            <a:p>
              <a:pPr fontAlgn="base"/>
              <a:r>
                <a:rPr lang="en-US" sz="2000" dirty="0">
                  <a:solidFill>
                    <a:schemeClr val="bg2"/>
                  </a:solidFill>
                </a:rPr>
                <a:t>Godhead</a:t>
              </a:r>
              <a:endParaRPr lang="en-US" sz="1200" dirty="0">
                <a:solidFill>
                  <a:schemeClr val="bg2"/>
                </a:solidFill>
              </a:endParaRPr>
            </a:p>
          </p:txBody>
        </p:sp>
        <p:pic>
          <p:nvPicPr>
            <p:cNvPr id="22530" name="Picture 2" descr="http://1.bp.blogspot.com/-Yy1kIO6GSs4/UIri8zM6YoI/AAAAAAAAAPI/qKGiURC8fU4/s1600/godhead.jpg"/>
            <p:cNvPicPr>
              <a:picLocks noChangeAspect="1" noChangeArrowheads="1"/>
            </p:cNvPicPr>
            <p:nvPr/>
          </p:nvPicPr>
          <p:blipFill>
            <a:blip r:embed="rId3" cstate="print"/>
            <a:srcRect/>
            <a:stretch>
              <a:fillRect/>
            </a:stretch>
          </p:blipFill>
          <p:spPr bwMode="auto">
            <a:xfrm>
              <a:off x="1524000" y="762000"/>
              <a:ext cx="1924207" cy="1600200"/>
            </a:xfrm>
            <a:prstGeom prst="rect">
              <a:avLst/>
            </a:prstGeom>
            <a:noFill/>
          </p:spPr>
        </p:pic>
      </p:grpSp>
      <p:grpSp>
        <p:nvGrpSpPr>
          <p:cNvPr id="14" name="Group 13"/>
          <p:cNvGrpSpPr/>
          <p:nvPr/>
        </p:nvGrpSpPr>
        <p:grpSpPr>
          <a:xfrm>
            <a:off x="4038600" y="838200"/>
            <a:ext cx="1219200" cy="2460486"/>
            <a:chOff x="2819400" y="838200"/>
            <a:chExt cx="1219200" cy="2460486"/>
          </a:xfrm>
        </p:grpSpPr>
        <p:pic>
          <p:nvPicPr>
            <p:cNvPr id="22532" name="Picture 4" descr="http://3.bp.blogspot.com/-kRES2QWskBs/UeAmJHfGG2I/AAAAAAAAAL4/0A0fcwOiyds/s1600/jcladder.jpg"/>
            <p:cNvPicPr>
              <a:picLocks noChangeAspect="1" noChangeArrowheads="1"/>
            </p:cNvPicPr>
            <p:nvPr/>
          </p:nvPicPr>
          <p:blipFill>
            <a:blip r:embed="rId4" cstate="print"/>
            <a:srcRect l="5797" t="1942" r="1449" b="4854"/>
            <a:stretch>
              <a:fillRect/>
            </a:stretch>
          </p:blipFill>
          <p:spPr bwMode="auto">
            <a:xfrm>
              <a:off x="2819400" y="838200"/>
              <a:ext cx="1168400" cy="1752600"/>
            </a:xfrm>
            <a:prstGeom prst="rect">
              <a:avLst/>
            </a:prstGeom>
            <a:noFill/>
          </p:spPr>
        </p:pic>
        <p:sp>
          <p:nvSpPr>
            <p:cNvPr id="13" name="Rectangle 12"/>
            <p:cNvSpPr/>
            <p:nvPr/>
          </p:nvSpPr>
          <p:spPr>
            <a:xfrm>
              <a:off x="2819400" y="2590800"/>
              <a:ext cx="1219200" cy="707886"/>
            </a:xfrm>
            <a:prstGeom prst="rect">
              <a:avLst/>
            </a:prstGeom>
          </p:spPr>
          <p:txBody>
            <a:bodyPr wrap="square">
              <a:spAutoFit/>
            </a:bodyPr>
            <a:lstStyle/>
            <a:p>
              <a:pPr algn="ctr" fontAlgn="base"/>
              <a:r>
                <a:rPr lang="en-US" sz="2000" dirty="0">
                  <a:solidFill>
                    <a:schemeClr val="bg2"/>
                  </a:solidFill>
                </a:rPr>
                <a:t>Plan of Salvation</a:t>
              </a:r>
              <a:endParaRPr lang="en-US" sz="1200" dirty="0">
                <a:solidFill>
                  <a:schemeClr val="bg2"/>
                </a:solidFill>
              </a:endParaRPr>
            </a:p>
          </p:txBody>
        </p:sp>
      </p:grpSp>
      <p:grpSp>
        <p:nvGrpSpPr>
          <p:cNvPr id="17" name="Group 16"/>
          <p:cNvGrpSpPr/>
          <p:nvPr/>
        </p:nvGrpSpPr>
        <p:grpSpPr>
          <a:xfrm>
            <a:off x="5486400" y="1295400"/>
            <a:ext cx="1447800" cy="2000310"/>
            <a:chOff x="5181600" y="762000"/>
            <a:chExt cx="1447800" cy="2000310"/>
          </a:xfrm>
        </p:grpSpPr>
        <p:pic>
          <p:nvPicPr>
            <p:cNvPr id="22534" name="Picture 6" descr="http://bookofmormononline.com/files/2012/11/mormon-christgethsemene1.jpg"/>
            <p:cNvPicPr>
              <a:picLocks noChangeAspect="1" noChangeArrowheads="1"/>
            </p:cNvPicPr>
            <p:nvPr/>
          </p:nvPicPr>
          <p:blipFill>
            <a:blip r:embed="rId5" cstate="print"/>
            <a:srcRect/>
            <a:stretch>
              <a:fillRect/>
            </a:stretch>
          </p:blipFill>
          <p:spPr bwMode="auto">
            <a:xfrm>
              <a:off x="5257800" y="762000"/>
              <a:ext cx="1234439" cy="1543049"/>
            </a:xfrm>
            <a:prstGeom prst="rect">
              <a:avLst/>
            </a:prstGeom>
            <a:noFill/>
          </p:spPr>
        </p:pic>
        <p:sp>
          <p:nvSpPr>
            <p:cNvPr id="16" name="Rectangle 15"/>
            <p:cNvSpPr/>
            <p:nvPr/>
          </p:nvSpPr>
          <p:spPr>
            <a:xfrm>
              <a:off x="5181600" y="2362200"/>
              <a:ext cx="1447800" cy="400110"/>
            </a:xfrm>
            <a:prstGeom prst="rect">
              <a:avLst/>
            </a:prstGeom>
          </p:spPr>
          <p:txBody>
            <a:bodyPr wrap="square">
              <a:spAutoFit/>
            </a:bodyPr>
            <a:lstStyle/>
            <a:p>
              <a:pPr fontAlgn="base"/>
              <a:r>
                <a:rPr lang="en-US" sz="2000" dirty="0">
                  <a:solidFill>
                    <a:schemeClr val="bg2"/>
                  </a:solidFill>
                </a:rPr>
                <a:t>Atonement</a:t>
              </a:r>
              <a:endParaRPr lang="en-US" sz="1200" dirty="0">
                <a:solidFill>
                  <a:schemeClr val="bg2"/>
                </a:solidFill>
              </a:endParaRPr>
            </a:p>
          </p:txBody>
        </p:sp>
      </p:grpSp>
      <p:grpSp>
        <p:nvGrpSpPr>
          <p:cNvPr id="20" name="Group 19"/>
          <p:cNvGrpSpPr/>
          <p:nvPr/>
        </p:nvGrpSpPr>
        <p:grpSpPr>
          <a:xfrm>
            <a:off x="7010400" y="685801"/>
            <a:ext cx="2057400" cy="2844463"/>
            <a:chOff x="228600" y="3657600"/>
            <a:chExt cx="2057400" cy="2844463"/>
          </a:xfrm>
        </p:grpSpPr>
        <p:pic>
          <p:nvPicPr>
            <p:cNvPr id="22536" name="Picture 8" descr="https://www.lds.org/youth/bc/youth/article/the-restoration/images/The-Restoration-517x268-2011-10-18.jpg"/>
            <p:cNvPicPr>
              <a:picLocks noChangeAspect="1" noChangeArrowheads="1"/>
            </p:cNvPicPr>
            <p:nvPr/>
          </p:nvPicPr>
          <p:blipFill>
            <a:blip r:embed="rId6" cstate="print"/>
            <a:srcRect l="10832" t="2985" r="38104"/>
            <a:stretch>
              <a:fillRect/>
            </a:stretch>
          </p:blipFill>
          <p:spPr bwMode="auto">
            <a:xfrm>
              <a:off x="304800" y="3657600"/>
              <a:ext cx="1856936" cy="1828800"/>
            </a:xfrm>
            <a:prstGeom prst="rect">
              <a:avLst/>
            </a:prstGeom>
            <a:noFill/>
          </p:spPr>
        </p:pic>
        <p:sp>
          <p:nvSpPr>
            <p:cNvPr id="19" name="Rectangle 18"/>
            <p:cNvSpPr/>
            <p:nvPr/>
          </p:nvSpPr>
          <p:spPr>
            <a:xfrm>
              <a:off x="228600" y="5486400"/>
              <a:ext cx="2057400" cy="1015663"/>
            </a:xfrm>
            <a:prstGeom prst="rect">
              <a:avLst/>
            </a:prstGeom>
          </p:spPr>
          <p:txBody>
            <a:bodyPr wrap="square">
              <a:spAutoFit/>
            </a:bodyPr>
            <a:lstStyle/>
            <a:p>
              <a:pPr algn="ctr" fontAlgn="base"/>
              <a:r>
                <a:rPr lang="en-US" sz="2000" dirty="0">
                  <a:solidFill>
                    <a:schemeClr val="bg2"/>
                  </a:solidFill>
                </a:rPr>
                <a:t>Dispensation, Apostasy, and Restoration</a:t>
              </a:r>
              <a:endParaRPr lang="en-US" sz="1200" dirty="0">
                <a:solidFill>
                  <a:schemeClr val="bg2"/>
                </a:solidFill>
              </a:endParaRPr>
            </a:p>
          </p:txBody>
        </p:sp>
      </p:grpSp>
      <p:grpSp>
        <p:nvGrpSpPr>
          <p:cNvPr id="23" name="Group 22"/>
          <p:cNvGrpSpPr/>
          <p:nvPr/>
        </p:nvGrpSpPr>
        <p:grpSpPr>
          <a:xfrm>
            <a:off x="9067800" y="990600"/>
            <a:ext cx="1600200" cy="2536686"/>
            <a:chOff x="2819400" y="3581400"/>
            <a:chExt cx="1600200" cy="2536686"/>
          </a:xfrm>
        </p:grpSpPr>
        <p:pic>
          <p:nvPicPr>
            <p:cNvPr id="22538" name="Picture 10" descr="http://www.examiner.com/images/blog/EXID19393/images/KimballSW_79-85.jpg"/>
            <p:cNvPicPr>
              <a:picLocks noChangeAspect="1" noChangeArrowheads="1"/>
            </p:cNvPicPr>
            <p:nvPr/>
          </p:nvPicPr>
          <p:blipFill>
            <a:blip r:embed="rId7" cstate="print"/>
            <a:srcRect l="14620" t="3704" r="7407" b="7407"/>
            <a:stretch>
              <a:fillRect/>
            </a:stretch>
          </p:blipFill>
          <p:spPr bwMode="auto">
            <a:xfrm>
              <a:off x="2971800" y="3581400"/>
              <a:ext cx="1219200" cy="1828800"/>
            </a:xfrm>
            <a:prstGeom prst="rect">
              <a:avLst/>
            </a:prstGeom>
            <a:noFill/>
          </p:spPr>
        </p:pic>
        <p:sp>
          <p:nvSpPr>
            <p:cNvPr id="22" name="Rectangle 21"/>
            <p:cNvSpPr/>
            <p:nvPr/>
          </p:nvSpPr>
          <p:spPr>
            <a:xfrm>
              <a:off x="2819400" y="5410200"/>
              <a:ext cx="1600200" cy="707886"/>
            </a:xfrm>
            <a:prstGeom prst="rect">
              <a:avLst/>
            </a:prstGeom>
          </p:spPr>
          <p:txBody>
            <a:bodyPr wrap="square">
              <a:spAutoFit/>
            </a:bodyPr>
            <a:lstStyle/>
            <a:p>
              <a:pPr fontAlgn="base"/>
              <a:r>
                <a:rPr lang="en-US" sz="2000" dirty="0">
                  <a:solidFill>
                    <a:schemeClr val="bg2"/>
                  </a:solidFill>
                </a:rPr>
                <a:t>Prophets and Revelations</a:t>
              </a:r>
              <a:endParaRPr lang="en-US" sz="1200" dirty="0">
                <a:solidFill>
                  <a:schemeClr val="bg2"/>
                </a:solidFill>
              </a:endParaRPr>
            </a:p>
          </p:txBody>
        </p:sp>
      </p:grpSp>
      <p:grpSp>
        <p:nvGrpSpPr>
          <p:cNvPr id="26" name="Group 25"/>
          <p:cNvGrpSpPr/>
          <p:nvPr/>
        </p:nvGrpSpPr>
        <p:grpSpPr>
          <a:xfrm>
            <a:off x="1524000" y="3276600"/>
            <a:ext cx="2286000" cy="2460486"/>
            <a:chOff x="4343400" y="3886200"/>
            <a:chExt cx="2286000" cy="2460486"/>
          </a:xfrm>
        </p:grpSpPr>
        <p:pic>
          <p:nvPicPr>
            <p:cNvPr id="22540" name="Picture 12" descr="http://media.ldscdn.org/images/media-library/beliefs-practices/priesthood-blessing-307866-print.jpg"/>
            <p:cNvPicPr>
              <a:picLocks noChangeAspect="1" noChangeArrowheads="1"/>
            </p:cNvPicPr>
            <p:nvPr/>
          </p:nvPicPr>
          <p:blipFill>
            <a:blip r:embed="rId8" cstate="print"/>
            <a:srcRect r="1429" b="34286"/>
            <a:stretch>
              <a:fillRect/>
            </a:stretch>
          </p:blipFill>
          <p:spPr bwMode="auto">
            <a:xfrm>
              <a:off x="4572000" y="3886200"/>
              <a:ext cx="1752600" cy="1752600"/>
            </a:xfrm>
            <a:prstGeom prst="rect">
              <a:avLst/>
            </a:prstGeom>
            <a:noFill/>
          </p:spPr>
        </p:pic>
        <p:sp>
          <p:nvSpPr>
            <p:cNvPr id="25" name="Rectangle 24"/>
            <p:cNvSpPr/>
            <p:nvPr/>
          </p:nvSpPr>
          <p:spPr>
            <a:xfrm>
              <a:off x="4343400" y="5638800"/>
              <a:ext cx="2286000" cy="707886"/>
            </a:xfrm>
            <a:prstGeom prst="rect">
              <a:avLst/>
            </a:prstGeom>
          </p:spPr>
          <p:txBody>
            <a:bodyPr wrap="square">
              <a:spAutoFit/>
            </a:bodyPr>
            <a:lstStyle/>
            <a:p>
              <a:pPr algn="ctr" fontAlgn="base"/>
              <a:r>
                <a:rPr lang="en-US" sz="2000" dirty="0">
                  <a:solidFill>
                    <a:schemeClr val="bg2"/>
                  </a:solidFill>
                </a:rPr>
                <a:t>Priesthood and Priesthood Keys</a:t>
              </a:r>
              <a:endParaRPr lang="en-US" sz="1200" dirty="0">
                <a:solidFill>
                  <a:schemeClr val="bg2"/>
                </a:solidFill>
              </a:endParaRPr>
            </a:p>
          </p:txBody>
        </p:sp>
      </p:grpSp>
      <p:grpSp>
        <p:nvGrpSpPr>
          <p:cNvPr id="29" name="Group 28"/>
          <p:cNvGrpSpPr/>
          <p:nvPr/>
        </p:nvGrpSpPr>
        <p:grpSpPr>
          <a:xfrm>
            <a:off x="3429000" y="4191000"/>
            <a:ext cx="2057400" cy="2514274"/>
            <a:chOff x="7037294" y="2971800"/>
            <a:chExt cx="2057400" cy="2514274"/>
          </a:xfrm>
        </p:grpSpPr>
        <p:pic>
          <p:nvPicPr>
            <p:cNvPr id="22542" name="Picture 14" descr="Blessing the Sacrament"/>
            <p:cNvPicPr>
              <a:picLocks noChangeAspect="1" noChangeArrowheads="1"/>
            </p:cNvPicPr>
            <p:nvPr/>
          </p:nvPicPr>
          <p:blipFill>
            <a:blip r:embed="rId9" cstate="print"/>
            <a:srcRect/>
            <a:stretch>
              <a:fillRect/>
            </a:stretch>
          </p:blipFill>
          <p:spPr bwMode="auto">
            <a:xfrm>
              <a:off x="7418294" y="2971800"/>
              <a:ext cx="1319128" cy="1888752"/>
            </a:xfrm>
            <a:prstGeom prst="rect">
              <a:avLst/>
            </a:prstGeom>
            <a:noFill/>
          </p:spPr>
        </p:pic>
        <p:sp>
          <p:nvSpPr>
            <p:cNvPr id="28" name="Rectangle 27"/>
            <p:cNvSpPr/>
            <p:nvPr/>
          </p:nvSpPr>
          <p:spPr>
            <a:xfrm>
              <a:off x="7037294" y="4778188"/>
              <a:ext cx="2057400" cy="707886"/>
            </a:xfrm>
            <a:prstGeom prst="rect">
              <a:avLst/>
            </a:prstGeom>
          </p:spPr>
          <p:txBody>
            <a:bodyPr wrap="square">
              <a:spAutoFit/>
            </a:bodyPr>
            <a:lstStyle/>
            <a:p>
              <a:pPr algn="ctr" fontAlgn="base"/>
              <a:r>
                <a:rPr lang="en-US" sz="2000" dirty="0">
                  <a:solidFill>
                    <a:schemeClr val="bg2"/>
                  </a:solidFill>
                </a:rPr>
                <a:t>Ordinances and Covenant</a:t>
              </a:r>
              <a:endParaRPr lang="en-US" sz="1200" dirty="0">
                <a:solidFill>
                  <a:schemeClr val="bg2"/>
                </a:solidFill>
              </a:endParaRPr>
            </a:p>
          </p:txBody>
        </p:sp>
      </p:grpSp>
      <p:grpSp>
        <p:nvGrpSpPr>
          <p:cNvPr id="33" name="Group 32"/>
          <p:cNvGrpSpPr/>
          <p:nvPr/>
        </p:nvGrpSpPr>
        <p:grpSpPr>
          <a:xfrm>
            <a:off x="5562600" y="3962400"/>
            <a:ext cx="2400300" cy="2384286"/>
            <a:chOff x="6248400" y="3429000"/>
            <a:chExt cx="2400300" cy="2384286"/>
          </a:xfrm>
        </p:grpSpPr>
        <p:pic>
          <p:nvPicPr>
            <p:cNvPr id="31" name="Picture 30" descr="Family-0333b.jpg"/>
            <p:cNvPicPr>
              <a:picLocks noChangeAspect="1"/>
            </p:cNvPicPr>
            <p:nvPr/>
          </p:nvPicPr>
          <p:blipFill>
            <a:blip r:embed="rId10" cstate="print"/>
            <a:stretch>
              <a:fillRect/>
            </a:stretch>
          </p:blipFill>
          <p:spPr>
            <a:xfrm>
              <a:off x="6248400" y="3429000"/>
              <a:ext cx="2400300" cy="1600200"/>
            </a:xfrm>
            <a:prstGeom prst="rect">
              <a:avLst/>
            </a:prstGeom>
          </p:spPr>
        </p:pic>
        <p:sp>
          <p:nvSpPr>
            <p:cNvPr id="32" name="Rectangle 31"/>
            <p:cNvSpPr/>
            <p:nvPr/>
          </p:nvSpPr>
          <p:spPr>
            <a:xfrm>
              <a:off x="6324600" y="5105400"/>
              <a:ext cx="2209800" cy="707886"/>
            </a:xfrm>
            <a:prstGeom prst="rect">
              <a:avLst/>
            </a:prstGeom>
          </p:spPr>
          <p:txBody>
            <a:bodyPr wrap="square">
              <a:spAutoFit/>
            </a:bodyPr>
            <a:lstStyle/>
            <a:p>
              <a:pPr algn="ctr" fontAlgn="base"/>
              <a:r>
                <a:rPr lang="en-US" sz="2000" dirty="0">
                  <a:solidFill>
                    <a:schemeClr val="bg2"/>
                  </a:solidFill>
                </a:rPr>
                <a:t>Marriage and Family</a:t>
              </a:r>
              <a:endParaRPr lang="en-US" sz="1200" dirty="0">
                <a:solidFill>
                  <a:schemeClr val="bg2"/>
                </a:solidFill>
              </a:endParaRPr>
            </a:p>
          </p:txBody>
        </p:sp>
      </p:grpSp>
      <p:grpSp>
        <p:nvGrpSpPr>
          <p:cNvPr id="36" name="Group 35"/>
          <p:cNvGrpSpPr/>
          <p:nvPr/>
        </p:nvGrpSpPr>
        <p:grpSpPr>
          <a:xfrm>
            <a:off x="8382000" y="4800600"/>
            <a:ext cx="1981200" cy="1847910"/>
            <a:chOff x="6629400" y="4800600"/>
            <a:chExt cx="1981200" cy="1847910"/>
          </a:xfrm>
        </p:grpSpPr>
        <p:pic>
          <p:nvPicPr>
            <p:cNvPr id="22544" name="Picture 16" descr="http://gogirlguides.com/wp-content/uploads/2012/01/Ten-Commandments1.jpg"/>
            <p:cNvPicPr>
              <a:picLocks noChangeAspect="1" noChangeArrowheads="1"/>
            </p:cNvPicPr>
            <p:nvPr/>
          </p:nvPicPr>
          <p:blipFill>
            <a:blip r:embed="rId11" cstate="print"/>
            <a:srcRect/>
            <a:stretch>
              <a:fillRect/>
            </a:stretch>
          </p:blipFill>
          <p:spPr bwMode="auto">
            <a:xfrm>
              <a:off x="6629400" y="4800600"/>
              <a:ext cx="1949899" cy="1447800"/>
            </a:xfrm>
            <a:prstGeom prst="rect">
              <a:avLst/>
            </a:prstGeom>
            <a:noFill/>
          </p:spPr>
        </p:pic>
        <p:sp>
          <p:nvSpPr>
            <p:cNvPr id="35" name="Rectangle 34"/>
            <p:cNvSpPr/>
            <p:nvPr/>
          </p:nvSpPr>
          <p:spPr>
            <a:xfrm>
              <a:off x="6705600" y="6248400"/>
              <a:ext cx="1905000" cy="400110"/>
            </a:xfrm>
            <a:prstGeom prst="rect">
              <a:avLst/>
            </a:prstGeom>
          </p:spPr>
          <p:txBody>
            <a:bodyPr wrap="square">
              <a:spAutoFit/>
            </a:bodyPr>
            <a:lstStyle/>
            <a:p>
              <a:pPr fontAlgn="base"/>
              <a:r>
                <a:rPr lang="en-US" sz="2000" dirty="0">
                  <a:solidFill>
                    <a:schemeClr val="bg2"/>
                  </a:solidFill>
                </a:rPr>
                <a:t>Commandments</a:t>
              </a:r>
              <a:endParaRPr lang="en-US" sz="1200" dirty="0">
                <a:solidFill>
                  <a:schemeClr val="bg2"/>
                </a:solidFill>
              </a:endParaRPr>
            </a:p>
          </p:txBody>
        </p:sp>
      </p:grpSp>
    </p:spTree>
    <p:extLst>
      <p:ext uri="{BB962C8B-B14F-4D97-AF65-F5344CB8AC3E}">
        <p14:creationId xmlns:p14="http://schemas.microsoft.com/office/powerpoint/2010/main" val="172855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16811B-A311-4FA2-B6CB-A85F11380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p:cNvSpPr/>
          <p:nvPr/>
        </p:nvSpPr>
        <p:spPr>
          <a:xfrm>
            <a:off x="1752600" y="914401"/>
            <a:ext cx="4572000" cy="5632311"/>
          </a:xfrm>
          <a:prstGeom prst="rect">
            <a:avLst/>
          </a:prstGeom>
        </p:spPr>
        <p:txBody>
          <a:bodyPr>
            <a:spAutoFit/>
          </a:bodyPr>
          <a:lstStyle/>
          <a:p>
            <a:r>
              <a:rPr lang="en-US" dirty="0">
                <a:solidFill>
                  <a:schemeClr val="bg2"/>
                </a:solidFill>
              </a:rPr>
              <a:t>After Jesus Christ died, He was resurrected, and He ascended into heaven. </a:t>
            </a:r>
          </a:p>
          <a:p>
            <a:endParaRPr lang="en-US" dirty="0">
              <a:solidFill>
                <a:schemeClr val="bg2"/>
              </a:solidFill>
            </a:endParaRPr>
          </a:p>
          <a:p>
            <a:r>
              <a:rPr lang="en-US" dirty="0">
                <a:solidFill>
                  <a:schemeClr val="bg2"/>
                </a:solidFill>
              </a:rPr>
              <a:t>He was no longer physically present to lead the Church on the earth. </a:t>
            </a:r>
          </a:p>
          <a:p>
            <a:endParaRPr lang="en-US" dirty="0">
              <a:solidFill>
                <a:schemeClr val="bg2"/>
              </a:solidFill>
            </a:endParaRPr>
          </a:p>
          <a:p>
            <a:r>
              <a:rPr lang="en-US" dirty="0">
                <a:solidFill>
                  <a:schemeClr val="bg2"/>
                </a:solidFill>
              </a:rPr>
              <a:t>Even though He is not physically on the earth, Jesus Christ leads and guides His Apostles through revelation. </a:t>
            </a:r>
          </a:p>
          <a:p>
            <a:endParaRPr lang="en-US" dirty="0">
              <a:solidFill>
                <a:schemeClr val="bg2"/>
              </a:solidFill>
            </a:endParaRPr>
          </a:p>
          <a:p>
            <a:r>
              <a:rPr lang="en-US" dirty="0">
                <a:solidFill>
                  <a:schemeClr val="bg2"/>
                </a:solidFill>
              </a:rPr>
              <a:t>Under the leadership of His Apostles, the ancient Church spread quickly and thousands were baptized. </a:t>
            </a:r>
          </a:p>
          <a:p>
            <a:endParaRPr lang="en-US" dirty="0">
              <a:solidFill>
                <a:schemeClr val="bg2"/>
              </a:solidFill>
            </a:endParaRPr>
          </a:p>
          <a:p>
            <a:r>
              <a:rPr lang="en-US" dirty="0">
                <a:solidFill>
                  <a:schemeClr val="bg2"/>
                </a:solidFill>
              </a:rPr>
              <a:t>Congregations of Saints were formed throughout much of the Roman Empire. </a:t>
            </a:r>
          </a:p>
          <a:p>
            <a:endParaRPr lang="en-US" dirty="0">
              <a:solidFill>
                <a:schemeClr val="bg2"/>
              </a:solidFill>
            </a:endParaRPr>
          </a:p>
          <a:p>
            <a:r>
              <a:rPr lang="en-US" dirty="0">
                <a:solidFill>
                  <a:schemeClr val="bg2"/>
                </a:solidFill>
              </a:rPr>
              <a:t>Elders, bishops, deacons, priests, teachers, and evangelists (patriarchs) were called and given priesthood authority by the Apostles.</a:t>
            </a:r>
          </a:p>
        </p:txBody>
      </p:sp>
      <p:sp>
        <p:nvSpPr>
          <p:cNvPr id="10" name="TextBox 9"/>
          <p:cNvSpPr txBox="1"/>
          <p:nvPr/>
        </p:nvSpPr>
        <p:spPr>
          <a:xfrm>
            <a:off x="1524000" y="0"/>
            <a:ext cx="9144000" cy="707886"/>
          </a:xfrm>
          <a:prstGeom prst="rect">
            <a:avLst/>
          </a:prstGeom>
          <a:noFill/>
        </p:spPr>
        <p:txBody>
          <a:bodyPr wrap="square" rtlCol="0">
            <a:spAutoFit/>
          </a:bodyPr>
          <a:lstStyle/>
          <a:p>
            <a:pPr algn="ctr"/>
            <a:r>
              <a:rPr lang="en-US" sz="4000" dirty="0">
                <a:solidFill>
                  <a:schemeClr val="bg2"/>
                </a:solidFill>
                <a:latin typeface="Algerian" pitchFamily="82" charset="0"/>
              </a:rPr>
              <a:t>After Christ's Death</a:t>
            </a:r>
          </a:p>
        </p:txBody>
      </p:sp>
      <p:pic>
        <p:nvPicPr>
          <p:cNvPr id="23554" name="Picture 2" descr="http://ldsliving.com/images/stories/general/4350.jpg"/>
          <p:cNvPicPr>
            <a:picLocks noChangeAspect="1" noChangeArrowheads="1"/>
          </p:cNvPicPr>
          <p:nvPr/>
        </p:nvPicPr>
        <p:blipFill>
          <a:blip r:embed="rId3" cstate="print"/>
          <a:srcRect/>
          <a:stretch>
            <a:fillRect/>
          </a:stretch>
        </p:blipFill>
        <p:spPr bwMode="auto">
          <a:xfrm>
            <a:off x="7391400" y="762000"/>
            <a:ext cx="1809750" cy="1834206"/>
          </a:xfrm>
          <a:prstGeom prst="rect">
            <a:avLst/>
          </a:prstGeom>
          <a:noFill/>
        </p:spPr>
      </p:pic>
      <p:pic>
        <p:nvPicPr>
          <p:cNvPr id="23556" name="Picture 4" descr="https://www.lds.org/bc/content/shared/content/images/gospel-library/manual/36618/36618_all_055_04.jpg"/>
          <p:cNvPicPr>
            <a:picLocks noChangeAspect="1" noChangeArrowheads="1"/>
          </p:cNvPicPr>
          <p:nvPr/>
        </p:nvPicPr>
        <p:blipFill>
          <a:blip r:embed="rId4" cstate="print"/>
          <a:srcRect/>
          <a:stretch>
            <a:fillRect/>
          </a:stretch>
        </p:blipFill>
        <p:spPr bwMode="auto">
          <a:xfrm>
            <a:off x="7315200" y="4648201"/>
            <a:ext cx="2590800" cy="1853861"/>
          </a:xfrm>
          <a:prstGeom prst="rect">
            <a:avLst/>
          </a:prstGeom>
          <a:noFill/>
        </p:spPr>
      </p:pic>
      <p:pic>
        <p:nvPicPr>
          <p:cNvPr id="23558" name="Picture 6" descr="http://www.history.com/news/wp-content/uploads/2012/10/hl-roman-concrete.jpg"/>
          <p:cNvPicPr>
            <a:picLocks noChangeAspect="1" noChangeArrowheads="1"/>
          </p:cNvPicPr>
          <p:nvPr/>
        </p:nvPicPr>
        <p:blipFill>
          <a:blip r:embed="rId5" cstate="print"/>
          <a:srcRect/>
          <a:stretch>
            <a:fillRect/>
          </a:stretch>
        </p:blipFill>
        <p:spPr bwMode="auto">
          <a:xfrm>
            <a:off x="6858000" y="2793345"/>
            <a:ext cx="2590800" cy="1721628"/>
          </a:xfrm>
          <a:prstGeom prst="rect">
            <a:avLst/>
          </a:prstGeom>
          <a:noFill/>
        </p:spPr>
      </p:pic>
    </p:spTree>
    <p:extLst>
      <p:ext uri="{BB962C8B-B14F-4D97-AF65-F5344CB8AC3E}">
        <p14:creationId xmlns:p14="http://schemas.microsoft.com/office/powerpoint/2010/main" val="46806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47" presetClass="entr" presetSubtype="0" fill="hold" nodeType="withEffect">
                                  <p:stCondLst>
                                    <p:cond delay="0"/>
                                  </p:stCondLst>
                                  <p:childTnLst>
                                    <p:set>
                                      <p:cBhvr>
                                        <p:cTn id="8" dur="1" fill="hold">
                                          <p:stCondLst>
                                            <p:cond delay="0"/>
                                          </p:stCondLst>
                                        </p:cTn>
                                        <p:tgtEl>
                                          <p:spTgt spid="23554"/>
                                        </p:tgtEl>
                                        <p:attrNameLst>
                                          <p:attrName>style.visibility</p:attrName>
                                        </p:attrNameLst>
                                      </p:cBhvr>
                                      <p:to>
                                        <p:strVal val="visible"/>
                                      </p:to>
                                    </p:set>
                                    <p:animEffect transition="in" filter="fade">
                                      <p:cBhvr>
                                        <p:cTn id="9" dur="1000"/>
                                        <p:tgtEl>
                                          <p:spTgt spid="23554"/>
                                        </p:tgtEl>
                                      </p:cBhvr>
                                    </p:animEffect>
                                    <p:anim calcmode="lin" valueType="num">
                                      <p:cBhvr>
                                        <p:cTn id="10" dur="1000" fill="hold"/>
                                        <p:tgtEl>
                                          <p:spTgt spid="23554"/>
                                        </p:tgtEl>
                                        <p:attrNameLst>
                                          <p:attrName>ppt_x</p:attrName>
                                        </p:attrNameLst>
                                      </p:cBhvr>
                                      <p:tavLst>
                                        <p:tav tm="0">
                                          <p:val>
                                            <p:strVal val="#ppt_x"/>
                                          </p:val>
                                        </p:tav>
                                        <p:tav tm="100000">
                                          <p:val>
                                            <p:strVal val="#ppt_x"/>
                                          </p:val>
                                        </p:tav>
                                      </p:tavLst>
                                    </p:anim>
                                    <p:anim calcmode="lin" valueType="num">
                                      <p:cBhvr>
                                        <p:cTn id="11" dur="1000" fill="hold"/>
                                        <p:tgtEl>
                                          <p:spTgt spid="23554"/>
                                        </p:tgtEl>
                                        <p:attrNameLst>
                                          <p:attrName>ppt_y</p:attrName>
                                        </p:attrNameLst>
                                      </p:cBhvr>
                                      <p:tavLst>
                                        <p:tav tm="0">
                                          <p:val>
                                            <p:strVal val="#ppt_y-.1"/>
                                          </p:val>
                                        </p:tav>
                                        <p:tav tm="100000">
                                          <p:val>
                                            <p:strVal val="#ppt_y"/>
                                          </p:val>
                                        </p:tav>
                                      </p:tavLst>
                                    </p:anim>
                                  </p:childTnLst>
                                </p:cTn>
                              </p:par>
                              <p:par>
                                <p:cTn id="12" presetID="1" presetClass="entr" presetSubtype="0" fill="hold" nodeType="with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xEl>
                                              <p:pRg st="8" end="8"/>
                                            </p:txEl>
                                          </p:spTgt>
                                        </p:tgtEl>
                                        <p:attrNameLst>
                                          <p:attrName>style.visibility</p:attrName>
                                        </p:attrNameLst>
                                      </p:cBhvr>
                                      <p:to>
                                        <p:strVal val="visible"/>
                                      </p:to>
                                    </p:set>
                                  </p:childTnLst>
                                </p:cTn>
                              </p:par>
                              <p:par>
                                <p:cTn id="24" presetID="47" presetClass="entr" presetSubtype="0" fill="hold" nodeType="withEffect">
                                  <p:stCondLst>
                                    <p:cond delay="0"/>
                                  </p:stCondLst>
                                  <p:childTnLst>
                                    <p:set>
                                      <p:cBhvr>
                                        <p:cTn id="25" dur="1" fill="hold">
                                          <p:stCondLst>
                                            <p:cond delay="0"/>
                                          </p:stCondLst>
                                        </p:cTn>
                                        <p:tgtEl>
                                          <p:spTgt spid="23558"/>
                                        </p:tgtEl>
                                        <p:attrNameLst>
                                          <p:attrName>style.visibility</p:attrName>
                                        </p:attrNameLst>
                                      </p:cBhvr>
                                      <p:to>
                                        <p:strVal val="visible"/>
                                      </p:to>
                                    </p:set>
                                    <p:animEffect transition="in" filter="fade">
                                      <p:cBhvr>
                                        <p:cTn id="26" dur="1000"/>
                                        <p:tgtEl>
                                          <p:spTgt spid="23558"/>
                                        </p:tgtEl>
                                      </p:cBhvr>
                                    </p:animEffect>
                                    <p:anim calcmode="lin" valueType="num">
                                      <p:cBhvr>
                                        <p:cTn id="27" dur="1000" fill="hold"/>
                                        <p:tgtEl>
                                          <p:spTgt spid="23558"/>
                                        </p:tgtEl>
                                        <p:attrNameLst>
                                          <p:attrName>ppt_x</p:attrName>
                                        </p:attrNameLst>
                                      </p:cBhvr>
                                      <p:tavLst>
                                        <p:tav tm="0">
                                          <p:val>
                                            <p:strVal val="#ppt_x"/>
                                          </p:val>
                                        </p:tav>
                                        <p:tav tm="100000">
                                          <p:val>
                                            <p:strVal val="#ppt_x"/>
                                          </p:val>
                                        </p:tav>
                                      </p:tavLst>
                                    </p:anim>
                                    <p:anim calcmode="lin" valueType="num">
                                      <p:cBhvr>
                                        <p:cTn id="28" dur="1000" fill="hold"/>
                                        <p:tgtEl>
                                          <p:spTgt spid="2355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10" end="10"/>
                                            </p:txEl>
                                          </p:spTgt>
                                        </p:tgtEl>
                                        <p:attrNameLst>
                                          <p:attrName>style.visibility</p:attrName>
                                        </p:attrNameLst>
                                      </p:cBhvr>
                                      <p:to>
                                        <p:strVal val="visible"/>
                                      </p:to>
                                    </p:set>
                                  </p:childTnLst>
                                </p:cTn>
                              </p:par>
                              <p:par>
                                <p:cTn id="33" presetID="47" presetClass="entr" presetSubtype="0" fill="hold" nodeType="withEffect">
                                  <p:stCondLst>
                                    <p:cond delay="0"/>
                                  </p:stCondLst>
                                  <p:childTnLst>
                                    <p:set>
                                      <p:cBhvr>
                                        <p:cTn id="34" dur="1" fill="hold">
                                          <p:stCondLst>
                                            <p:cond delay="0"/>
                                          </p:stCondLst>
                                        </p:cTn>
                                        <p:tgtEl>
                                          <p:spTgt spid="23556"/>
                                        </p:tgtEl>
                                        <p:attrNameLst>
                                          <p:attrName>style.visibility</p:attrName>
                                        </p:attrNameLst>
                                      </p:cBhvr>
                                      <p:to>
                                        <p:strVal val="visible"/>
                                      </p:to>
                                    </p:set>
                                    <p:animEffect transition="in" filter="fade">
                                      <p:cBhvr>
                                        <p:cTn id="35" dur="1000"/>
                                        <p:tgtEl>
                                          <p:spTgt spid="23556"/>
                                        </p:tgtEl>
                                      </p:cBhvr>
                                    </p:animEffect>
                                    <p:anim calcmode="lin" valueType="num">
                                      <p:cBhvr>
                                        <p:cTn id="36" dur="1000" fill="hold"/>
                                        <p:tgtEl>
                                          <p:spTgt spid="23556"/>
                                        </p:tgtEl>
                                        <p:attrNameLst>
                                          <p:attrName>ppt_x</p:attrName>
                                        </p:attrNameLst>
                                      </p:cBhvr>
                                      <p:tavLst>
                                        <p:tav tm="0">
                                          <p:val>
                                            <p:strVal val="#ppt_x"/>
                                          </p:val>
                                        </p:tav>
                                        <p:tav tm="100000">
                                          <p:val>
                                            <p:strVal val="#ppt_x"/>
                                          </p:val>
                                        </p:tav>
                                      </p:tavLst>
                                    </p:anim>
                                    <p:anim calcmode="lin" valueType="num">
                                      <p:cBhvr>
                                        <p:cTn id="37" dur="1000" fill="hold"/>
                                        <p:tgtEl>
                                          <p:spTgt spid="23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a:extLst>
              <a:ext uri="{FF2B5EF4-FFF2-40B4-BE49-F238E27FC236}">
                <a16:creationId xmlns:a16="http://schemas.microsoft.com/office/drawing/2014/main" id="{FC8DBA0A-1279-4DE9-89D1-5CE9D56B64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p:cNvSpPr/>
          <p:nvPr/>
        </p:nvSpPr>
        <p:spPr>
          <a:xfrm>
            <a:off x="6066332" y="1975508"/>
            <a:ext cx="4572000" cy="4985980"/>
          </a:xfrm>
          <a:prstGeom prst="rect">
            <a:avLst/>
          </a:prstGeom>
        </p:spPr>
        <p:txBody>
          <a:bodyPr>
            <a:spAutoFit/>
          </a:bodyPr>
          <a:lstStyle/>
          <a:p>
            <a:pPr fontAlgn="base"/>
            <a:r>
              <a:rPr lang="en-US" dirty="0">
                <a:solidFill>
                  <a:schemeClr val="bg2"/>
                </a:solidFill>
              </a:rPr>
              <a:t>James was killed in Jerusalem by Herod. Peter and Paul died in Rome. Tradition holds that Philip went to the East. Much more than this we do not know.</a:t>
            </a:r>
          </a:p>
          <a:p>
            <a:pPr fontAlgn="base"/>
            <a:endParaRPr lang="en-US" dirty="0">
              <a:solidFill>
                <a:schemeClr val="bg2"/>
              </a:solidFill>
            </a:endParaRPr>
          </a:p>
          <a:p>
            <a:pPr fontAlgn="base"/>
            <a:r>
              <a:rPr lang="en-US" dirty="0">
                <a:solidFill>
                  <a:schemeClr val="bg2"/>
                </a:solidFill>
              </a:rPr>
              <a:t>“They scattered; they taught, testified, and established the Church. And they died for their beliefs, and with their deaths came the dark centuries of apostasy…</a:t>
            </a:r>
          </a:p>
          <a:p>
            <a:pPr fontAlgn="base"/>
            <a:endParaRPr lang="en-US" dirty="0">
              <a:solidFill>
                <a:schemeClr val="bg2"/>
              </a:solidFill>
            </a:endParaRPr>
          </a:p>
          <a:p>
            <a:pPr fontAlgn="base"/>
            <a:r>
              <a:rPr lang="en-US" dirty="0">
                <a:solidFill>
                  <a:schemeClr val="bg2"/>
                </a:solidFill>
              </a:rPr>
              <a:t>“The most precious thing lost in the Apostasy was the authority held by the Twelve—the priesthood keys. For the Church to be </a:t>
            </a:r>
            <a:r>
              <a:rPr lang="en-US" i="1" dirty="0">
                <a:solidFill>
                  <a:schemeClr val="bg2"/>
                </a:solidFill>
              </a:rPr>
              <a:t>His</a:t>
            </a:r>
            <a:r>
              <a:rPr lang="en-US" dirty="0">
                <a:solidFill>
                  <a:schemeClr val="bg2"/>
                </a:solidFill>
              </a:rPr>
              <a:t> Church, there must be a Quorum of the Twelve who hold the keys and confer them on others.” </a:t>
            </a:r>
          </a:p>
          <a:p>
            <a:pPr fontAlgn="base"/>
            <a:r>
              <a:rPr lang="en-US" sz="1200" dirty="0">
                <a:solidFill>
                  <a:schemeClr val="bg2"/>
                </a:solidFill>
              </a:rPr>
              <a:t>Boyd K. Packer</a:t>
            </a:r>
          </a:p>
          <a:p>
            <a:pPr fontAlgn="base"/>
            <a:endParaRPr lang="en-US" dirty="0">
              <a:solidFill>
                <a:schemeClr val="bg2"/>
              </a:solidFill>
            </a:endParaRPr>
          </a:p>
        </p:txBody>
      </p:sp>
      <p:sp>
        <p:nvSpPr>
          <p:cNvPr id="10" name="TextBox 9"/>
          <p:cNvSpPr txBox="1"/>
          <p:nvPr/>
        </p:nvSpPr>
        <p:spPr>
          <a:xfrm>
            <a:off x="1524000" y="152400"/>
            <a:ext cx="9144000" cy="707886"/>
          </a:xfrm>
          <a:prstGeom prst="rect">
            <a:avLst/>
          </a:prstGeom>
          <a:noFill/>
        </p:spPr>
        <p:txBody>
          <a:bodyPr wrap="square" rtlCol="0">
            <a:spAutoFit/>
          </a:bodyPr>
          <a:lstStyle/>
          <a:p>
            <a:pPr algn="ctr"/>
            <a:r>
              <a:rPr lang="en-US" sz="4000" dirty="0">
                <a:solidFill>
                  <a:schemeClr val="bg2"/>
                </a:solidFill>
                <a:latin typeface="Algerian" pitchFamily="82" charset="0"/>
              </a:rPr>
              <a:t>A Falling Away--Apostasy</a:t>
            </a:r>
          </a:p>
        </p:txBody>
      </p:sp>
      <p:sp>
        <p:nvSpPr>
          <p:cNvPr id="8" name="Rectangle 7"/>
          <p:cNvSpPr/>
          <p:nvPr/>
        </p:nvSpPr>
        <p:spPr>
          <a:xfrm>
            <a:off x="3581400" y="838200"/>
            <a:ext cx="4572000" cy="923330"/>
          </a:xfrm>
          <a:prstGeom prst="rect">
            <a:avLst/>
          </a:prstGeom>
        </p:spPr>
        <p:txBody>
          <a:bodyPr>
            <a:spAutoFit/>
          </a:bodyPr>
          <a:lstStyle/>
          <a:p>
            <a:pPr algn="ctr"/>
            <a:r>
              <a:rPr lang="en-US" b="1" i="1" dirty="0">
                <a:solidFill>
                  <a:srgbClr val="FFFF00"/>
                </a:solidFill>
              </a:rPr>
              <a:t>Apostasy occurs when people turn away from the true doctrine of the gospel and reject the Lord’s authorized servants.</a:t>
            </a:r>
            <a:endParaRPr lang="en-US" dirty="0">
              <a:solidFill>
                <a:srgbClr val="FFFF00"/>
              </a:solidFill>
            </a:endParaRPr>
          </a:p>
        </p:txBody>
      </p:sp>
      <p:sp>
        <p:nvSpPr>
          <p:cNvPr id="11" name="Rectangle 10"/>
          <p:cNvSpPr/>
          <p:nvPr/>
        </p:nvSpPr>
        <p:spPr>
          <a:xfrm>
            <a:off x="1828800" y="1905000"/>
            <a:ext cx="3505200" cy="1754326"/>
          </a:xfrm>
          <a:prstGeom prst="rect">
            <a:avLst/>
          </a:prstGeom>
        </p:spPr>
        <p:txBody>
          <a:bodyPr wrap="square">
            <a:spAutoFit/>
          </a:bodyPr>
          <a:lstStyle/>
          <a:p>
            <a:r>
              <a:rPr lang="en-US" dirty="0">
                <a:solidFill>
                  <a:schemeClr val="bg2"/>
                </a:solidFill>
              </a:rPr>
              <a:t>Following the deaths of the Savior’s Apostles, the principles of the gospel were corrupted and unauthorized changes were made in Church organization and to priesthood ordinances. </a:t>
            </a:r>
          </a:p>
        </p:txBody>
      </p:sp>
      <p:grpSp>
        <p:nvGrpSpPr>
          <p:cNvPr id="81" name="Group 80">
            <a:extLst>
              <a:ext uri="{FF2B5EF4-FFF2-40B4-BE49-F238E27FC236}">
                <a16:creationId xmlns:a16="http://schemas.microsoft.com/office/drawing/2014/main" id="{CF80F5B9-443D-2848-B115-23638511145C}"/>
              </a:ext>
            </a:extLst>
          </p:cNvPr>
          <p:cNvGrpSpPr/>
          <p:nvPr/>
        </p:nvGrpSpPr>
        <p:grpSpPr>
          <a:xfrm>
            <a:off x="1905000" y="3809316"/>
            <a:ext cx="3770346" cy="2676489"/>
            <a:chOff x="1905000" y="3809316"/>
            <a:chExt cx="3770346" cy="2676489"/>
          </a:xfrm>
        </p:grpSpPr>
        <p:grpSp>
          <p:nvGrpSpPr>
            <p:cNvPr id="13" name="Group 3"/>
            <p:cNvGrpSpPr/>
            <p:nvPr/>
          </p:nvGrpSpPr>
          <p:grpSpPr>
            <a:xfrm>
              <a:off x="1905000" y="4038600"/>
              <a:ext cx="1295400" cy="2438400"/>
              <a:chOff x="304800" y="466773"/>
              <a:chExt cx="2438400" cy="4679887"/>
            </a:xfrm>
          </p:grpSpPr>
          <p:sp>
            <p:nvSpPr>
              <p:cNvPr id="14" name="Cloud 13"/>
              <p:cNvSpPr/>
              <p:nvPr/>
            </p:nvSpPr>
            <p:spPr>
              <a:xfrm rot="1518698" flipH="1">
                <a:off x="696996" y="641895"/>
                <a:ext cx="1036027" cy="181453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p:cNvSpPr/>
              <p:nvPr/>
            </p:nvSpPr>
            <p:spPr>
              <a:xfrm rot="20659987">
                <a:off x="1643959" y="617191"/>
                <a:ext cx="801666" cy="1823031"/>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243016" y="3074956"/>
                <a:ext cx="500184" cy="68920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04800" y="2936552"/>
                <a:ext cx="500184" cy="76444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2225333">
                <a:off x="1231250" y="4469525"/>
                <a:ext cx="392724" cy="677135"/>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0622370">
                <a:off x="1676400" y="4504465"/>
                <a:ext cx="441568" cy="600935"/>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1996156">
                <a:off x="472312" y="2060908"/>
                <a:ext cx="828604" cy="142512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2041752">
                <a:off x="596736" y="1887584"/>
                <a:ext cx="823712" cy="1289946"/>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19870960">
                <a:off x="1838378" y="2064868"/>
                <a:ext cx="778308" cy="142512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20036208">
                <a:off x="1686346" y="1909261"/>
                <a:ext cx="823712" cy="1289946"/>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a:off x="992554" y="1946398"/>
                <a:ext cx="1187938" cy="2859016"/>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321568" y="1720685"/>
                <a:ext cx="491984" cy="60189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rot="21335299">
                <a:off x="1640514" y="1893719"/>
                <a:ext cx="573620" cy="2693877"/>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rot="353417">
                <a:off x="978550" y="1870292"/>
                <a:ext cx="573620" cy="2736017"/>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990600" y="533400"/>
                <a:ext cx="1189892" cy="152454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474350" y="2246140"/>
                <a:ext cx="312616" cy="150474"/>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455960" y="3356998"/>
                <a:ext cx="312616" cy="150474"/>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2"/>
              <p:cNvSpPr/>
              <p:nvPr/>
            </p:nvSpPr>
            <p:spPr>
              <a:xfrm rot="15742615" flipH="1">
                <a:off x="1175578" y="95093"/>
                <a:ext cx="698768" cy="144212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17832791">
                <a:off x="742237" y="902367"/>
                <a:ext cx="459771" cy="236128"/>
              </a:xfrm>
              <a:prstGeom prst="ellipse">
                <a:avLst/>
              </a:prstGeom>
              <a:solidFill>
                <a:srgbClr val="927B40"/>
              </a:solidFill>
              <a:ln>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94">
              <a:extLst>
                <a:ext uri="{FF2B5EF4-FFF2-40B4-BE49-F238E27FC236}">
                  <a16:creationId xmlns:a16="http://schemas.microsoft.com/office/drawing/2014/main" id="{8A131336-C996-42C1-AC82-717D4D554B2A}"/>
                </a:ext>
              </a:extLst>
            </p:cNvPr>
            <p:cNvGrpSpPr/>
            <p:nvPr/>
          </p:nvGrpSpPr>
          <p:grpSpPr>
            <a:xfrm>
              <a:off x="4422487" y="4123809"/>
              <a:ext cx="1252859" cy="2321846"/>
              <a:chOff x="4405860" y="139189"/>
              <a:chExt cx="2861871" cy="6475262"/>
            </a:xfrm>
          </p:grpSpPr>
          <p:grpSp>
            <p:nvGrpSpPr>
              <p:cNvPr id="108" name="Group 86">
                <a:extLst>
                  <a:ext uri="{FF2B5EF4-FFF2-40B4-BE49-F238E27FC236}">
                    <a16:creationId xmlns:a16="http://schemas.microsoft.com/office/drawing/2014/main" id="{F6DBDC78-7944-4EBB-BBE1-D63EB9D1CB99}"/>
                  </a:ext>
                </a:extLst>
              </p:cNvPr>
              <p:cNvGrpSpPr/>
              <p:nvPr/>
            </p:nvGrpSpPr>
            <p:grpSpPr>
              <a:xfrm rot="2107423">
                <a:off x="4802579" y="139189"/>
                <a:ext cx="743864" cy="1806453"/>
                <a:chOff x="7696200" y="914400"/>
                <a:chExt cx="685800" cy="2438400"/>
              </a:xfrm>
            </p:grpSpPr>
            <p:sp>
              <p:nvSpPr>
                <p:cNvPr id="148" name="Moon 147">
                  <a:extLst>
                    <a:ext uri="{FF2B5EF4-FFF2-40B4-BE49-F238E27FC236}">
                      <a16:creationId xmlns:a16="http://schemas.microsoft.com/office/drawing/2014/main" id="{2E0078D6-D86A-4550-B6F8-1FDB0D045C90}"/>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Moon 148">
                  <a:extLst>
                    <a:ext uri="{FF2B5EF4-FFF2-40B4-BE49-F238E27FC236}">
                      <a16:creationId xmlns:a16="http://schemas.microsoft.com/office/drawing/2014/main" id="{499ABA6D-E0EF-4B09-B196-6B902B116606}"/>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Moon 149">
                  <a:extLst>
                    <a:ext uri="{FF2B5EF4-FFF2-40B4-BE49-F238E27FC236}">
                      <a16:creationId xmlns:a16="http://schemas.microsoft.com/office/drawing/2014/main" id="{97ED5F66-CF04-487B-AF6D-BD54A7C9CF6F}"/>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E4ED3B4C-FA62-4893-9A80-2AC23F4FE7A3}"/>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87">
                <a:extLst>
                  <a:ext uri="{FF2B5EF4-FFF2-40B4-BE49-F238E27FC236}">
                    <a16:creationId xmlns:a16="http://schemas.microsoft.com/office/drawing/2014/main" id="{A84DAA3F-1237-4F82-B22C-BF9982452CE4}"/>
                  </a:ext>
                </a:extLst>
              </p:cNvPr>
              <p:cNvGrpSpPr/>
              <p:nvPr/>
            </p:nvGrpSpPr>
            <p:grpSpPr>
              <a:xfrm rot="19262140" flipH="1">
                <a:off x="6126313" y="231425"/>
                <a:ext cx="743864" cy="1645187"/>
                <a:chOff x="7696200" y="914400"/>
                <a:chExt cx="685800" cy="2438400"/>
              </a:xfrm>
            </p:grpSpPr>
            <p:sp>
              <p:nvSpPr>
                <p:cNvPr id="144" name="Moon 143">
                  <a:extLst>
                    <a:ext uri="{FF2B5EF4-FFF2-40B4-BE49-F238E27FC236}">
                      <a16:creationId xmlns:a16="http://schemas.microsoft.com/office/drawing/2014/main" id="{EF553DCB-3FF0-46A5-9E55-6770C044B5F8}"/>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oon 144">
                  <a:extLst>
                    <a:ext uri="{FF2B5EF4-FFF2-40B4-BE49-F238E27FC236}">
                      <a16:creationId xmlns:a16="http://schemas.microsoft.com/office/drawing/2014/main" id="{B59A2ECC-CA92-4EF5-BEA5-CF83158A0859}"/>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Moon 145">
                  <a:extLst>
                    <a:ext uri="{FF2B5EF4-FFF2-40B4-BE49-F238E27FC236}">
                      <a16:creationId xmlns:a16="http://schemas.microsoft.com/office/drawing/2014/main" id="{4FCACEAA-4693-4CA5-8985-8A69F25AA85E}"/>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70122C90-0C10-4070-890E-E6C357ECA43A}"/>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47">
                <a:extLst>
                  <a:ext uri="{FF2B5EF4-FFF2-40B4-BE49-F238E27FC236}">
                    <a16:creationId xmlns:a16="http://schemas.microsoft.com/office/drawing/2014/main" id="{D8320D98-5D25-4336-9095-11DF026CC297}"/>
                  </a:ext>
                </a:extLst>
              </p:cNvPr>
              <p:cNvGrpSpPr/>
              <p:nvPr/>
            </p:nvGrpSpPr>
            <p:grpSpPr>
              <a:xfrm rot="562843">
                <a:off x="5697438" y="5840305"/>
                <a:ext cx="666047" cy="774146"/>
                <a:chOff x="6106804" y="4039302"/>
                <a:chExt cx="666047" cy="774146"/>
              </a:xfrm>
            </p:grpSpPr>
            <p:sp>
              <p:nvSpPr>
                <p:cNvPr id="141" name="Oval 140">
                  <a:extLst>
                    <a:ext uri="{FF2B5EF4-FFF2-40B4-BE49-F238E27FC236}">
                      <a16:creationId xmlns:a16="http://schemas.microsoft.com/office/drawing/2014/main" id="{2D5A4EDB-A275-4F95-821D-37A883827AC3}"/>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6453C5BC-AD69-47B7-B7D4-487293E18153}"/>
                    </a:ext>
                  </a:extLst>
                </p:cNvPr>
                <p:cNvSpPr/>
                <p:nvPr/>
              </p:nvSpPr>
              <p:spPr>
                <a:xfrm rot="20163506">
                  <a:off x="6387712" y="4392141"/>
                  <a:ext cx="362627" cy="3159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92D68A00-5E10-4949-8171-0365D77B4623}"/>
                    </a:ext>
                  </a:extLst>
                </p:cNvPr>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47">
                <a:extLst>
                  <a:ext uri="{FF2B5EF4-FFF2-40B4-BE49-F238E27FC236}">
                    <a16:creationId xmlns:a16="http://schemas.microsoft.com/office/drawing/2014/main" id="{925E4703-6E5F-4F29-B510-5CB52BC07000}"/>
                  </a:ext>
                </a:extLst>
              </p:cNvPr>
              <p:cNvGrpSpPr/>
              <p:nvPr/>
            </p:nvGrpSpPr>
            <p:grpSpPr>
              <a:xfrm rot="2613352">
                <a:off x="5128037" y="5761712"/>
                <a:ext cx="666047" cy="774146"/>
                <a:chOff x="6106804" y="4039302"/>
                <a:chExt cx="666047" cy="774146"/>
              </a:xfrm>
            </p:grpSpPr>
            <p:sp>
              <p:nvSpPr>
                <p:cNvPr id="138" name="Oval 137">
                  <a:extLst>
                    <a:ext uri="{FF2B5EF4-FFF2-40B4-BE49-F238E27FC236}">
                      <a16:creationId xmlns:a16="http://schemas.microsoft.com/office/drawing/2014/main" id="{8793A4B0-34EB-43F8-B22E-F69F0961FEA9}"/>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EF206EC7-4DCF-4B82-9C58-562A06F3D9B2}"/>
                    </a:ext>
                  </a:extLst>
                </p:cNvPr>
                <p:cNvSpPr/>
                <p:nvPr/>
              </p:nvSpPr>
              <p:spPr>
                <a:xfrm rot="20163506">
                  <a:off x="6387712" y="4392141"/>
                  <a:ext cx="362627" cy="3159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9F308203-BD7A-4BF2-B035-0E234CCAD215}"/>
                    </a:ext>
                  </a:extLst>
                </p:cNvPr>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Oval 111">
                <a:extLst>
                  <a:ext uri="{FF2B5EF4-FFF2-40B4-BE49-F238E27FC236}">
                    <a16:creationId xmlns:a16="http://schemas.microsoft.com/office/drawing/2014/main" id="{90DC5903-D70C-4D19-AEF2-6C7330765424}"/>
                  </a:ext>
                </a:extLst>
              </p:cNvPr>
              <p:cNvSpPr/>
              <p:nvPr/>
            </p:nvSpPr>
            <p:spPr>
              <a:xfrm>
                <a:off x="6651885" y="3632617"/>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A2F8FF71-DF53-4071-8D93-1D872F3BC543}"/>
                  </a:ext>
                </a:extLst>
              </p:cNvPr>
              <p:cNvSpPr/>
              <p:nvPr/>
            </p:nvSpPr>
            <p:spPr>
              <a:xfrm>
                <a:off x="4405860" y="3592643"/>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113">
                <a:extLst>
                  <a:ext uri="{FF2B5EF4-FFF2-40B4-BE49-F238E27FC236}">
                    <a16:creationId xmlns:a16="http://schemas.microsoft.com/office/drawing/2014/main" id="{2E0BFACC-642E-4503-862E-C5B64366A727}"/>
                  </a:ext>
                </a:extLst>
              </p:cNvPr>
              <p:cNvSpPr/>
              <p:nvPr/>
            </p:nvSpPr>
            <p:spPr>
              <a:xfrm>
                <a:off x="4891789" y="1550232"/>
                <a:ext cx="1943725" cy="446956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rapezoid 114">
                <a:extLst>
                  <a:ext uri="{FF2B5EF4-FFF2-40B4-BE49-F238E27FC236}">
                    <a16:creationId xmlns:a16="http://schemas.microsoft.com/office/drawing/2014/main" id="{81B70D7E-FEC7-48E6-9356-C19007608EE5}"/>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115">
                <a:extLst>
                  <a:ext uri="{FF2B5EF4-FFF2-40B4-BE49-F238E27FC236}">
                    <a16:creationId xmlns:a16="http://schemas.microsoft.com/office/drawing/2014/main" id="{ACCA2828-2774-4083-9DA6-D0637FC9FC6C}"/>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apezoid 116">
                <a:extLst>
                  <a:ext uri="{FF2B5EF4-FFF2-40B4-BE49-F238E27FC236}">
                    <a16:creationId xmlns:a16="http://schemas.microsoft.com/office/drawing/2014/main" id="{C516CFAB-6039-44F4-A1F4-6E9E1CE6D66A}"/>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a:extLst>
                  <a:ext uri="{FF2B5EF4-FFF2-40B4-BE49-F238E27FC236}">
                    <a16:creationId xmlns:a16="http://schemas.microsoft.com/office/drawing/2014/main" id="{45803095-70A5-460C-BF42-17C69ED870EF}"/>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a:extLst>
                  <a:ext uri="{FF2B5EF4-FFF2-40B4-BE49-F238E27FC236}">
                    <a16:creationId xmlns:a16="http://schemas.microsoft.com/office/drawing/2014/main" id="{73696640-7CE4-4A0D-B5DF-37ADC5498193}"/>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032F62B1-D264-4371-ABDF-2FD5AC8E508E}"/>
                  </a:ext>
                </a:extLst>
              </p:cNvPr>
              <p:cNvSpPr/>
              <p:nvPr/>
            </p:nvSpPr>
            <p:spPr>
              <a:xfrm>
                <a:off x="5286531" y="1073046"/>
                <a:ext cx="1040567" cy="148527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6A552941-0B5C-4C61-9A3E-D15043287DB5}"/>
                  </a:ext>
                </a:extLst>
              </p:cNvPr>
              <p:cNvSpPr/>
              <p:nvPr/>
            </p:nvSpPr>
            <p:spPr>
              <a:xfrm>
                <a:off x="5029200" y="381000"/>
                <a:ext cx="1600200" cy="1828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57">
                <a:extLst>
                  <a:ext uri="{FF2B5EF4-FFF2-40B4-BE49-F238E27FC236}">
                    <a16:creationId xmlns:a16="http://schemas.microsoft.com/office/drawing/2014/main" id="{ECC4CB35-E783-4F92-96F6-0E0588F94A7C}"/>
                  </a:ext>
                </a:extLst>
              </p:cNvPr>
              <p:cNvGrpSpPr/>
              <p:nvPr/>
            </p:nvGrpSpPr>
            <p:grpSpPr>
              <a:xfrm>
                <a:off x="4953000" y="5334000"/>
                <a:ext cx="1828800" cy="609600"/>
                <a:chOff x="1371600" y="3962400"/>
                <a:chExt cx="6705600" cy="2057400"/>
              </a:xfrm>
            </p:grpSpPr>
            <p:grpSp>
              <p:nvGrpSpPr>
                <p:cNvPr id="126" name="Group 195">
                  <a:extLst>
                    <a:ext uri="{FF2B5EF4-FFF2-40B4-BE49-F238E27FC236}">
                      <a16:creationId xmlns:a16="http://schemas.microsoft.com/office/drawing/2014/main" id="{A456F64D-A728-43DA-BABA-83479A8CB01D}"/>
                    </a:ext>
                  </a:extLst>
                </p:cNvPr>
                <p:cNvGrpSpPr/>
                <p:nvPr/>
              </p:nvGrpSpPr>
              <p:grpSpPr>
                <a:xfrm>
                  <a:off x="1371600" y="3962400"/>
                  <a:ext cx="1676400" cy="2057400"/>
                  <a:chOff x="1371600" y="3962400"/>
                  <a:chExt cx="1676400" cy="2057400"/>
                </a:xfrm>
              </p:grpSpPr>
              <p:sp>
                <p:nvSpPr>
                  <p:cNvPr id="136" name="Right Arrow Callout 111">
                    <a:extLst>
                      <a:ext uri="{FF2B5EF4-FFF2-40B4-BE49-F238E27FC236}">
                        <a16:creationId xmlns:a16="http://schemas.microsoft.com/office/drawing/2014/main" id="{2B4473E5-7916-4E4A-AFB1-642BD3C36BD8}"/>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Quad Arrow 112">
                    <a:extLst>
                      <a:ext uri="{FF2B5EF4-FFF2-40B4-BE49-F238E27FC236}">
                        <a16:creationId xmlns:a16="http://schemas.microsoft.com/office/drawing/2014/main" id="{F753713B-7EBE-40B5-9579-21DA7705E2F2}"/>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96">
                  <a:extLst>
                    <a:ext uri="{FF2B5EF4-FFF2-40B4-BE49-F238E27FC236}">
                      <a16:creationId xmlns:a16="http://schemas.microsoft.com/office/drawing/2014/main" id="{883CC7CC-C4C2-4274-AEFC-4249E74F27F4}"/>
                    </a:ext>
                  </a:extLst>
                </p:cNvPr>
                <p:cNvGrpSpPr/>
                <p:nvPr/>
              </p:nvGrpSpPr>
              <p:grpSpPr>
                <a:xfrm>
                  <a:off x="3048000" y="3962400"/>
                  <a:ext cx="1676400" cy="2057400"/>
                  <a:chOff x="1371600" y="3962400"/>
                  <a:chExt cx="1676400" cy="2057400"/>
                </a:xfrm>
              </p:grpSpPr>
              <p:sp>
                <p:nvSpPr>
                  <p:cNvPr id="134" name="Right Arrow Callout 109">
                    <a:extLst>
                      <a:ext uri="{FF2B5EF4-FFF2-40B4-BE49-F238E27FC236}">
                        <a16:creationId xmlns:a16="http://schemas.microsoft.com/office/drawing/2014/main" id="{FFBA0EA3-E2C0-41B3-BE1F-0E5BF768BA12}"/>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Quad Arrow 110">
                    <a:extLst>
                      <a:ext uri="{FF2B5EF4-FFF2-40B4-BE49-F238E27FC236}">
                        <a16:creationId xmlns:a16="http://schemas.microsoft.com/office/drawing/2014/main" id="{F4E8A38B-E0B3-4D20-A0BF-D92D91F524C5}"/>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99">
                  <a:extLst>
                    <a:ext uri="{FF2B5EF4-FFF2-40B4-BE49-F238E27FC236}">
                      <a16:creationId xmlns:a16="http://schemas.microsoft.com/office/drawing/2014/main" id="{C5D7D8CB-67AD-424B-B267-4B928D196A48}"/>
                    </a:ext>
                  </a:extLst>
                </p:cNvPr>
                <p:cNvGrpSpPr/>
                <p:nvPr/>
              </p:nvGrpSpPr>
              <p:grpSpPr>
                <a:xfrm>
                  <a:off x="4724400" y="3962400"/>
                  <a:ext cx="1676400" cy="2057400"/>
                  <a:chOff x="1371600" y="3962400"/>
                  <a:chExt cx="1676400" cy="2057400"/>
                </a:xfrm>
              </p:grpSpPr>
              <p:sp>
                <p:nvSpPr>
                  <p:cNvPr id="132" name="Right Arrow Callout 107">
                    <a:extLst>
                      <a:ext uri="{FF2B5EF4-FFF2-40B4-BE49-F238E27FC236}">
                        <a16:creationId xmlns:a16="http://schemas.microsoft.com/office/drawing/2014/main" id="{AF6ABF87-142C-4011-A778-EFB89917BD8F}"/>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Quad Arrow 108">
                    <a:extLst>
                      <a:ext uri="{FF2B5EF4-FFF2-40B4-BE49-F238E27FC236}">
                        <a16:creationId xmlns:a16="http://schemas.microsoft.com/office/drawing/2014/main" id="{743C45EA-D040-4872-ACC9-B732171A07BE}"/>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202">
                  <a:extLst>
                    <a:ext uri="{FF2B5EF4-FFF2-40B4-BE49-F238E27FC236}">
                      <a16:creationId xmlns:a16="http://schemas.microsoft.com/office/drawing/2014/main" id="{2E187DBF-9921-49A4-9A83-4094DF9E863D}"/>
                    </a:ext>
                  </a:extLst>
                </p:cNvPr>
                <p:cNvGrpSpPr/>
                <p:nvPr/>
              </p:nvGrpSpPr>
              <p:grpSpPr>
                <a:xfrm>
                  <a:off x="6400800" y="3962400"/>
                  <a:ext cx="1676400" cy="2057400"/>
                  <a:chOff x="1371600" y="3962400"/>
                  <a:chExt cx="1676400" cy="2057400"/>
                </a:xfrm>
              </p:grpSpPr>
              <p:sp>
                <p:nvSpPr>
                  <p:cNvPr id="130" name="Right Arrow Callout 105">
                    <a:extLst>
                      <a:ext uri="{FF2B5EF4-FFF2-40B4-BE49-F238E27FC236}">
                        <a16:creationId xmlns:a16="http://schemas.microsoft.com/office/drawing/2014/main" id="{ABE70992-3242-4DD3-B58A-16E41E31E354}"/>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Quad Arrow 106">
                    <a:extLst>
                      <a:ext uri="{FF2B5EF4-FFF2-40B4-BE49-F238E27FC236}">
                        <a16:creationId xmlns:a16="http://schemas.microsoft.com/office/drawing/2014/main" id="{53E4AEE9-CF3B-4EC8-9A25-D9A8DB925A50}"/>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3" name="Cloud 122">
                <a:extLst>
                  <a:ext uri="{FF2B5EF4-FFF2-40B4-BE49-F238E27FC236}">
                    <a16:creationId xmlns:a16="http://schemas.microsoft.com/office/drawing/2014/main" id="{8937F80C-B7DE-4AE7-B2A3-D97D68EE65D7}"/>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lowchart: Delay 123">
                <a:extLst>
                  <a:ext uri="{FF2B5EF4-FFF2-40B4-BE49-F238E27FC236}">
                    <a16:creationId xmlns:a16="http://schemas.microsoft.com/office/drawing/2014/main" id="{FCECB36C-A2B5-4ED8-8B1C-433A4EB03F91}"/>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4EB9A7D0-DCB9-4AD8-8E8A-C0187C09A8F6}"/>
                  </a:ext>
                </a:extLst>
              </p:cNvPr>
              <p:cNvSpPr/>
              <p:nvPr/>
            </p:nvSpPr>
            <p:spPr>
              <a:xfrm>
                <a:off x="5628870" y="1818089"/>
                <a:ext cx="294451" cy="19941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F63D6F7D-5CA6-45A4-B2C5-B368B2A32153}"/>
                </a:ext>
              </a:extLst>
            </p:cNvPr>
            <p:cNvGrpSpPr/>
            <p:nvPr/>
          </p:nvGrpSpPr>
          <p:grpSpPr>
            <a:xfrm>
              <a:off x="3325256" y="3809316"/>
              <a:ext cx="991285" cy="2676489"/>
              <a:chOff x="5199743" y="533154"/>
              <a:chExt cx="1886857" cy="4783054"/>
            </a:xfrm>
          </p:grpSpPr>
          <p:grpSp>
            <p:nvGrpSpPr>
              <p:cNvPr id="4" name="Group 3">
                <a:extLst>
                  <a:ext uri="{FF2B5EF4-FFF2-40B4-BE49-F238E27FC236}">
                    <a16:creationId xmlns:a16="http://schemas.microsoft.com/office/drawing/2014/main" id="{87D18C30-5253-078D-162F-D4CE46D15E48}"/>
                  </a:ext>
                </a:extLst>
              </p:cNvPr>
              <p:cNvGrpSpPr/>
              <p:nvPr/>
            </p:nvGrpSpPr>
            <p:grpSpPr>
              <a:xfrm>
                <a:off x="5199743" y="793067"/>
                <a:ext cx="1886857" cy="4523141"/>
                <a:chOff x="5199743" y="793067"/>
                <a:chExt cx="1886857" cy="4523141"/>
              </a:xfrm>
            </p:grpSpPr>
            <p:sp>
              <p:nvSpPr>
                <p:cNvPr id="7" name="Round Diagonal Corner Rectangle 790">
                  <a:extLst>
                    <a:ext uri="{FF2B5EF4-FFF2-40B4-BE49-F238E27FC236}">
                      <a16:creationId xmlns:a16="http://schemas.microsoft.com/office/drawing/2014/main" id="{165D3C45-31FF-0BE8-5D60-D5ADA162CD0F}"/>
                    </a:ext>
                  </a:extLst>
                </p:cNvPr>
                <p:cNvSpPr/>
                <p:nvPr/>
              </p:nvSpPr>
              <p:spPr>
                <a:xfrm rot="12394047">
                  <a:off x="6060365" y="997117"/>
                  <a:ext cx="886017" cy="1611023"/>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791">
                  <a:extLst>
                    <a:ext uri="{FF2B5EF4-FFF2-40B4-BE49-F238E27FC236}">
                      <a16:creationId xmlns:a16="http://schemas.microsoft.com/office/drawing/2014/main" id="{3D79BB56-595C-79AC-FA34-A42D3B49654D}"/>
                    </a:ext>
                  </a:extLst>
                </p:cNvPr>
                <p:cNvSpPr/>
                <p:nvPr/>
              </p:nvSpPr>
              <p:spPr>
                <a:xfrm rot="19994265" flipH="1">
                  <a:off x="5236892" y="1001484"/>
                  <a:ext cx="931493" cy="1734812"/>
                </a:xfrm>
                <a:prstGeom prst="round2DiagRect">
                  <a:avLst>
                    <a:gd name="adj1" fmla="val 0"/>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8313D0EB-8450-A7E5-0C1E-331B0037E695}"/>
                    </a:ext>
                  </a:extLst>
                </p:cNvPr>
                <p:cNvSpPr/>
                <p:nvPr/>
              </p:nvSpPr>
              <p:spPr>
                <a:xfrm>
                  <a:off x="5498238" y="793067"/>
                  <a:ext cx="1299147" cy="177272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33">
                  <a:extLst>
                    <a:ext uri="{FF2B5EF4-FFF2-40B4-BE49-F238E27FC236}">
                      <a16:creationId xmlns:a16="http://schemas.microsoft.com/office/drawing/2014/main" id="{E7CF607C-C861-9F3E-D55D-461F2A57D6D5}"/>
                    </a:ext>
                  </a:extLst>
                </p:cNvPr>
                <p:cNvGrpSpPr/>
                <p:nvPr/>
              </p:nvGrpSpPr>
              <p:grpSpPr>
                <a:xfrm rot="2754858">
                  <a:off x="5674192" y="4718893"/>
                  <a:ext cx="448734" cy="745895"/>
                  <a:chOff x="1676400" y="2133600"/>
                  <a:chExt cx="1447800" cy="2088845"/>
                </a:xfrm>
              </p:grpSpPr>
              <p:sp>
                <p:nvSpPr>
                  <p:cNvPr id="78" name="Oval 77">
                    <a:extLst>
                      <a:ext uri="{FF2B5EF4-FFF2-40B4-BE49-F238E27FC236}">
                        <a16:creationId xmlns:a16="http://schemas.microsoft.com/office/drawing/2014/main" id="{C9B8F5AE-C9FB-2AF9-5D5B-5B0E7F17CBEB}"/>
                      </a:ext>
                    </a:extLst>
                  </p:cNvPr>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a:extLst>
                      <a:ext uri="{FF2B5EF4-FFF2-40B4-BE49-F238E27FC236}">
                        <a16:creationId xmlns:a16="http://schemas.microsoft.com/office/drawing/2014/main" id="{AECDE03C-FF65-BFC2-D096-6F51C5E7457B}"/>
                      </a:ext>
                    </a:extLst>
                  </p:cNvPr>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a:extLst>
                      <a:ext uri="{FF2B5EF4-FFF2-40B4-BE49-F238E27FC236}">
                        <a16:creationId xmlns:a16="http://schemas.microsoft.com/office/drawing/2014/main" id="{8FF0E2FE-FBD9-4F62-281F-712B2DAE07BB}"/>
                      </a:ext>
                    </a:extLst>
                  </p:cNvPr>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45">
                  <a:extLst>
                    <a:ext uri="{FF2B5EF4-FFF2-40B4-BE49-F238E27FC236}">
                      <a16:creationId xmlns:a16="http://schemas.microsoft.com/office/drawing/2014/main" id="{3804BD1C-77C2-C58F-9272-268851EDAD04}"/>
                    </a:ext>
                  </a:extLst>
                </p:cNvPr>
                <p:cNvGrpSpPr/>
                <p:nvPr/>
              </p:nvGrpSpPr>
              <p:grpSpPr>
                <a:xfrm rot="18845142" flipH="1">
                  <a:off x="6055984" y="4618707"/>
                  <a:ext cx="488027" cy="752549"/>
                  <a:chOff x="1676400" y="2133600"/>
                  <a:chExt cx="1447800" cy="2088845"/>
                </a:xfrm>
              </p:grpSpPr>
              <p:sp>
                <p:nvSpPr>
                  <p:cNvPr id="75" name="Oval 74">
                    <a:extLst>
                      <a:ext uri="{FF2B5EF4-FFF2-40B4-BE49-F238E27FC236}">
                        <a16:creationId xmlns:a16="http://schemas.microsoft.com/office/drawing/2014/main" id="{1EF0FFA5-D920-0750-84FC-3F4813231784}"/>
                      </a:ext>
                    </a:extLst>
                  </p:cNvPr>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a:extLst>
                      <a:ext uri="{FF2B5EF4-FFF2-40B4-BE49-F238E27FC236}">
                        <a16:creationId xmlns:a16="http://schemas.microsoft.com/office/drawing/2014/main" id="{F1EF64FF-A59A-85F6-29FC-9EB3269335BA}"/>
                      </a:ext>
                    </a:extLst>
                  </p:cNvPr>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oon 76">
                    <a:extLst>
                      <a:ext uri="{FF2B5EF4-FFF2-40B4-BE49-F238E27FC236}">
                        <a16:creationId xmlns:a16="http://schemas.microsoft.com/office/drawing/2014/main" id="{A859A3E7-B8BC-46D0-624F-3998467A72C3}"/>
                      </a:ext>
                    </a:extLst>
                  </p:cNvPr>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49">
                  <a:extLst>
                    <a:ext uri="{FF2B5EF4-FFF2-40B4-BE49-F238E27FC236}">
                      <a16:creationId xmlns:a16="http://schemas.microsoft.com/office/drawing/2014/main" id="{0DAFC68A-81C5-8512-1D44-46EF36123C06}"/>
                    </a:ext>
                  </a:extLst>
                </p:cNvPr>
                <p:cNvGrpSpPr/>
                <p:nvPr/>
              </p:nvGrpSpPr>
              <p:grpSpPr>
                <a:xfrm>
                  <a:off x="5199743" y="2466218"/>
                  <a:ext cx="1886857" cy="2489323"/>
                  <a:chOff x="4419600" y="2060454"/>
                  <a:chExt cx="3045502" cy="4187946"/>
                </a:xfrm>
              </p:grpSpPr>
              <p:sp>
                <p:nvSpPr>
                  <p:cNvPr id="66" name="Oval 65">
                    <a:extLst>
                      <a:ext uri="{FF2B5EF4-FFF2-40B4-BE49-F238E27FC236}">
                        <a16:creationId xmlns:a16="http://schemas.microsoft.com/office/drawing/2014/main" id="{C62BA440-A25D-38A0-A66F-6AB4DF7ABD1E}"/>
                      </a:ext>
                    </a:extLst>
                  </p:cNvPr>
                  <p:cNvSpPr/>
                  <p:nvPr/>
                </p:nvSpPr>
                <p:spPr>
                  <a:xfrm>
                    <a:off x="6890479" y="3785016"/>
                    <a:ext cx="574623" cy="84444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9337686-323C-E73D-93CA-AB2E51D73A0A}"/>
                      </a:ext>
                    </a:extLst>
                  </p:cNvPr>
                  <p:cNvSpPr/>
                  <p:nvPr/>
                </p:nvSpPr>
                <p:spPr>
                  <a:xfrm>
                    <a:off x="4419600" y="3810000"/>
                    <a:ext cx="574623" cy="84444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B2A210F1-587D-4C6B-8184-1D0FF4AFBF38}"/>
                      </a:ext>
                    </a:extLst>
                  </p:cNvPr>
                  <p:cNvSpPr/>
                  <p:nvPr/>
                </p:nvSpPr>
                <p:spPr>
                  <a:xfrm rot="20102191">
                    <a:off x="6267526" y="2091421"/>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EC8EDF5A-DD65-CCF3-8FE3-571D0385EAE1}"/>
                      </a:ext>
                    </a:extLst>
                  </p:cNvPr>
                  <p:cNvSpPr/>
                  <p:nvPr/>
                </p:nvSpPr>
                <p:spPr>
                  <a:xfrm rot="1327004">
                    <a:off x="4648115" y="2060454"/>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a:extLst>
                      <a:ext uri="{FF2B5EF4-FFF2-40B4-BE49-F238E27FC236}">
                        <a16:creationId xmlns:a16="http://schemas.microsoft.com/office/drawing/2014/main" id="{01AC3112-AAC8-3008-AF1F-B24770E74567}"/>
                      </a:ext>
                    </a:extLst>
                  </p:cNvPr>
                  <p:cNvSpPr/>
                  <p:nvPr/>
                </p:nvSpPr>
                <p:spPr>
                  <a:xfrm>
                    <a:off x="4876800" y="2133600"/>
                    <a:ext cx="2133600" cy="4114800"/>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a:extLst>
                      <a:ext uri="{FF2B5EF4-FFF2-40B4-BE49-F238E27FC236}">
                        <a16:creationId xmlns:a16="http://schemas.microsoft.com/office/drawing/2014/main" id="{9E22DF44-B69A-0A4B-D2A7-00C691291C66}"/>
                      </a:ext>
                    </a:extLst>
                  </p:cNvPr>
                  <p:cNvSpPr/>
                  <p:nvPr/>
                </p:nvSpPr>
                <p:spPr>
                  <a:xfrm rot="10800000">
                    <a:off x="5638800" y="2133600"/>
                    <a:ext cx="609600" cy="762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4868586-C2BE-58B6-F79B-79537AACF484}"/>
                      </a:ext>
                    </a:extLst>
                  </p:cNvPr>
                  <p:cNvSpPr/>
                  <p:nvPr/>
                </p:nvSpPr>
                <p:spPr>
                  <a:xfrm>
                    <a:off x="5181600" y="4419600"/>
                    <a:ext cx="1524000" cy="228600"/>
                  </a:xfrm>
                  <a:prstGeom prst="rect">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a:extLst>
                      <a:ext uri="{FF2B5EF4-FFF2-40B4-BE49-F238E27FC236}">
                        <a16:creationId xmlns:a16="http://schemas.microsoft.com/office/drawing/2014/main" id="{3836964D-4CB6-4BA7-C640-B7B02FEAF00B}"/>
                      </a:ext>
                    </a:extLst>
                  </p:cNvPr>
                  <p:cNvSpPr/>
                  <p:nvPr/>
                </p:nvSpPr>
                <p:spPr>
                  <a:xfrm rot="366654" flipH="1">
                    <a:off x="4944218" y="2084003"/>
                    <a:ext cx="706763" cy="3877254"/>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a:extLst>
                      <a:ext uri="{FF2B5EF4-FFF2-40B4-BE49-F238E27FC236}">
                        <a16:creationId xmlns:a16="http://schemas.microsoft.com/office/drawing/2014/main" id="{B201F407-2863-D918-B03A-D8DD51332AA6}"/>
                      </a:ext>
                    </a:extLst>
                  </p:cNvPr>
                  <p:cNvSpPr/>
                  <p:nvPr/>
                </p:nvSpPr>
                <p:spPr>
                  <a:xfrm rot="21233346">
                    <a:off x="6224662" y="2067736"/>
                    <a:ext cx="706763" cy="3886573"/>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Round Diagonal Corner Rectangle 796">
                  <a:extLst>
                    <a:ext uri="{FF2B5EF4-FFF2-40B4-BE49-F238E27FC236}">
                      <a16:creationId xmlns:a16="http://schemas.microsoft.com/office/drawing/2014/main" id="{DCB1B2F2-694C-2CEE-E32B-F06948903D76}"/>
                    </a:ext>
                  </a:extLst>
                </p:cNvPr>
                <p:cNvSpPr/>
                <p:nvPr/>
              </p:nvSpPr>
              <p:spPr>
                <a:xfrm rot="18574207">
                  <a:off x="5703823" y="2046219"/>
                  <a:ext cx="768013" cy="723734"/>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3180FC7-C0A9-39AE-08D2-34E433995B27}"/>
                    </a:ext>
                  </a:extLst>
                </p:cNvPr>
                <p:cNvSpPr/>
                <p:nvPr/>
              </p:nvSpPr>
              <p:spPr>
                <a:xfrm>
                  <a:off x="5940533" y="2121796"/>
                  <a:ext cx="365028" cy="267801"/>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reeform 788">
                <a:extLst>
                  <a:ext uri="{FF2B5EF4-FFF2-40B4-BE49-F238E27FC236}">
                    <a16:creationId xmlns:a16="http://schemas.microsoft.com/office/drawing/2014/main" id="{F3539EFA-FCE2-B1C3-5BE7-854F4BB2B3EA}"/>
                  </a:ext>
                </a:extLst>
              </p:cNvPr>
              <p:cNvSpPr/>
              <p:nvPr/>
            </p:nvSpPr>
            <p:spPr>
              <a:xfrm rot="18574207">
                <a:off x="5459704" y="571184"/>
                <a:ext cx="1178245" cy="1102186"/>
              </a:xfrm>
              <a:custGeom>
                <a:avLst/>
                <a:gdLst>
                  <a:gd name="connsiteX0" fmla="*/ 858975 w 1178245"/>
                  <a:gd name="connsiteY0" fmla="*/ 205312 h 1102186"/>
                  <a:gd name="connsiteX1" fmla="*/ 868139 w 1178245"/>
                  <a:gd name="connsiteY1" fmla="*/ 330547 h 1102186"/>
                  <a:gd name="connsiteX2" fmla="*/ 837395 w 1178245"/>
                  <a:gd name="connsiteY2" fmla="*/ 385212 h 1102186"/>
                  <a:gd name="connsiteX3" fmla="*/ 845051 w 1178245"/>
                  <a:gd name="connsiteY3" fmla="*/ 385212 h 1102186"/>
                  <a:gd name="connsiteX4" fmla="*/ 1178245 w 1178245"/>
                  <a:gd name="connsiteY4" fmla="*/ 718406 h 1102186"/>
                  <a:gd name="connsiteX5" fmla="*/ 1178244 w 1178245"/>
                  <a:gd name="connsiteY5" fmla="*/ 991119 h 1102186"/>
                  <a:gd name="connsiteX6" fmla="*/ 1067177 w 1178245"/>
                  <a:gd name="connsiteY6" fmla="*/ 1102186 h 1102186"/>
                  <a:gd name="connsiteX7" fmla="*/ 845051 w 1178245"/>
                  <a:gd name="connsiteY7" fmla="*/ 1102186 h 1102186"/>
                  <a:gd name="connsiteX8" fmla="*/ 511857 w 1178245"/>
                  <a:gd name="connsiteY8" fmla="*/ 768992 h 1102186"/>
                  <a:gd name="connsiteX9" fmla="*/ 511857 w 1178245"/>
                  <a:gd name="connsiteY9" fmla="*/ 696795 h 1102186"/>
                  <a:gd name="connsiteX10" fmla="*/ 487314 w 1178245"/>
                  <a:gd name="connsiteY10" fmla="*/ 701198 h 1102186"/>
                  <a:gd name="connsiteX11" fmla="*/ 292721 w 1178245"/>
                  <a:gd name="connsiteY11" fmla="*/ 658529 h 1102186"/>
                  <a:gd name="connsiteX12" fmla="*/ 57929 w 1178245"/>
                  <a:gd name="connsiteY12" fmla="*/ 526483 h 1102186"/>
                  <a:gd name="connsiteX13" fmla="*/ 14603 w 1178245"/>
                  <a:gd name="connsiteY13" fmla="*/ 371793 h 1102186"/>
                  <a:gd name="connsiteX14" fmla="*/ 125963 w 1178245"/>
                  <a:gd name="connsiteY14" fmla="*/ 173785 h 1102186"/>
                  <a:gd name="connsiteX15" fmla="*/ 590021 w 1178245"/>
                  <a:gd name="connsiteY15" fmla="*/ 43810 h 1102186"/>
                  <a:gd name="connsiteX16" fmla="*/ 824813 w 1178245"/>
                  <a:gd name="connsiteY16" fmla="*/ 175858 h 1102186"/>
                  <a:gd name="connsiteX17" fmla="*/ 858975 w 1178245"/>
                  <a:gd name="connsiteY17" fmla="*/ 205312 h 110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8245" h="1102186">
                    <a:moveTo>
                      <a:pt x="858975" y="205312"/>
                    </a:moveTo>
                    <a:cubicBezTo>
                      <a:pt x="886058" y="240327"/>
                      <a:pt x="891203" y="289536"/>
                      <a:pt x="868139" y="330547"/>
                    </a:cubicBezTo>
                    <a:lnTo>
                      <a:pt x="837395" y="385212"/>
                    </a:lnTo>
                    <a:lnTo>
                      <a:pt x="845051" y="385212"/>
                    </a:lnTo>
                    <a:cubicBezTo>
                      <a:pt x="1029069" y="385212"/>
                      <a:pt x="1178245" y="534388"/>
                      <a:pt x="1178245" y="718406"/>
                    </a:cubicBezTo>
                    <a:cubicBezTo>
                      <a:pt x="1178245" y="809310"/>
                      <a:pt x="1178244" y="900215"/>
                      <a:pt x="1178244" y="991119"/>
                    </a:cubicBezTo>
                    <a:cubicBezTo>
                      <a:pt x="1178244" y="1052460"/>
                      <a:pt x="1128518" y="1102186"/>
                      <a:pt x="1067177" y="1102186"/>
                    </a:cubicBezTo>
                    <a:lnTo>
                      <a:pt x="845051" y="1102186"/>
                    </a:lnTo>
                    <a:cubicBezTo>
                      <a:pt x="661033" y="1102186"/>
                      <a:pt x="511857" y="953010"/>
                      <a:pt x="511857" y="768992"/>
                    </a:cubicBezTo>
                    <a:lnTo>
                      <a:pt x="511857" y="696795"/>
                    </a:lnTo>
                    <a:lnTo>
                      <a:pt x="487314" y="701198"/>
                    </a:lnTo>
                    <a:cubicBezTo>
                      <a:pt x="421899" y="706564"/>
                      <a:pt x="354236" y="693125"/>
                      <a:pt x="292721" y="658529"/>
                    </a:cubicBezTo>
                    <a:lnTo>
                      <a:pt x="57929" y="526483"/>
                    </a:lnTo>
                    <a:cubicBezTo>
                      <a:pt x="3249" y="495730"/>
                      <a:pt x="-16149" y="426474"/>
                      <a:pt x="14603" y="371793"/>
                    </a:cubicBezTo>
                    <a:lnTo>
                      <a:pt x="125963" y="173785"/>
                    </a:lnTo>
                    <a:cubicBezTo>
                      <a:pt x="218218" y="9747"/>
                      <a:pt x="425983" y="-48445"/>
                      <a:pt x="590021" y="43810"/>
                    </a:cubicBezTo>
                    <a:cubicBezTo>
                      <a:pt x="668285" y="87825"/>
                      <a:pt x="746549" y="131842"/>
                      <a:pt x="824813" y="175858"/>
                    </a:cubicBezTo>
                    <a:cubicBezTo>
                      <a:pt x="838483" y="183546"/>
                      <a:pt x="849948" y="193640"/>
                      <a:pt x="858975" y="205312"/>
                    </a:cubicBezTo>
                    <a:close/>
                  </a:path>
                </a:pathLst>
              </a:cu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51DB11DD-1FB1-3E65-0136-C99154630E91}"/>
                  </a:ext>
                </a:extLst>
              </p:cNvPr>
              <p:cNvSpPr/>
              <p:nvPr/>
            </p:nvSpPr>
            <p:spPr>
              <a:xfrm>
                <a:off x="5236394" y="1074555"/>
                <a:ext cx="1697806" cy="197056"/>
              </a:xfrm>
              <a:prstGeom prst="rect">
                <a:avLst/>
              </a:prstGeom>
              <a:solidFill>
                <a:srgbClr val="F0CD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41465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26"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wipe(down)">
                                      <p:cBhvr>
                                        <p:cTn id="13" dur="580">
                                          <p:stCondLst>
                                            <p:cond delay="0"/>
                                          </p:stCondLst>
                                        </p:cTn>
                                        <p:tgtEl>
                                          <p:spTgt spid="81"/>
                                        </p:tgtEl>
                                      </p:cBhvr>
                                    </p:animEffect>
                                    <p:anim calcmode="lin" valueType="num">
                                      <p:cBhvr>
                                        <p:cTn id="14" dur="1822" tmFilter="0,0; 0.14,0.36; 0.43,0.73; 0.71,0.91; 1.0,1.0">
                                          <p:stCondLst>
                                            <p:cond delay="0"/>
                                          </p:stCondLst>
                                        </p:cTn>
                                        <p:tgtEl>
                                          <p:spTgt spid="8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1"/>
                                        </p:tgtEl>
                                        <p:attrNameLst>
                                          <p:attrName>ppt_y</p:attrName>
                                        </p:attrNameLst>
                                      </p:cBhvr>
                                      <p:tavLst>
                                        <p:tav tm="0" fmla="#ppt_y-sin(pi*$)/81">
                                          <p:val>
                                            <p:fltVal val="0"/>
                                          </p:val>
                                        </p:tav>
                                        <p:tav tm="100000">
                                          <p:val>
                                            <p:fltVal val="1"/>
                                          </p:val>
                                        </p:tav>
                                      </p:tavLst>
                                    </p:anim>
                                    <p:animScale>
                                      <p:cBhvr>
                                        <p:cTn id="19" dur="26">
                                          <p:stCondLst>
                                            <p:cond delay="650"/>
                                          </p:stCondLst>
                                        </p:cTn>
                                        <p:tgtEl>
                                          <p:spTgt spid="81"/>
                                        </p:tgtEl>
                                      </p:cBhvr>
                                      <p:to x="100000" y="60000"/>
                                    </p:animScale>
                                    <p:animScale>
                                      <p:cBhvr>
                                        <p:cTn id="20" dur="166" decel="50000">
                                          <p:stCondLst>
                                            <p:cond delay="676"/>
                                          </p:stCondLst>
                                        </p:cTn>
                                        <p:tgtEl>
                                          <p:spTgt spid="81"/>
                                        </p:tgtEl>
                                      </p:cBhvr>
                                      <p:to x="100000" y="100000"/>
                                    </p:animScale>
                                    <p:animScale>
                                      <p:cBhvr>
                                        <p:cTn id="21" dur="26">
                                          <p:stCondLst>
                                            <p:cond delay="1312"/>
                                          </p:stCondLst>
                                        </p:cTn>
                                        <p:tgtEl>
                                          <p:spTgt spid="81"/>
                                        </p:tgtEl>
                                      </p:cBhvr>
                                      <p:to x="100000" y="80000"/>
                                    </p:animScale>
                                    <p:animScale>
                                      <p:cBhvr>
                                        <p:cTn id="22" dur="166" decel="50000">
                                          <p:stCondLst>
                                            <p:cond delay="1338"/>
                                          </p:stCondLst>
                                        </p:cTn>
                                        <p:tgtEl>
                                          <p:spTgt spid="81"/>
                                        </p:tgtEl>
                                      </p:cBhvr>
                                      <p:to x="100000" y="100000"/>
                                    </p:animScale>
                                    <p:animScale>
                                      <p:cBhvr>
                                        <p:cTn id="23" dur="26">
                                          <p:stCondLst>
                                            <p:cond delay="1642"/>
                                          </p:stCondLst>
                                        </p:cTn>
                                        <p:tgtEl>
                                          <p:spTgt spid="81"/>
                                        </p:tgtEl>
                                      </p:cBhvr>
                                      <p:to x="100000" y="90000"/>
                                    </p:animScale>
                                    <p:animScale>
                                      <p:cBhvr>
                                        <p:cTn id="24" dur="166" decel="50000">
                                          <p:stCondLst>
                                            <p:cond delay="1668"/>
                                          </p:stCondLst>
                                        </p:cTn>
                                        <p:tgtEl>
                                          <p:spTgt spid="81"/>
                                        </p:tgtEl>
                                      </p:cBhvr>
                                      <p:to x="100000" y="100000"/>
                                    </p:animScale>
                                    <p:animScale>
                                      <p:cBhvr>
                                        <p:cTn id="25" dur="26">
                                          <p:stCondLst>
                                            <p:cond delay="1808"/>
                                          </p:stCondLst>
                                        </p:cTn>
                                        <p:tgtEl>
                                          <p:spTgt spid="81"/>
                                        </p:tgtEl>
                                      </p:cBhvr>
                                      <p:to x="100000" y="95000"/>
                                    </p:animScale>
                                    <p:animScale>
                                      <p:cBhvr>
                                        <p:cTn id="26" dur="166" decel="50000">
                                          <p:stCondLst>
                                            <p:cond delay="1834"/>
                                          </p:stCondLst>
                                        </p:cTn>
                                        <p:tgtEl>
                                          <p:spTgt spid="81"/>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F9AACC-89A5-48F7-BAF8-FEC4D03C9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p:cNvSpPr txBox="1"/>
          <p:nvPr/>
        </p:nvSpPr>
        <p:spPr>
          <a:xfrm>
            <a:off x="1524000" y="152400"/>
            <a:ext cx="9144000" cy="707886"/>
          </a:xfrm>
          <a:prstGeom prst="rect">
            <a:avLst/>
          </a:prstGeom>
          <a:noFill/>
        </p:spPr>
        <p:txBody>
          <a:bodyPr wrap="square" rtlCol="0">
            <a:spAutoFit/>
          </a:bodyPr>
          <a:lstStyle/>
          <a:p>
            <a:pPr algn="ctr"/>
            <a:r>
              <a:rPr lang="en-US" sz="4000" dirty="0">
                <a:solidFill>
                  <a:schemeClr val="bg2"/>
                </a:solidFill>
                <a:latin typeface="Algerian" pitchFamily="82" charset="0"/>
              </a:rPr>
              <a:t>The Loss of the Priesthood</a:t>
            </a:r>
          </a:p>
        </p:txBody>
      </p:sp>
      <p:sp>
        <p:nvSpPr>
          <p:cNvPr id="14" name="Rectangle 13"/>
          <p:cNvSpPr/>
          <p:nvPr/>
        </p:nvSpPr>
        <p:spPr>
          <a:xfrm>
            <a:off x="3048000" y="4572001"/>
            <a:ext cx="6248400" cy="1384995"/>
          </a:xfrm>
          <a:prstGeom prst="rect">
            <a:avLst/>
          </a:prstGeom>
        </p:spPr>
        <p:txBody>
          <a:bodyPr wrap="square">
            <a:spAutoFit/>
          </a:bodyPr>
          <a:lstStyle/>
          <a:p>
            <a:r>
              <a:rPr lang="en-US" dirty="0">
                <a:solidFill>
                  <a:schemeClr val="bg2"/>
                </a:solidFill>
              </a:rPr>
              <a:t>“As the centuries passed, the flame flickered and dimmed. Ordinances were changed or abandoned. The line was broken, and the authority to confer the Holy Ghost as a gift was gone. The Dark Ages of apostasy settled over the world” </a:t>
            </a:r>
          </a:p>
          <a:p>
            <a:r>
              <a:rPr lang="en-US" sz="1200" dirty="0">
                <a:solidFill>
                  <a:schemeClr val="bg2"/>
                </a:solidFill>
              </a:rPr>
              <a:t>Boyd K. Packer</a:t>
            </a:r>
          </a:p>
        </p:txBody>
      </p:sp>
      <p:pic>
        <p:nvPicPr>
          <p:cNvPr id="3" name="Picture 2">
            <a:extLst>
              <a:ext uri="{FF2B5EF4-FFF2-40B4-BE49-F238E27FC236}">
                <a16:creationId xmlns:a16="http://schemas.microsoft.com/office/drawing/2014/main" id="{A25EB5DC-887C-4EEA-AB37-8E3A4F774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5" y="1036694"/>
            <a:ext cx="4978047" cy="3325881"/>
          </a:xfrm>
          <a:prstGeom prst="rect">
            <a:avLst/>
          </a:prstGeom>
        </p:spPr>
      </p:pic>
      <p:pic>
        <p:nvPicPr>
          <p:cNvPr id="6" name="Picture 5">
            <a:extLst>
              <a:ext uri="{FF2B5EF4-FFF2-40B4-BE49-F238E27FC236}">
                <a16:creationId xmlns:a16="http://schemas.microsoft.com/office/drawing/2014/main" id="{D3D0BA26-2327-437D-9490-09D3DA262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6574" y="1349168"/>
            <a:ext cx="3232498" cy="2700932"/>
          </a:xfrm>
          <a:prstGeom prst="rect">
            <a:avLst/>
          </a:prstGeom>
        </p:spPr>
      </p:pic>
    </p:spTree>
    <p:extLst>
      <p:ext uri="{BB962C8B-B14F-4D97-AF65-F5344CB8AC3E}">
        <p14:creationId xmlns:p14="http://schemas.microsoft.com/office/powerpoint/2010/main" val="2952812696"/>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5540</Words>
  <Application>Microsoft Office PowerPoint</Application>
  <PresentationFormat>Widescreen</PresentationFormat>
  <Paragraphs>287</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Calibri</vt:lpstr>
      <vt:lpstr>Arial</vt:lpstr>
      <vt:lpstr>Algerian</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11</cp:revision>
  <dcterms:created xsi:type="dcterms:W3CDTF">2018-01-22T02:19:29Z</dcterms:created>
  <dcterms:modified xsi:type="dcterms:W3CDTF">2024-12-26T18:26:57Z</dcterms:modified>
</cp:coreProperties>
</file>