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58" r:id="rId3"/>
    <p:sldId id="259" r:id="rId4"/>
    <p:sldId id="260" r:id="rId5"/>
    <p:sldId id="261" r:id="rId6"/>
    <p:sldId id="281" r:id="rId7"/>
    <p:sldId id="262" r:id="rId8"/>
    <p:sldId id="263" r:id="rId9"/>
    <p:sldId id="264" r:id="rId10"/>
    <p:sldId id="265" r:id="rId11"/>
    <p:sldId id="267" r:id="rId12"/>
    <p:sldId id="268" r:id="rId13"/>
    <p:sldId id="269" r:id="rId14"/>
    <p:sldId id="270" r:id="rId15"/>
    <p:sldId id="282" r:id="rId16"/>
    <p:sldId id="274" r:id="rId17"/>
    <p:sldId id="271" r:id="rId18"/>
    <p:sldId id="272" r:id="rId19"/>
    <p:sldId id="273" r:id="rId20"/>
    <p:sldId id="275" r:id="rId21"/>
    <p:sldId id="283" r:id="rId22"/>
    <p:sldId id="279" r:id="rId23"/>
    <p:sldId id="276" r:id="rId24"/>
    <p:sldId id="277" r:id="rId25"/>
    <p:sldId id="278" r:id="rId26"/>
  </p:sldIdLst>
  <p:sldSz cx="12192000" cy="6858000"/>
  <p:notesSz cx="6858000" cy="9144000"/>
  <p:embeddedFontLst>
    <p:embeddedFont>
      <p:font typeface="Californian FB" panose="0207040306080B030204" pitchFamily="18" charset="0"/>
      <p:regular r:id="rId27"/>
      <p:bold r:id="rId28"/>
      <p:italic r:id="rId29"/>
    </p:embeddedFont>
    <p:embeddedFont>
      <p:font typeface="Century Schoolbook" panose="020406040505050203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A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5E4A-0EA0-4A68-9A5D-D8B13962CC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DB354-2A84-45AA-A7DA-7AEF2D2BF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8CF065-A29E-441E-A29B-0D35E1DF6BD5}"/>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5" name="Footer Placeholder 4">
            <a:extLst>
              <a:ext uri="{FF2B5EF4-FFF2-40B4-BE49-F238E27FC236}">
                <a16:creationId xmlns:a16="http://schemas.microsoft.com/office/drawing/2014/main" id="{20B820A3-38EE-4ADC-8AE1-9D0BF0D44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771D-BD3A-425D-8F2C-399D93D7AF35}"/>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338801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8B26-3C0D-4734-ABBF-B9E2BA7FAB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F49AF-7131-4327-9BEC-31CB8C6533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1F34F-DC8B-4BFD-9AD8-B7F4BCFE70AA}"/>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5" name="Footer Placeholder 4">
            <a:extLst>
              <a:ext uri="{FF2B5EF4-FFF2-40B4-BE49-F238E27FC236}">
                <a16:creationId xmlns:a16="http://schemas.microsoft.com/office/drawing/2014/main" id="{A6FEB5FB-62F0-4174-BDFB-C43C33811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FF455-5685-41B3-86DF-F265EA7C0715}"/>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349178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1C7C8-D75E-4029-981F-DDB5A904F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701F38-9B8D-4F49-8A43-0F97A31AE5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55F1-DE9C-401F-945A-EEFEC5B50F04}"/>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5" name="Footer Placeholder 4">
            <a:extLst>
              <a:ext uri="{FF2B5EF4-FFF2-40B4-BE49-F238E27FC236}">
                <a16:creationId xmlns:a16="http://schemas.microsoft.com/office/drawing/2014/main" id="{3B4DEE38-531F-4ACA-AF9D-C849E4235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C3945-F617-4F0B-B9E8-D0CDA8490A47}"/>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49471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CDD6-B505-499A-B291-4CF8EFB010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6081-2A0E-4A81-8308-3896110D14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B936F-063F-4EFF-B690-ADE1BC62EA6E}"/>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5" name="Footer Placeholder 4">
            <a:extLst>
              <a:ext uri="{FF2B5EF4-FFF2-40B4-BE49-F238E27FC236}">
                <a16:creationId xmlns:a16="http://schemas.microsoft.com/office/drawing/2014/main" id="{05523886-5433-4388-82B2-7668C577B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98156-4328-400F-8688-2E7EE798B3D9}"/>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411177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559F-F8E5-4F6B-A16D-2D4D24A36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4E2595-C537-41AD-B926-7369E300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642EC1-7E87-45EF-AA84-486C10E5DE09}"/>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5" name="Footer Placeholder 4">
            <a:extLst>
              <a:ext uri="{FF2B5EF4-FFF2-40B4-BE49-F238E27FC236}">
                <a16:creationId xmlns:a16="http://schemas.microsoft.com/office/drawing/2014/main" id="{10BCC79F-545C-4F6D-9698-78400035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0EC1A-521B-4FF6-9D55-B7F123903BC0}"/>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38914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D173-A092-4702-B719-7D867EDA4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7054D-1ADD-4C81-9106-1A4731D720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155D5-58AE-47AB-9D12-31803AF796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09F731-A0EF-406A-B407-A3184055BB19}"/>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6" name="Footer Placeholder 5">
            <a:extLst>
              <a:ext uri="{FF2B5EF4-FFF2-40B4-BE49-F238E27FC236}">
                <a16:creationId xmlns:a16="http://schemas.microsoft.com/office/drawing/2014/main" id="{C3DD7DF2-7300-4020-9A8A-0891F1D8C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53893-DDB7-49DC-96AD-2337B1061CCB}"/>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209584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1A38-5C69-425D-B113-CB98109D1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F469EA-D3E0-4996-A6BF-658F97D37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634E6D-E21C-41BC-8DC6-04C83CA204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A3CF8B-E414-4DEE-9E31-B55D475FB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D62534-5579-4089-9A88-D0E07D262F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5B9C2-A9E2-4665-8827-B60FC2D20F94}"/>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8" name="Footer Placeholder 7">
            <a:extLst>
              <a:ext uri="{FF2B5EF4-FFF2-40B4-BE49-F238E27FC236}">
                <a16:creationId xmlns:a16="http://schemas.microsoft.com/office/drawing/2014/main" id="{62151237-FAE2-4ACA-89ED-6A6593C95F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6FC014-F30B-4831-898B-6066A2063727}"/>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200382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BA42-C760-4D0A-8F96-EA29E9F538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B48AD7-7B14-4332-8898-A9F536B78A4D}"/>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4" name="Footer Placeholder 3">
            <a:extLst>
              <a:ext uri="{FF2B5EF4-FFF2-40B4-BE49-F238E27FC236}">
                <a16:creationId xmlns:a16="http://schemas.microsoft.com/office/drawing/2014/main" id="{7BA09D03-4902-4F51-BFEF-0EE0D3B96F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B681DE-4714-4B58-B221-39A8EA45A301}"/>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119347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A58E66-A865-4EB7-8F88-25DADC17D637}"/>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3" name="Footer Placeholder 2">
            <a:extLst>
              <a:ext uri="{FF2B5EF4-FFF2-40B4-BE49-F238E27FC236}">
                <a16:creationId xmlns:a16="http://schemas.microsoft.com/office/drawing/2014/main" id="{F85FA7C7-5A23-40FD-964D-60154CA335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2632C-D5FD-4996-89DD-4CB6132A3F68}"/>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345828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412-ECF4-4D62-989B-698DFD02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6AD055-E9A4-4B55-A442-3EE6B2EA08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43A5C9-1EAE-42B8-A938-17EFDED8F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3DA369-F8F0-4844-B76E-1F068DF9E5ED}"/>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6" name="Footer Placeholder 5">
            <a:extLst>
              <a:ext uri="{FF2B5EF4-FFF2-40B4-BE49-F238E27FC236}">
                <a16:creationId xmlns:a16="http://schemas.microsoft.com/office/drawing/2014/main" id="{98C6692D-BDFD-4BB5-8049-03F306BC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555B2-F8E9-43A9-A6E3-5628D125B74F}"/>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93842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7140-1CF4-4D70-A158-C019DAD95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CC087-75EF-4126-89D1-745DA1842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8A2194-4C37-4949-8BA7-7B2BA8350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AB607-225F-4B3E-8750-3A2F167870CE}"/>
              </a:ext>
            </a:extLst>
          </p:cNvPr>
          <p:cNvSpPr>
            <a:spLocks noGrp="1"/>
          </p:cNvSpPr>
          <p:nvPr>
            <p:ph type="dt" sz="half" idx="10"/>
          </p:nvPr>
        </p:nvSpPr>
        <p:spPr/>
        <p:txBody>
          <a:bodyPr/>
          <a:lstStyle/>
          <a:p>
            <a:fld id="{5FAC0955-9174-4474-B118-79947DE1F948}" type="datetimeFigureOut">
              <a:rPr lang="en-US" smtClean="0"/>
              <a:t>12/26/2024</a:t>
            </a:fld>
            <a:endParaRPr lang="en-US"/>
          </a:p>
        </p:txBody>
      </p:sp>
      <p:sp>
        <p:nvSpPr>
          <p:cNvPr id="6" name="Footer Placeholder 5">
            <a:extLst>
              <a:ext uri="{FF2B5EF4-FFF2-40B4-BE49-F238E27FC236}">
                <a16:creationId xmlns:a16="http://schemas.microsoft.com/office/drawing/2014/main" id="{4DA687A9-8F60-44AB-9F07-2B7A9E8AA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4B93A-3C47-48B8-9B1F-D059F46987CD}"/>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66583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DFFDE-F93C-4B44-ACE8-254859D13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05FE1-70B1-40AB-9C09-BA384DC9F2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90D37-37CF-4635-B1D9-CBD5E7480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C0955-9174-4474-B118-79947DE1F948}" type="datetimeFigureOut">
              <a:rPr lang="en-US" smtClean="0"/>
              <a:t>12/26/2024</a:t>
            </a:fld>
            <a:endParaRPr lang="en-US"/>
          </a:p>
        </p:txBody>
      </p:sp>
      <p:sp>
        <p:nvSpPr>
          <p:cNvPr id="5" name="Footer Placeholder 4">
            <a:extLst>
              <a:ext uri="{FF2B5EF4-FFF2-40B4-BE49-F238E27FC236}">
                <a16:creationId xmlns:a16="http://schemas.microsoft.com/office/drawing/2014/main" id="{1B4DE71A-1799-4E2E-BDCC-6A2255156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66F882-1D7F-416F-A503-71D166B11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7658A-D9C8-40CD-A3E8-FAD5E0816D5F}" type="slidenum">
              <a:rPr lang="en-US" smtClean="0"/>
              <a:t>‹#›</a:t>
            </a:fld>
            <a:endParaRPr lang="en-US"/>
          </a:p>
        </p:txBody>
      </p:sp>
    </p:spTree>
    <p:extLst>
      <p:ext uri="{BB962C8B-B14F-4D97-AF65-F5344CB8AC3E}">
        <p14:creationId xmlns:p14="http://schemas.microsoft.com/office/powerpoint/2010/main" val="4171468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312A7-6C71-57D5-DDC0-B6AE968DD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90DD125-3BA7-D14A-CA36-C4AC1AB1BEA6}"/>
              </a:ext>
            </a:extLst>
          </p:cNvPr>
          <p:cNvSpPr txBox="1"/>
          <p:nvPr/>
        </p:nvSpPr>
        <p:spPr>
          <a:xfrm>
            <a:off x="1450546" y="1682620"/>
            <a:ext cx="9058835" cy="2123658"/>
          </a:xfrm>
          <a:prstGeom prst="rect">
            <a:avLst/>
          </a:prstGeom>
          <a:noFill/>
        </p:spPr>
        <p:txBody>
          <a:bodyPr wrap="square" rtlCol="0">
            <a:spAutoFit/>
          </a:bodyPr>
          <a:lstStyle/>
          <a:p>
            <a:pPr algn="ctr"/>
            <a:r>
              <a:rPr lang="en-US" sz="4400" dirty="0">
                <a:solidFill>
                  <a:schemeClr val="bg1"/>
                </a:solidFill>
                <a:latin typeface="Century Schoolbook" pitchFamily="18" charset="0"/>
              </a:rPr>
              <a:t>Doctrine and Covenants 1</a:t>
            </a:r>
          </a:p>
          <a:p>
            <a:pPr algn="ctr"/>
            <a:endParaRPr lang="en-US" sz="4400" dirty="0">
              <a:solidFill>
                <a:schemeClr val="bg1"/>
              </a:solidFill>
              <a:latin typeface="Century Schoolbook" pitchFamily="18" charset="0"/>
            </a:endParaRPr>
          </a:p>
          <a:p>
            <a:pPr algn="ctr"/>
            <a:r>
              <a:rPr lang="en-US" sz="4400" dirty="0">
                <a:solidFill>
                  <a:schemeClr val="bg1"/>
                </a:solidFill>
                <a:latin typeface="Century Schoolbook" pitchFamily="18" charset="0"/>
              </a:rPr>
              <a:t>Preface By Revelation</a:t>
            </a:r>
          </a:p>
        </p:txBody>
      </p:sp>
      <p:grpSp>
        <p:nvGrpSpPr>
          <p:cNvPr id="28" name="Group 27">
            <a:extLst>
              <a:ext uri="{FF2B5EF4-FFF2-40B4-BE49-F238E27FC236}">
                <a16:creationId xmlns:a16="http://schemas.microsoft.com/office/drawing/2014/main" id="{C547A4A7-AF7B-0C82-A1C7-E53F8DF4F596}"/>
              </a:ext>
            </a:extLst>
          </p:cNvPr>
          <p:cNvGrpSpPr/>
          <p:nvPr/>
        </p:nvGrpSpPr>
        <p:grpSpPr>
          <a:xfrm>
            <a:off x="1061048" y="2715734"/>
            <a:ext cx="1394738" cy="3342364"/>
            <a:chOff x="1061048" y="2715734"/>
            <a:chExt cx="1394738" cy="3342364"/>
          </a:xfrm>
        </p:grpSpPr>
        <p:sp>
          <p:nvSpPr>
            <p:cNvPr id="5" name="Oval 4">
              <a:extLst>
                <a:ext uri="{FF2B5EF4-FFF2-40B4-BE49-F238E27FC236}">
                  <a16:creationId xmlns:a16="http://schemas.microsoft.com/office/drawing/2014/main" id="{D3C48FAD-FAEA-46D9-35AA-B8D4C15CA133}"/>
                </a:ext>
              </a:extLst>
            </p:cNvPr>
            <p:cNvSpPr/>
            <p:nvPr/>
          </p:nvSpPr>
          <p:spPr>
            <a:xfrm rot="2182983">
              <a:off x="2065274" y="5408673"/>
              <a:ext cx="309887" cy="502068"/>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F3CAE4-FF0E-FE22-41FB-FEB2BD1ED6F6}"/>
                </a:ext>
              </a:extLst>
            </p:cNvPr>
            <p:cNvSpPr/>
            <p:nvPr/>
          </p:nvSpPr>
          <p:spPr>
            <a:xfrm>
              <a:off x="1646401" y="5304996"/>
              <a:ext cx="540735" cy="71293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9FB7E1E-6165-33EF-A380-A63D16394242}"/>
                </a:ext>
              </a:extLst>
            </p:cNvPr>
            <p:cNvSpPr/>
            <p:nvPr/>
          </p:nvSpPr>
          <p:spPr>
            <a:xfrm>
              <a:off x="1195788" y="5355203"/>
              <a:ext cx="585797" cy="7028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BC790A42-582A-EA66-45F3-353686F0A868}"/>
                </a:ext>
              </a:extLst>
            </p:cNvPr>
            <p:cNvSpPr/>
            <p:nvPr/>
          </p:nvSpPr>
          <p:spPr>
            <a:xfrm rot="1375821">
              <a:off x="1166305" y="3899334"/>
              <a:ext cx="405552" cy="95392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9145DCB8-5DA9-05A1-6E99-D28FD20BC177}"/>
                </a:ext>
              </a:extLst>
            </p:cNvPr>
            <p:cNvSpPr/>
            <p:nvPr/>
          </p:nvSpPr>
          <p:spPr>
            <a:xfrm rot="20337671">
              <a:off x="1932881" y="3921300"/>
              <a:ext cx="405552" cy="95392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0211AD8F-9EAA-A39A-D7D4-5604B722D88E}"/>
                </a:ext>
              </a:extLst>
            </p:cNvPr>
            <p:cNvSpPr/>
            <p:nvPr/>
          </p:nvSpPr>
          <p:spPr>
            <a:xfrm>
              <a:off x="1285910" y="3899205"/>
              <a:ext cx="901226" cy="1656825"/>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6DE3A5-6EEB-C49D-9418-A4BB1B967122}"/>
                </a:ext>
              </a:extLst>
            </p:cNvPr>
            <p:cNvSpPr/>
            <p:nvPr/>
          </p:nvSpPr>
          <p:spPr>
            <a:xfrm>
              <a:off x="1376033" y="3045690"/>
              <a:ext cx="720981" cy="11547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Input 11">
              <a:extLst>
                <a:ext uri="{FF2B5EF4-FFF2-40B4-BE49-F238E27FC236}">
                  <a16:creationId xmlns:a16="http://schemas.microsoft.com/office/drawing/2014/main" id="{151C98AB-F4ED-819D-CA09-079D29EEE964}"/>
                </a:ext>
              </a:extLst>
            </p:cNvPr>
            <p:cNvSpPr/>
            <p:nvPr/>
          </p:nvSpPr>
          <p:spPr>
            <a:xfrm rot="7269359" flipV="1">
              <a:off x="1654570" y="3950012"/>
              <a:ext cx="544708" cy="1494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Input 12">
              <a:extLst>
                <a:ext uri="{FF2B5EF4-FFF2-40B4-BE49-F238E27FC236}">
                  <a16:creationId xmlns:a16="http://schemas.microsoft.com/office/drawing/2014/main" id="{D65207F9-46C4-C7BE-D654-0B3AC0FCB176}"/>
                </a:ext>
              </a:extLst>
            </p:cNvPr>
            <p:cNvSpPr/>
            <p:nvPr/>
          </p:nvSpPr>
          <p:spPr>
            <a:xfrm rot="14330641" flipH="1" flipV="1">
              <a:off x="1294080" y="3950011"/>
              <a:ext cx="544708" cy="1494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477165-3266-9A71-DF50-C142E62A81F3}"/>
                </a:ext>
              </a:extLst>
            </p:cNvPr>
            <p:cNvSpPr/>
            <p:nvPr/>
          </p:nvSpPr>
          <p:spPr>
            <a:xfrm>
              <a:off x="1330972" y="2895069"/>
              <a:ext cx="856165" cy="11547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B057C1C-F3F1-48A5-2F2D-65046433F160}"/>
                </a:ext>
              </a:extLst>
            </p:cNvPr>
            <p:cNvCxnSpPr>
              <a:endCxn id="10" idx="2"/>
            </p:cNvCxnSpPr>
            <p:nvPr/>
          </p:nvCxnSpPr>
          <p:spPr>
            <a:xfrm flipH="1">
              <a:off x="1736523" y="4237265"/>
              <a:ext cx="27037" cy="1318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rapezoid 15">
              <a:extLst>
                <a:ext uri="{FF2B5EF4-FFF2-40B4-BE49-F238E27FC236}">
                  <a16:creationId xmlns:a16="http://schemas.microsoft.com/office/drawing/2014/main" id="{34A349E5-3D05-30FF-5D4F-1AB2C42CA0CC}"/>
                </a:ext>
              </a:extLst>
            </p:cNvPr>
            <p:cNvSpPr/>
            <p:nvPr/>
          </p:nvSpPr>
          <p:spPr>
            <a:xfrm>
              <a:off x="1240849" y="5154376"/>
              <a:ext cx="946287" cy="401654"/>
            </a:xfrm>
            <a:prstGeom prst="trapezoid">
              <a:avLst>
                <a:gd name="adj" fmla="val 2166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AC9E046-4144-258C-86C2-669112BA290A}"/>
                </a:ext>
              </a:extLst>
            </p:cNvPr>
            <p:cNvSpPr/>
            <p:nvPr/>
          </p:nvSpPr>
          <p:spPr>
            <a:xfrm>
              <a:off x="1376033" y="5204582"/>
              <a:ext cx="360490" cy="50206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248847-1A5C-0EE3-63CC-4659B6EF3321}"/>
                </a:ext>
              </a:extLst>
            </p:cNvPr>
            <p:cNvSpPr/>
            <p:nvPr/>
          </p:nvSpPr>
          <p:spPr>
            <a:xfrm>
              <a:off x="1826646" y="5254789"/>
              <a:ext cx="270368" cy="50206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DE453AF3-914E-F35D-3494-4541EF322B6A}"/>
                </a:ext>
              </a:extLst>
            </p:cNvPr>
            <p:cNvSpPr/>
            <p:nvPr/>
          </p:nvSpPr>
          <p:spPr>
            <a:xfrm>
              <a:off x="1285910" y="5053962"/>
              <a:ext cx="901226" cy="25103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a:extLst>
                <a:ext uri="{FF2B5EF4-FFF2-40B4-BE49-F238E27FC236}">
                  <a16:creationId xmlns:a16="http://schemas.microsoft.com/office/drawing/2014/main" id="{B8322B85-01D7-872C-1CFE-1938120606AB}"/>
                </a:ext>
              </a:extLst>
            </p:cNvPr>
            <p:cNvSpPr/>
            <p:nvPr/>
          </p:nvSpPr>
          <p:spPr>
            <a:xfrm>
              <a:off x="1646401" y="5053962"/>
              <a:ext cx="135184" cy="251034"/>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F5959F80-F883-3D3E-C9BA-F8E5EF11CFA4}"/>
                </a:ext>
              </a:extLst>
            </p:cNvPr>
            <p:cNvSpPr/>
            <p:nvPr/>
          </p:nvSpPr>
          <p:spPr>
            <a:xfrm rot="3091974">
              <a:off x="1449045" y="4401089"/>
              <a:ext cx="266462" cy="3538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9">
              <a:extLst>
                <a:ext uri="{FF2B5EF4-FFF2-40B4-BE49-F238E27FC236}">
                  <a16:creationId xmlns:a16="http://schemas.microsoft.com/office/drawing/2014/main" id="{E64CFFF6-BF8B-5444-4005-4CE37259F616}"/>
                </a:ext>
              </a:extLst>
            </p:cNvPr>
            <p:cNvSpPr/>
            <p:nvPr/>
          </p:nvSpPr>
          <p:spPr>
            <a:xfrm rot="3635941">
              <a:off x="1133161" y="4492295"/>
              <a:ext cx="351448" cy="495674"/>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39B30EF-367F-83F8-AD80-E988125639B1}"/>
                </a:ext>
              </a:extLst>
            </p:cNvPr>
            <p:cNvSpPr/>
            <p:nvPr/>
          </p:nvSpPr>
          <p:spPr>
            <a:xfrm rot="19692462">
              <a:off x="1777388" y="4459797"/>
              <a:ext cx="282512" cy="3251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41">
              <a:extLst>
                <a:ext uri="{FF2B5EF4-FFF2-40B4-BE49-F238E27FC236}">
                  <a16:creationId xmlns:a16="http://schemas.microsoft.com/office/drawing/2014/main" id="{D8F1A425-21BD-4ABD-D436-B58EBB108F69}"/>
                </a:ext>
              </a:extLst>
            </p:cNvPr>
            <p:cNvSpPr/>
            <p:nvPr/>
          </p:nvSpPr>
          <p:spPr>
            <a:xfrm rot="17692115">
              <a:off x="2032225" y="4529406"/>
              <a:ext cx="351448" cy="495674"/>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96EB2C-AE8B-848B-CAEE-19700CC4E23A}"/>
                </a:ext>
              </a:extLst>
            </p:cNvPr>
            <p:cNvSpPr/>
            <p:nvPr/>
          </p:nvSpPr>
          <p:spPr>
            <a:xfrm rot="711584">
              <a:off x="1273630" y="2715734"/>
              <a:ext cx="918383" cy="924965"/>
            </a:xfrm>
            <a:custGeom>
              <a:avLst/>
              <a:gdLst>
                <a:gd name="connsiteX0" fmla="*/ 387641 w 918383"/>
                <a:gd name="connsiteY0" fmla="*/ 37972 h 924965"/>
                <a:gd name="connsiteX1" fmla="*/ 918383 w 918383"/>
                <a:gd name="connsiteY1" fmla="*/ 0 h 924965"/>
                <a:gd name="connsiteX2" fmla="*/ 842082 w 918383"/>
                <a:gd name="connsiteY2" fmla="*/ 425991 h 924965"/>
                <a:gd name="connsiteX3" fmla="*/ 351256 w 918383"/>
                <a:gd name="connsiteY3" fmla="*/ 456711 h 924965"/>
                <a:gd name="connsiteX4" fmla="*/ 315430 w 918383"/>
                <a:gd name="connsiteY4" fmla="*/ 463220 h 924965"/>
                <a:gd name="connsiteX5" fmla="*/ 315430 w 918383"/>
                <a:gd name="connsiteY5" fmla="*/ 573517 h 924965"/>
                <a:gd name="connsiteX6" fmla="*/ 157715 w 918383"/>
                <a:gd name="connsiteY6" fmla="*/ 924965 h 924965"/>
                <a:gd name="connsiteX7" fmla="*/ 0 w 918383"/>
                <a:gd name="connsiteY7" fmla="*/ 573517 h 924965"/>
                <a:gd name="connsiteX8" fmla="*/ 1 w 918383"/>
                <a:gd name="connsiteY8" fmla="*/ 573517 h 924965"/>
                <a:gd name="connsiteX9" fmla="*/ 157716 w 918383"/>
                <a:gd name="connsiteY9" fmla="*/ 222069 h 924965"/>
                <a:gd name="connsiteX10" fmla="*/ 267463 w 918383"/>
                <a:gd name="connsiteY10" fmla="*/ 222069 h 924965"/>
                <a:gd name="connsiteX11" fmla="*/ 283353 w 918383"/>
                <a:gd name="connsiteY11" fmla="*/ 133356 h 924965"/>
                <a:gd name="connsiteX12" fmla="*/ 387641 w 918383"/>
                <a:gd name="connsiteY12" fmla="*/ 37972 h 92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383" h="924965">
                  <a:moveTo>
                    <a:pt x="387641" y="37972"/>
                  </a:moveTo>
                  <a:cubicBezTo>
                    <a:pt x="556016" y="-15350"/>
                    <a:pt x="788436" y="236309"/>
                    <a:pt x="918383" y="0"/>
                  </a:cubicBezTo>
                  <a:lnTo>
                    <a:pt x="842082" y="425991"/>
                  </a:lnTo>
                  <a:cubicBezTo>
                    <a:pt x="722130" y="644123"/>
                    <a:pt x="514865" y="446471"/>
                    <a:pt x="351256" y="456711"/>
                  </a:cubicBezTo>
                  <a:lnTo>
                    <a:pt x="315430" y="463220"/>
                  </a:lnTo>
                  <a:lnTo>
                    <a:pt x="315430" y="573517"/>
                  </a:lnTo>
                  <a:cubicBezTo>
                    <a:pt x="315430" y="767616"/>
                    <a:pt x="244819" y="924965"/>
                    <a:pt x="157715" y="924965"/>
                  </a:cubicBezTo>
                  <a:cubicBezTo>
                    <a:pt x="70611" y="924965"/>
                    <a:pt x="0" y="767616"/>
                    <a:pt x="0" y="573517"/>
                  </a:cubicBezTo>
                  <a:lnTo>
                    <a:pt x="1" y="573517"/>
                  </a:lnTo>
                  <a:cubicBezTo>
                    <a:pt x="1" y="379418"/>
                    <a:pt x="70612" y="222069"/>
                    <a:pt x="157716" y="222069"/>
                  </a:cubicBezTo>
                  <a:lnTo>
                    <a:pt x="267463" y="222069"/>
                  </a:lnTo>
                  <a:lnTo>
                    <a:pt x="283353" y="133356"/>
                  </a:lnTo>
                  <a:cubicBezTo>
                    <a:pt x="313340" y="78823"/>
                    <a:pt x="348785" y="50276"/>
                    <a:pt x="387641" y="37972"/>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432DA2BF-5D04-C6B8-A53E-B4B07C52E807}"/>
              </a:ext>
            </a:extLst>
          </p:cNvPr>
          <p:cNvGrpSpPr/>
          <p:nvPr/>
        </p:nvGrpSpPr>
        <p:grpSpPr>
          <a:xfrm rot="969120">
            <a:off x="8853725" y="3449753"/>
            <a:ext cx="1958162" cy="1981200"/>
            <a:chOff x="685800" y="3352800"/>
            <a:chExt cx="1958162" cy="1981200"/>
          </a:xfrm>
        </p:grpSpPr>
        <p:grpSp>
          <p:nvGrpSpPr>
            <p:cNvPr id="30" name="Group 32">
              <a:extLst>
                <a:ext uri="{FF2B5EF4-FFF2-40B4-BE49-F238E27FC236}">
                  <a16:creationId xmlns:a16="http://schemas.microsoft.com/office/drawing/2014/main" id="{46E92F68-0769-8759-AA4C-4168FD29324B}"/>
                </a:ext>
              </a:extLst>
            </p:cNvPr>
            <p:cNvGrpSpPr/>
            <p:nvPr/>
          </p:nvGrpSpPr>
          <p:grpSpPr>
            <a:xfrm>
              <a:off x="685800" y="3352800"/>
              <a:ext cx="1958162" cy="1981200"/>
              <a:chOff x="2494856" y="2667000"/>
              <a:chExt cx="3886200" cy="3931920"/>
            </a:xfrm>
          </p:grpSpPr>
          <p:grpSp>
            <p:nvGrpSpPr>
              <p:cNvPr id="33" name="Group 32">
                <a:extLst>
                  <a:ext uri="{FF2B5EF4-FFF2-40B4-BE49-F238E27FC236}">
                    <a16:creationId xmlns:a16="http://schemas.microsoft.com/office/drawing/2014/main" id="{2B91E3B4-A25C-087C-692E-63B14A6B5AD6}"/>
                  </a:ext>
                </a:extLst>
              </p:cNvPr>
              <p:cNvGrpSpPr/>
              <p:nvPr/>
            </p:nvGrpSpPr>
            <p:grpSpPr>
              <a:xfrm>
                <a:off x="3048000" y="2667000"/>
                <a:ext cx="2971800" cy="3931920"/>
                <a:chOff x="152400" y="152400"/>
                <a:chExt cx="4953000" cy="6553200"/>
              </a:xfrm>
            </p:grpSpPr>
            <p:sp>
              <p:nvSpPr>
                <p:cNvPr id="37" name="Rounded Rectangle 36">
                  <a:extLst>
                    <a:ext uri="{FF2B5EF4-FFF2-40B4-BE49-F238E27FC236}">
                      <a16:creationId xmlns:a16="http://schemas.microsoft.com/office/drawing/2014/main" id="{DCEA2577-0FF9-AC14-4841-FBF983BD2710}"/>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BFFB01E2-07B8-DC25-97C5-A2D72C79C6D8}"/>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35D24181-B1D6-F774-BBA9-5ABA0B896FDD}"/>
                    </a:ext>
                  </a:extLst>
                </p:cNvPr>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445C688B-3791-BCD2-D61E-4D9B2F0E21EC}"/>
                  </a:ext>
                </a:extLst>
              </p:cNvPr>
              <p:cNvSpPr txBox="1"/>
              <p:nvPr/>
            </p:nvSpPr>
            <p:spPr>
              <a:xfrm>
                <a:off x="2494856" y="3574366"/>
                <a:ext cx="3886200" cy="1282718"/>
              </a:xfrm>
              <a:prstGeom prst="rect">
                <a:avLst/>
              </a:prstGeom>
              <a:noFill/>
            </p:spPr>
            <p:txBody>
              <a:bodyPr wrap="square" rtlCol="0">
                <a:spAutoFit/>
              </a:bodyPr>
              <a:lstStyle/>
              <a:p>
                <a:pPr algn="ctr"/>
                <a:r>
                  <a:rPr lang="en-US" sz="1200" dirty="0">
                    <a:solidFill>
                      <a:srgbClr val="FFC000"/>
                    </a:solidFill>
                    <a:latin typeface="Californian FB" pitchFamily="18" charset="0"/>
                  </a:rPr>
                  <a:t>Doctrine</a:t>
                </a:r>
              </a:p>
              <a:p>
                <a:pPr algn="ctr"/>
                <a:r>
                  <a:rPr lang="en-US" sz="1200" dirty="0">
                    <a:solidFill>
                      <a:srgbClr val="FFC000"/>
                    </a:solidFill>
                    <a:latin typeface="Californian FB" pitchFamily="18" charset="0"/>
                  </a:rPr>
                  <a:t>And</a:t>
                </a:r>
              </a:p>
              <a:p>
                <a:pPr algn="ctr"/>
                <a:r>
                  <a:rPr lang="en-US" sz="1200" dirty="0">
                    <a:solidFill>
                      <a:srgbClr val="FFC000"/>
                    </a:solidFill>
                    <a:latin typeface="Californian FB" pitchFamily="18" charset="0"/>
                  </a:rPr>
                  <a:t>Covenants</a:t>
                </a:r>
              </a:p>
            </p:txBody>
          </p:sp>
          <p:sp>
            <p:nvSpPr>
              <p:cNvPr id="35" name="TextBox 34">
                <a:extLst>
                  <a:ext uri="{FF2B5EF4-FFF2-40B4-BE49-F238E27FC236}">
                    <a16:creationId xmlns:a16="http://schemas.microsoft.com/office/drawing/2014/main" id="{6CD68DD0-366C-C43A-3B7C-8344C95068AF}"/>
                  </a:ext>
                </a:extLst>
              </p:cNvPr>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6" name="Straight Connector 35">
                <a:extLst>
                  <a:ext uri="{FF2B5EF4-FFF2-40B4-BE49-F238E27FC236}">
                    <a16:creationId xmlns:a16="http://schemas.microsoft.com/office/drawing/2014/main" id="{925BB8E6-A035-B731-4A11-571D7CA12E76}"/>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4692632-0FE0-E9DB-30D8-32D30DBA3F2A}"/>
                </a:ext>
              </a:extLst>
            </p:cNvPr>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3F2E1F-696B-C71D-B485-974BADD86519}"/>
                </a:ext>
              </a:extLst>
            </p:cNvPr>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57D06F8-A949-90CF-E693-4F644CAF9592}"/>
              </a:ext>
            </a:extLst>
          </p:cNvPr>
          <p:cNvSpPr txBox="1"/>
          <p:nvPr/>
        </p:nvSpPr>
        <p:spPr>
          <a:xfrm>
            <a:off x="117505" y="6380506"/>
            <a:ext cx="6097424" cy="307777"/>
          </a:xfrm>
          <a:prstGeom prst="rect">
            <a:avLst/>
          </a:prstGeom>
          <a:noFill/>
        </p:spPr>
        <p:txBody>
          <a:bodyPr wrap="square">
            <a:spAutoFit/>
          </a:bodyPr>
          <a:lstStyle/>
          <a:p>
            <a:pPr algn="l"/>
            <a:r>
              <a:rPr lang="en-US" sz="1400" dirty="0">
                <a:solidFill>
                  <a:schemeClr val="bg1"/>
                </a:solidFill>
              </a:rPr>
              <a:t>Presentation by ©http://fashionsbylynda.com/blog/</a:t>
            </a:r>
          </a:p>
        </p:txBody>
      </p:sp>
    </p:spTree>
    <p:extLst>
      <p:ext uri="{BB962C8B-B14F-4D97-AF65-F5344CB8AC3E}">
        <p14:creationId xmlns:p14="http://schemas.microsoft.com/office/powerpoint/2010/main" val="195980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19576C-7194-4915-A0C8-72FB2ACDA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3A515FE-3741-B026-3C9F-F509C313B455}"/>
              </a:ext>
            </a:extLst>
          </p:cNvPr>
          <p:cNvSpPr txBox="1"/>
          <p:nvPr/>
        </p:nvSpPr>
        <p:spPr>
          <a:xfrm>
            <a:off x="1609166" y="152400"/>
            <a:ext cx="9058835" cy="707886"/>
          </a:xfrm>
          <a:prstGeom prst="rect">
            <a:avLst/>
          </a:prstGeom>
          <a:noFill/>
        </p:spPr>
        <p:txBody>
          <a:bodyPr wrap="square" rtlCol="0">
            <a:spAutoFit/>
          </a:bodyPr>
          <a:lstStyle/>
          <a:p>
            <a:pPr algn="ctr"/>
            <a:r>
              <a:rPr lang="en-US" sz="4000" dirty="0">
                <a:solidFill>
                  <a:schemeClr val="bg1"/>
                </a:solidFill>
                <a:latin typeface="Century Schoolbook" pitchFamily="18" charset="0"/>
              </a:rPr>
              <a:t>Reasons for Warnings</a:t>
            </a:r>
          </a:p>
        </p:txBody>
      </p:sp>
      <p:sp>
        <p:nvSpPr>
          <p:cNvPr id="5" name="TextBox 4">
            <a:extLst>
              <a:ext uri="{FF2B5EF4-FFF2-40B4-BE49-F238E27FC236}">
                <a16:creationId xmlns:a16="http://schemas.microsoft.com/office/drawing/2014/main" id="{DDA0BED2-D991-BB6F-14AF-B8BDBC4E25F8}"/>
              </a:ext>
            </a:extLst>
          </p:cNvPr>
          <p:cNvSpPr txBox="1"/>
          <p:nvPr/>
        </p:nvSpPr>
        <p:spPr>
          <a:xfrm>
            <a:off x="565455" y="1174580"/>
            <a:ext cx="1099127"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D&amp;C 1:12</a:t>
            </a:r>
          </a:p>
        </p:txBody>
      </p:sp>
      <p:sp>
        <p:nvSpPr>
          <p:cNvPr id="6" name="TextBox 5">
            <a:extLst>
              <a:ext uri="{FF2B5EF4-FFF2-40B4-BE49-F238E27FC236}">
                <a16:creationId xmlns:a16="http://schemas.microsoft.com/office/drawing/2014/main" id="{C60AB04B-D802-C765-8F82-F51FBAC36BC5}"/>
              </a:ext>
            </a:extLst>
          </p:cNvPr>
          <p:cNvSpPr txBox="1"/>
          <p:nvPr/>
        </p:nvSpPr>
        <p:spPr>
          <a:xfrm>
            <a:off x="3231983" y="1181393"/>
            <a:ext cx="1485016" cy="369332"/>
          </a:xfrm>
          <a:prstGeom prst="rect">
            <a:avLst/>
          </a:prstGeom>
          <a:solidFill>
            <a:srgbClr val="00B050"/>
          </a:solidFill>
        </p:spPr>
        <p:txBody>
          <a:bodyPr wrap="square" rtlCol="0">
            <a:spAutoFit/>
          </a:bodyPr>
          <a:lstStyle/>
          <a:p>
            <a:pPr algn="ctr"/>
            <a:r>
              <a:rPr lang="en-US" dirty="0">
                <a:solidFill>
                  <a:schemeClr val="bg1"/>
                </a:solidFill>
              </a:rPr>
              <a:t>D&amp;C 1:15-17</a:t>
            </a:r>
          </a:p>
        </p:txBody>
      </p:sp>
      <p:sp>
        <p:nvSpPr>
          <p:cNvPr id="7" name="TextBox 6">
            <a:extLst>
              <a:ext uri="{FF2B5EF4-FFF2-40B4-BE49-F238E27FC236}">
                <a16:creationId xmlns:a16="http://schemas.microsoft.com/office/drawing/2014/main" id="{B545189C-48F1-2901-2886-F54ACF9BB21A}"/>
              </a:ext>
            </a:extLst>
          </p:cNvPr>
          <p:cNvSpPr txBox="1"/>
          <p:nvPr/>
        </p:nvSpPr>
        <p:spPr>
          <a:xfrm>
            <a:off x="6284400" y="1181393"/>
            <a:ext cx="1485016"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D&amp;C 1:21</a:t>
            </a:r>
          </a:p>
        </p:txBody>
      </p:sp>
      <p:sp>
        <p:nvSpPr>
          <p:cNvPr id="11" name="TextBox 10">
            <a:extLst>
              <a:ext uri="{FF2B5EF4-FFF2-40B4-BE49-F238E27FC236}">
                <a16:creationId xmlns:a16="http://schemas.microsoft.com/office/drawing/2014/main" id="{6A29B2AC-F055-A26D-93A7-93AD54B7FB07}"/>
              </a:ext>
            </a:extLst>
          </p:cNvPr>
          <p:cNvSpPr txBox="1"/>
          <p:nvPr/>
        </p:nvSpPr>
        <p:spPr>
          <a:xfrm>
            <a:off x="9336818" y="1185824"/>
            <a:ext cx="1485016" cy="369332"/>
          </a:xfrm>
          <a:prstGeom prst="rect">
            <a:avLst/>
          </a:prstGeom>
          <a:solidFill>
            <a:schemeClr val="accent2">
              <a:lumMod val="75000"/>
            </a:schemeClr>
          </a:solidFill>
        </p:spPr>
        <p:txBody>
          <a:bodyPr wrap="square" rtlCol="0">
            <a:spAutoFit/>
          </a:bodyPr>
          <a:lstStyle/>
          <a:p>
            <a:pPr algn="ctr"/>
            <a:r>
              <a:rPr lang="en-US" dirty="0">
                <a:solidFill>
                  <a:schemeClr val="bg1"/>
                </a:solidFill>
              </a:rPr>
              <a:t>D&amp;C 1:22</a:t>
            </a:r>
          </a:p>
        </p:txBody>
      </p:sp>
      <p:sp>
        <p:nvSpPr>
          <p:cNvPr id="12" name="TextBox 11">
            <a:extLst>
              <a:ext uri="{FF2B5EF4-FFF2-40B4-BE49-F238E27FC236}">
                <a16:creationId xmlns:a16="http://schemas.microsoft.com/office/drawing/2014/main" id="{9E06F137-3670-5E6A-E81E-B48EB08E7BCB}"/>
              </a:ext>
            </a:extLst>
          </p:cNvPr>
          <p:cNvSpPr txBox="1"/>
          <p:nvPr/>
        </p:nvSpPr>
        <p:spPr>
          <a:xfrm>
            <a:off x="1183050" y="6131149"/>
            <a:ext cx="1485016" cy="369332"/>
          </a:xfrm>
          <a:prstGeom prst="rect">
            <a:avLst/>
          </a:prstGeom>
          <a:solidFill>
            <a:schemeClr val="accent3">
              <a:lumMod val="75000"/>
            </a:schemeClr>
          </a:solidFill>
        </p:spPr>
        <p:txBody>
          <a:bodyPr wrap="square" rtlCol="0">
            <a:spAutoFit/>
          </a:bodyPr>
          <a:lstStyle/>
          <a:p>
            <a:pPr algn="ctr"/>
            <a:r>
              <a:rPr lang="en-US" dirty="0">
                <a:solidFill>
                  <a:schemeClr val="bg1"/>
                </a:solidFill>
              </a:rPr>
              <a:t>D&amp;C 1:26</a:t>
            </a:r>
          </a:p>
        </p:txBody>
      </p:sp>
      <p:sp>
        <p:nvSpPr>
          <p:cNvPr id="13" name="TextBox 12">
            <a:extLst>
              <a:ext uri="{FF2B5EF4-FFF2-40B4-BE49-F238E27FC236}">
                <a16:creationId xmlns:a16="http://schemas.microsoft.com/office/drawing/2014/main" id="{A536870F-2968-60BD-CE4C-4737EB60ACF0}"/>
              </a:ext>
            </a:extLst>
          </p:cNvPr>
          <p:cNvSpPr txBox="1"/>
          <p:nvPr/>
        </p:nvSpPr>
        <p:spPr>
          <a:xfrm>
            <a:off x="4291755" y="6121709"/>
            <a:ext cx="1485016" cy="369332"/>
          </a:xfrm>
          <a:prstGeom prst="rect">
            <a:avLst/>
          </a:prstGeom>
          <a:solidFill>
            <a:srgbClr val="7030A0"/>
          </a:solidFill>
        </p:spPr>
        <p:txBody>
          <a:bodyPr wrap="square" rtlCol="0">
            <a:spAutoFit/>
          </a:bodyPr>
          <a:lstStyle/>
          <a:p>
            <a:pPr algn="ctr"/>
            <a:r>
              <a:rPr lang="en-US" dirty="0">
                <a:solidFill>
                  <a:schemeClr val="bg1"/>
                </a:solidFill>
              </a:rPr>
              <a:t>D&amp;C 1:27</a:t>
            </a:r>
          </a:p>
        </p:txBody>
      </p:sp>
      <p:sp>
        <p:nvSpPr>
          <p:cNvPr id="14" name="TextBox 13">
            <a:extLst>
              <a:ext uri="{FF2B5EF4-FFF2-40B4-BE49-F238E27FC236}">
                <a16:creationId xmlns:a16="http://schemas.microsoft.com/office/drawing/2014/main" id="{B8D0FF48-AB20-BF60-473D-38735DD0B5F7}"/>
              </a:ext>
            </a:extLst>
          </p:cNvPr>
          <p:cNvSpPr txBox="1"/>
          <p:nvPr/>
        </p:nvSpPr>
        <p:spPr>
          <a:xfrm>
            <a:off x="6731777" y="6131149"/>
            <a:ext cx="1485016" cy="369332"/>
          </a:xfrm>
          <a:prstGeom prst="rect">
            <a:avLst/>
          </a:prstGeom>
          <a:solidFill>
            <a:srgbClr val="FFFF00"/>
          </a:solidFill>
        </p:spPr>
        <p:txBody>
          <a:bodyPr wrap="square" rtlCol="0">
            <a:spAutoFit/>
          </a:bodyPr>
          <a:lstStyle/>
          <a:p>
            <a:pPr algn="ctr"/>
            <a:r>
              <a:rPr lang="en-US" dirty="0"/>
              <a:t>D&amp;C 1:27</a:t>
            </a:r>
          </a:p>
        </p:txBody>
      </p:sp>
      <p:sp>
        <p:nvSpPr>
          <p:cNvPr id="16" name="TextBox 15">
            <a:extLst>
              <a:ext uri="{FF2B5EF4-FFF2-40B4-BE49-F238E27FC236}">
                <a16:creationId xmlns:a16="http://schemas.microsoft.com/office/drawing/2014/main" id="{9C063E04-AE39-31BA-D74F-2FEB70D49D98}"/>
              </a:ext>
            </a:extLst>
          </p:cNvPr>
          <p:cNvSpPr txBox="1"/>
          <p:nvPr/>
        </p:nvSpPr>
        <p:spPr>
          <a:xfrm>
            <a:off x="8743043" y="6107655"/>
            <a:ext cx="1485016" cy="369332"/>
          </a:xfrm>
          <a:prstGeom prst="rect">
            <a:avLst/>
          </a:prstGeom>
          <a:solidFill>
            <a:schemeClr val="accent1">
              <a:lumMod val="75000"/>
            </a:schemeClr>
          </a:solidFill>
        </p:spPr>
        <p:txBody>
          <a:bodyPr wrap="square" rtlCol="0">
            <a:spAutoFit/>
          </a:bodyPr>
          <a:lstStyle/>
          <a:p>
            <a:pPr algn="ctr"/>
            <a:r>
              <a:rPr lang="en-US" dirty="0">
                <a:solidFill>
                  <a:schemeClr val="bg1"/>
                </a:solidFill>
              </a:rPr>
              <a:t>D&amp;C 1:28</a:t>
            </a:r>
          </a:p>
        </p:txBody>
      </p:sp>
      <p:grpSp>
        <p:nvGrpSpPr>
          <p:cNvPr id="24585" name="Group 24584">
            <a:extLst>
              <a:ext uri="{FF2B5EF4-FFF2-40B4-BE49-F238E27FC236}">
                <a16:creationId xmlns:a16="http://schemas.microsoft.com/office/drawing/2014/main" id="{7B589049-7668-7DCB-D170-73F68DE7506D}"/>
              </a:ext>
            </a:extLst>
          </p:cNvPr>
          <p:cNvGrpSpPr/>
          <p:nvPr/>
        </p:nvGrpSpPr>
        <p:grpSpPr>
          <a:xfrm>
            <a:off x="437944" y="1667535"/>
            <a:ext cx="1208166" cy="2073047"/>
            <a:chOff x="437944" y="1667535"/>
            <a:chExt cx="1208166" cy="2073047"/>
          </a:xfrm>
        </p:grpSpPr>
        <p:sp>
          <p:nvSpPr>
            <p:cNvPr id="18" name="Arrow: Right 17">
              <a:extLst>
                <a:ext uri="{FF2B5EF4-FFF2-40B4-BE49-F238E27FC236}">
                  <a16:creationId xmlns:a16="http://schemas.microsoft.com/office/drawing/2014/main" id="{B1665316-5122-C016-C265-F60B371D587C}"/>
                </a:ext>
              </a:extLst>
            </p:cNvPr>
            <p:cNvSpPr/>
            <p:nvPr/>
          </p:nvSpPr>
          <p:spPr>
            <a:xfrm rot="5400000">
              <a:off x="707357" y="1861182"/>
              <a:ext cx="669339" cy="282046"/>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0D5C4F8-46B5-55ED-41FB-4367DACDE108}"/>
                </a:ext>
              </a:extLst>
            </p:cNvPr>
            <p:cNvGrpSpPr/>
            <p:nvPr/>
          </p:nvGrpSpPr>
          <p:grpSpPr>
            <a:xfrm>
              <a:off x="437944" y="2544499"/>
              <a:ext cx="1208166" cy="1196083"/>
              <a:chOff x="3724198" y="918060"/>
              <a:chExt cx="1208166" cy="1196083"/>
            </a:xfrm>
          </p:grpSpPr>
          <p:grpSp>
            <p:nvGrpSpPr>
              <p:cNvPr id="21" name="Group 20">
                <a:extLst>
                  <a:ext uri="{FF2B5EF4-FFF2-40B4-BE49-F238E27FC236}">
                    <a16:creationId xmlns:a16="http://schemas.microsoft.com/office/drawing/2014/main" id="{5EADA9D3-6CDC-ED63-516B-D4EBFA30B2CB}"/>
                  </a:ext>
                </a:extLst>
              </p:cNvPr>
              <p:cNvGrpSpPr/>
              <p:nvPr/>
            </p:nvGrpSpPr>
            <p:grpSpPr>
              <a:xfrm>
                <a:off x="3730240" y="918060"/>
                <a:ext cx="1196083" cy="1196083"/>
                <a:chOff x="7412208" y="1228130"/>
                <a:chExt cx="1196083" cy="1196083"/>
              </a:xfrm>
            </p:grpSpPr>
            <p:sp>
              <p:nvSpPr>
                <p:cNvPr id="19" name="Rectangle: Rounded Corners 18">
                  <a:extLst>
                    <a:ext uri="{FF2B5EF4-FFF2-40B4-BE49-F238E27FC236}">
                      <a16:creationId xmlns:a16="http://schemas.microsoft.com/office/drawing/2014/main" id="{BDD6C706-695A-38FE-84CC-FDC49928A2CE}"/>
                    </a:ext>
                  </a:extLst>
                </p:cNvPr>
                <p:cNvSpPr/>
                <p:nvPr/>
              </p:nvSpPr>
              <p:spPr>
                <a:xfrm rot="18839094">
                  <a:off x="7412208" y="1228130"/>
                  <a:ext cx="1196083" cy="1196083"/>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CCF5800-B961-265F-C655-8BACBE16E476}"/>
                    </a:ext>
                  </a:extLst>
                </p:cNvPr>
                <p:cNvSpPr/>
                <p:nvPr/>
              </p:nvSpPr>
              <p:spPr>
                <a:xfrm rot="18839094">
                  <a:off x="7536744" y="1368242"/>
                  <a:ext cx="947010" cy="947010"/>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6634B75-D25D-D08C-79CE-BB5D72B2960B}"/>
                  </a:ext>
                </a:extLst>
              </p:cNvPr>
              <p:cNvSpPr txBox="1"/>
              <p:nvPr/>
            </p:nvSpPr>
            <p:spPr>
              <a:xfrm>
                <a:off x="3724198" y="1251190"/>
                <a:ext cx="1208166" cy="738664"/>
              </a:xfrm>
              <a:prstGeom prst="rect">
                <a:avLst/>
              </a:prstGeom>
              <a:noFill/>
            </p:spPr>
            <p:txBody>
              <a:bodyPr wrap="square" rtlCol="0">
                <a:spAutoFit/>
              </a:bodyPr>
              <a:lstStyle/>
              <a:p>
                <a:pPr algn="ctr"/>
                <a:r>
                  <a:rPr lang="en-US" sz="1400" dirty="0"/>
                  <a:t>To prepare us for what is to come</a:t>
                </a:r>
              </a:p>
            </p:txBody>
          </p:sp>
        </p:grpSp>
      </p:grpSp>
      <p:grpSp>
        <p:nvGrpSpPr>
          <p:cNvPr id="24586" name="Group 24585">
            <a:extLst>
              <a:ext uri="{FF2B5EF4-FFF2-40B4-BE49-F238E27FC236}">
                <a16:creationId xmlns:a16="http://schemas.microsoft.com/office/drawing/2014/main" id="{2026F454-7EFC-E243-AFA2-7FF000F22BD8}"/>
              </a:ext>
            </a:extLst>
          </p:cNvPr>
          <p:cNvGrpSpPr/>
          <p:nvPr/>
        </p:nvGrpSpPr>
        <p:grpSpPr>
          <a:xfrm>
            <a:off x="3184294" y="1689371"/>
            <a:ext cx="1532705" cy="2298796"/>
            <a:chOff x="3184294" y="1689371"/>
            <a:chExt cx="1532705" cy="2298796"/>
          </a:xfrm>
        </p:grpSpPr>
        <p:grpSp>
          <p:nvGrpSpPr>
            <p:cNvPr id="28" name="Group 27">
              <a:extLst>
                <a:ext uri="{FF2B5EF4-FFF2-40B4-BE49-F238E27FC236}">
                  <a16:creationId xmlns:a16="http://schemas.microsoft.com/office/drawing/2014/main" id="{7DC6B42D-FB5B-BB65-D044-75EADC1A7D38}"/>
                </a:ext>
              </a:extLst>
            </p:cNvPr>
            <p:cNvGrpSpPr/>
            <p:nvPr/>
          </p:nvGrpSpPr>
          <p:grpSpPr>
            <a:xfrm>
              <a:off x="3184294" y="2455462"/>
              <a:ext cx="1532705" cy="1532705"/>
              <a:chOff x="3376449" y="2187190"/>
              <a:chExt cx="1532705" cy="1532705"/>
            </a:xfrm>
          </p:grpSpPr>
          <p:grpSp>
            <p:nvGrpSpPr>
              <p:cNvPr id="23" name="Group 22">
                <a:extLst>
                  <a:ext uri="{FF2B5EF4-FFF2-40B4-BE49-F238E27FC236}">
                    <a16:creationId xmlns:a16="http://schemas.microsoft.com/office/drawing/2014/main" id="{FB5A9863-3B77-8EF5-0609-4329EFCEF702}"/>
                  </a:ext>
                </a:extLst>
              </p:cNvPr>
              <p:cNvGrpSpPr/>
              <p:nvPr/>
            </p:nvGrpSpPr>
            <p:grpSpPr>
              <a:xfrm>
                <a:off x="3376449" y="2187190"/>
                <a:ext cx="1532705" cy="1532705"/>
                <a:chOff x="7412208" y="1228130"/>
                <a:chExt cx="1196083" cy="1196083"/>
              </a:xfrm>
            </p:grpSpPr>
            <p:sp>
              <p:nvSpPr>
                <p:cNvPr id="24" name="Rectangle: Rounded Corners 23">
                  <a:extLst>
                    <a:ext uri="{FF2B5EF4-FFF2-40B4-BE49-F238E27FC236}">
                      <a16:creationId xmlns:a16="http://schemas.microsoft.com/office/drawing/2014/main" id="{592C0432-590B-CF59-7007-6D1BEB107D69}"/>
                    </a:ext>
                  </a:extLst>
                </p:cNvPr>
                <p:cNvSpPr/>
                <p:nvPr/>
              </p:nvSpPr>
              <p:spPr>
                <a:xfrm rot="18839094">
                  <a:off x="7412208" y="1228130"/>
                  <a:ext cx="1196083" cy="1196083"/>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B577C1C4-8CAB-544E-1FBB-30E0C2BAE611}"/>
                    </a:ext>
                  </a:extLst>
                </p:cNvPr>
                <p:cNvSpPr/>
                <p:nvPr/>
              </p:nvSpPr>
              <p:spPr>
                <a:xfrm rot="18839094">
                  <a:off x="7536744" y="1368242"/>
                  <a:ext cx="947010" cy="947010"/>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7AC7D9F1-BE18-96D4-5707-FE0CBD78C2A9}"/>
                  </a:ext>
                </a:extLst>
              </p:cNvPr>
              <p:cNvSpPr txBox="1"/>
              <p:nvPr/>
            </p:nvSpPr>
            <p:spPr>
              <a:xfrm>
                <a:off x="3433263" y="2627307"/>
                <a:ext cx="1438006" cy="738664"/>
              </a:xfrm>
              <a:prstGeom prst="rect">
                <a:avLst/>
              </a:prstGeom>
              <a:noFill/>
            </p:spPr>
            <p:txBody>
              <a:bodyPr wrap="square" rtlCol="0">
                <a:spAutoFit/>
              </a:bodyPr>
              <a:lstStyle/>
              <a:p>
                <a:pPr algn="ctr"/>
                <a:r>
                  <a:rPr lang="en-US" sz="1400" dirty="0"/>
                  <a:t>To warn us of the challenges and sins of our day</a:t>
                </a:r>
              </a:p>
            </p:txBody>
          </p:sp>
        </p:grpSp>
        <p:sp>
          <p:nvSpPr>
            <p:cNvPr id="29" name="Arrow: Right 28">
              <a:extLst>
                <a:ext uri="{FF2B5EF4-FFF2-40B4-BE49-F238E27FC236}">
                  <a16:creationId xmlns:a16="http://schemas.microsoft.com/office/drawing/2014/main" id="{5500AFFA-FB26-061A-C758-6C4028B1899B}"/>
                </a:ext>
              </a:extLst>
            </p:cNvPr>
            <p:cNvSpPr/>
            <p:nvPr/>
          </p:nvSpPr>
          <p:spPr>
            <a:xfrm rot="5400000">
              <a:off x="3694714" y="1804280"/>
              <a:ext cx="511863" cy="282046"/>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87" name="Group 24586">
            <a:extLst>
              <a:ext uri="{FF2B5EF4-FFF2-40B4-BE49-F238E27FC236}">
                <a16:creationId xmlns:a16="http://schemas.microsoft.com/office/drawing/2014/main" id="{DC95C635-47A9-8E24-9F24-27CC04CA1EF9}"/>
              </a:ext>
            </a:extLst>
          </p:cNvPr>
          <p:cNvGrpSpPr/>
          <p:nvPr/>
        </p:nvGrpSpPr>
        <p:grpSpPr>
          <a:xfrm>
            <a:off x="6412633" y="1746273"/>
            <a:ext cx="1208166" cy="1967156"/>
            <a:chOff x="6412633" y="1746273"/>
            <a:chExt cx="1208166" cy="1967156"/>
          </a:xfrm>
        </p:grpSpPr>
        <p:grpSp>
          <p:nvGrpSpPr>
            <p:cNvPr id="30" name="Group 29">
              <a:extLst>
                <a:ext uri="{FF2B5EF4-FFF2-40B4-BE49-F238E27FC236}">
                  <a16:creationId xmlns:a16="http://schemas.microsoft.com/office/drawing/2014/main" id="{938B4151-A5EC-166B-00D5-5BAEB1EF37A6}"/>
                </a:ext>
              </a:extLst>
            </p:cNvPr>
            <p:cNvGrpSpPr/>
            <p:nvPr/>
          </p:nvGrpSpPr>
          <p:grpSpPr>
            <a:xfrm>
              <a:off x="6412633" y="2517346"/>
              <a:ext cx="1208166" cy="1196083"/>
              <a:chOff x="3724198" y="918060"/>
              <a:chExt cx="1208166" cy="1196083"/>
            </a:xfrm>
          </p:grpSpPr>
          <p:grpSp>
            <p:nvGrpSpPr>
              <p:cNvPr id="31" name="Group 30">
                <a:extLst>
                  <a:ext uri="{FF2B5EF4-FFF2-40B4-BE49-F238E27FC236}">
                    <a16:creationId xmlns:a16="http://schemas.microsoft.com/office/drawing/2014/main" id="{DC628F5E-2F2B-AD48-AAA8-D40BC7A13BE8}"/>
                  </a:ext>
                </a:extLst>
              </p:cNvPr>
              <p:cNvGrpSpPr/>
              <p:nvPr/>
            </p:nvGrpSpPr>
            <p:grpSpPr>
              <a:xfrm>
                <a:off x="3730240" y="918060"/>
                <a:ext cx="1196083" cy="1196083"/>
                <a:chOff x="7412208" y="1228130"/>
                <a:chExt cx="1196083" cy="1196083"/>
              </a:xfrm>
            </p:grpSpPr>
            <p:sp>
              <p:nvSpPr>
                <p:cNvPr id="33" name="Rectangle: Rounded Corners 32">
                  <a:extLst>
                    <a:ext uri="{FF2B5EF4-FFF2-40B4-BE49-F238E27FC236}">
                      <a16:creationId xmlns:a16="http://schemas.microsoft.com/office/drawing/2014/main" id="{059EB1C9-6235-EFDF-5083-5EF4FC2E0CB8}"/>
                    </a:ext>
                  </a:extLst>
                </p:cNvPr>
                <p:cNvSpPr/>
                <p:nvPr/>
              </p:nvSpPr>
              <p:spPr>
                <a:xfrm rot="18839094">
                  <a:off x="7412208" y="1228130"/>
                  <a:ext cx="1196083" cy="1196083"/>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15FA5CB-5707-9AA1-DC6F-4AFEB9E6E933}"/>
                    </a:ext>
                  </a:extLst>
                </p:cNvPr>
                <p:cNvSpPr/>
                <p:nvPr/>
              </p:nvSpPr>
              <p:spPr>
                <a:xfrm rot="18839094">
                  <a:off x="7536744" y="1368242"/>
                  <a:ext cx="947010" cy="947010"/>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696DCDD5-4FDE-EECA-13F9-9A422F2F3D2E}"/>
                  </a:ext>
                </a:extLst>
              </p:cNvPr>
              <p:cNvSpPr txBox="1"/>
              <p:nvPr/>
            </p:nvSpPr>
            <p:spPr>
              <a:xfrm>
                <a:off x="3724198" y="1251190"/>
                <a:ext cx="1208166" cy="523220"/>
              </a:xfrm>
              <a:prstGeom prst="rect">
                <a:avLst/>
              </a:prstGeom>
              <a:noFill/>
            </p:spPr>
            <p:txBody>
              <a:bodyPr wrap="square" rtlCol="0">
                <a:spAutoFit/>
              </a:bodyPr>
              <a:lstStyle/>
              <a:p>
                <a:pPr algn="ctr"/>
                <a:r>
                  <a:rPr lang="en-US" sz="1400" dirty="0"/>
                  <a:t>To increase our faith</a:t>
                </a:r>
              </a:p>
            </p:txBody>
          </p:sp>
        </p:grpSp>
        <p:sp>
          <p:nvSpPr>
            <p:cNvPr id="35" name="Arrow: Right 34">
              <a:extLst>
                <a:ext uri="{FF2B5EF4-FFF2-40B4-BE49-F238E27FC236}">
                  <a16:creationId xmlns:a16="http://schemas.microsoft.com/office/drawing/2014/main" id="{05F0080C-1F84-2FEB-DF49-B4F96A8B77D4}"/>
                </a:ext>
              </a:extLst>
            </p:cNvPr>
            <p:cNvSpPr/>
            <p:nvPr/>
          </p:nvSpPr>
          <p:spPr>
            <a:xfrm rot="5400000">
              <a:off x="6760785" y="1861182"/>
              <a:ext cx="511863" cy="282046"/>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88" name="Group 24587">
            <a:extLst>
              <a:ext uri="{FF2B5EF4-FFF2-40B4-BE49-F238E27FC236}">
                <a16:creationId xmlns:a16="http://schemas.microsoft.com/office/drawing/2014/main" id="{BD93A672-0CA4-78B9-01C7-6A461EA779B8}"/>
              </a:ext>
            </a:extLst>
          </p:cNvPr>
          <p:cNvGrpSpPr/>
          <p:nvPr/>
        </p:nvGrpSpPr>
        <p:grpSpPr>
          <a:xfrm>
            <a:off x="9349639" y="1598604"/>
            <a:ext cx="1720497" cy="2496455"/>
            <a:chOff x="9349639" y="1598604"/>
            <a:chExt cx="1720497" cy="2496455"/>
          </a:xfrm>
        </p:grpSpPr>
        <p:grpSp>
          <p:nvGrpSpPr>
            <p:cNvPr id="41" name="Group 40">
              <a:extLst>
                <a:ext uri="{FF2B5EF4-FFF2-40B4-BE49-F238E27FC236}">
                  <a16:creationId xmlns:a16="http://schemas.microsoft.com/office/drawing/2014/main" id="{96E16B48-AC2E-A176-F2A5-721F2918BC1C}"/>
                </a:ext>
              </a:extLst>
            </p:cNvPr>
            <p:cNvGrpSpPr/>
            <p:nvPr/>
          </p:nvGrpSpPr>
          <p:grpSpPr>
            <a:xfrm>
              <a:off x="9349639" y="2375411"/>
              <a:ext cx="1720497" cy="1719648"/>
              <a:chOff x="3376449" y="2187190"/>
              <a:chExt cx="1533462" cy="1532705"/>
            </a:xfrm>
          </p:grpSpPr>
          <p:grpSp>
            <p:nvGrpSpPr>
              <p:cNvPr id="42" name="Group 41">
                <a:extLst>
                  <a:ext uri="{FF2B5EF4-FFF2-40B4-BE49-F238E27FC236}">
                    <a16:creationId xmlns:a16="http://schemas.microsoft.com/office/drawing/2014/main" id="{D755A957-2086-70FA-7944-860738D3F2DC}"/>
                  </a:ext>
                </a:extLst>
              </p:cNvPr>
              <p:cNvGrpSpPr/>
              <p:nvPr/>
            </p:nvGrpSpPr>
            <p:grpSpPr>
              <a:xfrm>
                <a:off x="3376449" y="2187190"/>
                <a:ext cx="1532705" cy="1532705"/>
                <a:chOff x="7412208" y="1228130"/>
                <a:chExt cx="1196083" cy="1196083"/>
              </a:xfrm>
            </p:grpSpPr>
            <p:sp>
              <p:nvSpPr>
                <p:cNvPr id="44" name="Rectangle: Rounded Corners 43">
                  <a:extLst>
                    <a:ext uri="{FF2B5EF4-FFF2-40B4-BE49-F238E27FC236}">
                      <a16:creationId xmlns:a16="http://schemas.microsoft.com/office/drawing/2014/main" id="{CC3FB852-919C-A568-3FC8-F61435D7D105}"/>
                    </a:ext>
                  </a:extLst>
                </p:cNvPr>
                <p:cNvSpPr/>
                <p:nvPr/>
              </p:nvSpPr>
              <p:spPr>
                <a:xfrm rot="18839094">
                  <a:off x="7412208" y="1228130"/>
                  <a:ext cx="1196083" cy="1196083"/>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A6F25653-B662-70AC-5D27-6B3BD909C15C}"/>
                    </a:ext>
                  </a:extLst>
                </p:cNvPr>
                <p:cNvSpPr/>
                <p:nvPr/>
              </p:nvSpPr>
              <p:spPr>
                <a:xfrm rot="18839094">
                  <a:off x="7536744" y="1368242"/>
                  <a:ext cx="947010" cy="947010"/>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41BA7B48-ED45-B637-751D-13D967A23B90}"/>
                  </a:ext>
                </a:extLst>
              </p:cNvPr>
              <p:cNvSpPr txBox="1"/>
              <p:nvPr/>
            </p:nvSpPr>
            <p:spPr>
              <a:xfrm>
                <a:off x="3471905" y="2550069"/>
                <a:ext cx="1438006" cy="954107"/>
              </a:xfrm>
              <a:prstGeom prst="rect">
                <a:avLst/>
              </a:prstGeom>
              <a:noFill/>
            </p:spPr>
            <p:txBody>
              <a:bodyPr wrap="square" rtlCol="0">
                <a:spAutoFit/>
              </a:bodyPr>
              <a:lstStyle/>
              <a:p>
                <a:pPr algn="ctr"/>
                <a:r>
                  <a:rPr lang="en-US" sz="1400" dirty="0"/>
                  <a:t>That the Lord’s everlasting covenant might be established</a:t>
                </a:r>
              </a:p>
            </p:txBody>
          </p:sp>
        </p:grpSp>
        <p:sp>
          <p:nvSpPr>
            <p:cNvPr id="46" name="Arrow: Right 45">
              <a:extLst>
                <a:ext uri="{FF2B5EF4-FFF2-40B4-BE49-F238E27FC236}">
                  <a16:creationId xmlns:a16="http://schemas.microsoft.com/office/drawing/2014/main" id="{81A116AE-4C3C-3A65-ACD4-09478FA570E8}"/>
                </a:ext>
              </a:extLst>
            </p:cNvPr>
            <p:cNvSpPr/>
            <p:nvPr/>
          </p:nvSpPr>
          <p:spPr>
            <a:xfrm rot="5400000">
              <a:off x="9928862" y="1713513"/>
              <a:ext cx="511863" cy="282046"/>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89" name="Group 24588">
            <a:extLst>
              <a:ext uri="{FF2B5EF4-FFF2-40B4-BE49-F238E27FC236}">
                <a16:creationId xmlns:a16="http://schemas.microsoft.com/office/drawing/2014/main" id="{1A5EEB9A-9B27-713F-906C-D4DA48F07486}"/>
              </a:ext>
            </a:extLst>
          </p:cNvPr>
          <p:cNvGrpSpPr/>
          <p:nvPr/>
        </p:nvGrpSpPr>
        <p:grpSpPr>
          <a:xfrm>
            <a:off x="1344978" y="4039956"/>
            <a:ext cx="1208166" cy="1948627"/>
            <a:chOff x="1344978" y="4039956"/>
            <a:chExt cx="1208166" cy="1948627"/>
          </a:xfrm>
        </p:grpSpPr>
        <p:grpSp>
          <p:nvGrpSpPr>
            <p:cNvPr id="47" name="Group 46">
              <a:extLst>
                <a:ext uri="{FF2B5EF4-FFF2-40B4-BE49-F238E27FC236}">
                  <a16:creationId xmlns:a16="http://schemas.microsoft.com/office/drawing/2014/main" id="{BBDC0F1A-90DC-1808-C44D-7F31FE214697}"/>
                </a:ext>
              </a:extLst>
            </p:cNvPr>
            <p:cNvGrpSpPr/>
            <p:nvPr/>
          </p:nvGrpSpPr>
          <p:grpSpPr>
            <a:xfrm>
              <a:off x="1344978" y="4039956"/>
              <a:ext cx="1208166" cy="1196083"/>
              <a:chOff x="3724198" y="918060"/>
              <a:chExt cx="1208166" cy="1196083"/>
            </a:xfrm>
          </p:grpSpPr>
          <p:grpSp>
            <p:nvGrpSpPr>
              <p:cNvPr id="48" name="Group 47">
                <a:extLst>
                  <a:ext uri="{FF2B5EF4-FFF2-40B4-BE49-F238E27FC236}">
                    <a16:creationId xmlns:a16="http://schemas.microsoft.com/office/drawing/2014/main" id="{A8847F25-A540-24D2-43BD-5CE33EC40517}"/>
                  </a:ext>
                </a:extLst>
              </p:cNvPr>
              <p:cNvGrpSpPr/>
              <p:nvPr/>
            </p:nvGrpSpPr>
            <p:grpSpPr>
              <a:xfrm>
                <a:off x="3730240" y="918060"/>
                <a:ext cx="1196083" cy="1196083"/>
                <a:chOff x="7412208" y="1228130"/>
                <a:chExt cx="1196083" cy="1196083"/>
              </a:xfrm>
            </p:grpSpPr>
            <p:sp>
              <p:nvSpPr>
                <p:cNvPr id="50" name="Rectangle: Rounded Corners 49">
                  <a:extLst>
                    <a:ext uri="{FF2B5EF4-FFF2-40B4-BE49-F238E27FC236}">
                      <a16:creationId xmlns:a16="http://schemas.microsoft.com/office/drawing/2014/main" id="{704850EC-439E-F4DB-BCF1-370D4D3A3971}"/>
                    </a:ext>
                  </a:extLst>
                </p:cNvPr>
                <p:cNvSpPr/>
                <p:nvPr/>
              </p:nvSpPr>
              <p:spPr>
                <a:xfrm rot="18839094">
                  <a:off x="7412208" y="1228130"/>
                  <a:ext cx="1196083" cy="1196083"/>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04919C8A-9EB9-70EF-812F-54A33ECB4F7A}"/>
                    </a:ext>
                  </a:extLst>
                </p:cNvPr>
                <p:cNvSpPr/>
                <p:nvPr/>
              </p:nvSpPr>
              <p:spPr>
                <a:xfrm rot="18839094">
                  <a:off x="7536744" y="1368242"/>
                  <a:ext cx="947010" cy="947010"/>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6277956F-AF0A-33E2-DF4E-0EFA5110ED82}"/>
                  </a:ext>
                </a:extLst>
              </p:cNvPr>
              <p:cNvSpPr txBox="1"/>
              <p:nvPr/>
            </p:nvSpPr>
            <p:spPr>
              <a:xfrm>
                <a:off x="3724198" y="1354101"/>
                <a:ext cx="1208166" cy="307777"/>
              </a:xfrm>
              <a:prstGeom prst="rect">
                <a:avLst/>
              </a:prstGeom>
              <a:noFill/>
            </p:spPr>
            <p:txBody>
              <a:bodyPr wrap="square" rtlCol="0">
                <a:spAutoFit/>
              </a:bodyPr>
              <a:lstStyle/>
              <a:p>
                <a:pPr algn="ctr"/>
                <a:r>
                  <a:rPr lang="en-US" sz="1400" dirty="0"/>
                  <a:t>To instruct us</a:t>
                </a:r>
              </a:p>
            </p:txBody>
          </p:sp>
        </p:grpSp>
        <p:sp>
          <p:nvSpPr>
            <p:cNvPr id="24581" name="Arrow: Right 24580">
              <a:extLst>
                <a:ext uri="{FF2B5EF4-FFF2-40B4-BE49-F238E27FC236}">
                  <a16:creationId xmlns:a16="http://schemas.microsoft.com/office/drawing/2014/main" id="{40D426EF-2BEA-1939-0F6D-AA06DD7D9F10}"/>
                </a:ext>
              </a:extLst>
            </p:cNvPr>
            <p:cNvSpPr/>
            <p:nvPr/>
          </p:nvSpPr>
          <p:spPr>
            <a:xfrm rot="16200000">
              <a:off x="1693976" y="5591629"/>
              <a:ext cx="511863" cy="282046"/>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90" name="Group 24589">
            <a:extLst>
              <a:ext uri="{FF2B5EF4-FFF2-40B4-BE49-F238E27FC236}">
                <a16:creationId xmlns:a16="http://schemas.microsoft.com/office/drawing/2014/main" id="{25B34983-D1E6-9CED-53E9-D700A68635FF}"/>
              </a:ext>
            </a:extLst>
          </p:cNvPr>
          <p:cNvGrpSpPr/>
          <p:nvPr/>
        </p:nvGrpSpPr>
        <p:grpSpPr>
          <a:xfrm>
            <a:off x="4352902" y="4109160"/>
            <a:ext cx="1426577" cy="1920651"/>
            <a:chOff x="4352902" y="4109160"/>
            <a:chExt cx="1426577" cy="1920651"/>
          </a:xfrm>
        </p:grpSpPr>
        <p:grpSp>
          <p:nvGrpSpPr>
            <p:cNvPr id="52" name="Group 51">
              <a:extLst>
                <a:ext uri="{FF2B5EF4-FFF2-40B4-BE49-F238E27FC236}">
                  <a16:creationId xmlns:a16="http://schemas.microsoft.com/office/drawing/2014/main" id="{ED515BAE-0000-7163-9AB7-1EF00627A07B}"/>
                </a:ext>
              </a:extLst>
            </p:cNvPr>
            <p:cNvGrpSpPr/>
            <p:nvPr/>
          </p:nvGrpSpPr>
          <p:grpSpPr>
            <a:xfrm>
              <a:off x="4352902" y="4109160"/>
              <a:ext cx="1426577" cy="1573089"/>
              <a:chOff x="3726563" y="918060"/>
              <a:chExt cx="1208166" cy="1332247"/>
            </a:xfrm>
          </p:grpSpPr>
          <p:grpSp>
            <p:nvGrpSpPr>
              <p:cNvPr id="53" name="Group 52">
                <a:extLst>
                  <a:ext uri="{FF2B5EF4-FFF2-40B4-BE49-F238E27FC236}">
                    <a16:creationId xmlns:a16="http://schemas.microsoft.com/office/drawing/2014/main" id="{AD26CA6C-AF3D-763E-147A-64F8D0C4A0FB}"/>
                  </a:ext>
                </a:extLst>
              </p:cNvPr>
              <p:cNvGrpSpPr/>
              <p:nvPr/>
            </p:nvGrpSpPr>
            <p:grpSpPr>
              <a:xfrm>
                <a:off x="3730240" y="918060"/>
                <a:ext cx="1196083" cy="1196083"/>
                <a:chOff x="7412208" y="1228130"/>
                <a:chExt cx="1196083" cy="1196083"/>
              </a:xfrm>
            </p:grpSpPr>
            <p:sp>
              <p:nvSpPr>
                <p:cNvPr id="55" name="Rectangle: Rounded Corners 54">
                  <a:extLst>
                    <a:ext uri="{FF2B5EF4-FFF2-40B4-BE49-F238E27FC236}">
                      <a16:creationId xmlns:a16="http://schemas.microsoft.com/office/drawing/2014/main" id="{807E5643-4857-051C-CD7A-5A63A86B4671}"/>
                    </a:ext>
                  </a:extLst>
                </p:cNvPr>
                <p:cNvSpPr/>
                <p:nvPr/>
              </p:nvSpPr>
              <p:spPr>
                <a:xfrm rot="18839094">
                  <a:off x="7412208" y="1228130"/>
                  <a:ext cx="1196083" cy="1196083"/>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737FDA65-969B-F6C9-9CA4-13BDB6D54C7B}"/>
                    </a:ext>
                  </a:extLst>
                </p:cNvPr>
                <p:cNvSpPr/>
                <p:nvPr/>
              </p:nvSpPr>
              <p:spPr>
                <a:xfrm rot="18839094">
                  <a:off x="7536744" y="1368242"/>
                  <a:ext cx="947010" cy="947010"/>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DBC58074-181B-0CB8-5327-D6F1A8C262CD}"/>
                  </a:ext>
                </a:extLst>
              </p:cNvPr>
              <p:cNvSpPr txBox="1"/>
              <p:nvPr/>
            </p:nvSpPr>
            <p:spPr>
              <a:xfrm>
                <a:off x="3726563" y="1296200"/>
                <a:ext cx="1208166" cy="954107"/>
              </a:xfrm>
              <a:prstGeom prst="rect">
                <a:avLst/>
              </a:prstGeom>
              <a:noFill/>
            </p:spPr>
            <p:txBody>
              <a:bodyPr wrap="square" rtlCol="0">
                <a:spAutoFit/>
              </a:bodyPr>
              <a:lstStyle/>
              <a:p>
                <a:pPr algn="ctr"/>
                <a:r>
                  <a:rPr lang="en-US" sz="1400" dirty="0"/>
                  <a:t>To chasten and correct us when we sin</a:t>
                </a:r>
              </a:p>
            </p:txBody>
          </p:sp>
        </p:grpSp>
        <p:sp>
          <p:nvSpPr>
            <p:cNvPr id="24582" name="Arrow: Right 24581">
              <a:extLst>
                <a:ext uri="{FF2B5EF4-FFF2-40B4-BE49-F238E27FC236}">
                  <a16:creationId xmlns:a16="http://schemas.microsoft.com/office/drawing/2014/main" id="{E3F5B683-FAB2-B429-D0B3-17F1207C6AB9}"/>
                </a:ext>
              </a:extLst>
            </p:cNvPr>
            <p:cNvSpPr/>
            <p:nvPr/>
          </p:nvSpPr>
          <p:spPr>
            <a:xfrm rot="16200000">
              <a:off x="4949279" y="5748629"/>
              <a:ext cx="280319" cy="282046"/>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91" name="Group 24590">
            <a:extLst>
              <a:ext uri="{FF2B5EF4-FFF2-40B4-BE49-F238E27FC236}">
                <a16:creationId xmlns:a16="http://schemas.microsoft.com/office/drawing/2014/main" id="{BDFE8108-4CB7-AF4D-88F4-988BC12A901D}"/>
              </a:ext>
            </a:extLst>
          </p:cNvPr>
          <p:cNvGrpSpPr/>
          <p:nvPr/>
        </p:nvGrpSpPr>
        <p:grpSpPr>
          <a:xfrm>
            <a:off x="6870202" y="4287541"/>
            <a:ext cx="1208166" cy="1758398"/>
            <a:chOff x="6870202" y="4287541"/>
            <a:chExt cx="1208166" cy="1758398"/>
          </a:xfrm>
        </p:grpSpPr>
        <p:grpSp>
          <p:nvGrpSpPr>
            <p:cNvPr id="57" name="Group 56">
              <a:extLst>
                <a:ext uri="{FF2B5EF4-FFF2-40B4-BE49-F238E27FC236}">
                  <a16:creationId xmlns:a16="http://schemas.microsoft.com/office/drawing/2014/main" id="{4C359804-277F-9A64-5355-2CF77DB3BE14}"/>
                </a:ext>
              </a:extLst>
            </p:cNvPr>
            <p:cNvGrpSpPr/>
            <p:nvPr/>
          </p:nvGrpSpPr>
          <p:grpSpPr>
            <a:xfrm>
              <a:off x="6870202" y="4287541"/>
              <a:ext cx="1208166" cy="1196083"/>
              <a:chOff x="3724198" y="918060"/>
              <a:chExt cx="1208166" cy="1196083"/>
            </a:xfrm>
          </p:grpSpPr>
          <p:grpSp>
            <p:nvGrpSpPr>
              <p:cNvPr id="58" name="Group 57">
                <a:extLst>
                  <a:ext uri="{FF2B5EF4-FFF2-40B4-BE49-F238E27FC236}">
                    <a16:creationId xmlns:a16="http://schemas.microsoft.com/office/drawing/2014/main" id="{034A552A-A582-90B8-F828-18CFDFA66435}"/>
                  </a:ext>
                </a:extLst>
              </p:cNvPr>
              <p:cNvGrpSpPr/>
              <p:nvPr/>
            </p:nvGrpSpPr>
            <p:grpSpPr>
              <a:xfrm>
                <a:off x="3730240" y="918060"/>
                <a:ext cx="1196083" cy="1196083"/>
                <a:chOff x="7412208" y="1228130"/>
                <a:chExt cx="1196083" cy="1196083"/>
              </a:xfrm>
            </p:grpSpPr>
            <p:sp>
              <p:nvSpPr>
                <p:cNvPr id="60" name="Rectangle: Rounded Corners 59">
                  <a:extLst>
                    <a:ext uri="{FF2B5EF4-FFF2-40B4-BE49-F238E27FC236}">
                      <a16:creationId xmlns:a16="http://schemas.microsoft.com/office/drawing/2014/main" id="{F1D1DE2A-DB1B-660B-4F74-28A65CF5D2EF}"/>
                    </a:ext>
                  </a:extLst>
                </p:cNvPr>
                <p:cNvSpPr/>
                <p:nvPr/>
              </p:nvSpPr>
              <p:spPr>
                <a:xfrm rot="18839094">
                  <a:off x="7412208" y="1228130"/>
                  <a:ext cx="1196083" cy="1196083"/>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80F67C72-A1DD-5927-C3A2-DFA1E16C2C44}"/>
                    </a:ext>
                  </a:extLst>
                </p:cNvPr>
                <p:cNvSpPr/>
                <p:nvPr/>
              </p:nvSpPr>
              <p:spPr>
                <a:xfrm rot="18839094">
                  <a:off x="7536744" y="1368242"/>
                  <a:ext cx="947010" cy="947010"/>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C0ECC7DE-F56F-CF7D-F69E-23CA2EB11368}"/>
                  </a:ext>
                </a:extLst>
              </p:cNvPr>
              <p:cNvSpPr txBox="1"/>
              <p:nvPr/>
            </p:nvSpPr>
            <p:spPr>
              <a:xfrm>
                <a:off x="3724198" y="1251190"/>
                <a:ext cx="1208166" cy="523220"/>
              </a:xfrm>
              <a:prstGeom prst="rect">
                <a:avLst/>
              </a:prstGeom>
              <a:noFill/>
            </p:spPr>
            <p:txBody>
              <a:bodyPr wrap="square" rtlCol="0">
                <a:spAutoFit/>
              </a:bodyPr>
              <a:lstStyle/>
              <a:p>
                <a:pPr algn="ctr"/>
                <a:r>
                  <a:rPr lang="en-US" sz="1400" dirty="0"/>
                  <a:t>To help us repent</a:t>
                </a:r>
              </a:p>
            </p:txBody>
          </p:sp>
        </p:grpSp>
        <p:sp>
          <p:nvSpPr>
            <p:cNvPr id="24583" name="Arrow: Right 24582">
              <a:extLst>
                <a:ext uri="{FF2B5EF4-FFF2-40B4-BE49-F238E27FC236}">
                  <a16:creationId xmlns:a16="http://schemas.microsoft.com/office/drawing/2014/main" id="{51428BF6-16E1-8F7C-4962-CD05AA5E25E7}"/>
                </a:ext>
              </a:extLst>
            </p:cNvPr>
            <p:cNvSpPr/>
            <p:nvPr/>
          </p:nvSpPr>
          <p:spPr>
            <a:xfrm rot="16200000">
              <a:off x="7288468" y="5720250"/>
              <a:ext cx="369332" cy="282046"/>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92" name="Group 24591">
            <a:extLst>
              <a:ext uri="{FF2B5EF4-FFF2-40B4-BE49-F238E27FC236}">
                <a16:creationId xmlns:a16="http://schemas.microsoft.com/office/drawing/2014/main" id="{D2E9A974-1D35-BD71-CB0C-6BE5D11E71CB}"/>
              </a:ext>
            </a:extLst>
          </p:cNvPr>
          <p:cNvGrpSpPr/>
          <p:nvPr/>
        </p:nvGrpSpPr>
        <p:grpSpPr>
          <a:xfrm>
            <a:off x="8785750" y="4293004"/>
            <a:ext cx="1208166" cy="1743466"/>
            <a:chOff x="8785750" y="4293004"/>
            <a:chExt cx="1208166" cy="1743466"/>
          </a:xfrm>
        </p:grpSpPr>
        <p:grpSp>
          <p:nvGrpSpPr>
            <p:cNvPr id="62" name="Group 61">
              <a:extLst>
                <a:ext uri="{FF2B5EF4-FFF2-40B4-BE49-F238E27FC236}">
                  <a16:creationId xmlns:a16="http://schemas.microsoft.com/office/drawing/2014/main" id="{85D1DE70-948E-3CB8-ECBC-57F69894902E}"/>
                </a:ext>
              </a:extLst>
            </p:cNvPr>
            <p:cNvGrpSpPr/>
            <p:nvPr/>
          </p:nvGrpSpPr>
          <p:grpSpPr>
            <a:xfrm>
              <a:off x="8785750" y="4293004"/>
              <a:ext cx="1208166" cy="1196083"/>
              <a:chOff x="3724198" y="918060"/>
              <a:chExt cx="1208166" cy="1196083"/>
            </a:xfrm>
          </p:grpSpPr>
          <p:grpSp>
            <p:nvGrpSpPr>
              <p:cNvPr id="63" name="Group 62">
                <a:extLst>
                  <a:ext uri="{FF2B5EF4-FFF2-40B4-BE49-F238E27FC236}">
                    <a16:creationId xmlns:a16="http://schemas.microsoft.com/office/drawing/2014/main" id="{62E9B4F9-A573-D72E-EB30-7BA439B780D4}"/>
                  </a:ext>
                </a:extLst>
              </p:cNvPr>
              <p:cNvGrpSpPr/>
              <p:nvPr/>
            </p:nvGrpSpPr>
            <p:grpSpPr>
              <a:xfrm>
                <a:off x="3730240" y="918060"/>
                <a:ext cx="1196083" cy="1196083"/>
                <a:chOff x="7412208" y="1228130"/>
                <a:chExt cx="1196083" cy="1196083"/>
              </a:xfrm>
            </p:grpSpPr>
            <p:sp>
              <p:nvSpPr>
                <p:cNvPr id="24577" name="Rectangle: Rounded Corners 24576">
                  <a:extLst>
                    <a:ext uri="{FF2B5EF4-FFF2-40B4-BE49-F238E27FC236}">
                      <a16:creationId xmlns:a16="http://schemas.microsoft.com/office/drawing/2014/main" id="{C659333A-3C17-CC3A-C4A6-84E93E04EF86}"/>
                    </a:ext>
                  </a:extLst>
                </p:cNvPr>
                <p:cNvSpPr/>
                <p:nvPr/>
              </p:nvSpPr>
              <p:spPr>
                <a:xfrm rot="18839094">
                  <a:off x="7412208" y="1228130"/>
                  <a:ext cx="1196083" cy="1196083"/>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Rounded Corners 24578">
                  <a:extLst>
                    <a:ext uri="{FF2B5EF4-FFF2-40B4-BE49-F238E27FC236}">
                      <a16:creationId xmlns:a16="http://schemas.microsoft.com/office/drawing/2014/main" id="{E6C0D675-90ED-653F-9539-37158BFE3BE8}"/>
                    </a:ext>
                  </a:extLst>
                </p:cNvPr>
                <p:cNvSpPr/>
                <p:nvPr/>
              </p:nvSpPr>
              <p:spPr>
                <a:xfrm rot="18839094">
                  <a:off x="7536744" y="1368242"/>
                  <a:ext cx="947010" cy="947010"/>
                </a:xfrm>
                <a:prstGeom prst="roundRect">
                  <a:avLst/>
                </a:prstGeom>
                <a:solidFill>
                  <a:srgbClr val="FFC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76" name="TextBox 24575">
                <a:extLst>
                  <a:ext uri="{FF2B5EF4-FFF2-40B4-BE49-F238E27FC236}">
                    <a16:creationId xmlns:a16="http://schemas.microsoft.com/office/drawing/2014/main" id="{EC87E1E7-1DE7-4B51-08A2-04D665A66C92}"/>
                  </a:ext>
                </a:extLst>
              </p:cNvPr>
              <p:cNvSpPr txBox="1"/>
              <p:nvPr/>
            </p:nvSpPr>
            <p:spPr>
              <a:xfrm>
                <a:off x="3724198" y="1251190"/>
                <a:ext cx="1208166" cy="523220"/>
              </a:xfrm>
              <a:prstGeom prst="rect">
                <a:avLst/>
              </a:prstGeom>
              <a:noFill/>
            </p:spPr>
            <p:txBody>
              <a:bodyPr wrap="square" rtlCol="0">
                <a:spAutoFit/>
              </a:bodyPr>
              <a:lstStyle/>
              <a:p>
                <a:pPr algn="ctr"/>
                <a:r>
                  <a:rPr lang="en-US" sz="1400" dirty="0"/>
                  <a:t>To give us knowledge</a:t>
                </a:r>
              </a:p>
            </p:txBody>
          </p:sp>
        </p:grpSp>
        <p:sp>
          <p:nvSpPr>
            <p:cNvPr id="24584" name="Arrow: Right 24583">
              <a:extLst>
                <a:ext uri="{FF2B5EF4-FFF2-40B4-BE49-F238E27FC236}">
                  <a16:creationId xmlns:a16="http://schemas.microsoft.com/office/drawing/2014/main" id="{70D9D55D-DF3B-B7D1-D117-9D018C56AE9A}"/>
                </a:ext>
              </a:extLst>
            </p:cNvPr>
            <p:cNvSpPr/>
            <p:nvPr/>
          </p:nvSpPr>
          <p:spPr>
            <a:xfrm rot="16200000">
              <a:off x="9238375" y="5710781"/>
              <a:ext cx="369332" cy="282046"/>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61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1000"/>
                                        <p:tgtEl>
                                          <p:spTgt spid="24585"/>
                                        </p:tgtEl>
                                      </p:cBhvr>
                                    </p:animEffect>
                                    <p:anim calcmode="lin" valueType="num">
                                      <p:cBhvr>
                                        <p:cTn id="8" dur="1000" fill="hold"/>
                                        <p:tgtEl>
                                          <p:spTgt spid="24585"/>
                                        </p:tgtEl>
                                        <p:attrNameLst>
                                          <p:attrName>ppt_x</p:attrName>
                                        </p:attrNameLst>
                                      </p:cBhvr>
                                      <p:tavLst>
                                        <p:tav tm="0">
                                          <p:val>
                                            <p:strVal val="#ppt_x"/>
                                          </p:val>
                                        </p:tav>
                                        <p:tav tm="100000">
                                          <p:val>
                                            <p:strVal val="#ppt_x"/>
                                          </p:val>
                                        </p:tav>
                                      </p:tavLst>
                                    </p:anim>
                                    <p:anim calcmode="lin" valueType="num">
                                      <p:cBhvr>
                                        <p:cTn id="9" dur="1000" fill="hold"/>
                                        <p:tgtEl>
                                          <p:spTgt spid="245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4586"/>
                                        </p:tgtEl>
                                        <p:attrNameLst>
                                          <p:attrName>style.visibility</p:attrName>
                                        </p:attrNameLst>
                                      </p:cBhvr>
                                      <p:to>
                                        <p:strVal val="visible"/>
                                      </p:to>
                                    </p:set>
                                    <p:animEffect transition="in" filter="fade">
                                      <p:cBhvr>
                                        <p:cTn id="14" dur="1000"/>
                                        <p:tgtEl>
                                          <p:spTgt spid="24586"/>
                                        </p:tgtEl>
                                      </p:cBhvr>
                                    </p:animEffect>
                                    <p:anim calcmode="lin" valueType="num">
                                      <p:cBhvr>
                                        <p:cTn id="15" dur="1000" fill="hold"/>
                                        <p:tgtEl>
                                          <p:spTgt spid="24586"/>
                                        </p:tgtEl>
                                        <p:attrNameLst>
                                          <p:attrName>ppt_x</p:attrName>
                                        </p:attrNameLst>
                                      </p:cBhvr>
                                      <p:tavLst>
                                        <p:tav tm="0">
                                          <p:val>
                                            <p:strVal val="#ppt_x"/>
                                          </p:val>
                                        </p:tav>
                                        <p:tav tm="100000">
                                          <p:val>
                                            <p:strVal val="#ppt_x"/>
                                          </p:val>
                                        </p:tav>
                                      </p:tavLst>
                                    </p:anim>
                                    <p:anim calcmode="lin" valueType="num">
                                      <p:cBhvr>
                                        <p:cTn id="16" dur="1000" fill="hold"/>
                                        <p:tgtEl>
                                          <p:spTgt spid="245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4587"/>
                                        </p:tgtEl>
                                        <p:attrNameLst>
                                          <p:attrName>style.visibility</p:attrName>
                                        </p:attrNameLst>
                                      </p:cBhvr>
                                      <p:to>
                                        <p:strVal val="visible"/>
                                      </p:to>
                                    </p:set>
                                    <p:animEffect transition="in" filter="fade">
                                      <p:cBhvr>
                                        <p:cTn id="21" dur="1000"/>
                                        <p:tgtEl>
                                          <p:spTgt spid="24587"/>
                                        </p:tgtEl>
                                      </p:cBhvr>
                                    </p:animEffect>
                                    <p:anim calcmode="lin" valueType="num">
                                      <p:cBhvr>
                                        <p:cTn id="22" dur="1000" fill="hold"/>
                                        <p:tgtEl>
                                          <p:spTgt spid="24587"/>
                                        </p:tgtEl>
                                        <p:attrNameLst>
                                          <p:attrName>ppt_x</p:attrName>
                                        </p:attrNameLst>
                                      </p:cBhvr>
                                      <p:tavLst>
                                        <p:tav tm="0">
                                          <p:val>
                                            <p:strVal val="#ppt_x"/>
                                          </p:val>
                                        </p:tav>
                                        <p:tav tm="100000">
                                          <p:val>
                                            <p:strVal val="#ppt_x"/>
                                          </p:val>
                                        </p:tav>
                                      </p:tavLst>
                                    </p:anim>
                                    <p:anim calcmode="lin" valueType="num">
                                      <p:cBhvr>
                                        <p:cTn id="23" dur="1000" fill="hold"/>
                                        <p:tgtEl>
                                          <p:spTgt spid="245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4588"/>
                                        </p:tgtEl>
                                        <p:attrNameLst>
                                          <p:attrName>style.visibility</p:attrName>
                                        </p:attrNameLst>
                                      </p:cBhvr>
                                      <p:to>
                                        <p:strVal val="visible"/>
                                      </p:to>
                                    </p:set>
                                    <p:animEffect transition="in" filter="fade">
                                      <p:cBhvr>
                                        <p:cTn id="28" dur="1000"/>
                                        <p:tgtEl>
                                          <p:spTgt spid="24588"/>
                                        </p:tgtEl>
                                      </p:cBhvr>
                                    </p:animEffect>
                                    <p:anim calcmode="lin" valueType="num">
                                      <p:cBhvr>
                                        <p:cTn id="29" dur="1000" fill="hold"/>
                                        <p:tgtEl>
                                          <p:spTgt spid="24588"/>
                                        </p:tgtEl>
                                        <p:attrNameLst>
                                          <p:attrName>ppt_x</p:attrName>
                                        </p:attrNameLst>
                                      </p:cBhvr>
                                      <p:tavLst>
                                        <p:tav tm="0">
                                          <p:val>
                                            <p:strVal val="#ppt_x"/>
                                          </p:val>
                                        </p:tav>
                                        <p:tav tm="100000">
                                          <p:val>
                                            <p:strVal val="#ppt_x"/>
                                          </p:val>
                                        </p:tav>
                                      </p:tavLst>
                                    </p:anim>
                                    <p:anim calcmode="lin" valueType="num">
                                      <p:cBhvr>
                                        <p:cTn id="30" dur="1000" fill="hold"/>
                                        <p:tgtEl>
                                          <p:spTgt spid="245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589"/>
                                        </p:tgtEl>
                                        <p:attrNameLst>
                                          <p:attrName>style.visibility</p:attrName>
                                        </p:attrNameLst>
                                      </p:cBhvr>
                                      <p:to>
                                        <p:strVal val="visible"/>
                                      </p:to>
                                    </p:set>
                                    <p:animEffect transition="in" filter="fade">
                                      <p:cBhvr>
                                        <p:cTn id="35" dur="1000"/>
                                        <p:tgtEl>
                                          <p:spTgt spid="24589"/>
                                        </p:tgtEl>
                                      </p:cBhvr>
                                    </p:animEffect>
                                    <p:anim calcmode="lin" valueType="num">
                                      <p:cBhvr>
                                        <p:cTn id="36" dur="1000" fill="hold"/>
                                        <p:tgtEl>
                                          <p:spTgt spid="24589"/>
                                        </p:tgtEl>
                                        <p:attrNameLst>
                                          <p:attrName>ppt_x</p:attrName>
                                        </p:attrNameLst>
                                      </p:cBhvr>
                                      <p:tavLst>
                                        <p:tav tm="0">
                                          <p:val>
                                            <p:strVal val="#ppt_x"/>
                                          </p:val>
                                        </p:tav>
                                        <p:tav tm="100000">
                                          <p:val>
                                            <p:strVal val="#ppt_x"/>
                                          </p:val>
                                        </p:tav>
                                      </p:tavLst>
                                    </p:anim>
                                    <p:anim calcmode="lin" valueType="num">
                                      <p:cBhvr>
                                        <p:cTn id="37" dur="1000" fill="hold"/>
                                        <p:tgtEl>
                                          <p:spTgt spid="2458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590"/>
                                        </p:tgtEl>
                                        <p:attrNameLst>
                                          <p:attrName>style.visibility</p:attrName>
                                        </p:attrNameLst>
                                      </p:cBhvr>
                                      <p:to>
                                        <p:strVal val="visible"/>
                                      </p:to>
                                    </p:set>
                                    <p:animEffect transition="in" filter="fade">
                                      <p:cBhvr>
                                        <p:cTn id="42" dur="1000"/>
                                        <p:tgtEl>
                                          <p:spTgt spid="24590"/>
                                        </p:tgtEl>
                                      </p:cBhvr>
                                    </p:animEffect>
                                    <p:anim calcmode="lin" valueType="num">
                                      <p:cBhvr>
                                        <p:cTn id="43" dur="1000" fill="hold"/>
                                        <p:tgtEl>
                                          <p:spTgt spid="24590"/>
                                        </p:tgtEl>
                                        <p:attrNameLst>
                                          <p:attrName>ppt_x</p:attrName>
                                        </p:attrNameLst>
                                      </p:cBhvr>
                                      <p:tavLst>
                                        <p:tav tm="0">
                                          <p:val>
                                            <p:strVal val="#ppt_x"/>
                                          </p:val>
                                        </p:tav>
                                        <p:tav tm="100000">
                                          <p:val>
                                            <p:strVal val="#ppt_x"/>
                                          </p:val>
                                        </p:tav>
                                      </p:tavLst>
                                    </p:anim>
                                    <p:anim calcmode="lin" valueType="num">
                                      <p:cBhvr>
                                        <p:cTn id="44" dur="1000" fill="hold"/>
                                        <p:tgtEl>
                                          <p:spTgt spid="2459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591"/>
                                        </p:tgtEl>
                                        <p:attrNameLst>
                                          <p:attrName>style.visibility</p:attrName>
                                        </p:attrNameLst>
                                      </p:cBhvr>
                                      <p:to>
                                        <p:strVal val="visible"/>
                                      </p:to>
                                    </p:set>
                                    <p:animEffect transition="in" filter="fade">
                                      <p:cBhvr>
                                        <p:cTn id="49" dur="1000"/>
                                        <p:tgtEl>
                                          <p:spTgt spid="24591"/>
                                        </p:tgtEl>
                                      </p:cBhvr>
                                    </p:animEffect>
                                    <p:anim calcmode="lin" valueType="num">
                                      <p:cBhvr>
                                        <p:cTn id="50" dur="1000" fill="hold"/>
                                        <p:tgtEl>
                                          <p:spTgt spid="24591"/>
                                        </p:tgtEl>
                                        <p:attrNameLst>
                                          <p:attrName>ppt_x</p:attrName>
                                        </p:attrNameLst>
                                      </p:cBhvr>
                                      <p:tavLst>
                                        <p:tav tm="0">
                                          <p:val>
                                            <p:strVal val="#ppt_x"/>
                                          </p:val>
                                        </p:tav>
                                        <p:tav tm="100000">
                                          <p:val>
                                            <p:strVal val="#ppt_x"/>
                                          </p:val>
                                        </p:tav>
                                      </p:tavLst>
                                    </p:anim>
                                    <p:anim calcmode="lin" valueType="num">
                                      <p:cBhvr>
                                        <p:cTn id="51" dur="1000" fill="hold"/>
                                        <p:tgtEl>
                                          <p:spTgt spid="2459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592"/>
                                        </p:tgtEl>
                                        <p:attrNameLst>
                                          <p:attrName>style.visibility</p:attrName>
                                        </p:attrNameLst>
                                      </p:cBhvr>
                                      <p:to>
                                        <p:strVal val="visible"/>
                                      </p:to>
                                    </p:set>
                                    <p:animEffect transition="in" filter="fade">
                                      <p:cBhvr>
                                        <p:cTn id="56" dur="1000"/>
                                        <p:tgtEl>
                                          <p:spTgt spid="24592"/>
                                        </p:tgtEl>
                                      </p:cBhvr>
                                    </p:animEffect>
                                    <p:anim calcmode="lin" valueType="num">
                                      <p:cBhvr>
                                        <p:cTn id="57" dur="1000" fill="hold"/>
                                        <p:tgtEl>
                                          <p:spTgt spid="24592"/>
                                        </p:tgtEl>
                                        <p:attrNameLst>
                                          <p:attrName>ppt_x</p:attrName>
                                        </p:attrNameLst>
                                      </p:cBhvr>
                                      <p:tavLst>
                                        <p:tav tm="0">
                                          <p:val>
                                            <p:strVal val="#ppt_x"/>
                                          </p:val>
                                        </p:tav>
                                        <p:tav tm="100000">
                                          <p:val>
                                            <p:strVal val="#ppt_x"/>
                                          </p:val>
                                        </p:tav>
                                      </p:tavLst>
                                    </p:anim>
                                    <p:anim calcmode="lin" valueType="num">
                                      <p:cBhvr>
                                        <p:cTn id="58" dur="1000" fill="hold"/>
                                        <p:tgtEl>
                                          <p:spTgt spid="245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EA3BEEB3-C9B5-4D08-B443-545A42F20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33292" y="6396772"/>
            <a:ext cx="3043518" cy="369332"/>
          </a:xfrm>
          <a:prstGeom prst="rect">
            <a:avLst/>
          </a:prstGeom>
          <a:noFill/>
        </p:spPr>
        <p:txBody>
          <a:bodyPr wrap="square" rtlCol="0">
            <a:spAutoFit/>
          </a:bodyPr>
          <a:lstStyle/>
          <a:p>
            <a:r>
              <a:rPr lang="en-US" dirty="0">
                <a:solidFill>
                  <a:schemeClr val="bg1"/>
                </a:solidFill>
              </a:rPr>
              <a:t>D&amp;C 1:17-18</a:t>
            </a:r>
            <a:endParaRPr lang="en-US" sz="1200" dirty="0">
              <a:solidFill>
                <a:schemeClr val="bg1"/>
              </a:solidFill>
            </a:endParaRPr>
          </a:p>
        </p:txBody>
      </p:sp>
      <p:sp>
        <p:nvSpPr>
          <p:cNvPr id="17" name="TextBox 16"/>
          <p:cNvSpPr txBox="1"/>
          <p:nvPr/>
        </p:nvSpPr>
        <p:spPr>
          <a:xfrm>
            <a:off x="1828800" y="1143000"/>
            <a:ext cx="4267200" cy="1477328"/>
          </a:xfrm>
          <a:prstGeom prst="rect">
            <a:avLst/>
          </a:prstGeom>
          <a:noFill/>
        </p:spPr>
        <p:txBody>
          <a:bodyPr wrap="square" rtlCol="0">
            <a:spAutoFit/>
          </a:bodyPr>
          <a:lstStyle/>
          <a:p>
            <a:r>
              <a:rPr lang="en-US" dirty="0">
                <a:solidFill>
                  <a:schemeClr val="bg1"/>
                </a:solidFill>
              </a:rPr>
              <a:t>“…The Lord commissioned Joseph Smith and others to sound a voice of warning and find a place of refuge for those who would accept their message. They were weak in the estimation of the worlds.”</a:t>
            </a:r>
          </a:p>
        </p:txBody>
      </p:sp>
      <p:sp>
        <p:nvSpPr>
          <p:cNvPr id="9" name="Rectangle 8"/>
          <p:cNvSpPr/>
          <p:nvPr/>
        </p:nvSpPr>
        <p:spPr>
          <a:xfrm>
            <a:off x="6629400" y="1752601"/>
            <a:ext cx="2438400" cy="1384995"/>
          </a:xfrm>
          <a:prstGeom prst="rect">
            <a:avLst/>
          </a:prstGeom>
        </p:spPr>
        <p:txBody>
          <a:bodyPr wrap="square">
            <a:spAutoFit/>
          </a:bodyPr>
          <a:lstStyle/>
          <a:p>
            <a:r>
              <a:rPr lang="en-US" dirty="0">
                <a:solidFill>
                  <a:schemeClr val="bg1"/>
                </a:solidFill>
              </a:rPr>
              <a:t>Paul:</a:t>
            </a:r>
          </a:p>
          <a:p>
            <a:r>
              <a:rPr lang="en-US" dirty="0">
                <a:solidFill>
                  <a:schemeClr val="bg1"/>
                </a:solidFill>
              </a:rPr>
              <a:t>“And I was with you in weakness, and in fear, and in much trembling.”</a:t>
            </a:r>
          </a:p>
          <a:p>
            <a:r>
              <a:rPr lang="en-US" sz="1200" dirty="0">
                <a:solidFill>
                  <a:schemeClr val="bg1"/>
                </a:solidFill>
              </a:rPr>
              <a:t>1 Corinthians 2:3</a:t>
            </a:r>
          </a:p>
        </p:txBody>
      </p:sp>
      <p:sp>
        <p:nvSpPr>
          <p:cNvPr id="11" name="Rectangle 10"/>
          <p:cNvSpPr/>
          <p:nvPr/>
        </p:nvSpPr>
        <p:spPr>
          <a:xfrm>
            <a:off x="5448405" y="3880140"/>
            <a:ext cx="4572000" cy="2585323"/>
          </a:xfrm>
          <a:prstGeom prst="rect">
            <a:avLst/>
          </a:prstGeom>
        </p:spPr>
        <p:txBody>
          <a:bodyPr>
            <a:spAutoFit/>
          </a:bodyPr>
          <a:lstStyle/>
          <a:p>
            <a:r>
              <a:rPr lang="en-US" dirty="0">
                <a:solidFill>
                  <a:schemeClr val="bg1"/>
                </a:solidFill>
              </a:rPr>
              <a:t>The Lord knew the condition of the world, what was in 1830, and what it would be today…Knowing the calamities that were coming to his children, unless they changed their course,…he called upon his servant, Joseph Smith, to warn men, to call repentance, and others to join in this great proclamation to all me”</a:t>
            </a:r>
          </a:p>
          <a:p>
            <a:r>
              <a:rPr lang="en-US" sz="1200" dirty="0">
                <a:solidFill>
                  <a:schemeClr val="bg1"/>
                </a:solidFill>
              </a:rPr>
              <a:t>Elder Melvin J. Ballard</a:t>
            </a:r>
          </a:p>
        </p:txBody>
      </p:sp>
      <p:sp>
        <p:nvSpPr>
          <p:cNvPr id="12" name="TextBox 11"/>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The Condition of the World</a:t>
            </a:r>
          </a:p>
        </p:txBody>
      </p:sp>
      <p:grpSp>
        <p:nvGrpSpPr>
          <p:cNvPr id="63" name="Group 94">
            <a:extLst>
              <a:ext uri="{FF2B5EF4-FFF2-40B4-BE49-F238E27FC236}">
                <a16:creationId xmlns:a16="http://schemas.microsoft.com/office/drawing/2014/main" id="{A0D87BE2-E199-45FC-AC6D-42F068D58BD1}"/>
              </a:ext>
            </a:extLst>
          </p:cNvPr>
          <p:cNvGrpSpPr/>
          <p:nvPr/>
        </p:nvGrpSpPr>
        <p:grpSpPr>
          <a:xfrm>
            <a:off x="9155817" y="1030924"/>
            <a:ext cx="1347964" cy="2705100"/>
            <a:chOff x="4405860" y="139189"/>
            <a:chExt cx="2861871" cy="6475262"/>
          </a:xfrm>
        </p:grpSpPr>
        <p:grpSp>
          <p:nvGrpSpPr>
            <p:cNvPr id="64" name="Group 86">
              <a:extLst>
                <a:ext uri="{FF2B5EF4-FFF2-40B4-BE49-F238E27FC236}">
                  <a16:creationId xmlns:a16="http://schemas.microsoft.com/office/drawing/2014/main" id="{84EE75E8-D0C5-46D0-B836-B6875292A2B3}"/>
                </a:ext>
              </a:extLst>
            </p:cNvPr>
            <p:cNvGrpSpPr/>
            <p:nvPr/>
          </p:nvGrpSpPr>
          <p:grpSpPr>
            <a:xfrm rot="2107423">
              <a:off x="4802579" y="139189"/>
              <a:ext cx="743864" cy="1806453"/>
              <a:chOff x="7696200" y="914400"/>
              <a:chExt cx="685800" cy="2438400"/>
            </a:xfrm>
          </p:grpSpPr>
          <p:sp>
            <p:nvSpPr>
              <p:cNvPr id="104" name="Moon 103">
                <a:extLst>
                  <a:ext uri="{FF2B5EF4-FFF2-40B4-BE49-F238E27FC236}">
                    <a16:creationId xmlns:a16="http://schemas.microsoft.com/office/drawing/2014/main" id="{6028B677-FC19-4BE3-9D66-169F90D46C9E}"/>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a:extLst>
                  <a:ext uri="{FF2B5EF4-FFF2-40B4-BE49-F238E27FC236}">
                    <a16:creationId xmlns:a16="http://schemas.microsoft.com/office/drawing/2014/main" id="{AB7EC407-077C-4DCB-B300-02E77B06E84A}"/>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a:extLst>
                  <a:ext uri="{FF2B5EF4-FFF2-40B4-BE49-F238E27FC236}">
                    <a16:creationId xmlns:a16="http://schemas.microsoft.com/office/drawing/2014/main" id="{B6280DBC-6068-40FB-8AB5-3A07AE7486A3}"/>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B4502A17-EC8A-4683-9FAD-BAF8D1E0336E}"/>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87">
              <a:extLst>
                <a:ext uri="{FF2B5EF4-FFF2-40B4-BE49-F238E27FC236}">
                  <a16:creationId xmlns:a16="http://schemas.microsoft.com/office/drawing/2014/main" id="{FB3673FA-F2A5-4A79-B4A1-AEE374EA917A}"/>
                </a:ext>
              </a:extLst>
            </p:cNvPr>
            <p:cNvGrpSpPr/>
            <p:nvPr/>
          </p:nvGrpSpPr>
          <p:grpSpPr>
            <a:xfrm rot="19262140" flipH="1">
              <a:off x="6126313" y="231425"/>
              <a:ext cx="743864" cy="1645187"/>
              <a:chOff x="7696200" y="914400"/>
              <a:chExt cx="685800" cy="2438400"/>
            </a:xfrm>
          </p:grpSpPr>
          <p:sp>
            <p:nvSpPr>
              <p:cNvPr id="100" name="Moon 99">
                <a:extLst>
                  <a:ext uri="{FF2B5EF4-FFF2-40B4-BE49-F238E27FC236}">
                    <a16:creationId xmlns:a16="http://schemas.microsoft.com/office/drawing/2014/main" id="{0FF3AF0A-EE0D-4018-802D-D5A87FD44C56}"/>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a:extLst>
                  <a:ext uri="{FF2B5EF4-FFF2-40B4-BE49-F238E27FC236}">
                    <a16:creationId xmlns:a16="http://schemas.microsoft.com/office/drawing/2014/main" id="{FC941208-1BD2-46A0-818F-A6DCCBD1C788}"/>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5FC67404-F51A-4BCC-9ACE-E5C537F12345}"/>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2CCC52B-4FB8-4162-88B7-F33049A0284D}"/>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47">
              <a:extLst>
                <a:ext uri="{FF2B5EF4-FFF2-40B4-BE49-F238E27FC236}">
                  <a16:creationId xmlns:a16="http://schemas.microsoft.com/office/drawing/2014/main" id="{783D7F2F-B679-4838-A89A-91EEB676BB56}"/>
                </a:ext>
              </a:extLst>
            </p:cNvPr>
            <p:cNvGrpSpPr/>
            <p:nvPr/>
          </p:nvGrpSpPr>
          <p:grpSpPr>
            <a:xfrm rot="562843">
              <a:off x="5697438" y="5840305"/>
              <a:ext cx="666047" cy="774146"/>
              <a:chOff x="6106804" y="4039302"/>
              <a:chExt cx="666047" cy="774146"/>
            </a:xfrm>
          </p:grpSpPr>
          <p:sp>
            <p:nvSpPr>
              <p:cNvPr id="97" name="Oval 96">
                <a:extLst>
                  <a:ext uri="{FF2B5EF4-FFF2-40B4-BE49-F238E27FC236}">
                    <a16:creationId xmlns:a16="http://schemas.microsoft.com/office/drawing/2014/main" id="{ABAB6F18-EAD8-4601-ABB4-6C113ACBC9B3}"/>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593778A8-EB24-43E6-954D-7841B98B7853}"/>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82B6FCD-1C49-4126-B409-FE30F83851C2}"/>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47">
              <a:extLst>
                <a:ext uri="{FF2B5EF4-FFF2-40B4-BE49-F238E27FC236}">
                  <a16:creationId xmlns:a16="http://schemas.microsoft.com/office/drawing/2014/main" id="{2E4C5DA2-FD7C-4D54-9FB5-05433E926898}"/>
                </a:ext>
              </a:extLst>
            </p:cNvPr>
            <p:cNvGrpSpPr/>
            <p:nvPr/>
          </p:nvGrpSpPr>
          <p:grpSpPr>
            <a:xfrm rot="2613352">
              <a:off x="5128037" y="5761712"/>
              <a:ext cx="666047" cy="774146"/>
              <a:chOff x="6106804" y="4039302"/>
              <a:chExt cx="666047" cy="774146"/>
            </a:xfrm>
          </p:grpSpPr>
          <p:sp>
            <p:nvSpPr>
              <p:cNvPr id="94" name="Oval 93">
                <a:extLst>
                  <a:ext uri="{FF2B5EF4-FFF2-40B4-BE49-F238E27FC236}">
                    <a16:creationId xmlns:a16="http://schemas.microsoft.com/office/drawing/2014/main" id="{BA4E2B84-BE06-4BCB-952D-A9E5FFFC72A5}"/>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86C12F5-0AC6-4217-9E24-3E391A3812CB}"/>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C202C986-470F-4D5F-BC94-7433569B59A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a:extLst>
                <a:ext uri="{FF2B5EF4-FFF2-40B4-BE49-F238E27FC236}">
                  <a16:creationId xmlns:a16="http://schemas.microsoft.com/office/drawing/2014/main" id="{F4B5306C-4DCC-4805-8997-F735296BCB4A}"/>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0D0A584-F848-492F-AE32-8BDF311FE080}"/>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DA0162F1-E331-45AF-90A6-13C15DC18353}"/>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98A78B5A-49E7-4F51-8B02-09189722CAE4}"/>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9271861C-1D6B-4730-9605-3A9BA11CE5A9}"/>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37674F8D-8E16-4877-BD01-8ACDC8208E32}"/>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D9BF9F35-4DDE-40C5-B7A1-EC690566B6A6}"/>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C20ED7C9-177D-4FA1-BA67-7F0553F3C406}"/>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3A3D2F2-50F4-4ABA-A1CE-7259046C31F4}"/>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79724FE-F470-4B49-B897-A80C548FF87E}"/>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7">
              <a:extLst>
                <a:ext uri="{FF2B5EF4-FFF2-40B4-BE49-F238E27FC236}">
                  <a16:creationId xmlns:a16="http://schemas.microsoft.com/office/drawing/2014/main" id="{BC5458BE-210E-4A92-BEB6-F73FF4F45042}"/>
                </a:ext>
              </a:extLst>
            </p:cNvPr>
            <p:cNvGrpSpPr/>
            <p:nvPr/>
          </p:nvGrpSpPr>
          <p:grpSpPr>
            <a:xfrm>
              <a:off x="4953000" y="5334000"/>
              <a:ext cx="1828800" cy="609600"/>
              <a:chOff x="1371600" y="3962400"/>
              <a:chExt cx="6705600" cy="2057400"/>
            </a:xfrm>
          </p:grpSpPr>
          <p:grpSp>
            <p:nvGrpSpPr>
              <p:cNvPr id="82" name="Group 195">
                <a:extLst>
                  <a:ext uri="{FF2B5EF4-FFF2-40B4-BE49-F238E27FC236}">
                    <a16:creationId xmlns:a16="http://schemas.microsoft.com/office/drawing/2014/main" id="{956C8813-FCC6-492A-86EE-D9A1AD206E38}"/>
                  </a:ext>
                </a:extLst>
              </p:cNvPr>
              <p:cNvGrpSpPr/>
              <p:nvPr/>
            </p:nvGrpSpPr>
            <p:grpSpPr>
              <a:xfrm>
                <a:off x="1371600" y="3962400"/>
                <a:ext cx="1676400" cy="2057400"/>
                <a:chOff x="1371600" y="3962400"/>
                <a:chExt cx="1676400" cy="2057400"/>
              </a:xfrm>
            </p:grpSpPr>
            <p:sp>
              <p:nvSpPr>
                <p:cNvPr id="92" name="Right Arrow Callout 111">
                  <a:extLst>
                    <a:ext uri="{FF2B5EF4-FFF2-40B4-BE49-F238E27FC236}">
                      <a16:creationId xmlns:a16="http://schemas.microsoft.com/office/drawing/2014/main" id="{6D07E703-D3F6-43CF-962A-961EFFBC587B}"/>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112">
                  <a:extLst>
                    <a:ext uri="{FF2B5EF4-FFF2-40B4-BE49-F238E27FC236}">
                      <a16:creationId xmlns:a16="http://schemas.microsoft.com/office/drawing/2014/main" id="{9C0C1AA4-450F-4EB8-BE7F-F41B280F3EA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96">
                <a:extLst>
                  <a:ext uri="{FF2B5EF4-FFF2-40B4-BE49-F238E27FC236}">
                    <a16:creationId xmlns:a16="http://schemas.microsoft.com/office/drawing/2014/main" id="{6C53C865-DAA8-49FF-8516-6A78FD781703}"/>
                  </a:ext>
                </a:extLst>
              </p:cNvPr>
              <p:cNvGrpSpPr/>
              <p:nvPr/>
            </p:nvGrpSpPr>
            <p:grpSpPr>
              <a:xfrm>
                <a:off x="3048000" y="3962400"/>
                <a:ext cx="1676400" cy="2057400"/>
                <a:chOff x="1371600" y="3962400"/>
                <a:chExt cx="1676400" cy="2057400"/>
              </a:xfrm>
            </p:grpSpPr>
            <p:sp>
              <p:nvSpPr>
                <p:cNvPr id="90" name="Right Arrow Callout 109">
                  <a:extLst>
                    <a:ext uri="{FF2B5EF4-FFF2-40B4-BE49-F238E27FC236}">
                      <a16:creationId xmlns:a16="http://schemas.microsoft.com/office/drawing/2014/main" id="{14A44D54-CDF3-4E16-BC4A-BE4EE509249F}"/>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110">
                  <a:extLst>
                    <a:ext uri="{FF2B5EF4-FFF2-40B4-BE49-F238E27FC236}">
                      <a16:creationId xmlns:a16="http://schemas.microsoft.com/office/drawing/2014/main" id="{ECC24CC5-9E2E-4955-B8BA-ECB28E05A47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99">
                <a:extLst>
                  <a:ext uri="{FF2B5EF4-FFF2-40B4-BE49-F238E27FC236}">
                    <a16:creationId xmlns:a16="http://schemas.microsoft.com/office/drawing/2014/main" id="{F46D6B53-D434-4AB0-8929-93E374D25DEE}"/>
                  </a:ext>
                </a:extLst>
              </p:cNvPr>
              <p:cNvGrpSpPr/>
              <p:nvPr/>
            </p:nvGrpSpPr>
            <p:grpSpPr>
              <a:xfrm>
                <a:off x="4724400" y="3962400"/>
                <a:ext cx="1676400" cy="2057400"/>
                <a:chOff x="1371600" y="3962400"/>
                <a:chExt cx="1676400" cy="2057400"/>
              </a:xfrm>
            </p:grpSpPr>
            <p:sp>
              <p:nvSpPr>
                <p:cNvPr id="88" name="Right Arrow Callout 107">
                  <a:extLst>
                    <a:ext uri="{FF2B5EF4-FFF2-40B4-BE49-F238E27FC236}">
                      <a16:creationId xmlns:a16="http://schemas.microsoft.com/office/drawing/2014/main" id="{C5752A68-5D7D-4076-9AF1-BCBD6300059D}"/>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108">
                  <a:extLst>
                    <a:ext uri="{FF2B5EF4-FFF2-40B4-BE49-F238E27FC236}">
                      <a16:creationId xmlns:a16="http://schemas.microsoft.com/office/drawing/2014/main" id="{B25B36BB-BA3E-4D4F-914C-6140744A59FE}"/>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02">
                <a:extLst>
                  <a:ext uri="{FF2B5EF4-FFF2-40B4-BE49-F238E27FC236}">
                    <a16:creationId xmlns:a16="http://schemas.microsoft.com/office/drawing/2014/main" id="{F45FB502-71E5-41D0-9C54-C6B10D001FD3}"/>
                  </a:ext>
                </a:extLst>
              </p:cNvPr>
              <p:cNvGrpSpPr/>
              <p:nvPr/>
            </p:nvGrpSpPr>
            <p:grpSpPr>
              <a:xfrm>
                <a:off x="6400800" y="3962400"/>
                <a:ext cx="1676400" cy="2057400"/>
                <a:chOff x="1371600" y="3962400"/>
                <a:chExt cx="1676400" cy="2057400"/>
              </a:xfrm>
            </p:grpSpPr>
            <p:sp>
              <p:nvSpPr>
                <p:cNvPr id="86" name="Right Arrow Callout 105">
                  <a:extLst>
                    <a:ext uri="{FF2B5EF4-FFF2-40B4-BE49-F238E27FC236}">
                      <a16:creationId xmlns:a16="http://schemas.microsoft.com/office/drawing/2014/main" id="{4ED7F896-EF39-4354-88D6-735151DD4D99}"/>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106">
                  <a:extLst>
                    <a:ext uri="{FF2B5EF4-FFF2-40B4-BE49-F238E27FC236}">
                      <a16:creationId xmlns:a16="http://schemas.microsoft.com/office/drawing/2014/main" id="{18BDD0F8-AA68-45DB-818A-ABACC742856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Cloud 78">
              <a:extLst>
                <a:ext uri="{FF2B5EF4-FFF2-40B4-BE49-F238E27FC236}">
                  <a16:creationId xmlns:a16="http://schemas.microsoft.com/office/drawing/2014/main" id="{4C71F0F0-EFAE-4774-B078-348D9A988849}"/>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84532BCE-61ED-4454-A6B4-9C91C85351A0}"/>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516CCE5-38FC-4755-B8E7-4EB751B8276C}"/>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4D0E2E14-1C6D-492A-BD9E-CE18B1F4F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526" y="3654862"/>
            <a:ext cx="3835400" cy="2438400"/>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74F64A7E-B99A-853B-1494-64466727A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0203" y="4562333"/>
            <a:ext cx="915510" cy="1270210"/>
          </a:xfrm>
          <a:prstGeom prst="rect">
            <a:avLst/>
          </a:prstGeom>
        </p:spPr>
      </p:pic>
    </p:spTree>
    <p:extLst>
      <p:ext uri="{BB962C8B-B14F-4D97-AF65-F5344CB8AC3E}">
        <p14:creationId xmlns:p14="http://schemas.microsoft.com/office/powerpoint/2010/main" val="37694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B56F3B-2588-400C-A4AA-90DAA6080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07041" y="6351451"/>
            <a:ext cx="3043518" cy="369332"/>
          </a:xfrm>
          <a:prstGeom prst="rect">
            <a:avLst/>
          </a:prstGeom>
          <a:noFill/>
        </p:spPr>
        <p:txBody>
          <a:bodyPr wrap="square" rtlCol="0">
            <a:spAutoFit/>
          </a:bodyPr>
          <a:lstStyle/>
          <a:p>
            <a:r>
              <a:rPr lang="en-US" dirty="0">
                <a:solidFill>
                  <a:schemeClr val="bg1"/>
                </a:solidFill>
              </a:rPr>
              <a:t>D&amp;C 1:19-24</a:t>
            </a:r>
            <a:endParaRPr lang="en-US" sz="1200" dirty="0">
              <a:solidFill>
                <a:schemeClr val="bg1"/>
              </a:solidFill>
            </a:endParaRPr>
          </a:p>
        </p:txBody>
      </p:sp>
      <p:sp>
        <p:nvSpPr>
          <p:cNvPr id="17" name="TextBox 16"/>
          <p:cNvSpPr txBox="1"/>
          <p:nvPr/>
        </p:nvSpPr>
        <p:spPr>
          <a:xfrm>
            <a:off x="1828800" y="1143000"/>
            <a:ext cx="4267200" cy="707886"/>
          </a:xfrm>
          <a:prstGeom prst="rect">
            <a:avLst/>
          </a:prstGeom>
          <a:noFill/>
        </p:spPr>
        <p:txBody>
          <a:bodyPr wrap="square" rtlCol="0">
            <a:spAutoFit/>
          </a:bodyPr>
          <a:lstStyle/>
          <a:p>
            <a:r>
              <a:rPr lang="en-US" sz="2000" dirty="0">
                <a:solidFill>
                  <a:srgbClr val="FFFF00"/>
                </a:solidFill>
              </a:rPr>
              <a:t>Why does God Choose the “Weak Things of the World” to do His work?</a:t>
            </a:r>
          </a:p>
        </p:txBody>
      </p:sp>
      <p:sp>
        <p:nvSpPr>
          <p:cNvPr id="9" name="Rectangle 8"/>
          <p:cNvSpPr/>
          <p:nvPr/>
        </p:nvSpPr>
        <p:spPr>
          <a:xfrm>
            <a:off x="2166731" y="2026109"/>
            <a:ext cx="4419600" cy="1754326"/>
          </a:xfrm>
          <a:prstGeom prst="rect">
            <a:avLst/>
          </a:prstGeom>
        </p:spPr>
        <p:txBody>
          <a:bodyPr wrap="square">
            <a:spAutoFit/>
          </a:bodyPr>
          <a:lstStyle/>
          <a:p>
            <a:r>
              <a:rPr lang="en-US" dirty="0">
                <a:solidFill>
                  <a:schemeClr val="bg1"/>
                </a:solidFill>
              </a:rPr>
              <a:t>“The Lord called Joseph Smith and others from among the weak things of the world, because he and his associates were contrite and humble. The great and mighty ones in the nations the Lord could not use because of their pride and self-righteousness…</a:t>
            </a:r>
            <a:endParaRPr lang="en-US" sz="1200" dirty="0">
              <a:solidFill>
                <a:schemeClr val="bg1"/>
              </a:solidFill>
            </a:endParaRPr>
          </a:p>
        </p:txBody>
      </p:sp>
      <p:sp>
        <p:nvSpPr>
          <p:cNvPr id="11" name="Rectangle 10"/>
          <p:cNvSpPr/>
          <p:nvPr/>
        </p:nvSpPr>
        <p:spPr>
          <a:xfrm>
            <a:off x="5791200" y="4495800"/>
            <a:ext cx="4572000" cy="1938992"/>
          </a:xfrm>
          <a:prstGeom prst="rect">
            <a:avLst/>
          </a:prstGeom>
        </p:spPr>
        <p:txBody>
          <a:bodyPr>
            <a:spAutoFit/>
          </a:bodyPr>
          <a:lstStyle/>
          <a:p>
            <a:r>
              <a:rPr lang="en-US" dirty="0">
                <a:solidFill>
                  <a:schemeClr val="bg1"/>
                </a:solidFill>
              </a:rPr>
              <a:t>The Lord’s ways are not man’s ways, and he cannot choose those who in their own judgment are too wise to be taught. Therefore he chooses those who are willing to be taught and he make them mighty even to the breaking down of the great and might.”</a:t>
            </a:r>
          </a:p>
          <a:p>
            <a:r>
              <a:rPr lang="en-US" sz="1200" dirty="0">
                <a:solidFill>
                  <a:schemeClr val="bg1"/>
                </a:solidFill>
              </a:rPr>
              <a:t>Joseph Fielding Smith </a:t>
            </a:r>
          </a:p>
        </p:txBody>
      </p:sp>
      <p:sp>
        <p:nvSpPr>
          <p:cNvPr id="12" name="TextBox 11"/>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Week Things of the World</a:t>
            </a:r>
          </a:p>
        </p:txBody>
      </p:sp>
      <p:pic>
        <p:nvPicPr>
          <p:cNvPr id="3" name="Picture 2">
            <a:extLst>
              <a:ext uri="{FF2B5EF4-FFF2-40B4-BE49-F238E27FC236}">
                <a16:creationId xmlns:a16="http://schemas.microsoft.com/office/drawing/2014/main" id="{86AD6F9B-907B-449F-8A9F-A985CC66E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312" y="1216965"/>
            <a:ext cx="2133600" cy="2990850"/>
          </a:xfrm>
          <a:prstGeom prst="rect">
            <a:avLst/>
          </a:prstGeom>
        </p:spPr>
      </p:pic>
      <p:pic>
        <p:nvPicPr>
          <p:cNvPr id="5" name="Picture 4">
            <a:extLst>
              <a:ext uri="{FF2B5EF4-FFF2-40B4-BE49-F238E27FC236}">
                <a16:creationId xmlns:a16="http://schemas.microsoft.com/office/drawing/2014/main" id="{1D1CCF4F-40A2-4F9C-A6B3-10A929F85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828" y="4092030"/>
            <a:ext cx="2511552" cy="2304288"/>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106B9FFC-3DA6-39AB-078D-0D8B9839E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960" y="4703549"/>
            <a:ext cx="1257300" cy="1586593"/>
          </a:xfrm>
          <a:prstGeom prst="rect">
            <a:avLst/>
          </a:prstGeom>
        </p:spPr>
      </p:pic>
    </p:spTree>
    <p:extLst>
      <p:ext uri="{BB962C8B-B14F-4D97-AF65-F5344CB8AC3E}">
        <p14:creationId xmlns:p14="http://schemas.microsoft.com/office/powerpoint/2010/main" val="3967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9D0218-6370-4895-A35C-2B938814D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98670" y="6375738"/>
            <a:ext cx="3043518" cy="369332"/>
          </a:xfrm>
          <a:prstGeom prst="rect">
            <a:avLst/>
          </a:prstGeom>
          <a:noFill/>
        </p:spPr>
        <p:txBody>
          <a:bodyPr wrap="square" rtlCol="0">
            <a:spAutoFit/>
          </a:bodyPr>
          <a:lstStyle/>
          <a:p>
            <a:r>
              <a:rPr lang="en-US" dirty="0">
                <a:solidFill>
                  <a:schemeClr val="bg1"/>
                </a:solidFill>
              </a:rPr>
              <a:t>D&amp;C 1:25-28</a:t>
            </a:r>
            <a:endParaRPr lang="en-US" sz="1200" dirty="0">
              <a:solidFill>
                <a:schemeClr val="bg1"/>
              </a:solidFill>
            </a:endParaRPr>
          </a:p>
        </p:txBody>
      </p:sp>
      <p:sp>
        <p:nvSpPr>
          <p:cNvPr id="9" name="Rectangle 8"/>
          <p:cNvSpPr/>
          <p:nvPr/>
        </p:nvSpPr>
        <p:spPr>
          <a:xfrm>
            <a:off x="903739" y="1166842"/>
            <a:ext cx="3657600" cy="4524315"/>
          </a:xfrm>
          <a:prstGeom prst="rect">
            <a:avLst/>
          </a:prstGeom>
        </p:spPr>
        <p:txBody>
          <a:bodyPr wrap="square">
            <a:spAutoFit/>
          </a:bodyPr>
          <a:lstStyle/>
          <a:p>
            <a:pPr fontAlgn="base"/>
            <a:r>
              <a:rPr lang="en-US" dirty="0">
                <a:solidFill>
                  <a:schemeClr val="bg1"/>
                </a:solidFill>
              </a:rPr>
              <a:t>“And inasmuch as they erred it might be made known;</a:t>
            </a:r>
          </a:p>
          <a:p>
            <a:pPr fontAlgn="base"/>
            <a:endParaRPr lang="en-US" dirty="0">
              <a:solidFill>
                <a:schemeClr val="bg1"/>
              </a:solidFill>
            </a:endParaRPr>
          </a:p>
          <a:p>
            <a:pPr fontAlgn="base"/>
            <a:r>
              <a:rPr lang="en-US" dirty="0">
                <a:solidFill>
                  <a:schemeClr val="bg1"/>
                </a:solidFill>
              </a:rPr>
              <a:t>And inasmuch as they sought wisdom they might be</a:t>
            </a:r>
            <a:r>
              <a:rPr lang="en-US" baseline="30000" dirty="0">
                <a:solidFill>
                  <a:schemeClr val="bg1"/>
                </a:solidFill>
              </a:rPr>
              <a:t> </a:t>
            </a:r>
            <a:r>
              <a:rPr lang="en-US" dirty="0">
                <a:solidFill>
                  <a:schemeClr val="bg1"/>
                </a:solidFill>
              </a:rPr>
              <a:t>instructed;</a:t>
            </a:r>
          </a:p>
          <a:p>
            <a:pPr fontAlgn="base"/>
            <a:endParaRPr lang="en-US" dirty="0">
              <a:solidFill>
                <a:schemeClr val="bg1"/>
              </a:solidFill>
            </a:endParaRPr>
          </a:p>
          <a:p>
            <a:pPr fontAlgn="base"/>
            <a:r>
              <a:rPr lang="en-US" dirty="0">
                <a:solidFill>
                  <a:schemeClr val="bg1"/>
                </a:solidFill>
              </a:rPr>
              <a:t>And inasmuch as they sinned they might be chastened, that they might repent;</a:t>
            </a:r>
          </a:p>
          <a:p>
            <a:pPr fontAlgn="base"/>
            <a:endParaRPr lang="en-US" dirty="0">
              <a:solidFill>
                <a:schemeClr val="bg1"/>
              </a:solidFill>
            </a:endParaRPr>
          </a:p>
          <a:p>
            <a:pPr fontAlgn="base"/>
            <a:r>
              <a:rPr lang="en-US" dirty="0">
                <a:solidFill>
                  <a:schemeClr val="bg1"/>
                </a:solidFill>
              </a:rPr>
              <a:t>And inasmuch as they were humble they might be made strong, and blessed from on high, and receive knowledge from time to time.”</a:t>
            </a:r>
          </a:p>
        </p:txBody>
      </p:sp>
      <p:sp>
        <p:nvSpPr>
          <p:cNvPr id="12" name="TextBox 11"/>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Inasmuch:</a:t>
            </a:r>
          </a:p>
        </p:txBody>
      </p:sp>
      <p:pic>
        <p:nvPicPr>
          <p:cNvPr id="3" name="Picture 2">
            <a:extLst>
              <a:ext uri="{FF2B5EF4-FFF2-40B4-BE49-F238E27FC236}">
                <a16:creationId xmlns:a16="http://schemas.microsoft.com/office/drawing/2014/main" id="{E200CEEB-F68C-4C29-8F9D-3E5743B10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125" y="1228130"/>
            <a:ext cx="3457575" cy="2143125"/>
          </a:xfrm>
          <a:prstGeom prst="rect">
            <a:avLst/>
          </a:prstGeom>
        </p:spPr>
      </p:pic>
      <p:pic>
        <p:nvPicPr>
          <p:cNvPr id="4" name="Picture 3">
            <a:extLst>
              <a:ext uri="{FF2B5EF4-FFF2-40B4-BE49-F238E27FC236}">
                <a16:creationId xmlns:a16="http://schemas.microsoft.com/office/drawing/2014/main" id="{4B180C4F-4D88-1CC2-6554-FA0215F229F5}"/>
              </a:ext>
            </a:extLst>
          </p:cNvPr>
          <p:cNvPicPr>
            <a:picLocks noChangeAspect="1"/>
          </p:cNvPicPr>
          <p:nvPr/>
        </p:nvPicPr>
        <p:blipFill>
          <a:blip r:embed="rId4"/>
          <a:stretch>
            <a:fillRect/>
          </a:stretch>
        </p:blipFill>
        <p:spPr>
          <a:xfrm>
            <a:off x="5043377" y="3532560"/>
            <a:ext cx="4191000" cy="3035789"/>
          </a:xfrm>
          <a:prstGeom prst="rect">
            <a:avLst/>
          </a:prstGeom>
        </p:spPr>
      </p:pic>
    </p:spTree>
    <p:extLst>
      <p:ext uri="{BB962C8B-B14F-4D97-AF65-F5344CB8AC3E}">
        <p14:creationId xmlns:p14="http://schemas.microsoft.com/office/powerpoint/2010/main" val="355628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FA73F5F-D2A3-4A82-880C-A5DF39F5C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88837" y="6340123"/>
            <a:ext cx="3043518" cy="369332"/>
          </a:xfrm>
          <a:prstGeom prst="rect">
            <a:avLst/>
          </a:prstGeom>
          <a:noFill/>
        </p:spPr>
        <p:txBody>
          <a:bodyPr wrap="square" rtlCol="0">
            <a:spAutoFit/>
          </a:bodyPr>
          <a:lstStyle/>
          <a:p>
            <a:r>
              <a:rPr lang="en-US" dirty="0">
                <a:solidFill>
                  <a:schemeClr val="bg1"/>
                </a:solidFill>
              </a:rPr>
              <a:t>D&amp;C 1:29-30</a:t>
            </a:r>
            <a:endParaRPr lang="en-US" sz="1200" dirty="0">
              <a:solidFill>
                <a:schemeClr val="bg1"/>
              </a:solidFill>
            </a:endParaRPr>
          </a:p>
        </p:txBody>
      </p:sp>
      <p:sp>
        <p:nvSpPr>
          <p:cNvPr id="12" name="TextBox 11"/>
          <p:cNvSpPr txBox="1"/>
          <p:nvPr/>
        </p:nvSpPr>
        <p:spPr>
          <a:xfrm>
            <a:off x="1609166" y="152400"/>
            <a:ext cx="9058835" cy="523220"/>
          </a:xfrm>
          <a:prstGeom prst="rect">
            <a:avLst/>
          </a:prstGeom>
          <a:noFill/>
        </p:spPr>
        <p:txBody>
          <a:bodyPr wrap="square" rtlCol="0">
            <a:spAutoFit/>
          </a:bodyPr>
          <a:lstStyle/>
          <a:p>
            <a:pPr algn="ctr"/>
            <a:r>
              <a:rPr lang="en-US" sz="2800" dirty="0">
                <a:solidFill>
                  <a:schemeClr val="bg1"/>
                </a:solidFill>
                <a:latin typeface="Century Schoolbook" pitchFamily="18" charset="0"/>
              </a:rPr>
              <a:t>Power To Translate and Establish This Church</a:t>
            </a:r>
          </a:p>
        </p:txBody>
      </p:sp>
      <p:sp>
        <p:nvSpPr>
          <p:cNvPr id="10" name="Rectangle 9"/>
          <p:cNvSpPr/>
          <p:nvPr/>
        </p:nvSpPr>
        <p:spPr>
          <a:xfrm>
            <a:off x="1981200" y="1066800"/>
            <a:ext cx="3657600" cy="1938992"/>
          </a:xfrm>
          <a:prstGeom prst="rect">
            <a:avLst/>
          </a:prstGeom>
        </p:spPr>
        <p:txBody>
          <a:bodyPr wrap="square">
            <a:spAutoFit/>
          </a:bodyPr>
          <a:lstStyle/>
          <a:p>
            <a:pPr algn="ctr" fontAlgn="base"/>
            <a:r>
              <a:rPr lang="en-US" sz="2400" dirty="0">
                <a:solidFill>
                  <a:schemeClr val="bg1"/>
                </a:solidFill>
              </a:rPr>
              <a:t>Joseph Smith was given the power to translate the Records of the Nephites by the mercy of God…called “The Book of Mormon”</a:t>
            </a:r>
          </a:p>
        </p:txBody>
      </p:sp>
      <p:sp>
        <p:nvSpPr>
          <p:cNvPr id="11" name="Rectangle 10"/>
          <p:cNvSpPr/>
          <p:nvPr/>
        </p:nvSpPr>
        <p:spPr>
          <a:xfrm>
            <a:off x="6629400" y="3810000"/>
            <a:ext cx="3657600" cy="2677656"/>
          </a:xfrm>
          <a:prstGeom prst="rect">
            <a:avLst/>
          </a:prstGeom>
        </p:spPr>
        <p:txBody>
          <a:bodyPr wrap="square">
            <a:spAutoFit/>
          </a:bodyPr>
          <a:lstStyle/>
          <a:p>
            <a:pPr algn="ctr" fontAlgn="base"/>
            <a:endParaRPr lang="en-US" sz="2400" dirty="0">
              <a:solidFill>
                <a:schemeClr val="bg1"/>
              </a:solidFill>
            </a:endParaRPr>
          </a:p>
          <a:p>
            <a:pPr algn="ctr" fontAlgn="base"/>
            <a:r>
              <a:rPr lang="en-US" sz="2400" dirty="0">
                <a:solidFill>
                  <a:schemeClr val="bg1"/>
                </a:solidFill>
              </a:rPr>
              <a:t>Those who accepted the restoration of the gospel and the revelation of Joseph Smith, would have the power to lay down the foundation of </a:t>
            </a:r>
            <a:r>
              <a:rPr lang="en-US" sz="2400" i="1" dirty="0">
                <a:solidFill>
                  <a:schemeClr val="bg1"/>
                </a:solidFill>
              </a:rPr>
              <a:t>this</a:t>
            </a:r>
            <a:r>
              <a:rPr lang="en-US" sz="2400" dirty="0">
                <a:solidFill>
                  <a:schemeClr val="bg1"/>
                </a:solidFill>
              </a:rPr>
              <a:t> church</a:t>
            </a:r>
          </a:p>
        </p:txBody>
      </p:sp>
      <p:pic>
        <p:nvPicPr>
          <p:cNvPr id="3" name="Picture 2">
            <a:extLst>
              <a:ext uri="{FF2B5EF4-FFF2-40B4-BE49-F238E27FC236}">
                <a16:creationId xmlns:a16="http://schemas.microsoft.com/office/drawing/2014/main" id="{65DA0282-B3A3-4677-BB27-2F2B1A096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964" y="1066800"/>
            <a:ext cx="2190750" cy="2667000"/>
          </a:xfrm>
          <a:prstGeom prst="rect">
            <a:avLst/>
          </a:prstGeom>
        </p:spPr>
      </p:pic>
      <p:pic>
        <p:nvPicPr>
          <p:cNvPr id="5" name="Picture 4">
            <a:extLst>
              <a:ext uri="{FF2B5EF4-FFF2-40B4-BE49-F238E27FC236}">
                <a16:creationId xmlns:a16="http://schemas.microsoft.com/office/drawing/2014/main" id="{46A433D5-1FE7-4C3F-B478-43255E6EE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988" y="3438853"/>
            <a:ext cx="4133850" cy="2752725"/>
          </a:xfrm>
          <a:prstGeom prst="rect">
            <a:avLst/>
          </a:prstGeom>
        </p:spPr>
      </p:pic>
    </p:spTree>
    <p:extLst>
      <p:ext uri="{BB962C8B-B14F-4D97-AF65-F5344CB8AC3E}">
        <p14:creationId xmlns:p14="http://schemas.microsoft.com/office/powerpoint/2010/main" val="25997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2D799-F9DD-ECE7-16DA-43FD8D9F3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D401634-E22C-FE2C-4803-25A75D068B13}"/>
              </a:ext>
            </a:extLst>
          </p:cNvPr>
          <p:cNvSpPr txBox="1"/>
          <p:nvPr/>
        </p:nvSpPr>
        <p:spPr>
          <a:xfrm>
            <a:off x="1609166" y="152400"/>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Agree or Disagree?</a:t>
            </a:r>
          </a:p>
        </p:txBody>
      </p:sp>
      <p:sp>
        <p:nvSpPr>
          <p:cNvPr id="5" name="TextBox 4">
            <a:extLst>
              <a:ext uri="{FF2B5EF4-FFF2-40B4-BE49-F238E27FC236}">
                <a16:creationId xmlns:a16="http://schemas.microsoft.com/office/drawing/2014/main" id="{48EA7189-1C30-3F8A-20EB-4AFA5B9F6970}"/>
              </a:ext>
            </a:extLst>
          </p:cNvPr>
          <p:cNvSpPr txBox="1"/>
          <p:nvPr/>
        </p:nvSpPr>
        <p:spPr>
          <a:xfrm>
            <a:off x="3439633" y="2402237"/>
            <a:ext cx="6262576" cy="3046988"/>
          </a:xfrm>
          <a:prstGeom prst="rect">
            <a:avLst/>
          </a:prstGeom>
          <a:noFill/>
        </p:spPr>
        <p:txBody>
          <a:bodyPr wrap="square">
            <a:spAutoFit/>
          </a:bodyPr>
          <a:lstStyle/>
          <a:p>
            <a:pPr algn="l" fontAlgn="base"/>
            <a:r>
              <a:rPr lang="en-US" sz="3200" b="0" i="0" dirty="0">
                <a:solidFill>
                  <a:schemeClr val="bg1"/>
                </a:solidFill>
                <a:effectLst/>
              </a:rPr>
              <a:t>I don’t think I need a church.</a:t>
            </a:r>
          </a:p>
          <a:p>
            <a:pPr algn="l" fontAlgn="base"/>
            <a:endParaRPr lang="en-US" sz="3200" b="0" i="0" dirty="0">
              <a:solidFill>
                <a:schemeClr val="bg1"/>
              </a:solidFill>
              <a:effectLst/>
            </a:endParaRPr>
          </a:p>
          <a:p>
            <a:pPr algn="l" fontAlgn="base"/>
            <a:r>
              <a:rPr lang="en-US" sz="3200" b="0" i="0" dirty="0">
                <a:solidFill>
                  <a:schemeClr val="bg1"/>
                </a:solidFill>
                <a:effectLst/>
              </a:rPr>
              <a:t>All churches are equally true.</a:t>
            </a:r>
          </a:p>
          <a:p>
            <a:pPr algn="l" fontAlgn="base"/>
            <a:endParaRPr lang="en-US" sz="3200" b="0" i="0" dirty="0">
              <a:solidFill>
                <a:schemeClr val="bg1"/>
              </a:solidFill>
              <a:effectLst/>
            </a:endParaRPr>
          </a:p>
          <a:p>
            <a:pPr algn="l" fontAlgn="base"/>
            <a:r>
              <a:rPr lang="en-US" sz="3200" b="0" i="0" dirty="0">
                <a:solidFill>
                  <a:schemeClr val="bg1"/>
                </a:solidFill>
                <a:effectLst/>
              </a:rPr>
              <a:t>The Church of Jesus Christ of Latter-day Saints is the only true church.</a:t>
            </a:r>
          </a:p>
        </p:txBody>
      </p:sp>
      <p:grpSp>
        <p:nvGrpSpPr>
          <p:cNvPr id="6" name="Group 5">
            <a:extLst>
              <a:ext uri="{FF2B5EF4-FFF2-40B4-BE49-F238E27FC236}">
                <a16:creationId xmlns:a16="http://schemas.microsoft.com/office/drawing/2014/main" id="{29159ADC-7BE3-CEA8-C07E-5E49D4F6240F}"/>
              </a:ext>
            </a:extLst>
          </p:cNvPr>
          <p:cNvGrpSpPr/>
          <p:nvPr/>
        </p:nvGrpSpPr>
        <p:grpSpPr>
          <a:xfrm>
            <a:off x="575259" y="708837"/>
            <a:ext cx="2289116" cy="2832224"/>
            <a:chOff x="6092884" y="3505200"/>
            <a:chExt cx="2289116" cy="2832224"/>
          </a:xfrm>
        </p:grpSpPr>
        <p:sp>
          <p:nvSpPr>
            <p:cNvPr id="7" name="Oval 6">
              <a:extLst>
                <a:ext uri="{FF2B5EF4-FFF2-40B4-BE49-F238E27FC236}">
                  <a16:creationId xmlns:a16="http://schemas.microsoft.com/office/drawing/2014/main" id="{05DC6A17-2CF0-0004-799C-8155B43A1DBB}"/>
                </a:ext>
              </a:extLst>
            </p:cNvPr>
            <p:cNvSpPr/>
            <p:nvPr/>
          </p:nvSpPr>
          <p:spPr>
            <a:xfrm>
              <a:off x="6172200" y="3505200"/>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A9864B9-A73F-E895-DE89-DEDBA84FB1F0}"/>
                </a:ext>
              </a:extLst>
            </p:cNvPr>
            <p:cNvGrpSpPr/>
            <p:nvPr/>
          </p:nvGrpSpPr>
          <p:grpSpPr>
            <a:xfrm>
              <a:off x="6491334" y="4065006"/>
              <a:ext cx="633743" cy="621437"/>
              <a:chOff x="4499572" y="2697933"/>
              <a:chExt cx="932507" cy="914400"/>
            </a:xfrm>
          </p:grpSpPr>
          <p:sp>
            <p:nvSpPr>
              <p:cNvPr id="16" name="Chord 15">
                <a:extLst>
                  <a:ext uri="{FF2B5EF4-FFF2-40B4-BE49-F238E27FC236}">
                    <a16:creationId xmlns:a16="http://schemas.microsoft.com/office/drawing/2014/main" id="{3F1A6A93-257B-EC9F-18F3-B4A3A201B3A0}"/>
                  </a:ext>
                </a:extLst>
              </p:cNvPr>
              <p:cNvSpPr/>
              <p:nvPr/>
            </p:nvSpPr>
            <p:spPr>
              <a:xfrm rot="17137209">
                <a:off x="4508626" y="2688879"/>
                <a:ext cx="914400" cy="932507"/>
              </a:xfrm>
              <a:prstGeom prst="chord">
                <a:avLst>
                  <a:gd name="adj1" fmla="val 2700000"/>
                  <a:gd name="adj2" fmla="val 17432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4">
                <a:extLst>
                  <a:ext uri="{FF2B5EF4-FFF2-40B4-BE49-F238E27FC236}">
                    <a16:creationId xmlns:a16="http://schemas.microsoft.com/office/drawing/2014/main" id="{449C0277-7DFC-B57B-CF75-1E0D725F8145}"/>
                  </a:ext>
                </a:extLst>
              </p:cNvPr>
              <p:cNvSpPr/>
              <p:nvPr/>
            </p:nvSpPr>
            <p:spPr>
              <a:xfrm rot="366392">
                <a:off x="4531790" y="2889893"/>
                <a:ext cx="554237" cy="384793"/>
              </a:xfrm>
              <a:custGeom>
                <a:avLst/>
                <a:gdLst>
                  <a:gd name="connsiteX0" fmla="*/ 0 w 832919"/>
                  <a:gd name="connsiteY0" fmla="*/ 416460 h 832919"/>
                  <a:gd name="connsiteX1" fmla="*/ 416460 w 832919"/>
                  <a:gd name="connsiteY1" fmla="*/ 0 h 832919"/>
                  <a:gd name="connsiteX2" fmla="*/ 832920 w 832919"/>
                  <a:gd name="connsiteY2" fmla="*/ 416460 h 832919"/>
                  <a:gd name="connsiteX3" fmla="*/ 416460 w 832919"/>
                  <a:gd name="connsiteY3" fmla="*/ 832920 h 832919"/>
                  <a:gd name="connsiteX4" fmla="*/ 0 w 832919"/>
                  <a:gd name="connsiteY4" fmla="*/ 416460 h 832919"/>
                  <a:gd name="connsiteX0" fmla="*/ 1718 w 834638"/>
                  <a:gd name="connsiteY0" fmla="*/ 208783 h 625243"/>
                  <a:gd name="connsiteX1" fmla="*/ 318590 w 834638"/>
                  <a:gd name="connsiteY1" fmla="*/ 552 h 625243"/>
                  <a:gd name="connsiteX2" fmla="*/ 834638 w 834638"/>
                  <a:gd name="connsiteY2" fmla="*/ 208783 h 625243"/>
                  <a:gd name="connsiteX3" fmla="*/ 418178 w 834638"/>
                  <a:gd name="connsiteY3" fmla="*/ 625243 h 625243"/>
                  <a:gd name="connsiteX4" fmla="*/ 1718 w 834638"/>
                  <a:gd name="connsiteY4" fmla="*/ 208783 h 62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38" h="625243">
                    <a:moveTo>
                      <a:pt x="1718" y="208783"/>
                    </a:moveTo>
                    <a:cubicBezTo>
                      <a:pt x="-14880" y="104668"/>
                      <a:pt x="88585" y="552"/>
                      <a:pt x="318590" y="552"/>
                    </a:cubicBezTo>
                    <a:cubicBezTo>
                      <a:pt x="548595" y="552"/>
                      <a:pt x="834638" y="-21222"/>
                      <a:pt x="834638" y="208783"/>
                    </a:cubicBezTo>
                    <a:cubicBezTo>
                      <a:pt x="834638" y="438788"/>
                      <a:pt x="648183" y="625243"/>
                      <a:pt x="418178" y="625243"/>
                    </a:cubicBezTo>
                    <a:cubicBezTo>
                      <a:pt x="188173" y="625243"/>
                      <a:pt x="18316" y="312898"/>
                      <a:pt x="1718" y="2087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6B9F4505-A1BA-9E37-F910-364C39919F67}"/>
                </a:ext>
              </a:extLst>
            </p:cNvPr>
            <p:cNvGrpSpPr/>
            <p:nvPr/>
          </p:nvGrpSpPr>
          <p:grpSpPr>
            <a:xfrm>
              <a:off x="7494760" y="4090658"/>
              <a:ext cx="633743" cy="621437"/>
              <a:chOff x="4499572" y="2697933"/>
              <a:chExt cx="932507" cy="914400"/>
            </a:xfrm>
          </p:grpSpPr>
          <p:sp>
            <p:nvSpPr>
              <p:cNvPr id="14" name="Chord 13">
                <a:extLst>
                  <a:ext uri="{FF2B5EF4-FFF2-40B4-BE49-F238E27FC236}">
                    <a16:creationId xmlns:a16="http://schemas.microsoft.com/office/drawing/2014/main" id="{CC90B04F-287C-7F8F-DF8B-7E270B2F7A20}"/>
                  </a:ext>
                </a:extLst>
              </p:cNvPr>
              <p:cNvSpPr/>
              <p:nvPr/>
            </p:nvSpPr>
            <p:spPr>
              <a:xfrm rot="17137209">
                <a:off x="4508626" y="2688879"/>
                <a:ext cx="914400" cy="932507"/>
              </a:xfrm>
              <a:prstGeom prst="chord">
                <a:avLst>
                  <a:gd name="adj1" fmla="val 2700000"/>
                  <a:gd name="adj2" fmla="val 17432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4">
                <a:extLst>
                  <a:ext uri="{FF2B5EF4-FFF2-40B4-BE49-F238E27FC236}">
                    <a16:creationId xmlns:a16="http://schemas.microsoft.com/office/drawing/2014/main" id="{CBF3E422-97FF-0656-7AA2-7518F6E35910}"/>
                  </a:ext>
                </a:extLst>
              </p:cNvPr>
              <p:cNvSpPr/>
              <p:nvPr/>
            </p:nvSpPr>
            <p:spPr>
              <a:xfrm rot="366392">
                <a:off x="4535538" y="2890093"/>
                <a:ext cx="548959" cy="413255"/>
              </a:xfrm>
              <a:custGeom>
                <a:avLst/>
                <a:gdLst>
                  <a:gd name="connsiteX0" fmla="*/ 0 w 832919"/>
                  <a:gd name="connsiteY0" fmla="*/ 416460 h 832919"/>
                  <a:gd name="connsiteX1" fmla="*/ 416460 w 832919"/>
                  <a:gd name="connsiteY1" fmla="*/ 0 h 832919"/>
                  <a:gd name="connsiteX2" fmla="*/ 832920 w 832919"/>
                  <a:gd name="connsiteY2" fmla="*/ 416460 h 832919"/>
                  <a:gd name="connsiteX3" fmla="*/ 416460 w 832919"/>
                  <a:gd name="connsiteY3" fmla="*/ 832920 h 832919"/>
                  <a:gd name="connsiteX4" fmla="*/ 0 w 832919"/>
                  <a:gd name="connsiteY4" fmla="*/ 416460 h 832919"/>
                  <a:gd name="connsiteX0" fmla="*/ 1718 w 834638"/>
                  <a:gd name="connsiteY0" fmla="*/ 208783 h 625243"/>
                  <a:gd name="connsiteX1" fmla="*/ 318590 w 834638"/>
                  <a:gd name="connsiteY1" fmla="*/ 552 h 625243"/>
                  <a:gd name="connsiteX2" fmla="*/ 834638 w 834638"/>
                  <a:gd name="connsiteY2" fmla="*/ 208783 h 625243"/>
                  <a:gd name="connsiteX3" fmla="*/ 418178 w 834638"/>
                  <a:gd name="connsiteY3" fmla="*/ 625243 h 625243"/>
                  <a:gd name="connsiteX4" fmla="*/ 1718 w 834638"/>
                  <a:gd name="connsiteY4" fmla="*/ 208783 h 62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38" h="625243">
                    <a:moveTo>
                      <a:pt x="1718" y="208783"/>
                    </a:moveTo>
                    <a:cubicBezTo>
                      <a:pt x="-14880" y="104668"/>
                      <a:pt x="88585" y="552"/>
                      <a:pt x="318590" y="552"/>
                    </a:cubicBezTo>
                    <a:cubicBezTo>
                      <a:pt x="548595" y="552"/>
                      <a:pt x="834638" y="-21222"/>
                      <a:pt x="834638" y="208783"/>
                    </a:cubicBezTo>
                    <a:cubicBezTo>
                      <a:pt x="834638" y="438788"/>
                      <a:pt x="648183" y="625243"/>
                      <a:pt x="418178" y="625243"/>
                    </a:cubicBezTo>
                    <a:cubicBezTo>
                      <a:pt x="188173" y="625243"/>
                      <a:pt x="18316" y="312898"/>
                      <a:pt x="1718" y="2087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36A87927-42A0-6705-CCAA-AF3472BF5AB3}"/>
                </a:ext>
              </a:extLst>
            </p:cNvPr>
            <p:cNvSpPr/>
            <p:nvPr/>
          </p:nvSpPr>
          <p:spPr>
            <a:xfrm>
              <a:off x="6536603" y="3829615"/>
              <a:ext cx="561316" cy="153908"/>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9">
              <a:extLst>
                <a:ext uri="{FF2B5EF4-FFF2-40B4-BE49-F238E27FC236}">
                  <a16:creationId xmlns:a16="http://schemas.microsoft.com/office/drawing/2014/main" id="{F46D6D33-3CFC-41D8-6428-077A95F93A3F}"/>
                </a:ext>
              </a:extLst>
            </p:cNvPr>
            <p:cNvSpPr/>
            <p:nvPr/>
          </p:nvSpPr>
          <p:spPr>
            <a:xfrm rot="20913301">
              <a:off x="7467602" y="3873375"/>
              <a:ext cx="561316" cy="153908"/>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9">
              <a:extLst>
                <a:ext uri="{FF2B5EF4-FFF2-40B4-BE49-F238E27FC236}">
                  <a16:creationId xmlns:a16="http://schemas.microsoft.com/office/drawing/2014/main" id="{F3AC1141-9F36-67CC-61F3-21AC65A439AA}"/>
                </a:ext>
              </a:extLst>
            </p:cNvPr>
            <p:cNvSpPr/>
            <p:nvPr/>
          </p:nvSpPr>
          <p:spPr>
            <a:xfrm rot="329346">
              <a:off x="6967334" y="4958711"/>
              <a:ext cx="730032" cy="194454"/>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0994C52-5169-4E37-61D4-569C3126ACC9}"/>
                </a:ext>
              </a:extLst>
            </p:cNvPr>
            <p:cNvSpPr/>
            <p:nvPr/>
          </p:nvSpPr>
          <p:spPr>
            <a:xfrm>
              <a:off x="6092884" y="4979979"/>
              <a:ext cx="1409935" cy="1357445"/>
            </a:xfrm>
            <a:custGeom>
              <a:avLst/>
              <a:gdLst>
                <a:gd name="connsiteX0" fmla="*/ 195237 w 1409935"/>
                <a:gd name="connsiteY0" fmla="*/ 419 h 1357445"/>
                <a:gd name="connsiteX1" fmla="*/ 236138 w 1409935"/>
                <a:gd name="connsiteY1" fmla="*/ 1869 h 1357445"/>
                <a:gd name="connsiteX2" fmla="*/ 409213 w 1409935"/>
                <a:gd name="connsiteY2" fmla="*/ 153631 h 1357445"/>
                <a:gd name="connsiteX3" fmla="*/ 470460 w 1409935"/>
                <a:gd name="connsiteY3" fmla="*/ 378821 h 1357445"/>
                <a:gd name="connsiteX4" fmla="*/ 516111 w 1409935"/>
                <a:gd name="connsiteY4" fmla="*/ 389239 h 1357445"/>
                <a:gd name="connsiteX5" fmla="*/ 1218478 w 1409935"/>
                <a:gd name="connsiteY5" fmla="*/ 281978 h 1357445"/>
                <a:gd name="connsiteX6" fmla="*/ 1408819 w 1409935"/>
                <a:gd name="connsiteY6" fmla="*/ 433468 h 1357445"/>
                <a:gd name="connsiteX7" fmla="*/ 1257329 w 1409935"/>
                <a:gd name="connsiteY7" fmla="*/ 623810 h 1357445"/>
                <a:gd name="connsiteX8" fmla="*/ 1020869 w 1409935"/>
                <a:gd name="connsiteY8" fmla="*/ 650685 h 1357445"/>
                <a:gd name="connsiteX9" fmla="*/ 1041784 w 1409935"/>
                <a:gd name="connsiteY9" fmla="*/ 665739 h 1357445"/>
                <a:gd name="connsiteX10" fmla="*/ 1092550 w 1409935"/>
                <a:gd name="connsiteY10" fmla="*/ 764446 h 1357445"/>
                <a:gd name="connsiteX11" fmla="*/ 1069190 w 1409935"/>
                <a:gd name="connsiteY11" fmla="*/ 833165 h 1357445"/>
                <a:gd name="connsiteX12" fmla="*/ 1056060 w 1409935"/>
                <a:gd name="connsiteY12" fmla="*/ 847532 h 1357445"/>
                <a:gd name="connsiteX13" fmla="*/ 1073103 w 1409935"/>
                <a:gd name="connsiteY13" fmla="*/ 870509 h 1357445"/>
                <a:gd name="connsiteX14" fmla="*/ 1092550 w 1409935"/>
                <a:gd name="connsiteY14" fmla="*/ 940989 h 1357445"/>
                <a:gd name="connsiteX15" fmla="*/ 1050287 w 1409935"/>
                <a:gd name="connsiteY15" fmla="*/ 1042227 h 1357445"/>
                <a:gd name="connsiteX16" fmla="*/ 1036556 w 1409935"/>
                <a:gd name="connsiteY16" fmla="*/ 1054405 h 1357445"/>
                <a:gd name="connsiteX17" fmla="*/ 1053487 w 1409935"/>
                <a:gd name="connsiteY17" fmla="*/ 1077230 h 1357445"/>
                <a:gd name="connsiteX18" fmla="*/ 1072934 w 1409935"/>
                <a:gd name="connsiteY18" fmla="*/ 1147710 h 1357445"/>
                <a:gd name="connsiteX19" fmla="*/ 825472 w 1409935"/>
                <a:gd name="connsiteY19" fmla="*/ 1328780 h 1357445"/>
                <a:gd name="connsiteX20" fmla="*/ 775600 w 1409935"/>
                <a:gd name="connsiteY20" fmla="*/ 1325102 h 1357445"/>
                <a:gd name="connsiteX21" fmla="*/ 760183 w 1409935"/>
                <a:gd name="connsiteY21" fmla="*/ 1321600 h 1357445"/>
                <a:gd name="connsiteX22" fmla="*/ 722208 w 1409935"/>
                <a:gd name="connsiteY22" fmla="*/ 1336280 h 1357445"/>
                <a:gd name="connsiteX23" fmla="*/ 579519 w 1409935"/>
                <a:gd name="connsiteY23" fmla="*/ 1357445 h 1357445"/>
                <a:gd name="connsiteX24" fmla="*/ 99684 w 1409935"/>
                <a:gd name="connsiteY24" fmla="*/ 886666 h 1357445"/>
                <a:gd name="connsiteX25" fmla="*/ 109433 w 1409935"/>
                <a:gd name="connsiteY25" fmla="*/ 791788 h 1357445"/>
                <a:gd name="connsiteX26" fmla="*/ 131889 w 1409935"/>
                <a:gd name="connsiteY26" fmla="*/ 720814 h 1357445"/>
                <a:gd name="connsiteX27" fmla="*/ 7351 w 1409935"/>
                <a:gd name="connsiteY27" fmla="*/ 262932 h 1357445"/>
                <a:gd name="connsiteX28" fmla="*/ 153633 w 1409935"/>
                <a:gd name="connsiteY28" fmla="*/ 7351 h 1357445"/>
                <a:gd name="connsiteX29" fmla="*/ 195237 w 1409935"/>
                <a:gd name="connsiteY29" fmla="*/ 419 h 135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09935" h="1357445">
                  <a:moveTo>
                    <a:pt x="195237" y="419"/>
                  </a:moveTo>
                  <a:cubicBezTo>
                    <a:pt x="209045" y="-462"/>
                    <a:pt x="222736" y="55"/>
                    <a:pt x="236138" y="1869"/>
                  </a:cubicBezTo>
                  <a:cubicBezTo>
                    <a:pt x="316551" y="12757"/>
                    <a:pt x="386576" y="70404"/>
                    <a:pt x="409213" y="153631"/>
                  </a:cubicBezTo>
                  <a:lnTo>
                    <a:pt x="470460" y="378821"/>
                  </a:lnTo>
                  <a:lnTo>
                    <a:pt x="516111" y="389239"/>
                  </a:lnTo>
                  <a:cubicBezTo>
                    <a:pt x="896446" y="464886"/>
                    <a:pt x="973912" y="309775"/>
                    <a:pt x="1218478" y="281978"/>
                  </a:cubicBezTo>
                  <a:cubicBezTo>
                    <a:pt x="1312872" y="271250"/>
                    <a:pt x="1398091" y="339074"/>
                    <a:pt x="1408819" y="433468"/>
                  </a:cubicBezTo>
                  <a:cubicBezTo>
                    <a:pt x="1419548" y="527862"/>
                    <a:pt x="1351723" y="613081"/>
                    <a:pt x="1257329" y="623810"/>
                  </a:cubicBezTo>
                  <a:lnTo>
                    <a:pt x="1020869" y="650685"/>
                  </a:lnTo>
                  <a:lnTo>
                    <a:pt x="1041784" y="665739"/>
                  </a:lnTo>
                  <a:cubicBezTo>
                    <a:pt x="1073835" y="693916"/>
                    <a:pt x="1092550" y="727883"/>
                    <a:pt x="1092550" y="764446"/>
                  </a:cubicBezTo>
                  <a:cubicBezTo>
                    <a:pt x="1092550" y="788822"/>
                    <a:pt x="1084232" y="812043"/>
                    <a:pt x="1069190" y="833165"/>
                  </a:cubicBezTo>
                  <a:lnTo>
                    <a:pt x="1056060" y="847532"/>
                  </a:lnTo>
                  <a:lnTo>
                    <a:pt x="1073103" y="870509"/>
                  </a:lnTo>
                  <a:cubicBezTo>
                    <a:pt x="1085626" y="892172"/>
                    <a:pt x="1092550" y="915989"/>
                    <a:pt x="1092550" y="940989"/>
                  </a:cubicBezTo>
                  <a:cubicBezTo>
                    <a:pt x="1092550" y="978490"/>
                    <a:pt x="1076970" y="1013328"/>
                    <a:pt x="1050287" y="1042227"/>
                  </a:cubicBezTo>
                  <a:lnTo>
                    <a:pt x="1036556" y="1054405"/>
                  </a:lnTo>
                  <a:lnTo>
                    <a:pt x="1053487" y="1077230"/>
                  </a:lnTo>
                  <a:cubicBezTo>
                    <a:pt x="1066010" y="1098893"/>
                    <a:pt x="1072934" y="1122710"/>
                    <a:pt x="1072934" y="1147710"/>
                  </a:cubicBezTo>
                  <a:cubicBezTo>
                    <a:pt x="1072934" y="1247712"/>
                    <a:pt x="962141" y="1328780"/>
                    <a:pt x="825472" y="1328780"/>
                  </a:cubicBezTo>
                  <a:cubicBezTo>
                    <a:pt x="808388" y="1328780"/>
                    <a:pt x="791709" y="1327514"/>
                    <a:pt x="775600" y="1325102"/>
                  </a:cubicBezTo>
                  <a:lnTo>
                    <a:pt x="760183" y="1321600"/>
                  </a:lnTo>
                  <a:lnTo>
                    <a:pt x="722208" y="1336280"/>
                  </a:lnTo>
                  <a:cubicBezTo>
                    <a:pt x="677133" y="1350035"/>
                    <a:pt x="629208" y="1357445"/>
                    <a:pt x="579519" y="1357445"/>
                  </a:cubicBezTo>
                  <a:cubicBezTo>
                    <a:pt x="314514" y="1357446"/>
                    <a:pt x="99685" y="1146671"/>
                    <a:pt x="99684" y="886666"/>
                  </a:cubicBezTo>
                  <a:cubicBezTo>
                    <a:pt x="99685" y="854165"/>
                    <a:pt x="103041" y="822434"/>
                    <a:pt x="109433" y="791788"/>
                  </a:cubicBezTo>
                  <a:lnTo>
                    <a:pt x="131889" y="720814"/>
                  </a:lnTo>
                  <a:lnTo>
                    <a:pt x="7351" y="262932"/>
                  </a:lnTo>
                  <a:cubicBezTo>
                    <a:pt x="-22831" y="151961"/>
                    <a:pt x="42661" y="37533"/>
                    <a:pt x="153633" y="7351"/>
                  </a:cubicBezTo>
                  <a:cubicBezTo>
                    <a:pt x="167503" y="3578"/>
                    <a:pt x="181428" y="1300"/>
                    <a:pt x="195237" y="419"/>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1B355FE7-935E-C53A-D70F-278EE3A70D72}"/>
              </a:ext>
            </a:extLst>
          </p:cNvPr>
          <p:cNvGrpSpPr/>
          <p:nvPr/>
        </p:nvGrpSpPr>
        <p:grpSpPr>
          <a:xfrm>
            <a:off x="9702209" y="4507185"/>
            <a:ext cx="2101712" cy="2101712"/>
            <a:chOff x="4364700" y="661956"/>
            <a:chExt cx="2667000" cy="2667000"/>
          </a:xfrm>
        </p:grpSpPr>
        <p:sp>
          <p:nvSpPr>
            <p:cNvPr id="19" name="Oval 18">
              <a:extLst>
                <a:ext uri="{FF2B5EF4-FFF2-40B4-BE49-F238E27FC236}">
                  <a16:creationId xmlns:a16="http://schemas.microsoft.com/office/drawing/2014/main" id="{405E0A7F-8D40-6814-0C45-D494A9B3B550}"/>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76ABB59-621C-3CE6-F126-7CE4BD4EB16C}"/>
                </a:ext>
              </a:extLst>
            </p:cNvPr>
            <p:cNvGrpSpPr/>
            <p:nvPr/>
          </p:nvGrpSpPr>
          <p:grpSpPr>
            <a:xfrm rot="14121608">
              <a:off x="4787169" y="1214397"/>
              <a:ext cx="762000" cy="762000"/>
              <a:chOff x="1226056" y="2773679"/>
              <a:chExt cx="762000" cy="762000"/>
            </a:xfrm>
          </p:grpSpPr>
          <p:sp>
            <p:nvSpPr>
              <p:cNvPr id="29" name="Oval 28">
                <a:extLst>
                  <a:ext uri="{FF2B5EF4-FFF2-40B4-BE49-F238E27FC236}">
                    <a16:creationId xmlns:a16="http://schemas.microsoft.com/office/drawing/2014/main" id="{F3F0A721-D7A7-26F8-2C19-3BBCC0899B35}"/>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9BBCAA2-274D-227E-8A60-026E40FB8922}"/>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C84D2C2-6D6B-2EFB-A0D8-000A22AA82A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ED6160F-0535-26FA-354A-63E8A4ABC2AC}"/>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6C3E3EC-1456-0410-4CEF-ABE29EF5BE2D}"/>
                </a:ext>
              </a:extLst>
            </p:cNvPr>
            <p:cNvGrpSpPr/>
            <p:nvPr/>
          </p:nvGrpSpPr>
          <p:grpSpPr>
            <a:xfrm rot="8038943" flipH="1">
              <a:off x="5828327" y="1216128"/>
              <a:ext cx="762000" cy="762000"/>
              <a:chOff x="1226056" y="2773679"/>
              <a:chExt cx="762000" cy="762000"/>
            </a:xfrm>
          </p:grpSpPr>
          <p:sp>
            <p:nvSpPr>
              <p:cNvPr id="25" name="Oval 24">
                <a:extLst>
                  <a:ext uri="{FF2B5EF4-FFF2-40B4-BE49-F238E27FC236}">
                    <a16:creationId xmlns:a16="http://schemas.microsoft.com/office/drawing/2014/main" id="{BC6A871F-644D-7777-B438-004E142D6703}"/>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D750BB0-86BF-D7D0-7A3A-1FAC57B7E243}"/>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23C8888-C12A-E163-64DB-7A75A989D827}"/>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5077580-C0AB-799D-891B-DA140596DE30}"/>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oon 21">
              <a:extLst>
                <a:ext uri="{FF2B5EF4-FFF2-40B4-BE49-F238E27FC236}">
                  <a16:creationId xmlns:a16="http://schemas.microsoft.com/office/drawing/2014/main" id="{C688079E-E836-A6E0-1011-96AEA65CE39B}"/>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Moon 22">
              <a:extLst>
                <a:ext uri="{FF2B5EF4-FFF2-40B4-BE49-F238E27FC236}">
                  <a16:creationId xmlns:a16="http://schemas.microsoft.com/office/drawing/2014/main" id="{79091089-9A5A-EB19-7912-78E4AF106D1F}"/>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oon 23">
              <a:extLst>
                <a:ext uri="{FF2B5EF4-FFF2-40B4-BE49-F238E27FC236}">
                  <a16:creationId xmlns:a16="http://schemas.microsoft.com/office/drawing/2014/main" id="{25BDE251-3E1F-2FB4-893C-33505C188563}"/>
                </a:ext>
              </a:extLst>
            </p:cNvPr>
            <p:cNvSpPr/>
            <p:nvPr/>
          </p:nvSpPr>
          <p:spPr>
            <a:xfrm rot="15436185">
              <a:off x="5816808" y="2144508"/>
              <a:ext cx="405950" cy="644827"/>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9845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D34E719-A83E-4188-A21B-E3CBA9B0E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792869" y="1566208"/>
            <a:ext cx="4572000" cy="4524315"/>
          </a:xfrm>
          <a:prstGeom prst="rect">
            <a:avLst/>
          </a:prstGeom>
        </p:spPr>
        <p:txBody>
          <a:bodyPr>
            <a:spAutoFit/>
          </a:bodyPr>
          <a:lstStyle/>
          <a:p>
            <a:pPr fontAlgn="base"/>
            <a:r>
              <a:rPr lang="en-US" sz="2400" dirty="0">
                <a:solidFill>
                  <a:schemeClr val="bg1"/>
                </a:solidFill>
              </a:rPr>
              <a:t>And also those to whom these commandments were given, might have power to lay the foundation of this church, and to bring it forth out of obscurity and out of darkness, the only true and living church upon the face of the whole earth, with which I, the Lord, am well pleased, speaking unto the church collectively and not individually—</a:t>
            </a:r>
          </a:p>
        </p:txBody>
      </p:sp>
      <p:grpSp>
        <p:nvGrpSpPr>
          <p:cNvPr id="5" name="Group 12"/>
          <p:cNvGrpSpPr/>
          <p:nvPr/>
        </p:nvGrpSpPr>
        <p:grpSpPr>
          <a:xfrm>
            <a:off x="1446966" y="2095500"/>
            <a:ext cx="2286000" cy="2667000"/>
            <a:chOff x="2646084" y="2667000"/>
            <a:chExt cx="3886200" cy="3931920"/>
          </a:xfrm>
        </p:grpSpPr>
        <p:grpSp>
          <p:nvGrpSpPr>
            <p:cNvPr id="6"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1:30</a:t>
              </a:r>
            </a:p>
          </p:txBody>
        </p:sp>
        <p:sp>
          <p:nvSpPr>
            <p:cNvPr id="16" name="TextBox 15"/>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4036932" y="3162300"/>
            <a:ext cx="1143000" cy="533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Doctrinal Mastery</a:t>
            </a:r>
          </a:p>
        </p:txBody>
      </p:sp>
    </p:spTree>
    <p:extLst>
      <p:ext uri="{BB962C8B-B14F-4D97-AF65-F5344CB8AC3E}">
        <p14:creationId xmlns:p14="http://schemas.microsoft.com/office/powerpoint/2010/main" val="298567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0-#ppt_w/2"/>
                                          </p:val>
                                        </p:tav>
                                        <p:tav tm="100000">
                                          <p:val>
                                            <p:strVal val="#ppt_x"/>
                                          </p:val>
                                        </p:tav>
                                      </p:tavLst>
                                    </p:anim>
                                    <p:anim calcmode="lin" valueType="num">
                                      <p:cBhvr additive="base">
                                        <p:cTn id="12" dur="1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0-#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1096BD-7D96-4E59-8A6E-4FFA018BF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82250" y="6336267"/>
            <a:ext cx="3043518" cy="369332"/>
          </a:xfrm>
          <a:prstGeom prst="rect">
            <a:avLst/>
          </a:prstGeom>
          <a:noFill/>
        </p:spPr>
        <p:txBody>
          <a:bodyPr wrap="square" rtlCol="0">
            <a:spAutoFit/>
          </a:bodyPr>
          <a:lstStyle/>
          <a:p>
            <a:r>
              <a:rPr lang="en-US" dirty="0">
                <a:solidFill>
                  <a:schemeClr val="bg1"/>
                </a:solidFill>
              </a:rPr>
              <a:t>D&amp;C 1:30</a:t>
            </a:r>
            <a:endParaRPr lang="en-US" sz="1200" dirty="0">
              <a:solidFill>
                <a:schemeClr val="bg1"/>
              </a:solidFill>
            </a:endParaRPr>
          </a:p>
        </p:txBody>
      </p:sp>
      <p:sp>
        <p:nvSpPr>
          <p:cNvPr id="12" name="TextBox 1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The Living Church—Modern Revelation</a:t>
            </a:r>
          </a:p>
        </p:txBody>
      </p:sp>
      <p:sp>
        <p:nvSpPr>
          <p:cNvPr id="10" name="Rectangle 9"/>
          <p:cNvSpPr/>
          <p:nvPr/>
        </p:nvSpPr>
        <p:spPr>
          <a:xfrm>
            <a:off x="2087218" y="1073288"/>
            <a:ext cx="5674242" cy="5447645"/>
          </a:xfrm>
          <a:prstGeom prst="rect">
            <a:avLst/>
          </a:prstGeom>
        </p:spPr>
        <p:txBody>
          <a:bodyPr wrap="square">
            <a:spAutoFit/>
          </a:bodyPr>
          <a:lstStyle/>
          <a:p>
            <a:pPr fontAlgn="base"/>
            <a:r>
              <a:rPr lang="en-US" sz="2400" dirty="0">
                <a:solidFill>
                  <a:schemeClr val="bg1"/>
                </a:solidFill>
              </a:rPr>
              <a:t>“There is much difference between a dead and living church. While one may have the form and shape, the ritual and dimensions, the living church has life. </a:t>
            </a:r>
          </a:p>
          <a:p>
            <a:pPr fontAlgn="base"/>
            <a:endParaRPr lang="en-US" sz="2400" dirty="0">
              <a:solidFill>
                <a:schemeClr val="bg1"/>
              </a:solidFill>
            </a:endParaRPr>
          </a:p>
          <a:p>
            <a:pPr fontAlgn="base"/>
            <a:r>
              <a:rPr lang="en-US" sz="2400" dirty="0">
                <a:solidFill>
                  <a:schemeClr val="bg1"/>
                </a:solidFill>
              </a:rPr>
              <a:t>A living prophet leads the Church today. </a:t>
            </a:r>
          </a:p>
          <a:p>
            <a:pPr fontAlgn="base"/>
            <a:endParaRPr lang="en-US" sz="2400" dirty="0">
              <a:solidFill>
                <a:schemeClr val="bg1"/>
              </a:solidFill>
            </a:endParaRPr>
          </a:p>
          <a:p>
            <a:pPr fontAlgn="base"/>
            <a:r>
              <a:rPr lang="en-US" sz="2400" dirty="0">
                <a:solidFill>
                  <a:schemeClr val="bg1"/>
                </a:solidFill>
              </a:rPr>
              <a:t>There is a vibrant, living movement to it, a captivating spirit about it, a glory to it that lifts and builds and helps and blesses the lives of all it touches. </a:t>
            </a:r>
          </a:p>
          <a:p>
            <a:pPr fontAlgn="base"/>
            <a:endParaRPr lang="en-US" sz="2400" dirty="0">
              <a:solidFill>
                <a:schemeClr val="bg1"/>
              </a:solidFill>
            </a:endParaRPr>
          </a:p>
          <a:p>
            <a:pPr fontAlgn="base"/>
            <a:r>
              <a:rPr lang="en-US" sz="2400" dirty="0">
                <a:solidFill>
                  <a:schemeClr val="bg1"/>
                </a:solidFill>
              </a:rPr>
              <a:t>The Church will move forward to its divine destiny.”</a:t>
            </a:r>
          </a:p>
          <a:p>
            <a:pPr fontAlgn="base"/>
            <a:r>
              <a:rPr lang="en-US" sz="1200" dirty="0">
                <a:solidFill>
                  <a:schemeClr val="bg1"/>
                </a:solidFill>
              </a:rPr>
              <a:t>A. Theodore Tuttle</a:t>
            </a:r>
          </a:p>
        </p:txBody>
      </p:sp>
      <p:pic>
        <p:nvPicPr>
          <p:cNvPr id="5" name="Picture 4">
            <a:extLst>
              <a:ext uri="{FF2B5EF4-FFF2-40B4-BE49-F238E27FC236}">
                <a16:creationId xmlns:a16="http://schemas.microsoft.com/office/drawing/2014/main" id="{37560EB5-D495-4B31-B35F-ED5752507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09" y="2316519"/>
            <a:ext cx="1320800" cy="1752600"/>
          </a:xfrm>
          <a:prstGeom prst="rect">
            <a:avLst/>
          </a:prstGeom>
        </p:spPr>
      </p:pic>
      <p:pic>
        <p:nvPicPr>
          <p:cNvPr id="19" name="Picture 18">
            <a:extLst>
              <a:ext uri="{FF2B5EF4-FFF2-40B4-BE49-F238E27FC236}">
                <a16:creationId xmlns:a16="http://schemas.microsoft.com/office/drawing/2014/main" id="{C4148D10-0F0E-18D7-5841-0C0492E22C04}"/>
              </a:ext>
            </a:extLst>
          </p:cNvPr>
          <p:cNvPicPr>
            <a:picLocks noChangeAspect="1"/>
          </p:cNvPicPr>
          <p:nvPr/>
        </p:nvPicPr>
        <p:blipFill>
          <a:blip r:embed="rId4"/>
          <a:stretch>
            <a:fillRect/>
          </a:stretch>
        </p:blipFill>
        <p:spPr>
          <a:xfrm>
            <a:off x="7797340" y="2527853"/>
            <a:ext cx="3896630" cy="2806321"/>
          </a:xfrm>
          <a:prstGeom prst="rect">
            <a:avLst/>
          </a:prstGeom>
        </p:spPr>
      </p:pic>
      <p:pic>
        <p:nvPicPr>
          <p:cNvPr id="4" name="Picture 3">
            <a:extLst>
              <a:ext uri="{FF2B5EF4-FFF2-40B4-BE49-F238E27FC236}">
                <a16:creationId xmlns:a16="http://schemas.microsoft.com/office/drawing/2014/main" id="{D3E0BEBB-5067-9506-1E72-0BC1F5376EE1}"/>
              </a:ext>
            </a:extLst>
          </p:cNvPr>
          <p:cNvPicPr>
            <a:picLocks noChangeAspect="1"/>
          </p:cNvPicPr>
          <p:nvPr/>
        </p:nvPicPr>
        <p:blipFill>
          <a:blip r:embed="rId5"/>
          <a:stretch>
            <a:fillRect/>
          </a:stretch>
        </p:blipFill>
        <p:spPr>
          <a:xfrm>
            <a:off x="7797340" y="2527852"/>
            <a:ext cx="3896630" cy="2806321"/>
          </a:xfrm>
          <a:prstGeom prst="rect">
            <a:avLst/>
          </a:prstGeom>
        </p:spPr>
      </p:pic>
    </p:spTree>
    <p:extLst>
      <p:ext uri="{BB962C8B-B14F-4D97-AF65-F5344CB8AC3E}">
        <p14:creationId xmlns:p14="http://schemas.microsoft.com/office/powerpoint/2010/main" val="11572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E6F94A-4045-45AE-964D-6DF2A3F15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4641" y="6357372"/>
            <a:ext cx="3043518" cy="369332"/>
          </a:xfrm>
          <a:prstGeom prst="rect">
            <a:avLst/>
          </a:prstGeom>
          <a:noFill/>
        </p:spPr>
        <p:txBody>
          <a:bodyPr wrap="square" rtlCol="0">
            <a:spAutoFit/>
          </a:bodyPr>
          <a:lstStyle/>
          <a:p>
            <a:r>
              <a:rPr lang="en-US" dirty="0">
                <a:solidFill>
                  <a:schemeClr val="bg1"/>
                </a:solidFill>
              </a:rPr>
              <a:t>D&amp;C 1:31-33  </a:t>
            </a:r>
            <a:r>
              <a:rPr lang="en-US" sz="1200" dirty="0">
                <a:solidFill>
                  <a:schemeClr val="bg1"/>
                </a:solidFill>
              </a:rPr>
              <a:t>Henry B. </a:t>
            </a:r>
            <a:r>
              <a:rPr lang="en-US" sz="1200" dirty="0" err="1">
                <a:solidFill>
                  <a:schemeClr val="bg1"/>
                </a:solidFill>
              </a:rPr>
              <a:t>Eyring</a:t>
            </a:r>
            <a:endParaRPr lang="en-US" sz="1200" dirty="0">
              <a:solidFill>
                <a:schemeClr val="bg1"/>
              </a:solidFill>
            </a:endParaRPr>
          </a:p>
        </p:txBody>
      </p:sp>
      <p:sp>
        <p:nvSpPr>
          <p:cNvPr id="12" name="TextBox 1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Repentance and Forgiveness</a:t>
            </a:r>
          </a:p>
        </p:txBody>
      </p:sp>
      <p:sp>
        <p:nvSpPr>
          <p:cNvPr id="10" name="Rectangle 9"/>
          <p:cNvSpPr/>
          <p:nvPr/>
        </p:nvSpPr>
        <p:spPr>
          <a:xfrm>
            <a:off x="6096000" y="914401"/>
            <a:ext cx="4038600" cy="2800767"/>
          </a:xfrm>
          <a:prstGeom prst="rect">
            <a:avLst/>
          </a:prstGeom>
        </p:spPr>
        <p:txBody>
          <a:bodyPr wrap="square">
            <a:spAutoFit/>
          </a:bodyPr>
          <a:lstStyle/>
          <a:p>
            <a:pPr fontAlgn="base"/>
            <a:r>
              <a:rPr lang="en-US" sz="1600" dirty="0">
                <a:solidFill>
                  <a:schemeClr val="bg1"/>
                </a:solidFill>
              </a:rPr>
              <a:t>“The truth is that we all need repentance. If we are capable of reason and past the age of eight, we all need the cleansing that comes through applying the full effects of the Atonement of Jesus Christ. When that is clear, we cannot be tricked into delay by the subtle question: “Have I crossed the line of serious sin, or can I put off even thinking about repentance?” The question that really matters is this: “How can I learn to sense even the beginning of sin and so repent early?...</a:t>
            </a:r>
          </a:p>
        </p:txBody>
      </p:sp>
      <p:sp>
        <p:nvSpPr>
          <p:cNvPr id="9" name="Rectangle 8"/>
          <p:cNvSpPr/>
          <p:nvPr/>
        </p:nvSpPr>
        <p:spPr>
          <a:xfrm>
            <a:off x="563526" y="1405340"/>
            <a:ext cx="2785730" cy="1738938"/>
          </a:xfrm>
          <a:prstGeom prst="rect">
            <a:avLst/>
          </a:prstGeom>
        </p:spPr>
        <p:txBody>
          <a:bodyPr wrap="square">
            <a:spAutoFit/>
          </a:bodyPr>
          <a:lstStyle/>
          <a:p>
            <a:pPr fontAlgn="base"/>
            <a:r>
              <a:rPr lang="en-US" sz="2400" dirty="0">
                <a:solidFill>
                  <a:srgbClr val="FFFF00"/>
                </a:solidFill>
              </a:rPr>
              <a:t>The Lord cannot save us </a:t>
            </a:r>
            <a:r>
              <a:rPr lang="en-US" sz="2400" i="1" dirty="0">
                <a:solidFill>
                  <a:srgbClr val="FFFF00"/>
                </a:solidFill>
              </a:rPr>
              <a:t>in</a:t>
            </a:r>
            <a:r>
              <a:rPr lang="en-US" sz="2400" dirty="0">
                <a:solidFill>
                  <a:srgbClr val="FFFF00"/>
                </a:solidFill>
              </a:rPr>
              <a:t> our sins, but can save us </a:t>
            </a:r>
            <a:r>
              <a:rPr lang="en-US" sz="2400" i="1" dirty="0">
                <a:solidFill>
                  <a:srgbClr val="FFFF00"/>
                </a:solidFill>
              </a:rPr>
              <a:t>from</a:t>
            </a:r>
            <a:r>
              <a:rPr lang="en-US" sz="2400" dirty="0">
                <a:solidFill>
                  <a:srgbClr val="FFFF00"/>
                </a:solidFill>
              </a:rPr>
              <a:t> our sins</a:t>
            </a:r>
          </a:p>
          <a:p>
            <a:pPr fontAlgn="base"/>
            <a:r>
              <a:rPr lang="en-US" sz="1100" dirty="0">
                <a:solidFill>
                  <a:srgbClr val="FFFF00"/>
                </a:solidFill>
              </a:rPr>
              <a:t>Alma 11:37</a:t>
            </a:r>
          </a:p>
        </p:txBody>
      </p:sp>
      <p:sp>
        <p:nvSpPr>
          <p:cNvPr id="11" name="Rectangle 10"/>
          <p:cNvSpPr/>
          <p:nvPr/>
        </p:nvSpPr>
        <p:spPr>
          <a:xfrm>
            <a:off x="1676400" y="3810000"/>
            <a:ext cx="4572000" cy="1569660"/>
          </a:xfrm>
          <a:prstGeom prst="rect">
            <a:avLst/>
          </a:prstGeom>
        </p:spPr>
        <p:txBody>
          <a:bodyPr>
            <a:spAutoFit/>
          </a:bodyPr>
          <a:lstStyle/>
          <a:p>
            <a:r>
              <a:rPr lang="en-US" sz="1600" dirty="0">
                <a:solidFill>
                  <a:schemeClr val="bg1"/>
                </a:solidFill>
              </a:rPr>
              <a:t>…the world might be willing to excuse our bad behavior because those around us behave badly. It is not true that the behavior of others removes our responsibility for our own. God’s standards for our behavior are unchanged whether or not others choose to rise to them.”</a:t>
            </a:r>
          </a:p>
        </p:txBody>
      </p:sp>
      <p:sp>
        <p:nvSpPr>
          <p:cNvPr id="13" name="Rectangle 12"/>
          <p:cNvSpPr/>
          <p:nvPr/>
        </p:nvSpPr>
        <p:spPr>
          <a:xfrm>
            <a:off x="5867400" y="5486400"/>
            <a:ext cx="4572000" cy="1077218"/>
          </a:xfrm>
          <a:prstGeom prst="rect">
            <a:avLst/>
          </a:prstGeom>
        </p:spPr>
        <p:txBody>
          <a:bodyPr>
            <a:spAutoFit/>
          </a:bodyPr>
          <a:lstStyle/>
          <a:p>
            <a:r>
              <a:rPr lang="en-US" sz="1600" dirty="0">
                <a:solidFill>
                  <a:schemeClr val="bg1"/>
                </a:solidFill>
              </a:rPr>
              <a:t>The very faith we need to repent is weakened by delay. The choice to continue in sin diminishes our faith and lessens our right to claim the Holy Ghost as our companion and comforter.</a:t>
            </a:r>
          </a:p>
        </p:txBody>
      </p:sp>
      <p:pic>
        <p:nvPicPr>
          <p:cNvPr id="3" name="Picture 2">
            <a:extLst>
              <a:ext uri="{FF2B5EF4-FFF2-40B4-BE49-F238E27FC236}">
                <a16:creationId xmlns:a16="http://schemas.microsoft.com/office/drawing/2014/main" id="{23D35D96-6E43-4F4A-B280-6D4146676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128" y="990256"/>
            <a:ext cx="1914144" cy="2724912"/>
          </a:xfrm>
          <a:prstGeom prst="rect">
            <a:avLst/>
          </a:prstGeom>
        </p:spPr>
      </p:pic>
      <p:pic>
        <p:nvPicPr>
          <p:cNvPr id="5" name="Picture 4">
            <a:extLst>
              <a:ext uri="{FF2B5EF4-FFF2-40B4-BE49-F238E27FC236}">
                <a16:creationId xmlns:a16="http://schemas.microsoft.com/office/drawing/2014/main" id="{E1C4A720-C66C-4C57-9AA5-67FE55BC6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934430"/>
            <a:ext cx="2514600" cy="1498600"/>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84C8BB7F-5DC7-776B-3A9C-68269EE1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3219" y="316511"/>
            <a:ext cx="773563" cy="964442"/>
          </a:xfrm>
          <a:prstGeom prst="rect">
            <a:avLst/>
          </a:prstGeom>
        </p:spPr>
      </p:pic>
    </p:spTree>
    <p:extLst>
      <p:ext uri="{BB962C8B-B14F-4D97-AF65-F5344CB8AC3E}">
        <p14:creationId xmlns:p14="http://schemas.microsoft.com/office/powerpoint/2010/main" val="20473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D0C029-709A-4128-AD0B-79805AB13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5A4D4D9-2AE1-4655-90AB-4CCDCDCDE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375" y="1179424"/>
            <a:ext cx="8461981" cy="5297883"/>
          </a:xfrm>
          <a:prstGeom prst="rect">
            <a:avLst/>
          </a:prstGeom>
        </p:spPr>
      </p:pic>
      <p:sp>
        <p:nvSpPr>
          <p:cNvPr id="2" name="Rectangle 1"/>
          <p:cNvSpPr/>
          <p:nvPr/>
        </p:nvSpPr>
        <p:spPr>
          <a:xfrm>
            <a:off x="1828800" y="990601"/>
            <a:ext cx="4572000" cy="3477875"/>
          </a:xfrm>
          <a:prstGeom prst="rect">
            <a:avLst/>
          </a:prstGeom>
        </p:spPr>
        <p:txBody>
          <a:bodyPr>
            <a:spAutoFit/>
          </a:bodyPr>
          <a:lstStyle/>
          <a:p>
            <a:pPr fontAlgn="base"/>
            <a:r>
              <a:rPr lang="en-US" sz="2000" dirty="0" err="1">
                <a:solidFill>
                  <a:schemeClr val="bg1"/>
                </a:solidFill>
              </a:rPr>
              <a:t>Idumea</a:t>
            </a:r>
            <a:r>
              <a:rPr lang="en-US" sz="2000" dirty="0">
                <a:solidFill>
                  <a:schemeClr val="bg1"/>
                </a:solidFill>
              </a:rPr>
              <a:t> or Edom, of which </a:t>
            </a:r>
            <a:r>
              <a:rPr lang="en-US" sz="2000" dirty="0" err="1">
                <a:solidFill>
                  <a:schemeClr val="bg1"/>
                </a:solidFill>
              </a:rPr>
              <a:t>Bozrah</a:t>
            </a:r>
            <a:r>
              <a:rPr lang="en-US" sz="2000" dirty="0">
                <a:solidFill>
                  <a:schemeClr val="bg1"/>
                </a:solidFill>
              </a:rPr>
              <a:t> was the principal city, was a nation to the south of the Salt Sea, through which the trade route (called the King’s Highway) ran between Egypt and Arabia. The </a:t>
            </a:r>
            <a:r>
              <a:rPr lang="en-US" sz="2000" dirty="0" err="1">
                <a:solidFill>
                  <a:schemeClr val="bg1"/>
                </a:solidFill>
              </a:rPr>
              <a:t>Idumeans</a:t>
            </a:r>
            <a:r>
              <a:rPr lang="en-US" sz="2000" dirty="0">
                <a:solidFill>
                  <a:schemeClr val="bg1"/>
                </a:solidFill>
              </a:rPr>
              <a:t> or </a:t>
            </a:r>
            <a:r>
              <a:rPr lang="en-US" sz="2000" dirty="0" err="1">
                <a:solidFill>
                  <a:schemeClr val="bg1"/>
                </a:solidFill>
              </a:rPr>
              <a:t>Edomites</a:t>
            </a:r>
            <a:r>
              <a:rPr lang="en-US" sz="2000" dirty="0">
                <a:solidFill>
                  <a:schemeClr val="bg1"/>
                </a:solidFill>
              </a:rPr>
              <a:t> were a wicked non-</a:t>
            </a:r>
            <a:r>
              <a:rPr lang="en-US" sz="2000" dirty="0" err="1">
                <a:solidFill>
                  <a:schemeClr val="bg1"/>
                </a:solidFill>
              </a:rPr>
              <a:t>Israelitish</a:t>
            </a:r>
            <a:r>
              <a:rPr lang="en-US" sz="2000" dirty="0">
                <a:solidFill>
                  <a:schemeClr val="bg1"/>
                </a:solidFill>
              </a:rPr>
              <a:t> people; hence, traveling through their country symbolized to the prophetic mind the pilgrimage of men through a wicked world; and so, </a:t>
            </a:r>
            <a:r>
              <a:rPr lang="en-US" sz="2000" dirty="0" err="1">
                <a:solidFill>
                  <a:srgbClr val="FFFF00"/>
                </a:solidFill>
              </a:rPr>
              <a:t>Idumea</a:t>
            </a:r>
            <a:r>
              <a:rPr lang="en-US" sz="2000" dirty="0">
                <a:solidFill>
                  <a:srgbClr val="FFFF00"/>
                </a:solidFill>
              </a:rPr>
              <a:t> meant the world.</a:t>
            </a:r>
            <a:r>
              <a:rPr lang="en-US" sz="2000" dirty="0">
                <a:solidFill>
                  <a:schemeClr val="bg1"/>
                </a:solidFill>
              </a:rPr>
              <a:t>” </a:t>
            </a:r>
          </a:p>
          <a:p>
            <a:pPr fontAlgn="base"/>
            <a:r>
              <a:rPr lang="en-US" sz="1200" dirty="0">
                <a:solidFill>
                  <a:schemeClr val="bg1"/>
                </a:solidFill>
              </a:rPr>
              <a:t>Bruce R. McConkie</a:t>
            </a:r>
          </a:p>
        </p:txBody>
      </p:sp>
      <p:sp>
        <p:nvSpPr>
          <p:cNvPr id="22" name="TextBox 21"/>
          <p:cNvSpPr txBox="1"/>
          <p:nvPr/>
        </p:nvSpPr>
        <p:spPr>
          <a:xfrm>
            <a:off x="1609166" y="152401"/>
            <a:ext cx="9058835" cy="646331"/>
          </a:xfrm>
          <a:prstGeom prst="rect">
            <a:avLst/>
          </a:prstGeom>
          <a:noFill/>
        </p:spPr>
        <p:txBody>
          <a:bodyPr wrap="square" rtlCol="0">
            <a:spAutoFit/>
          </a:bodyPr>
          <a:lstStyle/>
          <a:p>
            <a:pPr algn="ctr"/>
            <a:r>
              <a:rPr lang="en-US" sz="3600" dirty="0" err="1">
                <a:solidFill>
                  <a:schemeClr val="bg1"/>
                </a:solidFill>
                <a:latin typeface="Century Schoolbook" pitchFamily="18" charset="0"/>
              </a:rPr>
              <a:t>Idumea</a:t>
            </a:r>
            <a:r>
              <a:rPr lang="en-US" sz="3600" dirty="0">
                <a:solidFill>
                  <a:schemeClr val="bg1"/>
                </a:solidFill>
                <a:latin typeface="Century Schoolbook" pitchFamily="18" charset="0"/>
              </a:rPr>
              <a:t> = The World</a:t>
            </a:r>
          </a:p>
        </p:txBody>
      </p:sp>
      <p:sp>
        <p:nvSpPr>
          <p:cNvPr id="32770" name="AutoShape 2" descr="http://members.bib-arch.org/bswb_graphics/BSBA/32/04/BSBA32040240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http://members.bib-arch.org/bswb_graphics/BSBA/32/04/BSBA32040240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 name="Up Arrow 27"/>
          <p:cNvSpPr/>
          <p:nvPr/>
        </p:nvSpPr>
        <p:spPr>
          <a:xfrm>
            <a:off x="9273363" y="5778791"/>
            <a:ext cx="228600" cy="914400"/>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glasses and a suit&#10;&#10;Description automatically generated">
            <a:extLst>
              <a:ext uri="{FF2B5EF4-FFF2-40B4-BE49-F238E27FC236}">
                <a16:creationId xmlns:a16="http://schemas.microsoft.com/office/drawing/2014/main" id="{3FED0D66-8F40-5E30-A2F6-B425B4696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82" y="475566"/>
            <a:ext cx="1013637" cy="1414868"/>
          </a:xfrm>
          <a:prstGeom prst="rect">
            <a:avLst/>
          </a:prstGeom>
        </p:spPr>
      </p:pic>
      <p:sp>
        <p:nvSpPr>
          <p:cNvPr id="5" name="TextBox 4">
            <a:extLst>
              <a:ext uri="{FF2B5EF4-FFF2-40B4-BE49-F238E27FC236}">
                <a16:creationId xmlns:a16="http://schemas.microsoft.com/office/drawing/2014/main" id="{26DEBFA8-F023-E133-4614-0F79C9922B3E}"/>
              </a:ext>
            </a:extLst>
          </p:cNvPr>
          <p:cNvSpPr txBox="1"/>
          <p:nvPr/>
        </p:nvSpPr>
        <p:spPr>
          <a:xfrm>
            <a:off x="154641" y="6357372"/>
            <a:ext cx="3043518" cy="369332"/>
          </a:xfrm>
          <a:prstGeom prst="rect">
            <a:avLst/>
          </a:prstGeom>
          <a:noFill/>
        </p:spPr>
        <p:txBody>
          <a:bodyPr wrap="square" rtlCol="0">
            <a:spAutoFit/>
          </a:bodyPr>
          <a:lstStyle/>
          <a:p>
            <a:r>
              <a:rPr lang="en-US" dirty="0">
                <a:solidFill>
                  <a:schemeClr val="bg1"/>
                </a:solidFill>
              </a:rPr>
              <a:t>D&amp;C 1:36</a:t>
            </a:r>
            <a:endParaRPr lang="en-US" sz="1200" dirty="0">
              <a:solidFill>
                <a:schemeClr val="bg1"/>
              </a:solidFill>
            </a:endParaRPr>
          </a:p>
        </p:txBody>
      </p:sp>
    </p:spTree>
    <p:extLst>
      <p:ext uri="{BB962C8B-B14F-4D97-AF65-F5344CB8AC3E}">
        <p14:creationId xmlns:p14="http://schemas.microsoft.com/office/powerpoint/2010/main" val="178420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E2540AB-C0C6-4461-9D14-925B2647E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18536" y="6336268"/>
            <a:ext cx="2766204" cy="369332"/>
          </a:xfrm>
          <a:prstGeom prst="rect">
            <a:avLst/>
          </a:prstGeom>
          <a:noFill/>
        </p:spPr>
        <p:txBody>
          <a:bodyPr wrap="square" rtlCol="0">
            <a:spAutoFit/>
          </a:bodyPr>
          <a:lstStyle/>
          <a:p>
            <a:r>
              <a:rPr lang="en-US" dirty="0">
                <a:solidFill>
                  <a:schemeClr val="bg1"/>
                </a:solidFill>
              </a:rPr>
              <a:t>November 1831- Manual</a:t>
            </a:r>
          </a:p>
        </p:txBody>
      </p:sp>
      <p:sp>
        <p:nvSpPr>
          <p:cNvPr id="9" name="TextBox 8"/>
          <p:cNvSpPr txBox="1"/>
          <p:nvPr/>
        </p:nvSpPr>
        <p:spPr>
          <a:xfrm>
            <a:off x="1609166" y="152400"/>
            <a:ext cx="9058835" cy="523220"/>
          </a:xfrm>
          <a:prstGeom prst="rect">
            <a:avLst/>
          </a:prstGeom>
          <a:noFill/>
        </p:spPr>
        <p:txBody>
          <a:bodyPr wrap="square" rtlCol="0">
            <a:spAutoFit/>
          </a:bodyPr>
          <a:lstStyle/>
          <a:p>
            <a:pPr algn="ctr"/>
            <a:r>
              <a:rPr lang="en-US" sz="2800" dirty="0">
                <a:solidFill>
                  <a:schemeClr val="bg1"/>
                </a:solidFill>
                <a:latin typeface="Century Schoolbook" pitchFamily="18" charset="0"/>
              </a:rPr>
              <a:t>Book of Commandments—Preface by Revelation</a:t>
            </a:r>
          </a:p>
        </p:txBody>
      </p:sp>
      <p:sp>
        <p:nvSpPr>
          <p:cNvPr id="6" name="Rectangle 5"/>
          <p:cNvSpPr/>
          <p:nvPr/>
        </p:nvSpPr>
        <p:spPr>
          <a:xfrm>
            <a:off x="5943600" y="3505201"/>
            <a:ext cx="4572000" cy="3139321"/>
          </a:xfrm>
          <a:prstGeom prst="rect">
            <a:avLst/>
          </a:prstGeom>
        </p:spPr>
        <p:txBody>
          <a:bodyPr>
            <a:spAutoFit/>
          </a:bodyPr>
          <a:lstStyle/>
          <a:p>
            <a:endParaRPr lang="en-US" dirty="0">
              <a:solidFill>
                <a:schemeClr val="bg1"/>
              </a:solidFill>
            </a:endParaRPr>
          </a:p>
          <a:p>
            <a:r>
              <a:rPr lang="en-US" dirty="0">
                <a:solidFill>
                  <a:schemeClr val="bg1"/>
                </a:solidFill>
              </a:rPr>
              <a:t>A committee of elders drafted a preface to the book. Unsatisfied with this draft, those who attended the conference requested that Joseph Smith ask the Lord for a preface. </a:t>
            </a:r>
          </a:p>
          <a:p>
            <a:endParaRPr lang="en-US" dirty="0">
              <a:solidFill>
                <a:schemeClr val="bg1"/>
              </a:solidFill>
            </a:endParaRPr>
          </a:p>
          <a:p>
            <a:r>
              <a:rPr lang="en-US" dirty="0">
                <a:solidFill>
                  <a:schemeClr val="bg1"/>
                </a:solidFill>
              </a:rPr>
              <a:t>After petitioning the Lord in prayer, Joseph received a preface by revelation. The Lord’s preface to the Book of Commandments became section 1 of the Doctrine and Covenants.</a:t>
            </a:r>
          </a:p>
        </p:txBody>
      </p:sp>
      <p:sp>
        <p:nvSpPr>
          <p:cNvPr id="10" name="Rectangle 9"/>
          <p:cNvSpPr/>
          <p:nvPr/>
        </p:nvSpPr>
        <p:spPr>
          <a:xfrm>
            <a:off x="1676400" y="990601"/>
            <a:ext cx="4572000" cy="2585323"/>
          </a:xfrm>
          <a:prstGeom prst="rect">
            <a:avLst/>
          </a:prstGeom>
        </p:spPr>
        <p:txBody>
          <a:bodyPr>
            <a:spAutoFit/>
          </a:bodyPr>
          <a:lstStyle/>
          <a:p>
            <a:r>
              <a:rPr lang="en-US" dirty="0">
                <a:solidFill>
                  <a:schemeClr val="bg1"/>
                </a:solidFill>
              </a:rPr>
              <a:t>By November 1831, Joseph Smith had received more than 60 revelations. </a:t>
            </a:r>
          </a:p>
          <a:p>
            <a:endParaRPr lang="en-US" dirty="0">
              <a:solidFill>
                <a:schemeClr val="bg1"/>
              </a:solidFill>
            </a:endParaRPr>
          </a:p>
          <a:p>
            <a:r>
              <a:rPr lang="en-US" dirty="0">
                <a:solidFill>
                  <a:schemeClr val="bg1"/>
                </a:solidFill>
              </a:rPr>
              <a:t>However, most Church members did not have access to copies of the revelations. </a:t>
            </a:r>
          </a:p>
          <a:p>
            <a:endParaRPr lang="en-US" dirty="0">
              <a:solidFill>
                <a:schemeClr val="bg1"/>
              </a:solidFill>
            </a:endParaRPr>
          </a:p>
          <a:p>
            <a:r>
              <a:rPr lang="en-US" dirty="0">
                <a:solidFill>
                  <a:schemeClr val="bg1"/>
                </a:solidFill>
              </a:rPr>
              <a:t>The Prophet convened a conference in Hiram, Ohio, to discuss publishing them as a book that would be called the Book of Commandments. </a:t>
            </a:r>
          </a:p>
        </p:txBody>
      </p:sp>
      <p:pic>
        <p:nvPicPr>
          <p:cNvPr id="3" name="Picture 2">
            <a:extLst>
              <a:ext uri="{FF2B5EF4-FFF2-40B4-BE49-F238E27FC236}">
                <a16:creationId xmlns:a16="http://schemas.microsoft.com/office/drawing/2014/main" id="{6C29C49B-B5DE-4731-B0EE-7CD7260BF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675" y="990601"/>
            <a:ext cx="3371850" cy="2257425"/>
          </a:xfrm>
          <a:prstGeom prst="rect">
            <a:avLst/>
          </a:prstGeom>
        </p:spPr>
      </p:pic>
      <p:pic>
        <p:nvPicPr>
          <p:cNvPr id="5" name="Picture 4">
            <a:extLst>
              <a:ext uri="{FF2B5EF4-FFF2-40B4-BE49-F238E27FC236}">
                <a16:creationId xmlns:a16="http://schemas.microsoft.com/office/drawing/2014/main" id="{BBF26DD9-0C38-4B4C-B78E-4140133B1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768826"/>
            <a:ext cx="3200400" cy="2476500"/>
          </a:xfrm>
          <a:prstGeom prst="rect">
            <a:avLst/>
          </a:prstGeom>
        </p:spPr>
      </p:pic>
    </p:spTree>
    <p:extLst>
      <p:ext uri="{BB962C8B-B14F-4D97-AF65-F5344CB8AC3E}">
        <p14:creationId xmlns:p14="http://schemas.microsoft.com/office/powerpoint/2010/main" val="412866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942766F-1AA4-44DD-AA1B-C257775A3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8654" y="6336267"/>
            <a:ext cx="3043518" cy="369332"/>
          </a:xfrm>
          <a:prstGeom prst="rect">
            <a:avLst/>
          </a:prstGeom>
          <a:noFill/>
        </p:spPr>
        <p:txBody>
          <a:bodyPr wrap="square" rtlCol="0">
            <a:spAutoFit/>
          </a:bodyPr>
          <a:lstStyle/>
          <a:p>
            <a:r>
              <a:rPr lang="en-US" dirty="0">
                <a:solidFill>
                  <a:schemeClr val="bg1"/>
                </a:solidFill>
              </a:rPr>
              <a:t>D&amp;C 1:37</a:t>
            </a:r>
            <a:endParaRPr lang="en-US" sz="1200" dirty="0">
              <a:solidFill>
                <a:schemeClr val="bg1"/>
              </a:solidFill>
            </a:endParaRPr>
          </a:p>
        </p:txBody>
      </p:sp>
      <p:sp>
        <p:nvSpPr>
          <p:cNvPr id="12" name="TextBox 1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Search These Truths</a:t>
            </a:r>
          </a:p>
        </p:txBody>
      </p:sp>
      <p:grpSp>
        <p:nvGrpSpPr>
          <p:cNvPr id="9" name="Group 8"/>
          <p:cNvGrpSpPr/>
          <p:nvPr/>
        </p:nvGrpSpPr>
        <p:grpSpPr>
          <a:xfrm>
            <a:off x="4572000" y="9144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133600"/>
              <a:ext cx="1981200" cy="1815882"/>
            </a:xfrm>
            <a:prstGeom prst="rect">
              <a:avLst/>
            </a:prstGeom>
          </p:spPr>
          <p:txBody>
            <a:bodyPr wrap="square">
              <a:spAutoFit/>
            </a:bodyPr>
            <a:lstStyle/>
            <a:p>
              <a:pPr algn="ctr"/>
              <a:r>
                <a:rPr lang="en-US" sz="1400" b="1" i="1" dirty="0"/>
                <a:t>We are to search the commandments the Lord has given. The Lord’s words will all be fulfilled. The Lord’s words are true whether they are stated by Him or by His servants</a:t>
              </a:r>
              <a:endParaRPr lang="en-US" sz="1400" i="1" dirty="0">
                <a:solidFill>
                  <a:schemeClr val="bg1"/>
                </a:solidFill>
              </a:endParaRPr>
            </a:p>
          </p:txBody>
        </p:sp>
      </p:grpSp>
      <p:pic>
        <p:nvPicPr>
          <p:cNvPr id="3" name="Picture 2">
            <a:extLst>
              <a:ext uri="{FF2B5EF4-FFF2-40B4-BE49-F238E27FC236}">
                <a16:creationId xmlns:a16="http://schemas.microsoft.com/office/drawing/2014/main" id="{338AB1C3-BD1C-49B2-95E8-6E0762754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759" y="709314"/>
            <a:ext cx="8467682" cy="5996285"/>
          </a:xfrm>
          <a:prstGeom prst="rect">
            <a:avLst/>
          </a:prstGeom>
        </p:spPr>
      </p:pic>
    </p:spTree>
    <p:extLst>
      <p:ext uri="{BB962C8B-B14F-4D97-AF65-F5344CB8AC3E}">
        <p14:creationId xmlns:p14="http://schemas.microsoft.com/office/powerpoint/2010/main" val="62557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2533D6-EAD3-B3D2-1452-CD8C07FC5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CEF9C9-D73E-C9C9-9D45-7C9F51F28D5A}"/>
              </a:ext>
            </a:extLst>
          </p:cNvPr>
          <p:cNvSpPr txBox="1"/>
          <p:nvPr/>
        </p:nvSpPr>
        <p:spPr>
          <a:xfrm>
            <a:off x="1609166" y="152401"/>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Hear</a:t>
            </a:r>
          </a:p>
        </p:txBody>
      </p:sp>
      <p:sp>
        <p:nvSpPr>
          <p:cNvPr id="5" name="TextBox 4">
            <a:extLst>
              <a:ext uri="{FF2B5EF4-FFF2-40B4-BE49-F238E27FC236}">
                <a16:creationId xmlns:a16="http://schemas.microsoft.com/office/drawing/2014/main" id="{D9640E4C-A4DE-5F67-D431-9A553AB692BC}"/>
              </a:ext>
            </a:extLst>
          </p:cNvPr>
          <p:cNvSpPr txBox="1"/>
          <p:nvPr/>
        </p:nvSpPr>
        <p:spPr>
          <a:xfrm>
            <a:off x="3314700" y="951133"/>
            <a:ext cx="6097772" cy="830997"/>
          </a:xfrm>
          <a:prstGeom prst="rect">
            <a:avLst/>
          </a:prstGeom>
          <a:noFill/>
        </p:spPr>
        <p:txBody>
          <a:bodyPr wrap="square">
            <a:spAutoFit/>
          </a:bodyPr>
          <a:lstStyle/>
          <a:p>
            <a:r>
              <a:rPr lang="en-US" sz="2400" b="0" i="1" dirty="0">
                <a:solidFill>
                  <a:srgbClr val="FFFF00"/>
                </a:solidFill>
                <a:effectLst/>
              </a:rPr>
              <a:t>…whether by mine own voice or by the voice of my servants, it is the same. D&amp;C 1:38</a:t>
            </a:r>
            <a:endParaRPr lang="en-US" sz="2400" i="1" dirty="0">
              <a:solidFill>
                <a:srgbClr val="FFFF00"/>
              </a:solidFill>
            </a:endParaRPr>
          </a:p>
        </p:txBody>
      </p:sp>
      <p:sp>
        <p:nvSpPr>
          <p:cNvPr id="7" name="TextBox 6">
            <a:extLst>
              <a:ext uri="{FF2B5EF4-FFF2-40B4-BE49-F238E27FC236}">
                <a16:creationId xmlns:a16="http://schemas.microsoft.com/office/drawing/2014/main" id="{3166A359-070E-2C12-BB33-3A350EA8CC44}"/>
              </a:ext>
            </a:extLst>
          </p:cNvPr>
          <p:cNvSpPr txBox="1"/>
          <p:nvPr/>
        </p:nvSpPr>
        <p:spPr>
          <a:xfrm>
            <a:off x="379721" y="2640718"/>
            <a:ext cx="5585144" cy="2862322"/>
          </a:xfrm>
          <a:prstGeom prst="rect">
            <a:avLst/>
          </a:prstGeom>
          <a:noFill/>
        </p:spPr>
        <p:txBody>
          <a:bodyPr wrap="square">
            <a:spAutoFit/>
          </a:bodyPr>
          <a:lstStyle/>
          <a:p>
            <a:r>
              <a:rPr lang="en-US" b="0" i="0" dirty="0">
                <a:solidFill>
                  <a:schemeClr val="bg1"/>
                </a:solidFill>
                <a:effectLst/>
              </a:rPr>
              <a:t>The scriptures are the prerecorded voice of the Lord. </a:t>
            </a:r>
          </a:p>
          <a:p>
            <a:endParaRPr lang="en-US" dirty="0">
              <a:solidFill>
                <a:schemeClr val="bg1"/>
              </a:solidFill>
            </a:endParaRPr>
          </a:p>
          <a:p>
            <a:r>
              <a:rPr lang="en-US" b="0" i="0" dirty="0">
                <a:solidFill>
                  <a:schemeClr val="bg1"/>
                </a:solidFill>
                <a:effectLst/>
              </a:rPr>
              <a:t>And it's not hearing an audible voice per se, although that can happen. It's hearing the scriptures in a feeling, a feeling in your mind, a feeling in your heart. </a:t>
            </a:r>
          </a:p>
          <a:p>
            <a:endParaRPr lang="en-US" dirty="0">
              <a:solidFill>
                <a:schemeClr val="bg1"/>
              </a:solidFill>
            </a:endParaRPr>
          </a:p>
          <a:p>
            <a:r>
              <a:rPr lang="en-US" b="0" i="0" dirty="0">
                <a:solidFill>
                  <a:schemeClr val="bg1"/>
                </a:solidFill>
                <a:effectLst/>
              </a:rPr>
              <a:t>Revelation is thoughts to the mind, feelings to the heart. </a:t>
            </a:r>
          </a:p>
          <a:p>
            <a:endParaRPr lang="en-US" dirty="0">
              <a:solidFill>
                <a:schemeClr val="bg1"/>
              </a:solidFill>
            </a:endParaRPr>
          </a:p>
          <a:p>
            <a:r>
              <a:rPr lang="en-US" b="0" i="0" dirty="0">
                <a:solidFill>
                  <a:schemeClr val="bg1"/>
                </a:solidFill>
                <a:effectLst/>
              </a:rPr>
              <a:t>The scriptures, for me, are the key in being able to have those thoughts and feelings.</a:t>
            </a:r>
            <a:endParaRPr lang="en-US" dirty="0">
              <a:solidFill>
                <a:schemeClr val="bg1"/>
              </a:solidFill>
            </a:endParaRPr>
          </a:p>
        </p:txBody>
      </p:sp>
      <p:sp>
        <p:nvSpPr>
          <p:cNvPr id="9" name="TextBox 8">
            <a:extLst>
              <a:ext uri="{FF2B5EF4-FFF2-40B4-BE49-F238E27FC236}">
                <a16:creationId xmlns:a16="http://schemas.microsoft.com/office/drawing/2014/main" id="{9371B79B-14F2-8F8C-BF65-529212FB3BBF}"/>
              </a:ext>
            </a:extLst>
          </p:cNvPr>
          <p:cNvSpPr txBox="1"/>
          <p:nvPr/>
        </p:nvSpPr>
        <p:spPr>
          <a:xfrm>
            <a:off x="159489" y="6363700"/>
            <a:ext cx="6097772" cy="369332"/>
          </a:xfrm>
          <a:prstGeom prst="rect">
            <a:avLst/>
          </a:prstGeom>
          <a:noFill/>
        </p:spPr>
        <p:txBody>
          <a:bodyPr wrap="square">
            <a:spAutoFit/>
          </a:bodyPr>
          <a:lstStyle/>
          <a:p>
            <a:pPr algn="l"/>
            <a:r>
              <a:rPr lang="en-US" b="0" i="0" dirty="0">
                <a:solidFill>
                  <a:schemeClr val="bg1"/>
                </a:solidFill>
                <a:effectLst/>
                <a:latin typeface="Calibri" panose="020F0502020204030204" pitchFamily="34" charset="0"/>
              </a:rPr>
              <a:t>Elder David A. Bednar</a:t>
            </a:r>
          </a:p>
        </p:txBody>
      </p:sp>
      <p:pic>
        <p:nvPicPr>
          <p:cNvPr id="15" name="Picture 14">
            <a:extLst>
              <a:ext uri="{FF2B5EF4-FFF2-40B4-BE49-F238E27FC236}">
                <a16:creationId xmlns:a16="http://schemas.microsoft.com/office/drawing/2014/main" id="{617331BD-7061-DD9B-816B-B3D53B5E39DA}"/>
              </a:ext>
            </a:extLst>
          </p:cNvPr>
          <p:cNvPicPr>
            <a:picLocks noChangeAspect="1"/>
          </p:cNvPicPr>
          <p:nvPr/>
        </p:nvPicPr>
        <p:blipFill>
          <a:blip r:embed="rId3"/>
          <a:stretch>
            <a:fillRect/>
          </a:stretch>
        </p:blipFill>
        <p:spPr>
          <a:xfrm>
            <a:off x="6344586" y="1747379"/>
            <a:ext cx="4799614" cy="2896683"/>
          </a:xfrm>
          <a:prstGeom prst="rect">
            <a:avLst/>
          </a:prstGeom>
        </p:spPr>
      </p:pic>
      <p:pic>
        <p:nvPicPr>
          <p:cNvPr id="19" name="Picture 18">
            <a:extLst>
              <a:ext uri="{FF2B5EF4-FFF2-40B4-BE49-F238E27FC236}">
                <a16:creationId xmlns:a16="http://schemas.microsoft.com/office/drawing/2014/main" id="{4C82525F-626E-0647-C5B4-8B7A35905879}"/>
              </a:ext>
            </a:extLst>
          </p:cNvPr>
          <p:cNvPicPr>
            <a:picLocks noChangeAspect="1"/>
          </p:cNvPicPr>
          <p:nvPr/>
        </p:nvPicPr>
        <p:blipFill>
          <a:blip r:embed="rId4"/>
          <a:stretch>
            <a:fillRect/>
          </a:stretch>
        </p:blipFill>
        <p:spPr>
          <a:xfrm>
            <a:off x="6435179" y="4453719"/>
            <a:ext cx="2021460" cy="1889050"/>
          </a:xfrm>
          <a:prstGeom prst="rect">
            <a:avLst/>
          </a:prstGeom>
        </p:spPr>
      </p:pic>
      <p:pic>
        <p:nvPicPr>
          <p:cNvPr id="21" name="Picture 20">
            <a:extLst>
              <a:ext uri="{FF2B5EF4-FFF2-40B4-BE49-F238E27FC236}">
                <a16:creationId xmlns:a16="http://schemas.microsoft.com/office/drawing/2014/main" id="{8714A204-0E3D-8E4F-B6E1-14357149FFAC}"/>
              </a:ext>
            </a:extLst>
          </p:cNvPr>
          <p:cNvPicPr>
            <a:picLocks noChangeAspect="1"/>
          </p:cNvPicPr>
          <p:nvPr/>
        </p:nvPicPr>
        <p:blipFill>
          <a:blip r:embed="rId5"/>
          <a:stretch>
            <a:fillRect/>
          </a:stretch>
        </p:blipFill>
        <p:spPr>
          <a:xfrm flipH="1">
            <a:off x="9162723" y="4957985"/>
            <a:ext cx="1981477" cy="1476581"/>
          </a:xfrm>
          <a:prstGeom prst="rect">
            <a:avLst/>
          </a:prstGeom>
        </p:spPr>
      </p:pic>
      <p:pic>
        <p:nvPicPr>
          <p:cNvPr id="23" name="Picture 22">
            <a:extLst>
              <a:ext uri="{FF2B5EF4-FFF2-40B4-BE49-F238E27FC236}">
                <a16:creationId xmlns:a16="http://schemas.microsoft.com/office/drawing/2014/main" id="{A45B1D82-7BF0-4806-1EB5-E9F01A663352}"/>
              </a:ext>
            </a:extLst>
          </p:cNvPr>
          <p:cNvPicPr>
            <a:picLocks noChangeAspect="1"/>
          </p:cNvPicPr>
          <p:nvPr/>
        </p:nvPicPr>
        <p:blipFill>
          <a:blip r:embed="rId6"/>
          <a:stretch>
            <a:fillRect/>
          </a:stretch>
        </p:blipFill>
        <p:spPr>
          <a:xfrm>
            <a:off x="397638" y="297161"/>
            <a:ext cx="1849770" cy="2218589"/>
          </a:xfrm>
          <a:prstGeom prst="rect">
            <a:avLst/>
          </a:prstGeom>
        </p:spPr>
      </p:pic>
      <p:sp>
        <p:nvSpPr>
          <p:cNvPr id="24" name="TextBox 23">
            <a:extLst>
              <a:ext uri="{FF2B5EF4-FFF2-40B4-BE49-F238E27FC236}">
                <a16:creationId xmlns:a16="http://schemas.microsoft.com/office/drawing/2014/main" id="{F1856B46-6FCD-F3FF-8791-F6D953AD888F}"/>
              </a:ext>
            </a:extLst>
          </p:cNvPr>
          <p:cNvSpPr txBox="1"/>
          <p:nvPr/>
        </p:nvSpPr>
        <p:spPr>
          <a:xfrm>
            <a:off x="155849" y="6092263"/>
            <a:ext cx="3043518" cy="369332"/>
          </a:xfrm>
          <a:prstGeom prst="rect">
            <a:avLst/>
          </a:prstGeom>
          <a:noFill/>
        </p:spPr>
        <p:txBody>
          <a:bodyPr wrap="square" rtlCol="0">
            <a:spAutoFit/>
          </a:bodyPr>
          <a:lstStyle/>
          <a:p>
            <a:r>
              <a:rPr lang="en-US" dirty="0">
                <a:solidFill>
                  <a:schemeClr val="bg1"/>
                </a:solidFill>
              </a:rPr>
              <a:t>D&amp;C 1:38</a:t>
            </a:r>
            <a:endParaRPr lang="en-US" sz="1200" dirty="0">
              <a:solidFill>
                <a:schemeClr val="bg1"/>
              </a:solidFill>
            </a:endParaRPr>
          </a:p>
        </p:txBody>
      </p:sp>
    </p:spTree>
    <p:extLst>
      <p:ext uri="{BB962C8B-B14F-4D97-AF65-F5344CB8AC3E}">
        <p14:creationId xmlns:p14="http://schemas.microsoft.com/office/powerpoint/2010/main" val="25618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D34E719-A83E-4188-A21B-E3CBA9B0E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792869" y="1566208"/>
            <a:ext cx="4572000" cy="4893647"/>
          </a:xfrm>
          <a:prstGeom prst="rect">
            <a:avLst/>
          </a:prstGeom>
        </p:spPr>
        <p:txBody>
          <a:bodyPr>
            <a:spAutoFit/>
          </a:bodyPr>
          <a:lstStyle/>
          <a:p>
            <a:pPr fontAlgn="base"/>
            <a:r>
              <a:rPr lang="en-US" sz="2400" dirty="0">
                <a:solidFill>
                  <a:schemeClr val="bg1"/>
                </a:solidFill>
              </a:rPr>
              <a:t>Search these commandments, for they are true and faithful, and the prophecies and promises which are in them shall all be fulfilled.</a:t>
            </a:r>
          </a:p>
          <a:p>
            <a:pPr fontAlgn="base"/>
            <a:endParaRPr lang="en-US" sz="2400" b="1" dirty="0">
              <a:solidFill>
                <a:schemeClr val="bg1"/>
              </a:solidFill>
            </a:endParaRPr>
          </a:p>
          <a:p>
            <a:pPr fontAlgn="base"/>
            <a:r>
              <a:rPr lang="en-US" sz="2400" dirty="0">
                <a:solidFill>
                  <a:schemeClr val="bg1"/>
                </a:solidFill>
              </a:rPr>
              <a:t>What I the Lord have spoken, I have spoken, and I excuse not myself; and though the heavens and the earth pass away, my word shall not pass away, but shall all be fulfilled, whether by mine own voice or by the voice of my servants, it is the same.</a:t>
            </a:r>
          </a:p>
        </p:txBody>
      </p:sp>
      <p:grpSp>
        <p:nvGrpSpPr>
          <p:cNvPr id="5" name="Group 12"/>
          <p:cNvGrpSpPr/>
          <p:nvPr/>
        </p:nvGrpSpPr>
        <p:grpSpPr>
          <a:xfrm>
            <a:off x="1981200" y="2133600"/>
            <a:ext cx="2286000" cy="2667000"/>
            <a:chOff x="2646084" y="2667000"/>
            <a:chExt cx="3886200" cy="3931920"/>
          </a:xfrm>
        </p:grpSpPr>
        <p:grpSp>
          <p:nvGrpSpPr>
            <p:cNvPr id="6"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1:37-38</a:t>
              </a:r>
            </a:p>
          </p:txBody>
        </p:sp>
        <p:sp>
          <p:nvSpPr>
            <p:cNvPr id="16" name="TextBox 15"/>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4038600" y="3124200"/>
            <a:ext cx="1143000" cy="533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Doctrinal Mastery</a:t>
            </a:r>
          </a:p>
        </p:txBody>
      </p:sp>
    </p:spTree>
    <p:extLst>
      <p:ext uri="{BB962C8B-B14F-4D97-AF65-F5344CB8AC3E}">
        <p14:creationId xmlns:p14="http://schemas.microsoft.com/office/powerpoint/2010/main" val="37880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0-#ppt_w/2"/>
                                          </p:val>
                                        </p:tav>
                                        <p:tav tm="100000">
                                          <p:val>
                                            <p:strVal val="#ppt_x"/>
                                          </p:val>
                                        </p:tav>
                                      </p:tavLst>
                                    </p:anim>
                                    <p:anim calcmode="lin" valueType="num">
                                      <p:cBhvr additive="base">
                                        <p:cTn id="12" dur="1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0-#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A04094-A5E0-44F0-ADA1-A7DA7FF1D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01561" y="197346"/>
            <a:ext cx="11623994" cy="5632311"/>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Related Videos:</a:t>
            </a:r>
          </a:p>
          <a:p>
            <a:r>
              <a:rPr lang="en-US" dirty="0">
                <a:solidFill>
                  <a:schemeClr val="bg1"/>
                </a:solidFill>
              </a:rPr>
              <a:t>Prophets Warning (1:24)</a:t>
            </a:r>
          </a:p>
          <a:p>
            <a:r>
              <a:rPr lang="en-US" dirty="0">
                <a:solidFill>
                  <a:schemeClr val="bg1"/>
                </a:solidFill>
              </a:rPr>
              <a:t>Seek the Lord (6:18)</a:t>
            </a:r>
          </a:p>
          <a:p>
            <a:r>
              <a:rPr lang="en-US" dirty="0">
                <a:solidFill>
                  <a:schemeClr val="bg1"/>
                </a:solidFill>
              </a:rPr>
              <a:t>The True and Living Church (1:24)</a:t>
            </a:r>
          </a:p>
          <a:p>
            <a:endParaRPr lang="en-US" dirty="0">
              <a:solidFill>
                <a:schemeClr val="bg1"/>
              </a:solidFill>
            </a:endParaRPr>
          </a:p>
          <a:p>
            <a:r>
              <a:rPr lang="en-US" dirty="0">
                <a:solidFill>
                  <a:schemeClr val="bg1"/>
                </a:solidFill>
              </a:rPr>
              <a:t>The John Johnson Sr. Farm in Hiram, OH. Located at: 6203 Pioneer Trail Hiram, Ohio</a:t>
            </a:r>
          </a:p>
          <a:p>
            <a:r>
              <a:rPr lang="en-US" dirty="0">
                <a:solidFill>
                  <a:schemeClr val="bg1"/>
                </a:solidFill>
              </a:rPr>
              <a:t>Joseph Fielding Smith Conference Report Oct 1919 pg. 146</a:t>
            </a:r>
          </a:p>
          <a:p>
            <a:r>
              <a:rPr lang="en-US" dirty="0">
                <a:solidFill>
                  <a:schemeClr val="bg1"/>
                </a:solidFill>
              </a:rPr>
              <a:t>	Weak things: </a:t>
            </a:r>
            <a:r>
              <a:rPr lang="en-US" i="1" dirty="0">
                <a:solidFill>
                  <a:schemeClr val="bg1"/>
                </a:solidFill>
              </a:rPr>
              <a:t>Church History and Modern Revelation </a:t>
            </a:r>
            <a:r>
              <a:rPr lang="en-US" dirty="0">
                <a:solidFill>
                  <a:schemeClr val="bg1"/>
                </a:solidFill>
              </a:rPr>
              <a:t>1:255</a:t>
            </a:r>
          </a:p>
          <a:p>
            <a:r>
              <a:rPr lang="en-US" dirty="0">
                <a:solidFill>
                  <a:schemeClr val="bg1"/>
                </a:solidFill>
              </a:rPr>
              <a:t>Doctrine and Covenants Commentary –containing revelation given to Joseph Smith Jr. Historical and Exegetical Notes by Hyrum M. Smith (of the Council of the Twelve Apostles)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Deseret Book Company pg. 3,6-7</a:t>
            </a:r>
          </a:p>
          <a:p>
            <a:r>
              <a:rPr lang="en-US" dirty="0">
                <a:solidFill>
                  <a:schemeClr val="bg1"/>
                </a:solidFill>
              </a:rPr>
              <a:t>Spencer W. Kimball—excerpts from Miracle of Forgiveness pg. 40-41</a:t>
            </a:r>
          </a:p>
          <a:p>
            <a:r>
              <a:rPr lang="en-US" dirty="0">
                <a:solidFill>
                  <a:schemeClr val="bg1"/>
                </a:solidFill>
              </a:rPr>
              <a:t>Elder Melvin J. Ballard Conf. Report Oct 1923 pp. 30-31</a:t>
            </a:r>
          </a:p>
          <a:p>
            <a:r>
              <a:rPr lang="en-US" sz="1800" dirty="0">
                <a:solidFill>
                  <a:schemeClr val="bg1"/>
                </a:solidFill>
              </a:rPr>
              <a:t>Presentation by ©http://fashionsbylynda.com/blog/</a:t>
            </a:r>
          </a:p>
          <a:p>
            <a:r>
              <a:rPr lang="en-US" dirty="0">
                <a:solidFill>
                  <a:schemeClr val="bg1"/>
                </a:solidFill>
              </a:rPr>
              <a:t>A. Theodore Tuttle Conf. Report April 1975 or May 1975 Ensign</a:t>
            </a:r>
          </a:p>
          <a:p>
            <a:r>
              <a:rPr lang="en-US" dirty="0">
                <a:solidFill>
                  <a:schemeClr val="bg1"/>
                </a:solidFill>
              </a:rPr>
              <a:t>Henry B. </a:t>
            </a:r>
            <a:r>
              <a:rPr lang="en-US" dirty="0" err="1">
                <a:solidFill>
                  <a:schemeClr val="bg1"/>
                </a:solidFill>
              </a:rPr>
              <a:t>Eyring</a:t>
            </a:r>
            <a:r>
              <a:rPr lang="en-US" dirty="0">
                <a:solidFill>
                  <a:schemeClr val="bg1"/>
                </a:solidFill>
              </a:rPr>
              <a:t> </a:t>
            </a:r>
            <a:r>
              <a:rPr lang="en-US" i="1" dirty="0">
                <a:solidFill>
                  <a:schemeClr val="bg1"/>
                </a:solidFill>
              </a:rPr>
              <a:t>Do Not Delay </a:t>
            </a:r>
            <a:r>
              <a:rPr lang="en-US" dirty="0">
                <a:solidFill>
                  <a:schemeClr val="bg1"/>
                </a:solidFill>
              </a:rPr>
              <a:t>Oct. 1999 Conf. Report</a:t>
            </a:r>
          </a:p>
          <a:p>
            <a:r>
              <a:rPr lang="en-US" dirty="0">
                <a:solidFill>
                  <a:schemeClr val="bg1"/>
                </a:solidFill>
              </a:rPr>
              <a:t>Bruce R. McConkie </a:t>
            </a:r>
            <a:r>
              <a:rPr lang="en-US" i="1" dirty="0">
                <a:solidFill>
                  <a:schemeClr val="bg1"/>
                </a:solidFill>
              </a:rPr>
              <a:t>Mormon Doctrine </a:t>
            </a:r>
            <a:r>
              <a:rPr lang="en-US" dirty="0">
                <a:solidFill>
                  <a:schemeClr val="bg1"/>
                </a:solidFill>
              </a:rPr>
              <a:t>p. 374</a:t>
            </a:r>
          </a:p>
          <a:p>
            <a:pPr algn="l" fontAlgn="base"/>
            <a:r>
              <a:rPr lang="en-US" b="1" i="0" dirty="0">
                <a:solidFill>
                  <a:schemeClr val="bg1"/>
                </a:solidFill>
                <a:effectLst/>
              </a:rPr>
              <a:t>Doctrine and Covenants Seminary Teacher Manual </a:t>
            </a:r>
            <a:r>
              <a:rPr lang="en-US" b="0" i="0" dirty="0">
                <a:solidFill>
                  <a:schemeClr val="bg1"/>
                </a:solidFill>
                <a:effectLst/>
              </a:rPr>
              <a:t>January 2025</a:t>
            </a:r>
          </a:p>
          <a:p>
            <a:pPr algn="l" fontAlgn="base"/>
            <a:r>
              <a:rPr lang="en-US" dirty="0">
                <a:solidFill>
                  <a:schemeClr val="bg1"/>
                </a:solidFill>
              </a:rPr>
              <a:t>How I Hear Him: Elder David A. Bednar</a:t>
            </a:r>
            <a:endParaRPr lang="en-US" b="0" i="0" dirty="0">
              <a:solidFill>
                <a:schemeClr val="bg1"/>
              </a:solidFill>
              <a:effectLst/>
            </a:endParaRPr>
          </a:p>
          <a:p>
            <a:pPr algn="l" fontAlgn="base"/>
            <a:endParaRPr lang="en-US" dirty="0">
              <a:solidFill>
                <a:schemeClr val="bg1"/>
              </a:solidFill>
            </a:endParaRPr>
          </a:p>
        </p:txBody>
      </p:sp>
      <p:grpSp>
        <p:nvGrpSpPr>
          <p:cNvPr id="4" name="Group 3">
            <a:extLst>
              <a:ext uri="{FF2B5EF4-FFF2-40B4-BE49-F238E27FC236}">
                <a16:creationId xmlns:a16="http://schemas.microsoft.com/office/drawing/2014/main" id="{3D862595-1001-45C7-A693-AE1CD488731C}"/>
              </a:ext>
            </a:extLst>
          </p:cNvPr>
          <p:cNvGrpSpPr/>
          <p:nvPr/>
        </p:nvGrpSpPr>
        <p:grpSpPr>
          <a:xfrm>
            <a:off x="3678148" y="657546"/>
            <a:ext cx="875740" cy="1180562"/>
            <a:chOff x="7543800" y="3810000"/>
            <a:chExt cx="1143000" cy="1447800"/>
          </a:xfrm>
        </p:grpSpPr>
        <p:sp>
          <p:nvSpPr>
            <p:cNvPr id="6" name="Trapezoid 5">
              <a:extLst>
                <a:ext uri="{FF2B5EF4-FFF2-40B4-BE49-F238E27FC236}">
                  <a16:creationId xmlns:a16="http://schemas.microsoft.com/office/drawing/2014/main" id="{CE854928-24D4-456B-B162-B8881A703A1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057AEF9E-86B0-4942-8707-88EFF6A92A4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E8BC31A9-FD4B-4F62-87BA-B1F60600C6A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2A1196F9-C061-4F52-B7E8-36463680C95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E7088C2-8405-455A-9BA4-622AA61EEC17}"/>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9D6A2D72-6E2A-40F0-8178-E56E035831CB}"/>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A127A8DF-23F5-46C8-9D6C-9C2E2A2B427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A169A7-5320-40BF-BA90-BDCB47D9862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79E4E3-6563-49D9-BAC1-FCC85AAA403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4183A3B-F91A-48F5-878C-2B0FD292964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F9E016E8-C9F1-4D8D-9F1F-EE56AB0C1C6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CFD8F86-25B0-49C0-B386-05772600A12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906307C3-3B01-4F90-A862-8E45A9CA611B}"/>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B0493408-9AD4-4896-B68E-065265D386F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354523-707B-42C1-8E0A-F2A3A829010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8A6135-ACC9-4C74-AAA1-C08BB7EF16C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B19F074-5E4E-4365-8F94-9CD0B86F598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9CD52A52-1A05-4405-970B-7572888F63F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E6882F08-4402-8D16-FD67-A8ADB30833A2}"/>
              </a:ext>
            </a:extLst>
          </p:cNvPr>
          <p:cNvSpPr txBox="1"/>
          <p:nvPr/>
        </p:nvSpPr>
        <p:spPr>
          <a:xfrm>
            <a:off x="117505" y="6380506"/>
            <a:ext cx="6097424" cy="307777"/>
          </a:xfrm>
          <a:prstGeom prst="rect">
            <a:avLst/>
          </a:prstGeom>
          <a:noFill/>
        </p:spPr>
        <p:txBody>
          <a:bodyPr wrap="square">
            <a:spAutoFit/>
          </a:bodyPr>
          <a:lstStyle/>
          <a:p>
            <a:pPr algn="l"/>
            <a:r>
              <a:rPr lang="en-US" sz="1400" dirty="0">
                <a:solidFill>
                  <a:schemeClr val="bg1"/>
                </a:solidFill>
              </a:rPr>
              <a:t>Presentation by ©http://fashionsbylynda.com/blog/</a:t>
            </a:r>
          </a:p>
        </p:txBody>
      </p:sp>
    </p:spTree>
    <p:extLst>
      <p:ext uri="{BB962C8B-B14F-4D97-AF65-F5344CB8AC3E}">
        <p14:creationId xmlns:p14="http://schemas.microsoft.com/office/powerpoint/2010/main" val="128365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0D1274-7E29-024E-6F11-A17F8F3FC466}"/>
              </a:ext>
            </a:extLst>
          </p:cNvPr>
          <p:cNvSpPr txBox="1"/>
          <p:nvPr/>
        </p:nvSpPr>
        <p:spPr>
          <a:xfrm>
            <a:off x="82401" y="114221"/>
            <a:ext cx="4489599" cy="2677656"/>
          </a:xfrm>
          <a:prstGeom prst="rect">
            <a:avLst/>
          </a:prstGeom>
          <a:noFill/>
          <a:ln>
            <a:solidFill>
              <a:schemeClr val="tx1"/>
            </a:solidFill>
          </a:ln>
        </p:spPr>
        <p:txBody>
          <a:bodyPr wrap="square">
            <a:spAutoFit/>
          </a:bodyPr>
          <a:lstStyle/>
          <a:p>
            <a:pPr fontAlgn="base"/>
            <a:r>
              <a:rPr lang="en-US" sz="1200" b="1" i="0" dirty="0">
                <a:effectLst/>
              </a:rPr>
              <a:t>What is the Book of Commandments?</a:t>
            </a:r>
          </a:p>
          <a:p>
            <a:pPr algn="l" fontAlgn="base"/>
            <a:r>
              <a:rPr lang="en-US" sz="1200" b="0" i="0" dirty="0">
                <a:solidFill>
                  <a:srgbClr val="53575B"/>
                </a:solidFill>
                <a:effectLst/>
              </a:rPr>
              <a:t>In the first few years of the Church, some members could only access the Lord’s revelations to the Prophet Joseph Smith through handwritten copies on loose sheets that circulated among the Saints. In a revelation Joseph received at a conference in 1831, the Lord approved compiling the revelations and before printing revealed a preface for the forthcoming book. It would contain versions of a little under half of the revelations currently in the Doctrine and Covenants. Printing began in 1832 at a printshop in Independence, Missouri, but a mob stopped the effort. These and other revelations were successfully printed in 1835 as the </a:t>
            </a:r>
            <a:r>
              <a:rPr lang="en-US" sz="1200" b="0" i="1" dirty="0">
                <a:solidFill>
                  <a:srgbClr val="53575B"/>
                </a:solidFill>
                <a:effectLst/>
              </a:rPr>
              <a:t>Doctrine and Covenants of the Church of the Latter Day Saints</a:t>
            </a:r>
            <a:r>
              <a:rPr lang="en-US" sz="1200" b="0" i="0" dirty="0">
                <a:solidFill>
                  <a:srgbClr val="53575B"/>
                </a:solidFill>
                <a:effectLst/>
              </a:rPr>
              <a:t>. For more information, see </a:t>
            </a:r>
            <a:r>
              <a:rPr lang="en-US" sz="1200" b="0" i="1" dirty="0">
                <a:solidFill>
                  <a:srgbClr val="53575B"/>
                </a:solidFill>
                <a:effectLst/>
              </a:rPr>
              <a:t>Saints: The Story of the Church of Jesus Christ in the Latter Days</a:t>
            </a:r>
            <a:r>
              <a:rPr lang="en-US" sz="1200" b="0" i="0" dirty="0">
                <a:solidFill>
                  <a:srgbClr val="53575B"/>
                </a:solidFill>
                <a:effectLst/>
              </a:rPr>
              <a:t>, vol. 1, </a:t>
            </a:r>
            <a:r>
              <a:rPr lang="en-US" sz="1200" b="0" i="1" dirty="0">
                <a:solidFill>
                  <a:srgbClr val="53575B"/>
                </a:solidFill>
                <a:effectLst/>
              </a:rPr>
              <a:t>The Standard of Truth, 1815–1846</a:t>
            </a:r>
            <a:r>
              <a:rPr lang="en-US" sz="1200" b="0" i="0" dirty="0">
                <a:solidFill>
                  <a:srgbClr val="53575B"/>
                </a:solidFill>
                <a:effectLst/>
              </a:rPr>
              <a:t> (2018), </a:t>
            </a:r>
            <a:r>
              <a:rPr lang="en-US" sz="1200" b="0" i="0" u="none" strike="noStrike" dirty="0">
                <a:solidFill>
                  <a:srgbClr val="53575B"/>
                </a:solidFill>
                <a:effectLst/>
              </a:rPr>
              <a:t>141–43</a:t>
            </a:r>
            <a:r>
              <a:rPr lang="en-US" sz="1200" b="0" i="0" dirty="0">
                <a:solidFill>
                  <a:srgbClr val="53575B"/>
                </a:solidFill>
                <a:effectLst/>
              </a:rPr>
              <a:t>.</a:t>
            </a:r>
          </a:p>
        </p:txBody>
      </p:sp>
      <p:sp>
        <p:nvSpPr>
          <p:cNvPr id="6" name="TextBox 5">
            <a:extLst>
              <a:ext uri="{FF2B5EF4-FFF2-40B4-BE49-F238E27FC236}">
                <a16:creationId xmlns:a16="http://schemas.microsoft.com/office/drawing/2014/main" id="{628276CC-4A81-71DD-3205-D6A093A0B974}"/>
              </a:ext>
            </a:extLst>
          </p:cNvPr>
          <p:cNvSpPr txBox="1"/>
          <p:nvPr/>
        </p:nvSpPr>
        <p:spPr>
          <a:xfrm>
            <a:off x="82401" y="2791877"/>
            <a:ext cx="4489598" cy="3231654"/>
          </a:xfrm>
          <a:prstGeom prst="rect">
            <a:avLst/>
          </a:prstGeom>
          <a:noFill/>
          <a:ln>
            <a:solidFill>
              <a:schemeClr val="tx1"/>
            </a:solidFill>
          </a:ln>
        </p:spPr>
        <p:txBody>
          <a:bodyPr wrap="square">
            <a:spAutoFit/>
          </a:bodyPr>
          <a:lstStyle/>
          <a:p>
            <a:pPr algn="l" fontAlgn="base"/>
            <a:r>
              <a:rPr lang="en-US" sz="1200" b="1" i="0" dirty="0">
                <a:solidFill>
                  <a:srgbClr val="53575B"/>
                </a:solidFill>
                <a:effectLst/>
              </a:rPr>
              <a:t>Why do prophets and apostles sometimes share unpopular messages?</a:t>
            </a:r>
          </a:p>
          <a:p>
            <a:pPr algn="l" fontAlgn="base"/>
            <a:r>
              <a:rPr lang="en-US" sz="1200" b="1" i="0" dirty="0">
                <a:solidFill>
                  <a:srgbClr val="212225"/>
                </a:solidFill>
                <a:effectLst/>
              </a:rPr>
              <a:t> </a:t>
            </a:r>
            <a:r>
              <a:rPr lang="en-US" sz="1200" b="0" i="0" dirty="0">
                <a:solidFill>
                  <a:srgbClr val="212225"/>
                </a:solidFill>
                <a:effectLst/>
              </a:rPr>
              <a:t>Sometimes we as leaders of the Church are criticized for holding firm to the laws of God, defending the Savior’s doctrine, and resisting the social pressures of our day. But our commission as ordained apostles is “to go into all the world to preach [His] gospel unto every creature” [</a:t>
            </a:r>
            <a:r>
              <a:rPr lang="en-US" sz="1200" b="0" i="0" u="none" strike="noStrike" dirty="0">
                <a:solidFill>
                  <a:srgbClr val="212225"/>
                </a:solidFill>
                <a:effectLst/>
              </a:rPr>
              <a:t>Doctrine and Covenants 18:28</a:t>
            </a:r>
            <a:r>
              <a:rPr lang="en-US" sz="1200" b="0" i="0" dirty="0">
                <a:solidFill>
                  <a:srgbClr val="212225"/>
                </a:solidFill>
                <a:effectLst/>
              </a:rPr>
              <a:t>]. That means we are commanded to teach truth.</a:t>
            </a:r>
          </a:p>
          <a:p>
            <a:pPr algn="l" fontAlgn="base"/>
            <a:r>
              <a:rPr lang="en-US" sz="1200" b="0" i="0" dirty="0">
                <a:solidFill>
                  <a:srgbClr val="212225"/>
                </a:solidFill>
                <a:effectLst/>
              </a:rPr>
              <a:t>In doing so, sometimes we are accused of being uncaring as we teach the Father’s requirements for exaltation in the celestial kingdom. But wouldn’t it be far more uncaring for us </a:t>
            </a:r>
            <a:r>
              <a:rPr lang="en-US" sz="1200" b="0" i="1" dirty="0">
                <a:solidFill>
                  <a:srgbClr val="212225"/>
                </a:solidFill>
                <a:effectLst/>
              </a:rPr>
              <a:t>not</a:t>
            </a:r>
            <a:r>
              <a:rPr lang="en-US" sz="1200" b="0" i="0" dirty="0">
                <a:solidFill>
                  <a:srgbClr val="212225"/>
                </a:solidFill>
                <a:effectLst/>
              </a:rPr>
              <a:t> to tell the truth—</a:t>
            </a:r>
            <a:r>
              <a:rPr lang="en-US" sz="1200" b="0" i="1" dirty="0">
                <a:solidFill>
                  <a:srgbClr val="212225"/>
                </a:solidFill>
                <a:effectLst/>
              </a:rPr>
              <a:t>not</a:t>
            </a:r>
            <a:r>
              <a:rPr lang="en-US" sz="1200" b="0" i="0" dirty="0">
                <a:solidFill>
                  <a:srgbClr val="212225"/>
                </a:solidFill>
                <a:effectLst/>
              </a:rPr>
              <a:t> to teach what God has revealed?</a:t>
            </a:r>
          </a:p>
          <a:p>
            <a:pPr algn="l" fontAlgn="base"/>
            <a:r>
              <a:rPr lang="en-US" sz="1200" b="0" i="0" dirty="0">
                <a:solidFill>
                  <a:srgbClr val="212225"/>
                </a:solidFill>
                <a:effectLst/>
              </a:rPr>
              <a:t>It is precisely because we do care deeply about all of God’s children that we proclaim His truth. We may not always tell people what they want to hear. Prophets are rarely popular. But we will </a:t>
            </a:r>
            <a:r>
              <a:rPr lang="en-US" sz="1200" b="0" i="1" dirty="0">
                <a:solidFill>
                  <a:srgbClr val="212225"/>
                </a:solidFill>
                <a:effectLst/>
              </a:rPr>
              <a:t>always</a:t>
            </a:r>
            <a:r>
              <a:rPr lang="en-US" sz="1200" b="0" i="0" dirty="0">
                <a:solidFill>
                  <a:srgbClr val="212225"/>
                </a:solidFill>
                <a:effectLst/>
              </a:rPr>
              <a:t> teach the truth! (Russell M. Nelson, “</a:t>
            </a:r>
            <a:r>
              <a:rPr lang="en-US" sz="1200" b="0" i="0" u="none" strike="noStrike" dirty="0">
                <a:solidFill>
                  <a:srgbClr val="212225"/>
                </a:solidFill>
                <a:effectLst/>
              </a:rPr>
              <a:t>The Love and Laws of God</a:t>
            </a:r>
            <a:r>
              <a:rPr lang="en-US" sz="1200" b="0" i="0" dirty="0">
                <a:solidFill>
                  <a:srgbClr val="212225"/>
                </a:solidFill>
                <a:effectLst/>
              </a:rPr>
              <a:t>” [Brigham Young University devotional, Sept. 17, 2019], 3, speeches.byu.edu)</a:t>
            </a:r>
          </a:p>
        </p:txBody>
      </p:sp>
      <p:sp>
        <p:nvSpPr>
          <p:cNvPr id="8" name="TextBox 7">
            <a:extLst>
              <a:ext uri="{FF2B5EF4-FFF2-40B4-BE49-F238E27FC236}">
                <a16:creationId xmlns:a16="http://schemas.microsoft.com/office/drawing/2014/main" id="{DA0C3850-5361-8FC7-982C-B575DF80C853}"/>
              </a:ext>
            </a:extLst>
          </p:cNvPr>
          <p:cNvSpPr txBox="1"/>
          <p:nvPr/>
        </p:nvSpPr>
        <p:spPr>
          <a:xfrm>
            <a:off x="4571999" y="114221"/>
            <a:ext cx="6097772" cy="4339650"/>
          </a:xfrm>
          <a:prstGeom prst="rect">
            <a:avLst/>
          </a:prstGeom>
          <a:noFill/>
          <a:ln>
            <a:solidFill>
              <a:schemeClr val="tx1"/>
            </a:solidFill>
          </a:ln>
        </p:spPr>
        <p:txBody>
          <a:bodyPr wrap="square">
            <a:spAutoFit/>
          </a:bodyPr>
          <a:lstStyle/>
          <a:p>
            <a:r>
              <a:rPr lang="en-US" sz="1200" b="1" i="0" dirty="0">
                <a:solidFill>
                  <a:srgbClr val="212225"/>
                </a:solidFill>
                <a:effectLst/>
              </a:rPr>
              <a:t>True and Living Church:</a:t>
            </a:r>
          </a:p>
          <a:p>
            <a:r>
              <a:rPr lang="en-US" sz="1200" b="0" i="0" dirty="0">
                <a:solidFill>
                  <a:srgbClr val="212225"/>
                </a:solidFill>
                <a:effectLst/>
              </a:rPr>
              <a:t>The Lord has declared that The Church of Jesus Christ of Latter-day Saints is “the only true and living church upon the face of the whole earth” (</a:t>
            </a:r>
            <a:r>
              <a:rPr lang="en-US" sz="1200" b="0" i="0" u="none" strike="noStrike" dirty="0">
                <a:effectLst/>
              </a:rPr>
              <a:t>D&amp;C 1:30</a:t>
            </a:r>
            <a:r>
              <a:rPr lang="en-US" sz="1200" b="0" i="0" dirty="0">
                <a:solidFill>
                  <a:srgbClr val="212225"/>
                </a:solidFill>
                <a:effectLst/>
              </a:rPr>
              <a:t>). This restored Church is true because it is the Savior’s Church; He is “the way, the truth, and the life” (</a:t>
            </a:r>
            <a:r>
              <a:rPr lang="en-US" sz="1200" b="0" i="0" u="none" strike="noStrike" dirty="0">
                <a:effectLst/>
              </a:rPr>
              <a:t>John 14:6</a:t>
            </a:r>
            <a:r>
              <a:rPr lang="en-US" sz="1200" b="0" i="0" dirty="0">
                <a:solidFill>
                  <a:srgbClr val="212225"/>
                </a:solidFill>
                <a:effectLst/>
              </a:rPr>
              <a:t>). And it is a living church because of the workings and gifts of the Holy Ghost. (David A. Bednar, “</a:t>
            </a:r>
            <a:r>
              <a:rPr lang="en-US" sz="1200" b="0" i="0" u="none" strike="noStrike" dirty="0">
                <a:effectLst/>
              </a:rPr>
              <a:t>Receive the Holy Ghost</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or </a:t>
            </a:r>
            <a:r>
              <a:rPr lang="en-US" sz="1200" b="0" i="1" dirty="0">
                <a:solidFill>
                  <a:srgbClr val="212225"/>
                </a:solidFill>
                <a:effectLst/>
              </a:rPr>
              <a:t>Liahona</a:t>
            </a:r>
            <a:r>
              <a:rPr lang="en-US" sz="1200" b="0" i="0" dirty="0">
                <a:solidFill>
                  <a:srgbClr val="212225"/>
                </a:solidFill>
                <a:effectLst/>
              </a:rPr>
              <a:t>, Nov. 2010, 97)</a:t>
            </a:r>
          </a:p>
          <a:p>
            <a:endParaRPr lang="en-US" sz="1200" dirty="0">
              <a:solidFill>
                <a:srgbClr val="212225"/>
              </a:solidFill>
            </a:endParaRPr>
          </a:p>
          <a:p>
            <a:pPr algn="l" fontAlgn="base"/>
            <a:r>
              <a:rPr lang="en-US" sz="1200" b="1" i="0" dirty="0">
                <a:solidFill>
                  <a:srgbClr val="212225"/>
                </a:solidFill>
                <a:effectLst/>
              </a:rPr>
              <a:t>Three features</a:t>
            </a:r>
            <a:r>
              <a:rPr lang="en-US" sz="1200" b="0" i="0" dirty="0">
                <a:solidFill>
                  <a:srgbClr val="212225"/>
                </a:solidFill>
                <a:effectLst/>
              </a:rPr>
              <a:t>—(1) fulness of doctrine, (2) power of the priesthood, and (3) testimony of Jesus Christ—explain why God has declared … that this is the only true and living Church upon the face of the whole earth. …</a:t>
            </a:r>
          </a:p>
          <a:p>
            <a:pPr algn="l" fontAlgn="base"/>
            <a:r>
              <a:rPr lang="en-US" sz="1200" b="0" i="0" dirty="0">
                <a:solidFill>
                  <a:srgbClr val="212225"/>
                </a:solidFill>
                <a:effectLst/>
              </a:rPr>
              <a:t>The restored gospel of Jesus Christ is comprehensive, universal, merciful, and true. …</a:t>
            </a:r>
          </a:p>
          <a:p>
            <a:pPr algn="l" fontAlgn="base"/>
            <a:r>
              <a:rPr lang="en-US" sz="1200" b="0" i="0" dirty="0">
                <a:solidFill>
                  <a:srgbClr val="212225"/>
                </a:solidFill>
                <a:effectLst/>
              </a:rPr>
              <a:t>Having the power of the priesthood, the leaders and duly authorized members of The Church of Jesus Christ of Latter-day Saints are empowered to perform the required priesthood ordinances, such as baptism, the gift of the Holy Ghost, and the administration of the sacrament.</a:t>
            </a:r>
          </a:p>
          <a:p>
            <a:pPr algn="l" fontAlgn="base"/>
            <a:r>
              <a:rPr lang="en-US" sz="1200" b="0" i="0" dirty="0">
                <a:solidFill>
                  <a:srgbClr val="212225"/>
                </a:solidFill>
                <a:effectLst/>
              </a:rPr>
              <a:t>The keys of the priesthood, held by our beloved prophet … and every other prophet and President of the Church, entitle him to revelation in behalf of the entire Church. This Church is “living” because we have prophets who continue to give us the word of the Lord that is needed for our time.</a:t>
            </a:r>
          </a:p>
          <a:p>
            <a:pPr algn="l" fontAlgn="base"/>
            <a:r>
              <a:rPr lang="en-US" sz="1200" b="0" i="0" dirty="0">
                <a:solidFill>
                  <a:srgbClr val="212225"/>
                </a:solidFill>
                <a:effectLst/>
              </a:rPr>
              <a:t>The third reason why we are the only true Church is that we have the revealed truth about the nature of God and our relationship to Him, and we therefore have a unique testimony of Jesus Christ. (Dallin H. Oaks, “</a:t>
            </a:r>
            <a:r>
              <a:rPr lang="en-US" sz="1200" b="0" i="0" u="none" strike="noStrike" dirty="0">
                <a:solidFill>
                  <a:srgbClr val="212225"/>
                </a:solidFill>
                <a:effectLst/>
              </a:rPr>
              <a:t>The Only True and Living Church</a:t>
            </a:r>
            <a:r>
              <a:rPr lang="en-US" sz="1200" b="0" i="0" dirty="0">
                <a:solidFill>
                  <a:srgbClr val="212225"/>
                </a:solidFill>
                <a:effectLst/>
              </a:rPr>
              <a:t>,” </a:t>
            </a:r>
            <a:r>
              <a:rPr lang="en-US" sz="1200" b="0" i="1" dirty="0">
                <a:solidFill>
                  <a:srgbClr val="212225"/>
                </a:solidFill>
                <a:effectLst/>
              </a:rPr>
              <a:t>New Era</a:t>
            </a:r>
            <a:r>
              <a:rPr lang="en-US" sz="1200" b="0" i="0" dirty="0">
                <a:solidFill>
                  <a:srgbClr val="212225"/>
                </a:solidFill>
                <a:effectLst/>
              </a:rPr>
              <a:t>, Aug. 2011, 3–5)</a:t>
            </a:r>
          </a:p>
          <a:p>
            <a:endParaRPr lang="en-US" sz="1200" dirty="0"/>
          </a:p>
        </p:txBody>
      </p:sp>
      <p:sp>
        <p:nvSpPr>
          <p:cNvPr id="10" name="TextBox 9">
            <a:extLst>
              <a:ext uri="{FF2B5EF4-FFF2-40B4-BE49-F238E27FC236}">
                <a16:creationId xmlns:a16="http://schemas.microsoft.com/office/drawing/2014/main" id="{A0926642-A221-F634-7F77-AD4F41200EF8}"/>
              </a:ext>
            </a:extLst>
          </p:cNvPr>
          <p:cNvSpPr txBox="1"/>
          <p:nvPr/>
        </p:nvSpPr>
        <p:spPr>
          <a:xfrm>
            <a:off x="4571999" y="4453871"/>
            <a:ext cx="6097772" cy="1384995"/>
          </a:xfrm>
          <a:prstGeom prst="rect">
            <a:avLst/>
          </a:prstGeom>
          <a:noFill/>
          <a:ln>
            <a:solidFill>
              <a:schemeClr val="tx1"/>
            </a:solidFill>
          </a:ln>
        </p:spPr>
        <p:txBody>
          <a:bodyPr wrap="square">
            <a:spAutoFit/>
          </a:bodyPr>
          <a:lstStyle/>
          <a:p>
            <a:r>
              <a:rPr lang="en-US" sz="1200" b="1" i="0" dirty="0">
                <a:solidFill>
                  <a:srgbClr val="212225"/>
                </a:solidFill>
                <a:effectLst/>
              </a:rPr>
              <a:t>Why should I listen to the Prophet as if they speak for the Lord?</a:t>
            </a:r>
          </a:p>
          <a:p>
            <a:r>
              <a:rPr lang="en-US" sz="1200" b="0" i="0" dirty="0">
                <a:solidFill>
                  <a:srgbClr val="212225"/>
                </a:solidFill>
                <a:effectLst/>
              </a:rPr>
              <a:t>It is no small thing, my brothers and sisters, to have a prophet of God in our midst. Great and wonderful are the blessings that come into our lives as we listen to the word of the Lord given to us through him. … When we hear the counsel of the Lord expressed through the words of the President of the Church, our response should be positive and prompt. History has shown that there is safety, peace, prosperity, and happiness in responding to prophetic counsel. (M. Russell Ballard, “</a:t>
            </a:r>
            <a:r>
              <a:rPr lang="en-US" sz="1200" b="0" i="0" u="none" strike="noStrike" dirty="0">
                <a:effectLst/>
              </a:rPr>
              <a:t>His Word Ye Shall Receive</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May 2001, 65)</a:t>
            </a:r>
            <a:endParaRPr lang="en-US" sz="1200" dirty="0"/>
          </a:p>
        </p:txBody>
      </p:sp>
    </p:spTree>
    <p:extLst>
      <p:ext uri="{BB962C8B-B14F-4D97-AF65-F5344CB8AC3E}">
        <p14:creationId xmlns:p14="http://schemas.microsoft.com/office/powerpoint/2010/main" val="19162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2133600" cy="6924973"/>
          </a:xfrm>
          <a:prstGeom prst="rect">
            <a:avLst/>
          </a:prstGeom>
        </p:spPr>
        <p:txBody>
          <a:bodyPr wrap="square">
            <a:spAutoFit/>
          </a:bodyPr>
          <a:lstStyle/>
          <a:p>
            <a:r>
              <a:rPr lang="en-US" dirty="0" err="1"/>
              <a:t>Idumea</a:t>
            </a:r>
            <a:r>
              <a:rPr lang="en-US" dirty="0"/>
              <a:t> </a:t>
            </a:r>
          </a:p>
          <a:p>
            <a:r>
              <a:rPr lang="en-US" dirty="0"/>
              <a:t>Sacred Harp Music</a:t>
            </a:r>
          </a:p>
          <a:p>
            <a:r>
              <a:rPr lang="en-US" dirty="0"/>
              <a:t>Charles Wesley 1763</a:t>
            </a:r>
          </a:p>
          <a:p>
            <a:r>
              <a:rPr lang="en-US" dirty="0"/>
              <a:t>Ananias Davisson 1816</a:t>
            </a:r>
          </a:p>
          <a:p>
            <a:r>
              <a:rPr lang="en-US" sz="1200" dirty="0"/>
              <a:t>And am I born to die?</a:t>
            </a:r>
          </a:p>
          <a:p>
            <a:r>
              <a:rPr lang="en-US" sz="1200" dirty="0"/>
              <a:t>To lay this body down!</a:t>
            </a:r>
          </a:p>
          <a:p>
            <a:r>
              <a:rPr lang="en-US" sz="1200" dirty="0"/>
              <a:t>And must my trembling spirit fly</a:t>
            </a:r>
          </a:p>
          <a:p>
            <a:r>
              <a:rPr lang="en-US" sz="1200" dirty="0"/>
              <a:t>Into a world unknown?</a:t>
            </a:r>
          </a:p>
          <a:p>
            <a:br>
              <a:rPr lang="en-US" sz="1200" dirty="0"/>
            </a:br>
            <a:endParaRPr lang="en-US" sz="1200" dirty="0"/>
          </a:p>
          <a:p>
            <a:r>
              <a:rPr lang="en-US" sz="1200" dirty="0"/>
              <a:t>A land of deepest shade,</a:t>
            </a:r>
          </a:p>
          <a:p>
            <a:r>
              <a:rPr lang="en-US" sz="1200" dirty="0" err="1"/>
              <a:t>Unpierced</a:t>
            </a:r>
            <a:r>
              <a:rPr lang="en-US" sz="1200" dirty="0"/>
              <a:t> by human thought;</a:t>
            </a:r>
          </a:p>
          <a:p>
            <a:r>
              <a:rPr lang="en-US" sz="1200" dirty="0"/>
              <a:t>The dreary regions of the dead,</a:t>
            </a:r>
          </a:p>
          <a:p>
            <a:r>
              <a:rPr lang="en-US" sz="1200" dirty="0"/>
              <a:t>Where all things are forgot!</a:t>
            </a:r>
          </a:p>
          <a:p>
            <a:br>
              <a:rPr lang="en-US" sz="1200" dirty="0"/>
            </a:br>
            <a:endParaRPr lang="en-US" sz="1200" dirty="0"/>
          </a:p>
          <a:p>
            <a:r>
              <a:rPr lang="en-US" sz="1200" dirty="0"/>
              <a:t>Soon as from earth I go,</a:t>
            </a:r>
          </a:p>
          <a:p>
            <a:r>
              <a:rPr lang="en-US" sz="1200" dirty="0"/>
              <a:t>What will become of me?</a:t>
            </a:r>
          </a:p>
          <a:p>
            <a:r>
              <a:rPr lang="en-US" sz="1200" dirty="0"/>
              <a:t>Eternal happiness or woe</a:t>
            </a:r>
          </a:p>
          <a:p>
            <a:r>
              <a:rPr lang="en-US" sz="1200" dirty="0"/>
              <a:t>Must then my portion be!</a:t>
            </a:r>
          </a:p>
          <a:p>
            <a:br>
              <a:rPr lang="en-US" sz="1200" dirty="0"/>
            </a:br>
            <a:endParaRPr lang="en-US" sz="1200" dirty="0"/>
          </a:p>
          <a:p>
            <a:r>
              <a:rPr lang="en-US" sz="1200" dirty="0"/>
              <a:t>Waked by the trumpet sound,</a:t>
            </a:r>
          </a:p>
          <a:p>
            <a:r>
              <a:rPr lang="en-US" sz="1200" dirty="0"/>
              <a:t>I from my grave shall rise;</a:t>
            </a:r>
          </a:p>
          <a:p>
            <a:r>
              <a:rPr lang="en-US" sz="1200" dirty="0"/>
              <a:t>And see the Judge with glory crowned,</a:t>
            </a:r>
          </a:p>
          <a:p>
            <a:r>
              <a:rPr lang="en-US" sz="1200" dirty="0"/>
              <a:t>And see the flaming skies!</a:t>
            </a:r>
          </a:p>
          <a:p>
            <a:r>
              <a:rPr lang="en-US" sz="1200" dirty="0" err="1"/>
              <a:t>Ecc</a:t>
            </a:r>
            <a:r>
              <a:rPr lang="en-US" sz="1200" dirty="0"/>
              <a:t>. 3:2</a:t>
            </a:r>
          </a:p>
          <a:p>
            <a:r>
              <a:rPr lang="en-US" sz="1200" dirty="0"/>
              <a:t>http://www.sacredharpbremen.org/lieder/026-bis-099/047b-idumea </a:t>
            </a:r>
            <a:br>
              <a:rPr lang="en-US" dirty="0"/>
            </a:br>
            <a:endParaRPr lang="en-US" dirty="0"/>
          </a:p>
        </p:txBody>
      </p:sp>
      <p:sp>
        <p:nvSpPr>
          <p:cNvPr id="4" name="TextBox 3"/>
          <p:cNvSpPr txBox="1"/>
          <p:nvPr/>
        </p:nvSpPr>
        <p:spPr>
          <a:xfrm>
            <a:off x="4191000" y="152400"/>
            <a:ext cx="3505200" cy="2862322"/>
          </a:xfrm>
          <a:prstGeom prst="rect">
            <a:avLst/>
          </a:prstGeom>
          <a:noFill/>
        </p:spPr>
        <p:txBody>
          <a:bodyPr wrap="square" rtlCol="0">
            <a:spAutoFit/>
          </a:bodyPr>
          <a:lstStyle/>
          <a:p>
            <a:r>
              <a:rPr lang="en-US" sz="1200" b="1" dirty="0"/>
              <a:t>Idolatry</a:t>
            </a:r>
          </a:p>
          <a:p>
            <a:r>
              <a:rPr lang="en-US" sz="1200" dirty="0"/>
              <a:t>“Sadly, however, we find that to be shown the way is not necessarily to walk in it, and many have not been able to continue in faith. These have submitted themselves in one degree or another to the </a:t>
            </a:r>
            <a:r>
              <a:rPr lang="en-US" sz="1200" dirty="0" err="1"/>
              <a:t>enticings</a:t>
            </a:r>
            <a:r>
              <a:rPr lang="en-US" sz="1200" dirty="0"/>
              <a:t> of Satan and his servants and joined with those of “the world” in lives of ever-deepening idolatry…</a:t>
            </a:r>
          </a:p>
          <a:p>
            <a:endParaRPr lang="en-US" sz="1200" dirty="0"/>
          </a:p>
          <a:p>
            <a:r>
              <a:rPr lang="en-US" sz="1200" dirty="0"/>
              <a:t>…Whatever thing a man sets his heart and his trust in most is his god; and if his god doesn’t also happen to be the true and living God of Israel, that man is laboring in idolatry.</a:t>
            </a:r>
          </a:p>
          <a:p>
            <a:r>
              <a:rPr lang="en-US" sz="1200" dirty="0"/>
              <a:t>June 1976 Ensign “The False Gods We Worship”</a:t>
            </a:r>
          </a:p>
          <a:p>
            <a:endParaRPr lang="en-US" sz="1200" dirty="0"/>
          </a:p>
          <a:p>
            <a:endParaRPr lang="en-US" sz="1200" dirty="0"/>
          </a:p>
        </p:txBody>
      </p:sp>
      <p:grpSp>
        <p:nvGrpSpPr>
          <p:cNvPr id="13" name="Group 12"/>
          <p:cNvGrpSpPr/>
          <p:nvPr/>
        </p:nvGrpSpPr>
        <p:grpSpPr>
          <a:xfrm>
            <a:off x="4114801" y="3801035"/>
            <a:ext cx="6553199" cy="3123188"/>
            <a:chOff x="2438399" y="2514600"/>
            <a:chExt cx="6553199" cy="3123188"/>
          </a:xfrm>
        </p:grpSpPr>
        <p:grpSp>
          <p:nvGrpSpPr>
            <p:cNvPr id="9" name="Group 8"/>
            <p:cNvGrpSpPr/>
            <p:nvPr/>
          </p:nvGrpSpPr>
          <p:grpSpPr>
            <a:xfrm>
              <a:off x="2667000" y="3200400"/>
              <a:ext cx="2971800" cy="2334399"/>
              <a:chOff x="3124200" y="2743200"/>
              <a:chExt cx="2971800" cy="2334399"/>
            </a:xfrm>
          </p:grpSpPr>
          <p:pic>
            <p:nvPicPr>
              <p:cNvPr id="2050" name="Picture 2" descr="http://upload.wikimedia.org/wikipedia/commons/thumb/b/bf/R%C3%A9volution_de_1830_-_Combat_de_la_rue_de_Rohan_-_29.07.1830.jpg/300px-R%C3%A9volution_de_1830_-_Combat_de_la_rue_de_Rohan_-_29.07.1830.jpg"/>
              <p:cNvPicPr>
                <a:picLocks noChangeAspect="1" noChangeArrowheads="1"/>
              </p:cNvPicPr>
              <p:nvPr/>
            </p:nvPicPr>
            <p:blipFill>
              <a:blip r:embed="rId2" cstate="print"/>
              <a:srcRect/>
              <a:stretch>
                <a:fillRect/>
              </a:stretch>
            </p:blipFill>
            <p:spPr bwMode="auto">
              <a:xfrm>
                <a:off x="3124200" y="2743200"/>
                <a:ext cx="2857500" cy="2057401"/>
              </a:xfrm>
              <a:prstGeom prst="rect">
                <a:avLst/>
              </a:prstGeom>
              <a:noFill/>
            </p:spPr>
          </p:pic>
          <p:sp>
            <p:nvSpPr>
              <p:cNvPr id="8" name="TextBox 7"/>
              <p:cNvSpPr txBox="1"/>
              <p:nvPr/>
            </p:nvSpPr>
            <p:spPr>
              <a:xfrm>
                <a:off x="3200400" y="4800600"/>
                <a:ext cx="2895600" cy="276999"/>
              </a:xfrm>
              <a:prstGeom prst="rect">
                <a:avLst/>
              </a:prstGeom>
              <a:noFill/>
            </p:spPr>
            <p:txBody>
              <a:bodyPr wrap="square" rtlCol="0">
                <a:spAutoFit/>
              </a:bodyPr>
              <a:lstStyle/>
              <a:p>
                <a:r>
                  <a:rPr lang="en-US" sz="1200" dirty="0"/>
                  <a:t>July Revolution in 1830 in Paris</a:t>
                </a:r>
              </a:p>
            </p:txBody>
          </p:sp>
        </p:grpSp>
        <p:sp>
          <p:nvSpPr>
            <p:cNvPr id="10" name="Rectangle 9"/>
            <p:cNvSpPr/>
            <p:nvPr/>
          </p:nvSpPr>
          <p:spPr>
            <a:xfrm>
              <a:off x="5701552" y="2590800"/>
              <a:ext cx="3048000" cy="3046988"/>
            </a:xfrm>
            <a:prstGeom prst="rect">
              <a:avLst/>
            </a:prstGeom>
          </p:spPr>
          <p:txBody>
            <a:bodyPr wrap="square">
              <a:spAutoFit/>
            </a:bodyPr>
            <a:lstStyle/>
            <a:p>
              <a:r>
                <a:rPr lang="en-US" sz="1200" dirty="0"/>
                <a:t>1784-1861</a:t>
              </a:r>
            </a:p>
            <a:p>
              <a:r>
                <a:rPr lang="en-US" sz="1200" dirty="0"/>
                <a:t>In the late eighteenth and early nineteenth century, various factors contributed to an epidemic of alcoholism that went hand-in-hand with spousal abuse, family neglect, and chronic unemployment. Americans used to drinking lightly alcoholic beverages like cider "from the crack of dawn to the crack of dawn" began ingesting far more alcohol as they drank more of strong, cheap beverages like rum (in the colonial period) and whiskey (in the post-Revolutionary period).</a:t>
              </a:r>
              <a:r>
                <a:rPr lang="en-US" sz="1200" baseline="30000" dirty="0"/>
                <a:t> </a:t>
              </a:r>
              <a:r>
                <a:rPr lang="en-US" sz="1200" dirty="0"/>
                <a:t>Popular pressure for cheap and plentiful alcohol led to relaxed ordinances on alcohol sales.</a:t>
              </a:r>
            </a:p>
            <a:p>
              <a:r>
                <a:rPr lang="en-US" sz="1200" dirty="0"/>
                <a:t>http://en.wikipedia.org/wiki/Temperance_movement_in_the_United_States</a:t>
              </a:r>
            </a:p>
          </p:txBody>
        </p:sp>
        <p:sp>
          <p:nvSpPr>
            <p:cNvPr id="11" name="TextBox 10"/>
            <p:cNvSpPr txBox="1"/>
            <p:nvPr/>
          </p:nvSpPr>
          <p:spPr>
            <a:xfrm>
              <a:off x="2743200" y="2667000"/>
              <a:ext cx="2895600" cy="523220"/>
            </a:xfrm>
            <a:prstGeom prst="rect">
              <a:avLst/>
            </a:prstGeom>
            <a:noFill/>
          </p:spPr>
          <p:txBody>
            <a:bodyPr wrap="square" rtlCol="0">
              <a:spAutoFit/>
            </a:bodyPr>
            <a:lstStyle/>
            <a:p>
              <a:r>
                <a:rPr lang="en-US" sz="1400" b="1" dirty="0"/>
                <a:t>The Condition of Paris and United States in 1830’s</a:t>
              </a:r>
            </a:p>
          </p:txBody>
        </p:sp>
        <p:sp>
          <p:nvSpPr>
            <p:cNvPr id="12" name="Rectangle 11"/>
            <p:cNvSpPr/>
            <p:nvPr/>
          </p:nvSpPr>
          <p:spPr>
            <a:xfrm>
              <a:off x="2438399" y="2514600"/>
              <a:ext cx="6553199"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696200" y="0"/>
            <a:ext cx="2971800" cy="3647152"/>
          </a:xfrm>
          <a:prstGeom prst="rect">
            <a:avLst/>
          </a:prstGeom>
        </p:spPr>
        <p:txBody>
          <a:bodyPr wrap="square">
            <a:spAutoFit/>
          </a:bodyPr>
          <a:lstStyle/>
          <a:p>
            <a:pPr fontAlgn="base"/>
            <a:r>
              <a:rPr lang="en-US" sz="1100" b="1" dirty="0"/>
              <a:t>Doctrine and Covenants 1:14. </a:t>
            </a:r>
          </a:p>
          <a:p>
            <a:pPr fontAlgn="base"/>
            <a:endParaRPr lang="en-US" sz="1100" b="1" dirty="0"/>
          </a:p>
          <a:p>
            <a:pPr fontAlgn="base"/>
            <a:r>
              <a:rPr lang="en-US" sz="1100" b="1" dirty="0"/>
              <a:t>“Give heed to the words of the prophets”</a:t>
            </a:r>
          </a:p>
          <a:p>
            <a:pPr fontAlgn="base"/>
            <a:endParaRPr lang="en-US" sz="1100" b="1" dirty="0"/>
          </a:p>
          <a:p>
            <a:pPr fontAlgn="base"/>
            <a:r>
              <a:rPr lang="en-US" sz="1100" dirty="0"/>
              <a:t>Elder M. Russell Ballard taught:</a:t>
            </a:r>
          </a:p>
          <a:p>
            <a:pPr fontAlgn="base"/>
            <a:r>
              <a:rPr lang="en-US" sz="1100" dirty="0"/>
              <a:t>“It is no small thing, my brothers and sisters, to have a prophet of God in our midst. Great and wonderful are the blessings that come into our lives as we listen to the word of the Lord given to us through him. At the same time, knowing that [the President of the Church] is God’s prophet also endows us with responsibility. When we hear the counsel of the Lord expressed through the words of the President of the Church, our response should be positive and prompt. History has shown that there is safety, peace, prosperity, and happiness in responding to prophetic counsel as did Nephi of old: ‘I will go and do the things which the Lord hath commanded’ (1 Ne. 3:7)” (“His Word Ye Shall Receive, ”Ensign</a:t>
            </a:r>
            <a:r>
              <a:rPr lang="en-US" sz="1100" i="1" dirty="0"/>
              <a:t>,</a:t>
            </a:r>
            <a:r>
              <a:rPr lang="en-US" sz="1100" dirty="0"/>
              <a:t> May 2001, 65).</a:t>
            </a:r>
          </a:p>
        </p:txBody>
      </p:sp>
      <p:sp>
        <p:nvSpPr>
          <p:cNvPr id="22" name="Rectangle 21"/>
          <p:cNvSpPr/>
          <p:nvPr/>
        </p:nvSpPr>
        <p:spPr>
          <a:xfrm>
            <a:off x="1524000" y="0"/>
            <a:ext cx="25908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14800" y="0"/>
            <a:ext cx="35052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00" y="0"/>
            <a:ext cx="30480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114800" y="3124200"/>
            <a:ext cx="3505200" cy="369332"/>
          </a:xfrm>
          <a:prstGeom prst="rect">
            <a:avLst/>
          </a:prstGeom>
          <a:noFill/>
        </p:spPr>
        <p:txBody>
          <a:bodyPr wrap="square" rtlCol="0">
            <a:spAutoFit/>
          </a:bodyPr>
          <a:lstStyle/>
          <a:p>
            <a:pPr algn="ctr"/>
            <a:r>
              <a:rPr lang="en-US" dirty="0"/>
              <a:t>Other Interesting Topics</a:t>
            </a:r>
          </a:p>
        </p:txBody>
      </p:sp>
    </p:spTree>
    <p:extLst>
      <p:ext uri="{BB962C8B-B14F-4D97-AF65-F5344CB8AC3E}">
        <p14:creationId xmlns:p14="http://schemas.microsoft.com/office/powerpoint/2010/main" val="58382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5B8C851-94DB-4033-A205-2AD97B10F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57663" y="6336268"/>
            <a:ext cx="1447800" cy="369332"/>
          </a:xfrm>
          <a:prstGeom prst="rect">
            <a:avLst/>
          </a:prstGeom>
          <a:noFill/>
        </p:spPr>
        <p:txBody>
          <a:bodyPr wrap="square" rtlCol="0">
            <a:spAutoFit/>
          </a:bodyPr>
          <a:lstStyle/>
          <a:p>
            <a:r>
              <a:rPr lang="en-US" dirty="0">
                <a:solidFill>
                  <a:schemeClr val="bg1"/>
                </a:solidFill>
              </a:rPr>
              <a:t>D&amp;C 1:1-4</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Given in This Dispensation</a:t>
            </a:r>
          </a:p>
        </p:txBody>
      </p:sp>
      <p:sp>
        <p:nvSpPr>
          <p:cNvPr id="6" name="Rectangle 5"/>
          <p:cNvSpPr/>
          <p:nvPr/>
        </p:nvSpPr>
        <p:spPr>
          <a:xfrm>
            <a:off x="1905000" y="1143001"/>
            <a:ext cx="4572000" cy="1200329"/>
          </a:xfrm>
          <a:prstGeom prst="rect">
            <a:avLst/>
          </a:prstGeom>
        </p:spPr>
        <p:txBody>
          <a:bodyPr>
            <a:spAutoFit/>
          </a:bodyPr>
          <a:lstStyle/>
          <a:p>
            <a:r>
              <a:rPr lang="en-US" i="1" dirty="0">
                <a:solidFill>
                  <a:schemeClr val="bg1"/>
                </a:solidFill>
              </a:rPr>
              <a:t>Revelation given through Joseph Smith the Prophet, on November 1, 1831, during a special conference of elders of the Church, held at Hiram, Ohio.</a:t>
            </a:r>
            <a:endParaRPr lang="en-US" dirty="0">
              <a:solidFill>
                <a:schemeClr val="bg1"/>
              </a:solidFill>
            </a:endParaRPr>
          </a:p>
        </p:txBody>
      </p:sp>
      <p:sp>
        <p:nvSpPr>
          <p:cNvPr id="12" name="TextBox 11"/>
          <p:cNvSpPr txBox="1"/>
          <p:nvPr/>
        </p:nvSpPr>
        <p:spPr>
          <a:xfrm>
            <a:off x="6477000" y="3686414"/>
            <a:ext cx="3886200" cy="2215991"/>
          </a:xfrm>
          <a:prstGeom prst="rect">
            <a:avLst/>
          </a:prstGeom>
          <a:noFill/>
        </p:spPr>
        <p:txBody>
          <a:bodyPr wrap="square" rtlCol="0">
            <a:spAutoFit/>
          </a:bodyPr>
          <a:lstStyle/>
          <a:p>
            <a:r>
              <a:rPr lang="en-US" i="1" dirty="0">
                <a:solidFill>
                  <a:srgbClr val="FFFF00"/>
                </a:solidFill>
              </a:rPr>
              <a:t>A Voice of Warning…unto all</a:t>
            </a:r>
          </a:p>
          <a:p>
            <a:endParaRPr lang="en-US" i="1" dirty="0">
              <a:solidFill>
                <a:srgbClr val="FFFF00"/>
              </a:solidFill>
            </a:endParaRPr>
          </a:p>
          <a:p>
            <a:r>
              <a:rPr lang="en-US" dirty="0">
                <a:solidFill>
                  <a:schemeClr val="bg1"/>
                </a:solidFill>
              </a:rPr>
              <a:t>“The Doctrine and Covenants is not a book just for the Latter-day Saints; it is more that that, it belongs to all the world…it is his book if he will accept it, if he will receive it.”</a:t>
            </a:r>
          </a:p>
          <a:p>
            <a:r>
              <a:rPr lang="en-US" sz="1200" dirty="0">
                <a:solidFill>
                  <a:schemeClr val="bg1"/>
                </a:solidFill>
              </a:rPr>
              <a:t>Joseph Fielding Smith</a:t>
            </a:r>
          </a:p>
        </p:txBody>
      </p:sp>
      <p:pic>
        <p:nvPicPr>
          <p:cNvPr id="4" name="Picture 3">
            <a:extLst>
              <a:ext uri="{FF2B5EF4-FFF2-40B4-BE49-F238E27FC236}">
                <a16:creationId xmlns:a16="http://schemas.microsoft.com/office/drawing/2014/main" id="{502F3BD4-42D8-4D36-987D-C147895A4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915" y="1228130"/>
            <a:ext cx="3739272" cy="2048470"/>
          </a:xfrm>
          <a:prstGeom prst="rect">
            <a:avLst/>
          </a:prstGeom>
        </p:spPr>
      </p:pic>
      <p:pic>
        <p:nvPicPr>
          <p:cNvPr id="11" name="Picture 10">
            <a:extLst>
              <a:ext uri="{FF2B5EF4-FFF2-40B4-BE49-F238E27FC236}">
                <a16:creationId xmlns:a16="http://schemas.microsoft.com/office/drawing/2014/main" id="{70E1E8F5-E229-4ED5-A6FA-2D21D3EFC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002" y="3429000"/>
            <a:ext cx="1866900" cy="2590800"/>
          </a:xfrm>
          <a:prstGeom prst="rect">
            <a:avLst/>
          </a:prstGeom>
        </p:spPr>
      </p:pic>
    </p:spTree>
    <p:extLst>
      <p:ext uri="{BB962C8B-B14F-4D97-AF65-F5344CB8AC3E}">
        <p14:creationId xmlns:p14="http://schemas.microsoft.com/office/powerpoint/2010/main" val="2935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241DD9-07F0-4F64-B679-F516DA2F7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61366" y="6336268"/>
            <a:ext cx="1447800" cy="369332"/>
          </a:xfrm>
          <a:prstGeom prst="rect">
            <a:avLst/>
          </a:prstGeom>
          <a:noFill/>
        </p:spPr>
        <p:txBody>
          <a:bodyPr wrap="square" rtlCol="0">
            <a:spAutoFit/>
          </a:bodyPr>
          <a:lstStyle/>
          <a:p>
            <a:r>
              <a:rPr lang="en-US" dirty="0">
                <a:solidFill>
                  <a:schemeClr val="bg1"/>
                </a:solidFill>
              </a:rPr>
              <a:t>D&amp;C 1:3</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None Can Hide</a:t>
            </a:r>
          </a:p>
        </p:txBody>
      </p:sp>
      <p:sp>
        <p:nvSpPr>
          <p:cNvPr id="6" name="Rectangle 5"/>
          <p:cNvSpPr/>
          <p:nvPr/>
        </p:nvSpPr>
        <p:spPr>
          <a:xfrm>
            <a:off x="1905000" y="1524000"/>
            <a:ext cx="4572000" cy="923330"/>
          </a:xfrm>
          <a:prstGeom prst="rect">
            <a:avLst/>
          </a:prstGeom>
        </p:spPr>
        <p:txBody>
          <a:bodyPr>
            <a:spAutoFit/>
          </a:bodyPr>
          <a:lstStyle/>
          <a:p>
            <a:r>
              <a:rPr lang="en-US" dirty="0">
                <a:solidFill>
                  <a:schemeClr val="bg1"/>
                </a:solidFill>
              </a:rPr>
              <a:t>“…their iniquities shall be spoken upon the housetops, and their secret acts shall be revealed.”</a:t>
            </a:r>
          </a:p>
        </p:txBody>
      </p:sp>
      <p:sp>
        <p:nvSpPr>
          <p:cNvPr id="12" name="TextBox 11"/>
          <p:cNvSpPr txBox="1"/>
          <p:nvPr/>
        </p:nvSpPr>
        <p:spPr>
          <a:xfrm>
            <a:off x="6934200" y="2447330"/>
            <a:ext cx="3581400" cy="2477601"/>
          </a:xfrm>
          <a:prstGeom prst="rect">
            <a:avLst/>
          </a:prstGeom>
          <a:noFill/>
        </p:spPr>
        <p:txBody>
          <a:bodyPr wrap="square" rtlCol="0">
            <a:spAutoFit/>
          </a:bodyPr>
          <a:lstStyle/>
          <a:p>
            <a:r>
              <a:rPr lang="en-US" sz="2400" dirty="0">
                <a:solidFill>
                  <a:schemeClr val="bg1"/>
                </a:solidFill>
              </a:rPr>
              <a:t>For everyone who rejects the gospel—When the light comes, they (those who rebel) can no longer hide their errors, their iniquities, their secrets.</a:t>
            </a:r>
          </a:p>
          <a:p>
            <a:r>
              <a:rPr lang="en-US" sz="1100" dirty="0">
                <a:solidFill>
                  <a:schemeClr val="bg1"/>
                </a:solidFill>
              </a:rPr>
              <a:t>D&amp;C Commentary</a:t>
            </a:r>
          </a:p>
        </p:txBody>
      </p:sp>
      <p:pic>
        <p:nvPicPr>
          <p:cNvPr id="3" name="Picture 2">
            <a:extLst>
              <a:ext uri="{FF2B5EF4-FFF2-40B4-BE49-F238E27FC236}">
                <a16:creationId xmlns:a16="http://schemas.microsoft.com/office/drawing/2014/main" id="{03CBA4D6-9C1D-4657-9BDC-EDF7DF651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608" y="2797609"/>
            <a:ext cx="4760976" cy="2676144"/>
          </a:xfrm>
          <a:prstGeom prst="rect">
            <a:avLst/>
          </a:prstGeom>
        </p:spPr>
      </p:pic>
    </p:spTree>
    <p:extLst>
      <p:ext uri="{BB962C8B-B14F-4D97-AF65-F5344CB8AC3E}">
        <p14:creationId xmlns:p14="http://schemas.microsoft.com/office/powerpoint/2010/main" val="7625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27C7F6E4-B6A6-4295-865F-084173D63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96991" y="6336268"/>
            <a:ext cx="1447800" cy="369332"/>
          </a:xfrm>
          <a:prstGeom prst="rect">
            <a:avLst/>
          </a:prstGeom>
          <a:noFill/>
        </p:spPr>
        <p:txBody>
          <a:bodyPr wrap="square" rtlCol="0">
            <a:spAutoFit/>
          </a:bodyPr>
          <a:lstStyle/>
          <a:p>
            <a:r>
              <a:rPr lang="en-US" dirty="0">
                <a:solidFill>
                  <a:schemeClr val="bg1"/>
                </a:solidFill>
              </a:rPr>
              <a:t>D&amp;C 1:4-7</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Through the Prophets</a:t>
            </a:r>
          </a:p>
        </p:txBody>
      </p:sp>
      <p:grpSp>
        <p:nvGrpSpPr>
          <p:cNvPr id="13" name="Group 12"/>
          <p:cNvGrpSpPr/>
          <p:nvPr/>
        </p:nvGrpSpPr>
        <p:grpSpPr>
          <a:xfrm>
            <a:off x="1912188" y="1075730"/>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95400" y="2362200"/>
              <a:ext cx="1905000" cy="1077218"/>
            </a:xfrm>
            <a:prstGeom prst="rect">
              <a:avLst/>
            </a:prstGeom>
          </p:spPr>
          <p:txBody>
            <a:bodyPr wrap="square">
              <a:spAutoFit/>
            </a:bodyPr>
            <a:lstStyle/>
            <a:p>
              <a:pPr algn="ctr"/>
              <a:r>
                <a:rPr lang="en-US" sz="1600" b="1" i="1" dirty="0"/>
                <a:t>The Lord speaks His warnings to all people through His chosen disciples.</a:t>
              </a:r>
              <a:r>
                <a:rPr lang="en-US" sz="1600" i="1" dirty="0"/>
                <a:t> </a:t>
              </a:r>
              <a:endParaRPr lang="en-US" sz="1600" i="1" dirty="0">
                <a:solidFill>
                  <a:schemeClr val="bg1"/>
                </a:solidFill>
              </a:endParaRPr>
            </a:p>
          </p:txBody>
        </p:sp>
      </p:grpSp>
      <p:sp>
        <p:nvSpPr>
          <p:cNvPr id="34" name="Rectangle 33"/>
          <p:cNvSpPr/>
          <p:nvPr/>
        </p:nvSpPr>
        <p:spPr>
          <a:xfrm>
            <a:off x="5638800" y="1524000"/>
            <a:ext cx="4572000" cy="1569660"/>
          </a:xfrm>
          <a:prstGeom prst="rect">
            <a:avLst/>
          </a:prstGeom>
        </p:spPr>
        <p:txBody>
          <a:bodyPr>
            <a:spAutoFit/>
          </a:bodyPr>
          <a:lstStyle/>
          <a:p>
            <a:pPr algn="ctr"/>
            <a:r>
              <a:rPr lang="en-US" sz="3200" dirty="0">
                <a:solidFill>
                  <a:srgbClr val="00B0F0"/>
                </a:solidFill>
              </a:rPr>
              <a:t>Given the divine authority to preach the gospel and warn the world </a:t>
            </a:r>
          </a:p>
        </p:txBody>
      </p:sp>
      <p:sp>
        <p:nvSpPr>
          <p:cNvPr id="35" name="Rectangle 34"/>
          <p:cNvSpPr/>
          <p:nvPr/>
        </p:nvSpPr>
        <p:spPr>
          <a:xfrm>
            <a:off x="6172200" y="4800600"/>
            <a:ext cx="4191000" cy="1569660"/>
          </a:xfrm>
          <a:prstGeom prst="rect">
            <a:avLst/>
          </a:prstGeom>
        </p:spPr>
        <p:txBody>
          <a:bodyPr wrap="square">
            <a:spAutoFit/>
          </a:bodyPr>
          <a:lstStyle/>
          <a:p>
            <a:pPr algn="ctr"/>
            <a:r>
              <a:rPr lang="en-US" sz="2400" dirty="0">
                <a:solidFill>
                  <a:schemeClr val="bg1"/>
                </a:solidFill>
              </a:rPr>
              <a:t>The Preface is given by the Lord Himself—it was not written by Joseph Smith but dictated by Jesus Christ</a:t>
            </a:r>
          </a:p>
        </p:txBody>
      </p:sp>
    </p:spTree>
    <p:extLst>
      <p:ext uri="{BB962C8B-B14F-4D97-AF65-F5344CB8AC3E}">
        <p14:creationId xmlns:p14="http://schemas.microsoft.com/office/powerpoint/2010/main" val="11525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5E156F-8B37-62BB-083A-BE6498708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B93D13-D4A3-DF4B-1FF3-431EB25471AB}"/>
              </a:ext>
            </a:extLst>
          </p:cNvPr>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Respecter of Persons</a:t>
            </a:r>
          </a:p>
        </p:txBody>
      </p:sp>
      <p:sp>
        <p:nvSpPr>
          <p:cNvPr id="7" name="TextBox 6">
            <a:extLst>
              <a:ext uri="{FF2B5EF4-FFF2-40B4-BE49-F238E27FC236}">
                <a16:creationId xmlns:a16="http://schemas.microsoft.com/office/drawing/2014/main" id="{075CDF7D-041D-EE33-5055-A4525A3E01E6}"/>
              </a:ext>
            </a:extLst>
          </p:cNvPr>
          <p:cNvSpPr txBox="1"/>
          <p:nvPr/>
        </p:nvSpPr>
        <p:spPr>
          <a:xfrm>
            <a:off x="711201" y="2092280"/>
            <a:ext cx="6096000" cy="1477328"/>
          </a:xfrm>
          <a:prstGeom prst="rect">
            <a:avLst/>
          </a:prstGeom>
          <a:noFill/>
        </p:spPr>
        <p:txBody>
          <a:bodyPr wrap="square">
            <a:spAutoFit/>
          </a:bodyPr>
          <a:lstStyle/>
          <a:p>
            <a:r>
              <a:rPr lang="en-US" b="0" i="1" dirty="0">
                <a:solidFill>
                  <a:srgbClr val="FFFF00"/>
                </a:solidFill>
                <a:effectLst/>
              </a:rPr>
              <a:t>For I am no respecter of persons, and will that all men shall know that the day speedily cometh; the hour is not yet, but is nigh at hand, when peace shall be taken from the earth, and the devil shall have power over his own dominion.</a:t>
            </a:r>
          </a:p>
          <a:p>
            <a:r>
              <a:rPr lang="en-US" i="1" dirty="0">
                <a:solidFill>
                  <a:srgbClr val="FFFF00"/>
                </a:solidFill>
              </a:rPr>
              <a:t>D&amp;C 1:35</a:t>
            </a:r>
          </a:p>
        </p:txBody>
      </p:sp>
      <p:sp>
        <p:nvSpPr>
          <p:cNvPr id="9" name="TextBox 8">
            <a:extLst>
              <a:ext uri="{FF2B5EF4-FFF2-40B4-BE49-F238E27FC236}">
                <a16:creationId xmlns:a16="http://schemas.microsoft.com/office/drawing/2014/main" id="{BF9FEC73-FAB2-D558-0296-A2C002C8FEDC}"/>
              </a:ext>
            </a:extLst>
          </p:cNvPr>
          <p:cNvSpPr txBox="1"/>
          <p:nvPr/>
        </p:nvSpPr>
        <p:spPr>
          <a:xfrm>
            <a:off x="3090583" y="1075730"/>
            <a:ext cx="6096000" cy="369332"/>
          </a:xfrm>
          <a:prstGeom prst="rect">
            <a:avLst/>
          </a:prstGeom>
          <a:noFill/>
        </p:spPr>
        <p:txBody>
          <a:bodyPr wrap="square">
            <a:spAutoFit/>
          </a:bodyPr>
          <a:lstStyle/>
          <a:p>
            <a:pPr algn="ctr"/>
            <a:r>
              <a:rPr lang="en-US" dirty="0">
                <a:solidFill>
                  <a:schemeClr val="bg1"/>
                </a:solidFill>
              </a:rPr>
              <a:t>S</a:t>
            </a:r>
            <a:r>
              <a:rPr lang="en-US" b="0" i="0" dirty="0">
                <a:solidFill>
                  <a:schemeClr val="bg1"/>
                </a:solidFill>
                <a:effectLst/>
              </a:rPr>
              <a:t>omeone who favors one person over another</a:t>
            </a:r>
            <a:endParaRPr lang="en-US" dirty="0">
              <a:solidFill>
                <a:schemeClr val="bg1"/>
              </a:solidFill>
            </a:endParaRPr>
          </a:p>
        </p:txBody>
      </p:sp>
      <p:grpSp>
        <p:nvGrpSpPr>
          <p:cNvPr id="15" name="Group 14">
            <a:extLst>
              <a:ext uri="{FF2B5EF4-FFF2-40B4-BE49-F238E27FC236}">
                <a16:creationId xmlns:a16="http://schemas.microsoft.com/office/drawing/2014/main" id="{B7F19EC1-D67A-512B-2264-E29C04E620BA}"/>
              </a:ext>
            </a:extLst>
          </p:cNvPr>
          <p:cNvGrpSpPr/>
          <p:nvPr/>
        </p:nvGrpSpPr>
        <p:grpSpPr>
          <a:xfrm>
            <a:off x="6096000" y="3430319"/>
            <a:ext cx="5182532" cy="2500860"/>
            <a:chOff x="451650" y="542522"/>
            <a:chExt cx="11288700" cy="5772956"/>
          </a:xfrm>
        </p:grpSpPr>
        <p:pic>
          <p:nvPicPr>
            <p:cNvPr id="13" name="Picture 12">
              <a:extLst>
                <a:ext uri="{FF2B5EF4-FFF2-40B4-BE49-F238E27FC236}">
                  <a16:creationId xmlns:a16="http://schemas.microsoft.com/office/drawing/2014/main" id="{C59415C1-AFD3-BCFC-FBCD-68BC39164E0D}"/>
                </a:ext>
              </a:extLst>
            </p:cNvPr>
            <p:cNvPicPr>
              <a:picLocks noChangeAspect="1"/>
            </p:cNvPicPr>
            <p:nvPr/>
          </p:nvPicPr>
          <p:blipFill>
            <a:blip r:embed="rId3"/>
            <a:stretch>
              <a:fillRect/>
            </a:stretch>
          </p:blipFill>
          <p:spPr>
            <a:xfrm>
              <a:off x="451650" y="542522"/>
              <a:ext cx="11288700" cy="5772956"/>
            </a:xfrm>
            <a:prstGeom prst="rect">
              <a:avLst/>
            </a:prstGeom>
          </p:spPr>
        </p:pic>
        <p:pic>
          <p:nvPicPr>
            <p:cNvPr id="14" name="Picture 13">
              <a:extLst>
                <a:ext uri="{FF2B5EF4-FFF2-40B4-BE49-F238E27FC236}">
                  <a16:creationId xmlns:a16="http://schemas.microsoft.com/office/drawing/2014/main" id="{30ED9B43-53C7-EBC6-BCDE-1BB50324158D}"/>
                </a:ext>
              </a:extLst>
            </p:cNvPr>
            <p:cNvPicPr>
              <a:picLocks noChangeAspect="1"/>
            </p:cNvPicPr>
            <p:nvPr/>
          </p:nvPicPr>
          <p:blipFill>
            <a:blip r:embed="rId3"/>
            <a:srcRect l="8149" t="9236" r="73523" b="66559"/>
            <a:stretch/>
          </p:blipFill>
          <p:spPr>
            <a:xfrm>
              <a:off x="455249" y="578885"/>
              <a:ext cx="2068945" cy="1397358"/>
            </a:xfrm>
            <a:prstGeom prst="rect">
              <a:avLst/>
            </a:prstGeom>
          </p:spPr>
        </p:pic>
      </p:grpSp>
    </p:spTree>
    <p:extLst>
      <p:ext uri="{BB962C8B-B14F-4D97-AF65-F5344CB8AC3E}">
        <p14:creationId xmlns:p14="http://schemas.microsoft.com/office/powerpoint/2010/main" val="239753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64C796D-C3D2-4A42-8303-33C83A999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30841" y="6401668"/>
            <a:ext cx="3043518" cy="369332"/>
          </a:xfrm>
          <a:prstGeom prst="rect">
            <a:avLst/>
          </a:prstGeom>
          <a:noFill/>
        </p:spPr>
        <p:txBody>
          <a:bodyPr wrap="square" rtlCol="0">
            <a:spAutoFit/>
          </a:bodyPr>
          <a:lstStyle/>
          <a:p>
            <a:r>
              <a:rPr lang="en-US" dirty="0">
                <a:solidFill>
                  <a:schemeClr val="bg1"/>
                </a:solidFill>
              </a:rPr>
              <a:t>D&amp;C 1:8-10  </a:t>
            </a:r>
            <a:r>
              <a:rPr lang="en-US" sz="1200" dirty="0">
                <a:solidFill>
                  <a:schemeClr val="bg1"/>
                </a:solidFill>
              </a:rPr>
              <a:t>D&amp;C Commentary</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Power to Seal</a:t>
            </a:r>
          </a:p>
        </p:txBody>
      </p:sp>
      <p:sp>
        <p:nvSpPr>
          <p:cNvPr id="6" name="Rectangle 5"/>
          <p:cNvSpPr/>
          <p:nvPr/>
        </p:nvSpPr>
        <p:spPr>
          <a:xfrm>
            <a:off x="1905000" y="1143001"/>
            <a:ext cx="4572000" cy="1200329"/>
          </a:xfrm>
          <a:prstGeom prst="rect">
            <a:avLst/>
          </a:prstGeom>
        </p:spPr>
        <p:txBody>
          <a:bodyPr>
            <a:spAutoFit/>
          </a:bodyPr>
          <a:lstStyle/>
          <a:p>
            <a:r>
              <a:rPr lang="en-US" i="1" dirty="0" err="1">
                <a:solidFill>
                  <a:schemeClr val="bg1"/>
                </a:solidFill>
              </a:rPr>
              <a:t>Tav</a:t>
            </a:r>
            <a:r>
              <a:rPr lang="en-US" i="1" dirty="0">
                <a:solidFill>
                  <a:schemeClr val="bg1"/>
                </a:solidFill>
              </a:rPr>
              <a:t>—to seal on their foreheads…a mark “T” for those who would not partake in the  practice of abominations in Jerusalem—sealing the servants to God</a:t>
            </a:r>
          </a:p>
        </p:txBody>
      </p:sp>
      <p:sp>
        <p:nvSpPr>
          <p:cNvPr id="12" name="TextBox 11"/>
          <p:cNvSpPr txBox="1"/>
          <p:nvPr/>
        </p:nvSpPr>
        <p:spPr>
          <a:xfrm>
            <a:off x="4191000" y="3124201"/>
            <a:ext cx="3886200" cy="1200329"/>
          </a:xfrm>
          <a:prstGeom prst="rect">
            <a:avLst/>
          </a:prstGeom>
          <a:noFill/>
        </p:spPr>
        <p:txBody>
          <a:bodyPr wrap="square" rtlCol="0">
            <a:spAutoFit/>
          </a:bodyPr>
          <a:lstStyle/>
          <a:p>
            <a:r>
              <a:rPr lang="en-US" dirty="0">
                <a:solidFill>
                  <a:schemeClr val="bg1"/>
                </a:solidFill>
              </a:rPr>
              <a:t>That sealing was done on the eve of the Exodus on marking the door with blood in order to save those who were marked for destruction</a:t>
            </a:r>
            <a:endParaRPr lang="en-US" sz="1200" dirty="0">
              <a:solidFill>
                <a:schemeClr val="bg1"/>
              </a:solidFill>
            </a:endParaRPr>
          </a:p>
        </p:txBody>
      </p:sp>
      <p:sp>
        <p:nvSpPr>
          <p:cNvPr id="17" name="TextBox 16"/>
          <p:cNvSpPr txBox="1"/>
          <p:nvPr/>
        </p:nvSpPr>
        <p:spPr>
          <a:xfrm>
            <a:off x="6553200" y="4687526"/>
            <a:ext cx="4451498" cy="1477328"/>
          </a:xfrm>
          <a:prstGeom prst="rect">
            <a:avLst/>
          </a:prstGeom>
          <a:noFill/>
        </p:spPr>
        <p:txBody>
          <a:bodyPr wrap="square" rtlCol="0">
            <a:spAutoFit/>
          </a:bodyPr>
          <a:lstStyle/>
          <a:p>
            <a:r>
              <a:rPr lang="en-US" dirty="0">
                <a:solidFill>
                  <a:schemeClr val="bg1"/>
                </a:solidFill>
              </a:rPr>
              <a:t>Latter-days—they have the power to discuss between truth and error, right and wrong, and to declare, authoritatively, that such conduct is in accordance with the mind and will of God</a:t>
            </a:r>
            <a:endParaRPr lang="en-US" sz="1200" dirty="0">
              <a:solidFill>
                <a:schemeClr val="bg1"/>
              </a:solidFill>
            </a:endParaRPr>
          </a:p>
        </p:txBody>
      </p:sp>
      <p:pic>
        <p:nvPicPr>
          <p:cNvPr id="3" name="Picture 2">
            <a:extLst>
              <a:ext uri="{FF2B5EF4-FFF2-40B4-BE49-F238E27FC236}">
                <a16:creationId xmlns:a16="http://schemas.microsoft.com/office/drawing/2014/main" id="{24BB5A4F-2725-4FF2-8AF7-83CCB31D6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125" y="1914615"/>
            <a:ext cx="4248150" cy="1181100"/>
          </a:xfrm>
          <a:prstGeom prst="rect">
            <a:avLst/>
          </a:prstGeom>
        </p:spPr>
      </p:pic>
      <p:pic>
        <p:nvPicPr>
          <p:cNvPr id="5" name="Picture 4">
            <a:extLst>
              <a:ext uri="{FF2B5EF4-FFF2-40B4-BE49-F238E27FC236}">
                <a16:creationId xmlns:a16="http://schemas.microsoft.com/office/drawing/2014/main" id="{C4F09346-A904-4CEE-939E-A8A819676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682" y="2441012"/>
            <a:ext cx="1847850" cy="2057400"/>
          </a:xfrm>
          <a:prstGeom prst="rect">
            <a:avLst/>
          </a:prstGeom>
        </p:spPr>
      </p:pic>
      <p:pic>
        <p:nvPicPr>
          <p:cNvPr id="11" name="Picture 10">
            <a:extLst>
              <a:ext uri="{FF2B5EF4-FFF2-40B4-BE49-F238E27FC236}">
                <a16:creationId xmlns:a16="http://schemas.microsoft.com/office/drawing/2014/main" id="{823A115B-8ED4-410C-989E-0BFFBDFDD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450" y="4672293"/>
            <a:ext cx="2914650" cy="1724025"/>
          </a:xfrm>
          <a:prstGeom prst="rect">
            <a:avLst/>
          </a:prstGeom>
        </p:spPr>
      </p:pic>
    </p:spTree>
    <p:extLst>
      <p:ext uri="{BB962C8B-B14F-4D97-AF65-F5344CB8AC3E}">
        <p14:creationId xmlns:p14="http://schemas.microsoft.com/office/powerpoint/2010/main" val="23614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959DEA-B547-479C-AD3C-51045AB51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98669" y="6336268"/>
            <a:ext cx="3043518" cy="369332"/>
          </a:xfrm>
          <a:prstGeom prst="rect">
            <a:avLst/>
          </a:prstGeom>
          <a:noFill/>
        </p:spPr>
        <p:txBody>
          <a:bodyPr wrap="square" rtlCol="0">
            <a:spAutoFit/>
          </a:bodyPr>
          <a:lstStyle/>
          <a:p>
            <a:r>
              <a:rPr lang="en-US" dirty="0">
                <a:solidFill>
                  <a:schemeClr val="bg1"/>
                </a:solidFill>
              </a:rPr>
              <a:t>D&amp;C 1:11-14  </a:t>
            </a:r>
            <a:r>
              <a:rPr lang="en-US" sz="1200" dirty="0">
                <a:solidFill>
                  <a:schemeClr val="bg1"/>
                </a:solidFill>
              </a:rPr>
              <a:t>D&amp;C Commentary</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Prepare Ye</a:t>
            </a:r>
          </a:p>
        </p:txBody>
      </p:sp>
      <p:sp>
        <p:nvSpPr>
          <p:cNvPr id="6" name="Rectangle 5"/>
          <p:cNvSpPr/>
          <p:nvPr/>
        </p:nvSpPr>
        <p:spPr>
          <a:xfrm>
            <a:off x="1047749" y="1369378"/>
            <a:ext cx="3799231" cy="2308324"/>
          </a:xfrm>
          <a:prstGeom prst="rect">
            <a:avLst/>
          </a:prstGeom>
        </p:spPr>
        <p:txBody>
          <a:bodyPr wrap="square">
            <a:spAutoFit/>
          </a:bodyPr>
          <a:lstStyle/>
          <a:p>
            <a:r>
              <a:rPr lang="en-US" sz="2400" i="1" dirty="0">
                <a:solidFill>
                  <a:srgbClr val="FFFF00"/>
                </a:solidFill>
              </a:rPr>
              <a:t>Anger of the Lord--God is long suffering, and infinitely patient</a:t>
            </a:r>
          </a:p>
          <a:p>
            <a:endParaRPr lang="en-US" sz="2400" i="1" dirty="0">
              <a:solidFill>
                <a:srgbClr val="FFFF00"/>
              </a:solidFill>
            </a:endParaRPr>
          </a:p>
          <a:p>
            <a:r>
              <a:rPr lang="en-US" sz="2400" i="1" dirty="0">
                <a:solidFill>
                  <a:srgbClr val="FFFF00"/>
                </a:solidFill>
              </a:rPr>
              <a:t>Arm—God’s arm is of action—His strength</a:t>
            </a:r>
          </a:p>
        </p:txBody>
      </p:sp>
      <p:sp>
        <p:nvSpPr>
          <p:cNvPr id="12" name="TextBox 11"/>
          <p:cNvSpPr txBox="1"/>
          <p:nvPr/>
        </p:nvSpPr>
        <p:spPr>
          <a:xfrm>
            <a:off x="9029700" y="1321915"/>
            <a:ext cx="2438400" cy="1938992"/>
          </a:xfrm>
          <a:prstGeom prst="rect">
            <a:avLst/>
          </a:prstGeom>
          <a:noFill/>
        </p:spPr>
        <p:txBody>
          <a:bodyPr wrap="square" rtlCol="0">
            <a:spAutoFit/>
          </a:bodyPr>
          <a:lstStyle/>
          <a:p>
            <a:r>
              <a:rPr lang="en-US" dirty="0">
                <a:solidFill>
                  <a:schemeClr val="bg1"/>
                </a:solidFill>
              </a:rPr>
              <a:t>“For my sword shall be bathed in heaven: behold, it shall come down upon </a:t>
            </a:r>
            <a:r>
              <a:rPr lang="en-US" dirty="0" err="1">
                <a:solidFill>
                  <a:schemeClr val="bg1"/>
                </a:solidFill>
              </a:rPr>
              <a:t>Idumea</a:t>
            </a:r>
            <a:r>
              <a:rPr lang="en-US" dirty="0">
                <a:solidFill>
                  <a:schemeClr val="bg1"/>
                </a:solidFill>
              </a:rPr>
              <a:t>, and upon the people of my curse, to judgment.”</a:t>
            </a:r>
          </a:p>
          <a:p>
            <a:r>
              <a:rPr lang="en-US" sz="1200" dirty="0">
                <a:solidFill>
                  <a:schemeClr val="bg1"/>
                </a:solidFill>
              </a:rPr>
              <a:t>Isaiah 34:5</a:t>
            </a:r>
          </a:p>
        </p:txBody>
      </p:sp>
      <p:sp>
        <p:nvSpPr>
          <p:cNvPr id="17" name="TextBox 16"/>
          <p:cNvSpPr txBox="1"/>
          <p:nvPr/>
        </p:nvSpPr>
        <p:spPr>
          <a:xfrm>
            <a:off x="6019800" y="4419601"/>
            <a:ext cx="3886200" cy="1200329"/>
          </a:xfrm>
          <a:prstGeom prst="rect">
            <a:avLst/>
          </a:prstGeom>
          <a:noFill/>
        </p:spPr>
        <p:txBody>
          <a:bodyPr wrap="square" rtlCol="0">
            <a:spAutoFit/>
          </a:bodyPr>
          <a:lstStyle/>
          <a:p>
            <a:r>
              <a:rPr lang="en-US" dirty="0">
                <a:solidFill>
                  <a:schemeClr val="bg1"/>
                </a:solidFill>
              </a:rPr>
              <a:t>An expressive term indicating the Lord’s fury upon the armies. Delivering them to destruction and slaughter. –the prediction of Isaiah in the last days.</a:t>
            </a:r>
            <a:endParaRPr lang="en-US" sz="1200" dirty="0">
              <a:solidFill>
                <a:schemeClr val="bg1"/>
              </a:solidFill>
            </a:endParaRPr>
          </a:p>
        </p:txBody>
      </p:sp>
      <p:pic>
        <p:nvPicPr>
          <p:cNvPr id="3" name="Picture 2">
            <a:extLst>
              <a:ext uri="{FF2B5EF4-FFF2-40B4-BE49-F238E27FC236}">
                <a16:creationId xmlns:a16="http://schemas.microsoft.com/office/drawing/2014/main" id="{3E3231E5-AF2D-4E94-B82B-FA2855FCF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699" y="1320252"/>
            <a:ext cx="3437283" cy="2577962"/>
          </a:xfrm>
          <a:prstGeom prst="rect">
            <a:avLst/>
          </a:prstGeom>
        </p:spPr>
      </p:pic>
      <p:pic>
        <p:nvPicPr>
          <p:cNvPr id="5" name="Picture 4">
            <a:extLst>
              <a:ext uri="{FF2B5EF4-FFF2-40B4-BE49-F238E27FC236}">
                <a16:creationId xmlns:a16="http://schemas.microsoft.com/office/drawing/2014/main" id="{1C87DDCF-1E19-471B-87D4-379E8718F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840" y="3600770"/>
            <a:ext cx="3263900" cy="2501900"/>
          </a:xfrm>
          <a:prstGeom prst="rect">
            <a:avLst/>
          </a:prstGeom>
        </p:spPr>
      </p:pic>
    </p:spTree>
    <p:extLst>
      <p:ext uri="{BB962C8B-B14F-4D97-AF65-F5344CB8AC3E}">
        <p14:creationId xmlns:p14="http://schemas.microsoft.com/office/powerpoint/2010/main" val="42408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FB28CC8-44D7-4CF9-87D4-8834677B8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9340" y="6381066"/>
            <a:ext cx="3043518" cy="369332"/>
          </a:xfrm>
          <a:prstGeom prst="rect">
            <a:avLst/>
          </a:prstGeom>
          <a:noFill/>
        </p:spPr>
        <p:txBody>
          <a:bodyPr wrap="square" rtlCol="0">
            <a:spAutoFit/>
          </a:bodyPr>
          <a:lstStyle/>
          <a:p>
            <a:r>
              <a:rPr lang="en-US" dirty="0">
                <a:solidFill>
                  <a:schemeClr val="bg1"/>
                </a:solidFill>
              </a:rPr>
              <a:t>D&amp;C 1:15-17  </a:t>
            </a:r>
            <a:r>
              <a:rPr lang="en-US" sz="1200" dirty="0">
                <a:solidFill>
                  <a:schemeClr val="bg1"/>
                </a:solidFill>
              </a:rPr>
              <a:t>Spencer W. Kimball</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Worldly Challenges</a:t>
            </a:r>
          </a:p>
        </p:txBody>
      </p:sp>
      <p:sp>
        <p:nvSpPr>
          <p:cNvPr id="6" name="Rectangle 5"/>
          <p:cNvSpPr/>
          <p:nvPr/>
        </p:nvSpPr>
        <p:spPr>
          <a:xfrm>
            <a:off x="1905000" y="1143000"/>
            <a:ext cx="3124200" cy="369332"/>
          </a:xfrm>
          <a:prstGeom prst="rect">
            <a:avLst/>
          </a:prstGeom>
        </p:spPr>
        <p:txBody>
          <a:bodyPr wrap="square">
            <a:spAutoFit/>
          </a:bodyPr>
          <a:lstStyle/>
          <a:p>
            <a:r>
              <a:rPr lang="en-US" i="1" dirty="0">
                <a:solidFill>
                  <a:schemeClr val="bg1"/>
                </a:solidFill>
              </a:rPr>
              <a:t>The image of their own God</a:t>
            </a:r>
          </a:p>
        </p:txBody>
      </p:sp>
      <p:sp>
        <p:nvSpPr>
          <p:cNvPr id="17" name="TextBox 16"/>
          <p:cNvSpPr txBox="1"/>
          <p:nvPr/>
        </p:nvSpPr>
        <p:spPr>
          <a:xfrm>
            <a:off x="5638800" y="1066801"/>
            <a:ext cx="4876800" cy="4524315"/>
          </a:xfrm>
          <a:prstGeom prst="rect">
            <a:avLst/>
          </a:prstGeom>
          <a:noFill/>
        </p:spPr>
        <p:txBody>
          <a:bodyPr wrap="square" rtlCol="0">
            <a:spAutoFit/>
          </a:bodyPr>
          <a:lstStyle/>
          <a:p>
            <a:r>
              <a:rPr lang="en-US" dirty="0">
                <a:solidFill>
                  <a:schemeClr val="bg1"/>
                </a:solidFill>
              </a:rPr>
              <a:t>Idolatry—the worship of other gods</a:t>
            </a:r>
          </a:p>
          <a:p>
            <a:endParaRPr lang="en-US" dirty="0">
              <a:solidFill>
                <a:schemeClr val="bg1"/>
              </a:solidFill>
            </a:endParaRPr>
          </a:p>
          <a:p>
            <a:r>
              <a:rPr lang="en-US" dirty="0">
                <a:solidFill>
                  <a:schemeClr val="bg1"/>
                </a:solidFill>
              </a:rPr>
              <a:t>Developed of man to give comfort and enjoyment</a:t>
            </a:r>
          </a:p>
          <a:p>
            <a:endParaRPr lang="en-US" dirty="0">
              <a:solidFill>
                <a:schemeClr val="bg1"/>
              </a:solidFill>
            </a:endParaRPr>
          </a:p>
          <a:p>
            <a:r>
              <a:rPr lang="en-US" dirty="0">
                <a:solidFill>
                  <a:schemeClr val="bg1"/>
                </a:solidFill>
              </a:rPr>
              <a:t>To satisfy wants, passions and desires</a:t>
            </a:r>
          </a:p>
          <a:p>
            <a:endParaRPr lang="en-US" dirty="0">
              <a:solidFill>
                <a:schemeClr val="bg1"/>
              </a:solidFill>
            </a:endParaRPr>
          </a:p>
          <a:p>
            <a:r>
              <a:rPr lang="en-US" dirty="0">
                <a:solidFill>
                  <a:schemeClr val="bg1"/>
                </a:solidFill>
              </a:rPr>
              <a:t>Modern idols:</a:t>
            </a:r>
          </a:p>
          <a:p>
            <a:r>
              <a:rPr lang="en-US" dirty="0">
                <a:solidFill>
                  <a:schemeClr val="bg1"/>
                </a:solidFill>
              </a:rPr>
              <a:t>Bodily appetites—food, drink, physical prowess</a:t>
            </a:r>
          </a:p>
          <a:p>
            <a:endParaRPr lang="en-US" dirty="0">
              <a:solidFill>
                <a:schemeClr val="bg1"/>
              </a:solidFill>
            </a:endParaRPr>
          </a:p>
          <a:p>
            <a:r>
              <a:rPr lang="en-US" dirty="0">
                <a:solidFill>
                  <a:schemeClr val="bg1"/>
                </a:solidFill>
              </a:rPr>
              <a:t>Clothes –Homes- Careers- Electronics -Automobile</a:t>
            </a:r>
          </a:p>
          <a:p>
            <a:endParaRPr lang="en-US" dirty="0">
              <a:solidFill>
                <a:schemeClr val="bg1"/>
              </a:solidFill>
            </a:endParaRPr>
          </a:p>
          <a:p>
            <a:r>
              <a:rPr lang="en-US" dirty="0">
                <a:solidFill>
                  <a:schemeClr val="bg1"/>
                </a:solidFill>
              </a:rPr>
              <a:t>“I would soon see a man worshiping a little god made of brass or of wood as to see him worshipping his property” </a:t>
            </a:r>
            <a:r>
              <a:rPr lang="en-US" sz="1200" dirty="0">
                <a:solidFill>
                  <a:schemeClr val="bg1"/>
                </a:solidFill>
              </a:rPr>
              <a:t>Brigham Young</a:t>
            </a:r>
          </a:p>
          <a:p>
            <a:endParaRPr lang="en-US" dirty="0">
              <a:solidFill>
                <a:schemeClr val="bg1"/>
              </a:solidFill>
            </a:endParaRPr>
          </a:p>
          <a:p>
            <a:r>
              <a:rPr lang="en-US" dirty="0">
                <a:solidFill>
                  <a:schemeClr val="bg1"/>
                </a:solidFill>
              </a:rPr>
              <a:t>“Degrees, letters, and titles can become idols</a:t>
            </a:r>
          </a:p>
        </p:txBody>
      </p:sp>
      <p:sp>
        <p:nvSpPr>
          <p:cNvPr id="11" name="Rectangle 10"/>
          <p:cNvSpPr/>
          <p:nvPr/>
        </p:nvSpPr>
        <p:spPr>
          <a:xfrm>
            <a:off x="1828800" y="5257801"/>
            <a:ext cx="3657600" cy="1015663"/>
          </a:xfrm>
          <a:prstGeom prst="rect">
            <a:avLst/>
          </a:prstGeom>
        </p:spPr>
        <p:txBody>
          <a:bodyPr wrap="square">
            <a:spAutoFit/>
          </a:bodyPr>
          <a:lstStyle/>
          <a:p>
            <a:r>
              <a:rPr lang="en-US" sz="2000" i="1" dirty="0">
                <a:solidFill>
                  <a:srgbClr val="FFFF00"/>
                </a:solidFill>
              </a:rPr>
              <a:t>There is a difference between providing for oneself and family and worshipping “things”</a:t>
            </a:r>
          </a:p>
        </p:txBody>
      </p:sp>
      <p:pic>
        <p:nvPicPr>
          <p:cNvPr id="4100" name="Picture 4" descr="http://www.cradleofluxury.com/images/photo_index_montage.png"/>
          <p:cNvPicPr>
            <a:picLocks noChangeAspect="1" noChangeArrowheads="1"/>
          </p:cNvPicPr>
          <p:nvPr/>
        </p:nvPicPr>
        <p:blipFill>
          <a:blip r:embed="rId3" cstate="print"/>
          <a:srcRect/>
          <a:stretch>
            <a:fillRect/>
          </a:stretch>
        </p:blipFill>
        <p:spPr bwMode="auto">
          <a:xfrm>
            <a:off x="1905001" y="1905000"/>
            <a:ext cx="3454399" cy="2819400"/>
          </a:xfrm>
          <a:prstGeom prst="rect">
            <a:avLst/>
          </a:prstGeom>
          <a:noFill/>
        </p:spPr>
      </p:pic>
    </p:spTree>
    <p:extLst>
      <p:ext uri="{BB962C8B-B14F-4D97-AF65-F5344CB8AC3E}">
        <p14:creationId xmlns:p14="http://schemas.microsoft.com/office/powerpoint/2010/main" val="26454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20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3581</Words>
  <Application>Microsoft Office PowerPoint</Application>
  <PresentationFormat>Widescreen</PresentationFormat>
  <Paragraphs>241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Century Schoolbook</vt:lpstr>
      <vt:lpstr>Arial</vt:lpstr>
      <vt:lpstr>Calibri</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14</cp:revision>
  <dcterms:created xsi:type="dcterms:W3CDTF">2018-01-22T02:39:29Z</dcterms:created>
  <dcterms:modified xsi:type="dcterms:W3CDTF">2024-12-26T18:28:16Z</dcterms:modified>
</cp:coreProperties>
</file>