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319" r:id="rId2"/>
    <p:sldId id="258" r:id="rId3"/>
    <p:sldId id="307" r:id="rId4"/>
    <p:sldId id="264" r:id="rId5"/>
    <p:sldId id="260" r:id="rId6"/>
    <p:sldId id="262" r:id="rId7"/>
    <p:sldId id="283" r:id="rId8"/>
    <p:sldId id="284" r:id="rId9"/>
    <p:sldId id="265" r:id="rId10"/>
    <p:sldId id="268" r:id="rId11"/>
    <p:sldId id="267" r:id="rId12"/>
    <p:sldId id="312" r:id="rId13"/>
    <p:sldId id="313" r:id="rId14"/>
    <p:sldId id="314" r:id="rId15"/>
    <p:sldId id="308" r:id="rId16"/>
    <p:sldId id="272" r:id="rId17"/>
    <p:sldId id="277" r:id="rId18"/>
    <p:sldId id="278" r:id="rId19"/>
    <p:sldId id="281" r:id="rId20"/>
    <p:sldId id="306" r:id="rId21"/>
    <p:sldId id="261" r:id="rId22"/>
    <p:sldId id="263" r:id="rId23"/>
    <p:sldId id="285" r:id="rId24"/>
    <p:sldId id="274" r:id="rId25"/>
    <p:sldId id="275" r:id="rId26"/>
    <p:sldId id="304" r:id="rId27"/>
    <p:sldId id="287" r:id="rId28"/>
    <p:sldId id="288" r:id="rId29"/>
    <p:sldId id="289" r:id="rId30"/>
    <p:sldId id="290" r:id="rId31"/>
    <p:sldId id="291" r:id="rId32"/>
    <p:sldId id="292" r:id="rId33"/>
    <p:sldId id="293" r:id="rId34"/>
    <p:sldId id="294" r:id="rId35"/>
    <p:sldId id="295" r:id="rId36"/>
    <p:sldId id="266" r:id="rId37"/>
    <p:sldId id="296" r:id="rId38"/>
    <p:sldId id="297" r:id="rId39"/>
    <p:sldId id="298" r:id="rId40"/>
    <p:sldId id="299" r:id="rId41"/>
    <p:sldId id="300" r:id="rId42"/>
    <p:sldId id="301" r:id="rId43"/>
    <p:sldId id="273" r:id="rId44"/>
    <p:sldId id="302" r:id="rId45"/>
    <p:sldId id="315" r:id="rId46"/>
    <p:sldId id="309" r:id="rId47"/>
    <p:sldId id="310" r:id="rId48"/>
    <p:sldId id="311" r:id="rId49"/>
    <p:sldId id="316" r:id="rId50"/>
    <p:sldId id="317" r:id="rId51"/>
    <p:sldId id="318" r:id="rId52"/>
  </p:sldIdLst>
  <p:sldSz cx="12192000" cy="6858000"/>
  <p:notesSz cx="6858000" cy="9144000"/>
  <p:embeddedFontLst>
    <p:embeddedFont>
      <p:font typeface="Aparajita" panose="02020603050405020304" pitchFamily="18" charset="0"/>
      <p:regular r:id="rId54"/>
    </p:embeddedFont>
    <p:embeddedFont>
      <p:font typeface="Copperplate Gothic Bold" panose="020E0705020206020404" pitchFamily="3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A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0" autoAdjust="0"/>
    <p:restoredTop sz="94660"/>
  </p:normalViewPr>
  <p:slideViewPr>
    <p:cSldViewPr snapToGrid="0">
      <p:cViewPr varScale="1">
        <p:scale>
          <a:sx n="100" d="100"/>
          <a:sy n="100" d="100"/>
        </p:scale>
        <p:origin x="96"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4ABBF8-5E69-4F8D-9E3C-A00C82163943}" type="datetimeFigureOut">
              <a:rPr lang="en-US" smtClean="0"/>
              <a:t>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197564-2746-4A54-8AD2-CC492D998846}" type="slidenum">
              <a:rPr lang="en-US" smtClean="0"/>
              <a:t>‹#›</a:t>
            </a:fld>
            <a:endParaRPr lang="en-US"/>
          </a:p>
        </p:txBody>
      </p:sp>
    </p:spTree>
    <p:extLst>
      <p:ext uri="{BB962C8B-B14F-4D97-AF65-F5344CB8AC3E}">
        <p14:creationId xmlns:p14="http://schemas.microsoft.com/office/powerpoint/2010/main" val="1957087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97564-2746-4A54-8AD2-CC492D998846}" type="slidenum">
              <a:rPr lang="en-US" smtClean="0"/>
              <a:t>3</a:t>
            </a:fld>
            <a:endParaRPr lang="en-US"/>
          </a:p>
        </p:txBody>
      </p:sp>
    </p:spTree>
    <p:extLst>
      <p:ext uri="{BB962C8B-B14F-4D97-AF65-F5344CB8AC3E}">
        <p14:creationId xmlns:p14="http://schemas.microsoft.com/office/powerpoint/2010/main" val="1496358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197564-2746-4A54-8AD2-CC492D998846}" type="slidenum">
              <a:rPr lang="en-US" smtClean="0"/>
              <a:t>14</a:t>
            </a:fld>
            <a:endParaRPr lang="en-US"/>
          </a:p>
        </p:txBody>
      </p:sp>
    </p:spTree>
    <p:extLst>
      <p:ext uri="{BB962C8B-B14F-4D97-AF65-F5344CB8AC3E}">
        <p14:creationId xmlns:p14="http://schemas.microsoft.com/office/powerpoint/2010/main" val="2854806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C24E-9516-94FD-3F19-9F7B9409D8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EA36A4-92A8-6D9D-26DB-9F8DA357C3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09C2D2-DCB1-7B43-3FB4-6EB1C7D71C34}"/>
              </a:ext>
            </a:extLst>
          </p:cNvPr>
          <p:cNvSpPr>
            <a:spLocks noGrp="1"/>
          </p:cNvSpPr>
          <p:nvPr>
            <p:ph type="dt" sz="half" idx="10"/>
          </p:nvPr>
        </p:nvSpPr>
        <p:spPr/>
        <p:txBody>
          <a:bodyPr/>
          <a:lstStyle/>
          <a:p>
            <a:fld id="{27B87CC6-C25D-4E91-A14B-49AD9082251E}" type="datetimeFigureOut">
              <a:rPr lang="en-US" smtClean="0"/>
              <a:t>1/5/2025</a:t>
            </a:fld>
            <a:endParaRPr lang="en-US"/>
          </a:p>
        </p:txBody>
      </p:sp>
      <p:sp>
        <p:nvSpPr>
          <p:cNvPr id="5" name="Footer Placeholder 4">
            <a:extLst>
              <a:ext uri="{FF2B5EF4-FFF2-40B4-BE49-F238E27FC236}">
                <a16:creationId xmlns:a16="http://schemas.microsoft.com/office/drawing/2014/main" id="{A3B8A431-6083-EFC9-9C84-85F7A5EAA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2E95AC-1688-611E-33AA-89C359E6A1D3}"/>
              </a:ext>
            </a:extLst>
          </p:cNvPr>
          <p:cNvSpPr>
            <a:spLocks noGrp="1"/>
          </p:cNvSpPr>
          <p:nvPr>
            <p:ph type="sldNum" sz="quarter" idx="12"/>
          </p:nvPr>
        </p:nvSpPr>
        <p:spPr/>
        <p:txBody>
          <a:bodyPr/>
          <a:lstStyle/>
          <a:p>
            <a:fld id="{25F01805-E41A-4275-826C-0058BE7003CB}" type="slidenum">
              <a:rPr lang="en-US" smtClean="0"/>
              <a:t>‹#›</a:t>
            </a:fld>
            <a:endParaRPr lang="en-US"/>
          </a:p>
        </p:txBody>
      </p:sp>
    </p:spTree>
    <p:extLst>
      <p:ext uri="{BB962C8B-B14F-4D97-AF65-F5344CB8AC3E}">
        <p14:creationId xmlns:p14="http://schemas.microsoft.com/office/powerpoint/2010/main" val="3597412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E3CA-1328-0874-F6F3-44DC9AFE22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7564F7-5829-F1C2-43D8-807FAB5E10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10D68F-B427-5E8B-4E84-BC4CF11F75CB}"/>
              </a:ext>
            </a:extLst>
          </p:cNvPr>
          <p:cNvSpPr>
            <a:spLocks noGrp="1"/>
          </p:cNvSpPr>
          <p:nvPr>
            <p:ph type="dt" sz="half" idx="10"/>
          </p:nvPr>
        </p:nvSpPr>
        <p:spPr/>
        <p:txBody>
          <a:bodyPr/>
          <a:lstStyle/>
          <a:p>
            <a:fld id="{27B87CC6-C25D-4E91-A14B-49AD9082251E}" type="datetimeFigureOut">
              <a:rPr lang="en-US" smtClean="0"/>
              <a:t>1/5/2025</a:t>
            </a:fld>
            <a:endParaRPr lang="en-US"/>
          </a:p>
        </p:txBody>
      </p:sp>
      <p:sp>
        <p:nvSpPr>
          <p:cNvPr id="5" name="Footer Placeholder 4">
            <a:extLst>
              <a:ext uri="{FF2B5EF4-FFF2-40B4-BE49-F238E27FC236}">
                <a16:creationId xmlns:a16="http://schemas.microsoft.com/office/drawing/2014/main" id="{66F23EB9-CD0D-ACD6-4211-BDBC7D868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3D6D1-C563-586E-A132-B6F58F4B4B9A}"/>
              </a:ext>
            </a:extLst>
          </p:cNvPr>
          <p:cNvSpPr>
            <a:spLocks noGrp="1"/>
          </p:cNvSpPr>
          <p:nvPr>
            <p:ph type="sldNum" sz="quarter" idx="12"/>
          </p:nvPr>
        </p:nvSpPr>
        <p:spPr/>
        <p:txBody>
          <a:bodyPr/>
          <a:lstStyle/>
          <a:p>
            <a:fld id="{25F01805-E41A-4275-826C-0058BE7003CB}" type="slidenum">
              <a:rPr lang="en-US" smtClean="0"/>
              <a:t>‹#›</a:t>
            </a:fld>
            <a:endParaRPr lang="en-US"/>
          </a:p>
        </p:txBody>
      </p:sp>
    </p:spTree>
    <p:extLst>
      <p:ext uri="{BB962C8B-B14F-4D97-AF65-F5344CB8AC3E}">
        <p14:creationId xmlns:p14="http://schemas.microsoft.com/office/powerpoint/2010/main" val="1575965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8FEB7F-B564-0E9C-67FD-F09419C8CD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0C368D-10C5-C9DA-A1D8-BE14386F0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45E4-E9EE-3D5C-DB48-7F9BD414A48E}"/>
              </a:ext>
            </a:extLst>
          </p:cNvPr>
          <p:cNvSpPr>
            <a:spLocks noGrp="1"/>
          </p:cNvSpPr>
          <p:nvPr>
            <p:ph type="dt" sz="half" idx="10"/>
          </p:nvPr>
        </p:nvSpPr>
        <p:spPr/>
        <p:txBody>
          <a:bodyPr/>
          <a:lstStyle/>
          <a:p>
            <a:fld id="{27B87CC6-C25D-4E91-A14B-49AD9082251E}" type="datetimeFigureOut">
              <a:rPr lang="en-US" smtClean="0"/>
              <a:t>1/5/2025</a:t>
            </a:fld>
            <a:endParaRPr lang="en-US"/>
          </a:p>
        </p:txBody>
      </p:sp>
      <p:sp>
        <p:nvSpPr>
          <p:cNvPr id="5" name="Footer Placeholder 4">
            <a:extLst>
              <a:ext uri="{FF2B5EF4-FFF2-40B4-BE49-F238E27FC236}">
                <a16:creationId xmlns:a16="http://schemas.microsoft.com/office/drawing/2014/main" id="{D24C0A81-A405-8FD1-9721-73A56D5DC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D17435-A61A-DC15-D9C3-9E437F22C9EA}"/>
              </a:ext>
            </a:extLst>
          </p:cNvPr>
          <p:cNvSpPr>
            <a:spLocks noGrp="1"/>
          </p:cNvSpPr>
          <p:nvPr>
            <p:ph type="sldNum" sz="quarter" idx="12"/>
          </p:nvPr>
        </p:nvSpPr>
        <p:spPr/>
        <p:txBody>
          <a:bodyPr/>
          <a:lstStyle/>
          <a:p>
            <a:fld id="{25F01805-E41A-4275-826C-0058BE7003CB}" type="slidenum">
              <a:rPr lang="en-US" smtClean="0"/>
              <a:t>‹#›</a:t>
            </a:fld>
            <a:endParaRPr lang="en-US"/>
          </a:p>
        </p:txBody>
      </p:sp>
    </p:spTree>
    <p:extLst>
      <p:ext uri="{BB962C8B-B14F-4D97-AF65-F5344CB8AC3E}">
        <p14:creationId xmlns:p14="http://schemas.microsoft.com/office/powerpoint/2010/main" val="2458229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9C0BF-1DF1-6ABF-05B7-2FDE83E0C3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05D60-D212-C58C-086D-10CF5A6FEE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569AB-86B8-4320-E0E1-05C187771EE6}"/>
              </a:ext>
            </a:extLst>
          </p:cNvPr>
          <p:cNvSpPr>
            <a:spLocks noGrp="1"/>
          </p:cNvSpPr>
          <p:nvPr>
            <p:ph type="dt" sz="half" idx="10"/>
          </p:nvPr>
        </p:nvSpPr>
        <p:spPr/>
        <p:txBody>
          <a:bodyPr/>
          <a:lstStyle/>
          <a:p>
            <a:fld id="{27B87CC6-C25D-4E91-A14B-49AD9082251E}" type="datetimeFigureOut">
              <a:rPr lang="en-US" smtClean="0"/>
              <a:t>1/5/2025</a:t>
            </a:fld>
            <a:endParaRPr lang="en-US"/>
          </a:p>
        </p:txBody>
      </p:sp>
      <p:sp>
        <p:nvSpPr>
          <p:cNvPr id="5" name="Footer Placeholder 4">
            <a:extLst>
              <a:ext uri="{FF2B5EF4-FFF2-40B4-BE49-F238E27FC236}">
                <a16:creationId xmlns:a16="http://schemas.microsoft.com/office/drawing/2014/main" id="{F20E704C-6C0E-5F2B-8789-6EC8AC55E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4A04C-A821-3F7B-80A6-886FC69688D1}"/>
              </a:ext>
            </a:extLst>
          </p:cNvPr>
          <p:cNvSpPr>
            <a:spLocks noGrp="1"/>
          </p:cNvSpPr>
          <p:nvPr>
            <p:ph type="sldNum" sz="quarter" idx="12"/>
          </p:nvPr>
        </p:nvSpPr>
        <p:spPr/>
        <p:txBody>
          <a:bodyPr/>
          <a:lstStyle/>
          <a:p>
            <a:fld id="{25F01805-E41A-4275-826C-0058BE7003CB}" type="slidenum">
              <a:rPr lang="en-US" smtClean="0"/>
              <a:t>‹#›</a:t>
            </a:fld>
            <a:endParaRPr lang="en-US"/>
          </a:p>
        </p:txBody>
      </p:sp>
    </p:spTree>
    <p:extLst>
      <p:ext uri="{BB962C8B-B14F-4D97-AF65-F5344CB8AC3E}">
        <p14:creationId xmlns:p14="http://schemas.microsoft.com/office/powerpoint/2010/main" val="3929727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463C8-139B-A619-D20A-F204ABD0F4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B2F7CD-BF56-3552-ACD4-73F1CFC86F2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DDC0C2-5430-DDDF-4BD0-CDF418708EE0}"/>
              </a:ext>
            </a:extLst>
          </p:cNvPr>
          <p:cNvSpPr>
            <a:spLocks noGrp="1"/>
          </p:cNvSpPr>
          <p:nvPr>
            <p:ph type="dt" sz="half" idx="10"/>
          </p:nvPr>
        </p:nvSpPr>
        <p:spPr/>
        <p:txBody>
          <a:bodyPr/>
          <a:lstStyle/>
          <a:p>
            <a:fld id="{27B87CC6-C25D-4E91-A14B-49AD9082251E}" type="datetimeFigureOut">
              <a:rPr lang="en-US" smtClean="0"/>
              <a:t>1/5/2025</a:t>
            </a:fld>
            <a:endParaRPr lang="en-US"/>
          </a:p>
        </p:txBody>
      </p:sp>
      <p:sp>
        <p:nvSpPr>
          <p:cNvPr id="5" name="Footer Placeholder 4">
            <a:extLst>
              <a:ext uri="{FF2B5EF4-FFF2-40B4-BE49-F238E27FC236}">
                <a16:creationId xmlns:a16="http://schemas.microsoft.com/office/drawing/2014/main" id="{772BAA80-05E8-CC76-0BE5-BE8D9B1780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4B7DCA-9CFA-2755-B774-C7918764C2D3}"/>
              </a:ext>
            </a:extLst>
          </p:cNvPr>
          <p:cNvSpPr>
            <a:spLocks noGrp="1"/>
          </p:cNvSpPr>
          <p:nvPr>
            <p:ph type="sldNum" sz="quarter" idx="12"/>
          </p:nvPr>
        </p:nvSpPr>
        <p:spPr/>
        <p:txBody>
          <a:bodyPr/>
          <a:lstStyle/>
          <a:p>
            <a:fld id="{25F01805-E41A-4275-826C-0058BE7003CB}" type="slidenum">
              <a:rPr lang="en-US" smtClean="0"/>
              <a:t>‹#›</a:t>
            </a:fld>
            <a:endParaRPr lang="en-US"/>
          </a:p>
        </p:txBody>
      </p:sp>
    </p:spTree>
    <p:extLst>
      <p:ext uri="{BB962C8B-B14F-4D97-AF65-F5344CB8AC3E}">
        <p14:creationId xmlns:p14="http://schemas.microsoft.com/office/powerpoint/2010/main" val="1725487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DCD7F-9DFD-58EC-6EA9-E6E4473A28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F75C60-54BF-E59F-8441-5ACFCE8732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3EBF9D-FC1F-58CB-41DA-FB9029CEAA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4662D7-D61E-A669-4BF5-02832D3EA42F}"/>
              </a:ext>
            </a:extLst>
          </p:cNvPr>
          <p:cNvSpPr>
            <a:spLocks noGrp="1"/>
          </p:cNvSpPr>
          <p:nvPr>
            <p:ph type="dt" sz="half" idx="10"/>
          </p:nvPr>
        </p:nvSpPr>
        <p:spPr/>
        <p:txBody>
          <a:bodyPr/>
          <a:lstStyle/>
          <a:p>
            <a:fld id="{27B87CC6-C25D-4E91-A14B-49AD9082251E}" type="datetimeFigureOut">
              <a:rPr lang="en-US" smtClean="0"/>
              <a:t>1/5/2025</a:t>
            </a:fld>
            <a:endParaRPr lang="en-US"/>
          </a:p>
        </p:txBody>
      </p:sp>
      <p:sp>
        <p:nvSpPr>
          <p:cNvPr id="6" name="Footer Placeholder 5">
            <a:extLst>
              <a:ext uri="{FF2B5EF4-FFF2-40B4-BE49-F238E27FC236}">
                <a16:creationId xmlns:a16="http://schemas.microsoft.com/office/drawing/2014/main" id="{7675E6C3-20FA-4A49-F453-DA024466BF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F0D531-3F9E-6B3C-D523-58B8830DB4D6}"/>
              </a:ext>
            </a:extLst>
          </p:cNvPr>
          <p:cNvSpPr>
            <a:spLocks noGrp="1"/>
          </p:cNvSpPr>
          <p:nvPr>
            <p:ph type="sldNum" sz="quarter" idx="12"/>
          </p:nvPr>
        </p:nvSpPr>
        <p:spPr/>
        <p:txBody>
          <a:bodyPr/>
          <a:lstStyle/>
          <a:p>
            <a:fld id="{25F01805-E41A-4275-826C-0058BE7003CB}" type="slidenum">
              <a:rPr lang="en-US" smtClean="0"/>
              <a:t>‹#›</a:t>
            </a:fld>
            <a:endParaRPr lang="en-US"/>
          </a:p>
        </p:txBody>
      </p:sp>
    </p:spTree>
    <p:extLst>
      <p:ext uri="{BB962C8B-B14F-4D97-AF65-F5344CB8AC3E}">
        <p14:creationId xmlns:p14="http://schemas.microsoft.com/office/powerpoint/2010/main" val="84798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73871-A5BD-51A7-CCBE-C154244E7B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A648D1-4C91-BF23-FD51-513E6513DE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1F27D3-0E81-AEE6-54C0-CF714E03F1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12DC12-42B0-0A86-1365-03B984040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A64CBD-84EA-9936-13E1-EA0F8CFC74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44DC93-91EC-2E77-8B33-59FE33FBB18D}"/>
              </a:ext>
            </a:extLst>
          </p:cNvPr>
          <p:cNvSpPr>
            <a:spLocks noGrp="1"/>
          </p:cNvSpPr>
          <p:nvPr>
            <p:ph type="dt" sz="half" idx="10"/>
          </p:nvPr>
        </p:nvSpPr>
        <p:spPr/>
        <p:txBody>
          <a:bodyPr/>
          <a:lstStyle/>
          <a:p>
            <a:fld id="{27B87CC6-C25D-4E91-A14B-49AD9082251E}" type="datetimeFigureOut">
              <a:rPr lang="en-US" smtClean="0"/>
              <a:t>1/5/2025</a:t>
            </a:fld>
            <a:endParaRPr lang="en-US"/>
          </a:p>
        </p:txBody>
      </p:sp>
      <p:sp>
        <p:nvSpPr>
          <p:cNvPr id="8" name="Footer Placeholder 7">
            <a:extLst>
              <a:ext uri="{FF2B5EF4-FFF2-40B4-BE49-F238E27FC236}">
                <a16:creationId xmlns:a16="http://schemas.microsoft.com/office/drawing/2014/main" id="{E37E5144-96E9-0958-62BA-ABF45827D7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99C84-4ECE-E1B3-7734-D2B26DCAAE8D}"/>
              </a:ext>
            </a:extLst>
          </p:cNvPr>
          <p:cNvSpPr>
            <a:spLocks noGrp="1"/>
          </p:cNvSpPr>
          <p:nvPr>
            <p:ph type="sldNum" sz="quarter" idx="12"/>
          </p:nvPr>
        </p:nvSpPr>
        <p:spPr/>
        <p:txBody>
          <a:bodyPr/>
          <a:lstStyle/>
          <a:p>
            <a:fld id="{25F01805-E41A-4275-826C-0058BE7003CB}" type="slidenum">
              <a:rPr lang="en-US" smtClean="0"/>
              <a:t>‹#›</a:t>
            </a:fld>
            <a:endParaRPr lang="en-US"/>
          </a:p>
        </p:txBody>
      </p:sp>
    </p:spTree>
    <p:extLst>
      <p:ext uri="{BB962C8B-B14F-4D97-AF65-F5344CB8AC3E}">
        <p14:creationId xmlns:p14="http://schemas.microsoft.com/office/powerpoint/2010/main" val="3255204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A9DFF-F413-73E8-5F0C-82D7D05619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18EC2D-1CB5-3827-C80D-B8A14E9740AD}"/>
              </a:ext>
            </a:extLst>
          </p:cNvPr>
          <p:cNvSpPr>
            <a:spLocks noGrp="1"/>
          </p:cNvSpPr>
          <p:nvPr>
            <p:ph type="dt" sz="half" idx="10"/>
          </p:nvPr>
        </p:nvSpPr>
        <p:spPr/>
        <p:txBody>
          <a:bodyPr/>
          <a:lstStyle/>
          <a:p>
            <a:fld id="{27B87CC6-C25D-4E91-A14B-49AD9082251E}" type="datetimeFigureOut">
              <a:rPr lang="en-US" smtClean="0"/>
              <a:t>1/5/2025</a:t>
            </a:fld>
            <a:endParaRPr lang="en-US"/>
          </a:p>
        </p:txBody>
      </p:sp>
      <p:sp>
        <p:nvSpPr>
          <p:cNvPr id="4" name="Footer Placeholder 3">
            <a:extLst>
              <a:ext uri="{FF2B5EF4-FFF2-40B4-BE49-F238E27FC236}">
                <a16:creationId xmlns:a16="http://schemas.microsoft.com/office/drawing/2014/main" id="{DA546BAE-6D61-6866-2F07-B8415D542D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5AA172-0E4B-289B-6C6E-4824DF032859}"/>
              </a:ext>
            </a:extLst>
          </p:cNvPr>
          <p:cNvSpPr>
            <a:spLocks noGrp="1"/>
          </p:cNvSpPr>
          <p:nvPr>
            <p:ph type="sldNum" sz="quarter" idx="12"/>
          </p:nvPr>
        </p:nvSpPr>
        <p:spPr/>
        <p:txBody>
          <a:bodyPr/>
          <a:lstStyle/>
          <a:p>
            <a:fld id="{25F01805-E41A-4275-826C-0058BE7003CB}" type="slidenum">
              <a:rPr lang="en-US" smtClean="0"/>
              <a:t>‹#›</a:t>
            </a:fld>
            <a:endParaRPr lang="en-US"/>
          </a:p>
        </p:txBody>
      </p:sp>
    </p:spTree>
    <p:extLst>
      <p:ext uri="{BB962C8B-B14F-4D97-AF65-F5344CB8AC3E}">
        <p14:creationId xmlns:p14="http://schemas.microsoft.com/office/powerpoint/2010/main" val="1155029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4BEFA2-059F-0818-FAC2-CC32BCCD6FFC}"/>
              </a:ext>
            </a:extLst>
          </p:cNvPr>
          <p:cNvSpPr>
            <a:spLocks noGrp="1"/>
          </p:cNvSpPr>
          <p:nvPr>
            <p:ph type="dt" sz="half" idx="10"/>
          </p:nvPr>
        </p:nvSpPr>
        <p:spPr/>
        <p:txBody>
          <a:bodyPr/>
          <a:lstStyle/>
          <a:p>
            <a:fld id="{27B87CC6-C25D-4E91-A14B-49AD9082251E}" type="datetimeFigureOut">
              <a:rPr lang="en-US" smtClean="0"/>
              <a:t>1/5/2025</a:t>
            </a:fld>
            <a:endParaRPr lang="en-US"/>
          </a:p>
        </p:txBody>
      </p:sp>
      <p:sp>
        <p:nvSpPr>
          <p:cNvPr id="3" name="Footer Placeholder 2">
            <a:extLst>
              <a:ext uri="{FF2B5EF4-FFF2-40B4-BE49-F238E27FC236}">
                <a16:creationId xmlns:a16="http://schemas.microsoft.com/office/drawing/2014/main" id="{E6173A3A-93D5-7972-EAB6-D68C2E30DA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49FA5-672D-EEB6-5E00-E95EE44AC7E5}"/>
              </a:ext>
            </a:extLst>
          </p:cNvPr>
          <p:cNvSpPr>
            <a:spLocks noGrp="1"/>
          </p:cNvSpPr>
          <p:nvPr>
            <p:ph type="sldNum" sz="quarter" idx="12"/>
          </p:nvPr>
        </p:nvSpPr>
        <p:spPr/>
        <p:txBody>
          <a:bodyPr/>
          <a:lstStyle/>
          <a:p>
            <a:fld id="{25F01805-E41A-4275-826C-0058BE7003CB}" type="slidenum">
              <a:rPr lang="en-US" smtClean="0"/>
              <a:t>‹#›</a:t>
            </a:fld>
            <a:endParaRPr lang="en-US"/>
          </a:p>
        </p:txBody>
      </p:sp>
    </p:spTree>
    <p:extLst>
      <p:ext uri="{BB962C8B-B14F-4D97-AF65-F5344CB8AC3E}">
        <p14:creationId xmlns:p14="http://schemas.microsoft.com/office/powerpoint/2010/main" val="3018137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85230-F355-5B63-82ED-351AF52EDB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B605CF-80CE-E0C6-E3B8-0BF760E77B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7A3660-E0A8-492B-1482-05203A19AE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41690-1B13-F0B5-BD7F-B3EE9840B333}"/>
              </a:ext>
            </a:extLst>
          </p:cNvPr>
          <p:cNvSpPr>
            <a:spLocks noGrp="1"/>
          </p:cNvSpPr>
          <p:nvPr>
            <p:ph type="dt" sz="half" idx="10"/>
          </p:nvPr>
        </p:nvSpPr>
        <p:spPr/>
        <p:txBody>
          <a:bodyPr/>
          <a:lstStyle/>
          <a:p>
            <a:fld id="{27B87CC6-C25D-4E91-A14B-49AD9082251E}" type="datetimeFigureOut">
              <a:rPr lang="en-US" smtClean="0"/>
              <a:t>1/5/2025</a:t>
            </a:fld>
            <a:endParaRPr lang="en-US"/>
          </a:p>
        </p:txBody>
      </p:sp>
      <p:sp>
        <p:nvSpPr>
          <p:cNvPr id="6" name="Footer Placeholder 5">
            <a:extLst>
              <a:ext uri="{FF2B5EF4-FFF2-40B4-BE49-F238E27FC236}">
                <a16:creationId xmlns:a16="http://schemas.microsoft.com/office/drawing/2014/main" id="{B6D0E2F4-AAC0-2900-1EFE-FF894B67A7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7E9EE3-44E9-A2E8-7F01-A7D538B2D002}"/>
              </a:ext>
            </a:extLst>
          </p:cNvPr>
          <p:cNvSpPr>
            <a:spLocks noGrp="1"/>
          </p:cNvSpPr>
          <p:nvPr>
            <p:ph type="sldNum" sz="quarter" idx="12"/>
          </p:nvPr>
        </p:nvSpPr>
        <p:spPr/>
        <p:txBody>
          <a:bodyPr/>
          <a:lstStyle/>
          <a:p>
            <a:fld id="{25F01805-E41A-4275-826C-0058BE7003CB}" type="slidenum">
              <a:rPr lang="en-US" smtClean="0"/>
              <a:t>‹#›</a:t>
            </a:fld>
            <a:endParaRPr lang="en-US"/>
          </a:p>
        </p:txBody>
      </p:sp>
    </p:spTree>
    <p:extLst>
      <p:ext uri="{BB962C8B-B14F-4D97-AF65-F5344CB8AC3E}">
        <p14:creationId xmlns:p14="http://schemas.microsoft.com/office/powerpoint/2010/main" val="1699491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8EDDE-F728-5F29-BBA1-C77FA639B3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F36B07-F7F8-8965-7BB3-E6EAB1E063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E4870-9597-6046-72F5-B447B139E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4A2880-15BE-53B2-8486-DFA2CE55A622}"/>
              </a:ext>
            </a:extLst>
          </p:cNvPr>
          <p:cNvSpPr>
            <a:spLocks noGrp="1"/>
          </p:cNvSpPr>
          <p:nvPr>
            <p:ph type="dt" sz="half" idx="10"/>
          </p:nvPr>
        </p:nvSpPr>
        <p:spPr/>
        <p:txBody>
          <a:bodyPr/>
          <a:lstStyle/>
          <a:p>
            <a:fld id="{27B87CC6-C25D-4E91-A14B-49AD9082251E}" type="datetimeFigureOut">
              <a:rPr lang="en-US" smtClean="0"/>
              <a:t>1/5/2025</a:t>
            </a:fld>
            <a:endParaRPr lang="en-US"/>
          </a:p>
        </p:txBody>
      </p:sp>
      <p:sp>
        <p:nvSpPr>
          <p:cNvPr id="6" name="Footer Placeholder 5">
            <a:extLst>
              <a:ext uri="{FF2B5EF4-FFF2-40B4-BE49-F238E27FC236}">
                <a16:creationId xmlns:a16="http://schemas.microsoft.com/office/drawing/2014/main" id="{756279C5-B4F8-6624-A49B-5771EDB6C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C7BEB2-5FA8-3E4D-9A5A-91B56114B948}"/>
              </a:ext>
            </a:extLst>
          </p:cNvPr>
          <p:cNvSpPr>
            <a:spLocks noGrp="1"/>
          </p:cNvSpPr>
          <p:nvPr>
            <p:ph type="sldNum" sz="quarter" idx="12"/>
          </p:nvPr>
        </p:nvSpPr>
        <p:spPr/>
        <p:txBody>
          <a:bodyPr/>
          <a:lstStyle/>
          <a:p>
            <a:fld id="{25F01805-E41A-4275-826C-0058BE7003CB}" type="slidenum">
              <a:rPr lang="en-US" smtClean="0"/>
              <a:t>‹#›</a:t>
            </a:fld>
            <a:endParaRPr lang="en-US"/>
          </a:p>
        </p:txBody>
      </p:sp>
    </p:spTree>
    <p:extLst>
      <p:ext uri="{BB962C8B-B14F-4D97-AF65-F5344CB8AC3E}">
        <p14:creationId xmlns:p14="http://schemas.microsoft.com/office/powerpoint/2010/main" val="2273850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49292C-C241-E346-4620-70342B5CFF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707C-9200-DE0C-6BAD-8B27CC0998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16F50-4AA9-4DF2-F4D0-0D20B0EB16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B87CC6-C25D-4E91-A14B-49AD9082251E}" type="datetimeFigureOut">
              <a:rPr lang="en-US" smtClean="0"/>
              <a:t>1/5/2025</a:t>
            </a:fld>
            <a:endParaRPr lang="en-US"/>
          </a:p>
        </p:txBody>
      </p:sp>
      <p:sp>
        <p:nvSpPr>
          <p:cNvPr id="5" name="Footer Placeholder 4">
            <a:extLst>
              <a:ext uri="{FF2B5EF4-FFF2-40B4-BE49-F238E27FC236}">
                <a16:creationId xmlns:a16="http://schemas.microsoft.com/office/drawing/2014/main" id="{0B555BDD-6AC9-10A4-A14C-D9FC6FF474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5E0C73D-3EAA-B6C1-D736-D057FE19CA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5F01805-E41A-4275-826C-0058BE7003CB}" type="slidenum">
              <a:rPr lang="en-US" smtClean="0"/>
              <a:t>‹#›</a:t>
            </a:fld>
            <a:endParaRPr lang="en-US"/>
          </a:p>
        </p:txBody>
      </p:sp>
    </p:spTree>
    <p:extLst>
      <p:ext uri="{BB962C8B-B14F-4D97-AF65-F5344CB8AC3E}">
        <p14:creationId xmlns:p14="http://schemas.microsoft.com/office/powerpoint/2010/main" val="2370555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churchofjesuschrist.org/study/history/topics/seer-stones?lang=eng" TargetMode="External"/><Relationship Id="rId2" Type="http://schemas.openxmlformats.org/officeDocument/2006/relationships/hyperlink" Target="https://www.churchofjesuschrist.org/study/history/topics/seer-stones?lang=eng#note3"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44.jp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4.jpeg"/><Relationship Id="rId4" Type="http://schemas.openxmlformats.org/officeDocument/2006/relationships/image" Target="../media/image42.gif"/></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4.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3.jpg"/><Relationship Id="rId4" Type="http://schemas.openxmlformats.org/officeDocument/2006/relationships/image" Target="../media/image55.jp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57.jp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9.tif"/></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lack and white text&#10;&#10;Description automatically generated">
            <a:extLst>
              <a:ext uri="{FF2B5EF4-FFF2-40B4-BE49-F238E27FC236}">
                <a16:creationId xmlns:a16="http://schemas.microsoft.com/office/drawing/2014/main" id="{DAF0A948-D9BF-CDD3-92CA-8C24F3A66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80">
            <a:extLst>
              <a:ext uri="{FF2B5EF4-FFF2-40B4-BE49-F238E27FC236}">
                <a16:creationId xmlns:a16="http://schemas.microsoft.com/office/drawing/2014/main" id="{A5134796-C5CB-FB15-3BCB-FC8DC41DBBB8}"/>
              </a:ext>
            </a:extLst>
          </p:cNvPr>
          <p:cNvGrpSpPr/>
          <p:nvPr/>
        </p:nvGrpSpPr>
        <p:grpSpPr>
          <a:xfrm>
            <a:off x="9750751" y="2852928"/>
            <a:ext cx="1523424" cy="3340021"/>
            <a:chOff x="2286000" y="838200"/>
            <a:chExt cx="1752600" cy="3689434"/>
          </a:xfrm>
        </p:grpSpPr>
        <p:sp>
          <p:nvSpPr>
            <p:cNvPr id="5" name="Oval 4">
              <a:extLst>
                <a:ext uri="{FF2B5EF4-FFF2-40B4-BE49-F238E27FC236}">
                  <a16:creationId xmlns:a16="http://schemas.microsoft.com/office/drawing/2014/main" id="{2AF53C21-D126-94C5-4C70-30C6309207AC}"/>
                </a:ext>
              </a:extLst>
            </p:cNvPr>
            <p:cNvSpPr/>
            <p:nvPr/>
          </p:nvSpPr>
          <p:spPr>
            <a:xfrm rot="19580065">
              <a:off x="3214135" y="4085082"/>
              <a:ext cx="381377" cy="4425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7CE1C8D-AA13-BF5E-6FE7-6A833A2BA9B7}"/>
                </a:ext>
              </a:extLst>
            </p:cNvPr>
            <p:cNvSpPr/>
            <p:nvPr/>
          </p:nvSpPr>
          <p:spPr>
            <a:xfrm rot="2385655">
              <a:off x="2721580" y="4108517"/>
              <a:ext cx="439734" cy="38123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256BCE9-F359-7113-0A62-113E039916F4}"/>
                </a:ext>
              </a:extLst>
            </p:cNvPr>
            <p:cNvSpPr/>
            <p:nvPr/>
          </p:nvSpPr>
          <p:spPr>
            <a:xfrm>
              <a:off x="3707921" y="2969803"/>
              <a:ext cx="330679" cy="44431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AA53E63-D2E7-3768-3538-3B6D3F936C5F}"/>
                </a:ext>
              </a:extLst>
            </p:cNvPr>
            <p:cNvSpPr/>
            <p:nvPr/>
          </p:nvSpPr>
          <p:spPr>
            <a:xfrm>
              <a:off x="2286000" y="2982948"/>
              <a:ext cx="330679" cy="44431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95E3B627-14FA-D303-EF14-2FDE4B22FE58}"/>
                </a:ext>
              </a:extLst>
            </p:cNvPr>
            <p:cNvSpPr/>
            <p:nvPr/>
          </p:nvSpPr>
          <p:spPr>
            <a:xfrm rot="20102191">
              <a:off x="3349429" y="2078691"/>
              <a:ext cx="570062" cy="1113067"/>
            </a:xfrm>
            <a:prstGeom prst="trapezoid">
              <a:avLst>
                <a:gd name="adj" fmla="val 341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974ECAA1-4A76-11BD-3715-16474A7CEAC6}"/>
                </a:ext>
              </a:extLst>
            </p:cNvPr>
            <p:cNvSpPr/>
            <p:nvPr/>
          </p:nvSpPr>
          <p:spPr>
            <a:xfrm rot="1327004">
              <a:off x="2417504" y="2062397"/>
              <a:ext cx="570062" cy="1113067"/>
            </a:xfrm>
            <a:prstGeom prst="trapezoid">
              <a:avLst>
                <a:gd name="adj" fmla="val 341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9272027D-8B71-6C24-6A48-406E0D3FE170}"/>
                </a:ext>
              </a:extLst>
            </p:cNvPr>
            <p:cNvSpPr/>
            <p:nvPr/>
          </p:nvSpPr>
          <p:spPr>
            <a:xfrm>
              <a:off x="2549106" y="2100884"/>
              <a:ext cx="1227826" cy="2165067"/>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BFB5FB2-0584-6979-0C1F-BFD2D8B32F6F}"/>
                </a:ext>
              </a:extLst>
            </p:cNvPr>
            <p:cNvSpPr/>
            <p:nvPr/>
          </p:nvSpPr>
          <p:spPr>
            <a:xfrm>
              <a:off x="2743200" y="3200400"/>
              <a:ext cx="877019" cy="1202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51">
              <a:extLst>
                <a:ext uri="{FF2B5EF4-FFF2-40B4-BE49-F238E27FC236}">
                  <a16:creationId xmlns:a16="http://schemas.microsoft.com/office/drawing/2014/main" id="{BA3B7972-B0AC-64EA-8295-A69AF08186FA}"/>
                </a:ext>
              </a:extLst>
            </p:cNvPr>
            <p:cNvGrpSpPr/>
            <p:nvPr/>
          </p:nvGrpSpPr>
          <p:grpSpPr>
            <a:xfrm rot="1292169">
              <a:off x="2383836" y="1993164"/>
              <a:ext cx="1283504" cy="2338272"/>
              <a:chOff x="4118768" y="1960651"/>
              <a:chExt cx="428540" cy="2028016"/>
            </a:xfrm>
          </p:grpSpPr>
          <p:sp>
            <p:nvSpPr>
              <p:cNvPr id="25" name="Moon 24">
                <a:extLst>
                  <a:ext uri="{FF2B5EF4-FFF2-40B4-BE49-F238E27FC236}">
                    <a16:creationId xmlns:a16="http://schemas.microsoft.com/office/drawing/2014/main" id="{D182EFFA-559C-ED2E-8F9A-E36C7D23439A}"/>
                  </a:ext>
                </a:extLst>
              </p:cNvPr>
              <p:cNvSpPr/>
              <p:nvPr/>
            </p:nvSpPr>
            <p:spPr>
              <a:xfrm rot="19415642">
                <a:off x="4293636" y="1960651"/>
                <a:ext cx="253672" cy="1938496"/>
              </a:xfrm>
              <a:prstGeom prst="moon">
                <a:avLst>
                  <a:gd name="adj" fmla="val 70265"/>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a:extLst>
                  <a:ext uri="{FF2B5EF4-FFF2-40B4-BE49-F238E27FC236}">
                    <a16:creationId xmlns:a16="http://schemas.microsoft.com/office/drawing/2014/main" id="{4F1D8819-D799-16C3-D306-84075880B00C}"/>
                  </a:ext>
                </a:extLst>
              </p:cNvPr>
              <p:cNvSpPr/>
              <p:nvPr/>
            </p:nvSpPr>
            <p:spPr>
              <a:xfrm rot="19771598">
                <a:off x="4118768" y="2040229"/>
                <a:ext cx="417620" cy="1932460"/>
              </a:xfrm>
              <a:prstGeom prst="moon">
                <a:avLst>
                  <a:gd name="adj" fmla="val 70265"/>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oon 26">
                <a:extLst>
                  <a:ext uri="{FF2B5EF4-FFF2-40B4-BE49-F238E27FC236}">
                    <a16:creationId xmlns:a16="http://schemas.microsoft.com/office/drawing/2014/main" id="{5DF56557-0751-0FCF-4AB1-DDB06E30CE95}"/>
                  </a:ext>
                </a:extLst>
              </p:cNvPr>
              <p:cNvSpPr/>
              <p:nvPr/>
            </p:nvSpPr>
            <p:spPr>
              <a:xfrm rot="19933333">
                <a:off x="4166079" y="2001413"/>
                <a:ext cx="245707" cy="1987254"/>
              </a:xfrm>
              <a:prstGeom prst="moon">
                <a:avLst>
                  <a:gd name="adj" fmla="val 70265"/>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43">
              <a:extLst>
                <a:ext uri="{FF2B5EF4-FFF2-40B4-BE49-F238E27FC236}">
                  <a16:creationId xmlns:a16="http://schemas.microsoft.com/office/drawing/2014/main" id="{57C664AD-E329-0808-7C6B-0E3FF0E50FDA}"/>
                </a:ext>
              </a:extLst>
            </p:cNvPr>
            <p:cNvGrpSpPr/>
            <p:nvPr/>
          </p:nvGrpSpPr>
          <p:grpSpPr>
            <a:xfrm>
              <a:off x="2623038" y="838200"/>
              <a:ext cx="1079791" cy="1663622"/>
              <a:chOff x="2623038" y="838200"/>
              <a:chExt cx="1079791" cy="1663622"/>
            </a:xfrm>
          </p:grpSpPr>
          <p:sp>
            <p:nvSpPr>
              <p:cNvPr id="15" name="Isosceles Triangle 14">
                <a:extLst>
                  <a:ext uri="{FF2B5EF4-FFF2-40B4-BE49-F238E27FC236}">
                    <a16:creationId xmlns:a16="http://schemas.microsoft.com/office/drawing/2014/main" id="{1C6DC8A9-DB24-0828-442B-2AFCBFE68AD5}"/>
                  </a:ext>
                </a:extLst>
              </p:cNvPr>
              <p:cNvSpPr/>
              <p:nvPr/>
            </p:nvSpPr>
            <p:spPr>
              <a:xfrm rot="10800000">
                <a:off x="2987615" y="2100884"/>
                <a:ext cx="350808" cy="400938"/>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3BB46D25-6F3D-B26C-E0F5-F8806C58A742}"/>
                  </a:ext>
                </a:extLst>
              </p:cNvPr>
              <p:cNvSpPr/>
              <p:nvPr/>
            </p:nvSpPr>
            <p:spPr>
              <a:xfrm>
                <a:off x="2623038" y="1205459"/>
                <a:ext cx="269631" cy="6733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5">
                <a:extLst>
                  <a:ext uri="{FF2B5EF4-FFF2-40B4-BE49-F238E27FC236}">
                    <a16:creationId xmlns:a16="http://schemas.microsoft.com/office/drawing/2014/main" id="{122BBFC2-34DA-D9AC-F1E0-C38FEF2A832E}"/>
                  </a:ext>
                </a:extLst>
              </p:cNvPr>
              <p:cNvSpPr/>
              <p:nvPr/>
            </p:nvSpPr>
            <p:spPr>
              <a:xfrm>
                <a:off x="3431931" y="1205459"/>
                <a:ext cx="269631" cy="6733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6">
                <a:extLst>
                  <a:ext uri="{FF2B5EF4-FFF2-40B4-BE49-F238E27FC236}">
                    <a16:creationId xmlns:a16="http://schemas.microsoft.com/office/drawing/2014/main" id="{EC0DB1A8-2692-0865-C208-E4AD70C4F9E6}"/>
                  </a:ext>
                </a:extLst>
              </p:cNvPr>
              <p:cNvSpPr/>
              <p:nvPr/>
            </p:nvSpPr>
            <p:spPr>
              <a:xfrm>
                <a:off x="2623038" y="838200"/>
                <a:ext cx="741485" cy="428469"/>
              </a:xfrm>
              <a:prstGeom prst="round2DiagRect">
                <a:avLst>
                  <a:gd name="adj1" fmla="val 500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7">
                <a:extLst>
                  <a:ext uri="{FF2B5EF4-FFF2-40B4-BE49-F238E27FC236}">
                    <a16:creationId xmlns:a16="http://schemas.microsoft.com/office/drawing/2014/main" id="{FE4BDA68-AAE0-5B47-6519-7E58B2569026}"/>
                  </a:ext>
                </a:extLst>
              </p:cNvPr>
              <p:cNvSpPr/>
              <p:nvPr/>
            </p:nvSpPr>
            <p:spPr>
              <a:xfrm rot="1987108">
                <a:off x="2961344" y="864915"/>
                <a:ext cx="741485" cy="428469"/>
              </a:xfrm>
              <a:prstGeom prst="round2DiagRect">
                <a:avLst>
                  <a:gd name="adj1" fmla="val 50000"/>
                  <a:gd name="adj2" fmla="val 3145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ADAE32D-EBB8-DBD8-4BC3-2642175F533F}"/>
                  </a:ext>
                </a:extLst>
              </p:cNvPr>
              <p:cNvSpPr/>
              <p:nvPr/>
            </p:nvSpPr>
            <p:spPr>
              <a:xfrm>
                <a:off x="2690446" y="960620"/>
                <a:ext cx="931480" cy="12449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0">
                <a:extLst>
                  <a:ext uri="{FF2B5EF4-FFF2-40B4-BE49-F238E27FC236}">
                    <a16:creationId xmlns:a16="http://schemas.microsoft.com/office/drawing/2014/main" id="{BBD60A15-EE51-BEF0-E1DA-40F47D5CC24D}"/>
                  </a:ext>
                </a:extLst>
              </p:cNvPr>
              <p:cNvSpPr/>
              <p:nvPr/>
            </p:nvSpPr>
            <p:spPr>
              <a:xfrm>
                <a:off x="2623038" y="1144249"/>
                <a:ext cx="1078523" cy="1836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Diagonal Corner Rectangle 11">
                <a:extLst>
                  <a:ext uri="{FF2B5EF4-FFF2-40B4-BE49-F238E27FC236}">
                    <a16:creationId xmlns:a16="http://schemas.microsoft.com/office/drawing/2014/main" id="{EEDE02D6-32BA-50C4-8C5F-4BD26E7E53BC}"/>
                  </a:ext>
                </a:extLst>
              </p:cNvPr>
              <p:cNvSpPr/>
              <p:nvPr/>
            </p:nvSpPr>
            <p:spPr>
              <a:xfrm rot="230463">
                <a:off x="2766689" y="1032491"/>
                <a:ext cx="359840" cy="250464"/>
              </a:xfrm>
              <a:prstGeom prst="round2DiagRect">
                <a:avLst>
                  <a:gd name="adj1" fmla="val 500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Diagonal Corner Rectangle 21">
                <a:extLst>
                  <a:ext uri="{FF2B5EF4-FFF2-40B4-BE49-F238E27FC236}">
                    <a16:creationId xmlns:a16="http://schemas.microsoft.com/office/drawing/2014/main" id="{1567795F-6B1B-D327-AEFB-E466A0215FD1}"/>
                  </a:ext>
                </a:extLst>
              </p:cNvPr>
              <p:cNvSpPr/>
              <p:nvPr/>
            </p:nvSpPr>
            <p:spPr>
              <a:xfrm rot="4458807">
                <a:off x="3156592" y="900516"/>
                <a:ext cx="286673" cy="362875"/>
              </a:xfrm>
              <a:prstGeom prst="round2DiagRect">
                <a:avLst>
                  <a:gd name="adj1" fmla="val 500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2">
                <a:extLst>
                  <a:ext uri="{FF2B5EF4-FFF2-40B4-BE49-F238E27FC236}">
                    <a16:creationId xmlns:a16="http://schemas.microsoft.com/office/drawing/2014/main" id="{809D2630-69AB-6390-38A8-335747E97EB3}"/>
                  </a:ext>
                </a:extLst>
              </p:cNvPr>
              <p:cNvSpPr/>
              <p:nvPr/>
            </p:nvSpPr>
            <p:spPr>
              <a:xfrm rot="16200000">
                <a:off x="2938769" y="718495"/>
                <a:ext cx="244839" cy="6066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oup 27">
            <a:extLst>
              <a:ext uri="{FF2B5EF4-FFF2-40B4-BE49-F238E27FC236}">
                <a16:creationId xmlns:a16="http://schemas.microsoft.com/office/drawing/2014/main" id="{62AC1080-1269-CD35-7AA3-E9B79260152D}"/>
              </a:ext>
            </a:extLst>
          </p:cNvPr>
          <p:cNvGrpSpPr/>
          <p:nvPr/>
        </p:nvGrpSpPr>
        <p:grpSpPr>
          <a:xfrm>
            <a:off x="454632" y="3388088"/>
            <a:ext cx="1830543" cy="2859185"/>
            <a:chOff x="4903647" y="1038963"/>
            <a:chExt cx="2102248" cy="3286894"/>
          </a:xfrm>
        </p:grpSpPr>
        <p:sp>
          <p:nvSpPr>
            <p:cNvPr id="29" name="Rectangle: Rounded Corners 28">
              <a:extLst>
                <a:ext uri="{FF2B5EF4-FFF2-40B4-BE49-F238E27FC236}">
                  <a16:creationId xmlns:a16="http://schemas.microsoft.com/office/drawing/2014/main" id="{7A2D3521-9E4A-6F52-54DE-89F375585FAF}"/>
                </a:ext>
              </a:extLst>
            </p:cNvPr>
            <p:cNvSpPr/>
            <p:nvPr/>
          </p:nvSpPr>
          <p:spPr>
            <a:xfrm>
              <a:off x="4903647" y="3685031"/>
              <a:ext cx="274904" cy="640826"/>
            </a:xfrm>
            <a:prstGeom prst="roundRect">
              <a:avLst/>
            </a:prstGeom>
            <a:solidFill>
              <a:schemeClr val="accent6">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3224E2EC-B8C8-7F43-B256-3BDDDA179DB7}"/>
                </a:ext>
              </a:extLst>
            </p:cNvPr>
            <p:cNvSpPr/>
            <p:nvPr/>
          </p:nvSpPr>
          <p:spPr>
            <a:xfrm>
              <a:off x="6695985" y="3685031"/>
              <a:ext cx="274904" cy="640826"/>
            </a:xfrm>
            <a:prstGeom prst="roundRect">
              <a:avLst/>
            </a:prstGeom>
            <a:solidFill>
              <a:schemeClr val="accent6">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C114CEB-4E8E-FF44-7B75-8D18118713D0}"/>
                </a:ext>
              </a:extLst>
            </p:cNvPr>
            <p:cNvSpPr/>
            <p:nvPr/>
          </p:nvSpPr>
          <p:spPr>
            <a:xfrm>
              <a:off x="4997511" y="1730239"/>
              <a:ext cx="1914525" cy="640826"/>
            </a:xfrm>
            <a:prstGeom prst="roundRect">
              <a:avLst/>
            </a:prstGeom>
            <a:solidFill>
              <a:schemeClr val="accent6">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BDC9163E-C599-787E-6FF2-2E5AC0B1E4F2}"/>
                </a:ext>
              </a:extLst>
            </p:cNvPr>
            <p:cNvGrpSpPr/>
            <p:nvPr/>
          </p:nvGrpSpPr>
          <p:grpSpPr>
            <a:xfrm>
              <a:off x="5307071" y="1038963"/>
              <a:ext cx="1295400" cy="1788647"/>
              <a:chOff x="304800" y="2402559"/>
              <a:chExt cx="1295400" cy="1788647"/>
            </a:xfrm>
          </p:grpSpPr>
          <p:sp>
            <p:nvSpPr>
              <p:cNvPr id="35" name="Oval 34">
                <a:extLst>
                  <a:ext uri="{FF2B5EF4-FFF2-40B4-BE49-F238E27FC236}">
                    <a16:creationId xmlns:a16="http://schemas.microsoft.com/office/drawing/2014/main" id="{FE0C6B4C-0715-A2C3-3703-7B6FF5BF1ADF}"/>
                  </a:ext>
                </a:extLst>
              </p:cNvPr>
              <p:cNvSpPr/>
              <p:nvPr/>
            </p:nvSpPr>
            <p:spPr>
              <a:xfrm rot="19338880">
                <a:off x="1383803" y="3822361"/>
                <a:ext cx="216397" cy="31933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2F6CAEC-6743-72AE-5642-B4ECD325B3D6}"/>
                  </a:ext>
                </a:extLst>
              </p:cNvPr>
              <p:cNvSpPr/>
              <p:nvPr/>
            </p:nvSpPr>
            <p:spPr>
              <a:xfrm rot="1933618">
                <a:off x="346215" y="3823334"/>
                <a:ext cx="216397" cy="31933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252C3980-3F81-7FA6-0BA5-4E081D4DD6C8}"/>
                  </a:ext>
                </a:extLst>
              </p:cNvPr>
              <p:cNvSpPr/>
              <p:nvPr/>
            </p:nvSpPr>
            <p:spPr>
              <a:xfrm rot="1297750" flipH="1">
                <a:off x="304800" y="371660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217C84BD-C3B3-0D11-BDE9-B676E1602EE9}"/>
                  </a:ext>
                </a:extLst>
              </p:cNvPr>
              <p:cNvSpPr/>
              <p:nvPr/>
            </p:nvSpPr>
            <p:spPr>
              <a:xfrm rot="20302250">
                <a:off x="1258968" y="372701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a:extLst>
                  <a:ext uri="{FF2B5EF4-FFF2-40B4-BE49-F238E27FC236}">
                    <a16:creationId xmlns:a16="http://schemas.microsoft.com/office/drawing/2014/main" id="{8AF4FB3D-BE7B-75D7-A1B1-EC02FEE934B5}"/>
                  </a:ext>
                </a:extLst>
              </p:cNvPr>
              <p:cNvSpPr/>
              <p:nvPr/>
            </p:nvSpPr>
            <p:spPr>
              <a:xfrm rot="1375821">
                <a:off x="450548" y="3169087"/>
                <a:ext cx="326588" cy="76938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8F624E56-8205-C32C-6260-D604B37C766D}"/>
                  </a:ext>
                </a:extLst>
              </p:cNvPr>
              <p:cNvSpPr/>
              <p:nvPr/>
            </p:nvSpPr>
            <p:spPr>
              <a:xfrm rot="20337671">
                <a:off x="1129541" y="3184765"/>
                <a:ext cx="326588" cy="74935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066D11E7-EEA1-FE01-CFB4-C3F7EB374B33}"/>
                  </a:ext>
                </a:extLst>
              </p:cNvPr>
              <p:cNvSpPr/>
              <p:nvPr/>
            </p:nvSpPr>
            <p:spPr>
              <a:xfrm>
                <a:off x="581005" y="3175350"/>
                <a:ext cx="725750" cy="973618"/>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C4C0A4F7-0953-0FE4-CD2F-1D2DD42DC33F}"/>
                  </a:ext>
                </a:extLst>
              </p:cNvPr>
              <p:cNvSpPr/>
              <p:nvPr/>
            </p:nvSpPr>
            <p:spPr>
              <a:xfrm>
                <a:off x="653581" y="2630648"/>
                <a:ext cx="580601" cy="73695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Manual Input 42">
                <a:extLst>
                  <a:ext uri="{FF2B5EF4-FFF2-40B4-BE49-F238E27FC236}">
                    <a16:creationId xmlns:a16="http://schemas.microsoft.com/office/drawing/2014/main" id="{BFF57ED6-2B12-D6ED-35F9-78AC6B5EC607}"/>
                  </a:ext>
                </a:extLst>
              </p:cNvPr>
              <p:cNvSpPr/>
              <p:nvPr/>
            </p:nvSpPr>
            <p:spPr>
              <a:xfrm rot="7269359" flipV="1">
                <a:off x="923397" y="31952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Manual Input 43">
                <a:extLst>
                  <a:ext uri="{FF2B5EF4-FFF2-40B4-BE49-F238E27FC236}">
                    <a16:creationId xmlns:a16="http://schemas.microsoft.com/office/drawing/2014/main" id="{96B28B4D-989F-2B7B-9022-6BC757A18EC0}"/>
                  </a:ext>
                </a:extLst>
              </p:cNvPr>
              <p:cNvSpPr/>
              <p:nvPr/>
            </p:nvSpPr>
            <p:spPr>
              <a:xfrm rot="14330641" flipH="1" flipV="1">
                <a:off x="633097" y="31952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60465ED-CCCD-D1C5-0319-5F432BE92985}"/>
                  </a:ext>
                </a:extLst>
              </p:cNvPr>
              <p:cNvSpPr/>
              <p:nvPr/>
            </p:nvSpPr>
            <p:spPr>
              <a:xfrm>
                <a:off x="617293" y="2534524"/>
                <a:ext cx="689463" cy="73695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CEC41E1B-B263-EE36-0519-8346670494FC}"/>
                  </a:ext>
                </a:extLst>
              </p:cNvPr>
              <p:cNvCxnSpPr>
                <a:endCxn id="41" idx="2"/>
              </p:cNvCxnSpPr>
              <p:nvPr/>
            </p:nvCxnSpPr>
            <p:spPr>
              <a:xfrm flipH="1">
                <a:off x="943880" y="3391095"/>
                <a:ext cx="21775" cy="7578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rapezoid 46">
                <a:extLst>
                  <a:ext uri="{FF2B5EF4-FFF2-40B4-BE49-F238E27FC236}">
                    <a16:creationId xmlns:a16="http://schemas.microsoft.com/office/drawing/2014/main" id="{5DCC2D0C-432D-516D-64AC-7DC4C96E4C08}"/>
                  </a:ext>
                </a:extLst>
              </p:cNvPr>
              <p:cNvSpPr/>
              <p:nvPr/>
            </p:nvSpPr>
            <p:spPr>
              <a:xfrm>
                <a:off x="557729" y="4058756"/>
                <a:ext cx="759828" cy="132449"/>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ame 47">
                <a:extLst>
                  <a:ext uri="{FF2B5EF4-FFF2-40B4-BE49-F238E27FC236}">
                    <a16:creationId xmlns:a16="http://schemas.microsoft.com/office/drawing/2014/main" id="{420ABAD2-AFA5-6EAC-9609-87EF30C287DA}"/>
                  </a:ext>
                </a:extLst>
              </p:cNvPr>
              <p:cNvSpPr/>
              <p:nvPr/>
            </p:nvSpPr>
            <p:spPr>
              <a:xfrm>
                <a:off x="913648" y="4030999"/>
                <a:ext cx="108863" cy="160207"/>
              </a:xfrm>
              <a:prstGeom prst="frame">
                <a:avLst/>
              </a:prstGeom>
              <a:solidFill>
                <a:srgbClr val="BF7717"/>
              </a:solidFill>
              <a:ln>
                <a:solidFill>
                  <a:srgbClr val="AC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Freeform: Shape 48">
                <a:extLst>
                  <a:ext uri="{FF2B5EF4-FFF2-40B4-BE49-F238E27FC236}">
                    <a16:creationId xmlns:a16="http://schemas.microsoft.com/office/drawing/2014/main" id="{7D4FFC5B-EC72-8D6E-EA6F-AFB0E406DFE7}"/>
                  </a:ext>
                </a:extLst>
              </p:cNvPr>
              <p:cNvSpPr/>
              <p:nvPr/>
            </p:nvSpPr>
            <p:spPr>
              <a:xfrm rot="711584">
                <a:off x="570198" y="2402559"/>
                <a:ext cx="753475" cy="619913"/>
              </a:xfrm>
              <a:custGeom>
                <a:avLst/>
                <a:gdLst>
                  <a:gd name="connsiteX0" fmla="*/ 328541 w 753475"/>
                  <a:gd name="connsiteY0" fmla="*/ 42339 h 619913"/>
                  <a:gd name="connsiteX1" fmla="*/ 753475 w 753475"/>
                  <a:gd name="connsiteY1" fmla="*/ 0 h 619913"/>
                  <a:gd name="connsiteX2" fmla="*/ 678251 w 753475"/>
                  <a:gd name="connsiteY2" fmla="*/ 277433 h 619913"/>
                  <a:gd name="connsiteX3" fmla="*/ 285424 w 753475"/>
                  <a:gd name="connsiteY3" fmla="*/ 313752 h 619913"/>
                  <a:gd name="connsiteX4" fmla="*/ 254012 w 753475"/>
                  <a:gd name="connsiteY4" fmla="*/ 319643 h 619913"/>
                  <a:gd name="connsiteX5" fmla="*/ 254012 w 753475"/>
                  <a:gd name="connsiteY5" fmla="*/ 395624 h 619913"/>
                  <a:gd name="connsiteX6" fmla="*/ 127006 w 753475"/>
                  <a:gd name="connsiteY6" fmla="*/ 619913 h 619913"/>
                  <a:gd name="connsiteX7" fmla="*/ 0 w 753475"/>
                  <a:gd name="connsiteY7" fmla="*/ 395624 h 619913"/>
                  <a:gd name="connsiteX8" fmla="*/ 127006 w 753475"/>
                  <a:gd name="connsiteY8" fmla="*/ 171335 h 619913"/>
                  <a:gd name="connsiteX9" fmla="*/ 224750 w 753475"/>
                  <a:gd name="connsiteY9" fmla="*/ 171335 h 619913"/>
                  <a:gd name="connsiteX10" fmla="*/ 242088 w 753475"/>
                  <a:gd name="connsiteY10" fmla="*/ 107391 h 619913"/>
                  <a:gd name="connsiteX11" fmla="*/ 328541 w 753475"/>
                  <a:gd name="connsiteY11" fmla="*/ 42339 h 61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475" h="619913">
                    <a:moveTo>
                      <a:pt x="328541" y="42339"/>
                    </a:moveTo>
                    <a:cubicBezTo>
                      <a:pt x="464735" y="2275"/>
                      <a:pt x="641804" y="156845"/>
                      <a:pt x="753475" y="0"/>
                    </a:cubicBezTo>
                    <a:lnTo>
                      <a:pt x="678251" y="277433"/>
                    </a:lnTo>
                    <a:cubicBezTo>
                      <a:pt x="575170" y="422213"/>
                      <a:pt x="416366" y="301646"/>
                      <a:pt x="285424" y="313752"/>
                    </a:cubicBezTo>
                    <a:lnTo>
                      <a:pt x="254012" y="319643"/>
                    </a:lnTo>
                    <a:lnTo>
                      <a:pt x="254012" y="395624"/>
                    </a:lnTo>
                    <a:cubicBezTo>
                      <a:pt x="254012" y="519495"/>
                      <a:pt x="197149" y="619913"/>
                      <a:pt x="127006" y="619913"/>
                    </a:cubicBezTo>
                    <a:cubicBezTo>
                      <a:pt x="56863" y="619913"/>
                      <a:pt x="0" y="519495"/>
                      <a:pt x="0" y="395624"/>
                    </a:cubicBezTo>
                    <a:cubicBezTo>
                      <a:pt x="0" y="271753"/>
                      <a:pt x="56863" y="171335"/>
                      <a:pt x="127006" y="171335"/>
                    </a:cubicBezTo>
                    <a:lnTo>
                      <a:pt x="224750" y="171335"/>
                    </a:lnTo>
                    <a:lnTo>
                      <a:pt x="242088" y="107391"/>
                    </a:lnTo>
                    <a:cubicBezTo>
                      <a:pt x="267858" y="71196"/>
                      <a:pt x="297111" y="51585"/>
                      <a:pt x="328541" y="42339"/>
                    </a:cubicBezTo>
                    <a:close/>
                  </a:path>
                </a:pathLst>
              </a:custGeom>
              <a:solidFill>
                <a:srgbClr val="AC6E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3" name="Rectangle: Rounded Corners 32">
              <a:extLst>
                <a:ext uri="{FF2B5EF4-FFF2-40B4-BE49-F238E27FC236}">
                  <a16:creationId xmlns:a16="http://schemas.microsoft.com/office/drawing/2014/main" id="{2B2BB2D8-199D-50AC-8600-3B944E7217F6}"/>
                </a:ext>
              </a:extLst>
            </p:cNvPr>
            <p:cNvSpPr/>
            <p:nvPr/>
          </p:nvSpPr>
          <p:spPr>
            <a:xfrm>
              <a:off x="4997510" y="2340178"/>
              <a:ext cx="1914525" cy="1344853"/>
            </a:xfrm>
            <a:prstGeom prst="roundRect">
              <a:avLst/>
            </a:prstGeom>
            <a:solidFill>
              <a:srgbClr val="FFDA6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96E17142-0476-ADD4-F6D3-D2607C2264F9}"/>
                </a:ext>
              </a:extLst>
            </p:cNvPr>
            <p:cNvSpPr/>
            <p:nvPr/>
          </p:nvSpPr>
          <p:spPr>
            <a:xfrm>
              <a:off x="4903648" y="3118009"/>
              <a:ext cx="2102247" cy="640826"/>
            </a:xfrm>
            <a:prstGeom prst="roundRect">
              <a:avLst/>
            </a:prstGeom>
            <a:solidFill>
              <a:schemeClr val="accent6">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AAECF90A-8AC6-2D4B-EDD3-16499EA850F6}"/>
              </a:ext>
            </a:extLst>
          </p:cNvPr>
          <p:cNvGrpSpPr/>
          <p:nvPr/>
        </p:nvGrpSpPr>
        <p:grpSpPr>
          <a:xfrm>
            <a:off x="5434899" y="397481"/>
            <a:ext cx="1322202" cy="1367311"/>
            <a:chOff x="579772" y="516353"/>
            <a:chExt cx="1622944" cy="1645352"/>
          </a:xfrm>
        </p:grpSpPr>
        <p:grpSp>
          <p:nvGrpSpPr>
            <p:cNvPr id="54" name="Group 53">
              <a:extLst>
                <a:ext uri="{FF2B5EF4-FFF2-40B4-BE49-F238E27FC236}">
                  <a16:creationId xmlns:a16="http://schemas.microsoft.com/office/drawing/2014/main" id="{C69C0785-86D2-C8EC-D111-C6ADF8AD4DD5}"/>
                </a:ext>
              </a:extLst>
            </p:cNvPr>
            <p:cNvGrpSpPr/>
            <p:nvPr/>
          </p:nvGrpSpPr>
          <p:grpSpPr>
            <a:xfrm>
              <a:off x="615092" y="548641"/>
              <a:ext cx="1587624" cy="1600200"/>
              <a:chOff x="615092" y="548640"/>
              <a:chExt cx="2143046" cy="2160021"/>
            </a:xfrm>
          </p:grpSpPr>
          <p:sp>
            <p:nvSpPr>
              <p:cNvPr id="50" name="Rectangle 49">
                <a:extLst>
                  <a:ext uri="{FF2B5EF4-FFF2-40B4-BE49-F238E27FC236}">
                    <a16:creationId xmlns:a16="http://schemas.microsoft.com/office/drawing/2014/main" id="{B7449082-3FF1-36B0-870C-2391A38653A2}"/>
                  </a:ext>
                </a:extLst>
              </p:cNvPr>
              <p:cNvSpPr/>
              <p:nvPr/>
            </p:nvSpPr>
            <p:spPr>
              <a:xfrm>
                <a:off x="615092" y="548640"/>
                <a:ext cx="1049116" cy="1049116"/>
              </a:xfrm>
              <a:prstGeom prst="rect">
                <a:avLst/>
              </a:prstGeom>
              <a:solidFill>
                <a:schemeClr val="bg1">
                  <a:lumMod val="75000"/>
                </a:schemeClr>
              </a:solidFill>
              <a:ln>
                <a:solidFill>
                  <a:schemeClr val="bg2">
                    <a:lumMod val="25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4E83559-C2DD-7FFB-141E-C7DE6F783F5A}"/>
                  </a:ext>
                </a:extLst>
              </p:cNvPr>
              <p:cNvSpPr/>
              <p:nvPr/>
            </p:nvSpPr>
            <p:spPr>
              <a:xfrm>
                <a:off x="1709022" y="549342"/>
                <a:ext cx="1049116" cy="1049116"/>
              </a:xfrm>
              <a:prstGeom prst="rect">
                <a:avLst/>
              </a:prstGeom>
              <a:solidFill>
                <a:schemeClr val="bg1">
                  <a:lumMod val="75000"/>
                </a:schemeClr>
              </a:solidFill>
              <a:ln>
                <a:solidFill>
                  <a:schemeClr val="bg2">
                    <a:lumMod val="25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84A7157-17F8-4856-CD34-0AF3DCDA42C5}"/>
                  </a:ext>
                </a:extLst>
              </p:cNvPr>
              <p:cNvSpPr/>
              <p:nvPr/>
            </p:nvSpPr>
            <p:spPr>
              <a:xfrm>
                <a:off x="615092" y="1659545"/>
                <a:ext cx="1049116" cy="1049116"/>
              </a:xfrm>
              <a:prstGeom prst="rect">
                <a:avLst/>
              </a:prstGeom>
              <a:solidFill>
                <a:schemeClr val="bg1">
                  <a:lumMod val="75000"/>
                </a:schemeClr>
              </a:solidFill>
              <a:ln>
                <a:solidFill>
                  <a:schemeClr val="bg2">
                    <a:lumMod val="25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D02F0FF-33C0-94C1-D841-CF9304ADAEDA}"/>
                  </a:ext>
                </a:extLst>
              </p:cNvPr>
              <p:cNvSpPr/>
              <p:nvPr/>
            </p:nvSpPr>
            <p:spPr>
              <a:xfrm>
                <a:off x="1703145" y="1657632"/>
                <a:ext cx="1049116" cy="1049116"/>
              </a:xfrm>
              <a:prstGeom prst="rect">
                <a:avLst/>
              </a:prstGeom>
              <a:solidFill>
                <a:schemeClr val="bg1">
                  <a:lumMod val="75000"/>
                </a:schemeClr>
              </a:solidFill>
              <a:ln>
                <a:solidFill>
                  <a:schemeClr val="bg2">
                    <a:lumMod val="25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reeform: Shape 56">
              <a:extLst>
                <a:ext uri="{FF2B5EF4-FFF2-40B4-BE49-F238E27FC236}">
                  <a16:creationId xmlns:a16="http://schemas.microsoft.com/office/drawing/2014/main" id="{28B7EA66-65CF-3CAC-65B0-327FE3FF1C38}"/>
                </a:ext>
              </a:extLst>
            </p:cNvPr>
            <p:cNvSpPr/>
            <p:nvPr/>
          </p:nvSpPr>
          <p:spPr>
            <a:xfrm rot="16200000">
              <a:off x="579771" y="539496"/>
              <a:ext cx="1607929" cy="1607928"/>
            </a:xfrm>
            <a:custGeom>
              <a:avLst/>
              <a:gdLst>
                <a:gd name="connsiteX0" fmla="*/ 1607929 w 1607929"/>
                <a:gd name="connsiteY0" fmla="*/ 788233 h 1607928"/>
                <a:gd name="connsiteX1" fmla="*/ 1607929 w 1607929"/>
                <a:gd name="connsiteY1" fmla="*/ 833952 h 1607928"/>
                <a:gd name="connsiteX2" fmla="*/ 803983 w 1607929"/>
                <a:gd name="connsiteY2" fmla="*/ 833952 h 1607928"/>
                <a:gd name="connsiteX3" fmla="*/ 803983 w 1607929"/>
                <a:gd name="connsiteY3" fmla="*/ 1607928 h 1607928"/>
                <a:gd name="connsiteX4" fmla="*/ 758264 w 1607929"/>
                <a:gd name="connsiteY4" fmla="*/ 1607928 h 1607928"/>
                <a:gd name="connsiteX5" fmla="*/ 758264 w 1607929"/>
                <a:gd name="connsiteY5" fmla="*/ 833952 h 1607928"/>
                <a:gd name="connsiteX6" fmla="*/ 0 w 1607929"/>
                <a:gd name="connsiteY6" fmla="*/ 833951 h 1607928"/>
                <a:gd name="connsiteX7" fmla="*/ 0 w 1607929"/>
                <a:gd name="connsiteY7" fmla="*/ 788232 h 1607928"/>
                <a:gd name="connsiteX8" fmla="*/ 758264 w 1607929"/>
                <a:gd name="connsiteY8" fmla="*/ 788233 h 1607928"/>
                <a:gd name="connsiteX9" fmla="*/ 758264 w 1607929"/>
                <a:gd name="connsiteY9" fmla="*/ 0 h 1607928"/>
                <a:gd name="connsiteX10" fmla="*/ 803983 w 1607929"/>
                <a:gd name="connsiteY10" fmla="*/ 0 h 1607928"/>
                <a:gd name="connsiteX11" fmla="*/ 803983 w 1607929"/>
                <a:gd name="connsiteY11" fmla="*/ 788233 h 160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7929" h="1607928">
                  <a:moveTo>
                    <a:pt x="1607929" y="788233"/>
                  </a:moveTo>
                  <a:lnTo>
                    <a:pt x="1607929" y="833952"/>
                  </a:lnTo>
                  <a:lnTo>
                    <a:pt x="803983" y="833952"/>
                  </a:lnTo>
                  <a:lnTo>
                    <a:pt x="803983" y="1607928"/>
                  </a:lnTo>
                  <a:lnTo>
                    <a:pt x="758264" y="1607928"/>
                  </a:lnTo>
                  <a:lnTo>
                    <a:pt x="758264" y="833952"/>
                  </a:lnTo>
                  <a:lnTo>
                    <a:pt x="0" y="833951"/>
                  </a:lnTo>
                  <a:lnTo>
                    <a:pt x="0" y="788232"/>
                  </a:lnTo>
                  <a:lnTo>
                    <a:pt x="758264" y="788233"/>
                  </a:lnTo>
                  <a:lnTo>
                    <a:pt x="758264" y="0"/>
                  </a:lnTo>
                  <a:lnTo>
                    <a:pt x="803983" y="0"/>
                  </a:lnTo>
                  <a:lnTo>
                    <a:pt x="803983" y="788233"/>
                  </a:lnTo>
                  <a:close/>
                </a:path>
              </a:pathLst>
            </a:cu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Rectangle 57">
              <a:extLst>
                <a:ext uri="{FF2B5EF4-FFF2-40B4-BE49-F238E27FC236}">
                  <a16:creationId xmlns:a16="http://schemas.microsoft.com/office/drawing/2014/main" id="{CC7B9E96-6DDC-6BBD-4CF3-2E112240A6F4}"/>
                </a:ext>
              </a:extLst>
            </p:cNvPr>
            <p:cNvSpPr/>
            <p:nvPr/>
          </p:nvSpPr>
          <p:spPr>
            <a:xfrm>
              <a:off x="592232" y="521890"/>
              <a:ext cx="45719" cy="1607928"/>
            </a:xfrm>
            <a:prstGeom prst="rect">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BA6F89B-0CF0-38D1-FEE4-EF2303EB4A49}"/>
                </a:ext>
              </a:extLst>
            </p:cNvPr>
            <p:cNvSpPr/>
            <p:nvPr/>
          </p:nvSpPr>
          <p:spPr>
            <a:xfrm>
              <a:off x="2145157" y="529632"/>
              <a:ext cx="45719" cy="1607928"/>
            </a:xfrm>
            <a:prstGeom prst="rect">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3404DCE-2A5A-F9F5-F797-43B030413ADD}"/>
                </a:ext>
              </a:extLst>
            </p:cNvPr>
            <p:cNvSpPr/>
            <p:nvPr/>
          </p:nvSpPr>
          <p:spPr>
            <a:xfrm rot="16200000">
              <a:off x="1367795" y="-264751"/>
              <a:ext cx="45719" cy="1607928"/>
            </a:xfrm>
            <a:prstGeom prst="rect">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65E3593-04C7-21F5-BACF-0710CCD94E99}"/>
                </a:ext>
              </a:extLst>
            </p:cNvPr>
            <p:cNvSpPr/>
            <p:nvPr/>
          </p:nvSpPr>
          <p:spPr>
            <a:xfrm rot="5400000">
              <a:off x="1375892" y="1334882"/>
              <a:ext cx="45719" cy="1607928"/>
            </a:xfrm>
            <a:prstGeom prst="rect">
              <a:avLst/>
            </a:prstGeom>
            <a:solidFill>
              <a:schemeClr val="bg2">
                <a:lumMod val="50000"/>
              </a:schemeClr>
            </a:solidFill>
            <a:ln>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4" name="Picture 63">
            <a:extLst>
              <a:ext uri="{FF2B5EF4-FFF2-40B4-BE49-F238E27FC236}">
                <a16:creationId xmlns:a16="http://schemas.microsoft.com/office/drawing/2014/main" id="{A25A494C-E2BE-2F3D-B99D-AFE99B5F7E5D}"/>
              </a:ext>
            </a:extLst>
          </p:cNvPr>
          <p:cNvPicPr>
            <a:picLocks noChangeAspect="1"/>
          </p:cNvPicPr>
          <p:nvPr/>
        </p:nvPicPr>
        <p:blipFill>
          <a:blip r:embed="rId3"/>
          <a:stretch>
            <a:fillRect/>
          </a:stretch>
        </p:blipFill>
        <p:spPr>
          <a:xfrm>
            <a:off x="3701902" y="4905808"/>
            <a:ext cx="4925112" cy="1543676"/>
          </a:xfrm>
          <a:prstGeom prst="ellipse">
            <a:avLst/>
          </a:prstGeom>
          <a:ln>
            <a:noFill/>
          </a:ln>
          <a:effectLst>
            <a:softEdge rad="112500"/>
          </a:effectLst>
        </p:spPr>
      </p:pic>
    </p:spTree>
    <p:extLst>
      <p:ext uri="{BB962C8B-B14F-4D97-AF65-F5344CB8AC3E}">
        <p14:creationId xmlns:p14="http://schemas.microsoft.com/office/powerpoint/2010/main" val="1465985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3661ECCA-FFC8-4B64-9718-E212A95AE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extBox 14"/>
          <p:cNvSpPr txBox="1"/>
          <p:nvPr/>
        </p:nvSpPr>
        <p:spPr>
          <a:xfrm>
            <a:off x="9088284" y="6508764"/>
            <a:ext cx="2971800" cy="307777"/>
          </a:xfrm>
          <a:prstGeom prst="rect">
            <a:avLst/>
          </a:prstGeom>
          <a:noFill/>
        </p:spPr>
        <p:txBody>
          <a:bodyPr wrap="square" rtlCol="0">
            <a:spAutoFit/>
          </a:bodyPr>
          <a:lstStyle/>
          <a:p>
            <a:pPr algn="r"/>
            <a:r>
              <a:rPr lang="en-US" sz="1400" dirty="0">
                <a:solidFill>
                  <a:schemeClr val="bg1"/>
                </a:solidFill>
              </a:rPr>
              <a:t>Who’s Who</a:t>
            </a:r>
          </a:p>
        </p:txBody>
      </p:sp>
      <p:sp>
        <p:nvSpPr>
          <p:cNvPr id="19" name="Rectangle 18"/>
          <p:cNvSpPr/>
          <p:nvPr/>
        </p:nvSpPr>
        <p:spPr>
          <a:xfrm>
            <a:off x="1828800" y="838200"/>
            <a:ext cx="2438400" cy="523220"/>
          </a:xfrm>
          <a:prstGeom prst="rect">
            <a:avLst/>
          </a:prstGeom>
        </p:spPr>
        <p:txBody>
          <a:bodyPr wrap="square">
            <a:spAutoFit/>
          </a:bodyPr>
          <a:lstStyle/>
          <a:p>
            <a:endParaRPr lang="en-US" sz="2800" b="1" dirty="0">
              <a:solidFill>
                <a:schemeClr val="bg1"/>
              </a:solidFill>
            </a:endParaRPr>
          </a:p>
        </p:txBody>
      </p:sp>
      <p:sp>
        <p:nvSpPr>
          <p:cNvPr id="20" name="TextBox 19"/>
          <p:cNvSpPr txBox="1"/>
          <p:nvPr/>
        </p:nvSpPr>
        <p:spPr>
          <a:xfrm>
            <a:off x="2133600" y="1600200"/>
            <a:ext cx="1600200" cy="369332"/>
          </a:xfrm>
          <a:prstGeom prst="rect">
            <a:avLst/>
          </a:prstGeom>
          <a:noFill/>
        </p:spPr>
        <p:txBody>
          <a:bodyPr wrap="square" rtlCol="0">
            <a:spAutoFit/>
          </a:bodyPr>
          <a:lstStyle/>
          <a:p>
            <a:endParaRPr lang="en-US" dirty="0">
              <a:solidFill>
                <a:schemeClr val="bg1"/>
              </a:solidFill>
            </a:endParaRPr>
          </a:p>
        </p:txBody>
      </p:sp>
      <p:sp>
        <p:nvSpPr>
          <p:cNvPr id="11" name="Rectangle 10"/>
          <p:cNvSpPr/>
          <p:nvPr/>
        </p:nvSpPr>
        <p:spPr>
          <a:xfrm>
            <a:off x="1752600" y="3124200"/>
            <a:ext cx="2514600" cy="369332"/>
          </a:xfrm>
          <a:prstGeom prst="rect">
            <a:avLst/>
          </a:prstGeom>
        </p:spPr>
        <p:txBody>
          <a:bodyPr wrap="square">
            <a:spAutoFit/>
          </a:bodyPr>
          <a:lstStyle/>
          <a:p>
            <a:endParaRPr lang="en-US" b="1" dirty="0">
              <a:solidFill>
                <a:schemeClr val="bg1"/>
              </a:solidFill>
            </a:endParaRPr>
          </a:p>
        </p:txBody>
      </p:sp>
      <p:sp>
        <p:nvSpPr>
          <p:cNvPr id="60" name="Rectangle 59"/>
          <p:cNvSpPr/>
          <p:nvPr/>
        </p:nvSpPr>
        <p:spPr>
          <a:xfrm>
            <a:off x="1752600" y="76201"/>
            <a:ext cx="8686800" cy="769441"/>
          </a:xfrm>
          <a:prstGeom prst="rect">
            <a:avLst/>
          </a:prstGeom>
        </p:spPr>
        <p:txBody>
          <a:bodyPr wrap="square">
            <a:spAutoFit/>
          </a:bodyPr>
          <a:lstStyle/>
          <a:p>
            <a:pPr algn="ctr" fontAlgn="base"/>
            <a:r>
              <a:rPr lang="en-US" sz="4400" dirty="0">
                <a:solidFill>
                  <a:schemeClr val="bg1"/>
                </a:solidFill>
                <a:cs typeface="Aparajita" pitchFamily="34" charset="0"/>
              </a:rPr>
              <a:t>A Little Variation</a:t>
            </a:r>
          </a:p>
        </p:txBody>
      </p:sp>
      <p:sp>
        <p:nvSpPr>
          <p:cNvPr id="17" name="TextBox 16"/>
          <p:cNvSpPr txBox="1"/>
          <p:nvPr/>
        </p:nvSpPr>
        <p:spPr>
          <a:xfrm>
            <a:off x="1981200" y="1066800"/>
            <a:ext cx="3657600" cy="2308324"/>
          </a:xfrm>
          <a:prstGeom prst="rect">
            <a:avLst/>
          </a:prstGeom>
          <a:noFill/>
        </p:spPr>
        <p:txBody>
          <a:bodyPr wrap="square" rtlCol="0">
            <a:spAutoFit/>
          </a:bodyPr>
          <a:lstStyle/>
          <a:p>
            <a:r>
              <a:rPr lang="en-US" b="1" dirty="0">
                <a:solidFill>
                  <a:schemeClr val="bg1"/>
                </a:solidFill>
              </a:rPr>
              <a:t>“</a:t>
            </a:r>
            <a:r>
              <a:rPr lang="en-US" b="1" i="1" dirty="0">
                <a:solidFill>
                  <a:schemeClr val="bg1"/>
                </a:solidFill>
              </a:rPr>
              <a:t>For behold, the day cometh that shall burn as an oven, and all the proud, yea, and all that do wickedly shall </a:t>
            </a:r>
            <a:r>
              <a:rPr lang="en-US" b="1" i="1" dirty="0">
                <a:solidFill>
                  <a:srgbClr val="FFFF00"/>
                </a:solidFill>
              </a:rPr>
              <a:t>burn </a:t>
            </a:r>
            <a:r>
              <a:rPr lang="en-US" b="1" i="1" dirty="0">
                <a:solidFill>
                  <a:schemeClr val="bg1"/>
                </a:solidFill>
              </a:rPr>
              <a:t>as stubble; for they that come shall burn them, </a:t>
            </a:r>
            <a:r>
              <a:rPr lang="en-US" b="1" i="1" dirty="0" err="1">
                <a:solidFill>
                  <a:schemeClr val="bg1"/>
                </a:solidFill>
              </a:rPr>
              <a:t>saith</a:t>
            </a:r>
            <a:r>
              <a:rPr lang="en-US" b="1" i="1" dirty="0">
                <a:solidFill>
                  <a:schemeClr val="bg1"/>
                </a:solidFill>
              </a:rPr>
              <a:t> the Lord of Hosts, that it shall leave them neither root nor branch.”</a:t>
            </a:r>
          </a:p>
          <a:p>
            <a:endParaRPr lang="en-US" b="1" dirty="0">
              <a:solidFill>
                <a:schemeClr val="bg1"/>
              </a:solidFill>
            </a:endParaRPr>
          </a:p>
        </p:txBody>
      </p:sp>
      <p:grpSp>
        <p:nvGrpSpPr>
          <p:cNvPr id="2" name="Group 42"/>
          <p:cNvGrpSpPr/>
          <p:nvPr/>
        </p:nvGrpSpPr>
        <p:grpSpPr>
          <a:xfrm>
            <a:off x="4916" y="6083341"/>
            <a:ext cx="3175000" cy="762000"/>
            <a:chOff x="0" y="6096000"/>
            <a:chExt cx="3175000" cy="762000"/>
          </a:xfrm>
        </p:grpSpPr>
        <p:grpSp>
          <p:nvGrpSpPr>
            <p:cNvPr id="3" name="Group 7"/>
            <p:cNvGrpSpPr/>
            <p:nvPr/>
          </p:nvGrpSpPr>
          <p:grpSpPr>
            <a:xfrm>
              <a:off x="0" y="6096000"/>
              <a:ext cx="3048000" cy="762000"/>
              <a:chOff x="228600" y="381000"/>
              <a:chExt cx="3657600" cy="3429000"/>
            </a:xfrm>
          </p:grpSpPr>
          <p:sp>
            <p:nvSpPr>
              <p:cNvPr id="56" name="Bevel 55"/>
              <p:cNvSpPr/>
              <p:nvPr/>
            </p:nvSpPr>
            <p:spPr>
              <a:xfrm>
                <a:off x="381000" y="533400"/>
                <a:ext cx="3352800" cy="3124200"/>
              </a:xfrm>
              <a:prstGeom prst="bevel">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ame 56"/>
              <p:cNvSpPr/>
              <p:nvPr/>
            </p:nvSpPr>
            <p:spPr>
              <a:xfrm>
                <a:off x="228600" y="381000"/>
                <a:ext cx="3657600" cy="3429000"/>
              </a:xfrm>
              <a:prstGeom prst="frame">
                <a:avLst>
                  <a:gd name="adj1" fmla="val 13982"/>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5" name="TextBox 54"/>
            <p:cNvSpPr txBox="1"/>
            <p:nvPr/>
          </p:nvSpPr>
          <p:spPr>
            <a:xfrm>
              <a:off x="203200" y="6313684"/>
              <a:ext cx="2971800" cy="307777"/>
            </a:xfrm>
            <a:prstGeom prst="rect">
              <a:avLst/>
            </a:prstGeom>
            <a:noFill/>
          </p:spPr>
          <p:txBody>
            <a:bodyPr wrap="square" rtlCol="0">
              <a:spAutoFit/>
            </a:bodyPr>
            <a:lstStyle/>
            <a:p>
              <a:r>
                <a:rPr lang="en-US" sz="1400" dirty="0"/>
                <a:t>Joseph Smith—History 1:36-39</a:t>
              </a:r>
            </a:p>
          </p:txBody>
        </p:sp>
      </p:grpSp>
      <p:sp>
        <p:nvSpPr>
          <p:cNvPr id="58" name="Rectangle 57"/>
          <p:cNvSpPr/>
          <p:nvPr/>
        </p:nvSpPr>
        <p:spPr>
          <a:xfrm>
            <a:off x="6324600" y="990600"/>
            <a:ext cx="3810000" cy="2308324"/>
          </a:xfrm>
          <a:prstGeom prst="rect">
            <a:avLst/>
          </a:prstGeom>
        </p:spPr>
        <p:txBody>
          <a:bodyPr wrap="square">
            <a:spAutoFit/>
          </a:bodyPr>
          <a:lstStyle/>
          <a:p>
            <a:r>
              <a:rPr lang="en-US" b="1" dirty="0">
                <a:solidFill>
                  <a:schemeClr val="bg1"/>
                </a:solidFill>
              </a:rPr>
              <a:t>“For, behold, the day cometh, that shall burn as an oven; and all the proud, yea, and all that do wickedly, shall be stubble: and the day that cometh shall burn them up, </a:t>
            </a:r>
            <a:r>
              <a:rPr lang="en-US" b="1" dirty="0" err="1">
                <a:solidFill>
                  <a:schemeClr val="bg1"/>
                </a:solidFill>
              </a:rPr>
              <a:t>saith</a:t>
            </a:r>
            <a:r>
              <a:rPr lang="en-US" b="1" dirty="0">
                <a:solidFill>
                  <a:schemeClr val="bg1"/>
                </a:solidFill>
              </a:rPr>
              <a:t> the </a:t>
            </a:r>
            <a:r>
              <a:rPr lang="en-US" b="1" cap="small" dirty="0">
                <a:solidFill>
                  <a:schemeClr val="bg1"/>
                </a:solidFill>
              </a:rPr>
              <a:t>Lord</a:t>
            </a:r>
            <a:r>
              <a:rPr lang="en-US" b="1" dirty="0">
                <a:solidFill>
                  <a:schemeClr val="bg1"/>
                </a:solidFill>
              </a:rPr>
              <a:t> of hosts, that it shall leave them neither root nor branch.”</a:t>
            </a:r>
          </a:p>
          <a:p>
            <a:r>
              <a:rPr lang="en-US" b="1" dirty="0">
                <a:solidFill>
                  <a:schemeClr val="bg1"/>
                </a:solidFill>
              </a:rPr>
              <a:t>Malachi 4:1</a:t>
            </a:r>
          </a:p>
        </p:txBody>
      </p:sp>
      <p:sp>
        <p:nvSpPr>
          <p:cNvPr id="18" name="Rectangle 17"/>
          <p:cNvSpPr/>
          <p:nvPr/>
        </p:nvSpPr>
        <p:spPr>
          <a:xfrm>
            <a:off x="1752600" y="4114800"/>
            <a:ext cx="4038600" cy="1754326"/>
          </a:xfrm>
          <a:prstGeom prst="rect">
            <a:avLst/>
          </a:prstGeom>
        </p:spPr>
        <p:txBody>
          <a:bodyPr wrap="square">
            <a:spAutoFit/>
          </a:bodyPr>
          <a:lstStyle/>
          <a:p>
            <a:r>
              <a:rPr lang="en-US" b="1" i="1" dirty="0">
                <a:solidFill>
                  <a:schemeClr val="bg1"/>
                </a:solidFill>
              </a:rPr>
              <a:t>And he shall </a:t>
            </a:r>
            <a:r>
              <a:rPr lang="en-US" b="1" i="1" dirty="0">
                <a:solidFill>
                  <a:srgbClr val="FFFF00"/>
                </a:solidFill>
              </a:rPr>
              <a:t>plant</a:t>
            </a:r>
            <a:r>
              <a:rPr lang="en-US" b="1" i="1" dirty="0">
                <a:solidFill>
                  <a:schemeClr val="bg1"/>
                </a:solidFill>
              </a:rPr>
              <a:t> in the hearts of the children </a:t>
            </a:r>
            <a:r>
              <a:rPr lang="en-US" b="1" i="1" dirty="0">
                <a:solidFill>
                  <a:srgbClr val="FFFF00"/>
                </a:solidFill>
              </a:rPr>
              <a:t>the promises made to the fathers</a:t>
            </a:r>
            <a:r>
              <a:rPr lang="en-US" b="1" i="1" dirty="0">
                <a:solidFill>
                  <a:schemeClr val="bg1"/>
                </a:solidFill>
              </a:rPr>
              <a:t>, and the hearts of the children </a:t>
            </a:r>
            <a:r>
              <a:rPr lang="en-US" b="1" i="1" dirty="0">
                <a:solidFill>
                  <a:srgbClr val="FFFF00"/>
                </a:solidFill>
              </a:rPr>
              <a:t>shall turn to their fathers</a:t>
            </a:r>
            <a:r>
              <a:rPr lang="en-US" b="1" i="1" dirty="0">
                <a:solidFill>
                  <a:schemeClr val="bg1"/>
                </a:solidFill>
              </a:rPr>
              <a:t>. </a:t>
            </a:r>
            <a:r>
              <a:rPr lang="en-US" b="1" i="1" dirty="0">
                <a:solidFill>
                  <a:srgbClr val="FFFF00"/>
                </a:solidFill>
              </a:rPr>
              <a:t>If it were not so, the whole earth would be utterly wasted at his coming</a:t>
            </a:r>
            <a:r>
              <a:rPr lang="en-US" b="1" i="1" dirty="0">
                <a:solidFill>
                  <a:schemeClr val="bg1"/>
                </a:solidFill>
              </a:rPr>
              <a:t>.</a:t>
            </a:r>
            <a:endParaRPr lang="en-US" b="1" dirty="0">
              <a:solidFill>
                <a:schemeClr val="bg1"/>
              </a:solidFill>
            </a:endParaRPr>
          </a:p>
        </p:txBody>
      </p:sp>
      <p:sp>
        <p:nvSpPr>
          <p:cNvPr id="21" name="Rectangle 20"/>
          <p:cNvSpPr/>
          <p:nvPr/>
        </p:nvSpPr>
        <p:spPr>
          <a:xfrm>
            <a:off x="6096000" y="4114800"/>
            <a:ext cx="4572000" cy="1477328"/>
          </a:xfrm>
          <a:prstGeom prst="rect">
            <a:avLst/>
          </a:prstGeom>
        </p:spPr>
        <p:txBody>
          <a:bodyPr>
            <a:spAutoFit/>
          </a:bodyPr>
          <a:lstStyle/>
          <a:p>
            <a:r>
              <a:rPr lang="en-US" b="1" dirty="0">
                <a:solidFill>
                  <a:schemeClr val="bg1"/>
                </a:solidFill>
              </a:rPr>
              <a:t>“And he shall turn the heart of the fathers to the children, and the heart of the children to their fathers, lest I come and smite the earth with a curse.”</a:t>
            </a:r>
          </a:p>
          <a:p>
            <a:r>
              <a:rPr lang="en-US" b="1" dirty="0">
                <a:solidFill>
                  <a:schemeClr val="bg1"/>
                </a:solidFill>
              </a:rPr>
              <a:t>Malachi 4:6</a:t>
            </a:r>
          </a:p>
        </p:txBody>
      </p:sp>
      <p:grpSp>
        <p:nvGrpSpPr>
          <p:cNvPr id="22" name="Group 126"/>
          <p:cNvGrpSpPr/>
          <p:nvPr/>
        </p:nvGrpSpPr>
        <p:grpSpPr>
          <a:xfrm>
            <a:off x="5257800" y="2590800"/>
            <a:ext cx="1066800" cy="1828800"/>
            <a:chOff x="3990090" y="526432"/>
            <a:chExt cx="3128491" cy="5360642"/>
          </a:xfrm>
        </p:grpSpPr>
        <p:sp>
          <p:nvSpPr>
            <p:cNvPr id="23" name="Oval 22"/>
            <p:cNvSpPr/>
            <p:nvPr/>
          </p:nvSpPr>
          <p:spPr>
            <a:xfrm rot="20950279">
              <a:off x="4769039" y="5331999"/>
              <a:ext cx="842492" cy="555075"/>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20950279">
              <a:off x="5531041" y="5331998"/>
              <a:ext cx="842492" cy="555075"/>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20950279">
              <a:off x="3990090" y="4266805"/>
              <a:ext cx="842492" cy="37462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602317" flipH="1">
              <a:off x="6276089" y="4114405"/>
              <a:ext cx="842492" cy="37462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rot="1217087" flipH="1">
              <a:off x="4376605" y="2616314"/>
              <a:ext cx="821445" cy="1846282"/>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rot="20382913">
              <a:off x="5999732" y="2606855"/>
              <a:ext cx="754619" cy="1781702"/>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a:off x="4694999" y="2532652"/>
              <a:ext cx="1825584" cy="3078007"/>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hord 29"/>
            <p:cNvSpPr/>
            <p:nvPr/>
          </p:nvSpPr>
          <p:spPr>
            <a:xfrm rot="7621963">
              <a:off x="4853222" y="563675"/>
              <a:ext cx="1799756" cy="1983060"/>
            </a:xfrm>
            <a:prstGeom prst="chord">
              <a:avLst>
                <a:gd name="adj1" fmla="val 2700000"/>
                <a:gd name="adj2" fmla="val 15640335"/>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p:cNvSpPr/>
            <p:nvPr/>
          </p:nvSpPr>
          <p:spPr>
            <a:xfrm rot="3750173">
              <a:off x="4211366" y="3992801"/>
              <a:ext cx="3051046" cy="38488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p:cNvSpPr/>
            <p:nvPr/>
          </p:nvSpPr>
          <p:spPr>
            <a:xfrm rot="671737">
              <a:off x="4573997" y="1030680"/>
              <a:ext cx="651921" cy="2439222"/>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p:cNvSpPr/>
            <p:nvPr/>
          </p:nvSpPr>
          <p:spPr>
            <a:xfrm rot="20928263" flipH="1">
              <a:off x="5993896" y="1272641"/>
              <a:ext cx="762456" cy="2162673"/>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291528" y="2578308"/>
              <a:ext cx="652072" cy="67061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rot="4384463">
              <a:off x="3827107" y="4066227"/>
              <a:ext cx="3051046" cy="38488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rot="4351830">
              <a:off x="4069000" y="4063690"/>
              <a:ext cx="3051046" cy="384882"/>
            </a:xfrm>
            <a:prstGeom prst="trapezoid">
              <a:avLst>
                <a:gd name="adj" fmla="val 8631"/>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107"/>
            <p:cNvGrpSpPr/>
            <p:nvPr/>
          </p:nvGrpSpPr>
          <p:grpSpPr>
            <a:xfrm>
              <a:off x="4724400" y="2590800"/>
              <a:ext cx="685800" cy="838200"/>
              <a:chOff x="8077200" y="2590800"/>
              <a:chExt cx="685800" cy="838200"/>
            </a:xfrm>
          </p:grpSpPr>
          <p:sp>
            <p:nvSpPr>
              <p:cNvPr id="54" name="Oval 53"/>
              <p:cNvSpPr/>
              <p:nvPr/>
            </p:nvSpPr>
            <p:spPr>
              <a:xfrm>
                <a:off x="8077200" y="2590800"/>
                <a:ext cx="685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Quad Arrow 58"/>
              <p:cNvSpPr/>
              <p:nvPr/>
            </p:nvSpPr>
            <p:spPr>
              <a:xfrm>
                <a:off x="8077200" y="2667000"/>
                <a:ext cx="685800" cy="685800"/>
              </a:xfrm>
              <a:prstGeom prst="quadArrow">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Oval 37"/>
            <p:cNvSpPr/>
            <p:nvPr/>
          </p:nvSpPr>
          <p:spPr>
            <a:xfrm>
              <a:off x="4800599" y="725994"/>
              <a:ext cx="1600201" cy="225832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5743566">
              <a:off x="5384800" y="-19307"/>
              <a:ext cx="812800" cy="1981200"/>
            </a:xfrm>
            <a:prstGeom prst="moon">
              <a:avLst>
                <a:gd name="adj" fmla="val 87500"/>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5743566">
              <a:off x="5447734" y="-79953"/>
              <a:ext cx="667004" cy="1879774"/>
            </a:xfrm>
            <a:prstGeom prst="moon">
              <a:avLst>
                <a:gd name="adj" fmla="val 65725"/>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124"/>
            <p:cNvGrpSpPr/>
            <p:nvPr/>
          </p:nvGrpSpPr>
          <p:grpSpPr>
            <a:xfrm>
              <a:off x="5105400" y="914400"/>
              <a:ext cx="1272905" cy="371557"/>
              <a:chOff x="7557386" y="1121682"/>
              <a:chExt cx="1272905" cy="371557"/>
            </a:xfrm>
          </p:grpSpPr>
          <p:grpSp>
            <p:nvGrpSpPr>
              <p:cNvPr id="42" name="Group 110"/>
              <p:cNvGrpSpPr/>
              <p:nvPr/>
            </p:nvGrpSpPr>
            <p:grpSpPr>
              <a:xfrm rot="401849">
                <a:off x="7557386" y="1163079"/>
                <a:ext cx="359190" cy="254000"/>
                <a:chOff x="8077200" y="2590800"/>
                <a:chExt cx="687114" cy="838200"/>
              </a:xfrm>
            </p:grpSpPr>
            <p:sp>
              <p:nvSpPr>
                <p:cNvPr id="52" name="Oval 51"/>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Quad Arrow 52"/>
                <p:cNvSpPr/>
                <p:nvPr/>
              </p:nvSpPr>
              <p:spPr>
                <a:xfrm>
                  <a:off x="8078513" y="2666734"/>
                  <a:ext cx="685801" cy="685799"/>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113"/>
              <p:cNvGrpSpPr/>
              <p:nvPr/>
            </p:nvGrpSpPr>
            <p:grpSpPr>
              <a:xfrm rot="401849">
                <a:off x="7854102" y="1121682"/>
                <a:ext cx="358503" cy="254000"/>
                <a:chOff x="8077200" y="2590800"/>
                <a:chExt cx="685800" cy="838200"/>
              </a:xfrm>
            </p:grpSpPr>
            <p:sp>
              <p:nvSpPr>
                <p:cNvPr id="50" name="Oval 49"/>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Quad Arrow 50"/>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116"/>
              <p:cNvGrpSpPr/>
              <p:nvPr/>
            </p:nvGrpSpPr>
            <p:grpSpPr>
              <a:xfrm rot="401849">
                <a:off x="8150815" y="1156524"/>
                <a:ext cx="358503" cy="254000"/>
                <a:chOff x="8077200" y="2590800"/>
                <a:chExt cx="685800" cy="838200"/>
              </a:xfrm>
            </p:grpSpPr>
            <p:sp>
              <p:nvSpPr>
                <p:cNvPr id="48" name="Oval 47"/>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Quad Arrow 48"/>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119"/>
              <p:cNvGrpSpPr/>
              <p:nvPr/>
            </p:nvGrpSpPr>
            <p:grpSpPr>
              <a:xfrm rot="401849">
                <a:off x="8471788" y="1239239"/>
                <a:ext cx="358503" cy="254000"/>
                <a:chOff x="8077200" y="2590800"/>
                <a:chExt cx="685800" cy="838200"/>
              </a:xfrm>
            </p:grpSpPr>
            <p:sp>
              <p:nvSpPr>
                <p:cNvPr id="46" name="Oval 45"/>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Quad Arrow 46"/>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48208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18"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CFBEA8C4-8CEF-4324-933A-E02CC81733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306509" y="955766"/>
            <a:ext cx="7715865" cy="5632311"/>
          </a:xfrm>
          <a:prstGeom prst="rect">
            <a:avLst/>
          </a:prstGeom>
        </p:spPr>
        <p:txBody>
          <a:bodyPr wrap="square">
            <a:spAutoFit/>
          </a:bodyPr>
          <a:lstStyle/>
          <a:p>
            <a:pPr fontAlgn="base"/>
            <a:r>
              <a:rPr lang="en-US" b="1" dirty="0">
                <a:solidFill>
                  <a:schemeClr val="bg1"/>
                </a:solidFill>
              </a:rPr>
              <a:t>Meaning: Jehovah is my God</a:t>
            </a:r>
          </a:p>
          <a:p>
            <a:pPr fontAlgn="base"/>
            <a:endParaRPr lang="en-US" b="1" dirty="0">
              <a:solidFill>
                <a:schemeClr val="bg1"/>
              </a:solidFill>
            </a:endParaRPr>
          </a:p>
          <a:p>
            <a:pPr fontAlgn="base"/>
            <a:r>
              <a:rPr lang="en-US" b="1" dirty="0">
                <a:solidFill>
                  <a:schemeClr val="bg1"/>
                </a:solidFill>
              </a:rPr>
              <a:t>He was a </a:t>
            </a:r>
            <a:r>
              <a:rPr lang="en-US" b="1" dirty="0" err="1">
                <a:solidFill>
                  <a:schemeClr val="bg1"/>
                </a:solidFill>
              </a:rPr>
              <a:t>Tishbite</a:t>
            </a:r>
            <a:r>
              <a:rPr lang="en-US" b="1" dirty="0">
                <a:solidFill>
                  <a:schemeClr val="bg1"/>
                </a:solidFill>
              </a:rPr>
              <a:t> in a long line of extraordinary prophets</a:t>
            </a:r>
          </a:p>
          <a:p>
            <a:pPr fontAlgn="base"/>
            <a:endParaRPr lang="en-US" b="1" dirty="0">
              <a:solidFill>
                <a:schemeClr val="bg1"/>
              </a:solidFill>
            </a:endParaRPr>
          </a:p>
          <a:p>
            <a:pPr fontAlgn="base"/>
            <a:r>
              <a:rPr lang="en-US" b="1" dirty="0">
                <a:solidFill>
                  <a:schemeClr val="bg1"/>
                </a:solidFill>
              </a:rPr>
              <a:t>He commenced his ministry around 926 BC among the northern tribes of Israel</a:t>
            </a:r>
          </a:p>
          <a:p>
            <a:pPr fontAlgn="base"/>
            <a:endParaRPr lang="en-US" b="1" dirty="0">
              <a:solidFill>
                <a:schemeClr val="bg1"/>
              </a:solidFill>
            </a:endParaRPr>
          </a:p>
          <a:p>
            <a:pPr fontAlgn="base"/>
            <a:r>
              <a:rPr lang="en-US" b="1" dirty="0">
                <a:solidFill>
                  <a:schemeClr val="bg1"/>
                </a:solidFill>
              </a:rPr>
              <a:t>Peter, James, and John witnessed Elijah (Elias) and Moses at the Mount of Transfiguration (Matthew 17:1-11)</a:t>
            </a:r>
          </a:p>
          <a:p>
            <a:pPr fontAlgn="base"/>
            <a:endParaRPr lang="en-US" b="1" dirty="0">
              <a:solidFill>
                <a:schemeClr val="bg1"/>
              </a:solidFill>
            </a:endParaRPr>
          </a:p>
          <a:p>
            <a:pPr fontAlgn="base"/>
            <a:r>
              <a:rPr lang="en-US" b="1" dirty="0">
                <a:solidFill>
                  <a:schemeClr val="bg1"/>
                </a:solidFill>
              </a:rPr>
              <a:t>He restored the keys of sealing power of the priesthood to Joseph Smith (D&amp;C 110:13-16) in the Kirtland Temple on April 3, 1836</a:t>
            </a:r>
          </a:p>
          <a:p>
            <a:pPr fontAlgn="base"/>
            <a:endParaRPr lang="en-US" b="1" dirty="0">
              <a:solidFill>
                <a:schemeClr val="bg1"/>
              </a:solidFill>
            </a:endParaRPr>
          </a:p>
          <a:p>
            <a:pPr fontAlgn="base"/>
            <a:r>
              <a:rPr lang="en-US" b="1" dirty="0">
                <a:solidFill>
                  <a:schemeClr val="bg1"/>
                </a:solidFill>
              </a:rPr>
              <a:t>He taught the Doctrines of Salvation</a:t>
            </a:r>
          </a:p>
          <a:p>
            <a:pPr fontAlgn="base"/>
            <a:endParaRPr lang="en-US" b="1" dirty="0">
              <a:solidFill>
                <a:schemeClr val="bg1"/>
              </a:solidFill>
            </a:endParaRPr>
          </a:p>
          <a:p>
            <a:pPr fontAlgn="base"/>
            <a:r>
              <a:rPr lang="en-US" b="1" dirty="0">
                <a:solidFill>
                  <a:schemeClr val="bg1"/>
                </a:solidFill>
              </a:rPr>
              <a:t>He fasted 40 days and his successor Elisha received the priesthood power from him</a:t>
            </a:r>
          </a:p>
          <a:p>
            <a:pPr fontAlgn="base"/>
            <a:endParaRPr lang="en-US" b="1" dirty="0">
              <a:solidFill>
                <a:schemeClr val="bg1"/>
              </a:solidFill>
            </a:endParaRPr>
          </a:p>
          <a:p>
            <a:pPr fontAlgn="base"/>
            <a:r>
              <a:rPr lang="en-US" b="1" dirty="0">
                <a:solidFill>
                  <a:schemeClr val="bg1"/>
                </a:solidFill>
              </a:rPr>
              <a:t>He held the “keys of the power of turning the hearts of the fathers to the children, and the hearts of the children to the fathers…(D&amp;C 27:9)</a:t>
            </a:r>
          </a:p>
        </p:txBody>
      </p:sp>
      <p:grpSp>
        <p:nvGrpSpPr>
          <p:cNvPr id="3" name="Group 21"/>
          <p:cNvGrpSpPr/>
          <p:nvPr/>
        </p:nvGrpSpPr>
        <p:grpSpPr>
          <a:xfrm>
            <a:off x="8964563" y="2354827"/>
            <a:ext cx="1829379" cy="3572435"/>
            <a:chOff x="1088506" y="618565"/>
            <a:chExt cx="2677365" cy="5228394"/>
          </a:xfrm>
        </p:grpSpPr>
        <p:sp>
          <p:nvSpPr>
            <p:cNvPr id="4" name="Oval 3"/>
            <p:cNvSpPr/>
            <p:nvPr/>
          </p:nvSpPr>
          <p:spPr>
            <a:xfrm rot="6128217">
              <a:off x="2501815" y="5292874"/>
              <a:ext cx="463696" cy="644473"/>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4472555">
              <a:off x="1899487" y="5275649"/>
              <a:ext cx="424790" cy="677364"/>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p:cNvSpPr/>
            <p:nvPr/>
          </p:nvSpPr>
          <p:spPr>
            <a:xfrm>
              <a:off x="1401704" y="2484577"/>
              <a:ext cx="2074576" cy="3074590"/>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30"/>
            <p:cNvGrpSpPr/>
            <p:nvPr/>
          </p:nvGrpSpPr>
          <p:grpSpPr>
            <a:xfrm>
              <a:off x="1600200" y="5181600"/>
              <a:ext cx="1550894" cy="394447"/>
              <a:chOff x="4876800" y="1662953"/>
              <a:chExt cx="1550894" cy="775447"/>
            </a:xfrm>
          </p:grpSpPr>
          <p:sp>
            <p:nvSpPr>
              <p:cNvPr id="31" name="Quad Arrow 23"/>
              <p:cNvSpPr/>
              <p:nvPr/>
            </p:nvSpPr>
            <p:spPr>
              <a:xfrm>
                <a:off x="4876800" y="1676400"/>
                <a:ext cx="457200" cy="762000"/>
              </a:xfrm>
              <a:prstGeom prst="quadArrow">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Quad Arrow 31"/>
              <p:cNvSpPr/>
              <p:nvPr/>
            </p:nvSpPr>
            <p:spPr>
              <a:xfrm>
                <a:off x="5257800" y="1662953"/>
                <a:ext cx="457200" cy="762000"/>
              </a:xfrm>
              <a:prstGeom prst="quadArrow">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32"/>
              <p:cNvSpPr/>
              <p:nvPr/>
            </p:nvSpPr>
            <p:spPr>
              <a:xfrm>
                <a:off x="5611906" y="1676400"/>
                <a:ext cx="457200" cy="762000"/>
              </a:xfrm>
              <a:prstGeom prst="quadArrow">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33"/>
              <p:cNvSpPr/>
              <p:nvPr/>
            </p:nvSpPr>
            <p:spPr>
              <a:xfrm>
                <a:off x="5970494" y="1676400"/>
                <a:ext cx="457200" cy="762000"/>
              </a:xfrm>
              <a:prstGeom prst="quadArrow">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p:cNvSpPr/>
              <p:nvPr/>
            </p:nvSpPr>
            <p:spPr>
              <a:xfrm>
                <a:off x="5199529" y="1909482"/>
                <a:ext cx="197224" cy="242047"/>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p:cNvSpPr/>
              <p:nvPr/>
            </p:nvSpPr>
            <p:spPr>
              <a:xfrm>
                <a:off x="5567082" y="1927411"/>
                <a:ext cx="197224" cy="242047"/>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p:cNvSpPr/>
              <p:nvPr/>
            </p:nvSpPr>
            <p:spPr>
              <a:xfrm>
                <a:off x="5925670" y="1936376"/>
                <a:ext cx="197224" cy="242047"/>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loud 7"/>
            <p:cNvSpPr/>
            <p:nvPr/>
          </p:nvSpPr>
          <p:spPr>
            <a:xfrm rot="20995350">
              <a:off x="2743373" y="1342415"/>
              <a:ext cx="688012" cy="1708505"/>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027441">
              <a:off x="1088506" y="3779054"/>
              <a:ext cx="388772" cy="74418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0577640">
              <a:off x="3377099" y="3774427"/>
              <a:ext cx="388772" cy="74418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rot="20249249">
              <a:off x="2783131" y="2425571"/>
              <a:ext cx="717840" cy="1943564"/>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rot="1442139">
              <a:off x="1297861" y="2295652"/>
              <a:ext cx="861442" cy="2066308"/>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rot="365569">
              <a:off x="1273437" y="1259737"/>
              <a:ext cx="859858" cy="1803945"/>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7"/>
            <p:cNvSpPr/>
            <p:nvPr/>
          </p:nvSpPr>
          <p:spPr>
            <a:xfrm rot="610840">
              <a:off x="1490941" y="2395096"/>
              <a:ext cx="651292" cy="313284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rot="21148666">
              <a:off x="2639873" y="2403302"/>
              <a:ext cx="833895" cy="3132841"/>
            </a:xfrm>
            <a:prstGeom prst="trapezoid">
              <a:avLst>
                <a:gd name="adj" fmla="val 34787"/>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609739" y="762000"/>
              <a:ext cx="1516036" cy="207074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p:cNvSpPr/>
            <p:nvPr/>
          </p:nvSpPr>
          <p:spPr>
            <a:xfrm rot="283239">
              <a:off x="1564916" y="751457"/>
              <a:ext cx="1639359" cy="1061889"/>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rot="16200000">
              <a:off x="1888952" y="2339762"/>
              <a:ext cx="1102756" cy="1219434"/>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173942" y="2469776"/>
              <a:ext cx="381000" cy="21559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40"/>
            <p:cNvGrpSpPr/>
            <p:nvPr/>
          </p:nvGrpSpPr>
          <p:grpSpPr>
            <a:xfrm>
              <a:off x="1447800" y="1143000"/>
              <a:ext cx="1828800" cy="394447"/>
              <a:chOff x="4038600" y="1981200"/>
              <a:chExt cx="1676400" cy="394447"/>
            </a:xfrm>
          </p:grpSpPr>
          <p:sp>
            <p:nvSpPr>
              <p:cNvPr id="22" name="Rounded Rectangle 21"/>
              <p:cNvSpPr/>
              <p:nvPr/>
            </p:nvSpPr>
            <p:spPr>
              <a:xfrm>
                <a:off x="4038600" y="1981200"/>
                <a:ext cx="1676400" cy="381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31"/>
              <p:cNvGrpSpPr/>
              <p:nvPr/>
            </p:nvGrpSpPr>
            <p:grpSpPr>
              <a:xfrm>
                <a:off x="4114800" y="1981200"/>
                <a:ext cx="1550894" cy="394447"/>
                <a:chOff x="4876800" y="1662953"/>
                <a:chExt cx="1550894" cy="775447"/>
              </a:xfrm>
            </p:grpSpPr>
            <p:sp>
              <p:nvSpPr>
                <p:cNvPr id="24" name="Quad Arrow 23"/>
                <p:cNvSpPr/>
                <p:nvPr/>
              </p:nvSpPr>
              <p:spPr>
                <a:xfrm>
                  <a:off x="4876800" y="1676400"/>
                  <a:ext cx="457200" cy="762000"/>
                </a:xfrm>
                <a:prstGeom prst="quadArrow">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Quad Arrow 24"/>
                <p:cNvSpPr/>
                <p:nvPr/>
              </p:nvSpPr>
              <p:spPr>
                <a:xfrm>
                  <a:off x="5257800" y="1662953"/>
                  <a:ext cx="457200" cy="762000"/>
                </a:xfrm>
                <a:prstGeom prst="quadArrow">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Quad Arrow 25"/>
                <p:cNvSpPr/>
                <p:nvPr/>
              </p:nvSpPr>
              <p:spPr>
                <a:xfrm>
                  <a:off x="5611906" y="1676400"/>
                  <a:ext cx="457200" cy="762000"/>
                </a:xfrm>
                <a:prstGeom prst="quadArrow">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Quad Arrow 26"/>
                <p:cNvSpPr/>
                <p:nvPr/>
              </p:nvSpPr>
              <p:spPr>
                <a:xfrm>
                  <a:off x="5970494" y="1676400"/>
                  <a:ext cx="457200" cy="762000"/>
                </a:xfrm>
                <a:prstGeom prst="quadArrow">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p:cNvSpPr/>
                <p:nvPr/>
              </p:nvSpPr>
              <p:spPr>
                <a:xfrm>
                  <a:off x="5199529" y="1909482"/>
                  <a:ext cx="197224" cy="242047"/>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p:cNvSpPr/>
                <p:nvPr/>
              </p:nvSpPr>
              <p:spPr>
                <a:xfrm>
                  <a:off x="5567082" y="1927411"/>
                  <a:ext cx="197224" cy="242047"/>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p:cNvSpPr/>
                <p:nvPr/>
              </p:nvSpPr>
              <p:spPr>
                <a:xfrm>
                  <a:off x="5925670" y="1936376"/>
                  <a:ext cx="197224" cy="242047"/>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Snip Same Side Corner Rectangle 20"/>
            <p:cNvSpPr/>
            <p:nvPr/>
          </p:nvSpPr>
          <p:spPr>
            <a:xfrm>
              <a:off x="1264024" y="618565"/>
              <a:ext cx="2209800" cy="533400"/>
            </a:xfrm>
            <a:prstGeom prst="snip2SameRect">
              <a:avLst>
                <a:gd name="adj1" fmla="val 19118"/>
                <a:gd name="adj2" fmla="val 43592"/>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p:cNvSpPr/>
          <p:nvPr/>
        </p:nvSpPr>
        <p:spPr>
          <a:xfrm>
            <a:off x="1752600" y="76201"/>
            <a:ext cx="8686800" cy="769441"/>
          </a:xfrm>
          <a:prstGeom prst="rect">
            <a:avLst/>
          </a:prstGeom>
        </p:spPr>
        <p:txBody>
          <a:bodyPr wrap="square">
            <a:spAutoFit/>
          </a:bodyPr>
          <a:lstStyle/>
          <a:p>
            <a:pPr algn="ctr" fontAlgn="base"/>
            <a:r>
              <a:rPr lang="en-US" sz="4400" dirty="0">
                <a:solidFill>
                  <a:schemeClr val="bg1"/>
                </a:solidFill>
                <a:cs typeface="Aparajita" pitchFamily="34" charset="0"/>
              </a:rPr>
              <a:t>Elijah</a:t>
            </a:r>
          </a:p>
        </p:txBody>
      </p:sp>
      <p:sp>
        <p:nvSpPr>
          <p:cNvPr id="41" name="TextBox 40">
            <a:extLst>
              <a:ext uri="{FF2B5EF4-FFF2-40B4-BE49-F238E27FC236}">
                <a16:creationId xmlns:a16="http://schemas.microsoft.com/office/drawing/2014/main" id="{336697BF-D2FE-45C0-94B6-8D595976C6FF}"/>
              </a:ext>
            </a:extLst>
          </p:cNvPr>
          <p:cNvSpPr txBox="1"/>
          <p:nvPr/>
        </p:nvSpPr>
        <p:spPr>
          <a:xfrm>
            <a:off x="9088284" y="6508764"/>
            <a:ext cx="2971800" cy="307777"/>
          </a:xfrm>
          <a:prstGeom prst="rect">
            <a:avLst/>
          </a:prstGeom>
          <a:noFill/>
        </p:spPr>
        <p:txBody>
          <a:bodyPr wrap="square" rtlCol="0">
            <a:spAutoFit/>
          </a:bodyPr>
          <a:lstStyle/>
          <a:p>
            <a:pPr algn="r"/>
            <a:r>
              <a:rPr lang="en-US" sz="1400" dirty="0">
                <a:solidFill>
                  <a:schemeClr val="bg1"/>
                </a:solidFill>
              </a:rPr>
              <a:t>Who’s Who</a:t>
            </a:r>
          </a:p>
        </p:txBody>
      </p:sp>
    </p:spTree>
    <p:extLst>
      <p:ext uri="{BB962C8B-B14F-4D97-AF65-F5344CB8AC3E}">
        <p14:creationId xmlns:p14="http://schemas.microsoft.com/office/powerpoint/2010/main" val="87868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a:extLst>
              <a:ext uri="{FF2B5EF4-FFF2-40B4-BE49-F238E27FC236}">
                <a16:creationId xmlns:a16="http://schemas.microsoft.com/office/drawing/2014/main" id="{76F801CC-AB2E-495B-9C43-23C158C2C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524000" y="838201"/>
            <a:ext cx="6324600" cy="830997"/>
          </a:xfrm>
          <a:prstGeom prst="rect">
            <a:avLst/>
          </a:prstGeom>
        </p:spPr>
        <p:txBody>
          <a:bodyPr wrap="square">
            <a:spAutoFit/>
          </a:bodyPr>
          <a:lstStyle/>
          <a:p>
            <a:pPr fontAlgn="base"/>
            <a:endParaRPr lang="en-US" sz="1600" dirty="0">
              <a:solidFill>
                <a:schemeClr val="bg1"/>
              </a:solidFill>
            </a:endParaRPr>
          </a:p>
          <a:p>
            <a:pPr fontAlgn="base"/>
            <a:endParaRPr lang="en-US" sz="1600" dirty="0">
              <a:solidFill>
                <a:schemeClr val="bg1"/>
              </a:solidFill>
            </a:endParaRPr>
          </a:p>
          <a:p>
            <a:pPr fontAlgn="base"/>
            <a:endParaRPr lang="en-US" sz="1600" dirty="0">
              <a:solidFill>
                <a:schemeClr val="bg1"/>
              </a:solidFill>
            </a:endParaRPr>
          </a:p>
        </p:txBody>
      </p:sp>
      <p:sp>
        <p:nvSpPr>
          <p:cNvPr id="39" name="Rectangle 38"/>
          <p:cNvSpPr/>
          <p:nvPr/>
        </p:nvSpPr>
        <p:spPr>
          <a:xfrm>
            <a:off x="1752600" y="76201"/>
            <a:ext cx="8686800" cy="769441"/>
          </a:xfrm>
          <a:prstGeom prst="rect">
            <a:avLst/>
          </a:prstGeom>
        </p:spPr>
        <p:txBody>
          <a:bodyPr wrap="square">
            <a:spAutoFit/>
          </a:bodyPr>
          <a:lstStyle/>
          <a:p>
            <a:pPr algn="ctr" fontAlgn="base"/>
            <a:r>
              <a:rPr lang="en-US" sz="4400" dirty="0">
                <a:solidFill>
                  <a:schemeClr val="bg1"/>
                </a:solidFill>
                <a:cs typeface="Aparajita" pitchFamily="34" charset="0"/>
              </a:rPr>
              <a:t>Isaiah</a:t>
            </a:r>
          </a:p>
        </p:txBody>
      </p:sp>
      <p:sp>
        <p:nvSpPr>
          <p:cNvPr id="40" name="TextBox 39"/>
          <p:cNvSpPr txBox="1"/>
          <p:nvPr/>
        </p:nvSpPr>
        <p:spPr>
          <a:xfrm>
            <a:off x="148268" y="1104915"/>
            <a:ext cx="8082116" cy="5493812"/>
          </a:xfrm>
          <a:prstGeom prst="rect">
            <a:avLst/>
          </a:prstGeom>
          <a:noFill/>
        </p:spPr>
        <p:txBody>
          <a:bodyPr wrap="square" rtlCol="0">
            <a:spAutoFit/>
          </a:bodyPr>
          <a:lstStyle/>
          <a:p>
            <a:r>
              <a:rPr lang="en-US" sz="2000" b="1" dirty="0">
                <a:solidFill>
                  <a:schemeClr val="bg1"/>
                </a:solidFill>
              </a:rPr>
              <a:t>Isaiah played a profound role in the Book of Mormon. His words were upon the plates of brass obtained from Laban. </a:t>
            </a:r>
          </a:p>
          <a:p>
            <a:endParaRPr lang="en-US" sz="2000" b="1" dirty="0">
              <a:solidFill>
                <a:schemeClr val="bg1"/>
              </a:solidFill>
            </a:endParaRPr>
          </a:p>
          <a:p>
            <a:r>
              <a:rPr lang="en-US" sz="2000" b="1" dirty="0">
                <a:solidFill>
                  <a:schemeClr val="bg1"/>
                </a:solidFill>
              </a:rPr>
              <a:t>Isaiah lived in Jerusalem and wrote in the period 740 BC to 701 BC at a time when Israel had incurred the anger of the Lord through pride and idolatry</a:t>
            </a:r>
          </a:p>
          <a:p>
            <a:endParaRPr lang="en-US" sz="2000" b="1" dirty="0">
              <a:solidFill>
                <a:schemeClr val="bg1"/>
              </a:solidFill>
            </a:endParaRPr>
          </a:p>
          <a:p>
            <a:r>
              <a:rPr lang="en-US" sz="2000" b="1" dirty="0">
                <a:solidFill>
                  <a:schemeClr val="bg1"/>
                </a:solidFill>
              </a:rPr>
              <a:t>Isaiah’s language includes much symbolism, although he uses references of his own time with those of future times</a:t>
            </a:r>
          </a:p>
          <a:p>
            <a:endParaRPr lang="en-US" sz="2000" b="1" dirty="0">
              <a:solidFill>
                <a:schemeClr val="bg1"/>
              </a:solidFill>
            </a:endParaRPr>
          </a:p>
          <a:p>
            <a:r>
              <a:rPr lang="en-US" sz="2000" b="1" dirty="0">
                <a:solidFill>
                  <a:schemeClr val="bg1"/>
                </a:solidFill>
              </a:rPr>
              <a:t>The message from Isaiah is one of the mission of the Redeemer and the atoning power of the Father’s plan of salvation</a:t>
            </a:r>
          </a:p>
          <a:p>
            <a:endParaRPr lang="en-US" sz="2000" b="1" dirty="0">
              <a:solidFill>
                <a:schemeClr val="bg1"/>
              </a:solidFill>
            </a:endParaRPr>
          </a:p>
          <a:p>
            <a:r>
              <a:rPr lang="en-US" sz="2000" b="1" dirty="0">
                <a:solidFill>
                  <a:schemeClr val="bg1"/>
                </a:solidFill>
              </a:rPr>
              <a:t>Isaiah’s words are the bridge that unites the Old Testament, the New Testament, and the Book of Mormon</a:t>
            </a:r>
          </a:p>
          <a:p>
            <a:endParaRPr lang="en-US" sz="2000" b="1" dirty="0">
              <a:solidFill>
                <a:schemeClr val="bg1"/>
              </a:solidFill>
            </a:endParaRPr>
          </a:p>
          <a:p>
            <a:r>
              <a:rPr lang="en-US" sz="2000" b="1" dirty="0">
                <a:solidFill>
                  <a:schemeClr val="bg1"/>
                </a:solidFill>
              </a:rPr>
              <a:t>Isaiah is quoted in the Book of Mormon more than any other prophet—</a:t>
            </a:r>
            <a:endParaRPr lang="en-US" sz="1100" b="1" dirty="0">
              <a:solidFill>
                <a:schemeClr val="bg1"/>
              </a:solidFill>
            </a:endParaRPr>
          </a:p>
        </p:txBody>
      </p:sp>
      <p:grpSp>
        <p:nvGrpSpPr>
          <p:cNvPr id="41" name="Group 25"/>
          <p:cNvGrpSpPr/>
          <p:nvPr/>
        </p:nvGrpSpPr>
        <p:grpSpPr>
          <a:xfrm>
            <a:off x="8871156" y="1832521"/>
            <a:ext cx="2216409" cy="4038600"/>
            <a:chOff x="1593589" y="398948"/>
            <a:chExt cx="2902209" cy="5087452"/>
          </a:xfrm>
        </p:grpSpPr>
        <p:grpSp>
          <p:nvGrpSpPr>
            <p:cNvPr id="42" name="Group 33"/>
            <p:cNvGrpSpPr/>
            <p:nvPr/>
          </p:nvGrpSpPr>
          <p:grpSpPr>
            <a:xfrm>
              <a:off x="1593589" y="398948"/>
              <a:ext cx="2902209" cy="5087452"/>
              <a:chOff x="1593589" y="398948"/>
              <a:chExt cx="1375870" cy="4260181"/>
            </a:xfrm>
          </p:grpSpPr>
          <p:sp>
            <p:nvSpPr>
              <p:cNvPr id="60" name="Oval 28"/>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29"/>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30"/>
              <p:cNvSpPr/>
              <p:nvPr/>
            </p:nvSpPr>
            <p:spPr>
              <a:xfrm>
                <a:off x="1593589" y="2917767"/>
                <a:ext cx="191093" cy="4353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31"/>
              <p:cNvSpPr/>
              <p:nvPr/>
            </p:nvSpPr>
            <p:spPr>
              <a:xfrm rot="1480658">
                <a:off x="1679442" y="1918346"/>
                <a:ext cx="496842" cy="1306022"/>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32"/>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33"/>
              <p:cNvSpPr/>
              <p:nvPr/>
            </p:nvSpPr>
            <p:spPr>
              <a:xfrm>
                <a:off x="1746463" y="1992669"/>
                <a:ext cx="993684" cy="2448792"/>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34"/>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35"/>
              <p:cNvSpPr/>
              <p:nvPr/>
            </p:nvSpPr>
            <p:spPr>
              <a:xfrm rot="402310">
                <a:off x="1789363" y="1834689"/>
                <a:ext cx="382187" cy="2467938"/>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loud 36"/>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loud 37"/>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38"/>
              <p:cNvSpPr/>
              <p:nvPr/>
            </p:nvSpPr>
            <p:spPr>
              <a:xfrm>
                <a:off x="1975776" y="632228"/>
                <a:ext cx="611498" cy="130602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23"/>
              <p:cNvGrpSpPr/>
              <p:nvPr/>
            </p:nvGrpSpPr>
            <p:grpSpPr>
              <a:xfrm>
                <a:off x="2383609" y="1732280"/>
                <a:ext cx="585850" cy="1566411"/>
                <a:chOff x="4699336" y="2759583"/>
                <a:chExt cx="1168064" cy="2193417"/>
              </a:xfrm>
            </p:grpSpPr>
            <p:sp>
              <p:nvSpPr>
                <p:cNvPr id="76" name="Oval 44"/>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45"/>
                <p:cNvSpPr/>
                <p:nvPr/>
              </p:nvSpPr>
              <p:spPr>
                <a:xfrm rot="19830111">
                  <a:off x="4816550" y="2903312"/>
                  <a:ext cx="822282" cy="1828800"/>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46"/>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Cloud 37"/>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39"/>
              <p:cNvSpPr/>
              <p:nvPr/>
            </p:nvSpPr>
            <p:spPr>
              <a:xfrm rot="21185207">
                <a:off x="2319744" y="1992669"/>
                <a:ext cx="382187" cy="2356886"/>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oud 42"/>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43"/>
              <p:cNvSpPr/>
              <p:nvPr/>
            </p:nvSpPr>
            <p:spPr>
              <a:xfrm rot="5225831">
                <a:off x="2186489" y="1527127"/>
                <a:ext cx="212105" cy="20121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3"/>
            <p:cNvGrpSpPr/>
            <p:nvPr/>
          </p:nvGrpSpPr>
          <p:grpSpPr>
            <a:xfrm rot="5003920">
              <a:off x="2288001" y="3506278"/>
              <a:ext cx="2489460" cy="381000"/>
              <a:chOff x="1600200" y="6781800"/>
              <a:chExt cx="2754086" cy="1143000"/>
            </a:xfrm>
          </p:grpSpPr>
          <p:sp>
            <p:nvSpPr>
              <p:cNvPr id="53" name="Chevron 52"/>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Chevron 53"/>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Chevron 54"/>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Chevron 55"/>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Chevron 56"/>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Chevron 57"/>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Chevron 58"/>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44"/>
            <p:cNvGrpSpPr/>
            <p:nvPr/>
          </p:nvGrpSpPr>
          <p:grpSpPr>
            <a:xfrm rot="16596080" flipH="1">
              <a:off x="1145001" y="3506278"/>
              <a:ext cx="2489460" cy="381000"/>
              <a:chOff x="1600200" y="6781800"/>
              <a:chExt cx="2754086" cy="1143000"/>
            </a:xfrm>
          </p:grpSpPr>
          <p:sp>
            <p:nvSpPr>
              <p:cNvPr id="46" name="Chevron 45"/>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Chevron 46"/>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Chevron 47"/>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Chevron 48"/>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Chevron 49"/>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Chevron 50"/>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Chevron 51"/>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5" name="Rectangle 44"/>
            <p:cNvSpPr/>
            <p:nvPr/>
          </p:nvSpPr>
          <p:spPr>
            <a:xfrm>
              <a:off x="2667000" y="3962400"/>
              <a:ext cx="609600" cy="2286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TextBox 79">
            <a:extLst>
              <a:ext uri="{FF2B5EF4-FFF2-40B4-BE49-F238E27FC236}">
                <a16:creationId xmlns:a16="http://schemas.microsoft.com/office/drawing/2014/main" id="{9D11CDD2-E3F0-4073-A26A-0D6EAF4D41AF}"/>
              </a:ext>
            </a:extLst>
          </p:cNvPr>
          <p:cNvSpPr txBox="1"/>
          <p:nvPr/>
        </p:nvSpPr>
        <p:spPr>
          <a:xfrm>
            <a:off x="9088284" y="6508764"/>
            <a:ext cx="2971800" cy="307777"/>
          </a:xfrm>
          <a:prstGeom prst="rect">
            <a:avLst/>
          </a:prstGeom>
          <a:noFill/>
        </p:spPr>
        <p:txBody>
          <a:bodyPr wrap="square" rtlCol="0">
            <a:spAutoFit/>
          </a:bodyPr>
          <a:lstStyle/>
          <a:p>
            <a:pPr algn="r"/>
            <a:r>
              <a:rPr lang="en-US" sz="1400" dirty="0">
                <a:solidFill>
                  <a:schemeClr val="bg1"/>
                </a:solidFill>
              </a:rPr>
              <a:t>Who’s Who</a:t>
            </a:r>
          </a:p>
        </p:txBody>
      </p:sp>
    </p:spTree>
    <p:extLst>
      <p:ext uri="{BB962C8B-B14F-4D97-AF65-F5344CB8AC3E}">
        <p14:creationId xmlns:p14="http://schemas.microsoft.com/office/powerpoint/2010/main" val="321851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animEffect transition="in" filter="wipe(down)">
                                      <p:cBhvr>
                                        <p:cTn id="9" dur="580">
                                          <p:stCondLst>
                                            <p:cond delay="0"/>
                                          </p:stCondLst>
                                        </p:cTn>
                                        <p:tgtEl>
                                          <p:spTgt spid="41"/>
                                        </p:tgtEl>
                                      </p:cBhvr>
                                    </p:animEffect>
                                    <p:anim calcmode="lin" valueType="num">
                                      <p:cBhvr>
                                        <p:cTn id="10"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5" dur="26">
                                          <p:stCondLst>
                                            <p:cond delay="650"/>
                                          </p:stCondLst>
                                        </p:cTn>
                                        <p:tgtEl>
                                          <p:spTgt spid="41"/>
                                        </p:tgtEl>
                                      </p:cBhvr>
                                      <p:to x="100000" y="60000"/>
                                    </p:animScale>
                                    <p:animScale>
                                      <p:cBhvr>
                                        <p:cTn id="16" dur="166" decel="50000">
                                          <p:stCondLst>
                                            <p:cond delay="676"/>
                                          </p:stCondLst>
                                        </p:cTn>
                                        <p:tgtEl>
                                          <p:spTgt spid="41"/>
                                        </p:tgtEl>
                                      </p:cBhvr>
                                      <p:to x="100000" y="100000"/>
                                    </p:animScale>
                                    <p:animScale>
                                      <p:cBhvr>
                                        <p:cTn id="17" dur="26">
                                          <p:stCondLst>
                                            <p:cond delay="1312"/>
                                          </p:stCondLst>
                                        </p:cTn>
                                        <p:tgtEl>
                                          <p:spTgt spid="41"/>
                                        </p:tgtEl>
                                      </p:cBhvr>
                                      <p:to x="100000" y="80000"/>
                                    </p:animScale>
                                    <p:animScale>
                                      <p:cBhvr>
                                        <p:cTn id="18" dur="166" decel="50000">
                                          <p:stCondLst>
                                            <p:cond delay="1338"/>
                                          </p:stCondLst>
                                        </p:cTn>
                                        <p:tgtEl>
                                          <p:spTgt spid="41"/>
                                        </p:tgtEl>
                                      </p:cBhvr>
                                      <p:to x="100000" y="100000"/>
                                    </p:animScale>
                                    <p:animScale>
                                      <p:cBhvr>
                                        <p:cTn id="19" dur="26">
                                          <p:stCondLst>
                                            <p:cond delay="1642"/>
                                          </p:stCondLst>
                                        </p:cTn>
                                        <p:tgtEl>
                                          <p:spTgt spid="41"/>
                                        </p:tgtEl>
                                      </p:cBhvr>
                                      <p:to x="100000" y="90000"/>
                                    </p:animScale>
                                    <p:animScale>
                                      <p:cBhvr>
                                        <p:cTn id="20" dur="166" decel="50000">
                                          <p:stCondLst>
                                            <p:cond delay="1668"/>
                                          </p:stCondLst>
                                        </p:cTn>
                                        <p:tgtEl>
                                          <p:spTgt spid="41"/>
                                        </p:tgtEl>
                                      </p:cBhvr>
                                      <p:to x="100000" y="100000"/>
                                    </p:animScale>
                                    <p:animScale>
                                      <p:cBhvr>
                                        <p:cTn id="21" dur="26">
                                          <p:stCondLst>
                                            <p:cond delay="1808"/>
                                          </p:stCondLst>
                                        </p:cTn>
                                        <p:tgtEl>
                                          <p:spTgt spid="41"/>
                                        </p:tgtEl>
                                      </p:cBhvr>
                                      <p:to x="100000" y="95000"/>
                                    </p:animScale>
                                    <p:animScale>
                                      <p:cBhvr>
                                        <p:cTn id="22" dur="166" decel="50000">
                                          <p:stCondLst>
                                            <p:cond delay="1834"/>
                                          </p:stCondLst>
                                        </p:cTn>
                                        <p:tgtEl>
                                          <p:spTgt spid="41"/>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Picture 225">
            <a:extLst>
              <a:ext uri="{FF2B5EF4-FFF2-40B4-BE49-F238E27FC236}">
                <a16:creationId xmlns:a16="http://schemas.microsoft.com/office/drawing/2014/main" id="{E3ED473C-22F9-4ECB-8754-EDAB251F83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524000" y="838201"/>
            <a:ext cx="6324600" cy="830997"/>
          </a:xfrm>
          <a:prstGeom prst="rect">
            <a:avLst/>
          </a:prstGeom>
        </p:spPr>
        <p:txBody>
          <a:bodyPr wrap="square">
            <a:spAutoFit/>
          </a:bodyPr>
          <a:lstStyle/>
          <a:p>
            <a:pPr fontAlgn="base"/>
            <a:endParaRPr lang="en-US" sz="1600" dirty="0">
              <a:solidFill>
                <a:schemeClr val="bg1"/>
              </a:solidFill>
            </a:endParaRPr>
          </a:p>
          <a:p>
            <a:pPr fontAlgn="base"/>
            <a:endParaRPr lang="en-US" sz="1600" dirty="0">
              <a:solidFill>
                <a:schemeClr val="bg1"/>
              </a:solidFill>
            </a:endParaRPr>
          </a:p>
          <a:p>
            <a:pPr fontAlgn="base"/>
            <a:endParaRPr lang="en-US" sz="1600" dirty="0">
              <a:solidFill>
                <a:schemeClr val="bg1"/>
              </a:solidFill>
            </a:endParaRPr>
          </a:p>
        </p:txBody>
      </p:sp>
      <p:sp>
        <p:nvSpPr>
          <p:cNvPr id="39" name="Rectangle 38"/>
          <p:cNvSpPr/>
          <p:nvPr/>
        </p:nvSpPr>
        <p:spPr>
          <a:xfrm>
            <a:off x="1752600" y="76201"/>
            <a:ext cx="8686800" cy="769441"/>
          </a:xfrm>
          <a:prstGeom prst="rect">
            <a:avLst/>
          </a:prstGeom>
        </p:spPr>
        <p:txBody>
          <a:bodyPr wrap="square">
            <a:spAutoFit/>
          </a:bodyPr>
          <a:lstStyle/>
          <a:p>
            <a:pPr algn="ctr" fontAlgn="base"/>
            <a:r>
              <a:rPr lang="en-US" sz="4400" dirty="0">
                <a:solidFill>
                  <a:schemeClr val="bg1"/>
                </a:solidFill>
                <a:cs typeface="Aparajita" pitchFamily="34" charset="0"/>
              </a:rPr>
              <a:t>Isaiah and Acts </a:t>
            </a:r>
          </a:p>
        </p:txBody>
      </p:sp>
      <p:sp>
        <p:nvSpPr>
          <p:cNvPr id="40" name="TextBox 39"/>
          <p:cNvSpPr txBox="1"/>
          <p:nvPr/>
        </p:nvSpPr>
        <p:spPr>
          <a:xfrm>
            <a:off x="1408176" y="1143001"/>
            <a:ext cx="7050024" cy="1323439"/>
          </a:xfrm>
          <a:prstGeom prst="rect">
            <a:avLst/>
          </a:prstGeom>
          <a:noFill/>
        </p:spPr>
        <p:txBody>
          <a:bodyPr wrap="square" rtlCol="0">
            <a:spAutoFit/>
          </a:bodyPr>
          <a:lstStyle/>
          <a:p>
            <a:r>
              <a:rPr lang="en-US" sz="2000" b="1" i="1" dirty="0">
                <a:solidFill>
                  <a:schemeClr val="bg1"/>
                </a:solidFill>
              </a:rPr>
              <a:t>The stem of Jesse (Christ) will judge in righteousness—The knowledge about God will cover the earth in the Millennium—The Lord will raise an ensign and gather Israel</a:t>
            </a:r>
          </a:p>
          <a:p>
            <a:r>
              <a:rPr lang="en-US" sz="2000" b="1" i="1" dirty="0">
                <a:solidFill>
                  <a:schemeClr val="bg1"/>
                </a:solidFill>
              </a:rPr>
              <a:t>Isaiah 11</a:t>
            </a:r>
            <a:endParaRPr lang="en-US" sz="1100" b="1" dirty="0">
              <a:solidFill>
                <a:schemeClr val="bg1"/>
              </a:solidFill>
            </a:endParaRPr>
          </a:p>
        </p:txBody>
      </p:sp>
      <p:grpSp>
        <p:nvGrpSpPr>
          <p:cNvPr id="3" name="Group 25"/>
          <p:cNvGrpSpPr/>
          <p:nvPr/>
        </p:nvGrpSpPr>
        <p:grpSpPr>
          <a:xfrm>
            <a:off x="8458201" y="609600"/>
            <a:ext cx="1530609" cy="2514600"/>
            <a:chOff x="1593589" y="398948"/>
            <a:chExt cx="2902209" cy="5087452"/>
          </a:xfrm>
        </p:grpSpPr>
        <p:grpSp>
          <p:nvGrpSpPr>
            <p:cNvPr id="4" name="Group 33"/>
            <p:cNvGrpSpPr/>
            <p:nvPr/>
          </p:nvGrpSpPr>
          <p:grpSpPr>
            <a:xfrm>
              <a:off x="1593589" y="398948"/>
              <a:ext cx="2902209" cy="5087452"/>
              <a:chOff x="1593589" y="398948"/>
              <a:chExt cx="1375870" cy="4260181"/>
            </a:xfrm>
          </p:grpSpPr>
          <p:sp>
            <p:nvSpPr>
              <p:cNvPr id="60" name="Oval 28"/>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29"/>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30"/>
              <p:cNvSpPr/>
              <p:nvPr/>
            </p:nvSpPr>
            <p:spPr>
              <a:xfrm>
                <a:off x="1593589" y="2917767"/>
                <a:ext cx="191093" cy="4353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31"/>
              <p:cNvSpPr/>
              <p:nvPr/>
            </p:nvSpPr>
            <p:spPr>
              <a:xfrm rot="1480658">
                <a:off x="1679442" y="1918346"/>
                <a:ext cx="496842" cy="1306022"/>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32"/>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33"/>
              <p:cNvSpPr/>
              <p:nvPr/>
            </p:nvSpPr>
            <p:spPr>
              <a:xfrm>
                <a:off x="1746463" y="1992669"/>
                <a:ext cx="993684" cy="2448792"/>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34"/>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35"/>
              <p:cNvSpPr/>
              <p:nvPr/>
            </p:nvSpPr>
            <p:spPr>
              <a:xfrm rot="402310">
                <a:off x="1789363" y="1834689"/>
                <a:ext cx="382187" cy="2467938"/>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loud 36"/>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loud 37"/>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38"/>
              <p:cNvSpPr/>
              <p:nvPr/>
            </p:nvSpPr>
            <p:spPr>
              <a:xfrm>
                <a:off x="1975776" y="632228"/>
                <a:ext cx="611498" cy="130602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3"/>
              <p:cNvGrpSpPr/>
              <p:nvPr/>
            </p:nvGrpSpPr>
            <p:grpSpPr>
              <a:xfrm>
                <a:off x="2383609" y="1732280"/>
                <a:ext cx="585850" cy="1566411"/>
                <a:chOff x="4699336" y="2759583"/>
                <a:chExt cx="1168064" cy="2193417"/>
              </a:xfrm>
            </p:grpSpPr>
            <p:sp>
              <p:nvSpPr>
                <p:cNvPr id="76" name="Oval 44"/>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45"/>
                <p:cNvSpPr/>
                <p:nvPr/>
              </p:nvSpPr>
              <p:spPr>
                <a:xfrm rot="19830111">
                  <a:off x="4816550" y="2903312"/>
                  <a:ext cx="822282" cy="1828800"/>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46"/>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Cloud 37"/>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39"/>
              <p:cNvSpPr/>
              <p:nvPr/>
            </p:nvSpPr>
            <p:spPr>
              <a:xfrm rot="21185207">
                <a:off x="2319744" y="1992669"/>
                <a:ext cx="382187" cy="2356886"/>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oud 42"/>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43"/>
              <p:cNvSpPr/>
              <p:nvPr/>
            </p:nvSpPr>
            <p:spPr>
              <a:xfrm rot="5225831">
                <a:off x="2195096" y="1515514"/>
                <a:ext cx="194915" cy="21479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43"/>
            <p:cNvGrpSpPr/>
            <p:nvPr/>
          </p:nvGrpSpPr>
          <p:grpSpPr>
            <a:xfrm rot="5003920">
              <a:off x="2288001" y="3506278"/>
              <a:ext cx="2489460" cy="381000"/>
              <a:chOff x="1600200" y="6781800"/>
              <a:chExt cx="2754086" cy="1143000"/>
            </a:xfrm>
          </p:grpSpPr>
          <p:sp>
            <p:nvSpPr>
              <p:cNvPr id="53" name="Chevron 52"/>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Chevron 53"/>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Chevron 54"/>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Chevron 55"/>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Chevron 56"/>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Chevron 57"/>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Chevron 58"/>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 name="Group 44"/>
            <p:cNvGrpSpPr/>
            <p:nvPr/>
          </p:nvGrpSpPr>
          <p:grpSpPr>
            <a:xfrm rot="16596080" flipH="1">
              <a:off x="1145001" y="3506278"/>
              <a:ext cx="2489460" cy="381000"/>
              <a:chOff x="1600200" y="6781800"/>
              <a:chExt cx="2754086" cy="1143000"/>
            </a:xfrm>
          </p:grpSpPr>
          <p:sp>
            <p:nvSpPr>
              <p:cNvPr id="46" name="Chevron 45"/>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Chevron 46"/>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Chevron 47"/>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Chevron 48"/>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Chevron 49"/>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Chevron 50"/>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Chevron 51"/>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5" name="Rectangle 44"/>
            <p:cNvSpPr/>
            <p:nvPr/>
          </p:nvSpPr>
          <p:spPr>
            <a:xfrm>
              <a:off x="2667000" y="3962400"/>
              <a:ext cx="609600" cy="2286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4495800" y="3200401"/>
            <a:ext cx="4572000" cy="2585323"/>
          </a:xfrm>
          <a:prstGeom prst="rect">
            <a:avLst/>
          </a:prstGeom>
        </p:spPr>
        <p:txBody>
          <a:bodyPr>
            <a:spAutoFit/>
          </a:bodyPr>
          <a:lstStyle/>
          <a:p>
            <a:pPr fontAlgn="base"/>
            <a:r>
              <a:rPr lang="en-US" b="1" dirty="0">
                <a:solidFill>
                  <a:schemeClr val="bg1"/>
                </a:solidFill>
              </a:rPr>
              <a:t>For Moses truly said unto the fathers, A prophet shall the Lord your God raise up unto you of your brethren, like unto me; him shall ye hear in all things whatsoever he shall say unto you.</a:t>
            </a:r>
          </a:p>
          <a:p>
            <a:pPr fontAlgn="base"/>
            <a:r>
              <a:rPr lang="en-US" b="1" dirty="0">
                <a:solidFill>
                  <a:schemeClr val="bg1"/>
                </a:solidFill>
              </a:rPr>
              <a:t>And it shall come to pass, </a:t>
            </a:r>
            <a:r>
              <a:rPr lang="en-US" b="1" i="1" dirty="0">
                <a:solidFill>
                  <a:schemeClr val="bg1"/>
                </a:solidFill>
              </a:rPr>
              <a:t>that</a:t>
            </a:r>
            <a:r>
              <a:rPr lang="en-US" b="1" dirty="0">
                <a:solidFill>
                  <a:schemeClr val="bg1"/>
                </a:solidFill>
              </a:rPr>
              <a:t> every soul, which will not hear </a:t>
            </a:r>
            <a:r>
              <a:rPr lang="en-US" b="1" dirty="0">
                <a:solidFill>
                  <a:srgbClr val="FFFF00"/>
                </a:solidFill>
              </a:rPr>
              <a:t>that prophet</a:t>
            </a:r>
            <a:r>
              <a:rPr lang="en-US" b="1" dirty="0">
                <a:solidFill>
                  <a:schemeClr val="bg1"/>
                </a:solidFill>
              </a:rPr>
              <a:t>, shall be destroyed from among the people.</a:t>
            </a:r>
          </a:p>
          <a:p>
            <a:pPr fontAlgn="base"/>
            <a:r>
              <a:rPr lang="en-US" b="1" dirty="0">
                <a:solidFill>
                  <a:schemeClr val="bg1"/>
                </a:solidFill>
              </a:rPr>
              <a:t>Acts 3:22-23</a:t>
            </a:r>
          </a:p>
        </p:txBody>
      </p:sp>
      <p:sp>
        <p:nvSpPr>
          <p:cNvPr id="71" name="TextBox 70"/>
          <p:cNvSpPr txBox="1"/>
          <p:nvPr/>
        </p:nvSpPr>
        <p:spPr>
          <a:xfrm>
            <a:off x="6172200" y="5791200"/>
            <a:ext cx="4343400" cy="523220"/>
          </a:xfrm>
          <a:prstGeom prst="rect">
            <a:avLst/>
          </a:prstGeom>
          <a:noFill/>
        </p:spPr>
        <p:txBody>
          <a:bodyPr wrap="square" rtlCol="0">
            <a:spAutoFit/>
          </a:bodyPr>
          <a:lstStyle/>
          <a:p>
            <a:r>
              <a:rPr lang="en-US" sz="2800" b="1" dirty="0">
                <a:solidFill>
                  <a:srgbClr val="FFFF00"/>
                </a:solidFill>
              </a:rPr>
              <a:t>That Prophet = Christ</a:t>
            </a:r>
          </a:p>
        </p:txBody>
      </p:sp>
      <p:grpSp>
        <p:nvGrpSpPr>
          <p:cNvPr id="136" name="Group 91"/>
          <p:cNvGrpSpPr/>
          <p:nvPr/>
        </p:nvGrpSpPr>
        <p:grpSpPr>
          <a:xfrm>
            <a:off x="2514600" y="2895601"/>
            <a:ext cx="1371600" cy="3000481"/>
            <a:chOff x="949038" y="838201"/>
            <a:chExt cx="2214084" cy="4807874"/>
          </a:xfrm>
        </p:grpSpPr>
        <p:sp>
          <p:nvSpPr>
            <p:cNvPr id="137" name="Oval 136"/>
            <p:cNvSpPr/>
            <p:nvPr/>
          </p:nvSpPr>
          <p:spPr>
            <a:xfrm rot="649721" flipH="1">
              <a:off x="2013362" y="5240566"/>
              <a:ext cx="666155" cy="40550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rot="649721" flipH="1">
              <a:off x="1403761" y="5240566"/>
              <a:ext cx="666155" cy="40550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38"/>
            <p:cNvSpPr/>
            <p:nvPr/>
          </p:nvSpPr>
          <p:spPr>
            <a:xfrm flipH="1">
              <a:off x="1295400" y="2438400"/>
              <a:ext cx="1554334" cy="296366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rot="6724914" flipH="1">
              <a:off x="811957" y="3462930"/>
              <a:ext cx="666155" cy="39199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rot="3549535" flipH="1">
              <a:off x="2596757" y="3442199"/>
              <a:ext cx="666155" cy="39199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41"/>
            <p:cNvSpPr/>
            <p:nvPr/>
          </p:nvSpPr>
          <p:spPr>
            <a:xfrm rot="1217087" flipH="1">
              <a:off x="1145212" y="2348349"/>
              <a:ext cx="596675" cy="1301615"/>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142"/>
            <p:cNvSpPr/>
            <p:nvPr/>
          </p:nvSpPr>
          <p:spPr>
            <a:xfrm rot="20382913">
              <a:off x="2375775" y="2355258"/>
              <a:ext cx="649515" cy="1348794"/>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Cloud 143"/>
            <p:cNvSpPr/>
            <p:nvPr/>
          </p:nvSpPr>
          <p:spPr>
            <a:xfrm rot="671737">
              <a:off x="1015697" y="1253487"/>
              <a:ext cx="679260" cy="146148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loud 144"/>
            <p:cNvSpPr/>
            <p:nvPr/>
          </p:nvSpPr>
          <p:spPr>
            <a:xfrm rot="20706537">
              <a:off x="2386670" y="1320019"/>
              <a:ext cx="776452" cy="1335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rapezoid 145"/>
            <p:cNvSpPr/>
            <p:nvPr/>
          </p:nvSpPr>
          <p:spPr>
            <a:xfrm flipH="1">
              <a:off x="1330050" y="2294138"/>
              <a:ext cx="1443485" cy="2582662"/>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p:cNvSpPr/>
            <p:nvPr/>
          </p:nvSpPr>
          <p:spPr>
            <a:xfrm rot="10800000" flipH="1">
              <a:off x="1811213" y="2514114"/>
              <a:ext cx="481162" cy="659924"/>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Cloud 147"/>
            <p:cNvSpPr/>
            <p:nvPr/>
          </p:nvSpPr>
          <p:spPr>
            <a:xfrm rot="16200000">
              <a:off x="1647905" y="409497"/>
              <a:ext cx="809896" cy="1667303"/>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24"/>
            <p:cNvGrpSpPr/>
            <p:nvPr/>
          </p:nvGrpSpPr>
          <p:grpSpPr>
            <a:xfrm>
              <a:off x="1143000" y="2048478"/>
              <a:ext cx="1722171" cy="2447322"/>
              <a:chOff x="4553133" y="901823"/>
              <a:chExt cx="2186627" cy="3449921"/>
            </a:xfrm>
          </p:grpSpPr>
          <p:sp>
            <p:nvSpPr>
              <p:cNvPr id="215" name="Double Wave 23"/>
              <p:cNvSpPr/>
              <p:nvPr/>
            </p:nvSpPr>
            <p:spPr>
              <a:xfrm rot="16807465">
                <a:off x="3382792" y="2343203"/>
                <a:ext cx="3178882" cy="838200"/>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6" name="Group 16"/>
              <p:cNvGrpSpPr/>
              <p:nvPr/>
            </p:nvGrpSpPr>
            <p:grpSpPr>
              <a:xfrm>
                <a:off x="4694566" y="901823"/>
                <a:ext cx="2045194" cy="1982724"/>
                <a:chOff x="2594848" y="2213440"/>
                <a:chExt cx="2045194" cy="1982724"/>
              </a:xfrm>
              <a:solidFill>
                <a:srgbClr val="E0C13C"/>
              </a:solidFill>
            </p:grpSpPr>
            <p:sp>
              <p:nvSpPr>
                <p:cNvPr id="217" name="Pie 17"/>
                <p:cNvSpPr/>
                <p:nvPr/>
              </p:nvSpPr>
              <p:spPr>
                <a:xfrm rot="18695073">
                  <a:off x="2626083" y="2182205"/>
                  <a:ext cx="1982724" cy="2045194"/>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18" name="Group 5"/>
                <p:cNvGrpSpPr/>
                <p:nvPr/>
              </p:nvGrpSpPr>
              <p:grpSpPr>
                <a:xfrm>
                  <a:off x="2840416" y="2333435"/>
                  <a:ext cx="1586009" cy="1634505"/>
                  <a:chOff x="2838154" y="2333435"/>
                  <a:chExt cx="1586009" cy="1634505"/>
                </a:xfrm>
                <a:grpFill/>
              </p:grpSpPr>
              <p:sp>
                <p:nvSpPr>
                  <p:cNvPr id="219" name="Moon 3"/>
                  <p:cNvSpPr/>
                  <p:nvPr/>
                </p:nvSpPr>
                <p:spPr>
                  <a:xfrm rot="16200000">
                    <a:off x="2921323" y="2465100"/>
                    <a:ext cx="1419672" cy="1586008"/>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Moon 20"/>
                  <p:cNvSpPr/>
                  <p:nvPr/>
                </p:nvSpPr>
                <p:spPr>
                  <a:xfrm rot="16200000">
                    <a:off x="3004894" y="2166695"/>
                    <a:ext cx="1171765" cy="1505246"/>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50" name="Oval 149"/>
            <p:cNvSpPr/>
            <p:nvPr/>
          </p:nvSpPr>
          <p:spPr>
            <a:xfrm flipH="1">
              <a:off x="1443324" y="974294"/>
              <a:ext cx="1330212" cy="164980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1" name="Group 58"/>
            <p:cNvGrpSpPr/>
            <p:nvPr/>
          </p:nvGrpSpPr>
          <p:grpSpPr>
            <a:xfrm>
              <a:off x="1236689" y="4868055"/>
              <a:ext cx="1586459" cy="585867"/>
              <a:chOff x="3810000" y="1677648"/>
              <a:chExt cx="4705061" cy="1827552"/>
            </a:xfrm>
          </p:grpSpPr>
          <p:grpSp>
            <p:nvGrpSpPr>
              <p:cNvPr id="185" name="Group 37"/>
              <p:cNvGrpSpPr/>
              <p:nvPr/>
            </p:nvGrpSpPr>
            <p:grpSpPr>
              <a:xfrm>
                <a:off x="3810000" y="1828800"/>
                <a:ext cx="1776984" cy="1676400"/>
                <a:chOff x="3810000" y="1828800"/>
                <a:chExt cx="4038600" cy="3810000"/>
              </a:xfrm>
            </p:grpSpPr>
            <p:sp>
              <p:nvSpPr>
                <p:cNvPr id="206" name="Half Frame 205"/>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 name="Half Frame 206"/>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 name="Half Frame 207"/>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9" name="Half Frame 208"/>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0" name="Donut 209"/>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1" name="Diamond 210"/>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Diamond 211"/>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Diamond 212"/>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Diamond 213"/>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38"/>
              <p:cNvGrpSpPr/>
              <p:nvPr/>
            </p:nvGrpSpPr>
            <p:grpSpPr>
              <a:xfrm>
                <a:off x="5314014" y="1757596"/>
                <a:ext cx="1776984" cy="1676400"/>
                <a:chOff x="3810000" y="1828800"/>
                <a:chExt cx="4038600" cy="3810000"/>
              </a:xfrm>
            </p:grpSpPr>
            <p:sp>
              <p:nvSpPr>
                <p:cNvPr id="197" name="Half Frame 196"/>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8" name="Half Frame 197"/>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9" name="Half Frame 198"/>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0" name="Half Frame 199"/>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1" name="Donut 200"/>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Diamond 201"/>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Diamond 202"/>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Diamond 203"/>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Diamond 204"/>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48"/>
              <p:cNvGrpSpPr/>
              <p:nvPr/>
            </p:nvGrpSpPr>
            <p:grpSpPr>
              <a:xfrm>
                <a:off x="6738077" y="1677648"/>
                <a:ext cx="1776984" cy="1676400"/>
                <a:chOff x="3810000" y="1828800"/>
                <a:chExt cx="4038600" cy="3810000"/>
              </a:xfrm>
            </p:grpSpPr>
            <p:sp>
              <p:nvSpPr>
                <p:cNvPr id="188" name="Half Frame 187"/>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9"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0"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1"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2" name="Donut 191"/>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3" name="Diamond 192"/>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Diamond 193"/>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Diamond 194"/>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Diamond 195"/>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 name="Group 90"/>
            <p:cNvGrpSpPr/>
            <p:nvPr/>
          </p:nvGrpSpPr>
          <p:grpSpPr>
            <a:xfrm>
              <a:off x="1140502" y="1128010"/>
              <a:ext cx="1722619" cy="206116"/>
              <a:chOff x="3733800" y="723275"/>
              <a:chExt cx="1930420" cy="585867"/>
            </a:xfrm>
          </p:grpSpPr>
          <p:sp>
            <p:nvSpPr>
              <p:cNvPr id="153" name="Rounded Rectangle 15"/>
              <p:cNvSpPr/>
              <p:nvPr/>
            </p:nvSpPr>
            <p:spPr>
              <a:xfrm>
                <a:off x="3733800" y="762000"/>
                <a:ext cx="1930420" cy="533400"/>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59"/>
              <p:cNvGrpSpPr/>
              <p:nvPr/>
            </p:nvGrpSpPr>
            <p:grpSpPr>
              <a:xfrm rot="228535">
                <a:off x="3889947" y="723275"/>
                <a:ext cx="1586459" cy="585867"/>
                <a:chOff x="3810000" y="1677648"/>
                <a:chExt cx="4705061" cy="1827552"/>
              </a:xfrm>
            </p:grpSpPr>
            <p:grpSp>
              <p:nvGrpSpPr>
                <p:cNvPr id="155" name="Group 37"/>
                <p:cNvGrpSpPr/>
                <p:nvPr/>
              </p:nvGrpSpPr>
              <p:grpSpPr>
                <a:xfrm>
                  <a:off x="3810000" y="1828800"/>
                  <a:ext cx="1776984" cy="1676400"/>
                  <a:chOff x="3810000" y="1828800"/>
                  <a:chExt cx="4038600" cy="3810000"/>
                </a:xfrm>
              </p:grpSpPr>
              <p:sp>
                <p:nvSpPr>
                  <p:cNvPr id="176" name="Half Frame 175"/>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Half Frame 176"/>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8" name="Half Frame 177"/>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Half Frame 178"/>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0" name="Donut 179"/>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1" name="Diamond 180"/>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Diamond 183"/>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38"/>
                <p:cNvGrpSpPr/>
                <p:nvPr/>
              </p:nvGrpSpPr>
              <p:grpSpPr>
                <a:xfrm>
                  <a:off x="5314014" y="1757596"/>
                  <a:ext cx="1776984" cy="1676400"/>
                  <a:chOff x="3810000" y="1828800"/>
                  <a:chExt cx="4038600" cy="3810000"/>
                </a:xfrm>
              </p:grpSpPr>
              <p:sp>
                <p:nvSpPr>
                  <p:cNvPr id="167" name="Half Frame 166"/>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Half Frame 167"/>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9" name="Half Frame 168"/>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0" name="Half Frame 169"/>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1" name="Donut 170"/>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2" name="Diamond 171"/>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Diamond 172"/>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48"/>
                <p:cNvGrpSpPr/>
                <p:nvPr/>
              </p:nvGrpSpPr>
              <p:grpSpPr>
                <a:xfrm>
                  <a:off x="6738077" y="1677648"/>
                  <a:ext cx="1776984" cy="1676400"/>
                  <a:chOff x="3810000" y="1828800"/>
                  <a:chExt cx="4038600" cy="3810000"/>
                </a:xfrm>
              </p:grpSpPr>
              <p:sp>
                <p:nvSpPr>
                  <p:cNvPr id="158" name="Half Frame 157"/>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Half Frame 158"/>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Half Frame 159"/>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Half Frame 160"/>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Donut 161"/>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Diamond 162"/>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Diamond 163"/>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iamond 164"/>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21" name="Group 42"/>
          <p:cNvGrpSpPr/>
          <p:nvPr/>
        </p:nvGrpSpPr>
        <p:grpSpPr>
          <a:xfrm>
            <a:off x="130289" y="6028460"/>
            <a:ext cx="3200400" cy="762000"/>
            <a:chOff x="0" y="6096000"/>
            <a:chExt cx="3200400" cy="762000"/>
          </a:xfrm>
        </p:grpSpPr>
        <p:grpSp>
          <p:nvGrpSpPr>
            <p:cNvPr id="222" name="Group 7"/>
            <p:cNvGrpSpPr/>
            <p:nvPr/>
          </p:nvGrpSpPr>
          <p:grpSpPr>
            <a:xfrm>
              <a:off x="0" y="6096000"/>
              <a:ext cx="3048000" cy="762000"/>
              <a:chOff x="228600" y="381000"/>
              <a:chExt cx="3657600" cy="3429000"/>
            </a:xfrm>
          </p:grpSpPr>
          <p:sp>
            <p:nvSpPr>
              <p:cNvPr id="224" name="Bevel 223"/>
              <p:cNvSpPr/>
              <p:nvPr/>
            </p:nvSpPr>
            <p:spPr>
              <a:xfrm>
                <a:off x="381000" y="533400"/>
                <a:ext cx="3352800" cy="3124200"/>
              </a:xfrm>
              <a:prstGeom prst="bevel">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Frame 224"/>
              <p:cNvSpPr/>
              <p:nvPr/>
            </p:nvSpPr>
            <p:spPr>
              <a:xfrm>
                <a:off x="228600" y="381000"/>
                <a:ext cx="3657600" cy="3429000"/>
              </a:xfrm>
              <a:prstGeom prst="frame">
                <a:avLst>
                  <a:gd name="adj1" fmla="val 13982"/>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3" name="TextBox 222"/>
            <p:cNvSpPr txBox="1"/>
            <p:nvPr/>
          </p:nvSpPr>
          <p:spPr>
            <a:xfrm>
              <a:off x="228600" y="6248400"/>
              <a:ext cx="2971800" cy="307777"/>
            </a:xfrm>
            <a:prstGeom prst="rect">
              <a:avLst/>
            </a:prstGeom>
            <a:noFill/>
          </p:spPr>
          <p:txBody>
            <a:bodyPr wrap="square" rtlCol="0">
              <a:spAutoFit/>
            </a:bodyPr>
            <a:lstStyle/>
            <a:p>
              <a:r>
                <a:rPr lang="en-US" sz="1400" dirty="0"/>
                <a:t>Joseph Smith—History 1:40</a:t>
              </a:r>
            </a:p>
          </p:txBody>
        </p:sp>
      </p:grpSp>
    </p:spTree>
    <p:extLst>
      <p:ext uri="{BB962C8B-B14F-4D97-AF65-F5344CB8AC3E}">
        <p14:creationId xmlns:p14="http://schemas.microsoft.com/office/powerpoint/2010/main" val="134196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1000"/>
                                        <p:tgtEl>
                                          <p:spTgt spid="71"/>
                                        </p:tgtEl>
                                      </p:cBhvr>
                                    </p:animEffect>
                                    <p:anim calcmode="lin" valueType="num">
                                      <p:cBhvr>
                                        <p:cTn id="14" dur="1000" fill="hold"/>
                                        <p:tgtEl>
                                          <p:spTgt spid="71"/>
                                        </p:tgtEl>
                                        <p:attrNameLst>
                                          <p:attrName>ppt_x</p:attrName>
                                        </p:attrNameLst>
                                      </p:cBhvr>
                                      <p:tavLst>
                                        <p:tav tm="0">
                                          <p:val>
                                            <p:strVal val="#ppt_x"/>
                                          </p:val>
                                        </p:tav>
                                        <p:tav tm="100000">
                                          <p:val>
                                            <p:strVal val="#ppt_x"/>
                                          </p:val>
                                        </p:tav>
                                      </p:tavLst>
                                    </p:anim>
                                    <p:anim calcmode="lin" valueType="num">
                                      <p:cBhvr>
                                        <p:cTn id="15"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7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56CC98E-69B3-491E-A019-4B7F50087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524000" y="838201"/>
            <a:ext cx="6324600" cy="830997"/>
          </a:xfrm>
          <a:prstGeom prst="rect">
            <a:avLst/>
          </a:prstGeom>
        </p:spPr>
        <p:txBody>
          <a:bodyPr wrap="square">
            <a:spAutoFit/>
          </a:bodyPr>
          <a:lstStyle/>
          <a:p>
            <a:pPr fontAlgn="base"/>
            <a:endParaRPr lang="en-US" sz="1600" dirty="0">
              <a:solidFill>
                <a:schemeClr val="bg1"/>
              </a:solidFill>
            </a:endParaRPr>
          </a:p>
          <a:p>
            <a:pPr fontAlgn="base"/>
            <a:endParaRPr lang="en-US" sz="1600" dirty="0">
              <a:solidFill>
                <a:schemeClr val="bg1"/>
              </a:solidFill>
            </a:endParaRPr>
          </a:p>
          <a:p>
            <a:pPr fontAlgn="base"/>
            <a:endParaRPr lang="en-US" sz="1600" dirty="0">
              <a:solidFill>
                <a:schemeClr val="bg1"/>
              </a:solidFill>
            </a:endParaRPr>
          </a:p>
        </p:txBody>
      </p:sp>
      <p:sp>
        <p:nvSpPr>
          <p:cNvPr id="39" name="Rectangle 38"/>
          <p:cNvSpPr/>
          <p:nvPr/>
        </p:nvSpPr>
        <p:spPr>
          <a:xfrm>
            <a:off x="1752600" y="76201"/>
            <a:ext cx="8686800" cy="769441"/>
          </a:xfrm>
          <a:prstGeom prst="rect">
            <a:avLst/>
          </a:prstGeom>
        </p:spPr>
        <p:txBody>
          <a:bodyPr wrap="square">
            <a:spAutoFit/>
          </a:bodyPr>
          <a:lstStyle/>
          <a:p>
            <a:pPr algn="ctr" fontAlgn="base"/>
            <a:r>
              <a:rPr lang="en-US" sz="4400" dirty="0">
                <a:solidFill>
                  <a:schemeClr val="bg1"/>
                </a:solidFill>
                <a:cs typeface="Aparajita" pitchFamily="34" charset="0"/>
              </a:rPr>
              <a:t>Joel</a:t>
            </a:r>
          </a:p>
        </p:txBody>
      </p:sp>
      <p:sp>
        <p:nvSpPr>
          <p:cNvPr id="40" name="TextBox 39"/>
          <p:cNvSpPr txBox="1"/>
          <p:nvPr/>
        </p:nvSpPr>
        <p:spPr>
          <a:xfrm>
            <a:off x="1905000" y="1143000"/>
            <a:ext cx="3505200" cy="4093428"/>
          </a:xfrm>
          <a:prstGeom prst="rect">
            <a:avLst/>
          </a:prstGeom>
          <a:noFill/>
        </p:spPr>
        <p:txBody>
          <a:bodyPr wrap="square" rtlCol="0">
            <a:spAutoFit/>
          </a:bodyPr>
          <a:lstStyle/>
          <a:p>
            <a:r>
              <a:rPr lang="en-US" sz="2000" b="1" i="1" dirty="0">
                <a:solidFill>
                  <a:schemeClr val="bg1"/>
                </a:solidFill>
              </a:rPr>
              <a:t>The Lord will pour out His Spirit upon all flesh.</a:t>
            </a:r>
          </a:p>
          <a:p>
            <a:endParaRPr lang="en-US" sz="2000" b="1" i="1" dirty="0">
              <a:solidFill>
                <a:schemeClr val="bg1"/>
              </a:solidFill>
            </a:endParaRPr>
          </a:p>
          <a:p>
            <a:r>
              <a:rPr lang="en-US" sz="2000" b="1" i="1" dirty="0">
                <a:solidFill>
                  <a:schemeClr val="bg1"/>
                </a:solidFill>
              </a:rPr>
              <a:t>There will be dreams and visions.</a:t>
            </a:r>
          </a:p>
          <a:p>
            <a:endParaRPr lang="en-US" sz="2000" b="1" i="1" dirty="0">
              <a:solidFill>
                <a:schemeClr val="bg1"/>
              </a:solidFill>
            </a:endParaRPr>
          </a:p>
          <a:p>
            <a:r>
              <a:rPr lang="en-US" sz="2000" b="1" i="1" dirty="0">
                <a:solidFill>
                  <a:schemeClr val="bg1"/>
                </a:solidFill>
              </a:rPr>
              <a:t>Wonders in Heaven and earth</a:t>
            </a:r>
          </a:p>
          <a:p>
            <a:endParaRPr lang="en-US" sz="2000" b="1" i="1" dirty="0">
              <a:solidFill>
                <a:schemeClr val="bg1"/>
              </a:solidFill>
            </a:endParaRPr>
          </a:p>
          <a:p>
            <a:r>
              <a:rPr lang="en-US" sz="2000" b="1" i="1" dirty="0">
                <a:solidFill>
                  <a:schemeClr val="bg1"/>
                </a:solidFill>
              </a:rPr>
              <a:t>Sun into darkness and moon into blood</a:t>
            </a:r>
          </a:p>
          <a:p>
            <a:endParaRPr lang="en-US" sz="2000" b="1" i="1" dirty="0">
              <a:solidFill>
                <a:schemeClr val="bg1"/>
              </a:solidFill>
            </a:endParaRPr>
          </a:p>
          <a:p>
            <a:r>
              <a:rPr lang="en-US" sz="2000" b="1" i="1" dirty="0">
                <a:solidFill>
                  <a:schemeClr val="bg1"/>
                </a:solidFill>
              </a:rPr>
              <a:t>The Coming of the Savior--Millennium</a:t>
            </a:r>
            <a:endParaRPr lang="en-US" sz="1100" b="1" dirty="0">
              <a:solidFill>
                <a:schemeClr val="bg1"/>
              </a:solidFill>
            </a:endParaRPr>
          </a:p>
        </p:txBody>
      </p:sp>
      <p:sp>
        <p:nvSpPr>
          <p:cNvPr id="131" name="Rectangle 130"/>
          <p:cNvSpPr/>
          <p:nvPr/>
        </p:nvSpPr>
        <p:spPr>
          <a:xfrm>
            <a:off x="6498719" y="1945771"/>
            <a:ext cx="2895600" cy="2862322"/>
          </a:xfrm>
          <a:prstGeom prst="rect">
            <a:avLst/>
          </a:prstGeom>
        </p:spPr>
        <p:txBody>
          <a:bodyPr wrap="square">
            <a:spAutoFit/>
          </a:bodyPr>
          <a:lstStyle/>
          <a:p>
            <a:r>
              <a:rPr lang="en-US" i="1" dirty="0">
                <a:solidFill>
                  <a:schemeClr val="bg1"/>
                </a:solidFill>
              </a:rPr>
              <a:t>That</a:t>
            </a:r>
            <a:r>
              <a:rPr lang="en-US" dirty="0">
                <a:solidFill>
                  <a:schemeClr val="bg1"/>
                </a:solidFill>
              </a:rPr>
              <a:t> whosoever shall call on the name of the </a:t>
            </a:r>
            <a:r>
              <a:rPr lang="en-US" cap="small" dirty="0">
                <a:solidFill>
                  <a:schemeClr val="bg1"/>
                </a:solidFill>
              </a:rPr>
              <a:t>Lord</a:t>
            </a:r>
            <a:r>
              <a:rPr lang="en-US" dirty="0">
                <a:solidFill>
                  <a:schemeClr val="bg1"/>
                </a:solidFill>
              </a:rPr>
              <a:t> shall be delivered: for in mount Zion and in</a:t>
            </a:r>
            <a:r>
              <a:rPr lang="en-US" baseline="30000" dirty="0">
                <a:solidFill>
                  <a:schemeClr val="bg1"/>
                </a:solidFill>
              </a:rPr>
              <a:t> </a:t>
            </a:r>
            <a:r>
              <a:rPr lang="en-US" dirty="0">
                <a:solidFill>
                  <a:schemeClr val="bg1"/>
                </a:solidFill>
              </a:rPr>
              <a:t>Jerusalem shall be deliverance, as the </a:t>
            </a:r>
            <a:r>
              <a:rPr lang="en-US" cap="small" dirty="0">
                <a:solidFill>
                  <a:schemeClr val="bg1"/>
                </a:solidFill>
              </a:rPr>
              <a:t>Lord</a:t>
            </a:r>
            <a:r>
              <a:rPr lang="en-US" dirty="0">
                <a:solidFill>
                  <a:schemeClr val="bg1"/>
                </a:solidFill>
              </a:rPr>
              <a:t> hath said, and in the</a:t>
            </a:r>
            <a:r>
              <a:rPr lang="en-US" baseline="30000" dirty="0">
                <a:solidFill>
                  <a:schemeClr val="bg1"/>
                </a:solidFill>
              </a:rPr>
              <a:t> </a:t>
            </a:r>
            <a:r>
              <a:rPr lang="en-US" dirty="0">
                <a:solidFill>
                  <a:schemeClr val="bg1"/>
                </a:solidFill>
              </a:rPr>
              <a:t>remnant whom the </a:t>
            </a:r>
            <a:r>
              <a:rPr lang="en-US" cap="small" dirty="0">
                <a:solidFill>
                  <a:schemeClr val="bg1"/>
                </a:solidFill>
              </a:rPr>
              <a:t>Lord</a:t>
            </a:r>
            <a:r>
              <a:rPr lang="en-US" dirty="0">
                <a:solidFill>
                  <a:schemeClr val="bg1"/>
                </a:solidFill>
              </a:rPr>
              <a:t> shall call.’</a:t>
            </a:r>
          </a:p>
          <a:p>
            <a:r>
              <a:rPr lang="en-US" dirty="0">
                <a:solidFill>
                  <a:schemeClr val="bg1"/>
                </a:solidFill>
              </a:rPr>
              <a:t>Joel 2 :32</a:t>
            </a:r>
          </a:p>
        </p:txBody>
      </p:sp>
      <p:sp>
        <p:nvSpPr>
          <p:cNvPr id="132" name="Rectangle 131"/>
          <p:cNvSpPr/>
          <p:nvPr/>
        </p:nvSpPr>
        <p:spPr>
          <a:xfrm>
            <a:off x="2895600" y="5334001"/>
            <a:ext cx="4572000" cy="584775"/>
          </a:xfrm>
          <a:prstGeom prst="rect">
            <a:avLst/>
          </a:prstGeom>
        </p:spPr>
        <p:txBody>
          <a:bodyPr>
            <a:spAutoFit/>
          </a:bodyPr>
          <a:lstStyle/>
          <a:p>
            <a:r>
              <a:rPr lang="en-US" sz="3200" i="1" dirty="0">
                <a:solidFill>
                  <a:srgbClr val="FFFF00"/>
                </a:solidFill>
              </a:rPr>
              <a:t>This is not yet fulfilled </a:t>
            </a:r>
            <a:endParaRPr lang="en-US" sz="3200" dirty="0">
              <a:solidFill>
                <a:srgbClr val="FFFF00"/>
              </a:solidFill>
            </a:endParaRPr>
          </a:p>
        </p:txBody>
      </p:sp>
      <p:grpSp>
        <p:nvGrpSpPr>
          <p:cNvPr id="241" name="Group 42"/>
          <p:cNvGrpSpPr/>
          <p:nvPr/>
        </p:nvGrpSpPr>
        <p:grpSpPr>
          <a:xfrm>
            <a:off x="0" y="6096000"/>
            <a:ext cx="3200400" cy="762000"/>
            <a:chOff x="0" y="6096000"/>
            <a:chExt cx="3200400" cy="762000"/>
          </a:xfrm>
        </p:grpSpPr>
        <p:grpSp>
          <p:nvGrpSpPr>
            <p:cNvPr id="242" name="Group 7"/>
            <p:cNvGrpSpPr/>
            <p:nvPr/>
          </p:nvGrpSpPr>
          <p:grpSpPr>
            <a:xfrm>
              <a:off x="0" y="6096000"/>
              <a:ext cx="3048000" cy="762000"/>
              <a:chOff x="228600" y="381000"/>
              <a:chExt cx="3657600" cy="3429000"/>
            </a:xfrm>
          </p:grpSpPr>
          <p:sp>
            <p:nvSpPr>
              <p:cNvPr id="244" name="Bevel 243"/>
              <p:cNvSpPr/>
              <p:nvPr/>
            </p:nvSpPr>
            <p:spPr>
              <a:xfrm>
                <a:off x="381000" y="533400"/>
                <a:ext cx="3352800" cy="3124200"/>
              </a:xfrm>
              <a:prstGeom prst="bevel">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Frame 244"/>
              <p:cNvSpPr/>
              <p:nvPr/>
            </p:nvSpPr>
            <p:spPr>
              <a:xfrm>
                <a:off x="228600" y="381000"/>
                <a:ext cx="3657600" cy="3429000"/>
              </a:xfrm>
              <a:prstGeom prst="frame">
                <a:avLst>
                  <a:gd name="adj1" fmla="val 13982"/>
                </a:avLst>
              </a:prstGeom>
              <a:blipFill>
                <a:blip r:embed="rId4"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3" name="TextBox 242"/>
            <p:cNvSpPr txBox="1"/>
            <p:nvPr/>
          </p:nvSpPr>
          <p:spPr>
            <a:xfrm>
              <a:off x="228600" y="6248400"/>
              <a:ext cx="2971800" cy="307777"/>
            </a:xfrm>
            <a:prstGeom prst="rect">
              <a:avLst/>
            </a:prstGeom>
            <a:noFill/>
          </p:spPr>
          <p:txBody>
            <a:bodyPr wrap="square" rtlCol="0">
              <a:spAutoFit/>
            </a:bodyPr>
            <a:lstStyle/>
            <a:p>
              <a:r>
                <a:rPr lang="en-US" sz="1400" dirty="0"/>
                <a:t>Joseph Smith—History 1:41</a:t>
              </a:r>
            </a:p>
          </p:txBody>
        </p:sp>
      </p:grpSp>
      <p:grpSp>
        <p:nvGrpSpPr>
          <p:cNvPr id="3" name="Group 2">
            <a:extLst>
              <a:ext uri="{FF2B5EF4-FFF2-40B4-BE49-F238E27FC236}">
                <a16:creationId xmlns:a16="http://schemas.microsoft.com/office/drawing/2014/main" id="{917A1DB0-3576-9935-7449-494B364C595F}"/>
              </a:ext>
            </a:extLst>
          </p:cNvPr>
          <p:cNvGrpSpPr/>
          <p:nvPr/>
        </p:nvGrpSpPr>
        <p:grpSpPr>
          <a:xfrm>
            <a:off x="9495697" y="1295723"/>
            <a:ext cx="1582606" cy="3512370"/>
            <a:chOff x="8581727" y="427588"/>
            <a:chExt cx="2845263" cy="6314658"/>
          </a:xfrm>
        </p:grpSpPr>
        <p:sp>
          <p:nvSpPr>
            <p:cNvPr id="4" name="Round Diagonal Corner Rectangle 68">
              <a:extLst>
                <a:ext uri="{FF2B5EF4-FFF2-40B4-BE49-F238E27FC236}">
                  <a16:creationId xmlns:a16="http://schemas.microsoft.com/office/drawing/2014/main" id="{D4D29FC5-F380-057F-BA56-7B810EEF6A28}"/>
                </a:ext>
              </a:extLst>
            </p:cNvPr>
            <p:cNvSpPr/>
            <p:nvPr/>
          </p:nvSpPr>
          <p:spPr>
            <a:xfrm rot="19527262">
              <a:off x="9810035" y="857033"/>
              <a:ext cx="1267413" cy="1617959"/>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Diagonal Corner Rectangle 69">
              <a:extLst>
                <a:ext uri="{FF2B5EF4-FFF2-40B4-BE49-F238E27FC236}">
                  <a16:creationId xmlns:a16="http://schemas.microsoft.com/office/drawing/2014/main" id="{4EC12195-93D8-2F73-61DF-21D21669D2DA}"/>
                </a:ext>
              </a:extLst>
            </p:cNvPr>
            <p:cNvSpPr/>
            <p:nvPr/>
          </p:nvSpPr>
          <p:spPr>
            <a:xfrm rot="19527262">
              <a:off x="8935438" y="1050400"/>
              <a:ext cx="1267413" cy="1657334"/>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4EFB3C4-838B-0D91-49E7-166EC1725E1B}"/>
                </a:ext>
              </a:extLst>
            </p:cNvPr>
            <p:cNvSpPr/>
            <p:nvPr/>
          </p:nvSpPr>
          <p:spPr>
            <a:xfrm rot="19671902">
              <a:off x="10793896" y="3478935"/>
              <a:ext cx="633094" cy="111582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1D1E8BF-3827-1A19-2F89-F76AC9EDB161}"/>
                </a:ext>
              </a:extLst>
            </p:cNvPr>
            <p:cNvSpPr/>
            <p:nvPr/>
          </p:nvSpPr>
          <p:spPr>
            <a:xfrm rot="2647766">
              <a:off x="8581727" y="3359109"/>
              <a:ext cx="628924" cy="111582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0C08DB8-2A48-41FC-8D09-71DDAD870E94}"/>
                </a:ext>
              </a:extLst>
            </p:cNvPr>
            <p:cNvSpPr/>
            <p:nvPr/>
          </p:nvSpPr>
          <p:spPr>
            <a:xfrm rot="19352409">
              <a:off x="10224677" y="5626424"/>
              <a:ext cx="572439" cy="111582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6BCFD7F-97B7-5599-4F54-42C3AC7FD13D}"/>
                </a:ext>
              </a:extLst>
            </p:cNvPr>
            <p:cNvSpPr/>
            <p:nvPr/>
          </p:nvSpPr>
          <p:spPr>
            <a:xfrm rot="2647766">
              <a:off x="9566583" y="5604354"/>
              <a:ext cx="569700" cy="111582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8B69FE74-04F4-C96E-2E7A-60994E0A7914}"/>
                </a:ext>
              </a:extLst>
            </p:cNvPr>
            <p:cNvSpPr/>
            <p:nvPr/>
          </p:nvSpPr>
          <p:spPr>
            <a:xfrm rot="20169292">
              <a:off x="10108419" y="2278767"/>
              <a:ext cx="1222529" cy="1990321"/>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1876EDB5-EB15-BE56-2E38-A9E8C5425123}"/>
                </a:ext>
              </a:extLst>
            </p:cNvPr>
            <p:cNvSpPr/>
            <p:nvPr/>
          </p:nvSpPr>
          <p:spPr>
            <a:xfrm rot="1790291">
              <a:off x="8824017" y="2220605"/>
              <a:ext cx="1222529" cy="1990321"/>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999694CD-5339-F353-7AA4-7F2CD3152236}"/>
                </a:ext>
              </a:extLst>
            </p:cNvPr>
            <p:cNvSpPr/>
            <p:nvPr/>
          </p:nvSpPr>
          <p:spPr>
            <a:xfrm>
              <a:off x="9183664" y="2116598"/>
              <a:ext cx="1823822" cy="4061920"/>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9A9B27C-D5D9-7529-0FB3-C3E197E865C5}"/>
                </a:ext>
              </a:extLst>
            </p:cNvPr>
            <p:cNvSpPr/>
            <p:nvPr/>
          </p:nvSpPr>
          <p:spPr>
            <a:xfrm>
              <a:off x="9183664" y="640031"/>
              <a:ext cx="1657220" cy="208534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4700FCC-F3BF-7438-FA08-7050D28CC939}"/>
                </a:ext>
              </a:extLst>
            </p:cNvPr>
            <p:cNvSpPr/>
            <p:nvPr/>
          </p:nvSpPr>
          <p:spPr>
            <a:xfrm rot="1236535">
              <a:off x="9199672" y="427588"/>
              <a:ext cx="1656788" cy="1041665"/>
            </a:xfrm>
            <a:custGeom>
              <a:avLst/>
              <a:gdLst>
                <a:gd name="connsiteX0" fmla="*/ 228656 w 1656788"/>
                <a:gd name="connsiteY0" fmla="*/ 322322 h 1041665"/>
                <a:gd name="connsiteX1" fmla="*/ 374382 w 1656788"/>
                <a:gd name="connsiteY1" fmla="*/ 292901 h 1041665"/>
                <a:gd name="connsiteX2" fmla="*/ 527119 w 1656788"/>
                <a:gd name="connsiteY2" fmla="*/ 292901 h 1041665"/>
                <a:gd name="connsiteX3" fmla="*/ 1057523 w 1656788"/>
                <a:gd name="connsiteY3" fmla="*/ 34230 h 1041665"/>
                <a:gd name="connsiteX4" fmla="*/ 1508840 w 1656788"/>
                <a:gd name="connsiteY4" fmla="*/ 189650 h 1041665"/>
                <a:gd name="connsiteX5" fmla="*/ 1656788 w 1656788"/>
                <a:gd name="connsiteY5" fmla="*/ 493018 h 1041665"/>
                <a:gd name="connsiteX6" fmla="*/ 1064981 w 1656788"/>
                <a:gd name="connsiteY6" fmla="*/ 781635 h 1041665"/>
                <a:gd name="connsiteX7" fmla="*/ 870097 w 1656788"/>
                <a:gd name="connsiteY7" fmla="*/ 812544 h 1041665"/>
                <a:gd name="connsiteX8" fmla="*/ 854809 w 1656788"/>
                <a:gd name="connsiteY8" fmla="*/ 808865 h 1041665"/>
                <a:gd name="connsiteX9" fmla="*/ 853522 w 1656788"/>
                <a:gd name="connsiteY9" fmla="*/ 813009 h 1041665"/>
                <a:gd name="connsiteX10" fmla="*/ 508561 w 1656788"/>
                <a:gd name="connsiteY10" fmla="*/ 1041665 h 1041665"/>
                <a:gd name="connsiteX11" fmla="*/ 0 w 1656788"/>
                <a:gd name="connsiteY11" fmla="*/ 1041665 h 1041665"/>
                <a:gd name="connsiteX12" fmla="*/ 0 w 1656788"/>
                <a:gd name="connsiteY12" fmla="*/ 667283 h 1041665"/>
                <a:gd name="connsiteX13" fmla="*/ 228656 w 1656788"/>
                <a:gd name="connsiteY13" fmla="*/ 322322 h 104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6788" h="1041665">
                  <a:moveTo>
                    <a:pt x="228656" y="322322"/>
                  </a:moveTo>
                  <a:cubicBezTo>
                    <a:pt x="273446" y="303377"/>
                    <a:pt x="322691" y="292901"/>
                    <a:pt x="374382" y="292901"/>
                  </a:cubicBezTo>
                  <a:lnTo>
                    <a:pt x="527119" y="292901"/>
                  </a:lnTo>
                  <a:lnTo>
                    <a:pt x="1057523" y="34230"/>
                  </a:lnTo>
                  <a:cubicBezTo>
                    <a:pt x="1225069" y="-47480"/>
                    <a:pt x="1427131" y="22104"/>
                    <a:pt x="1508840" y="189650"/>
                  </a:cubicBezTo>
                  <a:lnTo>
                    <a:pt x="1656788" y="493018"/>
                  </a:lnTo>
                  <a:lnTo>
                    <a:pt x="1064981" y="781635"/>
                  </a:lnTo>
                  <a:cubicBezTo>
                    <a:pt x="1002151" y="812276"/>
                    <a:pt x="934468" y="821641"/>
                    <a:pt x="870097" y="812544"/>
                  </a:cubicBezTo>
                  <a:lnTo>
                    <a:pt x="854809" y="808865"/>
                  </a:lnTo>
                  <a:lnTo>
                    <a:pt x="853522" y="813009"/>
                  </a:lnTo>
                  <a:cubicBezTo>
                    <a:pt x="796688" y="947380"/>
                    <a:pt x="663635" y="1041665"/>
                    <a:pt x="508561" y="1041665"/>
                  </a:cubicBezTo>
                  <a:lnTo>
                    <a:pt x="0" y="1041665"/>
                  </a:lnTo>
                  <a:lnTo>
                    <a:pt x="0" y="667283"/>
                  </a:lnTo>
                  <a:cubicBezTo>
                    <a:pt x="0" y="512209"/>
                    <a:pt x="94285" y="379156"/>
                    <a:pt x="228656" y="322322"/>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rapezoid 14">
              <a:extLst>
                <a:ext uri="{FF2B5EF4-FFF2-40B4-BE49-F238E27FC236}">
                  <a16:creationId xmlns:a16="http://schemas.microsoft.com/office/drawing/2014/main" id="{2F44BA87-9C1C-70FD-E88B-5AC7BFB9D7CF}"/>
                </a:ext>
              </a:extLst>
            </p:cNvPr>
            <p:cNvSpPr/>
            <p:nvPr/>
          </p:nvSpPr>
          <p:spPr>
            <a:xfrm rot="1138549">
              <a:off x="9481876" y="2431794"/>
              <a:ext cx="869876" cy="3665338"/>
            </a:xfrm>
            <a:prstGeom prst="trapezoid">
              <a:avLst>
                <a:gd name="adj" fmla="val 34638"/>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BF49CF3-00F2-5846-4B92-470434C77C45}"/>
                </a:ext>
              </a:extLst>
            </p:cNvPr>
            <p:cNvGrpSpPr/>
            <p:nvPr/>
          </p:nvGrpSpPr>
          <p:grpSpPr>
            <a:xfrm rot="11624446">
              <a:off x="10046048" y="2500870"/>
              <a:ext cx="688926" cy="590508"/>
              <a:chOff x="6248400" y="2362200"/>
              <a:chExt cx="1143000" cy="914400"/>
            </a:xfrm>
          </p:grpSpPr>
          <p:sp>
            <p:nvSpPr>
              <p:cNvPr id="35" name="Regular Pentagon 134">
                <a:extLst>
                  <a:ext uri="{FF2B5EF4-FFF2-40B4-BE49-F238E27FC236}">
                    <a16:creationId xmlns:a16="http://schemas.microsoft.com/office/drawing/2014/main" id="{044783B2-B19D-B726-FA19-C9541A85C484}"/>
                  </a:ext>
                </a:extLst>
              </p:cNvPr>
              <p:cNvSpPr/>
              <p:nvPr/>
            </p:nvSpPr>
            <p:spPr>
              <a:xfrm>
                <a:off x="6248400" y="2362200"/>
                <a:ext cx="1143000" cy="914400"/>
              </a:xfrm>
              <a:prstGeom prst="pentago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135">
                <a:extLst>
                  <a:ext uri="{FF2B5EF4-FFF2-40B4-BE49-F238E27FC236}">
                    <a16:creationId xmlns:a16="http://schemas.microsoft.com/office/drawing/2014/main" id="{2A2CEC54-CA73-8DC5-B7FD-BBB24A067178}"/>
                  </a:ext>
                </a:extLst>
              </p:cNvPr>
              <p:cNvSpPr/>
              <p:nvPr/>
            </p:nvSpPr>
            <p:spPr>
              <a:xfrm rot="2783275">
                <a:off x="6466492" y="2580292"/>
                <a:ext cx="685800" cy="6858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ound Diagonal Corner Rectangle 82">
              <a:extLst>
                <a:ext uri="{FF2B5EF4-FFF2-40B4-BE49-F238E27FC236}">
                  <a16:creationId xmlns:a16="http://schemas.microsoft.com/office/drawing/2014/main" id="{B3C576E3-4ACA-5B9C-AB35-29406B0D293C}"/>
                </a:ext>
              </a:extLst>
            </p:cNvPr>
            <p:cNvSpPr/>
            <p:nvPr/>
          </p:nvSpPr>
          <p:spPr>
            <a:xfrm rot="8272682">
              <a:off x="9578912" y="2108385"/>
              <a:ext cx="827711" cy="944467"/>
            </a:xfrm>
            <a:prstGeom prst="round2DiagRect">
              <a:avLst>
                <a:gd name="adj1" fmla="val 50000"/>
                <a:gd name="adj2" fmla="val 3377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0A45B74-D4BF-F0DB-AB59-2A0ACAFEA90C}"/>
                </a:ext>
              </a:extLst>
            </p:cNvPr>
            <p:cNvSpPr/>
            <p:nvPr/>
          </p:nvSpPr>
          <p:spPr>
            <a:xfrm>
              <a:off x="9766670" y="2212482"/>
              <a:ext cx="401831" cy="24744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516399B-09B5-8758-BEA3-EDFE5219A944}"/>
                </a:ext>
              </a:extLst>
            </p:cNvPr>
            <p:cNvGrpSpPr/>
            <p:nvPr/>
          </p:nvGrpSpPr>
          <p:grpSpPr>
            <a:xfrm rot="6531505">
              <a:off x="8311828" y="4303342"/>
              <a:ext cx="2985963" cy="393672"/>
              <a:chOff x="5410200" y="304800"/>
              <a:chExt cx="3603812" cy="475130"/>
            </a:xfrm>
          </p:grpSpPr>
          <p:grpSp>
            <p:nvGrpSpPr>
              <p:cNvPr id="20" name="Group 19">
                <a:extLst>
                  <a:ext uri="{FF2B5EF4-FFF2-40B4-BE49-F238E27FC236}">
                    <a16:creationId xmlns:a16="http://schemas.microsoft.com/office/drawing/2014/main" id="{9665B9D6-A78D-814D-F9F4-7FB4094BCE2C}"/>
                  </a:ext>
                </a:extLst>
              </p:cNvPr>
              <p:cNvGrpSpPr/>
              <p:nvPr/>
            </p:nvGrpSpPr>
            <p:grpSpPr>
              <a:xfrm>
                <a:off x="8099612" y="313765"/>
                <a:ext cx="914400" cy="457200"/>
                <a:chOff x="5410200" y="304800"/>
                <a:chExt cx="914400" cy="457200"/>
              </a:xfrm>
            </p:grpSpPr>
            <p:sp>
              <p:nvSpPr>
                <p:cNvPr id="33" name="Left-Right Arrow 150">
                  <a:extLst>
                    <a:ext uri="{FF2B5EF4-FFF2-40B4-BE49-F238E27FC236}">
                      <a16:creationId xmlns:a16="http://schemas.microsoft.com/office/drawing/2014/main" id="{C52A1386-C29D-7D63-B237-1A8A91B52156}"/>
                    </a:ext>
                  </a:extLst>
                </p:cNvPr>
                <p:cNvSpPr/>
                <p:nvPr/>
              </p:nvSpPr>
              <p:spPr>
                <a:xfrm>
                  <a:off x="5410200" y="304800"/>
                  <a:ext cx="914400" cy="457200"/>
                </a:xfrm>
                <a:prstGeom prst="leftRightArrow">
                  <a:avLst>
                    <a:gd name="adj1" fmla="val 77451"/>
                    <a:gd name="adj2" fmla="val 71569"/>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ross 33">
                  <a:extLst>
                    <a:ext uri="{FF2B5EF4-FFF2-40B4-BE49-F238E27FC236}">
                      <a16:creationId xmlns:a16="http://schemas.microsoft.com/office/drawing/2014/main" id="{53290534-AED7-D201-BAEA-C9DF30B28665}"/>
                    </a:ext>
                  </a:extLst>
                </p:cNvPr>
                <p:cNvSpPr/>
                <p:nvPr/>
              </p:nvSpPr>
              <p:spPr>
                <a:xfrm>
                  <a:off x="5710517" y="389964"/>
                  <a:ext cx="300318" cy="300318"/>
                </a:xfrm>
                <a:prstGeom prst="plus">
                  <a:avLst>
                    <a:gd name="adj" fmla="val 40686"/>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0A875C1A-0159-6CAF-39F4-BFE07BC2B5D8}"/>
                  </a:ext>
                </a:extLst>
              </p:cNvPr>
              <p:cNvGrpSpPr/>
              <p:nvPr/>
            </p:nvGrpSpPr>
            <p:grpSpPr>
              <a:xfrm>
                <a:off x="6745942" y="322730"/>
                <a:ext cx="914400" cy="457200"/>
                <a:chOff x="5410200" y="304800"/>
                <a:chExt cx="914400" cy="457200"/>
              </a:xfrm>
            </p:grpSpPr>
            <p:sp>
              <p:nvSpPr>
                <p:cNvPr id="31" name="Left-Right Arrow 144">
                  <a:extLst>
                    <a:ext uri="{FF2B5EF4-FFF2-40B4-BE49-F238E27FC236}">
                      <a16:creationId xmlns:a16="http://schemas.microsoft.com/office/drawing/2014/main" id="{EDEED4FE-982F-0F14-60A9-FB26C41EF67D}"/>
                    </a:ext>
                  </a:extLst>
                </p:cNvPr>
                <p:cNvSpPr/>
                <p:nvPr/>
              </p:nvSpPr>
              <p:spPr>
                <a:xfrm>
                  <a:off x="5410200" y="304800"/>
                  <a:ext cx="914400" cy="457200"/>
                </a:xfrm>
                <a:prstGeom prst="leftRightArrow">
                  <a:avLst>
                    <a:gd name="adj1" fmla="val 77451"/>
                    <a:gd name="adj2" fmla="val 71569"/>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ross 31">
                  <a:extLst>
                    <a:ext uri="{FF2B5EF4-FFF2-40B4-BE49-F238E27FC236}">
                      <a16:creationId xmlns:a16="http://schemas.microsoft.com/office/drawing/2014/main" id="{2150CC2A-FA84-D3AE-18D5-694BA8858A1A}"/>
                    </a:ext>
                  </a:extLst>
                </p:cNvPr>
                <p:cNvSpPr/>
                <p:nvPr/>
              </p:nvSpPr>
              <p:spPr>
                <a:xfrm>
                  <a:off x="5710517" y="389964"/>
                  <a:ext cx="300318" cy="300318"/>
                </a:xfrm>
                <a:prstGeom prst="plus">
                  <a:avLst>
                    <a:gd name="adj" fmla="val 40686"/>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FCBBE22F-05C2-0071-4584-C9516C497B18}"/>
                  </a:ext>
                </a:extLst>
              </p:cNvPr>
              <p:cNvGrpSpPr/>
              <p:nvPr/>
            </p:nvGrpSpPr>
            <p:grpSpPr>
              <a:xfrm>
                <a:off x="5410200" y="304800"/>
                <a:ext cx="914400" cy="457200"/>
                <a:chOff x="5410200" y="304800"/>
                <a:chExt cx="914400" cy="457200"/>
              </a:xfrm>
            </p:grpSpPr>
            <p:sp>
              <p:nvSpPr>
                <p:cNvPr id="29" name="Left-Right Arrow 137">
                  <a:extLst>
                    <a:ext uri="{FF2B5EF4-FFF2-40B4-BE49-F238E27FC236}">
                      <a16:creationId xmlns:a16="http://schemas.microsoft.com/office/drawing/2014/main" id="{CBDBDFAE-E1FD-4F69-20E3-9C047505678E}"/>
                    </a:ext>
                  </a:extLst>
                </p:cNvPr>
                <p:cNvSpPr/>
                <p:nvPr/>
              </p:nvSpPr>
              <p:spPr>
                <a:xfrm>
                  <a:off x="5410200" y="304800"/>
                  <a:ext cx="914400" cy="457200"/>
                </a:xfrm>
                <a:prstGeom prst="leftRightArrow">
                  <a:avLst>
                    <a:gd name="adj1" fmla="val 77451"/>
                    <a:gd name="adj2" fmla="val 71569"/>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ross 29">
                  <a:extLst>
                    <a:ext uri="{FF2B5EF4-FFF2-40B4-BE49-F238E27FC236}">
                      <a16:creationId xmlns:a16="http://schemas.microsoft.com/office/drawing/2014/main" id="{6D2F30CF-60E1-D368-EE76-50615D015460}"/>
                    </a:ext>
                  </a:extLst>
                </p:cNvPr>
                <p:cNvSpPr/>
                <p:nvPr/>
              </p:nvSpPr>
              <p:spPr>
                <a:xfrm>
                  <a:off x="5710517" y="389964"/>
                  <a:ext cx="300318" cy="300318"/>
                </a:xfrm>
                <a:prstGeom prst="plus">
                  <a:avLst>
                    <a:gd name="adj" fmla="val 40686"/>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87BAC5F3-AF4E-123C-D24F-0D99C758F158}"/>
                  </a:ext>
                </a:extLst>
              </p:cNvPr>
              <p:cNvGrpSpPr/>
              <p:nvPr/>
            </p:nvGrpSpPr>
            <p:grpSpPr>
              <a:xfrm>
                <a:off x="6091518" y="304800"/>
                <a:ext cx="914400" cy="457200"/>
                <a:chOff x="5410200" y="304800"/>
                <a:chExt cx="914400" cy="457200"/>
              </a:xfrm>
            </p:grpSpPr>
            <p:sp>
              <p:nvSpPr>
                <p:cNvPr id="27" name="Left-Right Arrow 141">
                  <a:extLst>
                    <a:ext uri="{FF2B5EF4-FFF2-40B4-BE49-F238E27FC236}">
                      <a16:creationId xmlns:a16="http://schemas.microsoft.com/office/drawing/2014/main" id="{70900EB6-CC28-6454-B200-08E452E8D878}"/>
                    </a:ext>
                  </a:extLst>
                </p:cNvPr>
                <p:cNvSpPr/>
                <p:nvPr/>
              </p:nvSpPr>
              <p:spPr>
                <a:xfrm>
                  <a:off x="5410200" y="304800"/>
                  <a:ext cx="914400" cy="457200"/>
                </a:xfrm>
                <a:prstGeom prst="leftRightArrow">
                  <a:avLst>
                    <a:gd name="adj1" fmla="val 77451"/>
                    <a:gd name="adj2" fmla="val 71569"/>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ross 27">
                  <a:extLst>
                    <a:ext uri="{FF2B5EF4-FFF2-40B4-BE49-F238E27FC236}">
                      <a16:creationId xmlns:a16="http://schemas.microsoft.com/office/drawing/2014/main" id="{F079A193-F96D-3550-8443-E81547C623D9}"/>
                    </a:ext>
                  </a:extLst>
                </p:cNvPr>
                <p:cNvSpPr/>
                <p:nvPr/>
              </p:nvSpPr>
              <p:spPr>
                <a:xfrm>
                  <a:off x="5710517" y="389964"/>
                  <a:ext cx="300318" cy="300318"/>
                </a:xfrm>
                <a:prstGeom prst="plus">
                  <a:avLst>
                    <a:gd name="adj" fmla="val 40686"/>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C80D4488-1DC4-C835-9071-BF36EB51D6C4}"/>
                  </a:ext>
                </a:extLst>
              </p:cNvPr>
              <p:cNvGrpSpPr/>
              <p:nvPr/>
            </p:nvGrpSpPr>
            <p:grpSpPr>
              <a:xfrm>
                <a:off x="7445188" y="322730"/>
                <a:ext cx="914400" cy="457200"/>
                <a:chOff x="5410200" y="304800"/>
                <a:chExt cx="914400" cy="457200"/>
              </a:xfrm>
            </p:grpSpPr>
            <p:sp>
              <p:nvSpPr>
                <p:cNvPr id="25" name="Left-Right Arrow 147">
                  <a:extLst>
                    <a:ext uri="{FF2B5EF4-FFF2-40B4-BE49-F238E27FC236}">
                      <a16:creationId xmlns:a16="http://schemas.microsoft.com/office/drawing/2014/main" id="{D7AACEE8-710D-0D12-A919-80AB0EE5D30E}"/>
                    </a:ext>
                  </a:extLst>
                </p:cNvPr>
                <p:cNvSpPr/>
                <p:nvPr/>
              </p:nvSpPr>
              <p:spPr>
                <a:xfrm>
                  <a:off x="5410200" y="304800"/>
                  <a:ext cx="914400" cy="457200"/>
                </a:xfrm>
                <a:prstGeom prst="leftRightArrow">
                  <a:avLst>
                    <a:gd name="adj1" fmla="val 77451"/>
                    <a:gd name="adj2" fmla="val 71569"/>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ross 25">
                  <a:extLst>
                    <a:ext uri="{FF2B5EF4-FFF2-40B4-BE49-F238E27FC236}">
                      <a16:creationId xmlns:a16="http://schemas.microsoft.com/office/drawing/2014/main" id="{6DE55487-2BD2-3B9B-1FA0-47B378E0881B}"/>
                    </a:ext>
                  </a:extLst>
                </p:cNvPr>
                <p:cNvSpPr/>
                <p:nvPr/>
              </p:nvSpPr>
              <p:spPr>
                <a:xfrm>
                  <a:off x="5710517" y="389964"/>
                  <a:ext cx="300318" cy="300318"/>
                </a:xfrm>
                <a:prstGeom prst="plus">
                  <a:avLst>
                    <a:gd name="adj" fmla="val 40686"/>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83442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2"/>
                                        </p:tgtEl>
                                        <p:attrNameLst>
                                          <p:attrName>style.visibility</p:attrName>
                                        </p:attrNameLst>
                                      </p:cBhvr>
                                      <p:to>
                                        <p:strVal val="visible"/>
                                      </p:to>
                                    </p:set>
                                    <p:animEffect transition="in" filter="fade">
                                      <p:cBhvr>
                                        <p:cTn id="31"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1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268169-12EA-1E5B-7C60-E9F19B88A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DD81978-9F4E-958B-15C4-E4C3E7F03A62}"/>
              </a:ext>
            </a:extLst>
          </p:cNvPr>
          <p:cNvSpPr/>
          <p:nvPr/>
        </p:nvSpPr>
        <p:spPr>
          <a:xfrm>
            <a:off x="1752600" y="76201"/>
            <a:ext cx="8686800" cy="769441"/>
          </a:xfrm>
          <a:prstGeom prst="rect">
            <a:avLst/>
          </a:prstGeom>
        </p:spPr>
        <p:txBody>
          <a:bodyPr wrap="square">
            <a:spAutoFit/>
          </a:bodyPr>
          <a:lstStyle/>
          <a:p>
            <a:pPr algn="ctr" fontAlgn="base"/>
            <a:r>
              <a:rPr lang="en-US" sz="4400" dirty="0">
                <a:solidFill>
                  <a:schemeClr val="bg1"/>
                </a:solidFill>
                <a:cs typeface="Aparajita" pitchFamily="34" charset="0"/>
              </a:rPr>
              <a:t>Sending Angels</a:t>
            </a:r>
          </a:p>
        </p:txBody>
      </p:sp>
      <p:sp>
        <p:nvSpPr>
          <p:cNvPr id="5" name="TextBox 4">
            <a:extLst>
              <a:ext uri="{FF2B5EF4-FFF2-40B4-BE49-F238E27FC236}">
                <a16:creationId xmlns:a16="http://schemas.microsoft.com/office/drawing/2014/main" id="{5B1A683D-BBD1-7AAE-623D-A51A5FFBB0A0}"/>
              </a:ext>
            </a:extLst>
          </p:cNvPr>
          <p:cNvSpPr txBox="1"/>
          <p:nvPr/>
        </p:nvSpPr>
        <p:spPr>
          <a:xfrm>
            <a:off x="1665101" y="980171"/>
            <a:ext cx="9250549" cy="3077766"/>
          </a:xfrm>
          <a:prstGeom prst="rect">
            <a:avLst/>
          </a:prstGeom>
          <a:noFill/>
        </p:spPr>
        <p:txBody>
          <a:bodyPr wrap="square">
            <a:spAutoFit/>
          </a:bodyPr>
          <a:lstStyle/>
          <a:p>
            <a:r>
              <a:rPr lang="en-US" b="0" i="0" dirty="0">
                <a:solidFill>
                  <a:schemeClr val="bg1"/>
                </a:solidFill>
                <a:effectLst/>
              </a:rPr>
              <a:t>From the beginning down through the dispensations, God has used angels as His emissaries in conveying love and concern for His children. …</a:t>
            </a:r>
          </a:p>
          <a:p>
            <a:endParaRPr lang="en-US" dirty="0">
              <a:solidFill>
                <a:schemeClr val="bg1"/>
              </a:solidFill>
            </a:endParaRPr>
          </a:p>
          <a:p>
            <a:r>
              <a:rPr lang="en-US" b="0" i="0" dirty="0">
                <a:solidFill>
                  <a:schemeClr val="bg1"/>
                </a:solidFill>
                <a:effectLst/>
              </a:rPr>
              <a:t>I have spoken here of heavenly help, of angels dispatched to bless us in time of need. </a:t>
            </a:r>
          </a:p>
          <a:p>
            <a:endParaRPr lang="en-US" dirty="0">
              <a:solidFill>
                <a:schemeClr val="bg1"/>
              </a:solidFill>
            </a:endParaRPr>
          </a:p>
          <a:p>
            <a:r>
              <a:rPr lang="en-US" b="0" i="0" dirty="0">
                <a:solidFill>
                  <a:schemeClr val="bg1"/>
                </a:solidFill>
                <a:effectLst/>
              </a:rPr>
              <a:t>But when we speak of those who are instruments in the hand of God, we are reminded that not all angels are from the other side of the veil. </a:t>
            </a:r>
          </a:p>
          <a:p>
            <a:endParaRPr lang="en-US" dirty="0">
              <a:solidFill>
                <a:schemeClr val="bg1"/>
              </a:solidFill>
            </a:endParaRPr>
          </a:p>
          <a:p>
            <a:r>
              <a:rPr lang="en-US" b="0" i="0" dirty="0">
                <a:solidFill>
                  <a:schemeClr val="bg1"/>
                </a:solidFill>
                <a:effectLst/>
              </a:rPr>
              <a:t>Some of them we walk with and talk with—here, now, every day. </a:t>
            </a:r>
          </a:p>
          <a:p>
            <a:r>
              <a:rPr lang="en-US" sz="1400" b="0" i="0" dirty="0">
                <a:solidFill>
                  <a:schemeClr val="bg1"/>
                </a:solidFill>
                <a:effectLst/>
              </a:rPr>
              <a:t>Jeffrey R. Holland</a:t>
            </a:r>
          </a:p>
          <a:p>
            <a:endParaRPr lang="en-US" dirty="0">
              <a:solidFill>
                <a:schemeClr val="bg1"/>
              </a:solidFill>
            </a:endParaRPr>
          </a:p>
        </p:txBody>
      </p:sp>
      <p:pic>
        <p:nvPicPr>
          <p:cNvPr id="7" name="Picture 6" descr="A person in a suit and tie&#10;&#10;Description automatically generated">
            <a:extLst>
              <a:ext uri="{FF2B5EF4-FFF2-40B4-BE49-F238E27FC236}">
                <a16:creationId xmlns:a16="http://schemas.microsoft.com/office/drawing/2014/main" id="{42D87615-0B28-AAC7-80D4-63DDCB23D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054" y="341750"/>
            <a:ext cx="1022492" cy="1276843"/>
          </a:xfrm>
          <a:prstGeom prst="rect">
            <a:avLst/>
          </a:prstGeom>
        </p:spPr>
      </p:pic>
      <p:pic>
        <p:nvPicPr>
          <p:cNvPr id="15" name="Picture 14">
            <a:extLst>
              <a:ext uri="{FF2B5EF4-FFF2-40B4-BE49-F238E27FC236}">
                <a16:creationId xmlns:a16="http://schemas.microsoft.com/office/drawing/2014/main" id="{9DBFD1A4-7BBB-643B-4CAD-C4BF39237649}"/>
              </a:ext>
            </a:extLst>
          </p:cNvPr>
          <p:cNvPicPr>
            <a:picLocks noChangeAspect="1"/>
          </p:cNvPicPr>
          <p:nvPr/>
        </p:nvPicPr>
        <p:blipFill>
          <a:blip r:embed="rId4"/>
          <a:stretch>
            <a:fillRect/>
          </a:stretch>
        </p:blipFill>
        <p:spPr>
          <a:xfrm>
            <a:off x="2457450" y="3796837"/>
            <a:ext cx="7480751" cy="2728502"/>
          </a:xfrm>
          <a:prstGeom prst="rect">
            <a:avLst/>
          </a:prstGeom>
        </p:spPr>
      </p:pic>
    </p:spTree>
    <p:extLst>
      <p:ext uri="{BB962C8B-B14F-4D97-AF65-F5344CB8AC3E}">
        <p14:creationId xmlns:p14="http://schemas.microsoft.com/office/powerpoint/2010/main" val="3985848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2B1EE3B-29C2-411D-A672-10959FB24C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524000" y="838201"/>
            <a:ext cx="6324600" cy="830997"/>
          </a:xfrm>
          <a:prstGeom prst="rect">
            <a:avLst/>
          </a:prstGeom>
        </p:spPr>
        <p:txBody>
          <a:bodyPr wrap="square">
            <a:spAutoFit/>
          </a:bodyPr>
          <a:lstStyle/>
          <a:p>
            <a:pPr fontAlgn="base"/>
            <a:endParaRPr lang="en-US" sz="1600" dirty="0">
              <a:solidFill>
                <a:schemeClr val="bg1"/>
              </a:solidFill>
            </a:endParaRPr>
          </a:p>
          <a:p>
            <a:pPr fontAlgn="base"/>
            <a:endParaRPr lang="en-US" sz="1600" dirty="0">
              <a:solidFill>
                <a:schemeClr val="bg1"/>
              </a:solidFill>
            </a:endParaRPr>
          </a:p>
          <a:p>
            <a:pPr fontAlgn="base"/>
            <a:endParaRPr lang="en-US" sz="1600" dirty="0">
              <a:solidFill>
                <a:schemeClr val="bg1"/>
              </a:solidFill>
            </a:endParaRPr>
          </a:p>
        </p:txBody>
      </p:sp>
      <p:sp>
        <p:nvSpPr>
          <p:cNvPr id="39" name="Rectangle 38"/>
          <p:cNvSpPr/>
          <p:nvPr/>
        </p:nvSpPr>
        <p:spPr>
          <a:xfrm>
            <a:off x="1752600" y="76201"/>
            <a:ext cx="8686800" cy="769441"/>
          </a:xfrm>
          <a:prstGeom prst="rect">
            <a:avLst/>
          </a:prstGeom>
        </p:spPr>
        <p:txBody>
          <a:bodyPr wrap="square">
            <a:spAutoFit/>
          </a:bodyPr>
          <a:lstStyle/>
          <a:p>
            <a:pPr algn="ctr" fontAlgn="base"/>
            <a:r>
              <a:rPr lang="en-US" sz="4400" dirty="0">
                <a:solidFill>
                  <a:schemeClr val="bg1"/>
                </a:solidFill>
                <a:cs typeface="Aparajita" pitchFamily="34" charset="0"/>
              </a:rPr>
              <a:t>Conditions Given by Angel Moroni</a:t>
            </a:r>
          </a:p>
        </p:txBody>
      </p:sp>
      <p:sp>
        <p:nvSpPr>
          <p:cNvPr id="44" name="TextBox 43"/>
          <p:cNvSpPr txBox="1"/>
          <p:nvPr/>
        </p:nvSpPr>
        <p:spPr>
          <a:xfrm>
            <a:off x="1828800" y="1066801"/>
            <a:ext cx="5715000" cy="2246769"/>
          </a:xfrm>
          <a:prstGeom prst="rect">
            <a:avLst/>
          </a:prstGeom>
          <a:noFill/>
        </p:spPr>
        <p:txBody>
          <a:bodyPr wrap="square" rtlCol="0">
            <a:spAutoFit/>
          </a:bodyPr>
          <a:lstStyle/>
          <a:p>
            <a:r>
              <a:rPr lang="en-US" sz="2000" b="1" dirty="0">
                <a:solidFill>
                  <a:schemeClr val="bg1"/>
                </a:solidFill>
              </a:rPr>
              <a:t>Joseph should not show them to any person</a:t>
            </a:r>
          </a:p>
          <a:p>
            <a:endParaRPr lang="en-US" sz="2000" b="1" dirty="0">
              <a:solidFill>
                <a:schemeClr val="bg1"/>
              </a:solidFill>
            </a:endParaRPr>
          </a:p>
          <a:p>
            <a:r>
              <a:rPr lang="en-US" sz="2000" b="1" dirty="0">
                <a:solidFill>
                  <a:schemeClr val="bg1"/>
                </a:solidFill>
              </a:rPr>
              <a:t>Joseph should not show anyone the breastplate with the </a:t>
            </a:r>
            <a:r>
              <a:rPr lang="en-US" sz="2000" b="1" dirty="0" err="1">
                <a:solidFill>
                  <a:schemeClr val="bg1"/>
                </a:solidFill>
              </a:rPr>
              <a:t>Urim</a:t>
            </a:r>
            <a:r>
              <a:rPr lang="en-US" sz="2000" b="1" dirty="0">
                <a:solidFill>
                  <a:schemeClr val="bg1"/>
                </a:solidFill>
              </a:rPr>
              <a:t> and </a:t>
            </a:r>
            <a:r>
              <a:rPr lang="en-US" sz="2000" b="1" dirty="0" err="1">
                <a:solidFill>
                  <a:schemeClr val="bg1"/>
                </a:solidFill>
              </a:rPr>
              <a:t>Thummin</a:t>
            </a:r>
            <a:endParaRPr lang="en-US" sz="2000" b="1" dirty="0">
              <a:solidFill>
                <a:schemeClr val="bg1"/>
              </a:solidFill>
            </a:endParaRPr>
          </a:p>
          <a:p>
            <a:endParaRPr lang="en-US" sz="2000" b="1" dirty="0">
              <a:solidFill>
                <a:schemeClr val="bg1"/>
              </a:solidFill>
            </a:endParaRPr>
          </a:p>
          <a:p>
            <a:r>
              <a:rPr lang="en-US" sz="2000" b="1" dirty="0">
                <a:solidFill>
                  <a:schemeClr val="bg1"/>
                </a:solidFill>
              </a:rPr>
              <a:t>If Joseph showed the plates to anyone the plates  would be destroyed</a:t>
            </a:r>
            <a:endParaRPr lang="en-US" sz="1100" b="1" dirty="0">
              <a:solidFill>
                <a:schemeClr val="bg1"/>
              </a:solidFill>
            </a:endParaRPr>
          </a:p>
        </p:txBody>
      </p:sp>
      <p:sp>
        <p:nvSpPr>
          <p:cNvPr id="45" name="TextBox 44"/>
          <p:cNvSpPr txBox="1"/>
          <p:nvPr/>
        </p:nvSpPr>
        <p:spPr>
          <a:xfrm>
            <a:off x="4800600" y="4038600"/>
            <a:ext cx="6400800" cy="400110"/>
          </a:xfrm>
          <a:prstGeom prst="rect">
            <a:avLst/>
          </a:prstGeom>
          <a:noFill/>
        </p:spPr>
        <p:txBody>
          <a:bodyPr wrap="square" rtlCol="0">
            <a:spAutoFit/>
          </a:bodyPr>
          <a:lstStyle/>
          <a:p>
            <a:r>
              <a:rPr lang="en-US" sz="2000" b="1" dirty="0">
                <a:solidFill>
                  <a:schemeClr val="bg1"/>
                </a:solidFill>
              </a:rPr>
              <a:t>Joseph had a clear vision of where the plates were</a:t>
            </a:r>
            <a:endParaRPr lang="en-US" sz="1100" b="1" dirty="0">
              <a:solidFill>
                <a:schemeClr val="bg1"/>
              </a:solidFill>
            </a:endParaRPr>
          </a:p>
        </p:txBody>
      </p:sp>
      <p:grpSp>
        <p:nvGrpSpPr>
          <p:cNvPr id="46" name="Group 42"/>
          <p:cNvGrpSpPr/>
          <p:nvPr/>
        </p:nvGrpSpPr>
        <p:grpSpPr>
          <a:xfrm>
            <a:off x="0" y="6077515"/>
            <a:ext cx="3200400" cy="762000"/>
            <a:chOff x="0" y="6096000"/>
            <a:chExt cx="3200400" cy="762000"/>
          </a:xfrm>
        </p:grpSpPr>
        <p:grpSp>
          <p:nvGrpSpPr>
            <p:cNvPr id="47" name="Group 7"/>
            <p:cNvGrpSpPr/>
            <p:nvPr/>
          </p:nvGrpSpPr>
          <p:grpSpPr>
            <a:xfrm>
              <a:off x="0" y="6096000"/>
              <a:ext cx="3048000" cy="762000"/>
              <a:chOff x="228600" y="381000"/>
              <a:chExt cx="3657600" cy="3429000"/>
            </a:xfrm>
          </p:grpSpPr>
          <p:sp>
            <p:nvSpPr>
              <p:cNvPr id="49" name="Bevel 48"/>
              <p:cNvSpPr/>
              <p:nvPr/>
            </p:nvSpPr>
            <p:spPr>
              <a:xfrm>
                <a:off x="381000" y="533400"/>
                <a:ext cx="3352800" cy="3124200"/>
              </a:xfrm>
              <a:prstGeom prst="bevel">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ame 49"/>
              <p:cNvSpPr/>
              <p:nvPr/>
            </p:nvSpPr>
            <p:spPr>
              <a:xfrm>
                <a:off x="228600" y="381000"/>
                <a:ext cx="3657600" cy="3429000"/>
              </a:xfrm>
              <a:prstGeom prst="frame">
                <a:avLst>
                  <a:gd name="adj1" fmla="val 13982"/>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8" name="TextBox 47"/>
            <p:cNvSpPr txBox="1"/>
            <p:nvPr/>
          </p:nvSpPr>
          <p:spPr>
            <a:xfrm>
              <a:off x="228600" y="6248400"/>
              <a:ext cx="2971800" cy="307777"/>
            </a:xfrm>
            <a:prstGeom prst="rect">
              <a:avLst/>
            </a:prstGeom>
            <a:noFill/>
          </p:spPr>
          <p:txBody>
            <a:bodyPr wrap="square" rtlCol="0">
              <a:spAutoFit/>
            </a:bodyPr>
            <a:lstStyle/>
            <a:p>
              <a:r>
                <a:rPr lang="en-US" sz="1400" dirty="0"/>
                <a:t>Joseph Smith—History 1:42</a:t>
              </a:r>
            </a:p>
          </p:txBody>
        </p:sp>
      </p:grpSp>
      <p:pic>
        <p:nvPicPr>
          <p:cNvPr id="4" name="Picture 3">
            <a:extLst>
              <a:ext uri="{FF2B5EF4-FFF2-40B4-BE49-F238E27FC236}">
                <a16:creationId xmlns:a16="http://schemas.microsoft.com/office/drawing/2014/main" id="{7FA0B185-48DE-417B-8A68-04096335A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1208" y="932885"/>
            <a:ext cx="2005584" cy="2743200"/>
          </a:xfrm>
          <a:prstGeom prst="rect">
            <a:avLst/>
          </a:prstGeom>
        </p:spPr>
      </p:pic>
      <p:pic>
        <p:nvPicPr>
          <p:cNvPr id="6" name="Picture 5">
            <a:extLst>
              <a:ext uri="{FF2B5EF4-FFF2-40B4-BE49-F238E27FC236}">
                <a16:creationId xmlns:a16="http://schemas.microsoft.com/office/drawing/2014/main" id="{A0AB264E-E049-4A2F-B5A9-8AFA21D109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3408" y="4438710"/>
            <a:ext cx="2895600" cy="2286000"/>
          </a:xfrm>
          <a:prstGeom prst="rect">
            <a:avLst/>
          </a:prstGeom>
        </p:spPr>
      </p:pic>
    </p:spTree>
    <p:extLst>
      <p:ext uri="{BB962C8B-B14F-4D97-AF65-F5344CB8AC3E}">
        <p14:creationId xmlns:p14="http://schemas.microsoft.com/office/powerpoint/2010/main" val="205134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B8EE0405-CE09-4305-B43B-0395849B3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524000" y="838201"/>
            <a:ext cx="6324600" cy="830997"/>
          </a:xfrm>
          <a:prstGeom prst="rect">
            <a:avLst/>
          </a:prstGeom>
        </p:spPr>
        <p:txBody>
          <a:bodyPr wrap="square">
            <a:spAutoFit/>
          </a:bodyPr>
          <a:lstStyle/>
          <a:p>
            <a:pPr fontAlgn="base"/>
            <a:endParaRPr lang="en-US" sz="1600" dirty="0">
              <a:solidFill>
                <a:schemeClr val="bg1"/>
              </a:solidFill>
            </a:endParaRPr>
          </a:p>
          <a:p>
            <a:pPr fontAlgn="base"/>
            <a:endParaRPr lang="en-US" sz="1600" dirty="0">
              <a:solidFill>
                <a:schemeClr val="bg1"/>
              </a:solidFill>
            </a:endParaRPr>
          </a:p>
          <a:p>
            <a:pPr fontAlgn="base"/>
            <a:endParaRPr lang="en-US" sz="1600" dirty="0">
              <a:solidFill>
                <a:schemeClr val="bg1"/>
              </a:solidFill>
            </a:endParaRPr>
          </a:p>
        </p:txBody>
      </p:sp>
      <p:sp>
        <p:nvSpPr>
          <p:cNvPr id="39" name="Rectangle 38"/>
          <p:cNvSpPr/>
          <p:nvPr/>
        </p:nvSpPr>
        <p:spPr>
          <a:xfrm>
            <a:off x="1752600" y="76201"/>
            <a:ext cx="8686800" cy="769441"/>
          </a:xfrm>
          <a:prstGeom prst="rect">
            <a:avLst/>
          </a:prstGeom>
        </p:spPr>
        <p:txBody>
          <a:bodyPr wrap="square">
            <a:spAutoFit/>
          </a:bodyPr>
          <a:lstStyle/>
          <a:p>
            <a:pPr algn="ctr" fontAlgn="base"/>
            <a:r>
              <a:rPr lang="en-US" sz="4400" dirty="0">
                <a:solidFill>
                  <a:schemeClr val="bg1"/>
                </a:solidFill>
                <a:cs typeface="Aparajita" pitchFamily="34" charset="0"/>
              </a:rPr>
              <a:t>The Conduit</a:t>
            </a:r>
          </a:p>
        </p:txBody>
      </p:sp>
      <p:grpSp>
        <p:nvGrpSpPr>
          <p:cNvPr id="3" name="Group 42"/>
          <p:cNvGrpSpPr/>
          <p:nvPr/>
        </p:nvGrpSpPr>
        <p:grpSpPr>
          <a:xfrm>
            <a:off x="3691" y="6106236"/>
            <a:ext cx="3200400" cy="762000"/>
            <a:chOff x="0" y="6096000"/>
            <a:chExt cx="3200400" cy="762000"/>
          </a:xfrm>
        </p:grpSpPr>
        <p:grpSp>
          <p:nvGrpSpPr>
            <p:cNvPr id="4" name="Group 7"/>
            <p:cNvGrpSpPr/>
            <p:nvPr/>
          </p:nvGrpSpPr>
          <p:grpSpPr>
            <a:xfrm>
              <a:off x="0" y="6096000"/>
              <a:ext cx="3048000" cy="762000"/>
              <a:chOff x="228600" y="381000"/>
              <a:chExt cx="3657600" cy="3429000"/>
            </a:xfrm>
          </p:grpSpPr>
          <p:sp>
            <p:nvSpPr>
              <p:cNvPr id="49" name="Bevel 48"/>
              <p:cNvSpPr/>
              <p:nvPr/>
            </p:nvSpPr>
            <p:spPr>
              <a:xfrm>
                <a:off x="381000" y="533400"/>
                <a:ext cx="3352800" cy="3124200"/>
              </a:xfrm>
              <a:prstGeom prst="bevel">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ame 49"/>
              <p:cNvSpPr/>
              <p:nvPr/>
            </p:nvSpPr>
            <p:spPr>
              <a:xfrm>
                <a:off x="228600" y="381000"/>
                <a:ext cx="3657600" cy="3429000"/>
              </a:xfrm>
              <a:prstGeom prst="frame">
                <a:avLst>
                  <a:gd name="adj1" fmla="val 13982"/>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8" name="TextBox 47"/>
            <p:cNvSpPr txBox="1"/>
            <p:nvPr/>
          </p:nvSpPr>
          <p:spPr>
            <a:xfrm>
              <a:off x="228600" y="6248400"/>
              <a:ext cx="2971800" cy="307777"/>
            </a:xfrm>
            <a:prstGeom prst="rect">
              <a:avLst/>
            </a:prstGeom>
            <a:noFill/>
          </p:spPr>
          <p:txBody>
            <a:bodyPr wrap="square" rtlCol="0">
              <a:spAutoFit/>
            </a:bodyPr>
            <a:lstStyle/>
            <a:p>
              <a:r>
                <a:rPr lang="en-US" sz="1400" dirty="0"/>
                <a:t>Joseph Smith—History 1:43</a:t>
              </a:r>
            </a:p>
          </p:txBody>
        </p:sp>
      </p:grpSp>
      <p:grpSp>
        <p:nvGrpSpPr>
          <p:cNvPr id="36" name="Group 35"/>
          <p:cNvGrpSpPr/>
          <p:nvPr/>
        </p:nvGrpSpPr>
        <p:grpSpPr>
          <a:xfrm>
            <a:off x="8229600" y="1600200"/>
            <a:ext cx="1752600" cy="3689434"/>
            <a:chOff x="2286000" y="838200"/>
            <a:chExt cx="1752600" cy="3689434"/>
          </a:xfrm>
        </p:grpSpPr>
        <p:sp>
          <p:nvSpPr>
            <p:cNvPr id="37" name="Oval 36"/>
            <p:cNvSpPr/>
            <p:nvPr/>
          </p:nvSpPr>
          <p:spPr>
            <a:xfrm rot="19580065">
              <a:off x="3214135" y="4085082"/>
              <a:ext cx="381377" cy="4425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2385655">
              <a:off x="2721580" y="4108517"/>
              <a:ext cx="439734" cy="38123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707921" y="2969803"/>
              <a:ext cx="330679" cy="44431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286000" y="2982948"/>
              <a:ext cx="330679" cy="44431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rot="20102191">
              <a:off x="3349429" y="2078691"/>
              <a:ext cx="570062" cy="1113067"/>
            </a:xfrm>
            <a:prstGeom prst="trapezoid">
              <a:avLst>
                <a:gd name="adj" fmla="val 341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1327004">
              <a:off x="2417504" y="2062397"/>
              <a:ext cx="570062" cy="1113067"/>
            </a:xfrm>
            <a:prstGeom prst="trapezoid">
              <a:avLst>
                <a:gd name="adj" fmla="val 341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a:off x="2549106" y="2100884"/>
              <a:ext cx="1227826" cy="2165067"/>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743200" y="3200400"/>
              <a:ext cx="877019" cy="1202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151"/>
            <p:cNvGrpSpPr/>
            <p:nvPr/>
          </p:nvGrpSpPr>
          <p:grpSpPr>
            <a:xfrm rot="1292169">
              <a:off x="2383836" y="1993164"/>
              <a:ext cx="1283504" cy="2338272"/>
              <a:chOff x="4118768" y="1960651"/>
              <a:chExt cx="428540" cy="2028016"/>
            </a:xfrm>
          </p:grpSpPr>
          <p:sp>
            <p:nvSpPr>
              <p:cNvPr id="64" name="Moon 63"/>
              <p:cNvSpPr/>
              <p:nvPr/>
            </p:nvSpPr>
            <p:spPr>
              <a:xfrm rot="19415642">
                <a:off x="4293636" y="1960651"/>
                <a:ext cx="253672" cy="1938496"/>
              </a:xfrm>
              <a:prstGeom prst="moon">
                <a:avLst>
                  <a:gd name="adj" fmla="val 70265"/>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p:cNvSpPr/>
              <p:nvPr/>
            </p:nvSpPr>
            <p:spPr>
              <a:xfrm rot="19771598">
                <a:off x="4118768" y="2040229"/>
                <a:ext cx="417620" cy="1932460"/>
              </a:xfrm>
              <a:prstGeom prst="moon">
                <a:avLst>
                  <a:gd name="adj" fmla="val 70265"/>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p:cNvSpPr/>
              <p:nvPr/>
            </p:nvSpPr>
            <p:spPr>
              <a:xfrm rot="19933333">
                <a:off x="4166079" y="2001413"/>
                <a:ext cx="245707" cy="1987254"/>
              </a:xfrm>
              <a:prstGeom prst="moon">
                <a:avLst>
                  <a:gd name="adj" fmla="val 70265"/>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2623038" y="838200"/>
              <a:ext cx="1079791" cy="1663622"/>
              <a:chOff x="2623038" y="838200"/>
              <a:chExt cx="1079791" cy="1663622"/>
            </a:xfrm>
          </p:grpSpPr>
          <p:sp>
            <p:nvSpPr>
              <p:cNvPr id="54" name="Isosceles Triangle 53"/>
              <p:cNvSpPr/>
              <p:nvPr/>
            </p:nvSpPr>
            <p:spPr>
              <a:xfrm rot="10800000">
                <a:off x="2987615" y="2100884"/>
                <a:ext cx="350808" cy="400938"/>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2623038" y="1205459"/>
                <a:ext cx="269631" cy="6733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3431931" y="1205459"/>
                <a:ext cx="269631" cy="6733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 Diagonal Corner Rectangle 56"/>
              <p:cNvSpPr/>
              <p:nvPr/>
            </p:nvSpPr>
            <p:spPr>
              <a:xfrm>
                <a:off x="2623038" y="838200"/>
                <a:ext cx="741485" cy="428469"/>
              </a:xfrm>
              <a:prstGeom prst="round2DiagRect">
                <a:avLst>
                  <a:gd name="adj1" fmla="val 500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 Diagonal Corner Rectangle 57"/>
              <p:cNvSpPr/>
              <p:nvPr/>
            </p:nvSpPr>
            <p:spPr>
              <a:xfrm rot="1987108">
                <a:off x="2961344" y="864915"/>
                <a:ext cx="741485" cy="428469"/>
              </a:xfrm>
              <a:prstGeom prst="round2DiagRect">
                <a:avLst>
                  <a:gd name="adj1" fmla="val 50000"/>
                  <a:gd name="adj2" fmla="val 3145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690446" y="960620"/>
                <a:ext cx="931480" cy="12449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10"/>
              <p:cNvSpPr/>
              <p:nvPr/>
            </p:nvSpPr>
            <p:spPr>
              <a:xfrm>
                <a:off x="2623038" y="1144249"/>
                <a:ext cx="1078523" cy="1836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 Diagonal Corner Rectangle 11"/>
              <p:cNvSpPr/>
              <p:nvPr/>
            </p:nvSpPr>
            <p:spPr>
              <a:xfrm rot="230463">
                <a:off x="2766689" y="1032491"/>
                <a:ext cx="359840" cy="250464"/>
              </a:xfrm>
              <a:prstGeom prst="round2DiagRect">
                <a:avLst>
                  <a:gd name="adj1" fmla="val 500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Diagonal Corner Rectangle 61"/>
              <p:cNvSpPr/>
              <p:nvPr/>
            </p:nvSpPr>
            <p:spPr>
              <a:xfrm rot="4458807">
                <a:off x="3156592" y="900516"/>
                <a:ext cx="286673" cy="362875"/>
              </a:xfrm>
              <a:prstGeom prst="round2DiagRect">
                <a:avLst>
                  <a:gd name="adj1" fmla="val 500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rot="16200000">
                <a:off x="2938769" y="718495"/>
                <a:ext cx="244839" cy="6066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7" name="Picture 8" descr="http://www.junkmarketstyle.com/assets/uploads/posts/11111/001_lg.JPG"/>
          <p:cNvPicPr>
            <a:picLocks noChangeAspect="1" noChangeArrowheads="1"/>
          </p:cNvPicPr>
          <p:nvPr/>
        </p:nvPicPr>
        <p:blipFill>
          <a:blip r:embed="rId4" cstate="print"/>
          <a:srcRect/>
          <a:stretch>
            <a:fillRect/>
          </a:stretch>
        </p:blipFill>
        <p:spPr bwMode="auto">
          <a:xfrm>
            <a:off x="4724400" y="5181601"/>
            <a:ext cx="4095750" cy="1323975"/>
          </a:xfrm>
          <a:prstGeom prst="ellipse">
            <a:avLst/>
          </a:prstGeom>
          <a:ln>
            <a:noFill/>
          </a:ln>
          <a:effectLst>
            <a:softEdge rad="112500"/>
          </a:effectLst>
        </p:spPr>
      </p:pic>
      <p:sp>
        <p:nvSpPr>
          <p:cNvPr id="44" name="TextBox 43"/>
          <p:cNvSpPr txBox="1"/>
          <p:nvPr/>
        </p:nvSpPr>
        <p:spPr>
          <a:xfrm>
            <a:off x="4267200" y="1066801"/>
            <a:ext cx="3886200" cy="4401205"/>
          </a:xfrm>
          <a:prstGeom prst="rect">
            <a:avLst/>
          </a:prstGeom>
          <a:noFill/>
        </p:spPr>
        <p:txBody>
          <a:bodyPr wrap="square" rtlCol="0">
            <a:spAutoFit/>
          </a:bodyPr>
          <a:lstStyle/>
          <a:p>
            <a:r>
              <a:rPr lang="en-US" sz="2000" b="1" dirty="0">
                <a:solidFill>
                  <a:schemeClr val="bg1"/>
                </a:solidFill>
              </a:rPr>
              <a:t>“After this communication, I saw the light in the room begin to gather immediately around the person of him who had been speaking to me, and it continued to do so until the room was again left dark, except just around him; when, instantly I saw, as it were, a conduit open right up into heaven, and he ascended till he entirely disappeared, and the room was left as it had been before this heavenly light had made its appearance.”</a:t>
            </a:r>
            <a:endParaRPr lang="en-US" sz="1100" b="1" dirty="0">
              <a:solidFill>
                <a:schemeClr val="bg1"/>
              </a:solidFill>
            </a:endParaRPr>
          </a:p>
        </p:txBody>
      </p:sp>
      <p:grpSp>
        <p:nvGrpSpPr>
          <p:cNvPr id="69" name="Group 68">
            <a:extLst>
              <a:ext uri="{FF2B5EF4-FFF2-40B4-BE49-F238E27FC236}">
                <a16:creationId xmlns:a16="http://schemas.microsoft.com/office/drawing/2014/main" id="{76E5686A-7EF7-4F88-8E36-8209D13BCA36}"/>
              </a:ext>
            </a:extLst>
          </p:cNvPr>
          <p:cNvGrpSpPr/>
          <p:nvPr/>
        </p:nvGrpSpPr>
        <p:grpSpPr>
          <a:xfrm>
            <a:off x="1905000" y="1945276"/>
            <a:ext cx="2133600" cy="3617324"/>
            <a:chOff x="1905000" y="1945276"/>
            <a:chExt cx="2133600" cy="3617324"/>
          </a:xfrm>
        </p:grpSpPr>
        <p:sp>
          <p:nvSpPr>
            <p:cNvPr id="70" name="Rounded Rectangle 12">
              <a:extLst>
                <a:ext uri="{FF2B5EF4-FFF2-40B4-BE49-F238E27FC236}">
                  <a16:creationId xmlns:a16="http://schemas.microsoft.com/office/drawing/2014/main" id="{AF86EF00-B869-40AE-ADB1-85FC376313AE}"/>
                </a:ext>
              </a:extLst>
            </p:cNvPr>
            <p:cNvSpPr/>
            <p:nvPr/>
          </p:nvSpPr>
          <p:spPr>
            <a:xfrm>
              <a:off x="1985488" y="3187889"/>
              <a:ext cx="2052190" cy="1715069"/>
            </a:xfrm>
            <a:prstGeom prst="roundRect">
              <a:avLst/>
            </a:prstGeom>
            <a:solidFill>
              <a:srgbClr val="E5AE5D"/>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oud 70">
              <a:extLst>
                <a:ext uri="{FF2B5EF4-FFF2-40B4-BE49-F238E27FC236}">
                  <a16:creationId xmlns:a16="http://schemas.microsoft.com/office/drawing/2014/main" id="{1A0114C2-5657-4EA0-8EDD-FA6DC10DF35E}"/>
                </a:ext>
              </a:extLst>
            </p:cNvPr>
            <p:cNvSpPr/>
            <p:nvPr/>
          </p:nvSpPr>
          <p:spPr>
            <a:xfrm rot="21131850">
              <a:off x="1905000" y="3025879"/>
              <a:ext cx="2133600" cy="1811925"/>
            </a:xfrm>
            <a:prstGeom prst="cloud">
              <a:avLst/>
            </a:prstGeom>
            <a:solidFill>
              <a:srgbClr val="FFD88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14">
              <a:extLst>
                <a:ext uri="{FF2B5EF4-FFF2-40B4-BE49-F238E27FC236}">
                  <a16:creationId xmlns:a16="http://schemas.microsoft.com/office/drawing/2014/main" id="{D932556F-5B33-40FF-94CD-9EF6A054C149}"/>
                </a:ext>
              </a:extLst>
            </p:cNvPr>
            <p:cNvSpPr/>
            <p:nvPr/>
          </p:nvSpPr>
          <p:spPr>
            <a:xfrm rot="16200000">
              <a:off x="3372954" y="4916176"/>
              <a:ext cx="857535" cy="435313"/>
            </a:xfrm>
            <a:prstGeom prst="roundRect">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15">
              <a:extLst>
                <a:ext uri="{FF2B5EF4-FFF2-40B4-BE49-F238E27FC236}">
                  <a16:creationId xmlns:a16="http://schemas.microsoft.com/office/drawing/2014/main" id="{EE5397F5-04E0-483B-8BCE-0519A9F59C4A}"/>
                </a:ext>
              </a:extLst>
            </p:cNvPr>
            <p:cNvSpPr/>
            <p:nvPr/>
          </p:nvSpPr>
          <p:spPr>
            <a:xfrm rot="16200000">
              <a:off x="1756077" y="4916176"/>
              <a:ext cx="857535" cy="435313"/>
            </a:xfrm>
            <a:prstGeom prst="roundRect">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16">
              <a:extLst>
                <a:ext uri="{FF2B5EF4-FFF2-40B4-BE49-F238E27FC236}">
                  <a16:creationId xmlns:a16="http://schemas.microsoft.com/office/drawing/2014/main" id="{8B537906-56E1-4B49-9113-7849A795E516}"/>
                </a:ext>
              </a:extLst>
            </p:cNvPr>
            <p:cNvSpPr/>
            <p:nvPr/>
          </p:nvSpPr>
          <p:spPr>
            <a:xfrm>
              <a:off x="2109863" y="2462284"/>
              <a:ext cx="1865627" cy="791570"/>
            </a:xfrm>
            <a:prstGeom prst="roundRect">
              <a:avLst>
                <a:gd name="adj" fmla="val 10000"/>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17">
              <a:extLst>
                <a:ext uri="{FF2B5EF4-FFF2-40B4-BE49-F238E27FC236}">
                  <a16:creationId xmlns:a16="http://schemas.microsoft.com/office/drawing/2014/main" id="{936910B6-38FC-4ED1-B4F4-758FD57E204A}"/>
                </a:ext>
              </a:extLst>
            </p:cNvPr>
            <p:cNvSpPr/>
            <p:nvPr/>
          </p:nvSpPr>
          <p:spPr>
            <a:xfrm>
              <a:off x="2358614" y="2858068"/>
              <a:ext cx="1430314" cy="659641"/>
            </a:xfrm>
            <a:prstGeom prst="roundRect">
              <a:avLst>
                <a:gd name="adj" fmla="val 35867"/>
              </a:avLst>
            </a:prstGeom>
            <a:solidFill>
              <a:srgbClr val="FFD88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a:extLst>
                <a:ext uri="{FF2B5EF4-FFF2-40B4-BE49-F238E27FC236}">
                  <a16:creationId xmlns:a16="http://schemas.microsoft.com/office/drawing/2014/main" id="{C0ED4151-0D0A-4CD0-8BC6-D62ACB24A212}"/>
                </a:ext>
              </a:extLst>
            </p:cNvPr>
            <p:cNvSpPr/>
            <p:nvPr/>
          </p:nvSpPr>
          <p:spPr>
            <a:xfrm rot="1297750" flipH="1">
              <a:off x="2453640" y="3139540"/>
              <a:ext cx="309295" cy="287855"/>
            </a:xfrm>
            <a:prstGeom prst="trapezoid">
              <a:avLst>
                <a:gd name="adj" fmla="val 11213"/>
              </a:avLst>
            </a:prstGeom>
            <a:solidFill>
              <a:srgbClr val="DDCEA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a:extLst>
                <a:ext uri="{FF2B5EF4-FFF2-40B4-BE49-F238E27FC236}">
                  <a16:creationId xmlns:a16="http://schemas.microsoft.com/office/drawing/2014/main" id="{AA3246E2-E987-495C-A080-EFC741B0961D}"/>
                </a:ext>
              </a:extLst>
            </p:cNvPr>
            <p:cNvSpPr/>
            <p:nvPr/>
          </p:nvSpPr>
          <p:spPr>
            <a:xfrm rot="20302250">
              <a:off x="3357284" y="3148973"/>
              <a:ext cx="309295" cy="287855"/>
            </a:xfrm>
            <a:prstGeom prst="trapezoid">
              <a:avLst>
                <a:gd name="adj" fmla="val 11213"/>
              </a:avLst>
            </a:prstGeom>
            <a:solidFill>
              <a:srgbClr val="DDCEA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a:extLst>
                <a:ext uri="{FF2B5EF4-FFF2-40B4-BE49-F238E27FC236}">
                  <a16:creationId xmlns:a16="http://schemas.microsoft.com/office/drawing/2014/main" id="{A6B9BC4E-938A-4E14-BB6C-7FF585631EB7}"/>
                </a:ext>
              </a:extLst>
            </p:cNvPr>
            <p:cNvSpPr/>
            <p:nvPr/>
          </p:nvSpPr>
          <p:spPr>
            <a:xfrm>
              <a:off x="2715220" y="2649042"/>
              <a:ext cx="687322" cy="882316"/>
            </a:xfrm>
            <a:prstGeom prst="trapezoid">
              <a:avLst/>
            </a:prstGeom>
            <a:solidFill>
              <a:srgbClr val="EBE2C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AF28816C-E9B5-4F86-8A1D-933B36B585FD}"/>
                </a:ext>
              </a:extLst>
            </p:cNvPr>
            <p:cNvSpPr/>
            <p:nvPr/>
          </p:nvSpPr>
          <p:spPr>
            <a:xfrm>
              <a:off x="2783953" y="2155420"/>
              <a:ext cx="549858" cy="667842"/>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6E734BD2-0A77-4B0D-8321-85B2FFE2DA76}"/>
                </a:ext>
              </a:extLst>
            </p:cNvPr>
            <p:cNvCxnSpPr>
              <a:endCxn id="78" idx="2"/>
            </p:cNvCxnSpPr>
            <p:nvPr/>
          </p:nvCxnSpPr>
          <p:spPr>
            <a:xfrm flipH="1">
              <a:off x="3058881" y="2844555"/>
              <a:ext cx="20622" cy="68680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Rounded Rectangle 23">
              <a:extLst>
                <a:ext uri="{FF2B5EF4-FFF2-40B4-BE49-F238E27FC236}">
                  <a16:creationId xmlns:a16="http://schemas.microsoft.com/office/drawing/2014/main" id="{3917A649-01A8-4DBF-9E6D-ACCB0A05A9C5}"/>
                </a:ext>
              </a:extLst>
            </p:cNvPr>
            <p:cNvSpPr/>
            <p:nvPr/>
          </p:nvSpPr>
          <p:spPr>
            <a:xfrm>
              <a:off x="2148840" y="3264090"/>
              <a:ext cx="1706880" cy="855260"/>
            </a:xfrm>
            <a:prstGeom prst="roundRect">
              <a:avLst>
                <a:gd name="adj" fmla="val 25175"/>
              </a:avLst>
            </a:prstGeom>
            <a:solidFill>
              <a:srgbClr val="FFD88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24">
              <a:extLst>
                <a:ext uri="{FF2B5EF4-FFF2-40B4-BE49-F238E27FC236}">
                  <a16:creationId xmlns:a16="http://schemas.microsoft.com/office/drawing/2014/main" id="{60477AEC-C629-49ED-8DA6-C57DA63F4B77}"/>
                </a:ext>
              </a:extLst>
            </p:cNvPr>
            <p:cNvSpPr/>
            <p:nvPr/>
          </p:nvSpPr>
          <p:spPr>
            <a:xfrm>
              <a:off x="1905000" y="3979460"/>
              <a:ext cx="2114378" cy="923499"/>
            </a:xfrm>
            <a:prstGeom prst="roundRect">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0EEFF073-619A-4B9C-90DD-5278EC406879}"/>
                </a:ext>
              </a:extLst>
            </p:cNvPr>
            <p:cNvSpPr/>
            <p:nvPr/>
          </p:nvSpPr>
          <p:spPr>
            <a:xfrm rot="1933618">
              <a:off x="2492862" y="3236260"/>
              <a:ext cx="204938" cy="289392"/>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12B04F4A-2DA8-4652-B541-990FC6F02B1D}"/>
                </a:ext>
              </a:extLst>
            </p:cNvPr>
            <p:cNvSpPr/>
            <p:nvPr/>
          </p:nvSpPr>
          <p:spPr>
            <a:xfrm rot="19338880">
              <a:off x="3475510" y="3235378"/>
              <a:ext cx="204938" cy="289392"/>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a:extLst>
                <a:ext uri="{FF2B5EF4-FFF2-40B4-BE49-F238E27FC236}">
                  <a16:creationId xmlns:a16="http://schemas.microsoft.com/office/drawing/2014/main" id="{85FE8720-B31D-47BC-B8F9-C89C967F8C6E}"/>
                </a:ext>
              </a:extLst>
            </p:cNvPr>
            <p:cNvSpPr/>
            <p:nvPr/>
          </p:nvSpPr>
          <p:spPr>
            <a:xfrm rot="1375821">
              <a:off x="2591670" y="2643366"/>
              <a:ext cx="309295" cy="697233"/>
            </a:xfrm>
            <a:prstGeom prst="trapezoid">
              <a:avLst/>
            </a:prstGeom>
            <a:solidFill>
              <a:srgbClr val="EBE2C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66354CCC-190A-4E22-9333-AD72A5F8BECB}"/>
                </a:ext>
              </a:extLst>
            </p:cNvPr>
            <p:cNvSpPr/>
            <p:nvPr/>
          </p:nvSpPr>
          <p:spPr>
            <a:xfrm rot="20337671">
              <a:off x="3234710" y="2657574"/>
              <a:ext cx="309295" cy="679082"/>
            </a:xfrm>
            <a:prstGeom prst="trapezoid">
              <a:avLst/>
            </a:prstGeom>
            <a:solidFill>
              <a:srgbClr val="EBE2C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Manual Input 86">
              <a:extLst>
                <a:ext uri="{FF2B5EF4-FFF2-40B4-BE49-F238E27FC236}">
                  <a16:creationId xmlns:a16="http://schemas.microsoft.com/office/drawing/2014/main" id="{1D0BD0B0-8471-4FBE-8DAB-91C0F4433203}"/>
                </a:ext>
              </a:extLst>
            </p:cNvPr>
            <p:cNvSpPr/>
            <p:nvPr/>
          </p:nvSpPr>
          <p:spPr>
            <a:xfrm rot="14330641" flipH="1" flipV="1">
              <a:off x="2771649" y="2664655"/>
              <a:ext cx="315026" cy="113957"/>
            </a:xfrm>
            <a:prstGeom prst="flowChartManualInput">
              <a:avLst/>
            </a:prstGeom>
            <a:solidFill>
              <a:srgbClr val="DDCEA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Manual Input 87">
              <a:extLst>
                <a:ext uri="{FF2B5EF4-FFF2-40B4-BE49-F238E27FC236}">
                  <a16:creationId xmlns:a16="http://schemas.microsoft.com/office/drawing/2014/main" id="{F194528E-1758-45A5-9361-8BC8895AAB05}"/>
                </a:ext>
              </a:extLst>
            </p:cNvPr>
            <p:cNvSpPr/>
            <p:nvPr/>
          </p:nvSpPr>
          <p:spPr>
            <a:xfrm rot="7269359" flipV="1">
              <a:off x="3046578" y="2664655"/>
              <a:ext cx="315026" cy="113957"/>
            </a:xfrm>
            <a:prstGeom prst="flowChartManualInput">
              <a:avLst/>
            </a:prstGeom>
            <a:solidFill>
              <a:srgbClr val="DDCEA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040192D2-2580-4240-AD9F-BA82413CC425}"/>
                </a:ext>
              </a:extLst>
            </p:cNvPr>
            <p:cNvSpPr/>
            <p:nvPr/>
          </p:nvSpPr>
          <p:spPr>
            <a:xfrm>
              <a:off x="2749586" y="2068310"/>
              <a:ext cx="652956" cy="667842"/>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4D24DC4D-42FE-43B9-8FA6-195385F7D34C}"/>
                </a:ext>
              </a:extLst>
            </p:cNvPr>
            <p:cNvSpPr/>
            <p:nvPr/>
          </p:nvSpPr>
          <p:spPr>
            <a:xfrm rot="711584">
              <a:off x="2704842" y="1945276"/>
              <a:ext cx="715746" cy="567606"/>
            </a:xfrm>
            <a:custGeom>
              <a:avLst/>
              <a:gdLst>
                <a:gd name="connsiteX0" fmla="*/ 313698 w 715746"/>
                <a:gd name="connsiteY0" fmla="*/ 41931 h 567606"/>
                <a:gd name="connsiteX1" fmla="*/ 715746 w 715746"/>
                <a:gd name="connsiteY1" fmla="*/ 0 h 567606"/>
                <a:gd name="connsiteX2" fmla="*/ 642357 w 715746"/>
                <a:gd name="connsiteY2" fmla="*/ 252512 h 567606"/>
                <a:gd name="connsiteX3" fmla="*/ 270709 w 715746"/>
                <a:gd name="connsiteY3" fmla="*/ 288713 h 567606"/>
                <a:gd name="connsiteX4" fmla="*/ 240562 w 715746"/>
                <a:gd name="connsiteY4" fmla="*/ 294395 h 567606"/>
                <a:gd name="connsiteX5" fmla="*/ 240562 w 715746"/>
                <a:gd name="connsiteY5" fmla="*/ 364350 h 567606"/>
                <a:gd name="connsiteX6" fmla="*/ 120281 w 715746"/>
                <a:gd name="connsiteY6" fmla="*/ 567606 h 567606"/>
                <a:gd name="connsiteX7" fmla="*/ 0 w 715746"/>
                <a:gd name="connsiteY7" fmla="*/ 364350 h 567606"/>
                <a:gd name="connsiteX8" fmla="*/ 120281 w 715746"/>
                <a:gd name="connsiteY8" fmla="*/ 161094 h 567606"/>
                <a:gd name="connsiteX9" fmla="*/ 214177 w 715746"/>
                <a:gd name="connsiteY9" fmla="*/ 161094 h 567606"/>
                <a:gd name="connsiteX10" fmla="*/ 231438 w 715746"/>
                <a:gd name="connsiteY10" fmla="*/ 101704 h 567606"/>
                <a:gd name="connsiteX11" fmla="*/ 313698 w 715746"/>
                <a:gd name="connsiteY11" fmla="*/ 41931 h 56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5746" h="567606">
                  <a:moveTo>
                    <a:pt x="313698" y="41931"/>
                  </a:moveTo>
                  <a:cubicBezTo>
                    <a:pt x="442775" y="4436"/>
                    <a:pt x="608893" y="143323"/>
                    <a:pt x="715746" y="0"/>
                  </a:cubicBezTo>
                  <a:lnTo>
                    <a:pt x="642357" y="252512"/>
                  </a:lnTo>
                  <a:cubicBezTo>
                    <a:pt x="543723" y="384811"/>
                    <a:pt x="394592" y="276646"/>
                    <a:pt x="270709" y="288713"/>
                  </a:cubicBezTo>
                  <a:lnTo>
                    <a:pt x="240562" y="294395"/>
                  </a:lnTo>
                  <a:lnTo>
                    <a:pt x="240562" y="364350"/>
                  </a:lnTo>
                  <a:cubicBezTo>
                    <a:pt x="240562" y="476605"/>
                    <a:pt x="186710" y="567606"/>
                    <a:pt x="120281" y="567606"/>
                  </a:cubicBezTo>
                  <a:cubicBezTo>
                    <a:pt x="53852" y="567606"/>
                    <a:pt x="0" y="476605"/>
                    <a:pt x="0" y="364350"/>
                  </a:cubicBezTo>
                  <a:cubicBezTo>
                    <a:pt x="0" y="252095"/>
                    <a:pt x="53852" y="161094"/>
                    <a:pt x="120281" y="161094"/>
                  </a:cubicBezTo>
                  <a:lnTo>
                    <a:pt x="214177" y="161094"/>
                  </a:lnTo>
                  <a:lnTo>
                    <a:pt x="231438" y="101704"/>
                  </a:lnTo>
                  <a:cubicBezTo>
                    <a:pt x="256096" y="68629"/>
                    <a:pt x="283911" y="50583"/>
                    <a:pt x="313698" y="41931"/>
                  </a:cubicBezTo>
                  <a:close/>
                </a:path>
              </a:pathLst>
            </a:custGeom>
            <a:solidFill>
              <a:srgbClr val="AC6E2A"/>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Rounded Rectangle 34">
              <a:extLst>
                <a:ext uri="{FF2B5EF4-FFF2-40B4-BE49-F238E27FC236}">
                  <a16:creationId xmlns:a16="http://schemas.microsoft.com/office/drawing/2014/main" id="{8DF2F5EB-7504-47E2-9737-DA6EA2F4086C}"/>
                </a:ext>
              </a:extLst>
            </p:cNvPr>
            <p:cNvSpPr/>
            <p:nvPr/>
          </p:nvSpPr>
          <p:spPr>
            <a:xfrm>
              <a:off x="2087880" y="3531358"/>
              <a:ext cx="1828800" cy="427630"/>
            </a:xfrm>
            <a:prstGeom prst="roundRect">
              <a:avLst>
                <a:gd name="adj" fmla="val 25175"/>
              </a:avLst>
            </a:prstGeom>
            <a:solidFill>
              <a:srgbClr val="FFD88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966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3" fill="hold" nodeType="clickEffect">
                                  <p:stCondLst>
                                    <p:cond delay="0"/>
                                  </p:stCondLst>
                                  <p:childTnLst>
                                    <p:anim calcmode="lin" valueType="num">
                                      <p:cBhvr additive="base">
                                        <p:cTn id="6" dur="2000"/>
                                        <p:tgtEl>
                                          <p:spTgt spid="36"/>
                                        </p:tgtEl>
                                        <p:attrNameLst>
                                          <p:attrName>ppt_x</p:attrName>
                                        </p:attrNameLst>
                                      </p:cBhvr>
                                      <p:tavLst>
                                        <p:tav tm="0">
                                          <p:val>
                                            <p:strVal val="ppt_x"/>
                                          </p:val>
                                        </p:tav>
                                        <p:tav tm="100000">
                                          <p:val>
                                            <p:strVal val="1+ppt_w/2"/>
                                          </p:val>
                                        </p:tav>
                                      </p:tavLst>
                                    </p:anim>
                                    <p:anim calcmode="lin" valueType="num">
                                      <p:cBhvr additive="base">
                                        <p:cTn id="7" dur="2000"/>
                                        <p:tgtEl>
                                          <p:spTgt spid="36"/>
                                        </p:tgtEl>
                                        <p:attrNameLst>
                                          <p:attrName>ppt_y</p:attrName>
                                        </p:attrNameLst>
                                      </p:cBhvr>
                                      <p:tavLst>
                                        <p:tav tm="0">
                                          <p:val>
                                            <p:strVal val="ppt_y"/>
                                          </p:val>
                                        </p:tav>
                                        <p:tav tm="100000">
                                          <p:val>
                                            <p:strVal val="0-ppt_h/2"/>
                                          </p:val>
                                        </p:tav>
                                      </p:tavLst>
                                    </p:anim>
                                    <p:set>
                                      <p:cBhvr>
                                        <p:cTn id="8" dur="1" fill="hold">
                                          <p:stCondLst>
                                            <p:cond delay="1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DCCCB581-2D2B-40C2-A877-5C5AF6D5B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524000" y="838201"/>
            <a:ext cx="6324600" cy="830997"/>
          </a:xfrm>
          <a:prstGeom prst="rect">
            <a:avLst/>
          </a:prstGeom>
        </p:spPr>
        <p:txBody>
          <a:bodyPr wrap="square">
            <a:spAutoFit/>
          </a:bodyPr>
          <a:lstStyle/>
          <a:p>
            <a:pPr fontAlgn="base"/>
            <a:endParaRPr lang="en-US" sz="1600" dirty="0">
              <a:solidFill>
                <a:schemeClr val="bg1"/>
              </a:solidFill>
            </a:endParaRPr>
          </a:p>
          <a:p>
            <a:pPr fontAlgn="base"/>
            <a:endParaRPr lang="en-US" sz="1600" dirty="0">
              <a:solidFill>
                <a:schemeClr val="bg1"/>
              </a:solidFill>
            </a:endParaRPr>
          </a:p>
          <a:p>
            <a:pPr fontAlgn="base"/>
            <a:endParaRPr lang="en-US" sz="1600" dirty="0">
              <a:solidFill>
                <a:schemeClr val="bg1"/>
              </a:solidFill>
            </a:endParaRPr>
          </a:p>
        </p:txBody>
      </p:sp>
      <p:sp>
        <p:nvSpPr>
          <p:cNvPr id="39" name="Rectangle 38"/>
          <p:cNvSpPr/>
          <p:nvPr/>
        </p:nvSpPr>
        <p:spPr>
          <a:xfrm>
            <a:off x="226142" y="76201"/>
            <a:ext cx="11651226" cy="769441"/>
          </a:xfrm>
          <a:prstGeom prst="rect">
            <a:avLst/>
          </a:prstGeom>
        </p:spPr>
        <p:txBody>
          <a:bodyPr wrap="square">
            <a:spAutoFit/>
          </a:bodyPr>
          <a:lstStyle/>
          <a:p>
            <a:pPr algn="ctr" fontAlgn="base"/>
            <a:r>
              <a:rPr lang="en-US" sz="4400" dirty="0">
                <a:solidFill>
                  <a:schemeClr val="bg1"/>
                </a:solidFill>
                <a:cs typeface="Aparajita" pitchFamily="34" charset="0"/>
              </a:rPr>
              <a:t>2 More Visits—Overwhelmed and Astonished</a:t>
            </a:r>
          </a:p>
        </p:txBody>
      </p:sp>
      <p:grpSp>
        <p:nvGrpSpPr>
          <p:cNvPr id="3" name="Group 42"/>
          <p:cNvGrpSpPr/>
          <p:nvPr/>
        </p:nvGrpSpPr>
        <p:grpSpPr>
          <a:xfrm>
            <a:off x="0" y="6079205"/>
            <a:ext cx="3200400" cy="762000"/>
            <a:chOff x="0" y="6096000"/>
            <a:chExt cx="3200400" cy="762000"/>
          </a:xfrm>
        </p:grpSpPr>
        <p:grpSp>
          <p:nvGrpSpPr>
            <p:cNvPr id="4" name="Group 7"/>
            <p:cNvGrpSpPr/>
            <p:nvPr/>
          </p:nvGrpSpPr>
          <p:grpSpPr>
            <a:xfrm>
              <a:off x="0" y="6096000"/>
              <a:ext cx="3048000" cy="762000"/>
              <a:chOff x="228600" y="381000"/>
              <a:chExt cx="3657600" cy="3429000"/>
            </a:xfrm>
          </p:grpSpPr>
          <p:sp>
            <p:nvSpPr>
              <p:cNvPr id="49" name="Bevel 48"/>
              <p:cNvSpPr/>
              <p:nvPr/>
            </p:nvSpPr>
            <p:spPr>
              <a:xfrm>
                <a:off x="381000" y="533400"/>
                <a:ext cx="3352800" cy="3124200"/>
              </a:xfrm>
              <a:prstGeom prst="bevel">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ame 49"/>
              <p:cNvSpPr/>
              <p:nvPr/>
            </p:nvSpPr>
            <p:spPr>
              <a:xfrm>
                <a:off x="228600" y="381000"/>
                <a:ext cx="3657600" cy="3429000"/>
              </a:xfrm>
              <a:prstGeom prst="frame">
                <a:avLst>
                  <a:gd name="adj1" fmla="val 13982"/>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8" name="TextBox 47"/>
            <p:cNvSpPr txBox="1"/>
            <p:nvPr/>
          </p:nvSpPr>
          <p:spPr>
            <a:xfrm>
              <a:off x="228600" y="6248400"/>
              <a:ext cx="2971800" cy="307777"/>
            </a:xfrm>
            <a:prstGeom prst="rect">
              <a:avLst/>
            </a:prstGeom>
            <a:noFill/>
          </p:spPr>
          <p:txBody>
            <a:bodyPr wrap="square" rtlCol="0">
              <a:spAutoFit/>
            </a:bodyPr>
            <a:lstStyle/>
            <a:p>
              <a:r>
                <a:rPr lang="en-US" sz="1400" dirty="0"/>
                <a:t>Joseph Smith—History 1:44-47</a:t>
              </a:r>
            </a:p>
          </p:txBody>
        </p:sp>
      </p:grpSp>
      <p:grpSp>
        <p:nvGrpSpPr>
          <p:cNvPr id="6" name="Group 35"/>
          <p:cNvGrpSpPr/>
          <p:nvPr/>
        </p:nvGrpSpPr>
        <p:grpSpPr>
          <a:xfrm>
            <a:off x="8229600" y="1600200"/>
            <a:ext cx="1752600" cy="3689434"/>
            <a:chOff x="2286000" y="838200"/>
            <a:chExt cx="1752600" cy="3689434"/>
          </a:xfrm>
        </p:grpSpPr>
        <p:sp>
          <p:nvSpPr>
            <p:cNvPr id="37" name="Oval 36"/>
            <p:cNvSpPr/>
            <p:nvPr/>
          </p:nvSpPr>
          <p:spPr>
            <a:xfrm rot="19580065">
              <a:off x="3214135" y="4085082"/>
              <a:ext cx="381377" cy="4425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2385655">
              <a:off x="2721580" y="4108517"/>
              <a:ext cx="439734" cy="38123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707921" y="2969803"/>
              <a:ext cx="330679" cy="44431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286000" y="2982948"/>
              <a:ext cx="330679" cy="44431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rot="20102191">
              <a:off x="3349429" y="2078691"/>
              <a:ext cx="570062" cy="1113067"/>
            </a:xfrm>
            <a:prstGeom prst="trapezoid">
              <a:avLst>
                <a:gd name="adj" fmla="val 341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1327004">
              <a:off x="2417504" y="2062397"/>
              <a:ext cx="570062" cy="1113067"/>
            </a:xfrm>
            <a:prstGeom prst="trapezoid">
              <a:avLst>
                <a:gd name="adj" fmla="val 341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a:off x="2549106" y="2100884"/>
              <a:ext cx="1227826" cy="2165067"/>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743200" y="3200400"/>
              <a:ext cx="877019" cy="1202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51"/>
            <p:cNvGrpSpPr/>
            <p:nvPr/>
          </p:nvGrpSpPr>
          <p:grpSpPr>
            <a:xfrm rot="1292169">
              <a:off x="2383836" y="1993164"/>
              <a:ext cx="1283504" cy="2338272"/>
              <a:chOff x="4118768" y="1960651"/>
              <a:chExt cx="428540" cy="2028016"/>
            </a:xfrm>
          </p:grpSpPr>
          <p:sp>
            <p:nvSpPr>
              <p:cNvPr id="64" name="Moon 63"/>
              <p:cNvSpPr/>
              <p:nvPr/>
            </p:nvSpPr>
            <p:spPr>
              <a:xfrm rot="19415642">
                <a:off x="4293636" y="1960651"/>
                <a:ext cx="253672" cy="1938496"/>
              </a:xfrm>
              <a:prstGeom prst="moon">
                <a:avLst>
                  <a:gd name="adj" fmla="val 70265"/>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p:cNvSpPr/>
              <p:nvPr/>
            </p:nvSpPr>
            <p:spPr>
              <a:xfrm rot="19771598">
                <a:off x="4118768" y="2040229"/>
                <a:ext cx="417620" cy="1932460"/>
              </a:xfrm>
              <a:prstGeom prst="moon">
                <a:avLst>
                  <a:gd name="adj" fmla="val 70265"/>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p:cNvSpPr/>
              <p:nvPr/>
            </p:nvSpPr>
            <p:spPr>
              <a:xfrm rot="19933333">
                <a:off x="4166079" y="2001413"/>
                <a:ext cx="245707" cy="1987254"/>
              </a:xfrm>
              <a:prstGeom prst="moon">
                <a:avLst>
                  <a:gd name="adj" fmla="val 70265"/>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52"/>
            <p:cNvGrpSpPr/>
            <p:nvPr/>
          </p:nvGrpSpPr>
          <p:grpSpPr>
            <a:xfrm>
              <a:off x="2623038" y="838200"/>
              <a:ext cx="1079791" cy="1663622"/>
              <a:chOff x="2623038" y="838200"/>
              <a:chExt cx="1079791" cy="1663622"/>
            </a:xfrm>
          </p:grpSpPr>
          <p:sp>
            <p:nvSpPr>
              <p:cNvPr id="54" name="Isosceles Triangle 53"/>
              <p:cNvSpPr/>
              <p:nvPr/>
            </p:nvSpPr>
            <p:spPr>
              <a:xfrm rot="10800000">
                <a:off x="2987615" y="2100884"/>
                <a:ext cx="350808" cy="400938"/>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2623038" y="1205459"/>
                <a:ext cx="269631" cy="6733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3431931" y="1205459"/>
                <a:ext cx="269631" cy="6733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 Diagonal Corner Rectangle 56"/>
              <p:cNvSpPr/>
              <p:nvPr/>
            </p:nvSpPr>
            <p:spPr>
              <a:xfrm>
                <a:off x="2623038" y="838200"/>
                <a:ext cx="741485" cy="428469"/>
              </a:xfrm>
              <a:prstGeom prst="round2DiagRect">
                <a:avLst>
                  <a:gd name="adj1" fmla="val 500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 Diagonal Corner Rectangle 57"/>
              <p:cNvSpPr/>
              <p:nvPr/>
            </p:nvSpPr>
            <p:spPr>
              <a:xfrm rot="1987108">
                <a:off x="2961344" y="864915"/>
                <a:ext cx="741485" cy="428469"/>
              </a:xfrm>
              <a:prstGeom prst="round2DiagRect">
                <a:avLst>
                  <a:gd name="adj1" fmla="val 50000"/>
                  <a:gd name="adj2" fmla="val 3145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690446" y="960620"/>
                <a:ext cx="931480" cy="12449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10"/>
              <p:cNvSpPr/>
              <p:nvPr/>
            </p:nvSpPr>
            <p:spPr>
              <a:xfrm>
                <a:off x="2623038" y="1144249"/>
                <a:ext cx="1078523" cy="1836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 Diagonal Corner Rectangle 11"/>
              <p:cNvSpPr/>
              <p:nvPr/>
            </p:nvSpPr>
            <p:spPr>
              <a:xfrm rot="230463">
                <a:off x="2766689" y="1032491"/>
                <a:ext cx="359840" cy="250464"/>
              </a:xfrm>
              <a:prstGeom prst="round2DiagRect">
                <a:avLst>
                  <a:gd name="adj1" fmla="val 500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Diagonal Corner Rectangle 61"/>
              <p:cNvSpPr/>
              <p:nvPr/>
            </p:nvSpPr>
            <p:spPr>
              <a:xfrm rot="4458807">
                <a:off x="3156592" y="900516"/>
                <a:ext cx="286673" cy="362875"/>
              </a:xfrm>
              <a:prstGeom prst="round2DiagRect">
                <a:avLst>
                  <a:gd name="adj1" fmla="val 500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rot="16200000">
                <a:off x="2938769" y="718495"/>
                <a:ext cx="244839" cy="6066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7" name="Picture 8" descr="http://www.junkmarketstyle.com/assets/uploads/posts/11111/001_lg.JPG"/>
          <p:cNvPicPr>
            <a:picLocks noChangeAspect="1" noChangeArrowheads="1"/>
          </p:cNvPicPr>
          <p:nvPr/>
        </p:nvPicPr>
        <p:blipFill>
          <a:blip r:embed="rId4" cstate="print"/>
          <a:srcRect/>
          <a:stretch>
            <a:fillRect/>
          </a:stretch>
        </p:blipFill>
        <p:spPr bwMode="auto">
          <a:xfrm>
            <a:off x="4724400" y="5181601"/>
            <a:ext cx="4095750" cy="1323975"/>
          </a:xfrm>
          <a:prstGeom prst="ellipse">
            <a:avLst/>
          </a:prstGeom>
          <a:ln>
            <a:noFill/>
          </a:ln>
          <a:effectLst>
            <a:softEdge rad="112500"/>
          </a:effectLst>
        </p:spPr>
      </p:pic>
      <p:sp>
        <p:nvSpPr>
          <p:cNvPr id="44" name="TextBox 43"/>
          <p:cNvSpPr txBox="1"/>
          <p:nvPr/>
        </p:nvSpPr>
        <p:spPr>
          <a:xfrm>
            <a:off x="4267200" y="1066800"/>
            <a:ext cx="3886200" cy="3785652"/>
          </a:xfrm>
          <a:prstGeom prst="rect">
            <a:avLst/>
          </a:prstGeom>
          <a:noFill/>
        </p:spPr>
        <p:txBody>
          <a:bodyPr wrap="square" rtlCol="0">
            <a:spAutoFit/>
          </a:bodyPr>
          <a:lstStyle/>
          <a:p>
            <a:r>
              <a:rPr lang="en-US" sz="2000" b="1" dirty="0">
                <a:solidFill>
                  <a:schemeClr val="bg1"/>
                </a:solidFill>
              </a:rPr>
              <a:t>“After this third visit, he again ascended into heaven as before, and I was again left to ponder on the strangeness of what I had just experienced; when almost immediately after the heavenly messenger had ascended from me for the third time, the cock crowed, and I found that day was approaching, so that our interviews must have occupied the whole of that night..”</a:t>
            </a:r>
            <a:endParaRPr lang="en-US" sz="1100" b="1" dirty="0">
              <a:solidFill>
                <a:schemeClr val="bg1"/>
              </a:solidFill>
            </a:endParaRPr>
          </a:p>
        </p:txBody>
      </p:sp>
      <p:grpSp>
        <p:nvGrpSpPr>
          <p:cNvPr id="69" name="Group 68">
            <a:extLst>
              <a:ext uri="{FF2B5EF4-FFF2-40B4-BE49-F238E27FC236}">
                <a16:creationId xmlns:a16="http://schemas.microsoft.com/office/drawing/2014/main" id="{0007F6A6-BBB4-4D40-8CA2-9808A3623B43}"/>
              </a:ext>
            </a:extLst>
          </p:cNvPr>
          <p:cNvGrpSpPr/>
          <p:nvPr/>
        </p:nvGrpSpPr>
        <p:grpSpPr>
          <a:xfrm>
            <a:off x="1905000" y="1945276"/>
            <a:ext cx="2133600" cy="3617324"/>
            <a:chOff x="1905000" y="1945276"/>
            <a:chExt cx="2133600" cy="3617324"/>
          </a:xfrm>
        </p:grpSpPr>
        <p:sp>
          <p:nvSpPr>
            <p:cNvPr id="70" name="Rounded Rectangle 12">
              <a:extLst>
                <a:ext uri="{FF2B5EF4-FFF2-40B4-BE49-F238E27FC236}">
                  <a16:creationId xmlns:a16="http://schemas.microsoft.com/office/drawing/2014/main" id="{4BA2B244-C266-48DC-A88B-096629613D4E}"/>
                </a:ext>
              </a:extLst>
            </p:cNvPr>
            <p:cNvSpPr/>
            <p:nvPr/>
          </p:nvSpPr>
          <p:spPr>
            <a:xfrm>
              <a:off x="1985488" y="3187889"/>
              <a:ext cx="2052190" cy="1715069"/>
            </a:xfrm>
            <a:prstGeom prst="roundRect">
              <a:avLst/>
            </a:prstGeom>
            <a:solidFill>
              <a:srgbClr val="E5AE5D"/>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oud 70">
              <a:extLst>
                <a:ext uri="{FF2B5EF4-FFF2-40B4-BE49-F238E27FC236}">
                  <a16:creationId xmlns:a16="http://schemas.microsoft.com/office/drawing/2014/main" id="{FB737AEB-0EA9-435A-8D35-FA29B20F4073}"/>
                </a:ext>
              </a:extLst>
            </p:cNvPr>
            <p:cNvSpPr/>
            <p:nvPr/>
          </p:nvSpPr>
          <p:spPr>
            <a:xfrm rot="21131850">
              <a:off x="1905000" y="3025879"/>
              <a:ext cx="2133600" cy="1811925"/>
            </a:xfrm>
            <a:prstGeom prst="cloud">
              <a:avLst/>
            </a:prstGeom>
            <a:solidFill>
              <a:srgbClr val="FFD88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14">
              <a:extLst>
                <a:ext uri="{FF2B5EF4-FFF2-40B4-BE49-F238E27FC236}">
                  <a16:creationId xmlns:a16="http://schemas.microsoft.com/office/drawing/2014/main" id="{E235BED7-5370-4F71-8118-5916FA475556}"/>
                </a:ext>
              </a:extLst>
            </p:cNvPr>
            <p:cNvSpPr/>
            <p:nvPr/>
          </p:nvSpPr>
          <p:spPr>
            <a:xfrm rot="16200000">
              <a:off x="3372954" y="4916176"/>
              <a:ext cx="857535" cy="435313"/>
            </a:xfrm>
            <a:prstGeom prst="roundRect">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15">
              <a:extLst>
                <a:ext uri="{FF2B5EF4-FFF2-40B4-BE49-F238E27FC236}">
                  <a16:creationId xmlns:a16="http://schemas.microsoft.com/office/drawing/2014/main" id="{2D05F6D4-6845-44D9-BB6C-388C403A0722}"/>
                </a:ext>
              </a:extLst>
            </p:cNvPr>
            <p:cNvSpPr/>
            <p:nvPr/>
          </p:nvSpPr>
          <p:spPr>
            <a:xfrm rot="16200000">
              <a:off x="1756077" y="4916176"/>
              <a:ext cx="857535" cy="435313"/>
            </a:xfrm>
            <a:prstGeom prst="roundRect">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16">
              <a:extLst>
                <a:ext uri="{FF2B5EF4-FFF2-40B4-BE49-F238E27FC236}">
                  <a16:creationId xmlns:a16="http://schemas.microsoft.com/office/drawing/2014/main" id="{CF97A30A-8372-42E9-849F-0B9770E0681B}"/>
                </a:ext>
              </a:extLst>
            </p:cNvPr>
            <p:cNvSpPr/>
            <p:nvPr/>
          </p:nvSpPr>
          <p:spPr>
            <a:xfrm>
              <a:off x="2109863" y="2462284"/>
              <a:ext cx="1865627" cy="791570"/>
            </a:xfrm>
            <a:prstGeom prst="roundRect">
              <a:avLst>
                <a:gd name="adj" fmla="val 10000"/>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17">
              <a:extLst>
                <a:ext uri="{FF2B5EF4-FFF2-40B4-BE49-F238E27FC236}">
                  <a16:creationId xmlns:a16="http://schemas.microsoft.com/office/drawing/2014/main" id="{98EBBBC9-6562-4409-8431-63CA2D7D89F4}"/>
                </a:ext>
              </a:extLst>
            </p:cNvPr>
            <p:cNvSpPr/>
            <p:nvPr/>
          </p:nvSpPr>
          <p:spPr>
            <a:xfrm>
              <a:off x="2358614" y="2858068"/>
              <a:ext cx="1430314" cy="659641"/>
            </a:xfrm>
            <a:prstGeom prst="roundRect">
              <a:avLst>
                <a:gd name="adj" fmla="val 35867"/>
              </a:avLst>
            </a:prstGeom>
            <a:solidFill>
              <a:srgbClr val="FFD88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a:extLst>
                <a:ext uri="{FF2B5EF4-FFF2-40B4-BE49-F238E27FC236}">
                  <a16:creationId xmlns:a16="http://schemas.microsoft.com/office/drawing/2014/main" id="{189E4843-1D6C-49D9-A641-8D92D09F13A5}"/>
                </a:ext>
              </a:extLst>
            </p:cNvPr>
            <p:cNvSpPr/>
            <p:nvPr/>
          </p:nvSpPr>
          <p:spPr>
            <a:xfrm rot="1297750" flipH="1">
              <a:off x="2453640" y="3139540"/>
              <a:ext cx="309295" cy="287855"/>
            </a:xfrm>
            <a:prstGeom prst="trapezoid">
              <a:avLst>
                <a:gd name="adj" fmla="val 11213"/>
              </a:avLst>
            </a:prstGeom>
            <a:solidFill>
              <a:srgbClr val="DDCEA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a:extLst>
                <a:ext uri="{FF2B5EF4-FFF2-40B4-BE49-F238E27FC236}">
                  <a16:creationId xmlns:a16="http://schemas.microsoft.com/office/drawing/2014/main" id="{4815E12C-8A78-4041-B7EC-DD55770312EA}"/>
                </a:ext>
              </a:extLst>
            </p:cNvPr>
            <p:cNvSpPr/>
            <p:nvPr/>
          </p:nvSpPr>
          <p:spPr>
            <a:xfrm rot="20302250">
              <a:off x="3357284" y="3148973"/>
              <a:ext cx="309295" cy="287855"/>
            </a:xfrm>
            <a:prstGeom prst="trapezoid">
              <a:avLst>
                <a:gd name="adj" fmla="val 11213"/>
              </a:avLst>
            </a:prstGeom>
            <a:solidFill>
              <a:srgbClr val="DDCEA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a:extLst>
                <a:ext uri="{FF2B5EF4-FFF2-40B4-BE49-F238E27FC236}">
                  <a16:creationId xmlns:a16="http://schemas.microsoft.com/office/drawing/2014/main" id="{4AC919E9-A0EC-4BA2-B6E6-9090FA1A28D9}"/>
                </a:ext>
              </a:extLst>
            </p:cNvPr>
            <p:cNvSpPr/>
            <p:nvPr/>
          </p:nvSpPr>
          <p:spPr>
            <a:xfrm>
              <a:off x="2715220" y="2649042"/>
              <a:ext cx="687322" cy="882316"/>
            </a:xfrm>
            <a:prstGeom prst="trapezoid">
              <a:avLst/>
            </a:prstGeom>
            <a:solidFill>
              <a:srgbClr val="EBE2C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E4E7CA08-79E8-4AF4-8C22-7C2174C0FF4F}"/>
                </a:ext>
              </a:extLst>
            </p:cNvPr>
            <p:cNvSpPr/>
            <p:nvPr/>
          </p:nvSpPr>
          <p:spPr>
            <a:xfrm>
              <a:off x="2783953" y="2155420"/>
              <a:ext cx="549858" cy="667842"/>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73DD52B9-DBE3-4909-8544-CD50AF8A216C}"/>
                </a:ext>
              </a:extLst>
            </p:cNvPr>
            <p:cNvCxnSpPr>
              <a:endCxn id="78" idx="2"/>
            </p:cNvCxnSpPr>
            <p:nvPr/>
          </p:nvCxnSpPr>
          <p:spPr>
            <a:xfrm flipH="1">
              <a:off x="3058881" y="2844555"/>
              <a:ext cx="20622" cy="68680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Rounded Rectangle 23">
              <a:extLst>
                <a:ext uri="{FF2B5EF4-FFF2-40B4-BE49-F238E27FC236}">
                  <a16:creationId xmlns:a16="http://schemas.microsoft.com/office/drawing/2014/main" id="{4DEB46D6-1B23-442C-9D72-B27E489D1442}"/>
                </a:ext>
              </a:extLst>
            </p:cNvPr>
            <p:cNvSpPr/>
            <p:nvPr/>
          </p:nvSpPr>
          <p:spPr>
            <a:xfrm>
              <a:off x="2148840" y="3264090"/>
              <a:ext cx="1706880" cy="855260"/>
            </a:xfrm>
            <a:prstGeom prst="roundRect">
              <a:avLst>
                <a:gd name="adj" fmla="val 25175"/>
              </a:avLst>
            </a:prstGeom>
            <a:solidFill>
              <a:srgbClr val="FFD88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24">
              <a:extLst>
                <a:ext uri="{FF2B5EF4-FFF2-40B4-BE49-F238E27FC236}">
                  <a16:creationId xmlns:a16="http://schemas.microsoft.com/office/drawing/2014/main" id="{6F3D7C1B-FFBD-4EF1-B7BD-B09D7BB3940B}"/>
                </a:ext>
              </a:extLst>
            </p:cNvPr>
            <p:cNvSpPr/>
            <p:nvPr/>
          </p:nvSpPr>
          <p:spPr>
            <a:xfrm>
              <a:off x="1905000" y="3979460"/>
              <a:ext cx="2114378" cy="923499"/>
            </a:xfrm>
            <a:prstGeom prst="roundRect">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2A0718D2-7AEB-4FC4-ACAF-51C56EE8DF32}"/>
                </a:ext>
              </a:extLst>
            </p:cNvPr>
            <p:cNvSpPr/>
            <p:nvPr/>
          </p:nvSpPr>
          <p:spPr>
            <a:xfrm rot="1933618">
              <a:off x="2492862" y="3236260"/>
              <a:ext cx="204938" cy="289392"/>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AAD34A2-CAD5-410B-8E8A-7E1A563EB9A6}"/>
                </a:ext>
              </a:extLst>
            </p:cNvPr>
            <p:cNvSpPr/>
            <p:nvPr/>
          </p:nvSpPr>
          <p:spPr>
            <a:xfrm rot="19338880">
              <a:off x="3475510" y="3235378"/>
              <a:ext cx="204938" cy="289392"/>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a:extLst>
                <a:ext uri="{FF2B5EF4-FFF2-40B4-BE49-F238E27FC236}">
                  <a16:creationId xmlns:a16="http://schemas.microsoft.com/office/drawing/2014/main" id="{B0B3D72D-5F41-488F-89F5-6C68A2F0BB8B}"/>
                </a:ext>
              </a:extLst>
            </p:cNvPr>
            <p:cNvSpPr/>
            <p:nvPr/>
          </p:nvSpPr>
          <p:spPr>
            <a:xfrm rot="1375821">
              <a:off x="2591670" y="2643366"/>
              <a:ext cx="309295" cy="697233"/>
            </a:xfrm>
            <a:prstGeom prst="trapezoid">
              <a:avLst/>
            </a:prstGeom>
            <a:solidFill>
              <a:srgbClr val="EBE2C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6485D0D8-7D9B-420E-A738-5BF29BF66812}"/>
                </a:ext>
              </a:extLst>
            </p:cNvPr>
            <p:cNvSpPr/>
            <p:nvPr/>
          </p:nvSpPr>
          <p:spPr>
            <a:xfrm rot="20337671">
              <a:off x="3234710" y="2657574"/>
              <a:ext cx="309295" cy="679082"/>
            </a:xfrm>
            <a:prstGeom prst="trapezoid">
              <a:avLst/>
            </a:prstGeom>
            <a:solidFill>
              <a:srgbClr val="EBE2C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Manual Input 86">
              <a:extLst>
                <a:ext uri="{FF2B5EF4-FFF2-40B4-BE49-F238E27FC236}">
                  <a16:creationId xmlns:a16="http://schemas.microsoft.com/office/drawing/2014/main" id="{B8E1F283-8D3B-4118-87F2-2F1A27FED199}"/>
                </a:ext>
              </a:extLst>
            </p:cNvPr>
            <p:cNvSpPr/>
            <p:nvPr/>
          </p:nvSpPr>
          <p:spPr>
            <a:xfrm rot="14330641" flipH="1" flipV="1">
              <a:off x="2771649" y="2664655"/>
              <a:ext cx="315026" cy="113957"/>
            </a:xfrm>
            <a:prstGeom prst="flowChartManualInput">
              <a:avLst/>
            </a:prstGeom>
            <a:solidFill>
              <a:srgbClr val="DDCEA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Manual Input 87">
              <a:extLst>
                <a:ext uri="{FF2B5EF4-FFF2-40B4-BE49-F238E27FC236}">
                  <a16:creationId xmlns:a16="http://schemas.microsoft.com/office/drawing/2014/main" id="{2CBD050C-73D6-4FFD-8E92-4ECF51AB8B78}"/>
                </a:ext>
              </a:extLst>
            </p:cNvPr>
            <p:cNvSpPr/>
            <p:nvPr/>
          </p:nvSpPr>
          <p:spPr>
            <a:xfrm rot="7269359" flipV="1">
              <a:off x="3046578" y="2664655"/>
              <a:ext cx="315026" cy="113957"/>
            </a:xfrm>
            <a:prstGeom prst="flowChartManualInput">
              <a:avLst/>
            </a:prstGeom>
            <a:solidFill>
              <a:srgbClr val="DDCEA7"/>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6C1A48F-96DA-4E82-A1BA-E4FCB9E0C96B}"/>
                </a:ext>
              </a:extLst>
            </p:cNvPr>
            <p:cNvSpPr/>
            <p:nvPr/>
          </p:nvSpPr>
          <p:spPr>
            <a:xfrm>
              <a:off x="2749586" y="2068310"/>
              <a:ext cx="652956" cy="667842"/>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F6816471-B4BA-4ED0-BDC2-976E97EE823B}"/>
                </a:ext>
              </a:extLst>
            </p:cNvPr>
            <p:cNvSpPr/>
            <p:nvPr/>
          </p:nvSpPr>
          <p:spPr>
            <a:xfrm rot="711584">
              <a:off x="2704842" y="1945276"/>
              <a:ext cx="715746" cy="567606"/>
            </a:xfrm>
            <a:custGeom>
              <a:avLst/>
              <a:gdLst>
                <a:gd name="connsiteX0" fmla="*/ 313698 w 715746"/>
                <a:gd name="connsiteY0" fmla="*/ 41931 h 567606"/>
                <a:gd name="connsiteX1" fmla="*/ 715746 w 715746"/>
                <a:gd name="connsiteY1" fmla="*/ 0 h 567606"/>
                <a:gd name="connsiteX2" fmla="*/ 642357 w 715746"/>
                <a:gd name="connsiteY2" fmla="*/ 252512 h 567606"/>
                <a:gd name="connsiteX3" fmla="*/ 270709 w 715746"/>
                <a:gd name="connsiteY3" fmla="*/ 288713 h 567606"/>
                <a:gd name="connsiteX4" fmla="*/ 240562 w 715746"/>
                <a:gd name="connsiteY4" fmla="*/ 294395 h 567606"/>
                <a:gd name="connsiteX5" fmla="*/ 240562 w 715746"/>
                <a:gd name="connsiteY5" fmla="*/ 364350 h 567606"/>
                <a:gd name="connsiteX6" fmla="*/ 120281 w 715746"/>
                <a:gd name="connsiteY6" fmla="*/ 567606 h 567606"/>
                <a:gd name="connsiteX7" fmla="*/ 0 w 715746"/>
                <a:gd name="connsiteY7" fmla="*/ 364350 h 567606"/>
                <a:gd name="connsiteX8" fmla="*/ 120281 w 715746"/>
                <a:gd name="connsiteY8" fmla="*/ 161094 h 567606"/>
                <a:gd name="connsiteX9" fmla="*/ 214177 w 715746"/>
                <a:gd name="connsiteY9" fmla="*/ 161094 h 567606"/>
                <a:gd name="connsiteX10" fmla="*/ 231438 w 715746"/>
                <a:gd name="connsiteY10" fmla="*/ 101704 h 567606"/>
                <a:gd name="connsiteX11" fmla="*/ 313698 w 715746"/>
                <a:gd name="connsiteY11" fmla="*/ 41931 h 56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5746" h="567606">
                  <a:moveTo>
                    <a:pt x="313698" y="41931"/>
                  </a:moveTo>
                  <a:cubicBezTo>
                    <a:pt x="442775" y="4436"/>
                    <a:pt x="608893" y="143323"/>
                    <a:pt x="715746" y="0"/>
                  </a:cubicBezTo>
                  <a:lnTo>
                    <a:pt x="642357" y="252512"/>
                  </a:lnTo>
                  <a:cubicBezTo>
                    <a:pt x="543723" y="384811"/>
                    <a:pt x="394592" y="276646"/>
                    <a:pt x="270709" y="288713"/>
                  </a:cubicBezTo>
                  <a:lnTo>
                    <a:pt x="240562" y="294395"/>
                  </a:lnTo>
                  <a:lnTo>
                    <a:pt x="240562" y="364350"/>
                  </a:lnTo>
                  <a:cubicBezTo>
                    <a:pt x="240562" y="476605"/>
                    <a:pt x="186710" y="567606"/>
                    <a:pt x="120281" y="567606"/>
                  </a:cubicBezTo>
                  <a:cubicBezTo>
                    <a:pt x="53852" y="567606"/>
                    <a:pt x="0" y="476605"/>
                    <a:pt x="0" y="364350"/>
                  </a:cubicBezTo>
                  <a:cubicBezTo>
                    <a:pt x="0" y="252095"/>
                    <a:pt x="53852" y="161094"/>
                    <a:pt x="120281" y="161094"/>
                  </a:cubicBezTo>
                  <a:lnTo>
                    <a:pt x="214177" y="161094"/>
                  </a:lnTo>
                  <a:lnTo>
                    <a:pt x="231438" y="101704"/>
                  </a:lnTo>
                  <a:cubicBezTo>
                    <a:pt x="256096" y="68629"/>
                    <a:pt x="283911" y="50583"/>
                    <a:pt x="313698" y="41931"/>
                  </a:cubicBezTo>
                  <a:close/>
                </a:path>
              </a:pathLst>
            </a:custGeom>
            <a:solidFill>
              <a:srgbClr val="AC6E2A"/>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Rounded Rectangle 34">
              <a:extLst>
                <a:ext uri="{FF2B5EF4-FFF2-40B4-BE49-F238E27FC236}">
                  <a16:creationId xmlns:a16="http://schemas.microsoft.com/office/drawing/2014/main" id="{11D2DF66-30AF-4400-987D-DE3B119278EB}"/>
                </a:ext>
              </a:extLst>
            </p:cNvPr>
            <p:cNvSpPr/>
            <p:nvPr/>
          </p:nvSpPr>
          <p:spPr>
            <a:xfrm>
              <a:off x="2087880" y="3531358"/>
              <a:ext cx="1828800" cy="427630"/>
            </a:xfrm>
            <a:prstGeom prst="roundRect">
              <a:avLst>
                <a:gd name="adj" fmla="val 25175"/>
              </a:avLst>
            </a:prstGeom>
            <a:solidFill>
              <a:srgbClr val="FFD88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843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2" presetClass="entr" presetSubtype="3"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2000" fill="hold"/>
                                        <p:tgtEl>
                                          <p:spTgt spid="6"/>
                                        </p:tgtEl>
                                        <p:attrNameLst>
                                          <p:attrName>ppt_x</p:attrName>
                                        </p:attrNameLst>
                                      </p:cBhvr>
                                      <p:tavLst>
                                        <p:tav tm="0">
                                          <p:val>
                                            <p:strVal val="1+#ppt_w/2"/>
                                          </p:val>
                                        </p:tav>
                                        <p:tav tm="100000">
                                          <p:val>
                                            <p:strVal val="#ppt_x"/>
                                          </p:val>
                                        </p:tav>
                                      </p:tavLst>
                                    </p:anim>
                                    <p:anim calcmode="lin" valueType="num">
                                      <p:cBhvr additive="base">
                                        <p:cTn id="10"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xit" presetSubtype="3" fill="hold" nodeType="clickEffect">
                                  <p:stCondLst>
                                    <p:cond delay="0"/>
                                  </p:stCondLst>
                                  <p:childTnLst>
                                    <p:anim calcmode="lin" valueType="num">
                                      <p:cBhvr additive="base">
                                        <p:cTn id="14" dur="2000"/>
                                        <p:tgtEl>
                                          <p:spTgt spid="6"/>
                                        </p:tgtEl>
                                        <p:attrNameLst>
                                          <p:attrName>ppt_x</p:attrName>
                                        </p:attrNameLst>
                                      </p:cBhvr>
                                      <p:tavLst>
                                        <p:tav tm="0">
                                          <p:val>
                                            <p:strVal val="ppt_x"/>
                                          </p:val>
                                        </p:tav>
                                        <p:tav tm="100000">
                                          <p:val>
                                            <p:strVal val="1+ppt_w/2"/>
                                          </p:val>
                                        </p:tav>
                                      </p:tavLst>
                                    </p:anim>
                                    <p:anim calcmode="lin" valueType="num">
                                      <p:cBhvr additive="base">
                                        <p:cTn id="15" dur="2000"/>
                                        <p:tgtEl>
                                          <p:spTgt spid="6"/>
                                        </p:tgtEl>
                                        <p:attrNameLst>
                                          <p:attrName>ppt_y</p:attrName>
                                        </p:attrNameLst>
                                      </p:cBhvr>
                                      <p:tavLst>
                                        <p:tav tm="0">
                                          <p:val>
                                            <p:strVal val="ppt_y"/>
                                          </p:val>
                                        </p:tav>
                                        <p:tav tm="100000">
                                          <p:val>
                                            <p:strVal val="0-ppt_h/2"/>
                                          </p:val>
                                        </p:tav>
                                      </p:tavLst>
                                    </p:anim>
                                    <p:set>
                                      <p:cBhvr>
                                        <p:cTn id="16"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46C3ACE-94DE-7E18-B3E0-7EBEDF0CEAE1}"/>
              </a:ext>
            </a:extLst>
          </p:cNvPr>
          <p:cNvPicPr>
            <a:picLocks noChangeAspect="1"/>
          </p:cNvPicPr>
          <p:nvPr/>
        </p:nvPicPr>
        <p:blipFill>
          <a:blip r:embed="rId2"/>
          <a:stretch>
            <a:fillRect/>
          </a:stretch>
        </p:blipFill>
        <p:spPr>
          <a:xfrm>
            <a:off x="-41089" y="-6850"/>
            <a:ext cx="12233089" cy="6894078"/>
          </a:xfrm>
          <a:prstGeom prst="rect">
            <a:avLst/>
          </a:prstGeom>
        </p:spPr>
      </p:pic>
      <p:sp>
        <p:nvSpPr>
          <p:cNvPr id="2" name="Rectangle 1"/>
          <p:cNvSpPr/>
          <p:nvPr/>
        </p:nvSpPr>
        <p:spPr>
          <a:xfrm>
            <a:off x="1524000" y="838201"/>
            <a:ext cx="6324600" cy="830997"/>
          </a:xfrm>
          <a:prstGeom prst="rect">
            <a:avLst/>
          </a:prstGeom>
        </p:spPr>
        <p:txBody>
          <a:bodyPr wrap="square">
            <a:spAutoFit/>
          </a:bodyPr>
          <a:lstStyle/>
          <a:p>
            <a:pPr fontAlgn="base"/>
            <a:endParaRPr lang="en-US" sz="1600" dirty="0">
              <a:solidFill>
                <a:schemeClr val="bg1"/>
              </a:solidFill>
            </a:endParaRPr>
          </a:p>
          <a:p>
            <a:pPr fontAlgn="base"/>
            <a:endParaRPr lang="en-US" sz="1600" dirty="0">
              <a:solidFill>
                <a:schemeClr val="bg1"/>
              </a:solidFill>
            </a:endParaRPr>
          </a:p>
          <a:p>
            <a:pPr fontAlgn="base"/>
            <a:endParaRPr lang="en-US" sz="1600" dirty="0">
              <a:solidFill>
                <a:schemeClr val="bg1"/>
              </a:solidFill>
            </a:endParaRPr>
          </a:p>
        </p:txBody>
      </p:sp>
      <p:sp>
        <p:nvSpPr>
          <p:cNvPr id="39" name="Rectangle 38"/>
          <p:cNvSpPr/>
          <p:nvPr/>
        </p:nvSpPr>
        <p:spPr>
          <a:xfrm>
            <a:off x="1752600" y="76200"/>
            <a:ext cx="8686800" cy="769441"/>
          </a:xfrm>
          <a:prstGeom prst="rect">
            <a:avLst/>
          </a:prstGeom>
        </p:spPr>
        <p:txBody>
          <a:bodyPr wrap="square">
            <a:spAutoFit/>
          </a:bodyPr>
          <a:lstStyle/>
          <a:p>
            <a:pPr algn="ctr" fontAlgn="base"/>
            <a:r>
              <a:rPr lang="en-US" sz="4400" b="1" dirty="0">
                <a:solidFill>
                  <a:schemeClr val="bg1"/>
                </a:solidFill>
                <a:cs typeface="Aparajita" pitchFamily="34" charset="0"/>
              </a:rPr>
              <a:t>Joseph and His Father</a:t>
            </a:r>
          </a:p>
        </p:txBody>
      </p:sp>
      <p:grpSp>
        <p:nvGrpSpPr>
          <p:cNvPr id="3" name="Group 42"/>
          <p:cNvGrpSpPr/>
          <p:nvPr/>
        </p:nvGrpSpPr>
        <p:grpSpPr>
          <a:xfrm>
            <a:off x="24382" y="6096000"/>
            <a:ext cx="3200400" cy="762000"/>
            <a:chOff x="0" y="6096000"/>
            <a:chExt cx="3200400" cy="762000"/>
          </a:xfrm>
        </p:grpSpPr>
        <p:grpSp>
          <p:nvGrpSpPr>
            <p:cNvPr id="4" name="Group 7"/>
            <p:cNvGrpSpPr/>
            <p:nvPr/>
          </p:nvGrpSpPr>
          <p:grpSpPr>
            <a:xfrm>
              <a:off x="0" y="6096000"/>
              <a:ext cx="3048000" cy="762000"/>
              <a:chOff x="228600" y="381000"/>
              <a:chExt cx="3657600" cy="3429000"/>
            </a:xfrm>
          </p:grpSpPr>
          <p:sp>
            <p:nvSpPr>
              <p:cNvPr id="49" name="Bevel 48"/>
              <p:cNvSpPr/>
              <p:nvPr/>
            </p:nvSpPr>
            <p:spPr>
              <a:xfrm>
                <a:off x="381000" y="533400"/>
                <a:ext cx="3352800" cy="3124200"/>
              </a:xfrm>
              <a:prstGeom prst="bevel">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ame 49"/>
              <p:cNvSpPr/>
              <p:nvPr/>
            </p:nvSpPr>
            <p:spPr>
              <a:xfrm>
                <a:off x="228600" y="381000"/>
                <a:ext cx="3657600" cy="3429000"/>
              </a:xfrm>
              <a:prstGeom prst="frame">
                <a:avLst>
                  <a:gd name="adj1" fmla="val 13982"/>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8" name="TextBox 47"/>
            <p:cNvSpPr txBox="1"/>
            <p:nvPr/>
          </p:nvSpPr>
          <p:spPr>
            <a:xfrm>
              <a:off x="228600" y="6248400"/>
              <a:ext cx="2971800" cy="307777"/>
            </a:xfrm>
            <a:prstGeom prst="rect">
              <a:avLst/>
            </a:prstGeom>
            <a:noFill/>
          </p:spPr>
          <p:txBody>
            <a:bodyPr wrap="square" rtlCol="0">
              <a:spAutoFit/>
            </a:bodyPr>
            <a:lstStyle/>
            <a:p>
              <a:r>
                <a:rPr lang="en-US" sz="1400" dirty="0"/>
                <a:t>Joseph Smith—History 1:50-52</a:t>
              </a:r>
            </a:p>
          </p:txBody>
        </p:sp>
      </p:grpSp>
      <p:sp>
        <p:nvSpPr>
          <p:cNvPr id="68" name="Rectangle 67"/>
          <p:cNvSpPr/>
          <p:nvPr/>
        </p:nvSpPr>
        <p:spPr>
          <a:xfrm>
            <a:off x="1828800" y="914400"/>
            <a:ext cx="4572000" cy="2585323"/>
          </a:xfrm>
          <a:prstGeom prst="rect">
            <a:avLst/>
          </a:prstGeom>
          <a:solidFill>
            <a:schemeClr val="accent3">
              <a:lumMod val="75000"/>
            </a:schemeClr>
          </a:solidFill>
        </p:spPr>
        <p:txBody>
          <a:bodyPr>
            <a:spAutoFit/>
          </a:bodyPr>
          <a:lstStyle/>
          <a:p>
            <a:r>
              <a:rPr lang="en-US" b="1" dirty="0">
                <a:solidFill>
                  <a:schemeClr val="bg1"/>
                </a:solidFill>
              </a:rPr>
              <a:t>Joseph obeyed Moroni’s command and told his father about his experience the previous night. </a:t>
            </a:r>
          </a:p>
          <a:p>
            <a:endParaRPr lang="en-US" b="1" dirty="0">
              <a:solidFill>
                <a:schemeClr val="bg1"/>
              </a:solidFill>
            </a:endParaRPr>
          </a:p>
          <a:p>
            <a:r>
              <a:rPr lang="en-US" b="1" dirty="0">
                <a:solidFill>
                  <a:schemeClr val="bg1"/>
                </a:solidFill>
              </a:rPr>
              <a:t>His father believed him and counseled him to do what Moroni had told him to do. </a:t>
            </a:r>
          </a:p>
          <a:p>
            <a:endParaRPr lang="en-US" b="1" dirty="0">
              <a:solidFill>
                <a:schemeClr val="bg1"/>
              </a:solidFill>
            </a:endParaRPr>
          </a:p>
          <a:p>
            <a:r>
              <a:rPr lang="en-US" b="1" dirty="0">
                <a:solidFill>
                  <a:schemeClr val="bg1"/>
                </a:solidFill>
              </a:rPr>
              <a:t>Joseph went to the hill where the gold plates were buried.</a:t>
            </a:r>
          </a:p>
        </p:txBody>
      </p:sp>
      <p:sp>
        <p:nvSpPr>
          <p:cNvPr id="69" name="Rectangle 68"/>
          <p:cNvSpPr/>
          <p:nvPr/>
        </p:nvSpPr>
        <p:spPr>
          <a:xfrm>
            <a:off x="6265851" y="3882099"/>
            <a:ext cx="5559500" cy="2862322"/>
          </a:xfrm>
          <a:prstGeom prst="rect">
            <a:avLst/>
          </a:prstGeom>
          <a:solidFill>
            <a:schemeClr val="accent3">
              <a:lumMod val="75000"/>
            </a:schemeClr>
          </a:solidFill>
          <a:ln>
            <a:solidFill>
              <a:schemeClr val="tx1"/>
            </a:solidFill>
          </a:ln>
        </p:spPr>
        <p:txBody>
          <a:bodyPr wrap="square">
            <a:spAutoFit/>
          </a:bodyPr>
          <a:lstStyle/>
          <a:p>
            <a:r>
              <a:rPr lang="en-US" b="1" dirty="0">
                <a:solidFill>
                  <a:schemeClr val="bg1"/>
                </a:solidFill>
              </a:rPr>
              <a:t>“Having removed the earth, I obtained a lever, which I got fixed under the edge of the stone, and with a little exertion raised it up. I looked in, and there indeed did I behold the plates, the </a:t>
            </a:r>
            <a:r>
              <a:rPr lang="en-US" b="1" dirty="0" err="1">
                <a:solidFill>
                  <a:schemeClr val="bg1"/>
                </a:solidFill>
              </a:rPr>
              <a:t>Urim</a:t>
            </a:r>
            <a:r>
              <a:rPr lang="en-US" b="1" dirty="0">
                <a:solidFill>
                  <a:schemeClr val="bg1"/>
                </a:solidFill>
              </a:rPr>
              <a:t> and </a:t>
            </a:r>
            <a:r>
              <a:rPr lang="en-US" b="1" dirty="0" err="1">
                <a:solidFill>
                  <a:schemeClr val="bg1"/>
                </a:solidFill>
              </a:rPr>
              <a:t>Thummim</a:t>
            </a:r>
            <a:r>
              <a:rPr lang="en-US" b="1" dirty="0">
                <a:solidFill>
                  <a:schemeClr val="bg1"/>
                </a:solidFill>
              </a:rPr>
              <a:t>, and the breastplate, as stated by the messenger. The box in which they lay was formed by laying stones together in some kind of cement. In the bottom of the box were laid two stones crossways of the box, and on these stones lay the plates and the other things with them.”</a:t>
            </a:r>
          </a:p>
        </p:txBody>
      </p:sp>
      <p:grpSp>
        <p:nvGrpSpPr>
          <p:cNvPr id="5" name="Group 4">
            <a:extLst>
              <a:ext uri="{FF2B5EF4-FFF2-40B4-BE49-F238E27FC236}">
                <a16:creationId xmlns:a16="http://schemas.microsoft.com/office/drawing/2014/main" id="{7C3B322A-09FE-4653-A0CF-987A7F68360F}"/>
              </a:ext>
            </a:extLst>
          </p:cNvPr>
          <p:cNvGrpSpPr/>
          <p:nvPr/>
        </p:nvGrpSpPr>
        <p:grpSpPr>
          <a:xfrm>
            <a:off x="4267200" y="3850359"/>
            <a:ext cx="1295400" cy="2702841"/>
            <a:chOff x="4267200" y="3850359"/>
            <a:chExt cx="1295400" cy="2702841"/>
          </a:xfrm>
        </p:grpSpPr>
        <p:sp>
          <p:nvSpPr>
            <p:cNvPr id="75" name="Oval 74"/>
            <p:cNvSpPr/>
            <p:nvPr/>
          </p:nvSpPr>
          <p:spPr>
            <a:xfrm rot="19338880">
              <a:off x="5346203" y="5270161"/>
              <a:ext cx="216397" cy="31933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rot="1933618">
              <a:off x="4308615" y="5271134"/>
              <a:ext cx="216397" cy="31933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p:cNvSpPr/>
            <p:nvPr/>
          </p:nvSpPr>
          <p:spPr>
            <a:xfrm rot="1297750" flipH="1">
              <a:off x="4267200" y="5164406"/>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p:cNvSpPr/>
            <p:nvPr/>
          </p:nvSpPr>
          <p:spPr>
            <a:xfrm rot="20302250">
              <a:off x="5221368" y="517481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4886474">
              <a:off x="4896418" y="6202257"/>
              <a:ext cx="216733" cy="48515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rot="4886474">
              <a:off x="4574576" y="6202258"/>
              <a:ext cx="216733" cy="48515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p:cNvSpPr/>
            <p:nvPr/>
          </p:nvSpPr>
          <p:spPr>
            <a:xfrm>
              <a:off x="4831268" y="5522431"/>
              <a:ext cx="426388" cy="905903"/>
            </a:xfrm>
            <a:prstGeom prst="trapezoid">
              <a:avLst>
                <a:gd name="adj" fmla="val 7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p:cNvSpPr/>
            <p:nvPr/>
          </p:nvSpPr>
          <p:spPr>
            <a:xfrm rot="263894">
              <a:off x="4553882" y="5483414"/>
              <a:ext cx="383075" cy="961240"/>
            </a:xfrm>
            <a:prstGeom prst="trapezoid">
              <a:avLst>
                <a:gd name="adj"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rot="1375821">
              <a:off x="4412948" y="4616887"/>
              <a:ext cx="326588" cy="76938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p:cNvSpPr/>
            <p:nvPr/>
          </p:nvSpPr>
          <p:spPr>
            <a:xfrm rot="20337671">
              <a:off x="5091941" y="4632566"/>
              <a:ext cx="326588" cy="749354"/>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p:cNvSpPr/>
            <p:nvPr/>
          </p:nvSpPr>
          <p:spPr>
            <a:xfrm>
              <a:off x="4543405" y="4623150"/>
              <a:ext cx="725750" cy="973619"/>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615981" y="4078448"/>
              <a:ext cx="580601" cy="73695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Manual Input 86"/>
            <p:cNvSpPr/>
            <p:nvPr/>
          </p:nvSpPr>
          <p:spPr>
            <a:xfrm rot="7269359" flipV="1">
              <a:off x="4885797" y="46430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Manual Input 87"/>
            <p:cNvSpPr/>
            <p:nvPr/>
          </p:nvSpPr>
          <p:spPr>
            <a:xfrm rot="14330641" flipH="1" flipV="1">
              <a:off x="4595497" y="46430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4579693" y="3982324"/>
              <a:ext cx="689463" cy="73695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a:endCxn id="85" idx="2"/>
            </p:cNvCxnSpPr>
            <p:nvPr/>
          </p:nvCxnSpPr>
          <p:spPr>
            <a:xfrm flipH="1">
              <a:off x="4906280" y="4838895"/>
              <a:ext cx="21775" cy="7578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rapezoid 90"/>
            <p:cNvSpPr/>
            <p:nvPr/>
          </p:nvSpPr>
          <p:spPr>
            <a:xfrm>
              <a:off x="4520129" y="5506557"/>
              <a:ext cx="759828" cy="132449"/>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ame 91"/>
            <p:cNvSpPr/>
            <p:nvPr/>
          </p:nvSpPr>
          <p:spPr>
            <a:xfrm>
              <a:off x="4876048" y="5478799"/>
              <a:ext cx="108863" cy="160207"/>
            </a:xfrm>
            <a:prstGeom prst="frame">
              <a:avLst/>
            </a:prstGeom>
            <a:solidFill>
              <a:srgbClr val="BF7717"/>
            </a:solidFill>
            <a:ln>
              <a:solidFill>
                <a:srgbClr val="AC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eeform: Shape 64">
              <a:extLst>
                <a:ext uri="{FF2B5EF4-FFF2-40B4-BE49-F238E27FC236}">
                  <a16:creationId xmlns:a16="http://schemas.microsoft.com/office/drawing/2014/main" id="{4FD96C9F-CBBA-48DB-9AF1-BD1C53B3B0E1}"/>
                </a:ext>
              </a:extLst>
            </p:cNvPr>
            <p:cNvSpPr/>
            <p:nvPr/>
          </p:nvSpPr>
          <p:spPr>
            <a:xfrm rot="711584">
              <a:off x="4532598" y="3850359"/>
              <a:ext cx="753475" cy="619913"/>
            </a:xfrm>
            <a:custGeom>
              <a:avLst/>
              <a:gdLst>
                <a:gd name="connsiteX0" fmla="*/ 328541 w 753475"/>
                <a:gd name="connsiteY0" fmla="*/ 42339 h 619913"/>
                <a:gd name="connsiteX1" fmla="*/ 753475 w 753475"/>
                <a:gd name="connsiteY1" fmla="*/ 0 h 619913"/>
                <a:gd name="connsiteX2" fmla="*/ 678251 w 753475"/>
                <a:gd name="connsiteY2" fmla="*/ 277433 h 619913"/>
                <a:gd name="connsiteX3" fmla="*/ 285424 w 753475"/>
                <a:gd name="connsiteY3" fmla="*/ 313752 h 619913"/>
                <a:gd name="connsiteX4" fmla="*/ 254012 w 753475"/>
                <a:gd name="connsiteY4" fmla="*/ 319642 h 619913"/>
                <a:gd name="connsiteX5" fmla="*/ 254012 w 753475"/>
                <a:gd name="connsiteY5" fmla="*/ 395624 h 619913"/>
                <a:gd name="connsiteX6" fmla="*/ 127006 w 753475"/>
                <a:gd name="connsiteY6" fmla="*/ 619913 h 619913"/>
                <a:gd name="connsiteX7" fmla="*/ 0 w 753475"/>
                <a:gd name="connsiteY7" fmla="*/ 395624 h 619913"/>
                <a:gd name="connsiteX8" fmla="*/ 127006 w 753475"/>
                <a:gd name="connsiteY8" fmla="*/ 171335 h 619913"/>
                <a:gd name="connsiteX9" fmla="*/ 224750 w 753475"/>
                <a:gd name="connsiteY9" fmla="*/ 171335 h 619913"/>
                <a:gd name="connsiteX10" fmla="*/ 242088 w 753475"/>
                <a:gd name="connsiteY10" fmla="*/ 107391 h 619913"/>
                <a:gd name="connsiteX11" fmla="*/ 328541 w 753475"/>
                <a:gd name="connsiteY11" fmla="*/ 42339 h 61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475" h="619913">
                  <a:moveTo>
                    <a:pt x="328541" y="42339"/>
                  </a:moveTo>
                  <a:cubicBezTo>
                    <a:pt x="464736" y="2275"/>
                    <a:pt x="641804" y="156844"/>
                    <a:pt x="753475" y="0"/>
                  </a:cubicBezTo>
                  <a:lnTo>
                    <a:pt x="678251" y="277433"/>
                  </a:lnTo>
                  <a:cubicBezTo>
                    <a:pt x="575170" y="422213"/>
                    <a:pt x="416366" y="301646"/>
                    <a:pt x="285424" y="313752"/>
                  </a:cubicBezTo>
                  <a:lnTo>
                    <a:pt x="254012" y="319642"/>
                  </a:lnTo>
                  <a:lnTo>
                    <a:pt x="254012" y="395624"/>
                  </a:lnTo>
                  <a:cubicBezTo>
                    <a:pt x="254012" y="519495"/>
                    <a:pt x="197149" y="619913"/>
                    <a:pt x="127006" y="619913"/>
                  </a:cubicBezTo>
                  <a:cubicBezTo>
                    <a:pt x="56863" y="619913"/>
                    <a:pt x="0" y="519495"/>
                    <a:pt x="0" y="395624"/>
                  </a:cubicBezTo>
                  <a:cubicBezTo>
                    <a:pt x="0" y="271753"/>
                    <a:pt x="56863" y="171335"/>
                    <a:pt x="127006" y="171335"/>
                  </a:cubicBezTo>
                  <a:lnTo>
                    <a:pt x="224750" y="171335"/>
                  </a:lnTo>
                  <a:lnTo>
                    <a:pt x="242088" y="107391"/>
                  </a:lnTo>
                  <a:cubicBezTo>
                    <a:pt x="267858" y="71196"/>
                    <a:pt x="297111" y="51585"/>
                    <a:pt x="328541" y="42339"/>
                  </a:cubicBezTo>
                  <a:close/>
                </a:path>
              </a:pathLst>
            </a:custGeom>
            <a:solidFill>
              <a:srgbClr val="AC6E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Oval 94"/>
            <p:cNvSpPr/>
            <p:nvPr/>
          </p:nvSpPr>
          <p:spPr>
            <a:xfrm rot="15873315">
              <a:off x="4785500" y="5520664"/>
              <a:ext cx="207893" cy="522573"/>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810C35E3-D277-3F7A-9935-007631C801D8}"/>
              </a:ext>
            </a:extLst>
          </p:cNvPr>
          <p:cNvGrpSpPr/>
          <p:nvPr/>
        </p:nvGrpSpPr>
        <p:grpSpPr>
          <a:xfrm>
            <a:off x="9611896" y="1070122"/>
            <a:ext cx="1328871" cy="2585323"/>
            <a:chOff x="352913" y="661712"/>
            <a:chExt cx="2926315" cy="5693154"/>
          </a:xfrm>
        </p:grpSpPr>
        <p:sp>
          <p:nvSpPr>
            <p:cNvPr id="7" name="Oval 6">
              <a:extLst>
                <a:ext uri="{FF2B5EF4-FFF2-40B4-BE49-F238E27FC236}">
                  <a16:creationId xmlns:a16="http://schemas.microsoft.com/office/drawing/2014/main" id="{7143E4EF-DDAD-FE27-C334-1482844A9D56}"/>
                </a:ext>
              </a:extLst>
            </p:cNvPr>
            <p:cNvSpPr/>
            <p:nvPr/>
          </p:nvSpPr>
          <p:spPr>
            <a:xfrm rot="19338880">
              <a:off x="2790387" y="3680646"/>
              <a:ext cx="488841" cy="68397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8F2CC64-2472-1936-C58E-1001EBEA0938}"/>
                </a:ext>
              </a:extLst>
            </p:cNvPr>
            <p:cNvSpPr/>
            <p:nvPr/>
          </p:nvSpPr>
          <p:spPr>
            <a:xfrm rot="1933618">
              <a:off x="446469" y="3682729"/>
              <a:ext cx="488841" cy="68397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028BD8CD-1516-425D-4CDB-61F3E92A7ACE}"/>
                </a:ext>
              </a:extLst>
            </p:cNvPr>
            <p:cNvSpPr/>
            <p:nvPr/>
          </p:nvSpPr>
          <p:spPr>
            <a:xfrm rot="1297750" flipH="1">
              <a:off x="352913" y="3454135"/>
              <a:ext cx="737765" cy="680339"/>
            </a:xfrm>
            <a:prstGeom prst="trapezoid">
              <a:avLst>
                <a:gd name="adj" fmla="val 20011"/>
              </a:avLst>
            </a:prstGeom>
            <a:solidFill>
              <a:srgbClr val="DECC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F17F1561-BD71-B6CB-51E1-ABF9D515A618}"/>
                </a:ext>
              </a:extLst>
            </p:cNvPr>
            <p:cNvSpPr/>
            <p:nvPr/>
          </p:nvSpPr>
          <p:spPr>
            <a:xfrm rot="20302250">
              <a:off x="2508383" y="3476430"/>
              <a:ext cx="737765" cy="680339"/>
            </a:xfrm>
            <a:prstGeom prst="trapezoid">
              <a:avLst>
                <a:gd name="adj" fmla="val 11213"/>
              </a:avLst>
            </a:prstGeom>
            <a:solidFill>
              <a:srgbClr val="DECC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05CDD09D-14F1-B635-C84F-7F74585CA696}"/>
                </a:ext>
              </a:extLst>
            </p:cNvPr>
            <p:cNvSpPr/>
            <p:nvPr/>
          </p:nvSpPr>
          <p:spPr>
            <a:xfrm rot="3760226">
              <a:off x="1971524" y="5742603"/>
              <a:ext cx="329437" cy="89509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6380334-88A0-9645-05AA-BE9B3C9F2BEF}"/>
                </a:ext>
              </a:extLst>
            </p:cNvPr>
            <p:cNvSpPr/>
            <p:nvPr/>
          </p:nvSpPr>
          <p:spPr>
            <a:xfrm rot="3685559">
              <a:off x="1231007" y="5711628"/>
              <a:ext cx="305351" cy="905477"/>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69BA1CCB-81C0-B753-74DD-303F4C09C215}"/>
                </a:ext>
              </a:extLst>
            </p:cNvPr>
            <p:cNvSpPr/>
            <p:nvPr/>
          </p:nvSpPr>
          <p:spPr>
            <a:xfrm>
              <a:off x="995680" y="4177087"/>
              <a:ext cx="1645056" cy="1940298"/>
            </a:xfrm>
            <a:prstGeom prst="trapezoid">
              <a:avLst>
                <a:gd name="adj" fmla="val 8429"/>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2515D1ED-D914-7494-2AA4-9538F7F7E459}"/>
                </a:ext>
              </a:extLst>
            </p:cNvPr>
            <p:cNvSpPr/>
            <p:nvPr/>
          </p:nvSpPr>
          <p:spPr>
            <a:xfrm rot="1375821">
              <a:off x="682158" y="2281439"/>
              <a:ext cx="737765" cy="1647895"/>
            </a:xfrm>
            <a:prstGeom prst="trapezoid">
              <a:avLst/>
            </a:prstGeom>
            <a:solidFill>
              <a:srgbClr val="E3D7B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931A1BA2-B332-0610-6B16-42EE1046A2E8}"/>
                </a:ext>
              </a:extLst>
            </p:cNvPr>
            <p:cNvSpPr/>
            <p:nvPr/>
          </p:nvSpPr>
          <p:spPr>
            <a:xfrm rot="20074055">
              <a:off x="2142349" y="2262166"/>
              <a:ext cx="799495" cy="1674470"/>
            </a:xfrm>
            <a:prstGeom prst="trapezoid">
              <a:avLst/>
            </a:prstGeom>
            <a:solidFill>
              <a:srgbClr val="E3D7B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F92F09E7-6058-4244-1FD8-9B8A31ACB36D}"/>
                </a:ext>
              </a:extLst>
            </p:cNvPr>
            <p:cNvSpPr/>
            <p:nvPr/>
          </p:nvSpPr>
          <p:spPr>
            <a:xfrm>
              <a:off x="1055229" y="2294853"/>
              <a:ext cx="1561107" cy="2085335"/>
            </a:xfrm>
            <a:prstGeom prst="trapezoid">
              <a:avLst/>
            </a:prstGeom>
            <a:solidFill>
              <a:srgbClr val="E3D7B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BBE53AF-021B-BB11-A8C9-4951A27F4BDA}"/>
                </a:ext>
              </a:extLst>
            </p:cNvPr>
            <p:cNvSpPr/>
            <p:nvPr/>
          </p:nvSpPr>
          <p:spPr>
            <a:xfrm>
              <a:off x="1406386" y="937544"/>
              <a:ext cx="819368" cy="176896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CF15C2E-8126-8770-A943-A4B735DAE13D}"/>
                </a:ext>
              </a:extLst>
            </p:cNvPr>
            <p:cNvCxnSpPr>
              <a:endCxn id="16" idx="2"/>
            </p:cNvCxnSpPr>
            <p:nvPr/>
          </p:nvCxnSpPr>
          <p:spPr>
            <a:xfrm flipH="1">
              <a:off x="1835782" y="2756944"/>
              <a:ext cx="10009" cy="162324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A59F2C36-B1F5-7CA4-570D-1AA892AA9E9C}"/>
                </a:ext>
              </a:extLst>
            </p:cNvPr>
            <p:cNvSpPr/>
            <p:nvPr/>
          </p:nvSpPr>
          <p:spPr>
            <a:xfrm rot="711584">
              <a:off x="941412" y="661712"/>
              <a:ext cx="1895840" cy="1311083"/>
            </a:xfrm>
            <a:custGeom>
              <a:avLst/>
              <a:gdLst>
                <a:gd name="connsiteX0" fmla="*/ 590018 w 1895840"/>
                <a:gd name="connsiteY0" fmla="*/ 10637 h 1311083"/>
                <a:gd name="connsiteX1" fmla="*/ 1356106 w 1895840"/>
                <a:gd name="connsiteY1" fmla="*/ 227492 h 1311083"/>
                <a:gd name="connsiteX2" fmla="*/ 1408495 w 1895840"/>
                <a:gd name="connsiteY2" fmla="*/ 226396 h 1311083"/>
                <a:gd name="connsiteX3" fmla="*/ 1433344 w 1895840"/>
                <a:gd name="connsiteY3" fmla="*/ 220136 h 1311083"/>
                <a:gd name="connsiteX4" fmla="*/ 1445422 w 1895840"/>
                <a:gd name="connsiteY4" fmla="*/ 220927 h 1311083"/>
                <a:gd name="connsiteX5" fmla="*/ 1485980 w 1895840"/>
                <a:gd name="connsiteY5" fmla="*/ 212350 h 1311083"/>
                <a:gd name="connsiteX6" fmla="*/ 1618327 w 1895840"/>
                <a:gd name="connsiteY6" fmla="*/ 139367 h 1311083"/>
                <a:gd name="connsiteX7" fmla="*/ 1555638 w 1895840"/>
                <a:gd name="connsiteY7" fmla="*/ 244809 h 1311083"/>
                <a:gd name="connsiteX8" fmla="*/ 1556345 w 1895840"/>
                <a:gd name="connsiteY8" fmla="*/ 245046 h 1311083"/>
                <a:gd name="connsiteX9" fmla="*/ 1832394 w 1895840"/>
                <a:gd name="connsiteY9" fmla="*/ 558860 h 1311083"/>
                <a:gd name="connsiteX10" fmla="*/ 1762964 w 1895840"/>
                <a:gd name="connsiteY10" fmla="*/ 1114083 h 1311083"/>
                <a:gd name="connsiteX11" fmla="*/ 1307050 w 1895840"/>
                <a:gd name="connsiteY11" fmla="*/ 789683 h 1311083"/>
                <a:gd name="connsiteX12" fmla="*/ 1266248 w 1895840"/>
                <a:gd name="connsiteY12" fmla="*/ 696820 h 1311083"/>
                <a:gd name="connsiteX13" fmla="*/ 1224096 w 1895840"/>
                <a:gd name="connsiteY13" fmla="*/ 724413 h 1311083"/>
                <a:gd name="connsiteX14" fmla="*/ 710394 w 1895840"/>
                <a:gd name="connsiteY14" fmla="*/ 649472 h 1311083"/>
                <a:gd name="connsiteX15" fmla="*/ 573816 w 1895840"/>
                <a:gd name="connsiteY15" fmla="*/ 586537 h 1311083"/>
                <a:gd name="connsiteX16" fmla="*/ 573816 w 1895840"/>
                <a:gd name="connsiteY16" fmla="*/ 830691 h 1311083"/>
                <a:gd name="connsiteX17" fmla="*/ 286908 w 1895840"/>
                <a:gd name="connsiteY17" fmla="*/ 1311083 h 1311083"/>
                <a:gd name="connsiteX18" fmla="*/ 0 w 1895840"/>
                <a:gd name="connsiteY18" fmla="*/ 830691 h 1311083"/>
                <a:gd name="connsiteX19" fmla="*/ 229086 w 1895840"/>
                <a:gd name="connsiteY19" fmla="*/ 360059 h 1311083"/>
                <a:gd name="connsiteX20" fmla="*/ 283232 w 1895840"/>
                <a:gd name="connsiteY20" fmla="*/ 350920 h 1311083"/>
                <a:gd name="connsiteX21" fmla="*/ 438983 w 1895840"/>
                <a:gd name="connsiteY21" fmla="*/ 88946 h 1311083"/>
                <a:gd name="connsiteX22" fmla="*/ 590018 w 1895840"/>
                <a:gd name="connsiteY22" fmla="*/ 10637 h 131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5840" h="1311083">
                  <a:moveTo>
                    <a:pt x="590018" y="10637"/>
                  </a:moveTo>
                  <a:cubicBezTo>
                    <a:pt x="851316" y="-55894"/>
                    <a:pt x="1098369" y="210734"/>
                    <a:pt x="1356106" y="227492"/>
                  </a:cubicBezTo>
                  <a:lnTo>
                    <a:pt x="1408495" y="226396"/>
                  </a:lnTo>
                  <a:lnTo>
                    <a:pt x="1433344" y="220136"/>
                  </a:lnTo>
                  <a:lnTo>
                    <a:pt x="1445422" y="220927"/>
                  </a:lnTo>
                  <a:lnTo>
                    <a:pt x="1485980" y="212350"/>
                  </a:lnTo>
                  <a:cubicBezTo>
                    <a:pt x="1529645" y="198562"/>
                    <a:pt x="1573722" y="175134"/>
                    <a:pt x="1618327" y="139367"/>
                  </a:cubicBezTo>
                  <a:lnTo>
                    <a:pt x="1555638" y="244809"/>
                  </a:lnTo>
                  <a:lnTo>
                    <a:pt x="1556345" y="245046"/>
                  </a:lnTo>
                  <a:cubicBezTo>
                    <a:pt x="1660943" y="293383"/>
                    <a:pt x="1765691" y="407047"/>
                    <a:pt x="1832394" y="558860"/>
                  </a:cubicBezTo>
                  <a:cubicBezTo>
                    <a:pt x="1939118" y="801761"/>
                    <a:pt x="1908034" y="1050343"/>
                    <a:pt x="1762964" y="1114083"/>
                  </a:cubicBezTo>
                  <a:cubicBezTo>
                    <a:pt x="1617894" y="1177823"/>
                    <a:pt x="1413775" y="1032584"/>
                    <a:pt x="1307050" y="789683"/>
                  </a:cubicBezTo>
                  <a:lnTo>
                    <a:pt x="1266248" y="696820"/>
                  </a:lnTo>
                  <a:lnTo>
                    <a:pt x="1224096" y="724413"/>
                  </a:lnTo>
                  <a:cubicBezTo>
                    <a:pt x="1047938" y="814599"/>
                    <a:pt x="879166" y="732036"/>
                    <a:pt x="710394" y="649472"/>
                  </a:cubicBezTo>
                  <a:lnTo>
                    <a:pt x="573816" y="586537"/>
                  </a:lnTo>
                  <a:lnTo>
                    <a:pt x="573816" y="830691"/>
                  </a:lnTo>
                  <a:cubicBezTo>
                    <a:pt x="573816" y="1096004"/>
                    <a:pt x="445363" y="1311083"/>
                    <a:pt x="286908" y="1311083"/>
                  </a:cubicBezTo>
                  <a:cubicBezTo>
                    <a:pt x="128453" y="1311083"/>
                    <a:pt x="0" y="1096004"/>
                    <a:pt x="0" y="830691"/>
                  </a:cubicBezTo>
                  <a:cubicBezTo>
                    <a:pt x="0" y="598542"/>
                    <a:pt x="98347" y="404854"/>
                    <a:pt x="229086" y="360059"/>
                  </a:cubicBezTo>
                  <a:lnTo>
                    <a:pt x="283232" y="350920"/>
                  </a:lnTo>
                  <a:lnTo>
                    <a:pt x="438983" y="88946"/>
                  </a:lnTo>
                  <a:cubicBezTo>
                    <a:pt x="489960" y="48070"/>
                    <a:pt x="540248" y="23310"/>
                    <a:pt x="590018" y="10637"/>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57A4CEC2-08C2-D8F6-BF40-C1FD4F29EFD5}"/>
                </a:ext>
              </a:extLst>
            </p:cNvPr>
            <p:cNvSpPr/>
            <p:nvPr/>
          </p:nvSpPr>
          <p:spPr>
            <a:xfrm>
              <a:off x="1055229" y="937544"/>
              <a:ext cx="468210" cy="33168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A94B922-3295-DE6F-5C28-5B18927BECDC}"/>
                </a:ext>
              </a:extLst>
            </p:cNvPr>
            <p:cNvSpPr/>
            <p:nvPr/>
          </p:nvSpPr>
          <p:spPr>
            <a:xfrm>
              <a:off x="2225755" y="1048105"/>
              <a:ext cx="468210" cy="33168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6B06E-A8FC-3E18-54FE-6583151FE47E}"/>
                </a:ext>
              </a:extLst>
            </p:cNvPr>
            <p:cNvSpPr/>
            <p:nvPr/>
          </p:nvSpPr>
          <p:spPr>
            <a:xfrm>
              <a:off x="2136243" y="2608956"/>
              <a:ext cx="117053" cy="1658405"/>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D1EFB49-7833-26AD-8300-0B9EECC8B596}"/>
                </a:ext>
              </a:extLst>
            </p:cNvPr>
            <p:cNvSpPr/>
            <p:nvPr/>
          </p:nvSpPr>
          <p:spPr>
            <a:xfrm>
              <a:off x="1406386" y="2595950"/>
              <a:ext cx="117053" cy="1658405"/>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a:extLst>
                <a:ext uri="{FF2B5EF4-FFF2-40B4-BE49-F238E27FC236}">
                  <a16:creationId xmlns:a16="http://schemas.microsoft.com/office/drawing/2014/main" id="{56F1459B-91E9-D53F-EC8F-48FE1BA812ED}"/>
                </a:ext>
              </a:extLst>
            </p:cNvPr>
            <p:cNvSpPr/>
            <p:nvPr/>
          </p:nvSpPr>
          <p:spPr>
            <a:xfrm>
              <a:off x="1055229" y="4186967"/>
              <a:ext cx="1585507" cy="177949"/>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nual Input 24">
              <a:extLst>
                <a:ext uri="{FF2B5EF4-FFF2-40B4-BE49-F238E27FC236}">
                  <a16:creationId xmlns:a16="http://schemas.microsoft.com/office/drawing/2014/main" id="{533D4053-8F93-3577-7FC9-55EF17A70AC9}"/>
                </a:ext>
              </a:extLst>
            </p:cNvPr>
            <p:cNvSpPr/>
            <p:nvPr/>
          </p:nvSpPr>
          <p:spPr>
            <a:xfrm rot="7269359" flipV="1">
              <a:off x="1770692" y="2330510"/>
              <a:ext cx="744557" cy="271822"/>
            </a:xfrm>
            <a:prstGeom prst="flowChartManualInput">
              <a:avLst/>
            </a:prstGeom>
            <a:solidFill>
              <a:srgbClr val="DECC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anual Input 25">
              <a:extLst>
                <a:ext uri="{FF2B5EF4-FFF2-40B4-BE49-F238E27FC236}">
                  <a16:creationId xmlns:a16="http://schemas.microsoft.com/office/drawing/2014/main" id="{EC8915A4-01FD-48F9-AFB1-CC9F67291A56}"/>
                </a:ext>
              </a:extLst>
            </p:cNvPr>
            <p:cNvSpPr/>
            <p:nvPr/>
          </p:nvSpPr>
          <p:spPr>
            <a:xfrm rot="14330641" flipH="1" flipV="1">
              <a:off x="1114901" y="2330510"/>
              <a:ext cx="744557" cy="271822"/>
            </a:xfrm>
            <a:prstGeom prst="flowChartManualInput">
              <a:avLst/>
            </a:prstGeom>
            <a:solidFill>
              <a:srgbClr val="DECC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EE9B3BD-8692-4B37-75CE-A984CB895288}"/>
                </a:ext>
              </a:extLst>
            </p:cNvPr>
            <p:cNvSpPr/>
            <p:nvPr/>
          </p:nvSpPr>
          <p:spPr>
            <a:xfrm>
              <a:off x="1172281" y="937544"/>
              <a:ext cx="1170526" cy="157842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ame 27">
              <a:extLst>
                <a:ext uri="{FF2B5EF4-FFF2-40B4-BE49-F238E27FC236}">
                  <a16:creationId xmlns:a16="http://schemas.microsoft.com/office/drawing/2014/main" id="{BAA67A76-2B7E-0698-473D-838489092B92}"/>
                </a:ext>
              </a:extLst>
            </p:cNvPr>
            <p:cNvSpPr/>
            <p:nvPr/>
          </p:nvSpPr>
          <p:spPr>
            <a:xfrm>
              <a:off x="1757544" y="4143795"/>
              <a:ext cx="245921" cy="343136"/>
            </a:xfrm>
            <a:prstGeom prst="frame">
              <a:avLst/>
            </a:prstGeom>
            <a:solidFill>
              <a:srgbClr val="FFD03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rame 28">
              <a:extLst>
                <a:ext uri="{FF2B5EF4-FFF2-40B4-BE49-F238E27FC236}">
                  <a16:creationId xmlns:a16="http://schemas.microsoft.com/office/drawing/2014/main" id="{16824A96-740D-9F94-744F-6EBDFAA8E687}"/>
                </a:ext>
              </a:extLst>
            </p:cNvPr>
            <p:cNvSpPr/>
            <p:nvPr/>
          </p:nvSpPr>
          <p:spPr>
            <a:xfrm>
              <a:off x="2108702" y="3590993"/>
              <a:ext cx="234105" cy="110560"/>
            </a:xfrm>
            <a:prstGeom prst="frame">
              <a:avLst/>
            </a:prstGeom>
            <a:solidFill>
              <a:srgbClr val="FFD03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Frame 29">
              <a:extLst>
                <a:ext uri="{FF2B5EF4-FFF2-40B4-BE49-F238E27FC236}">
                  <a16:creationId xmlns:a16="http://schemas.microsoft.com/office/drawing/2014/main" id="{AD373ECA-3D38-D55E-6419-D9781A8BAB3F}"/>
                </a:ext>
              </a:extLst>
            </p:cNvPr>
            <p:cNvSpPr/>
            <p:nvPr/>
          </p:nvSpPr>
          <p:spPr>
            <a:xfrm>
              <a:off x="1330646" y="3604001"/>
              <a:ext cx="234105" cy="110560"/>
            </a:xfrm>
            <a:prstGeom prst="frame">
              <a:avLst/>
            </a:prstGeom>
            <a:solidFill>
              <a:srgbClr val="FFD03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 name="Straight Connector 30">
              <a:extLst>
                <a:ext uri="{FF2B5EF4-FFF2-40B4-BE49-F238E27FC236}">
                  <a16:creationId xmlns:a16="http://schemas.microsoft.com/office/drawing/2014/main" id="{4D0109B4-2A2B-3822-08F7-41073DDA6F22}"/>
                </a:ext>
              </a:extLst>
            </p:cNvPr>
            <p:cNvCxnSpPr>
              <a:endCxn id="13" idx="2"/>
            </p:cNvCxnSpPr>
            <p:nvPr/>
          </p:nvCxnSpPr>
          <p:spPr>
            <a:xfrm>
              <a:off x="1711794" y="4895597"/>
              <a:ext cx="106414" cy="12217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136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2" presetClass="exit" presetSubtype="2" fill="hold" nodeType="withEffect">
                                  <p:stCondLst>
                                    <p:cond delay="0"/>
                                  </p:stCondLst>
                                  <p:childTnLst>
                                    <p:anim calcmode="lin" valueType="num">
                                      <p:cBhvr additive="base">
                                        <p:cTn id="8" dur="500"/>
                                        <p:tgtEl>
                                          <p:spTgt spid="6"/>
                                        </p:tgtEl>
                                        <p:attrNameLst>
                                          <p:attrName>ppt_x</p:attrName>
                                        </p:attrNameLst>
                                      </p:cBhvr>
                                      <p:tavLst>
                                        <p:tav tm="0">
                                          <p:val>
                                            <p:strVal val="ppt_x"/>
                                          </p:val>
                                        </p:tav>
                                        <p:tav tm="100000">
                                          <p:val>
                                            <p:strVal val="1+ppt_w/2"/>
                                          </p:val>
                                        </p:tav>
                                      </p:tavLst>
                                    </p:anim>
                                    <p:anim calcmode="lin" valueType="num">
                                      <p:cBhvr additive="base">
                                        <p:cTn id="9" dur="500"/>
                                        <p:tgtEl>
                                          <p:spTgt spid="6"/>
                                        </p:tgtEl>
                                        <p:attrNameLst>
                                          <p:attrName>ppt_y</p:attrName>
                                        </p:attrNameLst>
                                      </p:cBhvr>
                                      <p:tavLst>
                                        <p:tav tm="0">
                                          <p:val>
                                            <p:strVal val="ppt_y"/>
                                          </p:val>
                                        </p:tav>
                                        <p:tav tm="100000">
                                          <p:val>
                                            <p:strVal val="ppt_y"/>
                                          </p:val>
                                        </p:tav>
                                      </p:tavLst>
                                    </p:anim>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348749-D7C8-44C3-9C37-131E11231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p:cNvGrpSpPr/>
          <p:nvPr/>
        </p:nvGrpSpPr>
        <p:grpSpPr>
          <a:xfrm>
            <a:off x="78658" y="6021289"/>
            <a:ext cx="3048000" cy="762000"/>
            <a:chOff x="228600" y="381000"/>
            <a:chExt cx="3657600" cy="3429000"/>
          </a:xfrm>
        </p:grpSpPr>
        <p:sp>
          <p:nvSpPr>
            <p:cNvPr id="9" name="Bevel 8"/>
            <p:cNvSpPr/>
            <p:nvPr/>
          </p:nvSpPr>
          <p:spPr>
            <a:xfrm>
              <a:off x="381000" y="533400"/>
              <a:ext cx="3352800" cy="3124200"/>
            </a:xfrm>
            <a:prstGeom prst="bevel">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ame 9"/>
            <p:cNvSpPr/>
            <p:nvPr/>
          </p:nvSpPr>
          <p:spPr>
            <a:xfrm>
              <a:off x="228600" y="381000"/>
              <a:ext cx="3657600" cy="3429000"/>
            </a:xfrm>
            <a:prstGeom prst="frame">
              <a:avLst>
                <a:gd name="adj1" fmla="val 13982"/>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TextBox 14"/>
          <p:cNvSpPr txBox="1"/>
          <p:nvPr/>
        </p:nvSpPr>
        <p:spPr>
          <a:xfrm>
            <a:off x="281858" y="6248400"/>
            <a:ext cx="2578100" cy="307777"/>
          </a:xfrm>
          <a:prstGeom prst="rect">
            <a:avLst/>
          </a:prstGeom>
          <a:noFill/>
        </p:spPr>
        <p:txBody>
          <a:bodyPr wrap="square" rtlCol="0">
            <a:spAutoFit/>
          </a:bodyPr>
          <a:lstStyle/>
          <a:p>
            <a:r>
              <a:rPr lang="en-US" sz="1400" dirty="0"/>
              <a:t>Joseph Smith—History 1:27-29</a:t>
            </a:r>
          </a:p>
        </p:txBody>
      </p:sp>
      <p:sp>
        <p:nvSpPr>
          <p:cNvPr id="17" name="TextBox 16"/>
          <p:cNvSpPr txBox="1"/>
          <p:nvPr/>
        </p:nvSpPr>
        <p:spPr>
          <a:xfrm>
            <a:off x="78658" y="1"/>
            <a:ext cx="12034684" cy="1138773"/>
          </a:xfrm>
          <a:prstGeom prst="rect">
            <a:avLst/>
          </a:prstGeom>
          <a:noFill/>
        </p:spPr>
        <p:txBody>
          <a:bodyPr wrap="square" rtlCol="0">
            <a:spAutoFit/>
          </a:bodyPr>
          <a:lstStyle/>
          <a:p>
            <a:pPr algn="ctr"/>
            <a:r>
              <a:rPr lang="en-US" sz="4400" b="1" dirty="0">
                <a:solidFill>
                  <a:schemeClr val="bg1"/>
                </a:solidFill>
                <a:cs typeface="Aparajita" pitchFamily="34" charset="0"/>
              </a:rPr>
              <a:t>Joseph Prays For Forgiveness- </a:t>
            </a:r>
          </a:p>
          <a:p>
            <a:pPr algn="ctr"/>
            <a:r>
              <a:rPr lang="en-US" sz="2400" b="1" dirty="0">
                <a:solidFill>
                  <a:schemeClr val="bg1"/>
                </a:solidFill>
                <a:cs typeface="Aparajita" pitchFamily="34" charset="0"/>
              </a:rPr>
              <a:t>3 Years After First Vision</a:t>
            </a:r>
          </a:p>
        </p:txBody>
      </p:sp>
      <p:sp>
        <p:nvSpPr>
          <p:cNvPr id="18" name="Rectangle 17"/>
          <p:cNvSpPr/>
          <p:nvPr/>
        </p:nvSpPr>
        <p:spPr>
          <a:xfrm>
            <a:off x="3721854" y="1526262"/>
            <a:ext cx="5791200" cy="4493538"/>
          </a:xfrm>
          <a:prstGeom prst="rect">
            <a:avLst/>
          </a:prstGeom>
        </p:spPr>
        <p:txBody>
          <a:bodyPr wrap="square">
            <a:spAutoFit/>
          </a:bodyPr>
          <a:lstStyle/>
          <a:p>
            <a:pPr fontAlgn="base"/>
            <a:r>
              <a:rPr lang="en-US" sz="2000" dirty="0">
                <a:solidFill>
                  <a:srgbClr val="FFFF00"/>
                </a:solidFill>
              </a:rPr>
              <a:t>What are some experiences Joseph Smith had as a youth that you can relate to?</a:t>
            </a:r>
          </a:p>
          <a:p>
            <a:pPr fontAlgn="base"/>
            <a:endParaRPr lang="en-US" dirty="0">
              <a:solidFill>
                <a:schemeClr val="bg1"/>
              </a:solidFill>
            </a:endParaRPr>
          </a:p>
          <a:p>
            <a:pPr fontAlgn="base"/>
            <a:endParaRPr lang="en-US" dirty="0">
              <a:solidFill>
                <a:schemeClr val="bg1"/>
              </a:solidFill>
            </a:endParaRPr>
          </a:p>
          <a:p>
            <a:pPr fontAlgn="base"/>
            <a:r>
              <a:rPr lang="en-US" sz="2000" dirty="0">
                <a:solidFill>
                  <a:srgbClr val="FFFF00"/>
                </a:solidFill>
              </a:rPr>
              <a:t>According to the end of Joseph Smith—History 1:28  what did Joseph say about the temptations and errors he fell into? </a:t>
            </a:r>
          </a:p>
          <a:p>
            <a:pPr fontAlgn="base"/>
            <a:r>
              <a:rPr lang="en-US" dirty="0">
                <a:solidFill>
                  <a:schemeClr val="bg1"/>
                </a:solidFill>
              </a:rPr>
              <a:t>He was not guilty of any great sins, but he sometimes felt that he did not act as one who had been called of God should act.</a:t>
            </a:r>
          </a:p>
          <a:p>
            <a:pPr fontAlgn="base"/>
            <a:endParaRPr lang="en-US" sz="2000" dirty="0">
              <a:solidFill>
                <a:schemeClr val="bg1"/>
              </a:solidFill>
            </a:endParaRPr>
          </a:p>
          <a:p>
            <a:pPr fontAlgn="base"/>
            <a:r>
              <a:rPr lang="en-US" sz="2000" dirty="0">
                <a:solidFill>
                  <a:srgbClr val="FFFF00"/>
                </a:solidFill>
              </a:rPr>
              <a:t>What did Joseph Smith do about the guilt he felt for his sins? </a:t>
            </a:r>
          </a:p>
          <a:p>
            <a:pPr fontAlgn="base"/>
            <a:r>
              <a:rPr lang="en-US" dirty="0">
                <a:solidFill>
                  <a:schemeClr val="bg1"/>
                </a:solidFill>
              </a:rPr>
              <a:t>He prayed for forgiveness and asked to know of his standing before God.</a:t>
            </a:r>
          </a:p>
        </p:txBody>
      </p:sp>
      <p:sp>
        <p:nvSpPr>
          <p:cNvPr id="19" name="Rectangle 18"/>
          <p:cNvSpPr/>
          <p:nvPr/>
        </p:nvSpPr>
        <p:spPr>
          <a:xfrm>
            <a:off x="1460504" y="1003041"/>
            <a:ext cx="2438400" cy="523220"/>
          </a:xfrm>
          <a:prstGeom prst="rect">
            <a:avLst/>
          </a:prstGeom>
        </p:spPr>
        <p:txBody>
          <a:bodyPr wrap="square">
            <a:spAutoFit/>
          </a:bodyPr>
          <a:lstStyle/>
          <a:p>
            <a:r>
              <a:rPr lang="en-US" sz="2800" b="1" dirty="0">
                <a:solidFill>
                  <a:schemeClr val="bg1"/>
                </a:solidFill>
              </a:rPr>
              <a:t>Sept. 21, 1823</a:t>
            </a:r>
          </a:p>
        </p:txBody>
      </p:sp>
      <p:sp>
        <p:nvSpPr>
          <p:cNvPr id="20" name="TextBox 19"/>
          <p:cNvSpPr txBox="1"/>
          <p:nvPr/>
        </p:nvSpPr>
        <p:spPr>
          <a:xfrm>
            <a:off x="660404" y="1997768"/>
            <a:ext cx="1600200" cy="646331"/>
          </a:xfrm>
          <a:prstGeom prst="rect">
            <a:avLst/>
          </a:prstGeom>
          <a:noFill/>
        </p:spPr>
        <p:txBody>
          <a:bodyPr wrap="square" rtlCol="0">
            <a:spAutoFit/>
          </a:bodyPr>
          <a:lstStyle/>
          <a:p>
            <a:r>
              <a:rPr lang="en-US" dirty="0">
                <a:solidFill>
                  <a:schemeClr val="bg1"/>
                </a:solidFill>
              </a:rPr>
              <a:t>Joseph suffers persecution</a:t>
            </a:r>
          </a:p>
        </p:txBody>
      </p:sp>
      <p:sp>
        <p:nvSpPr>
          <p:cNvPr id="11" name="Rectangle 10"/>
          <p:cNvSpPr/>
          <p:nvPr/>
        </p:nvSpPr>
        <p:spPr>
          <a:xfrm>
            <a:off x="345358" y="3534397"/>
            <a:ext cx="2514600" cy="1754326"/>
          </a:xfrm>
          <a:prstGeom prst="rect">
            <a:avLst/>
          </a:prstGeom>
        </p:spPr>
        <p:txBody>
          <a:bodyPr wrap="square">
            <a:spAutoFit/>
          </a:bodyPr>
          <a:lstStyle/>
          <a:p>
            <a:r>
              <a:rPr lang="en-US" b="1" dirty="0">
                <a:solidFill>
                  <a:schemeClr val="bg1"/>
                </a:solidFill>
              </a:rPr>
              <a:t>Guilty of Levity--humor or frivolity, especially the treatment of a serious matter with humor or in a manner lacking due respect.</a:t>
            </a:r>
          </a:p>
        </p:txBody>
      </p:sp>
      <p:pic>
        <p:nvPicPr>
          <p:cNvPr id="14" name="Picture 2" descr="http://www.uni.edu/becker/anImated%20question%20mark%20.gif">
            <a:extLst>
              <a:ext uri="{FF2B5EF4-FFF2-40B4-BE49-F238E27FC236}">
                <a16:creationId xmlns:a16="http://schemas.microsoft.com/office/drawing/2014/main" id="{EC2BBBC3-A639-47E7-9396-DB6FD4F1E5A0}"/>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3170" y="2182521"/>
            <a:ext cx="1468781" cy="2492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56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46C3ACE-94DE-7E18-B3E0-7EBEDF0CEAE1}"/>
              </a:ext>
            </a:extLst>
          </p:cNvPr>
          <p:cNvPicPr>
            <a:picLocks noChangeAspect="1"/>
          </p:cNvPicPr>
          <p:nvPr/>
        </p:nvPicPr>
        <p:blipFill>
          <a:blip r:embed="rId2"/>
          <a:stretch>
            <a:fillRect/>
          </a:stretch>
        </p:blipFill>
        <p:spPr>
          <a:xfrm>
            <a:off x="-41089" y="-6850"/>
            <a:ext cx="12233089" cy="6894078"/>
          </a:xfrm>
          <a:prstGeom prst="rect">
            <a:avLst/>
          </a:prstGeom>
        </p:spPr>
      </p:pic>
      <p:sp>
        <p:nvSpPr>
          <p:cNvPr id="2" name="Rectangle 1"/>
          <p:cNvSpPr/>
          <p:nvPr/>
        </p:nvSpPr>
        <p:spPr>
          <a:xfrm>
            <a:off x="1524000" y="838201"/>
            <a:ext cx="6324600" cy="830997"/>
          </a:xfrm>
          <a:prstGeom prst="rect">
            <a:avLst/>
          </a:prstGeom>
        </p:spPr>
        <p:txBody>
          <a:bodyPr wrap="square">
            <a:spAutoFit/>
          </a:bodyPr>
          <a:lstStyle/>
          <a:p>
            <a:pPr fontAlgn="base"/>
            <a:endParaRPr lang="en-US" sz="1600" dirty="0">
              <a:solidFill>
                <a:schemeClr val="bg1"/>
              </a:solidFill>
            </a:endParaRPr>
          </a:p>
          <a:p>
            <a:pPr fontAlgn="base"/>
            <a:endParaRPr lang="en-US" sz="1600" dirty="0">
              <a:solidFill>
                <a:schemeClr val="bg1"/>
              </a:solidFill>
            </a:endParaRPr>
          </a:p>
          <a:p>
            <a:pPr fontAlgn="base"/>
            <a:endParaRPr lang="en-US" sz="1600" dirty="0">
              <a:solidFill>
                <a:schemeClr val="bg1"/>
              </a:solidFill>
            </a:endParaRPr>
          </a:p>
        </p:txBody>
      </p:sp>
      <p:sp>
        <p:nvSpPr>
          <p:cNvPr id="39" name="Rectangle 38"/>
          <p:cNvSpPr/>
          <p:nvPr/>
        </p:nvSpPr>
        <p:spPr>
          <a:xfrm>
            <a:off x="1752600" y="76200"/>
            <a:ext cx="8686800" cy="769441"/>
          </a:xfrm>
          <a:prstGeom prst="rect">
            <a:avLst/>
          </a:prstGeom>
        </p:spPr>
        <p:txBody>
          <a:bodyPr wrap="square">
            <a:spAutoFit/>
          </a:bodyPr>
          <a:lstStyle/>
          <a:p>
            <a:pPr algn="ctr" fontAlgn="base"/>
            <a:r>
              <a:rPr lang="en-US" sz="4400" b="1" dirty="0">
                <a:solidFill>
                  <a:schemeClr val="bg1"/>
                </a:solidFill>
                <a:cs typeface="Aparajita" pitchFamily="34" charset="0"/>
              </a:rPr>
              <a:t>Joseph and His Father</a:t>
            </a:r>
          </a:p>
        </p:txBody>
      </p:sp>
      <p:grpSp>
        <p:nvGrpSpPr>
          <p:cNvPr id="3" name="Group 42"/>
          <p:cNvGrpSpPr/>
          <p:nvPr/>
        </p:nvGrpSpPr>
        <p:grpSpPr>
          <a:xfrm>
            <a:off x="24382" y="6096000"/>
            <a:ext cx="3200400" cy="762000"/>
            <a:chOff x="0" y="6096000"/>
            <a:chExt cx="3200400" cy="762000"/>
          </a:xfrm>
        </p:grpSpPr>
        <p:grpSp>
          <p:nvGrpSpPr>
            <p:cNvPr id="4" name="Group 7"/>
            <p:cNvGrpSpPr/>
            <p:nvPr/>
          </p:nvGrpSpPr>
          <p:grpSpPr>
            <a:xfrm>
              <a:off x="0" y="6096000"/>
              <a:ext cx="3048000" cy="762000"/>
              <a:chOff x="228600" y="381000"/>
              <a:chExt cx="3657600" cy="3429000"/>
            </a:xfrm>
          </p:grpSpPr>
          <p:sp>
            <p:nvSpPr>
              <p:cNvPr id="49" name="Bevel 48"/>
              <p:cNvSpPr/>
              <p:nvPr/>
            </p:nvSpPr>
            <p:spPr>
              <a:xfrm>
                <a:off x="381000" y="533400"/>
                <a:ext cx="3352800" cy="3124200"/>
              </a:xfrm>
              <a:prstGeom prst="bevel">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ame 49"/>
              <p:cNvSpPr/>
              <p:nvPr/>
            </p:nvSpPr>
            <p:spPr>
              <a:xfrm>
                <a:off x="228600" y="381000"/>
                <a:ext cx="3657600" cy="3429000"/>
              </a:xfrm>
              <a:prstGeom prst="frame">
                <a:avLst>
                  <a:gd name="adj1" fmla="val 13982"/>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8" name="TextBox 47"/>
            <p:cNvSpPr txBox="1"/>
            <p:nvPr/>
          </p:nvSpPr>
          <p:spPr>
            <a:xfrm>
              <a:off x="228600" y="6248400"/>
              <a:ext cx="2971800" cy="307777"/>
            </a:xfrm>
            <a:prstGeom prst="rect">
              <a:avLst/>
            </a:prstGeom>
            <a:noFill/>
          </p:spPr>
          <p:txBody>
            <a:bodyPr wrap="square" rtlCol="0">
              <a:spAutoFit/>
            </a:bodyPr>
            <a:lstStyle/>
            <a:p>
              <a:r>
                <a:rPr lang="en-US" sz="1400" dirty="0"/>
                <a:t>Joseph Smith—History 1:50-52</a:t>
              </a:r>
            </a:p>
          </p:txBody>
        </p:sp>
      </p:grpSp>
      <p:sp>
        <p:nvSpPr>
          <p:cNvPr id="68" name="Rectangle 67"/>
          <p:cNvSpPr/>
          <p:nvPr/>
        </p:nvSpPr>
        <p:spPr>
          <a:xfrm>
            <a:off x="996696" y="914400"/>
            <a:ext cx="5404104" cy="2585323"/>
          </a:xfrm>
          <a:prstGeom prst="rect">
            <a:avLst/>
          </a:prstGeom>
          <a:solidFill>
            <a:schemeClr val="accent3">
              <a:lumMod val="75000"/>
            </a:schemeClr>
          </a:solidFill>
        </p:spPr>
        <p:txBody>
          <a:bodyPr wrap="square">
            <a:spAutoFit/>
          </a:bodyPr>
          <a:lstStyle/>
          <a:p>
            <a:r>
              <a:rPr lang="en-US" b="1" dirty="0">
                <a:solidFill>
                  <a:schemeClr val="bg1"/>
                </a:solidFill>
              </a:rPr>
              <a:t>“I made an attempt to take them out, but was forbidden by the messenger, and was again informed that the time for bringing them forth had not yet arrived, neither would it, until four years from that time; but he told me that I should come to that place precisely in one year from that time, and that he would there meet with me, and that I should continue to do so until that time should come for obtaining the plates.”</a:t>
            </a:r>
          </a:p>
        </p:txBody>
      </p:sp>
      <p:sp>
        <p:nvSpPr>
          <p:cNvPr id="69" name="Rectangle 68"/>
          <p:cNvSpPr/>
          <p:nvPr/>
        </p:nvSpPr>
        <p:spPr>
          <a:xfrm>
            <a:off x="6345609" y="4202169"/>
            <a:ext cx="5559500" cy="2031325"/>
          </a:xfrm>
          <a:prstGeom prst="rect">
            <a:avLst/>
          </a:prstGeom>
          <a:solidFill>
            <a:schemeClr val="accent3">
              <a:lumMod val="75000"/>
            </a:schemeClr>
          </a:solidFill>
          <a:ln>
            <a:solidFill>
              <a:schemeClr val="tx1"/>
            </a:solidFill>
          </a:ln>
        </p:spPr>
        <p:txBody>
          <a:bodyPr wrap="square">
            <a:spAutoFit/>
          </a:bodyPr>
          <a:lstStyle/>
          <a:p>
            <a:r>
              <a:rPr lang="en-US" b="1" dirty="0">
                <a:solidFill>
                  <a:schemeClr val="bg1"/>
                </a:solidFill>
              </a:rPr>
              <a:t>“Accordingly, as I had been commanded, I went at the end of each year, and at each time I found the same messenger there and received instruction and intelligence from him at each of our interviews, respecting what the Lord was going to do, and how and in what manner his kingdom was to be conducted in the last days.”</a:t>
            </a:r>
          </a:p>
        </p:txBody>
      </p:sp>
      <p:grpSp>
        <p:nvGrpSpPr>
          <p:cNvPr id="5" name="Group 4">
            <a:extLst>
              <a:ext uri="{FF2B5EF4-FFF2-40B4-BE49-F238E27FC236}">
                <a16:creationId xmlns:a16="http://schemas.microsoft.com/office/drawing/2014/main" id="{7C3B322A-09FE-4653-A0CF-987A7F68360F}"/>
              </a:ext>
            </a:extLst>
          </p:cNvPr>
          <p:cNvGrpSpPr/>
          <p:nvPr/>
        </p:nvGrpSpPr>
        <p:grpSpPr>
          <a:xfrm>
            <a:off x="4267200" y="3850359"/>
            <a:ext cx="1295400" cy="2702841"/>
            <a:chOff x="4267200" y="3850359"/>
            <a:chExt cx="1295400" cy="2702841"/>
          </a:xfrm>
        </p:grpSpPr>
        <p:sp>
          <p:nvSpPr>
            <p:cNvPr id="75" name="Oval 74"/>
            <p:cNvSpPr/>
            <p:nvPr/>
          </p:nvSpPr>
          <p:spPr>
            <a:xfrm rot="19338880">
              <a:off x="5346203" y="5270161"/>
              <a:ext cx="216397" cy="31933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rot="1933618">
              <a:off x="4308615" y="5271134"/>
              <a:ext cx="216397" cy="31933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p:cNvSpPr/>
            <p:nvPr/>
          </p:nvSpPr>
          <p:spPr>
            <a:xfrm rot="1297750" flipH="1">
              <a:off x="4267200" y="5164406"/>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p:cNvSpPr/>
            <p:nvPr/>
          </p:nvSpPr>
          <p:spPr>
            <a:xfrm rot="20302250">
              <a:off x="5221368" y="517481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4886474">
              <a:off x="4896418" y="6202257"/>
              <a:ext cx="216733" cy="48515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rot="4886474">
              <a:off x="4574576" y="6202258"/>
              <a:ext cx="216733" cy="48515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p:cNvSpPr/>
            <p:nvPr/>
          </p:nvSpPr>
          <p:spPr>
            <a:xfrm>
              <a:off x="4831268" y="5522431"/>
              <a:ext cx="426388" cy="905903"/>
            </a:xfrm>
            <a:prstGeom prst="trapezoid">
              <a:avLst>
                <a:gd name="adj" fmla="val 7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p:cNvSpPr/>
            <p:nvPr/>
          </p:nvSpPr>
          <p:spPr>
            <a:xfrm rot="263894">
              <a:off x="4553882" y="5483414"/>
              <a:ext cx="383075" cy="961240"/>
            </a:xfrm>
            <a:prstGeom prst="trapezoid">
              <a:avLst>
                <a:gd name="adj"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rot="1375821">
              <a:off x="4412948" y="4616887"/>
              <a:ext cx="326588" cy="76938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p:cNvSpPr/>
            <p:nvPr/>
          </p:nvSpPr>
          <p:spPr>
            <a:xfrm rot="20337671">
              <a:off x="5091941" y="4632566"/>
              <a:ext cx="326588" cy="749354"/>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p:cNvSpPr/>
            <p:nvPr/>
          </p:nvSpPr>
          <p:spPr>
            <a:xfrm>
              <a:off x="4543405" y="4623150"/>
              <a:ext cx="725750" cy="973619"/>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4615981" y="4078448"/>
              <a:ext cx="580601" cy="73695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Manual Input 86"/>
            <p:cNvSpPr/>
            <p:nvPr/>
          </p:nvSpPr>
          <p:spPr>
            <a:xfrm rot="7269359" flipV="1">
              <a:off x="4885797" y="46430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Manual Input 87"/>
            <p:cNvSpPr/>
            <p:nvPr/>
          </p:nvSpPr>
          <p:spPr>
            <a:xfrm rot="14330641" flipH="1" flipV="1">
              <a:off x="4595497" y="46430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4579693" y="3982324"/>
              <a:ext cx="689463" cy="73695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a:endCxn id="85" idx="2"/>
            </p:cNvCxnSpPr>
            <p:nvPr/>
          </p:nvCxnSpPr>
          <p:spPr>
            <a:xfrm flipH="1">
              <a:off x="4906280" y="4838895"/>
              <a:ext cx="21775" cy="7578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rapezoid 90"/>
            <p:cNvSpPr/>
            <p:nvPr/>
          </p:nvSpPr>
          <p:spPr>
            <a:xfrm>
              <a:off x="4520129" y="5506557"/>
              <a:ext cx="759828" cy="132449"/>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ame 91"/>
            <p:cNvSpPr/>
            <p:nvPr/>
          </p:nvSpPr>
          <p:spPr>
            <a:xfrm>
              <a:off x="4876048" y="5478799"/>
              <a:ext cx="108863" cy="160207"/>
            </a:xfrm>
            <a:prstGeom prst="frame">
              <a:avLst/>
            </a:prstGeom>
            <a:solidFill>
              <a:srgbClr val="BF7717"/>
            </a:solidFill>
            <a:ln>
              <a:solidFill>
                <a:srgbClr val="AC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eeform: Shape 64">
              <a:extLst>
                <a:ext uri="{FF2B5EF4-FFF2-40B4-BE49-F238E27FC236}">
                  <a16:creationId xmlns:a16="http://schemas.microsoft.com/office/drawing/2014/main" id="{4FD96C9F-CBBA-48DB-9AF1-BD1C53B3B0E1}"/>
                </a:ext>
              </a:extLst>
            </p:cNvPr>
            <p:cNvSpPr/>
            <p:nvPr/>
          </p:nvSpPr>
          <p:spPr>
            <a:xfrm rot="711584">
              <a:off x="4532598" y="3850359"/>
              <a:ext cx="753475" cy="619913"/>
            </a:xfrm>
            <a:custGeom>
              <a:avLst/>
              <a:gdLst>
                <a:gd name="connsiteX0" fmla="*/ 328541 w 753475"/>
                <a:gd name="connsiteY0" fmla="*/ 42339 h 619913"/>
                <a:gd name="connsiteX1" fmla="*/ 753475 w 753475"/>
                <a:gd name="connsiteY1" fmla="*/ 0 h 619913"/>
                <a:gd name="connsiteX2" fmla="*/ 678251 w 753475"/>
                <a:gd name="connsiteY2" fmla="*/ 277433 h 619913"/>
                <a:gd name="connsiteX3" fmla="*/ 285424 w 753475"/>
                <a:gd name="connsiteY3" fmla="*/ 313752 h 619913"/>
                <a:gd name="connsiteX4" fmla="*/ 254012 w 753475"/>
                <a:gd name="connsiteY4" fmla="*/ 319642 h 619913"/>
                <a:gd name="connsiteX5" fmla="*/ 254012 w 753475"/>
                <a:gd name="connsiteY5" fmla="*/ 395624 h 619913"/>
                <a:gd name="connsiteX6" fmla="*/ 127006 w 753475"/>
                <a:gd name="connsiteY6" fmla="*/ 619913 h 619913"/>
                <a:gd name="connsiteX7" fmla="*/ 0 w 753475"/>
                <a:gd name="connsiteY7" fmla="*/ 395624 h 619913"/>
                <a:gd name="connsiteX8" fmla="*/ 127006 w 753475"/>
                <a:gd name="connsiteY8" fmla="*/ 171335 h 619913"/>
                <a:gd name="connsiteX9" fmla="*/ 224750 w 753475"/>
                <a:gd name="connsiteY9" fmla="*/ 171335 h 619913"/>
                <a:gd name="connsiteX10" fmla="*/ 242088 w 753475"/>
                <a:gd name="connsiteY10" fmla="*/ 107391 h 619913"/>
                <a:gd name="connsiteX11" fmla="*/ 328541 w 753475"/>
                <a:gd name="connsiteY11" fmla="*/ 42339 h 61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475" h="619913">
                  <a:moveTo>
                    <a:pt x="328541" y="42339"/>
                  </a:moveTo>
                  <a:cubicBezTo>
                    <a:pt x="464736" y="2275"/>
                    <a:pt x="641804" y="156844"/>
                    <a:pt x="753475" y="0"/>
                  </a:cubicBezTo>
                  <a:lnTo>
                    <a:pt x="678251" y="277433"/>
                  </a:lnTo>
                  <a:cubicBezTo>
                    <a:pt x="575170" y="422213"/>
                    <a:pt x="416366" y="301646"/>
                    <a:pt x="285424" y="313752"/>
                  </a:cubicBezTo>
                  <a:lnTo>
                    <a:pt x="254012" y="319642"/>
                  </a:lnTo>
                  <a:lnTo>
                    <a:pt x="254012" y="395624"/>
                  </a:lnTo>
                  <a:cubicBezTo>
                    <a:pt x="254012" y="519495"/>
                    <a:pt x="197149" y="619913"/>
                    <a:pt x="127006" y="619913"/>
                  </a:cubicBezTo>
                  <a:cubicBezTo>
                    <a:pt x="56863" y="619913"/>
                    <a:pt x="0" y="519495"/>
                    <a:pt x="0" y="395624"/>
                  </a:cubicBezTo>
                  <a:cubicBezTo>
                    <a:pt x="0" y="271753"/>
                    <a:pt x="56863" y="171335"/>
                    <a:pt x="127006" y="171335"/>
                  </a:cubicBezTo>
                  <a:lnTo>
                    <a:pt x="224750" y="171335"/>
                  </a:lnTo>
                  <a:lnTo>
                    <a:pt x="242088" y="107391"/>
                  </a:lnTo>
                  <a:cubicBezTo>
                    <a:pt x="267858" y="71196"/>
                    <a:pt x="297111" y="51585"/>
                    <a:pt x="328541" y="42339"/>
                  </a:cubicBezTo>
                  <a:close/>
                </a:path>
              </a:pathLst>
            </a:custGeom>
            <a:solidFill>
              <a:srgbClr val="AC6E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Oval 94"/>
            <p:cNvSpPr/>
            <p:nvPr/>
          </p:nvSpPr>
          <p:spPr>
            <a:xfrm rot="15873315">
              <a:off x="4785500" y="5520664"/>
              <a:ext cx="207893" cy="522573"/>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5">
            <a:extLst>
              <a:ext uri="{FF2B5EF4-FFF2-40B4-BE49-F238E27FC236}">
                <a16:creationId xmlns:a16="http://schemas.microsoft.com/office/drawing/2014/main" id="{5D0B6149-84D0-BA40-0F0D-E35778E73453}"/>
              </a:ext>
            </a:extLst>
          </p:cNvPr>
          <p:cNvGrpSpPr/>
          <p:nvPr/>
        </p:nvGrpSpPr>
        <p:grpSpPr>
          <a:xfrm>
            <a:off x="8221768" y="1389304"/>
            <a:ext cx="1074632" cy="2262229"/>
            <a:chOff x="2286000" y="838200"/>
            <a:chExt cx="1752600" cy="3689434"/>
          </a:xfrm>
        </p:grpSpPr>
        <p:sp>
          <p:nvSpPr>
            <p:cNvPr id="35" name="Oval 34">
              <a:extLst>
                <a:ext uri="{FF2B5EF4-FFF2-40B4-BE49-F238E27FC236}">
                  <a16:creationId xmlns:a16="http://schemas.microsoft.com/office/drawing/2014/main" id="{E5FCAA8D-BB0F-891A-73C3-9176F7D9D55E}"/>
                </a:ext>
              </a:extLst>
            </p:cNvPr>
            <p:cNvSpPr/>
            <p:nvPr/>
          </p:nvSpPr>
          <p:spPr>
            <a:xfrm rot="19580065">
              <a:off x="3214135" y="4085082"/>
              <a:ext cx="381377" cy="4425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2E63805-A7F3-7418-8A90-EA59A11CFF95}"/>
                </a:ext>
              </a:extLst>
            </p:cNvPr>
            <p:cNvSpPr/>
            <p:nvPr/>
          </p:nvSpPr>
          <p:spPr>
            <a:xfrm rot="2385655">
              <a:off x="2721580" y="4108517"/>
              <a:ext cx="439734" cy="38123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9AE10CD-7195-ECAC-CD0D-7376CBD03BB3}"/>
                </a:ext>
              </a:extLst>
            </p:cNvPr>
            <p:cNvSpPr/>
            <p:nvPr/>
          </p:nvSpPr>
          <p:spPr>
            <a:xfrm>
              <a:off x="3707921" y="2969803"/>
              <a:ext cx="330679" cy="44431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42AFB1A-1384-4F66-AAA3-B0B98391E0D1}"/>
                </a:ext>
              </a:extLst>
            </p:cNvPr>
            <p:cNvSpPr/>
            <p:nvPr/>
          </p:nvSpPr>
          <p:spPr>
            <a:xfrm>
              <a:off x="2286000" y="2982948"/>
              <a:ext cx="330679" cy="44431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AC235EAA-5ADE-BCC1-F472-0DE2FEF88108}"/>
                </a:ext>
              </a:extLst>
            </p:cNvPr>
            <p:cNvSpPr/>
            <p:nvPr/>
          </p:nvSpPr>
          <p:spPr>
            <a:xfrm rot="20102191">
              <a:off x="3349429" y="2078691"/>
              <a:ext cx="570062" cy="1113067"/>
            </a:xfrm>
            <a:prstGeom prst="trapezoid">
              <a:avLst>
                <a:gd name="adj" fmla="val 341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1F5DBF1A-6681-A5CC-4DB3-1004ED92A032}"/>
                </a:ext>
              </a:extLst>
            </p:cNvPr>
            <p:cNvSpPr/>
            <p:nvPr/>
          </p:nvSpPr>
          <p:spPr>
            <a:xfrm rot="1327004">
              <a:off x="2417504" y="2062397"/>
              <a:ext cx="570062" cy="1113067"/>
            </a:xfrm>
            <a:prstGeom prst="trapezoid">
              <a:avLst>
                <a:gd name="adj" fmla="val 341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DD2F4DE7-D257-C244-3B36-1C30C6B38A46}"/>
                </a:ext>
              </a:extLst>
            </p:cNvPr>
            <p:cNvSpPr/>
            <p:nvPr/>
          </p:nvSpPr>
          <p:spPr>
            <a:xfrm>
              <a:off x="2549106" y="2100884"/>
              <a:ext cx="1227826" cy="2165067"/>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0D4C0A3-FC90-0C01-A327-A621CC9AB61D}"/>
                </a:ext>
              </a:extLst>
            </p:cNvPr>
            <p:cNvSpPr/>
            <p:nvPr/>
          </p:nvSpPr>
          <p:spPr>
            <a:xfrm>
              <a:off x="2743200" y="3200400"/>
              <a:ext cx="877019" cy="1202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151">
              <a:extLst>
                <a:ext uri="{FF2B5EF4-FFF2-40B4-BE49-F238E27FC236}">
                  <a16:creationId xmlns:a16="http://schemas.microsoft.com/office/drawing/2014/main" id="{83DD38A9-136F-09D6-6AB6-6FA0EBD292A2}"/>
                </a:ext>
              </a:extLst>
            </p:cNvPr>
            <p:cNvGrpSpPr/>
            <p:nvPr/>
          </p:nvGrpSpPr>
          <p:grpSpPr>
            <a:xfrm rot="1292169">
              <a:off x="2383836" y="1993164"/>
              <a:ext cx="1283504" cy="2338272"/>
              <a:chOff x="4118768" y="1960651"/>
              <a:chExt cx="428540" cy="2028016"/>
            </a:xfrm>
          </p:grpSpPr>
          <p:sp>
            <p:nvSpPr>
              <p:cNvPr id="59" name="Moon 58">
                <a:extLst>
                  <a:ext uri="{FF2B5EF4-FFF2-40B4-BE49-F238E27FC236}">
                    <a16:creationId xmlns:a16="http://schemas.microsoft.com/office/drawing/2014/main" id="{04D2D597-1678-B974-362E-5A22443C3E1F}"/>
                  </a:ext>
                </a:extLst>
              </p:cNvPr>
              <p:cNvSpPr/>
              <p:nvPr/>
            </p:nvSpPr>
            <p:spPr>
              <a:xfrm rot="19415642">
                <a:off x="4293636" y="1960651"/>
                <a:ext cx="253672" cy="1938496"/>
              </a:xfrm>
              <a:prstGeom prst="moon">
                <a:avLst>
                  <a:gd name="adj" fmla="val 70265"/>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a:extLst>
                  <a:ext uri="{FF2B5EF4-FFF2-40B4-BE49-F238E27FC236}">
                    <a16:creationId xmlns:a16="http://schemas.microsoft.com/office/drawing/2014/main" id="{8441CD72-5A12-1B01-2C8B-C6AF227A159F}"/>
                  </a:ext>
                </a:extLst>
              </p:cNvPr>
              <p:cNvSpPr/>
              <p:nvPr/>
            </p:nvSpPr>
            <p:spPr>
              <a:xfrm rot="19771598">
                <a:off x="4118768" y="2040229"/>
                <a:ext cx="417620" cy="1932460"/>
              </a:xfrm>
              <a:prstGeom prst="moon">
                <a:avLst>
                  <a:gd name="adj" fmla="val 70265"/>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a:extLst>
                  <a:ext uri="{FF2B5EF4-FFF2-40B4-BE49-F238E27FC236}">
                    <a16:creationId xmlns:a16="http://schemas.microsoft.com/office/drawing/2014/main" id="{2875724C-ADAC-CA82-E6EA-CFDB113E1EB4}"/>
                  </a:ext>
                </a:extLst>
              </p:cNvPr>
              <p:cNvSpPr/>
              <p:nvPr/>
            </p:nvSpPr>
            <p:spPr>
              <a:xfrm rot="19933333">
                <a:off x="4166079" y="2001413"/>
                <a:ext cx="245707" cy="1987254"/>
              </a:xfrm>
              <a:prstGeom prst="moon">
                <a:avLst>
                  <a:gd name="adj" fmla="val 70265"/>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52">
              <a:extLst>
                <a:ext uri="{FF2B5EF4-FFF2-40B4-BE49-F238E27FC236}">
                  <a16:creationId xmlns:a16="http://schemas.microsoft.com/office/drawing/2014/main" id="{E010B97A-7A73-C67A-EB64-E11D9DB3BBF8}"/>
                </a:ext>
              </a:extLst>
            </p:cNvPr>
            <p:cNvGrpSpPr/>
            <p:nvPr/>
          </p:nvGrpSpPr>
          <p:grpSpPr>
            <a:xfrm>
              <a:off x="2623038" y="838200"/>
              <a:ext cx="1079791" cy="1663622"/>
              <a:chOff x="2623038" y="838200"/>
              <a:chExt cx="1079791" cy="1663622"/>
            </a:xfrm>
          </p:grpSpPr>
          <p:sp>
            <p:nvSpPr>
              <p:cNvPr id="46" name="Isosceles Triangle 45">
                <a:extLst>
                  <a:ext uri="{FF2B5EF4-FFF2-40B4-BE49-F238E27FC236}">
                    <a16:creationId xmlns:a16="http://schemas.microsoft.com/office/drawing/2014/main" id="{613D29CF-E68E-6FEF-7E6B-AB81B687BC57}"/>
                  </a:ext>
                </a:extLst>
              </p:cNvPr>
              <p:cNvSpPr/>
              <p:nvPr/>
            </p:nvSpPr>
            <p:spPr>
              <a:xfrm rot="10800000">
                <a:off x="2987615" y="2100884"/>
                <a:ext cx="350808" cy="400938"/>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54">
                <a:extLst>
                  <a:ext uri="{FF2B5EF4-FFF2-40B4-BE49-F238E27FC236}">
                    <a16:creationId xmlns:a16="http://schemas.microsoft.com/office/drawing/2014/main" id="{3350E5EB-D13F-7D78-A948-BD874669F6BA}"/>
                  </a:ext>
                </a:extLst>
              </p:cNvPr>
              <p:cNvSpPr/>
              <p:nvPr/>
            </p:nvSpPr>
            <p:spPr>
              <a:xfrm>
                <a:off x="2623038" y="1205459"/>
                <a:ext cx="269631" cy="6733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5">
                <a:extLst>
                  <a:ext uri="{FF2B5EF4-FFF2-40B4-BE49-F238E27FC236}">
                    <a16:creationId xmlns:a16="http://schemas.microsoft.com/office/drawing/2014/main" id="{D4D23AAB-7D5D-87AA-F81A-37608532A680}"/>
                  </a:ext>
                </a:extLst>
              </p:cNvPr>
              <p:cNvSpPr/>
              <p:nvPr/>
            </p:nvSpPr>
            <p:spPr>
              <a:xfrm>
                <a:off x="3431931" y="1205459"/>
                <a:ext cx="269631" cy="6733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 Diagonal Corner Rectangle 56">
                <a:extLst>
                  <a:ext uri="{FF2B5EF4-FFF2-40B4-BE49-F238E27FC236}">
                    <a16:creationId xmlns:a16="http://schemas.microsoft.com/office/drawing/2014/main" id="{4FD9F466-F6B1-1537-86B9-23343598035B}"/>
                  </a:ext>
                </a:extLst>
              </p:cNvPr>
              <p:cNvSpPr/>
              <p:nvPr/>
            </p:nvSpPr>
            <p:spPr>
              <a:xfrm>
                <a:off x="2623038" y="838200"/>
                <a:ext cx="741485" cy="428469"/>
              </a:xfrm>
              <a:prstGeom prst="round2DiagRect">
                <a:avLst>
                  <a:gd name="adj1" fmla="val 500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 Diagonal Corner Rectangle 57">
                <a:extLst>
                  <a:ext uri="{FF2B5EF4-FFF2-40B4-BE49-F238E27FC236}">
                    <a16:creationId xmlns:a16="http://schemas.microsoft.com/office/drawing/2014/main" id="{EBD51506-5050-4041-4097-97526DC9CD0D}"/>
                  </a:ext>
                </a:extLst>
              </p:cNvPr>
              <p:cNvSpPr/>
              <p:nvPr/>
            </p:nvSpPr>
            <p:spPr>
              <a:xfrm rot="1987108">
                <a:off x="2961344" y="864915"/>
                <a:ext cx="741485" cy="428469"/>
              </a:xfrm>
              <a:prstGeom prst="round2DiagRect">
                <a:avLst>
                  <a:gd name="adj1" fmla="val 50000"/>
                  <a:gd name="adj2" fmla="val 3145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1CD1C2A-E496-B667-594E-5B3605CDB99F}"/>
                  </a:ext>
                </a:extLst>
              </p:cNvPr>
              <p:cNvSpPr/>
              <p:nvPr/>
            </p:nvSpPr>
            <p:spPr>
              <a:xfrm>
                <a:off x="2690446" y="960620"/>
                <a:ext cx="931480" cy="12449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10">
                <a:extLst>
                  <a:ext uri="{FF2B5EF4-FFF2-40B4-BE49-F238E27FC236}">
                    <a16:creationId xmlns:a16="http://schemas.microsoft.com/office/drawing/2014/main" id="{33F36118-06E7-A3F9-370A-88FC6962F487}"/>
                  </a:ext>
                </a:extLst>
              </p:cNvPr>
              <p:cNvSpPr/>
              <p:nvPr/>
            </p:nvSpPr>
            <p:spPr>
              <a:xfrm>
                <a:off x="2623038" y="1144249"/>
                <a:ext cx="1078523" cy="1836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 Diagonal Corner Rectangle 11">
                <a:extLst>
                  <a:ext uri="{FF2B5EF4-FFF2-40B4-BE49-F238E27FC236}">
                    <a16:creationId xmlns:a16="http://schemas.microsoft.com/office/drawing/2014/main" id="{44CCDC11-21FF-37F8-C99B-6D053BCCCAA8}"/>
                  </a:ext>
                </a:extLst>
              </p:cNvPr>
              <p:cNvSpPr/>
              <p:nvPr/>
            </p:nvSpPr>
            <p:spPr>
              <a:xfrm rot="230463">
                <a:off x="2766689" y="1032491"/>
                <a:ext cx="359840" cy="250464"/>
              </a:xfrm>
              <a:prstGeom prst="round2DiagRect">
                <a:avLst>
                  <a:gd name="adj1" fmla="val 500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 Diagonal Corner Rectangle 61">
                <a:extLst>
                  <a:ext uri="{FF2B5EF4-FFF2-40B4-BE49-F238E27FC236}">
                    <a16:creationId xmlns:a16="http://schemas.microsoft.com/office/drawing/2014/main" id="{3DFFF91E-3994-E4D5-58D9-C209CCD997DC}"/>
                  </a:ext>
                </a:extLst>
              </p:cNvPr>
              <p:cNvSpPr/>
              <p:nvPr/>
            </p:nvSpPr>
            <p:spPr>
              <a:xfrm rot="4458807">
                <a:off x="3156592" y="900516"/>
                <a:ext cx="286673" cy="362875"/>
              </a:xfrm>
              <a:prstGeom prst="round2DiagRect">
                <a:avLst>
                  <a:gd name="adj1" fmla="val 500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62">
                <a:extLst>
                  <a:ext uri="{FF2B5EF4-FFF2-40B4-BE49-F238E27FC236}">
                    <a16:creationId xmlns:a16="http://schemas.microsoft.com/office/drawing/2014/main" id="{D4E35FDF-BD37-4F3D-F89A-680F9A765CA6}"/>
                  </a:ext>
                </a:extLst>
              </p:cNvPr>
              <p:cNvSpPr/>
              <p:nvPr/>
            </p:nvSpPr>
            <p:spPr>
              <a:xfrm rot="16200000">
                <a:off x="2938769" y="718495"/>
                <a:ext cx="244839" cy="6066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6920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125ECE-AA46-4A5B-A763-B2CF82A5D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p:cNvSpPr/>
          <p:nvPr/>
        </p:nvSpPr>
        <p:spPr>
          <a:xfrm>
            <a:off x="1828800" y="838200"/>
            <a:ext cx="2438400" cy="523220"/>
          </a:xfrm>
          <a:prstGeom prst="rect">
            <a:avLst/>
          </a:prstGeom>
        </p:spPr>
        <p:txBody>
          <a:bodyPr wrap="square">
            <a:spAutoFit/>
          </a:bodyPr>
          <a:lstStyle/>
          <a:p>
            <a:endParaRPr lang="en-US" sz="2800" b="1" dirty="0">
              <a:solidFill>
                <a:schemeClr val="bg1"/>
              </a:solidFill>
            </a:endParaRPr>
          </a:p>
        </p:txBody>
      </p:sp>
      <p:sp>
        <p:nvSpPr>
          <p:cNvPr id="20" name="TextBox 19"/>
          <p:cNvSpPr txBox="1"/>
          <p:nvPr/>
        </p:nvSpPr>
        <p:spPr>
          <a:xfrm>
            <a:off x="2133600" y="1600200"/>
            <a:ext cx="1600200" cy="369332"/>
          </a:xfrm>
          <a:prstGeom prst="rect">
            <a:avLst/>
          </a:prstGeom>
          <a:noFill/>
        </p:spPr>
        <p:txBody>
          <a:bodyPr wrap="square" rtlCol="0">
            <a:spAutoFit/>
          </a:bodyPr>
          <a:lstStyle/>
          <a:p>
            <a:endParaRPr lang="en-US" dirty="0">
              <a:solidFill>
                <a:schemeClr val="bg1"/>
              </a:solidFill>
            </a:endParaRPr>
          </a:p>
        </p:txBody>
      </p:sp>
      <p:sp>
        <p:nvSpPr>
          <p:cNvPr id="11" name="Rectangle 10"/>
          <p:cNvSpPr/>
          <p:nvPr/>
        </p:nvSpPr>
        <p:spPr>
          <a:xfrm>
            <a:off x="1752600" y="3124200"/>
            <a:ext cx="2514600" cy="369332"/>
          </a:xfrm>
          <a:prstGeom prst="rect">
            <a:avLst/>
          </a:prstGeom>
        </p:spPr>
        <p:txBody>
          <a:bodyPr wrap="square">
            <a:spAutoFit/>
          </a:bodyPr>
          <a:lstStyle/>
          <a:p>
            <a:endParaRPr lang="en-US" b="1" dirty="0">
              <a:solidFill>
                <a:schemeClr val="bg1"/>
              </a:solidFill>
            </a:endParaRPr>
          </a:p>
        </p:txBody>
      </p:sp>
      <p:sp>
        <p:nvSpPr>
          <p:cNvPr id="60" name="Rectangle 59"/>
          <p:cNvSpPr/>
          <p:nvPr/>
        </p:nvSpPr>
        <p:spPr>
          <a:xfrm>
            <a:off x="287593" y="122872"/>
            <a:ext cx="8686800" cy="3139321"/>
          </a:xfrm>
          <a:prstGeom prst="rect">
            <a:avLst/>
          </a:prstGeom>
        </p:spPr>
        <p:txBody>
          <a:bodyPr wrap="square">
            <a:spAutoFit/>
          </a:bodyPr>
          <a:lstStyle/>
          <a:p>
            <a:pPr fontAlgn="base"/>
            <a:r>
              <a:rPr lang="en-US" dirty="0">
                <a:solidFill>
                  <a:schemeClr val="bg1"/>
                </a:solidFill>
              </a:rPr>
              <a:t>Sources:</a:t>
            </a:r>
          </a:p>
          <a:p>
            <a:pPr fontAlgn="base"/>
            <a:endParaRPr lang="en-US" dirty="0">
              <a:solidFill>
                <a:schemeClr val="bg1"/>
              </a:solidFill>
            </a:endParaRPr>
          </a:p>
          <a:p>
            <a:pPr fontAlgn="base"/>
            <a:r>
              <a:rPr lang="en-US" b="1" dirty="0">
                <a:solidFill>
                  <a:schemeClr val="bg1"/>
                </a:solidFill>
              </a:rPr>
              <a:t>Video:</a:t>
            </a:r>
          </a:p>
          <a:p>
            <a:pPr fontAlgn="base"/>
            <a:r>
              <a:rPr lang="en-US" b="1" dirty="0">
                <a:solidFill>
                  <a:schemeClr val="bg1"/>
                </a:solidFill>
              </a:rPr>
              <a:t>Deciding How to Focus Repentance</a:t>
            </a:r>
            <a:r>
              <a:rPr lang="en-US" dirty="0">
                <a:solidFill>
                  <a:schemeClr val="bg1"/>
                </a:solidFill>
              </a:rPr>
              <a:t> (0:39)</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Neil A. Anderson(“Repent … That I May Heal You,”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Nov. 2009, 41).</a:t>
            </a:r>
          </a:p>
          <a:p>
            <a:pPr fontAlgn="base"/>
            <a:r>
              <a:rPr lang="en-US" dirty="0">
                <a:solidFill>
                  <a:schemeClr val="bg1"/>
                </a:solidFill>
              </a:rPr>
              <a:t>Who’s Who in the Book of Mormon by Ed. J. Pinegar and Richard J. Allen pg. 46, 69-72, 116-117, 126-129</a:t>
            </a:r>
          </a:p>
          <a:p>
            <a:pPr fontAlgn="base"/>
            <a:r>
              <a:rPr lang="en-US" sz="1800" dirty="0">
                <a:solidFill>
                  <a:schemeClr val="bg1"/>
                </a:solidFill>
              </a:rPr>
              <a:t>Presentation by ©http://fashionsbylynda.com/blog/</a:t>
            </a:r>
          </a:p>
          <a:p>
            <a:pPr fontAlgn="base"/>
            <a:r>
              <a:rPr lang="en-US" b="0" i="0" dirty="0">
                <a:solidFill>
                  <a:schemeClr val="bg1"/>
                </a:solidFill>
                <a:effectLst/>
              </a:rPr>
              <a:t>Jeffrey R. Holland, “</a:t>
            </a:r>
            <a:r>
              <a:rPr lang="en-US" b="0" i="0" u="none" strike="noStrike" dirty="0">
                <a:solidFill>
                  <a:schemeClr val="bg1"/>
                </a:solidFill>
                <a:effectLst/>
              </a:rPr>
              <a:t>The Ministry of Angels</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Nov. 2008, 29–30</a:t>
            </a:r>
            <a:endParaRPr lang="en-US" dirty="0">
              <a:solidFill>
                <a:schemeClr val="bg1"/>
              </a:solidFill>
            </a:endParaRPr>
          </a:p>
        </p:txBody>
      </p:sp>
      <p:grpSp>
        <p:nvGrpSpPr>
          <p:cNvPr id="8" name="Group 7">
            <a:extLst>
              <a:ext uri="{FF2B5EF4-FFF2-40B4-BE49-F238E27FC236}">
                <a16:creationId xmlns:a16="http://schemas.microsoft.com/office/drawing/2014/main" id="{4A0A958A-42C8-4B63-9EA2-D5F4DC81C3CF}"/>
              </a:ext>
            </a:extLst>
          </p:cNvPr>
          <p:cNvGrpSpPr/>
          <p:nvPr/>
        </p:nvGrpSpPr>
        <p:grpSpPr>
          <a:xfrm>
            <a:off x="5236907" y="114300"/>
            <a:ext cx="1143000" cy="1447800"/>
            <a:chOff x="7543800" y="3810000"/>
            <a:chExt cx="1143000" cy="1447800"/>
          </a:xfrm>
        </p:grpSpPr>
        <p:sp>
          <p:nvSpPr>
            <p:cNvPr id="9" name="Trapezoid 8">
              <a:extLst>
                <a:ext uri="{FF2B5EF4-FFF2-40B4-BE49-F238E27FC236}">
                  <a16:creationId xmlns:a16="http://schemas.microsoft.com/office/drawing/2014/main" id="{4B2835A9-11CB-47AC-A093-A00B8C016735}"/>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79">
              <a:extLst>
                <a:ext uri="{FF2B5EF4-FFF2-40B4-BE49-F238E27FC236}">
                  <a16:creationId xmlns:a16="http://schemas.microsoft.com/office/drawing/2014/main" id="{703EB15C-D442-48FD-9ADA-7375EC358A43}"/>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80">
              <a:extLst>
                <a:ext uri="{FF2B5EF4-FFF2-40B4-BE49-F238E27FC236}">
                  <a16:creationId xmlns:a16="http://schemas.microsoft.com/office/drawing/2014/main" id="{9326B3C2-B911-47BE-8D2E-9375260B20D0}"/>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81">
              <a:extLst>
                <a:ext uri="{FF2B5EF4-FFF2-40B4-BE49-F238E27FC236}">
                  <a16:creationId xmlns:a16="http://schemas.microsoft.com/office/drawing/2014/main" id="{7DB0E038-9B07-4914-B15B-3A5196E8F86A}"/>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4A6D5FE-58EB-468C-A300-1D97B3571EA0}"/>
                </a:ext>
              </a:extLst>
            </p:cNvPr>
            <p:cNvGrpSpPr/>
            <p:nvPr/>
          </p:nvGrpSpPr>
          <p:grpSpPr>
            <a:xfrm>
              <a:off x="7924800" y="3810000"/>
              <a:ext cx="645353" cy="610017"/>
              <a:chOff x="7924800" y="5867400"/>
              <a:chExt cx="645353" cy="610017"/>
            </a:xfrm>
          </p:grpSpPr>
          <p:grpSp>
            <p:nvGrpSpPr>
              <p:cNvPr id="24" name="Group 13">
                <a:extLst>
                  <a:ext uri="{FF2B5EF4-FFF2-40B4-BE49-F238E27FC236}">
                    <a16:creationId xmlns:a16="http://schemas.microsoft.com/office/drawing/2014/main" id="{B9B3C08E-C6D7-4DB3-8343-10D97E11DAB8}"/>
                  </a:ext>
                </a:extLst>
              </p:cNvPr>
              <p:cNvGrpSpPr/>
              <p:nvPr/>
            </p:nvGrpSpPr>
            <p:grpSpPr>
              <a:xfrm>
                <a:off x="7924800" y="5867400"/>
                <a:ext cx="645353" cy="610017"/>
                <a:chOff x="3037563" y="3121795"/>
                <a:chExt cx="1250371" cy="1224010"/>
              </a:xfrm>
            </p:grpSpPr>
            <p:sp>
              <p:nvSpPr>
                <p:cNvPr id="26" name="Oval 25">
                  <a:extLst>
                    <a:ext uri="{FF2B5EF4-FFF2-40B4-BE49-F238E27FC236}">
                      <a16:creationId xmlns:a16="http://schemas.microsoft.com/office/drawing/2014/main" id="{BA7439D6-E3CB-4FF4-9B09-FA6A8F7CC7E6}"/>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556F158-FA2D-4725-A4BB-DCB731EAA4B0}"/>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43BA948-65E2-45A2-BE0D-5502DC050ACF}"/>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2E70BD0-FFF2-455B-9898-1D0A71E4FFAB}"/>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B130DE7E-2CBF-4DBD-8D1A-798CCFB8E44F}"/>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AFC27CB7-36D2-4FB1-A26B-12AAABAE5172}"/>
                </a:ext>
              </a:extLst>
            </p:cNvPr>
            <p:cNvGrpSpPr/>
            <p:nvPr/>
          </p:nvGrpSpPr>
          <p:grpSpPr>
            <a:xfrm>
              <a:off x="7543800" y="4038600"/>
              <a:ext cx="403070" cy="381000"/>
              <a:chOff x="7924800" y="5867400"/>
              <a:chExt cx="645353" cy="610017"/>
            </a:xfrm>
          </p:grpSpPr>
          <p:grpSp>
            <p:nvGrpSpPr>
              <p:cNvPr id="16" name="Group 13">
                <a:extLst>
                  <a:ext uri="{FF2B5EF4-FFF2-40B4-BE49-F238E27FC236}">
                    <a16:creationId xmlns:a16="http://schemas.microsoft.com/office/drawing/2014/main" id="{46EAB605-0778-4173-87AF-C514771F97D3}"/>
                  </a:ext>
                </a:extLst>
              </p:cNvPr>
              <p:cNvGrpSpPr/>
              <p:nvPr/>
            </p:nvGrpSpPr>
            <p:grpSpPr>
              <a:xfrm>
                <a:off x="7924800" y="5867400"/>
                <a:ext cx="645353" cy="610017"/>
                <a:chOff x="3037563" y="3121795"/>
                <a:chExt cx="1250371" cy="1224010"/>
              </a:xfrm>
            </p:grpSpPr>
            <p:sp>
              <p:nvSpPr>
                <p:cNvPr id="18" name="Oval 17">
                  <a:extLst>
                    <a:ext uri="{FF2B5EF4-FFF2-40B4-BE49-F238E27FC236}">
                      <a16:creationId xmlns:a16="http://schemas.microsoft.com/office/drawing/2014/main" id="{D54EEBC6-83C8-4E09-BFC2-CFA644F738D7}"/>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BB7A986-0B89-4202-8DEB-B0D5C058D855}"/>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1DA393D-987E-452C-A3AD-8C5C943161D9}"/>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154E36D-B243-4017-ADBF-49DB265FDF14}"/>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a:extLst>
                  <a:ext uri="{FF2B5EF4-FFF2-40B4-BE49-F238E27FC236}">
                    <a16:creationId xmlns:a16="http://schemas.microsoft.com/office/drawing/2014/main" id="{B34D8492-7545-4430-B668-7DCCD870C0DA}"/>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TextBox 2">
            <a:extLst>
              <a:ext uri="{FF2B5EF4-FFF2-40B4-BE49-F238E27FC236}">
                <a16:creationId xmlns:a16="http://schemas.microsoft.com/office/drawing/2014/main" id="{4862C24D-B9A0-C33C-DBE3-D724FE32AB84}"/>
              </a:ext>
            </a:extLst>
          </p:cNvPr>
          <p:cNvSpPr txBox="1"/>
          <p:nvPr/>
        </p:nvSpPr>
        <p:spPr>
          <a:xfrm>
            <a:off x="85753" y="6468526"/>
            <a:ext cx="6097508" cy="338554"/>
          </a:xfrm>
          <a:prstGeom prst="rect">
            <a:avLst/>
          </a:prstGeom>
          <a:noFill/>
        </p:spPr>
        <p:txBody>
          <a:bodyPr wrap="square">
            <a:spAutoFit/>
          </a:bodyPr>
          <a:lstStyle/>
          <a:p>
            <a:pPr algn="l"/>
            <a:r>
              <a:rPr lang="en-US" sz="1600" dirty="0">
                <a:solidFill>
                  <a:schemeClr val="bg1"/>
                </a:solidFill>
              </a:rPr>
              <a:t>Presentation by ©http://fashionsbylynda.com/blog/</a:t>
            </a:r>
          </a:p>
        </p:txBody>
      </p:sp>
    </p:spTree>
    <p:extLst>
      <p:ext uri="{BB962C8B-B14F-4D97-AF65-F5344CB8AC3E}">
        <p14:creationId xmlns:p14="http://schemas.microsoft.com/office/powerpoint/2010/main" val="4150204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152401"/>
            <a:ext cx="4572000" cy="4708981"/>
          </a:xfrm>
          <a:prstGeom prst="rect">
            <a:avLst/>
          </a:prstGeom>
          <a:ln>
            <a:solidFill>
              <a:schemeClr val="tx1"/>
            </a:solidFill>
          </a:ln>
        </p:spPr>
        <p:txBody>
          <a:bodyPr>
            <a:spAutoFit/>
          </a:bodyPr>
          <a:lstStyle/>
          <a:p>
            <a:pPr fontAlgn="base"/>
            <a:r>
              <a:rPr lang="en-US" sz="1200" b="1" dirty="0" err="1"/>
              <a:t>Urim</a:t>
            </a:r>
            <a:r>
              <a:rPr lang="en-US" sz="1200" b="1" dirty="0"/>
              <a:t> and </a:t>
            </a:r>
            <a:r>
              <a:rPr lang="en-US" sz="1200" b="1" dirty="0" err="1"/>
              <a:t>Thummim</a:t>
            </a:r>
            <a:endParaRPr lang="en-US" sz="1200" b="1" dirty="0"/>
          </a:p>
          <a:p>
            <a:pPr fontAlgn="base"/>
            <a:r>
              <a:rPr lang="en-US" sz="1200" dirty="0"/>
              <a:t>Hebrew term that means “Lights and Perfections.” An instrument prepared of God to assist man in obtaining revelation from the Lord and in translating languages. See Ex. 28:30; Lev. 8:8; Num. 27:21; Deut. 33:8; 1 Sam. 28:6;Ezra 2:63; Neh. 7:65; JS—H 1:35.</a:t>
            </a:r>
          </a:p>
          <a:p>
            <a:pPr fontAlgn="base"/>
            <a:endParaRPr lang="en-US" sz="1200" dirty="0"/>
          </a:p>
          <a:p>
            <a:pPr fontAlgn="base"/>
            <a:r>
              <a:rPr lang="en-US" sz="1200" dirty="0"/>
              <a:t>Using a </a:t>
            </a:r>
            <a:r>
              <a:rPr lang="en-US" sz="1200" dirty="0" err="1"/>
              <a:t>Urim</a:t>
            </a:r>
            <a:r>
              <a:rPr lang="en-US" sz="1200" dirty="0"/>
              <a:t> and </a:t>
            </a:r>
            <a:r>
              <a:rPr lang="en-US" sz="1200" dirty="0" err="1"/>
              <a:t>Thummim</a:t>
            </a:r>
            <a:r>
              <a:rPr lang="en-US" sz="1200" dirty="0"/>
              <a:t> is the special prerogative of a seer, and it would seem reasonable that such instruments were used from the time of Adam. However, the earliest mention is in connection with the brother of Jared (Ether 3:21–28). Abraham used a </a:t>
            </a:r>
            <a:r>
              <a:rPr lang="en-US" sz="1200" dirty="0" err="1"/>
              <a:t>Urim</a:t>
            </a:r>
            <a:r>
              <a:rPr lang="en-US" sz="1200" dirty="0"/>
              <a:t> and </a:t>
            </a:r>
            <a:r>
              <a:rPr lang="en-US" sz="1200" dirty="0" err="1"/>
              <a:t>Thummim</a:t>
            </a:r>
            <a:r>
              <a:rPr lang="en-US" sz="1200" dirty="0"/>
              <a:t> (Abr. 3:1–4), as did Aaron and the priests of Israel, and also the prophets among the Nephites (Omni 1:20–21; Mosiah 8:13–19; 21:26–28; 28:11–20; Ether 4:1–7). </a:t>
            </a:r>
          </a:p>
          <a:p>
            <a:pPr fontAlgn="base"/>
            <a:endParaRPr lang="en-US" sz="1200" dirty="0"/>
          </a:p>
          <a:p>
            <a:pPr fontAlgn="base"/>
            <a:r>
              <a:rPr lang="en-US" sz="1200" dirty="0"/>
              <a:t>There is more than one </a:t>
            </a:r>
            <a:r>
              <a:rPr lang="en-US" sz="1200" dirty="0" err="1"/>
              <a:t>Urim</a:t>
            </a:r>
            <a:r>
              <a:rPr lang="en-US" sz="1200" dirty="0"/>
              <a:t> and </a:t>
            </a:r>
            <a:r>
              <a:rPr lang="en-US" sz="1200" dirty="0" err="1"/>
              <a:t>Thummim</a:t>
            </a:r>
            <a:r>
              <a:rPr lang="en-US" sz="1200" dirty="0"/>
              <a:t>, but we are informed that Joseph Smith had the one used by the brother of Jared (Ether 3:22–28; D&amp;C 10:1; 17:1). </a:t>
            </a:r>
          </a:p>
          <a:p>
            <a:pPr fontAlgn="base"/>
            <a:endParaRPr lang="en-US" sz="1200" dirty="0"/>
          </a:p>
          <a:p>
            <a:pPr fontAlgn="base"/>
            <a:r>
              <a:rPr lang="en-US" sz="1200" dirty="0"/>
              <a:t>(See </a:t>
            </a:r>
            <a:r>
              <a:rPr lang="en-US" sz="1200" i="1" dirty="0"/>
              <a:t>Seer.</a:t>
            </a:r>
            <a:r>
              <a:rPr lang="en-US" sz="1200" dirty="0"/>
              <a:t>) A partial description is given in JS—H 1:35. Joseph Smith used it in translating the Book of Mormon and in obtaining other revelations.</a:t>
            </a:r>
          </a:p>
          <a:p>
            <a:pPr fontAlgn="base"/>
            <a:r>
              <a:rPr lang="en-US" sz="1200" dirty="0"/>
              <a:t>This earth in its celestial condition will be a </a:t>
            </a:r>
            <a:r>
              <a:rPr lang="en-US" sz="1200" dirty="0" err="1"/>
              <a:t>Urim</a:t>
            </a:r>
            <a:r>
              <a:rPr lang="en-US" sz="1200" dirty="0"/>
              <a:t> and </a:t>
            </a:r>
            <a:r>
              <a:rPr lang="en-US" sz="1200" dirty="0" err="1"/>
              <a:t>Thummim</a:t>
            </a:r>
            <a:r>
              <a:rPr lang="en-US" sz="1200" dirty="0"/>
              <a:t>, and many within that kingdom will have an additional </a:t>
            </a:r>
            <a:r>
              <a:rPr lang="en-US" sz="1200" dirty="0" err="1"/>
              <a:t>Urim</a:t>
            </a:r>
            <a:r>
              <a:rPr lang="en-US" sz="1200" dirty="0"/>
              <a:t> and </a:t>
            </a:r>
            <a:r>
              <a:rPr lang="en-US" sz="1200" dirty="0" err="1"/>
              <a:t>Thummim</a:t>
            </a:r>
            <a:r>
              <a:rPr lang="en-US" sz="1200" dirty="0"/>
              <a:t> (D&amp;C 130:6–11).</a:t>
            </a:r>
          </a:p>
          <a:p>
            <a:pPr fontAlgn="base"/>
            <a:r>
              <a:rPr lang="en-US" sz="1200" dirty="0"/>
              <a:t>Bible Dictionary</a:t>
            </a:r>
          </a:p>
        </p:txBody>
      </p:sp>
      <p:pic>
        <p:nvPicPr>
          <p:cNvPr id="19458" name="Picture 2" descr="http://mormondiscussion.podbean.com/mf/web/465q28/JosephPlatesPainting.jpg"/>
          <p:cNvPicPr>
            <a:picLocks noChangeAspect="1" noChangeArrowheads="1"/>
          </p:cNvPicPr>
          <p:nvPr/>
        </p:nvPicPr>
        <p:blipFill>
          <a:blip r:embed="rId2" cstate="print"/>
          <a:srcRect/>
          <a:stretch>
            <a:fillRect/>
          </a:stretch>
        </p:blipFill>
        <p:spPr bwMode="auto">
          <a:xfrm>
            <a:off x="6858001" y="990600"/>
            <a:ext cx="3078967" cy="2209800"/>
          </a:xfrm>
          <a:prstGeom prst="rect">
            <a:avLst/>
          </a:prstGeom>
          <a:noFill/>
        </p:spPr>
      </p:pic>
      <p:sp>
        <p:nvSpPr>
          <p:cNvPr id="4" name="Rectangle 3"/>
          <p:cNvSpPr/>
          <p:nvPr/>
        </p:nvSpPr>
        <p:spPr>
          <a:xfrm>
            <a:off x="6019800" y="4549676"/>
            <a:ext cx="4572000" cy="2308324"/>
          </a:xfrm>
          <a:prstGeom prst="rect">
            <a:avLst/>
          </a:prstGeom>
          <a:ln>
            <a:solidFill>
              <a:schemeClr val="tx1"/>
            </a:solidFill>
          </a:ln>
        </p:spPr>
        <p:txBody>
          <a:bodyPr>
            <a:spAutoFit/>
          </a:bodyPr>
          <a:lstStyle/>
          <a:p>
            <a:r>
              <a:rPr lang="en-US" sz="1200" dirty="0"/>
              <a:t>“Joseph Smith would put the seer stone into a hat, and put his face in the hat, drawing it closely around his face to exclude the light; and in the darkness the spiritual light would shine. A piece of something resembling parchment would appear, and on that appeared the writing. One character at a time would appear, and under it was the interpretation in English. Brother Joseph would read off the English to Oliver </a:t>
            </a:r>
            <a:r>
              <a:rPr lang="en-US" sz="1200" dirty="0" err="1"/>
              <a:t>Cowdery</a:t>
            </a:r>
            <a:r>
              <a:rPr lang="en-US" sz="1200" dirty="0"/>
              <a:t>, who was his principal scribe, and when it was written down and repeated to Brother Joseph to see if it was correct, then it would disappear, and another character with the interpretation would appear. Thus the Book of Mormon was translated by the gift and power of God, and not by any power of man.” (David </a:t>
            </a:r>
            <a:r>
              <a:rPr lang="en-US" sz="1200" dirty="0" err="1"/>
              <a:t>Whitmer</a:t>
            </a:r>
            <a:r>
              <a:rPr lang="en-US" sz="1200" dirty="0"/>
              <a:t>, </a:t>
            </a:r>
            <a:r>
              <a:rPr lang="en-US" sz="1200" i="1" dirty="0"/>
              <a:t>An Address to All Believers in Christ,</a:t>
            </a:r>
            <a:r>
              <a:rPr lang="en-US" sz="1200" dirty="0"/>
              <a:t> Richmond, Mo.: </a:t>
            </a:r>
            <a:r>
              <a:rPr lang="en-US" sz="1200" dirty="0" err="1"/>
              <a:t>n.p</a:t>
            </a:r>
            <a:r>
              <a:rPr lang="en-US" sz="1200" dirty="0"/>
              <a:t>., 1887, p. 12.)</a:t>
            </a:r>
          </a:p>
        </p:txBody>
      </p:sp>
      <p:sp>
        <p:nvSpPr>
          <p:cNvPr id="5" name="Rectangle 4"/>
          <p:cNvSpPr/>
          <p:nvPr/>
        </p:nvSpPr>
        <p:spPr>
          <a:xfrm>
            <a:off x="6096000" y="3886201"/>
            <a:ext cx="4572000" cy="646331"/>
          </a:xfrm>
          <a:prstGeom prst="rect">
            <a:avLst/>
          </a:prstGeom>
        </p:spPr>
        <p:txBody>
          <a:bodyPr>
            <a:spAutoFit/>
          </a:bodyPr>
          <a:lstStyle/>
          <a:p>
            <a:pPr fontAlgn="base"/>
            <a:r>
              <a:rPr lang="en-US" dirty="0"/>
              <a:t>A Treasured Testament</a:t>
            </a:r>
          </a:p>
          <a:p>
            <a:pPr fontAlgn="base"/>
            <a:r>
              <a:rPr lang="en-US" cap="all" dirty="0"/>
              <a:t>BY ELDER RUSSELL M. NELSON July 1993</a:t>
            </a:r>
          </a:p>
        </p:txBody>
      </p:sp>
      <p:pic>
        <p:nvPicPr>
          <p:cNvPr id="19460" name="Picture 4" descr="http://2.bp.blogspot.com/-FgMvaIQbYYc/UaTU37O0eLI/AAAAAAAAKG8/zlWbpBoZ3Qo/s1600/145C-Image+Joseph+Translating.jpg"/>
          <p:cNvPicPr>
            <a:picLocks noChangeAspect="1" noChangeArrowheads="1"/>
          </p:cNvPicPr>
          <p:nvPr/>
        </p:nvPicPr>
        <p:blipFill>
          <a:blip r:embed="rId3" cstate="print"/>
          <a:srcRect/>
          <a:stretch>
            <a:fillRect/>
          </a:stretch>
        </p:blipFill>
        <p:spPr bwMode="auto">
          <a:xfrm>
            <a:off x="2895601" y="4953000"/>
            <a:ext cx="3076575" cy="1660474"/>
          </a:xfrm>
          <a:prstGeom prst="rect">
            <a:avLst/>
          </a:prstGeom>
          <a:noFill/>
        </p:spPr>
      </p:pic>
    </p:spTree>
    <p:extLst>
      <p:ext uri="{BB962C8B-B14F-4D97-AF65-F5344CB8AC3E}">
        <p14:creationId xmlns:p14="http://schemas.microsoft.com/office/powerpoint/2010/main" val="365270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D417DC-66CA-4F5A-96D7-DBD4962422F6}"/>
              </a:ext>
            </a:extLst>
          </p:cNvPr>
          <p:cNvSpPr txBox="1"/>
          <p:nvPr/>
        </p:nvSpPr>
        <p:spPr>
          <a:xfrm>
            <a:off x="325505" y="287011"/>
            <a:ext cx="5098775" cy="6324808"/>
          </a:xfrm>
          <a:prstGeom prst="rect">
            <a:avLst/>
          </a:prstGeom>
          <a:noFill/>
          <a:ln>
            <a:solidFill>
              <a:schemeClr val="tx1"/>
            </a:solidFill>
          </a:ln>
        </p:spPr>
        <p:txBody>
          <a:bodyPr wrap="square">
            <a:spAutoFit/>
          </a:bodyPr>
          <a:lstStyle/>
          <a:p>
            <a:pPr algn="ctr"/>
            <a:r>
              <a:rPr lang="en-US" sz="1500" b="1" i="0" dirty="0">
                <a:solidFill>
                  <a:srgbClr val="000000"/>
                </a:solidFill>
                <a:effectLst/>
              </a:rPr>
              <a:t>SEER STONE</a:t>
            </a:r>
          </a:p>
          <a:p>
            <a:r>
              <a:rPr lang="en-US" sz="1500" b="0" i="0" dirty="0">
                <a:solidFill>
                  <a:srgbClr val="000000"/>
                </a:solidFill>
                <a:effectLst/>
              </a:rPr>
              <a:t>In Joseph Smith’s day, some individuals claimed that they had a gift to “see,” or receive divine or supernatural messages, through seer stones. These beliefs came from the Bible and from European cultural traditions brought to early America by immigrants. Joseph Smith and his family accepted these beliefs, and Joseph occasionally used stones he located in the ground to help neighbors find missing objects or search for buried treasure.</a:t>
            </a:r>
            <a:endParaRPr lang="en-US" sz="1500" b="0" i="0" baseline="30000" dirty="0">
              <a:solidFill>
                <a:srgbClr val="000000"/>
              </a:solidFill>
              <a:effectLst/>
            </a:endParaRPr>
          </a:p>
          <a:p>
            <a:r>
              <a:rPr lang="en-US" sz="1500" b="0" i="0" dirty="0">
                <a:solidFill>
                  <a:srgbClr val="000000"/>
                </a:solidFill>
                <a:effectLst/>
              </a:rPr>
              <a:t>When Joseph Smith received the golden plates in 1827, he also received a translation instrument with them, “two stones in silver bows” used by “‘seers’ in ancient or former times” (</a:t>
            </a:r>
            <a:r>
              <a:rPr lang="en-US" sz="1500" dirty="0"/>
              <a:t>Joseph Smith—History 1:35</a:t>
            </a:r>
            <a:r>
              <a:rPr lang="en-US" sz="1500" b="0" i="0" dirty="0">
                <a:solidFill>
                  <a:srgbClr val="000000"/>
                </a:solidFill>
                <a:effectLst/>
              </a:rPr>
              <a:t>). This instrument was referred to in the Book of Mormon as the “interpreters.” During the translation of the Book of Mormon, Joseph Smith apparently used both of these instruments—the interpreters and his seer stone—interchangeably. They worked in much the same way, and the early Saints sometimes used the term “Urim and Thummim” to refer to the seer stone as well as the interpreters. The Prophet also received several of the revelations found today in the Doctrine and Covenants by means of these instruments of revelation.</a:t>
            </a:r>
            <a:r>
              <a:rPr lang="en-US" sz="1500" b="0" i="0" u="none" strike="noStrike" baseline="30000" dirty="0">
                <a:effectLst/>
                <a:hlinkClick r:id="rId2"/>
              </a:rPr>
              <a:t>3</a:t>
            </a:r>
            <a:r>
              <a:rPr lang="en-US" sz="1500" b="0" i="0" dirty="0">
                <a:solidFill>
                  <a:srgbClr val="000000"/>
                </a:solidFill>
                <a:effectLst/>
              </a:rPr>
              <a:t> As Joseph became more experienced in spiritual matters, he eventually started receiving revelation without these aids.</a:t>
            </a:r>
          </a:p>
          <a:p>
            <a:r>
              <a:rPr lang="en-US" sz="1500" dirty="0">
                <a:hlinkClick r:id="rId3"/>
              </a:rPr>
              <a:t>https://www.churchofjesuschrist.org/study/history/topics/seer-stones?lang=eng</a:t>
            </a:r>
            <a:endParaRPr lang="en-US" sz="1500" dirty="0">
              <a:solidFill>
                <a:srgbClr val="000000"/>
              </a:solidFill>
            </a:endParaRPr>
          </a:p>
          <a:p>
            <a:endParaRPr lang="en-US" sz="1500" dirty="0"/>
          </a:p>
        </p:txBody>
      </p:sp>
      <p:sp>
        <p:nvSpPr>
          <p:cNvPr id="5" name="TextBox 4">
            <a:extLst>
              <a:ext uri="{FF2B5EF4-FFF2-40B4-BE49-F238E27FC236}">
                <a16:creationId xmlns:a16="http://schemas.microsoft.com/office/drawing/2014/main" id="{4208C736-6784-4BA5-AE23-FEF00D5081D7}"/>
              </a:ext>
            </a:extLst>
          </p:cNvPr>
          <p:cNvSpPr txBox="1"/>
          <p:nvPr/>
        </p:nvSpPr>
        <p:spPr>
          <a:xfrm>
            <a:off x="5424279" y="287011"/>
            <a:ext cx="6442215" cy="5909310"/>
          </a:xfrm>
          <a:prstGeom prst="rect">
            <a:avLst/>
          </a:prstGeom>
          <a:noFill/>
          <a:ln>
            <a:solidFill>
              <a:schemeClr val="tx1"/>
            </a:solidFill>
          </a:ln>
        </p:spPr>
        <p:txBody>
          <a:bodyPr wrap="square">
            <a:spAutoFit/>
          </a:bodyPr>
          <a:lstStyle/>
          <a:p>
            <a:pPr algn="ctr" fontAlgn="base"/>
            <a:r>
              <a:rPr lang="en-US" b="1" i="0" dirty="0">
                <a:effectLst/>
              </a:rPr>
              <a:t>Urim and Thummim</a:t>
            </a:r>
            <a:endParaRPr lang="en-US" b="0" i="0" dirty="0">
              <a:effectLst/>
            </a:endParaRPr>
          </a:p>
          <a:p>
            <a:pPr algn="l" fontAlgn="base"/>
            <a:r>
              <a:rPr lang="en-US" b="0" i="0" dirty="0">
                <a:solidFill>
                  <a:srgbClr val="000000"/>
                </a:solidFill>
                <a:effectLst/>
              </a:rPr>
              <a:t>Hebrew term that means “Lights and Perfections.” An instrument prepared of God to assist man in obtaining revelation from the Lord and in translating languages. See </a:t>
            </a:r>
            <a:r>
              <a:rPr lang="en-US" dirty="0">
                <a:solidFill>
                  <a:srgbClr val="000000"/>
                </a:solidFill>
              </a:rPr>
              <a:t>Ex. 28:30;</a:t>
            </a:r>
            <a:r>
              <a:rPr lang="en-US" b="0" i="0" dirty="0">
                <a:solidFill>
                  <a:srgbClr val="000000"/>
                </a:solidFill>
                <a:effectLst/>
              </a:rPr>
              <a:t> </a:t>
            </a:r>
            <a:r>
              <a:rPr lang="en-US" dirty="0">
                <a:solidFill>
                  <a:srgbClr val="000000"/>
                </a:solidFill>
              </a:rPr>
              <a:t>Lev. 8:8</a:t>
            </a:r>
            <a:r>
              <a:rPr lang="en-US" b="0" i="0" dirty="0">
                <a:solidFill>
                  <a:srgbClr val="000000"/>
                </a:solidFill>
                <a:effectLst/>
              </a:rPr>
              <a:t>; </a:t>
            </a:r>
            <a:r>
              <a:rPr lang="en-US" dirty="0">
                <a:solidFill>
                  <a:srgbClr val="000000"/>
                </a:solidFill>
              </a:rPr>
              <a:t>Num. 27:21</a:t>
            </a:r>
            <a:r>
              <a:rPr lang="en-US" b="0" i="0" dirty="0">
                <a:solidFill>
                  <a:srgbClr val="000000"/>
                </a:solidFill>
                <a:effectLst/>
              </a:rPr>
              <a:t>; </a:t>
            </a:r>
            <a:r>
              <a:rPr lang="en-US" dirty="0">
                <a:solidFill>
                  <a:srgbClr val="000000"/>
                </a:solidFill>
              </a:rPr>
              <a:t>Deut. 33:8</a:t>
            </a:r>
            <a:r>
              <a:rPr lang="en-US" b="0" i="0" dirty="0">
                <a:solidFill>
                  <a:srgbClr val="000000"/>
                </a:solidFill>
                <a:effectLst/>
              </a:rPr>
              <a:t>; </a:t>
            </a:r>
            <a:r>
              <a:rPr lang="en-US" dirty="0">
                <a:solidFill>
                  <a:srgbClr val="000000"/>
                </a:solidFill>
              </a:rPr>
              <a:t>1 Sam. 28:6</a:t>
            </a:r>
            <a:r>
              <a:rPr lang="en-US" b="0" i="0" dirty="0">
                <a:solidFill>
                  <a:srgbClr val="000000"/>
                </a:solidFill>
                <a:effectLst/>
              </a:rPr>
              <a:t>; </a:t>
            </a:r>
            <a:r>
              <a:rPr lang="en-US" dirty="0">
                <a:solidFill>
                  <a:srgbClr val="000000"/>
                </a:solidFill>
              </a:rPr>
              <a:t>Ezra 2:63</a:t>
            </a:r>
            <a:r>
              <a:rPr lang="en-US" b="0" i="0" dirty="0">
                <a:solidFill>
                  <a:srgbClr val="000000"/>
                </a:solidFill>
                <a:effectLst/>
              </a:rPr>
              <a:t>; </a:t>
            </a:r>
            <a:r>
              <a:rPr lang="en-US" dirty="0">
                <a:solidFill>
                  <a:srgbClr val="000000"/>
                </a:solidFill>
              </a:rPr>
              <a:t>Neh. 7:65</a:t>
            </a:r>
            <a:r>
              <a:rPr lang="en-US" b="0" i="0" dirty="0">
                <a:solidFill>
                  <a:srgbClr val="000000"/>
                </a:solidFill>
                <a:effectLst/>
              </a:rPr>
              <a:t>; </a:t>
            </a:r>
            <a:r>
              <a:rPr lang="en-US" dirty="0">
                <a:solidFill>
                  <a:srgbClr val="000000"/>
                </a:solidFill>
              </a:rPr>
              <a:t>JS—H 1:35</a:t>
            </a:r>
            <a:r>
              <a:rPr lang="en-US" b="0" i="0" dirty="0">
                <a:solidFill>
                  <a:srgbClr val="000000"/>
                </a:solidFill>
                <a:effectLst/>
              </a:rPr>
              <a:t>.</a:t>
            </a:r>
          </a:p>
          <a:p>
            <a:pPr algn="l" fontAlgn="base"/>
            <a:r>
              <a:rPr lang="en-US" b="0" i="0" dirty="0">
                <a:solidFill>
                  <a:srgbClr val="000000"/>
                </a:solidFill>
                <a:effectLst/>
              </a:rPr>
              <a:t>Using a Urim and Thummim is the special prerogative of a seer, and it would seem reasonable that such instruments were used from the time of Adam. However, the earliest mention is in connection with the brother of Jared (</a:t>
            </a:r>
            <a:r>
              <a:rPr lang="en-US" dirty="0">
                <a:solidFill>
                  <a:srgbClr val="000000"/>
                </a:solidFill>
              </a:rPr>
              <a:t>Ether 3:21–28</a:t>
            </a:r>
            <a:r>
              <a:rPr lang="en-US" b="0" i="0" dirty="0">
                <a:solidFill>
                  <a:srgbClr val="000000"/>
                </a:solidFill>
                <a:effectLst/>
              </a:rPr>
              <a:t>). Abraham used a Urim and Thummim (</a:t>
            </a:r>
            <a:r>
              <a:rPr lang="en-US" dirty="0">
                <a:solidFill>
                  <a:srgbClr val="000000"/>
                </a:solidFill>
              </a:rPr>
              <a:t>Abr. 3:1–4</a:t>
            </a:r>
            <a:r>
              <a:rPr lang="en-US" b="0" i="0" dirty="0">
                <a:solidFill>
                  <a:srgbClr val="000000"/>
                </a:solidFill>
                <a:effectLst/>
              </a:rPr>
              <a:t>), as did Aaron and the priests of Israel, and also the prophets among the Nephites (</a:t>
            </a:r>
            <a:r>
              <a:rPr lang="en-US" dirty="0">
                <a:solidFill>
                  <a:srgbClr val="000000"/>
                </a:solidFill>
              </a:rPr>
              <a:t>Omni 1:20–21</a:t>
            </a:r>
            <a:r>
              <a:rPr lang="en-US" b="0" i="0" dirty="0">
                <a:solidFill>
                  <a:srgbClr val="000000"/>
                </a:solidFill>
                <a:effectLst/>
              </a:rPr>
              <a:t>; </a:t>
            </a:r>
            <a:r>
              <a:rPr lang="en-US" dirty="0">
                <a:solidFill>
                  <a:srgbClr val="000000"/>
                </a:solidFill>
              </a:rPr>
              <a:t>Mosiah 8:13–19</a:t>
            </a:r>
            <a:r>
              <a:rPr lang="en-US" b="0" i="0" dirty="0">
                <a:solidFill>
                  <a:srgbClr val="000000"/>
                </a:solidFill>
                <a:effectLst/>
              </a:rPr>
              <a:t>; </a:t>
            </a:r>
            <a:r>
              <a:rPr lang="en-US" dirty="0">
                <a:solidFill>
                  <a:srgbClr val="000000"/>
                </a:solidFill>
              </a:rPr>
              <a:t>21:26–28</a:t>
            </a:r>
            <a:r>
              <a:rPr lang="en-US" b="0" i="0" dirty="0">
                <a:solidFill>
                  <a:srgbClr val="000000"/>
                </a:solidFill>
                <a:effectLst/>
              </a:rPr>
              <a:t>; </a:t>
            </a:r>
            <a:r>
              <a:rPr lang="en-US" dirty="0">
                <a:solidFill>
                  <a:srgbClr val="000000"/>
                </a:solidFill>
              </a:rPr>
              <a:t>28:11–20</a:t>
            </a:r>
            <a:r>
              <a:rPr lang="en-US" b="0" i="0" dirty="0">
                <a:solidFill>
                  <a:srgbClr val="000000"/>
                </a:solidFill>
                <a:effectLst/>
              </a:rPr>
              <a:t>; </a:t>
            </a:r>
            <a:r>
              <a:rPr lang="en-US" dirty="0">
                <a:solidFill>
                  <a:srgbClr val="000000"/>
                </a:solidFill>
              </a:rPr>
              <a:t>Ether 4:1–7</a:t>
            </a:r>
            <a:r>
              <a:rPr lang="en-US" b="0" i="0" dirty="0">
                <a:solidFill>
                  <a:srgbClr val="000000"/>
                </a:solidFill>
                <a:effectLst/>
              </a:rPr>
              <a:t>). There is more than one Urim and Thummim, but we are informed that Joseph Smith had the one used by the brother of Jared (</a:t>
            </a:r>
            <a:r>
              <a:rPr lang="en-US" dirty="0">
                <a:solidFill>
                  <a:srgbClr val="000000"/>
                </a:solidFill>
              </a:rPr>
              <a:t>Ether 3:22–28</a:t>
            </a:r>
            <a:r>
              <a:rPr lang="en-US" b="0" i="0" dirty="0">
                <a:solidFill>
                  <a:srgbClr val="000000"/>
                </a:solidFill>
                <a:effectLst/>
              </a:rPr>
              <a:t>; </a:t>
            </a:r>
            <a:r>
              <a:rPr lang="en-US" dirty="0">
                <a:solidFill>
                  <a:srgbClr val="000000"/>
                </a:solidFill>
              </a:rPr>
              <a:t>D&amp;C 10:1</a:t>
            </a:r>
            <a:r>
              <a:rPr lang="en-US" b="0" i="0" dirty="0">
                <a:solidFill>
                  <a:srgbClr val="000000"/>
                </a:solidFill>
                <a:effectLst/>
              </a:rPr>
              <a:t>; </a:t>
            </a:r>
            <a:r>
              <a:rPr lang="en-US" dirty="0">
                <a:solidFill>
                  <a:srgbClr val="000000"/>
                </a:solidFill>
              </a:rPr>
              <a:t>17:1</a:t>
            </a:r>
            <a:r>
              <a:rPr lang="en-US" b="0" i="0" dirty="0">
                <a:solidFill>
                  <a:srgbClr val="000000"/>
                </a:solidFill>
                <a:effectLst/>
              </a:rPr>
              <a:t>). (See </a:t>
            </a:r>
            <a:r>
              <a:rPr lang="en-US" i="1" dirty="0">
                <a:solidFill>
                  <a:srgbClr val="000000"/>
                </a:solidFill>
              </a:rPr>
              <a:t>Seer</a:t>
            </a:r>
            <a:r>
              <a:rPr lang="en-US" b="0" i="1" dirty="0">
                <a:solidFill>
                  <a:srgbClr val="000000"/>
                </a:solidFill>
                <a:effectLst/>
              </a:rPr>
              <a:t>.</a:t>
            </a:r>
            <a:r>
              <a:rPr lang="en-US" b="0" i="0" dirty="0">
                <a:solidFill>
                  <a:srgbClr val="000000"/>
                </a:solidFill>
                <a:effectLst/>
              </a:rPr>
              <a:t>) A partial description is given in </a:t>
            </a:r>
            <a:r>
              <a:rPr lang="en-US" dirty="0">
                <a:solidFill>
                  <a:srgbClr val="000000"/>
                </a:solidFill>
              </a:rPr>
              <a:t>JS—H 1:35</a:t>
            </a:r>
            <a:r>
              <a:rPr lang="en-US" b="0" i="0" dirty="0">
                <a:solidFill>
                  <a:srgbClr val="000000"/>
                </a:solidFill>
                <a:effectLst/>
              </a:rPr>
              <a:t>. Joseph Smith used it in translating the Book of Mormon and in obtaining other revelations.</a:t>
            </a:r>
          </a:p>
          <a:p>
            <a:pPr algn="l" fontAlgn="base"/>
            <a:r>
              <a:rPr lang="en-US" b="0" i="0" dirty="0">
                <a:solidFill>
                  <a:srgbClr val="000000"/>
                </a:solidFill>
                <a:effectLst/>
              </a:rPr>
              <a:t>This earth in its celestial condition will be a Urim and Thummim, and many within that kingdom will have an additional Urim and Thummim (</a:t>
            </a:r>
            <a:r>
              <a:rPr lang="en-US" dirty="0">
                <a:solidFill>
                  <a:srgbClr val="000000"/>
                </a:solidFill>
              </a:rPr>
              <a:t>D&amp;C 130:6–11</a:t>
            </a:r>
            <a:r>
              <a:rPr lang="en-US" b="0" i="0" dirty="0">
                <a:solidFill>
                  <a:srgbClr val="000000"/>
                </a:solidFill>
                <a:effectLst/>
              </a:rPr>
              <a:t>)</a:t>
            </a:r>
          </a:p>
          <a:p>
            <a:pPr algn="l" fontAlgn="base"/>
            <a:r>
              <a:rPr lang="en-US" dirty="0">
                <a:solidFill>
                  <a:srgbClr val="000000"/>
                </a:solidFill>
              </a:rPr>
              <a:t>Bible Dictionary</a:t>
            </a:r>
            <a:r>
              <a:rPr lang="en-US" b="0" i="0" dirty="0">
                <a:solidFill>
                  <a:srgbClr val="000000"/>
                </a:solidFill>
                <a:effectLst/>
              </a:rPr>
              <a:t>.</a:t>
            </a:r>
          </a:p>
        </p:txBody>
      </p:sp>
    </p:spTree>
    <p:extLst>
      <p:ext uri="{BB962C8B-B14F-4D97-AF65-F5344CB8AC3E}">
        <p14:creationId xmlns:p14="http://schemas.microsoft.com/office/powerpoint/2010/main" val="530783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52600" y="152398"/>
          <a:ext cx="8686800" cy="6477002"/>
        </p:xfrm>
        <a:graphic>
          <a:graphicData uri="http://schemas.openxmlformats.org/drawingml/2006/table">
            <a:tbl>
              <a:tblPr firstRow="1" bandRow="1">
                <a:tableStyleId>{5940675A-B579-460E-94D1-54222C63F5DA}</a:tableStyleId>
              </a:tblPr>
              <a:tblGrid>
                <a:gridCol w="2895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1722026">
                <a:tc>
                  <a:txBody>
                    <a:bodyPr/>
                    <a:lstStyle/>
                    <a:p>
                      <a:pPr fontAlgn="base"/>
                      <a:r>
                        <a:rPr lang="en-US" sz="1200" b="1" i="0" kern="1200" dirty="0">
                          <a:solidFill>
                            <a:schemeClr val="tx1"/>
                          </a:solidFill>
                          <a:latin typeface="+mn-lt"/>
                          <a:ea typeface="+mn-ea"/>
                          <a:cs typeface="+mn-cs"/>
                        </a:rPr>
                        <a:t>Group 1</a:t>
                      </a:r>
                    </a:p>
                    <a:p>
                      <a:pPr fontAlgn="base"/>
                      <a:r>
                        <a:rPr lang="en-US" sz="1200" b="1" i="0" u="none" strike="noStrike" kern="1200" dirty="0">
                          <a:solidFill>
                            <a:schemeClr val="tx1"/>
                          </a:solidFill>
                          <a:latin typeface="+mn-lt"/>
                          <a:ea typeface="+mn-ea"/>
                          <a:cs typeface="+mn-cs"/>
                        </a:rPr>
                        <a:t>Doctrine and Covenants 2:1</a:t>
                      </a:r>
                      <a:r>
                        <a:rPr lang="en-US" sz="1200" b="1" i="0" kern="1200" dirty="0">
                          <a:solidFill>
                            <a:schemeClr val="tx1"/>
                          </a:solidFill>
                          <a:latin typeface="+mn-lt"/>
                          <a:ea typeface="+mn-ea"/>
                          <a:cs typeface="+mn-cs"/>
                        </a:rPr>
                        <a:t>—</a:t>
                      </a:r>
                    </a:p>
                    <a:p>
                      <a:pPr fontAlgn="base"/>
                      <a:endParaRPr lang="en-US" sz="1200" b="1" i="0" kern="1200" dirty="0">
                        <a:solidFill>
                          <a:schemeClr val="tx1"/>
                        </a:solidFill>
                        <a:latin typeface="+mn-lt"/>
                        <a:ea typeface="+mn-ea"/>
                        <a:cs typeface="+mn-cs"/>
                      </a:endParaRPr>
                    </a:p>
                    <a:p>
                      <a:pPr fontAlgn="base"/>
                      <a:r>
                        <a:rPr lang="en-US" sz="1200" b="1" i="0" kern="1200" dirty="0">
                          <a:solidFill>
                            <a:schemeClr val="tx1"/>
                          </a:solidFill>
                          <a:latin typeface="+mn-lt"/>
                          <a:ea typeface="+mn-ea"/>
                          <a:cs typeface="+mn-cs"/>
                        </a:rPr>
                        <a:t>Who is Elijah?</a:t>
                      </a:r>
                    </a:p>
                    <a:p>
                      <a:pPr fontAlgn="base"/>
                      <a:endParaRPr lang="en-US" sz="1200" b="1" i="0" kern="1200" dirty="0">
                        <a:solidFill>
                          <a:schemeClr val="tx1"/>
                        </a:solidFill>
                        <a:latin typeface="+mn-lt"/>
                        <a:ea typeface="+mn-ea"/>
                        <a:cs typeface="+mn-cs"/>
                      </a:endParaRPr>
                    </a:p>
                    <a:p>
                      <a:pPr fontAlgn="base"/>
                      <a:r>
                        <a:rPr lang="en-US" sz="1200" b="1" i="0" kern="1200" dirty="0">
                          <a:solidFill>
                            <a:schemeClr val="tx1"/>
                          </a:solidFill>
                          <a:latin typeface="+mn-lt"/>
                          <a:ea typeface="+mn-ea"/>
                          <a:cs typeface="+mn-cs"/>
                        </a:rPr>
                        <a:t>What priesthood power did Moroni say Elijah would restore?</a:t>
                      </a:r>
                    </a:p>
                    <a:p>
                      <a:endParaRPr lang="en-US" dirty="0"/>
                    </a:p>
                  </a:txBody>
                  <a:tcPr/>
                </a:tc>
                <a:tc>
                  <a:txBody>
                    <a:bodyPr/>
                    <a:lstStyle/>
                    <a:p>
                      <a:pPr fontAlgn="base"/>
                      <a:r>
                        <a:rPr lang="en-US" sz="1200" b="1" i="0" kern="1200" dirty="0">
                          <a:solidFill>
                            <a:schemeClr val="tx1"/>
                          </a:solidFill>
                          <a:latin typeface="+mn-lt"/>
                          <a:ea typeface="+mn-ea"/>
                          <a:cs typeface="+mn-cs"/>
                        </a:rPr>
                        <a:t>Group 2</a:t>
                      </a:r>
                    </a:p>
                    <a:p>
                      <a:pPr fontAlgn="base"/>
                      <a:r>
                        <a:rPr lang="en-US" sz="1200" b="1" i="0" u="none" strike="noStrike" kern="1200" dirty="0">
                          <a:solidFill>
                            <a:schemeClr val="tx1"/>
                          </a:solidFill>
                          <a:latin typeface="+mn-lt"/>
                          <a:ea typeface="+mn-ea"/>
                          <a:cs typeface="+mn-cs"/>
                        </a:rPr>
                        <a:t>Doctrine and Covenants 2:2</a:t>
                      </a:r>
                      <a:r>
                        <a:rPr lang="en-US" sz="1200" b="1" i="0" kern="1200" dirty="0">
                          <a:solidFill>
                            <a:schemeClr val="tx1"/>
                          </a:solidFill>
                          <a:latin typeface="+mn-lt"/>
                          <a:ea typeface="+mn-ea"/>
                          <a:cs typeface="+mn-cs"/>
                        </a:rPr>
                        <a:t>—</a:t>
                      </a:r>
                    </a:p>
                    <a:p>
                      <a:pPr fontAlgn="base"/>
                      <a:endParaRPr lang="en-US" sz="1200" b="1" i="0" kern="1200" dirty="0">
                        <a:solidFill>
                          <a:schemeClr val="tx1"/>
                        </a:solidFill>
                        <a:latin typeface="+mn-lt"/>
                        <a:ea typeface="+mn-ea"/>
                        <a:cs typeface="+mn-cs"/>
                      </a:endParaRPr>
                    </a:p>
                    <a:p>
                      <a:pPr fontAlgn="base"/>
                      <a:r>
                        <a:rPr lang="en-US" sz="1200" b="1" i="0" kern="1200" dirty="0">
                          <a:solidFill>
                            <a:schemeClr val="tx1"/>
                          </a:solidFill>
                          <a:latin typeface="+mn-lt"/>
                          <a:ea typeface="+mn-ea"/>
                          <a:cs typeface="+mn-cs"/>
                        </a:rPr>
                        <a:t>Who are the fathers and the children referred to in this verse?</a:t>
                      </a:r>
                    </a:p>
                  </a:txBody>
                  <a:tcPr/>
                </a:tc>
                <a:tc>
                  <a:txBody>
                    <a:bodyPr/>
                    <a:lstStyle/>
                    <a:p>
                      <a:pPr fontAlgn="base"/>
                      <a:r>
                        <a:rPr lang="en-US" sz="1200" b="1" i="0" kern="1200" dirty="0">
                          <a:solidFill>
                            <a:schemeClr val="tx1"/>
                          </a:solidFill>
                          <a:latin typeface="+mn-lt"/>
                          <a:ea typeface="+mn-ea"/>
                          <a:cs typeface="+mn-cs"/>
                        </a:rPr>
                        <a:t>Group 3</a:t>
                      </a:r>
                    </a:p>
                    <a:p>
                      <a:pPr fontAlgn="base"/>
                      <a:r>
                        <a:rPr lang="en-US" sz="1200" b="1" i="0" u="none" strike="noStrike" kern="1200" dirty="0">
                          <a:solidFill>
                            <a:schemeClr val="tx1"/>
                          </a:solidFill>
                          <a:latin typeface="+mn-lt"/>
                          <a:ea typeface="+mn-ea"/>
                          <a:cs typeface="+mn-cs"/>
                        </a:rPr>
                        <a:t>Doctrine and Covenants 2:3</a:t>
                      </a:r>
                      <a:r>
                        <a:rPr lang="en-US" sz="1200" b="1" i="0" kern="1200" dirty="0">
                          <a:solidFill>
                            <a:schemeClr val="tx1"/>
                          </a:solidFill>
                          <a:latin typeface="+mn-lt"/>
                          <a:ea typeface="+mn-ea"/>
                          <a:cs typeface="+mn-cs"/>
                        </a:rPr>
                        <a:t>—</a:t>
                      </a:r>
                    </a:p>
                    <a:p>
                      <a:pPr fontAlgn="base"/>
                      <a:endParaRPr lang="en-US" sz="1200" b="1" i="0" kern="1200" dirty="0">
                        <a:solidFill>
                          <a:schemeClr val="tx1"/>
                        </a:solidFill>
                        <a:latin typeface="+mn-lt"/>
                        <a:ea typeface="+mn-ea"/>
                        <a:cs typeface="+mn-cs"/>
                      </a:endParaRPr>
                    </a:p>
                    <a:p>
                      <a:pPr fontAlgn="base"/>
                      <a:r>
                        <a:rPr lang="en-US" sz="1200" b="1" i="0" kern="1200" dirty="0">
                          <a:solidFill>
                            <a:schemeClr val="tx1"/>
                          </a:solidFill>
                          <a:latin typeface="+mn-lt"/>
                          <a:ea typeface="+mn-ea"/>
                          <a:cs typeface="+mn-cs"/>
                        </a:rPr>
                        <a:t>Why would the earth be utterly wasted if the sealing power had not been restored?</a:t>
                      </a:r>
                    </a:p>
                    <a:p>
                      <a:endParaRPr lang="en-US" dirty="0"/>
                    </a:p>
                  </a:txBody>
                  <a:tcPr/>
                </a:tc>
                <a:extLst>
                  <a:ext uri="{0D108BD9-81ED-4DB2-BD59-A6C34878D82A}">
                    <a16:rowId xmlns:a16="http://schemas.microsoft.com/office/drawing/2014/main" val="10000"/>
                  </a:ext>
                </a:extLst>
              </a:tr>
              <a:tr h="4754976">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2392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81279682"/>
              </p:ext>
            </p:extLst>
          </p:nvPr>
        </p:nvGraphicFramePr>
        <p:xfrm>
          <a:off x="1752600" y="152400"/>
          <a:ext cx="8686800" cy="6503671"/>
        </p:xfrm>
        <a:graphic>
          <a:graphicData uri="http://schemas.openxmlformats.org/drawingml/2006/table">
            <a:tbl>
              <a:tblPr firstRow="1" bandRow="1">
                <a:tableStyleId>{5940675A-B579-460E-94D1-54222C63F5DA}</a:tableStyleId>
              </a:tblPr>
              <a:tblGrid>
                <a:gridCol w="2895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895600">
                  <a:extLst>
                    <a:ext uri="{9D8B030D-6E8A-4147-A177-3AD203B41FA5}">
                      <a16:colId xmlns:a16="http://schemas.microsoft.com/office/drawing/2014/main" val="20002"/>
                    </a:ext>
                  </a:extLst>
                </a:gridCol>
              </a:tblGrid>
              <a:tr h="1543050">
                <a:tc>
                  <a:txBody>
                    <a:bodyPr/>
                    <a:lstStyle/>
                    <a:p>
                      <a:pPr fontAlgn="base"/>
                      <a:r>
                        <a:rPr lang="en-US" sz="1200" b="1" i="0" kern="1200" dirty="0">
                          <a:solidFill>
                            <a:schemeClr val="tx1"/>
                          </a:solidFill>
                          <a:latin typeface="+mn-lt"/>
                          <a:ea typeface="+mn-ea"/>
                          <a:cs typeface="+mn-cs"/>
                        </a:rPr>
                        <a:t>Group 1</a:t>
                      </a:r>
                    </a:p>
                    <a:p>
                      <a:pPr fontAlgn="base"/>
                      <a:r>
                        <a:rPr lang="en-US" sz="1200" b="1" i="0" u="none" strike="noStrike" kern="1200" dirty="0">
                          <a:solidFill>
                            <a:schemeClr val="tx1"/>
                          </a:solidFill>
                          <a:latin typeface="+mn-lt"/>
                          <a:ea typeface="+mn-ea"/>
                          <a:cs typeface="+mn-cs"/>
                        </a:rPr>
                        <a:t>Doctrine and Covenants 2:1</a:t>
                      </a:r>
                      <a:r>
                        <a:rPr lang="en-US" sz="1200" b="1" i="0" kern="1200" dirty="0">
                          <a:solidFill>
                            <a:schemeClr val="tx1"/>
                          </a:solidFill>
                          <a:latin typeface="+mn-lt"/>
                          <a:ea typeface="+mn-ea"/>
                          <a:cs typeface="+mn-cs"/>
                        </a:rPr>
                        <a:t>—</a:t>
                      </a:r>
                    </a:p>
                    <a:p>
                      <a:pPr fontAlgn="base"/>
                      <a:endParaRPr lang="en-US" sz="1200" b="1" i="0" kern="1200" dirty="0">
                        <a:solidFill>
                          <a:schemeClr val="tx1"/>
                        </a:solidFill>
                        <a:latin typeface="+mn-lt"/>
                        <a:ea typeface="+mn-ea"/>
                        <a:cs typeface="+mn-cs"/>
                      </a:endParaRPr>
                    </a:p>
                    <a:p>
                      <a:pPr fontAlgn="base"/>
                      <a:r>
                        <a:rPr lang="en-US" sz="1200" b="1" i="0" kern="1200" dirty="0">
                          <a:solidFill>
                            <a:schemeClr val="tx1"/>
                          </a:solidFill>
                          <a:latin typeface="+mn-lt"/>
                          <a:ea typeface="+mn-ea"/>
                          <a:cs typeface="+mn-cs"/>
                        </a:rPr>
                        <a:t>Who is Elijah?</a:t>
                      </a:r>
                    </a:p>
                    <a:p>
                      <a:pPr fontAlgn="base"/>
                      <a:endParaRPr lang="en-US" sz="1200" b="1" i="0" kern="1200" dirty="0">
                        <a:solidFill>
                          <a:schemeClr val="tx1"/>
                        </a:solidFill>
                        <a:latin typeface="+mn-lt"/>
                        <a:ea typeface="+mn-ea"/>
                        <a:cs typeface="+mn-cs"/>
                      </a:endParaRPr>
                    </a:p>
                    <a:p>
                      <a:pPr fontAlgn="base"/>
                      <a:r>
                        <a:rPr lang="en-US" sz="1200" b="1" i="0" kern="1200" dirty="0">
                          <a:solidFill>
                            <a:schemeClr val="tx1"/>
                          </a:solidFill>
                          <a:latin typeface="+mn-lt"/>
                          <a:ea typeface="+mn-ea"/>
                          <a:cs typeface="+mn-cs"/>
                        </a:rPr>
                        <a:t>What priesthood power did Moroni say Elijah would restore?</a:t>
                      </a:r>
                    </a:p>
                    <a:p>
                      <a:endParaRPr lang="en-US" dirty="0"/>
                    </a:p>
                  </a:txBody>
                  <a:tcPr/>
                </a:tc>
                <a:tc>
                  <a:txBody>
                    <a:bodyPr/>
                    <a:lstStyle/>
                    <a:p>
                      <a:pPr fontAlgn="base"/>
                      <a:r>
                        <a:rPr lang="en-US" sz="1200" b="1" i="0" kern="1200" dirty="0">
                          <a:solidFill>
                            <a:schemeClr val="tx1"/>
                          </a:solidFill>
                          <a:latin typeface="+mn-lt"/>
                          <a:ea typeface="+mn-ea"/>
                          <a:cs typeface="+mn-cs"/>
                        </a:rPr>
                        <a:t>Group 2</a:t>
                      </a:r>
                    </a:p>
                    <a:p>
                      <a:pPr fontAlgn="base"/>
                      <a:r>
                        <a:rPr lang="en-US" sz="1200" b="1" i="0" u="none" strike="noStrike" kern="1200" dirty="0">
                          <a:solidFill>
                            <a:schemeClr val="tx1"/>
                          </a:solidFill>
                          <a:latin typeface="+mn-lt"/>
                          <a:ea typeface="+mn-ea"/>
                          <a:cs typeface="+mn-cs"/>
                        </a:rPr>
                        <a:t>Doctrine and Covenants 2:2</a:t>
                      </a:r>
                      <a:r>
                        <a:rPr lang="en-US" sz="1200" b="1" i="0" kern="1200" dirty="0">
                          <a:solidFill>
                            <a:schemeClr val="tx1"/>
                          </a:solidFill>
                          <a:latin typeface="+mn-lt"/>
                          <a:ea typeface="+mn-ea"/>
                          <a:cs typeface="+mn-cs"/>
                        </a:rPr>
                        <a:t>—</a:t>
                      </a:r>
                    </a:p>
                    <a:p>
                      <a:pPr fontAlgn="base"/>
                      <a:endParaRPr lang="en-US" sz="1200" b="1" i="0" kern="1200" dirty="0">
                        <a:solidFill>
                          <a:schemeClr val="tx1"/>
                        </a:solidFill>
                        <a:latin typeface="+mn-lt"/>
                        <a:ea typeface="+mn-ea"/>
                        <a:cs typeface="+mn-cs"/>
                      </a:endParaRPr>
                    </a:p>
                    <a:p>
                      <a:pPr fontAlgn="base"/>
                      <a:r>
                        <a:rPr lang="en-US" sz="1200" b="1" i="0" kern="1200" dirty="0">
                          <a:solidFill>
                            <a:schemeClr val="tx1"/>
                          </a:solidFill>
                          <a:latin typeface="+mn-lt"/>
                          <a:ea typeface="+mn-ea"/>
                          <a:cs typeface="+mn-cs"/>
                        </a:rPr>
                        <a:t>Who are the fathers, and the children referred to in this verse?</a:t>
                      </a:r>
                    </a:p>
                  </a:txBody>
                  <a:tcPr/>
                </a:tc>
                <a:tc>
                  <a:txBody>
                    <a:bodyPr/>
                    <a:lstStyle/>
                    <a:p>
                      <a:pPr fontAlgn="base"/>
                      <a:r>
                        <a:rPr lang="en-US" sz="1200" b="1" i="0" kern="1200" dirty="0">
                          <a:solidFill>
                            <a:schemeClr val="tx1"/>
                          </a:solidFill>
                          <a:latin typeface="+mn-lt"/>
                          <a:ea typeface="+mn-ea"/>
                          <a:cs typeface="+mn-cs"/>
                        </a:rPr>
                        <a:t>Group 3</a:t>
                      </a:r>
                    </a:p>
                    <a:p>
                      <a:pPr fontAlgn="base"/>
                      <a:r>
                        <a:rPr lang="en-US" sz="1200" b="1" i="0" u="none" strike="noStrike" kern="1200" dirty="0">
                          <a:solidFill>
                            <a:schemeClr val="tx1"/>
                          </a:solidFill>
                          <a:latin typeface="+mn-lt"/>
                          <a:ea typeface="+mn-ea"/>
                          <a:cs typeface="+mn-cs"/>
                        </a:rPr>
                        <a:t>Doctrine and Covenants 2:3</a:t>
                      </a:r>
                      <a:r>
                        <a:rPr lang="en-US" sz="1200" b="1" i="0" kern="1200" dirty="0">
                          <a:solidFill>
                            <a:schemeClr val="tx1"/>
                          </a:solidFill>
                          <a:latin typeface="+mn-lt"/>
                          <a:ea typeface="+mn-ea"/>
                          <a:cs typeface="+mn-cs"/>
                        </a:rPr>
                        <a:t>—</a:t>
                      </a:r>
                    </a:p>
                    <a:p>
                      <a:pPr fontAlgn="base"/>
                      <a:endParaRPr lang="en-US" sz="1200" b="1" i="0" kern="1200" dirty="0">
                        <a:solidFill>
                          <a:schemeClr val="tx1"/>
                        </a:solidFill>
                        <a:latin typeface="+mn-lt"/>
                        <a:ea typeface="+mn-ea"/>
                        <a:cs typeface="+mn-cs"/>
                      </a:endParaRPr>
                    </a:p>
                    <a:p>
                      <a:pPr fontAlgn="base"/>
                      <a:r>
                        <a:rPr lang="en-US" sz="1200" b="1" i="0" kern="1200" dirty="0">
                          <a:solidFill>
                            <a:schemeClr val="tx1"/>
                          </a:solidFill>
                          <a:latin typeface="+mn-lt"/>
                          <a:ea typeface="+mn-ea"/>
                          <a:cs typeface="+mn-cs"/>
                        </a:rPr>
                        <a:t>Why would the earth be utterly wasted if the sealing power had not been restored?</a:t>
                      </a:r>
                    </a:p>
                    <a:p>
                      <a:endParaRPr lang="en-US" dirty="0"/>
                    </a:p>
                  </a:txBody>
                  <a:tcPr/>
                </a:tc>
                <a:extLst>
                  <a:ext uri="{0D108BD9-81ED-4DB2-BD59-A6C34878D82A}">
                    <a16:rowId xmlns:a16="http://schemas.microsoft.com/office/drawing/2014/main" val="10000"/>
                  </a:ext>
                </a:extLst>
              </a:tr>
              <a:tr h="1047751">
                <a:tc>
                  <a:txBody>
                    <a:bodyPr/>
                    <a:lstStyle/>
                    <a:p>
                      <a:r>
                        <a:rPr lang="en-US" sz="1200" b="0" i="0" u="none" strike="noStrike" kern="1200" dirty="0">
                          <a:solidFill>
                            <a:schemeClr val="tx1"/>
                          </a:solidFill>
                          <a:latin typeface="+mn-lt"/>
                          <a:ea typeface="+mn-ea"/>
                          <a:cs typeface="+mn-cs"/>
                        </a:rPr>
                        <a:t>Doctrine and Covenants 2:1</a:t>
                      </a:r>
                      <a:r>
                        <a:rPr lang="en-US" sz="1200" b="0" i="0" kern="1200" dirty="0">
                          <a:solidFill>
                            <a:schemeClr val="tx1"/>
                          </a:solidFill>
                          <a:latin typeface="+mn-lt"/>
                          <a:ea typeface="+mn-ea"/>
                          <a:cs typeface="+mn-cs"/>
                        </a:rPr>
                        <a:t>—</a:t>
                      </a:r>
                    </a:p>
                    <a:p>
                      <a:r>
                        <a:rPr lang="en-US" sz="1200" b="1" i="0" kern="1200" dirty="0">
                          <a:solidFill>
                            <a:schemeClr val="tx1"/>
                          </a:solidFill>
                          <a:latin typeface="+mn-lt"/>
                          <a:ea typeface="+mn-ea"/>
                          <a:cs typeface="+mn-cs"/>
                        </a:rPr>
                        <a:t>God would send Elijah to restore the sealing power to the earth before the Second Coming of Jesus Christ.</a:t>
                      </a:r>
                      <a:endParaRPr lang="en-US" sz="1200" dirty="0"/>
                    </a:p>
                  </a:txBody>
                  <a:tcPr/>
                </a:tc>
                <a:tc>
                  <a:txBody>
                    <a:bodyPr/>
                    <a:lstStyle/>
                    <a:p>
                      <a:r>
                        <a:rPr lang="en-US" sz="1200" b="0" i="0" u="none" strike="noStrike" kern="1200" dirty="0">
                          <a:solidFill>
                            <a:schemeClr val="tx1"/>
                          </a:solidFill>
                          <a:latin typeface="+mn-lt"/>
                          <a:ea typeface="+mn-ea"/>
                          <a:cs typeface="+mn-cs"/>
                        </a:rPr>
                        <a:t>Doctrine and Covenants 2:2</a:t>
                      </a:r>
                      <a:r>
                        <a:rPr lang="en-US" sz="1200" b="0" i="0" kern="1200" dirty="0">
                          <a:solidFill>
                            <a:schemeClr val="tx1"/>
                          </a:solidFill>
                          <a:latin typeface="+mn-lt"/>
                          <a:ea typeface="+mn-ea"/>
                          <a:cs typeface="+mn-cs"/>
                        </a:rPr>
                        <a:t>—</a:t>
                      </a:r>
                    </a:p>
                    <a:p>
                      <a:r>
                        <a:rPr lang="en-US" sz="1200" b="1" i="0" kern="1200" dirty="0">
                          <a:solidFill>
                            <a:schemeClr val="tx1"/>
                          </a:solidFill>
                          <a:latin typeface="+mn-lt"/>
                          <a:ea typeface="+mn-ea"/>
                          <a:cs typeface="+mn-cs"/>
                        </a:rPr>
                        <a:t>Our hearts can be turned to our ancestors, and we can perform ordinances for them in temples.</a:t>
                      </a:r>
                      <a:endParaRPr lang="en-US" sz="1200" dirty="0"/>
                    </a:p>
                  </a:txBody>
                  <a:tcPr/>
                </a:tc>
                <a:tc>
                  <a:txBody>
                    <a:bodyPr/>
                    <a:lstStyle/>
                    <a:p>
                      <a:r>
                        <a:rPr lang="en-US" sz="1200" b="0" i="0" u="none" strike="noStrike" kern="1200" dirty="0">
                          <a:solidFill>
                            <a:schemeClr val="tx1"/>
                          </a:solidFill>
                          <a:latin typeface="+mn-lt"/>
                          <a:ea typeface="+mn-ea"/>
                          <a:cs typeface="+mn-cs"/>
                        </a:rPr>
                        <a:t>Doctrine and Covenants 2:3</a:t>
                      </a:r>
                      <a:r>
                        <a:rPr lang="en-US" sz="1200" b="0" i="0" kern="1200" dirty="0">
                          <a:solidFill>
                            <a:schemeClr val="tx1"/>
                          </a:solidFill>
                          <a:latin typeface="+mn-lt"/>
                          <a:ea typeface="+mn-ea"/>
                          <a:cs typeface="+mn-cs"/>
                        </a:rPr>
                        <a:t>—</a:t>
                      </a:r>
                    </a:p>
                    <a:p>
                      <a:r>
                        <a:rPr lang="en-US" sz="1200" b="1" i="0" kern="1200" dirty="0">
                          <a:solidFill>
                            <a:schemeClr val="tx1"/>
                          </a:solidFill>
                          <a:latin typeface="+mn-lt"/>
                          <a:ea typeface="+mn-ea"/>
                          <a:cs typeface="+mn-cs"/>
                        </a:rPr>
                        <a:t>Without the power to unite families for eternity, the earth would be destroyed at Jesus Christ’s Second Coming.</a:t>
                      </a:r>
                      <a:endParaRPr lang="en-US" sz="1200" dirty="0"/>
                    </a:p>
                  </a:txBody>
                  <a:tcPr/>
                </a:tc>
                <a:extLst>
                  <a:ext uri="{0D108BD9-81ED-4DB2-BD59-A6C34878D82A}">
                    <a16:rowId xmlns:a16="http://schemas.microsoft.com/office/drawing/2014/main" val="10001"/>
                  </a:ext>
                </a:extLst>
              </a:tr>
              <a:tr h="381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“Elijah was a great prophet with great power given him by God. He held the greatest power God gives to His children: he held the sealing power, the power to bind on earth and have it bound in heaven” (President Henry B. </a:t>
                      </a:r>
                      <a:r>
                        <a:rPr lang="en-US" sz="1200" b="0" i="0" kern="1200" dirty="0" err="1">
                          <a:solidFill>
                            <a:schemeClr val="tx1"/>
                          </a:solidFill>
                          <a:latin typeface="+mn-lt"/>
                          <a:ea typeface="+mn-ea"/>
                          <a:cs typeface="+mn-cs"/>
                        </a:rPr>
                        <a:t>Eyring</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“Hearts Bound Together,”</a:t>
                      </a:r>
                      <a:r>
                        <a:rPr lang="en-US" sz="1200" b="0" i="0" kern="1200" dirty="0">
                          <a:solidFill>
                            <a:schemeClr val="tx1"/>
                          </a:solidFill>
                          <a:latin typeface="+mn-lt"/>
                          <a:ea typeface="+mn-ea"/>
                          <a:cs typeface="+mn-cs"/>
                        </a:rPr>
                        <a:t> </a:t>
                      </a:r>
                      <a:r>
                        <a:rPr lang="en-US" sz="1200" b="0" i="1" kern="1200" dirty="0">
                          <a:solidFill>
                            <a:schemeClr val="tx1"/>
                          </a:solidFill>
                          <a:latin typeface="+mn-lt"/>
                          <a:ea typeface="+mn-ea"/>
                          <a:cs typeface="+mn-cs"/>
                        </a:rPr>
                        <a:t>Ensign</a:t>
                      </a:r>
                      <a:r>
                        <a:rPr lang="en-US" sz="1200" b="0" i="0" kern="1200" dirty="0">
                          <a:solidFill>
                            <a:schemeClr val="tx1"/>
                          </a:solidFill>
                          <a:latin typeface="+mn-lt"/>
                          <a:ea typeface="+mn-ea"/>
                          <a:cs typeface="+mn-cs"/>
                        </a:rPr>
                        <a:t> or </a:t>
                      </a:r>
                      <a:r>
                        <a:rPr lang="en-US" sz="1200" b="0" i="1" kern="1200" dirty="0">
                          <a:solidFill>
                            <a:schemeClr val="tx1"/>
                          </a:solidFill>
                          <a:latin typeface="+mn-lt"/>
                          <a:ea typeface="+mn-ea"/>
                          <a:cs typeface="+mn-cs"/>
                        </a:rPr>
                        <a:t>Liahona,</a:t>
                      </a:r>
                      <a:r>
                        <a:rPr lang="en-US" sz="1200" b="0" i="0" kern="1200" dirty="0">
                          <a:solidFill>
                            <a:schemeClr val="tx1"/>
                          </a:solidFill>
                          <a:latin typeface="+mn-lt"/>
                          <a:ea typeface="+mn-ea"/>
                          <a:cs typeface="+mn-cs"/>
                        </a:rPr>
                        <a:t> May 2005, 78).</a:t>
                      </a:r>
                    </a:p>
                    <a:p>
                      <a:endParaRPr lang="en-US" dirty="0"/>
                    </a:p>
                  </a:txBody>
                  <a:tcPr/>
                </a:tc>
                <a:tc>
                  <a:txBody>
                    <a:bodyPr/>
                    <a:lstStyle/>
                    <a:p>
                      <a:pPr fontAlgn="base"/>
                      <a:r>
                        <a:rPr lang="en-US" sz="1000" b="0" i="0" kern="1200" dirty="0">
                          <a:solidFill>
                            <a:schemeClr val="tx1"/>
                          </a:solidFill>
                          <a:latin typeface="+mn-lt"/>
                          <a:ea typeface="+mn-ea"/>
                          <a:cs typeface="+mn-cs"/>
                        </a:rPr>
                        <a:t>In the prophecy that “he shall plant in the hearts of the children the promises made to the fathers,” the phrase “the fathers” refers to “Abraham, Isaac, and Jacob, to whom the promises were made. What are the promises? They are the promises of a </a:t>
                      </a:r>
                      <a:r>
                        <a:rPr lang="en-US" sz="1100" b="0" i="0" kern="1200" dirty="0">
                          <a:solidFill>
                            <a:schemeClr val="tx1"/>
                          </a:solidFill>
                          <a:latin typeface="+mn-lt"/>
                          <a:ea typeface="+mn-ea"/>
                          <a:cs typeface="+mn-cs"/>
                        </a:rPr>
                        <a:t>continuation of the </a:t>
                      </a:r>
                      <a:r>
                        <a:rPr lang="en-US" sz="1100" b="0" i="0" u="none" strike="noStrike" kern="1200" dirty="0">
                          <a:solidFill>
                            <a:schemeClr val="tx1"/>
                          </a:solidFill>
                          <a:latin typeface="+mn-lt"/>
                          <a:ea typeface="+mn-ea"/>
                          <a:cs typeface="+mn-cs"/>
                        </a:rPr>
                        <a:t>family</a:t>
                      </a:r>
                      <a:r>
                        <a:rPr lang="en-US" sz="1100" b="0" i="0" u="none" strike="noStrike" kern="1200" baseline="0" dirty="0">
                          <a:solidFill>
                            <a:schemeClr val="tx1"/>
                          </a:solidFill>
                          <a:latin typeface="+mn-lt"/>
                          <a:ea typeface="+mn-ea"/>
                          <a:cs typeface="+mn-cs"/>
                        </a:rPr>
                        <a:t> </a:t>
                      </a:r>
                      <a:r>
                        <a:rPr lang="en-US" sz="1100" b="0" i="0" kern="1200" dirty="0">
                          <a:solidFill>
                            <a:schemeClr val="tx1"/>
                          </a:solidFill>
                          <a:latin typeface="+mn-lt"/>
                          <a:ea typeface="+mn-ea"/>
                          <a:cs typeface="+mn-cs"/>
                        </a:rPr>
                        <a:t>unit in eternity” (Elder Bruce R. McConkie, </a:t>
                      </a:r>
                      <a:r>
                        <a:rPr lang="en-US" sz="1100" b="0" i="1" kern="1200" dirty="0">
                          <a:solidFill>
                            <a:schemeClr val="tx1"/>
                          </a:solidFill>
                          <a:latin typeface="+mn-lt"/>
                          <a:ea typeface="+mn-ea"/>
                          <a:cs typeface="+mn-cs"/>
                        </a:rPr>
                        <a:t>Millennial Messiah</a:t>
                      </a:r>
                      <a:r>
                        <a:rPr lang="en-US" sz="1100" b="0" i="0" kern="1200" dirty="0">
                          <a:solidFill>
                            <a:schemeClr val="tx1"/>
                          </a:solidFill>
                          <a:latin typeface="+mn-lt"/>
                          <a:ea typeface="+mn-ea"/>
                          <a:cs typeface="+mn-cs"/>
                        </a:rPr>
                        <a:t> [1982], 267).</a:t>
                      </a:r>
                    </a:p>
                    <a:p>
                      <a:pPr fontAlgn="base"/>
                      <a:r>
                        <a:rPr lang="en-US" sz="1100" b="0" i="0" kern="1200" dirty="0">
                          <a:solidFill>
                            <a:schemeClr val="tx1"/>
                          </a:solidFill>
                          <a:latin typeface="+mn-lt"/>
                          <a:ea typeface="+mn-ea"/>
                          <a:cs typeface="+mn-cs"/>
                        </a:rPr>
                        <a:t>In the prophecy that “the hearts of the children shall turn to their fathers,” the phrase “their fathers” refers to “our dead ancestors who died without the privilege of receiving the gospel, but who received the promise that the time would come when that privilege would be granted them. The children are those now living who are preparing genealogical data and who are performing the vicarious ordinances in the temples” (President Joseph Fielding Smith, </a:t>
                      </a:r>
                      <a:r>
                        <a:rPr lang="en-US" sz="1100" b="0" i="1" kern="1200" dirty="0">
                          <a:solidFill>
                            <a:schemeClr val="tx1"/>
                          </a:solidFill>
                          <a:latin typeface="+mn-lt"/>
                          <a:ea typeface="+mn-ea"/>
                          <a:cs typeface="+mn-cs"/>
                        </a:rPr>
                        <a:t>Doctrines of Salvation,</a:t>
                      </a:r>
                      <a:r>
                        <a:rPr lang="en-US" sz="1100" b="0" i="0" kern="1200" dirty="0">
                          <a:solidFill>
                            <a:schemeClr val="tx1"/>
                          </a:solidFill>
                          <a:latin typeface="+mn-lt"/>
                          <a:ea typeface="+mn-ea"/>
                          <a:cs typeface="+mn-cs"/>
                        </a:rPr>
                        <a:t> ed. Bruce R. McConkie, 3 vols. [1954–56], 2:127).</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“Why would the earth be wasted? Simply because if there is not a welding link between the fathers and the children—which is the work for the dead—then we will all stand rejected; the whole work of God will fail and be utterly wasted” (President Joseph Fielding Smith, </a:t>
                      </a:r>
                      <a:r>
                        <a:rPr lang="en-US" sz="1200" b="0" i="1" kern="1200" dirty="0">
                          <a:solidFill>
                            <a:schemeClr val="tx1"/>
                          </a:solidFill>
                          <a:latin typeface="+mn-lt"/>
                          <a:ea typeface="+mn-ea"/>
                          <a:cs typeface="+mn-cs"/>
                        </a:rPr>
                        <a:t>Doctrines of Salvation, </a:t>
                      </a:r>
                      <a:r>
                        <a:rPr lang="en-US" sz="1200" b="0" i="0" kern="1200" dirty="0">
                          <a:solidFill>
                            <a:schemeClr val="tx1"/>
                          </a:solidFill>
                          <a:latin typeface="+mn-lt"/>
                          <a:ea typeface="+mn-ea"/>
                          <a:cs typeface="+mn-cs"/>
                        </a:rPr>
                        <a:t>ed. Bruce R. McConkie, 3 vols. [1954–56], 2:122).</a:t>
                      </a:r>
                    </a:p>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57249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C7AF31-2B88-5EAD-0D81-49C6A25C0503}"/>
              </a:ext>
            </a:extLst>
          </p:cNvPr>
          <p:cNvPicPr>
            <a:picLocks noChangeAspect="1"/>
          </p:cNvPicPr>
          <p:nvPr/>
        </p:nvPicPr>
        <p:blipFill>
          <a:blip r:embed="rId2"/>
          <a:stretch>
            <a:fillRect/>
          </a:stretch>
        </p:blipFill>
        <p:spPr>
          <a:xfrm>
            <a:off x="-47194" y="0"/>
            <a:ext cx="12239194" cy="6858000"/>
          </a:xfrm>
          <a:prstGeom prst="rect">
            <a:avLst/>
          </a:prstGeom>
        </p:spPr>
      </p:pic>
    </p:spTree>
    <p:extLst>
      <p:ext uri="{BB962C8B-B14F-4D97-AF65-F5344CB8AC3E}">
        <p14:creationId xmlns:p14="http://schemas.microsoft.com/office/powerpoint/2010/main" val="3696879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89F86D4-A5C4-4F31-BF8C-DC81BF87D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06680" y="6488667"/>
            <a:ext cx="3962400" cy="369332"/>
          </a:xfrm>
          <a:prstGeom prst="rect">
            <a:avLst/>
          </a:prstGeom>
          <a:noFill/>
        </p:spPr>
        <p:txBody>
          <a:bodyPr wrap="square" rtlCol="0">
            <a:spAutoFit/>
          </a:bodyPr>
          <a:lstStyle/>
          <a:p>
            <a:r>
              <a:rPr lang="en-US" dirty="0"/>
              <a:t>Joseph Smith –History 1:55-56</a:t>
            </a:r>
          </a:p>
        </p:txBody>
      </p:sp>
      <p:sp>
        <p:nvSpPr>
          <p:cNvPr id="4" name="TextBox 3"/>
          <p:cNvSpPr txBox="1"/>
          <p:nvPr/>
        </p:nvSpPr>
        <p:spPr>
          <a:xfrm>
            <a:off x="1524000" y="1"/>
            <a:ext cx="9144000" cy="646331"/>
          </a:xfrm>
          <a:prstGeom prst="rect">
            <a:avLst/>
          </a:prstGeom>
          <a:noFill/>
        </p:spPr>
        <p:txBody>
          <a:bodyPr wrap="square" rtlCol="0">
            <a:spAutoFit/>
          </a:bodyPr>
          <a:lstStyle/>
          <a:p>
            <a:pPr algn="ctr"/>
            <a:r>
              <a:rPr lang="en-US" sz="3600" dirty="0">
                <a:latin typeface="Copperplate Gothic Bold" pitchFamily="34" charset="0"/>
              </a:rPr>
              <a:t>What Can happen in Five years?</a:t>
            </a:r>
          </a:p>
        </p:txBody>
      </p:sp>
      <p:grpSp>
        <p:nvGrpSpPr>
          <p:cNvPr id="41" name="Group 40"/>
          <p:cNvGrpSpPr/>
          <p:nvPr/>
        </p:nvGrpSpPr>
        <p:grpSpPr>
          <a:xfrm>
            <a:off x="1905000" y="609601"/>
            <a:ext cx="2914650" cy="3536443"/>
            <a:chOff x="381000" y="762000"/>
            <a:chExt cx="2914650" cy="3536443"/>
          </a:xfrm>
        </p:grpSpPr>
        <p:pic>
          <p:nvPicPr>
            <p:cNvPr id="39" name="Picture 4" descr="http://www.customframingdesigns.com/i/Ovals/OV_14_AG.jpg"/>
            <p:cNvPicPr>
              <a:picLocks noChangeAspect="1" noChangeArrowheads="1"/>
            </p:cNvPicPr>
            <p:nvPr/>
          </p:nvPicPr>
          <p:blipFill>
            <a:blip r:embed="rId3" cstate="print"/>
            <a:srcRect/>
            <a:stretch>
              <a:fillRect/>
            </a:stretch>
          </p:blipFill>
          <p:spPr bwMode="auto">
            <a:xfrm>
              <a:off x="381000" y="762000"/>
              <a:ext cx="2914650" cy="3536443"/>
            </a:xfrm>
            <a:prstGeom prst="ellipse">
              <a:avLst/>
            </a:prstGeom>
            <a:ln>
              <a:noFill/>
            </a:ln>
            <a:effectLst>
              <a:softEdge rad="112500"/>
            </a:effectLst>
          </p:spPr>
        </p:pic>
        <p:sp>
          <p:nvSpPr>
            <p:cNvPr id="40" name="TextBox 39"/>
            <p:cNvSpPr txBox="1"/>
            <p:nvPr/>
          </p:nvSpPr>
          <p:spPr>
            <a:xfrm>
              <a:off x="935355" y="1329131"/>
              <a:ext cx="1706880" cy="2308324"/>
            </a:xfrm>
            <a:prstGeom prst="rect">
              <a:avLst/>
            </a:prstGeom>
            <a:noFill/>
          </p:spPr>
          <p:txBody>
            <a:bodyPr wrap="square" rtlCol="0">
              <a:spAutoFit/>
            </a:bodyPr>
            <a:lstStyle/>
            <a:p>
              <a:pPr algn="ctr"/>
              <a:r>
                <a:rPr lang="en-US" sz="2400" dirty="0"/>
                <a:t>What things might change in your life in 5 years?</a:t>
              </a:r>
            </a:p>
          </p:txBody>
        </p:sp>
      </p:grpSp>
      <p:grpSp>
        <p:nvGrpSpPr>
          <p:cNvPr id="42" name="Group 41"/>
          <p:cNvGrpSpPr/>
          <p:nvPr/>
        </p:nvGrpSpPr>
        <p:grpSpPr>
          <a:xfrm>
            <a:off x="7239000" y="685801"/>
            <a:ext cx="2914650" cy="3536443"/>
            <a:chOff x="381000" y="762000"/>
            <a:chExt cx="2914650" cy="3536443"/>
          </a:xfrm>
        </p:grpSpPr>
        <p:pic>
          <p:nvPicPr>
            <p:cNvPr id="43" name="Picture 4" descr="http://www.customframingdesigns.com/i/Ovals/OV_14_AG.jpg"/>
            <p:cNvPicPr>
              <a:picLocks noChangeAspect="1" noChangeArrowheads="1"/>
            </p:cNvPicPr>
            <p:nvPr/>
          </p:nvPicPr>
          <p:blipFill>
            <a:blip r:embed="rId3" cstate="print"/>
            <a:srcRect/>
            <a:stretch>
              <a:fillRect/>
            </a:stretch>
          </p:blipFill>
          <p:spPr bwMode="auto">
            <a:xfrm>
              <a:off x="381000" y="762000"/>
              <a:ext cx="2914650" cy="3536443"/>
            </a:xfrm>
            <a:prstGeom prst="ellipse">
              <a:avLst/>
            </a:prstGeom>
            <a:ln>
              <a:noFill/>
            </a:ln>
            <a:effectLst>
              <a:softEdge rad="112500"/>
            </a:effectLst>
          </p:spPr>
        </p:pic>
        <p:sp>
          <p:nvSpPr>
            <p:cNvPr id="44" name="TextBox 43"/>
            <p:cNvSpPr txBox="1"/>
            <p:nvPr/>
          </p:nvSpPr>
          <p:spPr>
            <a:xfrm>
              <a:off x="838200" y="1524000"/>
              <a:ext cx="2057400" cy="1938992"/>
            </a:xfrm>
            <a:prstGeom prst="rect">
              <a:avLst/>
            </a:prstGeom>
            <a:noFill/>
          </p:spPr>
          <p:txBody>
            <a:bodyPr wrap="square" rtlCol="0">
              <a:spAutoFit/>
            </a:bodyPr>
            <a:lstStyle/>
            <a:p>
              <a:pPr algn="ctr"/>
              <a:r>
                <a:rPr lang="en-US" sz="2000" dirty="0"/>
                <a:t>What things are you prepared for if something happens different than what you expected?</a:t>
              </a:r>
            </a:p>
          </p:txBody>
        </p:sp>
      </p:grpSp>
      <p:grpSp>
        <p:nvGrpSpPr>
          <p:cNvPr id="48" name="Group 47"/>
          <p:cNvGrpSpPr/>
          <p:nvPr/>
        </p:nvGrpSpPr>
        <p:grpSpPr>
          <a:xfrm>
            <a:off x="4495800" y="3810001"/>
            <a:ext cx="2971800" cy="2488883"/>
            <a:chOff x="3124200" y="3733800"/>
            <a:chExt cx="2971800" cy="2488883"/>
          </a:xfrm>
        </p:grpSpPr>
        <p:pic>
          <p:nvPicPr>
            <p:cNvPr id="17410" name="Picture 2" descr="http://framemytv.com/images/gallery/41/FrameMyTV1029.jpg"/>
            <p:cNvPicPr>
              <a:picLocks noChangeAspect="1" noChangeArrowheads="1"/>
            </p:cNvPicPr>
            <p:nvPr/>
          </p:nvPicPr>
          <p:blipFill>
            <a:blip r:embed="rId4" cstate="print"/>
            <a:srcRect l="3535" t="4054" r="2195" b="5405"/>
            <a:stretch>
              <a:fillRect/>
            </a:stretch>
          </p:blipFill>
          <p:spPr bwMode="auto">
            <a:xfrm>
              <a:off x="3124200" y="3733800"/>
              <a:ext cx="2971800" cy="2488883"/>
            </a:xfrm>
            <a:prstGeom prst="rect">
              <a:avLst/>
            </a:prstGeom>
            <a:noFill/>
          </p:spPr>
        </p:pic>
        <p:sp>
          <p:nvSpPr>
            <p:cNvPr id="47" name="TextBox 46"/>
            <p:cNvSpPr txBox="1"/>
            <p:nvPr/>
          </p:nvSpPr>
          <p:spPr>
            <a:xfrm>
              <a:off x="3429000" y="4114800"/>
              <a:ext cx="2286000" cy="2062103"/>
            </a:xfrm>
            <a:prstGeom prst="rect">
              <a:avLst/>
            </a:prstGeom>
            <a:noFill/>
          </p:spPr>
          <p:txBody>
            <a:bodyPr wrap="square" rtlCol="0">
              <a:spAutoFit/>
            </a:bodyPr>
            <a:lstStyle/>
            <a:p>
              <a:pPr algn="ctr"/>
              <a:r>
                <a:rPr lang="en-US" sz="1600" dirty="0"/>
                <a:t>Joseph Smith’s brother Alvin dies in 1823, and goes to Chenango County, NY and labors for a man named </a:t>
              </a:r>
            </a:p>
            <a:p>
              <a:pPr algn="ctr"/>
              <a:r>
                <a:rPr lang="en-US" sz="1600" dirty="0"/>
                <a:t>Josiah </a:t>
              </a:r>
              <a:r>
                <a:rPr lang="en-US" sz="1600" dirty="0" err="1"/>
                <a:t>Stoal</a:t>
              </a:r>
              <a:r>
                <a:rPr lang="en-US" sz="1600" dirty="0"/>
                <a:t> (or </a:t>
              </a:r>
              <a:r>
                <a:rPr lang="en-US" sz="1600" dirty="0" err="1"/>
                <a:t>Stowell</a:t>
              </a:r>
              <a:r>
                <a:rPr lang="en-US" sz="1600" dirty="0"/>
                <a:t>)</a:t>
              </a:r>
            </a:p>
            <a:p>
              <a:pPr algn="ctr"/>
              <a:r>
                <a:rPr lang="en-US" sz="1600" dirty="0"/>
                <a:t>1825</a:t>
              </a:r>
            </a:p>
            <a:p>
              <a:pPr algn="ctr"/>
              <a:endParaRPr lang="en-US" sz="1600" dirty="0"/>
            </a:p>
          </p:txBody>
        </p:sp>
      </p:grpSp>
      <p:sp>
        <p:nvSpPr>
          <p:cNvPr id="51" name="Rectangle 50"/>
          <p:cNvSpPr/>
          <p:nvPr/>
        </p:nvSpPr>
        <p:spPr>
          <a:xfrm>
            <a:off x="7571232" y="5821830"/>
            <a:ext cx="4603291" cy="954107"/>
          </a:xfrm>
          <a:prstGeom prst="rect">
            <a:avLst/>
          </a:prstGeom>
          <a:solidFill>
            <a:schemeClr val="bg2">
              <a:lumMod val="75000"/>
            </a:schemeClr>
          </a:solidFill>
        </p:spPr>
        <p:txBody>
          <a:bodyPr wrap="square">
            <a:spAutoFit/>
          </a:bodyPr>
          <a:lstStyle/>
          <a:p>
            <a:r>
              <a:rPr lang="en-US" sz="1400" b="1" dirty="0"/>
              <a:t>Original home of Josiah </a:t>
            </a:r>
            <a:r>
              <a:rPr lang="en-US" sz="1400" b="1" dirty="0" err="1"/>
              <a:t>Stowell</a:t>
            </a:r>
            <a:r>
              <a:rPr lang="en-US" sz="1400" b="1" dirty="0"/>
              <a:t> and now sits vacant.  Josiah </a:t>
            </a:r>
            <a:r>
              <a:rPr lang="en-US" sz="1400" b="1" dirty="0" err="1"/>
              <a:t>Stowell</a:t>
            </a:r>
            <a:r>
              <a:rPr lang="en-US" sz="1400" b="1" dirty="0"/>
              <a:t> took Joseph as one of his hired hands to his farm where he was employed as a wool carder, farmer, and worker looking for a silver mine.</a:t>
            </a:r>
          </a:p>
        </p:txBody>
      </p:sp>
      <p:pic>
        <p:nvPicPr>
          <p:cNvPr id="5" name="Picture 4">
            <a:extLst>
              <a:ext uri="{FF2B5EF4-FFF2-40B4-BE49-F238E27FC236}">
                <a16:creationId xmlns:a16="http://schemas.microsoft.com/office/drawing/2014/main" id="{1C9D725A-9E0D-434F-93A6-AFD9E793B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151" y="3949280"/>
            <a:ext cx="1706880" cy="2444496"/>
          </a:xfrm>
          <a:prstGeom prst="rect">
            <a:avLst/>
          </a:prstGeom>
        </p:spPr>
      </p:pic>
      <p:pic>
        <p:nvPicPr>
          <p:cNvPr id="7" name="Picture 6">
            <a:extLst>
              <a:ext uri="{FF2B5EF4-FFF2-40B4-BE49-F238E27FC236}">
                <a16:creationId xmlns:a16="http://schemas.microsoft.com/office/drawing/2014/main" id="{EB854C69-3DA2-4A1E-85AD-9B96FDCCC7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3636" y="4141700"/>
            <a:ext cx="2267176" cy="1598067"/>
          </a:xfrm>
          <a:prstGeom prst="rect">
            <a:avLst/>
          </a:prstGeom>
        </p:spPr>
      </p:pic>
    </p:spTree>
    <p:extLst>
      <p:ext uri="{BB962C8B-B14F-4D97-AF65-F5344CB8AC3E}">
        <p14:creationId xmlns:p14="http://schemas.microsoft.com/office/powerpoint/2010/main" val="418655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3000"/>
                                        <p:tgtEl>
                                          <p:spTgt spid="51"/>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EC10B4C-79BA-4430-A9C2-28B69244D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6488669"/>
            <a:ext cx="3962400" cy="369332"/>
          </a:xfrm>
          <a:prstGeom prst="rect">
            <a:avLst/>
          </a:prstGeom>
          <a:noFill/>
        </p:spPr>
        <p:txBody>
          <a:bodyPr wrap="square" rtlCol="0">
            <a:spAutoFit/>
          </a:bodyPr>
          <a:lstStyle/>
          <a:p>
            <a:r>
              <a:rPr lang="en-US" dirty="0"/>
              <a:t>Joseph Smith –History 1:57</a:t>
            </a:r>
          </a:p>
        </p:txBody>
      </p:sp>
      <p:sp>
        <p:nvSpPr>
          <p:cNvPr id="4" name="TextBox 3"/>
          <p:cNvSpPr txBox="1"/>
          <p:nvPr/>
        </p:nvSpPr>
        <p:spPr>
          <a:xfrm>
            <a:off x="1524000" y="1"/>
            <a:ext cx="9144000" cy="646331"/>
          </a:xfrm>
          <a:prstGeom prst="rect">
            <a:avLst/>
          </a:prstGeom>
          <a:noFill/>
        </p:spPr>
        <p:txBody>
          <a:bodyPr wrap="square" rtlCol="0">
            <a:spAutoFit/>
          </a:bodyPr>
          <a:lstStyle/>
          <a:p>
            <a:pPr algn="ctr"/>
            <a:r>
              <a:rPr lang="en-US" sz="3600" dirty="0">
                <a:latin typeface="Copperplate Gothic Bold" pitchFamily="34" charset="0"/>
              </a:rPr>
              <a:t>Joseph’s Life Changes</a:t>
            </a:r>
          </a:p>
        </p:txBody>
      </p:sp>
      <p:grpSp>
        <p:nvGrpSpPr>
          <p:cNvPr id="6" name="Group 47"/>
          <p:cNvGrpSpPr/>
          <p:nvPr/>
        </p:nvGrpSpPr>
        <p:grpSpPr>
          <a:xfrm>
            <a:off x="1828800" y="1066801"/>
            <a:ext cx="2971800" cy="2488883"/>
            <a:chOff x="3124200" y="3733800"/>
            <a:chExt cx="2971800" cy="2488883"/>
          </a:xfrm>
        </p:grpSpPr>
        <p:pic>
          <p:nvPicPr>
            <p:cNvPr id="17410" name="Picture 2" descr="http://framemytv.com/images/gallery/41/FrameMyTV1029.jpg"/>
            <p:cNvPicPr>
              <a:picLocks noChangeAspect="1" noChangeArrowheads="1"/>
            </p:cNvPicPr>
            <p:nvPr/>
          </p:nvPicPr>
          <p:blipFill>
            <a:blip r:embed="rId3" cstate="print"/>
            <a:srcRect l="3535" t="4054" r="2195" b="5405"/>
            <a:stretch>
              <a:fillRect/>
            </a:stretch>
          </p:blipFill>
          <p:spPr bwMode="auto">
            <a:xfrm>
              <a:off x="3124200" y="3733800"/>
              <a:ext cx="2971800" cy="2488883"/>
            </a:xfrm>
            <a:prstGeom prst="rect">
              <a:avLst/>
            </a:prstGeom>
            <a:noFill/>
          </p:spPr>
        </p:pic>
        <p:sp>
          <p:nvSpPr>
            <p:cNvPr id="47" name="TextBox 46"/>
            <p:cNvSpPr txBox="1"/>
            <p:nvPr/>
          </p:nvSpPr>
          <p:spPr>
            <a:xfrm>
              <a:off x="3429000" y="4343400"/>
              <a:ext cx="2286000" cy="1200329"/>
            </a:xfrm>
            <a:prstGeom prst="rect">
              <a:avLst/>
            </a:prstGeom>
            <a:noFill/>
          </p:spPr>
          <p:txBody>
            <a:bodyPr wrap="square" rtlCol="0">
              <a:spAutoFit/>
            </a:bodyPr>
            <a:lstStyle/>
            <a:p>
              <a:pPr algn="ctr"/>
              <a:r>
                <a:rPr lang="en-US" dirty="0"/>
                <a:t>Joseph boarded with Mr. Isaac Hales who had a daughter, Emma</a:t>
              </a:r>
            </a:p>
            <a:p>
              <a:pPr algn="ctr"/>
              <a:endParaRPr lang="en-US" dirty="0"/>
            </a:p>
          </p:txBody>
        </p:sp>
      </p:grpSp>
      <p:grpSp>
        <p:nvGrpSpPr>
          <p:cNvPr id="16" name="Group 15"/>
          <p:cNvGrpSpPr/>
          <p:nvPr/>
        </p:nvGrpSpPr>
        <p:grpSpPr>
          <a:xfrm>
            <a:off x="6324600" y="838200"/>
            <a:ext cx="4572000" cy="2548354"/>
            <a:chOff x="4800600" y="838200"/>
            <a:chExt cx="4572000" cy="2548354"/>
          </a:xfrm>
        </p:grpSpPr>
        <p:pic>
          <p:nvPicPr>
            <p:cNvPr id="18434" name="Picture 2" descr="http://3.bp.blogspot.com/-syDvd-VE3eE/TbI4lBtYbnI/AAAAAAAAB2w/v4lvCTqW8qY/s400/15.JPG"/>
            <p:cNvPicPr>
              <a:picLocks noChangeAspect="1" noChangeArrowheads="1"/>
            </p:cNvPicPr>
            <p:nvPr/>
          </p:nvPicPr>
          <p:blipFill>
            <a:blip r:embed="rId4" cstate="print"/>
            <a:srcRect/>
            <a:stretch>
              <a:fillRect/>
            </a:stretch>
          </p:blipFill>
          <p:spPr bwMode="auto">
            <a:xfrm>
              <a:off x="4800600" y="838200"/>
              <a:ext cx="3810000" cy="2543175"/>
            </a:xfrm>
            <a:prstGeom prst="rect">
              <a:avLst/>
            </a:prstGeom>
            <a:noFill/>
          </p:spPr>
        </p:pic>
        <p:sp>
          <p:nvSpPr>
            <p:cNvPr id="15" name="Rectangle 14"/>
            <p:cNvSpPr/>
            <p:nvPr/>
          </p:nvSpPr>
          <p:spPr>
            <a:xfrm>
              <a:off x="4800600" y="3048000"/>
              <a:ext cx="4572000" cy="338554"/>
            </a:xfrm>
            <a:prstGeom prst="rect">
              <a:avLst/>
            </a:prstGeom>
          </p:spPr>
          <p:txBody>
            <a:bodyPr>
              <a:spAutoFit/>
            </a:bodyPr>
            <a:lstStyle/>
            <a:p>
              <a:r>
                <a:rPr lang="en-US" sz="1600" dirty="0">
                  <a:solidFill>
                    <a:schemeClr val="bg1"/>
                  </a:solidFill>
                </a:rPr>
                <a:t>Rendition of home where Emma grew up</a:t>
              </a:r>
            </a:p>
          </p:txBody>
        </p:sp>
      </p:grpSp>
      <p:pic>
        <p:nvPicPr>
          <p:cNvPr id="5" name="Picture 4">
            <a:extLst>
              <a:ext uri="{FF2B5EF4-FFF2-40B4-BE49-F238E27FC236}">
                <a16:creationId xmlns:a16="http://schemas.microsoft.com/office/drawing/2014/main" id="{55313B94-C644-49BD-808F-76844E205A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3555684"/>
            <a:ext cx="3566469" cy="2969009"/>
          </a:xfrm>
          <a:prstGeom prst="rect">
            <a:avLst/>
          </a:prstGeom>
        </p:spPr>
      </p:pic>
    </p:spTree>
    <p:extLst>
      <p:ext uri="{BB962C8B-B14F-4D97-AF65-F5344CB8AC3E}">
        <p14:creationId xmlns:p14="http://schemas.microsoft.com/office/powerpoint/2010/main" val="3955161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D743472-2A0A-4D1A-B1EA-0A50414F9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115300" y="6467534"/>
            <a:ext cx="3962400" cy="369332"/>
          </a:xfrm>
          <a:prstGeom prst="rect">
            <a:avLst/>
          </a:prstGeom>
          <a:noFill/>
        </p:spPr>
        <p:txBody>
          <a:bodyPr wrap="square" rtlCol="0">
            <a:spAutoFit/>
          </a:bodyPr>
          <a:lstStyle/>
          <a:p>
            <a:pPr algn="r"/>
            <a:r>
              <a:rPr lang="en-US" dirty="0"/>
              <a:t>Who’s Who</a:t>
            </a:r>
          </a:p>
        </p:txBody>
      </p:sp>
      <p:sp>
        <p:nvSpPr>
          <p:cNvPr id="4" name="TextBox 3"/>
          <p:cNvSpPr txBox="1"/>
          <p:nvPr/>
        </p:nvSpPr>
        <p:spPr>
          <a:xfrm>
            <a:off x="1524000" y="1"/>
            <a:ext cx="9144000" cy="646331"/>
          </a:xfrm>
          <a:prstGeom prst="rect">
            <a:avLst/>
          </a:prstGeom>
          <a:noFill/>
        </p:spPr>
        <p:txBody>
          <a:bodyPr wrap="square" rtlCol="0">
            <a:spAutoFit/>
          </a:bodyPr>
          <a:lstStyle/>
          <a:p>
            <a:pPr algn="ctr"/>
            <a:r>
              <a:rPr lang="en-US" sz="3600" dirty="0">
                <a:latin typeface="Copperplate Gothic Bold" pitchFamily="34" charset="0"/>
              </a:rPr>
              <a:t>Emma Hale Smith</a:t>
            </a:r>
          </a:p>
        </p:txBody>
      </p:sp>
      <p:pic>
        <p:nvPicPr>
          <p:cNvPr id="17410" name="Picture 2" descr="http://framemytv.com/images/gallery/41/FrameMyTV1029.jpg"/>
          <p:cNvPicPr>
            <a:picLocks noChangeAspect="1" noChangeArrowheads="1"/>
          </p:cNvPicPr>
          <p:nvPr/>
        </p:nvPicPr>
        <p:blipFill>
          <a:blip r:embed="rId3" cstate="print"/>
          <a:srcRect l="10081" t="12285" r="10051" b="13636"/>
          <a:stretch>
            <a:fillRect/>
          </a:stretch>
        </p:blipFill>
        <p:spPr bwMode="auto">
          <a:xfrm>
            <a:off x="1676400" y="685800"/>
            <a:ext cx="5943600" cy="6019800"/>
          </a:xfrm>
          <a:prstGeom prst="rect">
            <a:avLst/>
          </a:prstGeom>
          <a:noFill/>
        </p:spPr>
      </p:pic>
      <p:sp>
        <p:nvSpPr>
          <p:cNvPr id="47" name="TextBox 46"/>
          <p:cNvSpPr txBox="1"/>
          <p:nvPr/>
        </p:nvSpPr>
        <p:spPr>
          <a:xfrm>
            <a:off x="2057400" y="1143000"/>
            <a:ext cx="5181600" cy="5693866"/>
          </a:xfrm>
          <a:prstGeom prst="rect">
            <a:avLst/>
          </a:prstGeom>
          <a:noFill/>
        </p:spPr>
        <p:txBody>
          <a:bodyPr wrap="square" rtlCol="0">
            <a:spAutoFit/>
          </a:bodyPr>
          <a:lstStyle/>
          <a:p>
            <a:r>
              <a:rPr lang="en-US" sz="1400" dirty="0"/>
              <a:t>She was born July 10, 1804 in Harmony, Susquehanna County, Pennsylvania, daughter of Isaac Hale and Elizabeth Lewis Hale</a:t>
            </a:r>
          </a:p>
          <a:p>
            <a:endParaRPr lang="en-US" sz="1400" dirty="0"/>
          </a:p>
          <a:p>
            <a:r>
              <a:rPr lang="en-US" sz="1400" dirty="0"/>
              <a:t>Her father did not consent for Joseph to marry her so they eloped and married in January 1827</a:t>
            </a:r>
          </a:p>
          <a:p>
            <a:endParaRPr lang="en-US" sz="1400" dirty="0"/>
          </a:p>
          <a:p>
            <a:r>
              <a:rPr lang="en-US" sz="1400" dirty="0"/>
              <a:t>She assisted as a scribe in the translation of the Book of Mormon</a:t>
            </a:r>
          </a:p>
          <a:p>
            <a:endParaRPr lang="en-US" sz="1400" dirty="0"/>
          </a:p>
          <a:p>
            <a:r>
              <a:rPr lang="en-US" sz="1400" dirty="0"/>
              <a:t>She was baptized on June 28, 1830 by Oliver Cowdery</a:t>
            </a:r>
          </a:p>
          <a:p>
            <a:endParaRPr lang="en-US" sz="1400" dirty="0"/>
          </a:p>
          <a:p>
            <a:r>
              <a:rPr lang="en-US" sz="1400" dirty="0"/>
              <a:t>She was instrumental in preparing a selection of hymns for the Church </a:t>
            </a:r>
          </a:p>
          <a:p>
            <a:endParaRPr lang="en-US" sz="1400" dirty="0"/>
          </a:p>
          <a:p>
            <a:r>
              <a:rPr lang="en-US" sz="1400" dirty="0"/>
              <a:t>She was given a revelation (D&amp;C 25) outlining her role in the Restoration</a:t>
            </a:r>
          </a:p>
          <a:p>
            <a:endParaRPr lang="en-US" sz="1400" dirty="0"/>
          </a:p>
          <a:p>
            <a:r>
              <a:rPr lang="en-US" sz="1400" dirty="0"/>
              <a:t>She was the first President of the Relief Society in 1879</a:t>
            </a:r>
          </a:p>
          <a:p>
            <a:endParaRPr lang="en-US" sz="1400" dirty="0"/>
          </a:p>
          <a:p>
            <a:r>
              <a:rPr lang="en-US" sz="1400" dirty="0"/>
              <a:t>She and Joseph had 9 children—only  4 grew to maturity</a:t>
            </a:r>
          </a:p>
          <a:p>
            <a:endParaRPr lang="en-US" sz="1400" dirty="0"/>
          </a:p>
          <a:p>
            <a:r>
              <a:rPr lang="en-US" sz="1400" dirty="0"/>
              <a:t>Following the Martyrdom, she declined to go west with the Saints</a:t>
            </a:r>
          </a:p>
          <a:p>
            <a:endParaRPr lang="en-US" sz="1400" dirty="0"/>
          </a:p>
          <a:p>
            <a:r>
              <a:rPr lang="en-US" sz="1400" dirty="0"/>
              <a:t>She married Major Lewis </a:t>
            </a:r>
            <a:r>
              <a:rPr lang="en-US" sz="1400" dirty="0" err="1"/>
              <a:t>Bidamon</a:t>
            </a:r>
            <a:r>
              <a:rPr lang="en-US" sz="1400" dirty="0"/>
              <a:t> and died April 30, 1879 in Nauvoo, Illinois at the age of 74</a:t>
            </a:r>
          </a:p>
          <a:p>
            <a:endParaRPr lang="en-US" sz="1400" dirty="0"/>
          </a:p>
          <a:p>
            <a:endParaRPr lang="en-US" sz="1400" dirty="0"/>
          </a:p>
        </p:txBody>
      </p:sp>
      <p:pic>
        <p:nvPicPr>
          <p:cNvPr id="5" name="Picture 4">
            <a:extLst>
              <a:ext uri="{FF2B5EF4-FFF2-40B4-BE49-F238E27FC236}">
                <a16:creationId xmlns:a16="http://schemas.microsoft.com/office/drawing/2014/main" id="{3792DF39-A85C-44A7-A377-8EA63B2F3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2966" y="691383"/>
            <a:ext cx="2341067" cy="2895851"/>
          </a:xfrm>
          <a:prstGeom prst="rect">
            <a:avLst/>
          </a:prstGeom>
        </p:spPr>
      </p:pic>
      <p:pic>
        <p:nvPicPr>
          <p:cNvPr id="7" name="Picture 6">
            <a:extLst>
              <a:ext uri="{FF2B5EF4-FFF2-40B4-BE49-F238E27FC236}">
                <a16:creationId xmlns:a16="http://schemas.microsoft.com/office/drawing/2014/main" id="{DDB8E16D-798C-4FDB-9D0D-849F929B68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1173" y="3429000"/>
            <a:ext cx="2259301" cy="2743437"/>
          </a:xfrm>
          <a:prstGeom prst="rect">
            <a:avLst/>
          </a:prstGeom>
        </p:spPr>
      </p:pic>
    </p:spTree>
    <p:extLst>
      <p:ext uri="{BB962C8B-B14F-4D97-AF65-F5344CB8AC3E}">
        <p14:creationId xmlns:p14="http://schemas.microsoft.com/office/powerpoint/2010/main" val="287885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E03645-A52C-8BA4-AB51-D03B18F94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3F13D8A-8AD1-4FB1-9D80-911EDBD12A09}"/>
              </a:ext>
            </a:extLst>
          </p:cNvPr>
          <p:cNvSpPr txBox="1"/>
          <p:nvPr/>
        </p:nvSpPr>
        <p:spPr>
          <a:xfrm>
            <a:off x="1524000" y="1"/>
            <a:ext cx="9144000" cy="707886"/>
          </a:xfrm>
          <a:prstGeom prst="rect">
            <a:avLst/>
          </a:prstGeom>
          <a:noFill/>
        </p:spPr>
        <p:txBody>
          <a:bodyPr wrap="square" rtlCol="0">
            <a:spAutoFit/>
          </a:bodyPr>
          <a:lstStyle/>
          <a:p>
            <a:pPr algn="ctr"/>
            <a:r>
              <a:rPr lang="en-US" sz="4000" b="1" dirty="0">
                <a:solidFill>
                  <a:schemeClr val="bg1"/>
                </a:solidFill>
                <a:cs typeface="Aparajita" pitchFamily="34" charset="0"/>
              </a:rPr>
              <a:t>Joseph’s Understanding</a:t>
            </a:r>
          </a:p>
        </p:txBody>
      </p:sp>
      <p:sp>
        <p:nvSpPr>
          <p:cNvPr id="6" name="TextBox 5">
            <a:extLst>
              <a:ext uri="{FF2B5EF4-FFF2-40B4-BE49-F238E27FC236}">
                <a16:creationId xmlns:a16="http://schemas.microsoft.com/office/drawing/2014/main" id="{CDD0BF73-585F-5C0A-2286-603404896ACA}"/>
              </a:ext>
            </a:extLst>
          </p:cNvPr>
          <p:cNvSpPr txBox="1"/>
          <p:nvPr/>
        </p:nvSpPr>
        <p:spPr>
          <a:xfrm>
            <a:off x="504496" y="1179483"/>
            <a:ext cx="2328042" cy="369332"/>
          </a:xfrm>
          <a:prstGeom prst="rect">
            <a:avLst/>
          </a:prstGeom>
          <a:noFill/>
        </p:spPr>
        <p:txBody>
          <a:bodyPr wrap="square">
            <a:spAutoFit/>
          </a:bodyPr>
          <a:lstStyle/>
          <a:p>
            <a:pPr algn="ctr" fontAlgn="base"/>
            <a:r>
              <a:rPr lang="en-US" b="0" i="0" u="none" strike="noStrike" dirty="0">
                <a:solidFill>
                  <a:schemeClr val="bg1"/>
                </a:solidFill>
                <a:effectLst/>
              </a:rPr>
              <a:t>Malachi 4:1, 5–6</a:t>
            </a:r>
            <a:endParaRPr lang="en-US" b="0" i="0" dirty="0">
              <a:solidFill>
                <a:schemeClr val="bg1"/>
              </a:solidFill>
              <a:effectLst/>
            </a:endParaRPr>
          </a:p>
        </p:txBody>
      </p:sp>
      <p:sp>
        <p:nvSpPr>
          <p:cNvPr id="7" name="TextBox 6">
            <a:extLst>
              <a:ext uri="{FF2B5EF4-FFF2-40B4-BE49-F238E27FC236}">
                <a16:creationId xmlns:a16="http://schemas.microsoft.com/office/drawing/2014/main" id="{05C17125-A037-7A80-88C2-CD26B694E80E}"/>
              </a:ext>
            </a:extLst>
          </p:cNvPr>
          <p:cNvSpPr txBox="1"/>
          <p:nvPr/>
        </p:nvSpPr>
        <p:spPr>
          <a:xfrm>
            <a:off x="3359806" y="1179483"/>
            <a:ext cx="2328042" cy="369332"/>
          </a:xfrm>
          <a:prstGeom prst="rect">
            <a:avLst/>
          </a:prstGeom>
          <a:noFill/>
        </p:spPr>
        <p:txBody>
          <a:bodyPr wrap="square">
            <a:spAutoFit/>
          </a:bodyPr>
          <a:lstStyle/>
          <a:p>
            <a:pPr algn="ctr" fontAlgn="base"/>
            <a:r>
              <a:rPr lang="en-US" b="0" i="0" u="none" strike="noStrike" dirty="0">
                <a:solidFill>
                  <a:schemeClr val="bg1"/>
                </a:solidFill>
                <a:effectLst/>
              </a:rPr>
              <a:t>Isaiah 11:11–12</a:t>
            </a:r>
            <a:endParaRPr lang="en-US" b="0" i="0" dirty="0">
              <a:solidFill>
                <a:schemeClr val="bg1"/>
              </a:solidFill>
              <a:effectLst/>
            </a:endParaRPr>
          </a:p>
        </p:txBody>
      </p:sp>
      <p:sp>
        <p:nvSpPr>
          <p:cNvPr id="8" name="TextBox 7">
            <a:extLst>
              <a:ext uri="{FF2B5EF4-FFF2-40B4-BE49-F238E27FC236}">
                <a16:creationId xmlns:a16="http://schemas.microsoft.com/office/drawing/2014/main" id="{B4A689F6-EE56-AFFB-11E3-84EBA9DAA193}"/>
              </a:ext>
            </a:extLst>
          </p:cNvPr>
          <p:cNvSpPr txBox="1"/>
          <p:nvPr/>
        </p:nvSpPr>
        <p:spPr>
          <a:xfrm>
            <a:off x="6215116" y="1181807"/>
            <a:ext cx="2328042" cy="369332"/>
          </a:xfrm>
          <a:prstGeom prst="rect">
            <a:avLst/>
          </a:prstGeom>
          <a:noFill/>
        </p:spPr>
        <p:txBody>
          <a:bodyPr wrap="square">
            <a:spAutoFit/>
          </a:bodyPr>
          <a:lstStyle/>
          <a:p>
            <a:pPr algn="ctr" fontAlgn="base"/>
            <a:r>
              <a:rPr lang="en-US" b="0" i="0" u="none" strike="noStrike" dirty="0">
                <a:solidFill>
                  <a:schemeClr val="bg1"/>
                </a:solidFill>
                <a:effectLst/>
              </a:rPr>
              <a:t>Acts 3:22–23</a:t>
            </a:r>
            <a:endParaRPr lang="en-US" b="0" i="0" dirty="0">
              <a:solidFill>
                <a:schemeClr val="bg1"/>
              </a:solidFill>
              <a:effectLst/>
            </a:endParaRPr>
          </a:p>
        </p:txBody>
      </p:sp>
      <p:sp>
        <p:nvSpPr>
          <p:cNvPr id="9" name="TextBox 8">
            <a:extLst>
              <a:ext uri="{FF2B5EF4-FFF2-40B4-BE49-F238E27FC236}">
                <a16:creationId xmlns:a16="http://schemas.microsoft.com/office/drawing/2014/main" id="{6592EB4A-A876-EA40-0F36-4FF32D4B568D}"/>
              </a:ext>
            </a:extLst>
          </p:cNvPr>
          <p:cNvSpPr txBox="1"/>
          <p:nvPr/>
        </p:nvSpPr>
        <p:spPr>
          <a:xfrm>
            <a:off x="9070427" y="1179483"/>
            <a:ext cx="2328042" cy="369332"/>
          </a:xfrm>
          <a:prstGeom prst="rect">
            <a:avLst/>
          </a:prstGeom>
          <a:noFill/>
        </p:spPr>
        <p:txBody>
          <a:bodyPr wrap="square">
            <a:spAutoFit/>
          </a:bodyPr>
          <a:lstStyle/>
          <a:p>
            <a:pPr algn="ctr" fontAlgn="base"/>
            <a:r>
              <a:rPr lang="en-US" b="0" i="0" u="none" strike="noStrike" dirty="0">
                <a:solidFill>
                  <a:schemeClr val="bg1"/>
                </a:solidFill>
                <a:effectLst/>
              </a:rPr>
              <a:t>Joel 2:28–29</a:t>
            </a:r>
            <a:endParaRPr lang="en-US" b="0" i="0" dirty="0">
              <a:solidFill>
                <a:schemeClr val="bg1"/>
              </a:solidFill>
              <a:effectLst/>
            </a:endParaRPr>
          </a:p>
        </p:txBody>
      </p:sp>
      <p:grpSp>
        <p:nvGrpSpPr>
          <p:cNvPr id="10" name="Group 9">
            <a:extLst>
              <a:ext uri="{FF2B5EF4-FFF2-40B4-BE49-F238E27FC236}">
                <a16:creationId xmlns:a16="http://schemas.microsoft.com/office/drawing/2014/main" id="{58DD58D2-2381-5B6B-F9D0-A9C1FA91BC3E}"/>
              </a:ext>
            </a:extLst>
          </p:cNvPr>
          <p:cNvGrpSpPr/>
          <p:nvPr/>
        </p:nvGrpSpPr>
        <p:grpSpPr>
          <a:xfrm>
            <a:off x="813994" y="2088399"/>
            <a:ext cx="1477190" cy="3071569"/>
            <a:chOff x="8824217" y="948440"/>
            <a:chExt cx="2944211" cy="5677479"/>
          </a:xfrm>
        </p:grpSpPr>
        <p:sp>
          <p:nvSpPr>
            <p:cNvPr id="11" name="Oval 10">
              <a:extLst>
                <a:ext uri="{FF2B5EF4-FFF2-40B4-BE49-F238E27FC236}">
                  <a16:creationId xmlns:a16="http://schemas.microsoft.com/office/drawing/2014/main" id="{C9D6C2B2-DD9D-F84A-3DB6-9B0F0CBAF710}"/>
                </a:ext>
              </a:extLst>
            </p:cNvPr>
            <p:cNvSpPr/>
            <p:nvPr/>
          </p:nvSpPr>
          <p:spPr>
            <a:xfrm rot="20950279">
              <a:off x="9403835" y="6018394"/>
              <a:ext cx="920271" cy="607525"/>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8F271BB-6C80-5A03-5275-3CC8299FE388}"/>
                </a:ext>
              </a:extLst>
            </p:cNvPr>
            <p:cNvSpPr/>
            <p:nvPr/>
          </p:nvSpPr>
          <p:spPr>
            <a:xfrm rot="20950279">
              <a:off x="10236185" y="6018393"/>
              <a:ext cx="920271" cy="607525"/>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EF6801B-58B2-0832-1DC4-C6B8985AC009}"/>
                </a:ext>
              </a:extLst>
            </p:cNvPr>
            <p:cNvSpPr/>
            <p:nvPr/>
          </p:nvSpPr>
          <p:spPr>
            <a:xfrm rot="18510503">
              <a:off x="8583910" y="4706048"/>
              <a:ext cx="920271" cy="43965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F29CFCF-8A69-54D6-08EC-F38DBD4C7CA2}"/>
                </a:ext>
              </a:extLst>
            </p:cNvPr>
            <p:cNvSpPr/>
            <p:nvPr/>
          </p:nvSpPr>
          <p:spPr>
            <a:xfrm rot="4193140" flipH="1">
              <a:off x="11022421" y="4650593"/>
              <a:ext cx="920271" cy="41002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8DAEAD4A-CD82-C877-BC9A-B19E77F0A2B0}"/>
                </a:ext>
              </a:extLst>
            </p:cNvPr>
            <p:cNvSpPr/>
            <p:nvPr/>
          </p:nvSpPr>
          <p:spPr>
            <a:xfrm rot="1217087" flipH="1">
              <a:off x="8975171" y="3046099"/>
              <a:ext cx="897281" cy="2020741"/>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A2A7FAD9-7FAE-D929-C2D6-2D36241BBB1A}"/>
                </a:ext>
              </a:extLst>
            </p:cNvPr>
            <p:cNvSpPr/>
            <p:nvPr/>
          </p:nvSpPr>
          <p:spPr>
            <a:xfrm rot="20382913">
              <a:off x="10750033" y="3081439"/>
              <a:ext cx="824285" cy="1950058"/>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28BB4857-5F98-87FE-79D2-ECA1A0E3275D}"/>
                </a:ext>
              </a:extLst>
            </p:cNvPr>
            <p:cNvSpPr/>
            <p:nvPr/>
          </p:nvSpPr>
          <p:spPr>
            <a:xfrm>
              <a:off x="9322960" y="2954531"/>
              <a:ext cx="1994122" cy="3368854"/>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5B940AEE-924C-8ED6-4007-A1F1C659E4FE}"/>
                </a:ext>
              </a:extLst>
            </p:cNvPr>
            <p:cNvSpPr/>
            <p:nvPr/>
          </p:nvSpPr>
          <p:spPr>
            <a:xfrm rot="3750173">
              <a:off x="8791364" y="4553071"/>
              <a:ext cx="3339345" cy="420414"/>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E0D4706-1A57-8E8E-F619-0D86C5BA101F}"/>
                </a:ext>
              </a:extLst>
            </p:cNvPr>
            <p:cNvSpPr/>
            <p:nvPr/>
          </p:nvSpPr>
          <p:spPr>
            <a:xfrm rot="671737">
              <a:off x="9205625" y="1143191"/>
              <a:ext cx="2562803" cy="3029845"/>
            </a:xfrm>
            <a:custGeom>
              <a:avLst/>
              <a:gdLst>
                <a:gd name="connsiteX0" fmla="*/ 878374 w 2562803"/>
                <a:gd name="connsiteY0" fmla="*/ 12377 h 3276280"/>
                <a:gd name="connsiteX1" fmla="*/ 1683784 w 2562803"/>
                <a:gd name="connsiteY1" fmla="*/ 192119 h 3276280"/>
                <a:gd name="connsiteX2" fmla="*/ 2185198 w 2562803"/>
                <a:gd name="connsiteY2" fmla="*/ 1155075 h 3276280"/>
                <a:gd name="connsiteX3" fmla="*/ 2167242 w 2562803"/>
                <a:gd name="connsiteY3" fmla="*/ 1260838 h 3276280"/>
                <a:gd name="connsiteX4" fmla="*/ 2208730 w 2562803"/>
                <a:gd name="connsiteY4" fmla="*/ 1305997 h 3276280"/>
                <a:gd name="connsiteX5" fmla="*/ 2304922 w 2562803"/>
                <a:gd name="connsiteY5" fmla="*/ 1475266 h 3276280"/>
                <a:gd name="connsiteX6" fmla="*/ 2389206 w 2562803"/>
                <a:gd name="connsiteY6" fmla="*/ 1787036 h 3276280"/>
                <a:gd name="connsiteX7" fmla="*/ 2526034 w 2562803"/>
                <a:gd name="connsiteY7" fmla="*/ 2068389 h 3276280"/>
                <a:gd name="connsiteX8" fmla="*/ 2530484 w 2562803"/>
                <a:gd name="connsiteY8" fmla="*/ 2316753 h 3276280"/>
                <a:gd name="connsiteX9" fmla="*/ 2419370 w 2562803"/>
                <a:gd name="connsiteY9" fmla="*/ 2587364 h 3276280"/>
                <a:gd name="connsiteX10" fmla="*/ 2371407 w 2562803"/>
                <a:gd name="connsiteY10" fmla="*/ 2834684 h 3276280"/>
                <a:gd name="connsiteX11" fmla="*/ 2152972 w 2562803"/>
                <a:gd name="connsiteY11" fmla="*/ 2551871 h 3276280"/>
                <a:gd name="connsiteX12" fmla="*/ 2016144 w 2562803"/>
                <a:gd name="connsiteY12" fmla="*/ 2565931 h 3276280"/>
                <a:gd name="connsiteX13" fmla="*/ 1857251 w 2562803"/>
                <a:gd name="connsiteY13" fmla="*/ 2281936 h 3276280"/>
                <a:gd name="connsiteX14" fmla="*/ 1613575 w 2562803"/>
                <a:gd name="connsiteY14" fmla="*/ 1974499 h 3276280"/>
                <a:gd name="connsiteX15" fmla="*/ 1470834 w 2562803"/>
                <a:gd name="connsiteY15" fmla="*/ 1567403 h 3276280"/>
                <a:gd name="connsiteX16" fmla="*/ 1409991 w 2562803"/>
                <a:gd name="connsiteY16" fmla="*/ 1441333 h 3276280"/>
                <a:gd name="connsiteX17" fmla="*/ 1366325 w 2562803"/>
                <a:gd name="connsiteY17" fmla="*/ 1323584 h 3276280"/>
                <a:gd name="connsiteX18" fmla="*/ 695331 w 2562803"/>
                <a:gd name="connsiteY18" fmla="*/ 1334049 h 3276280"/>
                <a:gd name="connsiteX19" fmla="*/ 696966 w 2562803"/>
                <a:gd name="connsiteY19" fmla="*/ 1394463 h 3276280"/>
                <a:gd name="connsiteX20" fmla="*/ 689927 w 2562803"/>
                <a:gd name="connsiteY20" fmla="*/ 1552073 h 3276280"/>
                <a:gd name="connsiteX21" fmla="*/ 709675 w 2562803"/>
                <a:gd name="connsiteY21" fmla="*/ 2037935 h 3276280"/>
                <a:gd name="connsiteX22" fmla="*/ 617167 w 2562803"/>
                <a:gd name="connsiteY22" fmla="*/ 2463234 h 3276280"/>
                <a:gd name="connsiteX23" fmla="*/ 584051 w 2562803"/>
                <a:gd name="connsiteY23" fmla="*/ 2827662 h 3276280"/>
                <a:gd name="connsiteX24" fmla="*/ 471301 w 2562803"/>
                <a:gd name="connsiteY24" fmla="*/ 2871787 h 3276280"/>
                <a:gd name="connsiteX25" fmla="*/ 390727 w 2562803"/>
                <a:gd name="connsiteY25" fmla="*/ 3260563 h 3276280"/>
                <a:gd name="connsiteX26" fmla="*/ 272257 w 2562803"/>
                <a:gd name="connsiteY26" fmla="*/ 3023256 h 3276280"/>
                <a:gd name="connsiteX27" fmla="*/ 96275 w 2562803"/>
                <a:gd name="connsiteY27" fmla="*/ 2788791 h 3276280"/>
                <a:gd name="connsiteX28" fmla="*/ 18899 w 2562803"/>
                <a:gd name="connsiteY28" fmla="*/ 2527876 h 3276280"/>
                <a:gd name="connsiteX29" fmla="*/ 35432 w 2562803"/>
                <a:gd name="connsiteY29" fmla="*/ 2175685 h 3276280"/>
                <a:gd name="connsiteX30" fmla="*/ 520 w 2562803"/>
                <a:gd name="connsiteY30" fmla="*/ 1814347 h 3276280"/>
                <a:gd name="connsiteX31" fmla="*/ 64280 w 2562803"/>
                <a:gd name="connsiteY31" fmla="*/ 1493179 h 3276280"/>
                <a:gd name="connsiteX32" fmla="*/ 64889 w 2562803"/>
                <a:gd name="connsiteY32" fmla="*/ 1484712 h 3276280"/>
                <a:gd name="connsiteX33" fmla="*/ 78754 w 2562803"/>
                <a:gd name="connsiteY33" fmla="*/ 1124501 h 3276280"/>
                <a:gd name="connsiteX34" fmla="*/ 78804 w 2562803"/>
                <a:gd name="connsiteY34" fmla="*/ 1124153 h 3276280"/>
                <a:gd name="connsiteX35" fmla="*/ 71811 w 2562803"/>
                <a:gd name="connsiteY35" fmla="*/ 1091942 h 3276280"/>
                <a:gd name="connsiteX36" fmla="*/ 480810 w 2562803"/>
                <a:gd name="connsiteY36" fmla="*/ 160297 h 3276280"/>
                <a:gd name="connsiteX37" fmla="*/ 764231 w 2562803"/>
                <a:gd name="connsiteY37" fmla="*/ 36107 h 3276280"/>
                <a:gd name="connsiteX38" fmla="*/ 878374 w 2562803"/>
                <a:gd name="connsiteY38" fmla="*/ 12377 h 32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562803" h="3276280">
                  <a:moveTo>
                    <a:pt x="878374" y="12377"/>
                  </a:moveTo>
                  <a:cubicBezTo>
                    <a:pt x="1148083" y="-28500"/>
                    <a:pt x="1438305" y="31989"/>
                    <a:pt x="1683784" y="192119"/>
                  </a:cubicBezTo>
                  <a:cubicBezTo>
                    <a:pt x="2025880" y="415273"/>
                    <a:pt x="2215253" y="788657"/>
                    <a:pt x="2185198" y="1155075"/>
                  </a:cubicBezTo>
                  <a:lnTo>
                    <a:pt x="2167242" y="1260838"/>
                  </a:lnTo>
                  <a:lnTo>
                    <a:pt x="2208730" y="1305997"/>
                  </a:lnTo>
                  <a:cubicBezTo>
                    <a:pt x="2240117" y="1347548"/>
                    <a:pt x="2273996" y="1406376"/>
                    <a:pt x="2304922" y="1475266"/>
                  </a:cubicBezTo>
                  <a:cubicBezTo>
                    <a:pt x="2357741" y="1592945"/>
                    <a:pt x="2390853" y="1715423"/>
                    <a:pt x="2389206" y="1787036"/>
                  </a:cubicBezTo>
                  <a:cubicBezTo>
                    <a:pt x="2439828" y="1856612"/>
                    <a:pt x="2491827" y="1963547"/>
                    <a:pt x="2526034" y="2068389"/>
                  </a:cubicBezTo>
                  <a:cubicBezTo>
                    <a:pt x="2573328" y="2213293"/>
                    <a:pt x="2575201" y="2318301"/>
                    <a:pt x="2530484" y="2316753"/>
                  </a:cubicBezTo>
                  <a:cubicBezTo>
                    <a:pt x="2599135" y="2592297"/>
                    <a:pt x="2549000" y="2714346"/>
                    <a:pt x="2419370" y="2587364"/>
                  </a:cubicBezTo>
                  <a:cubicBezTo>
                    <a:pt x="2458303" y="2761372"/>
                    <a:pt x="2439155" y="2860047"/>
                    <a:pt x="2371407" y="2834684"/>
                  </a:cubicBezTo>
                  <a:cubicBezTo>
                    <a:pt x="2313913" y="2813155"/>
                    <a:pt x="2230752" y="2705489"/>
                    <a:pt x="2152972" y="2551871"/>
                  </a:cubicBezTo>
                  <a:cubicBezTo>
                    <a:pt x="2152736" y="2660059"/>
                    <a:pt x="2097292" y="2665775"/>
                    <a:pt x="2016144" y="2565931"/>
                  </a:cubicBezTo>
                  <a:cubicBezTo>
                    <a:pt x="1962741" y="2500228"/>
                    <a:pt x="1904800" y="2396689"/>
                    <a:pt x="1857251" y="2281936"/>
                  </a:cubicBezTo>
                  <a:cubicBezTo>
                    <a:pt x="1797633" y="2275090"/>
                    <a:pt x="1701325" y="2153580"/>
                    <a:pt x="1613575" y="1974499"/>
                  </a:cubicBezTo>
                  <a:cubicBezTo>
                    <a:pt x="1547568" y="1839794"/>
                    <a:pt x="1494984" y="1689840"/>
                    <a:pt x="1470834" y="1567403"/>
                  </a:cubicBezTo>
                  <a:cubicBezTo>
                    <a:pt x="1449261" y="1528023"/>
                    <a:pt x="1428673" y="1485274"/>
                    <a:pt x="1409991" y="1441333"/>
                  </a:cubicBezTo>
                  <a:lnTo>
                    <a:pt x="1366325" y="1323584"/>
                  </a:lnTo>
                  <a:lnTo>
                    <a:pt x="695331" y="1334049"/>
                  </a:lnTo>
                  <a:lnTo>
                    <a:pt x="696966" y="1394463"/>
                  </a:lnTo>
                  <a:cubicBezTo>
                    <a:pt x="696509" y="1448313"/>
                    <a:pt x="694156" y="1501738"/>
                    <a:pt x="689927" y="1552073"/>
                  </a:cubicBezTo>
                  <a:cubicBezTo>
                    <a:pt x="710713" y="1690131"/>
                    <a:pt x="717983" y="1869101"/>
                    <a:pt x="709675" y="2037935"/>
                  </a:cubicBezTo>
                  <a:cubicBezTo>
                    <a:pt x="698630" y="2262389"/>
                    <a:pt x="662069" y="2430481"/>
                    <a:pt x="617167" y="2463234"/>
                  </a:cubicBezTo>
                  <a:cubicBezTo>
                    <a:pt x="616953" y="2603332"/>
                    <a:pt x="604870" y="2736200"/>
                    <a:pt x="584051" y="2827662"/>
                  </a:cubicBezTo>
                  <a:cubicBezTo>
                    <a:pt x="552419" y="2966648"/>
                    <a:pt x="506725" y="2984507"/>
                    <a:pt x="471301" y="2871787"/>
                  </a:cubicBezTo>
                  <a:cubicBezTo>
                    <a:pt x="459844" y="3065402"/>
                    <a:pt x="429167" y="3213411"/>
                    <a:pt x="390727" y="3260563"/>
                  </a:cubicBezTo>
                  <a:cubicBezTo>
                    <a:pt x="345430" y="3316120"/>
                    <a:pt x="298154" y="3221444"/>
                    <a:pt x="272257" y="3023256"/>
                  </a:cubicBezTo>
                  <a:cubicBezTo>
                    <a:pt x="211135" y="3211371"/>
                    <a:pt x="131748" y="3105633"/>
                    <a:pt x="96275" y="2788791"/>
                  </a:cubicBezTo>
                  <a:cubicBezTo>
                    <a:pt x="61428" y="2809617"/>
                    <a:pt x="28707" y="2699306"/>
                    <a:pt x="18899" y="2527876"/>
                  </a:cubicBezTo>
                  <a:cubicBezTo>
                    <a:pt x="11794" y="2403846"/>
                    <a:pt x="18075" y="2269990"/>
                    <a:pt x="35432" y="2175685"/>
                  </a:cubicBezTo>
                  <a:cubicBezTo>
                    <a:pt x="10805" y="2101711"/>
                    <a:pt x="-2909" y="1959759"/>
                    <a:pt x="520" y="1814347"/>
                  </a:cubicBezTo>
                  <a:cubicBezTo>
                    <a:pt x="4542" y="1644091"/>
                    <a:pt x="31015" y="1510729"/>
                    <a:pt x="64280" y="1493179"/>
                  </a:cubicBezTo>
                  <a:cubicBezTo>
                    <a:pt x="64477" y="1490336"/>
                    <a:pt x="64691" y="1487555"/>
                    <a:pt x="64889" y="1484712"/>
                  </a:cubicBezTo>
                  <a:cubicBezTo>
                    <a:pt x="61539" y="1358967"/>
                    <a:pt x="66562" y="1232422"/>
                    <a:pt x="78754" y="1124501"/>
                  </a:cubicBezTo>
                  <a:lnTo>
                    <a:pt x="78804" y="1124153"/>
                  </a:lnTo>
                  <a:lnTo>
                    <a:pt x="71811" y="1091942"/>
                  </a:lnTo>
                  <a:cubicBezTo>
                    <a:pt x="9262" y="727736"/>
                    <a:pt x="159979" y="365827"/>
                    <a:pt x="480810" y="160297"/>
                  </a:cubicBezTo>
                  <a:cubicBezTo>
                    <a:pt x="568548" y="104090"/>
                    <a:pt x="664225" y="62725"/>
                    <a:pt x="764231" y="36107"/>
                  </a:cubicBezTo>
                  <a:cubicBezTo>
                    <a:pt x="801734" y="26125"/>
                    <a:pt x="839844" y="18217"/>
                    <a:pt x="878374" y="12377"/>
                  </a:cubicBezTo>
                  <a:close/>
                </a:path>
              </a:pathLst>
            </a:cu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E243C097-9DAD-FBC8-3F7B-1CB4A3C7B58E}"/>
                </a:ext>
              </a:extLst>
            </p:cNvPr>
            <p:cNvSpPr/>
            <p:nvPr/>
          </p:nvSpPr>
          <p:spPr>
            <a:xfrm>
              <a:off x="9964682" y="2863966"/>
              <a:ext cx="712271" cy="73397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842FF50A-750B-6897-81F3-5654B364BB37}"/>
                </a:ext>
              </a:extLst>
            </p:cNvPr>
            <p:cNvSpPr/>
            <p:nvPr/>
          </p:nvSpPr>
          <p:spPr>
            <a:xfrm rot="4384463">
              <a:off x="8371631" y="4633435"/>
              <a:ext cx="3339345" cy="420414"/>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4A95C1A0-A190-C43E-6702-E1CE66CB0C7D}"/>
                </a:ext>
              </a:extLst>
            </p:cNvPr>
            <p:cNvSpPr/>
            <p:nvPr/>
          </p:nvSpPr>
          <p:spPr>
            <a:xfrm rot="4351830">
              <a:off x="8635855" y="4630658"/>
              <a:ext cx="3339345" cy="420414"/>
            </a:xfrm>
            <a:prstGeom prst="trapezoid">
              <a:avLst>
                <a:gd name="adj" fmla="val 8631"/>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07">
              <a:extLst>
                <a:ext uri="{FF2B5EF4-FFF2-40B4-BE49-F238E27FC236}">
                  <a16:creationId xmlns:a16="http://schemas.microsoft.com/office/drawing/2014/main" id="{23AA19DC-2284-3B22-1E5A-BD2A937F4FB6}"/>
                </a:ext>
              </a:extLst>
            </p:cNvPr>
            <p:cNvGrpSpPr/>
            <p:nvPr/>
          </p:nvGrpSpPr>
          <p:grpSpPr>
            <a:xfrm>
              <a:off x="9355075" y="3018174"/>
              <a:ext cx="749113" cy="917403"/>
              <a:chOff x="8077200" y="2590800"/>
              <a:chExt cx="685800" cy="838200"/>
            </a:xfrm>
          </p:grpSpPr>
          <p:sp>
            <p:nvSpPr>
              <p:cNvPr id="41" name="Oval 40">
                <a:extLst>
                  <a:ext uri="{FF2B5EF4-FFF2-40B4-BE49-F238E27FC236}">
                    <a16:creationId xmlns:a16="http://schemas.microsoft.com/office/drawing/2014/main" id="{C83908DD-C565-032F-DE1D-06A926F49192}"/>
                  </a:ext>
                </a:extLst>
              </p:cNvPr>
              <p:cNvSpPr/>
              <p:nvPr/>
            </p:nvSpPr>
            <p:spPr>
              <a:xfrm>
                <a:off x="8077200" y="2590800"/>
                <a:ext cx="685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Quad Arrow 212">
                <a:extLst>
                  <a:ext uri="{FF2B5EF4-FFF2-40B4-BE49-F238E27FC236}">
                    <a16:creationId xmlns:a16="http://schemas.microsoft.com/office/drawing/2014/main" id="{044B5437-1174-0D55-3AAD-252FF2E6E773}"/>
                  </a:ext>
                </a:extLst>
              </p:cNvPr>
              <p:cNvSpPr/>
              <p:nvPr/>
            </p:nvSpPr>
            <p:spPr>
              <a:xfrm>
                <a:off x="8077200" y="2667000"/>
                <a:ext cx="685800" cy="685800"/>
              </a:xfrm>
              <a:prstGeom prst="quadArrow">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23">
              <a:extLst>
                <a:ext uri="{FF2B5EF4-FFF2-40B4-BE49-F238E27FC236}">
                  <a16:creationId xmlns:a16="http://schemas.microsoft.com/office/drawing/2014/main" id="{CA28A062-22CB-4C33-5029-5697403D4683}"/>
                </a:ext>
              </a:extLst>
            </p:cNvPr>
            <p:cNvSpPr/>
            <p:nvPr/>
          </p:nvSpPr>
          <p:spPr>
            <a:xfrm>
              <a:off x="9575928" y="1346536"/>
              <a:ext cx="1494745" cy="209254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28035E94-8F9D-632C-84EF-FAABB6A911DF}"/>
                </a:ext>
              </a:extLst>
            </p:cNvPr>
            <p:cNvGrpSpPr/>
            <p:nvPr/>
          </p:nvGrpSpPr>
          <p:grpSpPr>
            <a:xfrm>
              <a:off x="9378984" y="948440"/>
              <a:ext cx="2164104" cy="931696"/>
              <a:chOff x="5729520" y="1083422"/>
              <a:chExt cx="2164104" cy="931696"/>
            </a:xfrm>
          </p:grpSpPr>
          <p:sp>
            <p:nvSpPr>
              <p:cNvPr id="26" name="Moon 25">
                <a:extLst>
                  <a:ext uri="{FF2B5EF4-FFF2-40B4-BE49-F238E27FC236}">
                    <a16:creationId xmlns:a16="http://schemas.microsoft.com/office/drawing/2014/main" id="{64973C28-C37E-4F10-FE66-B63569AE426D}"/>
                  </a:ext>
                </a:extLst>
              </p:cNvPr>
              <p:cNvSpPr/>
              <p:nvPr/>
            </p:nvSpPr>
            <p:spPr>
              <a:xfrm rot="5743566">
                <a:off x="6366770" y="488265"/>
                <a:ext cx="889603" cy="2164104"/>
              </a:xfrm>
              <a:prstGeom prst="moon">
                <a:avLst>
                  <a:gd name="adj" fmla="val 87500"/>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oon 26">
                <a:extLst>
                  <a:ext uri="{FF2B5EF4-FFF2-40B4-BE49-F238E27FC236}">
                    <a16:creationId xmlns:a16="http://schemas.microsoft.com/office/drawing/2014/main" id="{BC65E4C1-5BDD-AC1D-01AC-6711B269AE28}"/>
                  </a:ext>
                </a:extLst>
              </p:cNvPr>
              <p:cNvSpPr/>
              <p:nvPr/>
            </p:nvSpPr>
            <p:spPr>
              <a:xfrm rot="5743566">
                <a:off x="6435673" y="421779"/>
                <a:ext cx="730030" cy="2053315"/>
              </a:xfrm>
              <a:prstGeom prst="moon">
                <a:avLst>
                  <a:gd name="adj" fmla="val 65725"/>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124">
                <a:extLst>
                  <a:ext uri="{FF2B5EF4-FFF2-40B4-BE49-F238E27FC236}">
                    <a16:creationId xmlns:a16="http://schemas.microsoft.com/office/drawing/2014/main" id="{9D6028CD-FE95-FAB0-6752-DD15903EE031}"/>
                  </a:ext>
                </a:extLst>
              </p:cNvPr>
              <p:cNvGrpSpPr/>
              <p:nvPr/>
            </p:nvGrpSpPr>
            <p:grpSpPr>
              <a:xfrm>
                <a:off x="6062459" y="1508049"/>
                <a:ext cx="1390420" cy="406666"/>
                <a:chOff x="7557386" y="1121682"/>
                <a:chExt cx="1272905" cy="371557"/>
              </a:xfrm>
            </p:grpSpPr>
            <p:grpSp>
              <p:nvGrpSpPr>
                <p:cNvPr id="29" name="Group 110">
                  <a:extLst>
                    <a:ext uri="{FF2B5EF4-FFF2-40B4-BE49-F238E27FC236}">
                      <a16:creationId xmlns:a16="http://schemas.microsoft.com/office/drawing/2014/main" id="{DBA335CE-50E6-CBB3-8929-B05FA0E36A77}"/>
                    </a:ext>
                  </a:extLst>
                </p:cNvPr>
                <p:cNvGrpSpPr/>
                <p:nvPr/>
              </p:nvGrpSpPr>
              <p:grpSpPr>
                <a:xfrm rot="401849">
                  <a:off x="7557386" y="1163079"/>
                  <a:ext cx="359190" cy="254000"/>
                  <a:chOff x="8077200" y="2590800"/>
                  <a:chExt cx="687114" cy="838200"/>
                </a:xfrm>
              </p:grpSpPr>
              <p:sp>
                <p:nvSpPr>
                  <p:cNvPr id="39" name="Oval 38">
                    <a:extLst>
                      <a:ext uri="{FF2B5EF4-FFF2-40B4-BE49-F238E27FC236}">
                        <a16:creationId xmlns:a16="http://schemas.microsoft.com/office/drawing/2014/main" id="{48FDDD6D-4654-9E47-8B5D-62FC9969F4B2}"/>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Quad Arrow 210">
                    <a:extLst>
                      <a:ext uri="{FF2B5EF4-FFF2-40B4-BE49-F238E27FC236}">
                        <a16:creationId xmlns:a16="http://schemas.microsoft.com/office/drawing/2014/main" id="{56C07B4D-F5AB-BF98-86E5-A870A11248E3}"/>
                      </a:ext>
                    </a:extLst>
                  </p:cNvPr>
                  <p:cNvSpPr/>
                  <p:nvPr/>
                </p:nvSpPr>
                <p:spPr>
                  <a:xfrm>
                    <a:off x="8078513" y="2666734"/>
                    <a:ext cx="685801" cy="685799"/>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113">
                  <a:extLst>
                    <a:ext uri="{FF2B5EF4-FFF2-40B4-BE49-F238E27FC236}">
                      <a16:creationId xmlns:a16="http://schemas.microsoft.com/office/drawing/2014/main" id="{ABCCD3C9-4952-1930-1979-15360F59F6D3}"/>
                    </a:ext>
                  </a:extLst>
                </p:cNvPr>
                <p:cNvGrpSpPr/>
                <p:nvPr/>
              </p:nvGrpSpPr>
              <p:grpSpPr>
                <a:xfrm rot="401849">
                  <a:off x="7854102" y="1121682"/>
                  <a:ext cx="358503" cy="254000"/>
                  <a:chOff x="8077200" y="2590800"/>
                  <a:chExt cx="685800" cy="838200"/>
                </a:xfrm>
              </p:grpSpPr>
              <p:sp>
                <p:nvSpPr>
                  <p:cNvPr id="37" name="Oval 36">
                    <a:extLst>
                      <a:ext uri="{FF2B5EF4-FFF2-40B4-BE49-F238E27FC236}">
                        <a16:creationId xmlns:a16="http://schemas.microsoft.com/office/drawing/2014/main" id="{4083062C-1D7A-C2F3-547F-BB87414A1BA0}"/>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Quad Arrow 208">
                    <a:extLst>
                      <a:ext uri="{FF2B5EF4-FFF2-40B4-BE49-F238E27FC236}">
                        <a16:creationId xmlns:a16="http://schemas.microsoft.com/office/drawing/2014/main" id="{411F08DB-601C-6D6F-DB20-BFD2899AB052}"/>
                      </a:ext>
                    </a:extLst>
                  </p:cNvPr>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116">
                  <a:extLst>
                    <a:ext uri="{FF2B5EF4-FFF2-40B4-BE49-F238E27FC236}">
                      <a16:creationId xmlns:a16="http://schemas.microsoft.com/office/drawing/2014/main" id="{DB8595D5-7DD9-3A91-A2E7-0AA78816CD63}"/>
                    </a:ext>
                  </a:extLst>
                </p:cNvPr>
                <p:cNvGrpSpPr/>
                <p:nvPr/>
              </p:nvGrpSpPr>
              <p:grpSpPr>
                <a:xfrm rot="401849">
                  <a:off x="8150815" y="1156524"/>
                  <a:ext cx="358503" cy="254000"/>
                  <a:chOff x="8077200" y="2590800"/>
                  <a:chExt cx="685800" cy="838200"/>
                </a:xfrm>
              </p:grpSpPr>
              <p:sp>
                <p:nvSpPr>
                  <p:cNvPr id="35" name="Oval 34">
                    <a:extLst>
                      <a:ext uri="{FF2B5EF4-FFF2-40B4-BE49-F238E27FC236}">
                        <a16:creationId xmlns:a16="http://schemas.microsoft.com/office/drawing/2014/main" id="{E8186A1F-195C-77A5-8A8A-4861ACE0D731}"/>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206">
                    <a:extLst>
                      <a:ext uri="{FF2B5EF4-FFF2-40B4-BE49-F238E27FC236}">
                        <a16:creationId xmlns:a16="http://schemas.microsoft.com/office/drawing/2014/main" id="{B0A59165-5250-9787-19BB-DA03D210AD99}"/>
                      </a:ext>
                    </a:extLst>
                  </p:cNvPr>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119">
                  <a:extLst>
                    <a:ext uri="{FF2B5EF4-FFF2-40B4-BE49-F238E27FC236}">
                      <a16:creationId xmlns:a16="http://schemas.microsoft.com/office/drawing/2014/main" id="{8B7B3DB1-6466-21BE-866E-9DA51A5B47AB}"/>
                    </a:ext>
                  </a:extLst>
                </p:cNvPr>
                <p:cNvGrpSpPr/>
                <p:nvPr/>
              </p:nvGrpSpPr>
              <p:grpSpPr>
                <a:xfrm rot="401849">
                  <a:off x="8471788" y="1239239"/>
                  <a:ext cx="358503" cy="254000"/>
                  <a:chOff x="8077200" y="2590800"/>
                  <a:chExt cx="685800" cy="838200"/>
                </a:xfrm>
              </p:grpSpPr>
              <p:sp>
                <p:nvSpPr>
                  <p:cNvPr id="33" name="Oval 32">
                    <a:extLst>
                      <a:ext uri="{FF2B5EF4-FFF2-40B4-BE49-F238E27FC236}">
                        <a16:creationId xmlns:a16="http://schemas.microsoft.com/office/drawing/2014/main" id="{42C80AD6-35E9-0A69-184E-10E45831163E}"/>
                      </a:ext>
                    </a:extLst>
                  </p:cNvPr>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204">
                    <a:extLst>
                      <a:ext uri="{FF2B5EF4-FFF2-40B4-BE49-F238E27FC236}">
                        <a16:creationId xmlns:a16="http://schemas.microsoft.com/office/drawing/2014/main" id="{8157DD1D-EA8D-C265-69B1-D3CE950676ED}"/>
                      </a:ext>
                    </a:extLst>
                  </p:cNvPr>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3" name="Group 42">
            <a:extLst>
              <a:ext uri="{FF2B5EF4-FFF2-40B4-BE49-F238E27FC236}">
                <a16:creationId xmlns:a16="http://schemas.microsoft.com/office/drawing/2014/main" id="{55E00F27-C0EB-A028-F306-403563149CEA}"/>
              </a:ext>
            </a:extLst>
          </p:cNvPr>
          <p:cNvGrpSpPr/>
          <p:nvPr/>
        </p:nvGrpSpPr>
        <p:grpSpPr>
          <a:xfrm>
            <a:off x="3660836" y="1960354"/>
            <a:ext cx="1701767" cy="3240061"/>
            <a:chOff x="1593589" y="398948"/>
            <a:chExt cx="2813449" cy="5087452"/>
          </a:xfrm>
        </p:grpSpPr>
        <p:grpSp>
          <p:nvGrpSpPr>
            <p:cNvPr id="44" name="Group 33">
              <a:extLst>
                <a:ext uri="{FF2B5EF4-FFF2-40B4-BE49-F238E27FC236}">
                  <a16:creationId xmlns:a16="http://schemas.microsoft.com/office/drawing/2014/main" id="{C458BC50-9D0D-82C2-ED71-074E8D2942AA}"/>
                </a:ext>
              </a:extLst>
            </p:cNvPr>
            <p:cNvGrpSpPr/>
            <p:nvPr/>
          </p:nvGrpSpPr>
          <p:grpSpPr>
            <a:xfrm>
              <a:off x="1593589" y="398948"/>
              <a:ext cx="2813449" cy="5087452"/>
              <a:chOff x="1593589" y="398948"/>
              <a:chExt cx="1333791" cy="4260181"/>
            </a:xfrm>
          </p:grpSpPr>
          <p:sp>
            <p:nvSpPr>
              <p:cNvPr id="62" name="Oval 28">
                <a:extLst>
                  <a:ext uri="{FF2B5EF4-FFF2-40B4-BE49-F238E27FC236}">
                    <a16:creationId xmlns:a16="http://schemas.microsoft.com/office/drawing/2014/main" id="{E81A438E-3C8A-9A39-EE46-4AD5A866D670}"/>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29">
                <a:extLst>
                  <a:ext uri="{FF2B5EF4-FFF2-40B4-BE49-F238E27FC236}">
                    <a16:creationId xmlns:a16="http://schemas.microsoft.com/office/drawing/2014/main" id="{D8968FA0-E367-3E62-EA9A-13AFCD3461B3}"/>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30">
                <a:extLst>
                  <a:ext uri="{FF2B5EF4-FFF2-40B4-BE49-F238E27FC236}">
                    <a16:creationId xmlns:a16="http://schemas.microsoft.com/office/drawing/2014/main" id="{CBF4228F-28C2-76A8-54DE-35EB832FD7AE}"/>
                  </a:ext>
                </a:extLst>
              </p:cNvPr>
              <p:cNvSpPr/>
              <p:nvPr/>
            </p:nvSpPr>
            <p:spPr>
              <a:xfrm>
                <a:off x="1593589" y="2917767"/>
                <a:ext cx="191093" cy="4353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31">
                <a:extLst>
                  <a:ext uri="{FF2B5EF4-FFF2-40B4-BE49-F238E27FC236}">
                    <a16:creationId xmlns:a16="http://schemas.microsoft.com/office/drawing/2014/main" id="{1F741E81-0DAC-3638-CAED-89195515E64A}"/>
                  </a:ext>
                </a:extLst>
              </p:cNvPr>
              <p:cNvSpPr/>
              <p:nvPr/>
            </p:nvSpPr>
            <p:spPr>
              <a:xfrm rot="1480658">
                <a:off x="1679442" y="1918346"/>
                <a:ext cx="496842" cy="1306022"/>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32">
                <a:extLst>
                  <a:ext uri="{FF2B5EF4-FFF2-40B4-BE49-F238E27FC236}">
                    <a16:creationId xmlns:a16="http://schemas.microsoft.com/office/drawing/2014/main" id="{F7D47620-614E-5C62-2C9C-ABCC9553FFFE}"/>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33">
                <a:extLst>
                  <a:ext uri="{FF2B5EF4-FFF2-40B4-BE49-F238E27FC236}">
                    <a16:creationId xmlns:a16="http://schemas.microsoft.com/office/drawing/2014/main" id="{B1E70AF6-3AD0-941F-B2B7-427645020635}"/>
                  </a:ext>
                </a:extLst>
              </p:cNvPr>
              <p:cNvSpPr/>
              <p:nvPr/>
            </p:nvSpPr>
            <p:spPr>
              <a:xfrm>
                <a:off x="1746463" y="1992669"/>
                <a:ext cx="993684" cy="2448792"/>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34">
                <a:extLst>
                  <a:ext uri="{FF2B5EF4-FFF2-40B4-BE49-F238E27FC236}">
                    <a16:creationId xmlns:a16="http://schemas.microsoft.com/office/drawing/2014/main" id="{46419540-EAB6-0BF9-706E-E6219217F16D}"/>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35">
                <a:extLst>
                  <a:ext uri="{FF2B5EF4-FFF2-40B4-BE49-F238E27FC236}">
                    <a16:creationId xmlns:a16="http://schemas.microsoft.com/office/drawing/2014/main" id="{A47F157B-17D7-26B0-F29A-DCF075953DD0}"/>
                  </a:ext>
                </a:extLst>
              </p:cNvPr>
              <p:cNvSpPr/>
              <p:nvPr/>
            </p:nvSpPr>
            <p:spPr>
              <a:xfrm rot="402310">
                <a:off x="1789363" y="1834689"/>
                <a:ext cx="382187" cy="2467938"/>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36">
                <a:extLst>
                  <a:ext uri="{FF2B5EF4-FFF2-40B4-BE49-F238E27FC236}">
                    <a16:creationId xmlns:a16="http://schemas.microsoft.com/office/drawing/2014/main" id="{BC16A326-2F8D-2EC2-64F5-C37B0C8E03D7}"/>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oud 37">
                <a:extLst>
                  <a:ext uri="{FF2B5EF4-FFF2-40B4-BE49-F238E27FC236}">
                    <a16:creationId xmlns:a16="http://schemas.microsoft.com/office/drawing/2014/main" id="{FBB3B2B5-CC1F-C0EB-80CF-E47C53DB2610}"/>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38">
                <a:extLst>
                  <a:ext uri="{FF2B5EF4-FFF2-40B4-BE49-F238E27FC236}">
                    <a16:creationId xmlns:a16="http://schemas.microsoft.com/office/drawing/2014/main" id="{782121E6-98E0-ADA7-5A61-93FEFDA1E980}"/>
                  </a:ext>
                </a:extLst>
              </p:cNvPr>
              <p:cNvSpPr/>
              <p:nvPr/>
            </p:nvSpPr>
            <p:spPr>
              <a:xfrm>
                <a:off x="1975776" y="632228"/>
                <a:ext cx="611498" cy="130602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23">
                <a:extLst>
                  <a:ext uri="{FF2B5EF4-FFF2-40B4-BE49-F238E27FC236}">
                    <a16:creationId xmlns:a16="http://schemas.microsoft.com/office/drawing/2014/main" id="{B27F5CDB-B1CB-BC22-B375-48655D84EB41}"/>
                  </a:ext>
                </a:extLst>
              </p:cNvPr>
              <p:cNvGrpSpPr/>
              <p:nvPr/>
            </p:nvGrpSpPr>
            <p:grpSpPr>
              <a:xfrm>
                <a:off x="2383607" y="1732280"/>
                <a:ext cx="543773" cy="1582862"/>
                <a:chOff x="4699336" y="2759583"/>
                <a:chExt cx="1084172" cy="2216453"/>
              </a:xfrm>
            </p:grpSpPr>
            <p:sp>
              <p:nvSpPr>
                <p:cNvPr id="78" name="Oval 44">
                  <a:extLst>
                    <a:ext uri="{FF2B5EF4-FFF2-40B4-BE49-F238E27FC236}">
                      <a16:creationId xmlns:a16="http://schemas.microsoft.com/office/drawing/2014/main" id="{923F2CE3-4BCD-BBE5-0588-E01C9107F07D}"/>
                    </a:ext>
                  </a:extLst>
                </p:cNvPr>
                <p:cNvSpPr/>
                <p:nvPr/>
              </p:nvSpPr>
              <p:spPr>
                <a:xfrm rot="20176932">
                  <a:off x="5402508" y="4290236"/>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45">
                  <a:extLst>
                    <a:ext uri="{FF2B5EF4-FFF2-40B4-BE49-F238E27FC236}">
                      <a16:creationId xmlns:a16="http://schemas.microsoft.com/office/drawing/2014/main" id="{64CA0B24-B25D-BCC1-2216-A753E017F0E4}"/>
                    </a:ext>
                  </a:extLst>
                </p:cNvPr>
                <p:cNvSpPr/>
                <p:nvPr/>
              </p:nvSpPr>
              <p:spPr>
                <a:xfrm rot="19830111">
                  <a:off x="4816550" y="2903312"/>
                  <a:ext cx="822282" cy="1828800"/>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46">
                  <a:extLst>
                    <a:ext uri="{FF2B5EF4-FFF2-40B4-BE49-F238E27FC236}">
                      <a16:creationId xmlns:a16="http://schemas.microsoft.com/office/drawing/2014/main" id="{CE9A8476-CDCD-A315-2F91-F37258A815C8}"/>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Cloud 37">
                <a:extLst>
                  <a:ext uri="{FF2B5EF4-FFF2-40B4-BE49-F238E27FC236}">
                    <a16:creationId xmlns:a16="http://schemas.microsoft.com/office/drawing/2014/main" id="{DA14727B-5EE3-CAB7-ACA7-C729E2069BF0}"/>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a:extLst>
                  <a:ext uri="{FF2B5EF4-FFF2-40B4-BE49-F238E27FC236}">
                    <a16:creationId xmlns:a16="http://schemas.microsoft.com/office/drawing/2014/main" id="{C70FC0AB-5783-6FD2-713D-B5C48387055C}"/>
                  </a:ext>
                </a:extLst>
              </p:cNvPr>
              <p:cNvSpPr/>
              <p:nvPr/>
            </p:nvSpPr>
            <p:spPr>
              <a:xfrm rot="21185207">
                <a:off x="2319744" y="1992669"/>
                <a:ext cx="382187" cy="2356886"/>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loud 42">
                <a:extLst>
                  <a:ext uri="{FF2B5EF4-FFF2-40B4-BE49-F238E27FC236}">
                    <a16:creationId xmlns:a16="http://schemas.microsoft.com/office/drawing/2014/main" id="{A1581CE7-228C-E3BF-4749-786F4D19B3E3}"/>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43">
                <a:extLst>
                  <a:ext uri="{FF2B5EF4-FFF2-40B4-BE49-F238E27FC236}">
                    <a16:creationId xmlns:a16="http://schemas.microsoft.com/office/drawing/2014/main" id="{86215C0E-B322-D534-C502-D755E3BF8F2D}"/>
                  </a:ext>
                </a:extLst>
              </p:cNvPr>
              <p:cNvSpPr/>
              <p:nvPr/>
            </p:nvSpPr>
            <p:spPr>
              <a:xfrm rot="5225831">
                <a:off x="2195041" y="1472077"/>
                <a:ext cx="182834" cy="21282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3">
              <a:extLst>
                <a:ext uri="{FF2B5EF4-FFF2-40B4-BE49-F238E27FC236}">
                  <a16:creationId xmlns:a16="http://schemas.microsoft.com/office/drawing/2014/main" id="{3DC4AFD4-B2D4-57D4-7D0C-C896463BAE0F}"/>
                </a:ext>
              </a:extLst>
            </p:cNvPr>
            <p:cNvGrpSpPr/>
            <p:nvPr/>
          </p:nvGrpSpPr>
          <p:grpSpPr>
            <a:xfrm rot="5003920">
              <a:off x="2288001" y="3506278"/>
              <a:ext cx="2489460" cy="381000"/>
              <a:chOff x="1600200" y="6781800"/>
              <a:chExt cx="2754086" cy="1143000"/>
            </a:xfrm>
          </p:grpSpPr>
          <p:sp>
            <p:nvSpPr>
              <p:cNvPr id="55" name="Chevron 13">
                <a:extLst>
                  <a:ext uri="{FF2B5EF4-FFF2-40B4-BE49-F238E27FC236}">
                    <a16:creationId xmlns:a16="http://schemas.microsoft.com/office/drawing/2014/main" id="{C448E2CB-E409-4EE6-C346-08C8232D68C2}"/>
                  </a:ext>
                </a:extLst>
              </p:cNvPr>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Chevron 14">
                <a:extLst>
                  <a:ext uri="{FF2B5EF4-FFF2-40B4-BE49-F238E27FC236}">
                    <a16:creationId xmlns:a16="http://schemas.microsoft.com/office/drawing/2014/main" id="{E03FEED3-B061-DA9D-AEDA-876D58F9B578}"/>
                  </a:ext>
                </a:extLst>
              </p:cNvPr>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Chevron 15">
                <a:extLst>
                  <a:ext uri="{FF2B5EF4-FFF2-40B4-BE49-F238E27FC236}">
                    <a16:creationId xmlns:a16="http://schemas.microsoft.com/office/drawing/2014/main" id="{E592F284-8D8F-CD2D-A87B-145B7C330A2E}"/>
                  </a:ext>
                </a:extLst>
              </p:cNvPr>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Chevron 16">
                <a:extLst>
                  <a:ext uri="{FF2B5EF4-FFF2-40B4-BE49-F238E27FC236}">
                    <a16:creationId xmlns:a16="http://schemas.microsoft.com/office/drawing/2014/main" id="{8E8D81C2-8E20-A8A4-59FF-4D25FC625099}"/>
                  </a:ext>
                </a:extLst>
              </p:cNvPr>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Chevron 17">
                <a:extLst>
                  <a:ext uri="{FF2B5EF4-FFF2-40B4-BE49-F238E27FC236}">
                    <a16:creationId xmlns:a16="http://schemas.microsoft.com/office/drawing/2014/main" id="{0545B798-AF47-77DA-5B38-BAC0647B58E4}"/>
                  </a:ext>
                </a:extLst>
              </p:cNvPr>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Chevron 18">
                <a:extLst>
                  <a:ext uri="{FF2B5EF4-FFF2-40B4-BE49-F238E27FC236}">
                    <a16:creationId xmlns:a16="http://schemas.microsoft.com/office/drawing/2014/main" id="{C5B9CBCD-0644-D226-AAB4-B3451EA4C08D}"/>
                  </a:ext>
                </a:extLst>
              </p:cNvPr>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Chevron 19">
                <a:extLst>
                  <a:ext uri="{FF2B5EF4-FFF2-40B4-BE49-F238E27FC236}">
                    <a16:creationId xmlns:a16="http://schemas.microsoft.com/office/drawing/2014/main" id="{77DC332A-7B90-7B2B-5B6B-96DB7E8D6D77}"/>
                  </a:ext>
                </a:extLst>
              </p:cNvPr>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44">
              <a:extLst>
                <a:ext uri="{FF2B5EF4-FFF2-40B4-BE49-F238E27FC236}">
                  <a16:creationId xmlns:a16="http://schemas.microsoft.com/office/drawing/2014/main" id="{078E5805-95E7-2C22-96E7-C7DCE493539F}"/>
                </a:ext>
              </a:extLst>
            </p:cNvPr>
            <p:cNvGrpSpPr/>
            <p:nvPr/>
          </p:nvGrpSpPr>
          <p:grpSpPr>
            <a:xfrm rot="16596080" flipH="1">
              <a:off x="1145001" y="3506278"/>
              <a:ext cx="2489460" cy="381000"/>
              <a:chOff x="1600200" y="6781800"/>
              <a:chExt cx="2754086" cy="1143000"/>
            </a:xfrm>
          </p:grpSpPr>
          <p:sp>
            <p:nvSpPr>
              <p:cNvPr id="48" name="Chevron 6">
                <a:extLst>
                  <a:ext uri="{FF2B5EF4-FFF2-40B4-BE49-F238E27FC236}">
                    <a16:creationId xmlns:a16="http://schemas.microsoft.com/office/drawing/2014/main" id="{5D99A427-FEA5-B0C7-0E24-AB6F1FDB15F0}"/>
                  </a:ext>
                </a:extLst>
              </p:cNvPr>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Chevron 7">
                <a:extLst>
                  <a:ext uri="{FF2B5EF4-FFF2-40B4-BE49-F238E27FC236}">
                    <a16:creationId xmlns:a16="http://schemas.microsoft.com/office/drawing/2014/main" id="{E487462C-D2EA-CC20-4511-ACF6D5F62288}"/>
                  </a:ext>
                </a:extLst>
              </p:cNvPr>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Chevron 8">
                <a:extLst>
                  <a:ext uri="{FF2B5EF4-FFF2-40B4-BE49-F238E27FC236}">
                    <a16:creationId xmlns:a16="http://schemas.microsoft.com/office/drawing/2014/main" id="{A99833E0-60EC-5819-A726-8DEF96AAA773}"/>
                  </a:ext>
                </a:extLst>
              </p:cNvPr>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Chevron 9">
                <a:extLst>
                  <a:ext uri="{FF2B5EF4-FFF2-40B4-BE49-F238E27FC236}">
                    <a16:creationId xmlns:a16="http://schemas.microsoft.com/office/drawing/2014/main" id="{29F42AA7-B5AD-EDDD-8880-D4714F6A6A54}"/>
                  </a:ext>
                </a:extLst>
              </p:cNvPr>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Chevron 10">
                <a:extLst>
                  <a:ext uri="{FF2B5EF4-FFF2-40B4-BE49-F238E27FC236}">
                    <a16:creationId xmlns:a16="http://schemas.microsoft.com/office/drawing/2014/main" id="{045F2476-3CA1-1F8B-10A8-C8C5188A560A}"/>
                  </a:ext>
                </a:extLst>
              </p:cNvPr>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Chevron 11">
                <a:extLst>
                  <a:ext uri="{FF2B5EF4-FFF2-40B4-BE49-F238E27FC236}">
                    <a16:creationId xmlns:a16="http://schemas.microsoft.com/office/drawing/2014/main" id="{E83F622A-0175-590D-C845-1C3AF9920533}"/>
                  </a:ext>
                </a:extLst>
              </p:cNvPr>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Chevron 12">
                <a:extLst>
                  <a:ext uri="{FF2B5EF4-FFF2-40B4-BE49-F238E27FC236}">
                    <a16:creationId xmlns:a16="http://schemas.microsoft.com/office/drawing/2014/main" id="{1E456C8D-908A-E206-45E1-DD89D160DE55}"/>
                  </a:ext>
                </a:extLst>
              </p:cNvPr>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7" name="Rectangle 46">
              <a:extLst>
                <a:ext uri="{FF2B5EF4-FFF2-40B4-BE49-F238E27FC236}">
                  <a16:creationId xmlns:a16="http://schemas.microsoft.com/office/drawing/2014/main" id="{1944B2D8-6B48-4B00-AB98-3729FAC61C0B}"/>
                </a:ext>
              </a:extLst>
            </p:cNvPr>
            <p:cNvSpPr/>
            <p:nvPr/>
          </p:nvSpPr>
          <p:spPr>
            <a:xfrm>
              <a:off x="2667000" y="3962400"/>
              <a:ext cx="609600" cy="228600"/>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26C97B35-A269-CDDD-3F08-092C4C82AFBE}"/>
              </a:ext>
            </a:extLst>
          </p:cNvPr>
          <p:cNvGrpSpPr/>
          <p:nvPr/>
        </p:nvGrpSpPr>
        <p:grpSpPr>
          <a:xfrm>
            <a:off x="6663555" y="2025059"/>
            <a:ext cx="1580601" cy="3432388"/>
            <a:chOff x="441685" y="536029"/>
            <a:chExt cx="2911243" cy="6321972"/>
          </a:xfrm>
        </p:grpSpPr>
        <p:sp>
          <p:nvSpPr>
            <p:cNvPr id="82" name="Oval 81">
              <a:extLst>
                <a:ext uri="{FF2B5EF4-FFF2-40B4-BE49-F238E27FC236}">
                  <a16:creationId xmlns:a16="http://schemas.microsoft.com/office/drawing/2014/main" id="{74A29E5C-18CD-2337-61F0-6E4277A1383F}"/>
                </a:ext>
              </a:extLst>
            </p:cNvPr>
            <p:cNvSpPr/>
            <p:nvPr/>
          </p:nvSpPr>
          <p:spPr>
            <a:xfrm rot="2046175">
              <a:off x="441685" y="3994171"/>
              <a:ext cx="505038" cy="79005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7CD980DD-7F68-44C2-305C-C996DF02B375}"/>
                </a:ext>
              </a:extLst>
            </p:cNvPr>
            <p:cNvSpPr/>
            <p:nvPr/>
          </p:nvSpPr>
          <p:spPr>
            <a:xfrm rot="20226769">
              <a:off x="2794812" y="3928160"/>
              <a:ext cx="558116" cy="75163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a:extLst>
                <a:ext uri="{FF2B5EF4-FFF2-40B4-BE49-F238E27FC236}">
                  <a16:creationId xmlns:a16="http://schemas.microsoft.com/office/drawing/2014/main" id="{9EAD768C-F889-1504-B70D-C9F8E2D51393}"/>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a:extLst>
                <a:ext uri="{FF2B5EF4-FFF2-40B4-BE49-F238E27FC236}">
                  <a16:creationId xmlns:a16="http://schemas.microsoft.com/office/drawing/2014/main" id="{05D4EC5E-68DE-88D6-A5FF-6C260F2BFBF7}"/>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loud 85">
              <a:extLst>
                <a:ext uri="{FF2B5EF4-FFF2-40B4-BE49-F238E27FC236}">
                  <a16:creationId xmlns:a16="http://schemas.microsoft.com/office/drawing/2014/main" id="{D39DFBBD-B337-CC18-192C-EAD8FC6EEEB6}"/>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loud 86">
              <a:extLst>
                <a:ext uri="{FF2B5EF4-FFF2-40B4-BE49-F238E27FC236}">
                  <a16:creationId xmlns:a16="http://schemas.microsoft.com/office/drawing/2014/main" id="{1520F4AF-C218-1970-D0CD-81DD0B1B2C93}"/>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952A1C4-3B75-E4AA-2F29-AD11484CB535}"/>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C813C31B-8C0F-A109-3F86-0171F3317437}"/>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a:extLst>
                <a:ext uri="{FF2B5EF4-FFF2-40B4-BE49-F238E27FC236}">
                  <a16:creationId xmlns:a16="http://schemas.microsoft.com/office/drawing/2014/main" id="{6DA516B4-0ADE-A7A1-21D5-14921FB072E0}"/>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a:extLst>
                <a:ext uri="{FF2B5EF4-FFF2-40B4-BE49-F238E27FC236}">
                  <a16:creationId xmlns:a16="http://schemas.microsoft.com/office/drawing/2014/main" id="{CFFA871B-233F-1334-6A84-A736A370BCA4}"/>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a:extLst>
                <a:ext uri="{FF2B5EF4-FFF2-40B4-BE49-F238E27FC236}">
                  <a16:creationId xmlns:a16="http://schemas.microsoft.com/office/drawing/2014/main" id="{E3B9AC44-346A-8FEB-C54D-EC49F80ADDC1}"/>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a:extLst>
                <a:ext uri="{FF2B5EF4-FFF2-40B4-BE49-F238E27FC236}">
                  <a16:creationId xmlns:a16="http://schemas.microsoft.com/office/drawing/2014/main" id="{22AA92AB-35D7-C955-FA85-587634DDECDB}"/>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5342CDD8-18D5-DC52-FEC2-485AD93FEF9D}"/>
                </a:ext>
              </a:extLst>
            </p:cNvPr>
            <p:cNvSpPr/>
            <p:nvPr/>
          </p:nvSpPr>
          <p:spPr>
            <a:xfrm>
              <a:off x="1081549" y="674444"/>
              <a:ext cx="1609477" cy="216094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loud 94">
              <a:extLst>
                <a:ext uri="{FF2B5EF4-FFF2-40B4-BE49-F238E27FC236}">
                  <a16:creationId xmlns:a16="http://schemas.microsoft.com/office/drawing/2014/main" id="{FB7B9902-9D56-5ED9-BF36-34873B92051C}"/>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162">
              <a:extLst>
                <a:ext uri="{FF2B5EF4-FFF2-40B4-BE49-F238E27FC236}">
                  <a16:creationId xmlns:a16="http://schemas.microsoft.com/office/drawing/2014/main" id="{2FBCBA45-6898-6B4E-B2B7-1960B08A5641}"/>
                </a:ext>
              </a:extLst>
            </p:cNvPr>
            <p:cNvGrpSpPr/>
            <p:nvPr/>
          </p:nvGrpSpPr>
          <p:grpSpPr>
            <a:xfrm>
              <a:off x="982450" y="936411"/>
              <a:ext cx="1858215" cy="300286"/>
              <a:chOff x="6571728" y="1086622"/>
              <a:chExt cx="1528420" cy="286099"/>
            </a:xfrm>
          </p:grpSpPr>
          <p:sp>
            <p:nvSpPr>
              <p:cNvPr id="121" name="Rounded Rectangle 42">
                <a:extLst>
                  <a:ext uri="{FF2B5EF4-FFF2-40B4-BE49-F238E27FC236}">
                    <a16:creationId xmlns:a16="http://schemas.microsoft.com/office/drawing/2014/main" id="{D7E7B175-4F25-BDFC-D6E1-E75D23EA1407}"/>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rapezoid 121">
                <a:extLst>
                  <a:ext uri="{FF2B5EF4-FFF2-40B4-BE49-F238E27FC236}">
                    <a16:creationId xmlns:a16="http://schemas.microsoft.com/office/drawing/2014/main" id="{8549DFF8-3175-0979-2550-3AA55F1845EC}"/>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rapezoid 122">
                <a:extLst>
                  <a:ext uri="{FF2B5EF4-FFF2-40B4-BE49-F238E27FC236}">
                    <a16:creationId xmlns:a16="http://schemas.microsoft.com/office/drawing/2014/main" id="{ED26B711-85B0-D46A-6C46-2A7F05F3467D}"/>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apezoid 123">
                <a:extLst>
                  <a:ext uri="{FF2B5EF4-FFF2-40B4-BE49-F238E27FC236}">
                    <a16:creationId xmlns:a16="http://schemas.microsoft.com/office/drawing/2014/main" id="{E10E523D-0EC8-A902-5860-9A493BE6A007}"/>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a:extLst>
                  <a:ext uri="{FF2B5EF4-FFF2-40B4-BE49-F238E27FC236}">
                    <a16:creationId xmlns:a16="http://schemas.microsoft.com/office/drawing/2014/main" id="{5CEE356F-E33F-2042-99F3-F708B58AE857}"/>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rapezoid 125">
                <a:extLst>
                  <a:ext uri="{FF2B5EF4-FFF2-40B4-BE49-F238E27FC236}">
                    <a16:creationId xmlns:a16="http://schemas.microsoft.com/office/drawing/2014/main" id="{197AE71E-DAD9-4AC8-1C6F-214FFD97CCEE}"/>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Cloud 96">
              <a:extLst>
                <a:ext uri="{FF2B5EF4-FFF2-40B4-BE49-F238E27FC236}">
                  <a16:creationId xmlns:a16="http://schemas.microsoft.com/office/drawing/2014/main" id="{1AECA2D5-4356-5E8E-69B5-D366C1F723E3}"/>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CADFAC01-0D17-B207-11C1-2ED2C63EA602}"/>
                </a:ext>
              </a:extLst>
            </p:cNvPr>
            <p:cNvSpPr/>
            <p:nvPr/>
          </p:nvSpPr>
          <p:spPr>
            <a:xfrm rot="5243297">
              <a:off x="1722309" y="2160249"/>
              <a:ext cx="216251" cy="47880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163">
              <a:extLst>
                <a:ext uri="{FF2B5EF4-FFF2-40B4-BE49-F238E27FC236}">
                  <a16:creationId xmlns:a16="http://schemas.microsoft.com/office/drawing/2014/main" id="{71CEF2A8-6933-184E-8739-1C8489C32388}"/>
                </a:ext>
              </a:extLst>
            </p:cNvPr>
            <p:cNvGrpSpPr/>
            <p:nvPr/>
          </p:nvGrpSpPr>
          <p:grpSpPr>
            <a:xfrm>
              <a:off x="982444" y="3839179"/>
              <a:ext cx="1742078" cy="1801718"/>
              <a:chOff x="7543801" y="3581401"/>
              <a:chExt cx="1176618" cy="1066800"/>
            </a:xfrm>
          </p:grpSpPr>
          <p:sp>
            <p:nvSpPr>
              <p:cNvPr id="116" name="Rounded Rectangle 37">
                <a:extLst>
                  <a:ext uri="{FF2B5EF4-FFF2-40B4-BE49-F238E27FC236}">
                    <a16:creationId xmlns:a16="http://schemas.microsoft.com/office/drawing/2014/main" id="{FF8F0A6A-DC2F-132B-C349-13ED1D6765CE}"/>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62">
                <a:extLst>
                  <a:ext uri="{FF2B5EF4-FFF2-40B4-BE49-F238E27FC236}">
                    <a16:creationId xmlns:a16="http://schemas.microsoft.com/office/drawing/2014/main" id="{31863F40-5737-5C3A-E04C-C733962B8AC4}"/>
                  </a:ext>
                </a:extLst>
              </p:cNvPr>
              <p:cNvGrpSpPr/>
              <p:nvPr/>
            </p:nvGrpSpPr>
            <p:grpSpPr>
              <a:xfrm>
                <a:off x="7543801" y="3581401"/>
                <a:ext cx="457200" cy="1066800"/>
                <a:chOff x="6827799" y="4800600"/>
                <a:chExt cx="868401" cy="2043177"/>
              </a:xfrm>
              <a:solidFill>
                <a:srgbClr val="D98A33"/>
              </a:solidFill>
            </p:grpSpPr>
            <p:sp>
              <p:nvSpPr>
                <p:cNvPr id="118" name="Double Wave 117">
                  <a:extLst>
                    <a:ext uri="{FF2B5EF4-FFF2-40B4-BE49-F238E27FC236}">
                      <a16:creationId xmlns:a16="http://schemas.microsoft.com/office/drawing/2014/main" id="{4513E22D-7D99-2BAB-331D-84A53884667F}"/>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ouble Wave 118">
                  <a:extLst>
                    <a:ext uri="{FF2B5EF4-FFF2-40B4-BE49-F238E27FC236}">
                      <a16:creationId xmlns:a16="http://schemas.microsoft.com/office/drawing/2014/main" id="{061AE38F-1C01-A9C1-96F4-1CE94E1FC44E}"/>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41">
                  <a:extLst>
                    <a:ext uri="{FF2B5EF4-FFF2-40B4-BE49-F238E27FC236}">
                      <a16:creationId xmlns:a16="http://schemas.microsoft.com/office/drawing/2014/main" id="{006CE756-D9F7-AD2B-7DEF-4068053B4D2B}"/>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0" name="Group 169">
              <a:extLst>
                <a:ext uri="{FF2B5EF4-FFF2-40B4-BE49-F238E27FC236}">
                  <a16:creationId xmlns:a16="http://schemas.microsoft.com/office/drawing/2014/main" id="{116269E3-8C2E-75E4-F98A-01BFFEB72906}"/>
                </a:ext>
              </a:extLst>
            </p:cNvPr>
            <p:cNvGrpSpPr/>
            <p:nvPr/>
          </p:nvGrpSpPr>
          <p:grpSpPr>
            <a:xfrm>
              <a:off x="796629" y="5340611"/>
              <a:ext cx="2194826" cy="800764"/>
              <a:chOff x="0" y="4648200"/>
              <a:chExt cx="3986134" cy="1541489"/>
            </a:xfrm>
          </p:grpSpPr>
          <p:grpSp>
            <p:nvGrpSpPr>
              <p:cNvPr id="101" name="Group 138">
                <a:extLst>
                  <a:ext uri="{FF2B5EF4-FFF2-40B4-BE49-F238E27FC236}">
                    <a16:creationId xmlns:a16="http://schemas.microsoft.com/office/drawing/2014/main" id="{E807316B-9A10-7B38-1D92-5E66D780E325}"/>
                  </a:ext>
                </a:extLst>
              </p:cNvPr>
              <p:cNvGrpSpPr/>
              <p:nvPr/>
            </p:nvGrpSpPr>
            <p:grpSpPr>
              <a:xfrm>
                <a:off x="0" y="4648200"/>
                <a:ext cx="1600200" cy="1524000"/>
                <a:chOff x="533400" y="4648200"/>
                <a:chExt cx="1905000" cy="1828800"/>
              </a:xfrm>
            </p:grpSpPr>
            <p:sp>
              <p:nvSpPr>
                <p:cNvPr id="112" name="Plus 33">
                  <a:extLst>
                    <a:ext uri="{FF2B5EF4-FFF2-40B4-BE49-F238E27FC236}">
                      <a16:creationId xmlns:a16="http://schemas.microsoft.com/office/drawing/2014/main" id="{B2FCA917-BD54-5F2A-7C2D-6BD496FE96F1}"/>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Diamond 112">
                  <a:extLst>
                    <a:ext uri="{FF2B5EF4-FFF2-40B4-BE49-F238E27FC236}">
                      <a16:creationId xmlns:a16="http://schemas.microsoft.com/office/drawing/2014/main" id="{6B5FBB8B-72D7-1E6E-9A67-2EFE76E74BF2}"/>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Diamond 113">
                  <a:extLst>
                    <a:ext uri="{FF2B5EF4-FFF2-40B4-BE49-F238E27FC236}">
                      <a16:creationId xmlns:a16="http://schemas.microsoft.com/office/drawing/2014/main" id="{CEEB2316-8AA0-6D8E-C7C5-23407764D1FF}"/>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iamond 114">
                  <a:extLst>
                    <a:ext uri="{FF2B5EF4-FFF2-40B4-BE49-F238E27FC236}">
                      <a16:creationId xmlns:a16="http://schemas.microsoft.com/office/drawing/2014/main" id="{56ED17BE-D663-73BE-562C-3541883331F1}"/>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39">
                <a:extLst>
                  <a:ext uri="{FF2B5EF4-FFF2-40B4-BE49-F238E27FC236}">
                    <a16:creationId xmlns:a16="http://schemas.microsoft.com/office/drawing/2014/main" id="{6C2D94E2-8FE7-330F-97BB-800F48FA4660}"/>
                  </a:ext>
                </a:extLst>
              </p:cNvPr>
              <p:cNvGrpSpPr/>
              <p:nvPr/>
            </p:nvGrpSpPr>
            <p:grpSpPr>
              <a:xfrm>
                <a:off x="1182973" y="4665689"/>
                <a:ext cx="1600200" cy="1524000"/>
                <a:chOff x="533400" y="4648200"/>
                <a:chExt cx="1905000" cy="1828800"/>
              </a:xfrm>
            </p:grpSpPr>
            <p:sp>
              <p:nvSpPr>
                <p:cNvPr id="108" name="Plus 29">
                  <a:extLst>
                    <a:ext uri="{FF2B5EF4-FFF2-40B4-BE49-F238E27FC236}">
                      <a16:creationId xmlns:a16="http://schemas.microsoft.com/office/drawing/2014/main" id="{16598D09-AE32-A50C-B4E7-453F0C601D95}"/>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a:extLst>
                    <a:ext uri="{FF2B5EF4-FFF2-40B4-BE49-F238E27FC236}">
                      <a16:creationId xmlns:a16="http://schemas.microsoft.com/office/drawing/2014/main" id="{8A1F1C20-7FD9-49A0-2D9A-6B4CBDD37172}"/>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a:extLst>
                    <a:ext uri="{FF2B5EF4-FFF2-40B4-BE49-F238E27FC236}">
                      <a16:creationId xmlns:a16="http://schemas.microsoft.com/office/drawing/2014/main" id="{1149F9BF-F878-8023-53C4-B4E88BB99F35}"/>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mond 110">
                  <a:extLst>
                    <a:ext uri="{FF2B5EF4-FFF2-40B4-BE49-F238E27FC236}">
                      <a16:creationId xmlns:a16="http://schemas.microsoft.com/office/drawing/2014/main" id="{73EEA69A-7DB7-80F9-A0CB-A867C81FE26B}"/>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44">
                <a:extLst>
                  <a:ext uri="{FF2B5EF4-FFF2-40B4-BE49-F238E27FC236}">
                    <a16:creationId xmlns:a16="http://schemas.microsoft.com/office/drawing/2014/main" id="{10A7738E-2CD6-1626-EAC0-A5F494097A63}"/>
                  </a:ext>
                </a:extLst>
              </p:cNvPr>
              <p:cNvGrpSpPr/>
              <p:nvPr/>
            </p:nvGrpSpPr>
            <p:grpSpPr>
              <a:xfrm>
                <a:off x="2385934" y="4665689"/>
                <a:ext cx="1600200" cy="1524000"/>
                <a:chOff x="533400" y="4648200"/>
                <a:chExt cx="1905000" cy="1828800"/>
              </a:xfrm>
            </p:grpSpPr>
            <p:sp>
              <p:nvSpPr>
                <p:cNvPr id="104" name="Plus 25">
                  <a:extLst>
                    <a:ext uri="{FF2B5EF4-FFF2-40B4-BE49-F238E27FC236}">
                      <a16:creationId xmlns:a16="http://schemas.microsoft.com/office/drawing/2014/main" id="{33F630A2-666F-6418-B1DB-9810F5D12173}"/>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iamond 104">
                  <a:extLst>
                    <a:ext uri="{FF2B5EF4-FFF2-40B4-BE49-F238E27FC236}">
                      <a16:creationId xmlns:a16="http://schemas.microsoft.com/office/drawing/2014/main" id="{55F9F9F2-9DE1-46DA-310C-701573BC25D0}"/>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a:extLst>
                    <a:ext uri="{FF2B5EF4-FFF2-40B4-BE49-F238E27FC236}">
                      <a16:creationId xmlns:a16="http://schemas.microsoft.com/office/drawing/2014/main" id="{8CD3640C-DF91-1CA0-8BB2-12D3085FBA70}"/>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iamond 106">
                  <a:extLst>
                    <a:ext uri="{FF2B5EF4-FFF2-40B4-BE49-F238E27FC236}">
                      <a16:creationId xmlns:a16="http://schemas.microsoft.com/office/drawing/2014/main" id="{0A922CC3-B0A7-F812-7D94-90497F018E28}"/>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27" name="Group 126">
            <a:extLst>
              <a:ext uri="{FF2B5EF4-FFF2-40B4-BE49-F238E27FC236}">
                <a16:creationId xmlns:a16="http://schemas.microsoft.com/office/drawing/2014/main" id="{54C0A925-FB47-FC99-12F0-1107EA9A0369}"/>
              </a:ext>
            </a:extLst>
          </p:cNvPr>
          <p:cNvGrpSpPr/>
          <p:nvPr/>
        </p:nvGrpSpPr>
        <p:grpSpPr>
          <a:xfrm>
            <a:off x="9476435" y="1789838"/>
            <a:ext cx="1475021" cy="3273599"/>
            <a:chOff x="8581727" y="427588"/>
            <a:chExt cx="2845263" cy="6314658"/>
          </a:xfrm>
        </p:grpSpPr>
        <p:sp>
          <p:nvSpPr>
            <p:cNvPr id="128" name="Round Diagonal Corner Rectangle 68">
              <a:extLst>
                <a:ext uri="{FF2B5EF4-FFF2-40B4-BE49-F238E27FC236}">
                  <a16:creationId xmlns:a16="http://schemas.microsoft.com/office/drawing/2014/main" id="{FC509BFF-9AA5-B906-536B-7751378AF86C}"/>
                </a:ext>
              </a:extLst>
            </p:cNvPr>
            <p:cNvSpPr/>
            <p:nvPr/>
          </p:nvSpPr>
          <p:spPr>
            <a:xfrm rot="19527262">
              <a:off x="9810035" y="857033"/>
              <a:ext cx="1267413" cy="1617959"/>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 Diagonal Corner Rectangle 69">
              <a:extLst>
                <a:ext uri="{FF2B5EF4-FFF2-40B4-BE49-F238E27FC236}">
                  <a16:creationId xmlns:a16="http://schemas.microsoft.com/office/drawing/2014/main" id="{86511B4C-A77F-218A-C891-A6B879DEE21D}"/>
                </a:ext>
              </a:extLst>
            </p:cNvPr>
            <p:cNvSpPr/>
            <p:nvPr/>
          </p:nvSpPr>
          <p:spPr>
            <a:xfrm rot="19527262">
              <a:off x="8935438" y="1050400"/>
              <a:ext cx="1267413" cy="1657334"/>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878927D8-632B-3CBB-3D75-C25269FE3B1C}"/>
                </a:ext>
              </a:extLst>
            </p:cNvPr>
            <p:cNvSpPr/>
            <p:nvPr/>
          </p:nvSpPr>
          <p:spPr>
            <a:xfrm rot="19671902">
              <a:off x="10793896" y="3478935"/>
              <a:ext cx="633094" cy="111582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D910739E-3380-7A34-38EB-D1E111B0F7A5}"/>
                </a:ext>
              </a:extLst>
            </p:cNvPr>
            <p:cNvSpPr/>
            <p:nvPr/>
          </p:nvSpPr>
          <p:spPr>
            <a:xfrm rot="2647766">
              <a:off x="8581727" y="3359109"/>
              <a:ext cx="628924" cy="111582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5B446D19-750A-2938-C61A-4B08DDA1AD01}"/>
                </a:ext>
              </a:extLst>
            </p:cNvPr>
            <p:cNvSpPr/>
            <p:nvPr/>
          </p:nvSpPr>
          <p:spPr>
            <a:xfrm rot="19352409">
              <a:off x="10224677" y="5626424"/>
              <a:ext cx="572439" cy="111582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BEF50D87-28FC-448B-42FC-BC5FAA649669}"/>
                </a:ext>
              </a:extLst>
            </p:cNvPr>
            <p:cNvSpPr/>
            <p:nvPr/>
          </p:nvSpPr>
          <p:spPr>
            <a:xfrm rot="2647766">
              <a:off x="9566583" y="5604354"/>
              <a:ext cx="569700" cy="111582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133">
              <a:extLst>
                <a:ext uri="{FF2B5EF4-FFF2-40B4-BE49-F238E27FC236}">
                  <a16:creationId xmlns:a16="http://schemas.microsoft.com/office/drawing/2014/main" id="{AD0492E4-5B1F-C323-F16E-206DDC9B334C}"/>
                </a:ext>
              </a:extLst>
            </p:cNvPr>
            <p:cNvSpPr/>
            <p:nvPr/>
          </p:nvSpPr>
          <p:spPr>
            <a:xfrm rot="20169292">
              <a:off x="10108419" y="2278767"/>
              <a:ext cx="1222529" cy="1990321"/>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134">
              <a:extLst>
                <a:ext uri="{FF2B5EF4-FFF2-40B4-BE49-F238E27FC236}">
                  <a16:creationId xmlns:a16="http://schemas.microsoft.com/office/drawing/2014/main" id="{87200288-C31C-1773-3A62-05BD64E90715}"/>
                </a:ext>
              </a:extLst>
            </p:cNvPr>
            <p:cNvSpPr/>
            <p:nvPr/>
          </p:nvSpPr>
          <p:spPr>
            <a:xfrm rot="1790291">
              <a:off x="8824017" y="2220605"/>
              <a:ext cx="1222529" cy="1990321"/>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a:extLst>
                <a:ext uri="{FF2B5EF4-FFF2-40B4-BE49-F238E27FC236}">
                  <a16:creationId xmlns:a16="http://schemas.microsoft.com/office/drawing/2014/main" id="{2B010463-D53D-6DAE-0686-49961228D69E}"/>
                </a:ext>
              </a:extLst>
            </p:cNvPr>
            <p:cNvSpPr/>
            <p:nvPr/>
          </p:nvSpPr>
          <p:spPr>
            <a:xfrm>
              <a:off x="9183664" y="2116598"/>
              <a:ext cx="1823822" cy="4061920"/>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C914C022-7AC0-281C-6C9D-D23B3C5BB323}"/>
                </a:ext>
              </a:extLst>
            </p:cNvPr>
            <p:cNvSpPr/>
            <p:nvPr/>
          </p:nvSpPr>
          <p:spPr>
            <a:xfrm>
              <a:off x="9183664" y="640031"/>
              <a:ext cx="1657220" cy="208534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BF5BB49E-F815-44D7-6AD8-F72EF588C3BE}"/>
                </a:ext>
              </a:extLst>
            </p:cNvPr>
            <p:cNvSpPr/>
            <p:nvPr/>
          </p:nvSpPr>
          <p:spPr>
            <a:xfrm rot="1236535">
              <a:off x="9199672" y="427588"/>
              <a:ext cx="1656788" cy="1041665"/>
            </a:xfrm>
            <a:custGeom>
              <a:avLst/>
              <a:gdLst>
                <a:gd name="connsiteX0" fmla="*/ 228656 w 1656788"/>
                <a:gd name="connsiteY0" fmla="*/ 322322 h 1041665"/>
                <a:gd name="connsiteX1" fmla="*/ 374382 w 1656788"/>
                <a:gd name="connsiteY1" fmla="*/ 292901 h 1041665"/>
                <a:gd name="connsiteX2" fmla="*/ 527119 w 1656788"/>
                <a:gd name="connsiteY2" fmla="*/ 292901 h 1041665"/>
                <a:gd name="connsiteX3" fmla="*/ 1057523 w 1656788"/>
                <a:gd name="connsiteY3" fmla="*/ 34230 h 1041665"/>
                <a:gd name="connsiteX4" fmla="*/ 1508840 w 1656788"/>
                <a:gd name="connsiteY4" fmla="*/ 189650 h 1041665"/>
                <a:gd name="connsiteX5" fmla="*/ 1656788 w 1656788"/>
                <a:gd name="connsiteY5" fmla="*/ 493018 h 1041665"/>
                <a:gd name="connsiteX6" fmla="*/ 1064981 w 1656788"/>
                <a:gd name="connsiteY6" fmla="*/ 781635 h 1041665"/>
                <a:gd name="connsiteX7" fmla="*/ 870097 w 1656788"/>
                <a:gd name="connsiteY7" fmla="*/ 812544 h 1041665"/>
                <a:gd name="connsiteX8" fmla="*/ 854809 w 1656788"/>
                <a:gd name="connsiteY8" fmla="*/ 808865 h 1041665"/>
                <a:gd name="connsiteX9" fmla="*/ 853522 w 1656788"/>
                <a:gd name="connsiteY9" fmla="*/ 813009 h 1041665"/>
                <a:gd name="connsiteX10" fmla="*/ 508561 w 1656788"/>
                <a:gd name="connsiteY10" fmla="*/ 1041665 h 1041665"/>
                <a:gd name="connsiteX11" fmla="*/ 0 w 1656788"/>
                <a:gd name="connsiteY11" fmla="*/ 1041665 h 1041665"/>
                <a:gd name="connsiteX12" fmla="*/ 0 w 1656788"/>
                <a:gd name="connsiteY12" fmla="*/ 667283 h 1041665"/>
                <a:gd name="connsiteX13" fmla="*/ 228656 w 1656788"/>
                <a:gd name="connsiteY13" fmla="*/ 322322 h 104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6788" h="1041665">
                  <a:moveTo>
                    <a:pt x="228656" y="322322"/>
                  </a:moveTo>
                  <a:cubicBezTo>
                    <a:pt x="273446" y="303377"/>
                    <a:pt x="322691" y="292901"/>
                    <a:pt x="374382" y="292901"/>
                  </a:cubicBezTo>
                  <a:lnTo>
                    <a:pt x="527119" y="292901"/>
                  </a:lnTo>
                  <a:lnTo>
                    <a:pt x="1057523" y="34230"/>
                  </a:lnTo>
                  <a:cubicBezTo>
                    <a:pt x="1225069" y="-47480"/>
                    <a:pt x="1427131" y="22104"/>
                    <a:pt x="1508840" y="189650"/>
                  </a:cubicBezTo>
                  <a:lnTo>
                    <a:pt x="1656788" y="493018"/>
                  </a:lnTo>
                  <a:lnTo>
                    <a:pt x="1064981" y="781635"/>
                  </a:lnTo>
                  <a:cubicBezTo>
                    <a:pt x="1002151" y="812276"/>
                    <a:pt x="934468" y="821641"/>
                    <a:pt x="870097" y="812544"/>
                  </a:cubicBezTo>
                  <a:lnTo>
                    <a:pt x="854809" y="808865"/>
                  </a:lnTo>
                  <a:lnTo>
                    <a:pt x="853522" y="813009"/>
                  </a:lnTo>
                  <a:cubicBezTo>
                    <a:pt x="796688" y="947380"/>
                    <a:pt x="663635" y="1041665"/>
                    <a:pt x="508561" y="1041665"/>
                  </a:cubicBezTo>
                  <a:lnTo>
                    <a:pt x="0" y="1041665"/>
                  </a:lnTo>
                  <a:lnTo>
                    <a:pt x="0" y="667283"/>
                  </a:lnTo>
                  <a:cubicBezTo>
                    <a:pt x="0" y="512209"/>
                    <a:pt x="94285" y="379156"/>
                    <a:pt x="228656" y="322322"/>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Trapezoid 138">
              <a:extLst>
                <a:ext uri="{FF2B5EF4-FFF2-40B4-BE49-F238E27FC236}">
                  <a16:creationId xmlns:a16="http://schemas.microsoft.com/office/drawing/2014/main" id="{9A4F81D1-4734-A180-ED02-A458CE8A4B5E}"/>
                </a:ext>
              </a:extLst>
            </p:cNvPr>
            <p:cNvSpPr/>
            <p:nvPr/>
          </p:nvSpPr>
          <p:spPr>
            <a:xfrm rot="1138549">
              <a:off x="9481876" y="2431794"/>
              <a:ext cx="869876" cy="3665338"/>
            </a:xfrm>
            <a:prstGeom prst="trapezoid">
              <a:avLst>
                <a:gd name="adj" fmla="val 34638"/>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a:extLst>
                <a:ext uri="{FF2B5EF4-FFF2-40B4-BE49-F238E27FC236}">
                  <a16:creationId xmlns:a16="http://schemas.microsoft.com/office/drawing/2014/main" id="{D681F2CA-923E-A454-B3FD-C2F03F16D208}"/>
                </a:ext>
              </a:extLst>
            </p:cNvPr>
            <p:cNvGrpSpPr/>
            <p:nvPr/>
          </p:nvGrpSpPr>
          <p:grpSpPr>
            <a:xfrm rot="11624446">
              <a:off x="10046048" y="2500870"/>
              <a:ext cx="688926" cy="590508"/>
              <a:chOff x="6248400" y="2362200"/>
              <a:chExt cx="1143000" cy="914400"/>
            </a:xfrm>
          </p:grpSpPr>
          <p:sp>
            <p:nvSpPr>
              <p:cNvPr id="159" name="Regular Pentagon 134">
                <a:extLst>
                  <a:ext uri="{FF2B5EF4-FFF2-40B4-BE49-F238E27FC236}">
                    <a16:creationId xmlns:a16="http://schemas.microsoft.com/office/drawing/2014/main" id="{74D651CE-BF01-34AF-8FAB-CC569C98EFE9}"/>
                  </a:ext>
                </a:extLst>
              </p:cNvPr>
              <p:cNvSpPr/>
              <p:nvPr/>
            </p:nvSpPr>
            <p:spPr>
              <a:xfrm>
                <a:off x="6248400" y="2362200"/>
                <a:ext cx="1143000" cy="914400"/>
              </a:xfrm>
              <a:prstGeom prst="pentagon">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Quad Arrow 135">
                <a:extLst>
                  <a:ext uri="{FF2B5EF4-FFF2-40B4-BE49-F238E27FC236}">
                    <a16:creationId xmlns:a16="http://schemas.microsoft.com/office/drawing/2014/main" id="{B9F78E67-371A-A694-6DB7-6EEEBF3DA03E}"/>
                  </a:ext>
                </a:extLst>
              </p:cNvPr>
              <p:cNvSpPr/>
              <p:nvPr/>
            </p:nvSpPr>
            <p:spPr>
              <a:xfrm rot="2783275">
                <a:off x="6466492" y="2580292"/>
                <a:ext cx="685800" cy="685800"/>
              </a:xfrm>
              <a:prstGeom prst="quad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Round Diagonal Corner Rectangle 82">
              <a:extLst>
                <a:ext uri="{FF2B5EF4-FFF2-40B4-BE49-F238E27FC236}">
                  <a16:creationId xmlns:a16="http://schemas.microsoft.com/office/drawing/2014/main" id="{2434BFBA-DD4C-E39E-CE22-9C6E465E3E07}"/>
                </a:ext>
              </a:extLst>
            </p:cNvPr>
            <p:cNvSpPr/>
            <p:nvPr/>
          </p:nvSpPr>
          <p:spPr>
            <a:xfrm rot="8272682">
              <a:off x="9578912" y="2108385"/>
              <a:ext cx="827711" cy="944467"/>
            </a:xfrm>
            <a:prstGeom prst="round2DiagRect">
              <a:avLst>
                <a:gd name="adj1" fmla="val 50000"/>
                <a:gd name="adj2" fmla="val 3377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A76B4497-956A-28D2-849A-1D54540D1F3E}"/>
                </a:ext>
              </a:extLst>
            </p:cNvPr>
            <p:cNvSpPr/>
            <p:nvPr/>
          </p:nvSpPr>
          <p:spPr>
            <a:xfrm>
              <a:off x="9766670" y="2212482"/>
              <a:ext cx="401831" cy="24744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a:extLst>
                <a:ext uri="{FF2B5EF4-FFF2-40B4-BE49-F238E27FC236}">
                  <a16:creationId xmlns:a16="http://schemas.microsoft.com/office/drawing/2014/main" id="{2EDFB4FC-6F59-0D15-28C4-B7717F963E65}"/>
                </a:ext>
              </a:extLst>
            </p:cNvPr>
            <p:cNvGrpSpPr/>
            <p:nvPr/>
          </p:nvGrpSpPr>
          <p:grpSpPr>
            <a:xfrm rot="6531505">
              <a:off x="8311828" y="4303342"/>
              <a:ext cx="2985963" cy="393672"/>
              <a:chOff x="5410200" y="304800"/>
              <a:chExt cx="3603812" cy="475130"/>
            </a:xfrm>
          </p:grpSpPr>
          <p:grpSp>
            <p:nvGrpSpPr>
              <p:cNvPr id="144" name="Group 143">
                <a:extLst>
                  <a:ext uri="{FF2B5EF4-FFF2-40B4-BE49-F238E27FC236}">
                    <a16:creationId xmlns:a16="http://schemas.microsoft.com/office/drawing/2014/main" id="{FCC79D37-02B4-F9CC-BBD1-24983D6F18ED}"/>
                  </a:ext>
                </a:extLst>
              </p:cNvPr>
              <p:cNvGrpSpPr/>
              <p:nvPr/>
            </p:nvGrpSpPr>
            <p:grpSpPr>
              <a:xfrm>
                <a:off x="8099612" y="313765"/>
                <a:ext cx="914400" cy="457200"/>
                <a:chOff x="5410200" y="304800"/>
                <a:chExt cx="914400" cy="457200"/>
              </a:xfrm>
            </p:grpSpPr>
            <p:sp>
              <p:nvSpPr>
                <p:cNvPr id="157" name="Left-Right Arrow 150">
                  <a:extLst>
                    <a:ext uri="{FF2B5EF4-FFF2-40B4-BE49-F238E27FC236}">
                      <a16:creationId xmlns:a16="http://schemas.microsoft.com/office/drawing/2014/main" id="{DEE88599-66B2-55B9-4C2F-4AF23A9698C5}"/>
                    </a:ext>
                  </a:extLst>
                </p:cNvPr>
                <p:cNvSpPr/>
                <p:nvPr/>
              </p:nvSpPr>
              <p:spPr>
                <a:xfrm>
                  <a:off x="5410200" y="304800"/>
                  <a:ext cx="914400" cy="457200"/>
                </a:xfrm>
                <a:prstGeom prst="leftRightArrow">
                  <a:avLst>
                    <a:gd name="adj1" fmla="val 77451"/>
                    <a:gd name="adj2" fmla="val 71569"/>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Cross 157">
                  <a:extLst>
                    <a:ext uri="{FF2B5EF4-FFF2-40B4-BE49-F238E27FC236}">
                      <a16:creationId xmlns:a16="http://schemas.microsoft.com/office/drawing/2014/main" id="{B6401110-A2C3-AEC4-FAB9-4ABB9936A5A2}"/>
                    </a:ext>
                  </a:extLst>
                </p:cNvPr>
                <p:cNvSpPr/>
                <p:nvPr/>
              </p:nvSpPr>
              <p:spPr>
                <a:xfrm>
                  <a:off x="5710517" y="389964"/>
                  <a:ext cx="300318" cy="300318"/>
                </a:xfrm>
                <a:prstGeom prst="plus">
                  <a:avLst>
                    <a:gd name="adj" fmla="val 40686"/>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C95F2B9B-F89D-35CB-E144-942BD1249941}"/>
                  </a:ext>
                </a:extLst>
              </p:cNvPr>
              <p:cNvGrpSpPr/>
              <p:nvPr/>
            </p:nvGrpSpPr>
            <p:grpSpPr>
              <a:xfrm>
                <a:off x="6745942" y="322730"/>
                <a:ext cx="914400" cy="457200"/>
                <a:chOff x="5410200" y="304800"/>
                <a:chExt cx="914400" cy="457200"/>
              </a:xfrm>
            </p:grpSpPr>
            <p:sp>
              <p:nvSpPr>
                <p:cNvPr id="155" name="Left-Right Arrow 144">
                  <a:extLst>
                    <a:ext uri="{FF2B5EF4-FFF2-40B4-BE49-F238E27FC236}">
                      <a16:creationId xmlns:a16="http://schemas.microsoft.com/office/drawing/2014/main" id="{0209186B-18B0-4233-137E-DE95745FED67}"/>
                    </a:ext>
                  </a:extLst>
                </p:cNvPr>
                <p:cNvSpPr/>
                <p:nvPr/>
              </p:nvSpPr>
              <p:spPr>
                <a:xfrm>
                  <a:off x="5410200" y="304800"/>
                  <a:ext cx="914400" cy="457200"/>
                </a:xfrm>
                <a:prstGeom prst="leftRightArrow">
                  <a:avLst>
                    <a:gd name="adj1" fmla="val 77451"/>
                    <a:gd name="adj2" fmla="val 71569"/>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Cross 155">
                  <a:extLst>
                    <a:ext uri="{FF2B5EF4-FFF2-40B4-BE49-F238E27FC236}">
                      <a16:creationId xmlns:a16="http://schemas.microsoft.com/office/drawing/2014/main" id="{309287AE-D5E4-978E-58EE-6E35FB0A2799}"/>
                    </a:ext>
                  </a:extLst>
                </p:cNvPr>
                <p:cNvSpPr/>
                <p:nvPr/>
              </p:nvSpPr>
              <p:spPr>
                <a:xfrm>
                  <a:off x="5710517" y="389964"/>
                  <a:ext cx="300318" cy="300318"/>
                </a:xfrm>
                <a:prstGeom prst="plus">
                  <a:avLst>
                    <a:gd name="adj" fmla="val 40686"/>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a:extLst>
                  <a:ext uri="{FF2B5EF4-FFF2-40B4-BE49-F238E27FC236}">
                    <a16:creationId xmlns:a16="http://schemas.microsoft.com/office/drawing/2014/main" id="{DE3B0461-F952-9F6A-75FF-6CDDE3BC8AA7}"/>
                  </a:ext>
                </a:extLst>
              </p:cNvPr>
              <p:cNvGrpSpPr/>
              <p:nvPr/>
            </p:nvGrpSpPr>
            <p:grpSpPr>
              <a:xfrm>
                <a:off x="5410200" y="304800"/>
                <a:ext cx="914400" cy="457200"/>
                <a:chOff x="5410200" y="304800"/>
                <a:chExt cx="914400" cy="457200"/>
              </a:xfrm>
            </p:grpSpPr>
            <p:sp>
              <p:nvSpPr>
                <p:cNvPr id="153" name="Left-Right Arrow 137">
                  <a:extLst>
                    <a:ext uri="{FF2B5EF4-FFF2-40B4-BE49-F238E27FC236}">
                      <a16:creationId xmlns:a16="http://schemas.microsoft.com/office/drawing/2014/main" id="{18B3960E-6A9C-06C6-B566-49FF420C5661}"/>
                    </a:ext>
                  </a:extLst>
                </p:cNvPr>
                <p:cNvSpPr/>
                <p:nvPr/>
              </p:nvSpPr>
              <p:spPr>
                <a:xfrm>
                  <a:off x="5410200" y="304800"/>
                  <a:ext cx="914400" cy="457200"/>
                </a:xfrm>
                <a:prstGeom prst="leftRightArrow">
                  <a:avLst>
                    <a:gd name="adj1" fmla="val 77451"/>
                    <a:gd name="adj2" fmla="val 71569"/>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ross 153">
                  <a:extLst>
                    <a:ext uri="{FF2B5EF4-FFF2-40B4-BE49-F238E27FC236}">
                      <a16:creationId xmlns:a16="http://schemas.microsoft.com/office/drawing/2014/main" id="{8349447D-8575-4A83-762C-B2A41EBCF168}"/>
                    </a:ext>
                  </a:extLst>
                </p:cNvPr>
                <p:cNvSpPr/>
                <p:nvPr/>
              </p:nvSpPr>
              <p:spPr>
                <a:xfrm>
                  <a:off x="5710517" y="389964"/>
                  <a:ext cx="300318" cy="300318"/>
                </a:xfrm>
                <a:prstGeom prst="plus">
                  <a:avLst>
                    <a:gd name="adj" fmla="val 40686"/>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EF390924-C291-BB75-89A5-AD58AE3FCBEF}"/>
                  </a:ext>
                </a:extLst>
              </p:cNvPr>
              <p:cNvGrpSpPr/>
              <p:nvPr/>
            </p:nvGrpSpPr>
            <p:grpSpPr>
              <a:xfrm>
                <a:off x="6091518" y="304800"/>
                <a:ext cx="914400" cy="457200"/>
                <a:chOff x="5410200" y="304800"/>
                <a:chExt cx="914400" cy="457200"/>
              </a:xfrm>
            </p:grpSpPr>
            <p:sp>
              <p:nvSpPr>
                <p:cNvPr id="151" name="Left-Right Arrow 141">
                  <a:extLst>
                    <a:ext uri="{FF2B5EF4-FFF2-40B4-BE49-F238E27FC236}">
                      <a16:creationId xmlns:a16="http://schemas.microsoft.com/office/drawing/2014/main" id="{BC9F47AB-2428-8A82-8307-3F6D53F94E51}"/>
                    </a:ext>
                  </a:extLst>
                </p:cNvPr>
                <p:cNvSpPr/>
                <p:nvPr/>
              </p:nvSpPr>
              <p:spPr>
                <a:xfrm>
                  <a:off x="5410200" y="304800"/>
                  <a:ext cx="914400" cy="457200"/>
                </a:xfrm>
                <a:prstGeom prst="leftRightArrow">
                  <a:avLst>
                    <a:gd name="adj1" fmla="val 77451"/>
                    <a:gd name="adj2" fmla="val 71569"/>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ross 151">
                  <a:extLst>
                    <a:ext uri="{FF2B5EF4-FFF2-40B4-BE49-F238E27FC236}">
                      <a16:creationId xmlns:a16="http://schemas.microsoft.com/office/drawing/2014/main" id="{0701C1BC-58C0-8AC0-743A-E1E86870CB4E}"/>
                    </a:ext>
                  </a:extLst>
                </p:cNvPr>
                <p:cNvSpPr/>
                <p:nvPr/>
              </p:nvSpPr>
              <p:spPr>
                <a:xfrm>
                  <a:off x="5710517" y="389964"/>
                  <a:ext cx="300318" cy="300318"/>
                </a:xfrm>
                <a:prstGeom prst="plus">
                  <a:avLst>
                    <a:gd name="adj" fmla="val 40686"/>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id="{7145604F-A064-7E41-6DE7-EF5EA1CD52D8}"/>
                  </a:ext>
                </a:extLst>
              </p:cNvPr>
              <p:cNvGrpSpPr/>
              <p:nvPr/>
            </p:nvGrpSpPr>
            <p:grpSpPr>
              <a:xfrm>
                <a:off x="7445188" y="322730"/>
                <a:ext cx="914400" cy="457200"/>
                <a:chOff x="5410200" y="304800"/>
                <a:chExt cx="914400" cy="457200"/>
              </a:xfrm>
            </p:grpSpPr>
            <p:sp>
              <p:nvSpPr>
                <p:cNvPr id="149" name="Left-Right Arrow 147">
                  <a:extLst>
                    <a:ext uri="{FF2B5EF4-FFF2-40B4-BE49-F238E27FC236}">
                      <a16:creationId xmlns:a16="http://schemas.microsoft.com/office/drawing/2014/main" id="{D26BD263-0497-FD6E-A6CB-82826D3A6D89}"/>
                    </a:ext>
                  </a:extLst>
                </p:cNvPr>
                <p:cNvSpPr/>
                <p:nvPr/>
              </p:nvSpPr>
              <p:spPr>
                <a:xfrm>
                  <a:off x="5410200" y="304800"/>
                  <a:ext cx="914400" cy="457200"/>
                </a:xfrm>
                <a:prstGeom prst="leftRightArrow">
                  <a:avLst>
                    <a:gd name="adj1" fmla="val 77451"/>
                    <a:gd name="adj2" fmla="val 71569"/>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ross 149">
                  <a:extLst>
                    <a:ext uri="{FF2B5EF4-FFF2-40B4-BE49-F238E27FC236}">
                      <a16:creationId xmlns:a16="http://schemas.microsoft.com/office/drawing/2014/main" id="{5B3D1882-8785-7720-524A-4833E47CD33C}"/>
                    </a:ext>
                  </a:extLst>
                </p:cNvPr>
                <p:cNvSpPr/>
                <p:nvPr/>
              </p:nvSpPr>
              <p:spPr>
                <a:xfrm>
                  <a:off x="5710517" y="389964"/>
                  <a:ext cx="300318" cy="300318"/>
                </a:xfrm>
                <a:prstGeom prst="plus">
                  <a:avLst>
                    <a:gd name="adj" fmla="val 40686"/>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62" name="TextBox 161">
            <a:extLst>
              <a:ext uri="{FF2B5EF4-FFF2-40B4-BE49-F238E27FC236}">
                <a16:creationId xmlns:a16="http://schemas.microsoft.com/office/drawing/2014/main" id="{9D19713F-5B5B-B496-6E70-4B54F4E82342}"/>
              </a:ext>
            </a:extLst>
          </p:cNvPr>
          <p:cNvSpPr txBox="1"/>
          <p:nvPr/>
        </p:nvSpPr>
        <p:spPr>
          <a:xfrm>
            <a:off x="364244" y="5237327"/>
            <a:ext cx="2468294" cy="1477328"/>
          </a:xfrm>
          <a:prstGeom prst="rect">
            <a:avLst/>
          </a:prstGeom>
          <a:noFill/>
        </p:spPr>
        <p:txBody>
          <a:bodyPr wrap="square">
            <a:spAutoFit/>
          </a:bodyPr>
          <a:lstStyle/>
          <a:p>
            <a:r>
              <a:rPr lang="en-US" dirty="0">
                <a:solidFill>
                  <a:schemeClr val="bg1"/>
                </a:solidFill>
              </a:rPr>
              <a:t>…</a:t>
            </a:r>
            <a:r>
              <a:rPr lang="en-US" b="0" i="0" dirty="0">
                <a:solidFill>
                  <a:schemeClr val="bg1"/>
                </a:solidFill>
                <a:effectLst/>
              </a:rPr>
              <a:t>turn the heart of the fathers to the children, and the heart of the children to their fathers</a:t>
            </a:r>
            <a:r>
              <a:rPr lang="en-US" dirty="0">
                <a:solidFill>
                  <a:schemeClr val="bg1"/>
                </a:solidFill>
              </a:rPr>
              <a:t>…</a:t>
            </a:r>
          </a:p>
        </p:txBody>
      </p:sp>
      <p:sp>
        <p:nvSpPr>
          <p:cNvPr id="164" name="TextBox 163">
            <a:extLst>
              <a:ext uri="{FF2B5EF4-FFF2-40B4-BE49-F238E27FC236}">
                <a16:creationId xmlns:a16="http://schemas.microsoft.com/office/drawing/2014/main" id="{8067B026-BA8C-5826-24A5-39F9A3F99986}"/>
              </a:ext>
            </a:extLst>
          </p:cNvPr>
          <p:cNvSpPr txBox="1"/>
          <p:nvPr/>
        </p:nvSpPr>
        <p:spPr>
          <a:xfrm>
            <a:off x="2899257" y="5353556"/>
            <a:ext cx="3589283" cy="1477328"/>
          </a:xfrm>
          <a:prstGeom prst="rect">
            <a:avLst/>
          </a:prstGeom>
          <a:noFill/>
        </p:spPr>
        <p:txBody>
          <a:bodyPr wrap="square">
            <a:spAutoFit/>
          </a:bodyPr>
          <a:lstStyle/>
          <a:p>
            <a:r>
              <a:rPr lang="en-US" b="0" i="0" dirty="0">
                <a:solidFill>
                  <a:schemeClr val="bg1"/>
                </a:solidFill>
                <a:effectLst/>
              </a:rPr>
              <a:t>And he shall set up an </a:t>
            </a:r>
            <a:r>
              <a:rPr lang="en-US" b="0" i="0" u="none" strike="noStrike" dirty="0">
                <a:solidFill>
                  <a:schemeClr val="bg1"/>
                </a:solidFill>
                <a:effectLst/>
              </a:rPr>
              <a:t>ensign</a:t>
            </a:r>
            <a:r>
              <a:rPr lang="en-US" b="0" i="0" dirty="0">
                <a:solidFill>
                  <a:schemeClr val="bg1"/>
                </a:solidFill>
                <a:effectLst/>
              </a:rPr>
              <a:t> for the nations, and shall assemble the outcasts of Israel, and gather together the dispersed of Judah from the four corners of the earth.</a:t>
            </a:r>
            <a:endParaRPr lang="en-US" dirty="0">
              <a:solidFill>
                <a:schemeClr val="bg1"/>
              </a:solidFill>
            </a:endParaRPr>
          </a:p>
        </p:txBody>
      </p:sp>
      <p:sp>
        <p:nvSpPr>
          <p:cNvPr id="166" name="TextBox 165">
            <a:extLst>
              <a:ext uri="{FF2B5EF4-FFF2-40B4-BE49-F238E27FC236}">
                <a16:creationId xmlns:a16="http://schemas.microsoft.com/office/drawing/2014/main" id="{ACED6C50-D485-2166-99FB-EE102A1C2CF2}"/>
              </a:ext>
            </a:extLst>
          </p:cNvPr>
          <p:cNvSpPr txBox="1"/>
          <p:nvPr/>
        </p:nvSpPr>
        <p:spPr>
          <a:xfrm>
            <a:off x="6409661" y="5741406"/>
            <a:ext cx="3152261" cy="923330"/>
          </a:xfrm>
          <a:prstGeom prst="rect">
            <a:avLst/>
          </a:prstGeom>
          <a:noFill/>
        </p:spPr>
        <p:txBody>
          <a:bodyPr wrap="square">
            <a:spAutoFit/>
          </a:bodyPr>
          <a:lstStyle/>
          <a:p>
            <a:r>
              <a:rPr lang="en-US" b="0" i="0" dirty="0">
                <a:solidFill>
                  <a:schemeClr val="bg1"/>
                </a:solidFill>
                <a:effectLst/>
              </a:rPr>
              <a:t>A prophet shall the Lord your God raise up unto you of your brethren, like unto me…</a:t>
            </a:r>
            <a:endParaRPr lang="en-US" dirty="0">
              <a:solidFill>
                <a:schemeClr val="bg1"/>
              </a:solidFill>
            </a:endParaRPr>
          </a:p>
        </p:txBody>
      </p:sp>
      <p:sp>
        <p:nvSpPr>
          <p:cNvPr id="168" name="TextBox 167">
            <a:extLst>
              <a:ext uri="{FF2B5EF4-FFF2-40B4-BE49-F238E27FC236}">
                <a16:creationId xmlns:a16="http://schemas.microsoft.com/office/drawing/2014/main" id="{4E2867D2-751C-D522-C313-E08FA502BDA7}"/>
              </a:ext>
            </a:extLst>
          </p:cNvPr>
          <p:cNvSpPr txBox="1"/>
          <p:nvPr/>
        </p:nvSpPr>
        <p:spPr>
          <a:xfrm>
            <a:off x="9676284" y="5706562"/>
            <a:ext cx="1895338" cy="923330"/>
          </a:xfrm>
          <a:prstGeom prst="rect">
            <a:avLst/>
          </a:prstGeom>
          <a:noFill/>
        </p:spPr>
        <p:txBody>
          <a:bodyPr wrap="square">
            <a:spAutoFit/>
          </a:bodyPr>
          <a:lstStyle/>
          <a:p>
            <a:r>
              <a:rPr lang="en-US" b="0" i="1" dirty="0">
                <a:solidFill>
                  <a:schemeClr val="bg1"/>
                </a:solidFill>
                <a:effectLst/>
              </a:rPr>
              <a:t>…that</a:t>
            </a:r>
            <a:r>
              <a:rPr lang="en-US" b="0" i="0" dirty="0">
                <a:solidFill>
                  <a:schemeClr val="bg1"/>
                </a:solidFill>
                <a:effectLst/>
              </a:rPr>
              <a:t> I will </a:t>
            </a:r>
            <a:r>
              <a:rPr lang="en-US" b="0" i="0" u="none" strike="noStrike" dirty="0">
                <a:solidFill>
                  <a:schemeClr val="bg1"/>
                </a:solidFill>
                <a:effectLst/>
              </a:rPr>
              <a:t>pour out</a:t>
            </a:r>
            <a:r>
              <a:rPr lang="en-US" b="0" i="0" dirty="0">
                <a:solidFill>
                  <a:schemeClr val="bg1"/>
                </a:solidFill>
                <a:effectLst/>
              </a:rPr>
              <a:t> my </a:t>
            </a:r>
            <a:r>
              <a:rPr lang="en-US" b="0" i="0" u="none" strike="noStrike" dirty="0">
                <a:solidFill>
                  <a:schemeClr val="bg1"/>
                </a:solidFill>
                <a:effectLst/>
              </a:rPr>
              <a:t>spirit</a:t>
            </a:r>
            <a:r>
              <a:rPr lang="en-US" b="0" i="0" dirty="0">
                <a:solidFill>
                  <a:schemeClr val="bg1"/>
                </a:solidFill>
                <a:effectLst/>
              </a:rPr>
              <a:t> upon all flesh;…</a:t>
            </a:r>
            <a:endParaRPr lang="en-US" dirty="0">
              <a:solidFill>
                <a:schemeClr val="bg1"/>
              </a:solidFill>
            </a:endParaRPr>
          </a:p>
        </p:txBody>
      </p:sp>
    </p:spTree>
    <p:extLst>
      <p:ext uri="{BB962C8B-B14F-4D97-AF65-F5344CB8AC3E}">
        <p14:creationId xmlns:p14="http://schemas.microsoft.com/office/powerpoint/2010/main" val="242794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ppt_x"/>
                                          </p:val>
                                        </p:tav>
                                        <p:tav tm="100000">
                                          <p:val>
                                            <p:strVal val="#ppt_x"/>
                                          </p:val>
                                        </p:tav>
                                      </p:tavLst>
                                    </p:anim>
                                    <p:anim calcmode="lin" valueType="num">
                                      <p:cBhvr additive="base">
                                        <p:cTn id="8" dur="12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250" fill="hold"/>
                                        <p:tgtEl>
                                          <p:spTgt spid="43"/>
                                        </p:tgtEl>
                                        <p:attrNameLst>
                                          <p:attrName>ppt_x</p:attrName>
                                        </p:attrNameLst>
                                      </p:cBhvr>
                                      <p:tavLst>
                                        <p:tav tm="0">
                                          <p:val>
                                            <p:strVal val="#ppt_x"/>
                                          </p:val>
                                        </p:tav>
                                        <p:tav tm="100000">
                                          <p:val>
                                            <p:strVal val="#ppt_x"/>
                                          </p:val>
                                        </p:tav>
                                      </p:tavLst>
                                    </p:anim>
                                    <p:anim calcmode="lin" valueType="num">
                                      <p:cBhvr additive="base">
                                        <p:cTn id="12" dur="125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4"/>
                                        </p:tgtEl>
                                        <p:attrNameLst>
                                          <p:attrName>style.visibility</p:attrName>
                                        </p:attrNameLst>
                                      </p:cBhvr>
                                      <p:to>
                                        <p:strVal val="visible"/>
                                      </p:to>
                                    </p:set>
                                    <p:anim calcmode="lin" valueType="num">
                                      <p:cBhvr additive="base">
                                        <p:cTn id="15" dur="1250" fill="hold"/>
                                        <p:tgtEl>
                                          <p:spTgt spid="164"/>
                                        </p:tgtEl>
                                        <p:attrNameLst>
                                          <p:attrName>ppt_x</p:attrName>
                                        </p:attrNameLst>
                                      </p:cBhvr>
                                      <p:tavLst>
                                        <p:tav tm="0">
                                          <p:val>
                                            <p:strVal val="#ppt_x"/>
                                          </p:val>
                                        </p:tav>
                                        <p:tav tm="100000">
                                          <p:val>
                                            <p:strVal val="#ppt_x"/>
                                          </p:val>
                                        </p:tav>
                                      </p:tavLst>
                                    </p:anim>
                                    <p:anim calcmode="lin" valueType="num">
                                      <p:cBhvr additive="base">
                                        <p:cTn id="16" dur="1250" fill="hold"/>
                                        <p:tgtEl>
                                          <p:spTgt spid="16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250" fill="hold"/>
                                        <p:tgtEl>
                                          <p:spTgt spid="8"/>
                                        </p:tgtEl>
                                        <p:attrNameLst>
                                          <p:attrName>ppt_x</p:attrName>
                                        </p:attrNameLst>
                                      </p:cBhvr>
                                      <p:tavLst>
                                        <p:tav tm="0">
                                          <p:val>
                                            <p:strVal val="#ppt_x"/>
                                          </p:val>
                                        </p:tav>
                                        <p:tav tm="100000">
                                          <p:val>
                                            <p:strVal val="#ppt_x"/>
                                          </p:val>
                                        </p:tav>
                                      </p:tavLst>
                                    </p:anim>
                                    <p:anim calcmode="lin" valueType="num">
                                      <p:cBhvr additive="base">
                                        <p:cTn id="22" dur="125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additive="base">
                                        <p:cTn id="25" dur="1250" fill="hold"/>
                                        <p:tgtEl>
                                          <p:spTgt spid="81"/>
                                        </p:tgtEl>
                                        <p:attrNameLst>
                                          <p:attrName>ppt_x</p:attrName>
                                        </p:attrNameLst>
                                      </p:cBhvr>
                                      <p:tavLst>
                                        <p:tav tm="0">
                                          <p:val>
                                            <p:strVal val="#ppt_x"/>
                                          </p:val>
                                        </p:tav>
                                        <p:tav tm="100000">
                                          <p:val>
                                            <p:strVal val="#ppt_x"/>
                                          </p:val>
                                        </p:tav>
                                      </p:tavLst>
                                    </p:anim>
                                    <p:anim calcmode="lin" valueType="num">
                                      <p:cBhvr additive="base">
                                        <p:cTn id="26" dur="1250" fill="hold"/>
                                        <p:tgtEl>
                                          <p:spTgt spid="8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6"/>
                                        </p:tgtEl>
                                        <p:attrNameLst>
                                          <p:attrName>style.visibility</p:attrName>
                                        </p:attrNameLst>
                                      </p:cBhvr>
                                      <p:to>
                                        <p:strVal val="visible"/>
                                      </p:to>
                                    </p:set>
                                    <p:anim calcmode="lin" valueType="num">
                                      <p:cBhvr additive="base">
                                        <p:cTn id="29" dur="1250" fill="hold"/>
                                        <p:tgtEl>
                                          <p:spTgt spid="166"/>
                                        </p:tgtEl>
                                        <p:attrNameLst>
                                          <p:attrName>ppt_x</p:attrName>
                                        </p:attrNameLst>
                                      </p:cBhvr>
                                      <p:tavLst>
                                        <p:tav tm="0">
                                          <p:val>
                                            <p:strVal val="#ppt_x"/>
                                          </p:val>
                                        </p:tav>
                                        <p:tav tm="100000">
                                          <p:val>
                                            <p:strVal val="#ppt_x"/>
                                          </p:val>
                                        </p:tav>
                                      </p:tavLst>
                                    </p:anim>
                                    <p:anim calcmode="lin" valueType="num">
                                      <p:cBhvr additive="base">
                                        <p:cTn id="30" dur="1250" fill="hold"/>
                                        <p:tgtEl>
                                          <p:spTgt spid="16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1250" fill="hold"/>
                                        <p:tgtEl>
                                          <p:spTgt spid="9"/>
                                        </p:tgtEl>
                                        <p:attrNameLst>
                                          <p:attrName>ppt_x</p:attrName>
                                        </p:attrNameLst>
                                      </p:cBhvr>
                                      <p:tavLst>
                                        <p:tav tm="0">
                                          <p:val>
                                            <p:strVal val="#ppt_x"/>
                                          </p:val>
                                        </p:tav>
                                        <p:tav tm="100000">
                                          <p:val>
                                            <p:strVal val="#ppt_x"/>
                                          </p:val>
                                        </p:tav>
                                      </p:tavLst>
                                    </p:anim>
                                    <p:anim calcmode="lin" valueType="num">
                                      <p:cBhvr additive="base">
                                        <p:cTn id="36" dur="125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7"/>
                                        </p:tgtEl>
                                        <p:attrNameLst>
                                          <p:attrName>style.visibility</p:attrName>
                                        </p:attrNameLst>
                                      </p:cBhvr>
                                      <p:to>
                                        <p:strVal val="visible"/>
                                      </p:to>
                                    </p:set>
                                    <p:anim calcmode="lin" valueType="num">
                                      <p:cBhvr additive="base">
                                        <p:cTn id="39" dur="1250" fill="hold"/>
                                        <p:tgtEl>
                                          <p:spTgt spid="127"/>
                                        </p:tgtEl>
                                        <p:attrNameLst>
                                          <p:attrName>ppt_x</p:attrName>
                                        </p:attrNameLst>
                                      </p:cBhvr>
                                      <p:tavLst>
                                        <p:tav tm="0">
                                          <p:val>
                                            <p:strVal val="#ppt_x"/>
                                          </p:val>
                                        </p:tav>
                                        <p:tav tm="100000">
                                          <p:val>
                                            <p:strVal val="#ppt_x"/>
                                          </p:val>
                                        </p:tav>
                                      </p:tavLst>
                                    </p:anim>
                                    <p:anim calcmode="lin" valueType="num">
                                      <p:cBhvr additive="base">
                                        <p:cTn id="40" dur="1250" fill="hold"/>
                                        <p:tgtEl>
                                          <p:spTgt spid="12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8"/>
                                        </p:tgtEl>
                                        <p:attrNameLst>
                                          <p:attrName>style.visibility</p:attrName>
                                        </p:attrNameLst>
                                      </p:cBhvr>
                                      <p:to>
                                        <p:strVal val="visible"/>
                                      </p:to>
                                    </p:set>
                                    <p:anim calcmode="lin" valueType="num">
                                      <p:cBhvr additive="base">
                                        <p:cTn id="43" dur="1250" fill="hold"/>
                                        <p:tgtEl>
                                          <p:spTgt spid="168"/>
                                        </p:tgtEl>
                                        <p:attrNameLst>
                                          <p:attrName>ppt_x</p:attrName>
                                        </p:attrNameLst>
                                      </p:cBhvr>
                                      <p:tavLst>
                                        <p:tav tm="0">
                                          <p:val>
                                            <p:strVal val="#ppt_x"/>
                                          </p:val>
                                        </p:tav>
                                        <p:tav tm="100000">
                                          <p:val>
                                            <p:strVal val="#ppt_x"/>
                                          </p:val>
                                        </p:tav>
                                      </p:tavLst>
                                    </p:anim>
                                    <p:anim calcmode="lin" valueType="num">
                                      <p:cBhvr additive="base">
                                        <p:cTn id="44" dur="1250" fill="hold"/>
                                        <p:tgtEl>
                                          <p:spTgt spid="1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64" grpId="0"/>
      <p:bldP spid="166" grpId="0"/>
      <p:bldP spid="16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D743472-2A0A-4D1A-B1EA-0A50414F9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204005" y="6406372"/>
            <a:ext cx="3962400" cy="369332"/>
          </a:xfrm>
          <a:prstGeom prst="rect">
            <a:avLst/>
          </a:prstGeom>
          <a:noFill/>
        </p:spPr>
        <p:txBody>
          <a:bodyPr wrap="square" rtlCol="0">
            <a:spAutoFit/>
          </a:bodyPr>
          <a:lstStyle/>
          <a:p>
            <a:pPr algn="r"/>
            <a:r>
              <a:rPr lang="en-US" dirty="0"/>
              <a:t>Who’s Who</a:t>
            </a:r>
          </a:p>
        </p:txBody>
      </p:sp>
      <p:sp>
        <p:nvSpPr>
          <p:cNvPr id="4" name="TextBox 3"/>
          <p:cNvSpPr txBox="1"/>
          <p:nvPr/>
        </p:nvSpPr>
        <p:spPr>
          <a:xfrm>
            <a:off x="1524000" y="1"/>
            <a:ext cx="9144000" cy="646331"/>
          </a:xfrm>
          <a:prstGeom prst="rect">
            <a:avLst/>
          </a:prstGeom>
          <a:noFill/>
        </p:spPr>
        <p:txBody>
          <a:bodyPr wrap="square" rtlCol="0">
            <a:spAutoFit/>
          </a:bodyPr>
          <a:lstStyle/>
          <a:p>
            <a:pPr algn="ctr"/>
            <a:r>
              <a:rPr lang="en-US" sz="3600" dirty="0">
                <a:latin typeface="Copperplate Gothic Bold" pitchFamily="34" charset="0"/>
              </a:rPr>
              <a:t>Lucy Mack Smith</a:t>
            </a:r>
          </a:p>
        </p:txBody>
      </p:sp>
      <p:pic>
        <p:nvPicPr>
          <p:cNvPr id="17410" name="Picture 2" descr="http://framemytv.com/images/gallery/41/FrameMyTV1029.jpg"/>
          <p:cNvPicPr>
            <a:picLocks noChangeAspect="1" noChangeArrowheads="1"/>
          </p:cNvPicPr>
          <p:nvPr/>
        </p:nvPicPr>
        <p:blipFill>
          <a:blip r:embed="rId3" cstate="print"/>
          <a:srcRect l="10081" t="12285" r="10051" b="13636"/>
          <a:stretch>
            <a:fillRect/>
          </a:stretch>
        </p:blipFill>
        <p:spPr bwMode="auto">
          <a:xfrm>
            <a:off x="1238865" y="1435370"/>
            <a:ext cx="6243484" cy="3987260"/>
          </a:xfrm>
          <a:prstGeom prst="rect">
            <a:avLst/>
          </a:prstGeom>
          <a:noFill/>
        </p:spPr>
      </p:pic>
      <p:sp>
        <p:nvSpPr>
          <p:cNvPr id="47" name="TextBox 46"/>
          <p:cNvSpPr txBox="1"/>
          <p:nvPr/>
        </p:nvSpPr>
        <p:spPr>
          <a:xfrm>
            <a:off x="1641987" y="2044005"/>
            <a:ext cx="5597013" cy="2554545"/>
          </a:xfrm>
          <a:prstGeom prst="rect">
            <a:avLst/>
          </a:prstGeom>
          <a:noFill/>
        </p:spPr>
        <p:txBody>
          <a:bodyPr wrap="square" rtlCol="0">
            <a:spAutoFit/>
          </a:bodyPr>
          <a:lstStyle/>
          <a:p>
            <a:pPr algn="ctr"/>
            <a:r>
              <a:rPr lang="en-US" sz="3200" i="1" dirty="0"/>
              <a:t>“We were pleased with his choice and not only consented to his marrying her, but requested him to bring her home with him and live with us.”</a:t>
            </a:r>
            <a:endParaRPr lang="en-US" sz="3200" dirty="0"/>
          </a:p>
        </p:txBody>
      </p:sp>
      <p:pic>
        <p:nvPicPr>
          <p:cNvPr id="8" name="Picture 7">
            <a:extLst>
              <a:ext uri="{FF2B5EF4-FFF2-40B4-BE49-F238E27FC236}">
                <a16:creationId xmlns:a16="http://schemas.microsoft.com/office/drawing/2014/main" id="{179D7E84-630A-409B-85CB-9B171A20A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4005" y="1759879"/>
            <a:ext cx="2981202" cy="3615241"/>
          </a:xfrm>
          <a:prstGeom prst="rect">
            <a:avLst/>
          </a:prstGeom>
        </p:spPr>
      </p:pic>
    </p:spTree>
    <p:extLst>
      <p:ext uri="{BB962C8B-B14F-4D97-AF65-F5344CB8AC3E}">
        <p14:creationId xmlns:p14="http://schemas.microsoft.com/office/powerpoint/2010/main" val="1967439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1BC2055-CD47-4B8C-8013-ED56E8FF8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52400" y="6488667"/>
            <a:ext cx="3962400" cy="369332"/>
          </a:xfrm>
          <a:prstGeom prst="rect">
            <a:avLst/>
          </a:prstGeom>
          <a:noFill/>
        </p:spPr>
        <p:txBody>
          <a:bodyPr wrap="square" rtlCol="0">
            <a:spAutoFit/>
          </a:bodyPr>
          <a:lstStyle/>
          <a:p>
            <a:r>
              <a:rPr lang="en-US" dirty="0"/>
              <a:t>Joseph Smith –History 1:59</a:t>
            </a:r>
          </a:p>
        </p:txBody>
      </p:sp>
      <p:sp>
        <p:nvSpPr>
          <p:cNvPr id="4" name="TextBox 3"/>
          <p:cNvSpPr txBox="1"/>
          <p:nvPr/>
        </p:nvSpPr>
        <p:spPr>
          <a:xfrm>
            <a:off x="1524000" y="1"/>
            <a:ext cx="9144000" cy="646331"/>
          </a:xfrm>
          <a:prstGeom prst="rect">
            <a:avLst/>
          </a:prstGeom>
          <a:noFill/>
        </p:spPr>
        <p:txBody>
          <a:bodyPr wrap="square" rtlCol="0">
            <a:spAutoFit/>
          </a:bodyPr>
          <a:lstStyle/>
          <a:p>
            <a:pPr algn="ctr"/>
            <a:r>
              <a:rPr lang="en-US" sz="3600" dirty="0">
                <a:latin typeface="Copperplate Gothic Bold" pitchFamily="34" charset="0"/>
              </a:rPr>
              <a:t>Responsibility and Preservation</a:t>
            </a:r>
          </a:p>
        </p:txBody>
      </p:sp>
      <p:grpSp>
        <p:nvGrpSpPr>
          <p:cNvPr id="2" name="Group 47"/>
          <p:cNvGrpSpPr/>
          <p:nvPr/>
        </p:nvGrpSpPr>
        <p:grpSpPr>
          <a:xfrm>
            <a:off x="1828800" y="1066801"/>
            <a:ext cx="2971800" cy="2488883"/>
            <a:chOff x="3124200" y="3733800"/>
            <a:chExt cx="2971800" cy="2488883"/>
          </a:xfrm>
        </p:grpSpPr>
        <p:pic>
          <p:nvPicPr>
            <p:cNvPr id="17410" name="Picture 2" descr="http://framemytv.com/images/gallery/41/FrameMyTV1029.jpg"/>
            <p:cNvPicPr>
              <a:picLocks noChangeAspect="1" noChangeArrowheads="1"/>
            </p:cNvPicPr>
            <p:nvPr/>
          </p:nvPicPr>
          <p:blipFill>
            <a:blip r:embed="rId3" cstate="print"/>
            <a:srcRect l="3535" t="4054" r="2195" b="5405"/>
            <a:stretch>
              <a:fillRect/>
            </a:stretch>
          </p:blipFill>
          <p:spPr bwMode="auto">
            <a:xfrm>
              <a:off x="3124200" y="3733800"/>
              <a:ext cx="2971800" cy="2488883"/>
            </a:xfrm>
            <a:prstGeom prst="rect">
              <a:avLst/>
            </a:prstGeom>
            <a:noFill/>
          </p:spPr>
        </p:pic>
        <p:sp>
          <p:nvSpPr>
            <p:cNvPr id="47" name="TextBox 46"/>
            <p:cNvSpPr txBox="1"/>
            <p:nvPr/>
          </p:nvSpPr>
          <p:spPr>
            <a:xfrm>
              <a:off x="3429000" y="4343400"/>
              <a:ext cx="2286000" cy="1200329"/>
            </a:xfrm>
            <a:prstGeom prst="rect">
              <a:avLst/>
            </a:prstGeom>
            <a:noFill/>
          </p:spPr>
          <p:txBody>
            <a:bodyPr wrap="square" rtlCol="0">
              <a:spAutoFit/>
            </a:bodyPr>
            <a:lstStyle/>
            <a:p>
              <a:pPr algn="ctr"/>
              <a:r>
                <a:rPr lang="en-US" dirty="0"/>
                <a:t>How would you treat something that was valuable?</a:t>
              </a:r>
            </a:p>
            <a:p>
              <a:pPr algn="ctr"/>
              <a:endParaRPr lang="en-US" dirty="0"/>
            </a:p>
          </p:txBody>
        </p:sp>
      </p:grpSp>
      <p:grpSp>
        <p:nvGrpSpPr>
          <p:cNvPr id="17" name="Group 47"/>
          <p:cNvGrpSpPr/>
          <p:nvPr/>
        </p:nvGrpSpPr>
        <p:grpSpPr>
          <a:xfrm>
            <a:off x="7010400" y="3886201"/>
            <a:ext cx="2971800" cy="2488883"/>
            <a:chOff x="3124200" y="3733800"/>
            <a:chExt cx="2971800" cy="2488883"/>
          </a:xfrm>
        </p:grpSpPr>
        <p:pic>
          <p:nvPicPr>
            <p:cNvPr id="19" name="Picture 2" descr="http://framemytv.com/images/gallery/41/FrameMyTV1029.jpg"/>
            <p:cNvPicPr>
              <a:picLocks noChangeAspect="1" noChangeArrowheads="1"/>
            </p:cNvPicPr>
            <p:nvPr/>
          </p:nvPicPr>
          <p:blipFill>
            <a:blip r:embed="rId3" cstate="print"/>
            <a:srcRect l="3535" t="4054" r="2195" b="5405"/>
            <a:stretch>
              <a:fillRect/>
            </a:stretch>
          </p:blipFill>
          <p:spPr bwMode="auto">
            <a:xfrm>
              <a:off x="3124200" y="3733800"/>
              <a:ext cx="2971800" cy="2488883"/>
            </a:xfrm>
            <a:prstGeom prst="rect">
              <a:avLst/>
            </a:prstGeom>
            <a:noFill/>
          </p:spPr>
        </p:pic>
        <p:sp>
          <p:nvSpPr>
            <p:cNvPr id="20" name="TextBox 19"/>
            <p:cNvSpPr txBox="1"/>
            <p:nvPr/>
          </p:nvSpPr>
          <p:spPr>
            <a:xfrm>
              <a:off x="3467100" y="4074111"/>
              <a:ext cx="2286000" cy="1754326"/>
            </a:xfrm>
            <a:prstGeom prst="rect">
              <a:avLst/>
            </a:prstGeom>
            <a:noFill/>
          </p:spPr>
          <p:txBody>
            <a:bodyPr wrap="square" rtlCol="0">
              <a:spAutoFit/>
            </a:bodyPr>
            <a:lstStyle/>
            <a:p>
              <a:pPr algn="ctr"/>
              <a:r>
                <a:rPr lang="en-US" dirty="0"/>
                <a:t>Joseph was entrusted with something very valuable, to not let them go carelessly or neglect them</a:t>
              </a:r>
            </a:p>
            <a:p>
              <a:pPr algn="ctr"/>
              <a:endParaRPr lang="en-US" dirty="0"/>
            </a:p>
          </p:txBody>
        </p:sp>
      </p:grpSp>
      <p:pic>
        <p:nvPicPr>
          <p:cNvPr id="6" name="Picture 5">
            <a:extLst>
              <a:ext uri="{FF2B5EF4-FFF2-40B4-BE49-F238E27FC236}">
                <a16:creationId xmlns:a16="http://schemas.microsoft.com/office/drawing/2014/main" id="{E0DA3BA9-A2A7-47C3-B991-A67BB98B0E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564" y="850470"/>
            <a:ext cx="4230624" cy="2901696"/>
          </a:xfrm>
          <a:prstGeom prst="rect">
            <a:avLst/>
          </a:prstGeom>
        </p:spPr>
      </p:pic>
      <p:pic>
        <p:nvPicPr>
          <p:cNvPr id="8" name="Picture 7">
            <a:extLst>
              <a:ext uri="{FF2B5EF4-FFF2-40B4-BE49-F238E27FC236}">
                <a16:creationId xmlns:a16="http://schemas.microsoft.com/office/drawing/2014/main" id="{2E68CDF7-26AA-4FC1-8DFC-B3F70ABE2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2487" y="3676556"/>
            <a:ext cx="3552825" cy="2619375"/>
          </a:xfrm>
          <a:prstGeom prst="rect">
            <a:avLst/>
          </a:prstGeom>
        </p:spPr>
      </p:pic>
    </p:spTree>
    <p:extLst>
      <p:ext uri="{BB962C8B-B14F-4D97-AF65-F5344CB8AC3E}">
        <p14:creationId xmlns:p14="http://schemas.microsoft.com/office/powerpoint/2010/main" val="44938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2970BB0-461C-48E8-8E0D-491E9D443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8392" y="6367211"/>
            <a:ext cx="3962400" cy="369332"/>
          </a:xfrm>
          <a:prstGeom prst="rect">
            <a:avLst/>
          </a:prstGeom>
          <a:noFill/>
        </p:spPr>
        <p:txBody>
          <a:bodyPr wrap="square" rtlCol="0">
            <a:spAutoFit/>
          </a:bodyPr>
          <a:lstStyle/>
          <a:p>
            <a:r>
              <a:rPr lang="en-US" dirty="0"/>
              <a:t>Joseph Smith –History 1:60</a:t>
            </a:r>
          </a:p>
        </p:txBody>
      </p:sp>
      <p:sp>
        <p:nvSpPr>
          <p:cNvPr id="4" name="TextBox 3"/>
          <p:cNvSpPr txBox="1"/>
          <p:nvPr/>
        </p:nvSpPr>
        <p:spPr>
          <a:xfrm>
            <a:off x="1524000" y="1"/>
            <a:ext cx="9144000" cy="646331"/>
          </a:xfrm>
          <a:prstGeom prst="rect">
            <a:avLst/>
          </a:prstGeom>
          <a:noFill/>
        </p:spPr>
        <p:txBody>
          <a:bodyPr wrap="square" rtlCol="0">
            <a:spAutoFit/>
          </a:bodyPr>
          <a:lstStyle/>
          <a:p>
            <a:pPr algn="ctr"/>
            <a:r>
              <a:rPr lang="en-US" sz="3600" dirty="0">
                <a:latin typeface="Copperplate Gothic Bold" pitchFamily="34" charset="0"/>
              </a:rPr>
              <a:t>Keeping Them Safe</a:t>
            </a:r>
          </a:p>
        </p:txBody>
      </p:sp>
      <p:grpSp>
        <p:nvGrpSpPr>
          <p:cNvPr id="2" name="Group 47"/>
          <p:cNvGrpSpPr/>
          <p:nvPr/>
        </p:nvGrpSpPr>
        <p:grpSpPr>
          <a:xfrm>
            <a:off x="1828800" y="1066801"/>
            <a:ext cx="3657600" cy="4724399"/>
            <a:chOff x="3124200" y="3733800"/>
            <a:chExt cx="2971800" cy="3966789"/>
          </a:xfrm>
        </p:grpSpPr>
        <p:pic>
          <p:nvPicPr>
            <p:cNvPr id="17410" name="Picture 2" descr="http://framemytv.com/images/gallery/41/FrameMyTV1029.jpg"/>
            <p:cNvPicPr>
              <a:picLocks noChangeAspect="1" noChangeArrowheads="1"/>
            </p:cNvPicPr>
            <p:nvPr/>
          </p:nvPicPr>
          <p:blipFill>
            <a:blip r:embed="rId3" cstate="print"/>
            <a:srcRect l="3535" t="4054" r="2195" b="5405"/>
            <a:stretch>
              <a:fillRect/>
            </a:stretch>
          </p:blipFill>
          <p:spPr bwMode="auto">
            <a:xfrm>
              <a:off x="3124200" y="3733800"/>
              <a:ext cx="2971800" cy="3966789"/>
            </a:xfrm>
            <a:prstGeom prst="rect">
              <a:avLst/>
            </a:prstGeom>
            <a:noFill/>
          </p:spPr>
        </p:pic>
        <p:sp>
          <p:nvSpPr>
            <p:cNvPr id="47" name="TextBox 46"/>
            <p:cNvSpPr txBox="1"/>
            <p:nvPr/>
          </p:nvSpPr>
          <p:spPr>
            <a:xfrm>
              <a:off x="3429000" y="4343400"/>
              <a:ext cx="2286000" cy="2635896"/>
            </a:xfrm>
            <a:prstGeom prst="rect">
              <a:avLst/>
            </a:prstGeom>
            <a:noFill/>
          </p:spPr>
          <p:txBody>
            <a:bodyPr wrap="square" rtlCol="0">
              <a:spAutoFit/>
            </a:bodyPr>
            <a:lstStyle/>
            <a:p>
              <a:r>
                <a:rPr lang="en-US" dirty="0"/>
                <a:t>“The persecution became more bitter and severe than before, and multitudes were on the alert continually to get them from me if possible. But by the wisdom of God, they remained safe in my hands, until I had accomplished by them what was required at my hand.”</a:t>
              </a:r>
            </a:p>
          </p:txBody>
        </p:sp>
      </p:grpSp>
      <p:sp>
        <p:nvSpPr>
          <p:cNvPr id="14" name="Rectangle 13"/>
          <p:cNvSpPr/>
          <p:nvPr/>
        </p:nvSpPr>
        <p:spPr>
          <a:xfrm>
            <a:off x="5833032" y="5485086"/>
            <a:ext cx="6474512" cy="1200329"/>
          </a:xfrm>
          <a:prstGeom prst="rect">
            <a:avLst/>
          </a:prstGeom>
        </p:spPr>
        <p:txBody>
          <a:bodyPr wrap="square">
            <a:spAutoFit/>
          </a:bodyPr>
          <a:lstStyle/>
          <a:p>
            <a:r>
              <a:rPr lang="en-US" sz="2400" b="1" i="1" dirty="0"/>
              <a:t>As we take responsibility for and preserve that which the Lord has given us, He will extend His protection and help.</a:t>
            </a:r>
            <a:endParaRPr lang="en-US" sz="2400" dirty="0"/>
          </a:p>
        </p:txBody>
      </p:sp>
      <p:pic>
        <p:nvPicPr>
          <p:cNvPr id="6" name="Picture 5">
            <a:extLst>
              <a:ext uri="{FF2B5EF4-FFF2-40B4-BE49-F238E27FC236}">
                <a16:creationId xmlns:a16="http://schemas.microsoft.com/office/drawing/2014/main" id="{E1DA3EB5-C0D9-4315-A062-D752EA508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2" y="772749"/>
            <a:ext cx="3590925" cy="4591050"/>
          </a:xfrm>
          <a:prstGeom prst="rect">
            <a:avLst/>
          </a:prstGeom>
        </p:spPr>
      </p:pic>
    </p:spTree>
    <p:extLst>
      <p:ext uri="{BB962C8B-B14F-4D97-AF65-F5344CB8AC3E}">
        <p14:creationId xmlns:p14="http://schemas.microsoft.com/office/powerpoint/2010/main" val="170444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6E3840-3B4E-4003-84C0-A175CA3345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524000" y="1"/>
            <a:ext cx="9144000" cy="646331"/>
          </a:xfrm>
          <a:prstGeom prst="rect">
            <a:avLst/>
          </a:prstGeom>
          <a:noFill/>
        </p:spPr>
        <p:txBody>
          <a:bodyPr wrap="square" rtlCol="0">
            <a:spAutoFit/>
          </a:bodyPr>
          <a:lstStyle/>
          <a:p>
            <a:pPr algn="ctr"/>
            <a:r>
              <a:rPr lang="en-US" sz="3600" dirty="0">
                <a:latin typeface="Copperplate Gothic Bold" pitchFamily="34" charset="0"/>
              </a:rPr>
              <a:t>Keeping Our Sacred Obligations</a:t>
            </a:r>
          </a:p>
        </p:txBody>
      </p:sp>
      <p:sp>
        <p:nvSpPr>
          <p:cNvPr id="14" name="Rectangle 13"/>
          <p:cNvSpPr/>
          <p:nvPr/>
        </p:nvSpPr>
        <p:spPr>
          <a:xfrm>
            <a:off x="3657600" y="609601"/>
            <a:ext cx="4572000" cy="830997"/>
          </a:xfrm>
          <a:prstGeom prst="rect">
            <a:avLst/>
          </a:prstGeom>
        </p:spPr>
        <p:txBody>
          <a:bodyPr>
            <a:spAutoFit/>
          </a:bodyPr>
          <a:lstStyle/>
          <a:p>
            <a:pPr algn="ctr"/>
            <a:r>
              <a:rPr lang="en-US" sz="2400" b="1" i="1" dirty="0"/>
              <a:t>We are also responsible for taking care of our covenants</a:t>
            </a:r>
            <a:endParaRPr lang="en-US" sz="2400" dirty="0"/>
          </a:p>
        </p:txBody>
      </p:sp>
      <p:grpSp>
        <p:nvGrpSpPr>
          <p:cNvPr id="12" name="Group 11"/>
          <p:cNvGrpSpPr/>
          <p:nvPr/>
        </p:nvGrpSpPr>
        <p:grpSpPr>
          <a:xfrm>
            <a:off x="1981200" y="1524000"/>
            <a:ext cx="3505200" cy="4495800"/>
            <a:chOff x="457200" y="1524000"/>
            <a:chExt cx="3505200" cy="4495800"/>
          </a:xfrm>
        </p:grpSpPr>
        <p:pic>
          <p:nvPicPr>
            <p:cNvPr id="17410" name="Picture 2" descr="http://framemytv.com/images/gallery/41/FrameMyTV1029.jpg"/>
            <p:cNvPicPr>
              <a:picLocks noChangeAspect="1" noChangeArrowheads="1"/>
            </p:cNvPicPr>
            <p:nvPr/>
          </p:nvPicPr>
          <p:blipFill>
            <a:blip r:embed="rId3" cstate="print"/>
            <a:srcRect l="3535" t="4054" r="2195" b="5405"/>
            <a:stretch>
              <a:fillRect/>
            </a:stretch>
          </p:blipFill>
          <p:spPr bwMode="auto">
            <a:xfrm>
              <a:off x="457200" y="1524000"/>
              <a:ext cx="3505200" cy="4495800"/>
            </a:xfrm>
            <a:prstGeom prst="rect">
              <a:avLst/>
            </a:prstGeom>
            <a:noFill/>
          </p:spPr>
        </p:pic>
        <p:pic>
          <p:nvPicPr>
            <p:cNvPr id="23556" name="Picture 4" descr="http://www.allaboutmormons.com/IMG/FreeMormonImages/mormon-baptism.jpg"/>
            <p:cNvPicPr>
              <a:picLocks noChangeAspect="1" noChangeArrowheads="1"/>
            </p:cNvPicPr>
            <p:nvPr/>
          </p:nvPicPr>
          <p:blipFill>
            <a:blip r:embed="rId4" cstate="print"/>
            <a:srcRect/>
            <a:stretch>
              <a:fillRect/>
            </a:stretch>
          </p:blipFill>
          <p:spPr bwMode="auto">
            <a:xfrm>
              <a:off x="887506" y="2173941"/>
              <a:ext cx="2614978" cy="3276600"/>
            </a:xfrm>
            <a:prstGeom prst="rect">
              <a:avLst/>
            </a:prstGeom>
            <a:noFill/>
          </p:spPr>
        </p:pic>
      </p:grpSp>
      <p:grpSp>
        <p:nvGrpSpPr>
          <p:cNvPr id="19" name="Group 18"/>
          <p:cNvGrpSpPr/>
          <p:nvPr/>
        </p:nvGrpSpPr>
        <p:grpSpPr>
          <a:xfrm>
            <a:off x="6248400" y="2133601"/>
            <a:ext cx="3733800" cy="3254693"/>
            <a:chOff x="4724400" y="1524000"/>
            <a:chExt cx="3733800" cy="3254693"/>
          </a:xfrm>
        </p:grpSpPr>
        <p:pic>
          <p:nvPicPr>
            <p:cNvPr id="15" name="Picture 2" descr="http://framemytv.com/images/gallery/41/FrameMyTV1029.jpg"/>
            <p:cNvPicPr>
              <a:picLocks noChangeAspect="1" noChangeArrowheads="1"/>
            </p:cNvPicPr>
            <p:nvPr/>
          </p:nvPicPr>
          <p:blipFill>
            <a:blip r:embed="rId3" cstate="print"/>
            <a:srcRect l="3535" t="4054" r="2195" b="5405"/>
            <a:stretch>
              <a:fillRect/>
            </a:stretch>
          </p:blipFill>
          <p:spPr bwMode="auto">
            <a:xfrm>
              <a:off x="4724400" y="1524000"/>
              <a:ext cx="3733800" cy="3254693"/>
            </a:xfrm>
            <a:prstGeom prst="rect">
              <a:avLst/>
            </a:prstGeom>
            <a:noFill/>
          </p:spPr>
        </p:pic>
        <p:pic>
          <p:nvPicPr>
            <p:cNvPr id="18" name="Picture 17" descr="Burton Family0059.jpg"/>
            <p:cNvPicPr>
              <a:picLocks noChangeAspect="1"/>
            </p:cNvPicPr>
            <p:nvPr/>
          </p:nvPicPr>
          <p:blipFill>
            <a:blip r:embed="rId5" cstate="print"/>
            <a:stretch>
              <a:fillRect/>
            </a:stretch>
          </p:blipFill>
          <p:spPr>
            <a:xfrm>
              <a:off x="5181600" y="1981199"/>
              <a:ext cx="2819400" cy="2374063"/>
            </a:xfrm>
            <a:prstGeom prst="rect">
              <a:avLst/>
            </a:prstGeom>
          </p:spPr>
        </p:pic>
      </p:grpSp>
    </p:spTree>
    <p:extLst>
      <p:ext uri="{BB962C8B-B14F-4D97-AF65-F5344CB8AC3E}">
        <p14:creationId xmlns:p14="http://schemas.microsoft.com/office/powerpoint/2010/main" val="4265264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8801698-20EE-4B21-908E-7912E0CD6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6550095"/>
            <a:ext cx="3962400" cy="369332"/>
          </a:xfrm>
          <a:prstGeom prst="rect">
            <a:avLst/>
          </a:prstGeom>
          <a:noFill/>
        </p:spPr>
        <p:txBody>
          <a:bodyPr wrap="square" rtlCol="0">
            <a:spAutoFit/>
          </a:bodyPr>
          <a:lstStyle/>
          <a:p>
            <a:r>
              <a:rPr lang="en-US" dirty="0"/>
              <a:t>Joseph Smith –History 1:62</a:t>
            </a:r>
          </a:p>
        </p:txBody>
      </p:sp>
      <p:sp>
        <p:nvSpPr>
          <p:cNvPr id="4" name="TextBox 3"/>
          <p:cNvSpPr txBox="1"/>
          <p:nvPr/>
        </p:nvSpPr>
        <p:spPr>
          <a:xfrm>
            <a:off x="1524000" y="1"/>
            <a:ext cx="9144000" cy="646331"/>
          </a:xfrm>
          <a:prstGeom prst="rect">
            <a:avLst/>
          </a:prstGeom>
          <a:noFill/>
        </p:spPr>
        <p:txBody>
          <a:bodyPr wrap="square" rtlCol="0">
            <a:spAutoFit/>
          </a:bodyPr>
          <a:lstStyle/>
          <a:p>
            <a:pPr algn="ctr"/>
            <a:r>
              <a:rPr lang="en-US" sz="3600" dirty="0">
                <a:latin typeface="Copperplate Gothic Bold" pitchFamily="34" charset="0"/>
              </a:rPr>
              <a:t>An Excerpt—Lucy Mack Smith</a:t>
            </a:r>
          </a:p>
        </p:txBody>
      </p:sp>
      <p:grpSp>
        <p:nvGrpSpPr>
          <p:cNvPr id="2" name="Group 47"/>
          <p:cNvGrpSpPr/>
          <p:nvPr/>
        </p:nvGrpSpPr>
        <p:grpSpPr>
          <a:xfrm>
            <a:off x="887506" y="1138518"/>
            <a:ext cx="3657600" cy="4724399"/>
            <a:chOff x="3124200" y="3733800"/>
            <a:chExt cx="2971800" cy="3966789"/>
          </a:xfrm>
        </p:grpSpPr>
        <p:pic>
          <p:nvPicPr>
            <p:cNvPr id="17410" name="Picture 2" descr="http://framemytv.com/images/gallery/41/FrameMyTV1029.jpg"/>
            <p:cNvPicPr>
              <a:picLocks noChangeAspect="1" noChangeArrowheads="1"/>
            </p:cNvPicPr>
            <p:nvPr/>
          </p:nvPicPr>
          <p:blipFill>
            <a:blip r:embed="rId3" cstate="print"/>
            <a:srcRect l="3535" t="4054" r="2195" b="5405"/>
            <a:stretch>
              <a:fillRect/>
            </a:stretch>
          </p:blipFill>
          <p:spPr bwMode="auto">
            <a:xfrm>
              <a:off x="3124200" y="3733800"/>
              <a:ext cx="2971800" cy="3966789"/>
            </a:xfrm>
            <a:prstGeom prst="rect">
              <a:avLst/>
            </a:prstGeom>
            <a:noFill/>
          </p:spPr>
        </p:pic>
        <p:sp>
          <p:nvSpPr>
            <p:cNvPr id="47" name="TextBox 46"/>
            <p:cNvSpPr txBox="1"/>
            <p:nvPr/>
          </p:nvSpPr>
          <p:spPr>
            <a:xfrm>
              <a:off x="3444128" y="4455319"/>
              <a:ext cx="2331944" cy="2403317"/>
            </a:xfrm>
            <a:prstGeom prst="rect">
              <a:avLst/>
            </a:prstGeom>
            <a:noFill/>
          </p:spPr>
          <p:txBody>
            <a:bodyPr wrap="square" rtlCol="0">
              <a:spAutoFit/>
            </a:bodyPr>
            <a:lstStyle/>
            <a:p>
              <a:pPr algn="ctr"/>
              <a:r>
                <a:rPr lang="en-US" dirty="0"/>
                <a:t>When Joseph Smith received the plates from Moroni, he initially hid them in a decayed birch log about 3 miles from his home. Joseph Smith’s mother recorded what occurred as he later retrieved the plates from his hiding place and brought them home:</a:t>
              </a:r>
            </a:p>
          </p:txBody>
        </p:sp>
      </p:grpSp>
      <p:sp>
        <p:nvSpPr>
          <p:cNvPr id="12" name="TextBox 11"/>
          <p:cNvSpPr txBox="1"/>
          <p:nvPr/>
        </p:nvSpPr>
        <p:spPr>
          <a:xfrm>
            <a:off x="5760720" y="1539776"/>
            <a:ext cx="4681728" cy="4616648"/>
          </a:xfrm>
          <a:prstGeom prst="rect">
            <a:avLst/>
          </a:prstGeom>
          <a:solidFill>
            <a:schemeClr val="bg2"/>
          </a:solidFill>
        </p:spPr>
        <p:txBody>
          <a:bodyPr wrap="square" rtlCol="0">
            <a:spAutoFit/>
          </a:bodyPr>
          <a:lstStyle/>
          <a:p>
            <a:pPr fontAlgn="base"/>
            <a:r>
              <a:rPr lang="en-US" sz="1400" dirty="0"/>
              <a:t>“Joseph, on coming to them, took them from their secret place, and, wrapping them in his linen frock, placed them under his arm and started for home.</a:t>
            </a:r>
          </a:p>
          <a:p>
            <a:pPr fontAlgn="base"/>
            <a:r>
              <a:rPr lang="en-US" sz="1400" dirty="0"/>
              <a:t>“After proceeding a short distance, he thought it would be more safe to leave the road and go through the woods. Traveling some distance after he left the road, he came to a large windfall, and as he was jumping over a log, a man sprang up from behind it and gave him a heavy blow with a gun. Joseph turned around and knocked him down, then ran at the top of his speed. About half a mile farther he was attacked again in the same manner as before; he knocked this man down in like manner as the former and ran on again; and before he reached home he was assaulted the third time. In striking the last one, he dislocated his thumb, which, however, he did not notice until he came within sight of the house, when he threw himself down in the corner of the fence in order to recover his breath. As soon as he was able, he arose and came to the house. He was still altogether speechless from fright and the fatigue of running” </a:t>
            </a:r>
          </a:p>
          <a:p>
            <a:pPr fontAlgn="base"/>
            <a:r>
              <a:rPr lang="en-US" sz="1200" dirty="0"/>
              <a:t>Joseph Smith from Lucy Mack Smith</a:t>
            </a:r>
          </a:p>
        </p:txBody>
      </p:sp>
    </p:spTree>
    <p:extLst>
      <p:ext uri="{BB962C8B-B14F-4D97-AF65-F5344CB8AC3E}">
        <p14:creationId xmlns:p14="http://schemas.microsoft.com/office/powerpoint/2010/main" val="4054194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A4641D-5BA0-4107-85AA-0FE7B7B06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6488669"/>
            <a:ext cx="3962400" cy="369332"/>
          </a:xfrm>
          <a:prstGeom prst="rect">
            <a:avLst/>
          </a:prstGeom>
          <a:noFill/>
        </p:spPr>
        <p:txBody>
          <a:bodyPr wrap="square" rtlCol="0">
            <a:spAutoFit/>
          </a:bodyPr>
          <a:lstStyle/>
          <a:p>
            <a:r>
              <a:rPr lang="en-US" dirty="0"/>
              <a:t>Joseph Smith –History 1:59</a:t>
            </a:r>
          </a:p>
        </p:txBody>
      </p:sp>
      <p:sp>
        <p:nvSpPr>
          <p:cNvPr id="4" name="TextBox 3"/>
          <p:cNvSpPr txBox="1"/>
          <p:nvPr/>
        </p:nvSpPr>
        <p:spPr>
          <a:xfrm>
            <a:off x="1524000" y="1"/>
            <a:ext cx="9144000" cy="646331"/>
          </a:xfrm>
          <a:prstGeom prst="rect">
            <a:avLst/>
          </a:prstGeom>
          <a:noFill/>
        </p:spPr>
        <p:txBody>
          <a:bodyPr wrap="square" rtlCol="0">
            <a:spAutoFit/>
          </a:bodyPr>
          <a:lstStyle/>
          <a:p>
            <a:pPr algn="ctr"/>
            <a:r>
              <a:rPr lang="en-US" sz="3600" dirty="0">
                <a:latin typeface="Copperplate Gothic Bold" pitchFamily="34" charset="0"/>
              </a:rPr>
              <a:t>Urim and Thummim</a:t>
            </a:r>
          </a:p>
        </p:txBody>
      </p:sp>
      <p:grpSp>
        <p:nvGrpSpPr>
          <p:cNvPr id="2" name="Group 47"/>
          <p:cNvGrpSpPr/>
          <p:nvPr/>
        </p:nvGrpSpPr>
        <p:grpSpPr>
          <a:xfrm>
            <a:off x="1828800" y="1066801"/>
            <a:ext cx="4876801" cy="4724399"/>
            <a:chOff x="3124201" y="3733800"/>
            <a:chExt cx="3962402" cy="3726378"/>
          </a:xfrm>
        </p:grpSpPr>
        <p:pic>
          <p:nvPicPr>
            <p:cNvPr id="17410" name="Picture 2" descr="http://framemytv.com/images/gallery/41/FrameMyTV1029.jpg"/>
            <p:cNvPicPr>
              <a:picLocks noChangeAspect="1" noChangeArrowheads="1"/>
            </p:cNvPicPr>
            <p:nvPr/>
          </p:nvPicPr>
          <p:blipFill>
            <a:blip r:embed="rId3" cstate="print"/>
            <a:srcRect l="3535" t="4054" r="2195" b="5405"/>
            <a:stretch>
              <a:fillRect/>
            </a:stretch>
          </p:blipFill>
          <p:spPr bwMode="auto">
            <a:xfrm>
              <a:off x="3124201" y="3733800"/>
              <a:ext cx="3962402" cy="3726378"/>
            </a:xfrm>
            <a:prstGeom prst="rect">
              <a:avLst/>
            </a:prstGeom>
            <a:noFill/>
          </p:spPr>
        </p:pic>
        <p:sp>
          <p:nvSpPr>
            <p:cNvPr id="47" name="TextBox 46"/>
            <p:cNvSpPr txBox="1"/>
            <p:nvPr/>
          </p:nvSpPr>
          <p:spPr>
            <a:xfrm>
              <a:off x="3619502" y="4309624"/>
              <a:ext cx="2971801" cy="2476145"/>
            </a:xfrm>
            <a:prstGeom prst="rect">
              <a:avLst/>
            </a:prstGeom>
            <a:noFill/>
          </p:spPr>
          <p:txBody>
            <a:bodyPr wrap="square" rtlCol="0">
              <a:spAutoFit/>
            </a:bodyPr>
            <a:lstStyle/>
            <a:p>
              <a:pPr fontAlgn="base"/>
              <a:r>
                <a:rPr lang="en-US" dirty="0"/>
                <a:t>The Urim and Thummim was “an instrument prepared of God to assist man in obtaining revelation from the Lord and in translating languages” (Bible Dictionary, “Urim and Thummim”). Joseph Smith used the Urim and Thummim to aid in the translation of the Book of Mormon. In addition to the Urim and Thummim, the Prophet used a seer stone in the translation process.</a:t>
              </a:r>
            </a:p>
          </p:txBody>
        </p:sp>
      </p:grpSp>
      <p:pic>
        <p:nvPicPr>
          <p:cNvPr id="6" name="Picture 5">
            <a:extLst>
              <a:ext uri="{FF2B5EF4-FFF2-40B4-BE49-F238E27FC236}">
                <a16:creationId xmlns:a16="http://schemas.microsoft.com/office/drawing/2014/main" id="{5E247F54-7B56-4DD7-9EDA-CDFDA72F99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8077" y="1634455"/>
            <a:ext cx="2699112" cy="3589089"/>
          </a:xfrm>
          <a:prstGeom prst="rect">
            <a:avLst/>
          </a:prstGeom>
        </p:spPr>
      </p:pic>
    </p:spTree>
    <p:extLst>
      <p:ext uri="{BB962C8B-B14F-4D97-AF65-F5344CB8AC3E}">
        <p14:creationId xmlns:p14="http://schemas.microsoft.com/office/powerpoint/2010/main" val="1447593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B69D579-BC10-45C3-A7DF-3CC9E30A6C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6546503"/>
            <a:ext cx="3962400" cy="369332"/>
          </a:xfrm>
          <a:prstGeom prst="rect">
            <a:avLst/>
          </a:prstGeom>
          <a:noFill/>
        </p:spPr>
        <p:txBody>
          <a:bodyPr wrap="square" rtlCol="0">
            <a:spAutoFit/>
          </a:bodyPr>
          <a:lstStyle/>
          <a:p>
            <a:r>
              <a:rPr lang="en-US" dirty="0"/>
              <a:t>Joseph Smith –History 1:60</a:t>
            </a:r>
          </a:p>
        </p:txBody>
      </p:sp>
      <p:sp>
        <p:nvSpPr>
          <p:cNvPr id="4" name="TextBox 3"/>
          <p:cNvSpPr txBox="1"/>
          <p:nvPr/>
        </p:nvSpPr>
        <p:spPr>
          <a:xfrm>
            <a:off x="1524000" y="1"/>
            <a:ext cx="9144000" cy="646331"/>
          </a:xfrm>
          <a:prstGeom prst="rect">
            <a:avLst/>
          </a:prstGeom>
          <a:noFill/>
        </p:spPr>
        <p:txBody>
          <a:bodyPr wrap="square" rtlCol="0">
            <a:spAutoFit/>
          </a:bodyPr>
          <a:lstStyle/>
          <a:p>
            <a:pPr algn="ctr"/>
            <a:r>
              <a:rPr lang="en-US" sz="3600" dirty="0">
                <a:latin typeface="Copperplate Gothic Bold" pitchFamily="34" charset="0"/>
              </a:rPr>
              <a:t>Respect for Sacred Things</a:t>
            </a:r>
          </a:p>
        </p:txBody>
      </p:sp>
      <p:grpSp>
        <p:nvGrpSpPr>
          <p:cNvPr id="2" name="Group 47"/>
          <p:cNvGrpSpPr/>
          <p:nvPr/>
        </p:nvGrpSpPr>
        <p:grpSpPr>
          <a:xfrm>
            <a:off x="1828800" y="1066800"/>
            <a:ext cx="3657599" cy="4401312"/>
            <a:chOff x="3124201" y="3733800"/>
            <a:chExt cx="2971800" cy="3471542"/>
          </a:xfrm>
        </p:grpSpPr>
        <p:pic>
          <p:nvPicPr>
            <p:cNvPr id="17410" name="Picture 2" descr="http://framemytv.com/images/gallery/41/FrameMyTV1029.jpg"/>
            <p:cNvPicPr>
              <a:picLocks noChangeAspect="1" noChangeArrowheads="1"/>
            </p:cNvPicPr>
            <p:nvPr/>
          </p:nvPicPr>
          <p:blipFill>
            <a:blip r:embed="rId3" cstate="print"/>
            <a:srcRect l="3535" t="4054" r="2195" b="5405"/>
            <a:stretch>
              <a:fillRect/>
            </a:stretch>
          </p:blipFill>
          <p:spPr bwMode="auto">
            <a:xfrm>
              <a:off x="3124201" y="3733800"/>
              <a:ext cx="2971800" cy="3471542"/>
            </a:xfrm>
            <a:prstGeom prst="rect">
              <a:avLst/>
            </a:prstGeom>
            <a:noFill/>
          </p:spPr>
        </p:pic>
        <p:sp>
          <p:nvSpPr>
            <p:cNvPr id="47" name="TextBox 46"/>
            <p:cNvSpPr txBox="1"/>
            <p:nvPr/>
          </p:nvSpPr>
          <p:spPr>
            <a:xfrm>
              <a:off x="3433764" y="4309624"/>
              <a:ext cx="2286000" cy="2354765"/>
            </a:xfrm>
            <a:prstGeom prst="rect">
              <a:avLst/>
            </a:prstGeom>
            <a:noFill/>
          </p:spPr>
          <p:txBody>
            <a:bodyPr wrap="square" rtlCol="0">
              <a:spAutoFit/>
            </a:bodyPr>
            <a:lstStyle/>
            <a:p>
              <a:pPr fontAlgn="base"/>
              <a:r>
                <a:rPr lang="en-US" sz="1600" dirty="0"/>
                <a:t>“Be wise with what the Lord gives you. It is a trust. …</a:t>
              </a:r>
            </a:p>
            <a:p>
              <a:pPr fontAlgn="base"/>
              <a:r>
                <a:rPr lang="en-US" sz="1600" dirty="0"/>
                <a:t>“Rather than drifting into carelessness, may your life be one of increasing exactness in obedience. I hope you will think and feel and dress and act in ways that show reverence and respect for sacred things, sacred places, sacred occasions” </a:t>
              </a:r>
            </a:p>
            <a:p>
              <a:pPr fontAlgn="base"/>
              <a:r>
                <a:rPr lang="en-US" sz="1200" dirty="0"/>
                <a:t>Elder D. Todd </a:t>
              </a:r>
              <a:r>
                <a:rPr lang="en-US" sz="1200" dirty="0" err="1"/>
                <a:t>Christofferson</a:t>
              </a:r>
              <a:endParaRPr lang="en-US" sz="1200" dirty="0"/>
            </a:p>
          </p:txBody>
        </p:sp>
      </p:grpSp>
      <p:grpSp>
        <p:nvGrpSpPr>
          <p:cNvPr id="5" name="Group 11"/>
          <p:cNvGrpSpPr/>
          <p:nvPr/>
        </p:nvGrpSpPr>
        <p:grpSpPr>
          <a:xfrm>
            <a:off x="6019800" y="762001"/>
            <a:ext cx="2286000" cy="2773681"/>
            <a:chOff x="4876800" y="1600200"/>
            <a:chExt cx="2286000" cy="2773681"/>
          </a:xfrm>
        </p:grpSpPr>
        <p:pic>
          <p:nvPicPr>
            <p:cNvPr id="10" name="Picture 4" descr="http://www.customframingdesigns.com/i/Ovals/OV_14_AG.jpg"/>
            <p:cNvPicPr>
              <a:picLocks noChangeAspect="1" noChangeArrowheads="1"/>
            </p:cNvPicPr>
            <p:nvPr/>
          </p:nvPicPr>
          <p:blipFill>
            <a:blip r:embed="rId4" cstate="print"/>
            <a:srcRect/>
            <a:stretch>
              <a:fillRect/>
            </a:stretch>
          </p:blipFill>
          <p:spPr bwMode="auto">
            <a:xfrm>
              <a:off x="4876800" y="1600200"/>
              <a:ext cx="2286000" cy="2773681"/>
            </a:xfrm>
            <a:prstGeom prst="ellipse">
              <a:avLst/>
            </a:prstGeom>
            <a:ln>
              <a:noFill/>
            </a:ln>
            <a:effectLst>
              <a:softEdge rad="112500"/>
            </a:effectLst>
          </p:spPr>
        </p:pic>
        <p:pic>
          <p:nvPicPr>
            <p:cNvPr id="11" name="Picture 10" descr="d. Todd Christofferson.jpg"/>
            <p:cNvPicPr>
              <a:picLocks noChangeAspect="1"/>
            </p:cNvPicPr>
            <p:nvPr/>
          </p:nvPicPr>
          <p:blipFill>
            <a:blip r:embed="rId5" cstate="print"/>
            <a:stretch>
              <a:fillRect/>
            </a:stretch>
          </p:blipFill>
          <p:spPr>
            <a:xfrm>
              <a:off x="5132294" y="1887071"/>
              <a:ext cx="1767840" cy="2209800"/>
            </a:xfrm>
            <a:prstGeom prst="ellipse">
              <a:avLst/>
            </a:prstGeom>
            <a:ln>
              <a:noFill/>
            </a:ln>
            <a:effectLst>
              <a:softEdge rad="112500"/>
            </a:effectLst>
          </p:spPr>
        </p:pic>
      </p:grpSp>
      <p:grpSp>
        <p:nvGrpSpPr>
          <p:cNvPr id="6" name="Group 17"/>
          <p:cNvGrpSpPr/>
          <p:nvPr/>
        </p:nvGrpSpPr>
        <p:grpSpPr>
          <a:xfrm>
            <a:off x="7620000" y="3429001"/>
            <a:ext cx="2286000" cy="2773681"/>
            <a:chOff x="6172200" y="3657600"/>
            <a:chExt cx="2286000" cy="2773681"/>
          </a:xfrm>
        </p:grpSpPr>
        <p:pic>
          <p:nvPicPr>
            <p:cNvPr id="16" name="Picture 4" descr="http://www.customframingdesigns.com/i/Ovals/OV_14_AG.jpg"/>
            <p:cNvPicPr>
              <a:picLocks noChangeAspect="1" noChangeArrowheads="1"/>
            </p:cNvPicPr>
            <p:nvPr/>
          </p:nvPicPr>
          <p:blipFill>
            <a:blip r:embed="rId4" cstate="print"/>
            <a:srcRect/>
            <a:stretch>
              <a:fillRect/>
            </a:stretch>
          </p:blipFill>
          <p:spPr bwMode="auto">
            <a:xfrm>
              <a:off x="6172200" y="3657600"/>
              <a:ext cx="2286000" cy="2773681"/>
            </a:xfrm>
            <a:prstGeom prst="ellipse">
              <a:avLst/>
            </a:prstGeom>
            <a:ln>
              <a:noFill/>
            </a:ln>
            <a:effectLst>
              <a:softEdge rad="112500"/>
            </a:effectLst>
          </p:spPr>
        </p:pic>
        <p:pic>
          <p:nvPicPr>
            <p:cNvPr id="25602" name="Picture 2" descr="http://thomasmonson.com/files/2010/06/mormon-teen-boys.jpg"/>
            <p:cNvPicPr>
              <a:picLocks noChangeAspect="1" noChangeArrowheads="1"/>
            </p:cNvPicPr>
            <p:nvPr/>
          </p:nvPicPr>
          <p:blipFill>
            <a:blip r:embed="rId6" cstate="print"/>
            <a:srcRect/>
            <a:stretch>
              <a:fillRect/>
            </a:stretch>
          </p:blipFill>
          <p:spPr bwMode="auto">
            <a:xfrm>
              <a:off x="6432175" y="3881717"/>
              <a:ext cx="1815353" cy="2269191"/>
            </a:xfrm>
            <a:prstGeom prst="ellipse">
              <a:avLst/>
            </a:prstGeom>
            <a:ln>
              <a:noFill/>
            </a:ln>
            <a:effectLst>
              <a:softEdge rad="112500"/>
            </a:effectLst>
          </p:spPr>
        </p:pic>
      </p:grpSp>
    </p:spTree>
    <p:extLst>
      <p:ext uri="{BB962C8B-B14F-4D97-AF65-F5344CB8AC3E}">
        <p14:creationId xmlns:p14="http://schemas.microsoft.com/office/powerpoint/2010/main" val="3149761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037414-3CE7-4FB6-B40B-3D1184B7A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175" y="6508381"/>
            <a:ext cx="3962400" cy="369332"/>
          </a:xfrm>
          <a:prstGeom prst="rect">
            <a:avLst/>
          </a:prstGeom>
          <a:noFill/>
        </p:spPr>
        <p:txBody>
          <a:bodyPr wrap="square" rtlCol="0">
            <a:spAutoFit/>
          </a:bodyPr>
          <a:lstStyle/>
          <a:p>
            <a:r>
              <a:rPr lang="en-US" dirty="0"/>
              <a:t>Joseph Smith –History 1:63-65</a:t>
            </a:r>
          </a:p>
        </p:txBody>
      </p:sp>
      <p:sp>
        <p:nvSpPr>
          <p:cNvPr id="4" name="TextBox 3"/>
          <p:cNvSpPr txBox="1"/>
          <p:nvPr/>
        </p:nvSpPr>
        <p:spPr>
          <a:xfrm>
            <a:off x="1524000" y="1"/>
            <a:ext cx="9144000" cy="646331"/>
          </a:xfrm>
          <a:prstGeom prst="rect">
            <a:avLst/>
          </a:prstGeom>
          <a:noFill/>
        </p:spPr>
        <p:txBody>
          <a:bodyPr wrap="square" rtlCol="0">
            <a:spAutoFit/>
          </a:bodyPr>
          <a:lstStyle/>
          <a:p>
            <a:pPr algn="ctr"/>
            <a:r>
              <a:rPr lang="en-US" sz="3600" dirty="0">
                <a:latin typeface="Copperplate Gothic Bold" pitchFamily="34" charset="0"/>
              </a:rPr>
              <a:t>Martin Harris’ Journey</a:t>
            </a:r>
          </a:p>
        </p:txBody>
      </p:sp>
      <p:grpSp>
        <p:nvGrpSpPr>
          <p:cNvPr id="2" name="Group 47"/>
          <p:cNvGrpSpPr/>
          <p:nvPr/>
        </p:nvGrpSpPr>
        <p:grpSpPr>
          <a:xfrm>
            <a:off x="1828800" y="1066800"/>
            <a:ext cx="3962400" cy="4876800"/>
            <a:chOff x="3124200" y="3733800"/>
            <a:chExt cx="2971800" cy="3966789"/>
          </a:xfrm>
        </p:grpSpPr>
        <p:pic>
          <p:nvPicPr>
            <p:cNvPr id="17410" name="Picture 2" descr="http://framemytv.com/images/gallery/41/FrameMyTV1029.jpg"/>
            <p:cNvPicPr>
              <a:picLocks noChangeAspect="1" noChangeArrowheads="1"/>
            </p:cNvPicPr>
            <p:nvPr/>
          </p:nvPicPr>
          <p:blipFill>
            <a:blip r:embed="rId3" cstate="print"/>
            <a:srcRect l="3535" t="4054" r="2195" b="5405"/>
            <a:stretch>
              <a:fillRect/>
            </a:stretch>
          </p:blipFill>
          <p:spPr bwMode="auto">
            <a:xfrm>
              <a:off x="3124200" y="3733800"/>
              <a:ext cx="2971800" cy="3966789"/>
            </a:xfrm>
            <a:prstGeom prst="rect">
              <a:avLst/>
            </a:prstGeom>
            <a:noFill/>
          </p:spPr>
        </p:pic>
        <p:sp>
          <p:nvSpPr>
            <p:cNvPr id="47" name="TextBox 46"/>
            <p:cNvSpPr txBox="1"/>
            <p:nvPr/>
          </p:nvSpPr>
          <p:spPr>
            <a:xfrm>
              <a:off x="3429000" y="4343400"/>
              <a:ext cx="2286000" cy="310106"/>
            </a:xfrm>
            <a:prstGeom prst="rect">
              <a:avLst/>
            </a:prstGeom>
            <a:noFill/>
          </p:spPr>
          <p:txBody>
            <a:bodyPr wrap="square" rtlCol="0">
              <a:spAutoFit/>
            </a:bodyPr>
            <a:lstStyle/>
            <a:p>
              <a:endParaRPr lang="en-US" dirty="0"/>
            </a:p>
          </p:txBody>
        </p:sp>
      </p:grpSp>
      <p:sp>
        <p:nvSpPr>
          <p:cNvPr id="14" name="Rectangle 13"/>
          <p:cNvSpPr/>
          <p:nvPr/>
        </p:nvSpPr>
        <p:spPr>
          <a:xfrm>
            <a:off x="2286000" y="1752601"/>
            <a:ext cx="2971800" cy="3293209"/>
          </a:xfrm>
          <a:prstGeom prst="rect">
            <a:avLst/>
          </a:prstGeom>
        </p:spPr>
        <p:txBody>
          <a:bodyPr wrap="square">
            <a:spAutoFit/>
          </a:bodyPr>
          <a:lstStyle/>
          <a:p>
            <a:r>
              <a:rPr lang="en-US" sz="1600" dirty="0"/>
              <a:t>In 1828, Joseph Smith copied some of the characters onto a piece of paper. Martin Harris asked if he could present a copy of some of the characters from the plates to scholars in New York who had knowledge of ancient languages and civilizations. Several copies of the characters were made. It is unknown whether this was the actual copy that Martin Harris presented to the scholars.</a:t>
            </a:r>
          </a:p>
        </p:txBody>
      </p:sp>
      <p:sp>
        <p:nvSpPr>
          <p:cNvPr id="1028" name="AutoShape 4" descr="data:image/jpeg;base64,/9j/4AAQSkZJRgABAQAAAQABAAD/2wCEAAkGBxQTEhUUEhQUFRUXFxwWFRQYFxUYGBUWFRcYFxYXFxgYHCggGBolGxcYITEhJSksLi4uGB8zODMsNygtLiwBCgoKBQUFDgUFDisZExkrKysrKysrKysrKysrKysrKysrKysrKysrKysrKysrKysrKysrKysrKysrKysrKysrK//AABEIAQYAwAMBIgACEQEDEQH/xAAcAAAABwEBAAAAAAAAAAAAAAAAAQIDBAUGBwj/xAA/EAABAwIEAwYEBAUDAgcAAAABAAIRAyEEEjFBBVFhBnGBkaHwEyIysQdCwdEjUoLh8RRicjNDFRckc6Kywv/EABQBAQAAAAAAAAAAAAAAAAAAAAD/xAAUEQEAAAAAAAAAAAAAAAAAAAAA/9oADAMBAAIRAxEAPwDl7U4xNtToQLTtMptgTzGH36oHQU42U23378E41ApieH+Ehg8ksWQPNEp9qPD4Oo+MrHRzgj7qa3hb+d+tv0QQsiNghTzw9zZ0Mcr3HdY+ajupeCBtP0afvzT1HCiAZ3HS2ycpt5oAGJUJYajIQNwi/ZKcEMqBbUaS0JxxQIhGEYHvvhAoDARPajYEUIObJwH33JATjQgdotupA2UZikgoDaE4kn3780IQOsdHufRaPgHBc0PfLRrMabWB1cfTvVZwTAZjMTy/e/eF0ChRa3KHOsN2xrfrdAKLGthogDnq5xnc80/Vwxyk03AEaA6HTdpgd5S2uGX5Zg/7Da+8G6YbgX2yAAjUjNGgsZ0EjaUFFxWoIIqt+HUiQbQ42sXQJ3uqX/UGCSTa1wSOZIO9h4rf47B06rMr2gOIMAnLJGwdoO49NFisfwPLcXF5bLWuF+cwTZBEpcVYBD7QY0kSI5bX3UmjxKi4wHCetvv71VDi8KBNmtJnUtLpudgSVAdw2pqWGNicsQg3NO+l+cXQesNh8Q9pmnmEcnfa60/BOLfFltQfMNCN459UE1zUbU9l/wAoAe+qBOVBOZdEgt/X7oCKIpUe/fchPvuQEClSgERGx96IOahPlqYAT1MoHKYT9Mppnsp1ohA44+/Y6p/A4f4jjrlFzG/8rR3mPCVDJWk4DSADGicxGc/8jGvSP0QaPgnD8vyNu62d+wOpA6z5adVbjAt/NJIMQ0GD4kel0vhlFrW5T3kbudaddbqy4bTDqk2t1+9u5BJ4fwpoH0x0t6q1/wBOE9TYpIpoKjFYFpBEC+ttVkuJcMiflbrF81rATqZGq31RigY3CBwMjxQcrxvD3i7XiNsv6WnoqrGcLLruLz1MD1Iuul4/ANbqXDqJI3PgqStgM3/dI6ZQ0+JM+YQc/GAFxlt9+cBXHA8EXVBlEGQZHIbz+yuv/AnE/M57uQHLqSPsFd8L4b8MSdY2JjprqgzfEsOaLp205jS09OqRQrg6a+c937d60fFqTXNIItv1Hv8ARc74604cgtJyzIIm3+EGn9hE5McPxfxabXi2x7xaR70KlQgZRpTmprLdA4USUAihBzNO0yEywp5rEDzDyTjWlF192TjSgOm2/T+2y1/Z1gjMLkgCNbD+/wCiyrT78NVteyTSWtnaI6DURHM79EGjFB9gAZiT/tHU7f3V/wAHweUCTManSegjrdR/9SLMadfYA5nTzVxhWjKIQS2J0OTASi7mgKo5Ic5E9yYc4IDc5RzRb/K3yCdc3f33pBcAeXRAxWFvYUB8j3qrKrpuoOIjf1QZ/ilUwVluL0PiU3Ni8W6xstNxciDFum1unis9Wff0QUfYquW/EpO1mR4W8bR5hagNN+v7f2WNw9UUsUDYSSHcu/otmdLac7oCRAIwUtAkhJDUtKAQctowpOZRmC9/drJ0lA6HJ1pUYOU7hNL4jw3W8x4+iBeR1gN7noB7HsrTcKrljWtBl0gnQ/SIa2driVIo9nXFuZ5iYFNjQPNx5dSpHDuHRmNjDSQBuZAgc+n7ILLDVS9wM7wD/Md485J6reYF3ygrnpd8N4OpymCBY7SOhhx/qK2vDca0gATB06WQWwcjlIIVfxTjDKRay7nExA2jdxkQEFg5NloWTxnbBk5GuAMgzP5RrrDQTtJ8FU1e27SbOt1IaBfQlw+rTpyQdBbCYe8h0HTZY7Bdt2aPzDluCDuHDUWN1bt4o2o+08+ttNdLoLl15gqtxdtD32TFDiYbnBIbB3O0iPuqvGdpGC4EjfS8cokdL80EXHk3ka6dFSV2we9TcZxcOaHiQN2lp5xYif725qvfUFTS0gkbeHf0hBiOI1f4tTkCR6AE/fyW74TXz0aZO7BPeBB/dc8xpIr1djncD3k/3C03ZHHCPhbn5hbcASOvf0QakI0GoBAEpqMI8qDlLXo8+spnMizIJIPvy9+Kuuz1QtJc3cEbzrJiP+Pqs+FacKq2y7TJ00a1zjE9Wj2UG/OMAhrTmll9ZjfWTcwI6HqrnABoLmuHzNaC6+gLnWtyLCJ6HmVz/h2I+drcpzF0EkgZY26w0RG9+auOIcUdSqF0QLMIF4bBt1uT3yg1buLYY/I8tBAjKeukHUff7pfCK7A6KUls6zMnYDqsZhMIcQf4VQO3Iyx18NF0fs5w34VNuYQ6LzFugsgtK9bIySbgXPM9O9c37X4uoSAXOk2ytgAzM3gmNuuwXS8Th87YPv1WY4h2YzOlxsdcoEmOrhYfdBhKHZZjm/GxlVuHpn6W5gCRe5dUMNHQeajcR4JgHWw2Ia58fSKrXnvABg9wW2x3B2BrnUz/AOplrm1a13BzXtfEnQHLEDmsdhey7mse1xYS55f8TPmdmcLwBTEASTA33sgqOEcPcKhzEjJs2b366CDO+9l1Ls/w4tZbf5i7nN950VB2a4C41AanzADK19jmYdnWuQZ15nx6RgcMGjKBaLeF0HIvxFa9jmMMgvOpjQTpBNruWTwnCnVDLDv9ZMNHlc7dy6B+LeAzCjUH5HFhFxaoOncR/V0WUrUazMO19F9R05g6mwZRTkDK4QC8wQZmZkaIK/GYCvTGbOC0XLgTaNzN/FRcLi3thriYEXnYT5q5Zh8S6hmqPc6R/wBN7YcdZDSRM3GojUaKsZhZNoIB1jnoD3aEdCgj8UZNUxckA67QAdet/ErRdmuEua4PeI3aflvaJkHkqPC0fi1ZBy3u7ppHkAug4LDkMZOsA+YuEDganGtRo42QBrUpoSmBEQg4yCltPJNhLBQLzJ/C4nI4OE2UaUSDW4vD5qjW0pL3NFZp0j5nRvecp81Po434kCqC10w4ECCR+aRp4qb2YAdTpVIuKOQH/g8A+MSe4hQ+z1AVcZUc8TlqZROxzhtusZj3gINb2X4cGwWgt3Mxz0+y2lJ9haFGwLNdiBedZvPr+qDKvzG4127hHogtmnRFUYFEpV7qSatkFfj+HsfqJ8Cqw8DaD8rf28d1fNdKdzAIK/AcPDLmJIVjTCisxWf6fp+8J+m7bdBjvxCwefC1I1bDh/SZWJ4NJpxET/uO/srp/HaYLXsdcEX7iIP3XLuF1CC5jtWnKet7HyQSq2HcQfmM95FuXoqvHYYMpuiLAkd4GveruoZVRxd8sI1t9xCCL2X4KXAvkCT+tunNbYj33Kn7Ft/gDqT79VdlkSdvDVAlrU4adtPWUKLR7HdKcKBqEhyceEzUMIOMIwUhBA6jakByOUG27CY76qRO+dul5GV48gFpXcLDH/FpGJIJFodBnXY9fRcuwWKLHBzTBGngt/w7tIxzQTLTuDoT0P7oNfS4n8zDmGY6t3JH1SJt5ndSq+I/i23brcB3zGCJ6a9/RYbD4hr6ge0nKDck6Q0w2OZMDpM7LU4bDnK117bi8jQnmb/qg0lB+n2UlzlX4R8j3yUx10Eik9U/HcY4kUKf11LE/wArbyT75KXXrFrTAk8veiY4NhozVH/W4+TdgJQVnE6+KoMyYek6o8QGuIhhB/MT+iq8N2mx9Bw/11KkGOs1zCZaTsdo6rdudCyHb6oPhNET82nggpOIdozULi2XnTK35r9dh6KgYXCrLm5S4aeissOwN2i+miRxOlOVw2Pp/lAdY2HqqXilWGk9Crl9x73Wb4w+G98D9UGt7KQMOwDr5yroiypuzNLLhmTuC7zJ9FdE/sgFM2jxREoQg4e+fNAl5TLwnSmajkHF0AiQQOISjaURQLCncPxIab6R6m32PooAKWwoOgdl6orPDGw1gOd0/lJDnOjn82k9F0Dg9b5LD6RIAMzAg33EnXeFyTsni2teA52VrjBgSSIMDUWsPNdZ7OUXZC46O25xEGZkz+iCZhnSbc/KVNKrcMwteWn3JVoAgYquAgO0OvrqomI49QYcpcJ2AvPcrF7AdQPFN08Kxv0saDzDWj7IKLFdonH/AKWHxFTupuAPi6AqfiPEsRU+vA1wAZH/AEz/APpbZ/RVXGa1TLDWhx2vH6FBz7E8Vdm+bD1qQ3lhLe8luiVTxtOo0w9h5/MLfspeLbVk5gB0EnzI0VfUoCQS1pvMlosgfJOWL212/wAKmOHbUrMY64nSY1IVtVtz9g/2Vdwv5sWDOgzeVvJBtWQBlGkQO6Nkprk2CjQOtKMv9wmg5Fm5oFOcmKjkeZMvcg48EJRBGUCwg4JIQKAwl00gBKCC34Fes0ExJA8zH7+a75w4iGgNgRDO4AagaRDvRed8A4Co0klonXe2w6nRd17LYwGhnJ2ESfygmSNggucawGXctOsWKUxyq8Ric5AEAdf+LhGvMqwqUslzcaGNigfCS5yYFcc0RqhA64ph9IOMedz6ddPVIfXUWpX/AE0hBT8SwzZt4db7qhxbIuFose+J97nl7us3jq97e/d0EGs6AVC7K/NiHP5DL37n1KY45jcoyjV20+v3Vl2Kwxy1HGJzNGu2Ukn3y6oNUxG5NhKQEkFyTUKbdUQOFyYrPQ+Io9VyDk8pRSUZKBSBSZRoF0/X2Ubjukgpl9Se5A9SqS4E6Bdb7J13VMExzOeR0GRLTN5Fhl/+pXH2ldg/AniIP+owztflqt6t+lw8NfFBo+Dv+K4xaCBJ6X06Eei0dStmmWkRqZ6mPvKzzazKZeWiHiqaVVpIIY6zhMndpBFwDIiUWD7QFzXN/OQbc+pgaQQUE7G0BkLmfUNQJ5bqhr8Te0kOBB6+at8JiMtUvLhlgXtqbyfLXr0U3HYWi5pJYBcF1zsDy6lBlqnFiRc+oTNTiuUKyZ2XpvqFge9pLJtcgmemgHMpzF9k6enxSPl1DWi8yfpj5ekeKDKY3jYMzb7nwAVJia79xHKeZ71r8V2ZbSALXOO+Zk7A6jdUHEqMC2UN1JF8w520nWEGWxdK81PzGASb2gm2w6rY9lWhtExu43iJGxWJ7QY0s/hgAS35uYBIidibeR6pngnaWpQIFnNH5TymYkbSg6uxE5wVdwfjNOuwFtjyuY2iY9yptV3f3SgQ93p/dMuKOoT4afom3FAEy8pRCbeg5aggETnBAaSXQkGpySJQLe+UQSQUoBA4xan8OOKDD8Rw1Rxhpeabz/tqtLBP9TmnwWVYnaeveg9V4/glKq/4kZakZS9sfO0TDXggh4EmJuJMRJWF4z2YxFB3xKbc7bh2UCCyB8uQRoWNMi9lsew/FTicDh6xMudTAf8A82Esf/8AJpV6Qg4xS42+mSWsLrEPLhDoHzZQDBF7TcWClVe0oq0xALHG1xmGU29Ct/x7stQxI+Zoa7UPGs8yN1geM9iMRRGeiRUAvIMPA2gEXiJ1nvQWvDOJgQ5huQAXZQZIgZTBJk66fynuk8Vx9MHNmbmMZpc0QBpDTrrsVieEY59E5XEtEQ4XGYXIBtfU7J3CYbEYqqW0Q8MEgnMfhsEWuRAudAJuUE7i/HxkyiofmdNmkSNRbW0+iGIws0XPqANcLMZ0gkiB3DRXvB+ytLDDPUPxquudws2JtTbtqfmKr+1FcCjJAsSTtAykEeRCDifE8S6pUJcZI+WbXAJ5a66qJKVUqSS7mSfMykFBKwWPfScHMcWuBkHktnwvtox3y1xkd/O0EtNt26t8JWBRgoOx0MW17czXBwO4M+CJxuuWcN4tVomabiObdWu6EGy1fDu11N1qrfhnmJy/2QaYlJem8PVa8BzHBzTuDP2SnFBygvSEEEAQQQQGEaIBGgW0pYcmglSg7P8Agbxpxp1sM4zkIq0x0qSKgA5Bwaf6yrnjv4vYWhUNOmypXLbF7C0MncBxPzd4ELhGFxb6cmm5zHQRLSWktOrZGx/RRg7ZB2r/AM7qe+EqR/7jP2TtP8aMMfqw9cdxYf1XEHlJLkHXeIfiXhazgRhC92gLmMc7uGlz4oU/xUDG5KeEqcgM1MCe5gv3ALk9IyPRNucf0QdHr/ipUd9NAiLkfEiR1IaSPBUPHO2tasILabQRoJceWpN1knFAmUCYRhGiQEgjKSgCOUSCCRhsW+n9D3NPQkK+wPauoIFUCoOejvPQrNFCUCkEEEARhCEEBoJN0YKA0aJGEBgoqeiOE2TdAp5SEZKEoFMfEhIcUSBKAFGCkowUBuRBHKIhApJRhEUARII0ARIyUECigjRlAEEEEAKIo0EAQRBGEASXBLSXIJvD+HtqU6js8VGDMKUfWz8xDp1H8sKDU6ImOIMgweaJxugJBGiQXfZbs3Uxz306JYHtbnhxIkTEC2t94THG+AV8I/LXpls/SdnAakf3Wq/BnFBmPyn/ALlMtb3gF/2aV23iGCp1mGnVYx7Ds9ocNZmD70QeVoRLp3bX8MXUg6thCXM1+DBLmi0lp3G8a/Zc2qUi0kEEEGCCCCCNQevRA21Ao4QKBCCCCAIIIIHEaCCAIIIIAghKNAlKCJAIFhIKXCSUDbkEHIAoCQSiEUINL+HOILOI4cj+eDePra5o9XBeiqjrg+9l5f4DWy4mg4WitTPk9q9PkSwHkfQ+wEBSAL2EXnSAuLfinxjD1ahp0GtJa7+JVEaiwa0gXF3SOgV1+Kfa/KTg6Jgx/HeDcBwn4Y5EiCTygblcme/TogbJQRxOnP7oIEFElOSUAQQQQOoIIIAggggTKUEEEBwiQQQLzIiUEECCkhEggcSSgggVQflIdu05h3i4XfO2Pal2FwLajG/xKhyUzaGHKTmNrwBIEaoIIOEV6pJJcS4k3cSSSTqSTqUwUEEAcjBQQQEUhBBAEEEEH//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http://bookofmormononline.com/files/2013/03/martin-harris-mormon.gif"/>
          <p:cNvPicPr>
            <a:picLocks noChangeAspect="1" noChangeArrowheads="1"/>
          </p:cNvPicPr>
          <p:nvPr/>
        </p:nvPicPr>
        <p:blipFill>
          <a:blip r:embed="rId4" cstate="print"/>
          <a:srcRect/>
          <a:stretch>
            <a:fillRect/>
          </a:stretch>
        </p:blipFill>
        <p:spPr bwMode="auto">
          <a:xfrm>
            <a:off x="7239000" y="1295401"/>
            <a:ext cx="1847850" cy="2514599"/>
          </a:xfrm>
          <a:prstGeom prst="ellipse">
            <a:avLst/>
          </a:prstGeom>
          <a:ln>
            <a:noFill/>
          </a:ln>
          <a:effectLst>
            <a:softEdge rad="112500"/>
          </a:effectLst>
        </p:spPr>
      </p:pic>
      <p:grpSp>
        <p:nvGrpSpPr>
          <p:cNvPr id="9" name="Group 8">
            <a:extLst>
              <a:ext uri="{FF2B5EF4-FFF2-40B4-BE49-F238E27FC236}">
                <a16:creationId xmlns:a16="http://schemas.microsoft.com/office/drawing/2014/main" id="{A586B28D-794C-495B-A880-D39EB4AA9757}"/>
              </a:ext>
            </a:extLst>
          </p:cNvPr>
          <p:cNvGrpSpPr/>
          <p:nvPr/>
        </p:nvGrpSpPr>
        <p:grpSpPr>
          <a:xfrm>
            <a:off x="6858000" y="990600"/>
            <a:ext cx="2590800" cy="3143504"/>
            <a:chOff x="6858000" y="990600"/>
            <a:chExt cx="2590800" cy="3143504"/>
          </a:xfrm>
        </p:grpSpPr>
        <p:pic>
          <p:nvPicPr>
            <p:cNvPr id="12" name="Picture 4" descr="http://www.customframingdesigns.com/i/Ovals/OV_14_AG.jpg"/>
            <p:cNvPicPr>
              <a:picLocks noChangeAspect="1" noChangeArrowheads="1"/>
            </p:cNvPicPr>
            <p:nvPr/>
          </p:nvPicPr>
          <p:blipFill>
            <a:blip r:embed="rId5" cstate="print"/>
            <a:srcRect/>
            <a:stretch>
              <a:fillRect/>
            </a:stretch>
          </p:blipFill>
          <p:spPr bwMode="auto">
            <a:xfrm>
              <a:off x="6858000" y="990600"/>
              <a:ext cx="2590800" cy="3143504"/>
            </a:xfrm>
            <a:prstGeom prst="ellipse">
              <a:avLst/>
            </a:prstGeom>
            <a:ln>
              <a:noFill/>
            </a:ln>
            <a:effectLst>
              <a:softEdge rad="112500"/>
            </a:effectLst>
          </p:spPr>
        </p:pic>
        <p:pic>
          <p:nvPicPr>
            <p:cNvPr id="6" name="Picture 5">
              <a:extLst>
                <a:ext uri="{FF2B5EF4-FFF2-40B4-BE49-F238E27FC236}">
                  <a16:creationId xmlns:a16="http://schemas.microsoft.com/office/drawing/2014/main" id="{5B630AD5-BB86-4DAC-ADD3-991267995A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0308" y="1304876"/>
              <a:ext cx="2122415" cy="2587616"/>
            </a:xfrm>
            <a:prstGeom prst="rect">
              <a:avLst/>
            </a:prstGeom>
          </p:spPr>
        </p:pic>
      </p:grpSp>
      <p:pic>
        <p:nvPicPr>
          <p:cNvPr id="8" name="Picture 7">
            <a:extLst>
              <a:ext uri="{FF2B5EF4-FFF2-40B4-BE49-F238E27FC236}">
                <a16:creationId xmlns:a16="http://schemas.microsoft.com/office/drawing/2014/main" id="{8874477B-5AA9-4579-B587-105D2A64E8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7475" y="4288393"/>
            <a:ext cx="4743450" cy="2200275"/>
          </a:xfrm>
          <a:prstGeom prst="rect">
            <a:avLst/>
          </a:prstGeom>
        </p:spPr>
      </p:pic>
    </p:spTree>
    <p:extLst>
      <p:ext uri="{BB962C8B-B14F-4D97-AF65-F5344CB8AC3E}">
        <p14:creationId xmlns:p14="http://schemas.microsoft.com/office/powerpoint/2010/main" val="471742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32A3237-FDA6-43D7-8D52-36F3F684D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6488669"/>
            <a:ext cx="3962400" cy="369332"/>
          </a:xfrm>
          <a:prstGeom prst="rect">
            <a:avLst/>
          </a:prstGeom>
          <a:noFill/>
        </p:spPr>
        <p:txBody>
          <a:bodyPr wrap="square" rtlCol="0">
            <a:spAutoFit/>
          </a:bodyPr>
          <a:lstStyle/>
          <a:p>
            <a:r>
              <a:rPr lang="en-US" dirty="0"/>
              <a:t>Joseph Smith –History 1:64</a:t>
            </a:r>
          </a:p>
        </p:txBody>
      </p:sp>
      <p:sp>
        <p:nvSpPr>
          <p:cNvPr id="4" name="TextBox 3"/>
          <p:cNvSpPr txBox="1"/>
          <p:nvPr/>
        </p:nvSpPr>
        <p:spPr>
          <a:xfrm>
            <a:off x="1524000" y="1"/>
            <a:ext cx="9144000" cy="584775"/>
          </a:xfrm>
          <a:prstGeom prst="rect">
            <a:avLst/>
          </a:prstGeom>
          <a:noFill/>
        </p:spPr>
        <p:txBody>
          <a:bodyPr wrap="square" rtlCol="0">
            <a:spAutoFit/>
          </a:bodyPr>
          <a:lstStyle/>
          <a:p>
            <a:pPr algn="ctr"/>
            <a:r>
              <a:rPr lang="en-US" sz="3200" dirty="0">
                <a:latin typeface="Copperplate Gothic Bold" pitchFamily="34" charset="0"/>
              </a:rPr>
              <a:t>Taking the Writings to a Professor</a:t>
            </a:r>
          </a:p>
        </p:txBody>
      </p:sp>
      <p:grpSp>
        <p:nvGrpSpPr>
          <p:cNvPr id="21" name="Group 20"/>
          <p:cNvGrpSpPr/>
          <p:nvPr/>
        </p:nvGrpSpPr>
        <p:grpSpPr>
          <a:xfrm>
            <a:off x="1676400" y="685800"/>
            <a:ext cx="5105400" cy="5638800"/>
            <a:chOff x="152400" y="685800"/>
            <a:chExt cx="5105400" cy="5638800"/>
          </a:xfrm>
        </p:grpSpPr>
        <p:sp>
          <p:nvSpPr>
            <p:cNvPr id="15" name="Rectangle 14"/>
            <p:cNvSpPr/>
            <p:nvPr/>
          </p:nvSpPr>
          <p:spPr>
            <a:xfrm>
              <a:off x="152400" y="685800"/>
              <a:ext cx="5105400" cy="56388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8600" y="685800"/>
              <a:ext cx="5029200" cy="5632311"/>
            </a:xfrm>
            <a:prstGeom prst="rect">
              <a:avLst/>
            </a:prstGeom>
          </p:spPr>
          <p:txBody>
            <a:bodyPr wrap="square">
              <a:spAutoFit/>
            </a:bodyPr>
            <a:lstStyle/>
            <a:p>
              <a:r>
                <a:rPr lang="en-US" dirty="0"/>
                <a:t>“I went to the city of New York, and presented the characters which had been translated, with the translation thereof, to Professor Charles Anthon, a gentleman celebrated for his literary attainments. Professor Anthon stated that the translation was correct, more so than any he had before seen translated from the Egyptian. I then showed him those which were not yet translated, and he said that they were Egyptian, </a:t>
              </a:r>
              <a:r>
                <a:rPr lang="en-US" dirty="0" err="1"/>
                <a:t>Chaldaic</a:t>
              </a:r>
              <a:r>
                <a:rPr lang="en-US" dirty="0"/>
                <a:t>, </a:t>
              </a:r>
              <a:r>
                <a:rPr lang="en-US" dirty="0" err="1"/>
                <a:t>Assyriac</a:t>
              </a:r>
              <a:r>
                <a:rPr lang="en-US" dirty="0"/>
                <a:t>, and Arabic; and he said they were true characters. He gave me a certificate, certifying to the people of Palmyra that they were true characters, and that the translation of such of them as had been translated was also correct. I took the certificate and put it into my pocket, and was just leaving the house, when Mr. Anthon called me back, and asked me how the young man found out that there were gold plates in the place where he found them. I answered that an angel of God had revealed it unto him.”</a:t>
              </a:r>
            </a:p>
          </p:txBody>
        </p:sp>
      </p:grpSp>
      <p:sp>
        <p:nvSpPr>
          <p:cNvPr id="29698" name="AutoShape 2" descr="data:image/jpeg;base64,/9j/4AAQSkZJRgABAQAAAQABAAD/2wCEAAkGBhQSERUUExQVFRUWGBgYGBgXGRgYGBgXGBgYFxgXGRgXHCYfFxwjHBcYHy8gJCcpLCwsGh4xNTAqNSYrLCkBCQoKBQUFDQUFDSkYEhgpKSkpKSkpKSkpKSkpKSkpKSkpKSkpKSkpKSkpKSkpKSkpKSkpKSkpKSkpKSkpKSkpKf/AABEIALsBDgMBIgACEQEDEQH/xAAbAAACAwEBAQAAAAAAAAAAAAAEBQIDBgEAB//EAEEQAAECAwUFBgMFBwQCAwAAAAECEQADIQQFEjFBBlFhcYETIpGhscEy0fBCUmJy4RQVI4KSsvEHJDPCFqI0U3P/xAAUAQEAAAAAAAAAAAAAAAAAAAAA/8QAFBEBAAAAAAAAAAAAAAAAAAAAAP/aAAwDAQACEQMRAD8AVyUDWDbLLasBSC5oINsyDU5QF1rmigAL6/XWAlIBzA8PCCJ63Nd3rHUkNAC9hLb4a+UeRZkbm+e6GVms5WWCXhmq4UywFWgCUgkDEUlVTvw/COZEBmptkGivl5xUm63pjHUPG1/8XlqJwLQwyIdjvqDTziifsYWUUKSvDoCXI0POhpAY5N2LBoUkbhT1hsFujk3WsV9gx7wUPL1EV8ngOhUEP3RArx1E14AyzocZZE/9Yze0ymnDcUinKnSNTZVJDucL9I5OsUpdVpSsswyJHDfAZGx2zC5ry4vrTWLP30xPpUesaCZcMj/6vAkekQVs7IO8dTAAS7WlTbouQ1YsGzksBkrIb3jwuApLhb/XKAFmkENuaG2z6T2ahxLtyHhpAP7uWT3iT16NDi7kkAgAAbwT3t5NBXfAUy7MWJNO8ef1SByWMEyyWI/Ev+5XtAswZ8oCuYc4hZs4m1IrQWPWAJTNckaQ4uY91fNPvCNC6w9uf4Vc0+8AxmRGPLU8dSmkB5JjqzSOBDCIK9oCILF4kFbgYOsdjQUuVEnUCnrHAUOyQl/xEq9GHrABhJP08EyrIojLxpFqkzA7kJHBkxSVrUaBgOFTxc5wHzGzXqihZYfh+sEIvqWK4uYIU/PKM6iSpSUFIp+keMhbAl6g5A5wGml3pILEzkjnTXWC0W2STSdL/qEYv9kOFyKjPlDO6LAFTJadVKr+VKStXkD5QH0G7bSZKVYQApj3t3LdpFM+8lditKiWBBD1Gru/AiBZ9sKZQrUs53a/XSFNonGYcFe8cSjw0EBrrnvBMpMoLpiCjwAqQ/SkaCxWxEw4kbi+mZYecfN5toKnAzZydwyA6lugi6xbQmSlnBq5NfiOtNB8oDeW67ETEJKkhWEng4JNHFRnGRtt0qQo4UFmKtTQFvHI+O6Hl37Somhge6lLkmlGqotplBNjtBUETlpZEz4CXHIqoyQRv4QGGWYnKQAIb7ZTJGAzJcxPaA5CoU+7iN+7pGUTeaj/AI/WAalfhHCuAzbfwv1b1jgvBP3T4wBqJ5ehbrF/an6aAU25JbuqDahj7xfLtaMySOh9ngLzNI1iWOBptrRRlgc3HtHUz0t8ST1EAZLQ8Xnu1rkxbWBrOvg8RtJLCp5GAlZ1uo51Kj4klvOB5hdTR6zqL5R77We6A9gAL0jqm3eESmB8ooS9ecBbJjQ3XIUEEsWJDFqQvuSyJ7RJWciO6zlXCNDabfPUD2cv/jYMQaqLDLcK8KQEFSiGcEPk4ikqYs9dzxUq7bSGWokqzOjk113ZboXWpc/Fimd1NKMFJ3l93vWAbBcRJzhXZbaFEsV0qSSMLb2V6Q0KFAAqDOH4cGLwF9knoSCpainIUDv5RYJkpLES1EtRSi2XI8fOAlZcIa2a5AUJxKNBkOLb4AaZeBwkgJTlxOvygW0WpRLFWUO/3RKGj8yYsRJljRA6CA+By7UTLSBRiPWC5TlAGIisyuT1MKZV4JSwAJ+vOGEq2ggNvLb61gOKmAhnJIHp7/pDC50zB/FS2FAIUeCgR5t5QAoMXPLz4RpJ1nMm66BzNPaHgkjCB4B+pgAP3hjKXNaqVwAanOoETFtIQcLFa8tWGQp4fQMBiX2dmXNZyaJ6qwnmzeUDy7IUPiJdKMZ3kklKRyZ/6oDU3fdSpyS6sMqWxmqS5rqHyJbTR6AvE71uqTgQEHP4QPiKaspT5kk05mLbNa0fuvCUg5AJqxUpRxTCPvOMI3RQmZNK0qmpJXLEsHEGUQMgaO7NxgCNmruCyqU5FASB91xnvJj6VLtI7JmAAGFtGAZoyWxtgxLmKDA0cv3mbJuBAhteG01llAoUSo1dkkh+eUB8+2vsgRa1tQKY+P6vClEuG209pTMtBUhQUnCC48WO48IWy9eRgPTQ2L+VuogULZTcfZ4OWzktoPSKAkZtqT0YfOA7LtKhBiJysAO8e8VJy8PQQUZ7Sw1GHuTAUC0E5iIqTQkfpExPd+Q8wYtQRh6v5QC1NrmOaAdImL0UWBxO9GLDXzhtLsySPowuvGwg1FD9UgDrtmKUjGS40ep6+UXTDWKrCGlDc5fpFswgmA6hWkWkNlA0tXehpc9l7WchOhIflrAbbZi4kypaZig81Qdz9kHQdNeMOFGOpimcqsBycpxCa1SA5B18otvW8RLFSzVhHZrdMmEqZ2yT954BHetm7MFCcQcnvE97OrHwpw8Arpv4yllBJUFO5U5clmLGj0z/AEiM5RXNJIwkl1BT4QTmSN3KKb4Y4SFJIFHSkBLGvdarau+7jAa5JjQWia0lSgckkjm1Izkh2rmIeWo/7Y/k9oBBf96qlJSMRJI1313Rlhf8xT1A5AQ82/Ydm31nGKlLYwGURLrDCSmKezbRvHfxfSDpMsYXNaecBKWnnUxr5tux2JKDojA+Y+FSQ7ZM6POMrJlcI3myl2TJIxrSkhSSMCnBIJFSRlkKQGanTsaJcvDhKVJxA8FYvR4rvZJKi32kV/kU5j6dNttmm4UzkYWIPe7wJH4s/GI2vY+zmWWR3VZkEuHINCdKCAymxVtR2a5MwlKkd5OQLuFa6pUnFyJhre1t7RaVsznCTo4Y59aPuMdn7JIQcUqpDfF8RrVzkTo8RtGNASlQUgKCUlTEJJoSSWZQ65NAPrtWJaUksKVPOucZTbCzy12hMyStkzfiAyxDOnFwebw8kTkqIlKINKF8y9RxIiFvuaTMmpQlaE9mAGKqqJrhCeALvx4QHzy0T0yyQX40fxj1ntiVVDwftDYTLmzE/jOe4l/eAbNZKJDZ4supgLhNcHjFE1YFMjX5e0WTpWFCDR3r13wHNmVBIFf1+UAdZ5hTUjX5eGvlFiprpIAL108IFlSMZYa5fKK7OmoD05ndAGKmVND8I01ZT+3jF8me4bkSOggUkg0J3e0VuvFmYBpJtAalRX9IHmTHHv1IiMvHv0LPX6y84GtU5aSzAv4168oBxYayq/e/WOLoTzim61vLrooegjiluTAXSxWGV221UpeJCgnCCXwlVAHPdArSF8uoBfOH2y9nSZlQ6ihYT+c0HLMl9IB0NrVmym0YB3VYVAOBmliHqxBEUWXbhSwVCQcOpopudYYWq5Zaky7OonskirFipde8dc6+EKpWxiUlSUsCWdVXIqwd2RxDVgBrZOTaVDBOck1SzFuRERtS5lkUmgUDmPvJrR9NfWHFju+VZgVlQWseXKMntJea5xJUo7gBzfrAQ2kvlC1Uk4iQO8R3h+EkB1c6dYRzbR2igkDCXbeAOJ10NN0ESULlzUALUoqDslwQVFmpqaVi6Vd6VWxYAYIZwN6QAr/2eA1UlICRyEOrV/8AFV+Q+kI5B7oh3aFf7ZX5D/bAZLb5ThB4D/tGKSaxuNtx/DTyDecYWXnAASlOGYeMW2asK5bqManZ+60gBczI/CN/E8PWAdbKXYl+1mJUQD3BhJD/AHidW3RoZ9+JDulfPCT6QLdtsGIBVAaADID5RK29wkQFf7elbl34CvjBV17RqlEoYql6jNvy8OELThVnnvyPiI5ZrOUE1xJVyB8oDW9qCykl0nI+0Uz7TgSSogJGZOXUawkuy3FJP2k6p15jcYB2wnErltMTgKQpKSWB3KG+h+qwDC030hBcSUpOEFB7rKJJ7zDup6VpWM9fd/GYpJwlM1DBWVSk5s0CTranCSVJcDu4S5d3dhoK574XSp5JKj3i9Sc4A6ba1THXMUVKOpqYkhTBHM79YXotQFGi+baThCev0YC6agqlp/OPrlC61pIA5U84YInDCA4LEFoHvCb2lAGo3PQUgCLDNKSBubOn3YHkqZX1w+cSssxqE/o2F/QxJmcu1Q3gICZm9/8Ap+vOC5UvXlAFnS630p6jQ8oYibTr/wBj7NARTNy/Kr1SPeK7VMcF91MtWjiwCAMqEdXTFFqmg1B0bPclPu8Awu1HdI4nygZC6/XGDblYpUfxH0ELFHvcjAOJXw9IfbKWlaJroAUpiGUWzbI6f5jP2dfd+uMM7gcrLAksSMJY0zYjVngG9hvyfa54SEoCUHGTrTIPxyhlec9M0FIUUlu9p9GMybSiUVdnOKnLgBADAZBZo5z0i5FrGFSiSFH7x1IqU8ICu8FYAlCSwYkV03nnCVaCVDUCsamVsfMJxKmpqA9FKIploKQxstxyJPeqtWj/ACEBkVWtcmSZiUBGYExQALtpqpW7d0iezdjICllJGKgfPeXhBtZtCq0zSX7iXSgaAPn1z8I1tx2sTLPLUDox4EUIgCJJoIfTx/tz+Q+kZ+VlGgtdLOr/APM/2wGY26ohPL5xgkZxr9spxIS/1nGPQawF1w3SkgzV/wDGksB95TO3IZk9IItV6ErpVtMst3AQLbp5RJ7NKnSlIJqwNTVt+deMJ5VpLjf84DYWS3KKXAc6knQegi6beSZcvGpPaPk5OHwEB2G1lMhVO6STxIFG5UeJAI7PsyHS7MdNxgI2vaiWogS0Yad52z/C31lxidivl6Pwq7eIyhVa9ninvIOIbvr65wDIcFi9IDaJtKpKwtXw0fiN4Orbt3SObW2NOBC0nuk90bsXePnXqYGuq+ElHZTQ6fMfXDLk4iq9JC5Y7IHElsaDopGYPTI/KAUz5A5ZdYmZRCWAzb1jy+8XG4QTLUezaAEEoEhhWnyhvbpKQHyq0JFEhSePzEM7Va6FtFgQFAlAhn1ig2euerRbLXr+MeoiUxQf+b3aAFVJYE84ilAMMLSgJltvJ+vKBZX14N7wFyEhqQWJFM4os+dfqogxS2YCv+HgApVnOLM04xReMpSB8RP1lB+LM7y0AXmvMcfaAYXEtkJ/Mr0gZMo4z4xdclUJ/N8ounSSCfbdAesswB31gyxWxUpYUgsdD7coX0SzlhHJtteiSW1OXhAaX9vklRmKQlRdykPnrFilzLbMT3UoSmgowSPfkI0uylyplWJAWhK+1PaEEClKZ8EiLpk4YgnCpOuEADJtQcoCE+erIUH3jn/KnU86Rj9tNoOyR2EsstQ71XKUnefvGvLwjYP3mIADUHLMlR9OecfHL9tImWiasFwpaiDvDsPKAXKh5stfwkFSVglCq0zB3trT2hIpNIrSWMB9QsVrRNTiQoKHDQ7iDURpLQHkn8n/AFj4tZbeuUcSFFJ4a8CNRG7ubbiXOlGVOIlrKWclkK0oT8J4GAo2xT3gOsZKWmpjY7dKDpY/ZNd9YxctbEwHL1Q4VwB8gwaEclJKhxMPL2JTicPQ1FRCyzpfARo/lAbKzyQmzSjyB8C/pCGx2lpmBe/D/SXBh1d87FJCOo6F/Qxk71BROVvfEPF4DR2hKpasQJajGKgtKlfxPH/EXWS8gUh6ggGu6Dk3PKnp/hKIXmUmvhugJI2YxJxy1ADMVcNSjjI849brOtMhJVUy1EDjLWcJHJ2PSAZS7RZVFgQ+YZ0nnDP96GfZ5mIAKSNMil604QGZCm6t5Fxlzi5E9gMup4x602TukjIqFfzfrApspA60gL5q0uDV0g6CvnwiK7aDmFfEDm1KPkc84mZAbofJ/nAhR5QBItaR94d7LMNTrFv7Qk5b3y4wJLS9Y8VVbSAZT7SkgAFy7xSiYl8/qkCpVF8t21gDEKHgFVHMR3tkmj6n3igILb4gmwqJoD0gC0qAdz9owDagH5h/L9YlPuqakOUrw7yC3nSAVuPKA0VyLSJQJphVUnQBIJr4wFar2KiyMjrv5CKUTx2BH3lhPlX0849YJaajNsvOAgHzL8zBElFU8VAecSKOAFfGLZUnGtAfNQHjrAfbLEgploSquFLBt2QhbbpP8QFAqHozAhj+kOJ/w9IW3nbRKTMWtTJSn69IDAbY7TYAZKFBUwhllJdKAc0itVacIxH7ISAercImmTjVXU161MEpAeuQgFsxFKAnoflFJkq+6rwMaMrcEJ0z4x0q7rwGdwKFFAjmGeOlFOGcGoHaTFE0AoIpnsmmjQEZdtUGc4gzAKJI6boslrClbiMwS2u8xVY7MZiq5DM+jcY9bksphoIA28j8DcYVmysXBZ6tpXNovt9tqxBDbw0RE4FNKMKQDK4lkpWmoUllAcs+cCbWWf4Fjl8oCuW+OynBSsie9yOfhn0jQX3Y3RMlagY0cU508COkAiuua6G1HpDBE1QqCQRkQWPiIQXfPwrG40MPQmsBqrot6lJHbFKktR6nrugv9nQASgMFghSdGhJJR3A2ngOphvZVgSc3JBHlAZGTbGTMSrl4ZEcQQD1ifaOQDQv6j9Ypn2FUucsFGaVKAOoZy3FngaZNWMjmQeTQDFSfh5K9YCb19oql2mZv31g2zWGZNUAgFSuH+YAMxdJkkxprJsZrOmDkmvnGj2Q2fshmlE1JUvOWCThIDkgtqNxoYDG3Vs/MnHDLQVHhkOZyHUxsbp/02Oc9bfgRU9VGg6Axu+7LGABKQMgkABuQge0TmSSz8iR6QCiz3HIlf8dnQVD7UxWNjvrl4RG032JQJVaEJ/DKQCQdzkn0gO22+zgNMlrSHzCl0PEg+sATbDd88sJ81BP3iSP/AH+cBbb9prLPlqlTJ01lb8OYqDUcBGCv+ySpc0pkzO1QwOJmz+yRvETva7OzJKFBaHIxD3GkLSmAumEGSlJzMx+gS3qYhZV4ZtdY4jMPpDS7tk7RPQqalBwgOFKpibRP3vSA9j4PHbJaQibLUod0KBPTOB60OkbDYUSZuORNkomOCpJI7wIFQ+eVeh3wG+mW5EyTjQtJSQ4IMfNtvL5XPKUpCkyt7EJWoZMciB7xoE7IyAovKWn8IKyn+6DrNaMKzKUhUwpYywoAIlpAwuSaBi9TXdAfMf3VMlIExUtaUKyUQcuZgaUHePrt4JtBGJE6SsMHlqT3Twep6xlNu9npcuUidLlCWoqZYQXRUUbdXgBAZdMpQTT6pAtptpSg5fW7dHU2hSQQC4hbaZ2JbDRn5wE5a8CW+0amB7RMJU273iwzMSnL065R2ySXUSQ7qP6wDCUOyltqanrChS3UTnDW1AqLQBOlEKc5ZCAbWmQ+bf4hbe84JlFKczTprBqJ2h4/XlCa9rvmgFXxIzpmBxHCAWyFAKBIcRs5Fq7SQlQLrk0PFBpGKS4/WC7tvJUlYU7jJSd6TQ89D0gO3hZ8E2nwmo65jpDaxWpsJIeofKraRGZZhMqGIzSeBy+XSOCSQ6T/AJ1BgNZZhjIyJ0GiRvrnzgigUAahObawpsd5JpLQClX2sZdSm4xG9rUEIJep9soA6+7ciYpCUEFQJIIrhcFxuLjPnC6fspMBS+Fi2td1XaBtnbLiTNnK+FCC3M0HnGpvK8RMlIOTgFvDKAHsGzchJZQmLVqCMA8nJ8YJt1hCR/CCUcAa72rAt3X6qY8maWJBCJgzB0J48RA02e6HUWmpLfmb3gGtzXiFJEsuF1rv3Z68OEDduqXMdJZSFODuILiF9jtPexefGJLtBUok1JMBvL0vnHZk2gDJnHAnCoeLeECf+UAyu81eIyijZqahdnXKmlh3gfyqDg9Kx87n25YJAahZ2L84Df2bbJIOFUtOCtQC6tK1aM/tBJkF5lmKkl3WirDinhwjJTZxdySfOCLutzKYlgd+XXgcoAuRb8woZgjxEavZPZGROlCZaJuEEkJSCAS2ZLg68NIw6JgxHc+fvH0RNqkKstmPYlSEIAVQ/E/fqB94EwDOzbL2OzOsjtWNMRDAflADmHQvFKkApZjlhqIyN8yhNlJXZpc5CahVFlB3s+7hDbZ2wqWVEMlIYECneAH2cxnAIdtLmSgpny0shb4wMgt8+rv0Me/07kKVau7kkEnll7xqrxu9PwzElSFAgud+7cdXiWy91S7LMVhKiJgZyzBqs437+EA0tU4JNVKS3h4GM9eM9Zm1xTpXdJQhLlXxVVSqQ2W8iNLeFkCwXDxjtsZs2yIEySsgEhKt+pT0qfKANlpl4gqVZlJU9QRMQBxLDCRAO396YLIJRT3phHIBJB18IS2XbKeZSlYgVOxdzh6bzveARZ1WsTypWJUuXjTu7hBI4Ol/KAztqn4UZ/WkL7NMYvvziFstRWeEQlz8IprAXTZ+YgmVOAAOjVML1zXyygixrGajlUD1gGEmYakilM/eK12kqJYDwgabae0ISmifMxfjSnSA7bJxlgE5gke9fGJC9v4awC1DnqGf3gC97TjlJUDmPMEA+R8oHukJU4UHJDVo2j84AJUwmpjqYstVjMosogvkxinFANrntzEIP8vXMePvDxcl2O70jITJ+TaFxw+jGtsdpEyWlQq4rlQ5EHkYCVmwptLkhlA5lq7oVX3aiuZhGRVTxYQVaKs4qIDloebX7NOsA/uokoXISQlKkM5+8Kg9S8E2qZhSlAOSW5tlAFhtKEvjCuLNk3+POCbJKxqxmiRk8BKTIKO+7HTpAq1GYsnJy50EG2m1gpYN8h84Ak2tCXJc8EwF8+0plgAVDs+884NmWUgBT5VOWXWFM69llJAlpCdxD+kBWm3zVVKyORaAcbQXlL7LClXecZFsnz4MYzaJwEQmIfOB1iAInzQSGL9I8FdYEjoT5Z8IA9KhG/2b2jKrIJYZ5JYCjkKJPw6/pHzlC+MWItKpakqQoJNHfIVzNMqPAfRrDb5gSsdspBcsgVzq7E0flGTvS3zUWhR7RQWG7ySxoBuyjX2aVNCqrS2pCEpcHJj9p4+c3jaiuatTu6jWA3Fzf6lTAybQO1H3xRY5jJfkY1idu7EoMVsDQuFDzakfFpc+LVzNYD7xcm0EubRMwLDtiBFee4xl/wDVm0sJMveVK8GA9T4Rg9mb9/Zp4UScBots20U2rGvjDz/Ue8O0XZ1BQUkye6QXChiJCgRmCCIBDdk5lFBdl0pU4n7rDXdGzuqyfsyZqyRVOGrVHLiQ0fOzbFSylac0qCh0Ov1rGiXtL28vEAp8QBC8IDioCcJYAkZ5khoBJYrHKWChYwzA7LcsVORhw5aQEbvLsFIJBZsTF+Sm8nimbajicHj7xBc0klRzgJLlFJIUCCPr3iKa0iYmxMWvLEAoDQgZc8x0MBLGEihrHJSq184jPQl3QSx35jhHJKqwC5U0lJToCVD0PrHpEzCoEForZz1iLwDadYVTHXiTk5JJryELo8ZxbCMo9jrWAsI7o5n2hhcNuwrKCaKqOeviPSAbOMQIoTpFCqcxqKVHHSA1doJD1pAckl+cByL3xABYc7/nF6C/J9A8A2TM3sAM3NaRfaL3SWSmiQaby2ZrCWfNBwsDnUnhuAyim2qw4FcSPGA2VmMiZRUoUZy6w56GNRdeytlw4zLd3oVK384wFjtRBFc2Eai07TmW6QQySzOOvrAak3RZVoZMmX/KMJ/qFYRW/YqzEsmatCjkFgEexjO2S/JmPuE1LtGts95pmjBPZChUHjoQrSAwd+bPLs0zDMTnVJGShvB1HCM/PRH161KlrQqRalgYqy1q03KS+e4iPlF5AIWpFCxIcZU9oAKbLj0pLlvr0ji7QGADRyRND1gLlFm+vrOOy5mIk8h0rEZxBSKgwPLWzjeIBxK2lnoQJeIYUAhIataB1bgHYD2hSFRErJzjjwFgXFpm93ygYGJBWcBYZkT/AGpRCUkkhOLCN2IupuZDxQDHgqAInrziuzWwoCk/ZUKjiCCD4gHoIrXMeOS0PygOPEniJjgMBZHREExJ4CQiUo1it4nKNYCi7bGZhKhoT5D9YHSxTxGXGrH284fbMoDD+f1PyEKFF0KByQuZh4Ylh/SAHxeI1+s4umz8Qqz6EdXB3QOfl6RZNSy1AZU9oBhckjvhSh3KjE7ADXrC+0ABRYv3leRIgidIT2btV/eA1q8ifnAXSpDh/rOGdlDJNWgCSqnT3i+zrKjUwFhSXdzn5Ry9CrAh8noOhgmK73H8FPMe8BdYLWyEndXwrDS3AmbMIyxHIiusZ+7zTor+0QNaZpfPNngN3cgS5xAAk0qKcaPlDufbkoHZqYhNcWr5ueLx80u2aQXBIIAYx68LctRBKj6Z8BAaDaXa0TpKJWa0rxE6MxFPEeEZIzSTFa1OY5ASJjzxAR4KgJhUSxb4rj0BcFR7FFYjkAQrRtw8Y48RUcuXuY5ATEdBiCY88B0mPBZGUcjhgO4jHUqiEdeAIKAwIqPQ7jERFYguypcV0gB1RKUaxA6dY7Jzg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9700" name="AutoShape 4" descr="data:image/jpeg;base64,/9j/4AAQSkZJRgABAQAAAQABAAD/2wCEAAkGBxQTEhUUEhQVFBQVFxYUGBUVFxgUFRgUFxYXFxUYFBUYHCggGBolGxUUITEhJSkrLi4uFx8zODMsNygtLisBCgoKBQUFDgUFDisZExkrKysrKysrKysrKysrKysrKysrKysrKysrKysrKysrKysrKysrKysrKysrKysrKysrK//AABEIAP0AxwMBIgACEQEDEQH/xAAcAAABBAMBAAAAAAAAAAAAAAAAAQIDBwQFBgj/xABHEAABAwIDBAYGBgYJBQEAAAABAAIDBBESITEFBkFRBxMiYXGBFDJikaGxI0JSksHwM0NygtHxCBdTY3OTosLhFiQ0g7IV/8QAFAEBAAAAAAAAAAAAAAAAAAAAAP/EABQRAQAAAAAAAAAAAAAAAAAAAAD/2gAMAwEAAhEDEQA/ALxQhCAQhCAQhCAQkJXDb0dJMMF2U4E8mmIH6Jp73D1j3D3oO5c4AXJsBxOi5fbPSBRU9wZetcPqwjrD964aPMqndt7y1NWbzyuc2+UY7MYzyGEZG3M3OWq1BCCz63pcP6mmy5yP/Bo/FamfpPrnadQz9ljif9TiuGQDZB156S6/7bP8tqzKfpSrBbE2B/O7HNPvD7fBcKgnJBaVD0ut/XUzh3xvDsu4Ot8112x99KOosGTNa4/Uk+jdfkL5E+BK87g5pxcg9ToXnvd3fOqpSAyUvjH6qTtMt3cW+RCtbdbf6nq7McepmOWB5FnH+7dx8Mig65CEIBCEIBCEIBCEIBCEIBCEIBYu09ox08ZkmcGMbxPE8ABxJ5KPbO1Y6aJ0sps1vvJ4NaOJKpPebeOWskxP7LB6kYPZaOfe7mUGdvjvtLV3ZHeKDMYQe08f3h5eyMs87rjAFk8VA4IIXX5p5Fh+ckls/l/NKWlBHZTukGEANFxx4lNjiJ0ByWxoaBjrlzgCALN5nxQatxTHHJbCSdjJLWBdoBfLxuNNFk7Kq6d8pEkZN7jCLtz7xfNBoHOT1sKyCMlwjtrZuWWRFxf8VgPjc31gfzogc1vJSXt4696gJQ56CxNyukd8JEVWTJFoJNZIxwv9tvxHforfpqhsjWvjcHMcLtc03BHMFeWi5dVuHvs+hfgeS+mce0zUsJ1fH38xx8UHoBCgoqtksbZI3B7HgOa4aEFToBCEIBCEIBCEIBRVVS2NjnvIaxoLiToAFKqr6S95Osf6NGfo4z9IR9aQcPBvz8EHP74bwvrJcWYibcRs4AfaPtH/AIXP3y4JS66heUDi4+SjL+9NSuagQuKeHHmmi4WsY19RIxguGF2G40vyHPJB0W67hLNZrHTYSLxtHZIPN18l2P8AVw2Xtvb6MM7Rsf1jjf7TiLDwF12W6mx46aBjI2gZC5sLk8SSNVu7IKq/qya/EAHsaL4c7uceBN9G6JdodExLLw1DhIBaz7YTpcEgZK1UxyDzlPtKeikMNRG4OaLFoOG7TncFvrNy71DHtSnls0h0buGd2HTLTIqz+l/YnWxRTM/Sxuwgi1y05kKszO0fpGNcWtMePCc2HUOb9oXyKDFkYDdzDdo1PEZ2z5KMlbtsUMkD3UziTG3G5pFiMrOHtC3yWhwlArgm3QXJjjog7vo031NHIIZifRpXcc+qefrj2T9b3873003zGYXkprlcvQ5vbjYKKY9pg+hJ4xtGcfi0Zju8EFooQhAIQhAIQhBz2++3fRaclptLJdkfO/F1u4fEhUiZL3vmuk382yaipdY3jjvGzyPad5n4ALlLoH3WO9Tv00WOXZoFahhQ8WQzuKCTL8PNG4kDpa1rbZRnTgM8yB5LHqX2Y7Ph8VsOjCUipkkaCbWyAvmSSgviBhAAWQ0rW0W1Y5BYOGIEAjiCdB8FOa5gvicBY2zNs9QgzFDI+yRtUw6PafBwKjqDbuQc7vdTOqG9SzUjEOeIHL5qq6h9SLsNO3FfAcQvG5xtYPHqi9xmLLt+k0TQsbUwlwsQ1wBysdLhcVu/vnNE4xytEzJnNJMlyRkG5a6WHmEHL0jpaeSV2BzB2myMANmnlfgM3AKOGW98WnDvXf7dpJYYpZXkGOR9y1wtjBNw4G975j4KvqmW5OVszYckD+sUJeoi9AdZBPGs2iq3wyMkjdhexwe08nD8Fro5PcsouyQeoN1tuMrKWOdmWIdpv2ZBk9vkfhZbZUb0L7w9TUupXH6Oozb3TNGX3mi3i1qvJAIQhALRb6bT6ikkcDZ7x1bDxDnA5jvAufJb1Vl0pV4dK2IH9G25HtPz+Vvegr6Z/LNY4OeSSodY/nRQ4kGTI/K2SxHHvRI8/JQOdmgkc5Eb1GXJt7IJakAtIOhWj2bWyxucI5XsJNrxk3ceAyK2rpF1nR5sSmmfI6RoL2lpDSbXFs8kGl3cra2KpiL+tIdNHE4yYg0Oc8NYXOItxvldWP0l7DkfEJIsRfb6RkdziwjUcslsaOiYZ4444mMYw9Y7CSbBlsOK/HF8l1BOefggpXduCWHC70GSd0mINLJXseHAgWdlYZEuBOWSsfdyZ7xhIqGW1ZUXL229o5OHeCtpTxdU+xYzCc2yBoDvB1uPfxWyMotqg5bpHDvQJSzVmF9uYBz+ao3YG2QyRvWRtlBcDnlxvYEaK+6mbrS6Mi49Ug6WOt1xe29wYJLiEFkwdjbh5WyBBytcIOe312vLMQ2RuBjQMLMyDkDflxtlyXFSC5zXa9Id2SRxl2Pq4WNcfaA7R7syVw7noGuao3FPc5QuuglY5T41isBUgKDOpapzHNew4XtIc13EOabgi/IgL1Nu9tRtVTRTt0kYHEDg7RzfJwI8l5QacldXQRtrFFNSuOcbutYPYfk+3cHC/wC/3oLWQhCAKoveWu66Z8n2nk/u3y+FlcW8VR1dNK72CB4u7P4qka/Jx9/8kGlqTzWMHrKq3DzWFZASOzTD70pCa4/JAFISmgppegV66PcKpLag24t91lzLvFT7NmLZLjUNdpyGaCwtib/wxVczZQQC4Na/hYXviv3ldAN/oC8MZDUPEjsDZGsvGXE27Jve1zrZVNsb0WWqjfO6zA4FwALr2N7Wbc2uM1cWwNv0kcLY2F+FlwD1MgBGIkAHDnqg2lHWfSOppv0jBjabZOjJsCDxI9U+XNZkzVzW2dr009mkyRSxkPieWPjufrBjnCzsr9k5Gy28k7vVJBPAtyv5IMSh7Lnv5k+PeVpNqb70tG93XB7pXgkNYARgBs25JGG+azC50svVsBOEXNshfgCeH/CqfpJiZ6bhZJ1jmsa2Vw9USAm7W+A177oNXtjaUlRI+Z7s5XF2EaAaADwAC1rgh70jn/BAwuSJCUYkDrpzVGCjEgma5dl0VbT9H2nASbNlxQHwkthH32sXFNU0M5Y9j25OY5sg8WEOFvMBB7CQoaKoEkbJBo9rXjjk4A/ihBz3SDUYaYC/rPAPgAT8w1VFWz3yPC/5urL6TpezE39o/IKqqkoNbNqoTYeClmGagcgHlRYk52axyUEjufNRByVx/lwQ2yBTpqt7Hu1M2j9OFg0PwhvFzM2vJ7r5eS0JXWbr7xD0eShqDaCYODJSb9S92hI+wTYnl70Dd09m1DnY6YmK9rHJo8j7+CtnYVLVNH08mLlZ2K3nhGSpfYG9r6RxikAdhOE2OWRycw6WIzurK2Vv0J3sjgYZHO+q3MgZZnkO82QdVUwhzS02Iz1+aw6Wje469n7VtfALKraiOJnW1T2MaBniPYv/ALiqe366Unzh0NJeGK4+lBLZXjO4FvUacu9But+t+IqRr6WhOKZ1xJOHXwHQgG3afr3BVBFUHHmb3OZOpvx8ViyyXUV0G0lZmktkmQ1AcM9Rl496dogQhMKVzk0lAt0BCEChymaclBZStCD070WVvW7KpXcWsMR/9L3RXPjgv5oWm6C577NLfsTSD71nfiUiCXpL7T4xyaT7yR+CrarbYWVnb+NvM3/Db/8AT1W202oNJUALFcVPPksVyBpOZUTgpSVFI5AzjxSNS8UtkCjRAfbtE2Az9yL+S1O1Ku/ZacuPf3IMapqMbi7S/BbTd3eeeic91O4NdI3A4kB3ZvcWvobrRgJcKDabU29PUHFPNJKeGNxIHg3QeQWse9IQmoFSIQgFNHUEd/ioUIM6OQO/ggrBUjZTxzQZSVRiUJ6BQVJizUakaEF6f0fpL0tSOU4PkY2/iChQf0e3fRVYt+sjN+GbDl45fFIg6zfSK8gPsD4F38VWm1m5ngrT30+oTpY/MKrtuR5oOYqxxWG8rNqgsGVqCNRylOUcyBofcqCqrcGQzPyRUvwNvzyC1BOd0E89W52ROXJQtZ+SlYLrrujjYXpdfDG4XY09bJfTBHY2Pi7CPMoJKPo0rpBG5sfZexr7uBbhxZhpuMzaxPitk3odriAbwC9jYvcCPEYF6CI/PBNIQUO7oXqg0udPTNsCTnIbAC9ycCrCVtivQPTLvMIKb0aN9pp/WtmWw/WueGK1hxtdef5kEaEIQCEIQCEIQKCpoH8FAnNQZwKe1YjJs881lxaILw/o9t/7eqPDrmDzEYJ+YQszoCp8NDK/7c7j91jGn5IQdbvjHeNp5OI94v8A7Sqx2y2wI/N1be8cd4HezZ3uOdvIlVHtYXcfA/Dkg5GsbYm61srluNoDX3LSTmyCMFD3cFGHpjnWF0Gv2hLd1uAyWIle65JSsGaCaNuSvHoH2VhgmqCP0jhG0+yzN1v3jb91Ui0L1XuxswU1JBBbNkbQf2jm4+8lBsnOt5m3mtXvPtyOjp3zyH1R2W8XvPqtA7z7hdbOaQNaXOIDWguJOgAFyfcvOfSXvg6uqOyfoIi4RCxFwbXe4czbyGXNBze3drSVUz55jd8hueAA0DWjgALDyWocpHuULigQhIhCAQhCAQlCRAJQgFKEDlLBLY93FRIsg9P9C1Ng2TCf7R80nkZXtafNrWnzQuj3ToPR6Kmh/s4Y26WzDRe/fe6VBsaiLGxzT9YEe8WVMbdhIJB4ZHxvYq61WG/VFgmfyfZ489R96/wQVntA2WmqM1u9qHPRaKqCDGJUFVL2TfyUvwWtq5cR7gghCcEiLoNzu1h9Kp8Xq9dDfwxtXrFwXjymmLSCNWkEeIzHxC9Mbc31ih2eKsFpdJG10TLg4pHtuBbiBnfwQcj0y734R6FC4Zi85GoBsWx30z1I5WHFUpM+5WRX1rpHuke4ue9xc5x1LjqVgXQOabG4UbkpKRAiEIQCEIQCEtkWQACcAm2TggULdblbL9Jr6aG1w+Vhd/htON/+lpWnYrX/AKPexS+rlqSOxDH1bf8AEkI08GNd98IL/QhCAXLb/wBBjhEgFyw2P7J5+Bt711Kiq6cSMcx2jgWnzFkHnDasefv+a5+p/Pkuv3lo3RSyRuHaY4t8uB8CLHzXIVXwzQa6tfhB56fn3rVhZO0DmsZqBUy6cSmIHByyZK57mNYXEtZfC0kkC+tvzxKxEIHFyahCBQEJEIBCEIBCEIFBSjNInAIFQhAQOYvUXRFsD0TZsQcLSTXnfzBfbC3yYGjxuqD6Ot3DXV0UJF4wesl5dUzMg/tHC395erwECoQhAIQhBXPSzsS7G1TB6tmSeF+w73m3mFS9azMr1TVU7ZGOY8Xa8FpB4gixXnLf7Y7qKd8bsx6zD9qMk4T45EHvBQV9UOu4qJPkNymIGuTU+yYgEJbJEAhCEAhCWyBEIQgUBBStCUhANSpGhKgEIXc9Eu53/wChVh0jb00BD5b6POZZH33Iue4d6C2ehLdY0tH18gtNVYX6WLYbfRt8TcuP7QHBWMgBCAQhCAQhCAXKdI+57do0pYLNnju+F50DuLXey4Cx8jwXVoQeM6ukdE90cjSx7CWuY4WLXDUFYhC9HdLHR4K1pqaZoFUxvab/AGzG3s3kHi+R46HhbzrLEQ4gggg2IIsQRqCDoe5BEmkKTCmoJ6SJhDsbrWGVuaxbJ9kFBGlQAnEIGJ7UmFKAga4J1kEJbIBCEIBCFk7OoZJ5GxQsdJI8hrWNFySfkOZ0AQZG7+xZayojp4G4nyG3c1v1nuPBoGf816u3R3dioKWOni0aLudxfIfXefE+4WC0nRnuIzZsF3WfUygdbIL2FrkRsvo0X1+sczwA7RAIQhAIQhAIQhAIQhAKt+k3ozZW3qKbDHVD1hoyYAZB32X6Wd3WPAiyEIPGtfQPikdHKx0cjDZzHCzge8fisYsz5L1bvnuRTbRZaVuCUCzJ2AdY3uP2m+yfK2q8/wC+PR/V7Pc50jOsg4Txi7Le2NYz45d5QclMwA2Buo8KyMKbZBBZCe5qC1AxCWyQoBCAE+yBgCcGpwb5Lvdyui2qrSHyA01ObHrHjtvH93Gc/wB42Hig5DYmxJqyZsNNGZJHcBkGji57tGtHMr0l0c9H0OzY8RtLVPFnzWtYfYiB9Vul+LrXPADd7sbsU1BF1dNGG/aec5Hnm9+p+Q4LcoBCEIBCEIBCEIBCEIBCEIBCEIBI5oIsRcHIg5hKhBX+8/RJQ1RL4gaWQ53it1bjr2oiLfdsqx250P7QhuY2sqW84nYX+cb7W8iV6OQg8dbR2ZLTm08UkR0HWMcy/gXCx8lgsscr/Fe0nC+RzC1lTu7SSevTQO8Y2fw7kHkEgKN5HML1x/0ZQXv6HT/5bf4LNpdhU0durp4W20tG0H32QeTNk7Bqan/xoJZeF2MJbfvf6o967zYHQrWzEGodHTMyyJ6yW3c1vZGV9XeS9EIQcXup0ZUNEQ8MM8wz62azyD7DbYWeQv3ldohCAQhCAQhCAQhCAQhCD//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DEA73D52-5268-453E-B39A-8034723CD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5888" y="1596790"/>
            <a:ext cx="3139712" cy="3810330"/>
          </a:xfrm>
          <a:prstGeom prst="rect">
            <a:avLst/>
          </a:prstGeom>
        </p:spPr>
      </p:pic>
    </p:spTree>
    <p:extLst>
      <p:ext uri="{BB962C8B-B14F-4D97-AF65-F5344CB8AC3E}">
        <p14:creationId xmlns:p14="http://schemas.microsoft.com/office/powerpoint/2010/main" val="3152642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469D571-70D3-48D4-AC12-0A14E50D8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1031" y="6560790"/>
            <a:ext cx="3962400" cy="369332"/>
          </a:xfrm>
          <a:prstGeom prst="rect">
            <a:avLst/>
          </a:prstGeom>
          <a:noFill/>
        </p:spPr>
        <p:txBody>
          <a:bodyPr wrap="square" rtlCol="0">
            <a:spAutoFit/>
          </a:bodyPr>
          <a:lstStyle/>
          <a:p>
            <a:r>
              <a:rPr lang="en-US" dirty="0"/>
              <a:t>Joseph Smith –History 1:65</a:t>
            </a:r>
          </a:p>
        </p:txBody>
      </p:sp>
      <p:sp>
        <p:nvSpPr>
          <p:cNvPr id="4" name="TextBox 3"/>
          <p:cNvSpPr txBox="1"/>
          <p:nvPr/>
        </p:nvSpPr>
        <p:spPr>
          <a:xfrm>
            <a:off x="1524000" y="1"/>
            <a:ext cx="9144000" cy="646331"/>
          </a:xfrm>
          <a:prstGeom prst="rect">
            <a:avLst/>
          </a:prstGeom>
          <a:noFill/>
        </p:spPr>
        <p:txBody>
          <a:bodyPr wrap="square" rtlCol="0">
            <a:spAutoFit/>
          </a:bodyPr>
          <a:lstStyle/>
          <a:p>
            <a:pPr algn="ctr"/>
            <a:r>
              <a:rPr lang="en-US" sz="3600" dirty="0">
                <a:latin typeface="Copperplate Gothic Bold" pitchFamily="34" charset="0"/>
              </a:rPr>
              <a:t>Tearing the Translation</a:t>
            </a:r>
          </a:p>
        </p:txBody>
      </p:sp>
      <p:sp>
        <p:nvSpPr>
          <p:cNvPr id="12" name="Rectangle 11"/>
          <p:cNvSpPr/>
          <p:nvPr/>
        </p:nvSpPr>
        <p:spPr>
          <a:xfrm>
            <a:off x="1676400" y="1066800"/>
            <a:ext cx="4876800" cy="4114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TextBox 12"/>
          <p:cNvSpPr txBox="1"/>
          <p:nvPr/>
        </p:nvSpPr>
        <p:spPr>
          <a:xfrm>
            <a:off x="1752600" y="1161143"/>
            <a:ext cx="4501662" cy="3970318"/>
          </a:xfrm>
          <a:prstGeom prst="rect">
            <a:avLst/>
          </a:prstGeom>
          <a:noFill/>
        </p:spPr>
        <p:txBody>
          <a:bodyPr wrap="square" rtlCol="0">
            <a:spAutoFit/>
          </a:bodyPr>
          <a:lstStyle/>
          <a:p>
            <a:pPr fontAlgn="base"/>
            <a:r>
              <a:rPr lang="en-US" dirty="0"/>
              <a:t>“He then said to me, ‘Let me see that certificate.’ I accordingly took it out of my pocket and gave it to him, when he took it and tore it to pieces, saying that there was no such thing now as ministering of angels, and that if I would bring the plates to him he would translate them. I informed him that part of the plates were sealed, and that I was forbidden to bring them. He replied, ‘I cannot read a sealed book.’ </a:t>
            </a:r>
          </a:p>
          <a:p>
            <a:pPr fontAlgn="base"/>
            <a:r>
              <a:rPr lang="en-US" dirty="0"/>
              <a:t>I left him and went to Dr. Mitchell, who sanctioned what Professor Anthon had said respecting both the characters and the translation.”</a:t>
            </a:r>
          </a:p>
        </p:txBody>
      </p:sp>
      <p:sp>
        <p:nvSpPr>
          <p:cNvPr id="15" name="TextBox 14"/>
          <p:cNvSpPr txBox="1"/>
          <p:nvPr/>
        </p:nvSpPr>
        <p:spPr>
          <a:xfrm>
            <a:off x="6477000" y="6019801"/>
            <a:ext cx="4501662" cy="646331"/>
          </a:xfrm>
          <a:prstGeom prst="rect">
            <a:avLst/>
          </a:prstGeom>
          <a:noFill/>
        </p:spPr>
        <p:txBody>
          <a:bodyPr wrap="square" rtlCol="0">
            <a:spAutoFit/>
          </a:bodyPr>
          <a:lstStyle/>
          <a:p>
            <a:pPr algn="ctr" fontAlgn="base"/>
            <a:r>
              <a:rPr lang="en-US" b="1" dirty="0"/>
              <a:t>Dr. Samuel Latham Mitchell—1764-1831</a:t>
            </a:r>
          </a:p>
          <a:p>
            <a:pPr algn="ctr" fontAlgn="base"/>
            <a:r>
              <a:rPr lang="en-US" b="1" dirty="0"/>
              <a:t>Born in Long Island--manual</a:t>
            </a:r>
          </a:p>
        </p:txBody>
      </p:sp>
      <p:pic>
        <p:nvPicPr>
          <p:cNvPr id="5" name="Picture 4">
            <a:extLst>
              <a:ext uri="{FF2B5EF4-FFF2-40B4-BE49-F238E27FC236}">
                <a16:creationId xmlns:a16="http://schemas.microsoft.com/office/drawing/2014/main" id="{6FA8BE08-46A9-4854-99C6-6778A048BC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868" y="790575"/>
            <a:ext cx="3209925" cy="2219325"/>
          </a:xfrm>
          <a:prstGeom prst="rect">
            <a:avLst/>
          </a:prstGeom>
        </p:spPr>
      </p:pic>
      <p:pic>
        <p:nvPicPr>
          <p:cNvPr id="7" name="Picture 6">
            <a:extLst>
              <a:ext uri="{FF2B5EF4-FFF2-40B4-BE49-F238E27FC236}">
                <a16:creationId xmlns:a16="http://schemas.microsoft.com/office/drawing/2014/main" id="{C9AE012E-3311-42D7-B710-FD688F0B5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0962" y="3124200"/>
            <a:ext cx="2438611" cy="2956816"/>
          </a:xfrm>
          <a:prstGeom prst="rect">
            <a:avLst/>
          </a:prstGeom>
        </p:spPr>
      </p:pic>
    </p:spTree>
    <p:extLst>
      <p:ext uri="{BB962C8B-B14F-4D97-AF65-F5344CB8AC3E}">
        <p14:creationId xmlns:p14="http://schemas.microsoft.com/office/powerpoint/2010/main" val="256881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2000"/>
                                        <p:tgtEl>
                                          <p:spTgt spid="15"/>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39BD262-A2FF-4899-9CD6-8220AEA2EE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extBox 14"/>
          <p:cNvSpPr txBox="1"/>
          <p:nvPr/>
        </p:nvSpPr>
        <p:spPr>
          <a:xfrm>
            <a:off x="9043431" y="6539536"/>
            <a:ext cx="2971800" cy="307777"/>
          </a:xfrm>
          <a:prstGeom prst="rect">
            <a:avLst/>
          </a:prstGeom>
          <a:noFill/>
        </p:spPr>
        <p:txBody>
          <a:bodyPr wrap="square" rtlCol="0">
            <a:spAutoFit/>
          </a:bodyPr>
          <a:lstStyle/>
          <a:p>
            <a:pPr algn="r"/>
            <a:r>
              <a:rPr lang="en-US" sz="1400" dirty="0">
                <a:solidFill>
                  <a:schemeClr val="bg1"/>
                </a:solidFill>
              </a:rPr>
              <a:t>Who’s Who</a:t>
            </a:r>
          </a:p>
        </p:txBody>
      </p:sp>
      <p:sp>
        <p:nvSpPr>
          <p:cNvPr id="19" name="Rectangle 18"/>
          <p:cNvSpPr/>
          <p:nvPr/>
        </p:nvSpPr>
        <p:spPr>
          <a:xfrm>
            <a:off x="1828800" y="838200"/>
            <a:ext cx="2438400" cy="523220"/>
          </a:xfrm>
          <a:prstGeom prst="rect">
            <a:avLst/>
          </a:prstGeom>
        </p:spPr>
        <p:txBody>
          <a:bodyPr wrap="square">
            <a:spAutoFit/>
          </a:bodyPr>
          <a:lstStyle/>
          <a:p>
            <a:endParaRPr lang="en-US" sz="2800" b="1" dirty="0">
              <a:solidFill>
                <a:schemeClr val="bg1"/>
              </a:solidFill>
            </a:endParaRPr>
          </a:p>
        </p:txBody>
      </p:sp>
      <p:sp>
        <p:nvSpPr>
          <p:cNvPr id="20" name="TextBox 19"/>
          <p:cNvSpPr txBox="1"/>
          <p:nvPr/>
        </p:nvSpPr>
        <p:spPr>
          <a:xfrm>
            <a:off x="2133600" y="1600200"/>
            <a:ext cx="1600200" cy="369332"/>
          </a:xfrm>
          <a:prstGeom prst="rect">
            <a:avLst/>
          </a:prstGeom>
          <a:noFill/>
        </p:spPr>
        <p:txBody>
          <a:bodyPr wrap="square" rtlCol="0">
            <a:spAutoFit/>
          </a:bodyPr>
          <a:lstStyle/>
          <a:p>
            <a:endParaRPr lang="en-US" dirty="0">
              <a:solidFill>
                <a:schemeClr val="bg1"/>
              </a:solidFill>
            </a:endParaRPr>
          </a:p>
        </p:txBody>
      </p:sp>
      <p:sp>
        <p:nvSpPr>
          <p:cNvPr id="11" name="Rectangle 10"/>
          <p:cNvSpPr/>
          <p:nvPr/>
        </p:nvSpPr>
        <p:spPr>
          <a:xfrm>
            <a:off x="1752600" y="3124200"/>
            <a:ext cx="2514600" cy="369332"/>
          </a:xfrm>
          <a:prstGeom prst="rect">
            <a:avLst/>
          </a:prstGeom>
        </p:spPr>
        <p:txBody>
          <a:bodyPr wrap="square">
            <a:spAutoFit/>
          </a:bodyPr>
          <a:lstStyle/>
          <a:p>
            <a:endParaRPr lang="en-US" b="1" dirty="0">
              <a:solidFill>
                <a:schemeClr val="bg1"/>
              </a:solidFill>
            </a:endParaRPr>
          </a:p>
        </p:txBody>
      </p:sp>
      <p:sp>
        <p:nvSpPr>
          <p:cNvPr id="60" name="Rectangle 59"/>
          <p:cNvSpPr/>
          <p:nvPr/>
        </p:nvSpPr>
        <p:spPr>
          <a:xfrm>
            <a:off x="403056" y="954497"/>
            <a:ext cx="7767484" cy="5909310"/>
          </a:xfrm>
          <a:prstGeom prst="rect">
            <a:avLst/>
          </a:prstGeom>
        </p:spPr>
        <p:txBody>
          <a:bodyPr wrap="square">
            <a:spAutoFit/>
          </a:bodyPr>
          <a:lstStyle/>
          <a:p>
            <a:pPr fontAlgn="base"/>
            <a:r>
              <a:rPr lang="en-US" b="1" dirty="0">
                <a:solidFill>
                  <a:schemeClr val="bg1"/>
                </a:solidFill>
              </a:rPr>
              <a:t>He was the son of Mormon around Ad 350 to AD421</a:t>
            </a:r>
          </a:p>
          <a:p>
            <a:pPr fontAlgn="base"/>
            <a:endParaRPr lang="en-US" b="1" dirty="0">
              <a:solidFill>
                <a:schemeClr val="bg1"/>
              </a:solidFill>
            </a:endParaRPr>
          </a:p>
          <a:p>
            <a:pPr fontAlgn="base"/>
            <a:r>
              <a:rPr lang="en-US" b="1" dirty="0">
                <a:solidFill>
                  <a:schemeClr val="bg1"/>
                </a:solidFill>
              </a:rPr>
              <a:t>He spent his last years protecting and adding to the ancient records given to him by his father, left alone for about 35 years. The civilizations he knew had been destroyed by their own doing</a:t>
            </a:r>
          </a:p>
          <a:p>
            <a:pPr fontAlgn="base"/>
            <a:endParaRPr lang="en-US" b="1" dirty="0">
              <a:solidFill>
                <a:schemeClr val="bg1"/>
              </a:solidFill>
            </a:endParaRPr>
          </a:p>
          <a:p>
            <a:pPr fontAlgn="base"/>
            <a:r>
              <a:rPr lang="en-US" b="1" dirty="0">
                <a:solidFill>
                  <a:schemeClr val="bg1"/>
                </a:solidFill>
              </a:rPr>
              <a:t>He buried them in a vault (stone) on the crest of the Hill Cumorah</a:t>
            </a:r>
          </a:p>
          <a:p>
            <a:pPr fontAlgn="base"/>
            <a:endParaRPr lang="en-US" b="1" dirty="0">
              <a:solidFill>
                <a:schemeClr val="bg1"/>
              </a:solidFill>
            </a:endParaRPr>
          </a:p>
          <a:p>
            <a:pPr fontAlgn="base"/>
            <a:r>
              <a:rPr lang="en-US" b="1" dirty="0">
                <a:solidFill>
                  <a:schemeClr val="bg1"/>
                </a:solidFill>
              </a:rPr>
              <a:t>He wrote the title page for the entire book (Book of Mormon)</a:t>
            </a:r>
          </a:p>
          <a:p>
            <a:pPr fontAlgn="base"/>
            <a:endParaRPr lang="en-US" b="1" dirty="0">
              <a:solidFill>
                <a:schemeClr val="bg1"/>
              </a:solidFill>
            </a:endParaRPr>
          </a:p>
          <a:p>
            <a:pPr fontAlgn="base"/>
            <a:r>
              <a:rPr lang="en-US" b="1" dirty="0">
                <a:solidFill>
                  <a:schemeClr val="bg1"/>
                </a:solidFill>
              </a:rPr>
              <a:t>He held the keys of restoring the divine message of hope and exaltation in the latter days</a:t>
            </a:r>
          </a:p>
          <a:p>
            <a:pPr fontAlgn="base"/>
            <a:endParaRPr lang="en-US" b="1" dirty="0">
              <a:solidFill>
                <a:schemeClr val="bg1"/>
              </a:solidFill>
            </a:endParaRPr>
          </a:p>
          <a:p>
            <a:pPr fontAlgn="base"/>
            <a:r>
              <a:rPr lang="en-US" b="1" dirty="0">
                <a:solidFill>
                  <a:schemeClr val="bg1"/>
                </a:solidFill>
              </a:rPr>
              <a:t>John the Revelator had a vision of him (Rev. 14:6-7)</a:t>
            </a:r>
          </a:p>
          <a:p>
            <a:pPr fontAlgn="base"/>
            <a:endParaRPr lang="en-US" b="1" dirty="0">
              <a:solidFill>
                <a:schemeClr val="bg1"/>
              </a:solidFill>
            </a:endParaRPr>
          </a:p>
          <a:p>
            <a:pPr fontAlgn="base"/>
            <a:r>
              <a:rPr lang="en-US" b="1" dirty="0">
                <a:solidFill>
                  <a:schemeClr val="bg1"/>
                </a:solidFill>
              </a:rPr>
              <a:t>His image can be found on the spires of the modern-day Temples of the Church</a:t>
            </a:r>
          </a:p>
          <a:p>
            <a:pPr fontAlgn="base"/>
            <a:endParaRPr lang="en-US" b="1" dirty="0">
              <a:solidFill>
                <a:schemeClr val="bg1"/>
              </a:solidFill>
            </a:endParaRPr>
          </a:p>
          <a:p>
            <a:pPr fontAlgn="base"/>
            <a:r>
              <a:rPr lang="en-US" b="1" dirty="0">
                <a:solidFill>
                  <a:schemeClr val="bg1"/>
                </a:solidFill>
              </a:rPr>
              <a:t>He was the angelic messenger who visited the young Joseph Smith for the first time on September 21, 1823</a:t>
            </a:r>
          </a:p>
          <a:p>
            <a:pPr fontAlgn="base"/>
            <a:endParaRPr lang="en-US" b="1" dirty="0">
              <a:solidFill>
                <a:schemeClr val="bg1"/>
              </a:solidFill>
            </a:endParaRPr>
          </a:p>
          <a:p>
            <a:pPr fontAlgn="base"/>
            <a:endParaRPr lang="en-US" b="1" dirty="0">
              <a:solidFill>
                <a:schemeClr val="bg1"/>
              </a:solidFill>
            </a:endParaRPr>
          </a:p>
        </p:txBody>
      </p:sp>
      <p:sp>
        <p:nvSpPr>
          <p:cNvPr id="61" name="TextBox 60"/>
          <p:cNvSpPr txBox="1"/>
          <p:nvPr/>
        </p:nvSpPr>
        <p:spPr>
          <a:xfrm>
            <a:off x="1524000" y="1"/>
            <a:ext cx="9144000" cy="707886"/>
          </a:xfrm>
          <a:prstGeom prst="rect">
            <a:avLst/>
          </a:prstGeom>
          <a:noFill/>
        </p:spPr>
        <p:txBody>
          <a:bodyPr wrap="square" rtlCol="0">
            <a:spAutoFit/>
          </a:bodyPr>
          <a:lstStyle/>
          <a:p>
            <a:pPr algn="ctr"/>
            <a:r>
              <a:rPr lang="en-US" sz="4000" b="1" dirty="0">
                <a:solidFill>
                  <a:schemeClr val="bg1"/>
                </a:solidFill>
                <a:cs typeface="Aparajita" pitchFamily="34" charset="0"/>
              </a:rPr>
              <a:t>Moroni</a:t>
            </a:r>
          </a:p>
        </p:txBody>
      </p:sp>
      <p:grpSp>
        <p:nvGrpSpPr>
          <p:cNvPr id="62" name="Group 61"/>
          <p:cNvGrpSpPr/>
          <p:nvPr/>
        </p:nvGrpSpPr>
        <p:grpSpPr>
          <a:xfrm>
            <a:off x="9180871" y="1626632"/>
            <a:ext cx="1752600" cy="3733800"/>
            <a:chOff x="1600200" y="4114800"/>
            <a:chExt cx="1981200" cy="4648200"/>
          </a:xfrm>
        </p:grpSpPr>
        <p:grpSp>
          <p:nvGrpSpPr>
            <p:cNvPr id="63" name="Group 285"/>
            <p:cNvGrpSpPr/>
            <p:nvPr/>
          </p:nvGrpSpPr>
          <p:grpSpPr>
            <a:xfrm rot="17194410">
              <a:off x="2602773" y="8085383"/>
              <a:ext cx="509454" cy="722914"/>
              <a:chOff x="4934260" y="5008578"/>
              <a:chExt cx="373811" cy="553131"/>
            </a:xfrm>
          </p:grpSpPr>
          <p:sp>
            <p:nvSpPr>
              <p:cNvPr id="86" name="Oval 85"/>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rot="2385655">
                <a:off x="4958925" y="5096340"/>
                <a:ext cx="348365" cy="3827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284"/>
            <p:cNvGrpSpPr/>
            <p:nvPr/>
          </p:nvGrpSpPr>
          <p:grpSpPr>
            <a:xfrm>
              <a:off x="2057400" y="8077200"/>
              <a:ext cx="533400" cy="685800"/>
              <a:chOff x="4934260" y="5008578"/>
              <a:chExt cx="373811" cy="553131"/>
            </a:xfrm>
          </p:grpSpPr>
          <p:sp>
            <p:nvSpPr>
              <p:cNvPr id="84" name="Oval 83"/>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rot="2385655">
                <a:off x="4958925" y="5096340"/>
                <a:ext cx="348365" cy="3827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11"/>
            <p:cNvGrpSpPr/>
            <p:nvPr/>
          </p:nvGrpSpPr>
          <p:grpSpPr>
            <a:xfrm>
              <a:off x="1600200" y="5638800"/>
              <a:ext cx="1981200" cy="2743200"/>
              <a:chOff x="4419600" y="2060454"/>
              <a:chExt cx="3045502" cy="4187946"/>
            </a:xfrm>
          </p:grpSpPr>
          <p:sp>
            <p:nvSpPr>
              <p:cNvPr id="75" name="Oval 74"/>
              <p:cNvSpPr/>
              <p:nvPr/>
            </p:nvSpPr>
            <p:spPr>
              <a:xfrm>
                <a:off x="6890479" y="3785016"/>
                <a:ext cx="574623" cy="844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4419600" y="3810000"/>
                <a:ext cx="574623" cy="844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p:cNvSpPr/>
              <p:nvPr/>
            </p:nvSpPr>
            <p:spPr>
              <a:xfrm rot="20102191">
                <a:off x="6267526" y="2091421"/>
                <a:ext cx="990600" cy="2115430"/>
              </a:xfrm>
              <a:prstGeom prst="trapezoid">
                <a:avLst>
                  <a:gd name="adj" fmla="val 34133"/>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p:cNvSpPr/>
              <p:nvPr/>
            </p:nvSpPr>
            <p:spPr>
              <a:xfrm rot="1327004">
                <a:off x="4648115" y="2060454"/>
                <a:ext cx="990600" cy="2115430"/>
              </a:xfrm>
              <a:prstGeom prst="trapezoid">
                <a:avLst>
                  <a:gd name="adj" fmla="val 34133"/>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p:cNvSpPr/>
              <p:nvPr/>
            </p:nvSpPr>
            <p:spPr>
              <a:xfrm>
                <a:off x="4876800" y="2133600"/>
                <a:ext cx="2133600" cy="4114800"/>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p:cNvSpPr/>
              <p:nvPr/>
            </p:nvSpPr>
            <p:spPr>
              <a:xfrm rot="10800000">
                <a:off x="5638800" y="2133600"/>
                <a:ext cx="609600" cy="76200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ounded Rectangle 65"/>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 Diagonal Corner Rectangle 67"/>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 Diagonal Corner Rectangle 68"/>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057400" y="4267200"/>
              <a:ext cx="1052977" cy="15498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 Diagonal Corner Rectangle 71"/>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 Diagonal Corner Rectangle 72"/>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674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animEffect transition="in" filter="wipe(down)">
                                      <p:cBhvr>
                                        <p:cTn id="9" dur="580">
                                          <p:stCondLst>
                                            <p:cond delay="0"/>
                                          </p:stCondLst>
                                        </p:cTn>
                                        <p:tgtEl>
                                          <p:spTgt spid="62"/>
                                        </p:tgtEl>
                                      </p:cBhvr>
                                    </p:animEffect>
                                    <p:anim calcmode="lin" valueType="num">
                                      <p:cBhvr>
                                        <p:cTn id="10"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15" dur="26">
                                          <p:stCondLst>
                                            <p:cond delay="650"/>
                                          </p:stCondLst>
                                        </p:cTn>
                                        <p:tgtEl>
                                          <p:spTgt spid="62"/>
                                        </p:tgtEl>
                                      </p:cBhvr>
                                      <p:to x="100000" y="60000"/>
                                    </p:animScale>
                                    <p:animScale>
                                      <p:cBhvr>
                                        <p:cTn id="16" dur="166" decel="50000">
                                          <p:stCondLst>
                                            <p:cond delay="676"/>
                                          </p:stCondLst>
                                        </p:cTn>
                                        <p:tgtEl>
                                          <p:spTgt spid="62"/>
                                        </p:tgtEl>
                                      </p:cBhvr>
                                      <p:to x="100000" y="100000"/>
                                    </p:animScale>
                                    <p:animScale>
                                      <p:cBhvr>
                                        <p:cTn id="17" dur="26">
                                          <p:stCondLst>
                                            <p:cond delay="1312"/>
                                          </p:stCondLst>
                                        </p:cTn>
                                        <p:tgtEl>
                                          <p:spTgt spid="62"/>
                                        </p:tgtEl>
                                      </p:cBhvr>
                                      <p:to x="100000" y="80000"/>
                                    </p:animScale>
                                    <p:animScale>
                                      <p:cBhvr>
                                        <p:cTn id="18" dur="166" decel="50000">
                                          <p:stCondLst>
                                            <p:cond delay="1338"/>
                                          </p:stCondLst>
                                        </p:cTn>
                                        <p:tgtEl>
                                          <p:spTgt spid="62"/>
                                        </p:tgtEl>
                                      </p:cBhvr>
                                      <p:to x="100000" y="100000"/>
                                    </p:animScale>
                                    <p:animScale>
                                      <p:cBhvr>
                                        <p:cTn id="19" dur="26">
                                          <p:stCondLst>
                                            <p:cond delay="1642"/>
                                          </p:stCondLst>
                                        </p:cTn>
                                        <p:tgtEl>
                                          <p:spTgt spid="62"/>
                                        </p:tgtEl>
                                      </p:cBhvr>
                                      <p:to x="100000" y="90000"/>
                                    </p:animScale>
                                    <p:animScale>
                                      <p:cBhvr>
                                        <p:cTn id="20" dur="166" decel="50000">
                                          <p:stCondLst>
                                            <p:cond delay="1668"/>
                                          </p:stCondLst>
                                        </p:cTn>
                                        <p:tgtEl>
                                          <p:spTgt spid="62"/>
                                        </p:tgtEl>
                                      </p:cBhvr>
                                      <p:to x="100000" y="100000"/>
                                    </p:animScale>
                                    <p:animScale>
                                      <p:cBhvr>
                                        <p:cTn id="21" dur="26">
                                          <p:stCondLst>
                                            <p:cond delay="1808"/>
                                          </p:stCondLst>
                                        </p:cTn>
                                        <p:tgtEl>
                                          <p:spTgt spid="62"/>
                                        </p:tgtEl>
                                      </p:cBhvr>
                                      <p:to x="100000" y="95000"/>
                                    </p:animScale>
                                    <p:animScale>
                                      <p:cBhvr>
                                        <p:cTn id="22" dur="166" decel="50000">
                                          <p:stCondLst>
                                            <p:cond delay="1834"/>
                                          </p:stCondLst>
                                        </p:cTn>
                                        <p:tgtEl>
                                          <p:spTgt spid="6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0">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EBBFA9-D4DD-4CC0-98FE-BBC4BE916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43256" y="6488668"/>
            <a:ext cx="3962400" cy="369332"/>
          </a:xfrm>
          <a:prstGeom prst="rect">
            <a:avLst/>
          </a:prstGeom>
          <a:noFill/>
        </p:spPr>
        <p:txBody>
          <a:bodyPr wrap="square" rtlCol="0">
            <a:spAutoFit/>
          </a:bodyPr>
          <a:lstStyle/>
          <a:p>
            <a:r>
              <a:rPr lang="en-US" dirty="0"/>
              <a:t>Joseph Smith –History 1:63-65</a:t>
            </a:r>
          </a:p>
        </p:txBody>
      </p:sp>
      <p:sp>
        <p:nvSpPr>
          <p:cNvPr id="4" name="TextBox 3"/>
          <p:cNvSpPr txBox="1"/>
          <p:nvPr/>
        </p:nvSpPr>
        <p:spPr>
          <a:xfrm>
            <a:off x="1524000" y="1"/>
            <a:ext cx="9144000" cy="646331"/>
          </a:xfrm>
          <a:prstGeom prst="rect">
            <a:avLst/>
          </a:prstGeom>
          <a:noFill/>
        </p:spPr>
        <p:txBody>
          <a:bodyPr wrap="square" rtlCol="0">
            <a:spAutoFit/>
          </a:bodyPr>
          <a:lstStyle/>
          <a:p>
            <a:pPr algn="ctr"/>
            <a:r>
              <a:rPr lang="en-US" sz="3600" dirty="0">
                <a:latin typeface="Copperplate Gothic Bold" pitchFamily="34" charset="0"/>
              </a:rPr>
              <a:t>Prudent Men Shall Be Hid</a:t>
            </a:r>
          </a:p>
        </p:txBody>
      </p:sp>
      <p:grpSp>
        <p:nvGrpSpPr>
          <p:cNvPr id="2" name="Group 10"/>
          <p:cNvGrpSpPr/>
          <p:nvPr/>
        </p:nvGrpSpPr>
        <p:grpSpPr>
          <a:xfrm>
            <a:off x="1059111" y="1257300"/>
            <a:ext cx="4724400" cy="4343400"/>
            <a:chOff x="4267200" y="1447800"/>
            <a:chExt cx="4876800" cy="7016262"/>
          </a:xfrm>
        </p:grpSpPr>
        <p:sp>
          <p:nvSpPr>
            <p:cNvPr id="12" name="Rectangle 11"/>
            <p:cNvSpPr/>
            <p:nvPr/>
          </p:nvSpPr>
          <p:spPr>
            <a:xfrm>
              <a:off x="4267200" y="1447800"/>
              <a:ext cx="4876800" cy="701626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343400" y="1600200"/>
              <a:ext cx="4501662" cy="6861051"/>
            </a:xfrm>
            <a:prstGeom prst="rect">
              <a:avLst/>
            </a:prstGeom>
            <a:noFill/>
          </p:spPr>
          <p:txBody>
            <a:bodyPr wrap="square" rtlCol="0">
              <a:spAutoFit/>
            </a:bodyPr>
            <a:lstStyle/>
            <a:p>
              <a:pPr fontAlgn="base"/>
              <a:r>
                <a:rPr lang="en-US" i="1" dirty="0"/>
                <a:t>For the </a:t>
              </a:r>
              <a:r>
                <a:rPr lang="en-US" i="1" cap="small" dirty="0"/>
                <a:t>Lord</a:t>
              </a:r>
              <a:r>
                <a:rPr lang="en-US" i="1" dirty="0"/>
                <a:t> hath poured out upon you the spirit of deep</a:t>
              </a:r>
              <a:r>
                <a:rPr lang="en-US" i="1" baseline="30000" dirty="0"/>
                <a:t> </a:t>
              </a:r>
              <a:r>
                <a:rPr lang="en-US" i="1" dirty="0"/>
                <a:t>sleep, and hath closed your eyes: the prophets and your rulers, the seers hath he covered.</a:t>
              </a:r>
            </a:p>
            <a:p>
              <a:pPr fontAlgn="base"/>
              <a:endParaRPr lang="en-US" i="1" dirty="0"/>
            </a:p>
            <a:p>
              <a:pPr fontAlgn="base"/>
              <a:r>
                <a:rPr lang="en-US" i="1" dirty="0"/>
                <a:t>And the vision of all is become unto you as the words of a book that is sealed, which men deliver to one that is learned, saying, Read this, I pray thee: and he </a:t>
              </a:r>
              <a:r>
                <a:rPr lang="en-US" i="1" dirty="0" err="1"/>
                <a:t>saith</a:t>
              </a:r>
              <a:r>
                <a:rPr lang="en-US" i="1" dirty="0"/>
                <a:t>, I cannot; for it is sealed:</a:t>
              </a:r>
            </a:p>
            <a:p>
              <a:pPr fontAlgn="base"/>
              <a:endParaRPr lang="en-US" i="1" dirty="0"/>
            </a:p>
            <a:p>
              <a:pPr fontAlgn="base"/>
              <a:r>
                <a:rPr lang="en-US" i="1" dirty="0"/>
                <a:t>And the book is delivered to him that is not learned, saying, Read this, I pray thee: and he </a:t>
              </a:r>
              <a:r>
                <a:rPr lang="en-US" i="1" dirty="0" err="1"/>
                <a:t>saith</a:t>
              </a:r>
              <a:r>
                <a:rPr lang="en-US" i="1" dirty="0"/>
                <a:t>, I am not learned.</a:t>
              </a:r>
            </a:p>
            <a:p>
              <a:pPr fontAlgn="base"/>
              <a:r>
                <a:rPr lang="en-US" dirty="0"/>
                <a:t>Isaiah 29:10-12</a:t>
              </a:r>
            </a:p>
          </p:txBody>
        </p:sp>
      </p:grpSp>
      <p:sp>
        <p:nvSpPr>
          <p:cNvPr id="16" name="Rectangle 15"/>
          <p:cNvSpPr/>
          <p:nvPr/>
        </p:nvSpPr>
        <p:spPr>
          <a:xfrm>
            <a:off x="6227064" y="4549676"/>
            <a:ext cx="5187557" cy="2123658"/>
          </a:xfrm>
          <a:prstGeom prst="rect">
            <a:avLst/>
          </a:prstGeom>
        </p:spPr>
        <p:txBody>
          <a:bodyPr wrap="square">
            <a:spAutoFit/>
          </a:bodyPr>
          <a:lstStyle/>
          <a:p>
            <a:pPr algn="ctr"/>
            <a:r>
              <a:rPr lang="en-US" sz="4300" b="1" dirty="0"/>
              <a:t>The prophecies of the Lord’s servants will come to pass</a:t>
            </a:r>
            <a:endParaRPr lang="en-US" sz="4300" dirty="0"/>
          </a:p>
        </p:txBody>
      </p:sp>
      <p:pic>
        <p:nvPicPr>
          <p:cNvPr id="8" name="Picture 7">
            <a:extLst>
              <a:ext uri="{FF2B5EF4-FFF2-40B4-BE49-F238E27FC236}">
                <a16:creationId xmlns:a16="http://schemas.microsoft.com/office/drawing/2014/main" id="{9128C327-A5D5-4895-A0F3-612CED873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4207" y="1236315"/>
            <a:ext cx="3523793" cy="2908044"/>
          </a:xfrm>
          <a:prstGeom prst="rect">
            <a:avLst/>
          </a:prstGeom>
        </p:spPr>
      </p:pic>
    </p:spTree>
    <p:extLst>
      <p:ext uri="{BB962C8B-B14F-4D97-AF65-F5344CB8AC3E}">
        <p14:creationId xmlns:p14="http://schemas.microsoft.com/office/powerpoint/2010/main" val="174593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48C755-15D2-4929-A774-9484E81EC2E8}"/>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15317" y="176169"/>
            <a:ext cx="9144000" cy="5632311"/>
          </a:xfrm>
          <a:prstGeom prst="rect">
            <a:avLst/>
          </a:prstGeom>
          <a:noFill/>
        </p:spPr>
        <p:txBody>
          <a:bodyPr wrap="square" rtlCol="0">
            <a:spAutoFit/>
          </a:bodyPr>
          <a:lstStyle/>
          <a:p>
            <a:r>
              <a:rPr lang="en-US" b="1" dirty="0"/>
              <a:t>Sources:</a:t>
            </a:r>
          </a:p>
          <a:p>
            <a:endParaRPr lang="en-US" b="1" dirty="0"/>
          </a:p>
          <a:p>
            <a:r>
              <a:rPr lang="en-US" b="1" dirty="0"/>
              <a:t>Video:</a:t>
            </a:r>
          </a:p>
          <a:p>
            <a:r>
              <a:rPr lang="en-US" b="1" dirty="0"/>
              <a:t>A Marvelous Work and a Wonder (3:57)</a:t>
            </a:r>
          </a:p>
          <a:p>
            <a:endParaRPr lang="en-US" b="1" dirty="0"/>
          </a:p>
          <a:p>
            <a:r>
              <a:rPr lang="en-US" b="1" dirty="0"/>
              <a:t>Who’s Who in the Doctrine and Covenants by Ed. J. Pinegar and Richard J. Allen pg. 133-134</a:t>
            </a:r>
          </a:p>
          <a:p>
            <a:endParaRPr lang="en-US" b="1" dirty="0"/>
          </a:p>
          <a:p>
            <a:r>
              <a:rPr lang="en-US" b="1" dirty="0"/>
              <a:t>Emma Smith Art sketch –Chris White   Photo Courtesy of RLDS Archives</a:t>
            </a:r>
          </a:p>
          <a:p>
            <a:endParaRPr lang="en-US" b="1" dirty="0"/>
          </a:p>
          <a:p>
            <a:r>
              <a:rPr lang="en-US" b="1" dirty="0"/>
              <a:t>Lucy Mack Smith, History of Joseph Smith by His Mother, ed. Preston Nibley [1958], 93).</a:t>
            </a:r>
            <a:endParaRPr lang="en-US" sz="1400" b="1" dirty="0"/>
          </a:p>
          <a:p>
            <a:endParaRPr lang="en-US" b="1" dirty="0"/>
          </a:p>
          <a:p>
            <a:r>
              <a:rPr lang="en-US" b="1" dirty="0"/>
              <a:t>Joseph Smith (in Lucy Mack Smith, History of Joseph Smith by His Mother, ed. Preston </a:t>
            </a:r>
            <a:r>
              <a:rPr lang="en-US" b="1" dirty="0" err="1"/>
              <a:t>Nibley</a:t>
            </a:r>
            <a:r>
              <a:rPr lang="en-US" b="1" dirty="0"/>
              <a:t> [1958], 108).</a:t>
            </a:r>
          </a:p>
          <a:p>
            <a:endParaRPr lang="en-US" b="1" dirty="0"/>
          </a:p>
          <a:p>
            <a:r>
              <a:rPr lang="en-US" b="1" dirty="0"/>
              <a:t>Elder D. Todd Christofferson (“A Sense of the Sacred” [Church Educational System fireside for young adults, Nov. 7, 2004], 9,</a:t>
            </a:r>
          </a:p>
          <a:p>
            <a:endParaRPr lang="en-US" b="1" dirty="0"/>
          </a:p>
          <a:p>
            <a:pPr fontAlgn="base"/>
            <a:r>
              <a:rPr lang="en-US" b="1" dirty="0"/>
              <a:t>Manual on Dr. Samuel L. Mitchell-- Chapter Four: A Period Of Preparation, 1823–29</a:t>
            </a:r>
          </a:p>
          <a:p>
            <a:pPr fontAlgn="base"/>
            <a:r>
              <a:rPr lang="en-US" b="1" dirty="0"/>
              <a:t>Church History In The Fulness Of Times Student Manual, (2003), 37–51</a:t>
            </a:r>
          </a:p>
          <a:p>
            <a:endParaRPr lang="en-US" b="1" dirty="0"/>
          </a:p>
        </p:txBody>
      </p:sp>
      <p:sp>
        <p:nvSpPr>
          <p:cNvPr id="5" name="Footer Placeholder 14">
            <a:extLst>
              <a:ext uri="{FF2B5EF4-FFF2-40B4-BE49-F238E27FC236}">
                <a16:creationId xmlns:a16="http://schemas.microsoft.com/office/drawing/2014/main" id="{CEDAEDD0-905D-4BCF-9D67-3269FDB989FE}"/>
              </a:ext>
            </a:extLst>
          </p:cNvPr>
          <p:cNvSpPr>
            <a:spLocks noGrp="1"/>
          </p:cNvSpPr>
          <p:nvPr/>
        </p:nvSpPr>
        <p:spPr>
          <a:xfrm>
            <a:off x="40982" y="65434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grpSp>
        <p:nvGrpSpPr>
          <p:cNvPr id="6" name="Group 5">
            <a:extLst>
              <a:ext uri="{FF2B5EF4-FFF2-40B4-BE49-F238E27FC236}">
                <a16:creationId xmlns:a16="http://schemas.microsoft.com/office/drawing/2014/main" id="{2071E16A-6FFB-469F-92A0-385E844B467B}"/>
              </a:ext>
            </a:extLst>
          </p:cNvPr>
          <p:cNvGrpSpPr/>
          <p:nvPr/>
        </p:nvGrpSpPr>
        <p:grpSpPr>
          <a:xfrm>
            <a:off x="4667448" y="495923"/>
            <a:ext cx="778214" cy="985738"/>
            <a:chOff x="7543800" y="3810000"/>
            <a:chExt cx="1143000" cy="1447800"/>
          </a:xfrm>
        </p:grpSpPr>
        <p:sp>
          <p:nvSpPr>
            <p:cNvPr id="7" name="Trapezoid 6">
              <a:extLst>
                <a:ext uri="{FF2B5EF4-FFF2-40B4-BE49-F238E27FC236}">
                  <a16:creationId xmlns:a16="http://schemas.microsoft.com/office/drawing/2014/main" id="{33597F21-2FE3-4C2D-A199-2D0061D3B670}"/>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9">
              <a:extLst>
                <a:ext uri="{FF2B5EF4-FFF2-40B4-BE49-F238E27FC236}">
                  <a16:creationId xmlns:a16="http://schemas.microsoft.com/office/drawing/2014/main" id="{A536F5A4-8DF3-4D30-9531-1FC1041A7655}"/>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0">
              <a:extLst>
                <a:ext uri="{FF2B5EF4-FFF2-40B4-BE49-F238E27FC236}">
                  <a16:creationId xmlns:a16="http://schemas.microsoft.com/office/drawing/2014/main" id="{CD822497-D124-43BE-B6E5-395B3B91AFB5}"/>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81">
              <a:extLst>
                <a:ext uri="{FF2B5EF4-FFF2-40B4-BE49-F238E27FC236}">
                  <a16:creationId xmlns:a16="http://schemas.microsoft.com/office/drawing/2014/main" id="{2110560B-E5FD-4112-9319-D9F114CACA9E}"/>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4BB8A4A-22A1-4D09-9957-0A7B787A8072}"/>
                </a:ext>
              </a:extLst>
            </p:cNvPr>
            <p:cNvGrpSpPr/>
            <p:nvPr/>
          </p:nvGrpSpPr>
          <p:grpSpPr>
            <a:xfrm>
              <a:off x="7924800" y="3810000"/>
              <a:ext cx="645353" cy="610017"/>
              <a:chOff x="7924800" y="5867400"/>
              <a:chExt cx="645353" cy="610017"/>
            </a:xfrm>
          </p:grpSpPr>
          <p:grpSp>
            <p:nvGrpSpPr>
              <p:cNvPr id="19" name="Group 13">
                <a:extLst>
                  <a:ext uri="{FF2B5EF4-FFF2-40B4-BE49-F238E27FC236}">
                    <a16:creationId xmlns:a16="http://schemas.microsoft.com/office/drawing/2014/main" id="{CA7095C4-DBED-42AD-920B-24E544A697DB}"/>
                  </a:ext>
                </a:extLst>
              </p:cNvPr>
              <p:cNvGrpSpPr/>
              <p:nvPr/>
            </p:nvGrpSpPr>
            <p:grpSpPr>
              <a:xfrm>
                <a:off x="7924800" y="5867400"/>
                <a:ext cx="645353" cy="610017"/>
                <a:chOff x="3037563" y="3121795"/>
                <a:chExt cx="1250371" cy="1224010"/>
              </a:xfrm>
            </p:grpSpPr>
            <p:sp>
              <p:nvSpPr>
                <p:cNvPr id="21" name="Oval 20">
                  <a:extLst>
                    <a:ext uri="{FF2B5EF4-FFF2-40B4-BE49-F238E27FC236}">
                      <a16:creationId xmlns:a16="http://schemas.microsoft.com/office/drawing/2014/main" id="{6613B94E-81CB-4B25-96A3-C13810ACC8EF}"/>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7E6F791-37BF-467A-8656-C90A581D14C7}"/>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20D616B-1971-4EF9-98EC-9867A1B51577}"/>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67DE9B5-FC89-454B-A5A2-C7537FE5488D}"/>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A6AD89EE-852A-419C-AEC0-2D79F453CB4E}"/>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C1FD507E-3BB0-45A5-8E5D-E39AB3683A34}"/>
                </a:ext>
              </a:extLst>
            </p:cNvPr>
            <p:cNvGrpSpPr/>
            <p:nvPr/>
          </p:nvGrpSpPr>
          <p:grpSpPr>
            <a:xfrm>
              <a:off x="7543800" y="4038600"/>
              <a:ext cx="403070" cy="381000"/>
              <a:chOff x="7924800" y="5867400"/>
              <a:chExt cx="645353" cy="610017"/>
            </a:xfrm>
          </p:grpSpPr>
          <p:grpSp>
            <p:nvGrpSpPr>
              <p:cNvPr id="13" name="Group 13">
                <a:extLst>
                  <a:ext uri="{FF2B5EF4-FFF2-40B4-BE49-F238E27FC236}">
                    <a16:creationId xmlns:a16="http://schemas.microsoft.com/office/drawing/2014/main" id="{ADE0A8FE-8436-4A78-9BBB-7D4AF327AF06}"/>
                  </a:ext>
                </a:extLst>
              </p:cNvPr>
              <p:cNvGrpSpPr/>
              <p:nvPr/>
            </p:nvGrpSpPr>
            <p:grpSpPr>
              <a:xfrm>
                <a:off x="7924800" y="5867400"/>
                <a:ext cx="645353" cy="610017"/>
                <a:chOff x="3037563" y="3121795"/>
                <a:chExt cx="1250371" cy="1224010"/>
              </a:xfrm>
            </p:grpSpPr>
            <p:sp>
              <p:nvSpPr>
                <p:cNvPr id="15" name="Oval 14">
                  <a:extLst>
                    <a:ext uri="{FF2B5EF4-FFF2-40B4-BE49-F238E27FC236}">
                      <a16:creationId xmlns:a16="http://schemas.microsoft.com/office/drawing/2014/main" id="{51663C4E-429A-43F5-81B5-A9B7D5225BC7}"/>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C81C4D-3505-41E3-9A08-11173586541A}"/>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2831ADE-EFCC-4A12-B3DA-051F5DC9EDF8}"/>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6A2686-EC6B-4A53-BDFF-00C1E3DFCFD4}"/>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0E59A71E-5FF1-4DA4-9197-298CC24E230D}"/>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16211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52401"/>
            <a:ext cx="8153400" cy="5447645"/>
          </a:xfrm>
          <a:prstGeom prst="rect">
            <a:avLst/>
          </a:prstGeom>
        </p:spPr>
        <p:txBody>
          <a:bodyPr wrap="square">
            <a:spAutoFit/>
          </a:bodyPr>
          <a:lstStyle/>
          <a:p>
            <a:pPr fontAlgn="base"/>
            <a:r>
              <a:rPr lang="en-US" sz="1200" dirty="0"/>
              <a:t>Joseph Smith—History 1:59–62. </a:t>
            </a:r>
            <a:r>
              <a:rPr lang="en-US" sz="1200" b="1" dirty="0"/>
              <a:t>“By means of the Urim and Thummim I translated”</a:t>
            </a:r>
          </a:p>
          <a:p>
            <a:pPr fontAlgn="base"/>
            <a:endParaRPr lang="en-US" sz="1200" dirty="0"/>
          </a:p>
          <a:p>
            <a:pPr fontAlgn="base"/>
            <a:r>
              <a:rPr lang="en-US" sz="1200" dirty="0"/>
              <a:t>Elder Neal A. Maxwell of the Quorum of the Twelve Apostles said the following about the translation process and Joseph Smith’s use of the Urim and Thummim and the seer stone:</a:t>
            </a:r>
          </a:p>
          <a:p>
            <a:pPr fontAlgn="base"/>
            <a:endParaRPr lang="en-US" sz="1200" dirty="0"/>
          </a:p>
          <a:p>
            <a:pPr fontAlgn="base"/>
            <a:r>
              <a:rPr lang="en-US" sz="1200" dirty="0"/>
              <a:t>“The Prophet Joseph alone knew the full process, and he was deliberately reluctant to describe details. We take passing notice of the words of David </a:t>
            </a:r>
            <a:r>
              <a:rPr lang="en-US" sz="1200" dirty="0" err="1"/>
              <a:t>Whitmer</a:t>
            </a:r>
            <a:r>
              <a:rPr lang="en-US" sz="1200" dirty="0"/>
              <a:t>, Joseph Knight, and Martin Harris, who were observers, not translators. David </a:t>
            </a:r>
            <a:r>
              <a:rPr lang="en-US" sz="1200" dirty="0" err="1"/>
              <a:t>Whitmer</a:t>
            </a:r>
            <a:r>
              <a:rPr lang="en-US" sz="1200" dirty="0"/>
              <a:t> indicated that as the Prophet used the divine instrumentalities provided to help him, ‘the hieroglyphics would appear, and also the translation in the English language … in bright luminous letters.’ Then Joseph would read the words to Oliver (quoted in James H. Hart, “About the Book of Mormon,” </a:t>
            </a:r>
            <a:r>
              <a:rPr lang="en-US" sz="1200" i="1" dirty="0"/>
              <a:t>Deseret Evening News,</a:t>
            </a:r>
            <a:r>
              <a:rPr lang="en-US" sz="1200" dirty="0"/>
              <a:t> 25 Mar. 1884, 2). Martin Harris related of the seer stone: ‘Sentences would appear and were read by the Prophet and written by Martin’ (quoted in Edward Stevenson, “One of the Three Witnesses: Incidents in the Life of Martin Harris,” </a:t>
            </a:r>
            <a:r>
              <a:rPr lang="en-US" sz="1200" i="1" dirty="0"/>
              <a:t>Latter-day Saints’ Millennial Star,</a:t>
            </a:r>
            <a:r>
              <a:rPr lang="en-US" sz="1200" dirty="0"/>
              <a:t> 6 Feb. 1882, 86–87). Joseph Knight made similar observations (see Dean </a:t>
            </a:r>
            <a:r>
              <a:rPr lang="en-US" sz="1200" dirty="0" err="1"/>
              <a:t>Jessee</a:t>
            </a:r>
            <a:r>
              <a:rPr lang="en-US" sz="1200" dirty="0"/>
              <a:t>, “Joseph Knight’s Recollection of Early Mormon History,” </a:t>
            </a:r>
            <a:r>
              <a:rPr lang="en-US" sz="1200" i="1" dirty="0"/>
              <a:t>BYU Studies</a:t>
            </a:r>
            <a:r>
              <a:rPr lang="en-US" sz="1200" dirty="0"/>
              <a:t> 17 [Autumn 1976]: 35).</a:t>
            </a:r>
          </a:p>
          <a:p>
            <a:pPr fontAlgn="base"/>
            <a:r>
              <a:rPr lang="en-US" sz="1200" dirty="0"/>
              <a:t>“Oliver Cowdery is reported to have testified in court that the Urim and Thummim enabled Joseph ‘to read in English, the reformed Egyptian characters, which were engraved on the plates’ (“</a:t>
            </a:r>
            <a:r>
              <a:rPr lang="en-US" sz="1200" dirty="0" err="1"/>
              <a:t>Mormonites</a:t>
            </a:r>
            <a:r>
              <a:rPr lang="en-US" sz="1200" dirty="0"/>
              <a:t>,” </a:t>
            </a:r>
            <a:r>
              <a:rPr lang="en-US" sz="1200" i="1" dirty="0"/>
              <a:t>Evangelical Magazine and Gospel Advocate,</a:t>
            </a:r>
            <a:r>
              <a:rPr lang="en-US" sz="1200" dirty="0"/>
              <a:t> 9 Apr. 1831). If these reports are accurate, they suggest a process indicative of God’s having given Joseph ‘sight and power to translate’ (D&amp;C 3:12).</a:t>
            </a:r>
          </a:p>
          <a:p>
            <a:pPr fontAlgn="base"/>
            <a:endParaRPr lang="en-US" sz="1200" dirty="0"/>
          </a:p>
          <a:p>
            <a:pPr fontAlgn="base"/>
            <a:r>
              <a:rPr lang="en-US" sz="1200" dirty="0"/>
              <a:t>“If by means of these divine instrumentalities the Prophet was seeing ancient words rendered in English and then dictating, he was not necessarily and constantly scrutinizing the characters on the plates—the usual translation process of going back and forth between pondering an ancient text and providing a modern rendering.</a:t>
            </a:r>
          </a:p>
          <a:p>
            <a:pPr fontAlgn="base"/>
            <a:r>
              <a:rPr lang="en-US" sz="1200" dirty="0"/>
              <a:t>“The revelatory process apparently did not require the Prophet to become expert in the ancient language. …</a:t>
            </a:r>
          </a:p>
          <a:p>
            <a:pPr fontAlgn="base"/>
            <a:r>
              <a:rPr lang="en-US" sz="1200" dirty="0"/>
              <a:t>“Whatever the details of the process, it required Joseph’s intense, personal efforts along with the aid of the revelatory instruments. The process may have varied as Joseph’s capabilities grew, involving the Urim and Thummim but perhaps with less reliance upon such instrumentalities in the Prophet’s later work of translation. Elder Orson Pratt of the Quorum of the Twelve Apostles said Joseph Smith told him that he used the Urim and Thummim when he was inexperienced at translation but that later he did not need it, which was the case in Joseph’s translation of many verses of the Bible (see </a:t>
            </a:r>
            <a:r>
              <a:rPr lang="en-US" sz="1200" i="1" dirty="0"/>
              <a:t>Latter-day Saints’ Millennial Star,</a:t>
            </a:r>
            <a:r>
              <a:rPr lang="en-US" sz="1200" dirty="0"/>
              <a:t> 11 Aug. 1874, 498–99)” (“By the Gift and Power of God,” </a:t>
            </a:r>
            <a:r>
              <a:rPr lang="en-US" sz="1200" i="1" dirty="0"/>
              <a:t>Ensign,</a:t>
            </a:r>
            <a:r>
              <a:rPr lang="en-US" sz="1200" dirty="0"/>
              <a:t> Jan. 1997, 39).</a:t>
            </a:r>
          </a:p>
          <a:p>
            <a:pPr fontAlgn="base"/>
            <a:endParaRPr lang="en-US" sz="1200" dirty="0"/>
          </a:p>
        </p:txBody>
      </p:sp>
    </p:spTree>
    <p:extLst>
      <p:ext uri="{BB962C8B-B14F-4D97-AF65-F5344CB8AC3E}">
        <p14:creationId xmlns:p14="http://schemas.microsoft.com/office/powerpoint/2010/main" val="989891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994" y="0"/>
            <a:ext cx="4572000" cy="6370975"/>
          </a:xfrm>
          <a:prstGeom prst="rect">
            <a:avLst/>
          </a:prstGeom>
        </p:spPr>
        <p:txBody>
          <a:bodyPr>
            <a:spAutoFit/>
          </a:bodyPr>
          <a:lstStyle/>
          <a:p>
            <a:pPr fontAlgn="base"/>
            <a:r>
              <a:rPr lang="en-US" sz="1200" b="1" dirty="0"/>
              <a:t>Elder Neal A. Maxwell</a:t>
            </a:r>
          </a:p>
          <a:p>
            <a:pPr fontAlgn="base"/>
            <a:r>
              <a:rPr lang="en-US" sz="1200" dirty="0"/>
              <a:t>“Many who read the Book of Mormon understandably desire to know more about its coming forth, including the actual process of translation. This was certainly so with faithful and loyal Hyrum Smith. Upon inquiring, Hyrum was told by the Prophet Joseph that ‘it was not intended to tell the world all the particulars of the coming forth of the Book of Mormon’ and that ‘it was not expedient for him to relate these things’ (</a:t>
            </a:r>
            <a:r>
              <a:rPr lang="en-US" sz="1200" i="1" dirty="0"/>
              <a:t>History of the Church,</a:t>
            </a:r>
            <a:r>
              <a:rPr lang="en-US" sz="1200" dirty="0"/>
              <a:t> 1:220). Thus what we do know about the actual coming forth of the Book of Mormon is adequate, but it is not comprehensive. …</a:t>
            </a:r>
          </a:p>
          <a:p>
            <a:pPr fontAlgn="base"/>
            <a:r>
              <a:rPr lang="en-US" sz="1200" dirty="0"/>
              <a:t>“Whatever the details of the process, it required Joseph’s intense, personal efforts along with the aid of the revelatory instruments. The process may have varied as Joseph’s capabilities grew, involving the Urim and Thummim but perhaps with less reliance upon such instrumentalities in the Prophet’s later work of translation. Elder Orson Pratt of the Quorum of the Twelve Apostles said Joseph Smith told him that he used the Urim and Thummim when he was inexperienced at translation but that later he did not need it, which was the case in Joseph’s translation of many verses of the Bible (see </a:t>
            </a:r>
            <a:r>
              <a:rPr lang="en-US" sz="1200" i="1" dirty="0"/>
              <a:t>Latter-day Saints’ Millennial Star,</a:t>
            </a:r>
            <a:r>
              <a:rPr lang="en-US" sz="1200" dirty="0"/>
              <a:t> 11 Aug. 1874, 498–99). …</a:t>
            </a:r>
          </a:p>
          <a:p>
            <a:pPr fontAlgn="base"/>
            <a:endParaRPr lang="en-US" sz="1200" dirty="0"/>
          </a:p>
          <a:p>
            <a:pPr fontAlgn="base"/>
            <a:r>
              <a:rPr lang="en-US" sz="1200" dirty="0"/>
              <a:t>“Why do we not have more disclosure concerning the process of translation of the Book of Mormon? Perhaps the full process was not disclosed because we would not be ready to understand it, even if given. Perhaps, too, the Lord wanted to leave the Book of Mormon in the realm of faith, though it is drenched with intrinsic evidence. After all, Christ instructed Mormon, who was reviewing the Savior’s own teachings among the Nephites, not to record all of them on the plates because ‘I will try the faith of my people’ (3 Ne. 26:11). Perhaps the details of translation are withheld also because we are intended to immerse ourselves in the substance of the book rather than becoming unduly concerned with the process by which we received it” (“By the Gift and Power of God,” </a:t>
            </a:r>
            <a:r>
              <a:rPr lang="en-US" sz="1200" i="1" dirty="0"/>
              <a:t>Ensign,</a:t>
            </a:r>
            <a:r>
              <a:rPr lang="en-US" sz="1200" dirty="0"/>
              <a:t> Jan. 1997, 39, 41).</a:t>
            </a:r>
          </a:p>
        </p:txBody>
      </p:sp>
      <p:sp>
        <p:nvSpPr>
          <p:cNvPr id="4" name="Rectangle 3"/>
          <p:cNvSpPr/>
          <p:nvPr/>
        </p:nvSpPr>
        <p:spPr>
          <a:xfrm>
            <a:off x="4640826" y="185172"/>
            <a:ext cx="4572000" cy="2677656"/>
          </a:xfrm>
          <a:prstGeom prst="rect">
            <a:avLst/>
          </a:prstGeom>
        </p:spPr>
        <p:txBody>
          <a:bodyPr>
            <a:spAutoFit/>
          </a:bodyPr>
          <a:lstStyle/>
          <a:p>
            <a:pPr fontAlgn="base"/>
            <a:r>
              <a:rPr lang="en-US" sz="1200" dirty="0"/>
              <a:t>Joseph Smith—History 1:63–65. Who were the </a:t>
            </a:r>
            <a:r>
              <a:rPr lang="en-US" sz="1200" b="1" dirty="0"/>
              <a:t>scholars</a:t>
            </a:r>
            <a:r>
              <a:rPr lang="en-US" sz="1200" dirty="0"/>
              <a:t> Martin Harris visited?</a:t>
            </a:r>
          </a:p>
          <a:p>
            <a:pPr fontAlgn="base"/>
            <a:r>
              <a:rPr lang="en-US" sz="1200" dirty="0"/>
              <a:t>Martin Harris visited at least three men who had reputations as able linguists. In Albany, New York, he talked with Luther </a:t>
            </a:r>
            <a:r>
              <a:rPr lang="en-US" sz="1200" dirty="0" err="1"/>
              <a:t>Bradish</a:t>
            </a:r>
            <a:r>
              <a:rPr lang="en-US" sz="1200" dirty="0"/>
              <a:t>, a diplomat, statesman, world traveler, and student of languages. In New York City he visited Dr. Samuel Mitchell, vice president of Rutgers Medical College. He also visited a man who knew several languages including Hebrew and Babylonian. This was Professor Charles Anthon of Columbia College in New York City, who was among the leading classical scholars of his day. At the time of Martin Harris’s visit, Charles Anthon was adjunct professor of Greek and Latin. He knew French, German, Greek, and Latin and was familiar, if books in his library are evidence, with the latest discoveries pertaining to the Egyptian language, including the early work of Champollion.</a:t>
            </a:r>
          </a:p>
        </p:txBody>
      </p:sp>
      <p:sp>
        <p:nvSpPr>
          <p:cNvPr id="5" name="Rectangle 4"/>
          <p:cNvSpPr/>
          <p:nvPr/>
        </p:nvSpPr>
        <p:spPr>
          <a:xfrm>
            <a:off x="0" y="0"/>
            <a:ext cx="4572000" cy="6248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62168" y="0"/>
            <a:ext cx="4572000" cy="304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1171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3.bp.blogspot.com/-hLMnjSH-jCc/TbI4bankX2I/AAAAAAAAB2k/RFjA59NbBEY/s1600/13.JPG"/>
          <p:cNvPicPr>
            <a:picLocks noChangeAspect="1" noChangeArrowheads="1"/>
          </p:cNvPicPr>
          <p:nvPr/>
        </p:nvPicPr>
        <p:blipFill>
          <a:blip r:embed="rId2" cstate="print"/>
          <a:srcRect/>
          <a:stretch>
            <a:fillRect/>
          </a:stretch>
        </p:blipFill>
        <p:spPr bwMode="auto">
          <a:xfrm>
            <a:off x="2085583" y="228600"/>
            <a:ext cx="4478789" cy="2987428"/>
          </a:xfrm>
          <a:prstGeom prst="rect">
            <a:avLst/>
          </a:prstGeom>
          <a:noFill/>
        </p:spPr>
      </p:pic>
      <p:sp>
        <p:nvSpPr>
          <p:cNvPr id="3" name="Rectangle 2"/>
          <p:cNvSpPr/>
          <p:nvPr/>
        </p:nvSpPr>
        <p:spPr>
          <a:xfrm>
            <a:off x="383458" y="3352800"/>
            <a:ext cx="9751142" cy="1384995"/>
          </a:xfrm>
          <a:prstGeom prst="rect">
            <a:avLst/>
          </a:prstGeom>
        </p:spPr>
        <p:txBody>
          <a:bodyPr wrap="square">
            <a:spAutoFit/>
          </a:bodyPr>
          <a:lstStyle/>
          <a:p>
            <a:r>
              <a:rPr lang="en-US" sz="1400" dirty="0"/>
              <a:t>Joseph and Emma lived in a small three room farm house on a 13 1/2 acre farm that they purchased from Emma's brother.  The house burned down in 1918, but this sketch (below) was made from a photograph of the original home before it burned.</a:t>
            </a:r>
          </a:p>
          <a:p>
            <a:r>
              <a:rPr lang="en-US" sz="1400" dirty="0"/>
              <a:t> While living on this small farm Joseph translated most of the Book of Mormon, with Oliver Cowdery acting a scribe.  Also, while they were living here Emma was asked to make a selection of sacred hymns which became the first hymn book for the Church.</a:t>
            </a:r>
          </a:p>
          <a:p>
            <a:r>
              <a:rPr lang="en-US" sz="1400" dirty="0"/>
              <a:t>Emma's parents, Isaac and Elizabeth Hale, lived on a farm next to where Joseph and Emma settled.  The sketch below is an artist's rendition of their home, the home where Emma grew up.</a:t>
            </a:r>
          </a:p>
        </p:txBody>
      </p:sp>
      <p:sp>
        <p:nvSpPr>
          <p:cNvPr id="4" name="Rectangle 3"/>
          <p:cNvSpPr/>
          <p:nvPr/>
        </p:nvSpPr>
        <p:spPr>
          <a:xfrm>
            <a:off x="6096000" y="6457890"/>
            <a:ext cx="4572000" cy="400110"/>
          </a:xfrm>
          <a:prstGeom prst="rect">
            <a:avLst/>
          </a:prstGeom>
        </p:spPr>
        <p:txBody>
          <a:bodyPr>
            <a:spAutoFit/>
          </a:bodyPr>
          <a:lstStyle/>
          <a:p>
            <a:r>
              <a:rPr lang="en-US" sz="1000" dirty="0"/>
              <a:t>http://wattspalmyramission.blogspot.com/2011/04/historic-harmony-susquehanna-river-lds.html</a:t>
            </a:r>
          </a:p>
        </p:txBody>
      </p:sp>
      <p:sp>
        <p:nvSpPr>
          <p:cNvPr id="5" name="Rectangle 4"/>
          <p:cNvSpPr/>
          <p:nvPr/>
        </p:nvSpPr>
        <p:spPr>
          <a:xfrm>
            <a:off x="6705600" y="0"/>
            <a:ext cx="3657600" cy="1569660"/>
          </a:xfrm>
          <a:prstGeom prst="rect">
            <a:avLst/>
          </a:prstGeom>
        </p:spPr>
        <p:txBody>
          <a:bodyPr wrap="square">
            <a:spAutoFit/>
          </a:bodyPr>
          <a:lstStyle/>
          <a:p>
            <a:r>
              <a:rPr lang="en-US" sz="1200" dirty="0"/>
              <a:t>Joseph said that he was married to Emma Hale on January 1827  "while I was yet employed in the service of Mr. </a:t>
            </a:r>
            <a:r>
              <a:rPr lang="en-US" sz="1200" dirty="0" err="1"/>
              <a:t>Stoal</a:t>
            </a:r>
            <a:r>
              <a:rPr lang="en-US" sz="1200" dirty="0"/>
              <a:t>."  (There are two known spellings of Josiah's last name, </a:t>
            </a:r>
            <a:r>
              <a:rPr lang="en-US" sz="1200" dirty="0" err="1"/>
              <a:t>Stowell</a:t>
            </a:r>
            <a:r>
              <a:rPr lang="en-US" sz="1200" dirty="0"/>
              <a:t> and </a:t>
            </a:r>
            <a:r>
              <a:rPr lang="en-US" sz="1200" dirty="0" err="1"/>
              <a:t>Stoal</a:t>
            </a:r>
            <a:r>
              <a:rPr lang="en-US" sz="1200" dirty="0"/>
              <a:t>.) After Joseph and Emma were married, the newlyweds were taken by Josiah to Joseph's parents home in Manchester, New York, (the Smith Family Farm) where they stayed from January to December 1827. </a:t>
            </a:r>
          </a:p>
        </p:txBody>
      </p:sp>
      <p:pic>
        <p:nvPicPr>
          <p:cNvPr id="19460" name="Picture 4" descr="http://s2.hubimg.com/u/564403_f248.jpg"/>
          <p:cNvPicPr>
            <a:picLocks noChangeAspect="1" noChangeArrowheads="1"/>
          </p:cNvPicPr>
          <p:nvPr/>
        </p:nvPicPr>
        <p:blipFill>
          <a:blip r:embed="rId3" cstate="print"/>
          <a:srcRect/>
          <a:stretch>
            <a:fillRect/>
          </a:stretch>
        </p:blipFill>
        <p:spPr bwMode="auto">
          <a:xfrm>
            <a:off x="7543800" y="1676400"/>
            <a:ext cx="1981200" cy="1573776"/>
          </a:xfrm>
          <a:prstGeom prst="rect">
            <a:avLst/>
          </a:prstGeom>
          <a:noFill/>
        </p:spPr>
      </p:pic>
      <p:sp>
        <p:nvSpPr>
          <p:cNvPr id="7" name="Rectangle 6"/>
          <p:cNvSpPr/>
          <p:nvPr/>
        </p:nvSpPr>
        <p:spPr>
          <a:xfrm>
            <a:off x="1676400" y="5105401"/>
            <a:ext cx="4572000" cy="1615827"/>
          </a:xfrm>
          <a:prstGeom prst="rect">
            <a:avLst/>
          </a:prstGeom>
        </p:spPr>
        <p:txBody>
          <a:bodyPr>
            <a:spAutoFit/>
          </a:bodyPr>
          <a:lstStyle/>
          <a:p>
            <a:pPr fontAlgn="base"/>
            <a:r>
              <a:rPr lang="en-US" sz="1100" b="1" dirty="0"/>
              <a:t>Joseph Smith—History 1:56. “Hence arose the very prevalent story of my having been a money-digger”</a:t>
            </a:r>
          </a:p>
          <a:p>
            <a:pPr fontAlgn="base"/>
            <a:r>
              <a:rPr lang="en-US" sz="1100" dirty="0"/>
              <a:t>Since the early days of the Restoration, critics have attacked Joseph Smith’s character because he was employed as a youth to dig for money. Critics labeled his efforts as “money-digging” or “treasure-seeking” in an effort to blot his character. Joseph Smith grew up in a time and culture in which treasure-seeking or digging for buried gold and silver was common and accepted. In his history, Joseph Smith explains that he and his family were hired to dig for silver (see Joseph Smith—History 1:56).</a:t>
            </a:r>
          </a:p>
        </p:txBody>
      </p:sp>
      <p:sp>
        <p:nvSpPr>
          <p:cNvPr id="8" name="Rectangle 7"/>
          <p:cNvSpPr/>
          <p:nvPr/>
        </p:nvSpPr>
        <p:spPr>
          <a:xfrm>
            <a:off x="1676400" y="5105401"/>
            <a:ext cx="4572000" cy="1600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36269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E02575-49AB-9705-D7B6-0A9BEF2C8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2"/>
            <a:ext cx="12192000" cy="6858000"/>
          </a:xfrm>
          <a:prstGeom prst="rect">
            <a:avLst/>
          </a:prstGeom>
        </p:spPr>
      </p:pic>
      <p:sp>
        <p:nvSpPr>
          <p:cNvPr id="3" name="Rectangle 2">
            <a:extLst>
              <a:ext uri="{FF2B5EF4-FFF2-40B4-BE49-F238E27FC236}">
                <a16:creationId xmlns:a16="http://schemas.microsoft.com/office/drawing/2014/main" id="{E76F49EC-314F-312D-FE03-B5479BF84FFB}"/>
              </a:ext>
            </a:extLst>
          </p:cNvPr>
          <p:cNvSpPr/>
          <p:nvPr/>
        </p:nvSpPr>
        <p:spPr>
          <a:xfrm>
            <a:off x="1812211" y="187233"/>
            <a:ext cx="8686800" cy="769441"/>
          </a:xfrm>
          <a:prstGeom prst="rect">
            <a:avLst/>
          </a:prstGeom>
        </p:spPr>
        <p:txBody>
          <a:bodyPr wrap="square">
            <a:spAutoFit/>
          </a:bodyPr>
          <a:lstStyle/>
          <a:p>
            <a:pPr algn="ctr" fontAlgn="base"/>
            <a:r>
              <a:rPr lang="en-US" sz="4400" dirty="0">
                <a:solidFill>
                  <a:schemeClr val="bg1"/>
                </a:solidFill>
                <a:cs typeface="Aparajita" pitchFamily="34" charset="0"/>
              </a:rPr>
              <a:t>Doctrine and Covenants 2</a:t>
            </a:r>
          </a:p>
        </p:txBody>
      </p:sp>
      <p:grpSp>
        <p:nvGrpSpPr>
          <p:cNvPr id="23" name="Group 22">
            <a:extLst>
              <a:ext uri="{FF2B5EF4-FFF2-40B4-BE49-F238E27FC236}">
                <a16:creationId xmlns:a16="http://schemas.microsoft.com/office/drawing/2014/main" id="{059CA13E-1C56-48DE-102E-BE7AC81C0B14}"/>
              </a:ext>
            </a:extLst>
          </p:cNvPr>
          <p:cNvGrpSpPr/>
          <p:nvPr/>
        </p:nvGrpSpPr>
        <p:grpSpPr>
          <a:xfrm>
            <a:off x="649339" y="921618"/>
            <a:ext cx="2432553" cy="4711093"/>
            <a:chOff x="630686" y="314254"/>
            <a:chExt cx="2432553" cy="4711093"/>
          </a:xfrm>
        </p:grpSpPr>
        <p:grpSp>
          <p:nvGrpSpPr>
            <p:cNvPr id="6" name="Group 5">
              <a:extLst>
                <a:ext uri="{FF2B5EF4-FFF2-40B4-BE49-F238E27FC236}">
                  <a16:creationId xmlns:a16="http://schemas.microsoft.com/office/drawing/2014/main" id="{F2FA30F5-8178-5F41-9503-74757400EF41}"/>
                </a:ext>
              </a:extLst>
            </p:cNvPr>
            <p:cNvGrpSpPr/>
            <p:nvPr/>
          </p:nvGrpSpPr>
          <p:grpSpPr>
            <a:xfrm>
              <a:off x="630686" y="314254"/>
              <a:ext cx="2432553" cy="4711093"/>
              <a:chOff x="405882" y="107302"/>
              <a:chExt cx="3657600" cy="6324600"/>
            </a:xfrm>
          </p:grpSpPr>
          <p:sp>
            <p:nvSpPr>
              <p:cNvPr id="7" name="Freeform: Shape 6">
                <a:extLst>
                  <a:ext uri="{FF2B5EF4-FFF2-40B4-BE49-F238E27FC236}">
                    <a16:creationId xmlns:a16="http://schemas.microsoft.com/office/drawing/2014/main" id="{DF136769-B2B8-B66F-1421-649AAF0CAE80}"/>
                  </a:ext>
                </a:extLst>
              </p:cNvPr>
              <p:cNvSpPr/>
              <p:nvPr/>
            </p:nvSpPr>
            <p:spPr>
              <a:xfrm flipH="1">
                <a:off x="2286933" y="1832193"/>
                <a:ext cx="1776549" cy="4312227"/>
              </a:xfrm>
              <a:custGeom>
                <a:avLst/>
                <a:gdLst>
                  <a:gd name="connsiteX0" fmla="*/ 1566010 w 1776549"/>
                  <a:gd name="connsiteY0" fmla="*/ 0 h 4312227"/>
                  <a:gd name="connsiteX1" fmla="*/ 1566010 w 1776549"/>
                  <a:gd name="connsiteY1" fmla="*/ 159916 h 4312227"/>
                  <a:gd name="connsiteX2" fmla="*/ 1023132 w 1776549"/>
                  <a:gd name="connsiteY2" fmla="*/ 159916 h 4312227"/>
                  <a:gd name="connsiteX3" fmla="*/ 0 w 1776549"/>
                  <a:gd name="connsiteY3" fmla="*/ 1183048 h 4312227"/>
                  <a:gd name="connsiteX4" fmla="*/ 0 w 1776549"/>
                  <a:gd name="connsiteY4" fmla="*/ 1998349 h 4312227"/>
                  <a:gd name="connsiteX5" fmla="*/ 0 w 1776549"/>
                  <a:gd name="connsiteY5" fmla="*/ 2313878 h 4312227"/>
                  <a:gd name="connsiteX6" fmla="*/ 0 w 1776549"/>
                  <a:gd name="connsiteY6" fmla="*/ 3129179 h 4312227"/>
                  <a:gd name="connsiteX7" fmla="*/ 1023132 w 1776549"/>
                  <a:gd name="connsiteY7" fmla="*/ 4152311 h 4312227"/>
                  <a:gd name="connsiteX8" fmla="*/ 1566010 w 1776549"/>
                  <a:gd name="connsiteY8" fmla="*/ 4152311 h 4312227"/>
                  <a:gd name="connsiteX9" fmla="*/ 1566010 w 1776549"/>
                  <a:gd name="connsiteY9" fmla="*/ 4312227 h 4312227"/>
                  <a:gd name="connsiteX10" fmla="*/ 1776549 w 1776549"/>
                  <a:gd name="connsiteY10" fmla="*/ 4065482 h 4312227"/>
                  <a:gd name="connsiteX11" fmla="*/ 1566010 w 1776549"/>
                  <a:gd name="connsiteY11" fmla="*/ 3818737 h 4312227"/>
                  <a:gd name="connsiteX12" fmla="*/ 1566010 w 1776549"/>
                  <a:gd name="connsiteY12" fmla="*/ 3978653 h 4312227"/>
                  <a:gd name="connsiteX13" fmla="*/ 1023132 w 1776549"/>
                  <a:gd name="connsiteY13" fmla="*/ 3978653 h 4312227"/>
                  <a:gd name="connsiteX14" fmla="*/ 173657 w 1776549"/>
                  <a:gd name="connsiteY14" fmla="*/ 3129178 h 4312227"/>
                  <a:gd name="connsiteX15" fmla="*/ 173658 w 1776549"/>
                  <a:gd name="connsiteY15" fmla="*/ 2313878 h 4312227"/>
                  <a:gd name="connsiteX16" fmla="*/ 173658 w 1776549"/>
                  <a:gd name="connsiteY16" fmla="*/ 2313878 h 4312227"/>
                  <a:gd name="connsiteX17" fmla="*/ 173658 w 1776549"/>
                  <a:gd name="connsiteY17" fmla="*/ 2156114 h 4312227"/>
                  <a:gd name="connsiteX18" fmla="*/ 173658 w 1776549"/>
                  <a:gd name="connsiteY18" fmla="*/ 1998349 h 4312227"/>
                  <a:gd name="connsiteX19" fmla="*/ 173658 w 1776549"/>
                  <a:gd name="connsiteY19" fmla="*/ 1998349 h 4312227"/>
                  <a:gd name="connsiteX20" fmla="*/ 173657 w 1776549"/>
                  <a:gd name="connsiteY20" fmla="*/ 1183049 h 4312227"/>
                  <a:gd name="connsiteX21" fmla="*/ 1023132 w 1776549"/>
                  <a:gd name="connsiteY21" fmla="*/ 333574 h 4312227"/>
                  <a:gd name="connsiteX22" fmla="*/ 1566010 w 1776549"/>
                  <a:gd name="connsiteY22" fmla="*/ 333574 h 4312227"/>
                  <a:gd name="connsiteX23" fmla="*/ 1566010 w 1776549"/>
                  <a:gd name="connsiteY23" fmla="*/ 493490 h 4312227"/>
                  <a:gd name="connsiteX24" fmla="*/ 1776549 w 1776549"/>
                  <a:gd name="connsiteY24" fmla="*/ 246745 h 431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76549" h="4312227">
                    <a:moveTo>
                      <a:pt x="1566010" y="0"/>
                    </a:moveTo>
                    <a:lnTo>
                      <a:pt x="1566010" y="159916"/>
                    </a:lnTo>
                    <a:lnTo>
                      <a:pt x="1023132" y="159916"/>
                    </a:lnTo>
                    <a:cubicBezTo>
                      <a:pt x="458072" y="159916"/>
                      <a:pt x="0" y="617988"/>
                      <a:pt x="0" y="1183048"/>
                    </a:cubicBezTo>
                    <a:lnTo>
                      <a:pt x="0" y="1998349"/>
                    </a:lnTo>
                    <a:lnTo>
                      <a:pt x="0" y="2313878"/>
                    </a:lnTo>
                    <a:lnTo>
                      <a:pt x="0" y="3129179"/>
                    </a:lnTo>
                    <a:cubicBezTo>
                      <a:pt x="0" y="3694239"/>
                      <a:pt x="458072" y="4152311"/>
                      <a:pt x="1023132" y="4152311"/>
                    </a:cubicBezTo>
                    <a:lnTo>
                      <a:pt x="1566010" y="4152311"/>
                    </a:lnTo>
                    <a:lnTo>
                      <a:pt x="1566010" y="4312227"/>
                    </a:lnTo>
                    <a:lnTo>
                      <a:pt x="1776549" y="4065482"/>
                    </a:lnTo>
                    <a:lnTo>
                      <a:pt x="1566010" y="3818737"/>
                    </a:lnTo>
                    <a:lnTo>
                      <a:pt x="1566010" y="3978653"/>
                    </a:lnTo>
                    <a:lnTo>
                      <a:pt x="1023132" y="3978653"/>
                    </a:lnTo>
                    <a:cubicBezTo>
                      <a:pt x="553980" y="3978653"/>
                      <a:pt x="173657" y="3598330"/>
                      <a:pt x="173657" y="3129178"/>
                    </a:cubicBezTo>
                    <a:lnTo>
                      <a:pt x="173658" y="2313878"/>
                    </a:lnTo>
                    <a:lnTo>
                      <a:pt x="173658" y="2313878"/>
                    </a:lnTo>
                    <a:lnTo>
                      <a:pt x="173658" y="2156114"/>
                    </a:lnTo>
                    <a:lnTo>
                      <a:pt x="173658" y="1998349"/>
                    </a:lnTo>
                    <a:lnTo>
                      <a:pt x="173658" y="1998349"/>
                    </a:lnTo>
                    <a:lnTo>
                      <a:pt x="173657" y="1183049"/>
                    </a:lnTo>
                    <a:cubicBezTo>
                      <a:pt x="173657" y="713897"/>
                      <a:pt x="553980" y="333574"/>
                      <a:pt x="1023132" y="333574"/>
                    </a:cubicBezTo>
                    <a:lnTo>
                      <a:pt x="1566010" y="333574"/>
                    </a:lnTo>
                    <a:lnTo>
                      <a:pt x="1566010" y="493490"/>
                    </a:lnTo>
                    <a:lnTo>
                      <a:pt x="1776549" y="246745"/>
                    </a:ln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 name="Freeform: Shape 7">
                <a:extLst>
                  <a:ext uri="{FF2B5EF4-FFF2-40B4-BE49-F238E27FC236}">
                    <a16:creationId xmlns:a16="http://schemas.microsoft.com/office/drawing/2014/main" id="{B470548B-3B62-AAAD-7634-9D7646298D7B}"/>
                  </a:ext>
                </a:extLst>
              </p:cNvPr>
              <p:cNvSpPr/>
              <p:nvPr/>
            </p:nvSpPr>
            <p:spPr>
              <a:xfrm>
                <a:off x="405882" y="1832193"/>
                <a:ext cx="1776549" cy="4312227"/>
              </a:xfrm>
              <a:custGeom>
                <a:avLst/>
                <a:gdLst>
                  <a:gd name="connsiteX0" fmla="*/ 1566010 w 1776549"/>
                  <a:gd name="connsiteY0" fmla="*/ 0 h 4312227"/>
                  <a:gd name="connsiteX1" fmla="*/ 1776549 w 1776549"/>
                  <a:gd name="connsiteY1" fmla="*/ 246745 h 4312227"/>
                  <a:gd name="connsiteX2" fmla="*/ 1566010 w 1776549"/>
                  <a:gd name="connsiteY2" fmla="*/ 493490 h 4312227"/>
                  <a:gd name="connsiteX3" fmla="*/ 1566010 w 1776549"/>
                  <a:gd name="connsiteY3" fmla="*/ 333574 h 4312227"/>
                  <a:gd name="connsiteX4" fmla="*/ 1023132 w 1776549"/>
                  <a:gd name="connsiteY4" fmla="*/ 333574 h 4312227"/>
                  <a:gd name="connsiteX5" fmla="*/ 173657 w 1776549"/>
                  <a:gd name="connsiteY5" fmla="*/ 1183049 h 4312227"/>
                  <a:gd name="connsiteX6" fmla="*/ 173658 w 1776549"/>
                  <a:gd name="connsiteY6" fmla="*/ 1820718 h 4312227"/>
                  <a:gd name="connsiteX7" fmla="*/ 173658 w 1776549"/>
                  <a:gd name="connsiteY7" fmla="*/ 1820718 h 4312227"/>
                  <a:gd name="connsiteX8" fmla="*/ 173658 w 1776549"/>
                  <a:gd name="connsiteY8" fmla="*/ 1989127 h 4312227"/>
                  <a:gd name="connsiteX9" fmla="*/ 173658 w 1776549"/>
                  <a:gd name="connsiteY9" fmla="*/ 2108200 h 4312227"/>
                  <a:gd name="connsiteX10" fmla="*/ 173658 w 1776549"/>
                  <a:gd name="connsiteY10" fmla="*/ 2108200 h 4312227"/>
                  <a:gd name="connsiteX11" fmla="*/ 173657 w 1776549"/>
                  <a:gd name="connsiteY11" fmla="*/ 3129178 h 4312227"/>
                  <a:gd name="connsiteX12" fmla="*/ 1023132 w 1776549"/>
                  <a:gd name="connsiteY12" fmla="*/ 3978653 h 4312227"/>
                  <a:gd name="connsiteX13" fmla="*/ 1566010 w 1776549"/>
                  <a:gd name="connsiteY13" fmla="*/ 3978653 h 4312227"/>
                  <a:gd name="connsiteX14" fmla="*/ 1566010 w 1776549"/>
                  <a:gd name="connsiteY14" fmla="*/ 3818737 h 4312227"/>
                  <a:gd name="connsiteX15" fmla="*/ 1776549 w 1776549"/>
                  <a:gd name="connsiteY15" fmla="*/ 4065482 h 4312227"/>
                  <a:gd name="connsiteX16" fmla="*/ 1566010 w 1776549"/>
                  <a:gd name="connsiteY16" fmla="*/ 4312227 h 4312227"/>
                  <a:gd name="connsiteX17" fmla="*/ 1566010 w 1776549"/>
                  <a:gd name="connsiteY17" fmla="*/ 4152311 h 4312227"/>
                  <a:gd name="connsiteX18" fmla="*/ 1023132 w 1776549"/>
                  <a:gd name="connsiteY18" fmla="*/ 4152311 h 4312227"/>
                  <a:gd name="connsiteX19" fmla="*/ 0 w 1776549"/>
                  <a:gd name="connsiteY19" fmla="*/ 3129179 h 4312227"/>
                  <a:gd name="connsiteX20" fmla="*/ 0 w 1776549"/>
                  <a:gd name="connsiteY20" fmla="*/ 2108200 h 4312227"/>
                  <a:gd name="connsiteX21" fmla="*/ 0 w 1776549"/>
                  <a:gd name="connsiteY21" fmla="*/ 1820718 h 4312227"/>
                  <a:gd name="connsiteX22" fmla="*/ 0 w 1776549"/>
                  <a:gd name="connsiteY22" fmla="*/ 1183048 h 4312227"/>
                  <a:gd name="connsiteX23" fmla="*/ 1023132 w 1776549"/>
                  <a:gd name="connsiteY23" fmla="*/ 159916 h 4312227"/>
                  <a:gd name="connsiteX24" fmla="*/ 1566010 w 1776549"/>
                  <a:gd name="connsiteY24" fmla="*/ 159916 h 431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76549" h="4312227">
                    <a:moveTo>
                      <a:pt x="1566010" y="0"/>
                    </a:moveTo>
                    <a:lnTo>
                      <a:pt x="1776549" y="246745"/>
                    </a:lnTo>
                    <a:lnTo>
                      <a:pt x="1566010" y="493490"/>
                    </a:lnTo>
                    <a:lnTo>
                      <a:pt x="1566010" y="333574"/>
                    </a:lnTo>
                    <a:lnTo>
                      <a:pt x="1023132" y="333574"/>
                    </a:lnTo>
                    <a:cubicBezTo>
                      <a:pt x="553980" y="333574"/>
                      <a:pt x="173657" y="713897"/>
                      <a:pt x="173657" y="1183049"/>
                    </a:cubicBezTo>
                    <a:lnTo>
                      <a:pt x="173658" y="1820718"/>
                    </a:lnTo>
                    <a:lnTo>
                      <a:pt x="173658" y="1820718"/>
                    </a:lnTo>
                    <a:lnTo>
                      <a:pt x="173658" y="1989127"/>
                    </a:lnTo>
                    <a:lnTo>
                      <a:pt x="173658" y="2108200"/>
                    </a:lnTo>
                    <a:lnTo>
                      <a:pt x="173658" y="2108200"/>
                    </a:lnTo>
                    <a:lnTo>
                      <a:pt x="173657" y="3129178"/>
                    </a:lnTo>
                    <a:cubicBezTo>
                      <a:pt x="173657" y="3598330"/>
                      <a:pt x="553980" y="3978653"/>
                      <a:pt x="1023132" y="3978653"/>
                    </a:cubicBezTo>
                    <a:lnTo>
                      <a:pt x="1566010" y="3978653"/>
                    </a:lnTo>
                    <a:lnTo>
                      <a:pt x="1566010" y="3818737"/>
                    </a:lnTo>
                    <a:lnTo>
                      <a:pt x="1776549" y="4065482"/>
                    </a:lnTo>
                    <a:lnTo>
                      <a:pt x="1566010" y="4312227"/>
                    </a:lnTo>
                    <a:lnTo>
                      <a:pt x="1566010" y="4152311"/>
                    </a:lnTo>
                    <a:lnTo>
                      <a:pt x="1023132" y="4152311"/>
                    </a:lnTo>
                    <a:cubicBezTo>
                      <a:pt x="458072" y="4152311"/>
                      <a:pt x="0" y="3694239"/>
                      <a:pt x="0" y="3129179"/>
                    </a:cubicBezTo>
                    <a:lnTo>
                      <a:pt x="0" y="2108200"/>
                    </a:lnTo>
                    <a:lnTo>
                      <a:pt x="0" y="1820718"/>
                    </a:lnTo>
                    <a:lnTo>
                      <a:pt x="0" y="1183048"/>
                    </a:lnTo>
                    <a:cubicBezTo>
                      <a:pt x="0" y="617988"/>
                      <a:pt x="458072" y="159916"/>
                      <a:pt x="1023132" y="159916"/>
                    </a:cubicBezTo>
                    <a:lnTo>
                      <a:pt x="1566010" y="159916"/>
                    </a:ln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9" name="Oval 2">
                <a:extLst>
                  <a:ext uri="{FF2B5EF4-FFF2-40B4-BE49-F238E27FC236}">
                    <a16:creationId xmlns:a16="http://schemas.microsoft.com/office/drawing/2014/main" id="{808E1897-94E8-3492-A1B4-E4A4B36C477E}"/>
                  </a:ext>
                </a:extLst>
              </p:cNvPr>
              <p:cNvSpPr/>
              <p:nvPr/>
            </p:nvSpPr>
            <p:spPr>
              <a:xfrm>
                <a:off x="928396" y="2215502"/>
                <a:ext cx="2717074" cy="32581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3">
                <a:extLst>
                  <a:ext uri="{FF2B5EF4-FFF2-40B4-BE49-F238E27FC236}">
                    <a16:creationId xmlns:a16="http://schemas.microsoft.com/office/drawing/2014/main" id="{D87E107B-4A4C-06A8-5997-C1C5F70E1ED6}"/>
                  </a:ext>
                </a:extLst>
              </p:cNvPr>
              <p:cNvSpPr/>
              <p:nvPr/>
            </p:nvSpPr>
            <p:spPr>
              <a:xfrm rot="10800000">
                <a:off x="1346408" y="2311329"/>
                <a:ext cx="1881051" cy="287482"/>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4">
                <a:extLst>
                  <a:ext uri="{FF2B5EF4-FFF2-40B4-BE49-F238E27FC236}">
                    <a16:creationId xmlns:a16="http://schemas.microsoft.com/office/drawing/2014/main" id="{DEE7DC04-3C11-25B9-2E84-C1D26F4E51A8}"/>
                  </a:ext>
                </a:extLst>
              </p:cNvPr>
              <p:cNvSpPr/>
              <p:nvPr/>
            </p:nvSpPr>
            <p:spPr>
              <a:xfrm rot="10800000">
                <a:off x="1364849" y="1403788"/>
                <a:ext cx="1881051" cy="287482"/>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4">
                <a:extLst>
                  <a:ext uri="{FF2B5EF4-FFF2-40B4-BE49-F238E27FC236}">
                    <a16:creationId xmlns:a16="http://schemas.microsoft.com/office/drawing/2014/main" id="{3E24EDB5-D55D-EA5B-1C2F-443343B5CF93}"/>
                  </a:ext>
                </a:extLst>
              </p:cNvPr>
              <p:cNvSpPr/>
              <p:nvPr/>
            </p:nvSpPr>
            <p:spPr>
              <a:xfrm>
                <a:off x="1764419" y="1691270"/>
                <a:ext cx="1020440" cy="157833"/>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5">
                <a:extLst>
                  <a:ext uri="{FF2B5EF4-FFF2-40B4-BE49-F238E27FC236}">
                    <a16:creationId xmlns:a16="http://schemas.microsoft.com/office/drawing/2014/main" id="{81CA132F-9253-E5E8-7532-745B8C84D09E}"/>
                  </a:ext>
                </a:extLst>
              </p:cNvPr>
              <p:cNvSpPr/>
              <p:nvPr/>
            </p:nvSpPr>
            <p:spPr>
              <a:xfrm>
                <a:off x="1659916" y="1832193"/>
                <a:ext cx="1254034" cy="47913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6">
                <a:extLst>
                  <a:ext uri="{FF2B5EF4-FFF2-40B4-BE49-F238E27FC236}">
                    <a16:creationId xmlns:a16="http://schemas.microsoft.com/office/drawing/2014/main" id="{5020F2A0-79ED-2564-853C-9C52038CA20A}"/>
                  </a:ext>
                </a:extLst>
              </p:cNvPr>
              <p:cNvSpPr/>
              <p:nvPr/>
            </p:nvSpPr>
            <p:spPr>
              <a:xfrm>
                <a:off x="1659916" y="107302"/>
                <a:ext cx="1254034" cy="1149927"/>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ounded Rectangle 7">
                <a:extLst>
                  <a:ext uri="{FF2B5EF4-FFF2-40B4-BE49-F238E27FC236}">
                    <a16:creationId xmlns:a16="http://schemas.microsoft.com/office/drawing/2014/main" id="{932288D6-BA20-CF93-EA8B-0B3F0211D4AD}"/>
                  </a:ext>
                </a:extLst>
              </p:cNvPr>
              <p:cNvSpPr/>
              <p:nvPr/>
            </p:nvSpPr>
            <p:spPr>
              <a:xfrm rot="16200000">
                <a:off x="2095279" y="1152726"/>
                <a:ext cx="383309" cy="2090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9">
                <a:extLst>
                  <a:ext uri="{FF2B5EF4-FFF2-40B4-BE49-F238E27FC236}">
                    <a16:creationId xmlns:a16="http://schemas.microsoft.com/office/drawing/2014/main" id="{D67A027D-9E49-858E-BCDE-7D51CC16C290}"/>
                  </a:ext>
                </a:extLst>
              </p:cNvPr>
              <p:cNvSpPr/>
              <p:nvPr/>
            </p:nvSpPr>
            <p:spPr>
              <a:xfrm>
                <a:off x="1137402" y="5090320"/>
                <a:ext cx="2299063" cy="95827"/>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0">
                <a:extLst>
                  <a:ext uri="{FF2B5EF4-FFF2-40B4-BE49-F238E27FC236}">
                    <a16:creationId xmlns:a16="http://schemas.microsoft.com/office/drawing/2014/main" id="{D1A59E33-8D72-1C90-888A-12D41360E0E9}"/>
                  </a:ext>
                </a:extLst>
              </p:cNvPr>
              <p:cNvSpPr/>
              <p:nvPr/>
            </p:nvSpPr>
            <p:spPr>
              <a:xfrm>
                <a:off x="780863" y="5856938"/>
                <a:ext cx="3073613" cy="574964"/>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1">
                <a:extLst>
                  <a:ext uri="{FF2B5EF4-FFF2-40B4-BE49-F238E27FC236}">
                    <a16:creationId xmlns:a16="http://schemas.microsoft.com/office/drawing/2014/main" id="{9F55C31B-28BC-0674-C813-D9134C12DA03}"/>
                  </a:ext>
                </a:extLst>
              </p:cNvPr>
              <p:cNvSpPr/>
              <p:nvPr/>
            </p:nvSpPr>
            <p:spPr>
              <a:xfrm>
                <a:off x="1555413" y="5186147"/>
                <a:ext cx="1463040" cy="191655"/>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2">
                <a:extLst>
                  <a:ext uri="{FF2B5EF4-FFF2-40B4-BE49-F238E27FC236}">
                    <a16:creationId xmlns:a16="http://schemas.microsoft.com/office/drawing/2014/main" id="{4E2E62E3-8ACF-37ED-BE29-779D00BB3B39}"/>
                  </a:ext>
                </a:extLst>
              </p:cNvPr>
              <p:cNvSpPr/>
              <p:nvPr/>
            </p:nvSpPr>
            <p:spPr>
              <a:xfrm>
                <a:off x="1450911" y="5377802"/>
                <a:ext cx="1672046" cy="191655"/>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13">
                <a:extLst>
                  <a:ext uri="{FF2B5EF4-FFF2-40B4-BE49-F238E27FC236}">
                    <a16:creationId xmlns:a16="http://schemas.microsoft.com/office/drawing/2014/main" id="{1DF2C53E-7ABB-2651-A8D6-85CD5223699D}"/>
                  </a:ext>
                </a:extLst>
              </p:cNvPr>
              <p:cNvSpPr/>
              <p:nvPr/>
            </p:nvSpPr>
            <p:spPr>
              <a:xfrm rot="10800000">
                <a:off x="823893" y="5569457"/>
                <a:ext cx="2926080" cy="287482"/>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6FE0183-D498-A46B-0A7B-3167B2A8A109}"/>
                </a:ext>
              </a:extLst>
            </p:cNvPr>
            <p:cNvSpPr txBox="1"/>
            <p:nvPr/>
          </p:nvSpPr>
          <p:spPr>
            <a:xfrm>
              <a:off x="1048326" y="2210142"/>
              <a:ext cx="1666771" cy="1815882"/>
            </a:xfrm>
            <a:prstGeom prst="rect">
              <a:avLst/>
            </a:prstGeom>
            <a:noFill/>
          </p:spPr>
          <p:txBody>
            <a:bodyPr wrap="square">
              <a:spAutoFit/>
            </a:bodyPr>
            <a:lstStyle/>
            <a:p>
              <a:pPr algn="ctr"/>
              <a:r>
                <a:rPr lang="en-US" sz="1400" b="1" i="0" dirty="0">
                  <a:effectLst/>
                </a:rPr>
                <a:t>God promised to send Elijah to restore the sealing power of the priesthood to the earth before the Second Coming</a:t>
              </a:r>
              <a:r>
                <a:rPr lang="en-US" sz="1400" b="0" i="0" dirty="0">
                  <a:effectLst/>
                </a:rPr>
                <a:t> </a:t>
              </a:r>
              <a:endParaRPr lang="en-US" sz="1400" dirty="0"/>
            </a:p>
          </p:txBody>
        </p:sp>
      </p:grpSp>
      <p:grpSp>
        <p:nvGrpSpPr>
          <p:cNvPr id="24" name="Group 23">
            <a:extLst>
              <a:ext uri="{FF2B5EF4-FFF2-40B4-BE49-F238E27FC236}">
                <a16:creationId xmlns:a16="http://schemas.microsoft.com/office/drawing/2014/main" id="{B37503B0-706D-C0C0-5BBE-051CA1471550}"/>
              </a:ext>
            </a:extLst>
          </p:cNvPr>
          <p:cNvGrpSpPr/>
          <p:nvPr/>
        </p:nvGrpSpPr>
        <p:grpSpPr>
          <a:xfrm>
            <a:off x="4820694" y="1778180"/>
            <a:ext cx="2432553" cy="4711093"/>
            <a:chOff x="630686" y="314254"/>
            <a:chExt cx="2432553" cy="4711093"/>
          </a:xfrm>
        </p:grpSpPr>
        <p:grpSp>
          <p:nvGrpSpPr>
            <p:cNvPr id="25" name="Group 24">
              <a:extLst>
                <a:ext uri="{FF2B5EF4-FFF2-40B4-BE49-F238E27FC236}">
                  <a16:creationId xmlns:a16="http://schemas.microsoft.com/office/drawing/2014/main" id="{FA1CED1B-3E48-D920-42D9-8D87874AA9B0}"/>
                </a:ext>
              </a:extLst>
            </p:cNvPr>
            <p:cNvGrpSpPr/>
            <p:nvPr/>
          </p:nvGrpSpPr>
          <p:grpSpPr>
            <a:xfrm>
              <a:off x="630686" y="314254"/>
              <a:ext cx="2432553" cy="4711093"/>
              <a:chOff x="405882" y="107302"/>
              <a:chExt cx="3657600" cy="6324600"/>
            </a:xfrm>
          </p:grpSpPr>
          <p:sp>
            <p:nvSpPr>
              <p:cNvPr id="27" name="Freeform: Shape 26">
                <a:extLst>
                  <a:ext uri="{FF2B5EF4-FFF2-40B4-BE49-F238E27FC236}">
                    <a16:creationId xmlns:a16="http://schemas.microsoft.com/office/drawing/2014/main" id="{F7FE32E3-CAC8-A94A-2D28-557EE932AE07}"/>
                  </a:ext>
                </a:extLst>
              </p:cNvPr>
              <p:cNvSpPr/>
              <p:nvPr/>
            </p:nvSpPr>
            <p:spPr>
              <a:xfrm flipH="1">
                <a:off x="2286933" y="1832193"/>
                <a:ext cx="1776549" cy="4312227"/>
              </a:xfrm>
              <a:custGeom>
                <a:avLst/>
                <a:gdLst>
                  <a:gd name="connsiteX0" fmla="*/ 1566010 w 1776549"/>
                  <a:gd name="connsiteY0" fmla="*/ 0 h 4312227"/>
                  <a:gd name="connsiteX1" fmla="*/ 1566010 w 1776549"/>
                  <a:gd name="connsiteY1" fmla="*/ 159916 h 4312227"/>
                  <a:gd name="connsiteX2" fmla="*/ 1023132 w 1776549"/>
                  <a:gd name="connsiteY2" fmla="*/ 159916 h 4312227"/>
                  <a:gd name="connsiteX3" fmla="*/ 0 w 1776549"/>
                  <a:gd name="connsiteY3" fmla="*/ 1183048 h 4312227"/>
                  <a:gd name="connsiteX4" fmla="*/ 0 w 1776549"/>
                  <a:gd name="connsiteY4" fmla="*/ 1998349 h 4312227"/>
                  <a:gd name="connsiteX5" fmla="*/ 0 w 1776549"/>
                  <a:gd name="connsiteY5" fmla="*/ 2313878 h 4312227"/>
                  <a:gd name="connsiteX6" fmla="*/ 0 w 1776549"/>
                  <a:gd name="connsiteY6" fmla="*/ 3129179 h 4312227"/>
                  <a:gd name="connsiteX7" fmla="*/ 1023132 w 1776549"/>
                  <a:gd name="connsiteY7" fmla="*/ 4152311 h 4312227"/>
                  <a:gd name="connsiteX8" fmla="*/ 1566010 w 1776549"/>
                  <a:gd name="connsiteY8" fmla="*/ 4152311 h 4312227"/>
                  <a:gd name="connsiteX9" fmla="*/ 1566010 w 1776549"/>
                  <a:gd name="connsiteY9" fmla="*/ 4312227 h 4312227"/>
                  <a:gd name="connsiteX10" fmla="*/ 1776549 w 1776549"/>
                  <a:gd name="connsiteY10" fmla="*/ 4065482 h 4312227"/>
                  <a:gd name="connsiteX11" fmla="*/ 1566010 w 1776549"/>
                  <a:gd name="connsiteY11" fmla="*/ 3818737 h 4312227"/>
                  <a:gd name="connsiteX12" fmla="*/ 1566010 w 1776549"/>
                  <a:gd name="connsiteY12" fmla="*/ 3978653 h 4312227"/>
                  <a:gd name="connsiteX13" fmla="*/ 1023132 w 1776549"/>
                  <a:gd name="connsiteY13" fmla="*/ 3978653 h 4312227"/>
                  <a:gd name="connsiteX14" fmla="*/ 173657 w 1776549"/>
                  <a:gd name="connsiteY14" fmla="*/ 3129178 h 4312227"/>
                  <a:gd name="connsiteX15" fmla="*/ 173658 w 1776549"/>
                  <a:gd name="connsiteY15" fmla="*/ 2313878 h 4312227"/>
                  <a:gd name="connsiteX16" fmla="*/ 173658 w 1776549"/>
                  <a:gd name="connsiteY16" fmla="*/ 2313878 h 4312227"/>
                  <a:gd name="connsiteX17" fmla="*/ 173658 w 1776549"/>
                  <a:gd name="connsiteY17" fmla="*/ 2156114 h 4312227"/>
                  <a:gd name="connsiteX18" fmla="*/ 173658 w 1776549"/>
                  <a:gd name="connsiteY18" fmla="*/ 1998349 h 4312227"/>
                  <a:gd name="connsiteX19" fmla="*/ 173658 w 1776549"/>
                  <a:gd name="connsiteY19" fmla="*/ 1998349 h 4312227"/>
                  <a:gd name="connsiteX20" fmla="*/ 173657 w 1776549"/>
                  <a:gd name="connsiteY20" fmla="*/ 1183049 h 4312227"/>
                  <a:gd name="connsiteX21" fmla="*/ 1023132 w 1776549"/>
                  <a:gd name="connsiteY21" fmla="*/ 333574 h 4312227"/>
                  <a:gd name="connsiteX22" fmla="*/ 1566010 w 1776549"/>
                  <a:gd name="connsiteY22" fmla="*/ 333574 h 4312227"/>
                  <a:gd name="connsiteX23" fmla="*/ 1566010 w 1776549"/>
                  <a:gd name="connsiteY23" fmla="*/ 493490 h 4312227"/>
                  <a:gd name="connsiteX24" fmla="*/ 1776549 w 1776549"/>
                  <a:gd name="connsiteY24" fmla="*/ 246745 h 431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76549" h="4312227">
                    <a:moveTo>
                      <a:pt x="1566010" y="0"/>
                    </a:moveTo>
                    <a:lnTo>
                      <a:pt x="1566010" y="159916"/>
                    </a:lnTo>
                    <a:lnTo>
                      <a:pt x="1023132" y="159916"/>
                    </a:lnTo>
                    <a:cubicBezTo>
                      <a:pt x="458072" y="159916"/>
                      <a:pt x="0" y="617988"/>
                      <a:pt x="0" y="1183048"/>
                    </a:cubicBezTo>
                    <a:lnTo>
                      <a:pt x="0" y="1998349"/>
                    </a:lnTo>
                    <a:lnTo>
                      <a:pt x="0" y="2313878"/>
                    </a:lnTo>
                    <a:lnTo>
                      <a:pt x="0" y="3129179"/>
                    </a:lnTo>
                    <a:cubicBezTo>
                      <a:pt x="0" y="3694239"/>
                      <a:pt x="458072" y="4152311"/>
                      <a:pt x="1023132" y="4152311"/>
                    </a:cubicBezTo>
                    <a:lnTo>
                      <a:pt x="1566010" y="4152311"/>
                    </a:lnTo>
                    <a:lnTo>
                      <a:pt x="1566010" y="4312227"/>
                    </a:lnTo>
                    <a:lnTo>
                      <a:pt x="1776549" y="4065482"/>
                    </a:lnTo>
                    <a:lnTo>
                      <a:pt x="1566010" y="3818737"/>
                    </a:lnTo>
                    <a:lnTo>
                      <a:pt x="1566010" y="3978653"/>
                    </a:lnTo>
                    <a:lnTo>
                      <a:pt x="1023132" y="3978653"/>
                    </a:lnTo>
                    <a:cubicBezTo>
                      <a:pt x="553980" y="3978653"/>
                      <a:pt x="173657" y="3598330"/>
                      <a:pt x="173657" y="3129178"/>
                    </a:cubicBezTo>
                    <a:lnTo>
                      <a:pt x="173658" y="2313878"/>
                    </a:lnTo>
                    <a:lnTo>
                      <a:pt x="173658" y="2313878"/>
                    </a:lnTo>
                    <a:lnTo>
                      <a:pt x="173658" y="2156114"/>
                    </a:lnTo>
                    <a:lnTo>
                      <a:pt x="173658" y="1998349"/>
                    </a:lnTo>
                    <a:lnTo>
                      <a:pt x="173658" y="1998349"/>
                    </a:lnTo>
                    <a:lnTo>
                      <a:pt x="173657" y="1183049"/>
                    </a:lnTo>
                    <a:cubicBezTo>
                      <a:pt x="173657" y="713897"/>
                      <a:pt x="553980" y="333574"/>
                      <a:pt x="1023132" y="333574"/>
                    </a:cubicBezTo>
                    <a:lnTo>
                      <a:pt x="1566010" y="333574"/>
                    </a:lnTo>
                    <a:lnTo>
                      <a:pt x="1566010" y="493490"/>
                    </a:lnTo>
                    <a:lnTo>
                      <a:pt x="1776549" y="246745"/>
                    </a:ln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8" name="Freeform: Shape 27">
                <a:extLst>
                  <a:ext uri="{FF2B5EF4-FFF2-40B4-BE49-F238E27FC236}">
                    <a16:creationId xmlns:a16="http://schemas.microsoft.com/office/drawing/2014/main" id="{7DC21A53-6E3D-199B-A2FA-B2179CD51D22}"/>
                  </a:ext>
                </a:extLst>
              </p:cNvPr>
              <p:cNvSpPr/>
              <p:nvPr/>
            </p:nvSpPr>
            <p:spPr>
              <a:xfrm>
                <a:off x="405882" y="1832193"/>
                <a:ext cx="1776549" cy="4312227"/>
              </a:xfrm>
              <a:custGeom>
                <a:avLst/>
                <a:gdLst>
                  <a:gd name="connsiteX0" fmla="*/ 1566010 w 1776549"/>
                  <a:gd name="connsiteY0" fmla="*/ 0 h 4312227"/>
                  <a:gd name="connsiteX1" fmla="*/ 1776549 w 1776549"/>
                  <a:gd name="connsiteY1" fmla="*/ 246745 h 4312227"/>
                  <a:gd name="connsiteX2" fmla="*/ 1566010 w 1776549"/>
                  <a:gd name="connsiteY2" fmla="*/ 493490 h 4312227"/>
                  <a:gd name="connsiteX3" fmla="*/ 1566010 w 1776549"/>
                  <a:gd name="connsiteY3" fmla="*/ 333574 h 4312227"/>
                  <a:gd name="connsiteX4" fmla="*/ 1023132 w 1776549"/>
                  <a:gd name="connsiteY4" fmla="*/ 333574 h 4312227"/>
                  <a:gd name="connsiteX5" fmla="*/ 173657 w 1776549"/>
                  <a:gd name="connsiteY5" fmla="*/ 1183049 h 4312227"/>
                  <a:gd name="connsiteX6" fmla="*/ 173658 w 1776549"/>
                  <a:gd name="connsiteY6" fmla="*/ 1820718 h 4312227"/>
                  <a:gd name="connsiteX7" fmla="*/ 173658 w 1776549"/>
                  <a:gd name="connsiteY7" fmla="*/ 1820718 h 4312227"/>
                  <a:gd name="connsiteX8" fmla="*/ 173658 w 1776549"/>
                  <a:gd name="connsiteY8" fmla="*/ 1989127 h 4312227"/>
                  <a:gd name="connsiteX9" fmla="*/ 173658 w 1776549"/>
                  <a:gd name="connsiteY9" fmla="*/ 2108200 h 4312227"/>
                  <a:gd name="connsiteX10" fmla="*/ 173658 w 1776549"/>
                  <a:gd name="connsiteY10" fmla="*/ 2108200 h 4312227"/>
                  <a:gd name="connsiteX11" fmla="*/ 173657 w 1776549"/>
                  <a:gd name="connsiteY11" fmla="*/ 3129178 h 4312227"/>
                  <a:gd name="connsiteX12" fmla="*/ 1023132 w 1776549"/>
                  <a:gd name="connsiteY12" fmla="*/ 3978653 h 4312227"/>
                  <a:gd name="connsiteX13" fmla="*/ 1566010 w 1776549"/>
                  <a:gd name="connsiteY13" fmla="*/ 3978653 h 4312227"/>
                  <a:gd name="connsiteX14" fmla="*/ 1566010 w 1776549"/>
                  <a:gd name="connsiteY14" fmla="*/ 3818737 h 4312227"/>
                  <a:gd name="connsiteX15" fmla="*/ 1776549 w 1776549"/>
                  <a:gd name="connsiteY15" fmla="*/ 4065482 h 4312227"/>
                  <a:gd name="connsiteX16" fmla="*/ 1566010 w 1776549"/>
                  <a:gd name="connsiteY16" fmla="*/ 4312227 h 4312227"/>
                  <a:gd name="connsiteX17" fmla="*/ 1566010 w 1776549"/>
                  <a:gd name="connsiteY17" fmla="*/ 4152311 h 4312227"/>
                  <a:gd name="connsiteX18" fmla="*/ 1023132 w 1776549"/>
                  <a:gd name="connsiteY18" fmla="*/ 4152311 h 4312227"/>
                  <a:gd name="connsiteX19" fmla="*/ 0 w 1776549"/>
                  <a:gd name="connsiteY19" fmla="*/ 3129179 h 4312227"/>
                  <a:gd name="connsiteX20" fmla="*/ 0 w 1776549"/>
                  <a:gd name="connsiteY20" fmla="*/ 2108200 h 4312227"/>
                  <a:gd name="connsiteX21" fmla="*/ 0 w 1776549"/>
                  <a:gd name="connsiteY21" fmla="*/ 1820718 h 4312227"/>
                  <a:gd name="connsiteX22" fmla="*/ 0 w 1776549"/>
                  <a:gd name="connsiteY22" fmla="*/ 1183048 h 4312227"/>
                  <a:gd name="connsiteX23" fmla="*/ 1023132 w 1776549"/>
                  <a:gd name="connsiteY23" fmla="*/ 159916 h 4312227"/>
                  <a:gd name="connsiteX24" fmla="*/ 1566010 w 1776549"/>
                  <a:gd name="connsiteY24" fmla="*/ 159916 h 431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76549" h="4312227">
                    <a:moveTo>
                      <a:pt x="1566010" y="0"/>
                    </a:moveTo>
                    <a:lnTo>
                      <a:pt x="1776549" y="246745"/>
                    </a:lnTo>
                    <a:lnTo>
                      <a:pt x="1566010" y="493490"/>
                    </a:lnTo>
                    <a:lnTo>
                      <a:pt x="1566010" y="333574"/>
                    </a:lnTo>
                    <a:lnTo>
                      <a:pt x="1023132" y="333574"/>
                    </a:lnTo>
                    <a:cubicBezTo>
                      <a:pt x="553980" y="333574"/>
                      <a:pt x="173657" y="713897"/>
                      <a:pt x="173657" y="1183049"/>
                    </a:cubicBezTo>
                    <a:lnTo>
                      <a:pt x="173658" y="1820718"/>
                    </a:lnTo>
                    <a:lnTo>
                      <a:pt x="173658" y="1820718"/>
                    </a:lnTo>
                    <a:lnTo>
                      <a:pt x="173658" y="1989127"/>
                    </a:lnTo>
                    <a:lnTo>
                      <a:pt x="173658" y="2108200"/>
                    </a:lnTo>
                    <a:lnTo>
                      <a:pt x="173658" y="2108200"/>
                    </a:lnTo>
                    <a:lnTo>
                      <a:pt x="173657" y="3129178"/>
                    </a:lnTo>
                    <a:cubicBezTo>
                      <a:pt x="173657" y="3598330"/>
                      <a:pt x="553980" y="3978653"/>
                      <a:pt x="1023132" y="3978653"/>
                    </a:cubicBezTo>
                    <a:lnTo>
                      <a:pt x="1566010" y="3978653"/>
                    </a:lnTo>
                    <a:lnTo>
                      <a:pt x="1566010" y="3818737"/>
                    </a:lnTo>
                    <a:lnTo>
                      <a:pt x="1776549" y="4065482"/>
                    </a:lnTo>
                    <a:lnTo>
                      <a:pt x="1566010" y="4312227"/>
                    </a:lnTo>
                    <a:lnTo>
                      <a:pt x="1566010" y="4152311"/>
                    </a:lnTo>
                    <a:lnTo>
                      <a:pt x="1023132" y="4152311"/>
                    </a:lnTo>
                    <a:cubicBezTo>
                      <a:pt x="458072" y="4152311"/>
                      <a:pt x="0" y="3694239"/>
                      <a:pt x="0" y="3129179"/>
                    </a:cubicBezTo>
                    <a:lnTo>
                      <a:pt x="0" y="2108200"/>
                    </a:lnTo>
                    <a:lnTo>
                      <a:pt x="0" y="1820718"/>
                    </a:lnTo>
                    <a:lnTo>
                      <a:pt x="0" y="1183048"/>
                    </a:lnTo>
                    <a:cubicBezTo>
                      <a:pt x="0" y="617988"/>
                      <a:pt x="458072" y="159916"/>
                      <a:pt x="1023132" y="159916"/>
                    </a:cubicBezTo>
                    <a:lnTo>
                      <a:pt x="1566010" y="159916"/>
                    </a:ln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9" name="Oval 2">
                <a:extLst>
                  <a:ext uri="{FF2B5EF4-FFF2-40B4-BE49-F238E27FC236}">
                    <a16:creationId xmlns:a16="http://schemas.microsoft.com/office/drawing/2014/main" id="{803560E5-04F1-A240-C88E-CBAE7C0A4A5C}"/>
                  </a:ext>
                </a:extLst>
              </p:cNvPr>
              <p:cNvSpPr/>
              <p:nvPr/>
            </p:nvSpPr>
            <p:spPr>
              <a:xfrm>
                <a:off x="928396" y="2215502"/>
                <a:ext cx="2717074" cy="32581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anual Operation 3">
                <a:extLst>
                  <a:ext uri="{FF2B5EF4-FFF2-40B4-BE49-F238E27FC236}">
                    <a16:creationId xmlns:a16="http://schemas.microsoft.com/office/drawing/2014/main" id="{654BEF90-A426-F030-055D-5AB20292C324}"/>
                  </a:ext>
                </a:extLst>
              </p:cNvPr>
              <p:cNvSpPr/>
              <p:nvPr/>
            </p:nvSpPr>
            <p:spPr>
              <a:xfrm rot="10800000">
                <a:off x="1346408" y="2311329"/>
                <a:ext cx="1881051" cy="287482"/>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Manual Operation 4">
                <a:extLst>
                  <a:ext uri="{FF2B5EF4-FFF2-40B4-BE49-F238E27FC236}">
                    <a16:creationId xmlns:a16="http://schemas.microsoft.com/office/drawing/2014/main" id="{D31382C5-83F3-A7CE-3C0F-5E2FC56EBEDB}"/>
                  </a:ext>
                </a:extLst>
              </p:cNvPr>
              <p:cNvSpPr/>
              <p:nvPr/>
            </p:nvSpPr>
            <p:spPr>
              <a:xfrm rot="10800000">
                <a:off x="1364849" y="1403788"/>
                <a:ext cx="1881051" cy="287482"/>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14">
                <a:extLst>
                  <a:ext uri="{FF2B5EF4-FFF2-40B4-BE49-F238E27FC236}">
                    <a16:creationId xmlns:a16="http://schemas.microsoft.com/office/drawing/2014/main" id="{E70FA42D-9035-8469-95A8-8FA818DB28F5}"/>
                  </a:ext>
                </a:extLst>
              </p:cNvPr>
              <p:cNvSpPr/>
              <p:nvPr/>
            </p:nvSpPr>
            <p:spPr>
              <a:xfrm>
                <a:off x="1764419" y="1691270"/>
                <a:ext cx="1020440" cy="157833"/>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5">
                <a:extLst>
                  <a:ext uri="{FF2B5EF4-FFF2-40B4-BE49-F238E27FC236}">
                    <a16:creationId xmlns:a16="http://schemas.microsoft.com/office/drawing/2014/main" id="{9C7C1A3F-1DAA-BF3A-3198-42E6E58D84DA}"/>
                  </a:ext>
                </a:extLst>
              </p:cNvPr>
              <p:cNvSpPr/>
              <p:nvPr/>
            </p:nvSpPr>
            <p:spPr>
              <a:xfrm>
                <a:off x="1659916" y="1832193"/>
                <a:ext cx="1254034" cy="47913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nut 16">
                <a:extLst>
                  <a:ext uri="{FF2B5EF4-FFF2-40B4-BE49-F238E27FC236}">
                    <a16:creationId xmlns:a16="http://schemas.microsoft.com/office/drawing/2014/main" id="{E31EDAF6-0FB1-19D5-EA9B-6EAEF825EE59}"/>
                  </a:ext>
                </a:extLst>
              </p:cNvPr>
              <p:cNvSpPr/>
              <p:nvPr/>
            </p:nvSpPr>
            <p:spPr>
              <a:xfrm>
                <a:off x="1659916" y="107302"/>
                <a:ext cx="1254034" cy="1149927"/>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ounded Rectangle 7">
                <a:extLst>
                  <a:ext uri="{FF2B5EF4-FFF2-40B4-BE49-F238E27FC236}">
                    <a16:creationId xmlns:a16="http://schemas.microsoft.com/office/drawing/2014/main" id="{74741886-1EBB-FF42-C8DC-B1A874F3D9C0}"/>
                  </a:ext>
                </a:extLst>
              </p:cNvPr>
              <p:cNvSpPr/>
              <p:nvPr/>
            </p:nvSpPr>
            <p:spPr>
              <a:xfrm rot="16200000">
                <a:off x="2095279" y="1152726"/>
                <a:ext cx="383309" cy="2090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9">
                <a:extLst>
                  <a:ext uri="{FF2B5EF4-FFF2-40B4-BE49-F238E27FC236}">
                    <a16:creationId xmlns:a16="http://schemas.microsoft.com/office/drawing/2014/main" id="{60114C0A-31B8-3A0A-AB77-C3B03B8B5B1A}"/>
                  </a:ext>
                </a:extLst>
              </p:cNvPr>
              <p:cNvSpPr/>
              <p:nvPr/>
            </p:nvSpPr>
            <p:spPr>
              <a:xfrm>
                <a:off x="1137402" y="5090320"/>
                <a:ext cx="2299063" cy="95827"/>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10">
                <a:extLst>
                  <a:ext uri="{FF2B5EF4-FFF2-40B4-BE49-F238E27FC236}">
                    <a16:creationId xmlns:a16="http://schemas.microsoft.com/office/drawing/2014/main" id="{6BDE42D4-4774-ECB4-C02B-56846DED69FF}"/>
                  </a:ext>
                </a:extLst>
              </p:cNvPr>
              <p:cNvSpPr/>
              <p:nvPr/>
            </p:nvSpPr>
            <p:spPr>
              <a:xfrm>
                <a:off x="780863" y="5856938"/>
                <a:ext cx="3073613" cy="574964"/>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11">
                <a:extLst>
                  <a:ext uri="{FF2B5EF4-FFF2-40B4-BE49-F238E27FC236}">
                    <a16:creationId xmlns:a16="http://schemas.microsoft.com/office/drawing/2014/main" id="{9D4C7041-7EE5-4FDC-36D3-22075F6E33F5}"/>
                  </a:ext>
                </a:extLst>
              </p:cNvPr>
              <p:cNvSpPr/>
              <p:nvPr/>
            </p:nvSpPr>
            <p:spPr>
              <a:xfrm>
                <a:off x="1555413" y="5186147"/>
                <a:ext cx="1463040" cy="191655"/>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12">
                <a:extLst>
                  <a:ext uri="{FF2B5EF4-FFF2-40B4-BE49-F238E27FC236}">
                    <a16:creationId xmlns:a16="http://schemas.microsoft.com/office/drawing/2014/main" id="{6C7EB0BF-FE1D-D153-4254-A4054CA6590F}"/>
                  </a:ext>
                </a:extLst>
              </p:cNvPr>
              <p:cNvSpPr/>
              <p:nvPr/>
            </p:nvSpPr>
            <p:spPr>
              <a:xfrm>
                <a:off x="1450911" y="5377802"/>
                <a:ext cx="1672046" cy="191655"/>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Manual Operation 13">
                <a:extLst>
                  <a:ext uri="{FF2B5EF4-FFF2-40B4-BE49-F238E27FC236}">
                    <a16:creationId xmlns:a16="http://schemas.microsoft.com/office/drawing/2014/main" id="{B5B5E140-070F-AB1B-5396-6D04E23839C6}"/>
                  </a:ext>
                </a:extLst>
              </p:cNvPr>
              <p:cNvSpPr/>
              <p:nvPr/>
            </p:nvSpPr>
            <p:spPr>
              <a:xfrm rot="10800000">
                <a:off x="823893" y="5569457"/>
                <a:ext cx="2926080" cy="287482"/>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63BCFD6-F9DA-3743-FF14-E726F355A0C5}"/>
                </a:ext>
              </a:extLst>
            </p:cNvPr>
            <p:cNvSpPr txBox="1"/>
            <p:nvPr/>
          </p:nvSpPr>
          <p:spPr>
            <a:xfrm>
              <a:off x="1040151" y="2384242"/>
              <a:ext cx="1666771" cy="1384995"/>
            </a:xfrm>
            <a:prstGeom prst="rect">
              <a:avLst/>
            </a:prstGeom>
            <a:noFill/>
          </p:spPr>
          <p:txBody>
            <a:bodyPr wrap="square">
              <a:spAutoFit/>
            </a:bodyPr>
            <a:lstStyle/>
            <a:p>
              <a:pPr algn="ctr"/>
              <a:r>
                <a:rPr lang="en-US" sz="1400" b="1" i="0" dirty="0">
                  <a:effectLst/>
                </a:rPr>
                <a:t>Our hearts can be turned to our ancestors, and we can perform ordinances for them in temples</a:t>
              </a:r>
              <a:endParaRPr lang="en-US" sz="1400" dirty="0"/>
            </a:p>
          </p:txBody>
        </p:sp>
      </p:grpSp>
      <p:grpSp>
        <p:nvGrpSpPr>
          <p:cNvPr id="41" name="Group 40">
            <a:extLst>
              <a:ext uri="{FF2B5EF4-FFF2-40B4-BE49-F238E27FC236}">
                <a16:creationId xmlns:a16="http://schemas.microsoft.com/office/drawing/2014/main" id="{DB53C241-B0B3-CECB-726B-0048D1EA7C36}"/>
              </a:ext>
            </a:extLst>
          </p:cNvPr>
          <p:cNvGrpSpPr/>
          <p:nvPr/>
        </p:nvGrpSpPr>
        <p:grpSpPr>
          <a:xfrm>
            <a:off x="8827309" y="1064376"/>
            <a:ext cx="2432553" cy="4711093"/>
            <a:chOff x="630686" y="314254"/>
            <a:chExt cx="2432553" cy="4711093"/>
          </a:xfrm>
        </p:grpSpPr>
        <p:grpSp>
          <p:nvGrpSpPr>
            <p:cNvPr id="42" name="Group 41">
              <a:extLst>
                <a:ext uri="{FF2B5EF4-FFF2-40B4-BE49-F238E27FC236}">
                  <a16:creationId xmlns:a16="http://schemas.microsoft.com/office/drawing/2014/main" id="{C991E7FF-CF58-9EE7-919D-C75D2CF45450}"/>
                </a:ext>
              </a:extLst>
            </p:cNvPr>
            <p:cNvGrpSpPr/>
            <p:nvPr/>
          </p:nvGrpSpPr>
          <p:grpSpPr>
            <a:xfrm>
              <a:off x="630686" y="314254"/>
              <a:ext cx="2432553" cy="4711093"/>
              <a:chOff x="405882" y="107302"/>
              <a:chExt cx="3657600" cy="6324600"/>
            </a:xfrm>
          </p:grpSpPr>
          <p:sp>
            <p:nvSpPr>
              <p:cNvPr id="44" name="Freeform: Shape 43">
                <a:extLst>
                  <a:ext uri="{FF2B5EF4-FFF2-40B4-BE49-F238E27FC236}">
                    <a16:creationId xmlns:a16="http://schemas.microsoft.com/office/drawing/2014/main" id="{9CE287CD-9471-4CCC-731A-3F51EA989DF4}"/>
                  </a:ext>
                </a:extLst>
              </p:cNvPr>
              <p:cNvSpPr/>
              <p:nvPr/>
            </p:nvSpPr>
            <p:spPr>
              <a:xfrm flipH="1">
                <a:off x="2286933" y="1832193"/>
                <a:ext cx="1776549" cy="4312227"/>
              </a:xfrm>
              <a:custGeom>
                <a:avLst/>
                <a:gdLst>
                  <a:gd name="connsiteX0" fmla="*/ 1566010 w 1776549"/>
                  <a:gd name="connsiteY0" fmla="*/ 0 h 4312227"/>
                  <a:gd name="connsiteX1" fmla="*/ 1566010 w 1776549"/>
                  <a:gd name="connsiteY1" fmla="*/ 159916 h 4312227"/>
                  <a:gd name="connsiteX2" fmla="*/ 1023132 w 1776549"/>
                  <a:gd name="connsiteY2" fmla="*/ 159916 h 4312227"/>
                  <a:gd name="connsiteX3" fmla="*/ 0 w 1776549"/>
                  <a:gd name="connsiteY3" fmla="*/ 1183048 h 4312227"/>
                  <a:gd name="connsiteX4" fmla="*/ 0 w 1776549"/>
                  <a:gd name="connsiteY4" fmla="*/ 1998349 h 4312227"/>
                  <a:gd name="connsiteX5" fmla="*/ 0 w 1776549"/>
                  <a:gd name="connsiteY5" fmla="*/ 2313878 h 4312227"/>
                  <a:gd name="connsiteX6" fmla="*/ 0 w 1776549"/>
                  <a:gd name="connsiteY6" fmla="*/ 3129179 h 4312227"/>
                  <a:gd name="connsiteX7" fmla="*/ 1023132 w 1776549"/>
                  <a:gd name="connsiteY7" fmla="*/ 4152311 h 4312227"/>
                  <a:gd name="connsiteX8" fmla="*/ 1566010 w 1776549"/>
                  <a:gd name="connsiteY8" fmla="*/ 4152311 h 4312227"/>
                  <a:gd name="connsiteX9" fmla="*/ 1566010 w 1776549"/>
                  <a:gd name="connsiteY9" fmla="*/ 4312227 h 4312227"/>
                  <a:gd name="connsiteX10" fmla="*/ 1776549 w 1776549"/>
                  <a:gd name="connsiteY10" fmla="*/ 4065482 h 4312227"/>
                  <a:gd name="connsiteX11" fmla="*/ 1566010 w 1776549"/>
                  <a:gd name="connsiteY11" fmla="*/ 3818737 h 4312227"/>
                  <a:gd name="connsiteX12" fmla="*/ 1566010 w 1776549"/>
                  <a:gd name="connsiteY12" fmla="*/ 3978653 h 4312227"/>
                  <a:gd name="connsiteX13" fmla="*/ 1023132 w 1776549"/>
                  <a:gd name="connsiteY13" fmla="*/ 3978653 h 4312227"/>
                  <a:gd name="connsiteX14" fmla="*/ 173657 w 1776549"/>
                  <a:gd name="connsiteY14" fmla="*/ 3129178 h 4312227"/>
                  <a:gd name="connsiteX15" fmla="*/ 173658 w 1776549"/>
                  <a:gd name="connsiteY15" fmla="*/ 2313878 h 4312227"/>
                  <a:gd name="connsiteX16" fmla="*/ 173658 w 1776549"/>
                  <a:gd name="connsiteY16" fmla="*/ 2313878 h 4312227"/>
                  <a:gd name="connsiteX17" fmla="*/ 173658 w 1776549"/>
                  <a:gd name="connsiteY17" fmla="*/ 2156114 h 4312227"/>
                  <a:gd name="connsiteX18" fmla="*/ 173658 w 1776549"/>
                  <a:gd name="connsiteY18" fmla="*/ 1998349 h 4312227"/>
                  <a:gd name="connsiteX19" fmla="*/ 173658 w 1776549"/>
                  <a:gd name="connsiteY19" fmla="*/ 1998349 h 4312227"/>
                  <a:gd name="connsiteX20" fmla="*/ 173657 w 1776549"/>
                  <a:gd name="connsiteY20" fmla="*/ 1183049 h 4312227"/>
                  <a:gd name="connsiteX21" fmla="*/ 1023132 w 1776549"/>
                  <a:gd name="connsiteY21" fmla="*/ 333574 h 4312227"/>
                  <a:gd name="connsiteX22" fmla="*/ 1566010 w 1776549"/>
                  <a:gd name="connsiteY22" fmla="*/ 333574 h 4312227"/>
                  <a:gd name="connsiteX23" fmla="*/ 1566010 w 1776549"/>
                  <a:gd name="connsiteY23" fmla="*/ 493490 h 4312227"/>
                  <a:gd name="connsiteX24" fmla="*/ 1776549 w 1776549"/>
                  <a:gd name="connsiteY24" fmla="*/ 246745 h 431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76549" h="4312227">
                    <a:moveTo>
                      <a:pt x="1566010" y="0"/>
                    </a:moveTo>
                    <a:lnTo>
                      <a:pt x="1566010" y="159916"/>
                    </a:lnTo>
                    <a:lnTo>
                      <a:pt x="1023132" y="159916"/>
                    </a:lnTo>
                    <a:cubicBezTo>
                      <a:pt x="458072" y="159916"/>
                      <a:pt x="0" y="617988"/>
                      <a:pt x="0" y="1183048"/>
                    </a:cubicBezTo>
                    <a:lnTo>
                      <a:pt x="0" y="1998349"/>
                    </a:lnTo>
                    <a:lnTo>
                      <a:pt x="0" y="2313878"/>
                    </a:lnTo>
                    <a:lnTo>
                      <a:pt x="0" y="3129179"/>
                    </a:lnTo>
                    <a:cubicBezTo>
                      <a:pt x="0" y="3694239"/>
                      <a:pt x="458072" y="4152311"/>
                      <a:pt x="1023132" y="4152311"/>
                    </a:cubicBezTo>
                    <a:lnTo>
                      <a:pt x="1566010" y="4152311"/>
                    </a:lnTo>
                    <a:lnTo>
                      <a:pt x="1566010" y="4312227"/>
                    </a:lnTo>
                    <a:lnTo>
                      <a:pt x="1776549" y="4065482"/>
                    </a:lnTo>
                    <a:lnTo>
                      <a:pt x="1566010" y="3818737"/>
                    </a:lnTo>
                    <a:lnTo>
                      <a:pt x="1566010" y="3978653"/>
                    </a:lnTo>
                    <a:lnTo>
                      <a:pt x="1023132" y="3978653"/>
                    </a:lnTo>
                    <a:cubicBezTo>
                      <a:pt x="553980" y="3978653"/>
                      <a:pt x="173657" y="3598330"/>
                      <a:pt x="173657" y="3129178"/>
                    </a:cubicBezTo>
                    <a:lnTo>
                      <a:pt x="173658" y="2313878"/>
                    </a:lnTo>
                    <a:lnTo>
                      <a:pt x="173658" y="2313878"/>
                    </a:lnTo>
                    <a:lnTo>
                      <a:pt x="173658" y="2156114"/>
                    </a:lnTo>
                    <a:lnTo>
                      <a:pt x="173658" y="1998349"/>
                    </a:lnTo>
                    <a:lnTo>
                      <a:pt x="173658" y="1998349"/>
                    </a:lnTo>
                    <a:lnTo>
                      <a:pt x="173657" y="1183049"/>
                    </a:lnTo>
                    <a:cubicBezTo>
                      <a:pt x="173657" y="713897"/>
                      <a:pt x="553980" y="333574"/>
                      <a:pt x="1023132" y="333574"/>
                    </a:cubicBezTo>
                    <a:lnTo>
                      <a:pt x="1566010" y="333574"/>
                    </a:lnTo>
                    <a:lnTo>
                      <a:pt x="1566010" y="493490"/>
                    </a:lnTo>
                    <a:lnTo>
                      <a:pt x="1776549" y="246745"/>
                    </a:ln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Freeform: Shape 44">
                <a:extLst>
                  <a:ext uri="{FF2B5EF4-FFF2-40B4-BE49-F238E27FC236}">
                    <a16:creationId xmlns:a16="http://schemas.microsoft.com/office/drawing/2014/main" id="{4EAD7C58-BFAB-C6B3-D8CF-C487E029EB30}"/>
                  </a:ext>
                </a:extLst>
              </p:cNvPr>
              <p:cNvSpPr/>
              <p:nvPr/>
            </p:nvSpPr>
            <p:spPr>
              <a:xfrm>
                <a:off x="405882" y="1832193"/>
                <a:ext cx="1776549" cy="4312227"/>
              </a:xfrm>
              <a:custGeom>
                <a:avLst/>
                <a:gdLst>
                  <a:gd name="connsiteX0" fmla="*/ 1566010 w 1776549"/>
                  <a:gd name="connsiteY0" fmla="*/ 0 h 4312227"/>
                  <a:gd name="connsiteX1" fmla="*/ 1776549 w 1776549"/>
                  <a:gd name="connsiteY1" fmla="*/ 246745 h 4312227"/>
                  <a:gd name="connsiteX2" fmla="*/ 1566010 w 1776549"/>
                  <a:gd name="connsiteY2" fmla="*/ 493490 h 4312227"/>
                  <a:gd name="connsiteX3" fmla="*/ 1566010 w 1776549"/>
                  <a:gd name="connsiteY3" fmla="*/ 333574 h 4312227"/>
                  <a:gd name="connsiteX4" fmla="*/ 1023132 w 1776549"/>
                  <a:gd name="connsiteY4" fmla="*/ 333574 h 4312227"/>
                  <a:gd name="connsiteX5" fmla="*/ 173657 w 1776549"/>
                  <a:gd name="connsiteY5" fmla="*/ 1183049 h 4312227"/>
                  <a:gd name="connsiteX6" fmla="*/ 173658 w 1776549"/>
                  <a:gd name="connsiteY6" fmla="*/ 1820718 h 4312227"/>
                  <a:gd name="connsiteX7" fmla="*/ 173658 w 1776549"/>
                  <a:gd name="connsiteY7" fmla="*/ 1820718 h 4312227"/>
                  <a:gd name="connsiteX8" fmla="*/ 173658 w 1776549"/>
                  <a:gd name="connsiteY8" fmla="*/ 1989127 h 4312227"/>
                  <a:gd name="connsiteX9" fmla="*/ 173658 w 1776549"/>
                  <a:gd name="connsiteY9" fmla="*/ 2108200 h 4312227"/>
                  <a:gd name="connsiteX10" fmla="*/ 173658 w 1776549"/>
                  <a:gd name="connsiteY10" fmla="*/ 2108200 h 4312227"/>
                  <a:gd name="connsiteX11" fmla="*/ 173657 w 1776549"/>
                  <a:gd name="connsiteY11" fmla="*/ 3129178 h 4312227"/>
                  <a:gd name="connsiteX12" fmla="*/ 1023132 w 1776549"/>
                  <a:gd name="connsiteY12" fmla="*/ 3978653 h 4312227"/>
                  <a:gd name="connsiteX13" fmla="*/ 1566010 w 1776549"/>
                  <a:gd name="connsiteY13" fmla="*/ 3978653 h 4312227"/>
                  <a:gd name="connsiteX14" fmla="*/ 1566010 w 1776549"/>
                  <a:gd name="connsiteY14" fmla="*/ 3818737 h 4312227"/>
                  <a:gd name="connsiteX15" fmla="*/ 1776549 w 1776549"/>
                  <a:gd name="connsiteY15" fmla="*/ 4065482 h 4312227"/>
                  <a:gd name="connsiteX16" fmla="*/ 1566010 w 1776549"/>
                  <a:gd name="connsiteY16" fmla="*/ 4312227 h 4312227"/>
                  <a:gd name="connsiteX17" fmla="*/ 1566010 w 1776549"/>
                  <a:gd name="connsiteY17" fmla="*/ 4152311 h 4312227"/>
                  <a:gd name="connsiteX18" fmla="*/ 1023132 w 1776549"/>
                  <a:gd name="connsiteY18" fmla="*/ 4152311 h 4312227"/>
                  <a:gd name="connsiteX19" fmla="*/ 0 w 1776549"/>
                  <a:gd name="connsiteY19" fmla="*/ 3129179 h 4312227"/>
                  <a:gd name="connsiteX20" fmla="*/ 0 w 1776549"/>
                  <a:gd name="connsiteY20" fmla="*/ 2108200 h 4312227"/>
                  <a:gd name="connsiteX21" fmla="*/ 0 w 1776549"/>
                  <a:gd name="connsiteY21" fmla="*/ 1820718 h 4312227"/>
                  <a:gd name="connsiteX22" fmla="*/ 0 w 1776549"/>
                  <a:gd name="connsiteY22" fmla="*/ 1183048 h 4312227"/>
                  <a:gd name="connsiteX23" fmla="*/ 1023132 w 1776549"/>
                  <a:gd name="connsiteY23" fmla="*/ 159916 h 4312227"/>
                  <a:gd name="connsiteX24" fmla="*/ 1566010 w 1776549"/>
                  <a:gd name="connsiteY24" fmla="*/ 159916 h 431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76549" h="4312227">
                    <a:moveTo>
                      <a:pt x="1566010" y="0"/>
                    </a:moveTo>
                    <a:lnTo>
                      <a:pt x="1776549" y="246745"/>
                    </a:lnTo>
                    <a:lnTo>
                      <a:pt x="1566010" y="493490"/>
                    </a:lnTo>
                    <a:lnTo>
                      <a:pt x="1566010" y="333574"/>
                    </a:lnTo>
                    <a:lnTo>
                      <a:pt x="1023132" y="333574"/>
                    </a:lnTo>
                    <a:cubicBezTo>
                      <a:pt x="553980" y="333574"/>
                      <a:pt x="173657" y="713897"/>
                      <a:pt x="173657" y="1183049"/>
                    </a:cubicBezTo>
                    <a:lnTo>
                      <a:pt x="173658" y="1820718"/>
                    </a:lnTo>
                    <a:lnTo>
                      <a:pt x="173658" y="1820718"/>
                    </a:lnTo>
                    <a:lnTo>
                      <a:pt x="173658" y="1989127"/>
                    </a:lnTo>
                    <a:lnTo>
                      <a:pt x="173658" y="2108200"/>
                    </a:lnTo>
                    <a:lnTo>
                      <a:pt x="173658" y="2108200"/>
                    </a:lnTo>
                    <a:lnTo>
                      <a:pt x="173657" y="3129178"/>
                    </a:lnTo>
                    <a:cubicBezTo>
                      <a:pt x="173657" y="3598330"/>
                      <a:pt x="553980" y="3978653"/>
                      <a:pt x="1023132" y="3978653"/>
                    </a:cubicBezTo>
                    <a:lnTo>
                      <a:pt x="1566010" y="3978653"/>
                    </a:lnTo>
                    <a:lnTo>
                      <a:pt x="1566010" y="3818737"/>
                    </a:lnTo>
                    <a:lnTo>
                      <a:pt x="1776549" y="4065482"/>
                    </a:lnTo>
                    <a:lnTo>
                      <a:pt x="1566010" y="4312227"/>
                    </a:lnTo>
                    <a:lnTo>
                      <a:pt x="1566010" y="4152311"/>
                    </a:lnTo>
                    <a:lnTo>
                      <a:pt x="1023132" y="4152311"/>
                    </a:lnTo>
                    <a:cubicBezTo>
                      <a:pt x="458072" y="4152311"/>
                      <a:pt x="0" y="3694239"/>
                      <a:pt x="0" y="3129179"/>
                    </a:cubicBezTo>
                    <a:lnTo>
                      <a:pt x="0" y="2108200"/>
                    </a:lnTo>
                    <a:lnTo>
                      <a:pt x="0" y="1820718"/>
                    </a:lnTo>
                    <a:lnTo>
                      <a:pt x="0" y="1183048"/>
                    </a:lnTo>
                    <a:cubicBezTo>
                      <a:pt x="0" y="617988"/>
                      <a:pt x="458072" y="159916"/>
                      <a:pt x="1023132" y="159916"/>
                    </a:cubicBezTo>
                    <a:lnTo>
                      <a:pt x="1566010" y="159916"/>
                    </a:ln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6" name="Oval 2">
                <a:extLst>
                  <a:ext uri="{FF2B5EF4-FFF2-40B4-BE49-F238E27FC236}">
                    <a16:creationId xmlns:a16="http://schemas.microsoft.com/office/drawing/2014/main" id="{E8EA3549-801B-81B9-DA52-389DB5C46F14}"/>
                  </a:ext>
                </a:extLst>
              </p:cNvPr>
              <p:cNvSpPr/>
              <p:nvPr/>
            </p:nvSpPr>
            <p:spPr>
              <a:xfrm>
                <a:off x="928396" y="2215502"/>
                <a:ext cx="2717074" cy="32581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Manual Operation 3">
                <a:extLst>
                  <a:ext uri="{FF2B5EF4-FFF2-40B4-BE49-F238E27FC236}">
                    <a16:creationId xmlns:a16="http://schemas.microsoft.com/office/drawing/2014/main" id="{902DC8BB-83C3-4F4F-0165-DCBD670906FC}"/>
                  </a:ext>
                </a:extLst>
              </p:cNvPr>
              <p:cNvSpPr/>
              <p:nvPr/>
            </p:nvSpPr>
            <p:spPr>
              <a:xfrm rot="10800000">
                <a:off x="1346408" y="2311329"/>
                <a:ext cx="1881051" cy="287482"/>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Manual Operation 4">
                <a:extLst>
                  <a:ext uri="{FF2B5EF4-FFF2-40B4-BE49-F238E27FC236}">
                    <a16:creationId xmlns:a16="http://schemas.microsoft.com/office/drawing/2014/main" id="{69259DDF-E18A-FD58-3FED-86D469DD4B7A}"/>
                  </a:ext>
                </a:extLst>
              </p:cNvPr>
              <p:cNvSpPr/>
              <p:nvPr/>
            </p:nvSpPr>
            <p:spPr>
              <a:xfrm rot="10800000">
                <a:off x="1364849" y="1403788"/>
                <a:ext cx="1881051" cy="287482"/>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14">
                <a:extLst>
                  <a:ext uri="{FF2B5EF4-FFF2-40B4-BE49-F238E27FC236}">
                    <a16:creationId xmlns:a16="http://schemas.microsoft.com/office/drawing/2014/main" id="{244A2645-47B7-3150-DC61-3140E315A8C7}"/>
                  </a:ext>
                </a:extLst>
              </p:cNvPr>
              <p:cNvSpPr/>
              <p:nvPr/>
            </p:nvSpPr>
            <p:spPr>
              <a:xfrm>
                <a:off x="1764419" y="1691270"/>
                <a:ext cx="1020440" cy="157833"/>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5">
                <a:extLst>
                  <a:ext uri="{FF2B5EF4-FFF2-40B4-BE49-F238E27FC236}">
                    <a16:creationId xmlns:a16="http://schemas.microsoft.com/office/drawing/2014/main" id="{7BC0A99B-9559-99C6-F10A-667589A1A515}"/>
                  </a:ext>
                </a:extLst>
              </p:cNvPr>
              <p:cNvSpPr/>
              <p:nvPr/>
            </p:nvSpPr>
            <p:spPr>
              <a:xfrm>
                <a:off x="1659916" y="1832193"/>
                <a:ext cx="1254034" cy="47913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onut 16">
                <a:extLst>
                  <a:ext uri="{FF2B5EF4-FFF2-40B4-BE49-F238E27FC236}">
                    <a16:creationId xmlns:a16="http://schemas.microsoft.com/office/drawing/2014/main" id="{5CD6DBF8-4035-03B6-962A-0F8574029070}"/>
                  </a:ext>
                </a:extLst>
              </p:cNvPr>
              <p:cNvSpPr/>
              <p:nvPr/>
            </p:nvSpPr>
            <p:spPr>
              <a:xfrm>
                <a:off x="1659916" y="107302"/>
                <a:ext cx="1254034" cy="1149927"/>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Rounded Rectangle 7">
                <a:extLst>
                  <a:ext uri="{FF2B5EF4-FFF2-40B4-BE49-F238E27FC236}">
                    <a16:creationId xmlns:a16="http://schemas.microsoft.com/office/drawing/2014/main" id="{E92F6223-D977-A3BC-71DF-1BA2D7CBDBA1}"/>
                  </a:ext>
                </a:extLst>
              </p:cNvPr>
              <p:cNvSpPr/>
              <p:nvPr/>
            </p:nvSpPr>
            <p:spPr>
              <a:xfrm rot="16200000">
                <a:off x="2095279" y="1152726"/>
                <a:ext cx="383309" cy="2090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9">
                <a:extLst>
                  <a:ext uri="{FF2B5EF4-FFF2-40B4-BE49-F238E27FC236}">
                    <a16:creationId xmlns:a16="http://schemas.microsoft.com/office/drawing/2014/main" id="{8C193F67-F3C3-6530-1071-66503C63E2B3}"/>
                  </a:ext>
                </a:extLst>
              </p:cNvPr>
              <p:cNvSpPr/>
              <p:nvPr/>
            </p:nvSpPr>
            <p:spPr>
              <a:xfrm>
                <a:off x="1137402" y="5090320"/>
                <a:ext cx="2299063" cy="95827"/>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10">
                <a:extLst>
                  <a:ext uri="{FF2B5EF4-FFF2-40B4-BE49-F238E27FC236}">
                    <a16:creationId xmlns:a16="http://schemas.microsoft.com/office/drawing/2014/main" id="{FAC75A87-C197-6CCA-E74B-76BF1471F4C3}"/>
                  </a:ext>
                </a:extLst>
              </p:cNvPr>
              <p:cNvSpPr/>
              <p:nvPr/>
            </p:nvSpPr>
            <p:spPr>
              <a:xfrm>
                <a:off x="780863" y="5856938"/>
                <a:ext cx="3073613" cy="574964"/>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11">
                <a:extLst>
                  <a:ext uri="{FF2B5EF4-FFF2-40B4-BE49-F238E27FC236}">
                    <a16:creationId xmlns:a16="http://schemas.microsoft.com/office/drawing/2014/main" id="{B9790B1C-7233-27BF-02A9-22F6BD066120}"/>
                  </a:ext>
                </a:extLst>
              </p:cNvPr>
              <p:cNvSpPr/>
              <p:nvPr/>
            </p:nvSpPr>
            <p:spPr>
              <a:xfrm>
                <a:off x="1555413" y="5186147"/>
                <a:ext cx="1463040" cy="191655"/>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12">
                <a:extLst>
                  <a:ext uri="{FF2B5EF4-FFF2-40B4-BE49-F238E27FC236}">
                    <a16:creationId xmlns:a16="http://schemas.microsoft.com/office/drawing/2014/main" id="{60D7E2EB-7565-D540-402B-80007092F6F3}"/>
                  </a:ext>
                </a:extLst>
              </p:cNvPr>
              <p:cNvSpPr/>
              <p:nvPr/>
            </p:nvSpPr>
            <p:spPr>
              <a:xfrm>
                <a:off x="1450911" y="5377802"/>
                <a:ext cx="1672046" cy="191655"/>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Manual Operation 13">
                <a:extLst>
                  <a:ext uri="{FF2B5EF4-FFF2-40B4-BE49-F238E27FC236}">
                    <a16:creationId xmlns:a16="http://schemas.microsoft.com/office/drawing/2014/main" id="{8757AAAF-1FAD-A489-488F-9937E249178A}"/>
                  </a:ext>
                </a:extLst>
              </p:cNvPr>
              <p:cNvSpPr/>
              <p:nvPr/>
            </p:nvSpPr>
            <p:spPr>
              <a:xfrm rot="10800000">
                <a:off x="823893" y="5569457"/>
                <a:ext cx="2926080" cy="287482"/>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F7FD6785-F32A-5E50-1868-D0C3240F1078}"/>
                </a:ext>
              </a:extLst>
            </p:cNvPr>
            <p:cNvSpPr txBox="1"/>
            <p:nvPr/>
          </p:nvSpPr>
          <p:spPr>
            <a:xfrm>
              <a:off x="1048326" y="2210142"/>
              <a:ext cx="1666771" cy="1600438"/>
            </a:xfrm>
            <a:prstGeom prst="rect">
              <a:avLst/>
            </a:prstGeom>
            <a:noFill/>
          </p:spPr>
          <p:txBody>
            <a:bodyPr wrap="square">
              <a:spAutoFit/>
            </a:bodyPr>
            <a:lstStyle/>
            <a:p>
              <a:pPr algn="ctr"/>
              <a:r>
                <a:rPr lang="en-US" sz="1400" b="1" i="0" dirty="0">
                  <a:effectLst/>
                </a:rPr>
                <a:t>Without the power to unite families for eternity, the purposes for the earth would not be accomplished</a:t>
              </a:r>
              <a:endParaRPr lang="en-US" sz="1400" dirty="0"/>
            </a:p>
          </p:txBody>
        </p:sp>
      </p:grpSp>
    </p:spTree>
    <p:extLst>
      <p:ext uri="{BB962C8B-B14F-4D97-AF65-F5344CB8AC3E}">
        <p14:creationId xmlns:p14="http://schemas.microsoft.com/office/powerpoint/2010/main" val="406127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5D7B189-BB46-47AD-B16F-3643473A0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524000" y="838201"/>
            <a:ext cx="6324600" cy="830997"/>
          </a:xfrm>
          <a:prstGeom prst="rect">
            <a:avLst/>
          </a:prstGeom>
        </p:spPr>
        <p:txBody>
          <a:bodyPr wrap="square">
            <a:spAutoFit/>
          </a:bodyPr>
          <a:lstStyle/>
          <a:p>
            <a:pPr fontAlgn="base"/>
            <a:endParaRPr lang="en-US" sz="1600" dirty="0">
              <a:solidFill>
                <a:schemeClr val="bg1"/>
              </a:solidFill>
            </a:endParaRPr>
          </a:p>
          <a:p>
            <a:pPr fontAlgn="base"/>
            <a:endParaRPr lang="en-US" sz="1600" dirty="0">
              <a:solidFill>
                <a:schemeClr val="bg1"/>
              </a:solidFill>
            </a:endParaRPr>
          </a:p>
          <a:p>
            <a:pPr fontAlgn="base"/>
            <a:endParaRPr lang="en-US" sz="1600" dirty="0">
              <a:solidFill>
                <a:schemeClr val="bg1"/>
              </a:solidFill>
            </a:endParaRPr>
          </a:p>
        </p:txBody>
      </p:sp>
      <p:sp>
        <p:nvSpPr>
          <p:cNvPr id="39" name="Rectangle 38"/>
          <p:cNvSpPr/>
          <p:nvPr/>
        </p:nvSpPr>
        <p:spPr>
          <a:xfrm>
            <a:off x="1752600" y="76201"/>
            <a:ext cx="8686800" cy="769441"/>
          </a:xfrm>
          <a:prstGeom prst="rect">
            <a:avLst/>
          </a:prstGeom>
        </p:spPr>
        <p:txBody>
          <a:bodyPr wrap="square">
            <a:spAutoFit/>
          </a:bodyPr>
          <a:lstStyle/>
          <a:p>
            <a:pPr algn="ctr" fontAlgn="base"/>
            <a:r>
              <a:rPr lang="en-US" sz="4400" dirty="0">
                <a:solidFill>
                  <a:schemeClr val="bg1"/>
                </a:solidFill>
                <a:cs typeface="Aparajita" pitchFamily="34" charset="0"/>
              </a:rPr>
              <a:t>Turn the Hearts of the Children…</a:t>
            </a:r>
          </a:p>
        </p:txBody>
      </p:sp>
      <p:sp>
        <p:nvSpPr>
          <p:cNvPr id="44" name="TextBox 43"/>
          <p:cNvSpPr txBox="1"/>
          <p:nvPr/>
        </p:nvSpPr>
        <p:spPr>
          <a:xfrm>
            <a:off x="4800600" y="3581401"/>
            <a:ext cx="5715000" cy="2585323"/>
          </a:xfrm>
          <a:prstGeom prst="rect">
            <a:avLst/>
          </a:prstGeom>
          <a:noFill/>
        </p:spPr>
        <p:txBody>
          <a:bodyPr wrap="square" rtlCol="0">
            <a:spAutoFit/>
          </a:bodyPr>
          <a:lstStyle/>
          <a:p>
            <a:pPr fontAlgn="base"/>
            <a:r>
              <a:rPr lang="en-US" b="1" dirty="0">
                <a:solidFill>
                  <a:schemeClr val="bg1"/>
                </a:solidFill>
              </a:rPr>
              <a:t>“We must accomplish the priesthood temple ordinance work necessary for our own exaltation; then we must do the necessary work for those who did not have the opportunity to accept the gospel in life. Doing work for others is accomplished in two steps: first, by family history research to ascertain our progenitors; and second, by performing the temple ordinances to give them the same opportunities afforded to the living.”</a:t>
            </a:r>
          </a:p>
          <a:p>
            <a:pPr fontAlgn="base"/>
            <a:r>
              <a:rPr lang="en-US" sz="1200" b="1" dirty="0">
                <a:solidFill>
                  <a:schemeClr val="bg1"/>
                </a:solidFill>
              </a:rPr>
              <a:t>President Howard W. Hunter</a:t>
            </a:r>
          </a:p>
        </p:txBody>
      </p:sp>
      <p:grpSp>
        <p:nvGrpSpPr>
          <p:cNvPr id="3" name="Group 42"/>
          <p:cNvGrpSpPr/>
          <p:nvPr/>
        </p:nvGrpSpPr>
        <p:grpSpPr>
          <a:xfrm>
            <a:off x="-60554" y="6079515"/>
            <a:ext cx="3108554" cy="762000"/>
            <a:chOff x="-60554" y="6096000"/>
            <a:chExt cx="3108554" cy="762000"/>
          </a:xfrm>
        </p:grpSpPr>
        <p:grpSp>
          <p:nvGrpSpPr>
            <p:cNvPr id="4" name="Group 7"/>
            <p:cNvGrpSpPr/>
            <p:nvPr/>
          </p:nvGrpSpPr>
          <p:grpSpPr>
            <a:xfrm>
              <a:off x="0" y="6096000"/>
              <a:ext cx="3048000" cy="762000"/>
              <a:chOff x="228600" y="381000"/>
              <a:chExt cx="3657600" cy="3429000"/>
            </a:xfrm>
          </p:grpSpPr>
          <p:sp>
            <p:nvSpPr>
              <p:cNvPr id="49" name="Bevel 48"/>
              <p:cNvSpPr/>
              <p:nvPr/>
            </p:nvSpPr>
            <p:spPr>
              <a:xfrm>
                <a:off x="381000" y="533400"/>
                <a:ext cx="3352800" cy="3124200"/>
              </a:xfrm>
              <a:prstGeom prst="bevel">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ame 49"/>
              <p:cNvSpPr/>
              <p:nvPr/>
            </p:nvSpPr>
            <p:spPr>
              <a:xfrm>
                <a:off x="228600" y="381000"/>
                <a:ext cx="3657600" cy="3429000"/>
              </a:xfrm>
              <a:prstGeom prst="frame">
                <a:avLst>
                  <a:gd name="adj1" fmla="val 13982"/>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8" name="TextBox 47"/>
            <p:cNvSpPr txBox="1"/>
            <p:nvPr/>
          </p:nvSpPr>
          <p:spPr>
            <a:xfrm>
              <a:off x="-60554" y="6339881"/>
              <a:ext cx="2971800" cy="307777"/>
            </a:xfrm>
            <a:prstGeom prst="rect">
              <a:avLst/>
            </a:prstGeom>
            <a:noFill/>
          </p:spPr>
          <p:txBody>
            <a:bodyPr wrap="square" rtlCol="0">
              <a:spAutoFit/>
            </a:bodyPr>
            <a:lstStyle/>
            <a:p>
              <a:pPr algn="ctr"/>
              <a:r>
                <a:rPr lang="en-US" sz="1400" dirty="0"/>
                <a:t>D&amp;C 2:1-3</a:t>
              </a:r>
            </a:p>
          </p:txBody>
        </p:sp>
      </p:grpSp>
      <p:sp>
        <p:nvSpPr>
          <p:cNvPr id="12" name="Rectangle 11"/>
          <p:cNvSpPr/>
          <p:nvPr/>
        </p:nvSpPr>
        <p:spPr>
          <a:xfrm>
            <a:off x="1905000" y="914401"/>
            <a:ext cx="4114800" cy="2215991"/>
          </a:xfrm>
          <a:prstGeom prst="rect">
            <a:avLst/>
          </a:prstGeom>
        </p:spPr>
        <p:txBody>
          <a:bodyPr wrap="square">
            <a:spAutoFit/>
          </a:bodyPr>
          <a:lstStyle/>
          <a:p>
            <a:r>
              <a:rPr lang="en-US" b="1" dirty="0">
                <a:solidFill>
                  <a:schemeClr val="bg1"/>
                </a:solidFill>
              </a:rPr>
              <a:t>“Temple and family history work is one work divided into two parts. They are connected together like the ordinances of baptism and the gift of the Holy Ghost. Some members may not be able to do both works because of health or distances to temples.” </a:t>
            </a:r>
          </a:p>
          <a:p>
            <a:r>
              <a:rPr lang="en-US" sz="1200" b="1" dirty="0">
                <a:solidFill>
                  <a:schemeClr val="bg1"/>
                </a:solidFill>
              </a:rPr>
              <a:t>Elder Richard G. Scott</a:t>
            </a:r>
          </a:p>
        </p:txBody>
      </p:sp>
      <p:sp>
        <p:nvSpPr>
          <p:cNvPr id="5122" name="AutoShape 2" descr="data:image/jpeg;base64,/9j/4AAQSkZJRgABAQAAAQABAAD/2wCEAAkGBxQTEhQUEhQWFRQUFBQUFxgXFxgYFxcUFxQXFxUVFBUYHCggGBolHBcXITEhJSkrLi4uFx8zODMsNygtLisBCgoKDg0OFBAQGiwkHBwsLCwsLCwsLCwsLCwsLCwsLCwsLCwsLCwsLCwsLCwsLCwsLCwsLCwsLCwrLCwsNywsLP/AABEIANUA7QMBIgACEQEDEQH/xAAbAAABBQEBAAAAAAAAAAAAAAACAQMEBQYAB//EAEUQAAEDAQUDCQUGBQMDBQEAAAEAAhEDBAUSITFBUWEGEyJxgZGhwfAyQlKx0RQjYnKS0hUzQ1PhgqKyc4PxFjRkwsMH/8QAGAEBAQEBAQAAAAAAAAAAAAAAAAECAwT/xAAeEQEBAQADAQADAQAAAAAAAAAAARECEiExE1FhA//aAAwDAQACEQMRAD8Ao4SwnixCWrtj0GkqPCuwrIBEEsI2UidASooEqcNKPaLR1nyCEuZ8RPU3zKAUoSc63Y1x6yAnG4jpS78RUCJQU6KNX4AOweZTjLNVO4d3kibDAShShYKvxN7z9Eou6r8Q7z+1Q2I0LoUv+HVPjHj9Ehu9/wAY8fohsRYSYApP2Gp8Q7z9EJsVT4h3n6IbDAphHzacbZqg3HuRc2/4R4fVU2G2sRwll21ngUTag2tI7VQgCVHDd5HYuwjY4fJWAVyI0zu7s/kmyVUFK4vTZKRWAy5ASkKSVQhYmyxS6dOc8gBqToETAXENosL3HQxM/lYFaahCgYmIG85DvKbc5g2lx3NHmVqbPyMqv6Vofh/D7Tv2t8V1quinSb0WSROZzPZOQPVCnXWL/pIyrHuPsMA4nPxOScNF7vbd2f4GSsqyYwLFO9qOyxt6/XBSGUG/CPn80bWpxrVk0rQnGhI1ifpsTQjWpxtNSKdFSaVAKKhspJ5tBWVGxk6MceoBTG3c7+0/wRfFA6gm3UloqliP9t/goVWgNxHZ9FDxTOpoCxWb6KjVKSaiEWoSE+5qAtV1DJXSjIQkK6Oy2gdyHmGnZHUfqlhK0KoVl1B3svI6x5j6I6lzWgDJoqDgQT3GD3KZYKZlay7LOQM810zxj8ljzWpkSHtLSNmh7WnRJh3Gfn3L1y0WCnVGGoxrx+IAx1HUdizN8cgAQXWV+E64HmR/pfqO2esLOtznrCOcmjUR2sOa5zKghzSWu3hwMEGNVCqVIV10T6TnVJjRoJDdgHmV69yYsdBtBj6DRD2glxzcTtDjwMiNF5Td1MiiyozXPFxGIj/C0HJm/TZicIL6DjL2e9TPxN3j/Czdrlyr0O0UZWcvewSDC0tht1Os0PpuDmnds4EbCjrWYOV48sc7xeVWmzQdFFNNeg3lyfxZjVZy13I9moy4JfWpVC1idYxSXWUjYuFFYb11KmpbaUCYnTLick1TYpVJ29RrVvdVzBwxPM59pjWNgC0NkstNvstAPVn2k5qgu+9AzJ2Y8etXNC3Mdo4HryKiVZpq1uLWFzGhzhHRJwzmJzjWJ/whaUtSYPYmsusby5gc9oaSTkDOUkAkxqRnGxOPpg6gEcRKCmcu/wCaQniUMQrZdVJw9nDxH00WevG6DTzGbTp9OB9ZLUVa7W6kDrOfcqS87za4Q3Tefon1qM++gCJG1RalJT6lQRA0CiPKCK5ibLVKLCn7Pdz3nJpK1IlqtDFNslhLtAr+w8mnauyWhsd1NYMgteT6xeW/FLdt0RmVfULPGilNpAJK9drG4nuDWjaTAS8mcKynCp+U1/tszIb0qzxDG7ifeI3fPviuvblZIIswnfVdk0flB1WQe9znEgl9R3tPOvZOg4qY1Ih2ux4wG61JLnO/EcyCdyzLqi29QNoUy9xk6dZ+BvXvWFfmSTtM96V14LO6LyNE4XyaZM5atO8DaN4V8LOHQ+k4DcWnon6dXgVk6j67XNZaLHWo4sgXtc1vHN7QD2FTbMCwzTfhPA69Y0PapKXjrT2Su+m7EMVN/wATMgfzN0K1d38p35Co0P4t6Lu1py7lhLPfpblUAPESPDT5K1s9uouzBwzvEeIkKsXjXoNlvmi/38J3P6J8clOwBw2EcFgaOY6Lg4dhUmjUc3SR+UwmJjVWi66b9WhV9bk0w+yY8VFo3vUHvT+YT4qZSv07WtPUSPqnqIFbk68aQVArXTUHulaenfbNrXDuPmnhetI7SOtrvoousW6yOGw9y5tMhbgW2iffb25fNJjoHbTPa1TDayFGs8aEhLZr5rvBNOjaKjRIkMhpjcXETmFsOZo7meCeYWtENIgaCQpVnJirTflZn8ylaKbcuk5nRE73NJhG+01HbXHvWxNRpHSLc4kEjuQGpSHvMH+oJP6XkxhslR3unuXNueqfdK2Jt9Ef1GfqCB16UR789TXH5BVNrMU+TVU6wO1TrPyWHvO7lItvLCyUjD6oDvhyDv0kgqtq/wD9Bs/uMqv0zDHxnpmGkZpplXlnuOk33QevNTqdBo0CzQ5UuqNDqeDC4SCA53zhRa1513e8+OEMHhn4q6mNhVqtYJcQ0cSB81W2jlDRb7JdUP4BI/UcllTRe4yYneZce8yo1odTb/NqjqLgP9uqC3t/KmocmYKY/W/9oVDXqvqGSHVDvqGY6m6JirfFBnsBzzwafm+FX2rlHUPsU2t4ulx8gmxucKuG2EuzqO03aDt0HgoltvujRGFnTdubpP4n/SVmbZbKtT+Y9xG7QfpGShOMKdmpw/aReNvfWdLzpoBkGjc0KufUcNneQE8aqhvuyhUcXVecGkYMJ3yTi7FNbaC/OUtoteHn3SG6NaA1oO0xv65VYxxSimnaVGVNJCsqn0U422EbCjNjO5MmjmmqmUrzI2lT6PKF494rN07E85txRieJnLJzRt09oKVRu6q6YaTAJ13EjfwK1tS40J5ZBphzmTxIBUmlywaROEEbwVjX2OYL2zIBGLcQ05fqQ0KQ9kZbgHGNSp2TrG7HK2ltpu7CCjZyps+0PBPAfuWMstPFsEjUTJHWnn2XM5bBsCz3OkbRnKqzfG8f6T5Sn6V/2Z2lY/pd+1eftoAnIfT5qfYabATje6kIGdNjXO1EyKhI0n1mp3rN4xsf49Zf74/S79qL+PWX++P0n9q89ezPYc9TqdxIGQ7EbacCYB7PqnenSN07lLY9PtLZ3Qf2pTf1m/vHsa79qwn8OY5pfzTcUzJaJkHXRPNs2QU7r+ONp/H7P/cqHsd/hQrzv+mW4KRfjfkHEew33qkF2ZA0B1JHFZl9AAEkmB6AHFP2Sw7XDpHXcBsaOrxMp2p0i2pW2hTcwUqRwteDmWyYoVWnEZMkkyT1qOL/AA0DDSmBZx7WZLCTAy2rqVmAzMBrX5k6D7l7vJRLFZQQHOGc0wBuGevEx5K7V6xDF6VmF7mPLBUc97w2IDsRktkf+YCX7TWcQedqkzkecdrE7DCctlLoP/JVPgfqnCMDpzLecjCBoeZxFw4ZuJCbU8R32irUgPe5xIB6TiQZ3Zx2ImUHcO5S20JaAfho7fxbCEdJ2HJ5yJcGu6nEQ7ceO1F1Ho03SZ3dSG3UyGOPBXdgseOphHwz4hLf13FlF5jZ5o1rK07NkkdZlYUmdEIHtVTVa6gmzRU9zUy9qBlqsLtLQ4YtNqrA5G16YNvVvmxu5ymKdQOaxsOIGAuIzIO5ZarGLLeogqog9FTLttmBoymKlU8PbpbezxVzcdvDqjjhM82/TP3nnTVZuwVWYSHEh2N7gQMoLma59avbvtrGk9LLCQCIBnHUdvHDvC1KxfSXkWOwkEn7umJ4AWdp07e5ZihUbzggREzO/EVoqtcFjWNIyaRiLmTm6i7YdhB7iqd129NpHNBgMkB7Q7V52TsA7XN3rKrvkeyi1zzXMNEkmJ46DVLynqUsYdZyS11NpEjCQTOw7texQ6VooMJGGocz7+XYQxP/AGyyOjFScSNJfU455M4lZxfUKwgTHUEy+8qZeGdKS4s02g7501Vr9psonCwtO/E8xu1amcFhxYuaIIdikPfOLfmphiK5kHqJ8NETzDCrQVLIc4dP5+OeoSvdYiIIdH/VCmHqVY3UPsbgXHnnY3AYTADajWxi00IPfuVDet606GAOa5xLcXRjzKt6dosbRAa6M/6o2mdyiXlSsVYscQ8FkCedHsjUARqd+cIpuj94Q+IYAC0HaYzd2aDtO5WNFqNtusgA6LsgAPvRoNNiCvbbO4Q0Pbnn0wSW7QDsnfulVMqZdNrpl7A9pNPnXEZS0vbQfhc4nYCBhjUydgVWytgpYonDzRjf0TtT9Ko12dNroB+JoE4C2AMOgBTdWz9GC18dH3254QRE4dspfgzT7/Y5rsiMbXAa+8MI2bwVa3bbRWDXtGRrSM//AI7htA+FVzbqpYQOaIwsJHT2tcIOnBT7NZuZLW02wBWMAun+g4wTHElUMm2GhSotbE1KTHNxSRjbnBM5A+B68q5nKSrjDHMp+1BBaf6jpeCC7YZTPKOp0LIN9BviFXUKgqFk/wAxpp5/G0RkfxDftHUqSPSbkvb7JUD3NNSnzQkk50wcMk7S0eG3LNSb05SPtNkqCpSFMy4Ngg4m4hDpGw5xvAB2wqa0OgP4Wf8A+pUG8AaQfg/lQHOZ8MuMup8Ms29yqJVL2QgqBdZ6gLQQZBGRCR5QMPTDk+8pklBnv4xS+I/pd9Ev8apb3H/T9Ssvj613O8EPGpF909geexv7kYvhvwP/ANo8ysu20Rs8U6byOmFvei7G8sbRE+Q4Ka31ksdYb8qljnAM6EE5Hd18ELeVdSRLWxOcA6cJKI2qF59QFlXcqTAwtBOcyCI1iM1Z2y8Xsp03HDL3QcjGGAZEwZWVxf0A0szAMZaLm0WHYFn7mvlz6mBwEOBiAdRnn2SroVs0MqWyys3JHWNvqU2yujFZFCLK30SjbYm+iUnPJedUX1xsbfRStsbfUoeeXGsiej+wsXGxsHopvn0TKkkAbUVOsjA0QOvbtTlV7gOjB/NMR2IQUritMKe3hzGEhjfZLNXnIuknpHWUjKtRzmzgH3zvdkSbO4bdkKXa8REdEt3OB16wq20Wmo17MIaCahcYBPS5tzdumWxQxTX9TeWUiAHdADJgkNbBEEDIDTtVC2mQ5ocCJczWRw+q2GOoWjpH/wBs7u6OWSrL5u6s6s1wa5zWikXEnTpu2Eyqsqy+04DVpPdJ5joHeCxzg0nePJTb0nDV/I3/AJPVbeQltpyzFKzQIzDgNI35kd6kG0ktrsqEc4ykBlo8dIh7esEKsmy11NznUxLcLXPZvkvlzdzujptUllYOAc0yD6gjYeCWoY53/os//ZQ7dScKw5t5ZjEuyBBInMjeipDymHFLd1Vz6THPILnCTAjadicLUHmDWEqRTu6o7Rjz1NP0V7/6jI9ikxvbPyATbuUtc6YB1N+pKaYg07grnSk7tgfMqbR5I2h3utHW4eUpp9+2g/1XdgA+QTRq1n+1UfH4nuPhKLi7s9ymg3BVwHnCJwk+zMGTlGpVn9hsDMi6h2uDj3ZrN2Z4awtw4i7Uk8FDMDT127VNanFsqdazEhlA5k6UqTs5yEmAO8o7yuKtVDW02FzWuJLnOYA78sOJjXNQeTNhdg5wtALjhZsc4ZhxxGYE5SNxWqp2+lTwUpmGahzsMgZ6pIlufFdcN0GzPL6mDQt1kiSOEDdKs7RZKbjl0Tw0+ngpQdiHRZI/LI8dVWV7ttGPFSOFp1DoDeBDYkdgVZPNug+66fXApt92VRsHrrTtqfVpMxEMqkahstgbxMz3BM0eUDYEh7Z3QR4HyUxqaE2SoPdPeD5oHUn/AAu7irOhfDX5BzidSMDtOPRSC+KeypRPWWz81MXaqHNf8Lu4ogx/wnuKuG3i06Opd4/cnBbm/FT7x+5MNUjqb/hd3FRbTa6lHphkxsMhaGreNMavog/mb+5VV5XjSLSMbOyD8gUw1WUuWjdH0nD8pB+cK2sV/wBKtkwnEdhBlYK34XOJbp3Kx5PdGo0ggRmerchY21V0+Sr6z3YgSxjsBlsyCMo2GDqdVJtD9ogA7kxWMjLUKsqz7Y/EWNAa1tGo3a4xI1c6UdqL3c5JcejSGv4jHzRPwy4upuBc0sljpyOpDXDVJUvAkVQ0QBzLZObiWu1yyQRrysxbStRc3ICjByydLdNxh2vWodubTD3ta7JrGOAxuIx/dzGfF2Sev6o407QSSYcwndpTVfbLpqc48CJ6J1j2iwR/vHiqNHVtjCKpa9pmiBE7ud8c0lsd96069F2h/C8+SxtrpuY5zC4EgCcJkaHamDWIIz9QUMbe7P5NP8qccsVZ7yqNADXOgcT8k+L+rD3u8A+SaKgLg1cFIsftjt+Sok2ayx1+tFIFNEDCOQsOmArU+jltOfUq6q1WwzEQoVooxqorScmKrywOqOAZSGFgyBLoieIAPeeCZtNtY0y0gmctscc9vFU7LW5rYa4tG0Ibusoq1WU8WEOObjo0AEk9cDvWtZ6vQbFa2UrMCXPNSqMU7c9CCdgCbsV+YmwRDgSNci2BB69e4KLf1tZTY1g9mABAIyAEBZ6lbjjmIbsHUAjMjdVbQMEu0OwZudwAPzSXVyco1KQqTWzJMEtBycQRhjgs/Uvhr5LGZxmYgDYCTtWqoW+p9lpOaQHGm0zsiBBhVPYkWO10RTIoQxodhOokyWiXH2jOWqy3KawhjxUYB0jDhxiZRWKrhqlsg85DjlEkzJPee/ipV+VAWxvIjsUvq/KzwpT7o9diJtnktaAJcQOrjoplOkpFmYA9ueecdcFRezTXZZKVCmGEMwuyOKOmTrO9UF98kw3E+jVa2nqGvnIbRjzkbsk7eZBdTdJ6HSHSOcuDi1wM5etitbxvXFZnvwe6ciNMspC1GfXmV4Xe6mWzDmuktc0yx0awd43HNOUnhjokDIdmWSS2XhUqFzXulrnNdEAAECBhEZZGOKhWx55127L5BRtqW2wc2ZLZboQUdjtgqNkajIjcVlqR119bk9Y7SaTp1acj1fVLSxpHPg8OGqjspsPOYagl5YQ14LIwuky4TKcdUBiDO36IGuBIBiZ2/wCUYNcoLUw2e1hmcupiRoIFKevQqHeFZzq5nOcAgf8Aaj5eCC9WObZ6+JpbnTiR7Xs+yRkfZKl1WBtocCcg6mc/+0VUQKtwVHYnAjMSBOZJmRuCp7fZzTfhJBI1gyNDktZbrwJyb0R4n6KlqXbzhkAjoHbm5+e/2RmEVTN0CAqba7CaQYHES5uY3QouAnQIGgjY+CCNibCUKotqVQOEju3J9qpadQgyFPs9rByJg+Hes2OkqcAjiRnEJqUbVlqG3WYTI8U25mHODlmCPqNFLD0ocmrivqWgkySXHiZ8U2bU7HOrZmOzNWj6TXagfI94Ud93N2EjxTTqOzVSWv2DFBcIyBgA8YmVt7dedPmmsokANa1rZM9EZRG2AsJ9kIa5szijhonrK9zAQWh3z71ZyZvFIqV3B7iXdIHXgNFLNqc408RkmSfLJVNpfMZOE5HbBzg5diksfFQZggNHDrVKvmvTNarDmQY6Q+nmmRXUW3VjlHX4ozhypeby8k6NMAb881qqNQVrM4SAXUzAPUcJ4LBWpxbWgQQ5uuoBnenPtz2tDQXmJyGQ457k+GaiPIxDsUS2ViahyykT3BFVZUcchHaJSMsL9sDtUtWQYrncnhU3gpttmjajwwpreLC77R0SPh+RzTz3gqroVTTJIAz14wn/ALc06iCrKxYct73Ci8BxwkQQTIiQm5JrmSSSWa8WtKsLTzdWiWUi0PcAIeYOs5FCLsc2uHNAwHCXEukEjY3aMvktxhLpWGc3a+ATd4WptIQM3nQeZRXjezWAtYcTuGgWOvC2kkiZcfaPkEKC22svqEkz60CsrBddOpTDnYsRmYcRMEhUTGrT3M6KTet3/IqxGdXShKUKAwlQBKEU/StDm6Hs2KbRvIe8I4j6KsBXFTFlsX9Ou12jh1be4pyFnJT9K2vbo49RzHip1anP9r0FFiVSy9XbQD4J1t5t2tI8VnrW5ziwLkuJRG2+nvPcUYtTPiHfHzUxrtEiV0pttcfE3vCcDu5ZXwMDcEpaEUbdnghDxvQdK6UheNiE1W7x3hDwTkMJsWhnxDv+iCpbGDQz2FXKmw6UBCjuvFu49sBNPvA7AB4q9az3iW5ij1mt1MDrUN9pcdp+XyTBWpxZvNZUqtN7Q0mC3fkCJT+BrRm4R+ZUjgghbc9TrbbgejTyG123s3KA1iIBEFUIGrQXUfum9v8AyKoSry7T923t+ZVgoAUgSSuCyhwJUErpRRyuCCVxQEVyFcCgNKE3KWUBly4FDKTEgcXSm5XYvXr1kgMIimwlDvXrigIuSl6H15IZ9d6B318l05Jou9diUn12oaIn167EmJDi9eupIUNFiRFMldKGnEhQ4v8AyulUKuld69eKQohQU5WnIbhHjKSzt29yVyza1IiylKEFLK0wKV0oAVyhpyfNLKALgillEhSz6+WxAocuxISEkoClKPXqUM+vRXIDSf4SBcUCylLvXikB8/WqSfXggPEk9eCEjzXIF9eC5JPn61XH13IOxeu1LKED16C6UBYki4u3rpQJCRxXEpCUR2JHSMkAeuKaU1tPA3P2nZ9Q2DzQhHHcglC4pJWXQwCijIrly05knPtRDRIuRChLx4SuXIpD5wuDly5BwelO/wBZFcuQLHn8pSf4XLkVx+vzSA/VcuRCt3etEoHylcuRQnLuCVufiuXIjp9diJuff5LlyBB5eaGVy5AmJL671y5UIfJc5IuURJu6iHPz0aC6N8DIFHaKhJJO9cuS/GuJlJCVco2//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51935B03-52E4-4303-8C57-C2A1394FD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053407"/>
            <a:ext cx="4143375" cy="2133600"/>
          </a:xfrm>
          <a:prstGeom prst="rect">
            <a:avLst/>
          </a:prstGeom>
        </p:spPr>
      </p:pic>
      <p:pic>
        <p:nvPicPr>
          <p:cNvPr id="8" name="Picture 7">
            <a:extLst>
              <a:ext uri="{FF2B5EF4-FFF2-40B4-BE49-F238E27FC236}">
                <a16:creationId xmlns:a16="http://schemas.microsoft.com/office/drawing/2014/main" id="{42DF9514-AB11-490B-BF0A-9E99DE66AE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3327" y="3300759"/>
            <a:ext cx="2749345" cy="2471071"/>
          </a:xfrm>
          <a:prstGeom prst="rect">
            <a:avLst/>
          </a:prstGeom>
        </p:spPr>
      </p:pic>
      <p:pic>
        <p:nvPicPr>
          <p:cNvPr id="20" name="Picture 19">
            <a:extLst>
              <a:ext uri="{FF2B5EF4-FFF2-40B4-BE49-F238E27FC236}">
                <a16:creationId xmlns:a16="http://schemas.microsoft.com/office/drawing/2014/main" id="{0583DAFB-7313-49D7-BD6E-D498FC7890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5544" y="5230834"/>
            <a:ext cx="1076511" cy="1400339"/>
          </a:xfrm>
          <a:prstGeom prst="rect">
            <a:avLst/>
          </a:prstGeom>
        </p:spPr>
      </p:pic>
      <p:pic>
        <p:nvPicPr>
          <p:cNvPr id="21" name="Picture 20">
            <a:extLst>
              <a:ext uri="{FF2B5EF4-FFF2-40B4-BE49-F238E27FC236}">
                <a16:creationId xmlns:a16="http://schemas.microsoft.com/office/drawing/2014/main" id="{253FB22E-4BA5-475B-84AF-B1848A0C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317" y="118729"/>
            <a:ext cx="1235029" cy="1550469"/>
          </a:xfrm>
          <a:prstGeom prst="rect">
            <a:avLst/>
          </a:prstGeom>
        </p:spPr>
      </p:pic>
    </p:spTree>
    <p:extLst>
      <p:ext uri="{BB962C8B-B14F-4D97-AF65-F5344CB8AC3E}">
        <p14:creationId xmlns:p14="http://schemas.microsoft.com/office/powerpoint/2010/main" val="170102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DC8502A-0E9B-4BBF-B34B-B92A9F17E1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524000" y="838201"/>
            <a:ext cx="6324600" cy="830997"/>
          </a:xfrm>
          <a:prstGeom prst="rect">
            <a:avLst/>
          </a:prstGeom>
        </p:spPr>
        <p:txBody>
          <a:bodyPr wrap="square">
            <a:spAutoFit/>
          </a:bodyPr>
          <a:lstStyle/>
          <a:p>
            <a:pPr fontAlgn="base"/>
            <a:endParaRPr lang="en-US" sz="1600" dirty="0">
              <a:solidFill>
                <a:schemeClr val="bg1"/>
              </a:solidFill>
            </a:endParaRPr>
          </a:p>
          <a:p>
            <a:pPr fontAlgn="base"/>
            <a:endParaRPr lang="en-US" sz="1600" dirty="0">
              <a:solidFill>
                <a:schemeClr val="bg1"/>
              </a:solidFill>
            </a:endParaRPr>
          </a:p>
          <a:p>
            <a:pPr fontAlgn="base"/>
            <a:endParaRPr lang="en-US" sz="1600" dirty="0">
              <a:solidFill>
                <a:schemeClr val="bg1"/>
              </a:solidFill>
            </a:endParaRPr>
          </a:p>
        </p:txBody>
      </p:sp>
      <p:grpSp>
        <p:nvGrpSpPr>
          <p:cNvPr id="3" name="Group 42"/>
          <p:cNvGrpSpPr/>
          <p:nvPr/>
        </p:nvGrpSpPr>
        <p:grpSpPr>
          <a:xfrm>
            <a:off x="0" y="6096000"/>
            <a:ext cx="3200400" cy="762000"/>
            <a:chOff x="0" y="6096000"/>
            <a:chExt cx="3200400" cy="762000"/>
          </a:xfrm>
        </p:grpSpPr>
        <p:grpSp>
          <p:nvGrpSpPr>
            <p:cNvPr id="4" name="Group 7"/>
            <p:cNvGrpSpPr/>
            <p:nvPr/>
          </p:nvGrpSpPr>
          <p:grpSpPr>
            <a:xfrm>
              <a:off x="0" y="6096000"/>
              <a:ext cx="3048000" cy="762000"/>
              <a:chOff x="228600" y="381000"/>
              <a:chExt cx="3657600" cy="3429000"/>
            </a:xfrm>
          </p:grpSpPr>
          <p:sp>
            <p:nvSpPr>
              <p:cNvPr id="49" name="Bevel 48"/>
              <p:cNvSpPr/>
              <p:nvPr/>
            </p:nvSpPr>
            <p:spPr>
              <a:xfrm>
                <a:off x="381000" y="533400"/>
                <a:ext cx="3352800" cy="3124200"/>
              </a:xfrm>
              <a:prstGeom prst="bevel">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ame 49"/>
              <p:cNvSpPr/>
              <p:nvPr/>
            </p:nvSpPr>
            <p:spPr>
              <a:xfrm>
                <a:off x="228600" y="381000"/>
                <a:ext cx="3657600" cy="3429000"/>
              </a:xfrm>
              <a:prstGeom prst="frame">
                <a:avLst>
                  <a:gd name="adj1" fmla="val 13982"/>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8" name="TextBox 47"/>
            <p:cNvSpPr txBox="1"/>
            <p:nvPr/>
          </p:nvSpPr>
          <p:spPr>
            <a:xfrm>
              <a:off x="228600" y="6248400"/>
              <a:ext cx="2971800" cy="307777"/>
            </a:xfrm>
            <a:prstGeom prst="rect">
              <a:avLst/>
            </a:prstGeom>
            <a:noFill/>
          </p:spPr>
          <p:txBody>
            <a:bodyPr wrap="square" rtlCol="0">
              <a:spAutoFit/>
            </a:bodyPr>
            <a:lstStyle/>
            <a:p>
              <a:r>
                <a:rPr lang="en-US" sz="1400" dirty="0"/>
                <a:t>D&amp;C 2:1-3</a:t>
              </a:r>
            </a:p>
          </p:txBody>
        </p:sp>
      </p:grpSp>
      <p:sp>
        <p:nvSpPr>
          <p:cNvPr id="12" name="Rectangle 11"/>
          <p:cNvSpPr/>
          <p:nvPr/>
        </p:nvSpPr>
        <p:spPr>
          <a:xfrm>
            <a:off x="1714500" y="555010"/>
            <a:ext cx="4870347" cy="4985980"/>
          </a:xfrm>
          <a:prstGeom prst="rect">
            <a:avLst/>
          </a:prstGeom>
        </p:spPr>
        <p:txBody>
          <a:bodyPr wrap="square">
            <a:spAutoFit/>
          </a:bodyPr>
          <a:lstStyle/>
          <a:p>
            <a:pPr fontAlgn="base"/>
            <a:r>
              <a:rPr lang="en-US" b="1" dirty="0">
                <a:solidFill>
                  <a:schemeClr val="bg1"/>
                </a:solidFill>
              </a:rPr>
              <a:t>“There are many members of the Church who have only limited access to the temples. They do the best they can. They pursue family history research and have the temple ordinance work done by others. Conversely, there are some members who engage in temple work but fail to do family history research on their own family lines. Although they perform a divine service in assisting others, they lose a blessing by not seeking their own kindred dead as divinely directed by latter-day prophets. …</a:t>
            </a:r>
          </a:p>
          <a:p>
            <a:pPr fontAlgn="base"/>
            <a:endParaRPr lang="en-US" b="1" dirty="0">
              <a:solidFill>
                <a:schemeClr val="bg1"/>
              </a:solidFill>
            </a:endParaRPr>
          </a:p>
          <a:p>
            <a:pPr fontAlgn="base"/>
            <a:r>
              <a:rPr lang="en-US" b="1" dirty="0">
                <a:solidFill>
                  <a:schemeClr val="bg1"/>
                </a:solidFill>
              </a:rPr>
              <a:t>“I have learned that those who engage in family history research and then perform the temple ordinance work for those whose names they have found will know the additional joy of receiving both halves of the blessing.” </a:t>
            </a:r>
          </a:p>
          <a:p>
            <a:pPr fontAlgn="base"/>
            <a:r>
              <a:rPr lang="en-US" sz="1200" b="1" dirty="0">
                <a:solidFill>
                  <a:schemeClr val="bg1"/>
                </a:solidFill>
              </a:rPr>
              <a:t>President Howard W. Hunter</a:t>
            </a:r>
          </a:p>
        </p:txBody>
      </p:sp>
      <p:pic>
        <p:nvPicPr>
          <p:cNvPr id="6" name="Picture 5">
            <a:extLst>
              <a:ext uri="{FF2B5EF4-FFF2-40B4-BE49-F238E27FC236}">
                <a16:creationId xmlns:a16="http://schemas.microsoft.com/office/drawing/2014/main" id="{9892F4EA-8238-4049-A334-0C19A9098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178" y="284468"/>
            <a:ext cx="4170568" cy="2485611"/>
          </a:xfrm>
          <a:prstGeom prst="rect">
            <a:avLst/>
          </a:prstGeom>
        </p:spPr>
      </p:pic>
      <p:pic>
        <p:nvPicPr>
          <p:cNvPr id="10" name="Picture 9">
            <a:extLst>
              <a:ext uri="{FF2B5EF4-FFF2-40B4-BE49-F238E27FC236}">
                <a16:creationId xmlns:a16="http://schemas.microsoft.com/office/drawing/2014/main" id="{5783589B-BC9A-4C47-A5F4-8BC8502212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887" y="196718"/>
            <a:ext cx="1076511" cy="1400339"/>
          </a:xfrm>
          <a:prstGeom prst="rect">
            <a:avLst/>
          </a:prstGeom>
        </p:spPr>
      </p:pic>
      <p:pic>
        <p:nvPicPr>
          <p:cNvPr id="7" name="Picture 6" descr="A watercolor of a temple&#10;&#10;Description automatically generated">
            <a:extLst>
              <a:ext uri="{FF2B5EF4-FFF2-40B4-BE49-F238E27FC236}">
                <a16:creationId xmlns:a16="http://schemas.microsoft.com/office/drawing/2014/main" id="{AB285EC9-E12B-8D26-6BB1-13BC8F66C0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0270" y="2945060"/>
            <a:ext cx="2195874" cy="3611117"/>
          </a:xfrm>
          <a:prstGeom prst="rect">
            <a:avLst/>
          </a:prstGeom>
        </p:spPr>
      </p:pic>
    </p:spTree>
    <p:extLst>
      <p:ext uri="{BB962C8B-B14F-4D97-AF65-F5344CB8AC3E}">
        <p14:creationId xmlns:p14="http://schemas.microsoft.com/office/powerpoint/2010/main" val="352079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9CFC6F7-594C-4654-B985-A3AFE50A0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524000" y="838201"/>
            <a:ext cx="6324600" cy="830997"/>
          </a:xfrm>
          <a:prstGeom prst="rect">
            <a:avLst/>
          </a:prstGeom>
        </p:spPr>
        <p:txBody>
          <a:bodyPr wrap="square">
            <a:spAutoFit/>
          </a:bodyPr>
          <a:lstStyle/>
          <a:p>
            <a:pPr fontAlgn="base"/>
            <a:endParaRPr lang="en-US" sz="1600" dirty="0">
              <a:solidFill>
                <a:schemeClr val="bg1"/>
              </a:solidFill>
            </a:endParaRPr>
          </a:p>
          <a:p>
            <a:pPr fontAlgn="base"/>
            <a:endParaRPr lang="en-US" sz="1600" dirty="0">
              <a:solidFill>
                <a:schemeClr val="bg1"/>
              </a:solidFill>
            </a:endParaRPr>
          </a:p>
          <a:p>
            <a:pPr fontAlgn="base"/>
            <a:endParaRPr lang="en-US" sz="1600" dirty="0">
              <a:solidFill>
                <a:schemeClr val="bg1"/>
              </a:solidFill>
            </a:endParaRPr>
          </a:p>
        </p:txBody>
      </p:sp>
      <p:grpSp>
        <p:nvGrpSpPr>
          <p:cNvPr id="3" name="Group 42"/>
          <p:cNvGrpSpPr/>
          <p:nvPr/>
        </p:nvGrpSpPr>
        <p:grpSpPr>
          <a:xfrm>
            <a:off x="0" y="6096000"/>
            <a:ext cx="3200400" cy="762000"/>
            <a:chOff x="0" y="6096000"/>
            <a:chExt cx="3200400" cy="762000"/>
          </a:xfrm>
        </p:grpSpPr>
        <p:grpSp>
          <p:nvGrpSpPr>
            <p:cNvPr id="4" name="Group 7"/>
            <p:cNvGrpSpPr/>
            <p:nvPr/>
          </p:nvGrpSpPr>
          <p:grpSpPr>
            <a:xfrm>
              <a:off x="0" y="6096000"/>
              <a:ext cx="3048000" cy="762000"/>
              <a:chOff x="228600" y="381000"/>
              <a:chExt cx="3657600" cy="3429000"/>
            </a:xfrm>
          </p:grpSpPr>
          <p:sp>
            <p:nvSpPr>
              <p:cNvPr id="49" name="Bevel 48"/>
              <p:cNvSpPr/>
              <p:nvPr/>
            </p:nvSpPr>
            <p:spPr>
              <a:xfrm>
                <a:off x="381000" y="533400"/>
                <a:ext cx="3352800" cy="3124200"/>
              </a:xfrm>
              <a:prstGeom prst="bevel">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ame 49"/>
              <p:cNvSpPr/>
              <p:nvPr/>
            </p:nvSpPr>
            <p:spPr>
              <a:xfrm>
                <a:off x="228600" y="381000"/>
                <a:ext cx="3657600" cy="3429000"/>
              </a:xfrm>
              <a:prstGeom prst="frame">
                <a:avLst>
                  <a:gd name="adj1" fmla="val 13982"/>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8" name="TextBox 47"/>
            <p:cNvSpPr txBox="1"/>
            <p:nvPr/>
          </p:nvSpPr>
          <p:spPr>
            <a:xfrm>
              <a:off x="228600" y="6248400"/>
              <a:ext cx="2971800" cy="307777"/>
            </a:xfrm>
            <a:prstGeom prst="rect">
              <a:avLst/>
            </a:prstGeom>
            <a:noFill/>
          </p:spPr>
          <p:txBody>
            <a:bodyPr wrap="square" rtlCol="0">
              <a:spAutoFit/>
            </a:bodyPr>
            <a:lstStyle/>
            <a:p>
              <a:r>
                <a:rPr lang="en-US" sz="1400" dirty="0"/>
                <a:t>D&amp;C 2:1-3</a:t>
              </a:r>
            </a:p>
          </p:txBody>
        </p:sp>
      </p:grpSp>
      <p:sp>
        <p:nvSpPr>
          <p:cNvPr id="12" name="Rectangle 11"/>
          <p:cNvSpPr/>
          <p:nvPr/>
        </p:nvSpPr>
        <p:spPr>
          <a:xfrm>
            <a:off x="412955" y="228600"/>
            <a:ext cx="8282989" cy="6063198"/>
          </a:xfrm>
          <a:prstGeom prst="rect">
            <a:avLst/>
          </a:prstGeom>
        </p:spPr>
        <p:txBody>
          <a:bodyPr wrap="square">
            <a:spAutoFit/>
          </a:bodyPr>
          <a:lstStyle/>
          <a:p>
            <a:pPr fontAlgn="base"/>
            <a:r>
              <a:rPr lang="en-US" b="1" dirty="0">
                <a:solidFill>
                  <a:schemeClr val="bg1"/>
                </a:solidFill>
              </a:rPr>
              <a:t>“Father in Heaven wants each of us to receive both parts of the blessing of this vital vicarious work. He has led others to show us how to qualify. It is up to you and me to claim those blessings.</a:t>
            </a:r>
          </a:p>
          <a:p>
            <a:pPr fontAlgn="base"/>
            <a:endParaRPr lang="en-US" b="1" dirty="0">
              <a:solidFill>
                <a:schemeClr val="bg1"/>
              </a:solidFill>
            </a:endParaRPr>
          </a:p>
          <a:p>
            <a:pPr fontAlgn="base"/>
            <a:r>
              <a:rPr lang="en-US" b="1" dirty="0">
                <a:solidFill>
                  <a:schemeClr val="bg1"/>
                </a:solidFill>
              </a:rPr>
              <a:t>“Any work you do in the temple is time well spent, but receiving ordinances vicariously for one of your own ancestors will make the time in the temple more sacred, and even greater blessings will be received. The First Presidency has declared, ‘Our preeminent obligation is to seek out and identify </a:t>
            </a:r>
            <a:r>
              <a:rPr lang="en-US" b="1" i="1" dirty="0">
                <a:solidFill>
                  <a:schemeClr val="bg1"/>
                </a:solidFill>
              </a:rPr>
              <a:t>our own</a:t>
            </a:r>
            <a:r>
              <a:rPr lang="en-US" b="1" dirty="0">
                <a:solidFill>
                  <a:schemeClr val="bg1"/>
                </a:solidFill>
              </a:rPr>
              <a:t> ancestors.’ [First Presidency letter, Feb. 29, 2012; emphasis added.]</a:t>
            </a:r>
          </a:p>
          <a:p>
            <a:pPr fontAlgn="base"/>
            <a:endParaRPr lang="en-US" b="1" dirty="0">
              <a:solidFill>
                <a:schemeClr val="bg1"/>
              </a:solidFill>
            </a:endParaRPr>
          </a:p>
          <a:p>
            <a:pPr fontAlgn="base"/>
            <a:r>
              <a:rPr lang="en-US" b="1" dirty="0">
                <a:solidFill>
                  <a:schemeClr val="bg1"/>
                </a:solidFill>
              </a:rPr>
              <a:t>“Do you young people want a sure way to eliminate the influence of the adversary in your life? Immerse yourself in searching for your ancestors, prepare their names for the sacred vicarious ordinances available in the temple, and then go to the temple to stand as </a:t>
            </a:r>
          </a:p>
          <a:p>
            <a:pPr fontAlgn="base"/>
            <a:r>
              <a:rPr lang="en-US" b="1" dirty="0">
                <a:solidFill>
                  <a:schemeClr val="bg1"/>
                </a:solidFill>
              </a:rPr>
              <a:t>proxy for them to receive the ordinances of </a:t>
            </a:r>
          </a:p>
          <a:p>
            <a:pPr fontAlgn="base"/>
            <a:r>
              <a:rPr lang="en-US" b="1" dirty="0">
                <a:solidFill>
                  <a:schemeClr val="bg1"/>
                </a:solidFill>
              </a:rPr>
              <a:t>baptism and the gift of the Holy Ghost. </a:t>
            </a:r>
          </a:p>
          <a:p>
            <a:pPr fontAlgn="base"/>
            <a:r>
              <a:rPr lang="en-US" b="1" dirty="0">
                <a:solidFill>
                  <a:schemeClr val="bg1"/>
                </a:solidFill>
              </a:rPr>
              <a:t>As you grow older, you will be able to participate </a:t>
            </a:r>
          </a:p>
          <a:p>
            <a:pPr fontAlgn="base"/>
            <a:r>
              <a:rPr lang="en-US" b="1" dirty="0">
                <a:solidFill>
                  <a:schemeClr val="bg1"/>
                </a:solidFill>
              </a:rPr>
              <a:t>in receiving the other ordinances as well. I can </a:t>
            </a:r>
          </a:p>
          <a:p>
            <a:pPr fontAlgn="base"/>
            <a:r>
              <a:rPr lang="en-US" b="1" dirty="0">
                <a:solidFill>
                  <a:schemeClr val="bg1"/>
                </a:solidFill>
              </a:rPr>
              <a:t>think of no greater protection from the influence</a:t>
            </a:r>
          </a:p>
          <a:p>
            <a:pPr fontAlgn="base"/>
            <a:r>
              <a:rPr lang="en-US" b="1" dirty="0">
                <a:solidFill>
                  <a:schemeClr val="bg1"/>
                </a:solidFill>
              </a:rPr>
              <a:t> of the adversary in your life.” </a:t>
            </a:r>
          </a:p>
          <a:p>
            <a:pPr fontAlgn="base"/>
            <a:r>
              <a:rPr lang="en-US" sz="1200" b="1" dirty="0">
                <a:solidFill>
                  <a:schemeClr val="bg1"/>
                </a:solidFill>
              </a:rPr>
              <a:t>Elder Richard G. Scott</a:t>
            </a:r>
          </a:p>
          <a:p>
            <a:endParaRPr lang="en-US" sz="1600" b="1" dirty="0">
              <a:solidFill>
                <a:schemeClr val="bg1"/>
              </a:solidFill>
            </a:endParaRPr>
          </a:p>
        </p:txBody>
      </p:sp>
      <p:pic>
        <p:nvPicPr>
          <p:cNvPr id="6" name="Picture 5">
            <a:extLst>
              <a:ext uri="{FF2B5EF4-FFF2-40B4-BE49-F238E27FC236}">
                <a16:creationId xmlns:a16="http://schemas.microsoft.com/office/drawing/2014/main" id="{8D859460-E947-43AA-BD6F-A20F404DF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6996" y="4080913"/>
            <a:ext cx="4649429" cy="2396087"/>
          </a:xfrm>
          <a:prstGeom prst="rect">
            <a:avLst/>
          </a:prstGeom>
        </p:spPr>
      </p:pic>
      <p:pic>
        <p:nvPicPr>
          <p:cNvPr id="8" name="Picture 7">
            <a:extLst>
              <a:ext uri="{FF2B5EF4-FFF2-40B4-BE49-F238E27FC236}">
                <a16:creationId xmlns:a16="http://schemas.microsoft.com/office/drawing/2014/main" id="{756EEF71-E6DE-49E0-8F74-7056FBC66B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5483" y="126345"/>
            <a:ext cx="1235029" cy="1550469"/>
          </a:xfrm>
          <a:prstGeom prst="rect">
            <a:avLst/>
          </a:prstGeom>
        </p:spPr>
      </p:pic>
    </p:spTree>
    <p:extLst>
      <p:ext uri="{BB962C8B-B14F-4D97-AF65-F5344CB8AC3E}">
        <p14:creationId xmlns:p14="http://schemas.microsoft.com/office/powerpoint/2010/main" val="325430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11" end="11"/>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499914-4028-1EB3-D421-827309084B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3DC3CC9-4FC0-21B4-8C51-26BAA70CE189}"/>
              </a:ext>
            </a:extLst>
          </p:cNvPr>
          <p:cNvSpPr txBox="1"/>
          <p:nvPr/>
        </p:nvSpPr>
        <p:spPr>
          <a:xfrm>
            <a:off x="-64008" y="984394"/>
            <a:ext cx="6094476" cy="3416320"/>
          </a:xfrm>
          <a:prstGeom prst="rect">
            <a:avLst/>
          </a:prstGeom>
          <a:noFill/>
        </p:spPr>
        <p:txBody>
          <a:bodyPr wrap="square">
            <a:spAutoFit/>
          </a:bodyPr>
          <a:lstStyle/>
          <a:p>
            <a:pPr marL="742950" lvl="1" indent="-285750" algn="l" fontAlgn="base">
              <a:buFont typeface="Wingdings" panose="05000000000000000000" pitchFamily="2" charset="2"/>
              <a:buChar char="v"/>
            </a:pPr>
            <a:r>
              <a:rPr lang="en-US" b="0" i="0" dirty="0">
                <a:solidFill>
                  <a:schemeClr val="bg1"/>
                </a:solidFill>
                <a:effectLst/>
              </a:rPr>
              <a:t>Explore your family tree and learn how you are connected to your ancestors.</a:t>
            </a:r>
          </a:p>
          <a:p>
            <a:pPr marL="742950" lvl="1" indent="-285750" algn="l" fontAlgn="base">
              <a:buFont typeface="Wingdings" panose="05000000000000000000" pitchFamily="2" charset="2"/>
              <a:buChar char="v"/>
            </a:pPr>
            <a:endParaRPr lang="en-US" b="0" i="0" dirty="0">
              <a:solidFill>
                <a:schemeClr val="bg1"/>
              </a:solidFill>
              <a:effectLst/>
            </a:endParaRPr>
          </a:p>
          <a:p>
            <a:pPr marL="742950" lvl="1" indent="-285750" algn="l" fontAlgn="base">
              <a:buFont typeface="Wingdings" panose="05000000000000000000" pitchFamily="2" charset="2"/>
              <a:buChar char="v"/>
            </a:pPr>
            <a:r>
              <a:rPr lang="en-US" b="0" i="0" dirty="0">
                <a:solidFill>
                  <a:schemeClr val="bg1"/>
                </a:solidFill>
                <a:effectLst/>
              </a:rPr>
              <a:t>Upload family photographs, including the names of individuals in each image.</a:t>
            </a:r>
          </a:p>
          <a:p>
            <a:pPr marL="742950" lvl="1" indent="-285750" algn="l" fontAlgn="base">
              <a:buFont typeface="Wingdings" panose="05000000000000000000" pitchFamily="2" charset="2"/>
              <a:buChar char="v"/>
            </a:pPr>
            <a:endParaRPr lang="en-US" b="0" i="0" dirty="0">
              <a:solidFill>
                <a:schemeClr val="bg1"/>
              </a:solidFill>
              <a:effectLst/>
            </a:endParaRPr>
          </a:p>
          <a:p>
            <a:pPr marL="742950" lvl="1" indent="-285750" algn="l" fontAlgn="base">
              <a:buFont typeface="Wingdings" panose="05000000000000000000" pitchFamily="2" charset="2"/>
              <a:buChar char="v"/>
            </a:pPr>
            <a:r>
              <a:rPr lang="en-US" b="0" i="0" dirty="0">
                <a:solidFill>
                  <a:schemeClr val="bg1"/>
                </a:solidFill>
                <a:effectLst/>
              </a:rPr>
              <a:t>Record favorite stories or memories about family members.</a:t>
            </a:r>
          </a:p>
          <a:p>
            <a:pPr marL="742950" lvl="1" indent="-285750" algn="l" fontAlgn="base">
              <a:buFont typeface="Wingdings" panose="05000000000000000000" pitchFamily="2" charset="2"/>
              <a:buChar char="v"/>
            </a:pPr>
            <a:endParaRPr lang="en-US" b="0" i="0" dirty="0">
              <a:solidFill>
                <a:schemeClr val="bg1"/>
              </a:solidFill>
              <a:effectLst/>
            </a:endParaRPr>
          </a:p>
          <a:p>
            <a:pPr marL="742950" lvl="1" indent="-285750" algn="l" fontAlgn="base">
              <a:buFont typeface="Wingdings" panose="05000000000000000000" pitchFamily="2" charset="2"/>
              <a:buChar char="v"/>
            </a:pPr>
            <a:r>
              <a:rPr lang="en-US" b="0" i="0" dirty="0">
                <a:solidFill>
                  <a:schemeClr val="bg1"/>
                </a:solidFill>
                <a:effectLst/>
              </a:rPr>
              <a:t>Identify deceased family members who can receive temple ordinances.</a:t>
            </a:r>
          </a:p>
          <a:p>
            <a:pPr marL="742950" lvl="1" indent="-285750" algn="l" fontAlgn="base">
              <a:buFont typeface="Wingdings" panose="05000000000000000000" pitchFamily="2" charset="2"/>
              <a:buChar char="v"/>
            </a:pPr>
            <a:endParaRPr lang="en-US" b="0" i="0" dirty="0">
              <a:solidFill>
                <a:schemeClr val="bg1"/>
              </a:solidFill>
              <a:effectLst/>
            </a:endParaRPr>
          </a:p>
        </p:txBody>
      </p:sp>
      <p:sp>
        <p:nvSpPr>
          <p:cNvPr id="5" name="Rectangle 4">
            <a:extLst>
              <a:ext uri="{FF2B5EF4-FFF2-40B4-BE49-F238E27FC236}">
                <a16:creationId xmlns:a16="http://schemas.microsoft.com/office/drawing/2014/main" id="{D145419A-E2FF-6959-099D-743AAF1D0F19}"/>
              </a:ext>
            </a:extLst>
          </p:cNvPr>
          <p:cNvSpPr/>
          <p:nvPr/>
        </p:nvSpPr>
        <p:spPr>
          <a:xfrm>
            <a:off x="1752600" y="76201"/>
            <a:ext cx="8686800" cy="769441"/>
          </a:xfrm>
          <a:prstGeom prst="rect">
            <a:avLst/>
          </a:prstGeom>
        </p:spPr>
        <p:txBody>
          <a:bodyPr wrap="square">
            <a:spAutoFit/>
          </a:bodyPr>
          <a:lstStyle/>
          <a:p>
            <a:pPr algn="ctr" fontAlgn="base"/>
            <a:r>
              <a:rPr lang="en-US" sz="4400" dirty="0">
                <a:solidFill>
                  <a:schemeClr val="bg1"/>
                </a:solidFill>
                <a:cs typeface="Aparajita" pitchFamily="34" charset="0"/>
              </a:rPr>
              <a:t>FamilySearch or Family Tree</a:t>
            </a:r>
          </a:p>
        </p:txBody>
      </p:sp>
      <p:pic>
        <p:nvPicPr>
          <p:cNvPr id="7" name="Picture 6">
            <a:extLst>
              <a:ext uri="{FF2B5EF4-FFF2-40B4-BE49-F238E27FC236}">
                <a16:creationId xmlns:a16="http://schemas.microsoft.com/office/drawing/2014/main" id="{30AB0011-661C-402F-6291-F232901348AE}"/>
              </a:ext>
            </a:extLst>
          </p:cNvPr>
          <p:cNvPicPr>
            <a:picLocks noChangeAspect="1"/>
          </p:cNvPicPr>
          <p:nvPr/>
        </p:nvPicPr>
        <p:blipFill>
          <a:blip r:embed="rId3"/>
          <a:stretch>
            <a:fillRect/>
          </a:stretch>
        </p:blipFill>
        <p:spPr>
          <a:xfrm>
            <a:off x="2865654" y="3918009"/>
            <a:ext cx="4684201" cy="2566804"/>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F8597C6F-4465-61C4-CFD0-5610248318EF}"/>
              </a:ext>
            </a:extLst>
          </p:cNvPr>
          <p:cNvPicPr>
            <a:picLocks noChangeAspect="1"/>
          </p:cNvPicPr>
          <p:nvPr/>
        </p:nvPicPr>
        <p:blipFill>
          <a:blip r:embed="rId4">
            <a:extLst>
              <a:ext uri="{28A0092B-C50C-407E-A947-70E740481C1C}">
                <a14:useLocalDpi xmlns:a14="http://schemas.microsoft.com/office/drawing/2010/main" val="0"/>
              </a:ext>
            </a:extLst>
          </a:blip>
          <a:srcRect l="8429" t="10666" r="9510" b="11199"/>
          <a:stretch/>
        </p:blipFill>
        <p:spPr>
          <a:xfrm>
            <a:off x="6810517" y="1063154"/>
            <a:ext cx="4171209" cy="3442717"/>
          </a:xfrm>
          <a:prstGeom prst="rect">
            <a:avLst/>
          </a:prstGeom>
        </p:spPr>
      </p:pic>
    </p:spTree>
    <p:extLst>
      <p:ext uri="{BB962C8B-B14F-4D97-AF65-F5344CB8AC3E}">
        <p14:creationId xmlns:p14="http://schemas.microsoft.com/office/powerpoint/2010/main" val="859533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F746921-AAC9-45F0-905F-D3FBCF6D0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7"/>
          <p:cNvGrpSpPr/>
          <p:nvPr/>
        </p:nvGrpSpPr>
        <p:grpSpPr>
          <a:xfrm>
            <a:off x="114300" y="6019800"/>
            <a:ext cx="3048000" cy="762000"/>
            <a:chOff x="228600" y="381000"/>
            <a:chExt cx="3657600" cy="3429000"/>
          </a:xfrm>
        </p:grpSpPr>
        <p:sp>
          <p:nvSpPr>
            <p:cNvPr id="9" name="Bevel 8"/>
            <p:cNvSpPr/>
            <p:nvPr/>
          </p:nvSpPr>
          <p:spPr>
            <a:xfrm>
              <a:off x="381000" y="533400"/>
              <a:ext cx="3352800" cy="3124200"/>
            </a:xfrm>
            <a:prstGeom prst="bevel">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ame 9"/>
            <p:cNvSpPr/>
            <p:nvPr/>
          </p:nvSpPr>
          <p:spPr>
            <a:xfrm>
              <a:off x="228600" y="381000"/>
              <a:ext cx="3657600" cy="3429000"/>
            </a:xfrm>
            <a:prstGeom prst="frame">
              <a:avLst>
                <a:gd name="adj1" fmla="val 13982"/>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TextBox 14"/>
          <p:cNvSpPr txBox="1"/>
          <p:nvPr/>
        </p:nvSpPr>
        <p:spPr>
          <a:xfrm>
            <a:off x="342900" y="6172201"/>
            <a:ext cx="2971800" cy="307777"/>
          </a:xfrm>
          <a:prstGeom prst="rect">
            <a:avLst/>
          </a:prstGeom>
          <a:noFill/>
        </p:spPr>
        <p:txBody>
          <a:bodyPr wrap="square" rtlCol="0">
            <a:spAutoFit/>
          </a:bodyPr>
          <a:lstStyle/>
          <a:p>
            <a:r>
              <a:rPr lang="en-US" sz="1400" dirty="0"/>
              <a:t>Joseph Smith—History 1:30-33</a:t>
            </a:r>
          </a:p>
        </p:txBody>
      </p:sp>
      <p:sp>
        <p:nvSpPr>
          <p:cNvPr id="19" name="Rectangle 18"/>
          <p:cNvSpPr/>
          <p:nvPr/>
        </p:nvSpPr>
        <p:spPr>
          <a:xfrm>
            <a:off x="1828800" y="838200"/>
            <a:ext cx="2438400" cy="523220"/>
          </a:xfrm>
          <a:prstGeom prst="rect">
            <a:avLst/>
          </a:prstGeom>
        </p:spPr>
        <p:txBody>
          <a:bodyPr wrap="square">
            <a:spAutoFit/>
          </a:bodyPr>
          <a:lstStyle/>
          <a:p>
            <a:endParaRPr lang="en-US" sz="2800" b="1" dirty="0">
              <a:solidFill>
                <a:schemeClr val="bg1"/>
              </a:solidFill>
            </a:endParaRPr>
          </a:p>
        </p:txBody>
      </p:sp>
      <p:sp>
        <p:nvSpPr>
          <p:cNvPr id="20" name="TextBox 19"/>
          <p:cNvSpPr txBox="1"/>
          <p:nvPr/>
        </p:nvSpPr>
        <p:spPr>
          <a:xfrm>
            <a:off x="2133600" y="1600200"/>
            <a:ext cx="1600200" cy="369332"/>
          </a:xfrm>
          <a:prstGeom prst="rect">
            <a:avLst/>
          </a:prstGeom>
          <a:noFill/>
        </p:spPr>
        <p:txBody>
          <a:bodyPr wrap="square" rtlCol="0">
            <a:spAutoFit/>
          </a:bodyPr>
          <a:lstStyle/>
          <a:p>
            <a:endParaRPr lang="en-US" dirty="0">
              <a:solidFill>
                <a:schemeClr val="bg1"/>
              </a:solidFill>
            </a:endParaRPr>
          </a:p>
        </p:txBody>
      </p:sp>
      <p:sp>
        <p:nvSpPr>
          <p:cNvPr id="11" name="Rectangle 10"/>
          <p:cNvSpPr/>
          <p:nvPr/>
        </p:nvSpPr>
        <p:spPr>
          <a:xfrm>
            <a:off x="1752600" y="3124200"/>
            <a:ext cx="2514600" cy="369332"/>
          </a:xfrm>
          <a:prstGeom prst="rect">
            <a:avLst/>
          </a:prstGeom>
        </p:spPr>
        <p:txBody>
          <a:bodyPr wrap="square">
            <a:spAutoFit/>
          </a:bodyPr>
          <a:lstStyle/>
          <a:p>
            <a:endParaRPr lang="en-US" b="1" dirty="0">
              <a:solidFill>
                <a:schemeClr val="bg1"/>
              </a:solidFill>
            </a:endParaRPr>
          </a:p>
        </p:txBody>
      </p:sp>
      <p:sp>
        <p:nvSpPr>
          <p:cNvPr id="60" name="Rectangle 59"/>
          <p:cNvSpPr/>
          <p:nvPr/>
        </p:nvSpPr>
        <p:spPr>
          <a:xfrm>
            <a:off x="342900" y="1"/>
            <a:ext cx="11681952" cy="707886"/>
          </a:xfrm>
          <a:prstGeom prst="rect">
            <a:avLst/>
          </a:prstGeom>
        </p:spPr>
        <p:txBody>
          <a:bodyPr wrap="square">
            <a:spAutoFit/>
          </a:bodyPr>
          <a:lstStyle/>
          <a:p>
            <a:pPr algn="ctr" fontAlgn="base"/>
            <a:r>
              <a:rPr lang="en-US" sz="4000" dirty="0">
                <a:solidFill>
                  <a:schemeClr val="bg1"/>
                </a:solidFill>
                <a:cs typeface="Aparajita" pitchFamily="34" charset="0"/>
              </a:rPr>
              <a:t>Angel Moroni</a:t>
            </a:r>
          </a:p>
        </p:txBody>
      </p:sp>
      <p:sp>
        <p:nvSpPr>
          <p:cNvPr id="61" name="Rectangle 60"/>
          <p:cNvSpPr/>
          <p:nvPr/>
        </p:nvSpPr>
        <p:spPr>
          <a:xfrm>
            <a:off x="1307590" y="960273"/>
            <a:ext cx="5611368" cy="923330"/>
          </a:xfrm>
          <a:prstGeom prst="rect">
            <a:avLst/>
          </a:prstGeom>
        </p:spPr>
        <p:txBody>
          <a:bodyPr wrap="square">
            <a:spAutoFit/>
          </a:bodyPr>
          <a:lstStyle/>
          <a:p>
            <a:pPr fontAlgn="base"/>
            <a:r>
              <a:rPr lang="en-US" b="1" dirty="0">
                <a:solidFill>
                  <a:schemeClr val="bg1"/>
                </a:solidFill>
              </a:rPr>
              <a:t>His loose robe was exceedingly white</a:t>
            </a:r>
          </a:p>
          <a:p>
            <a:pPr fontAlgn="base"/>
            <a:r>
              <a:rPr lang="en-US" b="1" dirty="0">
                <a:solidFill>
                  <a:schemeClr val="bg1"/>
                </a:solidFill>
              </a:rPr>
              <a:t>His whole person was glorious beyond description.</a:t>
            </a:r>
          </a:p>
          <a:p>
            <a:pPr fontAlgn="base"/>
            <a:r>
              <a:rPr lang="en-US" b="1" dirty="0">
                <a:solidFill>
                  <a:schemeClr val="bg1"/>
                </a:solidFill>
              </a:rPr>
              <a:t>His countenance truly like</a:t>
            </a:r>
            <a:r>
              <a:rPr lang="en-US" b="1" baseline="30000" dirty="0">
                <a:solidFill>
                  <a:schemeClr val="bg1"/>
                </a:solidFill>
              </a:rPr>
              <a:t> </a:t>
            </a:r>
            <a:r>
              <a:rPr lang="en-US" b="1" dirty="0">
                <a:solidFill>
                  <a:schemeClr val="bg1"/>
                </a:solidFill>
              </a:rPr>
              <a:t>lightning. </a:t>
            </a:r>
          </a:p>
        </p:txBody>
      </p:sp>
      <p:sp>
        <p:nvSpPr>
          <p:cNvPr id="63" name="Rectangle 62"/>
          <p:cNvSpPr/>
          <p:nvPr/>
        </p:nvSpPr>
        <p:spPr>
          <a:xfrm>
            <a:off x="2362200" y="2362201"/>
            <a:ext cx="5181600" cy="3416320"/>
          </a:xfrm>
          <a:prstGeom prst="rect">
            <a:avLst/>
          </a:prstGeom>
        </p:spPr>
        <p:txBody>
          <a:bodyPr wrap="square">
            <a:spAutoFit/>
          </a:bodyPr>
          <a:lstStyle/>
          <a:p>
            <a:pPr fontAlgn="base"/>
            <a:r>
              <a:rPr lang="en-US" b="1" dirty="0">
                <a:solidFill>
                  <a:schemeClr val="bg1"/>
                </a:solidFill>
              </a:rPr>
              <a:t>When I first looked upon him, I was afraid; but the fear soon left me.</a:t>
            </a:r>
          </a:p>
          <a:p>
            <a:pPr fontAlgn="base"/>
            <a:endParaRPr lang="en-US" b="1" dirty="0">
              <a:solidFill>
                <a:schemeClr val="bg1"/>
              </a:solidFill>
            </a:endParaRPr>
          </a:p>
          <a:p>
            <a:pPr fontAlgn="base"/>
            <a:endParaRPr lang="en-US" b="1" dirty="0">
              <a:solidFill>
                <a:schemeClr val="bg1"/>
              </a:solidFill>
            </a:endParaRPr>
          </a:p>
          <a:p>
            <a:pPr fontAlgn="base"/>
            <a:r>
              <a:rPr lang="en-US" b="1" dirty="0">
                <a:solidFill>
                  <a:schemeClr val="bg1"/>
                </a:solidFill>
              </a:rPr>
              <a:t>He called me by name and said unto me that he was a</a:t>
            </a:r>
            <a:r>
              <a:rPr lang="en-US" b="1" baseline="30000" dirty="0">
                <a:solidFill>
                  <a:schemeClr val="bg1"/>
                </a:solidFill>
              </a:rPr>
              <a:t> </a:t>
            </a:r>
            <a:r>
              <a:rPr lang="en-US" b="1" dirty="0">
                <a:solidFill>
                  <a:schemeClr val="bg1"/>
                </a:solidFill>
              </a:rPr>
              <a:t>messenger sent from the presence of God to me, and that his name was Moroni; that God had a work for me to do; and that my name should be had for good and evil among all nations, kindreds, and tongues, or that it should be both good and evil spoken of among all people.</a:t>
            </a:r>
          </a:p>
        </p:txBody>
      </p:sp>
      <p:pic>
        <p:nvPicPr>
          <p:cNvPr id="4" name="Picture 3">
            <a:extLst>
              <a:ext uri="{FF2B5EF4-FFF2-40B4-BE49-F238E27FC236}">
                <a16:creationId xmlns:a16="http://schemas.microsoft.com/office/drawing/2014/main" id="{5E71673B-F638-48CB-81A0-23CB457A97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2127" y="1398656"/>
            <a:ext cx="3327223" cy="4621143"/>
          </a:xfrm>
          <a:prstGeom prst="rect">
            <a:avLst/>
          </a:prstGeom>
        </p:spPr>
      </p:pic>
    </p:spTree>
    <p:extLst>
      <p:ext uri="{BB962C8B-B14F-4D97-AF65-F5344CB8AC3E}">
        <p14:creationId xmlns:p14="http://schemas.microsoft.com/office/powerpoint/2010/main" val="31783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FC6F7-594C-4654-B985-A3AFE50A0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ADA3FC3-849C-4447-FC05-D724516E3BE5}"/>
              </a:ext>
            </a:extLst>
          </p:cNvPr>
          <p:cNvSpPr txBox="1"/>
          <p:nvPr/>
        </p:nvSpPr>
        <p:spPr>
          <a:xfrm>
            <a:off x="496062" y="1151233"/>
            <a:ext cx="6094476" cy="5078313"/>
          </a:xfrm>
          <a:prstGeom prst="rect">
            <a:avLst/>
          </a:prstGeom>
          <a:noFill/>
        </p:spPr>
        <p:txBody>
          <a:bodyPr wrap="square">
            <a:spAutoFit/>
          </a:bodyPr>
          <a:lstStyle/>
          <a:p>
            <a:pPr algn="l" fontAlgn="base"/>
            <a:r>
              <a:rPr lang="en-US" b="0" i="0" dirty="0">
                <a:solidFill>
                  <a:schemeClr val="bg1"/>
                </a:solidFill>
                <a:effectLst/>
              </a:rPr>
              <a:t>If Elijah had not come we are led to believe that all the work of past ages would have been of little avail, for the Lord said the whole earth, under such conditions, would be utterly wasted at his coming. … </a:t>
            </a:r>
          </a:p>
          <a:p>
            <a:pPr algn="l" fontAlgn="base"/>
            <a:endParaRPr lang="en-US" dirty="0">
              <a:solidFill>
                <a:schemeClr val="bg1"/>
              </a:solidFill>
            </a:endParaRPr>
          </a:p>
          <a:p>
            <a:pPr algn="l" fontAlgn="base"/>
            <a:r>
              <a:rPr lang="en-US" b="0" i="0" dirty="0">
                <a:solidFill>
                  <a:schemeClr val="bg1"/>
                </a:solidFill>
                <a:effectLst/>
              </a:rPr>
              <a:t>If this sealing power were not on the earth, then confusion would reign and disorder would take place of order in that day when the Lord shall come, and, of course, this could not be, for all things are governed and controlled by perfect law in the kingdom of God.</a:t>
            </a:r>
          </a:p>
          <a:p>
            <a:pPr algn="l" fontAlgn="base"/>
            <a:endParaRPr lang="en-US" b="0" i="0" dirty="0">
              <a:solidFill>
                <a:schemeClr val="bg1"/>
              </a:solidFill>
              <a:effectLst/>
            </a:endParaRPr>
          </a:p>
          <a:p>
            <a:pPr algn="l" fontAlgn="base"/>
            <a:r>
              <a:rPr lang="en-US" b="0" i="0" dirty="0">
                <a:solidFill>
                  <a:schemeClr val="bg1"/>
                </a:solidFill>
                <a:effectLst/>
              </a:rPr>
              <a:t>Why would the earth be wasted? Simply because if there is not a welding link between the fathers and the children—which is the work for the dead—then we will all stand rejected; the whole work of God will fail and be utterly wasted. Such a condition, of course, shall not be.</a:t>
            </a:r>
          </a:p>
          <a:p>
            <a:pPr algn="l" fontAlgn="base"/>
            <a:r>
              <a:rPr lang="en-US" b="0" i="0" dirty="0">
                <a:solidFill>
                  <a:schemeClr val="bg1"/>
                </a:solidFill>
                <a:effectLst/>
              </a:rPr>
              <a:t>Joseph Fielding Smith</a:t>
            </a:r>
            <a:endParaRPr lang="en-US" b="0" i="1" dirty="0">
              <a:solidFill>
                <a:schemeClr val="bg1"/>
              </a:solidFill>
              <a:effectLst/>
            </a:endParaRPr>
          </a:p>
          <a:p>
            <a:pPr algn="l" fontAlgn="base"/>
            <a:endParaRPr lang="en-US" b="0" i="0" dirty="0">
              <a:solidFill>
                <a:schemeClr val="bg1"/>
              </a:solidFill>
              <a:effectLst/>
            </a:endParaRPr>
          </a:p>
        </p:txBody>
      </p:sp>
      <p:pic>
        <p:nvPicPr>
          <p:cNvPr id="7" name="Picture 6" descr="An old person in a suit and tie&#10;&#10;Description automatically generated">
            <a:extLst>
              <a:ext uri="{FF2B5EF4-FFF2-40B4-BE49-F238E27FC236}">
                <a16:creationId xmlns:a16="http://schemas.microsoft.com/office/drawing/2014/main" id="{31CF2FF3-EE9C-7ADE-6691-F24631FE0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9149" y="152971"/>
            <a:ext cx="1244822" cy="1611821"/>
          </a:xfrm>
          <a:prstGeom prst="rect">
            <a:avLst/>
          </a:prstGeom>
        </p:spPr>
      </p:pic>
      <p:pic>
        <p:nvPicPr>
          <p:cNvPr id="9" name="Picture 8">
            <a:extLst>
              <a:ext uri="{FF2B5EF4-FFF2-40B4-BE49-F238E27FC236}">
                <a16:creationId xmlns:a16="http://schemas.microsoft.com/office/drawing/2014/main" id="{3455C9F2-3EB0-E914-1288-A219DC8CA0B6}"/>
              </a:ext>
            </a:extLst>
          </p:cNvPr>
          <p:cNvPicPr>
            <a:picLocks noChangeAspect="1"/>
          </p:cNvPicPr>
          <p:nvPr/>
        </p:nvPicPr>
        <p:blipFill>
          <a:blip r:embed="rId4"/>
          <a:srcRect l="2265"/>
          <a:stretch/>
        </p:blipFill>
        <p:spPr>
          <a:xfrm>
            <a:off x="7004304" y="2127684"/>
            <a:ext cx="4599379" cy="2876951"/>
          </a:xfrm>
          <a:prstGeom prst="rect">
            <a:avLst/>
          </a:prstGeom>
        </p:spPr>
      </p:pic>
    </p:spTree>
    <p:extLst>
      <p:ext uri="{BB962C8B-B14F-4D97-AF65-F5344CB8AC3E}">
        <p14:creationId xmlns:p14="http://schemas.microsoft.com/office/powerpoint/2010/main" val="1688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CFC6F7-594C-4654-B985-A3AFE50A0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E030887-C85E-FE9A-E101-818D42AFF0D9}"/>
              </a:ext>
            </a:extLst>
          </p:cNvPr>
          <p:cNvSpPr txBox="1"/>
          <p:nvPr/>
        </p:nvSpPr>
        <p:spPr>
          <a:xfrm>
            <a:off x="345186" y="220903"/>
            <a:ext cx="6158484" cy="4247317"/>
          </a:xfrm>
          <a:prstGeom prst="rect">
            <a:avLst/>
          </a:prstGeom>
          <a:noFill/>
        </p:spPr>
        <p:txBody>
          <a:bodyPr wrap="square">
            <a:spAutoFit/>
          </a:bodyPr>
          <a:lstStyle/>
          <a:p>
            <a:r>
              <a:rPr lang="en-US" b="0" i="0" dirty="0">
                <a:solidFill>
                  <a:schemeClr val="bg1"/>
                </a:solidFill>
                <a:effectLst/>
              </a:rPr>
              <a:t>Sources:</a:t>
            </a:r>
          </a:p>
          <a:p>
            <a:endParaRPr lang="en-US" dirty="0">
              <a:solidFill>
                <a:schemeClr val="bg1"/>
              </a:solidFill>
            </a:endParaRPr>
          </a:p>
          <a:p>
            <a:r>
              <a:rPr lang="en-US" b="0" i="0" dirty="0">
                <a:solidFill>
                  <a:schemeClr val="bg1"/>
                </a:solidFill>
                <a:effectLst/>
              </a:rPr>
              <a:t>Video: </a:t>
            </a:r>
          </a:p>
          <a:p>
            <a:r>
              <a:rPr lang="en-US" b="0" i="0" dirty="0">
                <a:solidFill>
                  <a:schemeClr val="bg1"/>
                </a:solidFill>
                <a:effectLst/>
              </a:rPr>
              <a:t>“</a:t>
            </a:r>
            <a:r>
              <a:rPr lang="en-US" b="0" i="0" u="none" strike="noStrike" dirty="0">
                <a:solidFill>
                  <a:schemeClr val="bg1"/>
                </a:solidFill>
                <a:effectLst/>
              </a:rPr>
              <a:t>From the Head to the Heart</a:t>
            </a:r>
            <a:r>
              <a:rPr lang="en-US" b="0" i="0" dirty="0">
                <a:solidFill>
                  <a:schemeClr val="bg1"/>
                </a:solidFill>
                <a:effectLst/>
              </a:rPr>
              <a:t>” (2:56)</a:t>
            </a:r>
          </a:p>
          <a:p>
            <a:r>
              <a:rPr lang="en-US" b="0" i="0" dirty="0">
                <a:solidFill>
                  <a:schemeClr val="bg1"/>
                </a:solidFill>
                <a:effectLst/>
              </a:rPr>
              <a:t> “</a:t>
            </a:r>
            <a:r>
              <a:rPr lang="en-US" b="0" i="0" u="none" strike="noStrike" dirty="0">
                <a:solidFill>
                  <a:schemeClr val="bg1"/>
                </a:solidFill>
                <a:effectLst/>
              </a:rPr>
              <a:t>Discover Your Family History: Discover Your Story</a:t>
            </a:r>
            <a:r>
              <a:rPr lang="en-US" b="0" i="0" dirty="0">
                <a:solidFill>
                  <a:schemeClr val="bg1"/>
                </a:solidFill>
                <a:effectLst/>
              </a:rPr>
              <a:t>” (2:42)</a:t>
            </a:r>
          </a:p>
          <a:p>
            <a:endParaRPr lang="en-US" dirty="0">
              <a:solidFill>
                <a:schemeClr val="bg1"/>
              </a:solidFill>
            </a:endParaRPr>
          </a:p>
          <a:p>
            <a:r>
              <a:rPr lang="en-US" dirty="0">
                <a:solidFill>
                  <a:schemeClr val="bg1"/>
                </a:solidFill>
              </a:rPr>
              <a:t>Elder Richard G. Scott (“The Joy of Redeeming the Dead,”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Nov. 2012, 93).</a:t>
            </a:r>
          </a:p>
          <a:p>
            <a:endParaRPr lang="en-US" dirty="0">
              <a:solidFill>
                <a:schemeClr val="bg1"/>
              </a:solidFill>
            </a:endParaRPr>
          </a:p>
          <a:p>
            <a:r>
              <a:rPr lang="en-US" dirty="0">
                <a:solidFill>
                  <a:schemeClr val="bg1"/>
                </a:solidFill>
              </a:rPr>
              <a:t>President Howard W. Hunter (“A Temple-Motivated People,” </a:t>
            </a:r>
            <a:r>
              <a:rPr lang="en-US" i="1" dirty="0">
                <a:solidFill>
                  <a:schemeClr val="bg1"/>
                </a:solidFill>
              </a:rPr>
              <a:t>Ensign,</a:t>
            </a:r>
            <a:r>
              <a:rPr lang="en-US" dirty="0">
                <a:solidFill>
                  <a:schemeClr val="bg1"/>
                </a:solidFill>
              </a:rPr>
              <a:t> Feb. 1995, 4</a:t>
            </a:r>
          </a:p>
          <a:p>
            <a:endParaRPr lang="en-US" b="0" i="0" dirty="0">
              <a:solidFill>
                <a:schemeClr val="bg1"/>
              </a:solidFill>
              <a:effectLst/>
            </a:endParaRPr>
          </a:p>
          <a:p>
            <a:endParaRPr lang="en-US" dirty="0">
              <a:solidFill>
                <a:schemeClr val="bg1"/>
              </a:solidFill>
            </a:endParaRPr>
          </a:p>
          <a:p>
            <a:r>
              <a:rPr lang="en-US" b="0" i="0" dirty="0">
                <a:solidFill>
                  <a:schemeClr val="bg1"/>
                </a:solidFill>
                <a:effectLst/>
              </a:rPr>
              <a:t>Joseph Fielding Smith, </a:t>
            </a:r>
            <a:r>
              <a:rPr lang="en-US" b="0" i="1" dirty="0">
                <a:solidFill>
                  <a:schemeClr val="bg1"/>
                </a:solidFill>
                <a:effectLst/>
              </a:rPr>
              <a:t>Teachings of Presidents of the Church</a:t>
            </a:r>
            <a:r>
              <a:rPr lang="en-US" b="0" i="0" dirty="0">
                <a:solidFill>
                  <a:schemeClr val="bg1"/>
                </a:solidFill>
                <a:effectLst/>
              </a:rPr>
              <a:t> [2013], </a:t>
            </a:r>
            <a:r>
              <a:rPr lang="en-US" b="0" i="0" u="none" strike="noStrike" dirty="0">
                <a:solidFill>
                  <a:schemeClr val="bg1"/>
                </a:solidFill>
                <a:effectLst/>
              </a:rPr>
              <a:t>219</a:t>
            </a:r>
            <a:r>
              <a:rPr lang="en-US" b="0" i="0" dirty="0">
                <a:solidFill>
                  <a:schemeClr val="bg1"/>
                </a:solidFill>
                <a:effectLst/>
              </a:rPr>
              <a:t>)</a:t>
            </a:r>
            <a:endParaRPr lang="en-US" dirty="0">
              <a:solidFill>
                <a:schemeClr val="bg1"/>
              </a:solidFill>
            </a:endParaRPr>
          </a:p>
        </p:txBody>
      </p:sp>
      <p:grpSp>
        <p:nvGrpSpPr>
          <p:cNvPr id="5" name="Group 4">
            <a:extLst>
              <a:ext uri="{FF2B5EF4-FFF2-40B4-BE49-F238E27FC236}">
                <a16:creationId xmlns:a16="http://schemas.microsoft.com/office/drawing/2014/main" id="{87BC1A39-D935-C109-3E04-008481388112}"/>
              </a:ext>
            </a:extLst>
          </p:cNvPr>
          <p:cNvGrpSpPr/>
          <p:nvPr/>
        </p:nvGrpSpPr>
        <p:grpSpPr>
          <a:xfrm>
            <a:off x="4996632" y="285611"/>
            <a:ext cx="778214" cy="985738"/>
            <a:chOff x="7543800" y="3810000"/>
            <a:chExt cx="1143000" cy="1447800"/>
          </a:xfrm>
        </p:grpSpPr>
        <p:sp>
          <p:nvSpPr>
            <p:cNvPr id="6" name="Trapezoid 5">
              <a:extLst>
                <a:ext uri="{FF2B5EF4-FFF2-40B4-BE49-F238E27FC236}">
                  <a16:creationId xmlns:a16="http://schemas.microsoft.com/office/drawing/2014/main" id="{30FB7ADA-C400-5E75-7ABE-FE1F645B8888}"/>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79">
              <a:extLst>
                <a:ext uri="{FF2B5EF4-FFF2-40B4-BE49-F238E27FC236}">
                  <a16:creationId xmlns:a16="http://schemas.microsoft.com/office/drawing/2014/main" id="{496020DB-BCF3-90C6-39A0-CB1FD1C1889A}"/>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80">
              <a:extLst>
                <a:ext uri="{FF2B5EF4-FFF2-40B4-BE49-F238E27FC236}">
                  <a16:creationId xmlns:a16="http://schemas.microsoft.com/office/drawing/2014/main" id="{3E5F74D1-C560-22E6-43F4-BC94052C9689}"/>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1">
              <a:extLst>
                <a:ext uri="{FF2B5EF4-FFF2-40B4-BE49-F238E27FC236}">
                  <a16:creationId xmlns:a16="http://schemas.microsoft.com/office/drawing/2014/main" id="{3FB7ED87-B3DF-F844-B430-D0943C18DBF8}"/>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1619804-C8D0-D6A6-A4D0-7D2F7816A0C8}"/>
                </a:ext>
              </a:extLst>
            </p:cNvPr>
            <p:cNvGrpSpPr/>
            <p:nvPr/>
          </p:nvGrpSpPr>
          <p:grpSpPr>
            <a:xfrm>
              <a:off x="7924800" y="3810000"/>
              <a:ext cx="645353" cy="610017"/>
              <a:chOff x="7924800" y="5867400"/>
              <a:chExt cx="645353" cy="610017"/>
            </a:xfrm>
          </p:grpSpPr>
          <p:grpSp>
            <p:nvGrpSpPr>
              <p:cNvPr id="18" name="Group 13">
                <a:extLst>
                  <a:ext uri="{FF2B5EF4-FFF2-40B4-BE49-F238E27FC236}">
                    <a16:creationId xmlns:a16="http://schemas.microsoft.com/office/drawing/2014/main" id="{34699897-73FC-2AF2-644F-65A3E97019A0}"/>
                  </a:ext>
                </a:extLst>
              </p:cNvPr>
              <p:cNvGrpSpPr/>
              <p:nvPr/>
            </p:nvGrpSpPr>
            <p:grpSpPr>
              <a:xfrm>
                <a:off x="7924800" y="5867400"/>
                <a:ext cx="645353" cy="610017"/>
                <a:chOff x="3037563" y="3121795"/>
                <a:chExt cx="1250371" cy="1224010"/>
              </a:xfrm>
            </p:grpSpPr>
            <p:sp>
              <p:nvSpPr>
                <p:cNvPr id="20" name="Oval 19">
                  <a:extLst>
                    <a:ext uri="{FF2B5EF4-FFF2-40B4-BE49-F238E27FC236}">
                      <a16:creationId xmlns:a16="http://schemas.microsoft.com/office/drawing/2014/main" id="{59ADDC0A-F113-CF5A-FCB3-310293A3730A}"/>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D3744C1-95C6-7568-36B0-4BCAF79F83CF}"/>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8FCCBFE-2BD4-DB79-CCB0-6B2A84F5AA72}"/>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BDD3BD2-D575-1403-30E0-78ADBC417841}"/>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a:extLst>
                  <a:ext uri="{FF2B5EF4-FFF2-40B4-BE49-F238E27FC236}">
                    <a16:creationId xmlns:a16="http://schemas.microsoft.com/office/drawing/2014/main" id="{03B77955-0196-7F4E-965A-A271BA7F099D}"/>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019572D9-B42C-42E8-F72E-791D30D170D0}"/>
                </a:ext>
              </a:extLst>
            </p:cNvPr>
            <p:cNvGrpSpPr/>
            <p:nvPr/>
          </p:nvGrpSpPr>
          <p:grpSpPr>
            <a:xfrm>
              <a:off x="7543800" y="4038600"/>
              <a:ext cx="403070" cy="381000"/>
              <a:chOff x="7924800" y="5867400"/>
              <a:chExt cx="645353" cy="610017"/>
            </a:xfrm>
          </p:grpSpPr>
          <p:grpSp>
            <p:nvGrpSpPr>
              <p:cNvPr id="12" name="Group 13">
                <a:extLst>
                  <a:ext uri="{FF2B5EF4-FFF2-40B4-BE49-F238E27FC236}">
                    <a16:creationId xmlns:a16="http://schemas.microsoft.com/office/drawing/2014/main" id="{2454DEA4-3D55-2A7F-CC0F-A7A7AF3D75F2}"/>
                  </a:ext>
                </a:extLst>
              </p:cNvPr>
              <p:cNvGrpSpPr/>
              <p:nvPr/>
            </p:nvGrpSpPr>
            <p:grpSpPr>
              <a:xfrm>
                <a:off x="7924800" y="5867400"/>
                <a:ext cx="645353" cy="610017"/>
                <a:chOff x="3037563" y="3121795"/>
                <a:chExt cx="1250371" cy="1224010"/>
              </a:xfrm>
            </p:grpSpPr>
            <p:sp>
              <p:nvSpPr>
                <p:cNvPr id="14" name="Oval 13">
                  <a:extLst>
                    <a:ext uri="{FF2B5EF4-FFF2-40B4-BE49-F238E27FC236}">
                      <a16:creationId xmlns:a16="http://schemas.microsoft.com/office/drawing/2014/main" id="{29BCAD1E-2947-70AB-6F5A-EA1615D08CE4}"/>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3BB0BDE-067E-AA00-102D-3718AC77FA93}"/>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1F43289-6A6A-52D8-E0BC-31170C715E52}"/>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C5DC4F5-87EB-544B-2853-190EFC0948BD}"/>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5D171425-0421-E9D3-99FC-61133DACEFF6}"/>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211332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593EF97-4413-4BBE-A901-3A52A6A6F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p:cNvGrpSpPr/>
          <p:nvPr/>
        </p:nvGrpSpPr>
        <p:grpSpPr>
          <a:xfrm>
            <a:off x="76200" y="6095998"/>
            <a:ext cx="3200400" cy="762000"/>
            <a:chOff x="0" y="6096000"/>
            <a:chExt cx="3200400" cy="762000"/>
          </a:xfrm>
        </p:grpSpPr>
        <p:grpSp>
          <p:nvGrpSpPr>
            <p:cNvPr id="2" name="Group 7"/>
            <p:cNvGrpSpPr/>
            <p:nvPr/>
          </p:nvGrpSpPr>
          <p:grpSpPr>
            <a:xfrm>
              <a:off x="0" y="6096000"/>
              <a:ext cx="3048000" cy="762000"/>
              <a:chOff x="228600" y="381000"/>
              <a:chExt cx="3657600" cy="3429000"/>
            </a:xfrm>
          </p:grpSpPr>
          <p:sp>
            <p:nvSpPr>
              <p:cNvPr id="9" name="Bevel 8"/>
              <p:cNvSpPr/>
              <p:nvPr/>
            </p:nvSpPr>
            <p:spPr>
              <a:xfrm>
                <a:off x="381000" y="533400"/>
                <a:ext cx="3352800" cy="3124200"/>
              </a:xfrm>
              <a:prstGeom prst="bevel">
                <a:avLst/>
              </a:prstGeom>
              <a:solidFill>
                <a:schemeClr val="bg1">
                  <a:lumMod val="8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ame 9"/>
              <p:cNvSpPr/>
              <p:nvPr/>
            </p:nvSpPr>
            <p:spPr>
              <a:xfrm>
                <a:off x="228600" y="381000"/>
                <a:ext cx="3657600" cy="3429000"/>
              </a:xfrm>
              <a:prstGeom prst="frame">
                <a:avLst>
                  <a:gd name="adj1" fmla="val 13982"/>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TextBox 14"/>
            <p:cNvSpPr txBox="1"/>
            <p:nvPr/>
          </p:nvSpPr>
          <p:spPr>
            <a:xfrm>
              <a:off x="228600" y="6248400"/>
              <a:ext cx="2971800" cy="307777"/>
            </a:xfrm>
            <a:prstGeom prst="rect">
              <a:avLst/>
            </a:prstGeom>
            <a:noFill/>
          </p:spPr>
          <p:txBody>
            <a:bodyPr wrap="square" rtlCol="0">
              <a:spAutoFit/>
            </a:bodyPr>
            <a:lstStyle/>
            <a:p>
              <a:r>
                <a:rPr lang="en-US" sz="1400" dirty="0"/>
                <a:t>Joseph Smith—History 1:34-35</a:t>
              </a:r>
            </a:p>
          </p:txBody>
        </p:sp>
      </p:grpSp>
      <p:sp>
        <p:nvSpPr>
          <p:cNvPr id="19" name="Rectangle 18"/>
          <p:cNvSpPr/>
          <p:nvPr/>
        </p:nvSpPr>
        <p:spPr>
          <a:xfrm>
            <a:off x="1828800" y="838200"/>
            <a:ext cx="2438400" cy="523220"/>
          </a:xfrm>
          <a:prstGeom prst="rect">
            <a:avLst/>
          </a:prstGeom>
        </p:spPr>
        <p:txBody>
          <a:bodyPr wrap="square">
            <a:spAutoFit/>
          </a:bodyPr>
          <a:lstStyle/>
          <a:p>
            <a:endParaRPr lang="en-US" sz="2800" b="1" dirty="0">
              <a:solidFill>
                <a:schemeClr val="bg1"/>
              </a:solidFill>
            </a:endParaRPr>
          </a:p>
        </p:txBody>
      </p:sp>
      <p:sp>
        <p:nvSpPr>
          <p:cNvPr id="20" name="TextBox 19"/>
          <p:cNvSpPr txBox="1"/>
          <p:nvPr/>
        </p:nvSpPr>
        <p:spPr>
          <a:xfrm>
            <a:off x="2133600" y="1600200"/>
            <a:ext cx="1600200" cy="369332"/>
          </a:xfrm>
          <a:prstGeom prst="rect">
            <a:avLst/>
          </a:prstGeom>
          <a:noFill/>
        </p:spPr>
        <p:txBody>
          <a:bodyPr wrap="square" rtlCol="0">
            <a:spAutoFit/>
          </a:bodyPr>
          <a:lstStyle/>
          <a:p>
            <a:endParaRPr lang="en-US" dirty="0">
              <a:solidFill>
                <a:schemeClr val="bg1"/>
              </a:solidFill>
            </a:endParaRPr>
          </a:p>
        </p:txBody>
      </p:sp>
      <p:sp>
        <p:nvSpPr>
          <p:cNvPr id="11" name="Rectangle 10"/>
          <p:cNvSpPr/>
          <p:nvPr/>
        </p:nvSpPr>
        <p:spPr>
          <a:xfrm>
            <a:off x="1752600" y="3124200"/>
            <a:ext cx="2514600" cy="369332"/>
          </a:xfrm>
          <a:prstGeom prst="rect">
            <a:avLst/>
          </a:prstGeom>
        </p:spPr>
        <p:txBody>
          <a:bodyPr wrap="square">
            <a:spAutoFit/>
          </a:bodyPr>
          <a:lstStyle/>
          <a:p>
            <a:endParaRPr lang="en-US" b="1" dirty="0">
              <a:solidFill>
                <a:schemeClr val="bg1"/>
              </a:solidFill>
            </a:endParaRPr>
          </a:p>
        </p:txBody>
      </p:sp>
      <p:sp>
        <p:nvSpPr>
          <p:cNvPr id="60" name="Rectangle 59"/>
          <p:cNvSpPr/>
          <p:nvPr/>
        </p:nvSpPr>
        <p:spPr>
          <a:xfrm>
            <a:off x="1752600" y="76201"/>
            <a:ext cx="8686800" cy="769441"/>
          </a:xfrm>
          <a:prstGeom prst="rect">
            <a:avLst/>
          </a:prstGeom>
        </p:spPr>
        <p:txBody>
          <a:bodyPr wrap="square">
            <a:spAutoFit/>
          </a:bodyPr>
          <a:lstStyle/>
          <a:p>
            <a:pPr algn="ctr" fontAlgn="base"/>
            <a:r>
              <a:rPr lang="en-US" sz="4400" dirty="0">
                <a:solidFill>
                  <a:schemeClr val="bg1"/>
                </a:solidFill>
                <a:cs typeface="Aparajita" pitchFamily="34" charset="0"/>
              </a:rPr>
              <a:t>The Book</a:t>
            </a:r>
          </a:p>
        </p:txBody>
      </p:sp>
      <p:sp>
        <p:nvSpPr>
          <p:cNvPr id="61" name="Rectangle 60"/>
          <p:cNvSpPr/>
          <p:nvPr/>
        </p:nvSpPr>
        <p:spPr>
          <a:xfrm>
            <a:off x="1676400" y="762001"/>
            <a:ext cx="5105400" cy="646331"/>
          </a:xfrm>
          <a:prstGeom prst="rect">
            <a:avLst/>
          </a:prstGeom>
        </p:spPr>
        <p:txBody>
          <a:bodyPr wrap="square">
            <a:spAutoFit/>
          </a:bodyPr>
          <a:lstStyle/>
          <a:p>
            <a:pPr fontAlgn="base"/>
            <a:r>
              <a:rPr lang="en-US" b="1" dirty="0">
                <a:solidFill>
                  <a:schemeClr val="bg1"/>
                </a:solidFill>
              </a:rPr>
              <a:t>A Book of Gold Plates containing a history of former inhabitants of the land</a:t>
            </a:r>
          </a:p>
        </p:txBody>
      </p:sp>
      <p:sp>
        <p:nvSpPr>
          <p:cNvPr id="63" name="Rectangle 62"/>
          <p:cNvSpPr/>
          <p:nvPr/>
        </p:nvSpPr>
        <p:spPr>
          <a:xfrm>
            <a:off x="4724400" y="3164682"/>
            <a:ext cx="4074388" cy="3139321"/>
          </a:xfrm>
          <a:prstGeom prst="rect">
            <a:avLst/>
          </a:prstGeom>
        </p:spPr>
        <p:txBody>
          <a:bodyPr wrap="square">
            <a:spAutoFit/>
          </a:bodyPr>
          <a:lstStyle/>
          <a:p>
            <a:pPr fontAlgn="base"/>
            <a:r>
              <a:rPr lang="en-US" b="1" dirty="0">
                <a:solidFill>
                  <a:schemeClr val="bg1"/>
                </a:solidFill>
              </a:rPr>
              <a:t>There were two stones in silver bows—and these stones, fastened to a breastplate, constituted what is called the</a:t>
            </a:r>
            <a:r>
              <a:rPr lang="en-US" b="1" baseline="30000" dirty="0">
                <a:solidFill>
                  <a:schemeClr val="bg1"/>
                </a:solidFill>
              </a:rPr>
              <a:t> </a:t>
            </a:r>
            <a:r>
              <a:rPr lang="en-US" b="1" dirty="0" err="1">
                <a:solidFill>
                  <a:schemeClr val="bg1"/>
                </a:solidFill>
              </a:rPr>
              <a:t>Urim</a:t>
            </a:r>
            <a:r>
              <a:rPr lang="en-US" b="1" dirty="0">
                <a:solidFill>
                  <a:schemeClr val="bg1"/>
                </a:solidFill>
              </a:rPr>
              <a:t> and </a:t>
            </a:r>
            <a:r>
              <a:rPr lang="en-US" b="1" dirty="0" err="1">
                <a:solidFill>
                  <a:schemeClr val="bg1"/>
                </a:solidFill>
              </a:rPr>
              <a:t>Thummim</a:t>
            </a:r>
            <a:r>
              <a:rPr lang="en-US" b="1" dirty="0">
                <a:solidFill>
                  <a:schemeClr val="bg1"/>
                </a:solidFill>
              </a:rPr>
              <a:t>—deposited with the plates; </a:t>
            </a:r>
          </a:p>
          <a:p>
            <a:pPr fontAlgn="base"/>
            <a:endParaRPr lang="en-US" b="1" dirty="0">
              <a:solidFill>
                <a:schemeClr val="bg1"/>
              </a:solidFill>
            </a:endParaRPr>
          </a:p>
          <a:p>
            <a:pPr fontAlgn="base"/>
            <a:r>
              <a:rPr lang="en-US" b="1" dirty="0">
                <a:solidFill>
                  <a:schemeClr val="bg1"/>
                </a:solidFill>
              </a:rPr>
              <a:t>and the possession and use of these stones were what constituted “seers” in ancient or former times; and that God had prepared them for the purpose of translating the book.</a:t>
            </a:r>
          </a:p>
        </p:txBody>
      </p:sp>
      <p:pic>
        <p:nvPicPr>
          <p:cNvPr id="4" name="Picture 3">
            <a:extLst>
              <a:ext uri="{FF2B5EF4-FFF2-40B4-BE49-F238E27FC236}">
                <a16:creationId xmlns:a16="http://schemas.microsoft.com/office/drawing/2014/main" id="{514163C3-42BF-42DC-BAC7-1AC5B1246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6670" y="4088630"/>
            <a:ext cx="2688336" cy="1709928"/>
          </a:xfrm>
          <a:prstGeom prst="rect">
            <a:avLst/>
          </a:prstGeom>
        </p:spPr>
      </p:pic>
      <p:pic>
        <p:nvPicPr>
          <p:cNvPr id="6" name="Picture 5">
            <a:extLst>
              <a:ext uri="{FF2B5EF4-FFF2-40B4-BE49-F238E27FC236}">
                <a16:creationId xmlns:a16="http://schemas.microsoft.com/office/drawing/2014/main" id="{37364D76-2819-4906-939A-EC234FCA3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126" y="661987"/>
            <a:ext cx="2828713" cy="2126933"/>
          </a:xfrm>
          <a:prstGeom prst="rect">
            <a:avLst/>
          </a:prstGeom>
        </p:spPr>
      </p:pic>
      <p:pic>
        <p:nvPicPr>
          <p:cNvPr id="8" name="Picture 7">
            <a:extLst>
              <a:ext uri="{FF2B5EF4-FFF2-40B4-BE49-F238E27FC236}">
                <a16:creationId xmlns:a16="http://schemas.microsoft.com/office/drawing/2014/main" id="{3E00ACE7-F82A-492A-961D-1F596D3817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4755" y="3453257"/>
            <a:ext cx="3181277" cy="2545022"/>
          </a:xfrm>
          <a:prstGeom prst="rect">
            <a:avLst/>
          </a:prstGeom>
        </p:spPr>
      </p:pic>
      <p:pic>
        <p:nvPicPr>
          <p:cNvPr id="3" name="Picture 2">
            <a:extLst>
              <a:ext uri="{FF2B5EF4-FFF2-40B4-BE49-F238E27FC236}">
                <a16:creationId xmlns:a16="http://schemas.microsoft.com/office/drawing/2014/main" id="{299832A0-0DE1-F7DB-D611-CE6FFD945728}"/>
              </a:ext>
            </a:extLst>
          </p:cNvPr>
          <p:cNvPicPr>
            <a:picLocks noChangeAspect="1"/>
          </p:cNvPicPr>
          <p:nvPr/>
        </p:nvPicPr>
        <p:blipFill>
          <a:blip r:embed="rId7"/>
          <a:stretch>
            <a:fillRect/>
          </a:stretch>
        </p:blipFill>
        <p:spPr>
          <a:xfrm>
            <a:off x="734568" y="1560732"/>
            <a:ext cx="3532632" cy="1992986"/>
          </a:xfrm>
          <a:prstGeom prst="rect">
            <a:avLst/>
          </a:prstGeom>
        </p:spPr>
      </p:pic>
    </p:spTree>
    <p:extLst>
      <p:ext uri="{BB962C8B-B14F-4D97-AF65-F5344CB8AC3E}">
        <p14:creationId xmlns:p14="http://schemas.microsoft.com/office/powerpoint/2010/main" val="26646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3">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13DCE2-1277-4508-AE68-56F48D8E9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p:cNvSpPr/>
          <p:nvPr/>
        </p:nvSpPr>
        <p:spPr>
          <a:xfrm>
            <a:off x="1828800" y="838200"/>
            <a:ext cx="2438400" cy="523220"/>
          </a:xfrm>
          <a:prstGeom prst="rect">
            <a:avLst/>
          </a:prstGeom>
        </p:spPr>
        <p:txBody>
          <a:bodyPr wrap="square">
            <a:spAutoFit/>
          </a:bodyPr>
          <a:lstStyle/>
          <a:p>
            <a:endParaRPr lang="en-US" sz="2800" b="1" dirty="0">
              <a:solidFill>
                <a:schemeClr val="bg1"/>
              </a:solidFill>
            </a:endParaRPr>
          </a:p>
        </p:txBody>
      </p:sp>
      <p:sp>
        <p:nvSpPr>
          <p:cNvPr id="20" name="TextBox 19"/>
          <p:cNvSpPr txBox="1"/>
          <p:nvPr/>
        </p:nvSpPr>
        <p:spPr>
          <a:xfrm>
            <a:off x="2133600" y="1600200"/>
            <a:ext cx="1600200" cy="369332"/>
          </a:xfrm>
          <a:prstGeom prst="rect">
            <a:avLst/>
          </a:prstGeom>
          <a:noFill/>
        </p:spPr>
        <p:txBody>
          <a:bodyPr wrap="square" rtlCol="0">
            <a:spAutoFit/>
          </a:bodyPr>
          <a:lstStyle/>
          <a:p>
            <a:endParaRPr lang="en-US" dirty="0">
              <a:solidFill>
                <a:schemeClr val="bg1"/>
              </a:solidFill>
            </a:endParaRPr>
          </a:p>
        </p:txBody>
      </p:sp>
      <p:sp>
        <p:nvSpPr>
          <p:cNvPr id="11" name="Rectangle 10"/>
          <p:cNvSpPr/>
          <p:nvPr/>
        </p:nvSpPr>
        <p:spPr>
          <a:xfrm>
            <a:off x="1752600" y="3124200"/>
            <a:ext cx="2514600" cy="369332"/>
          </a:xfrm>
          <a:prstGeom prst="rect">
            <a:avLst/>
          </a:prstGeom>
        </p:spPr>
        <p:txBody>
          <a:bodyPr wrap="square">
            <a:spAutoFit/>
          </a:bodyPr>
          <a:lstStyle/>
          <a:p>
            <a:endParaRPr lang="en-US" b="1" dirty="0">
              <a:solidFill>
                <a:schemeClr val="bg1"/>
              </a:solidFill>
            </a:endParaRPr>
          </a:p>
        </p:txBody>
      </p:sp>
      <p:sp>
        <p:nvSpPr>
          <p:cNvPr id="60" name="Rectangle 59"/>
          <p:cNvSpPr/>
          <p:nvPr/>
        </p:nvSpPr>
        <p:spPr>
          <a:xfrm>
            <a:off x="1752600" y="76201"/>
            <a:ext cx="8686800" cy="769441"/>
          </a:xfrm>
          <a:prstGeom prst="rect">
            <a:avLst/>
          </a:prstGeom>
        </p:spPr>
        <p:txBody>
          <a:bodyPr wrap="square">
            <a:spAutoFit/>
          </a:bodyPr>
          <a:lstStyle/>
          <a:p>
            <a:pPr algn="ctr" fontAlgn="base"/>
            <a:r>
              <a:rPr lang="en-US" sz="4400" dirty="0">
                <a:solidFill>
                  <a:schemeClr val="bg1"/>
                </a:solidFill>
                <a:cs typeface="Aparajita" pitchFamily="34" charset="0"/>
              </a:rPr>
              <a:t>The Seer Stone</a:t>
            </a:r>
          </a:p>
        </p:txBody>
      </p:sp>
      <p:sp>
        <p:nvSpPr>
          <p:cNvPr id="61" name="Rectangle 60"/>
          <p:cNvSpPr/>
          <p:nvPr/>
        </p:nvSpPr>
        <p:spPr>
          <a:xfrm>
            <a:off x="1676400" y="762001"/>
            <a:ext cx="8839201" cy="2308324"/>
          </a:xfrm>
          <a:prstGeom prst="rect">
            <a:avLst/>
          </a:prstGeom>
        </p:spPr>
        <p:txBody>
          <a:bodyPr wrap="square">
            <a:spAutoFit/>
          </a:bodyPr>
          <a:lstStyle/>
          <a:p>
            <a:pPr fontAlgn="base"/>
            <a:r>
              <a:rPr lang="en-US" dirty="0">
                <a:solidFill>
                  <a:schemeClr val="bg1"/>
                </a:solidFill>
              </a:rPr>
              <a:t>A picture of a smooth, brown, egg-sized rock is shown in the printer's manuscript of the Book of Mormon following a news conference Tuesday, Aug. 4, 2015, at The Church of Jesus Christ of Latter-day Saints Church History Library, in Salt Lake City. The Mormon church for the first time is publishing photos of a small sacred stone it believes founder Joseph Smith used to help translate the story that became the basis of the religion. The Mormon church is taking another step in its push to be more transparent and is releasing more historical documents that shed light on how Joseph Smith formed the religion.</a:t>
            </a:r>
          </a:p>
          <a:p>
            <a:pPr fontAlgn="base"/>
            <a:r>
              <a:rPr lang="en-US" dirty="0">
                <a:solidFill>
                  <a:schemeClr val="bg1"/>
                </a:solidFill>
              </a:rPr>
              <a:t> (AP Photo/Rick Bowmer)</a:t>
            </a:r>
            <a:endParaRPr lang="en-US" b="1" dirty="0">
              <a:solidFill>
                <a:schemeClr val="bg1"/>
              </a:solidFill>
            </a:endParaRPr>
          </a:p>
        </p:txBody>
      </p:sp>
      <p:pic>
        <p:nvPicPr>
          <p:cNvPr id="3" name="Picture 2">
            <a:extLst>
              <a:ext uri="{FF2B5EF4-FFF2-40B4-BE49-F238E27FC236}">
                <a16:creationId xmlns:a16="http://schemas.microsoft.com/office/drawing/2014/main" id="{67BAA635-2C13-4E3C-A617-FDF1DEB7D71B}"/>
              </a:ext>
            </a:extLst>
          </p:cNvPr>
          <p:cNvPicPr>
            <a:picLocks noChangeAspect="1"/>
          </p:cNvPicPr>
          <p:nvPr/>
        </p:nvPicPr>
        <p:blipFill rotWithShape="1">
          <a:blip r:embed="rId3">
            <a:extLst>
              <a:ext uri="{28A0092B-C50C-407E-A947-70E740481C1C}">
                <a14:useLocalDpi xmlns:a14="http://schemas.microsoft.com/office/drawing/2010/main" val="0"/>
              </a:ext>
            </a:extLst>
          </a:blip>
          <a:srcRect l="3981" t="6648" r="4814" b="5100"/>
          <a:stretch/>
        </p:blipFill>
        <p:spPr>
          <a:xfrm>
            <a:off x="3628103" y="3039724"/>
            <a:ext cx="5230762" cy="3449566"/>
          </a:xfrm>
          <a:prstGeom prst="rect">
            <a:avLst/>
          </a:prstGeom>
        </p:spPr>
      </p:pic>
    </p:spTree>
    <p:extLst>
      <p:ext uri="{BB962C8B-B14F-4D97-AF65-F5344CB8AC3E}">
        <p14:creationId xmlns:p14="http://schemas.microsoft.com/office/powerpoint/2010/main" val="122640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5717260-6AFB-4629-9F67-B01D35CE2B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rPr>
              <a:t>Urim and Thummim</a:t>
            </a:r>
          </a:p>
        </p:txBody>
      </p:sp>
      <p:sp>
        <p:nvSpPr>
          <p:cNvPr id="3" name="Rectangle 2"/>
          <p:cNvSpPr/>
          <p:nvPr/>
        </p:nvSpPr>
        <p:spPr>
          <a:xfrm>
            <a:off x="0" y="6383206"/>
            <a:ext cx="6161314" cy="369332"/>
          </a:xfrm>
          <a:prstGeom prst="rect">
            <a:avLst/>
          </a:prstGeom>
        </p:spPr>
        <p:txBody>
          <a:bodyPr wrap="square">
            <a:spAutoFit/>
          </a:bodyPr>
          <a:lstStyle/>
          <a:p>
            <a:r>
              <a:rPr lang="en-US" b="0" i="0" dirty="0">
                <a:solidFill>
                  <a:schemeClr val="bg1"/>
                </a:solidFill>
                <a:effectLst/>
                <a:latin typeface="Calibri" panose="020F0502020204030204" pitchFamily="34" charset="0"/>
              </a:rPr>
              <a:t>Exodus 28:30</a:t>
            </a:r>
            <a:endParaRPr lang="en-US" dirty="0">
              <a:solidFill>
                <a:schemeClr val="bg1"/>
              </a:solidFill>
            </a:endParaRPr>
          </a:p>
        </p:txBody>
      </p:sp>
      <p:sp>
        <p:nvSpPr>
          <p:cNvPr id="12" name="TextBox 11">
            <a:extLst>
              <a:ext uri="{FF2B5EF4-FFF2-40B4-BE49-F238E27FC236}">
                <a16:creationId xmlns:a16="http://schemas.microsoft.com/office/drawing/2014/main" id="{369DCCA5-2D6A-4776-9754-B740BB95DACB}"/>
              </a:ext>
            </a:extLst>
          </p:cNvPr>
          <p:cNvSpPr txBox="1"/>
          <p:nvPr/>
        </p:nvSpPr>
        <p:spPr>
          <a:xfrm>
            <a:off x="329241" y="1120676"/>
            <a:ext cx="6122504" cy="2308324"/>
          </a:xfrm>
          <a:prstGeom prst="rect">
            <a:avLst/>
          </a:prstGeom>
          <a:noFill/>
        </p:spPr>
        <p:txBody>
          <a:bodyPr wrap="square">
            <a:spAutoFit/>
          </a:bodyPr>
          <a:lstStyle/>
          <a:p>
            <a:r>
              <a:rPr lang="en-US" sz="2400" b="0" i="0" dirty="0">
                <a:solidFill>
                  <a:schemeClr val="bg1"/>
                </a:solidFill>
                <a:effectLst/>
              </a:rPr>
              <a:t>And thou shalt put in the breastplate of judgment the </a:t>
            </a:r>
            <a:r>
              <a:rPr lang="en-US" sz="2400" b="0" i="0" dirty="0">
                <a:solidFill>
                  <a:srgbClr val="FFFF00"/>
                </a:solidFill>
                <a:effectLst/>
              </a:rPr>
              <a:t>Urim</a:t>
            </a:r>
            <a:r>
              <a:rPr lang="en-US" sz="2400" b="0" i="0" strike="noStrike" dirty="0">
                <a:solidFill>
                  <a:srgbClr val="FFFF00"/>
                </a:solidFill>
                <a:effectLst/>
              </a:rPr>
              <a:t> and the Thummim</a:t>
            </a:r>
            <a:r>
              <a:rPr lang="en-US" sz="2400" b="0" i="0" dirty="0">
                <a:solidFill>
                  <a:schemeClr val="bg1"/>
                </a:solidFill>
                <a:effectLst/>
              </a:rPr>
              <a:t>; and they shall be upon Aaron’s heart, when he </a:t>
            </a:r>
            <a:r>
              <a:rPr lang="en-US" sz="2400" b="0" i="0" dirty="0" err="1">
                <a:solidFill>
                  <a:schemeClr val="bg1"/>
                </a:solidFill>
                <a:effectLst/>
              </a:rPr>
              <a:t>goeth</a:t>
            </a:r>
            <a:r>
              <a:rPr lang="en-US" sz="2400" b="0" i="0" dirty="0">
                <a:solidFill>
                  <a:schemeClr val="bg1"/>
                </a:solidFill>
                <a:effectLst/>
              </a:rPr>
              <a:t> in before the </a:t>
            </a:r>
            <a:r>
              <a:rPr lang="en-US" sz="2400" b="0" i="0" cap="small" dirty="0">
                <a:solidFill>
                  <a:schemeClr val="bg1"/>
                </a:solidFill>
                <a:effectLst/>
              </a:rPr>
              <a:t>Lord</a:t>
            </a:r>
            <a:r>
              <a:rPr lang="en-US" sz="2400" b="0" i="0" dirty="0">
                <a:solidFill>
                  <a:schemeClr val="bg1"/>
                </a:solidFill>
                <a:effectLst/>
              </a:rPr>
              <a:t>: and Aaron shall bear the judgment of the children of Israel upon his heart before the </a:t>
            </a:r>
            <a:r>
              <a:rPr lang="en-US" sz="2400" b="0" i="0" cap="small" dirty="0">
                <a:solidFill>
                  <a:schemeClr val="bg1"/>
                </a:solidFill>
                <a:effectLst/>
              </a:rPr>
              <a:t>Lord</a:t>
            </a:r>
            <a:r>
              <a:rPr lang="en-US" sz="2400" b="0" i="0" dirty="0">
                <a:solidFill>
                  <a:schemeClr val="bg1"/>
                </a:solidFill>
                <a:effectLst/>
              </a:rPr>
              <a:t> continually.</a:t>
            </a:r>
            <a:endParaRPr lang="en-US" sz="2400" dirty="0">
              <a:solidFill>
                <a:schemeClr val="bg1"/>
              </a:solidFill>
            </a:endParaRPr>
          </a:p>
        </p:txBody>
      </p:sp>
      <p:sp>
        <p:nvSpPr>
          <p:cNvPr id="14" name="TextBox 13">
            <a:extLst>
              <a:ext uri="{FF2B5EF4-FFF2-40B4-BE49-F238E27FC236}">
                <a16:creationId xmlns:a16="http://schemas.microsoft.com/office/drawing/2014/main" id="{FF72B905-8D64-4603-8F4F-6B4791A5ACE9}"/>
              </a:ext>
            </a:extLst>
          </p:cNvPr>
          <p:cNvSpPr txBox="1"/>
          <p:nvPr/>
        </p:nvSpPr>
        <p:spPr>
          <a:xfrm>
            <a:off x="5760720" y="5287181"/>
            <a:ext cx="6385371" cy="1323439"/>
          </a:xfrm>
          <a:prstGeom prst="rect">
            <a:avLst/>
          </a:prstGeom>
          <a:noFill/>
        </p:spPr>
        <p:txBody>
          <a:bodyPr wrap="square">
            <a:spAutoFit/>
          </a:bodyPr>
          <a:lstStyle/>
          <a:p>
            <a:r>
              <a:rPr lang="en-US" sz="2000" b="0" i="1" dirty="0">
                <a:solidFill>
                  <a:schemeClr val="bg1"/>
                </a:solidFill>
                <a:effectLst/>
              </a:rPr>
              <a:t>The stone for the tribe of Joseph is an Onyx. It is described as a chocolate-colored  oval shape. This stone passed from Joseph Smith to Oliver Cowdery and then to the Church through Brigham Young and others.</a:t>
            </a:r>
            <a:endParaRPr lang="en-US" sz="2000" i="1" dirty="0">
              <a:solidFill>
                <a:schemeClr val="bg1"/>
              </a:solidFill>
            </a:endParaRPr>
          </a:p>
        </p:txBody>
      </p:sp>
      <p:grpSp>
        <p:nvGrpSpPr>
          <p:cNvPr id="7" name="Group 6">
            <a:extLst>
              <a:ext uri="{FF2B5EF4-FFF2-40B4-BE49-F238E27FC236}">
                <a16:creationId xmlns:a16="http://schemas.microsoft.com/office/drawing/2014/main" id="{BA57BD91-AF81-40F0-A81C-2583212F34B1}"/>
              </a:ext>
            </a:extLst>
          </p:cNvPr>
          <p:cNvGrpSpPr/>
          <p:nvPr/>
        </p:nvGrpSpPr>
        <p:grpSpPr>
          <a:xfrm>
            <a:off x="6451745" y="1661140"/>
            <a:ext cx="5292994" cy="3535720"/>
            <a:chOff x="6451745" y="1661140"/>
            <a:chExt cx="5292994" cy="3535720"/>
          </a:xfrm>
        </p:grpSpPr>
        <p:pic>
          <p:nvPicPr>
            <p:cNvPr id="1026" name="Picture 2" descr="Seer Stones">
              <a:extLst>
                <a:ext uri="{FF2B5EF4-FFF2-40B4-BE49-F238E27FC236}">
                  <a16:creationId xmlns:a16="http://schemas.microsoft.com/office/drawing/2014/main" id="{72C8E659-5037-43B7-BDA9-2AEDD113B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745" y="1661140"/>
              <a:ext cx="5292994" cy="35357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9A488DE-FD57-4566-A3BE-A94FC6817C66}"/>
                </a:ext>
              </a:extLst>
            </p:cNvPr>
            <p:cNvSpPr txBox="1"/>
            <p:nvPr/>
          </p:nvSpPr>
          <p:spPr>
            <a:xfrm>
              <a:off x="6582071" y="1661140"/>
              <a:ext cx="5162668" cy="461665"/>
            </a:xfrm>
            <a:prstGeom prst="rect">
              <a:avLst/>
            </a:prstGeom>
            <a:noFill/>
          </p:spPr>
          <p:txBody>
            <a:bodyPr wrap="square">
              <a:spAutoFit/>
            </a:bodyPr>
            <a:lstStyle/>
            <a:p>
              <a:pPr algn="ctr"/>
              <a:r>
                <a:rPr lang="en-US" sz="2400" b="0" i="0" dirty="0">
                  <a:effectLst/>
                </a:rPr>
                <a:t>Seer Stone Belonging to Joseph Smith</a:t>
              </a:r>
              <a:endParaRPr lang="en-US" sz="2400" dirty="0"/>
            </a:p>
          </p:txBody>
        </p:sp>
      </p:grpSp>
      <p:sp>
        <p:nvSpPr>
          <p:cNvPr id="17" name="TextBox 16">
            <a:extLst>
              <a:ext uri="{FF2B5EF4-FFF2-40B4-BE49-F238E27FC236}">
                <a16:creationId xmlns:a16="http://schemas.microsoft.com/office/drawing/2014/main" id="{7B6B4A3C-B04C-458F-8F16-3226B5A2A433}"/>
              </a:ext>
            </a:extLst>
          </p:cNvPr>
          <p:cNvSpPr txBox="1"/>
          <p:nvPr/>
        </p:nvSpPr>
        <p:spPr>
          <a:xfrm>
            <a:off x="2837215" y="535190"/>
            <a:ext cx="6122504" cy="461665"/>
          </a:xfrm>
          <a:prstGeom prst="rect">
            <a:avLst/>
          </a:prstGeom>
          <a:noFill/>
        </p:spPr>
        <p:txBody>
          <a:bodyPr wrap="square">
            <a:spAutoFit/>
          </a:bodyPr>
          <a:lstStyle/>
          <a:p>
            <a:pPr algn="ctr"/>
            <a:r>
              <a:rPr lang="en-US" sz="2400" b="0" i="0" dirty="0">
                <a:solidFill>
                  <a:schemeClr val="bg1"/>
                </a:solidFill>
                <a:effectLst/>
              </a:rPr>
              <a:t>Light and Protection</a:t>
            </a:r>
            <a:endParaRPr lang="en-US" sz="2400" dirty="0">
              <a:solidFill>
                <a:schemeClr val="bg1"/>
              </a:solidFill>
            </a:endParaRPr>
          </a:p>
        </p:txBody>
      </p:sp>
      <p:sp>
        <p:nvSpPr>
          <p:cNvPr id="19" name="TextBox 18">
            <a:extLst>
              <a:ext uri="{FF2B5EF4-FFF2-40B4-BE49-F238E27FC236}">
                <a16:creationId xmlns:a16="http://schemas.microsoft.com/office/drawing/2014/main" id="{B34E577B-3DE6-4F71-9F91-72A78CDC0074}"/>
              </a:ext>
            </a:extLst>
          </p:cNvPr>
          <p:cNvSpPr txBox="1"/>
          <p:nvPr/>
        </p:nvSpPr>
        <p:spPr>
          <a:xfrm>
            <a:off x="329241" y="4007584"/>
            <a:ext cx="6167230" cy="1200329"/>
          </a:xfrm>
          <a:prstGeom prst="rect">
            <a:avLst/>
          </a:prstGeom>
          <a:noFill/>
        </p:spPr>
        <p:txBody>
          <a:bodyPr wrap="square">
            <a:spAutoFit/>
          </a:bodyPr>
          <a:lstStyle/>
          <a:p>
            <a:r>
              <a:rPr lang="en-US" sz="2400" b="0" i="0" dirty="0">
                <a:solidFill>
                  <a:schemeClr val="bg1"/>
                </a:solidFill>
                <a:effectLst/>
              </a:rPr>
              <a:t>An instrument prepared of God to assist man in obtaining revelation from the Lord and in translating languages.</a:t>
            </a:r>
            <a:endParaRPr lang="en-US" sz="2400" dirty="0">
              <a:solidFill>
                <a:schemeClr val="bg1"/>
              </a:solidFill>
            </a:endParaRPr>
          </a:p>
        </p:txBody>
      </p:sp>
      <p:pic>
        <p:nvPicPr>
          <p:cNvPr id="1028" name="Picture 4" descr="Brown Onyx - Brown Onyx - StoneContact.com">
            <a:extLst>
              <a:ext uri="{FF2B5EF4-FFF2-40B4-BE49-F238E27FC236}">
                <a16:creationId xmlns:a16="http://schemas.microsoft.com/office/drawing/2014/main" id="{49624FE2-8B3C-49D0-B644-A7E31A835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152" y="4879899"/>
            <a:ext cx="1749400" cy="1749400"/>
          </a:xfrm>
          <a:prstGeom prst="rect">
            <a:avLst/>
          </a:prstGeom>
          <a:noFill/>
          <a:ln w="38100">
            <a:solidFill>
              <a:schemeClr val="bg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06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79A3A9CC-FD47-40CC-862B-BB63E23D0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extBox 14"/>
          <p:cNvSpPr txBox="1"/>
          <p:nvPr/>
        </p:nvSpPr>
        <p:spPr>
          <a:xfrm>
            <a:off x="9055046" y="6471180"/>
            <a:ext cx="2971800" cy="307777"/>
          </a:xfrm>
          <a:prstGeom prst="rect">
            <a:avLst/>
          </a:prstGeom>
          <a:noFill/>
        </p:spPr>
        <p:txBody>
          <a:bodyPr wrap="square" rtlCol="0">
            <a:spAutoFit/>
          </a:bodyPr>
          <a:lstStyle/>
          <a:p>
            <a:pPr algn="r"/>
            <a:r>
              <a:rPr lang="en-US" sz="1400" dirty="0">
                <a:solidFill>
                  <a:schemeClr val="bg1"/>
                </a:solidFill>
              </a:rPr>
              <a:t>Who’s Who</a:t>
            </a:r>
          </a:p>
        </p:txBody>
      </p:sp>
      <p:sp>
        <p:nvSpPr>
          <p:cNvPr id="19" name="Rectangle 18"/>
          <p:cNvSpPr/>
          <p:nvPr/>
        </p:nvSpPr>
        <p:spPr>
          <a:xfrm>
            <a:off x="1828800" y="838200"/>
            <a:ext cx="2438400" cy="523220"/>
          </a:xfrm>
          <a:prstGeom prst="rect">
            <a:avLst/>
          </a:prstGeom>
        </p:spPr>
        <p:txBody>
          <a:bodyPr wrap="square">
            <a:spAutoFit/>
          </a:bodyPr>
          <a:lstStyle/>
          <a:p>
            <a:endParaRPr lang="en-US" sz="2800" b="1" dirty="0">
              <a:solidFill>
                <a:schemeClr val="bg1"/>
              </a:solidFill>
            </a:endParaRPr>
          </a:p>
        </p:txBody>
      </p:sp>
      <p:sp>
        <p:nvSpPr>
          <p:cNvPr id="20" name="TextBox 19"/>
          <p:cNvSpPr txBox="1"/>
          <p:nvPr/>
        </p:nvSpPr>
        <p:spPr>
          <a:xfrm>
            <a:off x="2133600" y="1600200"/>
            <a:ext cx="1600200" cy="369332"/>
          </a:xfrm>
          <a:prstGeom prst="rect">
            <a:avLst/>
          </a:prstGeom>
          <a:noFill/>
        </p:spPr>
        <p:txBody>
          <a:bodyPr wrap="square" rtlCol="0">
            <a:spAutoFit/>
          </a:bodyPr>
          <a:lstStyle/>
          <a:p>
            <a:endParaRPr lang="en-US" dirty="0">
              <a:solidFill>
                <a:schemeClr val="bg1"/>
              </a:solidFill>
            </a:endParaRPr>
          </a:p>
        </p:txBody>
      </p:sp>
      <p:sp>
        <p:nvSpPr>
          <p:cNvPr id="11" name="Rectangle 10"/>
          <p:cNvSpPr/>
          <p:nvPr/>
        </p:nvSpPr>
        <p:spPr>
          <a:xfrm>
            <a:off x="1752600" y="3124200"/>
            <a:ext cx="2514600" cy="369332"/>
          </a:xfrm>
          <a:prstGeom prst="rect">
            <a:avLst/>
          </a:prstGeom>
        </p:spPr>
        <p:txBody>
          <a:bodyPr wrap="square">
            <a:spAutoFit/>
          </a:bodyPr>
          <a:lstStyle/>
          <a:p>
            <a:endParaRPr lang="en-US" b="1" dirty="0">
              <a:solidFill>
                <a:schemeClr val="bg1"/>
              </a:solidFill>
            </a:endParaRPr>
          </a:p>
        </p:txBody>
      </p:sp>
      <p:sp>
        <p:nvSpPr>
          <p:cNvPr id="60" name="Rectangle 59"/>
          <p:cNvSpPr/>
          <p:nvPr/>
        </p:nvSpPr>
        <p:spPr>
          <a:xfrm>
            <a:off x="1752600" y="76201"/>
            <a:ext cx="8686800" cy="769441"/>
          </a:xfrm>
          <a:prstGeom prst="rect">
            <a:avLst/>
          </a:prstGeom>
        </p:spPr>
        <p:txBody>
          <a:bodyPr wrap="square">
            <a:spAutoFit/>
          </a:bodyPr>
          <a:lstStyle/>
          <a:p>
            <a:pPr algn="ctr" fontAlgn="base"/>
            <a:r>
              <a:rPr lang="en-US" sz="4400" dirty="0">
                <a:solidFill>
                  <a:schemeClr val="bg1"/>
                </a:solidFill>
                <a:cs typeface="Aparajita" pitchFamily="34" charset="0"/>
              </a:rPr>
              <a:t>Malachi</a:t>
            </a:r>
          </a:p>
        </p:txBody>
      </p:sp>
      <p:sp>
        <p:nvSpPr>
          <p:cNvPr id="17" name="TextBox 16"/>
          <p:cNvSpPr txBox="1"/>
          <p:nvPr/>
        </p:nvSpPr>
        <p:spPr>
          <a:xfrm>
            <a:off x="147826" y="610608"/>
            <a:ext cx="9228472" cy="6186309"/>
          </a:xfrm>
          <a:prstGeom prst="rect">
            <a:avLst/>
          </a:prstGeom>
          <a:noFill/>
        </p:spPr>
        <p:txBody>
          <a:bodyPr wrap="square" rtlCol="0">
            <a:spAutoFit/>
          </a:bodyPr>
          <a:lstStyle/>
          <a:p>
            <a:r>
              <a:rPr lang="en-US" b="1" dirty="0">
                <a:solidFill>
                  <a:schemeClr val="bg2"/>
                </a:solidFill>
              </a:rPr>
              <a:t>He was the last of the Old Testament prophets</a:t>
            </a:r>
          </a:p>
          <a:p>
            <a:endParaRPr lang="en-US" b="1" dirty="0">
              <a:solidFill>
                <a:schemeClr val="bg2"/>
              </a:solidFill>
            </a:endParaRPr>
          </a:p>
          <a:p>
            <a:r>
              <a:rPr lang="en-US" b="1" dirty="0">
                <a:solidFill>
                  <a:schemeClr val="bg2"/>
                </a:solidFill>
              </a:rPr>
              <a:t>The Book of Malachi was written around 430 BC</a:t>
            </a:r>
          </a:p>
          <a:p>
            <a:endParaRPr lang="en-US" b="1" dirty="0">
              <a:solidFill>
                <a:schemeClr val="bg2"/>
              </a:solidFill>
            </a:endParaRPr>
          </a:p>
          <a:p>
            <a:r>
              <a:rPr lang="en-US" b="1" dirty="0">
                <a:solidFill>
                  <a:schemeClr val="bg2"/>
                </a:solidFill>
              </a:rPr>
              <a:t>He lived in the Holy Land about 170 years after Lehi and his family left Jerusalem</a:t>
            </a:r>
          </a:p>
          <a:p>
            <a:endParaRPr lang="en-US" b="1" dirty="0">
              <a:solidFill>
                <a:schemeClr val="bg2"/>
              </a:solidFill>
            </a:endParaRPr>
          </a:p>
          <a:p>
            <a:r>
              <a:rPr lang="en-US" b="1" dirty="0">
                <a:solidFill>
                  <a:schemeClr val="bg2"/>
                </a:solidFill>
              </a:rPr>
              <a:t>His purpose was to call the people to repentance and to prepare for the Second Coming and judgments of the Lord</a:t>
            </a:r>
          </a:p>
          <a:p>
            <a:endParaRPr lang="en-US" b="1" dirty="0">
              <a:solidFill>
                <a:schemeClr val="bg2"/>
              </a:solidFill>
            </a:endParaRPr>
          </a:p>
          <a:p>
            <a:r>
              <a:rPr lang="en-US" b="1" dirty="0">
                <a:solidFill>
                  <a:schemeClr val="bg2"/>
                </a:solidFill>
              </a:rPr>
              <a:t>Because his words were not written in the Brass plates, Jesus had the Nephites write Malachi’s words in their records</a:t>
            </a:r>
          </a:p>
          <a:p>
            <a:endParaRPr lang="en-US" b="1" dirty="0">
              <a:solidFill>
                <a:schemeClr val="bg2"/>
              </a:solidFill>
            </a:endParaRPr>
          </a:p>
          <a:p>
            <a:r>
              <a:rPr lang="en-US" b="1" dirty="0">
                <a:solidFill>
                  <a:schemeClr val="bg2"/>
                </a:solidFill>
              </a:rPr>
              <a:t>His words included the truths about the law of tithing and the sealing commission of Elijah</a:t>
            </a:r>
          </a:p>
          <a:p>
            <a:endParaRPr lang="en-US" b="1" dirty="0">
              <a:solidFill>
                <a:schemeClr val="bg2"/>
              </a:solidFill>
            </a:endParaRPr>
          </a:p>
          <a:p>
            <a:r>
              <a:rPr lang="en-US" b="1" dirty="0">
                <a:solidFill>
                  <a:schemeClr val="bg2"/>
                </a:solidFill>
              </a:rPr>
              <a:t>He prophesied of “a messenger” speaking of John the Baptist, to prepare the way for the Savior</a:t>
            </a:r>
          </a:p>
          <a:p>
            <a:endParaRPr lang="en-US" b="1" dirty="0">
              <a:solidFill>
                <a:schemeClr val="bg2"/>
              </a:solidFill>
            </a:endParaRPr>
          </a:p>
          <a:p>
            <a:r>
              <a:rPr lang="en-US" b="1" dirty="0">
                <a:solidFill>
                  <a:schemeClr val="bg2"/>
                </a:solidFill>
              </a:rPr>
              <a:t>Moroni also cited the words of Malachi to Joseph Smith concerning the prophet Elijah</a:t>
            </a:r>
          </a:p>
          <a:p>
            <a:endParaRPr lang="en-US" b="1" dirty="0">
              <a:solidFill>
                <a:schemeClr val="bg2"/>
              </a:solidFill>
            </a:endParaRPr>
          </a:p>
          <a:p>
            <a:r>
              <a:rPr lang="en-US" b="1" dirty="0">
                <a:solidFill>
                  <a:schemeClr val="bg2"/>
                </a:solidFill>
              </a:rPr>
              <a:t>He is included among the elect whom President Joseph F. Smith beheld during his vision of the work of salvation going on in the spirit world (D&amp;C 138:46)</a:t>
            </a:r>
          </a:p>
        </p:txBody>
      </p:sp>
      <p:grpSp>
        <p:nvGrpSpPr>
          <p:cNvPr id="21" name="Group 126"/>
          <p:cNvGrpSpPr/>
          <p:nvPr/>
        </p:nvGrpSpPr>
        <p:grpSpPr>
          <a:xfrm>
            <a:off x="9182100" y="1802882"/>
            <a:ext cx="2045648" cy="3505200"/>
            <a:chOff x="3990090" y="526432"/>
            <a:chExt cx="3128491" cy="5360642"/>
          </a:xfrm>
        </p:grpSpPr>
        <p:sp>
          <p:nvSpPr>
            <p:cNvPr id="22" name="Oval 21"/>
            <p:cNvSpPr/>
            <p:nvPr/>
          </p:nvSpPr>
          <p:spPr>
            <a:xfrm rot="20950279">
              <a:off x="4769039" y="5331999"/>
              <a:ext cx="842492" cy="555075"/>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20950279">
              <a:off x="5531041" y="5331998"/>
              <a:ext cx="842492" cy="555075"/>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20950279">
              <a:off x="3990090" y="4266805"/>
              <a:ext cx="842492" cy="37462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602317" flipH="1">
              <a:off x="6276089" y="4114405"/>
              <a:ext cx="842492" cy="37462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rot="1217087" flipH="1">
              <a:off x="4376605" y="2616314"/>
              <a:ext cx="821445" cy="1846282"/>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rot="20382913">
              <a:off x="5999732" y="2606855"/>
              <a:ext cx="754619" cy="1781702"/>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a:off x="4694999" y="2532652"/>
              <a:ext cx="1825584" cy="3078007"/>
            </a:xfrm>
            <a:prstGeom prst="trapezoid">
              <a:avLst/>
            </a:prstGeom>
            <a:solidFill>
              <a:srgbClr val="F5DD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hord 28"/>
            <p:cNvSpPr/>
            <p:nvPr/>
          </p:nvSpPr>
          <p:spPr>
            <a:xfrm rot="7621963">
              <a:off x="4853222" y="563675"/>
              <a:ext cx="1799756" cy="1983060"/>
            </a:xfrm>
            <a:prstGeom prst="chord">
              <a:avLst>
                <a:gd name="adj1" fmla="val 2700000"/>
                <a:gd name="adj2" fmla="val 15640335"/>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p:cNvSpPr/>
            <p:nvPr/>
          </p:nvSpPr>
          <p:spPr>
            <a:xfrm rot="3750173">
              <a:off x="4211366" y="3992801"/>
              <a:ext cx="3051046" cy="38488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p:cNvSpPr/>
            <p:nvPr/>
          </p:nvSpPr>
          <p:spPr>
            <a:xfrm rot="671737">
              <a:off x="4573997" y="1030680"/>
              <a:ext cx="651921" cy="2439222"/>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p:cNvSpPr/>
            <p:nvPr/>
          </p:nvSpPr>
          <p:spPr>
            <a:xfrm rot="20928263" flipH="1">
              <a:off x="5993896" y="1272641"/>
              <a:ext cx="762456" cy="2162673"/>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291528" y="2578308"/>
              <a:ext cx="652072" cy="67061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rot="4384463">
              <a:off x="3827107" y="4066227"/>
              <a:ext cx="3051046" cy="38488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rot="4351830">
              <a:off x="4069000" y="4063690"/>
              <a:ext cx="3051046" cy="384882"/>
            </a:xfrm>
            <a:prstGeom prst="trapezoid">
              <a:avLst>
                <a:gd name="adj" fmla="val 8631"/>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07"/>
            <p:cNvGrpSpPr/>
            <p:nvPr/>
          </p:nvGrpSpPr>
          <p:grpSpPr>
            <a:xfrm>
              <a:off x="4724400" y="2590800"/>
              <a:ext cx="685800" cy="838200"/>
              <a:chOff x="8077200" y="2590800"/>
              <a:chExt cx="685800" cy="838200"/>
            </a:xfrm>
          </p:grpSpPr>
          <p:sp>
            <p:nvSpPr>
              <p:cNvPr id="53" name="Oval 52"/>
              <p:cNvSpPr/>
              <p:nvPr/>
            </p:nvSpPr>
            <p:spPr>
              <a:xfrm>
                <a:off x="8077200" y="2590800"/>
                <a:ext cx="685800" cy="8382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Quad Arrow 53"/>
              <p:cNvSpPr/>
              <p:nvPr/>
            </p:nvSpPr>
            <p:spPr>
              <a:xfrm>
                <a:off x="8077200" y="2667000"/>
                <a:ext cx="685800" cy="685800"/>
              </a:xfrm>
              <a:prstGeom prst="quadArrow">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Oval 36"/>
            <p:cNvSpPr/>
            <p:nvPr/>
          </p:nvSpPr>
          <p:spPr>
            <a:xfrm>
              <a:off x="4800599" y="725994"/>
              <a:ext cx="1600201" cy="225832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p:cNvSpPr/>
            <p:nvPr/>
          </p:nvSpPr>
          <p:spPr>
            <a:xfrm rot="5743566">
              <a:off x="5384800" y="-19307"/>
              <a:ext cx="812800" cy="1981200"/>
            </a:xfrm>
            <a:prstGeom prst="moon">
              <a:avLst>
                <a:gd name="adj" fmla="val 87500"/>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5743566">
              <a:off x="5447734" y="-79953"/>
              <a:ext cx="667004" cy="1879774"/>
            </a:xfrm>
            <a:prstGeom prst="moon">
              <a:avLst>
                <a:gd name="adj" fmla="val 65725"/>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24"/>
            <p:cNvGrpSpPr/>
            <p:nvPr/>
          </p:nvGrpSpPr>
          <p:grpSpPr>
            <a:xfrm>
              <a:off x="5105400" y="914400"/>
              <a:ext cx="1272905" cy="371557"/>
              <a:chOff x="7557386" y="1121682"/>
              <a:chExt cx="1272905" cy="371557"/>
            </a:xfrm>
          </p:grpSpPr>
          <p:grpSp>
            <p:nvGrpSpPr>
              <p:cNvPr id="41" name="Group 110"/>
              <p:cNvGrpSpPr/>
              <p:nvPr/>
            </p:nvGrpSpPr>
            <p:grpSpPr>
              <a:xfrm rot="401849">
                <a:off x="7557386" y="1163079"/>
                <a:ext cx="359190" cy="254000"/>
                <a:chOff x="8077200" y="2590800"/>
                <a:chExt cx="687114" cy="838200"/>
              </a:xfrm>
            </p:grpSpPr>
            <p:sp>
              <p:nvSpPr>
                <p:cNvPr id="51" name="Oval 50"/>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Quad Arrow 51"/>
                <p:cNvSpPr/>
                <p:nvPr/>
              </p:nvSpPr>
              <p:spPr>
                <a:xfrm>
                  <a:off x="8078513" y="2666734"/>
                  <a:ext cx="685801" cy="685799"/>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113"/>
              <p:cNvGrpSpPr/>
              <p:nvPr/>
            </p:nvGrpSpPr>
            <p:grpSpPr>
              <a:xfrm rot="401849">
                <a:off x="7854102" y="1121682"/>
                <a:ext cx="358503" cy="254000"/>
                <a:chOff x="8077200" y="2590800"/>
                <a:chExt cx="685800" cy="838200"/>
              </a:xfrm>
            </p:grpSpPr>
            <p:sp>
              <p:nvSpPr>
                <p:cNvPr id="49" name="Oval 48"/>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Quad Arrow 49"/>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116"/>
              <p:cNvGrpSpPr/>
              <p:nvPr/>
            </p:nvGrpSpPr>
            <p:grpSpPr>
              <a:xfrm rot="401849">
                <a:off x="8150815" y="1156524"/>
                <a:ext cx="358503" cy="254000"/>
                <a:chOff x="8077200" y="2590800"/>
                <a:chExt cx="685800" cy="838200"/>
              </a:xfrm>
            </p:grpSpPr>
            <p:sp>
              <p:nvSpPr>
                <p:cNvPr id="47" name="Oval 46"/>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47"/>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119"/>
              <p:cNvGrpSpPr/>
              <p:nvPr/>
            </p:nvGrpSpPr>
            <p:grpSpPr>
              <a:xfrm rot="401849">
                <a:off x="8471788" y="1239239"/>
                <a:ext cx="358503" cy="254000"/>
                <a:chOff x="8077200" y="2590800"/>
                <a:chExt cx="685800" cy="838200"/>
              </a:xfrm>
            </p:grpSpPr>
            <p:sp>
              <p:nvSpPr>
                <p:cNvPr id="45" name="Oval 44"/>
                <p:cNvSpPr/>
                <p:nvPr/>
              </p:nvSpPr>
              <p:spPr>
                <a:xfrm>
                  <a:off x="8077200" y="2590800"/>
                  <a:ext cx="685800" cy="838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Quad Arrow 45"/>
                <p:cNvSpPr/>
                <p:nvPr/>
              </p:nvSpPr>
              <p:spPr>
                <a:xfrm>
                  <a:off x="8077200" y="2667000"/>
                  <a:ext cx="685800" cy="685800"/>
                </a:xfrm>
                <a:prstGeom prst="quadArrow">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87881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wipe(down)">
                                      <p:cBhvr>
                                        <p:cTn id="9" dur="580">
                                          <p:stCondLst>
                                            <p:cond delay="0"/>
                                          </p:stCondLst>
                                        </p:cTn>
                                        <p:tgtEl>
                                          <p:spTgt spid="21"/>
                                        </p:tgtEl>
                                      </p:cBhvr>
                                    </p:animEffect>
                                    <p:anim calcmode="lin" valueType="num">
                                      <p:cBhvr>
                                        <p:cTn id="1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5" dur="26">
                                          <p:stCondLst>
                                            <p:cond delay="650"/>
                                          </p:stCondLst>
                                        </p:cTn>
                                        <p:tgtEl>
                                          <p:spTgt spid="21"/>
                                        </p:tgtEl>
                                      </p:cBhvr>
                                      <p:to x="100000" y="60000"/>
                                    </p:animScale>
                                    <p:animScale>
                                      <p:cBhvr>
                                        <p:cTn id="16" dur="166" decel="50000">
                                          <p:stCondLst>
                                            <p:cond delay="676"/>
                                          </p:stCondLst>
                                        </p:cTn>
                                        <p:tgtEl>
                                          <p:spTgt spid="21"/>
                                        </p:tgtEl>
                                      </p:cBhvr>
                                      <p:to x="100000" y="100000"/>
                                    </p:animScale>
                                    <p:animScale>
                                      <p:cBhvr>
                                        <p:cTn id="17" dur="26">
                                          <p:stCondLst>
                                            <p:cond delay="1312"/>
                                          </p:stCondLst>
                                        </p:cTn>
                                        <p:tgtEl>
                                          <p:spTgt spid="21"/>
                                        </p:tgtEl>
                                      </p:cBhvr>
                                      <p:to x="100000" y="80000"/>
                                    </p:animScale>
                                    <p:animScale>
                                      <p:cBhvr>
                                        <p:cTn id="18" dur="166" decel="50000">
                                          <p:stCondLst>
                                            <p:cond delay="1338"/>
                                          </p:stCondLst>
                                        </p:cTn>
                                        <p:tgtEl>
                                          <p:spTgt spid="21"/>
                                        </p:tgtEl>
                                      </p:cBhvr>
                                      <p:to x="100000" y="100000"/>
                                    </p:animScale>
                                    <p:animScale>
                                      <p:cBhvr>
                                        <p:cTn id="19" dur="26">
                                          <p:stCondLst>
                                            <p:cond delay="1642"/>
                                          </p:stCondLst>
                                        </p:cTn>
                                        <p:tgtEl>
                                          <p:spTgt spid="21"/>
                                        </p:tgtEl>
                                      </p:cBhvr>
                                      <p:to x="100000" y="90000"/>
                                    </p:animScale>
                                    <p:animScale>
                                      <p:cBhvr>
                                        <p:cTn id="20" dur="166" decel="50000">
                                          <p:stCondLst>
                                            <p:cond delay="1668"/>
                                          </p:stCondLst>
                                        </p:cTn>
                                        <p:tgtEl>
                                          <p:spTgt spid="21"/>
                                        </p:tgtEl>
                                      </p:cBhvr>
                                      <p:to x="100000" y="100000"/>
                                    </p:animScale>
                                    <p:animScale>
                                      <p:cBhvr>
                                        <p:cTn id="21" dur="26">
                                          <p:stCondLst>
                                            <p:cond delay="1808"/>
                                          </p:stCondLst>
                                        </p:cTn>
                                        <p:tgtEl>
                                          <p:spTgt spid="21"/>
                                        </p:tgtEl>
                                      </p:cBhvr>
                                      <p:to x="100000" y="95000"/>
                                    </p:animScale>
                                    <p:animScale>
                                      <p:cBhvr>
                                        <p:cTn id="22" dur="166" decel="50000">
                                          <p:stCondLst>
                                            <p:cond delay="1834"/>
                                          </p:stCondLst>
                                        </p:cTn>
                                        <p:tgtEl>
                                          <p:spTgt spid="21"/>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221</TotalTime>
  <Words>7889</Words>
  <Application>Microsoft Office PowerPoint</Application>
  <PresentationFormat>Widescreen</PresentationFormat>
  <Paragraphs>441</Paragraphs>
  <Slides>51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Copperplate Gothic Bold</vt:lpstr>
      <vt:lpstr>Wingdings</vt:lpstr>
      <vt:lpstr>Aparajita</vt:lpstr>
      <vt:lpstr>Aptos Display</vt:lpstr>
      <vt:lpstr>Calibri</vt:lpstr>
      <vt:lpstr>Arial</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Brad Blau</dc:creator>
  <cp:lastModifiedBy>Brad Blau</cp:lastModifiedBy>
  <cp:revision>10</cp:revision>
  <dcterms:created xsi:type="dcterms:W3CDTF">2024-09-12T15:20:26Z</dcterms:created>
  <dcterms:modified xsi:type="dcterms:W3CDTF">2025-01-05T16:50:48Z</dcterms:modified>
</cp:coreProperties>
</file>