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7" r:id="rId2"/>
    <p:sldId id="257" r:id="rId3"/>
    <p:sldId id="259" r:id="rId4"/>
    <p:sldId id="260" r:id="rId5"/>
    <p:sldId id="262" r:id="rId6"/>
    <p:sldId id="264" r:id="rId7"/>
    <p:sldId id="265" r:id="rId8"/>
    <p:sldId id="266" r:id="rId9"/>
    <p:sldId id="288" r:id="rId10"/>
    <p:sldId id="289" r:id="rId11"/>
    <p:sldId id="279" r:id="rId12"/>
    <p:sldId id="290" r:id="rId13"/>
    <p:sldId id="268" r:id="rId14"/>
    <p:sldId id="291" r:id="rId15"/>
    <p:sldId id="292" r:id="rId16"/>
    <p:sldId id="267" r:id="rId17"/>
    <p:sldId id="269" r:id="rId18"/>
    <p:sldId id="270" r:id="rId19"/>
    <p:sldId id="294" r:id="rId20"/>
    <p:sldId id="271" r:id="rId21"/>
    <p:sldId id="272" r:id="rId22"/>
    <p:sldId id="293" r:id="rId23"/>
    <p:sldId id="273" r:id="rId24"/>
    <p:sldId id="274" r:id="rId25"/>
    <p:sldId id="275" r:id="rId26"/>
    <p:sldId id="276" r:id="rId27"/>
    <p:sldId id="280" r:id="rId28"/>
    <p:sldId id="281" r:id="rId29"/>
    <p:sldId id="282" r:id="rId30"/>
    <p:sldId id="283" r:id="rId31"/>
    <p:sldId id="284" r:id="rId32"/>
    <p:sldId id="285" r:id="rId33"/>
    <p:sldId id="286" r:id="rId34"/>
    <p:sldId id="277" r:id="rId35"/>
    <p:sldId id="258" r:id="rId36"/>
    <p:sldId id="263" r:id="rId37"/>
    <p:sldId id="278" r:id="rId38"/>
  </p:sldIdLst>
  <p:sldSz cx="12192000" cy="6858000"/>
  <p:notesSz cx="6858000" cy="9144000"/>
  <p:embeddedFontLst>
    <p:embeddedFont>
      <p:font typeface="Abadi" panose="020B0604020104020204" pitchFamily="34" charset="0"/>
      <p:regular r:id="rId39"/>
    </p:embeddedFont>
    <p:embeddedFont>
      <p:font typeface="Comic Sans MS" panose="030F0702030302020204" pitchFamily="66" charset="0"/>
      <p:regular r:id="rId40"/>
      <p:bold r:id="rId41"/>
      <p:italic r:id="rId42"/>
      <p:boldItalic r:id="rId43"/>
    </p:embeddedFont>
    <p:embeddedFont>
      <p:font typeface="Elephant" panose="02020904090505020303" pitchFamily="18" charset="0"/>
      <p:regular r:id="rId44"/>
      <p:italic r:id="rId45"/>
    </p:embeddedFont>
    <p:embeddedFont>
      <p:font typeface="Georgia" panose="02040502050405020303" pitchFamily="18" charset="0"/>
      <p:regular r:id="rId46"/>
      <p:bold r:id="rId47"/>
      <p:italic r:id="rId48"/>
      <p:boldItalic r:id="rId49"/>
    </p:embeddedFont>
    <p:embeddedFont>
      <p:font typeface="Lucida Handwriting" panose="03010101010101010101" pitchFamily="66"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66FF"/>
    <a:srgbClr val="FF99FF"/>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4A593-4795-4432-8966-2335FCF1471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96415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4A593-4795-4432-8966-2335FCF1471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304991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4A593-4795-4432-8966-2335FCF1471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50620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4A593-4795-4432-8966-2335FCF1471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398568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4A593-4795-4432-8966-2335FCF1471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59740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4A593-4795-4432-8966-2335FCF1471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13035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4A593-4795-4432-8966-2335FCF14718}"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1283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14A593-4795-4432-8966-2335FCF14718}"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91902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4A593-4795-4432-8966-2335FCF14718}"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353573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4A593-4795-4432-8966-2335FCF1471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28743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4A593-4795-4432-8966-2335FCF1471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260926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4A593-4795-4432-8966-2335FCF14718}"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02984-1139-4022-911E-415B22087EF0}" type="slidenum">
              <a:rPr lang="en-US" smtClean="0"/>
              <a:t>‹#›</a:t>
            </a:fld>
            <a:endParaRPr lang="en-US"/>
          </a:p>
        </p:txBody>
      </p:sp>
    </p:spTree>
    <p:extLst>
      <p:ext uri="{BB962C8B-B14F-4D97-AF65-F5344CB8AC3E}">
        <p14:creationId xmlns:p14="http://schemas.microsoft.com/office/powerpoint/2010/main" val="3688416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g"/><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DCBC44-FF29-40DE-21FD-BA44D2AA9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3E0B8B1-C9A1-0ADD-C3AA-BF2F6A76DDBD}"/>
              </a:ext>
            </a:extLst>
          </p:cNvPr>
          <p:cNvSpPr txBox="1"/>
          <p:nvPr/>
        </p:nvSpPr>
        <p:spPr>
          <a:xfrm>
            <a:off x="81643" y="666572"/>
            <a:ext cx="12028714" cy="2492990"/>
          </a:xfrm>
          <a:prstGeom prst="rect">
            <a:avLst/>
          </a:prstGeom>
          <a:noFill/>
        </p:spPr>
        <p:txBody>
          <a:bodyPr wrap="square" rtlCol="0">
            <a:spAutoFit/>
          </a:bodyPr>
          <a:lstStyle/>
          <a:p>
            <a:pPr algn="ctr"/>
            <a:r>
              <a:rPr lang="en-US" sz="4800" dirty="0">
                <a:latin typeface="Lucida Handwriting" panose="03010101010101010101" pitchFamily="66" charset="0"/>
              </a:rPr>
              <a:t>Doctrine and Covenants 88:1-41</a:t>
            </a:r>
          </a:p>
          <a:p>
            <a:pPr algn="ctr"/>
            <a:endParaRPr lang="en-US" sz="4800" dirty="0">
              <a:latin typeface="Lucida Handwriting" panose="03010101010101010101" pitchFamily="66" charset="0"/>
            </a:endParaRPr>
          </a:p>
          <a:p>
            <a:pPr algn="ctr"/>
            <a:r>
              <a:rPr lang="en-US" sz="6000" dirty="0">
                <a:latin typeface="Lucida Handwriting" panose="03010101010101010101" pitchFamily="66" charset="0"/>
              </a:rPr>
              <a:t>Truth and Light</a:t>
            </a:r>
            <a:endParaRPr lang="en-US" sz="3600" dirty="0">
              <a:latin typeface="Lucida Handwriting" panose="03010101010101010101" pitchFamily="66" charset="0"/>
            </a:endParaRPr>
          </a:p>
        </p:txBody>
      </p:sp>
      <p:grpSp>
        <p:nvGrpSpPr>
          <p:cNvPr id="4" name="Group 3">
            <a:extLst>
              <a:ext uri="{FF2B5EF4-FFF2-40B4-BE49-F238E27FC236}">
                <a16:creationId xmlns:a16="http://schemas.microsoft.com/office/drawing/2014/main" id="{958EAAF8-2228-E7BE-449B-115390C35B89}"/>
              </a:ext>
            </a:extLst>
          </p:cNvPr>
          <p:cNvGrpSpPr/>
          <p:nvPr/>
        </p:nvGrpSpPr>
        <p:grpSpPr>
          <a:xfrm>
            <a:off x="2520104" y="3429000"/>
            <a:ext cx="897727" cy="2852239"/>
            <a:chOff x="1603947" y="889774"/>
            <a:chExt cx="1948721" cy="5615957"/>
          </a:xfrm>
        </p:grpSpPr>
        <p:sp>
          <p:nvSpPr>
            <p:cNvPr id="5" name="Oval 4">
              <a:extLst>
                <a:ext uri="{FF2B5EF4-FFF2-40B4-BE49-F238E27FC236}">
                  <a16:creationId xmlns:a16="http://schemas.microsoft.com/office/drawing/2014/main" id="{995C9373-2A28-DD11-04B3-B559A794853E}"/>
                </a:ext>
              </a:extLst>
            </p:cNvPr>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83">
              <a:extLst>
                <a:ext uri="{FF2B5EF4-FFF2-40B4-BE49-F238E27FC236}">
                  <a16:creationId xmlns:a16="http://schemas.microsoft.com/office/drawing/2014/main" id="{1EFE973B-FEBF-5957-EF16-6BBFCAED4FEC}"/>
                </a:ext>
              </a:extLst>
            </p:cNvPr>
            <p:cNvSpPr/>
            <p:nvPr/>
          </p:nvSpPr>
          <p:spPr>
            <a:xfrm>
              <a:off x="2375940" y="2971800"/>
              <a:ext cx="457201" cy="3055496"/>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a:extLst>
                <a:ext uri="{FF2B5EF4-FFF2-40B4-BE49-F238E27FC236}">
                  <a16:creationId xmlns:a16="http://schemas.microsoft.com/office/drawing/2014/main" id="{7C9D8F15-632D-1737-D384-4AD90F78D14D}"/>
                </a:ext>
              </a:extLst>
            </p:cNvPr>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FDB2C78-9A63-E7AD-A93A-ECB355513BA6}"/>
                </a:ext>
              </a:extLst>
            </p:cNvPr>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6">
              <a:extLst>
                <a:ext uri="{FF2B5EF4-FFF2-40B4-BE49-F238E27FC236}">
                  <a16:creationId xmlns:a16="http://schemas.microsoft.com/office/drawing/2014/main" id="{179831BE-4DD4-D23C-6D54-E6FBF403042E}"/>
                </a:ext>
              </a:extLst>
            </p:cNvPr>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039350A1-BD85-264C-D607-E0D91140ADD9}"/>
                </a:ext>
              </a:extLst>
            </p:cNvPr>
            <p:cNvSpPr/>
            <p:nvPr/>
          </p:nvSpPr>
          <p:spPr>
            <a:xfrm>
              <a:off x="2228348" y="4360227"/>
              <a:ext cx="761999" cy="38100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9019793D-922D-1B02-F8CE-82ECAB35D1BE}"/>
                </a:ext>
              </a:extLst>
            </p:cNvPr>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C8D53C48-B0F6-8E27-B29F-7CFB3F4B8BA7}"/>
                </a:ext>
              </a:extLst>
            </p:cNvPr>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A47E9B2-08E0-5AE8-15C3-780E95D12389}"/>
              </a:ext>
            </a:extLst>
          </p:cNvPr>
          <p:cNvGrpSpPr/>
          <p:nvPr/>
        </p:nvGrpSpPr>
        <p:grpSpPr>
          <a:xfrm>
            <a:off x="8502217" y="3060166"/>
            <a:ext cx="2001129" cy="3460286"/>
            <a:chOff x="405882" y="107302"/>
            <a:chExt cx="3657600" cy="6324600"/>
          </a:xfrm>
        </p:grpSpPr>
        <p:sp>
          <p:nvSpPr>
            <p:cNvPr id="14" name="Freeform: Shape 13">
              <a:extLst>
                <a:ext uri="{FF2B5EF4-FFF2-40B4-BE49-F238E27FC236}">
                  <a16:creationId xmlns:a16="http://schemas.microsoft.com/office/drawing/2014/main" id="{8440F720-50DE-4376-30D7-59CC2326FC5E}"/>
                </a:ext>
              </a:extLst>
            </p:cNvPr>
            <p:cNvSpPr/>
            <p:nvPr/>
          </p:nvSpPr>
          <p:spPr>
            <a:xfrm flipH="1">
              <a:off x="2286933" y="1832193"/>
              <a:ext cx="1776549" cy="4312227"/>
            </a:xfrm>
            <a:custGeom>
              <a:avLst/>
              <a:gdLst>
                <a:gd name="connsiteX0" fmla="*/ 1566010 w 1776549"/>
                <a:gd name="connsiteY0" fmla="*/ 0 h 4312227"/>
                <a:gd name="connsiteX1" fmla="*/ 1566010 w 1776549"/>
                <a:gd name="connsiteY1" fmla="*/ 159916 h 4312227"/>
                <a:gd name="connsiteX2" fmla="*/ 1023132 w 1776549"/>
                <a:gd name="connsiteY2" fmla="*/ 159916 h 4312227"/>
                <a:gd name="connsiteX3" fmla="*/ 0 w 1776549"/>
                <a:gd name="connsiteY3" fmla="*/ 1183048 h 4312227"/>
                <a:gd name="connsiteX4" fmla="*/ 0 w 1776549"/>
                <a:gd name="connsiteY4" fmla="*/ 1998349 h 4312227"/>
                <a:gd name="connsiteX5" fmla="*/ 0 w 1776549"/>
                <a:gd name="connsiteY5" fmla="*/ 2313878 h 4312227"/>
                <a:gd name="connsiteX6" fmla="*/ 0 w 1776549"/>
                <a:gd name="connsiteY6" fmla="*/ 3129179 h 4312227"/>
                <a:gd name="connsiteX7" fmla="*/ 1023132 w 1776549"/>
                <a:gd name="connsiteY7" fmla="*/ 4152311 h 4312227"/>
                <a:gd name="connsiteX8" fmla="*/ 1566010 w 1776549"/>
                <a:gd name="connsiteY8" fmla="*/ 4152311 h 4312227"/>
                <a:gd name="connsiteX9" fmla="*/ 1566010 w 1776549"/>
                <a:gd name="connsiteY9" fmla="*/ 4312227 h 4312227"/>
                <a:gd name="connsiteX10" fmla="*/ 1776549 w 1776549"/>
                <a:gd name="connsiteY10" fmla="*/ 4065482 h 4312227"/>
                <a:gd name="connsiteX11" fmla="*/ 1566010 w 1776549"/>
                <a:gd name="connsiteY11" fmla="*/ 3818737 h 4312227"/>
                <a:gd name="connsiteX12" fmla="*/ 1566010 w 1776549"/>
                <a:gd name="connsiteY12" fmla="*/ 3978653 h 4312227"/>
                <a:gd name="connsiteX13" fmla="*/ 1023132 w 1776549"/>
                <a:gd name="connsiteY13" fmla="*/ 3978653 h 4312227"/>
                <a:gd name="connsiteX14" fmla="*/ 173657 w 1776549"/>
                <a:gd name="connsiteY14" fmla="*/ 3129178 h 4312227"/>
                <a:gd name="connsiteX15" fmla="*/ 173658 w 1776549"/>
                <a:gd name="connsiteY15" fmla="*/ 2313878 h 4312227"/>
                <a:gd name="connsiteX16" fmla="*/ 173658 w 1776549"/>
                <a:gd name="connsiteY16" fmla="*/ 2313878 h 4312227"/>
                <a:gd name="connsiteX17" fmla="*/ 173658 w 1776549"/>
                <a:gd name="connsiteY17" fmla="*/ 2156114 h 4312227"/>
                <a:gd name="connsiteX18" fmla="*/ 173658 w 1776549"/>
                <a:gd name="connsiteY18" fmla="*/ 1998349 h 4312227"/>
                <a:gd name="connsiteX19" fmla="*/ 173658 w 1776549"/>
                <a:gd name="connsiteY19" fmla="*/ 1998349 h 4312227"/>
                <a:gd name="connsiteX20" fmla="*/ 173657 w 1776549"/>
                <a:gd name="connsiteY20" fmla="*/ 1183049 h 4312227"/>
                <a:gd name="connsiteX21" fmla="*/ 1023132 w 1776549"/>
                <a:gd name="connsiteY21" fmla="*/ 333574 h 4312227"/>
                <a:gd name="connsiteX22" fmla="*/ 1566010 w 1776549"/>
                <a:gd name="connsiteY22" fmla="*/ 333574 h 4312227"/>
                <a:gd name="connsiteX23" fmla="*/ 1566010 w 1776549"/>
                <a:gd name="connsiteY23" fmla="*/ 493490 h 4312227"/>
                <a:gd name="connsiteX24" fmla="*/ 1776549 w 1776549"/>
                <a:gd name="connsiteY24" fmla="*/ 246745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566010" y="159916"/>
                  </a:lnTo>
                  <a:lnTo>
                    <a:pt x="1023132" y="159916"/>
                  </a:lnTo>
                  <a:cubicBezTo>
                    <a:pt x="458072" y="159916"/>
                    <a:pt x="0" y="617988"/>
                    <a:pt x="0" y="1183048"/>
                  </a:cubicBezTo>
                  <a:lnTo>
                    <a:pt x="0" y="1998349"/>
                  </a:lnTo>
                  <a:lnTo>
                    <a:pt x="0" y="2313878"/>
                  </a:lnTo>
                  <a:lnTo>
                    <a:pt x="0" y="3129179"/>
                  </a:lnTo>
                  <a:cubicBezTo>
                    <a:pt x="0" y="3694239"/>
                    <a:pt x="458072" y="4152311"/>
                    <a:pt x="1023132" y="4152311"/>
                  </a:cubicBezTo>
                  <a:lnTo>
                    <a:pt x="1566010" y="4152311"/>
                  </a:lnTo>
                  <a:lnTo>
                    <a:pt x="1566010" y="4312227"/>
                  </a:lnTo>
                  <a:lnTo>
                    <a:pt x="1776549" y="4065482"/>
                  </a:lnTo>
                  <a:lnTo>
                    <a:pt x="1566010" y="3818737"/>
                  </a:lnTo>
                  <a:lnTo>
                    <a:pt x="1566010" y="3978653"/>
                  </a:lnTo>
                  <a:lnTo>
                    <a:pt x="1023132" y="3978653"/>
                  </a:lnTo>
                  <a:cubicBezTo>
                    <a:pt x="553980" y="3978653"/>
                    <a:pt x="173657" y="3598330"/>
                    <a:pt x="173657" y="3129178"/>
                  </a:cubicBezTo>
                  <a:lnTo>
                    <a:pt x="173658" y="2313878"/>
                  </a:lnTo>
                  <a:lnTo>
                    <a:pt x="173658" y="2313878"/>
                  </a:lnTo>
                  <a:lnTo>
                    <a:pt x="173658" y="2156114"/>
                  </a:lnTo>
                  <a:lnTo>
                    <a:pt x="173658" y="1998349"/>
                  </a:lnTo>
                  <a:lnTo>
                    <a:pt x="173658" y="1998349"/>
                  </a:lnTo>
                  <a:lnTo>
                    <a:pt x="173657" y="1183049"/>
                  </a:lnTo>
                  <a:cubicBezTo>
                    <a:pt x="173657" y="713897"/>
                    <a:pt x="553980" y="333574"/>
                    <a:pt x="1023132" y="333574"/>
                  </a:cubicBezTo>
                  <a:lnTo>
                    <a:pt x="1566010" y="333574"/>
                  </a:lnTo>
                  <a:lnTo>
                    <a:pt x="1566010" y="493490"/>
                  </a:lnTo>
                  <a:lnTo>
                    <a:pt x="1776549" y="246745"/>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7FE4C82C-75CB-DB9C-68DE-C9C35B97B9A4}"/>
                </a:ext>
              </a:extLst>
            </p:cNvPr>
            <p:cNvSpPr/>
            <p:nvPr/>
          </p:nvSpPr>
          <p:spPr>
            <a:xfrm>
              <a:off x="405882" y="1832193"/>
              <a:ext cx="1776549" cy="4312227"/>
            </a:xfrm>
            <a:custGeom>
              <a:avLst/>
              <a:gdLst>
                <a:gd name="connsiteX0" fmla="*/ 1566010 w 1776549"/>
                <a:gd name="connsiteY0" fmla="*/ 0 h 4312227"/>
                <a:gd name="connsiteX1" fmla="*/ 1776549 w 1776549"/>
                <a:gd name="connsiteY1" fmla="*/ 246745 h 4312227"/>
                <a:gd name="connsiteX2" fmla="*/ 1566010 w 1776549"/>
                <a:gd name="connsiteY2" fmla="*/ 493490 h 4312227"/>
                <a:gd name="connsiteX3" fmla="*/ 1566010 w 1776549"/>
                <a:gd name="connsiteY3" fmla="*/ 333574 h 4312227"/>
                <a:gd name="connsiteX4" fmla="*/ 1023132 w 1776549"/>
                <a:gd name="connsiteY4" fmla="*/ 333574 h 4312227"/>
                <a:gd name="connsiteX5" fmla="*/ 173657 w 1776549"/>
                <a:gd name="connsiteY5" fmla="*/ 1183049 h 4312227"/>
                <a:gd name="connsiteX6" fmla="*/ 173658 w 1776549"/>
                <a:gd name="connsiteY6" fmla="*/ 1820718 h 4312227"/>
                <a:gd name="connsiteX7" fmla="*/ 173658 w 1776549"/>
                <a:gd name="connsiteY7" fmla="*/ 1820718 h 4312227"/>
                <a:gd name="connsiteX8" fmla="*/ 173658 w 1776549"/>
                <a:gd name="connsiteY8" fmla="*/ 1989127 h 4312227"/>
                <a:gd name="connsiteX9" fmla="*/ 173658 w 1776549"/>
                <a:gd name="connsiteY9" fmla="*/ 2108200 h 4312227"/>
                <a:gd name="connsiteX10" fmla="*/ 173658 w 1776549"/>
                <a:gd name="connsiteY10" fmla="*/ 2108200 h 4312227"/>
                <a:gd name="connsiteX11" fmla="*/ 173657 w 1776549"/>
                <a:gd name="connsiteY11" fmla="*/ 3129178 h 4312227"/>
                <a:gd name="connsiteX12" fmla="*/ 1023132 w 1776549"/>
                <a:gd name="connsiteY12" fmla="*/ 3978653 h 4312227"/>
                <a:gd name="connsiteX13" fmla="*/ 1566010 w 1776549"/>
                <a:gd name="connsiteY13" fmla="*/ 3978653 h 4312227"/>
                <a:gd name="connsiteX14" fmla="*/ 1566010 w 1776549"/>
                <a:gd name="connsiteY14" fmla="*/ 3818737 h 4312227"/>
                <a:gd name="connsiteX15" fmla="*/ 1776549 w 1776549"/>
                <a:gd name="connsiteY15" fmla="*/ 4065482 h 4312227"/>
                <a:gd name="connsiteX16" fmla="*/ 1566010 w 1776549"/>
                <a:gd name="connsiteY16" fmla="*/ 4312227 h 4312227"/>
                <a:gd name="connsiteX17" fmla="*/ 1566010 w 1776549"/>
                <a:gd name="connsiteY17" fmla="*/ 4152311 h 4312227"/>
                <a:gd name="connsiteX18" fmla="*/ 1023132 w 1776549"/>
                <a:gd name="connsiteY18" fmla="*/ 4152311 h 4312227"/>
                <a:gd name="connsiteX19" fmla="*/ 0 w 1776549"/>
                <a:gd name="connsiteY19" fmla="*/ 3129179 h 4312227"/>
                <a:gd name="connsiteX20" fmla="*/ 0 w 1776549"/>
                <a:gd name="connsiteY20" fmla="*/ 2108200 h 4312227"/>
                <a:gd name="connsiteX21" fmla="*/ 0 w 1776549"/>
                <a:gd name="connsiteY21" fmla="*/ 1820718 h 4312227"/>
                <a:gd name="connsiteX22" fmla="*/ 0 w 1776549"/>
                <a:gd name="connsiteY22" fmla="*/ 1183048 h 4312227"/>
                <a:gd name="connsiteX23" fmla="*/ 1023132 w 1776549"/>
                <a:gd name="connsiteY23" fmla="*/ 159916 h 4312227"/>
                <a:gd name="connsiteX24" fmla="*/ 1566010 w 1776549"/>
                <a:gd name="connsiteY24" fmla="*/ 159916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776549" y="246745"/>
                  </a:lnTo>
                  <a:lnTo>
                    <a:pt x="1566010" y="493490"/>
                  </a:lnTo>
                  <a:lnTo>
                    <a:pt x="1566010" y="333574"/>
                  </a:lnTo>
                  <a:lnTo>
                    <a:pt x="1023132" y="333574"/>
                  </a:lnTo>
                  <a:cubicBezTo>
                    <a:pt x="553980" y="333574"/>
                    <a:pt x="173657" y="713897"/>
                    <a:pt x="173657" y="1183049"/>
                  </a:cubicBezTo>
                  <a:lnTo>
                    <a:pt x="173658" y="1820718"/>
                  </a:lnTo>
                  <a:lnTo>
                    <a:pt x="173658" y="1820718"/>
                  </a:lnTo>
                  <a:lnTo>
                    <a:pt x="173658" y="1989127"/>
                  </a:lnTo>
                  <a:lnTo>
                    <a:pt x="173658" y="2108200"/>
                  </a:lnTo>
                  <a:lnTo>
                    <a:pt x="173658" y="2108200"/>
                  </a:lnTo>
                  <a:lnTo>
                    <a:pt x="173657" y="3129178"/>
                  </a:lnTo>
                  <a:cubicBezTo>
                    <a:pt x="173657" y="3598330"/>
                    <a:pt x="553980" y="3978653"/>
                    <a:pt x="1023132" y="3978653"/>
                  </a:cubicBezTo>
                  <a:lnTo>
                    <a:pt x="1566010" y="3978653"/>
                  </a:lnTo>
                  <a:lnTo>
                    <a:pt x="1566010" y="3818737"/>
                  </a:lnTo>
                  <a:lnTo>
                    <a:pt x="1776549" y="4065482"/>
                  </a:lnTo>
                  <a:lnTo>
                    <a:pt x="1566010" y="4312227"/>
                  </a:lnTo>
                  <a:lnTo>
                    <a:pt x="1566010" y="4152311"/>
                  </a:lnTo>
                  <a:lnTo>
                    <a:pt x="1023132" y="4152311"/>
                  </a:lnTo>
                  <a:cubicBezTo>
                    <a:pt x="458072" y="4152311"/>
                    <a:pt x="0" y="3694239"/>
                    <a:pt x="0" y="3129179"/>
                  </a:cubicBezTo>
                  <a:lnTo>
                    <a:pt x="0" y="2108200"/>
                  </a:lnTo>
                  <a:lnTo>
                    <a:pt x="0" y="1820718"/>
                  </a:lnTo>
                  <a:lnTo>
                    <a:pt x="0" y="1183048"/>
                  </a:lnTo>
                  <a:cubicBezTo>
                    <a:pt x="0" y="617988"/>
                    <a:pt x="458072" y="159916"/>
                    <a:pt x="1023132" y="159916"/>
                  </a:cubicBezTo>
                  <a:lnTo>
                    <a:pt x="1566010" y="15991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 name="Oval 2">
              <a:extLst>
                <a:ext uri="{FF2B5EF4-FFF2-40B4-BE49-F238E27FC236}">
                  <a16:creationId xmlns:a16="http://schemas.microsoft.com/office/drawing/2014/main" id="{FB570C1C-B0C0-2225-2C44-285E5EF1BA5B}"/>
                </a:ext>
              </a:extLst>
            </p:cNvPr>
            <p:cNvSpPr/>
            <p:nvPr/>
          </p:nvSpPr>
          <p:spPr>
            <a:xfrm>
              <a:off x="928396" y="2215502"/>
              <a:ext cx="2717074" cy="3258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BC829F26-EC1C-B416-552A-10068C9663A8}"/>
                </a:ext>
              </a:extLst>
            </p:cNvPr>
            <p:cNvSpPr/>
            <p:nvPr/>
          </p:nvSpPr>
          <p:spPr>
            <a:xfrm rot="10800000">
              <a:off x="1346408" y="2311329"/>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3A499D6B-6AC6-05A7-4EC8-DDC48906586B}"/>
                </a:ext>
              </a:extLst>
            </p:cNvPr>
            <p:cNvSpPr/>
            <p:nvPr/>
          </p:nvSpPr>
          <p:spPr>
            <a:xfrm rot="10800000">
              <a:off x="1364849" y="1403788"/>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0408F87D-2930-263B-83B5-9268E4B904DD}"/>
                </a:ext>
              </a:extLst>
            </p:cNvPr>
            <p:cNvSpPr/>
            <p:nvPr/>
          </p:nvSpPr>
          <p:spPr>
            <a:xfrm>
              <a:off x="1764419" y="1691270"/>
              <a:ext cx="1020440" cy="157833"/>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B1880DDC-C9A4-CE2E-8C57-7C5EE05217E7}"/>
                </a:ext>
              </a:extLst>
            </p:cNvPr>
            <p:cNvSpPr/>
            <p:nvPr/>
          </p:nvSpPr>
          <p:spPr>
            <a:xfrm>
              <a:off x="1659916" y="1832193"/>
              <a:ext cx="1254034" cy="47913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ED2AB1B6-6C7D-DED6-CB79-0DB67CE5D616}"/>
                </a:ext>
              </a:extLst>
            </p:cNvPr>
            <p:cNvSpPr/>
            <p:nvPr/>
          </p:nvSpPr>
          <p:spPr>
            <a:xfrm>
              <a:off x="1659916" y="107302"/>
              <a:ext cx="1254034" cy="1149927"/>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4538216C-1D6B-79AE-8562-763D57D01CCA}"/>
                </a:ext>
              </a:extLst>
            </p:cNvPr>
            <p:cNvSpPr/>
            <p:nvPr/>
          </p:nvSpPr>
          <p:spPr>
            <a:xfrm rot="16200000">
              <a:off x="2095279" y="1152726"/>
              <a:ext cx="383309" cy="2090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3DAFB79-7DC9-83AC-D38D-6C99E2AD5DC2}"/>
                </a:ext>
              </a:extLst>
            </p:cNvPr>
            <p:cNvSpPr/>
            <p:nvPr/>
          </p:nvSpPr>
          <p:spPr>
            <a:xfrm>
              <a:off x="1137402" y="5090320"/>
              <a:ext cx="2299063" cy="95827"/>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4252F608-CE7C-F3B4-BFDF-F781EB838D29}"/>
                </a:ext>
              </a:extLst>
            </p:cNvPr>
            <p:cNvSpPr/>
            <p:nvPr/>
          </p:nvSpPr>
          <p:spPr>
            <a:xfrm>
              <a:off x="780863" y="5856938"/>
              <a:ext cx="3073613" cy="574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D67438CD-4911-6F79-BA2B-E5FE9C723398}"/>
                </a:ext>
              </a:extLst>
            </p:cNvPr>
            <p:cNvSpPr/>
            <p:nvPr/>
          </p:nvSpPr>
          <p:spPr>
            <a:xfrm>
              <a:off x="1555413" y="5186147"/>
              <a:ext cx="1463040" cy="191655"/>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FB87248A-1007-B89F-4D11-0D19A88CBBDB}"/>
                </a:ext>
              </a:extLst>
            </p:cNvPr>
            <p:cNvSpPr/>
            <p:nvPr/>
          </p:nvSpPr>
          <p:spPr>
            <a:xfrm>
              <a:off x="1450911" y="5377802"/>
              <a:ext cx="1672046" cy="19165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5714FC52-FA21-6008-F286-193684B50EFD}"/>
                </a:ext>
              </a:extLst>
            </p:cNvPr>
            <p:cNvSpPr/>
            <p:nvPr/>
          </p:nvSpPr>
          <p:spPr>
            <a:xfrm rot="10800000">
              <a:off x="823893" y="5569457"/>
              <a:ext cx="2926080"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7">
            <a:extLst>
              <a:ext uri="{FF2B5EF4-FFF2-40B4-BE49-F238E27FC236}">
                <a16:creationId xmlns:a16="http://schemas.microsoft.com/office/drawing/2014/main" id="{7CD7D15D-E56A-EED7-A89A-86CDFCD436E1}"/>
              </a:ext>
            </a:extLst>
          </p:cNvPr>
          <p:cNvSpPr/>
          <p:nvPr/>
        </p:nvSpPr>
        <p:spPr>
          <a:xfrm rot="17141728">
            <a:off x="9067073" y="4863393"/>
            <a:ext cx="1094694" cy="696379"/>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5">
            <a:extLst>
              <a:ext uri="{FF2B5EF4-FFF2-40B4-BE49-F238E27FC236}">
                <a16:creationId xmlns:a16="http://schemas.microsoft.com/office/drawing/2014/main" id="{34BE3984-960B-46C8-0A9D-34494B797062}"/>
              </a:ext>
            </a:extLst>
          </p:cNvPr>
          <p:cNvSpPr/>
          <p:nvPr/>
        </p:nvSpPr>
        <p:spPr>
          <a:xfrm>
            <a:off x="9243239" y="5620081"/>
            <a:ext cx="586740" cy="15353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D492AE3-DC61-6663-4D35-E9E18CCBD332}"/>
              </a:ext>
            </a:extLst>
          </p:cNvPr>
          <p:cNvSpPr txBox="1"/>
          <p:nvPr/>
        </p:nvSpPr>
        <p:spPr>
          <a:xfrm>
            <a:off x="4215867" y="4344666"/>
            <a:ext cx="3807183" cy="1200329"/>
          </a:xfrm>
          <a:prstGeom prst="rect">
            <a:avLst/>
          </a:prstGeom>
          <a:noFill/>
        </p:spPr>
        <p:txBody>
          <a:bodyPr wrap="square" rtlCol="0">
            <a:spAutoFit/>
          </a:bodyPr>
          <a:lstStyle/>
          <a:p>
            <a:pPr algn="ctr"/>
            <a:r>
              <a:rPr lang="en-US" i="1" dirty="0">
                <a:latin typeface="Elephant" panose="02020904090505020303" pitchFamily="18" charset="0"/>
              </a:rPr>
              <a:t>It was the true Light, which </a:t>
            </a:r>
            <a:r>
              <a:rPr lang="en-US" i="1" dirty="0" err="1">
                <a:latin typeface="Elephant" panose="02020904090505020303" pitchFamily="18" charset="0"/>
              </a:rPr>
              <a:t>lighteth</a:t>
            </a:r>
            <a:r>
              <a:rPr lang="en-US" i="1" dirty="0">
                <a:latin typeface="Elephant" panose="02020904090505020303" pitchFamily="18" charset="0"/>
              </a:rPr>
              <a:t> every man that cometh into the world.</a:t>
            </a:r>
          </a:p>
          <a:p>
            <a:pPr algn="ctr"/>
            <a:r>
              <a:rPr lang="en-US" i="1" dirty="0">
                <a:latin typeface="Elephant" panose="02020904090505020303" pitchFamily="18" charset="0"/>
              </a:rPr>
              <a:t>John 1:9</a:t>
            </a:r>
          </a:p>
        </p:txBody>
      </p:sp>
      <p:sp>
        <p:nvSpPr>
          <p:cNvPr id="31" name="TextBox 30">
            <a:extLst>
              <a:ext uri="{FF2B5EF4-FFF2-40B4-BE49-F238E27FC236}">
                <a16:creationId xmlns:a16="http://schemas.microsoft.com/office/drawing/2014/main" id="{67C9F500-440A-5134-E594-364294924467}"/>
              </a:ext>
            </a:extLst>
          </p:cNvPr>
          <p:cNvSpPr txBox="1"/>
          <p:nvPr/>
        </p:nvSpPr>
        <p:spPr>
          <a:xfrm>
            <a:off x="81643" y="6555291"/>
            <a:ext cx="6165128" cy="261610"/>
          </a:xfrm>
          <a:prstGeom prst="rect">
            <a:avLst/>
          </a:prstGeom>
          <a:noFill/>
        </p:spPr>
        <p:txBody>
          <a:bodyPr wrap="square">
            <a:spAutoFit/>
          </a:bodyPr>
          <a:lstStyle/>
          <a:p>
            <a:r>
              <a:rPr lang="en-US" sz="1100" dirty="0"/>
              <a:t>Presentation by http://fashionsbylynda.com/blog/</a:t>
            </a:r>
          </a:p>
        </p:txBody>
      </p:sp>
    </p:spTree>
    <p:extLst>
      <p:ext uri="{BB962C8B-B14F-4D97-AF65-F5344CB8AC3E}">
        <p14:creationId xmlns:p14="http://schemas.microsoft.com/office/powerpoint/2010/main" val="386989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B4CC0-8170-14AD-1FE0-87862C81A2A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0A3B37F2-3F6C-71BA-7CDB-A907F8179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9043970-4B92-9FC7-6A61-D6B3C94BD19D}"/>
              </a:ext>
            </a:extLst>
          </p:cNvPr>
          <p:cNvSpPr/>
          <p:nvPr/>
        </p:nvSpPr>
        <p:spPr>
          <a:xfrm>
            <a:off x="0" y="6407238"/>
            <a:ext cx="11658600"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88:6-13 </a:t>
            </a:r>
            <a:r>
              <a:rPr lang="en-US" sz="1100" dirty="0"/>
              <a:t>Guide to the Scriptures, “Conscience,” scriptures.ChurchofJesusChrist.org)</a:t>
            </a:r>
          </a:p>
        </p:txBody>
      </p:sp>
      <p:sp>
        <p:nvSpPr>
          <p:cNvPr id="3" name="TextBox 2">
            <a:extLst>
              <a:ext uri="{FF2B5EF4-FFF2-40B4-BE49-F238E27FC236}">
                <a16:creationId xmlns:a16="http://schemas.microsoft.com/office/drawing/2014/main" id="{705F68DD-53A5-F217-B4E1-5B37E9802F9D}"/>
              </a:ext>
            </a:extLst>
          </p:cNvPr>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Our Conscience </a:t>
            </a:r>
          </a:p>
        </p:txBody>
      </p:sp>
      <p:sp>
        <p:nvSpPr>
          <p:cNvPr id="9" name="TextBox 8">
            <a:extLst>
              <a:ext uri="{FF2B5EF4-FFF2-40B4-BE49-F238E27FC236}">
                <a16:creationId xmlns:a16="http://schemas.microsoft.com/office/drawing/2014/main" id="{595AAE12-39F5-7A1B-939A-5E0705E95E87}"/>
              </a:ext>
            </a:extLst>
          </p:cNvPr>
          <p:cNvSpPr txBox="1"/>
          <p:nvPr/>
        </p:nvSpPr>
        <p:spPr>
          <a:xfrm>
            <a:off x="330760" y="1166842"/>
            <a:ext cx="3832214" cy="4524315"/>
          </a:xfrm>
          <a:prstGeom prst="rect">
            <a:avLst/>
          </a:prstGeom>
          <a:noFill/>
        </p:spPr>
        <p:txBody>
          <a:bodyPr wrap="square">
            <a:spAutoFit/>
          </a:bodyPr>
          <a:lstStyle/>
          <a:p>
            <a:r>
              <a:rPr lang="en-US" b="1" dirty="0"/>
              <a:t>“[Conscience is] the inner sense of right and wrong, coming from the Light of Christ in all men. </a:t>
            </a:r>
          </a:p>
          <a:p>
            <a:endParaRPr lang="en-US" b="1" dirty="0"/>
          </a:p>
          <a:p>
            <a:r>
              <a:rPr lang="en-US" b="1" dirty="0"/>
              <a:t>We are born with a natural capacity to distinguish between right and wrong because of the Light of Christ that is given to every person.</a:t>
            </a:r>
          </a:p>
          <a:p>
            <a:endParaRPr lang="en-US" b="1" dirty="0"/>
          </a:p>
          <a:p>
            <a:r>
              <a:rPr lang="en-US" b="1" dirty="0"/>
              <a:t>This faculty is called conscience. The possession of it makes us responsible beings. </a:t>
            </a:r>
          </a:p>
          <a:p>
            <a:endParaRPr lang="en-US" b="1" dirty="0"/>
          </a:p>
          <a:p>
            <a:r>
              <a:rPr lang="en-US" b="1" dirty="0"/>
              <a:t>Like other faculties, our consciences may be deadened through sin or misuse.”</a:t>
            </a:r>
            <a:endParaRPr lang="en-US" sz="2000" b="1" i="0" dirty="0">
              <a:solidFill>
                <a:srgbClr val="212225"/>
              </a:solidFill>
              <a:effectLst/>
            </a:endParaRPr>
          </a:p>
        </p:txBody>
      </p:sp>
      <p:sp>
        <p:nvSpPr>
          <p:cNvPr id="5" name="TextBox 4">
            <a:extLst>
              <a:ext uri="{FF2B5EF4-FFF2-40B4-BE49-F238E27FC236}">
                <a16:creationId xmlns:a16="http://schemas.microsoft.com/office/drawing/2014/main" id="{384BD88B-8D8D-A3C0-1100-6FB37A27750C}"/>
              </a:ext>
            </a:extLst>
          </p:cNvPr>
          <p:cNvSpPr txBox="1"/>
          <p:nvPr/>
        </p:nvSpPr>
        <p:spPr>
          <a:xfrm>
            <a:off x="7596762" y="3700236"/>
            <a:ext cx="4264478" cy="2585323"/>
          </a:xfrm>
          <a:prstGeom prst="rect">
            <a:avLst/>
          </a:prstGeom>
          <a:noFill/>
        </p:spPr>
        <p:txBody>
          <a:bodyPr wrap="square">
            <a:spAutoFit/>
          </a:bodyPr>
          <a:lstStyle/>
          <a:p>
            <a:r>
              <a:rPr lang="en-US" b="1" i="1" dirty="0">
                <a:solidFill>
                  <a:srgbClr val="0070C0"/>
                </a:solidFill>
                <a:effectLst/>
              </a:rPr>
              <a:t>For behold, the Spirit of Christ is given to every man, that he may know good from evil; wherefore, I show unto you the way to judge; for every thing which </a:t>
            </a:r>
            <a:r>
              <a:rPr lang="en-US" b="1" i="1" dirty="0" err="1">
                <a:solidFill>
                  <a:srgbClr val="0070C0"/>
                </a:solidFill>
                <a:effectLst/>
              </a:rPr>
              <a:t>inviteth</a:t>
            </a:r>
            <a:r>
              <a:rPr lang="en-US" b="1" i="1" dirty="0">
                <a:solidFill>
                  <a:srgbClr val="0070C0"/>
                </a:solidFill>
                <a:effectLst/>
              </a:rPr>
              <a:t> to do good, and to persuade to believe in Christ, is sent forth by the power and gift of Christ; wherefore ye may know with a perfect knowledge it is of God.\</a:t>
            </a:r>
          </a:p>
          <a:p>
            <a:r>
              <a:rPr lang="en-US" b="1" i="1" dirty="0">
                <a:solidFill>
                  <a:srgbClr val="0070C0"/>
                </a:solidFill>
              </a:rPr>
              <a:t>Moroni 7:16</a:t>
            </a:r>
          </a:p>
        </p:txBody>
      </p:sp>
      <p:sp>
        <p:nvSpPr>
          <p:cNvPr id="7" name="TextBox 6">
            <a:extLst>
              <a:ext uri="{FF2B5EF4-FFF2-40B4-BE49-F238E27FC236}">
                <a16:creationId xmlns:a16="http://schemas.microsoft.com/office/drawing/2014/main" id="{7B477BA3-7BB3-359B-3DC3-E9512EA5036F}"/>
              </a:ext>
            </a:extLst>
          </p:cNvPr>
          <p:cNvSpPr txBox="1"/>
          <p:nvPr/>
        </p:nvSpPr>
        <p:spPr>
          <a:xfrm>
            <a:off x="7576178" y="1307050"/>
            <a:ext cx="4264479" cy="1477328"/>
          </a:xfrm>
          <a:prstGeom prst="rect">
            <a:avLst/>
          </a:prstGeom>
          <a:noFill/>
        </p:spPr>
        <p:txBody>
          <a:bodyPr wrap="square">
            <a:spAutoFit/>
          </a:bodyPr>
          <a:lstStyle/>
          <a:p>
            <a:r>
              <a:rPr lang="en-US" b="1" i="1" dirty="0">
                <a:solidFill>
                  <a:srgbClr val="0070C0"/>
                </a:solidFill>
                <a:effectLst/>
              </a:rPr>
              <a:t>And the Spirit giveth light to every man that cometh into the world; and the Spirit </a:t>
            </a:r>
            <a:r>
              <a:rPr lang="en-US" b="1" i="1" dirty="0" err="1">
                <a:solidFill>
                  <a:srgbClr val="0070C0"/>
                </a:solidFill>
                <a:effectLst/>
              </a:rPr>
              <a:t>enlighteneth</a:t>
            </a:r>
            <a:r>
              <a:rPr lang="en-US" b="1" i="1" dirty="0">
                <a:solidFill>
                  <a:srgbClr val="0070C0"/>
                </a:solidFill>
                <a:effectLst/>
              </a:rPr>
              <a:t> every man through the world, that </a:t>
            </a:r>
            <a:r>
              <a:rPr lang="en-US" b="1" i="1" dirty="0" err="1">
                <a:solidFill>
                  <a:srgbClr val="0070C0"/>
                </a:solidFill>
                <a:effectLst/>
              </a:rPr>
              <a:t>hearkeneth</a:t>
            </a:r>
            <a:r>
              <a:rPr lang="en-US" b="1" i="1" dirty="0">
                <a:solidFill>
                  <a:srgbClr val="0070C0"/>
                </a:solidFill>
                <a:effectLst/>
              </a:rPr>
              <a:t> to the voice of the Spirit. D&amp;C 84:46</a:t>
            </a:r>
            <a:endParaRPr lang="en-US" b="1" i="1" dirty="0">
              <a:solidFill>
                <a:srgbClr val="0070C0"/>
              </a:solidFill>
            </a:endParaRPr>
          </a:p>
        </p:txBody>
      </p:sp>
      <p:pic>
        <p:nvPicPr>
          <p:cNvPr id="22" name="Picture 21">
            <a:extLst>
              <a:ext uri="{FF2B5EF4-FFF2-40B4-BE49-F238E27FC236}">
                <a16:creationId xmlns:a16="http://schemas.microsoft.com/office/drawing/2014/main" id="{76009E0A-D429-6CF5-F90D-D8BBF972FB7C}"/>
              </a:ext>
            </a:extLst>
          </p:cNvPr>
          <p:cNvPicPr>
            <a:picLocks noChangeAspect="1"/>
          </p:cNvPicPr>
          <p:nvPr/>
        </p:nvPicPr>
        <p:blipFill>
          <a:blip r:embed="rId3"/>
          <a:stretch>
            <a:fillRect/>
          </a:stretch>
        </p:blipFill>
        <p:spPr>
          <a:xfrm>
            <a:off x="4259480" y="3620738"/>
            <a:ext cx="2934727" cy="2744321"/>
          </a:xfrm>
          <a:prstGeom prst="rect">
            <a:avLst/>
          </a:prstGeom>
        </p:spPr>
      </p:pic>
      <p:pic>
        <p:nvPicPr>
          <p:cNvPr id="28" name="Picture 27">
            <a:extLst>
              <a:ext uri="{FF2B5EF4-FFF2-40B4-BE49-F238E27FC236}">
                <a16:creationId xmlns:a16="http://schemas.microsoft.com/office/drawing/2014/main" id="{3DEC3441-03D9-3392-84DB-0B45ED7B5312}"/>
              </a:ext>
            </a:extLst>
          </p:cNvPr>
          <p:cNvPicPr>
            <a:picLocks noChangeAspect="1"/>
          </p:cNvPicPr>
          <p:nvPr/>
        </p:nvPicPr>
        <p:blipFill>
          <a:blip r:embed="rId4"/>
          <a:stretch>
            <a:fillRect/>
          </a:stretch>
        </p:blipFill>
        <p:spPr>
          <a:xfrm>
            <a:off x="4734987" y="858049"/>
            <a:ext cx="2269178" cy="2570951"/>
          </a:xfrm>
          <a:prstGeom prst="rect">
            <a:avLst/>
          </a:prstGeom>
        </p:spPr>
      </p:pic>
    </p:spTree>
    <p:extLst>
      <p:ext uri="{BB962C8B-B14F-4D97-AF65-F5344CB8AC3E}">
        <p14:creationId xmlns:p14="http://schemas.microsoft.com/office/powerpoint/2010/main" val="26550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EA09047-295A-6B0B-8238-6F97DA6B1958}"/>
              </a:ext>
            </a:extLst>
          </p:cNvPr>
          <p:cNvPicPr>
            <a:picLocks noChangeAspect="1"/>
          </p:cNvPicPr>
          <p:nvPr/>
        </p:nvPicPr>
        <p:blipFill>
          <a:blip r:embed="rId2"/>
          <a:stretch>
            <a:fillRect/>
          </a:stretch>
        </p:blipFill>
        <p:spPr>
          <a:xfrm>
            <a:off x="0" y="0"/>
            <a:ext cx="12192000" cy="6885552"/>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Light Is Universal</a:t>
            </a:r>
          </a:p>
        </p:txBody>
      </p:sp>
      <p:sp>
        <p:nvSpPr>
          <p:cNvPr id="9" name="TextBox 8">
            <a:extLst>
              <a:ext uri="{FF2B5EF4-FFF2-40B4-BE49-F238E27FC236}">
                <a16:creationId xmlns:a16="http://schemas.microsoft.com/office/drawing/2014/main" id="{D39F477A-2FE0-8222-2FC8-08CA43102534}"/>
              </a:ext>
            </a:extLst>
          </p:cNvPr>
          <p:cNvSpPr txBox="1"/>
          <p:nvPr/>
        </p:nvSpPr>
        <p:spPr>
          <a:xfrm>
            <a:off x="5573484" y="1047971"/>
            <a:ext cx="6096000" cy="830997"/>
          </a:xfrm>
          <a:prstGeom prst="rect">
            <a:avLst/>
          </a:prstGeom>
          <a:noFill/>
        </p:spPr>
        <p:txBody>
          <a:bodyPr wrap="square">
            <a:spAutoFit/>
          </a:bodyPr>
          <a:lstStyle/>
          <a:p>
            <a:r>
              <a:rPr lang="en-US" sz="2400" b="1" i="0" dirty="0">
                <a:solidFill>
                  <a:schemeClr val="bg1"/>
                </a:solidFill>
                <a:effectLst/>
              </a:rPr>
              <a:t>It is the essence of light, the power that makes the universe a livable place. </a:t>
            </a:r>
            <a:endParaRPr lang="en-US" sz="2400" b="1" dirty="0">
              <a:solidFill>
                <a:schemeClr val="bg1"/>
              </a:solidFill>
            </a:endParaRPr>
          </a:p>
        </p:txBody>
      </p:sp>
      <p:sp>
        <p:nvSpPr>
          <p:cNvPr id="11" name="Rectangle 10">
            <a:extLst>
              <a:ext uri="{FF2B5EF4-FFF2-40B4-BE49-F238E27FC236}">
                <a16:creationId xmlns:a16="http://schemas.microsoft.com/office/drawing/2014/main" id="{E854FD9C-E454-E46E-6F9C-A3131E895731}"/>
              </a:ext>
            </a:extLst>
          </p:cNvPr>
          <p:cNvSpPr/>
          <p:nvPr/>
        </p:nvSpPr>
        <p:spPr>
          <a:xfrm>
            <a:off x="8991600" y="6488668"/>
            <a:ext cx="3118757" cy="369332"/>
          </a:xfrm>
          <a:prstGeom prst="rect">
            <a:avLst/>
          </a:prstGeom>
        </p:spPr>
        <p:txBody>
          <a:bodyPr wrap="square">
            <a:spAutoFit/>
          </a:bodyPr>
          <a:lstStyle/>
          <a:p>
            <a:pPr algn="r"/>
            <a:r>
              <a:rPr lang="en-US" b="0" i="0" dirty="0">
                <a:solidFill>
                  <a:schemeClr val="bg1"/>
                </a:solidFill>
                <a:effectLst/>
                <a:latin typeface="Abadi" panose="020B0604020104020204" pitchFamily="34" charset="0"/>
              </a:rPr>
              <a:t>D&amp;C 88:7-10; 45-47</a:t>
            </a:r>
            <a:endParaRPr lang="en-US" dirty="0">
              <a:solidFill>
                <a:schemeClr val="bg1"/>
              </a:solidFill>
            </a:endParaRPr>
          </a:p>
        </p:txBody>
      </p:sp>
      <p:sp>
        <p:nvSpPr>
          <p:cNvPr id="16" name="TextBox 15">
            <a:extLst>
              <a:ext uri="{FF2B5EF4-FFF2-40B4-BE49-F238E27FC236}">
                <a16:creationId xmlns:a16="http://schemas.microsoft.com/office/drawing/2014/main" id="{C2060F47-688D-7C67-9BF7-43121658421F}"/>
              </a:ext>
            </a:extLst>
          </p:cNvPr>
          <p:cNvSpPr txBox="1"/>
          <p:nvPr/>
        </p:nvSpPr>
        <p:spPr>
          <a:xfrm>
            <a:off x="750892" y="4759102"/>
            <a:ext cx="6123214" cy="1785104"/>
          </a:xfrm>
          <a:prstGeom prst="rect">
            <a:avLst/>
          </a:prstGeom>
          <a:noFill/>
        </p:spPr>
        <p:txBody>
          <a:bodyPr wrap="square">
            <a:spAutoFit/>
          </a:bodyPr>
          <a:lstStyle/>
          <a:p>
            <a:r>
              <a:rPr lang="en-US" sz="2400" b="1" i="0" dirty="0">
                <a:solidFill>
                  <a:schemeClr val="bg1"/>
                </a:solidFill>
                <a:effectLst/>
              </a:rPr>
              <a:t>This power “fill[s] the immensity of space” and is that “which is in all things, which giveth life to all things, which is the law by which all things are governed.</a:t>
            </a:r>
          </a:p>
          <a:p>
            <a:r>
              <a:rPr lang="en-US" sz="1400" b="1" dirty="0">
                <a:solidFill>
                  <a:schemeClr val="bg1"/>
                </a:solidFill>
              </a:rPr>
              <a:t>Casey Paul Griffiths</a:t>
            </a:r>
            <a:endParaRPr lang="en-US" sz="1400" dirty="0"/>
          </a:p>
        </p:txBody>
      </p:sp>
    </p:spTree>
    <p:extLst>
      <p:ext uri="{BB962C8B-B14F-4D97-AF65-F5344CB8AC3E}">
        <p14:creationId xmlns:p14="http://schemas.microsoft.com/office/powerpoint/2010/main" val="195527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B800-6776-5841-7F22-6F805C3FB48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68C63DF-C19F-9561-060A-EF49EDDB2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4ABD773-857A-400B-D2F8-C20FDBF29CB2}"/>
              </a:ext>
            </a:extLst>
          </p:cNvPr>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Light and Salvation</a:t>
            </a:r>
          </a:p>
        </p:txBody>
      </p:sp>
      <p:sp>
        <p:nvSpPr>
          <p:cNvPr id="2" name="Rectangle 1">
            <a:extLst>
              <a:ext uri="{FF2B5EF4-FFF2-40B4-BE49-F238E27FC236}">
                <a16:creationId xmlns:a16="http://schemas.microsoft.com/office/drawing/2014/main" id="{134529F2-EEB2-5967-DD95-60585682AA62}"/>
              </a:ext>
            </a:extLst>
          </p:cNvPr>
          <p:cNvSpPr/>
          <p:nvPr/>
        </p:nvSpPr>
        <p:spPr>
          <a:xfrm>
            <a:off x="4485358" y="6488668"/>
            <a:ext cx="7624999" cy="369332"/>
          </a:xfrm>
          <a:prstGeom prst="rect">
            <a:avLst/>
          </a:prstGeom>
        </p:spPr>
        <p:txBody>
          <a:bodyPr wrap="square">
            <a:spAutoFit/>
          </a:bodyPr>
          <a:lstStyle/>
          <a:p>
            <a:pPr algn="r"/>
            <a:r>
              <a:rPr lang="en-US" b="0" i="0" dirty="0">
                <a:solidFill>
                  <a:srgbClr val="2F393A"/>
                </a:solidFill>
                <a:effectLst/>
                <a:latin typeface="Abadi" panose="020B0604020104020204" pitchFamily="34" charset="0"/>
              </a:rPr>
              <a:t>D&amp;C 88:6-7</a:t>
            </a:r>
            <a:endParaRPr lang="en-US" dirty="0"/>
          </a:p>
        </p:txBody>
      </p:sp>
      <p:sp>
        <p:nvSpPr>
          <p:cNvPr id="4" name="Rectangle 3">
            <a:extLst>
              <a:ext uri="{FF2B5EF4-FFF2-40B4-BE49-F238E27FC236}">
                <a16:creationId xmlns:a16="http://schemas.microsoft.com/office/drawing/2014/main" id="{FB1AC521-B26E-AE23-1363-BAC85B7CE987}"/>
              </a:ext>
            </a:extLst>
          </p:cNvPr>
          <p:cNvSpPr/>
          <p:nvPr/>
        </p:nvSpPr>
        <p:spPr>
          <a:xfrm>
            <a:off x="346510" y="735031"/>
            <a:ext cx="4541907" cy="923330"/>
          </a:xfrm>
          <a:prstGeom prst="rect">
            <a:avLst/>
          </a:prstGeom>
        </p:spPr>
        <p:txBody>
          <a:bodyPr wrap="square">
            <a:spAutoFit/>
          </a:bodyPr>
          <a:lstStyle/>
          <a:p>
            <a:r>
              <a:rPr lang="en-US" b="1" dirty="0"/>
              <a:t>Defining light—not only as something that makes vision possible but also as a force that activates and stimulates the intellect</a:t>
            </a:r>
            <a:endParaRPr lang="en-US" b="1" i="0" dirty="0">
              <a:solidFill>
                <a:srgbClr val="2F393A"/>
              </a:solidFill>
              <a:effectLst/>
            </a:endParaRPr>
          </a:p>
        </p:txBody>
      </p:sp>
      <p:sp>
        <p:nvSpPr>
          <p:cNvPr id="3" name="Rectangle 2">
            <a:extLst>
              <a:ext uri="{FF2B5EF4-FFF2-40B4-BE49-F238E27FC236}">
                <a16:creationId xmlns:a16="http://schemas.microsoft.com/office/drawing/2014/main" id="{F6BDF1D5-E4BA-CB60-58D3-6BC4A5B4F5EE}"/>
              </a:ext>
            </a:extLst>
          </p:cNvPr>
          <p:cNvSpPr/>
          <p:nvPr/>
        </p:nvSpPr>
        <p:spPr>
          <a:xfrm>
            <a:off x="5835129" y="1134414"/>
            <a:ext cx="4125686" cy="1754326"/>
          </a:xfrm>
          <a:prstGeom prst="rect">
            <a:avLst/>
          </a:prstGeom>
        </p:spPr>
        <p:txBody>
          <a:bodyPr wrap="square">
            <a:spAutoFit/>
          </a:bodyPr>
          <a:lstStyle/>
          <a:p>
            <a:r>
              <a:rPr lang="en-US" b="1" dirty="0"/>
              <a:t>“These scriptures suggest that the term light is used to describe an aspect of God’s power that radiates our from Him, expanding with His work and will, enlightening, organizing, capacitating, and quickening as it does. </a:t>
            </a:r>
            <a:endParaRPr lang="en-US" b="1" i="0" dirty="0">
              <a:solidFill>
                <a:srgbClr val="2F393A"/>
              </a:solidFill>
              <a:effectLst/>
            </a:endParaRPr>
          </a:p>
        </p:txBody>
      </p:sp>
      <p:sp>
        <p:nvSpPr>
          <p:cNvPr id="6" name="Rectangle 5">
            <a:extLst>
              <a:ext uri="{FF2B5EF4-FFF2-40B4-BE49-F238E27FC236}">
                <a16:creationId xmlns:a16="http://schemas.microsoft.com/office/drawing/2014/main" id="{B4B34FFE-08AB-5189-65F1-3C5CF96F83AA}"/>
              </a:ext>
            </a:extLst>
          </p:cNvPr>
          <p:cNvSpPr/>
          <p:nvPr/>
        </p:nvSpPr>
        <p:spPr>
          <a:xfrm>
            <a:off x="369557" y="4283580"/>
            <a:ext cx="5171272" cy="2308324"/>
          </a:xfrm>
          <a:prstGeom prst="rect">
            <a:avLst/>
          </a:prstGeom>
        </p:spPr>
        <p:txBody>
          <a:bodyPr wrap="square">
            <a:spAutoFit/>
          </a:bodyPr>
          <a:lstStyle/>
          <a:p>
            <a:r>
              <a:rPr lang="en-US" sz="2400" b="1" i="1" dirty="0">
                <a:solidFill>
                  <a:srgbClr val="00B0F0"/>
                </a:solidFill>
                <a:effectLst/>
                <a:latin typeface="Georgia" panose="02040502050405020303" pitchFamily="18" charset="0"/>
              </a:rPr>
              <a:t>He that </a:t>
            </a:r>
            <a:r>
              <a:rPr lang="en-US" sz="2400" b="1" i="1" dirty="0" err="1">
                <a:solidFill>
                  <a:srgbClr val="00B0F0"/>
                </a:solidFill>
                <a:effectLst/>
                <a:latin typeface="Georgia" panose="02040502050405020303" pitchFamily="18" charset="0"/>
              </a:rPr>
              <a:t>receiveth</a:t>
            </a:r>
            <a:r>
              <a:rPr lang="en-US" sz="2400" b="1" i="1" dirty="0">
                <a:solidFill>
                  <a:srgbClr val="00B0F0"/>
                </a:solidFill>
                <a:effectLst/>
                <a:latin typeface="Georgia" panose="02040502050405020303" pitchFamily="18" charset="0"/>
              </a:rPr>
              <a:t> light, and </a:t>
            </a:r>
            <a:r>
              <a:rPr lang="en-US" sz="2400" b="1" i="1" dirty="0" err="1">
                <a:solidFill>
                  <a:srgbClr val="00B0F0"/>
                </a:solidFill>
                <a:effectLst/>
                <a:latin typeface="Georgia" panose="02040502050405020303" pitchFamily="18" charset="0"/>
              </a:rPr>
              <a:t>continueth</a:t>
            </a:r>
            <a:r>
              <a:rPr lang="en-US" sz="2400" b="1" i="1" dirty="0">
                <a:solidFill>
                  <a:srgbClr val="00B0F0"/>
                </a:solidFill>
                <a:effectLst/>
                <a:latin typeface="Georgia" panose="02040502050405020303" pitchFamily="18" charset="0"/>
              </a:rPr>
              <a:t> in god, </a:t>
            </a:r>
            <a:r>
              <a:rPr lang="en-US" sz="2400" b="1" i="1" dirty="0" err="1">
                <a:solidFill>
                  <a:srgbClr val="00B0F0"/>
                </a:solidFill>
                <a:effectLst/>
                <a:latin typeface="Georgia" panose="02040502050405020303" pitchFamily="18" charset="0"/>
              </a:rPr>
              <a:t>receiveth</a:t>
            </a:r>
            <a:r>
              <a:rPr lang="en-US" sz="2400" b="1" i="1" dirty="0">
                <a:solidFill>
                  <a:srgbClr val="00B0F0"/>
                </a:solidFill>
                <a:effectLst/>
                <a:latin typeface="Georgia" panose="02040502050405020303" pitchFamily="18" charset="0"/>
              </a:rPr>
              <a:t> more light; and that light growth brighter and brighter until the perfect day.</a:t>
            </a:r>
          </a:p>
          <a:p>
            <a:r>
              <a:rPr lang="en-US" sz="2400" b="1" i="1" dirty="0">
                <a:solidFill>
                  <a:srgbClr val="00B0F0"/>
                </a:solidFill>
                <a:effectLst/>
                <a:latin typeface="Georgia" panose="02040502050405020303" pitchFamily="18" charset="0"/>
              </a:rPr>
              <a:t> </a:t>
            </a:r>
            <a:r>
              <a:rPr lang="en-US" sz="1600" b="1" i="1" dirty="0">
                <a:solidFill>
                  <a:srgbClr val="00B0F0"/>
                </a:solidFill>
                <a:effectLst/>
                <a:latin typeface="Georgia" panose="02040502050405020303" pitchFamily="18" charset="0"/>
              </a:rPr>
              <a:t>D&amp;C 50:24</a:t>
            </a:r>
            <a:endParaRPr lang="en-US" sz="1600" b="1" i="1" dirty="0">
              <a:solidFill>
                <a:srgbClr val="00B0F0"/>
              </a:solidFill>
            </a:endParaRPr>
          </a:p>
        </p:txBody>
      </p:sp>
      <p:pic>
        <p:nvPicPr>
          <p:cNvPr id="10" name="Picture 9">
            <a:extLst>
              <a:ext uri="{FF2B5EF4-FFF2-40B4-BE49-F238E27FC236}">
                <a16:creationId xmlns:a16="http://schemas.microsoft.com/office/drawing/2014/main" id="{093A059E-BB91-3099-01A0-9B398F037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904" y="1629916"/>
            <a:ext cx="3688080" cy="2517648"/>
          </a:xfrm>
          <a:prstGeom prst="rect">
            <a:avLst/>
          </a:prstGeom>
        </p:spPr>
      </p:pic>
      <p:pic>
        <p:nvPicPr>
          <p:cNvPr id="12" name="Picture 11">
            <a:extLst>
              <a:ext uri="{FF2B5EF4-FFF2-40B4-BE49-F238E27FC236}">
                <a16:creationId xmlns:a16="http://schemas.microsoft.com/office/drawing/2014/main" id="{2F040001-7E3F-6955-BCAD-5DF677961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6443" y="3454145"/>
            <a:ext cx="6096000" cy="2838450"/>
          </a:xfrm>
          <a:prstGeom prst="rect">
            <a:avLst/>
          </a:prstGeom>
        </p:spPr>
      </p:pic>
    </p:spTree>
    <p:extLst>
      <p:ext uri="{BB962C8B-B14F-4D97-AF65-F5344CB8AC3E}">
        <p14:creationId xmlns:p14="http://schemas.microsoft.com/office/powerpoint/2010/main" val="34430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777A604-25F4-4CF7-BD53-2B6583A8C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88:12-13</a:t>
            </a:r>
            <a:endParaRPr lang="en-US" dirty="0"/>
          </a:p>
        </p:txBody>
      </p:sp>
      <p:sp>
        <p:nvSpPr>
          <p:cNvPr id="7" name="Rectangle 6"/>
          <p:cNvSpPr/>
          <p:nvPr/>
        </p:nvSpPr>
        <p:spPr>
          <a:xfrm>
            <a:off x="7164006" y="4683791"/>
            <a:ext cx="4304094" cy="954107"/>
          </a:xfrm>
          <a:prstGeom prst="rect">
            <a:avLst/>
          </a:prstGeom>
        </p:spPr>
        <p:txBody>
          <a:bodyPr wrap="square">
            <a:spAutoFit/>
          </a:bodyPr>
          <a:lstStyle/>
          <a:p>
            <a:r>
              <a:rPr lang="en-US" sz="2800" b="1" i="0" dirty="0">
                <a:solidFill>
                  <a:srgbClr val="2F393A"/>
                </a:solidFill>
                <a:effectLst/>
              </a:rPr>
              <a:t>The Light of Christ give light and life to all His creations</a:t>
            </a:r>
            <a:endParaRPr lang="en-US" sz="2800" dirty="0"/>
          </a:p>
        </p:txBody>
      </p:sp>
      <p:grpSp>
        <p:nvGrpSpPr>
          <p:cNvPr id="9" name="Group 8"/>
          <p:cNvGrpSpPr/>
          <p:nvPr/>
        </p:nvGrpSpPr>
        <p:grpSpPr>
          <a:xfrm>
            <a:off x="3115278" y="226091"/>
            <a:ext cx="2667000" cy="5029200"/>
            <a:chOff x="838200" y="76200"/>
            <a:chExt cx="2667000" cy="5029200"/>
          </a:xfrm>
        </p:grpSpPr>
        <p:grpSp>
          <p:nvGrpSpPr>
            <p:cNvPr id="10" name="Group 9"/>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11"/>
            <p:cNvSpPr/>
            <p:nvPr/>
          </p:nvSpPr>
          <p:spPr>
            <a:xfrm>
              <a:off x="1219200" y="1752600"/>
              <a:ext cx="1981200"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108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E8244D-9EC0-336A-7AF9-F0E6DA85FE4F}"/>
              </a:ext>
            </a:extLst>
          </p:cNvPr>
          <p:cNvPicPr>
            <a:picLocks noChangeAspect="1"/>
          </p:cNvPicPr>
          <p:nvPr/>
        </p:nvPicPr>
        <p:blipFill>
          <a:blip r:embed="rId2"/>
          <a:stretch>
            <a:fillRect/>
          </a:stretch>
        </p:blipFill>
        <p:spPr>
          <a:xfrm>
            <a:off x="0" y="-1"/>
            <a:ext cx="12268200" cy="6879319"/>
          </a:xfrm>
          <a:prstGeom prst="rect">
            <a:avLst/>
          </a:prstGeom>
        </p:spPr>
      </p:pic>
      <p:sp>
        <p:nvSpPr>
          <p:cNvPr id="3" name="TextBox 2">
            <a:extLst>
              <a:ext uri="{FF2B5EF4-FFF2-40B4-BE49-F238E27FC236}">
                <a16:creationId xmlns:a16="http://schemas.microsoft.com/office/drawing/2014/main" id="{8E2C714D-100A-65C3-1D38-AAA56792F3A5}"/>
              </a:ext>
            </a:extLst>
          </p:cNvPr>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Our Mortal Bodies</a:t>
            </a:r>
          </a:p>
        </p:txBody>
      </p:sp>
      <p:sp>
        <p:nvSpPr>
          <p:cNvPr id="5" name="TextBox 4">
            <a:extLst>
              <a:ext uri="{FF2B5EF4-FFF2-40B4-BE49-F238E27FC236}">
                <a16:creationId xmlns:a16="http://schemas.microsoft.com/office/drawing/2014/main" id="{3732513C-B9AB-1100-F239-5700CA532397}"/>
              </a:ext>
            </a:extLst>
          </p:cNvPr>
          <p:cNvSpPr txBox="1"/>
          <p:nvPr/>
        </p:nvSpPr>
        <p:spPr>
          <a:xfrm>
            <a:off x="3320142" y="830997"/>
            <a:ext cx="6096000" cy="2308324"/>
          </a:xfrm>
          <a:prstGeom prst="rect">
            <a:avLst/>
          </a:prstGeom>
          <a:noFill/>
        </p:spPr>
        <p:txBody>
          <a:bodyPr wrap="square">
            <a:spAutoFit/>
          </a:bodyPr>
          <a:lstStyle/>
          <a:p>
            <a:r>
              <a:rPr lang="en-US" sz="2400" dirty="0">
                <a:solidFill>
                  <a:schemeClr val="bg1"/>
                </a:solidFill>
              </a:rPr>
              <a:t>A</a:t>
            </a:r>
            <a:r>
              <a:rPr lang="en-US" sz="2400" b="0" i="0" dirty="0">
                <a:solidFill>
                  <a:schemeClr val="bg1"/>
                </a:solidFill>
                <a:effectLst/>
              </a:rPr>
              <a:t>n important part of God’s plan is for us to become like Him, both spiritually and physically.</a:t>
            </a:r>
          </a:p>
          <a:p>
            <a:endParaRPr lang="en-US" sz="2400" dirty="0">
              <a:solidFill>
                <a:schemeClr val="bg1"/>
              </a:solidFill>
            </a:endParaRPr>
          </a:p>
          <a:p>
            <a:r>
              <a:rPr lang="en-US" sz="2400" b="0" i="0" dirty="0">
                <a:solidFill>
                  <a:schemeClr val="bg1"/>
                </a:solidFill>
                <a:effectLst/>
              </a:rPr>
              <a:t>At birth we receive a physical body. </a:t>
            </a:r>
          </a:p>
          <a:p>
            <a:endParaRPr lang="en-US" sz="2400" dirty="0">
              <a:solidFill>
                <a:schemeClr val="bg1"/>
              </a:solidFill>
            </a:endParaRPr>
          </a:p>
          <a:p>
            <a:r>
              <a:rPr lang="en-US" sz="2400" b="0" i="0" dirty="0">
                <a:solidFill>
                  <a:schemeClr val="bg1"/>
                </a:solidFill>
                <a:effectLst/>
              </a:rPr>
              <a:t>This body will one day die and be resurrected.</a:t>
            </a:r>
            <a:endParaRPr lang="en-US" sz="2400" dirty="0">
              <a:solidFill>
                <a:schemeClr val="bg1"/>
              </a:solidFill>
            </a:endParaRPr>
          </a:p>
        </p:txBody>
      </p:sp>
      <p:pic>
        <p:nvPicPr>
          <p:cNvPr id="11" name="Picture 10" descr="A young person holding a bone to an old person lying on a couch&#10;&#10;Description automatically generated">
            <a:extLst>
              <a:ext uri="{FF2B5EF4-FFF2-40B4-BE49-F238E27FC236}">
                <a16:creationId xmlns:a16="http://schemas.microsoft.com/office/drawing/2014/main" id="{4C6AD490-BE92-671F-1BEA-B0AAAA87D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131" y="3429000"/>
            <a:ext cx="4791798" cy="3194532"/>
          </a:xfrm>
          <a:prstGeom prst="rect">
            <a:avLst/>
          </a:prstGeom>
        </p:spPr>
      </p:pic>
      <p:pic>
        <p:nvPicPr>
          <p:cNvPr id="13" name="Picture 12" descr="A baby in a picture frame&#10;&#10;Description automatically generated">
            <a:extLst>
              <a:ext uri="{FF2B5EF4-FFF2-40B4-BE49-F238E27FC236}">
                <a16:creationId xmlns:a16="http://schemas.microsoft.com/office/drawing/2014/main" id="{504BC9D9-2F68-2A2A-F417-79B6DF5A77AC}"/>
              </a:ext>
            </a:extLst>
          </p:cNvPr>
          <p:cNvPicPr>
            <a:picLocks noChangeAspect="1"/>
          </p:cNvPicPr>
          <p:nvPr/>
        </p:nvPicPr>
        <p:blipFill>
          <a:blip r:embed="rId4">
            <a:extLst>
              <a:ext uri="{28A0092B-C50C-407E-A947-70E740481C1C}">
                <a14:useLocalDpi xmlns:a14="http://schemas.microsoft.com/office/drawing/2010/main" val="0"/>
              </a:ext>
            </a:extLst>
          </a:blip>
          <a:srcRect l="16290" t="15388" r="17355" b="12597"/>
          <a:stretch/>
        </p:blipFill>
        <p:spPr>
          <a:xfrm>
            <a:off x="642256" y="1046641"/>
            <a:ext cx="2035630" cy="2808516"/>
          </a:xfrm>
          <a:prstGeom prst="rect">
            <a:avLst/>
          </a:prstGeom>
        </p:spPr>
      </p:pic>
    </p:spTree>
    <p:extLst>
      <p:ext uri="{BB962C8B-B14F-4D97-AF65-F5344CB8AC3E}">
        <p14:creationId xmlns:p14="http://schemas.microsoft.com/office/powerpoint/2010/main" val="41540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4ED08-4B57-3B87-A205-1D451758447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BE65821-F8A5-03ED-AADC-D4536D5D23A3}"/>
              </a:ext>
            </a:extLst>
          </p:cNvPr>
          <p:cNvPicPr>
            <a:picLocks noChangeAspect="1"/>
          </p:cNvPicPr>
          <p:nvPr/>
        </p:nvPicPr>
        <p:blipFill>
          <a:blip r:embed="rId2"/>
          <a:stretch>
            <a:fillRect/>
          </a:stretch>
        </p:blipFill>
        <p:spPr>
          <a:xfrm>
            <a:off x="0" y="-1"/>
            <a:ext cx="12268200" cy="6879319"/>
          </a:xfrm>
          <a:prstGeom prst="rect">
            <a:avLst/>
          </a:prstGeom>
        </p:spPr>
      </p:pic>
      <p:sp>
        <p:nvSpPr>
          <p:cNvPr id="3" name="TextBox 2">
            <a:extLst>
              <a:ext uri="{FF2B5EF4-FFF2-40B4-BE49-F238E27FC236}">
                <a16:creationId xmlns:a16="http://schemas.microsoft.com/office/drawing/2014/main" id="{564D56A5-320A-1079-DC2F-1A0AAEF05E64}"/>
              </a:ext>
            </a:extLst>
          </p:cNvPr>
          <p:cNvSpPr txBox="1"/>
          <p:nvPr/>
        </p:nvSpPr>
        <p:spPr>
          <a:xfrm>
            <a:off x="81643" y="0"/>
            <a:ext cx="12028714" cy="769441"/>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Separation of Spirit and Body</a:t>
            </a:r>
          </a:p>
        </p:txBody>
      </p:sp>
      <p:sp>
        <p:nvSpPr>
          <p:cNvPr id="9" name="TextBox 8">
            <a:extLst>
              <a:ext uri="{FF2B5EF4-FFF2-40B4-BE49-F238E27FC236}">
                <a16:creationId xmlns:a16="http://schemas.microsoft.com/office/drawing/2014/main" id="{9CB68D1A-2A19-EC41-9F9D-99917B137BC7}"/>
              </a:ext>
            </a:extLst>
          </p:cNvPr>
          <p:cNvSpPr txBox="1"/>
          <p:nvPr/>
        </p:nvSpPr>
        <p:spPr>
          <a:xfrm>
            <a:off x="465366" y="1054744"/>
            <a:ext cx="6134100" cy="3970318"/>
          </a:xfrm>
          <a:prstGeom prst="rect">
            <a:avLst/>
          </a:prstGeom>
          <a:noFill/>
        </p:spPr>
        <p:txBody>
          <a:bodyPr wrap="square">
            <a:spAutoFit/>
          </a:bodyPr>
          <a:lstStyle/>
          <a:p>
            <a:r>
              <a:rPr lang="en-US" b="0" i="1" dirty="0">
                <a:solidFill>
                  <a:schemeClr val="bg1"/>
                </a:solidFill>
                <a:effectLst/>
              </a:rPr>
              <a:t>One of the “plain and precious” truths restored to this dispensation is that “the spirit and the body are the soul of man” (D&amp;C 88:15; emphasis added) and that when the spirit and body are separated, men and women “cannot receive a fulness of joy”.</a:t>
            </a:r>
          </a:p>
          <a:p>
            <a:endParaRPr lang="en-US" b="0" i="1" dirty="0">
              <a:solidFill>
                <a:schemeClr val="bg1"/>
              </a:solidFill>
              <a:effectLst/>
            </a:endParaRPr>
          </a:p>
          <a:p>
            <a:r>
              <a:rPr lang="en-US" b="0" i="1" dirty="0">
                <a:solidFill>
                  <a:schemeClr val="bg1"/>
                </a:solidFill>
                <a:effectLst/>
              </a:rPr>
              <a:t>Certainly that suggests something of the reason why obtaining a body is so fundamentally important to the plan of salvation in the first place, why sin of any kind is such a serious matter (namely because its automatic consequence is death, the separation of the spirit from the body and the separation of the spirit and the body from God), and why the resurrection of the body is so central to the great abiding and eternal triumph of Christ’s atonement. </a:t>
            </a:r>
            <a:endParaRPr lang="en-US" dirty="0">
              <a:solidFill>
                <a:schemeClr val="bg1"/>
              </a:solidFill>
            </a:endParaRPr>
          </a:p>
        </p:txBody>
      </p:sp>
      <p:sp>
        <p:nvSpPr>
          <p:cNvPr id="6" name="Rectangle 5">
            <a:extLst>
              <a:ext uri="{FF2B5EF4-FFF2-40B4-BE49-F238E27FC236}">
                <a16:creationId xmlns:a16="http://schemas.microsoft.com/office/drawing/2014/main" id="{B7F53F24-08D6-D5D2-AF52-1D45655F3B96}"/>
              </a:ext>
            </a:extLst>
          </p:cNvPr>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88:15; D&amp;C 93:34</a:t>
            </a:r>
            <a:endParaRPr lang="en-US" dirty="0">
              <a:solidFill>
                <a:schemeClr val="bg1"/>
              </a:solidFill>
            </a:endParaRPr>
          </a:p>
        </p:txBody>
      </p:sp>
      <p:sp>
        <p:nvSpPr>
          <p:cNvPr id="10" name="TextBox 9">
            <a:extLst>
              <a:ext uri="{FF2B5EF4-FFF2-40B4-BE49-F238E27FC236}">
                <a16:creationId xmlns:a16="http://schemas.microsoft.com/office/drawing/2014/main" id="{28D7EC72-3CE1-FF68-FE8D-46ECA32F3758}"/>
              </a:ext>
            </a:extLst>
          </p:cNvPr>
          <p:cNvSpPr txBox="1"/>
          <p:nvPr/>
        </p:nvSpPr>
        <p:spPr>
          <a:xfrm>
            <a:off x="6144989" y="4977102"/>
            <a:ext cx="6161314" cy="1754326"/>
          </a:xfrm>
          <a:prstGeom prst="rect">
            <a:avLst/>
          </a:prstGeom>
          <a:noFill/>
        </p:spPr>
        <p:txBody>
          <a:bodyPr wrap="square">
            <a:spAutoFit/>
          </a:bodyPr>
          <a:lstStyle/>
          <a:p>
            <a:r>
              <a:rPr lang="en-US" b="0" i="1" dirty="0">
                <a:solidFill>
                  <a:schemeClr val="bg1"/>
                </a:solidFill>
                <a:effectLst/>
              </a:rPr>
              <a:t>We do not have to be a herd of demonically possessed swine charging down the Gadarene slopes toward the sea to understand that a body is the great prize of mortal life, and that even a pig’s will do for those frenzied spirits that rebelled, and to this day remain dispossessed, in their first, unembodied estate.</a:t>
            </a:r>
          </a:p>
          <a:p>
            <a:r>
              <a:rPr lang="en-US" sz="1400" i="1" dirty="0">
                <a:solidFill>
                  <a:schemeClr val="bg1"/>
                </a:solidFill>
              </a:rPr>
              <a:t>Jeffrey R. Holland</a:t>
            </a:r>
            <a:endParaRPr lang="en-US" sz="1400" dirty="0"/>
          </a:p>
        </p:txBody>
      </p:sp>
      <p:pic>
        <p:nvPicPr>
          <p:cNvPr id="12" name="Picture 11" descr="A person in a suit and tie&#10;&#10;Description automatically generated">
            <a:extLst>
              <a:ext uri="{FF2B5EF4-FFF2-40B4-BE49-F238E27FC236}">
                <a16:creationId xmlns:a16="http://schemas.microsoft.com/office/drawing/2014/main" id="{E1C704FF-CA86-E9A0-F599-DA1F8A671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2646" y="126572"/>
            <a:ext cx="728662" cy="909921"/>
          </a:xfrm>
          <a:prstGeom prst="rect">
            <a:avLst/>
          </a:prstGeom>
        </p:spPr>
      </p:pic>
      <p:pic>
        <p:nvPicPr>
          <p:cNvPr id="14" name="Picture 13" descr="A painting of a person&#10;&#10;Description automatically generated">
            <a:extLst>
              <a:ext uri="{FF2B5EF4-FFF2-40B4-BE49-F238E27FC236}">
                <a16:creationId xmlns:a16="http://schemas.microsoft.com/office/drawing/2014/main" id="{D110A7D1-BA93-329C-36A9-89FDA2796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599" y="1081678"/>
            <a:ext cx="2520487" cy="3925524"/>
          </a:xfrm>
          <a:prstGeom prst="rect">
            <a:avLst/>
          </a:prstGeom>
        </p:spPr>
      </p:pic>
    </p:spTree>
    <p:extLst>
      <p:ext uri="{BB962C8B-B14F-4D97-AF65-F5344CB8AC3E}">
        <p14:creationId xmlns:p14="http://schemas.microsoft.com/office/powerpoint/2010/main" val="37321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171497-A9FB-8952-D33F-D2AFAF49A254}"/>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The Spirit and The Body</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88:15</a:t>
            </a:r>
            <a:endParaRPr lang="en-US" dirty="0">
              <a:solidFill>
                <a:schemeClr val="bg1"/>
              </a:solidFill>
            </a:endParaRPr>
          </a:p>
        </p:txBody>
      </p:sp>
      <p:sp>
        <p:nvSpPr>
          <p:cNvPr id="4" name="Rectangle 3"/>
          <p:cNvSpPr/>
          <p:nvPr/>
        </p:nvSpPr>
        <p:spPr>
          <a:xfrm>
            <a:off x="4684173" y="690168"/>
            <a:ext cx="2940826" cy="584775"/>
          </a:xfrm>
          <a:prstGeom prst="rect">
            <a:avLst/>
          </a:prstGeom>
        </p:spPr>
        <p:txBody>
          <a:bodyPr wrap="square">
            <a:spAutoFit/>
          </a:bodyPr>
          <a:lstStyle/>
          <a:p>
            <a:r>
              <a:rPr lang="en-US" sz="3200" dirty="0">
                <a:solidFill>
                  <a:schemeClr val="bg1"/>
                </a:solidFill>
              </a:rPr>
              <a:t>The Soul of Man</a:t>
            </a:r>
            <a:endParaRPr lang="en-US" sz="3200" b="0" i="0" dirty="0">
              <a:solidFill>
                <a:schemeClr val="bg1"/>
              </a:solidFill>
              <a:effectLst/>
            </a:endParaRPr>
          </a:p>
        </p:txBody>
      </p:sp>
      <p:sp>
        <p:nvSpPr>
          <p:cNvPr id="7" name="Rectangle 6"/>
          <p:cNvSpPr/>
          <p:nvPr/>
        </p:nvSpPr>
        <p:spPr>
          <a:xfrm>
            <a:off x="4333063" y="1548340"/>
            <a:ext cx="3379569" cy="3046988"/>
          </a:xfrm>
          <a:prstGeom prst="rect">
            <a:avLst/>
          </a:prstGeom>
        </p:spPr>
        <p:txBody>
          <a:bodyPr wrap="square">
            <a:spAutoFit/>
          </a:bodyPr>
          <a:lstStyle/>
          <a:p>
            <a:r>
              <a:rPr lang="en-US" sz="3200" dirty="0">
                <a:solidFill>
                  <a:schemeClr val="bg1"/>
                </a:solidFill>
              </a:rPr>
              <a:t>The Hand gives life to the glove—</a:t>
            </a:r>
          </a:p>
          <a:p>
            <a:endParaRPr lang="en-US" sz="3200" dirty="0">
              <a:solidFill>
                <a:schemeClr val="bg1"/>
              </a:solidFill>
            </a:endParaRPr>
          </a:p>
          <a:p>
            <a:r>
              <a:rPr lang="en-US" sz="3200" dirty="0">
                <a:solidFill>
                  <a:schemeClr val="bg1"/>
                </a:solidFill>
              </a:rPr>
              <a:t>The Spirit Body gives live to the Physical Body</a:t>
            </a:r>
          </a:p>
        </p:txBody>
      </p:sp>
      <p:pic>
        <p:nvPicPr>
          <p:cNvPr id="6" name="Picture 5">
            <a:extLst>
              <a:ext uri="{FF2B5EF4-FFF2-40B4-BE49-F238E27FC236}">
                <a16:creationId xmlns:a16="http://schemas.microsoft.com/office/drawing/2014/main" id="{2758E063-CE62-4C87-8ED2-3E7BED4F0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296" y="1274943"/>
            <a:ext cx="2877561" cy="4212701"/>
          </a:xfrm>
          <a:prstGeom prst="rect">
            <a:avLst/>
          </a:prstGeom>
        </p:spPr>
      </p:pic>
      <p:pic>
        <p:nvPicPr>
          <p:cNvPr id="11" name="Picture 10">
            <a:extLst>
              <a:ext uri="{FF2B5EF4-FFF2-40B4-BE49-F238E27FC236}">
                <a16:creationId xmlns:a16="http://schemas.microsoft.com/office/drawing/2014/main" id="{D776E824-2921-4FE4-AC68-425435A2F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886" y="4733925"/>
            <a:ext cx="2057400" cy="2124075"/>
          </a:xfrm>
          <a:prstGeom prst="rect">
            <a:avLst/>
          </a:prstGeom>
        </p:spPr>
      </p:pic>
      <p:pic>
        <p:nvPicPr>
          <p:cNvPr id="16" name="Picture 15">
            <a:extLst>
              <a:ext uri="{FF2B5EF4-FFF2-40B4-BE49-F238E27FC236}">
                <a16:creationId xmlns:a16="http://schemas.microsoft.com/office/drawing/2014/main" id="{F1DAD63F-9F20-4A0C-9FF6-E3AD6D22E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315" y="1322649"/>
            <a:ext cx="3158002" cy="3694496"/>
          </a:xfrm>
          <a:prstGeom prst="rect">
            <a:avLst/>
          </a:prstGeom>
        </p:spPr>
      </p:pic>
    </p:spTree>
    <p:extLst>
      <p:ext uri="{BB962C8B-B14F-4D97-AF65-F5344CB8AC3E}">
        <p14:creationId xmlns:p14="http://schemas.microsoft.com/office/powerpoint/2010/main" val="3418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86C431D-1278-317F-E496-FEEE9A6A859D}"/>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Health of the Body</a:t>
            </a:r>
          </a:p>
        </p:txBody>
      </p:sp>
      <p:sp>
        <p:nvSpPr>
          <p:cNvPr id="2" name="Rectangle 1"/>
          <p:cNvSpPr/>
          <p:nvPr/>
        </p:nvSpPr>
        <p:spPr>
          <a:xfrm>
            <a:off x="0" y="6407238"/>
            <a:ext cx="7624999" cy="646331"/>
          </a:xfrm>
          <a:prstGeom prst="rect">
            <a:avLst/>
          </a:prstGeom>
        </p:spPr>
        <p:txBody>
          <a:bodyPr wrap="square">
            <a:spAutoFit/>
          </a:bodyPr>
          <a:lstStyle/>
          <a:p>
            <a:r>
              <a:rPr lang="en-US" b="0" i="0" dirty="0">
                <a:solidFill>
                  <a:schemeClr val="bg1"/>
                </a:solidFill>
                <a:effectLst/>
                <a:latin typeface="Abadi" panose="020B0604020104020204" pitchFamily="34" charset="0"/>
              </a:rPr>
              <a:t>D&amp;C 88:15  President Ezra Taft Benson</a:t>
            </a:r>
            <a:endParaRPr lang="en-US" dirty="0">
              <a:solidFill>
                <a:schemeClr val="bg1"/>
              </a:solidFill>
            </a:endParaRPr>
          </a:p>
          <a:p>
            <a:endParaRPr lang="en-US" dirty="0">
              <a:solidFill>
                <a:schemeClr val="bg1"/>
              </a:solidFill>
            </a:endParaRPr>
          </a:p>
        </p:txBody>
      </p:sp>
      <p:sp>
        <p:nvSpPr>
          <p:cNvPr id="3" name="Rectangle 2"/>
          <p:cNvSpPr/>
          <p:nvPr/>
        </p:nvSpPr>
        <p:spPr>
          <a:xfrm>
            <a:off x="478972" y="1310793"/>
            <a:ext cx="4354285" cy="2308324"/>
          </a:xfrm>
          <a:prstGeom prst="rect">
            <a:avLst/>
          </a:prstGeom>
        </p:spPr>
        <p:txBody>
          <a:bodyPr wrap="square">
            <a:spAutoFit/>
          </a:bodyPr>
          <a:lstStyle/>
          <a:p>
            <a:r>
              <a:rPr lang="en-US" b="0" i="0" dirty="0">
                <a:solidFill>
                  <a:schemeClr val="bg1"/>
                </a:solidFill>
                <a:effectLst/>
                <a:latin typeface="Abadi" panose="020B0604020104020204" pitchFamily="34" charset="0"/>
              </a:rPr>
              <a:t>“There is no question that the health of the body affects the spirit, or the Lord would never have revealed the </a:t>
            </a:r>
            <a:r>
              <a:rPr lang="en-US" b="0" i="0" u="none" strike="noStrike" dirty="0">
                <a:solidFill>
                  <a:schemeClr val="bg1"/>
                </a:solidFill>
                <a:effectLst/>
                <a:latin typeface="Abadi" panose="020B0604020104020204" pitchFamily="34" charset="0"/>
              </a:rPr>
              <a:t>Word of Wisdom</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God has never given any temporal commandments—that which affects our bodies also affects our [spirits]. …</a:t>
            </a:r>
            <a:endParaRPr lang="en-US" dirty="0">
              <a:solidFill>
                <a:schemeClr val="bg1"/>
              </a:solidFill>
            </a:endParaRPr>
          </a:p>
        </p:txBody>
      </p:sp>
      <p:sp>
        <p:nvSpPr>
          <p:cNvPr id="6" name="Rectangle 5"/>
          <p:cNvSpPr/>
          <p:nvPr/>
        </p:nvSpPr>
        <p:spPr>
          <a:xfrm>
            <a:off x="6096000" y="4098914"/>
            <a:ext cx="5083628" cy="2031325"/>
          </a:xfrm>
          <a:prstGeom prst="rect">
            <a:avLst/>
          </a:prstGeom>
        </p:spPr>
        <p:txBody>
          <a:bodyPr wrap="square">
            <a:spAutoFit/>
          </a:bodyPr>
          <a:lstStyle/>
          <a:p>
            <a:r>
              <a:rPr lang="en-US" b="0" i="0" dirty="0">
                <a:solidFill>
                  <a:schemeClr val="bg1"/>
                </a:solidFill>
                <a:effectLst/>
                <a:latin typeface="Abadi" panose="020B0604020104020204" pitchFamily="34" charset="0"/>
              </a:rPr>
              <a:t>“… Sin debilitates. It affects not only the [spirit], but the body.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scriptures are replete with examples of the physical power that can attend the righteous. On the other hand, unrepented sin can diffuse energy and lead to both mental and physical sickness.”</a:t>
            </a:r>
          </a:p>
        </p:txBody>
      </p:sp>
      <p:pic>
        <p:nvPicPr>
          <p:cNvPr id="7" name="Picture 6">
            <a:extLst>
              <a:ext uri="{FF2B5EF4-FFF2-40B4-BE49-F238E27FC236}">
                <a16:creationId xmlns:a16="http://schemas.microsoft.com/office/drawing/2014/main" id="{626C06C5-58D2-41FE-9025-24A43B3B1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5" y="1058913"/>
            <a:ext cx="2133600" cy="2108200"/>
          </a:xfrm>
          <a:prstGeom prst="rect">
            <a:avLst/>
          </a:prstGeom>
        </p:spPr>
      </p:pic>
      <p:pic>
        <p:nvPicPr>
          <p:cNvPr id="14" name="Picture 13">
            <a:extLst>
              <a:ext uri="{FF2B5EF4-FFF2-40B4-BE49-F238E27FC236}">
                <a16:creationId xmlns:a16="http://schemas.microsoft.com/office/drawing/2014/main" id="{6EB382DA-1D7B-469C-BD74-55D487D60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719" y="132645"/>
            <a:ext cx="694505" cy="982579"/>
          </a:xfrm>
          <a:prstGeom prst="rect">
            <a:avLst/>
          </a:prstGeom>
        </p:spPr>
      </p:pic>
      <p:pic>
        <p:nvPicPr>
          <p:cNvPr id="13" name="Picture 12">
            <a:extLst>
              <a:ext uri="{FF2B5EF4-FFF2-40B4-BE49-F238E27FC236}">
                <a16:creationId xmlns:a16="http://schemas.microsoft.com/office/drawing/2014/main" id="{E475507F-B78F-8EFB-8958-2FFBC6631590}"/>
              </a:ext>
            </a:extLst>
          </p:cNvPr>
          <p:cNvPicPr>
            <a:picLocks noChangeAspect="1"/>
          </p:cNvPicPr>
          <p:nvPr/>
        </p:nvPicPr>
        <p:blipFill>
          <a:blip r:embed="rId5"/>
          <a:stretch>
            <a:fillRect/>
          </a:stretch>
        </p:blipFill>
        <p:spPr>
          <a:xfrm>
            <a:off x="7949821" y="830997"/>
            <a:ext cx="2958749" cy="3038210"/>
          </a:xfrm>
          <a:prstGeom prst="rect">
            <a:avLst/>
          </a:prstGeom>
        </p:spPr>
      </p:pic>
      <p:pic>
        <p:nvPicPr>
          <p:cNvPr id="16" name="Picture 15">
            <a:extLst>
              <a:ext uri="{FF2B5EF4-FFF2-40B4-BE49-F238E27FC236}">
                <a16:creationId xmlns:a16="http://schemas.microsoft.com/office/drawing/2014/main" id="{F2D4086A-A05E-783D-BC7C-E31043AB43B5}"/>
              </a:ext>
            </a:extLst>
          </p:cNvPr>
          <p:cNvPicPr>
            <a:picLocks noChangeAspect="1"/>
          </p:cNvPicPr>
          <p:nvPr/>
        </p:nvPicPr>
        <p:blipFill>
          <a:blip r:embed="rId6"/>
          <a:stretch>
            <a:fillRect/>
          </a:stretch>
        </p:blipFill>
        <p:spPr>
          <a:xfrm>
            <a:off x="978089" y="3859183"/>
            <a:ext cx="4105539" cy="2309366"/>
          </a:xfrm>
          <a:prstGeom prst="rect">
            <a:avLst/>
          </a:prstGeom>
        </p:spPr>
      </p:pic>
    </p:spTree>
    <p:extLst>
      <p:ext uri="{BB962C8B-B14F-4D97-AF65-F5344CB8AC3E}">
        <p14:creationId xmlns:p14="http://schemas.microsoft.com/office/powerpoint/2010/main" val="34056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9D89FA-FCC4-C851-FD1B-A278F0B963BF}"/>
              </a:ext>
            </a:extLst>
          </p:cNvPr>
          <p:cNvPicPr>
            <a:picLocks noChangeAspect="1"/>
          </p:cNvPicPr>
          <p:nvPr/>
        </p:nvPicPr>
        <p:blipFill>
          <a:blip r:embed="rId2"/>
          <a:stretch>
            <a:fillRect/>
          </a:stretch>
        </p:blipFill>
        <p:spPr>
          <a:xfrm>
            <a:off x="-38101" y="-10660"/>
            <a:ext cx="12268200" cy="6879319"/>
          </a:xfrm>
          <a:prstGeom prst="rect">
            <a:avLst/>
          </a:prstGeom>
        </p:spPr>
      </p:pic>
      <p:sp>
        <p:nvSpPr>
          <p:cNvPr id="5" name="TextBox 4"/>
          <p:cNvSpPr txBox="1"/>
          <p:nvPr/>
        </p:nvSpPr>
        <p:spPr>
          <a:xfrm>
            <a:off x="201385" y="-45973"/>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Physical Death of the Body</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88:17-20</a:t>
            </a:r>
            <a:endParaRPr lang="en-US" dirty="0"/>
          </a:p>
        </p:txBody>
      </p:sp>
      <p:sp>
        <p:nvSpPr>
          <p:cNvPr id="3" name="Rectangle 2"/>
          <p:cNvSpPr/>
          <p:nvPr/>
        </p:nvSpPr>
        <p:spPr>
          <a:xfrm>
            <a:off x="3918857" y="1369960"/>
            <a:ext cx="4354285" cy="923330"/>
          </a:xfrm>
          <a:prstGeom prst="rect">
            <a:avLst/>
          </a:prstGeom>
        </p:spPr>
        <p:txBody>
          <a:bodyPr wrap="square">
            <a:spAutoFit/>
          </a:bodyPr>
          <a:lstStyle/>
          <a:p>
            <a:pPr algn="ctr" fontAlgn="base"/>
            <a:r>
              <a:rPr lang="en-US" sz="5400" dirty="0">
                <a:solidFill>
                  <a:schemeClr val="bg1"/>
                </a:solidFill>
              </a:rPr>
              <a:t>Resurrection</a:t>
            </a:r>
          </a:p>
        </p:txBody>
      </p:sp>
      <p:pic>
        <p:nvPicPr>
          <p:cNvPr id="14" name="Picture 13">
            <a:extLst>
              <a:ext uri="{FF2B5EF4-FFF2-40B4-BE49-F238E27FC236}">
                <a16:creationId xmlns:a16="http://schemas.microsoft.com/office/drawing/2014/main" id="{CA8D030B-0371-4B9E-8907-41F3ED9D2905}"/>
              </a:ext>
            </a:extLst>
          </p:cNvPr>
          <p:cNvPicPr>
            <a:picLocks noChangeAspect="1"/>
          </p:cNvPicPr>
          <p:nvPr/>
        </p:nvPicPr>
        <p:blipFill>
          <a:blip r:embed="rId3">
            <a:extLst>
              <a:ext uri="{28A0092B-C50C-407E-A947-70E740481C1C}">
                <a14:useLocalDpi xmlns:a14="http://schemas.microsoft.com/office/drawing/2010/main" val="0"/>
              </a:ext>
            </a:extLst>
          </a:blip>
          <a:srcRect t="17390"/>
          <a:stretch/>
        </p:blipFill>
        <p:spPr>
          <a:xfrm>
            <a:off x="8379500" y="1369959"/>
            <a:ext cx="3256828" cy="2560277"/>
          </a:xfrm>
          <a:prstGeom prst="rect">
            <a:avLst/>
          </a:prstGeom>
        </p:spPr>
      </p:pic>
      <p:pic>
        <p:nvPicPr>
          <p:cNvPr id="1026" name="Picture 2" descr="Gloves Off GIFs | Tenor">
            <a:extLst>
              <a:ext uri="{FF2B5EF4-FFF2-40B4-BE49-F238E27FC236}">
                <a16:creationId xmlns:a16="http://schemas.microsoft.com/office/drawing/2014/main" id="{695E5EC2-826C-696E-9BA1-60B4DD001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8" y="1578628"/>
            <a:ext cx="3383231" cy="23021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99E867-1D09-7FC6-4130-B444025745B3}"/>
              </a:ext>
            </a:extLst>
          </p:cNvPr>
          <p:cNvSpPr/>
          <p:nvPr/>
        </p:nvSpPr>
        <p:spPr>
          <a:xfrm>
            <a:off x="957260" y="1114183"/>
            <a:ext cx="2367826" cy="369332"/>
          </a:xfrm>
          <a:prstGeom prst="rect">
            <a:avLst/>
          </a:prstGeom>
        </p:spPr>
        <p:txBody>
          <a:bodyPr wrap="square">
            <a:spAutoFit/>
          </a:bodyPr>
          <a:lstStyle/>
          <a:p>
            <a:r>
              <a:rPr lang="en-US" b="0" i="0" dirty="0">
                <a:solidFill>
                  <a:schemeClr val="bg1"/>
                </a:solidFill>
                <a:effectLst/>
                <a:latin typeface="Abadi" panose="020B0604020104020204" pitchFamily="34" charset="0"/>
              </a:rPr>
              <a:t>Taking off the glove</a:t>
            </a:r>
            <a:endParaRPr lang="en-US" dirty="0">
              <a:solidFill>
                <a:schemeClr val="bg1"/>
              </a:solidFill>
            </a:endParaRPr>
          </a:p>
        </p:txBody>
      </p:sp>
      <p:sp>
        <p:nvSpPr>
          <p:cNvPr id="9" name="TextBox 8">
            <a:extLst>
              <a:ext uri="{FF2B5EF4-FFF2-40B4-BE49-F238E27FC236}">
                <a16:creationId xmlns:a16="http://schemas.microsoft.com/office/drawing/2014/main" id="{BEA8B127-505D-E8D6-BCBA-7430726971F1}"/>
              </a:ext>
            </a:extLst>
          </p:cNvPr>
          <p:cNvSpPr txBox="1"/>
          <p:nvPr/>
        </p:nvSpPr>
        <p:spPr>
          <a:xfrm>
            <a:off x="2525486" y="3975803"/>
            <a:ext cx="6982686" cy="2800767"/>
          </a:xfrm>
          <a:prstGeom prst="rect">
            <a:avLst/>
          </a:prstGeom>
          <a:noFill/>
        </p:spPr>
        <p:txBody>
          <a:bodyPr wrap="square">
            <a:spAutoFit/>
          </a:bodyPr>
          <a:lstStyle/>
          <a:p>
            <a:r>
              <a:rPr lang="en-US" b="1" i="0" dirty="0">
                <a:solidFill>
                  <a:schemeClr val="bg1"/>
                </a:solidFill>
                <a:effectLst/>
              </a:rPr>
              <a:t>In the resurrection from the dead, the bodies which were laid down natural bodies shall come forth spiritual bodies. </a:t>
            </a:r>
          </a:p>
          <a:p>
            <a:endParaRPr lang="en-US" b="1" dirty="0">
              <a:solidFill>
                <a:schemeClr val="bg1"/>
              </a:solidFill>
            </a:endParaRPr>
          </a:p>
          <a:p>
            <a:r>
              <a:rPr lang="en-US" b="1" i="0" dirty="0">
                <a:solidFill>
                  <a:schemeClr val="bg1"/>
                </a:solidFill>
                <a:effectLst/>
              </a:rPr>
              <a:t>That is to say, in mortality the life of the body is in the blood, but the body when raised to immortality shall be quickened by the spirit and not the blood.</a:t>
            </a:r>
          </a:p>
          <a:p>
            <a:endParaRPr lang="en-US" b="1" dirty="0">
              <a:solidFill>
                <a:schemeClr val="bg1"/>
              </a:solidFill>
            </a:endParaRPr>
          </a:p>
          <a:p>
            <a:r>
              <a:rPr lang="en-US" b="1" i="0" dirty="0">
                <a:solidFill>
                  <a:schemeClr val="bg1"/>
                </a:solidFill>
                <a:effectLst/>
              </a:rPr>
              <a:t>Hence, it becomes spiritual, but it will be composed of flesh and bones, just as the body of Jesus was, who is the prototype. </a:t>
            </a:r>
            <a:endParaRPr lang="en-US" b="1" dirty="0">
              <a:solidFill>
                <a:schemeClr val="bg1"/>
              </a:solidFill>
            </a:endParaRPr>
          </a:p>
          <a:p>
            <a:r>
              <a:rPr lang="en-US" sz="1400" b="1" i="0" dirty="0">
                <a:solidFill>
                  <a:schemeClr val="bg1"/>
                </a:solidFill>
                <a:effectLst/>
              </a:rPr>
              <a:t>Joseph Fielding Smith</a:t>
            </a:r>
            <a:endParaRPr lang="en-US" sz="1400" b="1" dirty="0">
              <a:solidFill>
                <a:schemeClr val="bg1"/>
              </a:solidFill>
            </a:endParaRPr>
          </a:p>
        </p:txBody>
      </p:sp>
      <p:sp>
        <p:nvSpPr>
          <p:cNvPr id="10" name="Rectangle 9">
            <a:extLst>
              <a:ext uri="{FF2B5EF4-FFF2-40B4-BE49-F238E27FC236}">
                <a16:creationId xmlns:a16="http://schemas.microsoft.com/office/drawing/2014/main" id="{C87BC674-B1B3-AC2E-6AD9-5692C11343FF}"/>
              </a:ext>
            </a:extLst>
          </p:cNvPr>
          <p:cNvSpPr/>
          <p:nvPr/>
        </p:nvSpPr>
        <p:spPr>
          <a:xfrm>
            <a:off x="8601750" y="949829"/>
            <a:ext cx="2812327" cy="369332"/>
          </a:xfrm>
          <a:prstGeom prst="rect">
            <a:avLst/>
          </a:prstGeom>
        </p:spPr>
        <p:txBody>
          <a:bodyPr wrap="square">
            <a:spAutoFit/>
          </a:bodyPr>
          <a:lstStyle/>
          <a:p>
            <a:r>
              <a:rPr lang="en-US" b="0" i="0" dirty="0">
                <a:solidFill>
                  <a:schemeClr val="bg1"/>
                </a:solidFill>
                <a:effectLst/>
                <a:latin typeface="Abadi" panose="020B0604020104020204" pitchFamily="34" charset="0"/>
              </a:rPr>
              <a:t>Putting the glove back on</a:t>
            </a:r>
            <a:endParaRPr lang="en-US" dirty="0">
              <a:solidFill>
                <a:schemeClr val="bg1"/>
              </a:solidFill>
            </a:endParaRPr>
          </a:p>
        </p:txBody>
      </p:sp>
      <p:pic>
        <p:nvPicPr>
          <p:cNvPr id="12" name="Picture 11" descr="A person in a suit and tie&#10;&#10;Description automatically generated">
            <a:extLst>
              <a:ext uri="{FF2B5EF4-FFF2-40B4-BE49-F238E27FC236}">
                <a16:creationId xmlns:a16="http://schemas.microsoft.com/office/drawing/2014/main" id="{BE0013F1-E7B0-1420-2BC4-FEFCFCA02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830" y="4742773"/>
            <a:ext cx="952500" cy="1266825"/>
          </a:xfrm>
          <a:prstGeom prst="rect">
            <a:avLst/>
          </a:prstGeom>
        </p:spPr>
      </p:pic>
    </p:spTree>
    <p:extLst>
      <p:ext uri="{BB962C8B-B14F-4D97-AF65-F5344CB8AC3E}">
        <p14:creationId xmlns:p14="http://schemas.microsoft.com/office/powerpoint/2010/main" val="2624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DD031-D1CB-2298-CFE9-708F7B85BA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40F16F4-4376-CE90-8D27-76700B235CD4}"/>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a:extLst>
              <a:ext uri="{FF2B5EF4-FFF2-40B4-BE49-F238E27FC236}">
                <a16:creationId xmlns:a16="http://schemas.microsoft.com/office/drawing/2014/main" id="{6441632E-BB9C-9DCD-AB70-8537CBF5CF85}"/>
              </a:ext>
            </a:extLst>
          </p:cNvPr>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Sanctified Through the Law</a:t>
            </a:r>
          </a:p>
        </p:txBody>
      </p:sp>
      <p:sp>
        <p:nvSpPr>
          <p:cNvPr id="2" name="Rectangle 1">
            <a:extLst>
              <a:ext uri="{FF2B5EF4-FFF2-40B4-BE49-F238E27FC236}">
                <a16:creationId xmlns:a16="http://schemas.microsoft.com/office/drawing/2014/main" id="{79AF2D26-413F-535F-4F30-9B87194B1B21}"/>
              </a:ext>
            </a:extLst>
          </p:cNvPr>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88:17-20</a:t>
            </a:r>
            <a:endParaRPr lang="en-US" dirty="0"/>
          </a:p>
        </p:txBody>
      </p:sp>
      <p:sp>
        <p:nvSpPr>
          <p:cNvPr id="4" name="Rectangle 3">
            <a:extLst>
              <a:ext uri="{FF2B5EF4-FFF2-40B4-BE49-F238E27FC236}">
                <a16:creationId xmlns:a16="http://schemas.microsoft.com/office/drawing/2014/main" id="{C0345E1F-5D5C-8EC8-2F65-CEB3B46609B3}"/>
              </a:ext>
            </a:extLst>
          </p:cNvPr>
          <p:cNvSpPr/>
          <p:nvPr/>
        </p:nvSpPr>
        <p:spPr>
          <a:xfrm>
            <a:off x="930327" y="3030464"/>
            <a:ext cx="2367826" cy="369332"/>
          </a:xfrm>
          <a:prstGeom prst="rect">
            <a:avLst/>
          </a:prstGeom>
        </p:spPr>
        <p:txBody>
          <a:bodyPr wrap="square">
            <a:spAutoFit/>
          </a:bodyPr>
          <a:lstStyle/>
          <a:p>
            <a:r>
              <a:rPr lang="en-US" b="0" i="0" dirty="0">
                <a:solidFill>
                  <a:srgbClr val="2F393A"/>
                </a:solidFill>
                <a:effectLst/>
                <a:latin typeface="Abadi" panose="020B0604020104020204" pitchFamily="34" charset="0"/>
              </a:rPr>
              <a:t>Taking off the glove</a:t>
            </a:r>
            <a:endParaRPr lang="en-US" dirty="0"/>
          </a:p>
        </p:txBody>
      </p:sp>
      <p:sp>
        <p:nvSpPr>
          <p:cNvPr id="8" name="TextBox 7">
            <a:extLst>
              <a:ext uri="{FF2B5EF4-FFF2-40B4-BE49-F238E27FC236}">
                <a16:creationId xmlns:a16="http://schemas.microsoft.com/office/drawing/2014/main" id="{33BB5121-D2B7-BE9C-F101-C828930EC44F}"/>
              </a:ext>
            </a:extLst>
          </p:cNvPr>
          <p:cNvSpPr txBox="1"/>
          <p:nvPr/>
        </p:nvSpPr>
        <p:spPr>
          <a:xfrm>
            <a:off x="544285" y="1414638"/>
            <a:ext cx="6161314" cy="1323439"/>
          </a:xfrm>
          <a:prstGeom prst="rect">
            <a:avLst/>
          </a:prstGeom>
          <a:noFill/>
        </p:spPr>
        <p:txBody>
          <a:bodyPr wrap="square">
            <a:spAutoFit/>
          </a:bodyPr>
          <a:lstStyle/>
          <a:p>
            <a:pPr algn="l" fontAlgn="base"/>
            <a:r>
              <a:rPr lang="en-US" sz="2000" b="1" i="1" dirty="0">
                <a:solidFill>
                  <a:srgbClr val="FFFF00"/>
                </a:solidFill>
                <a:effectLst/>
              </a:rPr>
              <a:t>And they who are not sanctified through the law which I have given unto you, even the law of Christ, must inherit another kingdom, even that of a terrestrial kingdom, or that of a telestial kingdom. D&amp;C 88:21</a:t>
            </a:r>
          </a:p>
        </p:txBody>
      </p:sp>
      <p:sp>
        <p:nvSpPr>
          <p:cNvPr id="10" name="TextBox 9">
            <a:extLst>
              <a:ext uri="{FF2B5EF4-FFF2-40B4-BE49-F238E27FC236}">
                <a16:creationId xmlns:a16="http://schemas.microsoft.com/office/drawing/2014/main" id="{703F5B47-31B0-285F-0521-D960CFA049E8}"/>
              </a:ext>
            </a:extLst>
          </p:cNvPr>
          <p:cNvSpPr txBox="1"/>
          <p:nvPr/>
        </p:nvSpPr>
        <p:spPr>
          <a:xfrm>
            <a:off x="6030686" y="4935530"/>
            <a:ext cx="6161314" cy="1015663"/>
          </a:xfrm>
          <a:prstGeom prst="rect">
            <a:avLst/>
          </a:prstGeom>
          <a:noFill/>
        </p:spPr>
        <p:txBody>
          <a:bodyPr wrap="square">
            <a:spAutoFit/>
          </a:bodyPr>
          <a:lstStyle/>
          <a:p>
            <a:pPr algn="l" fontAlgn="base"/>
            <a:r>
              <a:rPr lang="en-US" sz="2000" b="1" i="1" dirty="0">
                <a:solidFill>
                  <a:srgbClr val="FFFF00"/>
                </a:solidFill>
                <a:effectLst/>
              </a:rPr>
              <a:t>And again, verily I say unto you, that which is governed by law is also preserved by law and perfected and sanctified by the same. D&amp;C 88:34</a:t>
            </a:r>
          </a:p>
        </p:txBody>
      </p:sp>
      <p:pic>
        <p:nvPicPr>
          <p:cNvPr id="12" name="Picture 11">
            <a:extLst>
              <a:ext uri="{FF2B5EF4-FFF2-40B4-BE49-F238E27FC236}">
                <a16:creationId xmlns:a16="http://schemas.microsoft.com/office/drawing/2014/main" id="{94B1A178-4773-F68F-2714-EEC18A64AE8F}"/>
              </a:ext>
            </a:extLst>
          </p:cNvPr>
          <p:cNvPicPr>
            <a:picLocks noChangeAspect="1"/>
          </p:cNvPicPr>
          <p:nvPr/>
        </p:nvPicPr>
        <p:blipFill>
          <a:blip r:embed="rId3"/>
          <a:srcRect l="34617"/>
          <a:stretch/>
        </p:blipFill>
        <p:spPr>
          <a:xfrm rot="5400000">
            <a:off x="6639031" y="1653519"/>
            <a:ext cx="3435319" cy="2367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3EF0843F-A269-B585-E10A-5E2ABEC4985A}"/>
              </a:ext>
            </a:extLst>
          </p:cNvPr>
          <p:cNvPicPr>
            <a:picLocks noChangeAspect="1"/>
          </p:cNvPicPr>
          <p:nvPr/>
        </p:nvPicPr>
        <p:blipFill>
          <a:blip r:embed="rId4"/>
          <a:stretch>
            <a:fillRect/>
          </a:stretch>
        </p:blipFill>
        <p:spPr>
          <a:xfrm>
            <a:off x="696686" y="3220386"/>
            <a:ext cx="4980900" cy="3084104"/>
          </a:xfrm>
          <a:prstGeom prst="rect">
            <a:avLst/>
          </a:prstGeom>
        </p:spPr>
      </p:pic>
    </p:spTree>
    <p:extLst>
      <p:ext uri="{BB962C8B-B14F-4D97-AF65-F5344CB8AC3E}">
        <p14:creationId xmlns:p14="http://schemas.microsoft.com/office/powerpoint/2010/main" val="32368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EE55D00-0AA2-4B8D-9611-F92BDD106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72543" y="1331349"/>
            <a:ext cx="7358743" cy="2862322"/>
          </a:xfrm>
          <a:prstGeom prst="rect">
            <a:avLst/>
          </a:prstGeom>
          <a:noFill/>
        </p:spPr>
        <p:txBody>
          <a:bodyPr wrap="square" rtlCol="0">
            <a:spAutoFit/>
          </a:bodyPr>
          <a:lstStyle/>
          <a:p>
            <a:pPr fontAlgn="base"/>
            <a:r>
              <a:rPr lang="en-US" b="1" dirty="0"/>
              <a:t>In a conference, ten high priests, including the Prophet, met in Kirtland to find out the Lord’s will concerning the building of Zion and the duty of the elders of the Church. </a:t>
            </a:r>
          </a:p>
          <a:p>
            <a:pPr fontAlgn="base"/>
            <a:endParaRPr lang="en-US" b="1" dirty="0"/>
          </a:p>
          <a:p>
            <a:pPr fontAlgn="base"/>
            <a:r>
              <a:rPr lang="en-US" b="1" dirty="0"/>
              <a:t>The conference lasted two days, during which Joseph instructed the nine other brethren on how to receive the blessings of heaven and the mind of the Lord. </a:t>
            </a:r>
          </a:p>
          <a:p>
            <a:pPr fontAlgn="base"/>
            <a:endParaRPr lang="en-US" b="1" dirty="0"/>
          </a:p>
          <a:p>
            <a:pPr fontAlgn="base"/>
            <a:r>
              <a:rPr lang="en-US" b="1" dirty="0"/>
              <a:t>Most of section 88 (vv. 1–126) was given in segments over the two days of the conference.</a:t>
            </a:r>
          </a:p>
        </p:txBody>
      </p:sp>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latin typeface="Lucida Handwriting" panose="03010101010101010101" pitchFamily="66" charset="0"/>
              </a:rPr>
              <a:t>Background</a:t>
            </a:r>
            <a:endParaRPr lang="en-US" sz="3600" dirty="0">
              <a:latin typeface="Lucida Handwriting" panose="03010101010101010101" pitchFamily="66" charset="0"/>
            </a:endParaRPr>
          </a:p>
        </p:txBody>
      </p:sp>
      <p:sp>
        <p:nvSpPr>
          <p:cNvPr id="6" name="TextBox 5"/>
          <p:cNvSpPr txBox="1"/>
          <p:nvPr/>
        </p:nvSpPr>
        <p:spPr>
          <a:xfrm>
            <a:off x="444991" y="618948"/>
            <a:ext cx="2623457" cy="646331"/>
          </a:xfrm>
          <a:prstGeom prst="rect">
            <a:avLst/>
          </a:prstGeom>
          <a:noFill/>
        </p:spPr>
        <p:txBody>
          <a:bodyPr wrap="square" rtlCol="0">
            <a:spAutoFit/>
          </a:bodyPr>
          <a:lstStyle/>
          <a:p>
            <a:r>
              <a:rPr lang="en-US" dirty="0"/>
              <a:t>December 27,1832 in Kirtland, Ohio</a:t>
            </a:r>
          </a:p>
        </p:txBody>
      </p:sp>
      <p:sp>
        <p:nvSpPr>
          <p:cNvPr id="3" name="Rectangle 2"/>
          <p:cNvSpPr/>
          <p:nvPr/>
        </p:nvSpPr>
        <p:spPr>
          <a:xfrm>
            <a:off x="337457" y="5456480"/>
            <a:ext cx="7162800" cy="1200329"/>
          </a:xfrm>
          <a:prstGeom prst="rect">
            <a:avLst/>
          </a:prstGeom>
        </p:spPr>
        <p:txBody>
          <a:bodyPr wrap="square">
            <a:spAutoFit/>
          </a:bodyPr>
          <a:lstStyle/>
          <a:p>
            <a:r>
              <a:rPr lang="en-US" b="0" i="0" dirty="0">
                <a:solidFill>
                  <a:srgbClr val="2F393A"/>
                </a:solidFill>
                <a:effectLst/>
                <a:latin typeface="Abadi" panose="020B0604020104020204" pitchFamily="34" charset="0"/>
              </a:rPr>
              <a:t>The 10:</a:t>
            </a:r>
          </a:p>
          <a:p>
            <a:r>
              <a:rPr lang="en-US" b="0" i="0" dirty="0">
                <a:solidFill>
                  <a:srgbClr val="2F393A"/>
                </a:solidFill>
                <a:effectLst/>
                <a:latin typeface="Abadi" panose="020B0604020104020204" pitchFamily="34" charset="0"/>
              </a:rPr>
              <a:t>Joseph Smith Sr., Sidney Rigdon, Orson Hyde, Joseph Smith Jr., Hyrum Smith, Samuel H. Smith, Newel K. Whitney, Frederick G. Williams, Ezra Thayer, and John Murdock.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122" y="4098331"/>
            <a:ext cx="984477" cy="135590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785" y="3639276"/>
            <a:ext cx="1109663" cy="15680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361" y="3975600"/>
            <a:ext cx="1257943" cy="166492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2149" y="4034553"/>
            <a:ext cx="1106663" cy="1543611"/>
          </a:xfrm>
          <a:prstGeom prst="rect">
            <a:avLst/>
          </a:prstGeom>
        </p:spPr>
      </p:pic>
      <p:pic>
        <p:nvPicPr>
          <p:cNvPr id="4100" name="Picture 4" descr="http://rsc.byu.edu/sites/default/files/image001_149.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457" y="1919621"/>
            <a:ext cx="1145037" cy="14210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thumb/2/2a/Rigdon.gif/220px-Rigd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6588" y="2000023"/>
            <a:ext cx="1181860" cy="14289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thumb/b/ba/Orson_Hyde.jpg/220px-Orson_Hyd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31" y="3639276"/>
            <a:ext cx="1079163" cy="143724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lifeafter.org/wp-content/uploads/2013/06/Smith-Hyru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8029" y="4193671"/>
            <a:ext cx="1100673" cy="14054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upload.wikimedia.org/wikipedia/commons/c/c5/Samuel_H._Smith.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159" y="4227667"/>
            <a:ext cx="1260331" cy="14384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F5F428D-C579-7127-3E99-AE2E8DC68C47}"/>
              </a:ext>
            </a:extLst>
          </p:cNvPr>
          <p:cNvGrpSpPr/>
          <p:nvPr/>
        </p:nvGrpSpPr>
        <p:grpSpPr>
          <a:xfrm>
            <a:off x="9356581" y="4098331"/>
            <a:ext cx="1106663" cy="1429229"/>
            <a:chOff x="7997536" y="2448790"/>
            <a:chExt cx="1046473" cy="1295570"/>
          </a:xfrm>
        </p:grpSpPr>
        <p:pic>
          <p:nvPicPr>
            <p:cNvPr id="8" name="Picture 2" descr="Image result for person symbol blue">
              <a:extLst>
                <a:ext uri="{FF2B5EF4-FFF2-40B4-BE49-F238E27FC236}">
                  <a16:creationId xmlns:a16="http://schemas.microsoft.com/office/drawing/2014/main" id="{14F57B97-0721-A9B5-651F-948C5DFFAB4E}"/>
                </a:ext>
              </a:extLst>
            </p:cNvPr>
            <p:cNvPicPr>
              <a:picLocks noChangeAspect="1" noChangeArrowheads="1"/>
            </p:cNvPicPr>
            <p:nvPr/>
          </p:nvPicPr>
          <p:blipFill rotWithShape="1">
            <a:blip r:embed="rId12">
              <a:duotone>
                <a:prstClr val="black"/>
                <a:schemeClr val="accent1">
                  <a:tint val="45000"/>
                  <a:satMod val="400000"/>
                </a:schemeClr>
              </a:duotone>
              <a:extLst>
                <a:ext uri="{28A0092B-C50C-407E-A947-70E740481C1C}">
                  <a14:useLocalDpi xmlns:a14="http://schemas.microsoft.com/office/drawing/2010/main" val="0"/>
                </a:ext>
              </a:extLst>
            </a:blip>
            <a:srcRect l="56049" t="7569" r="31247"/>
            <a:stretch/>
          </p:blipFill>
          <p:spPr bwMode="auto">
            <a:xfrm>
              <a:off x="8033030" y="2479342"/>
              <a:ext cx="1010979" cy="1265018"/>
            </a:xfrm>
            <a:prstGeom prst="rect">
              <a:avLst/>
            </a:prstGeom>
            <a:noFill/>
            <a:extLst>
              <a:ext uri="{909E8E84-426E-40DD-AFC4-6F175D3DCCD1}">
                <a14:hiddenFill xmlns:a14="http://schemas.microsoft.com/office/drawing/2010/main">
                  <a:solidFill>
                    <a:srgbClr val="FFFFFF"/>
                  </a:solidFill>
                </a14:hiddenFill>
              </a:ext>
            </a:extLst>
          </p:spPr>
        </p:pic>
        <p:sp>
          <p:nvSpPr>
            <p:cNvPr id="13" name="Frame 12">
              <a:extLst>
                <a:ext uri="{FF2B5EF4-FFF2-40B4-BE49-F238E27FC236}">
                  <a16:creationId xmlns:a16="http://schemas.microsoft.com/office/drawing/2014/main" id="{DECBBE86-7B6A-649B-09C8-BD3CB6358419}"/>
                </a:ext>
              </a:extLst>
            </p:cNvPr>
            <p:cNvSpPr/>
            <p:nvPr/>
          </p:nvSpPr>
          <p:spPr>
            <a:xfrm>
              <a:off x="7997536" y="2448790"/>
              <a:ext cx="1028700" cy="1288473"/>
            </a:xfrm>
            <a:prstGeom prst="frame">
              <a:avLst>
                <a:gd name="adj1" fmla="val 4243"/>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947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500"/>
                                        <p:tgtEl>
                                          <p:spTgt spid="4100"/>
                                        </p:tgtEl>
                                      </p:cBhvr>
                                    </p:animEffect>
                                  </p:childTnLst>
                                </p:cTn>
                              </p:par>
                              <p:par>
                                <p:cTn id="20" presetID="10"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500"/>
                                        <p:tgtEl>
                                          <p:spTgt spid="4102"/>
                                        </p:tgtEl>
                                      </p:cBhvr>
                                    </p:animEffect>
                                  </p:childTnLst>
                                </p:cTn>
                              </p:par>
                              <p:par>
                                <p:cTn id="23" presetID="10"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fade">
                                      <p:cBhvr>
                                        <p:cTn id="25" dur="500"/>
                                        <p:tgtEl>
                                          <p:spTgt spid="4104"/>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par>
                                <p:cTn id="32" presetID="10" presetClass="entr" presetSubtype="0" fill="hold" nodeType="withEffect">
                                  <p:stCondLst>
                                    <p:cond delay="0"/>
                                  </p:stCondLst>
                                  <p:childTnLst>
                                    <p:set>
                                      <p:cBhvr>
                                        <p:cTn id="33" dur="1" fill="hold">
                                          <p:stCondLst>
                                            <p:cond delay="0"/>
                                          </p:stCondLst>
                                        </p:cTn>
                                        <p:tgtEl>
                                          <p:spTgt spid="4108"/>
                                        </p:tgtEl>
                                        <p:attrNameLst>
                                          <p:attrName>style.visibility</p:attrName>
                                        </p:attrNameLst>
                                      </p:cBhvr>
                                      <p:to>
                                        <p:strVal val="visible"/>
                                      </p:to>
                                    </p:set>
                                    <p:animEffect transition="in" filter="fade">
                                      <p:cBhvr>
                                        <p:cTn id="34" dur="500"/>
                                        <p:tgtEl>
                                          <p:spTgt spid="4108"/>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A8D2F6-6484-E403-1093-0FC218A55A3C}"/>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The Earth’s Resurrection</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88:18-20 Smith and Sjodahl</a:t>
            </a:r>
            <a:endParaRPr lang="en-US" dirty="0">
              <a:solidFill>
                <a:schemeClr val="bg1"/>
              </a:solidFill>
            </a:endParaRPr>
          </a:p>
        </p:txBody>
      </p:sp>
      <p:sp>
        <p:nvSpPr>
          <p:cNvPr id="6" name="Rectangle 5"/>
          <p:cNvSpPr/>
          <p:nvPr/>
        </p:nvSpPr>
        <p:spPr>
          <a:xfrm>
            <a:off x="424542" y="1532330"/>
            <a:ext cx="6096000" cy="1754326"/>
          </a:xfrm>
          <a:prstGeom prst="rect">
            <a:avLst/>
          </a:prstGeom>
        </p:spPr>
        <p:txBody>
          <a:bodyPr>
            <a:spAutoFit/>
          </a:bodyPr>
          <a:lstStyle/>
          <a:p>
            <a:pPr fontAlgn="base"/>
            <a:r>
              <a:rPr lang="en-US" b="0" i="0" dirty="0">
                <a:solidFill>
                  <a:schemeClr val="bg1"/>
                </a:solidFill>
                <a:effectLst/>
                <a:latin typeface="Abadi" panose="020B0604020104020204" pitchFamily="34" charset="0"/>
              </a:rPr>
              <a:t>“The entrance to celestial glory is through death and </a:t>
            </a:r>
            <a:r>
              <a:rPr lang="en-US" b="0" i="0" u="none" strike="noStrike" dirty="0">
                <a:solidFill>
                  <a:schemeClr val="bg1"/>
                </a:solidFill>
                <a:effectLst/>
                <a:latin typeface="Abadi" panose="020B0604020104020204" pitchFamily="34" charset="0"/>
              </a:rPr>
              <a:t>resurrection</a:t>
            </a:r>
            <a:r>
              <a:rPr lang="en-US" dirty="0">
                <a:solidFill>
                  <a:schemeClr val="bg1"/>
                </a:solidFill>
                <a:latin typeface="Abadi" panose="020B0604020104020204" pitchFamily="34" charset="0"/>
              </a:rPr>
              <a:t>.</a:t>
            </a:r>
          </a:p>
          <a:p>
            <a:pPr fontAlgn="base"/>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And the Earth itself must pass through the same process, in order to become the dwelling-place of celestial beings”</a:t>
            </a:r>
          </a:p>
          <a:p>
            <a:pPr fontAlgn="base"/>
            <a:endParaRPr lang="en-US" dirty="0">
              <a:solidFill>
                <a:schemeClr val="bg1"/>
              </a:solidFill>
              <a:latin typeface="Abadi" panose="020B0604020104020204" pitchFamily="34" charset="0"/>
            </a:endParaRPr>
          </a:p>
        </p:txBody>
      </p:sp>
      <p:sp>
        <p:nvSpPr>
          <p:cNvPr id="9" name="Rectangle 8"/>
          <p:cNvSpPr/>
          <p:nvPr/>
        </p:nvSpPr>
        <p:spPr>
          <a:xfrm>
            <a:off x="4681773" y="3803176"/>
            <a:ext cx="6485609" cy="2862322"/>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opinion that this globe is to be annihilated finds no support in the Word of God. Here, the important truth is revealed that our globe will be sanctified from all unrighteousness, and prepared for celestial glory, so that it will be fit for the presence of </a:t>
            </a:r>
            <a:r>
              <a:rPr lang="en-US" b="0" i="0" u="none" strike="noStrike" dirty="0">
                <a:solidFill>
                  <a:schemeClr val="bg1"/>
                </a:solidFill>
                <a:effectLst/>
                <a:latin typeface="Abadi" panose="020B0604020104020204" pitchFamily="34" charset="0"/>
              </a:rPr>
              <a:t>God, the Father</a:t>
            </a:r>
            <a:r>
              <a:rPr lang="en-US" b="0" i="0" dirty="0">
                <a:solidFill>
                  <a:schemeClr val="bg1"/>
                </a:solidFill>
                <a:effectLst/>
                <a:latin typeface="Abadi" panose="020B0604020104020204" pitchFamily="34" charset="0"/>
              </a:rPr>
              <a:t>. …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It will not remain a dead planet, whirling about aimlessly in space; nor will it be distributed in the form of cosmic dust, throughout the universe. It will be glorified, by celestial glory, and become an abode for resurrected beings.”</a:t>
            </a:r>
          </a:p>
        </p:txBody>
      </p:sp>
      <p:pic>
        <p:nvPicPr>
          <p:cNvPr id="4" name="Picture 3">
            <a:extLst>
              <a:ext uri="{FF2B5EF4-FFF2-40B4-BE49-F238E27FC236}">
                <a16:creationId xmlns:a16="http://schemas.microsoft.com/office/drawing/2014/main" id="{0BD9905E-D105-46C8-BC95-1DFD793C1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092" y="957904"/>
            <a:ext cx="2933700" cy="2676525"/>
          </a:xfrm>
          <a:prstGeom prst="rect">
            <a:avLst/>
          </a:prstGeom>
        </p:spPr>
      </p:pic>
      <p:pic>
        <p:nvPicPr>
          <p:cNvPr id="8" name="Picture 7">
            <a:extLst>
              <a:ext uri="{FF2B5EF4-FFF2-40B4-BE49-F238E27FC236}">
                <a16:creationId xmlns:a16="http://schemas.microsoft.com/office/drawing/2014/main" id="{839C770A-D94F-442D-B046-45923A357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50" y="3334602"/>
            <a:ext cx="4038600" cy="2692400"/>
          </a:xfrm>
          <a:prstGeom prst="rect">
            <a:avLst/>
          </a:prstGeom>
        </p:spPr>
      </p:pic>
      <p:pic>
        <p:nvPicPr>
          <p:cNvPr id="12" name="Picture 11">
            <a:extLst>
              <a:ext uri="{FF2B5EF4-FFF2-40B4-BE49-F238E27FC236}">
                <a16:creationId xmlns:a16="http://schemas.microsoft.com/office/drawing/2014/main" id="{052835AD-0520-4FCE-BFC6-D1DEB8C6F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004" y="101813"/>
            <a:ext cx="1010492" cy="769899"/>
          </a:xfrm>
          <a:prstGeom prst="rect">
            <a:avLst/>
          </a:prstGeom>
        </p:spPr>
      </p:pic>
    </p:spTree>
    <p:extLst>
      <p:ext uri="{BB962C8B-B14F-4D97-AF65-F5344CB8AC3E}">
        <p14:creationId xmlns:p14="http://schemas.microsoft.com/office/powerpoint/2010/main" val="336083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7196B9-5E71-0184-B701-2DE89C80B605}"/>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Rewards and Punishments</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88:18-20 Elder James E. </a:t>
            </a:r>
            <a:r>
              <a:rPr lang="en-US" b="0" i="0" dirty="0" err="1">
                <a:solidFill>
                  <a:schemeClr val="bg1"/>
                </a:solidFill>
                <a:effectLst/>
                <a:latin typeface="Abadi" panose="020B0604020104020204" pitchFamily="34" charset="0"/>
              </a:rPr>
              <a:t>Talmage</a:t>
            </a:r>
            <a:endParaRPr lang="en-US" dirty="0">
              <a:solidFill>
                <a:schemeClr val="bg1"/>
              </a:solidFill>
            </a:endParaRPr>
          </a:p>
        </p:txBody>
      </p:sp>
      <p:sp>
        <p:nvSpPr>
          <p:cNvPr id="6" name="Rectangle 5"/>
          <p:cNvSpPr/>
          <p:nvPr/>
        </p:nvSpPr>
        <p:spPr>
          <a:xfrm>
            <a:off x="3088822" y="830997"/>
            <a:ext cx="6096000" cy="461665"/>
          </a:xfrm>
          <a:prstGeom prst="rect">
            <a:avLst/>
          </a:prstGeom>
        </p:spPr>
        <p:txBody>
          <a:bodyPr>
            <a:spAutoFit/>
          </a:bodyPr>
          <a:lstStyle/>
          <a:p>
            <a:pPr algn="ctr" fontAlgn="base"/>
            <a:r>
              <a:rPr lang="en-US" sz="2400" b="0" i="0" dirty="0">
                <a:solidFill>
                  <a:schemeClr val="bg1"/>
                </a:solidFill>
                <a:effectLst/>
                <a:latin typeface="Abadi" panose="020B0604020104020204" pitchFamily="34" charset="0"/>
              </a:rPr>
              <a:t>Will come through the operations of law</a:t>
            </a:r>
            <a:endParaRPr lang="en-US" sz="2400" dirty="0">
              <a:solidFill>
                <a:schemeClr val="bg1"/>
              </a:solidFill>
              <a:latin typeface="Abadi" panose="020B0604020104020204" pitchFamily="34" charset="0"/>
            </a:endParaRPr>
          </a:p>
        </p:txBody>
      </p:sp>
      <p:sp>
        <p:nvSpPr>
          <p:cNvPr id="9" name="Rectangle 8"/>
          <p:cNvSpPr/>
          <p:nvPr/>
        </p:nvSpPr>
        <p:spPr>
          <a:xfrm>
            <a:off x="4809688" y="2499685"/>
            <a:ext cx="6485609" cy="3139321"/>
          </a:xfrm>
          <a:prstGeom prst="rect">
            <a:avLst/>
          </a:prstGeom>
        </p:spPr>
        <p:txBody>
          <a:bodyPr wrap="square">
            <a:spAutoFit/>
          </a:bodyPr>
          <a:lstStyle/>
          <a:p>
            <a:pPr fontAlgn="base"/>
            <a:r>
              <a:rPr lang="en-US" b="1" dirty="0">
                <a:solidFill>
                  <a:schemeClr val="bg1"/>
                </a:solidFill>
              </a:rPr>
              <a:t>“If a man cannot or will not obey celestial laws, that is, live in accordance with the celestial requirements, he must not think that he is discriminated against when he is excluded from the celestial kingdom, because he could not abide it, he could not live there.</a:t>
            </a:r>
          </a:p>
          <a:p>
            <a:pPr fontAlgn="base"/>
            <a:endParaRPr lang="en-US" b="1" dirty="0">
              <a:solidFill>
                <a:schemeClr val="bg1"/>
              </a:solidFill>
            </a:endParaRPr>
          </a:p>
          <a:p>
            <a:pPr fontAlgn="base"/>
            <a:r>
              <a:rPr lang="en-US" b="1" dirty="0">
                <a:solidFill>
                  <a:schemeClr val="bg1"/>
                </a:solidFill>
              </a:rPr>
              <a:t>If a man cannot or will not obey the terrestrial law he cannot rationally hope for a place in the terrestrial kingdom. If he cannot live the yet lower law—the telestial law—he cannot abide the glory of a telestial kingdom, and he will have to be assigned therefore to a kingdom without glory.”</a:t>
            </a:r>
            <a:endParaRPr lang="en-US" b="1" i="0" dirty="0">
              <a:solidFill>
                <a:schemeClr val="bg1"/>
              </a:solidFill>
              <a:effectLst/>
              <a:latin typeface="Abadi" panose="020B0604020104020204" pitchFamily="34" charset="0"/>
            </a:endParaRPr>
          </a:p>
        </p:txBody>
      </p:sp>
      <p:pic>
        <p:nvPicPr>
          <p:cNvPr id="20482" name="Picture 2" descr="http://fashionsbylynda.com/blog/wp-content/uploads/2012/04/Slide115.jpg"/>
          <p:cNvPicPr>
            <a:picLocks noChangeAspect="1" noChangeArrowheads="1"/>
          </p:cNvPicPr>
          <p:nvPr/>
        </p:nvPicPr>
        <p:blipFill rotWithShape="1">
          <a:blip r:embed="rId3">
            <a:extLst>
              <a:ext uri="{28A0092B-C50C-407E-A947-70E740481C1C}">
                <a14:useLocalDpi xmlns:a14="http://schemas.microsoft.com/office/drawing/2010/main" val="0"/>
              </a:ext>
            </a:extLst>
          </a:blip>
          <a:srcRect l="3417" t="5447" r="65987" b="5029"/>
          <a:stretch/>
        </p:blipFill>
        <p:spPr bwMode="auto">
          <a:xfrm>
            <a:off x="901517" y="1120976"/>
            <a:ext cx="2276674" cy="49962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137769-205A-4420-8561-C1D07D086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75" y="117284"/>
            <a:ext cx="754442" cy="1003692"/>
          </a:xfrm>
          <a:prstGeom prst="rect">
            <a:avLst/>
          </a:prstGeom>
        </p:spPr>
      </p:pic>
    </p:spTree>
    <p:extLst>
      <p:ext uri="{BB962C8B-B14F-4D97-AF65-F5344CB8AC3E}">
        <p14:creationId xmlns:p14="http://schemas.microsoft.com/office/powerpoint/2010/main" val="37588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2E6BE-3697-C070-17E2-A74D9D20F8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833DFF-ABA1-5050-1B14-6B5F268017B3}"/>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a:extLst>
              <a:ext uri="{FF2B5EF4-FFF2-40B4-BE49-F238E27FC236}">
                <a16:creationId xmlns:a16="http://schemas.microsoft.com/office/drawing/2014/main" id="{9CA821A8-41D5-7835-5A4F-2F872D7D076B}"/>
              </a:ext>
            </a:extLst>
          </p:cNvPr>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Celestial Law</a:t>
            </a:r>
          </a:p>
        </p:txBody>
      </p:sp>
      <p:sp>
        <p:nvSpPr>
          <p:cNvPr id="2" name="Rectangle 1">
            <a:extLst>
              <a:ext uri="{FF2B5EF4-FFF2-40B4-BE49-F238E27FC236}">
                <a16:creationId xmlns:a16="http://schemas.microsoft.com/office/drawing/2014/main" id="{6CB5470E-9341-5BFC-51F8-0208A9C86063}"/>
              </a:ext>
            </a:extLst>
          </p:cNvPr>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88:18-22</a:t>
            </a:r>
            <a:endParaRPr lang="en-US" dirty="0">
              <a:solidFill>
                <a:schemeClr val="bg1"/>
              </a:solidFill>
            </a:endParaRPr>
          </a:p>
        </p:txBody>
      </p:sp>
      <p:sp>
        <p:nvSpPr>
          <p:cNvPr id="8" name="TextBox 7">
            <a:extLst>
              <a:ext uri="{FF2B5EF4-FFF2-40B4-BE49-F238E27FC236}">
                <a16:creationId xmlns:a16="http://schemas.microsoft.com/office/drawing/2014/main" id="{6466AD30-F740-9FBA-EE35-F59C30BEB759}"/>
              </a:ext>
            </a:extLst>
          </p:cNvPr>
          <p:cNvSpPr txBox="1"/>
          <p:nvPr/>
        </p:nvSpPr>
        <p:spPr>
          <a:xfrm>
            <a:off x="3439886" y="5295164"/>
            <a:ext cx="6901542" cy="1384995"/>
          </a:xfrm>
          <a:prstGeom prst="rect">
            <a:avLst/>
          </a:prstGeom>
          <a:noFill/>
        </p:spPr>
        <p:txBody>
          <a:bodyPr wrap="square">
            <a:spAutoFit/>
          </a:bodyPr>
          <a:lstStyle/>
          <a:p>
            <a:r>
              <a:rPr lang="en-US" sz="2800" b="1" dirty="0">
                <a:solidFill>
                  <a:srgbClr val="FF0000"/>
                </a:solidFill>
              </a:rPr>
              <a:t>I</a:t>
            </a:r>
            <a:r>
              <a:rPr lang="en-US" sz="2800" b="1" i="0" dirty="0">
                <a:solidFill>
                  <a:srgbClr val="FF0000"/>
                </a:solidFill>
                <a:effectLst/>
              </a:rPr>
              <a:t>f we obey celestial laws, we will receive celestial glory</a:t>
            </a:r>
            <a:r>
              <a:rPr lang="en-US" sz="2800" b="0" i="0" dirty="0">
                <a:solidFill>
                  <a:srgbClr val="FF0000"/>
                </a:solidFill>
                <a:effectLst/>
              </a:rPr>
              <a:t> or </a:t>
            </a:r>
            <a:r>
              <a:rPr lang="en-US" sz="2800" b="1" i="0" dirty="0">
                <a:solidFill>
                  <a:srgbClr val="FF0000"/>
                </a:solidFill>
                <a:effectLst/>
              </a:rPr>
              <a:t>in the Resurrection, we will receive glory according to the law we obey</a:t>
            </a:r>
            <a:r>
              <a:rPr lang="en-US" sz="2800" b="0" i="0" dirty="0">
                <a:solidFill>
                  <a:srgbClr val="FF0000"/>
                </a:solidFill>
                <a:effectLst/>
              </a:rPr>
              <a:t>.</a:t>
            </a:r>
            <a:endParaRPr lang="en-US" sz="2800" dirty="0">
              <a:solidFill>
                <a:srgbClr val="FF0000"/>
              </a:solidFill>
            </a:endParaRPr>
          </a:p>
        </p:txBody>
      </p:sp>
      <p:sp>
        <p:nvSpPr>
          <p:cNvPr id="11" name="TextBox 10">
            <a:extLst>
              <a:ext uri="{FF2B5EF4-FFF2-40B4-BE49-F238E27FC236}">
                <a16:creationId xmlns:a16="http://schemas.microsoft.com/office/drawing/2014/main" id="{D2C4C7D9-0FC1-AA4F-AF96-BC3302BF6FF1}"/>
              </a:ext>
            </a:extLst>
          </p:cNvPr>
          <p:cNvSpPr txBox="1"/>
          <p:nvPr/>
        </p:nvSpPr>
        <p:spPr>
          <a:xfrm>
            <a:off x="1371600" y="1726291"/>
            <a:ext cx="6161314" cy="2893100"/>
          </a:xfrm>
          <a:prstGeom prst="rect">
            <a:avLst/>
          </a:prstGeom>
          <a:noFill/>
        </p:spPr>
        <p:txBody>
          <a:bodyPr wrap="square">
            <a:spAutoFit/>
          </a:bodyPr>
          <a:lstStyle/>
          <a:p>
            <a:r>
              <a:rPr lang="en-US" sz="2800" b="1" i="0" dirty="0">
                <a:solidFill>
                  <a:schemeClr val="bg1"/>
                </a:solidFill>
                <a:effectLst/>
              </a:rPr>
              <a:t>The law of the celestial kingdom is, of course, the gospel law and covenants, which include our constant remembrance of the Savior and our pledge of obedience, sacrifice, consecration, and fidelity. </a:t>
            </a:r>
          </a:p>
          <a:p>
            <a:r>
              <a:rPr lang="en-US" sz="1400" b="1" i="0" dirty="0">
                <a:solidFill>
                  <a:schemeClr val="bg1"/>
                </a:solidFill>
                <a:effectLst/>
              </a:rPr>
              <a:t>D. Todd Christofferson</a:t>
            </a:r>
          </a:p>
        </p:txBody>
      </p:sp>
      <p:pic>
        <p:nvPicPr>
          <p:cNvPr id="13" name="Picture 12" descr="A person in a suit and tie&#10;&#10;Description automatically generated">
            <a:extLst>
              <a:ext uri="{FF2B5EF4-FFF2-40B4-BE49-F238E27FC236}">
                <a16:creationId xmlns:a16="http://schemas.microsoft.com/office/drawing/2014/main" id="{A96B2E2C-B643-948A-AE61-DA861DBA6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602" y="1506306"/>
            <a:ext cx="2478031" cy="3333070"/>
          </a:xfrm>
          <a:prstGeom prst="rect">
            <a:avLst/>
          </a:prstGeom>
        </p:spPr>
      </p:pic>
    </p:spTree>
    <p:extLst>
      <p:ext uri="{BB962C8B-B14F-4D97-AF65-F5344CB8AC3E}">
        <p14:creationId xmlns:p14="http://schemas.microsoft.com/office/powerpoint/2010/main" val="93207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0854E-8320-F58A-A3C8-C6809354A37F}"/>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Earth and the Law</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88:25-31 Student Manual</a:t>
            </a:r>
            <a:endParaRPr lang="en-US" dirty="0">
              <a:solidFill>
                <a:schemeClr val="bg1"/>
              </a:solidFill>
            </a:endParaRPr>
          </a:p>
        </p:txBody>
      </p:sp>
      <p:sp>
        <p:nvSpPr>
          <p:cNvPr id="9" name="Rectangle 8"/>
          <p:cNvSpPr/>
          <p:nvPr/>
        </p:nvSpPr>
        <p:spPr>
          <a:xfrm>
            <a:off x="360367" y="987628"/>
            <a:ext cx="7264632" cy="5262979"/>
          </a:xfrm>
          <a:prstGeom prst="rect">
            <a:avLst/>
          </a:prstGeom>
        </p:spPr>
        <p:txBody>
          <a:bodyPr wrap="square">
            <a:spAutoFit/>
          </a:bodyPr>
          <a:lstStyle/>
          <a:p>
            <a:pPr fontAlgn="base"/>
            <a:r>
              <a:rPr lang="en-US" sz="2400" dirty="0">
                <a:solidFill>
                  <a:schemeClr val="bg1"/>
                </a:solidFill>
              </a:rPr>
              <a:t>There are combustible elements in abundance and heat enough to consume many worlds like ours, whenever the torch is applied. Here we are told, that the Earth will abide ‘the power by which it is quickened’; it will abide the fire and come out of the flames, quickened and purified, like gold out of the refiner’s fire, or a beautiful vessel of potter’s clay out of the fiery furnace.</a:t>
            </a:r>
          </a:p>
          <a:p>
            <a:pPr fontAlgn="base"/>
            <a:endParaRPr lang="en-US" sz="2400" dirty="0">
              <a:solidFill>
                <a:schemeClr val="bg1"/>
              </a:solidFill>
            </a:endParaRPr>
          </a:p>
          <a:p>
            <a:pPr fontAlgn="base"/>
            <a:r>
              <a:rPr lang="en-US" sz="2400" dirty="0">
                <a:solidFill>
                  <a:schemeClr val="bg1"/>
                </a:solidFill>
              </a:rPr>
              <a:t>In this sanctified state it will be the residence of celestial beings, resurrected and inhabiting ‘the same’ bodies that they had here, quickened by celestial glory. </a:t>
            </a:r>
          </a:p>
          <a:p>
            <a:pPr fontAlgn="base"/>
            <a:endParaRPr lang="en-US" sz="2400" dirty="0">
              <a:solidFill>
                <a:schemeClr val="bg1"/>
              </a:solidFill>
            </a:endParaRPr>
          </a:p>
          <a:p>
            <a:pPr fontAlgn="base"/>
            <a:r>
              <a:rPr lang="en-US" sz="2400" dirty="0">
                <a:solidFill>
                  <a:schemeClr val="bg1"/>
                </a:solidFill>
              </a:rPr>
              <a:t>For each individual will receive the glory by which he is quickened.</a:t>
            </a:r>
            <a:endParaRPr lang="en-US" sz="2400" b="0" i="0" dirty="0">
              <a:solidFill>
                <a:schemeClr val="bg1"/>
              </a:solidFill>
              <a:effectLst/>
              <a:latin typeface="Abadi" panose="020B0604020104020204" pitchFamily="34" charset="0"/>
            </a:endParaRPr>
          </a:p>
        </p:txBody>
      </p:sp>
      <p:pic>
        <p:nvPicPr>
          <p:cNvPr id="4" name="Picture 3">
            <a:extLst>
              <a:ext uri="{FF2B5EF4-FFF2-40B4-BE49-F238E27FC236}">
                <a16:creationId xmlns:a16="http://schemas.microsoft.com/office/drawing/2014/main" id="{8AE24CAE-CEFF-4321-8D90-73AD711C4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498" y="2009775"/>
            <a:ext cx="3790950" cy="2838450"/>
          </a:xfrm>
          <a:prstGeom prst="rect">
            <a:avLst/>
          </a:prstGeom>
        </p:spPr>
      </p:pic>
    </p:spTree>
    <p:extLst>
      <p:ext uri="{BB962C8B-B14F-4D97-AF65-F5344CB8AC3E}">
        <p14:creationId xmlns:p14="http://schemas.microsoft.com/office/powerpoint/2010/main" val="18134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8C36BD-5E9C-4625-BB7E-748DD4EA9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0854"/>
          </a:xfrm>
          <a:prstGeom prst="rect">
            <a:avLst/>
          </a:prstGeom>
        </p:spPr>
      </p:pic>
      <p:sp>
        <p:nvSpPr>
          <p:cNvPr id="5" name="TextBox 4"/>
          <p:cNvSpPr txBox="1"/>
          <p:nvPr/>
        </p:nvSpPr>
        <p:spPr>
          <a:xfrm>
            <a:off x="282586"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Spirit Body VS Spiritual Body</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88:28</a:t>
            </a:r>
            <a:endParaRPr lang="en-US" dirty="0">
              <a:solidFill>
                <a:schemeClr val="bg1"/>
              </a:solidFill>
            </a:endParaRPr>
          </a:p>
        </p:txBody>
      </p:sp>
      <p:sp>
        <p:nvSpPr>
          <p:cNvPr id="3" name="Rectangle 2"/>
          <p:cNvSpPr/>
          <p:nvPr/>
        </p:nvSpPr>
        <p:spPr>
          <a:xfrm>
            <a:off x="1709660" y="4200073"/>
            <a:ext cx="9174565" cy="2092881"/>
          </a:xfrm>
          <a:prstGeom prst="rect">
            <a:avLst/>
          </a:prstGeom>
        </p:spPr>
        <p:txBody>
          <a:bodyPr wrap="square">
            <a:spAutoFit/>
          </a:bodyPr>
          <a:lstStyle/>
          <a:p>
            <a:r>
              <a:rPr lang="en-US" sz="2000" b="0" i="0" dirty="0">
                <a:solidFill>
                  <a:schemeClr val="bg1"/>
                </a:solidFill>
                <a:effectLst/>
                <a:latin typeface="Abadi" panose="020B0604020104020204" pitchFamily="34" charset="0"/>
              </a:rPr>
              <a:t>“After the resurrection from the dead our bodies will be spiritual bodies, but they will be bodies that are tangible, bodies that have been purified, but they will nevertheless be bodies of flesh and bones, but they will not be blood bodies, they will no longer be quickened by blood but quickened by the spirit which is eternal and they shall become immortal and shall never die.”</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a:p>
            <a:endParaRPr lang="en-US" dirty="0">
              <a:solidFill>
                <a:schemeClr val="bg1"/>
              </a:solidFill>
            </a:endParaRPr>
          </a:p>
        </p:txBody>
      </p:sp>
      <p:pic>
        <p:nvPicPr>
          <p:cNvPr id="9" name="Picture 8">
            <a:extLst>
              <a:ext uri="{FF2B5EF4-FFF2-40B4-BE49-F238E27FC236}">
                <a16:creationId xmlns:a16="http://schemas.microsoft.com/office/drawing/2014/main" id="{513CD163-B87D-4316-9037-8FE0DD107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86" y="135883"/>
            <a:ext cx="725209" cy="939015"/>
          </a:xfrm>
          <a:prstGeom prst="rect">
            <a:avLst/>
          </a:prstGeom>
        </p:spPr>
      </p:pic>
    </p:spTree>
    <p:extLst>
      <p:ext uri="{BB962C8B-B14F-4D97-AF65-F5344CB8AC3E}">
        <p14:creationId xmlns:p14="http://schemas.microsoft.com/office/powerpoint/2010/main" val="3297113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5E58A-A81F-E6EE-1E0E-6031C03A0B59}"/>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Level of Law</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88:28</a:t>
            </a:r>
            <a:endParaRPr lang="en-US" dirty="0">
              <a:solidFill>
                <a:schemeClr val="bg1"/>
              </a:solidFill>
            </a:endParaRPr>
          </a:p>
        </p:txBody>
      </p:sp>
      <p:sp>
        <p:nvSpPr>
          <p:cNvPr id="4" name="Rectangle 3"/>
          <p:cNvSpPr/>
          <p:nvPr/>
        </p:nvSpPr>
        <p:spPr>
          <a:xfrm>
            <a:off x="694917" y="1305341"/>
            <a:ext cx="5571801" cy="3970318"/>
          </a:xfrm>
          <a:prstGeom prst="rect">
            <a:avLst/>
          </a:prstGeom>
        </p:spPr>
        <p:txBody>
          <a:bodyPr wrap="square">
            <a:spAutoFit/>
          </a:bodyPr>
          <a:lstStyle/>
          <a:p>
            <a:r>
              <a:rPr lang="en-US" b="0" i="0" dirty="0">
                <a:solidFill>
                  <a:schemeClr val="bg1"/>
                </a:solidFill>
                <a:effectLst/>
                <a:latin typeface="Abadi" panose="020B0604020104020204" pitchFamily="34" charset="0"/>
              </a:rPr>
              <a:t>“In the Resurrection each person will receive back the very body he inhabited in mortality, that “there is no fundamental principle belonging to a human system that ever goes into another in this world or in the world to come; I care not what the theories of men are. We have the testimony that God will raise us up, and he has the power to do it. If anyone supposes that any part of our bodies, that is, the fundamental parts thereof, ever goes into another body, he is mistaken.”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body will be resurrected to a glory equal to the level of law by which one lived. The person who keeps the commandments receives</a:t>
            </a:r>
          </a:p>
          <a:p>
            <a:r>
              <a:rPr lang="en-US" b="0" i="0" dirty="0">
                <a:solidFill>
                  <a:schemeClr val="bg1"/>
                </a:solidFill>
                <a:effectLst/>
                <a:latin typeface="Abadi" panose="020B0604020104020204" pitchFamily="34" charset="0"/>
              </a:rPr>
              <a:t>“truth and light, until he is glorified” HC</a:t>
            </a:r>
            <a:endParaRPr lang="en-US" dirty="0">
              <a:solidFill>
                <a:schemeClr val="bg1"/>
              </a:solidFill>
            </a:endParaRPr>
          </a:p>
        </p:txBody>
      </p:sp>
      <p:sp>
        <p:nvSpPr>
          <p:cNvPr id="6" name="Rectangle 5"/>
          <p:cNvSpPr/>
          <p:nvPr/>
        </p:nvSpPr>
        <p:spPr>
          <a:xfrm>
            <a:off x="6616787" y="1717869"/>
            <a:ext cx="5225143" cy="1569660"/>
          </a:xfrm>
          <a:prstGeom prst="rect">
            <a:avLst/>
          </a:prstGeom>
        </p:spPr>
        <p:txBody>
          <a:bodyPr wrap="square">
            <a:spAutoFit/>
          </a:bodyPr>
          <a:lstStyle/>
          <a:p>
            <a:pPr algn="ctr"/>
            <a:r>
              <a:rPr lang="en-US" sz="2400" dirty="0">
                <a:solidFill>
                  <a:srgbClr val="FF0000"/>
                </a:solidFill>
                <a:latin typeface="Abadi" panose="020B0604020104020204" pitchFamily="34" charset="0"/>
              </a:rPr>
              <a:t>I</a:t>
            </a:r>
            <a:r>
              <a:rPr lang="en-US" sz="2400" b="0" i="0" dirty="0">
                <a:solidFill>
                  <a:srgbClr val="FF0000"/>
                </a:solidFill>
                <a:effectLst/>
                <a:latin typeface="Abadi" panose="020B0604020104020204" pitchFamily="34" charset="0"/>
              </a:rPr>
              <a:t>f a person obeys only terrestrial or telestial law on earth, what type of body will he or she receive in the Resurrection? </a:t>
            </a:r>
            <a:endParaRPr lang="en-US" sz="2400" dirty="0">
              <a:solidFill>
                <a:srgbClr val="FF0000"/>
              </a:solidFill>
            </a:endParaRPr>
          </a:p>
        </p:txBody>
      </p:sp>
      <p:pic>
        <p:nvPicPr>
          <p:cNvPr id="7" name="Picture 6">
            <a:extLst>
              <a:ext uri="{FF2B5EF4-FFF2-40B4-BE49-F238E27FC236}">
                <a16:creationId xmlns:a16="http://schemas.microsoft.com/office/drawing/2014/main" id="{44343A8A-AB29-473A-B4FF-57B87C7EA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205" y="3658808"/>
            <a:ext cx="3552825" cy="2667000"/>
          </a:xfrm>
          <a:prstGeom prst="rect">
            <a:avLst/>
          </a:prstGeom>
        </p:spPr>
      </p:pic>
    </p:spTree>
    <p:extLst>
      <p:ext uri="{BB962C8B-B14F-4D97-AF65-F5344CB8AC3E}">
        <p14:creationId xmlns:p14="http://schemas.microsoft.com/office/powerpoint/2010/main" val="15647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8D24CC-E183-754C-D257-5656C811160D}"/>
              </a:ext>
            </a:extLst>
          </p:cNvPr>
          <p:cNvPicPr>
            <a:picLocks noChangeAspect="1"/>
          </p:cNvPicPr>
          <p:nvPr/>
        </p:nvPicPr>
        <p:blipFill>
          <a:blip r:embed="rId2"/>
          <a:stretch>
            <a:fillRect/>
          </a:stretch>
        </p:blipFill>
        <p:spPr>
          <a:xfrm>
            <a:off x="0" y="-1"/>
            <a:ext cx="12268200" cy="6879319"/>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Reassess Ourselves</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88:28 </a:t>
            </a:r>
            <a:r>
              <a:rPr lang="en-US" dirty="0">
                <a:solidFill>
                  <a:schemeClr val="bg1"/>
                </a:solidFill>
              </a:rPr>
              <a:t>Elder Delbert L. </a:t>
            </a:r>
            <a:r>
              <a:rPr lang="en-US" dirty="0" err="1">
                <a:solidFill>
                  <a:schemeClr val="bg1"/>
                </a:solidFill>
              </a:rPr>
              <a:t>Stapley</a:t>
            </a:r>
            <a:endParaRPr lang="en-US" dirty="0">
              <a:solidFill>
                <a:schemeClr val="bg1"/>
              </a:solidFill>
            </a:endParaRPr>
          </a:p>
        </p:txBody>
      </p:sp>
      <p:sp>
        <p:nvSpPr>
          <p:cNvPr id="4" name="Rectangle 3"/>
          <p:cNvSpPr/>
          <p:nvPr/>
        </p:nvSpPr>
        <p:spPr>
          <a:xfrm>
            <a:off x="174171" y="1267797"/>
            <a:ext cx="5132615" cy="3416320"/>
          </a:xfrm>
          <a:prstGeom prst="rect">
            <a:avLst/>
          </a:prstGeom>
        </p:spPr>
        <p:txBody>
          <a:bodyPr wrap="square">
            <a:spAutoFit/>
          </a:bodyPr>
          <a:lstStyle/>
          <a:p>
            <a:pPr fontAlgn="base"/>
            <a:r>
              <a:rPr lang="en-US" b="1" dirty="0">
                <a:solidFill>
                  <a:schemeClr val="bg1"/>
                </a:solidFill>
              </a:rPr>
              <a:t>“1. Do I study and ponder the scriptures in an effort to know the will of God and understand His commandments regarding His children?</a:t>
            </a:r>
          </a:p>
          <a:p>
            <a:pPr fontAlgn="base"/>
            <a:endParaRPr lang="en-US" b="1" dirty="0">
              <a:solidFill>
                <a:schemeClr val="bg1"/>
              </a:solidFill>
            </a:endParaRPr>
          </a:p>
          <a:p>
            <a:pPr fontAlgn="base"/>
            <a:r>
              <a:rPr lang="en-US" b="1" dirty="0">
                <a:solidFill>
                  <a:schemeClr val="bg1"/>
                </a:solidFill>
              </a:rPr>
              <a:t>“2. Do I follow the counsel of God’s living prophet, or do I merely select those things with which I agree, disregarding the others?</a:t>
            </a:r>
          </a:p>
          <a:p>
            <a:pPr fontAlgn="base"/>
            <a:endParaRPr lang="en-US" b="1" dirty="0">
              <a:solidFill>
                <a:schemeClr val="bg1"/>
              </a:solidFill>
            </a:endParaRPr>
          </a:p>
          <a:p>
            <a:pPr fontAlgn="base"/>
            <a:r>
              <a:rPr lang="en-US" b="1" dirty="0">
                <a:solidFill>
                  <a:schemeClr val="bg1"/>
                </a:solidFill>
              </a:rPr>
              <a:t>“3. Do I seek the advice and counsel of my bishop and stake president on matters of concern to me and my family?</a:t>
            </a:r>
          </a:p>
          <a:p>
            <a:pPr fontAlgn="base"/>
            <a:endParaRPr lang="en-US" b="1" dirty="0">
              <a:solidFill>
                <a:schemeClr val="bg1"/>
              </a:solidFill>
            </a:endParaRPr>
          </a:p>
        </p:txBody>
      </p:sp>
      <p:sp>
        <p:nvSpPr>
          <p:cNvPr id="6" name="Rectangle 5"/>
          <p:cNvSpPr/>
          <p:nvPr/>
        </p:nvSpPr>
        <p:spPr>
          <a:xfrm>
            <a:off x="381000" y="652671"/>
            <a:ext cx="10914297" cy="461665"/>
          </a:xfrm>
          <a:prstGeom prst="rect">
            <a:avLst/>
          </a:prstGeom>
        </p:spPr>
        <p:txBody>
          <a:bodyPr wrap="square">
            <a:spAutoFit/>
          </a:bodyPr>
          <a:lstStyle/>
          <a:p>
            <a:r>
              <a:rPr lang="en-US" sz="2400" dirty="0">
                <a:solidFill>
                  <a:srgbClr val="FF0000"/>
                </a:solidFill>
                <a:latin typeface="Abadi" panose="020B0604020104020204" pitchFamily="34" charset="0"/>
              </a:rPr>
              <a:t>Am I living the law of obedience to gain entrance into the Celestial Kingdom?</a:t>
            </a:r>
            <a:r>
              <a:rPr lang="en-US" sz="2400" b="0" i="0" dirty="0">
                <a:solidFill>
                  <a:srgbClr val="FF0000"/>
                </a:solidFill>
                <a:effectLst/>
                <a:latin typeface="Abadi" panose="020B0604020104020204" pitchFamily="34" charset="0"/>
              </a:rPr>
              <a:t> </a:t>
            </a:r>
            <a:endParaRPr lang="en-US" sz="2400" dirty="0">
              <a:solidFill>
                <a:srgbClr val="FF0000"/>
              </a:solidFill>
            </a:endParaRPr>
          </a:p>
        </p:txBody>
      </p:sp>
      <p:sp>
        <p:nvSpPr>
          <p:cNvPr id="3" name="Rectangle 2"/>
          <p:cNvSpPr/>
          <p:nvPr/>
        </p:nvSpPr>
        <p:spPr>
          <a:xfrm>
            <a:off x="5701393" y="4006581"/>
            <a:ext cx="6096000" cy="2585323"/>
          </a:xfrm>
          <a:prstGeom prst="rect">
            <a:avLst/>
          </a:prstGeom>
        </p:spPr>
        <p:txBody>
          <a:bodyPr>
            <a:spAutoFit/>
          </a:bodyPr>
          <a:lstStyle/>
          <a:p>
            <a:pPr fontAlgn="base"/>
            <a:r>
              <a:rPr lang="en-US" b="1" dirty="0">
                <a:solidFill>
                  <a:schemeClr val="bg1"/>
                </a:solidFill>
              </a:rPr>
              <a:t>“4. Am I earnestly striving to discipline myself, placing my physical appetites under the subjection of my will?</a:t>
            </a:r>
          </a:p>
          <a:p>
            <a:pPr fontAlgn="base"/>
            <a:endParaRPr lang="en-US" b="1" dirty="0">
              <a:solidFill>
                <a:schemeClr val="bg1"/>
              </a:solidFill>
            </a:endParaRPr>
          </a:p>
          <a:p>
            <a:pPr fontAlgn="base"/>
            <a:r>
              <a:rPr lang="en-US" b="1" dirty="0">
                <a:solidFill>
                  <a:schemeClr val="bg1"/>
                </a:solidFill>
              </a:rPr>
              <a:t>“5. Am I making every effort to repent of past or present wrongdoings and correct them by doing right?</a:t>
            </a:r>
          </a:p>
          <a:p>
            <a:pPr fontAlgn="base"/>
            <a:endParaRPr lang="en-US" b="1" dirty="0">
              <a:solidFill>
                <a:schemeClr val="bg1"/>
              </a:solidFill>
            </a:endParaRPr>
          </a:p>
          <a:p>
            <a:pPr fontAlgn="base"/>
            <a:r>
              <a:rPr lang="en-US" b="1" dirty="0">
                <a:solidFill>
                  <a:schemeClr val="bg1"/>
                </a:solidFill>
              </a:rPr>
              <a:t>“6. Do I have an attitude of faith in God even though I experience trials, adversity, and affliction? And do I bear</a:t>
            </a:r>
          </a:p>
          <a:p>
            <a:pPr fontAlgn="base"/>
            <a:r>
              <a:rPr lang="en-US" b="1" dirty="0">
                <a:solidFill>
                  <a:schemeClr val="bg1"/>
                </a:solidFill>
              </a:rPr>
              <a:t> my burden without a complaining spirit?</a:t>
            </a:r>
          </a:p>
        </p:txBody>
      </p:sp>
      <p:pic>
        <p:nvPicPr>
          <p:cNvPr id="8" name="Picture 7">
            <a:extLst>
              <a:ext uri="{FF2B5EF4-FFF2-40B4-BE49-F238E27FC236}">
                <a16:creationId xmlns:a16="http://schemas.microsoft.com/office/drawing/2014/main" id="{130E6DB9-C48B-42D2-B03D-8D25B600F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957" y="1206578"/>
            <a:ext cx="2057400" cy="1371600"/>
          </a:xfrm>
          <a:prstGeom prst="rect">
            <a:avLst/>
          </a:prstGeom>
        </p:spPr>
      </p:pic>
      <p:pic>
        <p:nvPicPr>
          <p:cNvPr id="10" name="Picture 9">
            <a:extLst>
              <a:ext uri="{FF2B5EF4-FFF2-40B4-BE49-F238E27FC236}">
                <a16:creationId xmlns:a16="http://schemas.microsoft.com/office/drawing/2014/main" id="{4456D36A-0B3F-487E-8F88-1AC2F7097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303" y="4660057"/>
            <a:ext cx="2310384" cy="1237488"/>
          </a:xfrm>
          <a:prstGeom prst="rect">
            <a:avLst/>
          </a:prstGeom>
        </p:spPr>
      </p:pic>
      <p:pic>
        <p:nvPicPr>
          <p:cNvPr id="13" name="Picture 12">
            <a:extLst>
              <a:ext uri="{FF2B5EF4-FFF2-40B4-BE49-F238E27FC236}">
                <a16:creationId xmlns:a16="http://schemas.microsoft.com/office/drawing/2014/main" id="{F59F876C-3615-446F-9398-02B9CBC5B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26571" y="4476521"/>
            <a:ext cx="2524125" cy="1809750"/>
          </a:xfrm>
          <a:prstGeom prst="rect">
            <a:avLst/>
          </a:prstGeom>
        </p:spPr>
      </p:pic>
      <p:pic>
        <p:nvPicPr>
          <p:cNvPr id="15" name="Picture 14">
            <a:extLst>
              <a:ext uri="{FF2B5EF4-FFF2-40B4-BE49-F238E27FC236}">
                <a16:creationId xmlns:a16="http://schemas.microsoft.com/office/drawing/2014/main" id="{06A9D686-ADA5-4170-8C28-BB49DEDAC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3563" y="1497289"/>
            <a:ext cx="4309872" cy="2359152"/>
          </a:xfrm>
          <a:prstGeom prst="rect">
            <a:avLst/>
          </a:prstGeom>
        </p:spPr>
      </p:pic>
      <p:pic>
        <p:nvPicPr>
          <p:cNvPr id="19" name="Picture 18">
            <a:extLst>
              <a:ext uri="{FF2B5EF4-FFF2-40B4-BE49-F238E27FC236}">
                <a16:creationId xmlns:a16="http://schemas.microsoft.com/office/drawing/2014/main" id="{EE188FD6-029A-4C29-9BF3-59129A08F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76940" y="167626"/>
            <a:ext cx="631952" cy="840496"/>
          </a:xfrm>
          <a:prstGeom prst="rect">
            <a:avLst/>
          </a:prstGeom>
        </p:spPr>
      </p:pic>
    </p:spTree>
    <p:extLst>
      <p:ext uri="{BB962C8B-B14F-4D97-AF65-F5344CB8AC3E}">
        <p14:creationId xmlns:p14="http://schemas.microsoft.com/office/powerpoint/2010/main" val="428544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421E12-F665-4DB1-BD43-BE6BC2E7B480}"/>
              </a:ext>
            </a:extLst>
          </p:cNvPr>
          <p:cNvGrpSpPr/>
          <p:nvPr/>
        </p:nvGrpSpPr>
        <p:grpSpPr>
          <a:xfrm>
            <a:off x="5550656" y="3157564"/>
            <a:ext cx="1926466" cy="344693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3" name="Rectangle 2">
            <a:extLst>
              <a:ext uri="{FF2B5EF4-FFF2-40B4-BE49-F238E27FC236}">
                <a16:creationId xmlns:a16="http://schemas.microsoft.com/office/drawing/2014/main" id="{8AAF8A1E-0938-4CE1-A69E-8661B5E08328}"/>
              </a:ext>
            </a:extLst>
          </p:cNvPr>
          <p:cNvSpPr/>
          <p:nvPr/>
        </p:nvSpPr>
        <p:spPr>
          <a:xfrm>
            <a:off x="561629" y="339867"/>
            <a:ext cx="4409727" cy="5632311"/>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A few years back my husband gave me a pink iPod for Mother’s Day.  He and the kids were so excited to give it to me.  They had heard me mention that I really wanted something to play music on…</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My husband and kids all got on the computer together and found the perfect iPod.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My little daughter picked the pink color.</a:t>
            </a:r>
          </a:p>
        </p:txBody>
      </p:sp>
      <p:pic>
        <p:nvPicPr>
          <p:cNvPr id="12" name="Picture 11">
            <a:extLst>
              <a:ext uri="{FF2B5EF4-FFF2-40B4-BE49-F238E27FC236}">
                <a16:creationId xmlns:a16="http://schemas.microsoft.com/office/drawing/2014/main" id="{049DDFCC-6D8C-49DD-8831-985AEBD6B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874" y="785222"/>
            <a:ext cx="1319327" cy="1336241"/>
          </a:xfrm>
          <a:prstGeom prst="rect">
            <a:avLst/>
          </a:prstGeom>
        </p:spPr>
      </p:pic>
      <p:sp>
        <p:nvSpPr>
          <p:cNvPr id="10" name="Rectangle 9">
            <a:extLst>
              <a:ext uri="{FF2B5EF4-FFF2-40B4-BE49-F238E27FC236}">
                <a16:creationId xmlns:a16="http://schemas.microsoft.com/office/drawing/2014/main" id="{F3AA718A-E63E-473B-BAC1-9F21A807388D}"/>
              </a:ext>
            </a:extLst>
          </p:cNvPr>
          <p:cNvSpPr/>
          <p:nvPr/>
        </p:nvSpPr>
        <p:spPr>
          <a:xfrm>
            <a:off x="8483598" y="4217852"/>
            <a:ext cx="2786127" cy="2123658"/>
          </a:xfrm>
          <a:prstGeom prst="rect">
            <a:avLst/>
          </a:prstGeom>
        </p:spPr>
        <p:txBody>
          <a:bodyPr wrap="square">
            <a:spAutoFit/>
          </a:bodyPr>
          <a:lstStyle/>
          <a:p>
            <a:pPr lvl="0" algn="ctr" eaLnBrk="0" fontAlgn="base" hangingPunct="0">
              <a:spcBef>
                <a:spcPct val="0"/>
              </a:spcBef>
              <a:spcAft>
                <a:spcPct val="0"/>
              </a:spcAft>
            </a:pPr>
            <a:r>
              <a:rPr lang="en-US" altLang="en-US" sz="4400" b="1" dirty="0">
                <a:solidFill>
                  <a:srgbClr val="545353"/>
                </a:solidFill>
                <a:latin typeface="Comic Sans MS" panose="030F0702030302020204" pitchFamily="66" charset="0"/>
              </a:rPr>
              <a:t>Parable of the Pink </a:t>
            </a:r>
            <a:r>
              <a:rPr lang="en-US" altLang="en-US" sz="4400" b="1" dirty="0" err="1">
                <a:solidFill>
                  <a:srgbClr val="545353"/>
                </a:solidFill>
                <a:latin typeface="Comic Sans MS" panose="030F0702030302020204" pitchFamily="66" charset="0"/>
              </a:rPr>
              <a:t>IPod</a:t>
            </a:r>
            <a:endParaRPr lang="en-US" altLang="en-US" sz="4400" b="1" dirty="0">
              <a:solidFill>
                <a:srgbClr val="545353"/>
              </a:solidFill>
              <a:latin typeface="Comic Sans MS" panose="030F0702030302020204" pitchFamily="66" charset="0"/>
            </a:endParaRPr>
          </a:p>
        </p:txBody>
      </p:sp>
      <p:pic>
        <p:nvPicPr>
          <p:cNvPr id="15" name="Picture 14">
            <a:extLst>
              <a:ext uri="{FF2B5EF4-FFF2-40B4-BE49-F238E27FC236}">
                <a16:creationId xmlns:a16="http://schemas.microsoft.com/office/drawing/2014/main" id="{2497C7A5-1B4B-6134-6795-6B1A917B5BEE}"/>
              </a:ext>
            </a:extLst>
          </p:cNvPr>
          <p:cNvPicPr>
            <a:picLocks noChangeAspect="1"/>
          </p:cNvPicPr>
          <p:nvPr/>
        </p:nvPicPr>
        <p:blipFill>
          <a:blip r:embed="rId3"/>
          <a:stretch>
            <a:fillRect/>
          </a:stretch>
        </p:blipFill>
        <p:spPr>
          <a:xfrm>
            <a:off x="7600245" y="337706"/>
            <a:ext cx="4292862" cy="3258558"/>
          </a:xfrm>
          <a:prstGeom prst="rect">
            <a:avLst/>
          </a:prstGeom>
        </p:spPr>
      </p:pic>
    </p:spTree>
    <p:extLst>
      <p:ext uri="{BB962C8B-B14F-4D97-AF65-F5344CB8AC3E}">
        <p14:creationId xmlns:p14="http://schemas.microsoft.com/office/powerpoint/2010/main" val="21718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387442" y="174398"/>
            <a:ext cx="5856104" cy="3046988"/>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When Mother’s Day came, I opened my gift and I was completely surprised. I was excited because I really wanted more music in my home.</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But I am not really smart enough to figure these gadgets out and I am a little bit lazy.</a:t>
            </a:r>
          </a:p>
        </p:txBody>
      </p:sp>
      <p:sp>
        <p:nvSpPr>
          <p:cNvPr id="10" name="Rectangle 9">
            <a:extLst>
              <a:ext uri="{FF2B5EF4-FFF2-40B4-BE49-F238E27FC236}">
                <a16:creationId xmlns:a16="http://schemas.microsoft.com/office/drawing/2014/main" id="{F0AC6E18-B8D2-41F1-BB09-CEAF821C1D80}"/>
              </a:ext>
            </a:extLst>
          </p:cNvPr>
          <p:cNvSpPr/>
          <p:nvPr/>
        </p:nvSpPr>
        <p:spPr>
          <a:xfrm>
            <a:off x="4555068" y="2937599"/>
            <a:ext cx="7369370" cy="3785652"/>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Weeks passed, months passed, even years passed and there sat the pink iPod.</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never used it.</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read its manual.</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experiment or tinker around with it or try to figure the thing out.</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ask my husband to teach me how to download songs.</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am not even sure I ever took the iPod out of its plastic case that it was boxed in.</a:t>
            </a:r>
          </a:p>
        </p:txBody>
      </p:sp>
      <p:pic>
        <p:nvPicPr>
          <p:cNvPr id="2050" name="Picture 2" descr="Image result for gift for mom">
            <a:extLst>
              <a:ext uri="{FF2B5EF4-FFF2-40B4-BE49-F238E27FC236}">
                <a16:creationId xmlns:a16="http://schemas.microsoft.com/office/drawing/2014/main" id="{BDC64746-C62A-4929-8751-8DA4C51A3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8" t="22171" r="1538" b="5739"/>
          <a:stretch/>
        </p:blipFill>
        <p:spPr bwMode="auto">
          <a:xfrm>
            <a:off x="1383901" y="3616667"/>
            <a:ext cx="2344041" cy="27113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39F07098-404C-4B2C-A835-637F6A24C3D7}"/>
              </a:ext>
            </a:extLst>
          </p:cNvPr>
          <p:cNvSpPr/>
          <p:nvPr/>
        </p:nvSpPr>
        <p:spPr>
          <a:xfrm>
            <a:off x="7955031" y="303272"/>
            <a:ext cx="1553933" cy="2588803"/>
          </a:xfrm>
          <a:prstGeom prst="roundRect">
            <a:avLst>
              <a:gd name="adj" fmla="val 12308"/>
            </a:avLst>
          </a:prstGeom>
          <a:solidFill>
            <a:schemeClr val="bg1">
              <a:lumMod val="75000"/>
            </a:schemeClr>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2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3" name="Rectangle 2">
            <a:extLst>
              <a:ext uri="{FF2B5EF4-FFF2-40B4-BE49-F238E27FC236}">
                <a16:creationId xmlns:a16="http://schemas.microsoft.com/office/drawing/2014/main" id="{8AAF8A1E-0938-4CE1-A69E-8661B5E08328}"/>
              </a:ext>
            </a:extLst>
          </p:cNvPr>
          <p:cNvSpPr/>
          <p:nvPr/>
        </p:nvSpPr>
        <p:spPr>
          <a:xfrm>
            <a:off x="561629" y="339867"/>
            <a:ext cx="6954944"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The iPod sat in my drawer unused. Which meant I didn’t get to enjoy all the music the iPod could have given me.</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A year or two later, my husband found the unused pink iPod.  He came to me and pulled the iPod out of the unopened plastic box. He handed it to me and asked me to look on the back.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peeled off the pink rubber protection and that is when I saw that he and the kids had </a:t>
            </a:r>
            <a:r>
              <a:rPr lang="en-US" altLang="en-US" sz="2400" b="1" dirty="0" err="1">
                <a:solidFill>
                  <a:srgbClr val="545353"/>
                </a:solidFill>
                <a:latin typeface="Comic Sans MS" panose="030F0702030302020204" pitchFamily="66" charset="0"/>
              </a:rPr>
              <a:t>engraven</a:t>
            </a:r>
            <a:r>
              <a:rPr lang="en-US" altLang="en-US" sz="2400" b="1" dirty="0">
                <a:solidFill>
                  <a:srgbClr val="545353"/>
                </a:solidFill>
                <a:latin typeface="Comic Sans MS" panose="030F0702030302020204" pitchFamily="66" charset="0"/>
              </a:rPr>
              <a:t> a little message for me on the back of the iPod.  I had no idea the message was even there. Since I had never used it, I had never read the engraving.</a:t>
            </a:r>
          </a:p>
        </p:txBody>
      </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sp>
        <p:nvSpPr>
          <p:cNvPr id="11" name="Rectangle: Rounded Corners 10">
            <a:extLst>
              <a:ext uri="{FF2B5EF4-FFF2-40B4-BE49-F238E27FC236}">
                <a16:creationId xmlns:a16="http://schemas.microsoft.com/office/drawing/2014/main" id="{9DC17E80-CB8E-429C-BE56-816A795C6B03}"/>
              </a:ext>
            </a:extLst>
          </p:cNvPr>
          <p:cNvSpPr/>
          <p:nvPr/>
        </p:nvSpPr>
        <p:spPr>
          <a:xfrm>
            <a:off x="7859425" y="1245188"/>
            <a:ext cx="2342322" cy="4191000"/>
          </a:xfrm>
          <a:prstGeom prst="roundRect">
            <a:avLst/>
          </a:prstGeom>
          <a:solidFill>
            <a:schemeClr val="bg1">
              <a:lumMod val="85000"/>
              <a:alpha val="88000"/>
            </a:schemeClr>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55" presetClass="exit" presetSubtype="0" fill="hold" grpId="0" nodeType="withEffect">
                                  <p:stCondLst>
                                    <p:cond delay="0"/>
                                  </p:stCondLst>
                                  <p:childTnLst>
                                    <p:anim calcmode="lin" valueType="num">
                                      <p:cBhvr>
                                        <p:cTn id="12" dur="1500"/>
                                        <p:tgtEl>
                                          <p:spTgt spid="11"/>
                                        </p:tgtEl>
                                        <p:attrNameLst>
                                          <p:attrName>ppt_w</p:attrName>
                                        </p:attrNameLst>
                                      </p:cBhvr>
                                      <p:tavLst>
                                        <p:tav tm="0">
                                          <p:val>
                                            <p:strVal val="ppt_w"/>
                                          </p:val>
                                        </p:tav>
                                        <p:tav tm="100000">
                                          <p:val>
                                            <p:strVal val="ppt_w*0.70"/>
                                          </p:val>
                                        </p:tav>
                                      </p:tavLst>
                                    </p:anim>
                                    <p:anim calcmode="lin" valueType="num">
                                      <p:cBhvr>
                                        <p:cTn id="13" dur="1500"/>
                                        <p:tgtEl>
                                          <p:spTgt spid="11"/>
                                        </p:tgtEl>
                                        <p:attrNameLst>
                                          <p:attrName>ppt_h</p:attrName>
                                        </p:attrNameLst>
                                      </p:cBhvr>
                                      <p:tavLst>
                                        <p:tav tm="0">
                                          <p:val>
                                            <p:strVal val="ppt_h"/>
                                          </p:val>
                                        </p:tav>
                                        <p:tav tm="100000">
                                          <p:val>
                                            <p:strVal val="ppt_h"/>
                                          </p:val>
                                        </p:tav>
                                      </p:tavLst>
                                    </p:anim>
                                    <p:animEffect transition="out" filter="fade">
                                      <p:cBhvr>
                                        <p:cTn id="14" dur="1500"/>
                                        <p:tgtEl>
                                          <p:spTgt spid="11"/>
                                        </p:tgtEl>
                                      </p:cBhvr>
                                    </p:animEffect>
                                    <p:set>
                                      <p:cBhvr>
                                        <p:cTn id="15" dur="1" fill="hold">
                                          <p:stCondLst>
                                            <p:cond delay="1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46209" y="1211045"/>
            <a:ext cx="7358743" cy="923330"/>
          </a:xfrm>
          <a:prstGeom prst="rect">
            <a:avLst/>
          </a:prstGeom>
          <a:noFill/>
        </p:spPr>
        <p:txBody>
          <a:bodyPr wrap="square" rtlCol="0">
            <a:spAutoFit/>
          </a:bodyPr>
          <a:lstStyle/>
          <a:p>
            <a:pPr fontAlgn="base"/>
            <a:r>
              <a:rPr lang="en-US" dirty="0">
                <a:solidFill>
                  <a:schemeClr val="bg1"/>
                </a:solidFill>
              </a:rPr>
              <a:t>Part of our coming into the light depends upon the focus of our faith. Our faith is not a bundle of beliefs and practices that are too heavy to bear. Those who have come out of the darkness find that their faith carries them.</a:t>
            </a:r>
          </a:p>
        </p:txBody>
      </p:sp>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solidFill>
                  <a:schemeClr val="bg1"/>
                </a:solidFill>
                <a:latin typeface="Lucida Handwriting" panose="03010101010101010101" pitchFamily="66" charset="0"/>
              </a:rPr>
              <a:t>Completely In The Dark</a:t>
            </a:r>
            <a:endParaRPr lang="en-US" sz="3600" dirty="0">
              <a:solidFill>
                <a:schemeClr val="bg1"/>
              </a:solidFill>
              <a:latin typeface="Lucida Handwriting" panose="03010101010101010101" pitchFamily="66" charset="0"/>
            </a:endParaRPr>
          </a:p>
        </p:txBody>
      </p:sp>
      <p:grpSp>
        <p:nvGrpSpPr>
          <p:cNvPr id="7" name="Group 6"/>
          <p:cNvGrpSpPr/>
          <p:nvPr/>
        </p:nvGrpSpPr>
        <p:grpSpPr>
          <a:xfrm>
            <a:off x="2001248" y="2163249"/>
            <a:ext cx="1154243" cy="3667236"/>
            <a:chOff x="1603947" y="889774"/>
            <a:chExt cx="1948721" cy="5615957"/>
          </a:xfrm>
        </p:grpSpPr>
        <p:sp>
          <p:nvSpPr>
            <p:cNvPr id="8" name="Oval 7"/>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ave 9"/>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048624" y="2627869"/>
            <a:ext cx="6096000" cy="1200329"/>
          </a:xfrm>
          <a:prstGeom prst="rect">
            <a:avLst/>
          </a:prstGeom>
        </p:spPr>
        <p:txBody>
          <a:bodyPr>
            <a:spAutoFit/>
          </a:bodyPr>
          <a:lstStyle/>
          <a:p>
            <a:r>
              <a:rPr lang="en-US" b="0" i="0" dirty="0">
                <a:solidFill>
                  <a:schemeClr val="bg1"/>
                </a:solidFill>
                <a:effectLst/>
              </a:rPr>
              <a:t>Coming out of the darkness into the light frees us from the dark side of our souls, which comes from fear, discouragement, and sin. When we come out of the darkness, the bright sunshine of the Savior comes bursting through.</a:t>
            </a:r>
            <a:endParaRPr lang="en-US" dirty="0">
              <a:solidFill>
                <a:schemeClr val="bg1"/>
              </a:solidFill>
            </a:endParaRPr>
          </a:p>
        </p:txBody>
      </p:sp>
      <p:sp>
        <p:nvSpPr>
          <p:cNvPr id="16" name="Rectangle 15"/>
          <p:cNvSpPr/>
          <p:nvPr/>
        </p:nvSpPr>
        <p:spPr>
          <a:xfrm>
            <a:off x="4909455" y="4704279"/>
            <a:ext cx="6694715" cy="1200329"/>
          </a:xfrm>
          <a:prstGeom prst="rect">
            <a:avLst/>
          </a:prstGeom>
        </p:spPr>
        <p:txBody>
          <a:bodyPr wrap="square">
            <a:spAutoFit/>
          </a:bodyPr>
          <a:lstStyle/>
          <a:p>
            <a:r>
              <a:rPr lang="en-US" b="0" i="0" dirty="0">
                <a:solidFill>
                  <a:schemeClr val="bg1"/>
                </a:solidFill>
                <a:effectLst/>
              </a:rPr>
              <a:t>The most sure way to come out of darkness and into the light is through communication with our Heavenly Father by the process known as divine revelation. If we do not follow the living prophet, whoever he may be, we are in danger of dying spiritually.</a:t>
            </a:r>
            <a:endParaRPr lang="en-US" dirty="0">
              <a:solidFill>
                <a:schemeClr val="bg1"/>
              </a:solidFill>
            </a:endParaRPr>
          </a:p>
        </p:txBody>
      </p:sp>
      <p:sp>
        <p:nvSpPr>
          <p:cNvPr id="17" name="TextBox 16"/>
          <p:cNvSpPr txBox="1"/>
          <p:nvPr/>
        </p:nvSpPr>
        <p:spPr>
          <a:xfrm>
            <a:off x="189347" y="6423097"/>
            <a:ext cx="2623457" cy="369332"/>
          </a:xfrm>
          <a:prstGeom prst="rect">
            <a:avLst/>
          </a:prstGeom>
          <a:noFill/>
        </p:spPr>
        <p:txBody>
          <a:bodyPr wrap="square" rtlCol="0">
            <a:spAutoFit/>
          </a:bodyPr>
          <a:lstStyle/>
          <a:p>
            <a:r>
              <a:rPr lang="en-US" dirty="0">
                <a:solidFill>
                  <a:schemeClr val="bg1"/>
                </a:solidFill>
              </a:rPr>
              <a:t>President James E Faust</a:t>
            </a:r>
          </a:p>
        </p:txBody>
      </p:sp>
      <p:pic>
        <p:nvPicPr>
          <p:cNvPr id="18" name="Picture 17">
            <a:extLst>
              <a:ext uri="{FF2B5EF4-FFF2-40B4-BE49-F238E27FC236}">
                <a16:creationId xmlns:a16="http://schemas.microsoft.com/office/drawing/2014/main" id="{59599774-7E9A-4AE1-831F-02A5E0B4B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84" y="5091396"/>
            <a:ext cx="843000" cy="1015663"/>
          </a:xfrm>
          <a:prstGeom prst="rect">
            <a:avLst/>
          </a:prstGeom>
        </p:spPr>
      </p:pic>
    </p:spTree>
    <p:extLst>
      <p:ext uri="{BB962C8B-B14F-4D97-AF65-F5344CB8AC3E}">
        <p14:creationId xmlns:p14="http://schemas.microsoft.com/office/powerpoint/2010/main" val="2558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561629" y="339867"/>
            <a:ext cx="7997824"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felt terrible. My husband and children had given me this awesome gift and I didn’t use it.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get the benefit of the music or games or info that could have been on there.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read the message for me on the back.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The iPod couldn't make my life better because I didn’t know how to use it.</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had been given the gift of the pink iPod but I had never </a:t>
            </a:r>
            <a:r>
              <a:rPr lang="en-US" altLang="en-US" sz="2400" b="1" i="1" dirty="0">
                <a:solidFill>
                  <a:srgbClr val="545353"/>
                </a:solidFill>
                <a:latin typeface="Comic Sans MS" panose="030F0702030302020204" pitchFamily="66" charset="0"/>
              </a:rPr>
              <a:t>received</a:t>
            </a:r>
            <a:r>
              <a:rPr lang="en-US" altLang="en-US" sz="2400" b="1" dirty="0">
                <a:solidFill>
                  <a:srgbClr val="545353"/>
                </a:solidFill>
                <a:latin typeface="Comic Sans MS" panose="030F0702030302020204" pitchFamily="66" charset="0"/>
              </a:rPr>
              <a:t> the gift.</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Do you see the subtle distinction between being given a gift and actually receiving it?</a:t>
            </a:r>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9398119" y="1679816"/>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Tree>
    <p:extLst>
      <p:ext uri="{BB962C8B-B14F-4D97-AF65-F5344CB8AC3E}">
        <p14:creationId xmlns:p14="http://schemas.microsoft.com/office/powerpoint/2010/main" val="22774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1000"/>
                                        <p:tgtEl>
                                          <p:spTgt spid="3">
                                            <p:txEl>
                                              <p:pRg st="10" end="10"/>
                                            </p:txEl>
                                          </p:spTgt>
                                        </p:tgtEl>
                                      </p:cBhvr>
                                    </p:animEffect>
                                    <p:anim calcmode="lin" valueType="num">
                                      <p:cBhvr>
                                        <p:cTn id="2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561629" y="339867"/>
            <a:ext cx="7997824" cy="1938992"/>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…We have all been given the gift of the Holy Ghost.   After we were baptized, we were confirmed. And someone, that held the Priesthood, laid his hands on our head and said, “Receive the Holy Ghost.”</a:t>
            </a:r>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9970582" y="339867"/>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
        <p:nvSpPr>
          <p:cNvPr id="11" name="Rectangle 10">
            <a:extLst>
              <a:ext uri="{FF2B5EF4-FFF2-40B4-BE49-F238E27FC236}">
                <a16:creationId xmlns:a16="http://schemas.microsoft.com/office/drawing/2014/main" id="{C19B1B3D-F2CC-4A9A-95B8-CD42EBC59B83}"/>
              </a:ext>
            </a:extLst>
          </p:cNvPr>
          <p:cNvSpPr/>
          <p:nvPr/>
        </p:nvSpPr>
        <p:spPr>
          <a:xfrm>
            <a:off x="3047999" y="2413338"/>
            <a:ext cx="6502433" cy="3785652"/>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Elder Bednar teaches us that “These four words – “Receive the Holy Ghost” – are a not a passive pronouncement; rather, they constitute a priesthood injunction – an authoritative admonition to act and not simply to be acted upon.”</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That is fancy for “the Holy Ghost doesn’t just come to you automatically, you </a:t>
            </a:r>
            <a:r>
              <a:rPr lang="en-US" altLang="en-US" sz="2400" b="1" dirty="0" err="1">
                <a:solidFill>
                  <a:srgbClr val="545353"/>
                </a:solidFill>
                <a:latin typeface="Comic Sans MS" panose="030F0702030302020204" pitchFamily="66" charset="0"/>
              </a:rPr>
              <a:t>gotta</a:t>
            </a:r>
            <a:r>
              <a:rPr lang="en-US" altLang="en-US" sz="2400" b="1" dirty="0">
                <a:solidFill>
                  <a:srgbClr val="545353"/>
                </a:solidFill>
                <a:latin typeface="Comic Sans MS" panose="030F0702030302020204" pitchFamily="66" charset="0"/>
              </a:rPr>
              <a:t> do the work to receive the Holy Ghost”.</a:t>
            </a:r>
          </a:p>
        </p:txBody>
      </p:sp>
      <p:pic>
        <p:nvPicPr>
          <p:cNvPr id="14" name="Picture 13">
            <a:extLst>
              <a:ext uri="{FF2B5EF4-FFF2-40B4-BE49-F238E27FC236}">
                <a16:creationId xmlns:a16="http://schemas.microsoft.com/office/drawing/2014/main" id="{FFA20F19-AC26-4DD4-9BC3-5FCAC9AA2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29" y="2801494"/>
            <a:ext cx="1924050" cy="2419350"/>
          </a:xfrm>
          <a:prstGeom prst="rect">
            <a:avLst/>
          </a:prstGeom>
        </p:spPr>
      </p:pic>
    </p:spTree>
    <p:extLst>
      <p:ext uri="{BB962C8B-B14F-4D97-AF65-F5344CB8AC3E}">
        <p14:creationId xmlns:p14="http://schemas.microsoft.com/office/powerpoint/2010/main" val="38734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561629" y="339867"/>
            <a:ext cx="7997824" cy="1384995"/>
          </a:xfrm>
          <a:prstGeom prst="rect">
            <a:avLst/>
          </a:prstGeom>
        </p:spPr>
        <p:txBody>
          <a:bodyPr wrap="square">
            <a:spAutoFit/>
          </a:bodyPr>
          <a:lstStyle/>
          <a:p>
            <a:pPr lvl="0" eaLnBrk="0" fontAlgn="base" hangingPunct="0">
              <a:spcBef>
                <a:spcPct val="0"/>
              </a:spcBef>
              <a:spcAft>
                <a:spcPct val="0"/>
              </a:spcAft>
            </a:pPr>
            <a:r>
              <a:rPr lang="en-US" altLang="en-US" sz="2800" b="1" dirty="0">
                <a:solidFill>
                  <a:srgbClr val="545353"/>
                </a:solidFill>
                <a:latin typeface="Comic Sans MS" panose="030F0702030302020204" pitchFamily="66" charset="0"/>
              </a:rPr>
              <a:t>The Holy Ghost is just like my iPod.   If we want Him with us, we have to take the time to figure Him out.  </a:t>
            </a:r>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9279466" y="720255"/>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
        <p:nvSpPr>
          <p:cNvPr id="13" name="Rectangle 12">
            <a:extLst>
              <a:ext uri="{FF2B5EF4-FFF2-40B4-BE49-F238E27FC236}">
                <a16:creationId xmlns:a16="http://schemas.microsoft.com/office/drawing/2014/main" id="{272A1D0B-28E0-4927-8220-F0637B7305BA}"/>
              </a:ext>
            </a:extLst>
          </p:cNvPr>
          <p:cNvSpPr/>
          <p:nvPr/>
        </p:nvSpPr>
        <p:spPr>
          <a:xfrm>
            <a:off x="2179719" y="2064729"/>
            <a:ext cx="6379734" cy="4401205"/>
          </a:xfrm>
          <a:prstGeom prst="rect">
            <a:avLst/>
          </a:prstGeom>
        </p:spPr>
        <p:txBody>
          <a:bodyPr wrap="square">
            <a:spAutoFit/>
          </a:bodyPr>
          <a:lstStyle/>
          <a:p>
            <a:pPr eaLnBrk="0" fontAlgn="base" hangingPunct="0">
              <a:spcBef>
                <a:spcPct val="0"/>
              </a:spcBef>
              <a:spcAft>
                <a:spcPct val="0"/>
              </a:spcAft>
            </a:pPr>
            <a:r>
              <a:rPr lang="en-US" altLang="en-US" sz="2800" b="1" dirty="0">
                <a:solidFill>
                  <a:srgbClr val="545353"/>
                </a:solidFill>
                <a:latin typeface="Comic Sans MS" panose="030F0702030302020204" pitchFamily="66" charset="0"/>
              </a:rPr>
              <a:t>“For what doth it profit a man if a gift is bestowed upon him, and he receive not the gift? Behold, he rejoices not in that which is given unto him, neither rejoices in him who is the giver of the gift.” </a:t>
            </a:r>
          </a:p>
          <a:p>
            <a:pPr eaLnBrk="0" fontAlgn="base" hangingPunct="0">
              <a:spcBef>
                <a:spcPct val="0"/>
              </a:spcBef>
              <a:spcAft>
                <a:spcPct val="0"/>
              </a:spcAft>
            </a:pPr>
            <a:r>
              <a:rPr lang="en-US" altLang="en-US" sz="2800" b="1" dirty="0">
                <a:solidFill>
                  <a:srgbClr val="545353"/>
                </a:solidFill>
                <a:latin typeface="Comic Sans MS" panose="030F0702030302020204" pitchFamily="66" charset="0"/>
              </a:rPr>
              <a:t>D&amp;C 88:33</a:t>
            </a:r>
          </a:p>
          <a:p>
            <a:pPr lvl="0" eaLnBrk="0" fontAlgn="base" hangingPunct="0">
              <a:spcBef>
                <a:spcPct val="0"/>
              </a:spcBef>
              <a:spcAft>
                <a:spcPct val="0"/>
              </a:spcAft>
            </a:pPr>
            <a:endParaRPr lang="en-US" altLang="en-US" sz="28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800" b="1" dirty="0">
                <a:solidFill>
                  <a:srgbClr val="545353"/>
                </a:solidFill>
                <a:latin typeface="Comic Sans MS" panose="030F0702030302020204" pitchFamily="66" charset="0"/>
              </a:rPr>
              <a:t>It does us no good to be given a gift if we don’t receive it.</a:t>
            </a:r>
          </a:p>
        </p:txBody>
      </p:sp>
    </p:spTree>
    <p:extLst>
      <p:ext uri="{BB962C8B-B14F-4D97-AF65-F5344CB8AC3E}">
        <p14:creationId xmlns:p14="http://schemas.microsoft.com/office/powerpoint/2010/main" val="33793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chemeClr val="accent5">
                  <a:lumMod val="20000"/>
                  <a:lumOff val="80000"/>
                </a:schemeClr>
              </a:gs>
              <a:gs pos="21000">
                <a:schemeClr val="accent5">
                  <a:lumMod val="40000"/>
                  <a:lumOff val="60000"/>
                </a:schemeClr>
              </a:gs>
              <a:gs pos="69000">
                <a:schemeClr val="accent5">
                  <a:lumMod val="60000"/>
                  <a:lumOff val="40000"/>
                </a:schemeClr>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10002480" y="1679815"/>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
        <p:nvSpPr>
          <p:cNvPr id="11" name="Rectangle 10">
            <a:extLst>
              <a:ext uri="{FF2B5EF4-FFF2-40B4-BE49-F238E27FC236}">
                <a16:creationId xmlns:a16="http://schemas.microsoft.com/office/drawing/2014/main" id="{C19B1B3D-F2CC-4A9A-95B8-CD42EBC59B83}"/>
              </a:ext>
            </a:extLst>
          </p:cNvPr>
          <p:cNvSpPr/>
          <p:nvPr/>
        </p:nvSpPr>
        <p:spPr>
          <a:xfrm>
            <a:off x="3349490" y="114586"/>
            <a:ext cx="6572842" cy="6740307"/>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1. </a:t>
            </a:r>
            <a:r>
              <a:rPr lang="en-US" altLang="en-US" sz="2400" b="1" i="1" dirty="0">
                <a:solidFill>
                  <a:srgbClr val="545353"/>
                </a:solidFill>
                <a:latin typeface="Comic Sans MS" panose="030F0702030302020204" pitchFamily="66" charset="0"/>
              </a:rPr>
              <a:t>Sincerely Desire.</a:t>
            </a:r>
            <a:r>
              <a:rPr lang="en-US" altLang="en-US" sz="2400" b="1" dirty="0">
                <a:solidFill>
                  <a:srgbClr val="545353"/>
                </a:solidFill>
                <a:latin typeface="Comic Sans MS" panose="030F0702030302020204" pitchFamily="66" charset="0"/>
              </a:rPr>
              <a:t> Receiving the Holy Ghost starts with our sincere and constant desire for His companionship in our lives. Pray for Him to be with you. Ask Him to accompany you wherever you go.  Invite Him along.</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2. </a:t>
            </a:r>
            <a:r>
              <a:rPr lang="en-US" altLang="en-US" sz="2400" b="1" i="1" dirty="0">
                <a:solidFill>
                  <a:srgbClr val="545353"/>
                </a:solidFill>
                <a:latin typeface="Comic Sans MS" panose="030F0702030302020204" pitchFamily="66" charset="0"/>
              </a:rPr>
              <a:t>Faithfully Obey.</a:t>
            </a:r>
            <a:r>
              <a:rPr lang="en-US" altLang="en-US" sz="2400" b="1" dirty="0">
                <a:solidFill>
                  <a:srgbClr val="545353"/>
                </a:solidFill>
                <a:latin typeface="Comic Sans MS" panose="030F0702030302020204" pitchFamily="66" charset="0"/>
              </a:rPr>
              <a:t>  Have you ever thought about why God asks us read the scriptures, say our prayers, pay our tithing, go to church, </a:t>
            </a:r>
            <a:r>
              <a:rPr lang="en-US" altLang="en-US" sz="2400" b="1" dirty="0" err="1">
                <a:solidFill>
                  <a:srgbClr val="545353"/>
                </a:solidFill>
                <a:latin typeface="Comic Sans MS" panose="030F0702030302020204" pitchFamily="66" charset="0"/>
              </a:rPr>
              <a:t>etc</a:t>
            </a:r>
            <a:r>
              <a:rPr lang="en-US" altLang="en-US" sz="2400" b="1" dirty="0">
                <a:solidFill>
                  <a:srgbClr val="545353"/>
                </a:solidFill>
                <a:latin typeface="Comic Sans MS" panose="030F0702030302020204" pitchFamily="66" charset="0"/>
              </a:rPr>
              <a:t>?  He doesn’t ask us to do all these Holy Habits just to see if we are going to obey or just to keep us busy or just to help us learn. </a:t>
            </a:r>
            <a:endParaRPr lang="en-US" altLang="en-US" sz="3600" b="1" dirty="0">
              <a:latin typeface="Comic Sans MS" panose="030F0702030302020204" pitchFamily="66" charset="0"/>
            </a:endParaRPr>
          </a:p>
          <a:p>
            <a:r>
              <a:rPr lang="en-US" sz="2400" b="1" dirty="0">
                <a:solidFill>
                  <a:srgbClr val="545353"/>
                </a:solidFill>
                <a:latin typeface="Comic Sans MS" panose="030F0702030302020204" pitchFamily="66" charset="0"/>
              </a:rPr>
              <a:t>He  asks us to keep the commandments because He wants to bless us with the Spirit.  We obey so we are prepared to RECEIVE the Holy Ghost.</a:t>
            </a:r>
          </a:p>
        </p:txBody>
      </p:sp>
      <p:pic>
        <p:nvPicPr>
          <p:cNvPr id="14" name="Picture 13">
            <a:extLst>
              <a:ext uri="{FF2B5EF4-FFF2-40B4-BE49-F238E27FC236}">
                <a16:creationId xmlns:a16="http://schemas.microsoft.com/office/drawing/2014/main" id="{FFA20F19-AC26-4DD4-9BC3-5FCAC9AA2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19" y="2275064"/>
            <a:ext cx="1924050" cy="2419350"/>
          </a:xfrm>
          <a:prstGeom prst="rect">
            <a:avLst/>
          </a:prstGeom>
        </p:spPr>
      </p:pic>
      <p:sp>
        <p:nvSpPr>
          <p:cNvPr id="15" name="Rectangle 14">
            <a:extLst>
              <a:ext uri="{FF2B5EF4-FFF2-40B4-BE49-F238E27FC236}">
                <a16:creationId xmlns:a16="http://schemas.microsoft.com/office/drawing/2014/main" id="{5C3F9AF8-DD53-4432-A6C1-D56FE4B18BB2}"/>
              </a:ext>
            </a:extLst>
          </p:cNvPr>
          <p:cNvSpPr/>
          <p:nvPr/>
        </p:nvSpPr>
        <p:spPr>
          <a:xfrm>
            <a:off x="332698" y="617204"/>
            <a:ext cx="2662524" cy="1107996"/>
          </a:xfrm>
          <a:prstGeom prst="rect">
            <a:avLst/>
          </a:prstGeom>
          <a:noFill/>
        </p:spPr>
        <p:txBody>
          <a:bodyPr wrap="none" lIns="91440" tIns="45720" rIns="91440" bIns="45720">
            <a:spAutoFit/>
          </a:bodyPr>
          <a:lstStyle/>
          <a:p>
            <a:pPr algn="ctr"/>
            <a:r>
              <a:rPr lang="en-US" sz="6600" dirty="0">
                <a:ln w="0"/>
              </a:rPr>
              <a:t>2 Steps</a:t>
            </a:r>
            <a:endParaRPr lang="en-US" sz="6600" b="0" cap="none" spc="0" dirty="0">
              <a:ln w="0"/>
              <a:effectLst/>
            </a:endParaRPr>
          </a:p>
        </p:txBody>
      </p:sp>
    </p:spTree>
    <p:extLst>
      <p:ext uri="{BB962C8B-B14F-4D97-AF65-F5344CB8AC3E}">
        <p14:creationId xmlns:p14="http://schemas.microsoft.com/office/powerpoint/2010/main" val="26945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3AD9E-2E9C-4A14-8C71-CFAD0172B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My Burden is Light</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88:34-35 </a:t>
            </a:r>
            <a:r>
              <a:rPr lang="en-US" dirty="0"/>
              <a:t>Elder Delbert L. </a:t>
            </a:r>
            <a:r>
              <a:rPr lang="en-US" dirty="0" err="1"/>
              <a:t>Stapley</a:t>
            </a:r>
            <a:endParaRPr lang="en-US" dirty="0"/>
          </a:p>
        </p:txBody>
      </p:sp>
      <p:sp>
        <p:nvSpPr>
          <p:cNvPr id="4" name="Rectangle 3"/>
          <p:cNvSpPr/>
          <p:nvPr/>
        </p:nvSpPr>
        <p:spPr>
          <a:xfrm>
            <a:off x="422910" y="966656"/>
            <a:ext cx="5132615" cy="2585323"/>
          </a:xfrm>
          <a:prstGeom prst="rect">
            <a:avLst/>
          </a:prstGeom>
        </p:spPr>
        <p:txBody>
          <a:bodyPr wrap="square">
            <a:spAutoFit/>
          </a:bodyPr>
          <a:lstStyle/>
          <a:p>
            <a:pPr fontAlgn="base"/>
            <a:r>
              <a:rPr lang="en-US" b="1" dirty="0"/>
              <a:t>“Keeping the commandments of God is not a difficult burden when we do it out of love of Him who has so graciously blessed us. </a:t>
            </a:r>
          </a:p>
          <a:p>
            <a:pPr fontAlgn="base"/>
            <a:endParaRPr lang="en-US" b="1" dirty="0"/>
          </a:p>
          <a:p>
            <a:pPr fontAlgn="base"/>
            <a:r>
              <a:rPr lang="en-US" b="1" dirty="0"/>
              <a:t>The Savior has implored us to ‘take my yoke upon you, and learn of me; for I am meek and lowly in heart: and ye shall find rest unto your souls.</a:t>
            </a:r>
          </a:p>
          <a:p>
            <a:pPr fontAlgn="base"/>
            <a:endParaRPr lang="en-US" b="1" dirty="0"/>
          </a:p>
          <a:p>
            <a:pPr fontAlgn="base"/>
            <a:endParaRPr lang="en-US" b="1" dirty="0"/>
          </a:p>
        </p:txBody>
      </p:sp>
      <p:sp>
        <p:nvSpPr>
          <p:cNvPr id="7" name="Rectangle 6"/>
          <p:cNvSpPr/>
          <p:nvPr/>
        </p:nvSpPr>
        <p:spPr>
          <a:xfrm>
            <a:off x="5548993" y="4160683"/>
            <a:ext cx="6316436" cy="1569660"/>
          </a:xfrm>
          <a:prstGeom prst="rect">
            <a:avLst/>
          </a:prstGeom>
        </p:spPr>
        <p:txBody>
          <a:bodyPr wrap="square">
            <a:spAutoFit/>
          </a:bodyPr>
          <a:lstStyle/>
          <a:p>
            <a:pPr fontAlgn="base"/>
            <a:r>
              <a:rPr lang="en-US" sz="2400" dirty="0"/>
              <a:t>“Our willingness to comply with the commandments of God is a witness of our faith in Him and our love for Him. A rebellious disposition cannot inherit the celestial kingdom”</a:t>
            </a:r>
          </a:p>
        </p:txBody>
      </p:sp>
      <p:sp>
        <p:nvSpPr>
          <p:cNvPr id="8" name="Rectangle 7"/>
          <p:cNvSpPr/>
          <p:nvPr/>
        </p:nvSpPr>
        <p:spPr>
          <a:xfrm>
            <a:off x="6950529" y="1712170"/>
            <a:ext cx="3663042" cy="1231106"/>
          </a:xfrm>
          <a:prstGeom prst="rect">
            <a:avLst/>
          </a:prstGeom>
        </p:spPr>
        <p:txBody>
          <a:bodyPr wrap="square">
            <a:spAutoFit/>
          </a:bodyPr>
          <a:lstStyle/>
          <a:p>
            <a:pPr fontAlgn="base"/>
            <a:r>
              <a:rPr lang="en-US" sz="2800" i="1" dirty="0"/>
              <a:t>For my yoke is easy, and my burden is light.’</a:t>
            </a:r>
          </a:p>
          <a:p>
            <a:pPr fontAlgn="base"/>
            <a:r>
              <a:rPr lang="en-US" i="1" dirty="0"/>
              <a:t>Matt. 11:29–30</a:t>
            </a:r>
          </a:p>
        </p:txBody>
      </p:sp>
      <p:pic>
        <p:nvPicPr>
          <p:cNvPr id="6" name="Picture 5">
            <a:extLst>
              <a:ext uri="{FF2B5EF4-FFF2-40B4-BE49-F238E27FC236}">
                <a16:creationId xmlns:a16="http://schemas.microsoft.com/office/drawing/2014/main" id="{DA960187-C810-4015-A32A-68F1C8131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955" y="3429000"/>
            <a:ext cx="3587931" cy="2758875"/>
          </a:xfrm>
          <a:prstGeom prst="rect">
            <a:avLst/>
          </a:prstGeom>
        </p:spPr>
      </p:pic>
      <p:pic>
        <p:nvPicPr>
          <p:cNvPr id="12" name="Picture 11">
            <a:extLst>
              <a:ext uri="{FF2B5EF4-FFF2-40B4-BE49-F238E27FC236}">
                <a16:creationId xmlns:a16="http://schemas.microsoft.com/office/drawing/2014/main" id="{1DFB55DD-8660-41C7-9B07-5C79AD481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6940" y="167626"/>
            <a:ext cx="631952" cy="840496"/>
          </a:xfrm>
          <a:prstGeom prst="rect">
            <a:avLst/>
          </a:prstGeom>
        </p:spPr>
      </p:pic>
    </p:spTree>
    <p:extLst>
      <p:ext uri="{BB962C8B-B14F-4D97-AF65-F5344CB8AC3E}">
        <p14:creationId xmlns:p14="http://schemas.microsoft.com/office/powerpoint/2010/main" val="23885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F47495-B3D7-E33B-431F-27A55ADF2C0B}"/>
              </a:ext>
            </a:extLst>
          </p:cNvPr>
          <p:cNvPicPr>
            <a:picLocks noChangeAspect="1"/>
          </p:cNvPicPr>
          <p:nvPr/>
        </p:nvPicPr>
        <p:blipFill>
          <a:blip r:embed="rId2"/>
          <a:stretch>
            <a:fillRect/>
          </a:stretch>
        </p:blipFill>
        <p:spPr>
          <a:xfrm>
            <a:off x="0" y="-1"/>
            <a:ext cx="12268200" cy="6879319"/>
          </a:xfrm>
          <a:prstGeom prst="rect">
            <a:avLst/>
          </a:prstGeom>
        </p:spPr>
      </p:pic>
      <p:sp>
        <p:nvSpPr>
          <p:cNvPr id="4" name="TextBox 3"/>
          <p:cNvSpPr txBox="1"/>
          <p:nvPr/>
        </p:nvSpPr>
        <p:spPr>
          <a:xfrm>
            <a:off x="76200" y="0"/>
            <a:ext cx="12115800" cy="729430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Light and Truth, Part 1 (6:40)</a:t>
            </a:r>
          </a:p>
          <a:p>
            <a:r>
              <a:rPr lang="en-US" dirty="0">
                <a:solidFill>
                  <a:schemeClr val="bg1"/>
                </a:solidFill>
              </a:rPr>
              <a:t>The Spirit and the Body (2:14)</a:t>
            </a:r>
          </a:p>
          <a:p>
            <a:pPr algn="l" fontAlgn="base"/>
            <a:r>
              <a:rPr lang="en-US" i="0" dirty="0">
                <a:solidFill>
                  <a:schemeClr val="bg1"/>
                </a:solidFill>
                <a:effectLst/>
              </a:rPr>
              <a:t>“</a:t>
            </a:r>
            <a:r>
              <a:rPr lang="en-US" i="0" u="none" strike="noStrike" dirty="0">
                <a:solidFill>
                  <a:schemeClr val="bg1"/>
                </a:solidFill>
                <a:effectLst/>
              </a:rPr>
              <a:t>The Light and Life of the World</a:t>
            </a:r>
            <a:r>
              <a:rPr lang="en-US" i="0" dirty="0">
                <a:solidFill>
                  <a:schemeClr val="bg1"/>
                </a:solidFill>
                <a:effectLst/>
              </a:rPr>
              <a:t>”</a:t>
            </a:r>
          </a:p>
          <a:p>
            <a:pPr algn="l" fontAlgn="base"/>
            <a:r>
              <a:rPr lang="en-US" i="0" dirty="0">
                <a:solidFill>
                  <a:schemeClr val="bg1"/>
                </a:solidFill>
                <a:effectLst/>
              </a:rPr>
              <a:t>“</a:t>
            </a:r>
            <a:r>
              <a:rPr lang="en-US" i="0" u="none" strike="noStrike" dirty="0">
                <a:solidFill>
                  <a:schemeClr val="bg1"/>
                </a:solidFill>
                <a:effectLst/>
              </a:rPr>
              <a:t>The Light of Christ</a:t>
            </a:r>
            <a:r>
              <a:rPr lang="en-US" i="0" dirty="0">
                <a:solidFill>
                  <a:schemeClr val="bg1"/>
                </a:solidFill>
                <a:effectLst/>
              </a:rPr>
              <a:t>”</a:t>
            </a:r>
            <a:endParaRPr lang="en-US" dirty="0">
              <a:solidFill>
                <a:schemeClr val="bg1"/>
              </a:solidFill>
            </a:endParaRPr>
          </a:p>
          <a:p>
            <a:endParaRPr lang="en-US" dirty="0">
              <a:solidFill>
                <a:schemeClr val="bg1"/>
              </a:solidFill>
            </a:endParaRPr>
          </a:p>
          <a:p>
            <a:r>
              <a:rPr lang="en-US" i="0" dirty="0">
                <a:solidFill>
                  <a:schemeClr val="bg1"/>
                </a:solidFill>
                <a:effectLst/>
              </a:rPr>
              <a:t>(</a:t>
            </a:r>
            <a:r>
              <a:rPr lang="en-US" i="1" dirty="0">
                <a:solidFill>
                  <a:schemeClr val="bg1"/>
                </a:solidFill>
                <a:effectLst/>
              </a:rPr>
              <a:t>History of the Church,</a:t>
            </a:r>
            <a:r>
              <a:rPr lang="en-US" i="0" dirty="0">
                <a:solidFill>
                  <a:schemeClr val="bg1"/>
                </a:solidFill>
                <a:effectLst/>
              </a:rPr>
              <a:t>1:316) (</a:t>
            </a:r>
            <a:r>
              <a:rPr lang="en-US" i="1" dirty="0">
                <a:solidFill>
                  <a:schemeClr val="bg1"/>
                </a:solidFill>
                <a:effectLst/>
              </a:rPr>
              <a:t>History of the Church,</a:t>
            </a:r>
            <a:r>
              <a:rPr lang="en-US" i="0" dirty="0">
                <a:solidFill>
                  <a:schemeClr val="bg1"/>
                </a:solidFill>
                <a:effectLst/>
              </a:rPr>
              <a:t> 5:339)</a:t>
            </a:r>
            <a:endParaRPr lang="en-US" dirty="0">
              <a:solidFill>
                <a:schemeClr val="bg1"/>
              </a:solidFill>
            </a:endParaRPr>
          </a:p>
          <a:p>
            <a:pPr fontAlgn="base"/>
            <a:r>
              <a:rPr lang="en-US" dirty="0">
                <a:solidFill>
                  <a:schemeClr val="bg1"/>
                </a:solidFill>
              </a:rPr>
              <a:t>President James E. Faust </a:t>
            </a:r>
            <a:r>
              <a:rPr lang="en-US" i="1" dirty="0">
                <a:solidFill>
                  <a:schemeClr val="bg1"/>
                </a:solidFill>
              </a:rPr>
              <a:t>Come Listen to a Prophet’s Voice</a:t>
            </a:r>
            <a:r>
              <a:rPr lang="en-US" dirty="0">
                <a:solidFill>
                  <a:schemeClr val="bg1"/>
                </a:solidFill>
              </a:rPr>
              <a:t>: Coming Out of Darkness March 2006 Friend</a:t>
            </a:r>
          </a:p>
          <a:p>
            <a:pPr fontAlgn="base"/>
            <a:r>
              <a:rPr lang="en-US" dirty="0">
                <a:solidFill>
                  <a:schemeClr val="bg1"/>
                </a:solidFill>
              </a:rPr>
              <a:t>		Conference Report, Oct. 1929, p. 69.</a:t>
            </a:r>
          </a:p>
          <a:p>
            <a:pPr fontAlgn="base"/>
            <a:r>
              <a:rPr lang="en-US" i="0" dirty="0">
                <a:solidFill>
                  <a:schemeClr val="bg1"/>
                </a:solidFill>
                <a:effectLst/>
              </a:rPr>
              <a:t>Joseph Smith (</a:t>
            </a:r>
            <a:r>
              <a:rPr lang="en-US" i="1" dirty="0">
                <a:solidFill>
                  <a:schemeClr val="bg1"/>
                </a:solidFill>
                <a:effectLst/>
              </a:rPr>
              <a:t>Teachings,</a:t>
            </a:r>
            <a:r>
              <a:rPr lang="en-US" i="0" dirty="0">
                <a:solidFill>
                  <a:schemeClr val="bg1"/>
                </a:solidFill>
                <a:effectLst/>
              </a:rPr>
              <a:t> pp. 149–51.)</a:t>
            </a:r>
            <a:endParaRPr lang="en-US" dirty="0">
              <a:solidFill>
                <a:schemeClr val="bg1"/>
              </a:solidFill>
            </a:endParaRPr>
          </a:p>
          <a:p>
            <a:pPr fontAlgn="base"/>
            <a:r>
              <a:rPr lang="en-US" dirty="0">
                <a:solidFill>
                  <a:schemeClr val="bg1"/>
                </a:solidFill>
              </a:rPr>
              <a:t>President Boyd K. Packer (“The Light of Christ,”</a:t>
            </a:r>
            <a:r>
              <a:rPr lang="en-US" i="1" dirty="0">
                <a:solidFill>
                  <a:schemeClr val="bg1"/>
                </a:solidFill>
              </a:rPr>
              <a:t> Ensign,</a:t>
            </a:r>
            <a:r>
              <a:rPr lang="en-US" dirty="0">
                <a:solidFill>
                  <a:schemeClr val="bg1"/>
                </a:solidFill>
              </a:rPr>
              <a:t> Apr. 2005, 13).</a:t>
            </a:r>
          </a:p>
          <a:p>
            <a:pPr fontAlgn="base"/>
            <a:r>
              <a:rPr lang="en-US" sz="1800" dirty="0">
                <a:solidFill>
                  <a:schemeClr val="bg1"/>
                </a:solidFill>
              </a:rPr>
              <a:t>Presentation by ©http://fashionsbylynda.com/blog/</a:t>
            </a:r>
            <a:endParaRPr lang="en-US" dirty="0">
              <a:solidFill>
                <a:schemeClr val="bg1"/>
              </a:solidFill>
            </a:endParaRPr>
          </a:p>
          <a:p>
            <a:pPr fontAlgn="base"/>
            <a:r>
              <a:rPr lang="en-US" i="0" dirty="0">
                <a:solidFill>
                  <a:schemeClr val="bg1"/>
                </a:solidFill>
                <a:effectLst/>
              </a:rPr>
              <a:t>President Ezra Taft Benson (“In His Steps,”</a:t>
            </a:r>
            <a:r>
              <a:rPr lang="en-US" i="1" dirty="0">
                <a:solidFill>
                  <a:schemeClr val="bg1"/>
                </a:solidFill>
                <a:effectLst/>
              </a:rPr>
              <a:t> Ensign,</a:t>
            </a:r>
            <a:r>
              <a:rPr lang="en-US" i="0" dirty="0">
                <a:solidFill>
                  <a:schemeClr val="bg1"/>
                </a:solidFill>
                <a:effectLst/>
              </a:rPr>
              <a:t> Sep. 1988, 5).</a:t>
            </a:r>
            <a:endParaRPr lang="en-US" dirty="0">
              <a:solidFill>
                <a:schemeClr val="bg1"/>
              </a:solidFill>
            </a:endParaRPr>
          </a:p>
          <a:p>
            <a:pPr fontAlgn="base"/>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543</a:t>
            </a:r>
          </a:p>
          <a:p>
            <a:pPr fontAlgn="base"/>
            <a:r>
              <a:rPr lang="en-US" dirty="0">
                <a:solidFill>
                  <a:schemeClr val="bg1"/>
                </a:solidFill>
              </a:rPr>
              <a:t>Doctrine and Covenants Student Manual Religion 324-325 Section 88</a:t>
            </a:r>
            <a:endParaRPr lang="en-US" i="0" dirty="0">
              <a:solidFill>
                <a:schemeClr val="bg1"/>
              </a:solidFill>
              <a:effectLst/>
            </a:endParaRPr>
          </a:p>
          <a:p>
            <a:pPr fontAlgn="base"/>
            <a:r>
              <a:rPr lang="en-US" i="0" dirty="0">
                <a:solidFill>
                  <a:schemeClr val="bg1"/>
                </a:solidFill>
                <a:effectLst/>
              </a:rPr>
              <a:t>Joseph Fielding Smith (In Conference Report, Apr. 1917, pp. 62–63.)</a:t>
            </a:r>
          </a:p>
          <a:p>
            <a:pPr fontAlgn="base"/>
            <a:r>
              <a:rPr lang="en-US" dirty="0">
                <a:solidFill>
                  <a:schemeClr val="bg1"/>
                </a:solidFill>
              </a:rPr>
              <a:t>Elder Delbert L. </a:t>
            </a:r>
            <a:r>
              <a:rPr lang="en-US" dirty="0" err="1">
                <a:solidFill>
                  <a:schemeClr val="bg1"/>
                </a:solidFill>
              </a:rPr>
              <a:t>Stapley</a:t>
            </a:r>
            <a:r>
              <a:rPr lang="en-US" dirty="0">
                <a:solidFill>
                  <a:schemeClr val="bg1"/>
                </a:solidFill>
              </a:rPr>
              <a:t> (“The Blessings of Righteous Obedience,”</a:t>
            </a:r>
            <a:r>
              <a:rPr lang="en-US" i="1" dirty="0">
                <a:solidFill>
                  <a:schemeClr val="bg1"/>
                </a:solidFill>
              </a:rPr>
              <a:t> Ensign,</a:t>
            </a:r>
            <a:r>
              <a:rPr lang="en-US" dirty="0">
                <a:solidFill>
                  <a:schemeClr val="bg1"/>
                </a:solidFill>
              </a:rPr>
              <a:t> Nov. 1977, 20–21).</a:t>
            </a:r>
          </a:p>
          <a:p>
            <a:pPr fontAlgn="base"/>
            <a:r>
              <a:rPr lang="en-US" sz="1800" dirty="0">
                <a:solidFill>
                  <a:schemeClr val="bg1"/>
                </a:solidFill>
              </a:rPr>
              <a:t>Casey Paul Griffiths Doctrine and Covenants Central Section 88</a:t>
            </a:r>
          </a:p>
          <a:p>
            <a:pPr fontAlgn="base"/>
            <a:r>
              <a:rPr lang="en-US" b="0" i="0" dirty="0">
                <a:solidFill>
                  <a:schemeClr val="bg1"/>
                </a:solidFill>
                <a:effectLst/>
              </a:rPr>
              <a:t>Jeffrey R. Holland, “Of Souls, Symbols, and Sacraments,” BYU Devotional, January 12, 1988</a:t>
            </a:r>
          </a:p>
          <a:p>
            <a:pPr fontAlgn="base"/>
            <a:r>
              <a:rPr lang="en-US" sz="1800" b="1" i="0" dirty="0">
                <a:solidFill>
                  <a:schemeClr val="bg1"/>
                </a:solidFill>
                <a:effectLst/>
              </a:rPr>
              <a:t>D. Todd Christofferson, “</a:t>
            </a:r>
            <a:r>
              <a:rPr lang="en-US" sz="1800" b="1" i="0" u="none" strike="noStrike" dirty="0">
                <a:solidFill>
                  <a:schemeClr val="bg1"/>
                </a:solidFill>
                <a:effectLst/>
              </a:rPr>
              <a:t>Come to Zion</a:t>
            </a:r>
            <a:r>
              <a:rPr lang="en-US" sz="1800" b="1" i="0" dirty="0">
                <a:solidFill>
                  <a:schemeClr val="bg1"/>
                </a:solidFill>
                <a:effectLst/>
              </a:rPr>
              <a:t>,” </a:t>
            </a:r>
            <a:r>
              <a:rPr lang="en-US" sz="1800" b="1" i="1" dirty="0">
                <a:solidFill>
                  <a:schemeClr val="bg1"/>
                </a:solidFill>
                <a:effectLst/>
              </a:rPr>
              <a:t>Ensign</a:t>
            </a:r>
            <a:r>
              <a:rPr lang="en-US" sz="1800" b="1" i="0" dirty="0">
                <a:solidFill>
                  <a:schemeClr val="bg1"/>
                </a:solidFill>
                <a:effectLst/>
              </a:rPr>
              <a:t> or </a:t>
            </a:r>
            <a:r>
              <a:rPr lang="en-US" sz="1800" b="1" i="1" dirty="0">
                <a:solidFill>
                  <a:schemeClr val="bg1"/>
                </a:solidFill>
                <a:effectLst/>
              </a:rPr>
              <a:t>Liahona</a:t>
            </a:r>
            <a:r>
              <a:rPr lang="en-US" sz="1800" b="1" i="0" dirty="0">
                <a:solidFill>
                  <a:schemeClr val="bg1"/>
                </a:solidFill>
                <a:effectLst/>
              </a:rPr>
              <a:t>, Nov. 2008, 38)</a:t>
            </a:r>
          </a:p>
          <a:p>
            <a:pPr fontAlgn="base"/>
            <a:r>
              <a:rPr lang="en-US" b="1" i="0" dirty="0">
                <a:solidFill>
                  <a:schemeClr val="bg1"/>
                </a:solidFill>
                <a:effectLst/>
              </a:rPr>
              <a:t>Joseph Fielding Smith, </a:t>
            </a:r>
            <a:r>
              <a:rPr lang="en-US" b="1" i="1" dirty="0">
                <a:solidFill>
                  <a:schemeClr val="bg1"/>
                </a:solidFill>
                <a:effectLst/>
              </a:rPr>
              <a:t>Doctrines of Salvation</a:t>
            </a:r>
            <a:r>
              <a:rPr lang="en-US" b="1" i="0" dirty="0">
                <a:solidFill>
                  <a:schemeClr val="bg1"/>
                </a:solidFill>
                <a:effectLst/>
              </a:rPr>
              <a:t>, comp. Bruce R. McConkie [1955], 2:284–85</a:t>
            </a:r>
            <a:endParaRPr lang="en-US" dirty="0">
              <a:solidFill>
                <a:schemeClr val="bg1"/>
              </a:solidFill>
            </a:endParaRPr>
          </a:p>
          <a:p>
            <a:r>
              <a:rPr lang="en-US" dirty="0">
                <a:solidFill>
                  <a:schemeClr val="bg1"/>
                </a:solidFill>
              </a:rPr>
              <a:t>Parable of the Pink </a:t>
            </a:r>
            <a:r>
              <a:rPr lang="en-US" dirty="0" err="1">
                <a:solidFill>
                  <a:schemeClr val="bg1"/>
                </a:solidFill>
              </a:rPr>
              <a:t>Ipod</a:t>
            </a:r>
            <a:r>
              <a:rPr lang="en-US" dirty="0">
                <a:solidFill>
                  <a:schemeClr val="bg1"/>
                </a:solidFill>
              </a:rPr>
              <a:t> http://www.raisinglemons.com/thinker/spiritual/parable-of-the-pink-ipod/</a:t>
            </a:r>
          </a:p>
          <a:p>
            <a:pPr fontAlgn="base"/>
            <a:endParaRPr lang="en-US" dirty="0">
              <a:solidFill>
                <a:schemeClr val="bg1"/>
              </a:solidFill>
            </a:endParaRPr>
          </a:p>
        </p:txBody>
      </p:sp>
      <p:grpSp>
        <p:nvGrpSpPr>
          <p:cNvPr id="5" name="Group 4"/>
          <p:cNvGrpSpPr/>
          <p:nvPr/>
        </p:nvGrpSpPr>
        <p:grpSpPr>
          <a:xfrm>
            <a:off x="8618910" y="801886"/>
            <a:ext cx="805543" cy="1034143"/>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55751323-8703-4FCE-9395-EC7B7E4B1E17}"/>
              </a:ext>
            </a:extLst>
          </p:cNvPr>
          <p:cNvSpPr>
            <a:spLocks noGrp="1"/>
          </p:cNvSpPr>
          <p:nvPr/>
        </p:nvSpPr>
        <p:spPr>
          <a:xfrm>
            <a:off x="6722706"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Presentation by ©http://fashionsbylynda.com/blog/</a:t>
            </a:r>
          </a:p>
        </p:txBody>
      </p:sp>
      <p:sp>
        <p:nvSpPr>
          <p:cNvPr id="27" name="TextBox 26">
            <a:extLst>
              <a:ext uri="{FF2B5EF4-FFF2-40B4-BE49-F238E27FC236}">
                <a16:creationId xmlns:a16="http://schemas.microsoft.com/office/drawing/2014/main" id="{358AC5AA-E38A-B102-864A-FA568F05CAF3}"/>
              </a:ext>
            </a:extLst>
          </p:cNvPr>
          <p:cNvSpPr txBox="1"/>
          <p:nvPr/>
        </p:nvSpPr>
        <p:spPr>
          <a:xfrm>
            <a:off x="3219450" y="820451"/>
            <a:ext cx="6134100" cy="369332"/>
          </a:xfrm>
          <a:prstGeom prst="rect">
            <a:avLst/>
          </a:prstGeom>
          <a:noFill/>
        </p:spPr>
        <p:txBody>
          <a:bodyPr wrap="square">
            <a:spAutoFit/>
          </a:bodyPr>
          <a:lstStyle/>
          <a:p>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A </a:t>
            </a:r>
            <a:r>
              <a:rPr lang="en-US" b="0" i="0" u="none" strike="noStrike" dirty="0">
                <a:solidFill>
                  <a:schemeClr val="bg1"/>
                </a:solidFill>
                <a:effectLst/>
              </a:rPr>
              <a:t>Secure</a:t>
            </a:r>
            <a:r>
              <a:rPr lang="en-US" b="0" i="0" u="none" strike="noStrike" dirty="0">
                <a:solidFill>
                  <a:schemeClr val="bg1"/>
                </a:solidFill>
                <a:effectLst/>
                <a:latin typeface="Calibri" panose="020F0502020204030204" pitchFamily="34" charset="0"/>
              </a:rPr>
              <a:t> Anchor</a:t>
            </a:r>
            <a:r>
              <a:rPr lang="en-US" b="0" i="0" dirty="0">
                <a:solidFill>
                  <a:schemeClr val="bg1"/>
                </a:solidFill>
                <a:effectLst/>
                <a:latin typeface="Calibri" panose="020F0502020204030204" pitchFamily="34" charset="0"/>
              </a:rPr>
              <a:t>” (3:36)</a:t>
            </a:r>
            <a:endParaRPr lang="en-US" dirty="0">
              <a:solidFill>
                <a:schemeClr val="bg1"/>
              </a:solidFill>
            </a:endParaRPr>
          </a:p>
        </p:txBody>
      </p:sp>
      <p:sp>
        <p:nvSpPr>
          <p:cNvPr id="31" name="TextBox 30">
            <a:extLst>
              <a:ext uri="{FF2B5EF4-FFF2-40B4-BE49-F238E27FC236}">
                <a16:creationId xmlns:a16="http://schemas.microsoft.com/office/drawing/2014/main" id="{44CA23D3-4807-8DA9-1B51-82DBD6CBCBED}"/>
              </a:ext>
            </a:extLst>
          </p:cNvPr>
          <p:cNvSpPr txBox="1"/>
          <p:nvPr/>
        </p:nvSpPr>
        <p:spPr>
          <a:xfrm>
            <a:off x="3214153" y="1134292"/>
            <a:ext cx="6134100" cy="369332"/>
          </a:xfrm>
          <a:prstGeom prst="rect">
            <a:avLst/>
          </a:prstGeom>
          <a:noFill/>
        </p:spPr>
        <p:txBody>
          <a:bodyPr wrap="square">
            <a:spAutoFit/>
          </a:bodyPr>
          <a:lstStyle/>
          <a:p>
            <a:pPr algn="l" fontAlgn="base"/>
            <a:r>
              <a:rPr lang="en-US" b="0" i="0" dirty="0">
                <a:solidFill>
                  <a:schemeClr val="bg1"/>
                </a:solidFill>
                <a:effectLst/>
              </a:rPr>
              <a:t>“</a:t>
            </a:r>
            <a:r>
              <a:rPr lang="en-US" b="0" i="0" u="none" strike="noStrike" dirty="0">
                <a:solidFill>
                  <a:schemeClr val="bg1"/>
                </a:solidFill>
                <a:effectLst/>
              </a:rPr>
              <a:t>Why Does God Give Us Commandments?</a:t>
            </a:r>
            <a:r>
              <a:rPr lang="en-US" b="0" i="0" dirty="0">
                <a:solidFill>
                  <a:schemeClr val="bg1"/>
                </a:solidFill>
                <a:effectLst/>
              </a:rPr>
              <a:t>” (0:39)</a:t>
            </a:r>
            <a:endParaRPr lang="en-US" dirty="0">
              <a:solidFill>
                <a:schemeClr val="bg1"/>
              </a:solidFill>
            </a:endParaRPr>
          </a:p>
        </p:txBody>
      </p:sp>
    </p:spTree>
    <p:extLst>
      <p:ext uri="{BB962C8B-B14F-4D97-AF65-F5344CB8AC3E}">
        <p14:creationId xmlns:p14="http://schemas.microsoft.com/office/powerpoint/2010/main" val="73458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0"/>
            <a:ext cx="6096000" cy="5816977"/>
          </a:xfrm>
          <a:prstGeom prst="rect">
            <a:avLst/>
          </a:prstGeom>
        </p:spPr>
        <p:txBody>
          <a:bodyPr>
            <a:spAutoFit/>
          </a:bodyPr>
          <a:lstStyle/>
          <a:p>
            <a:pPr fontAlgn="base"/>
            <a:r>
              <a:rPr lang="en-US" sz="1200" b="1" i="0" dirty="0">
                <a:effectLst/>
                <a:latin typeface="Abadi" panose="020B0604020104020204" pitchFamily="34" charset="0"/>
              </a:rPr>
              <a:t>Another Comforter:</a:t>
            </a:r>
          </a:p>
          <a:p>
            <a:pPr fontAlgn="base"/>
            <a:r>
              <a:rPr lang="en-US" sz="1200" b="0" i="0" dirty="0">
                <a:effectLst/>
                <a:latin typeface="Abadi" panose="020B0604020104020204" pitchFamily="34" charset="0"/>
              </a:rPr>
              <a:t>Elder Bruce R. McConkie said of this passage: “In a revelation to certain selected saints in this dispensation, the Lord said that the alms of their prayers were ‘recorded in the book of the names of the sanctified, even them of the celestial world’ (</a:t>
            </a:r>
            <a:r>
              <a:rPr lang="en-US" sz="1200" b="0" i="0" u="none" strike="noStrike" dirty="0">
                <a:effectLst/>
                <a:latin typeface="Abadi" panose="020B0604020104020204" pitchFamily="34" charset="0"/>
              </a:rPr>
              <a:t>D. &amp; C. 88:2</a:t>
            </a:r>
            <a:r>
              <a:rPr lang="en-US" sz="1200" b="0" i="0" dirty="0">
                <a:effectLst/>
                <a:latin typeface="Abadi" panose="020B0604020104020204" pitchFamily="34" charset="0"/>
              </a:rPr>
              <a:t>), which is to say that they were among those who had ‘overcome by faith,’ and were ‘sealed by the Holy Spirit of promise, which the Father sheds forth upon all those who are just and true.’ (</a:t>
            </a:r>
            <a:r>
              <a:rPr lang="en-US" sz="1200" b="0" i="0" u="none" strike="noStrike" dirty="0">
                <a:effectLst/>
                <a:latin typeface="Abadi" panose="020B0604020104020204" pitchFamily="34" charset="0"/>
              </a:rPr>
              <a:t>D. &amp; C. 76:53</a:t>
            </a:r>
            <a:r>
              <a:rPr lang="en-US" sz="1200" b="0" i="0" dirty="0">
                <a:effectLst/>
                <a:latin typeface="Abadi" panose="020B0604020104020204" pitchFamily="34" charset="0"/>
              </a:rPr>
              <a:t>.) …</a:t>
            </a:r>
          </a:p>
          <a:p>
            <a:pPr fontAlgn="base"/>
            <a:r>
              <a:rPr lang="en-US" sz="1200" b="0" i="0" dirty="0">
                <a:effectLst/>
                <a:latin typeface="Abadi" panose="020B0604020104020204" pitchFamily="34" charset="0"/>
              </a:rPr>
              <a:t>“These saints, like their Ephesian Brethren before them, had been called and chosen ‘before the foundation of the world’ that they ‘should be holy and without blame’ before the Lord, through baptism and obedience (</a:t>
            </a:r>
            <a:r>
              <a:rPr lang="en-US" sz="1200" b="0" i="0" u="none" strike="noStrike" dirty="0">
                <a:effectLst/>
                <a:latin typeface="Abadi" panose="020B0604020104020204" pitchFamily="34" charset="0"/>
              </a:rPr>
              <a:t>Eph. 1:4–7</a:t>
            </a:r>
            <a:r>
              <a:rPr lang="en-US" sz="1200" b="0" i="0" dirty="0">
                <a:effectLst/>
                <a:latin typeface="Abadi" panose="020B0604020104020204" pitchFamily="34" charset="0"/>
              </a:rPr>
              <a:t>), which is the sole course by which men can sanctify their souls (</a:t>
            </a:r>
            <a:r>
              <a:rPr lang="en-US" sz="1200" b="0" i="0" u="none" strike="noStrike" dirty="0">
                <a:effectLst/>
                <a:latin typeface="Abadi" panose="020B0604020104020204" pitchFamily="34" charset="0"/>
              </a:rPr>
              <a:t>3 Ne. 27:19–20</a:t>
            </a:r>
            <a:r>
              <a:rPr lang="en-US" sz="1200" b="0" i="0" dirty="0">
                <a:effectLst/>
                <a:latin typeface="Abadi" panose="020B0604020104020204" pitchFamily="34" charset="0"/>
              </a:rPr>
              <a:t>), thereby qualifying to have their names recorded ‘in the book of the names of the sanctified.’ (</a:t>
            </a:r>
            <a:r>
              <a:rPr lang="en-US" sz="1200" b="0" i="0" u="none" strike="noStrike" dirty="0">
                <a:effectLst/>
                <a:latin typeface="Abadi" panose="020B0604020104020204" pitchFamily="34" charset="0"/>
              </a:rPr>
              <a:t>D. &amp; C. 88:2</a:t>
            </a:r>
            <a:r>
              <a:rPr lang="en-US" sz="1200" b="0" i="0" dirty="0">
                <a:effectLst/>
                <a:latin typeface="Abadi" panose="020B0604020104020204" pitchFamily="34" charset="0"/>
              </a:rPr>
              <a:t>.) They had then earned the right by faith and devotion to have the seal of divine acceptance placed on the conditional promises which they had theretofore made. They now had the sure ‘promise … of eternal life’ (</a:t>
            </a:r>
            <a:r>
              <a:rPr lang="en-US" sz="1200" b="0" i="0" u="none" strike="noStrike" dirty="0">
                <a:effectLst/>
                <a:latin typeface="Abadi" panose="020B0604020104020204" pitchFamily="34" charset="0"/>
              </a:rPr>
              <a:t>D. &amp; C. 88:4</a:t>
            </a:r>
            <a:r>
              <a:rPr lang="en-US" sz="1200" b="0" i="0" dirty="0">
                <a:effectLst/>
                <a:latin typeface="Abadi" panose="020B0604020104020204" pitchFamily="34" charset="0"/>
              </a:rPr>
              <a:t>), which eternal life is the name of the kind of life which God our Heavenly and Eternal Father lives, and they were prepared to receive the Second Comforter.” (</a:t>
            </a:r>
            <a:r>
              <a:rPr lang="en-US" sz="1200" b="0" i="1" dirty="0">
                <a:effectLst/>
                <a:latin typeface="Abadi" panose="020B0604020104020204" pitchFamily="34" charset="0"/>
              </a:rPr>
              <a:t>Doctrinal New Testament Commentary,</a:t>
            </a:r>
            <a:r>
              <a:rPr lang="en-US" sz="1200" b="0" i="0" dirty="0">
                <a:effectLst/>
                <a:latin typeface="Abadi" panose="020B0604020104020204" pitchFamily="34" charset="0"/>
              </a:rPr>
              <a:t> 3:338–39.)</a:t>
            </a:r>
          </a:p>
          <a:p>
            <a:pPr fontAlgn="base"/>
            <a:endParaRPr lang="en-US" sz="1200" b="1" dirty="0">
              <a:latin typeface="Abadi" panose="020B0604020104020204" pitchFamily="34" charset="0"/>
            </a:endParaRPr>
          </a:p>
          <a:p>
            <a:pPr fontAlgn="base"/>
            <a:r>
              <a:rPr lang="en-US" sz="1200" b="1" dirty="0"/>
              <a:t>Light of Christ:</a:t>
            </a:r>
          </a:p>
          <a:p>
            <a:pPr fontAlgn="base"/>
            <a:r>
              <a:rPr lang="en-US" sz="1200" dirty="0"/>
              <a:t>“Conscience is a manifestation of the Light of Christ, enabling us to judge good from evil. The prophet Mormon taught: ‘The Spirit of Christ is given to every man, that he may know good from evil; wherefore, I show unto you the way to judge; for every thing which </a:t>
            </a:r>
            <a:r>
              <a:rPr lang="en-US" sz="1200" dirty="0" err="1"/>
              <a:t>inviteth</a:t>
            </a:r>
            <a:r>
              <a:rPr lang="en-US" sz="1200" dirty="0"/>
              <a:t> to do good, and to persuade to believe in Christ, is sent forth by the power and gift of Christ; wherefore ye may know with a perfect knowledge it is of God. … And now, my brethren, seeing that ye know the light by which ye may judge, which light is the light of Christ, see that ye do not judge wrongfully; for with that same judgment which ye judge ye shall also be judged’ (</a:t>
            </a:r>
            <a:r>
              <a:rPr lang="en-US" sz="1200" dirty="0" err="1"/>
              <a:t>Moroni</a:t>
            </a:r>
            <a:r>
              <a:rPr lang="en-US" sz="1200" dirty="0"/>
              <a:t> 7:16, 18)” (</a:t>
            </a:r>
            <a:r>
              <a:rPr lang="en-US" sz="1200" i="1" dirty="0"/>
              <a:t>True to the Faith: A Gospel Reference</a:t>
            </a:r>
            <a:r>
              <a:rPr lang="en-US" sz="1200" dirty="0"/>
              <a:t> [2004], 96).</a:t>
            </a:r>
          </a:p>
          <a:p>
            <a:pPr fontAlgn="base"/>
            <a:endParaRPr lang="en-US" sz="1200" b="0" i="0" dirty="0">
              <a:effectLst/>
              <a:latin typeface="Abadi" panose="020B0604020104020204" pitchFamily="34" charset="0"/>
            </a:endParaRPr>
          </a:p>
          <a:p>
            <a:pPr fontAlgn="base"/>
            <a:r>
              <a:rPr lang="en-US" sz="1200" b="1" dirty="0"/>
              <a:t>The Light of Christ </a:t>
            </a:r>
            <a:r>
              <a:rPr lang="en-US" sz="1200" dirty="0"/>
              <a:t>should not be confused with the Holy Ghost. The light of Christ is not a person. It is an influence that comes from God and prepares a person to receive the Holy Ghost. It is an influence for good in the lives of all people. Guide to the scriptures John 1:9</a:t>
            </a:r>
            <a:endParaRPr lang="en-US" sz="1200" b="0" i="0" dirty="0">
              <a:effectLst/>
              <a:latin typeface="Abadi" panose="020B0604020104020204" pitchFamily="34" charset="0"/>
            </a:endParaRPr>
          </a:p>
        </p:txBody>
      </p:sp>
      <p:sp>
        <p:nvSpPr>
          <p:cNvPr id="3" name="Rectangle 2"/>
          <p:cNvSpPr/>
          <p:nvPr/>
        </p:nvSpPr>
        <p:spPr>
          <a:xfrm>
            <a:off x="6313713" y="177409"/>
            <a:ext cx="5431971" cy="4893647"/>
          </a:xfrm>
          <a:prstGeom prst="rect">
            <a:avLst/>
          </a:prstGeom>
        </p:spPr>
        <p:txBody>
          <a:bodyPr wrap="square">
            <a:spAutoFit/>
          </a:bodyPr>
          <a:lstStyle/>
          <a:p>
            <a:r>
              <a:rPr lang="en-US" sz="1200" b="1" i="0" dirty="0">
                <a:solidFill>
                  <a:srgbClr val="2F393A"/>
                </a:solidFill>
                <a:effectLst/>
                <a:latin typeface="Abadi" panose="020B0604020104020204" pitchFamily="34" charset="0"/>
              </a:rPr>
              <a:t>Soul:</a:t>
            </a:r>
          </a:p>
          <a:p>
            <a:r>
              <a:rPr lang="en-US" sz="1200" b="0" i="0" dirty="0">
                <a:solidFill>
                  <a:srgbClr val="2F393A"/>
                </a:solidFill>
                <a:effectLst/>
                <a:latin typeface="Abadi" panose="020B0604020104020204" pitchFamily="34" charset="0"/>
              </a:rPr>
              <a:t>Most people in the world think of the soul as being synonymous with the spirit of man, but, as Elder James E. </a:t>
            </a:r>
            <a:r>
              <a:rPr lang="en-US" sz="1200" b="0" i="0" dirty="0" err="1">
                <a:solidFill>
                  <a:srgbClr val="2F393A"/>
                </a:solidFill>
                <a:effectLst/>
                <a:latin typeface="Abadi" panose="020B0604020104020204" pitchFamily="34" charset="0"/>
              </a:rPr>
              <a:t>Talmage</a:t>
            </a:r>
            <a:r>
              <a:rPr lang="en-US" sz="1200" b="0" i="0" dirty="0">
                <a:solidFill>
                  <a:srgbClr val="2F393A"/>
                </a:solidFill>
                <a:effectLst/>
                <a:latin typeface="Abadi" panose="020B0604020104020204" pitchFamily="34" charset="0"/>
              </a:rPr>
              <a:t> wrote, “it is peculiar to the theology of the Latter-day Saints that we regard the body as an essential part of the soul. Read your dictionaries, the lexicons, and encyclopedias, and you will find that nowhere, outside of the Church of Jesus Christ, is the solemn and eternal truth taught that the soul of man is the body and the spirit combined. It is quite the rule to regard the soul as that incorporeal part of men, that immortal part which existed before the body was framed and which shall continue to exist after that body has gone to decay; nevertheless, that is not the soul; that is only a part of the soul; that is the spirit-man, the form in which every individual of us, and every individual human being, existed before called to take tabernacle in the flesh. It has been declared in the solemn word of revelation, that the spirit and the body constitute the soul of man; and, therefore, we should look upon this body as something that shall endure in the resurrected state, beyond the grave, something to be kept pure and holy.” (In Conference Report, Oct. 1913, p. 117.)</a:t>
            </a:r>
          </a:p>
          <a:p>
            <a:endParaRPr lang="en-US" sz="1200" dirty="0">
              <a:solidFill>
                <a:srgbClr val="2F393A"/>
              </a:solidFill>
              <a:latin typeface="Abadi" panose="020B0604020104020204" pitchFamily="34" charset="0"/>
            </a:endParaRPr>
          </a:p>
          <a:p>
            <a:r>
              <a:rPr lang="en-US" sz="1200" b="1" dirty="0"/>
              <a:t>Celestial Spirit:</a:t>
            </a:r>
          </a:p>
          <a:p>
            <a:r>
              <a:rPr lang="en-US" sz="1200" dirty="0"/>
              <a:t>Elder Bruce R. McConkie defined the relationship between a celestial body and a celestial spirit: “Those who by full obedience to gospel requirements develop celestial bodies, gain at the same time </a:t>
            </a:r>
            <a:r>
              <a:rPr lang="en-US" sz="1200" i="1" dirty="0"/>
              <a:t>celestial spirits</a:t>
            </a:r>
            <a:r>
              <a:rPr lang="en-US" sz="1200" dirty="0"/>
              <a:t>. Then in the resurrection, when ‘the same body which was a natural body,’ (that is, the renewed body, the body sanctified by the Spirit, the celestial body) is received back again, ‘they who are of </a:t>
            </a:r>
            <a:r>
              <a:rPr lang="en-US" sz="1200" dirty="0" err="1"/>
              <a:t>a</a:t>
            </a:r>
            <a:r>
              <a:rPr lang="en-US" sz="1200" i="1" dirty="0" err="1"/>
              <a:t>celestial</a:t>
            </a:r>
            <a:r>
              <a:rPr lang="en-US" sz="1200" i="1" dirty="0"/>
              <a:t> spirit</a:t>
            </a:r>
            <a:r>
              <a:rPr lang="en-US" sz="1200" dirty="0"/>
              <a:t>’ are quickened by a celestial glory and go on to an inheritance in a celestial kingdom. (D&amp;C 88:28.)” (</a:t>
            </a:r>
            <a:r>
              <a:rPr lang="en-US" sz="1200" i="1" dirty="0"/>
              <a:t>Mormon </a:t>
            </a:r>
            <a:r>
              <a:rPr lang="en-US" sz="1200" i="1" dirty="0" err="1"/>
              <a:t>Doctrine,</a:t>
            </a:r>
            <a:r>
              <a:rPr lang="en-US" sz="1200" dirty="0" err="1"/>
              <a:t>p</a:t>
            </a:r>
            <a:r>
              <a:rPr lang="en-US" sz="1200" dirty="0"/>
              <a:t>. 118.)</a:t>
            </a:r>
          </a:p>
        </p:txBody>
      </p:sp>
      <p:sp>
        <p:nvSpPr>
          <p:cNvPr id="4" name="Rectangle 3"/>
          <p:cNvSpPr/>
          <p:nvPr/>
        </p:nvSpPr>
        <p:spPr>
          <a:xfrm>
            <a:off x="0" y="0"/>
            <a:ext cx="6204857" cy="3284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3284113"/>
            <a:ext cx="6204857" cy="3573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04857" y="-1"/>
            <a:ext cx="5987144" cy="3284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4856" y="3284112"/>
            <a:ext cx="5987145" cy="35738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574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785652"/>
          </a:xfrm>
          <a:prstGeom prst="rect">
            <a:avLst/>
          </a:prstGeom>
          <a:ln>
            <a:solidFill>
              <a:schemeClr val="tx1"/>
            </a:solidFill>
          </a:ln>
        </p:spPr>
        <p:txBody>
          <a:bodyPr>
            <a:spAutoFit/>
          </a:bodyPr>
          <a:lstStyle/>
          <a:p>
            <a:r>
              <a:rPr lang="en-US" sz="1200" b="0" i="0" dirty="0">
                <a:solidFill>
                  <a:srgbClr val="2F393A"/>
                </a:solidFill>
                <a:effectLst/>
                <a:latin typeface="Abadi" panose="020B0604020104020204" pitchFamily="34" charset="0"/>
              </a:rPr>
              <a:t>“</a:t>
            </a:r>
            <a:r>
              <a:rPr lang="en-US" sz="1200" b="1" i="0" dirty="0">
                <a:solidFill>
                  <a:srgbClr val="2F393A"/>
                </a:solidFill>
                <a:effectLst/>
                <a:latin typeface="Abadi" panose="020B0604020104020204" pitchFamily="34" charset="0"/>
              </a:rPr>
              <a:t>We do right for various reasons</a:t>
            </a:r>
            <a:r>
              <a:rPr lang="en-US" sz="1200" b="0" i="0" dirty="0">
                <a:solidFill>
                  <a:srgbClr val="2F393A"/>
                </a:solidFill>
                <a:effectLst/>
                <a:latin typeface="Abadi" panose="020B0604020104020204" pitchFamily="34" charset="0"/>
              </a:rPr>
              <a:t>,” said Elder Robert L. Simpson. “Some people do right simply because they don’t want to be punished for doing wrong. When we do right for fear of retribution, I think our foundation is very shaky. Another might say, ‘I want to do right because I have always been taught that this is the thing to do.’ Well, such reasoning is based on hearsay, on the testimony of others, and I think we need to mature beyond that point. I think we need to have our own testimonies instead of the advice of others on a perpetual basis. Others have been heard to say, ‘I want to do right just to please my parents,’ and although we all should have a desire to please our parents, that reason alone is not sufficient to sustain us throughout eternity. Perhaps you have heard people who have indicated that they are doing the right thing simply because they want to be obedient to God’s commands; this, too, is a very high and noble purpose—provided, of course, that obedience is not blind obedience, without personal conviction. But to me the best reason of all is illustrated by the person who feels the desire to do right because he wants to add glory to his Father in heaven. Whatever stage of motivation we find ourselves in, I think we must eventually reinforce this with our own personal testimony that has been built on a foundation of gospel scholarship and understanding—a testimony which leads us to the life of unselfishness and service, one which finds its highest sanctification in the supreme thought that we are living gospel principles because we desire to glorify his great name.” (“Cast Your Burden upon the Lord,” </a:t>
            </a:r>
            <a:r>
              <a:rPr lang="en-US" sz="1200" b="0" i="1" dirty="0">
                <a:solidFill>
                  <a:srgbClr val="2F393A"/>
                </a:solidFill>
                <a:effectLst/>
                <a:latin typeface="Abadi" panose="020B0604020104020204" pitchFamily="34" charset="0"/>
              </a:rPr>
              <a:t>New Era,</a:t>
            </a:r>
            <a:r>
              <a:rPr lang="en-US" sz="1200" b="0" i="0" dirty="0">
                <a:solidFill>
                  <a:srgbClr val="2F393A"/>
                </a:solidFill>
                <a:effectLst/>
                <a:latin typeface="Abadi" panose="020B0604020104020204" pitchFamily="34" charset="0"/>
              </a:rPr>
              <a:t> Jan. 1977, p. 4.)</a:t>
            </a:r>
            <a:endParaRPr lang="en-US" sz="1200" dirty="0"/>
          </a:p>
        </p:txBody>
      </p:sp>
      <p:sp>
        <p:nvSpPr>
          <p:cNvPr id="5" name="TextBox 4">
            <a:extLst>
              <a:ext uri="{FF2B5EF4-FFF2-40B4-BE49-F238E27FC236}">
                <a16:creationId xmlns:a16="http://schemas.microsoft.com/office/drawing/2014/main" id="{1198AD04-B85D-3455-AACA-50C423C90549}"/>
              </a:ext>
            </a:extLst>
          </p:cNvPr>
          <p:cNvSpPr txBox="1"/>
          <p:nvPr/>
        </p:nvSpPr>
        <p:spPr>
          <a:xfrm>
            <a:off x="0" y="3785652"/>
            <a:ext cx="6096000" cy="2893100"/>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Divine laws </a:t>
            </a:r>
            <a:r>
              <a:rPr lang="en-US" sz="1400" b="0" i="0" dirty="0">
                <a:solidFill>
                  <a:srgbClr val="212225"/>
                </a:solidFill>
                <a:effectLst/>
              </a:rPr>
              <a:t>are God’s gifts to His children. … Let me say it as succinctly as I can: As you abide by God’s laws, you are progressing toward exaltation. …</a:t>
            </a:r>
          </a:p>
          <a:p>
            <a:pPr algn="l" fontAlgn="base"/>
            <a:r>
              <a:rPr lang="en-US" sz="1400" b="0" i="0" dirty="0">
                <a:solidFill>
                  <a:srgbClr val="212225"/>
                </a:solidFill>
                <a:effectLst/>
              </a:rPr>
              <a:t>… God’s greatest blessings are reserved for those who obey His laws, as He explained: “For all who will have a blessing at my hands shall abide the law which was appointed for that blessing” [</a:t>
            </a:r>
            <a:r>
              <a:rPr lang="en-US" sz="1400" b="0" i="0" u="none" strike="noStrike" dirty="0">
                <a:solidFill>
                  <a:srgbClr val="212225"/>
                </a:solidFill>
                <a:effectLst/>
              </a:rPr>
              <a:t>Doctrine and Covenants 132:5</a:t>
            </a:r>
            <a:r>
              <a:rPr lang="en-US" sz="1400" b="0" i="0" dirty="0">
                <a:solidFill>
                  <a:srgbClr val="212225"/>
                </a:solidFill>
                <a:effectLst/>
              </a:rPr>
              <a:t>]. God’s laws are motivated entirely by His infinite love for us and His desire for us to become all we can become. …</a:t>
            </a:r>
          </a:p>
          <a:p>
            <a:pPr algn="l" fontAlgn="base"/>
            <a:r>
              <a:rPr lang="en-US" sz="1400" b="0" i="0" dirty="0">
                <a:solidFill>
                  <a:srgbClr val="212225"/>
                </a:solidFill>
                <a:effectLst/>
              </a:rPr>
              <a:t>… Exaltation is not easy. Requirements include a focused and persistent effort to keep God’s laws, rigorously repenting when we don’t. But the reward for doing so is far greater than anything we can imagine, because it brings us joy here and “never-ending happiness” [</a:t>
            </a:r>
            <a:r>
              <a:rPr lang="en-US" sz="1400" b="0" i="0" u="none" strike="noStrike" dirty="0">
                <a:solidFill>
                  <a:srgbClr val="212225"/>
                </a:solidFill>
                <a:effectLst/>
              </a:rPr>
              <a:t>Mosiah 2:41</a:t>
            </a:r>
            <a:r>
              <a:rPr lang="en-US" sz="1400" b="0" i="0" dirty="0">
                <a:solidFill>
                  <a:srgbClr val="212225"/>
                </a:solidFill>
                <a:effectLst/>
              </a:rPr>
              <a:t>] hereafter. (Russell M. Nelson, “</a:t>
            </a:r>
            <a:r>
              <a:rPr lang="en-US" sz="1400" b="0" i="0" u="none" strike="noStrike" dirty="0">
                <a:solidFill>
                  <a:srgbClr val="212225"/>
                </a:solidFill>
                <a:effectLst/>
              </a:rPr>
              <a:t>The Love and Laws of God</a:t>
            </a:r>
            <a:r>
              <a:rPr lang="en-US" sz="1400" b="0" i="0" dirty="0">
                <a:solidFill>
                  <a:srgbClr val="212225"/>
                </a:solidFill>
                <a:effectLst/>
              </a:rPr>
              <a:t>” [Brigham Young University devotional, Sept. 17, 2019], speeches.byu.edu)</a:t>
            </a:r>
          </a:p>
        </p:txBody>
      </p:sp>
      <p:sp>
        <p:nvSpPr>
          <p:cNvPr id="7" name="TextBox 6">
            <a:extLst>
              <a:ext uri="{FF2B5EF4-FFF2-40B4-BE49-F238E27FC236}">
                <a16:creationId xmlns:a16="http://schemas.microsoft.com/office/drawing/2014/main" id="{C99ECEB8-78CE-8EFB-C2BB-E364EAB1F24D}"/>
              </a:ext>
            </a:extLst>
          </p:cNvPr>
          <p:cNvSpPr txBox="1"/>
          <p:nvPr/>
        </p:nvSpPr>
        <p:spPr>
          <a:xfrm>
            <a:off x="6096000" y="0"/>
            <a:ext cx="3809999" cy="6740307"/>
          </a:xfrm>
          <a:prstGeom prst="rect">
            <a:avLst/>
          </a:prstGeom>
          <a:noFill/>
          <a:ln>
            <a:solidFill>
              <a:schemeClr val="tx1"/>
            </a:solidFill>
          </a:ln>
        </p:spPr>
        <p:txBody>
          <a:bodyPr wrap="square">
            <a:spAutoFit/>
          </a:bodyPr>
          <a:lstStyle/>
          <a:p>
            <a:r>
              <a:rPr lang="en-US" b="1" i="0" dirty="0">
                <a:solidFill>
                  <a:srgbClr val="212225"/>
                </a:solidFill>
                <a:effectLst/>
              </a:rPr>
              <a:t>The Order of the Resurrection:</a:t>
            </a:r>
          </a:p>
          <a:p>
            <a:r>
              <a:rPr lang="en-US" b="0" i="0" dirty="0">
                <a:solidFill>
                  <a:srgbClr val="212225"/>
                </a:solidFill>
                <a:effectLst/>
              </a:rPr>
              <a:t>The righteous who are alive during the Lord’s Second Coming “shall be quickened and be caught up to meet him” (</a:t>
            </a:r>
            <a:r>
              <a:rPr lang="en-US" b="0" i="0" u="none" strike="noStrike" dirty="0">
                <a:effectLst/>
              </a:rPr>
              <a:t>D&amp;C 88:96</a:t>
            </a:r>
            <a:r>
              <a:rPr lang="en-US" b="0" i="0" dirty="0">
                <a:solidFill>
                  <a:srgbClr val="212225"/>
                </a:solidFill>
                <a:effectLst/>
              </a:rPr>
              <a:t>). Those who will inherit the celestial kingdom will be resurrected first (see </a:t>
            </a:r>
            <a:r>
              <a:rPr lang="en-US" b="0" i="0" u="none" strike="noStrike" dirty="0">
                <a:effectLst/>
              </a:rPr>
              <a:t>D&amp;C 88:96–98</a:t>
            </a:r>
            <a:r>
              <a:rPr lang="en-US" b="0" i="0" dirty="0">
                <a:solidFill>
                  <a:srgbClr val="212225"/>
                </a:solidFill>
                <a:effectLst/>
              </a:rPr>
              <a:t>). After those who will inherit the celestial kingdom are resurrected, those who will inherit the terrestrial kingdom will be resurrected (see </a:t>
            </a:r>
            <a:r>
              <a:rPr lang="en-US" b="0" i="0" u="none" strike="noStrike" dirty="0">
                <a:effectLst/>
              </a:rPr>
              <a:t>D&amp;C 88:99</a:t>
            </a:r>
            <a:r>
              <a:rPr lang="en-US" b="0" i="0" dirty="0">
                <a:solidFill>
                  <a:srgbClr val="212225"/>
                </a:solidFill>
                <a:effectLst/>
              </a:rPr>
              <a:t>; see also </a:t>
            </a:r>
            <a:r>
              <a:rPr lang="en-US" b="0" i="0" u="none" strike="noStrike" dirty="0">
                <a:effectLst/>
              </a:rPr>
              <a:t>D&amp;C 76:71–79</a:t>
            </a:r>
            <a:r>
              <a:rPr lang="en-US" b="0" i="0" dirty="0">
                <a:solidFill>
                  <a:srgbClr val="212225"/>
                </a:solidFill>
                <a:effectLst/>
              </a:rPr>
              <a:t>). These are individuals who did not receive Jesus Christ while they were alive but received Him in the spirit world (see </a:t>
            </a:r>
            <a:r>
              <a:rPr lang="en-US" b="0" i="0" u="none" strike="noStrike" dirty="0">
                <a:effectLst/>
              </a:rPr>
              <a:t>D&amp;C 88:99</a:t>
            </a:r>
            <a:r>
              <a:rPr lang="en-US" b="0" i="0" dirty="0">
                <a:solidFill>
                  <a:srgbClr val="212225"/>
                </a:solidFill>
                <a:effectLst/>
              </a:rPr>
              <a:t>). After the Millennium, the “last resurrection” (</a:t>
            </a:r>
            <a:r>
              <a:rPr lang="en-US" b="0" i="0" u="none" strike="noStrike" dirty="0">
                <a:effectLst/>
              </a:rPr>
              <a:t>D&amp;C 76:85</a:t>
            </a:r>
            <a:r>
              <a:rPr lang="en-US" b="0" i="0" dirty="0">
                <a:solidFill>
                  <a:srgbClr val="212225"/>
                </a:solidFill>
                <a:effectLst/>
              </a:rPr>
              <a:t>), or the resurrection of the unjust, will occur. These individuals are those who will inherit the telestial kingdom and, lastly, the sons of perdition “who shall remain filthy still” (see </a:t>
            </a:r>
            <a:r>
              <a:rPr lang="en-US" b="0" i="0" u="none" strike="noStrike" dirty="0">
                <a:effectLst/>
              </a:rPr>
              <a:t>D&amp;C 88:100–102</a:t>
            </a:r>
            <a:r>
              <a:rPr lang="en-US" b="0" i="0" dirty="0">
                <a:solidFill>
                  <a:srgbClr val="212225"/>
                </a:solidFill>
                <a:effectLst/>
              </a:rPr>
              <a:t>). (</a:t>
            </a:r>
            <a:r>
              <a:rPr lang="en-US" b="0" i="1" dirty="0">
                <a:solidFill>
                  <a:srgbClr val="212225"/>
                </a:solidFill>
                <a:effectLst/>
              </a:rPr>
              <a:t>Doctrine and Covenants Student Manual</a:t>
            </a:r>
            <a:r>
              <a:rPr lang="en-US" b="0" i="0" dirty="0">
                <a:solidFill>
                  <a:srgbClr val="212225"/>
                </a:solidFill>
                <a:effectLst/>
              </a:rPr>
              <a:t> [2018], 488)</a:t>
            </a:r>
            <a:endParaRPr lang="en-US" dirty="0"/>
          </a:p>
        </p:txBody>
      </p:sp>
    </p:spTree>
    <p:extLst>
      <p:ext uri="{BB962C8B-B14F-4D97-AF65-F5344CB8AC3E}">
        <p14:creationId xmlns:p14="http://schemas.microsoft.com/office/powerpoint/2010/main" val="261137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C4D63B-A588-4489-94A1-29163DDEA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latin typeface="Lucida Handwriting" panose="03010101010101010101" pitchFamily="66" charset="0"/>
              </a:rPr>
              <a:t>The Comforter</a:t>
            </a:r>
            <a:endParaRPr lang="en-US" sz="3600" dirty="0">
              <a:latin typeface="Lucida Handwriting" panose="03010101010101010101" pitchFamily="66" charset="0"/>
            </a:endParaRPr>
          </a:p>
        </p:txBody>
      </p:sp>
      <p:sp>
        <p:nvSpPr>
          <p:cNvPr id="6" name="TextBox 5"/>
          <p:cNvSpPr txBox="1"/>
          <p:nvPr/>
        </p:nvSpPr>
        <p:spPr>
          <a:xfrm>
            <a:off x="315686" y="900941"/>
            <a:ext cx="4684939" cy="2308324"/>
          </a:xfrm>
          <a:prstGeom prst="rect">
            <a:avLst/>
          </a:prstGeom>
          <a:noFill/>
        </p:spPr>
        <p:txBody>
          <a:bodyPr wrap="square" rtlCol="0">
            <a:spAutoFit/>
          </a:bodyPr>
          <a:lstStyle/>
          <a:p>
            <a:r>
              <a:rPr lang="en-US" b="1" dirty="0"/>
              <a:t>One Comforter is the Holy Ghost, the same as given on the day of Pentecost, and that all Saints receive after faith, repentance, and baptism. This first Comforter or Holy Ghost has no other effect than pure intelligence, … expanding the mind, enlightening the understanding, and storing the intellect with present knowledge. </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a:t>
            </a:r>
            <a:endParaRPr lang="en-US" dirty="0"/>
          </a:p>
        </p:txBody>
      </p:sp>
      <p:sp>
        <p:nvSpPr>
          <p:cNvPr id="10" name="Rectangle 9"/>
          <p:cNvSpPr/>
          <p:nvPr/>
        </p:nvSpPr>
        <p:spPr>
          <a:xfrm>
            <a:off x="5512475" y="3931089"/>
            <a:ext cx="6272449" cy="2031325"/>
          </a:xfrm>
          <a:prstGeom prst="rect">
            <a:avLst/>
          </a:prstGeom>
        </p:spPr>
        <p:txBody>
          <a:bodyPr wrap="square">
            <a:spAutoFit/>
          </a:bodyPr>
          <a:lstStyle/>
          <a:p>
            <a:r>
              <a:rPr lang="en-US" b="1" i="0" dirty="0">
                <a:solidFill>
                  <a:srgbClr val="2F393A"/>
                </a:solidFill>
                <a:effectLst/>
              </a:rPr>
              <a:t>“After a person has faith in Christ, repents of his sins, and is baptized for the remission of his sins and receives the Holy Ghost, (by the laying on of hands), which is the first Comforter, then let him continue to humble himself before God, hungering and thirsting after righteousness, and living by every word of God, and the Lord will soon say unto him, Son, thou shalt be exalted. </a:t>
            </a:r>
            <a:endParaRPr lang="en-US" b="1" dirty="0"/>
          </a:p>
        </p:txBody>
      </p:sp>
      <p:pic>
        <p:nvPicPr>
          <p:cNvPr id="12" name="Picture 11">
            <a:extLst>
              <a:ext uri="{FF2B5EF4-FFF2-40B4-BE49-F238E27FC236}">
                <a16:creationId xmlns:a16="http://schemas.microsoft.com/office/drawing/2014/main" id="{C9A6B4E0-E06E-5680-90BB-610A8850D413}"/>
              </a:ext>
            </a:extLst>
          </p:cNvPr>
          <p:cNvPicPr>
            <a:picLocks noChangeAspect="1"/>
          </p:cNvPicPr>
          <p:nvPr/>
        </p:nvPicPr>
        <p:blipFill>
          <a:blip r:embed="rId3"/>
          <a:stretch>
            <a:fillRect/>
          </a:stretch>
        </p:blipFill>
        <p:spPr>
          <a:xfrm>
            <a:off x="6256765" y="1037530"/>
            <a:ext cx="2736467" cy="2796234"/>
          </a:xfrm>
          <a:prstGeom prst="rect">
            <a:avLst/>
          </a:prstGeom>
        </p:spPr>
      </p:pic>
      <p:pic>
        <p:nvPicPr>
          <p:cNvPr id="18" name="Picture 17">
            <a:extLst>
              <a:ext uri="{FF2B5EF4-FFF2-40B4-BE49-F238E27FC236}">
                <a16:creationId xmlns:a16="http://schemas.microsoft.com/office/drawing/2014/main" id="{340A7CA1-B211-F83C-8081-A672EB893B9A}"/>
              </a:ext>
            </a:extLst>
          </p:cNvPr>
          <p:cNvPicPr>
            <a:picLocks noChangeAspect="1"/>
          </p:cNvPicPr>
          <p:nvPr/>
        </p:nvPicPr>
        <p:blipFill>
          <a:blip r:embed="rId4"/>
          <a:stretch>
            <a:fillRect/>
          </a:stretch>
        </p:blipFill>
        <p:spPr>
          <a:xfrm>
            <a:off x="1557810" y="3511019"/>
            <a:ext cx="3000374" cy="3211185"/>
          </a:xfrm>
          <a:prstGeom prst="rect">
            <a:avLst/>
          </a:prstGeom>
        </p:spPr>
      </p:pic>
    </p:spTree>
    <p:extLst>
      <p:ext uri="{BB962C8B-B14F-4D97-AF65-F5344CB8AC3E}">
        <p14:creationId xmlns:p14="http://schemas.microsoft.com/office/powerpoint/2010/main" val="19171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4879F2-3288-4F43-8F0C-C84EFB1B8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latin typeface="Lucida Handwriting" panose="03010101010101010101" pitchFamily="66" charset="0"/>
              </a:rPr>
              <a:t>Another Comforter</a:t>
            </a:r>
            <a:endParaRPr lang="en-US" sz="3600" dirty="0">
              <a:latin typeface="Lucida Handwriting" panose="03010101010101010101" pitchFamily="66" charset="0"/>
            </a:endParaRP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  Joseph Smith</a:t>
            </a:r>
            <a:endParaRPr lang="en-US" dirty="0"/>
          </a:p>
        </p:txBody>
      </p:sp>
      <p:sp>
        <p:nvSpPr>
          <p:cNvPr id="9" name="Rectangle 8"/>
          <p:cNvSpPr/>
          <p:nvPr/>
        </p:nvSpPr>
        <p:spPr>
          <a:xfrm>
            <a:off x="566670" y="1323172"/>
            <a:ext cx="4778217" cy="3416320"/>
          </a:xfrm>
          <a:prstGeom prst="rect">
            <a:avLst/>
          </a:prstGeom>
        </p:spPr>
        <p:txBody>
          <a:bodyPr wrap="square">
            <a:spAutoFit/>
          </a:bodyPr>
          <a:lstStyle/>
          <a:p>
            <a:r>
              <a:rPr lang="en-US" sz="2400" b="0" i="0" dirty="0">
                <a:solidFill>
                  <a:srgbClr val="2F393A"/>
                </a:solidFill>
                <a:effectLst/>
              </a:rPr>
              <a:t>When the Lord has thoroughly proved him, and finds that the man is determined to serve Him at all hazards, then the man will find his calling and his election made sure, then it will be his privilege to receive the </a:t>
            </a:r>
            <a:r>
              <a:rPr lang="en-US" sz="2400" b="1" i="0" dirty="0">
                <a:solidFill>
                  <a:srgbClr val="2F393A"/>
                </a:solidFill>
                <a:effectLst/>
              </a:rPr>
              <a:t>other Comforter</a:t>
            </a:r>
            <a:r>
              <a:rPr lang="en-US" sz="2400" b="0" i="0" dirty="0">
                <a:solidFill>
                  <a:srgbClr val="2F393A"/>
                </a:solidFill>
                <a:effectLst/>
              </a:rPr>
              <a:t>, which the Lord hath promised the Saints, as is recorded in the testimony:</a:t>
            </a:r>
            <a:endParaRPr lang="en-US" sz="2400" dirty="0"/>
          </a:p>
        </p:txBody>
      </p:sp>
      <p:sp>
        <p:nvSpPr>
          <p:cNvPr id="7" name="Rectangle 6"/>
          <p:cNvSpPr/>
          <p:nvPr/>
        </p:nvSpPr>
        <p:spPr>
          <a:xfrm>
            <a:off x="5575124" y="4190870"/>
            <a:ext cx="6337834" cy="2308324"/>
          </a:xfrm>
          <a:prstGeom prst="rect">
            <a:avLst/>
          </a:prstGeom>
        </p:spPr>
        <p:txBody>
          <a:bodyPr wrap="square">
            <a:spAutoFit/>
          </a:bodyPr>
          <a:lstStyle/>
          <a:p>
            <a:r>
              <a:rPr lang="en-US" sz="2400" b="0" i="1" dirty="0">
                <a:solidFill>
                  <a:srgbClr val="2F393A"/>
                </a:solidFill>
                <a:effectLst/>
                <a:latin typeface="Georgia" panose="02040502050405020303" pitchFamily="18" charset="0"/>
              </a:rPr>
              <a:t>But the Comforter, which is the Holy Ghost, whom the Father will send in my name, he shall teach you all things, and bring all things to your remembrance, whatsoever I have said unto you.</a:t>
            </a:r>
          </a:p>
          <a:p>
            <a:r>
              <a:rPr lang="en-US" sz="2400" i="1" dirty="0">
                <a:solidFill>
                  <a:srgbClr val="2F393A"/>
                </a:solidFill>
                <a:latin typeface="Georgia" panose="02040502050405020303" pitchFamily="18" charset="0"/>
              </a:rPr>
              <a:t>John 14:26</a:t>
            </a:r>
            <a:endParaRPr lang="en-US" sz="2400" i="1" dirty="0"/>
          </a:p>
        </p:txBody>
      </p:sp>
      <p:pic>
        <p:nvPicPr>
          <p:cNvPr id="4" name="Picture 3">
            <a:extLst>
              <a:ext uri="{FF2B5EF4-FFF2-40B4-BE49-F238E27FC236}">
                <a16:creationId xmlns:a16="http://schemas.microsoft.com/office/drawing/2014/main" id="{692DAFDF-6842-42A5-AF71-55B2928B1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695" y="1134130"/>
            <a:ext cx="3785616" cy="2938272"/>
          </a:xfrm>
          <a:prstGeom prst="rect">
            <a:avLst/>
          </a:prstGeom>
        </p:spPr>
      </p:pic>
      <p:pic>
        <p:nvPicPr>
          <p:cNvPr id="10" name="Picture 9">
            <a:extLst>
              <a:ext uri="{FF2B5EF4-FFF2-40B4-BE49-F238E27FC236}">
                <a16:creationId xmlns:a16="http://schemas.microsoft.com/office/drawing/2014/main" id="{BE6205D9-6515-43B8-99C6-018B7D7AE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3" y="109068"/>
            <a:ext cx="956910" cy="1160312"/>
          </a:xfrm>
          <a:prstGeom prst="rect">
            <a:avLst/>
          </a:prstGeom>
        </p:spPr>
      </p:pic>
    </p:spTree>
    <p:extLst>
      <p:ext uri="{BB962C8B-B14F-4D97-AF65-F5344CB8AC3E}">
        <p14:creationId xmlns:p14="http://schemas.microsoft.com/office/powerpoint/2010/main" val="2514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3CE7CC-22EB-40BA-BEE4-DA962D2CA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Calling An Election Made Sure</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 Joseph Smith</a:t>
            </a:r>
            <a:endParaRPr lang="en-US" dirty="0"/>
          </a:p>
        </p:txBody>
      </p:sp>
      <p:sp>
        <p:nvSpPr>
          <p:cNvPr id="4" name="Rectangle 3"/>
          <p:cNvSpPr/>
          <p:nvPr/>
        </p:nvSpPr>
        <p:spPr>
          <a:xfrm>
            <a:off x="877048" y="1207042"/>
            <a:ext cx="6096000" cy="4247317"/>
          </a:xfrm>
          <a:prstGeom prst="rect">
            <a:avLst/>
          </a:prstGeom>
        </p:spPr>
        <p:txBody>
          <a:bodyPr>
            <a:spAutoFit/>
          </a:bodyPr>
          <a:lstStyle/>
          <a:p>
            <a:r>
              <a:rPr lang="en-US" b="1" i="0" dirty="0">
                <a:solidFill>
                  <a:srgbClr val="2F393A"/>
                </a:solidFill>
                <a:effectLst/>
              </a:rPr>
              <a:t>“…It is no more nor less than the Lord Jesus Christ Himself; and this is the sum and substance of the whole matter; that when any man obtains this last Comforter, </a:t>
            </a:r>
          </a:p>
          <a:p>
            <a:endParaRPr lang="en-US" b="1" dirty="0">
              <a:solidFill>
                <a:srgbClr val="2F393A"/>
              </a:solidFill>
            </a:endParaRPr>
          </a:p>
          <a:p>
            <a:r>
              <a:rPr lang="en-US" b="1" i="0" dirty="0">
                <a:solidFill>
                  <a:srgbClr val="2F393A"/>
                </a:solidFill>
                <a:effectLst/>
              </a:rPr>
              <a:t>…he will have the personage of Jesus Christ to attend him, or appear unto him from time to time, and even He will manifest the Father unto him, </a:t>
            </a:r>
          </a:p>
          <a:p>
            <a:endParaRPr lang="en-US" b="1" dirty="0">
              <a:solidFill>
                <a:srgbClr val="2F393A"/>
              </a:solidFill>
            </a:endParaRPr>
          </a:p>
          <a:p>
            <a:r>
              <a:rPr lang="en-US" b="1" i="0" dirty="0">
                <a:solidFill>
                  <a:srgbClr val="2F393A"/>
                </a:solidFill>
                <a:effectLst/>
              </a:rPr>
              <a:t>…and they will take up their abode with him, and the visions of the heavens will be opened unto him, </a:t>
            </a:r>
          </a:p>
          <a:p>
            <a:endParaRPr lang="en-US" b="1" dirty="0">
              <a:solidFill>
                <a:srgbClr val="2F393A"/>
              </a:solidFill>
            </a:endParaRPr>
          </a:p>
          <a:p>
            <a:r>
              <a:rPr lang="en-US" b="1" i="0" dirty="0">
                <a:solidFill>
                  <a:srgbClr val="2F393A"/>
                </a:solidFill>
                <a:effectLst/>
              </a:rPr>
              <a:t>…and the Lord will teach him face to face, </a:t>
            </a:r>
          </a:p>
          <a:p>
            <a:endParaRPr lang="en-US" b="1" dirty="0">
              <a:solidFill>
                <a:srgbClr val="2F393A"/>
              </a:solidFill>
            </a:endParaRPr>
          </a:p>
          <a:p>
            <a:r>
              <a:rPr lang="en-US" b="1" i="0" dirty="0">
                <a:solidFill>
                  <a:srgbClr val="2F393A"/>
                </a:solidFill>
                <a:effectLst/>
              </a:rPr>
              <a:t>…and he may have a perfect knowledge of the mysteries of the Kingdom of God; </a:t>
            </a:r>
          </a:p>
        </p:txBody>
      </p:sp>
      <p:sp>
        <p:nvSpPr>
          <p:cNvPr id="3" name="Rectangle 2"/>
          <p:cNvSpPr/>
          <p:nvPr/>
        </p:nvSpPr>
        <p:spPr>
          <a:xfrm>
            <a:off x="7624999" y="4657636"/>
            <a:ext cx="4125686" cy="2031325"/>
          </a:xfrm>
          <a:prstGeom prst="rect">
            <a:avLst/>
          </a:prstGeom>
        </p:spPr>
        <p:txBody>
          <a:bodyPr wrap="square">
            <a:spAutoFit/>
          </a:bodyPr>
          <a:lstStyle/>
          <a:p>
            <a:r>
              <a:rPr lang="en-US" b="1" i="0" dirty="0">
                <a:solidFill>
                  <a:srgbClr val="2F393A"/>
                </a:solidFill>
                <a:effectLst/>
              </a:rPr>
              <a:t>…and this is the state and place the ancient Saints arrived at when they had such glorious visions—Isaiah, Ezekiel, John upon the Isle of Patmos, St. Paul in the three heavens, and all the Saints who held communion with the general assembly and Church of the Firstborn.”</a:t>
            </a:r>
          </a:p>
        </p:txBody>
      </p:sp>
      <p:pic>
        <p:nvPicPr>
          <p:cNvPr id="7" name="Picture 6">
            <a:extLst>
              <a:ext uri="{FF2B5EF4-FFF2-40B4-BE49-F238E27FC236}">
                <a16:creationId xmlns:a16="http://schemas.microsoft.com/office/drawing/2014/main" id="{0B1F0F59-94AE-440B-8A97-36AE28EB0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096" y="830997"/>
            <a:ext cx="2943225" cy="3657600"/>
          </a:xfrm>
          <a:prstGeom prst="rect">
            <a:avLst/>
          </a:prstGeom>
        </p:spPr>
      </p:pic>
    </p:spTree>
    <p:extLst>
      <p:ext uri="{BB962C8B-B14F-4D97-AF65-F5344CB8AC3E}">
        <p14:creationId xmlns:p14="http://schemas.microsoft.com/office/powerpoint/2010/main" val="14464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639DFC-1F34-4D0E-9C0B-AF64FE149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The Truth of Light</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88:6-7</a:t>
            </a:r>
            <a:endParaRPr lang="en-US" dirty="0"/>
          </a:p>
        </p:txBody>
      </p:sp>
      <p:sp>
        <p:nvSpPr>
          <p:cNvPr id="4" name="Rectangle 3"/>
          <p:cNvSpPr/>
          <p:nvPr/>
        </p:nvSpPr>
        <p:spPr>
          <a:xfrm>
            <a:off x="528034" y="1407830"/>
            <a:ext cx="6365939" cy="2308324"/>
          </a:xfrm>
          <a:prstGeom prst="rect">
            <a:avLst/>
          </a:prstGeom>
        </p:spPr>
        <p:txBody>
          <a:bodyPr wrap="square">
            <a:spAutoFit/>
          </a:bodyPr>
          <a:lstStyle/>
          <a:p>
            <a:r>
              <a:rPr lang="en-US" b="1" dirty="0"/>
              <a:t>The Light of Christ ‘</a:t>
            </a:r>
            <a:r>
              <a:rPr lang="en-US" b="1" dirty="0" err="1"/>
              <a:t>proceedeth</a:t>
            </a:r>
            <a:r>
              <a:rPr lang="en-US" b="1" dirty="0"/>
              <a:t> forth from the presence of God to fill the immensity of space.’ It is ‘the light which is in all things, which </a:t>
            </a:r>
            <a:r>
              <a:rPr lang="en-US" b="1" dirty="0" err="1"/>
              <a:t>giveth</a:t>
            </a:r>
            <a:r>
              <a:rPr lang="en-US" b="1" dirty="0"/>
              <a:t> life to all things, which is the law by which all things are governed’ </a:t>
            </a:r>
          </a:p>
          <a:p>
            <a:endParaRPr lang="en-US" b="1" dirty="0"/>
          </a:p>
          <a:p>
            <a:r>
              <a:rPr lang="en-US" b="1" dirty="0"/>
              <a:t>This power is an influence for good in the lives of all people In the scriptures, the Light of Christ is sometimes called the Spirit of the Lord, the Spirit of God, the Spirit of Christ, or the Light of Life.</a:t>
            </a:r>
            <a:endParaRPr lang="en-US" b="1" i="0" dirty="0">
              <a:solidFill>
                <a:srgbClr val="2F393A"/>
              </a:solidFill>
              <a:effectLst/>
            </a:endParaRPr>
          </a:p>
        </p:txBody>
      </p:sp>
      <p:sp>
        <p:nvSpPr>
          <p:cNvPr id="3" name="Rectangle 2"/>
          <p:cNvSpPr/>
          <p:nvPr/>
        </p:nvSpPr>
        <p:spPr>
          <a:xfrm>
            <a:off x="7410432" y="4245938"/>
            <a:ext cx="4125686" cy="1754326"/>
          </a:xfrm>
          <a:prstGeom prst="rect">
            <a:avLst/>
          </a:prstGeom>
        </p:spPr>
        <p:txBody>
          <a:bodyPr wrap="square">
            <a:spAutoFit/>
          </a:bodyPr>
          <a:lstStyle/>
          <a:p>
            <a:r>
              <a:rPr lang="en-US" b="1" dirty="0"/>
              <a:t>“The Light of Christ should not be confused with the Holy Ghost. It is not a personage, as the Holy Ghost is. Its influence leads people to find the true gospel, be baptized, and receive the gift of the Holy Ghost</a:t>
            </a:r>
            <a:endParaRPr lang="en-US" b="1" i="0" dirty="0">
              <a:solidFill>
                <a:srgbClr val="2F393A"/>
              </a:solidFill>
              <a:effectLst/>
            </a:endParaRPr>
          </a:p>
        </p:txBody>
      </p:sp>
      <p:sp>
        <p:nvSpPr>
          <p:cNvPr id="6" name="Rectangle 5"/>
          <p:cNvSpPr/>
          <p:nvPr/>
        </p:nvSpPr>
        <p:spPr>
          <a:xfrm>
            <a:off x="1069733" y="4123128"/>
            <a:ext cx="6096000" cy="1569660"/>
          </a:xfrm>
          <a:prstGeom prst="rect">
            <a:avLst/>
          </a:prstGeom>
        </p:spPr>
        <p:txBody>
          <a:bodyPr>
            <a:spAutoFit/>
          </a:bodyPr>
          <a:lstStyle/>
          <a:p>
            <a:r>
              <a:rPr lang="en-US" sz="2400" b="1" i="1" dirty="0">
                <a:solidFill>
                  <a:srgbClr val="00B0F0"/>
                </a:solidFill>
                <a:effectLst/>
                <a:latin typeface="Georgia" panose="02040502050405020303" pitchFamily="18" charset="0"/>
              </a:rPr>
              <a:t>I am come a light into the world, that whosoever believeth on me should not abide in darkness.</a:t>
            </a:r>
          </a:p>
          <a:p>
            <a:r>
              <a:rPr lang="en-US" sz="2400" b="1" i="1" dirty="0">
                <a:solidFill>
                  <a:srgbClr val="00B0F0"/>
                </a:solidFill>
                <a:latin typeface="Georgia" panose="02040502050405020303" pitchFamily="18" charset="0"/>
              </a:rPr>
              <a:t>John 12:46</a:t>
            </a:r>
            <a:endParaRPr lang="en-US" sz="2400" b="1" i="1" dirty="0">
              <a:solidFill>
                <a:srgbClr val="00B0F0"/>
              </a:solidFill>
            </a:endParaRPr>
          </a:p>
        </p:txBody>
      </p:sp>
      <p:pic>
        <p:nvPicPr>
          <p:cNvPr id="8" name="Picture 7">
            <a:extLst>
              <a:ext uri="{FF2B5EF4-FFF2-40B4-BE49-F238E27FC236}">
                <a16:creationId xmlns:a16="http://schemas.microsoft.com/office/drawing/2014/main" id="{4BB1C185-9E96-4B2B-9497-3D74F72BF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347" y="1188074"/>
            <a:ext cx="2847975" cy="2847975"/>
          </a:xfrm>
          <a:prstGeom prst="rect">
            <a:avLst/>
          </a:prstGeom>
        </p:spPr>
      </p:pic>
    </p:spTree>
    <p:extLst>
      <p:ext uri="{BB962C8B-B14F-4D97-AF65-F5344CB8AC3E}">
        <p14:creationId xmlns:p14="http://schemas.microsoft.com/office/powerpoint/2010/main" val="1874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8CB122-2A6D-4971-8E2C-39E20B374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322362" y="2049687"/>
            <a:ext cx="4120242" cy="2308324"/>
          </a:xfrm>
          <a:prstGeom prst="rect">
            <a:avLst/>
          </a:prstGeom>
          <a:noFill/>
        </p:spPr>
        <p:txBody>
          <a:bodyPr wrap="square" rtlCol="0">
            <a:spAutoFit/>
          </a:bodyPr>
          <a:lstStyle/>
          <a:p>
            <a:pPr algn="ctr"/>
            <a:r>
              <a:rPr lang="en-US" sz="4800" dirty="0">
                <a:latin typeface="Lucida Handwriting" panose="03010101010101010101" pitchFamily="66" charset="0"/>
              </a:rPr>
              <a:t>Light </a:t>
            </a:r>
          </a:p>
          <a:p>
            <a:pPr algn="ctr"/>
            <a:r>
              <a:rPr lang="en-US" sz="4800" dirty="0">
                <a:latin typeface="Lucida Handwriting" panose="03010101010101010101" pitchFamily="66" charset="0"/>
              </a:rPr>
              <a:t>of </a:t>
            </a:r>
          </a:p>
          <a:p>
            <a:pPr algn="ctr"/>
            <a:r>
              <a:rPr lang="en-US" sz="4800" dirty="0">
                <a:latin typeface="Lucida Handwriting" panose="03010101010101010101" pitchFamily="66" charset="0"/>
              </a:rPr>
              <a:t>Christ</a:t>
            </a:r>
          </a:p>
        </p:txBody>
      </p:sp>
      <p:sp>
        <p:nvSpPr>
          <p:cNvPr id="2" name="Rectangle 1"/>
          <p:cNvSpPr/>
          <p:nvPr/>
        </p:nvSpPr>
        <p:spPr>
          <a:xfrm>
            <a:off x="0" y="6407238"/>
            <a:ext cx="7624999" cy="646331"/>
          </a:xfrm>
          <a:prstGeom prst="rect">
            <a:avLst/>
          </a:prstGeom>
        </p:spPr>
        <p:txBody>
          <a:bodyPr wrap="square">
            <a:spAutoFit/>
          </a:bodyPr>
          <a:lstStyle/>
          <a:p>
            <a:r>
              <a:rPr lang="en-US" b="0" i="0" dirty="0">
                <a:solidFill>
                  <a:srgbClr val="2F393A"/>
                </a:solidFill>
                <a:effectLst/>
                <a:latin typeface="Abadi" panose="020B0604020104020204" pitchFamily="34" charset="0"/>
              </a:rPr>
              <a:t>D&amp;C 88:6-13 </a:t>
            </a:r>
            <a:r>
              <a:rPr lang="en-US" dirty="0"/>
              <a:t>President Boyd K. Packer</a:t>
            </a:r>
          </a:p>
          <a:p>
            <a:endParaRPr lang="en-US" dirty="0"/>
          </a:p>
        </p:txBody>
      </p:sp>
      <p:sp>
        <p:nvSpPr>
          <p:cNvPr id="4" name="Rectangle 3"/>
          <p:cNvSpPr/>
          <p:nvPr/>
        </p:nvSpPr>
        <p:spPr>
          <a:xfrm>
            <a:off x="458758" y="3156490"/>
            <a:ext cx="3645609" cy="1754326"/>
          </a:xfrm>
          <a:prstGeom prst="rect">
            <a:avLst/>
          </a:prstGeom>
        </p:spPr>
        <p:txBody>
          <a:bodyPr wrap="square">
            <a:spAutoFit/>
          </a:bodyPr>
          <a:lstStyle/>
          <a:p>
            <a:pPr fontAlgn="base"/>
            <a:r>
              <a:rPr lang="en-US" b="1" dirty="0"/>
              <a:t>“To describe the Light of Christ, I will compare or liken it to the light of the sun. Sunlight is familiar to everyone; it is everywhere present and can be seen and can be felt. Life itself depends upon sunlight.</a:t>
            </a:r>
          </a:p>
        </p:txBody>
      </p:sp>
      <p:sp>
        <p:nvSpPr>
          <p:cNvPr id="10" name="Rectangle 9"/>
          <p:cNvSpPr/>
          <p:nvPr/>
        </p:nvSpPr>
        <p:spPr>
          <a:xfrm>
            <a:off x="1807030" y="862857"/>
            <a:ext cx="3561414" cy="923330"/>
          </a:xfrm>
          <a:prstGeom prst="rect">
            <a:avLst/>
          </a:prstGeom>
        </p:spPr>
        <p:txBody>
          <a:bodyPr wrap="square">
            <a:spAutoFit/>
          </a:bodyPr>
          <a:lstStyle/>
          <a:p>
            <a:pPr fontAlgn="base"/>
            <a:r>
              <a:rPr lang="en-US" b="1" dirty="0"/>
              <a:t>“The Light of Christ </a:t>
            </a:r>
            <a:r>
              <a:rPr lang="en-US" b="1" i="1" dirty="0"/>
              <a:t>is</a:t>
            </a:r>
            <a:r>
              <a:rPr lang="en-US" b="1" dirty="0"/>
              <a:t> like sunlight. It, too, is everywhere present and given to everyone equally.</a:t>
            </a:r>
          </a:p>
        </p:txBody>
      </p:sp>
      <p:sp>
        <p:nvSpPr>
          <p:cNvPr id="11" name="Rectangle 10"/>
          <p:cNvSpPr/>
          <p:nvPr/>
        </p:nvSpPr>
        <p:spPr>
          <a:xfrm>
            <a:off x="6479396" y="568116"/>
            <a:ext cx="3089147" cy="1200329"/>
          </a:xfrm>
          <a:prstGeom prst="rect">
            <a:avLst/>
          </a:prstGeom>
        </p:spPr>
        <p:txBody>
          <a:bodyPr wrap="square">
            <a:spAutoFit/>
          </a:bodyPr>
          <a:lstStyle/>
          <a:p>
            <a:pPr fontAlgn="base"/>
            <a:r>
              <a:rPr lang="en-US" b="1" dirty="0"/>
              <a:t>“Just as darkness must vanish when the light of the sun appears, so is evil sent fleeing by the Light of Christ.</a:t>
            </a:r>
          </a:p>
        </p:txBody>
      </p:sp>
      <p:sp>
        <p:nvSpPr>
          <p:cNvPr id="12" name="Rectangle 11"/>
          <p:cNvSpPr/>
          <p:nvPr/>
        </p:nvSpPr>
        <p:spPr>
          <a:xfrm>
            <a:off x="8355899" y="2395620"/>
            <a:ext cx="3693489" cy="1754326"/>
          </a:xfrm>
          <a:prstGeom prst="rect">
            <a:avLst/>
          </a:prstGeom>
        </p:spPr>
        <p:txBody>
          <a:bodyPr wrap="square">
            <a:spAutoFit/>
          </a:bodyPr>
          <a:lstStyle/>
          <a:p>
            <a:pPr fontAlgn="base"/>
            <a:r>
              <a:rPr lang="en-US" b="1" dirty="0"/>
              <a:t>“There is no darkness in sunlight. Darkness is subject unto it. The sun can be hidden by clouds or by the rotation of the earth, but the clouds will disappear, and the earth will complete its turning. …</a:t>
            </a:r>
          </a:p>
        </p:txBody>
      </p:sp>
      <p:sp>
        <p:nvSpPr>
          <p:cNvPr id="13" name="Rectangle 12"/>
          <p:cNvSpPr/>
          <p:nvPr/>
        </p:nvSpPr>
        <p:spPr>
          <a:xfrm>
            <a:off x="3871789" y="4452601"/>
            <a:ext cx="4557224" cy="2031325"/>
          </a:xfrm>
          <a:prstGeom prst="rect">
            <a:avLst/>
          </a:prstGeom>
        </p:spPr>
        <p:txBody>
          <a:bodyPr wrap="square">
            <a:spAutoFit/>
          </a:bodyPr>
          <a:lstStyle/>
          <a:p>
            <a:pPr fontAlgn="base"/>
            <a:r>
              <a:rPr lang="en-US" b="1" dirty="0"/>
              <a:t>“The Light of Christ is as universal as sunlight itself. Wherever there is human life, there is the Spirit of Christ. Every living soul is possessed of it. It is the sponsor of everything that is good. It is the inspirer of everything that will bless and benefit mankind. It nourishes goodness itself”</a:t>
            </a:r>
          </a:p>
        </p:txBody>
      </p:sp>
      <p:sp>
        <p:nvSpPr>
          <p:cNvPr id="7" name="Right Arrow 6"/>
          <p:cNvSpPr/>
          <p:nvPr/>
        </p:nvSpPr>
        <p:spPr>
          <a:xfrm rot="17404908">
            <a:off x="2466403" y="2433551"/>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382483" y="948904"/>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87259">
            <a:off x="8465756" y="1916679"/>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8405898">
            <a:off x="8449272" y="4395732"/>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A1D1F9-8346-4AC8-AD42-A6BA42DB3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9" y="171482"/>
            <a:ext cx="795529" cy="991472"/>
          </a:xfrm>
          <a:prstGeom prst="rect">
            <a:avLst/>
          </a:prstGeom>
        </p:spPr>
      </p:pic>
    </p:spTree>
    <p:extLst>
      <p:ext uri="{BB962C8B-B14F-4D97-AF65-F5344CB8AC3E}">
        <p14:creationId xmlns:p14="http://schemas.microsoft.com/office/powerpoint/2010/main" val="38598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7"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EFEA-51DC-CB95-E518-53E3C2E77DE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F6ABCB5-3C25-A444-1A0B-87ECCCAF4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4FFE9AC0-691F-DCAF-DEC0-BFC0634C92A7}"/>
              </a:ext>
            </a:extLst>
          </p:cNvPr>
          <p:cNvPicPr>
            <a:picLocks noChangeAspect="1"/>
          </p:cNvPicPr>
          <p:nvPr/>
        </p:nvPicPr>
        <p:blipFill>
          <a:blip r:embed="rId3"/>
          <a:stretch>
            <a:fillRect/>
          </a:stretch>
        </p:blipFill>
        <p:spPr>
          <a:xfrm>
            <a:off x="5529943" y="2189857"/>
            <a:ext cx="6359534" cy="4095144"/>
          </a:xfrm>
          <a:prstGeom prst="rect">
            <a:avLst/>
          </a:prstGeom>
        </p:spPr>
      </p:pic>
      <p:sp>
        <p:nvSpPr>
          <p:cNvPr id="2" name="Rectangle 1">
            <a:extLst>
              <a:ext uri="{FF2B5EF4-FFF2-40B4-BE49-F238E27FC236}">
                <a16:creationId xmlns:a16="http://schemas.microsoft.com/office/drawing/2014/main" id="{649181C8-1797-494E-9DAE-C37F4D0E67EC}"/>
              </a:ext>
            </a:extLst>
          </p:cNvPr>
          <p:cNvSpPr/>
          <p:nvPr/>
        </p:nvSpPr>
        <p:spPr>
          <a:xfrm>
            <a:off x="0" y="6407238"/>
            <a:ext cx="11658600"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88:6-13 </a:t>
            </a:r>
            <a:r>
              <a:rPr lang="en-US" sz="1100" dirty="0">
                <a:solidFill>
                  <a:srgbClr val="212225"/>
                </a:solidFill>
              </a:rPr>
              <a:t>Guide to the Scriptures, “</a:t>
            </a:r>
            <a:r>
              <a:rPr lang="en-US" sz="1100" dirty="0"/>
              <a:t>Light, Light of Christ</a:t>
            </a:r>
            <a:r>
              <a:rPr lang="en-US" sz="1100" dirty="0">
                <a:solidFill>
                  <a:srgbClr val="212225"/>
                </a:solidFill>
              </a:rPr>
              <a:t>,” scriptures.ChurchofJesusChrist.org</a:t>
            </a:r>
            <a:r>
              <a:rPr lang="en-US" sz="1100" b="0" i="0" dirty="0">
                <a:solidFill>
                  <a:srgbClr val="2F393A"/>
                </a:solidFill>
                <a:effectLst/>
              </a:rPr>
              <a:t> </a:t>
            </a:r>
            <a:endParaRPr lang="en-US" sz="1100" dirty="0"/>
          </a:p>
        </p:txBody>
      </p:sp>
      <p:sp>
        <p:nvSpPr>
          <p:cNvPr id="3" name="TextBox 2">
            <a:extLst>
              <a:ext uri="{FF2B5EF4-FFF2-40B4-BE49-F238E27FC236}">
                <a16:creationId xmlns:a16="http://schemas.microsoft.com/office/drawing/2014/main" id="{E4773BF1-9FB2-766C-87C0-C8CB424C494B}"/>
              </a:ext>
            </a:extLst>
          </p:cNvPr>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Divine </a:t>
            </a:r>
          </a:p>
        </p:txBody>
      </p:sp>
      <p:sp>
        <p:nvSpPr>
          <p:cNvPr id="9" name="TextBox 8">
            <a:extLst>
              <a:ext uri="{FF2B5EF4-FFF2-40B4-BE49-F238E27FC236}">
                <a16:creationId xmlns:a16="http://schemas.microsoft.com/office/drawing/2014/main" id="{8A2A635E-4DD3-CE25-C8B9-7E913946574E}"/>
              </a:ext>
            </a:extLst>
          </p:cNvPr>
          <p:cNvSpPr txBox="1"/>
          <p:nvPr/>
        </p:nvSpPr>
        <p:spPr>
          <a:xfrm>
            <a:off x="848865" y="1640452"/>
            <a:ext cx="3832214" cy="4093428"/>
          </a:xfrm>
          <a:prstGeom prst="rect">
            <a:avLst/>
          </a:prstGeom>
          <a:noFill/>
        </p:spPr>
        <p:txBody>
          <a:bodyPr wrap="square">
            <a:spAutoFit/>
          </a:bodyPr>
          <a:lstStyle/>
          <a:p>
            <a:r>
              <a:rPr lang="en-US" sz="2000" b="1" i="0" dirty="0">
                <a:solidFill>
                  <a:srgbClr val="212225"/>
                </a:solidFill>
                <a:effectLst/>
              </a:rPr>
              <a:t>“[The Light of Christ is] divine energy, power, or influence that proceeds from God through Christ and gives life and light to all things. </a:t>
            </a:r>
          </a:p>
          <a:p>
            <a:endParaRPr lang="en-US" sz="2000" b="1" dirty="0">
              <a:solidFill>
                <a:srgbClr val="212225"/>
              </a:solidFill>
            </a:endParaRPr>
          </a:p>
          <a:p>
            <a:r>
              <a:rPr lang="en-US" sz="2000" b="1" i="0" dirty="0">
                <a:solidFill>
                  <a:srgbClr val="212225"/>
                </a:solidFill>
                <a:effectLst/>
              </a:rPr>
              <a:t>It is the law by which all things are governed in heaven and on earth. </a:t>
            </a:r>
          </a:p>
          <a:p>
            <a:endParaRPr lang="en-US" sz="2000" b="1" dirty="0">
              <a:solidFill>
                <a:srgbClr val="212225"/>
              </a:solidFill>
            </a:endParaRPr>
          </a:p>
          <a:p>
            <a:r>
              <a:rPr lang="en-US" sz="2000" b="1" i="0" dirty="0">
                <a:solidFill>
                  <a:srgbClr val="212225"/>
                </a:solidFill>
                <a:effectLst/>
              </a:rPr>
              <a:t>It also helps people understand gospel truths and helps to put them on the gospel path that leads to salvation.” </a:t>
            </a:r>
          </a:p>
        </p:txBody>
      </p:sp>
    </p:spTree>
    <p:extLst>
      <p:ext uri="{BB962C8B-B14F-4D97-AF65-F5344CB8AC3E}">
        <p14:creationId xmlns:p14="http://schemas.microsoft.com/office/powerpoint/2010/main" val="14073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5995</Words>
  <Application>Microsoft Office PowerPoint</Application>
  <PresentationFormat>Widescreen</PresentationFormat>
  <Paragraphs>288</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Lucida Handwriting</vt:lpstr>
      <vt:lpstr>Calibri Light</vt:lpstr>
      <vt:lpstr>Georgia</vt:lpstr>
      <vt:lpstr>Comic Sans MS</vt:lpstr>
      <vt:lpstr>Elephant</vt:lpstr>
      <vt:lpstr>Arial</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43</cp:revision>
  <dcterms:created xsi:type="dcterms:W3CDTF">2014-12-09T14:06:32Z</dcterms:created>
  <dcterms:modified xsi:type="dcterms:W3CDTF">2025-01-01T16:24:07Z</dcterms:modified>
</cp:coreProperties>
</file>