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59" r:id="rId3"/>
    <p:sldId id="261" r:id="rId4"/>
    <p:sldId id="262" r:id="rId5"/>
    <p:sldId id="263" r:id="rId6"/>
    <p:sldId id="266" r:id="rId7"/>
    <p:sldId id="267" r:id="rId8"/>
    <p:sldId id="269" r:id="rId9"/>
    <p:sldId id="271" r:id="rId10"/>
    <p:sldId id="272" r:id="rId11"/>
    <p:sldId id="273" r:id="rId12"/>
    <p:sldId id="275" r:id="rId13"/>
    <p:sldId id="276" r:id="rId14"/>
    <p:sldId id="277" r:id="rId15"/>
    <p:sldId id="278" r:id="rId16"/>
    <p:sldId id="279" r:id="rId17"/>
    <p:sldId id="280" r:id="rId18"/>
    <p:sldId id="281" r:id="rId19"/>
    <p:sldId id="283" r:id="rId20"/>
    <p:sldId id="287" r:id="rId21"/>
    <p:sldId id="284" r:id="rId22"/>
    <p:sldId id="285" r:id="rId23"/>
    <p:sldId id="264" r:id="rId24"/>
    <p:sldId id="274" r:id="rId25"/>
    <p:sldId id="265" r:id="rId26"/>
    <p:sldId id="268" r:id="rId27"/>
    <p:sldId id="270" r:id="rId28"/>
    <p:sldId id="260" r:id="rId29"/>
  </p:sldIdLst>
  <p:sldSz cx="12192000" cy="6858000"/>
  <p:notesSz cx="6858000" cy="9144000"/>
  <p:embeddedFontLst>
    <p:embeddedFont>
      <p:font typeface="Abadi" panose="020B0604020104020204" pitchFamily="34" charset="0"/>
      <p:regular r:id="rId30"/>
    </p:embeddedFont>
    <p:embeddedFont>
      <p:font typeface="Berlin Sans FB Demi" panose="020E0802020502020306" pitchFamily="34" charset="0"/>
      <p:bold r:id="rId31"/>
    </p:embeddedFont>
    <p:embeddedFont>
      <p:font typeface="Californian FB" panose="0207040306080B030204" pitchFamily="18" charset="0"/>
      <p:regular r:id="rId32"/>
      <p:bold r:id="rId33"/>
      <p:italic r:id="rId34"/>
    </p:embeddedFont>
    <p:embeddedFont>
      <p:font typeface="Colonna MT" panose="04020805060202030203" pitchFamily="82" charset="0"/>
      <p:regular r:id="rId35"/>
    </p:embeddedFont>
    <p:embeddedFont>
      <p:font typeface="Comic Sans MS" panose="030F0702030302020204" pitchFamily="66"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Palatino" panose="020B0604020202020204"/>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a:srgbClr val="99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3867" autoAdjust="0"/>
  </p:normalViewPr>
  <p:slideViewPr>
    <p:cSldViewPr snapToGrid="0">
      <p:cViewPr varScale="1">
        <p:scale>
          <a:sx n="111" d="100"/>
          <a:sy n="111" d="100"/>
        </p:scale>
        <p:origin x="4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8AABCA-39F5-4F61-A458-638BFC9BCF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142891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AABCA-39F5-4F61-A458-638BFC9BCF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5775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AABCA-39F5-4F61-A458-638BFC9BCF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99150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AABCA-39F5-4F61-A458-638BFC9BCF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56911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8AABCA-39F5-4F61-A458-638BFC9BCF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361469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8AABCA-39F5-4F61-A458-638BFC9BCF10}"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06889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8AABCA-39F5-4F61-A458-638BFC9BCF10}"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81892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8AABCA-39F5-4F61-A458-638BFC9BCF10}"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316636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AABCA-39F5-4F61-A458-638BFC9BCF10}"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64966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8AABCA-39F5-4F61-A458-638BFC9BCF10}"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47967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8AABCA-39F5-4F61-A458-638BFC9BCF10}"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10046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AABCA-39F5-4F61-A458-638BFC9BCF10}"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98BC7-B312-437F-8B93-B3F9FF62D429}" type="slidenum">
              <a:rPr lang="en-US" smtClean="0"/>
              <a:t>‹#›</a:t>
            </a:fld>
            <a:endParaRPr lang="en-US"/>
          </a:p>
        </p:txBody>
      </p:sp>
    </p:spTree>
    <p:extLst>
      <p:ext uri="{BB962C8B-B14F-4D97-AF65-F5344CB8AC3E}">
        <p14:creationId xmlns:p14="http://schemas.microsoft.com/office/powerpoint/2010/main" val="2341556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ADBAE2-B397-7F9E-1D3C-09F62AD28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3" name="TextBox 2">
            <a:extLst>
              <a:ext uri="{FF2B5EF4-FFF2-40B4-BE49-F238E27FC236}">
                <a16:creationId xmlns:a16="http://schemas.microsoft.com/office/drawing/2014/main" id="{8D8D1DE9-C2BB-1224-3BC1-2B4F5625DB14}"/>
              </a:ext>
            </a:extLst>
          </p:cNvPr>
          <p:cNvSpPr txBox="1"/>
          <p:nvPr/>
        </p:nvSpPr>
        <p:spPr>
          <a:xfrm>
            <a:off x="1360548" y="275568"/>
            <a:ext cx="9464275" cy="2585323"/>
          </a:xfrm>
          <a:prstGeom prst="rect">
            <a:avLst/>
          </a:prstGeom>
          <a:noFill/>
        </p:spPr>
        <p:txBody>
          <a:bodyPr wrap="square" rtlCol="0">
            <a:spAutoFit/>
          </a:bodyPr>
          <a:lstStyle/>
          <a:p>
            <a:pPr algn="ctr"/>
            <a:r>
              <a:rPr lang="en-US" sz="5400" dirty="0">
                <a:solidFill>
                  <a:srgbClr val="FF0000"/>
                </a:solidFill>
                <a:latin typeface="Berlin Sans FB Demi" panose="020E0802020502020306" pitchFamily="34" charset="0"/>
              </a:rPr>
              <a:t>Doctrine and Covenants 88:73</a:t>
            </a:r>
          </a:p>
          <a:p>
            <a:pPr algn="ctr"/>
            <a:endParaRPr lang="en-US" sz="5400" dirty="0">
              <a:solidFill>
                <a:srgbClr val="FF0000"/>
              </a:solidFill>
              <a:latin typeface="Berlin Sans FB Demi" panose="020E0802020502020306" pitchFamily="34" charset="0"/>
            </a:endParaRPr>
          </a:p>
          <a:p>
            <a:pPr algn="ctr"/>
            <a:r>
              <a:rPr lang="en-US" sz="5400" dirty="0">
                <a:solidFill>
                  <a:srgbClr val="FF0000"/>
                </a:solidFill>
                <a:latin typeface="Berlin Sans FB Demi" panose="020E0802020502020306" pitchFamily="34" charset="0"/>
              </a:rPr>
              <a:t>Hastening the Work</a:t>
            </a:r>
          </a:p>
        </p:txBody>
      </p:sp>
      <p:grpSp>
        <p:nvGrpSpPr>
          <p:cNvPr id="4" name="Group 3">
            <a:extLst>
              <a:ext uri="{FF2B5EF4-FFF2-40B4-BE49-F238E27FC236}">
                <a16:creationId xmlns:a16="http://schemas.microsoft.com/office/drawing/2014/main" id="{8BE41343-8B6C-B78A-4D3B-F76217FC6FB3}"/>
              </a:ext>
            </a:extLst>
          </p:cNvPr>
          <p:cNvGrpSpPr/>
          <p:nvPr/>
        </p:nvGrpSpPr>
        <p:grpSpPr>
          <a:xfrm>
            <a:off x="6661906" y="3300128"/>
            <a:ext cx="4389457" cy="3218422"/>
            <a:chOff x="6148130" y="1487184"/>
            <a:chExt cx="5149257" cy="3775520"/>
          </a:xfrm>
        </p:grpSpPr>
        <p:sp>
          <p:nvSpPr>
            <p:cNvPr id="5" name="Oval 4">
              <a:extLst>
                <a:ext uri="{FF2B5EF4-FFF2-40B4-BE49-F238E27FC236}">
                  <a16:creationId xmlns:a16="http://schemas.microsoft.com/office/drawing/2014/main" id="{586B67FC-F646-31C2-9E1C-4B02EBDDA6E9}"/>
                </a:ext>
              </a:extLst>
            </p:cNvPr>
            <p:cNvSpPr/>
            <p:nvPr/>
          </p:nvSpPr>
          <p:spPr>
            <a:xfrm>
              <a:off x="10104524" y="1487184"/>
              <a:ext cx="1027416" cy="10274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E15682-E035-0FE8-93CB-37D6665C367F}"/>
                </a:ext>
              </a:extLst>
            </p:cNvPr>
            <p:cNvSpPr/>
            <p:nvPr/>
          </p:nvSpPr>
          <p:spPr>
            <a:xfrm rot="2427481">
              <a:off x="9053943" y="2493749"/>
              <a:ext cx="2221276" cy="321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6">
              <a:extLst>
                <a:ext uri="{FF2B5EF4-FFF2-40B4-BE49-F238E27FC236}">
                  <a16:creationId xmlns:a16="http://schemas.microsoft.com/office/drawing/2014/main" id="{15EBBA8D-ACC9-A4DD-9199-DBED1A6ED47C}"/>
                </a:ext>
              </a:extLst>
            </p:cNvPr>
            <p:cNvSpPr/>
            <p:nvPr/>
          </p:nvSpPr>
          <p:spPr>
            <a:xfrm rot="18990557">
              <a:off x="8705882" y="2096556"/>
              <a:ext cx="980610" cy="33869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7">
              <a:extLst>
                <a:ext uri="{FF2B5EF4-FFF2-40B4-BE49-F238E27FC236}">
                  <a16:creationId xmlns:a16="http://schemas.microsoft.com/office/drawing/2014/main" id="{3125A7B8-A80A-A865-3D94-E8F5A6B3FB2B}"/>
                </a:ext>
              </a:extLst>
            </p:cNvPr>
            <p:cNvSpPr/>
            <p:nvPr/>
          </p:nvSpPr>
          <p:spPr>
            <a:xfrm rot="18755186">
              <a:off x="10650178" y="2860862"/>
              <a:ext cx="980610" cy="31380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364DD17A-AAE7-988C-5841-9C368105AE7E}"/>
                </a:ext>
              </a:extLst>
            </p:cNvPr>
            <p:cNvSpPr/>
            <p:nvPr/>
          </p:nvSpPr>
          <p:spPr>
            <a:xfrm rot="13331815">
              <a:off x="9236369" y="2494149"/>
              <a:ext cx="991578" cy="1240971"/>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BD41CF1E-CE19-70B6-73A4-F330096579CF}"/>
                </a:ext>
              </a:extLst>
            </p:cNvPr>
            <p:cNvSpPr/>
            <p:nvPr/>
          </p:nvSpPr>
          <p:spPr>
            <a:xfrm rot="13203122">
              <a:off x="8790295" y="3344302"/>
              <a:ext cx="467271" cy="980696"/>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0">
              <a:extLst>
                <a:ext uri="{FF2B5EF4-FFF2-40B4-BE49-F238E27FC236}">
                  <a16:creationId xmlns:a16="http://schemas.microsoft.com/office/drawing/2014/main" id="{E5D61BB6-010C-94E4-938B-1857AF3F3D75}"/>
                </a:ext>
              </a:extLst>
            </p:cNvPr>
            <p:cNvSpPr/>
            <p:nvPr/>
          </p:nvSpPr>
          <p:spPr>
            <a:xfrm rot="12145031">
              <a:off x="7756795" y="3712285"/>
              <a:ext cx="1174145" cy="307062"/>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1">
              <a:extLst>
                <a:ext uri="{FF2B5EF4-FFF2-40B4-BE49-F238E27FC236}">
                  <a16:creationId xmlns:a16="http://schemas.microsoft.com/office/drawing/2014/main" id="{76E55D73-C9A2-5175-3A5A-E5CEBA6C98BC}"/>
                </a:ext>
              </a:extLst>
            </p:cNvPr>
            <p:cNvSpPr/>
            <p:nvPr/>
          </p:nvSpPr>
          <p:spPr>
            <a:xfrm rot="14935518">
              <a:off x="8753868" y="4212221"/>
              <a:ext cx="1760498" cy="340467"/>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2">
              <a:extLst>
                <a:ext uri="{FF2B5EF4-FFF2-40B4-BE49-F238E27FC236}">
                  <a16:creationId xmlns:a16="http://schemas.microsoft.com/office/drawing/2014/main" id="{FC5766B5-198A-6553-0DDA-772175559A0C}"/>
                </a:ext>
              </a:extLst>
            </p:cNvPr>
            <p:cNvSpPr/>
            <p:nvPr/>
          </p:nvSpPr>
          <p:spPr>
            <a:xfrm rot="10800000" flipV="1">
              <a:off x="6677468" y="4388461"/>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3">
              <a:extLst>
                <a:ext uri="{FF2B5EF4-FFF2-40B4-BE49-F238E27FC236}">
                  <a16:creationId xmlns:a16="http://schemas.microsoft.com/office/drawing/2014/main" id="{AB9FBDF2-F5E6-BBC7-D292-8D1B438C927E}"/>
                </a:ext>
              </a:extLst>
            </p:cNvPr>
            <p:cNvSpPr/>
            <p:nvPr/>
          </p:nvSpPr>
          <p:spPr>
            <a:xfrm rot="10800000" flipV="1">
              <a:off x="6148130" y="3811790"/>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4">
              <a:extLst>
                <a:ext uri="{FF2B5EF4-FFF2-40B4-BE49-F238E27FC236}">
                  <a16:creationId xmlns:a16="http://schemas.microsoft.com/office/drawing/2014/main" id="{08F48CCA-111B-2E76-6812-E6D6AB6EB128}"/>
                </a:ext>
              </a:extLst>
            </p:cNvPr>
            <p:cNvSpPr/>
            <p:nvPr/>
          </p:nvSpPr>
          <p:spPr>
            <a:xfrm rot="10800000" flipV="1">
              <a:off x="6896244" y="3007363"/>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5">
              <a:extLst>
                <a:ext uri="{FF2B5EF4-FFF2-40B4-BE49-F238E27FC236}">
                  <a16:creationId xmlns:a16="http://schemas.microsoft.com/office/drawing/2014/main" id="{96B5E45C-5A1A-6F12-2567-91477F4F271B}"/>
                </a:ext>
              </a:extLst>
            </p:cNvPr>
            <p:cNvSpPr/>
            <p:nvPr/>
          </p:nvSpPr>
          <p:spPr>
            <a:xfrm rot="10800000" flipV="1">
              <a:off x="6376572" y="2435248"/>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6">
              <a:extLst>
                <a:ext uri="{FF2B5EF4-FFF2-40B4-BE49-F238E27FC236}">
                  <a16:creationId xmlns:a16="http://schemas.microsoft.com/office/drawing/2014/main" id="{A4AD5ADB-76FE-11B7-07BB-DDB0F32AEC19}"/>
                </a:ext>
              </a:extLst>
            </p:cNvPr>
            <p:cNvSpPr/>
            <p:nvPr/>
          </p:nvSpPr>
          <p:spPr>
            <a:xfrm rot="10800000" flipV="1">
              <a:off x="7265170" y="1873157"/>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807F0D47-5EFB-A54F-858F-251B2A235477}"/>
              </a:ext>
            </a:extLst>
          </p:cNvPr>
          <p:cNvSpPr txBox="1"/>
          <p:nvPr/>
        </p:nvSpPr>
        <p:spPr>
          <a:xfrm>
            <a:off x="2103225" y="3833443"/>
            <a:ext cx="2873995" cy="1200329"/>
          </a:xfrm>
          <a:prstGeom prst="rect">
            <a:avLst/>
          </a:prstGeom>
          <a:noFill/>
        </p:spPr>
        <p:txBody>
          <a:bodyPr wrap="square" rtlCol="0">
            <a:spAutoFit/>
          </a:bodyPr>
          <a:lstStyle/>
          <a:p>
            <a:pPr algn="ctr"/>
            <a:r>
              <a:rPr lang="en-US" sz="2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Behold, I will hasten my work in its time</a:t>
            </a:r>
          </a:p>
          <a:p>
            <a:pPr algn="ctr"/>
            <a:r>
              <a:rPr lang="en-US" sz="2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D&amp;C 88:73</a:t>
            </a:r>
          </a:p>
        </p:txBody>
      </p:sp>
      <p:sp>
        <p:nvSpPr>
          <p:cNvPr id="19" name="TextBox 18">
            <a:extLst>
              <a:ext uri="{FF2B5EF4-FFF2-40B4-BE49-F238E27FC236}">
                <a16:creationId xmlns:a16="http://schemas.microsoft.com/office/drawing/2014/main" id="{8F5CCB09-D615-69C5-60DC-C4C5B2D6EEDF}"/>
              </a:ext>
            </a:extLst>
          </p:cNvPr>
          <p:cNvSpPr txBox="1"/>
          <p:nvPr/>
        </p:nvSpPr>
        <p:spPr>
          <a:xfrm>
            <a:off x="0" y="6428543"/>
            <a:ext cx="6165128" cy="307777"/>
          </a:xfrm>
          <a:prstGeom prst="rect">
            <a:avLst/>
          </a:prstGeom>
          <a:noFill/>
        </p:spPr>
        <p:txBody>
          <a:bodyPr wrap="square">
            <a:spAutoFit/>
          </a:bodyPr>
          <a:lstStyle/>
          <a:p>
            <a:r>
              <a:rPr lang="en-US" sz="1400" dirty="0"/>
              <a:t>Presentation by http://fashionsbylynda.com/blog/</a:t>
            </a:r>
          </a:p>
        </p:txBody>
      </p:sp>
    </p:spTree>
    <p:extLst>
      <p:ext uri="{BB962C8B-B14F-4D97-AF65-F5344CB8AC3E}">
        <p14:creationId xmlns:p14="http://schemas.microsoft.com/office/powerpoint/2010/main" val="3149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DF1534B5-1A75-48D5-B8CE-41283BE71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First Missionaries 1974-1985</a:t>
            </a:r>
          </a:p>
        </p:txBody>
      </p:sp>
      <p:cxnSp>
        <p:nvCxnSpPr>
          <p:cNvPr id="3" name="Straight Connector 2"/>
          <p:cNvCxnSpPr/>
          <p:nvPr/>
        </p:nvCxnSpPr>
        <p:spPr>
          <a:xfrm>
            <a:off x="0" y="2177143"/>
            <a:ext cx="1219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8100" y="1741714"/>
            <a:ext cx="1295400" cy="1623145"/>
            <a:chOff x="-38100" y="1741714"/>
            <a:chExt cx="1295400" cy="1623145"/>
          </a:xfrm>
        </p:grpSpPr>
        <p:cxnSp>
          <p:nvCxnSpPr>
            <p:cNvPr id="9" name="Straight Connector 8"/>
            <p:cNvCxnSpPr/>
            <p:nvPr/>
          </p:nvCxnSpPr>
          <p:spPr>
            <a:xfrm flipH="1">
              <a:off x="598714" y="2188028"/>
              <a:ext cx="10886" cy="8273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0371" y="1741714"/>
              <a:ext cx="838200" cy="369332"/>
            </a:xfrm>
            <a:prstGeom prst="rect">
              <a:avLst/>
            </a:prstGeom>
            <a:noFill/>
          </p:spPr>
          <p:txBody>
            <a:bodyPr wrap="square" rtlCol="0">
              <a:spAutoFit/>
            </a:bodyPr>
            <a:lstStyle/>
            <a:p>
              <a:r>
                <a:rPr lang="en-US" dirty="0">
                  <a:solidFill>
                    <a:schemeClr val="bg1"/>
                  </a:solidFill>
                </a:rPr>
                <a:t>1974</a:t>
              </a:r>
            </a:p>
          </p:txBody>
        </p:sp>
        <p:sp>
          <p:nvSpPr>
            <p:cNvPr id="15" name="TextBox 14"/>
            <p:cNvSpPr txBox="1"/>
            <p:nvPr/>
          </p:nvSpPr>
          <p:spPr>
            <a:xfrm>
              <a:off x="-38100" y="2995527"/>
              <a:ext cx="1295400" cy="369332"/>
            </a:xfrm>
            <a:prstGeom prst="rect">
              <a:avLst/>
            </a:prstGeom>
            <a:noFill/>
          </p:spPr>
          <p:txBody>
            <a:bodyPr wrap="square" rtlCol="0">
              <a:spAutoFit/>
            </a:bodyPr>
            <a:lstStyle/>
            <a:p>
              <a:pPr algn="ctr"/>
              <a:r>
                <a:rPr lang="en-US" dirty="0">
                  <a:solidFill>
                    <a:schemeClr val="bg1"/>
                  </a:solidFill>
                </a:rPr>
                <a:t>Portugal</a:t>
              </a:r>
            </a:p>
          </p:txBody>
        </p:sp>
      </p:grpSp>
      <p:grpSp>
        <p:nvGrpSpPr>
          <p:cNvPr id="20" name="Group 19"/>
          <p:cNvGrpSpPr/>
          <p:nvPr/>
        </p:nvGrpSpPr>
        <p:grpSpPr>
          <a:xfrm>
            <a:off x="538842" y="1741714"/>
            <a:ext cx="1937657" cy="3491347"/>
            <a:chOff x="538842" y="1741714"/>
            <a:chExt cx="1937657" cy="3491347"/>
          </a:xfrm>
        </p:grpSpPr>
        <p:cxnSp>
          <p:nvCxnSpPr>
            <p:cNvPr id="17" name="Straight Connector 16"/>
            <p:cNvCxnSpPr/>
            <p:nvPr/>
          </p:nvCxnSpPr>
          <p:spPr>
            <a:xfrm flipH="1">
              <a:off x="1518557" y="2188028"/>
              <a:ext cx="1" cy="15461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1975</a:t>
              </a:r>
            </a:p>
          </p:txBody>
        </p:sp>
        <p:sp>
          <p:nvSpPr>
            <p:cNvPr id="19" name="TextBox 18"/>
            <p:cNvSpPr txBox="1"/>
            <p:nvPr/>
          </p:nvSpPr>
          <p:spPr>
            <a:xfrm>
              <a:off x="538842" y="3755733"/>
              <a:ext cx="1937657" cy="1477328"/>
            </a:xfrm>
            <a:prstGeom prst="rect">
              <a:avLst/>
            </a:prstGeom>
            <a:noFill/>
          </p:spPr>
          <p:txBody>
            <a:bodyPr wrap="square" rtlCol="0">
              <a:spAutoFit/>
            </a:bodyPr>
            <a:lstStyle/>
            <a:p>
              <a:pPr algn="ctr"/>
              <a:r>
                <a:rPr lang="en-US" dirty="0">
                  <a:solidFill>
                    <a:schemeClr val="bg1"/>
                  </a:solidFill>
                </a:rPr>
                <a:t>Slovenia</a:t>
              </a:r>
            </a:p>
            <a:p>
              <a:pPr algn="ctr"/>
              <a:r>
                <a:rPr lang="en-US" dirty="0">
                  <a:solidFill>
                    <a:schemeClr val="bg1"/>
                  </a:solidFill>
                </a:rPr>
                <a:t>Vanuatu</a:t>
              </a:r>
            </a:p>
            <a:p>
              <a:pPr algn="ctr"/>
              <a:r>
                <a:rPr lang="en-US" dirty="0">
                  <a:solidFill>
                    <a:schemeClr val="bg1"/>
                  </a:solidFill>
                </a:rPr>
                <a:t>Northern Mariana Islands</a:t>
              </a:r>
            </a:p>
            <a:p>
              <a:pPr algn="ctr"/>
              <a:r>
                <a:rPr lang="en-US" dirty="0">
                  <a:solidFill>
                    <a:schemeClr val="bg1"/>
                  </a:solidFill>
                </a:rPr>
                <a:t>Iran</a:t>
              </a:r>
            </a:p>
          </p:txBody>
        </p:sp>
      </p:grpSp>
      <p:grpSp>
        <p:nvGrpSpPr>
          <p:cNvPr id="23" name="Group 22"/>
          <p:cNvGrpSpPr/>
          <p:nvPr/>
        </p:nvGrpSpPr>
        <p:grpSpPr>
          <a:xfrm>
            <a:off x="1507670" y="1741714"/>
            <a:ext cx="1937657" cy="1555873"/>
            <a:chOff x="619482" y="1741714"/>
            <a:chExt cx="1937657" cy="1555873"/>
          </a:xfrm>
        </p:grpSpPr>
        <p:cxnSp>
          <p:nvCxnSpPr>
            <p:cNvPr id="24" name="Straight Connector 23"/>
            <p:cNvCxnSpPr/>
            <p:nvPr/>
          </p:nvCxnSpPr>
          <p:spPr>
            <a:xfrm flipH="1">
              <a:off x="1517555" y="2188028"/>
              <a:ext cx="1005" cy="7293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1976</a:t>
              </a:r>
            </a:p>
          </p:txBody>
        </p:sp>
        <p:sp>
          <p:nvSpPr>
            <p:cNvPr id="27" name="TextBox 26"/>
            <p:cNvSpPr txBox="1"/>
            <p:nvPr/>
          </p:nvSpPr>
          <p:spPr>
            <a:xfrm>
              <a:off x="619482" y="2928255"/>
              <a:ext cx="1937657" cy="369332"/>
            </a:xfrm>
            <a:prstGeom prst="rect">
              <a:avLst/>
            </a:prstGeom>
            <a:noFill/>
          </p:spPr>
          <p:txBody>
            <a:bodyPr wrap="square" rtlCol="0">
              <a:spAutoFit/>
            </a:bodyPr>
            <a:lstStyle/>
            <a:p>
              <a:pPr algn="ctr"/>
              <a:r>
                <a:rPr lang="en-US" dirty="0">
                  <a:solidFill>
                    <a:schemeClr val="bg1"/>
                  </a:solidFill>
                </a:rPr>
                <a:t>Micronesia</a:t>
              </a:r>
            </a:p>
          </p:txBody>
        </p:sp>
      </p:grpSp>
      <p:grpSp>
        <p:nvGrpSpPr>
          <p:cNvPr id="29" name="Group 28"/>
          <p:cNvGrpSpPr/>
          <p:nvPr/>
        </p:nvGrpSpPr>
        <p:grpSpPr>
          <a:xfrm>
            <a:off x="2336341" y="1726558"/>
            <a:ext cx="1937657" cy="3033317"/>
            <a:chOff x="472165" y="1741714"/>
            <a:chExt cx="1937657" cy="3033317"/>
          </a:xfrm>
        </p:grpSpPr>
        <p:cxnSp>
          <p:nvCxnSpPr>
            <p:cNvPr id="30" name="Straight Connector 29"/>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1977</a:t>
              </a:r>
            </a:p>
          </p:txBody>
        </p:sp>
        <p:sp>
          <p:nvSpPr>
            <p:cNvPr id="32" name="TextBox 31"/>
            <p:cNvSpPr txBox="1"/>
            <p:nvPr/>
          </p:nvSpPr>
          <p:spPr>
            <a:xfrm>
              <a:off x="472165" y="3574702"/>
              <a:ext cx="1937657" cy="1200329"/>
            </a:xfrm>
            <a:prstGeom prst="rect">
              <a:avLst/>
            </a:prstGeom>
            <a:noFill/>
          </p:spPr>
          <p:txBody>
            <a:bodyPr wrap="square" rtlCol="0">
              <a:spAutoFit/>
            </a:bodyPr>
            <a:lstStyle/>
            <a:p>
              <a:pPr algn="ctr"/>
              <a:r>
                <a:rPr lang="en-US" dirty="0">
                  <a:solidFill>
                    <a:schemeClr val="bg1"/>
                  </a:solidFill>
                </a:rPr>
                <a:t>Marshall Island</a:t>
              </a:r>
            </a:p>
            <a:p>
              <a:pPr algn="ctr"/>
              <a:r>
                <a:rPr lang="en-US" dirty="0">
                  <a:solidFill>
                    <a:schemeClr val="bg1"/>
                  </a:solidFill>
                </a:rPr>
                <a:t>Poland</a:t>
              </a:r>
            </a:p>
            <a:p>
              <a:pPr algn="ctr"/>
              <a:r>
                <a:rPr lang="en-US" dirty="0">
                  <a:solidFill>
                    <a:schemeClr val="bg1"/>
                  </a:solidFill>
                </a:rPr>
                <a:t>Trinidad and Tobago</a:t>
              </a:r>
            </a:p>
          </p:txBody>
        </p:sp>
      </p:grpSp>
      <p:grpSp>
        <p:nvGrpSpPr>
          <p:cNvPr id="33" name="Group 32"/>
          <p:cNvGrpSpPr/>
          <p:nvPr/>
        </p:nvGrpSpPr>
        <p:grpSpPr>
          <a:xfrm>
            <a:off x="3035040" y="1726558"/>
            <a:ext cx="2773140" cy="5416746"/>
            <a:chOff x="131986" y="1741714"/>
            <a:chExt cx="2773140" cy="5416746"/>
          </a:xfrm>
        </p:grpSpPr>
        <p:cxnSp>
          <p:nvCxnSpPr>
            <p:cNvPr id="34" name="Straight Connector 33"/>
            <p:cNvCxnSpPr/>
            <p:nvPr/>
          </p:nvCxnSpPr>
          <p:spPr>
            <a:xfrm flipH="1">
              <a:off x="1518556" y="2188028"/>
              <a:ext cx="3" cy="25146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1978</a:t>
              </a:r>
            </a:p>
          </p:txBody>
        </p:sp>
        <p:sp>
          <p:nvSpPr>
            <p:cNvPr id="36" name="TextBox 35"/>
            <p:cNvSpPr txBox="1"/>
            <p:nvPr/>
          </p:nvSpPr>
          <p:spPr>
            <a:xfrm>
              <a:off x="131986" y="4850136"/>
              <a:ext cx="2773140" cy="2308324"/>
            </a:xfrm>
            <a:prstGeom prst="rect">
              <a:avLst/>
            </a:prstGeom>
            <a:noFill/>
          </p:spPr>
          <p:txBody>
            <a:bodyPr wrap="square" rtlCol="0">
              <a:spAutoFit/>
            </a:bodyPr>
            <a:lstStyle/>
            <a:p>
              <a:pPr algn="ctr"/>
              <a:r>
                <a:rPr lang="en-US" dirty="0">
                  <a:solidFill>
                    <a:schemeClr val="bg1"/>
                  </a:solidFill>
                </a:rPr>
                <a:t>Dominican Republic</a:t>
              </a:r>
            </a:p>
            <a:p>
              <a:pPr algn="ctr"/>
              <a:r>
                <a:rPr lang="en-US" dirty="0">
                  <a:solidFill>
                    <a:schemeClr val="bg1"/>
                  </a:solidFill>
                </a:rPr>
                <a:t>Ghana</a:t>
              </a:r>
            </a:p>
            <a:p>
              <a:pPr algn="ctr"/>
              <a:r>
                <a:rPr lang="en-US" dirty="0">
                  <a:solidFill>
                    <a:schemeClr val="bg1"/>
                  </a:solidFill>
                </a:rPr>
                <a:t>Nigeria</a:t>
              </a:r>
            </a:p>
            <a:p>
              <a:pPr algn="ctr"/>
              <a:r>
                <a:rPr lang="en-US" dirty="0">
                  <a:solidFill>
                    <a:schemeClr val="bg1"/>
                  </a:solidFill>
                </a:rPr>
                <a:t>Suriname</a:t>
              </a:r>
            </a:p>
            <a:p>
              <a:pPr algn="ctr"/>
              <a:r>
                <a:rPr lang="en-US" dirty="0">
                  <a:solidFill>
                    <a:schemeClr val="bg1"/>
                  </a:solidFill>
                </a:rPr>
                <a:t>Palau</a:t>
              </a:r>
            </a:p>
            <a:p>
              <a:pPr algn="ctr"/>
              <a:r>
                <a:rPr lang="en-US" dirty="0">
                  <a:solidFill>
                    <a:schemeClr val="bg1"/>
                  </a:solidFill>
                </a:rPr>
                <a:t>US Virgin Islands</a:t>
              </a:r>
            </a:p>
            <a:p>
              <a:pPr algn="ctr"/>
              <a:r>
                <a:rPr lang="en-US" dirty="0" err="1">
                  <a:solidFill>
                    <a:schemeClr val="bg1"/>
                  </a:solidFill>
                </a:rPr>
                <a:t>Curaçao</a:t>
              </a:r>
              <a:endParaRPr lang="en-US" dirty="0">
                <a:solidFill>
                  <a:schemeClr val="bg1"/>
                </a:solidFill>
              </a:endParaRPr>
            </a:p>
            <a:p>
              <a:pPr algn="ctr"/>
              <a:endParaRPr lang="en-US" dirty="0">
                <a:solidFill>
                  <a:schemeClr val="bg1"/>
                </a:solidFill>
              </a:endParaRPr>
            </a:p>
          </p:txBody>
        </p:sp>
      </p:grpSp>
      <p:grpSp>
        <p:nvGrpSpPr>
          <p:cNvPr id="40" name="Group 39"/>
          <p:cNvGrpSpPr/>
          <p:nvPr/>
        </p:nvGrpSpPr>
        <p:grpSpPr>
          <a:xfrm>
            <a:off x="4427385" y="1715535"/>
            <a:ext cx="1937657" cy="2180551"/>
            <a:chOff x="548722" y="1741714"/>
            <a:chExt cx="1937657" cy="2180551"/>
          </a:xfrm>
        </p:grpSpPr>
        <p:cxnSp>
          <p:nvCxnSpPr>
            <p:cNvPr id="41" name="Straight Connector 40"/>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1979</a:t>
              </a:r>
            </a:p>
          </p:txBody>
        </p:sp>
        <p:sp>
          <p:nvSpPr>
            <p:cNvPr id="43" name="TextBox 42"/>
            <p:cNvSpPr txBox="1"/>
            <p:nvPr/>
          </p:nvSpPr>
          <p:spPr>
            <a:xfrm>
              <a:off x="548722" y="3552933"/>
              <a:ext cx="1937657" cy="369332"/>
            </a:xfrm>
            <a:prstGeom prst="rect">
              <a:avLst/>
            </a:prstGeom>
            <a:noFill/>
          </p:spPr>
          <p:txBody>
            <a:bodyPr wrap="square" rtlCol="0">
              <a:spAutoFit/>
            </a:bodyPr>
            <a:lstStyle/>
            <a:p>
              <a:pPr algn="ctr"/>
              <a:r>
                <a:rPr lang="en-US" dirty="0" err="1">
                  <a:solidFill>
                    <a:schemeClr val="bg1"/>
                  </a:solidFill>
                </a:rPr>
                <a:t>Réunion</a:t>
              </a:r>
              <a:endParaRPr lang="en-US" dirty="0">
                <a:solidFill>
                  <a:schemeClr val="bg1"/>
                </a:solidFill>
              </a:endParaRPr>
            </a:p>
          </p:txBody>
        </p:sp>
      </p:grpSp>
      <p:grpSp>
        <p:nvGrpSpPr>
          <p:cNvPr id="44" name="Group 43"/>
          <p:cNvGrpSpPr/>
          <p:nvPr/>
        </p:nvGrpSpPr>
        <p:grpSpPr>
          <a:xfrm>
            <a:off x="5509516" y="1726558"/>
            <a:ext cx="1937657" cy="3674460"/>
            <a:chOff x="560617" y="1741714"/>
            <a:chExt cx="1937657" cy="3674460"/>
          </a:xfrm>
        </p:grpSpPr>
        <p:cxnSp>
          <p:nvCxnSpPr>
            <p:cNvPr id="45" name="Straight Connector 44"/>
            <p:cNvCxnSpPr/>
            <p:nvPr/>
          </p:nvCxnSpPr>
          <p:spPr>
            <a:xfrm>
              <a:off x="1518560" y="2188028"/>
              <a:ext cx="0" cy="16480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1980</a:t>
              </a:r>
            </a:p>
          </p:txBody>
        </p:sp>
        <p:sp>
          <p:nvSpPr>
            <p:cNvPr id="47" name="TextBox 46"/>
            <p:cNvSpPr txBox="1"/>
            <p:nvPr/>
          </p:nvSpPr>
          <p:spPr>
            <a:xfrm>
              <a:off x="560617" y="3938846"/>
              <a:ext cx="1937657" cy="1477328"/>
            </a:xfrm>
            <a:prstGeom prst="rect">
              <a:avLst/>
            </a:prstGeom>
            <a:noFill/>
          </p:spPr>
          <p:txBody>
            <a:bodyPr wrap="square" rtlCol="0">
              <a:spAutoFit/>
            </a:bodyPr>
            <a:lstStyle/>
            <a:p>
              <a:pPr algn="ctr"/>
              <a:r>
                <a:rPr lang="en-US" dirty="0">
                  <a:solidFill>
                    <a:schemeClr val="bg1"/>
                  </a:solidFill>
                </a:rPr>
                <a:t>Belize</a:t>
              </a:r>
            </a:p>
            <a:p>
              <a:pPr algn="ctr"/>
              <a:r>
                <a:rPr lang="en-US" dirty="0">
                  <a:solidFill>
                    <a:schemeClr val="bg1"/>
                  </a:solidFill>
                </a:rPr>
                <a:t>Haiti</a:t>
              </a:r>
            </a:p>
            <a:p>
              <a:pPr algn="ctr"/>
              <a:r>
                <a:rPr lang="en-US" dirty="0">
                  <a:solidFill>
                    <a:schemeClr val="bg1"/>
                  </a:solidFill>
                </a:rPr>
                <a:t>Papa New Guinea</a:t>
              </a:r>
            </a:p>
            <a:p>
              <a:pPr algn="ctr"/>
              <a:r>
                <a:rPr lang="en-US" dirty="0">
                  <a:solidFill>
                    <a:schemeClr val="bg1"/>
                  </a:solidFill>
                </a:rPr>
                <a:t>St. Vincent and the Grenadines</a:t>
              </a:r>
            </a:p>
          </p:txBody>
        </p:sp>
      </p:grpSp>
      <p:grpSp>
        <p:nvGrpSpPr>
          <p:cNvPr id="50" name="Group 49"/>
          <p:cNvGrpSpPr/>
          <p:nvPr/>
        </p:nvGrpSpPr>
        <p:grpSpPr>
          <a:xfrm>
            <a:off x="7072992" y="1726558"/>
            <a:ext cx="1937657" cy="2479319"/>
            <a:chOff x="472165" y="1741714"/>
            <a:chExt cx="1937657" cy="2479319"/>
          </a:xfrm>
        </p:grpSpPr>
        <p:cxnSp>
          <p:nvCxnSpPr>
            <p:cNvPr id="51" name="Straight Connector 50"/>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1983</a:t>
              </a:r>
            </a:p>
          </p:txBody>
        </p:sp>
        <p:sp>
          <p:nvSpPr>
            <p:cNvPr id="53" name="TextBox 52"/>
            <p:cNvSpPr txBox="1"/>
            <p:nvPr/>
          </p:nvSpPr>
          <p:spPr>
            <a:xfrm>
              <a:off x="472165" y="3574702"/>
              <a:ext cx="1937657" cy="646331"/>
            </a:xfrm>
            <a:prstGeom prst="rect">
              <a:avLst/>
            </a:prstGeom>
            <a:noFill/>
          </p:spPr>
          <p:txBody>
            <a:bodyPr wrap="square" rtlCol="0">
              <a:spAutoFit/>
            </a:bodyPr>
            <a:lstStyle/>
            <a:p>
              <a:pPr algn="ctr"/>
              <a:r>
                <a:rPr lang="en-US" dirty="0">
                  <a:solidFill>
                    <a:schemeClr val="bg1"/>
                  </a:solidFill>
                </a:rPr>
                <a:t>St. Lucia</a:t>
              </a:r>
            </a:p>
            <a:p>
              <a:pPr algn="ctr"/>
              <a:r>
                <a:rPr lang="en-US" dirty="0">
                  <a:solidFill>
                    <a:schemeClr val="bg1"/>
                  </a:solidFill>
                </a:rPr>
                <a:t>Martinique</a:t>
              </a:r>
            </a:p>
          </p:txBody>
        </p:sp>
      </p:grpSp>
      <p:grpSp>
        <p:nvGrpSpPr>
          <p:cNvPr id="54" name="Group 53"/>
          <p:cNvGrpSpPr/>
          <p:nvPr/>
        </p:nvGrpSpPr>
        <p:grpSpPr>
          <a:xfrm>
            <a:off x="8746671" y="1741714"/>
            <a:ext cx="1937657" cy="4539773"/>
            <a:chOff x="521832" y="1741714"/>
            <a:chExt cx="1937657" cy="4539773"/>
          </a:xfrm>
        </p:grpSpPr>
        <p:cxnSp>
          <p:nvCxnSpPr>
            <p:cNvPr id="55" name="Straight Connector 54"/>
            <p:cNvCxnSpPr/>
            <p:nvPr/>
          </p:nvCxnSpPr>
          <p:spPr>
            <a:xfrm flipH="1">
              <a:off x="1490660" y="2188028"/>
              <a:ext cx="27899" cy="20604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1984</a:t>
              </a:r>
            </a:p>
          </p:txBody>
        </p:sp>
        <p:sp>
          <p:nvSpPr>
            <p:cNvPr id="57" name="TextBox 56"/>
            <p:cNvSpPr txBox="1"/>
            <p:nvPr/>
          </p:nvSpPr>
          <p:spPr>
            <a:xfrm>
              <a:off x="521832" y="4527161"/>
              <a:ext cx="1937657" cy="1754326"/>
            </a:xfrm>
            <a:prstGeom prst="rect">
              <a:avLst/>
            </a:prstGeom>
            <a:noFill/>
          </p:spPr>
          <p:txBody>
            <a:bodyPr wrap="square" rtlCol="0">
              <a:spAutoFit/>
            </a:bodyPr>
            <a:lstStyle/>
            <a:p>
              <a:pPr algn="ctr"/>
              <a:r>
                <a:rPr lang="en-US" dirty="0">
                  <a:solidFill>
                    <a:schemeClr val="bg1"/>
                  </a:solidFill>
                </a:rPr>
                <a:t>St. Kitts and Nevis</a:t>
              </a:r>
            </a:p>
            <a:p>
              <a:pPr algn="ctr"/>
              <a:r>
                <a:rPr lang="en-US" dirty="0">
                  <a:solidFill>
                    <a:schemeClr val="bg1"/>
                  </a:solidFill>
                </a:rPr>
                <a:t>Antigua and Barbuda</a:t>
              </a:r>
            </a:p>
            <a:p>
              <a:pPr algn="ctr"/>
              <a:r>
                <a:rPr lang="en-US" dirty="0">
                  <a:solidFill>
                    <a:schemeClr val="bg1"/>
                  </a:solidFill>
                </a:rPr>
                <a:t>Nauru</a:t>
              </a:r>
            </a:p>
            <a:p>
              <a:pPr algn="ctr"/>
              <a:r>
                <a:rPr lang="en-US" dirty="0">
                  <a:solidFill>
                    <a:schemeClr val="bg1"/>
                  </a:solidFill>
                </a:rPr>
                <a:t>Tuvalu</a:t>
              </a:r>
            </a:p>
            <a:p>
              <a:pPr algn="ctr"/>
              <a:r>
                <a:rPr lang="en-US" dirty="0">
                  <a:solidFill>
                    <a:schemeClr val="bg1"/>
                  </a:solidFill>
                </a:rPr>
                <a:t>Guadeloupe</a:t>
              </a:r>
            </a:p>
          </p:txBody>
        </p:sp>
      </p:grpSp>
      <p:grpSp>
        <p:nvGrpSpPr>
          <p:cNvPr id="58" name="Group 57"/>
          <p:cNvGrpSpPr/>
          <p:nvPr/>
        </p:nvGrpSpPr>
        <p:grpSpPr>
          <a:xfrm>
            <a:off x="10386010" y="1726558"/>
            <a:ext cx="1937657" cy="2756318"/>
            <a:chOff x="472165" y="1741714"/>
            <a:chExt cx="1937657" cy="2756318"/>
          </a:xfrm>
        </p:grpSpPr>
        <p:cxnSp>
          <p:nvCxnSpPr>
            <p:cNvPr id="59" name="Straight Connector 58"/>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1985</a:t>
              </a:r>
            </a:p>
          </p:txBody>
        </p:sp>
        <p:sp>
          <p:nvSpPr>
            <p:cNvPr id="61" name="TextBox 60"/>
            <p:cNvSpPr txBox="1"/>
            <p:nvPr/>
          </p:nvSpPr>
          <p:spPr>
            <a:xfrm>
              <a:off x="472165" y="3574702"/>
              <a:ext cx="1937657" cy="923330"/>
            </a:xfrm>
            <a:prstGeom prst="rect">
              <a:avLst/>
            </a:prstGeom>
            <a:noFill/>
          </p:spPr>
          <p:txBody>
            <a:bodyPr wrap="square" rtlCol="0">
              <a:spAutoFit/>
            </a:bodyPr>
            <a:lstStyle/>
            <a:p>
              <a:pPr algn="ctr"/>
              <a:r>
                <a:rPr lang="en-US" dirty="0">
                  <a:solidFill>
                    <a:schemeClr val="bg1"/>
                  </a:solidFill>
                </a:rPr>
                <a:t>Grenada</a:t>
              </a:r>
            </a:p>
            <a:p>
              <a:pPr algn="ctr"/>
              <a:r>
                <a:rPr lang="en-US" dirty="0">
                  <a:solidFill>
                    <a:schemeClr val="bg1"/>
                  </a:solidFill>
                </a:rPr>
                <a:t>Cayman Islands</a:t>
              </a:r>
            </a:p>
            <a:p>
              <a:pPr algn="ctr"/>
              <a:endParaRPr lang="en-US" dirty="0">
                <a:solidFill>
                  <a:schemeClr val="bg1"/>
                </a:solidFill>
              </a:endParaRPr>
            </a:p>
          </p:txBody>
        </p:sp>
      </p:grpSp>
      <p:sp>
        <p:nvSpPr>
          <p:cNvPr id="63" name="Rectangle 62"/>
          <p:cNvSpPr/>
          <p:nvPr/>
        </p:nvSpPr>
        <p:spPr>
          <a:xfrm>
            <a:off x="91254" y="6555641"/>
            <a:ext cx="917239" cy="307777"/>
          </a:xfrm>
          <a:prstGeom prst="rect">
            <a:avLst/>
          </a:prstGeom>
        </p:spPr>
        <p:txBody>
          <a:bodyPr wrap="none">
            <a:spAutoFit/>
          </a:bodyPr>
          <a:lstStyle/>
          <a:p>
            <a:r>
              <a:rPr lang="en-US" sz="1400" dirty="0">
                <a:solidFill>
                  <a:schemeClr val="bg1"/>
                </a:solidFill>
              </a:rPr>
              <a:t>Wikipedia</a:t>
            </a:r>
          </a:p>
        </p:txBody>
      </p:sp>
    </p:spTree>
    <p:extLst>
      <p:ext uri="{BB962C8B-B14F-4D97-AF65-F5344CB8AC3E}">
        <p14:creationId xmlns:p14="http://schemas.microsoft.com/office/powerpoint/2010/main" val="9474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8E85CFCC-1B2B-4D47-B4F6-DBE573137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First Missionaries 1886-1998</a:t>
            </a:r>
          </a:p>
        </p:txBody>
      </p:sp>
      <p:cxnSp>
        <p:nvCxnSpPr>
          <p:cNvPr id="3" name="Straight Connector 2"/>
          <p:cNvCxnSpPr/>
          <p:nvPr/>
        </p:nvCxnSpPr>
        <p:spPr>
          <a:xfrm>
            <a:off x="0" y="2177143"/>
            <a:ext cx="1219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8100" y="1741714"/>
            <a:ext cx="1295400" cy="2177143"/>
            <a:chOff x="-38100" y="1741714"/>
            <a:chExt cx="1295400" cy="2177143"/>
          </a:xfrm>
        </p:grpSpPr>
        <p:cxnSp>
          <p:nvCxnSpPr>
            <p:cNvPr id="9" name="Straight Connector 8"/>
            <p:cNvCxnSpPr/>
            <p:nvPr/>
          </p:nvCxnSpPr>
          <p:spPr>
            <a:xfrm flipH="1">
              <a:off x="598714" y="2188028"/>
              <a:ext cx="10886" cy="8273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0371" y="1741714"/>
              <a:ext cx="838200" cy="369332"/>
            </a:xfrm>
            <a:prstGeom prst="rect">
              <a:avLst/>
            </a:prstGeom>
            <a:noFill/>
          </p:spPr>
          <p:txBody>
            <a:bodyPr wrap="square" rtlCol="0">
              <a:spAutoFit/>
            </a:bodyPr>
            <a:lstStyle/>
            <a:p>
              <a:r>
                <a:rPr lang="en-US" dirty="0">
                  <a:solidFill>
                    <a:schemeClr val="bg1"/>
                  </a:solidFill>
                </a:rPr>
                <a:t>1986</a:t>
              </a:r>
            </a:p>
          </p:txBody>
        </p:sp>
        <p:sp>
          <p:nvSpPr>
            <p:cNvPr id="15" name="TextBox 14"/>
            <p:cNvSpPr txBox="1"/>
            <p:nvPr/>
          </p:nvSpPr>
          <p:spPr>
            <a:xfrm>
              <a:off x="-38100" y="2995527"/>
              <a:ext cx="1295400" cy="923330"/>
            </a:xfrm>
            <a:prstGeom prst="rect">
              <a:avLst/>
            </a:prstGeom>
            <a:noFill/>
          </p:spPr>
          <p:txBody>
            <a:bodyPr wrap="square" rtlCol="0">
              <a:spAutoFit/>
            </a:bodyPr>
            <a:lstStyle/>
            <a:p>
              <a:pPr algn="ctr"/>
              <a:r>
                <a:rPr lang="en-US" dirty="0">
                  <a:solidFill>
                    <a:schemeClr val="bg1"/>
                  </a:solidFill>
                </a:rPr>
                <a:t>Democratic Republic of the Congo</a:t>
              </a:r>
              <a:endParaRPr lang="en-US" sz="1200" dirty="0">
                <a:solidFill>
                  <a:schemeClr val="bg1"/>
                </a:solidFill>
              </a:endParaRPr>
            </a:p>
          </p:txBody>
        </p:sp>
      </p:grpSp>
      <p:grpSp>
        <p:nvGrpSpPr>
          <p:cNvPr id="20" name="Group 19"/>
          <p:cNvGrpSpPr/>
          <p:nvPr/>
        </p:nvGrpSpPr>
        <p:grpSpPr>
          <a:xfrm>
            <a:off x="538841" y="1741714"/>
            <a:ext cx="1937657" cy="3584806"/>
            <a:chOff x="538841" y="1741714"/>
            <a:chExt cx="1937657" cy="3584806"/>
          </a:xfrm>
        </p:grpSpPr>
        <p:cxnSp>
          <p:nvCxnSpPr>
            <p:cNvPr id="17" name="Straight Connector 16"/>
            <p:cNvCxnSpPr/>
            <p:nvPr/>
          </p:nvCxnSpPr>
          <p:spPr>
            <a:xfrm flipH="1">
              <a:off x="1504784" y="2188028"/>
              <a:ext cx="13775" cy="183318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1987</a:t>
              </a:r>
            </a:p>
          </p:txBody>
        </p:sp>
        <p:sp>
          <p:nvSpPr>
            <p:cNvPr id="19" name="TextBox 18"/>
            <p:cNvSpPr txBox="1"/>
            <p:nvPr/>
          </p:nvSpPr>
          <p:spPr>
            <a:xfrm>
              <a:off x="538841" y="4126191"/>
              <a:ext cx="1937657" cy="1200329"/>
            </a:xfrm>
            <a:prstGeom prst="rect">
              <a:avLst/>
            </a:prstGeom>
            <a:noFill/>
          </p:spPr>
          <p:txBody>
            <a:bodyPr wrap="square" rtlCol="0">
              <a:spAutoFit/>
            </a:bodyPr>
            <a:lstStyle/>
            <a:p>
              <a:pPr algn="ctr"/>
              <a:r>
                <a:rPr lang="en-US" dirty="0">
                  <a:solidFill>
                    <a:schemeClr val="bg1"/>
                  </a:solidFill>
                </a:rPr>
                <a:t>Swaziland</a:t>
              </a:r>
            </a:p>
            <a:p>
              <a:pPr algn="ctr"/>
              <a:r>
                <a:rPr lang="en-US" dirty="0">
                  <a:solidFill>
                    <a:schemeClr val="bg1"/>
                  </a:solidFill>
                </a:rPr>
                <a:t>Liberia</a:t>
              </a:r>
            </a:p>
            <a:p>
              <a:pPr algn="ctr"/>
              <a:r>
                <a:rPr lang="en-US" dirty="0">
                  <a:solidFill>
                    <a:schemeClr val="bg1"/>
                  </a:solidFill>
                </a:rPr>
                <a:t>Cyprus</a:t>
              </a:r>
            </a:p>
            <a:p>
              <a:pPr algn="ctr"/>
              <a:r>
                <a:rPr lang="en-US" dirty="0">
                  <a:solidFill>
                    <a:schemeClr val="bg1"/>
                  </a:solidFill>
                </a:rPr>
                <a:t>Aruba</a:t>
              </a:r>
            </a:p>
          </p:txBody>
        </p:sp>
      </p:grpSp>
      <p:grpSp>
        <p:nvGrpSpPr>
          <p:cNvPr id="23" name="Group 22"/>
          <p:cNvGrpSpPr/>
          <p:nvPr/>
        </p:nvGrpSpPr>
        <p:grpSpPr>
          <a:xfrm>
            <a:off x="1507670" y="1741714"/>
            <a:ext cx="1937657" cy="2109871"/>
            <a:chOff x="619482" y="1741714"/>
            <a:chExt cx="1937657" cy="2109871"/>
          </a:xfrm>
        </p:grpSpPr>
        <p:cxnSp>
          <p:nvCxnSpPr>
            <p:cNvPr id="24" name="Straight Connector 23"/>
            <p:cNvCxnSpPr/>
            <p:nvPr/>
          </p:nvCxnSpPr>
          <p:spPr>
            <a:xfrm flipH="1">
              <a:off x="1517555" y="2188028"/>
              <a:ext cx="1005" cy="7293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1988</a:t>
              </a:r>
            </a:p>
          </p:txBody>
        </p:sp>
        <p:sp>
          <p:nvSpPr>
            <p:cNvPr id="27" name="TextBox 26"/>
            <p:cNvSpPr txBox="1"/>
            <p:nvPr/>
          </p:nvSpPr>
          <p:spPr>
            <a:xfrm>
              <a:off x="619482" y="2928255"/>
              <a:ext cx="1937657" cy="923330"/>
            </a:xfrm>
            <a:prstGeom prst="rect">
              <a:avLst/>
            </a:prstGeom>
            <a:noFill/>
          </p:spPr>
          <p:txBody>
            <a:bodyPr wrap="square" rtlCol="0">
              <a:spAutoFit/>
            </a:bodyPr>
            <a:lstStyle/>
            <a:p>
              <a:pPr algn="ctr"/>
              <a:r>
                <a:rPr lang="en-US" dirty="0">
                  <a:solidFill>
                    <a:schemeClr val="bg1"/>
                  </a:solidFill>
                </a:rPr>
                <a:t>Guyana</a:t>
              </a:r>
            </a:p>
            <a:p>
              <a:pPr algn="ctr"/>
              <a:r>
                <a:rPr lang="en-US" dirty="0">
                  <a:solidFill>
                    <a:schemeClr val="bg1"/>
                  </a:solidFill>
                </a:rPr>
                <a:t>Cape Verde</a:t>
              </a:r>
            </a:p>
            <a:p>
              <a:pPr algn="ctr"/>
              <a:r>
                <a:rPr lang="en-US" dirty="0">
                  <a:solidFill>
                    <a:schemeClr val="bg1"/>
                  </a:solidFill>
                </a:rPr>
                <a:t>Sierra Leone</a:t>
              </a:r>
            </a:p>
          </p:txBody>
        </p:sp>
      </p:grpSp>
      <p:grpSp>
        <p:nvGrpSpPr>
          <p:cNvPr id="29" name="Group 28"/>
          <p:cNvGrpSpPr/>
          <p:nvPr/>
        </p:nvGrpSpPr>
        <p:grpSpPr>
          <a:xfrm>
            <a:off x="2434301" y="1726558"/>
            <a:ext cx="1937657" cy="2706343"/>
            <a:chOff x="570125" y="1741714"/>
            <a:chExt cx="1937657" cy="2706343"/>
          </a:xfrm>
        </p:grpSpPr>
        <p:cxnSp>
          <p:nvCxnSpPr>
            <p:cNvPr id="30" name="Straight Connector 29"/>
            <p:cNvCxnSpPr/>
            <p:nvPr/>
          </p:nvCxnSpPr>
          <p:spPr>
            <a:xfrm flipH="1">
              <a:off x="1504245" y="2188028"/>
              <a:ext cx="14314" cy="15324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1989</a:t>
              </a:r>
            </a:p>
          </p:txBody>
        </p:sp>
        <p:sp>
          <p:nvSpPr>
            <p:cNvPr id="32" name="TextBox 31"/>
            <p:cNvSpPr txBox="1"/>
            <p:nvPr/>
          </p:nvSpPr>
          <p:spPr>
            <a:xfrm>
              <a:off x="570125" y="3801726"/>
              <a:ext cx="1937657" cy="646331"/>
            </a:xfrm>
            <a:prstGeom prst="rect">
              <a:avLst/>
            </a:prstGeom>
            <a:noFill/>
          </p:spPr>
          <p:txBody>
            <a:bodyPr wrap="square" rtlCol="0">
              <a:spAutoFit/>
            </a:bodyPr>
            <a:lstStyle/>
            <a:p>
              <a:pPr algn="ctr"/>
              <a:r>
                <a:rPr lang="en-US" dirty="0">
                  <a:solidFill>
                    <a:schemeClr val="bg1"/>
                  </a:solidFill>
                </a:rPr>
                <a:t>Lesotho</a:t>
              </a:r>
            </a:p>
            <a:p>
              <a:pPr algn="ctr"/>
              <a:r>
                <a:rPr lang="en-US" dirty="0">
                  <a:solidFill>
                    <a:schemeClr val="bg1"/>
                  </a:solidFill>
                </a:rPr>
                <a:t>French Guiana</a:t>
              </a:r>
            </a:p>
          </p:txBody>
        </p:sp>
      </p:grpSp>
      <p:grpSp>
        <p:nvGrpSpPr>
          <p:cNvPr id="33" name="Group 32"/>
          <p:cNvGrpSpPr/>
          <p:nvPr/>
        </p:nvGrpSpPr>
        <p:grpSpPr>
          <a:xfrm>
            <a:off x="3035040" y="1726558"/>
            <a:ext cx="2773140" cy="4585750"/>
            <a:chOff x="131986" y="1741714"/>
            <a:chExt cx="2773140" cy="4585750"/>
          </a:xfrm>
        </p:grpSpPr>
        <p:cxnSp>
          <p:nvCxnSpPr>
            <p:cNvPr id="34" name="Straight Connector 33"/>
            <p:cNvCxnSpPr/>
            <p:nvPr/>
          </p:nvCxnSpPr>
          <p:spPr>
            <a:xfrm flipH="1">
              <a:off x="1518556" y="2188028"/>
              <a:ext cx="3" cy="25146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1990</a:t>
              </a:r>
            </a:p>
          </p:txBody>
        </p:sp>
        <p:sp>
          <p:nvSpPr>
            <p:cNvPr id="36" name="TextBox 35"/>
            <p:cNvSpPr txBox="1"/>
            <p:nvPr/>
          </p:nvSpPr>
          <p:spPr>
            <a:xfrm>
              <a:off x="131986" y="4850136"/>
              <a:ext cx="2773140" cy="1477328"/>
            </a:xfrm>
            <a:prstGeom prst="rect">
              <a:avLst/>
            </a:prstGeom>
            <a:noFill/>
          </p:spPr>
          <p:txBody>
            <a:bodyPr wrap="square" rtlCol="0">
              <a:spAutoFit/>
            </a:bodyPr>
            <a:lstStyle/>
            <a:p>
              <a:pPr algn="ctr"/>
              <a:r>
                <a:rPr lang="en-US" dirty="0">
                  <a:solidFill>
                    <a:schemeClr val="bg1"/>
                  </a:solidFill>
                </a:rPr>
                <a:t>Botswana</a:t>
              </a:r>
            </a:p>
            <a:p>
              <a:pPr algn="ctr"/>
              <a:r>
                <a:rPr lang="en-US" dirty="0">
                  <a:solidFill>
                    <a:schemeClr val="bg1"/>
                  </a:solidFill>
                </a:rPr>
                <a:t>Namibia</a:t>
              </a:r>
            </a:p>
            <a:p>
              <a:pPr algn="ctr"/>
              <a:r>
                <a:rPr lang="en-US" dirty="0">
                  <a:solidFill>
                    <a:schemeClr val="bg1"/>
                  </a:solidFill>
                </a:rPr>
                <a:t>Uganda</a:t>
              </a:r>
            </a:p>
            <a:p>
              <a:pPr algn="ctr"/>
              <a:r>
                <a:rPr lang="en-US" dirty="0">
                  <a:solidFill>
                    <a:schemeClr val="bg1"/>
                  </a:solidFill>
                </a:rPr>
                <a:t>Estonia</a:t>
              </a:r>
            </a:p>
            <a:p>
              <a:pPr algn="ctr"/>
              <a:endParaRPr lang="en-US" dirty="0">
                <a:solidFill>
                  <a:schemeClr val="bg1"/>
                </a:solidFill>
              </a:endParaRPr>
            </a:p>
          </p:txBody>
        </p:sp>
      </p:grpSp>
      <p:grpSp>
        <p:nvGrpSpPr>
          <p:cNvPr id="40" name="Group 39"/>
          <p:cNvGrpSpPr/>
          <p:nvPr/>
        </p:nvGrpSpPr>
        <p:grpSpPr>
          <a:xfrm>
            <a:off x="4459752" y="1715535"/>
            <a:ext cx="1937657" cy="2115878"/>
            <a:chOff x="581089" y="1741714"/>
            <a:chExt cx="1937657" cy="2115878"/>
          </a:xfrm>
        </p:grpSpPr>
        <p:cxnSp>
          <p:nvCxnSpPr>
            <p:cNvPr id="41" name="Straight Connector 40"/>
            <p:cNvCxnSpPr/>
            <p:nvPr/>
          </p:nvCxnSpPr>
          <p:spPr>
            <a:xfrm>
              <a:off x="1518559" y="2188028"/>
              <a:ext cx="2092" cy="76640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1991</a:t>
              </a:r>
            </a:p>
          </p:txBody>
        </p:sp>
        <p:sp>
          <p:nvSpPr>
            <p:cNvPr id="43" name="TextBox 42"/>
            <p:cNvSpPr txBox="1"/>
            <p:nvPr/>
          </p:nvSpPr>
          <p:spPr>
            <a:xfrm>
              <a:off x="581089" y="2934262"/>
              <a:ext cx="1937657" cy="923330"/>
            </a:xfrm>
            <a:prstGeom prst="rect">
              <a:avLst/>
            </a:prstGeom>
            <a:noFill/>
          </p:spPr>
          <p:txBody>
            <a:bodyPr wrap="square" rtlCol="0">
              <a:spAutoFit/>
            </a:bodyPr>
            <a:lstStyle/>
            <a:p>
              <a:pPr algn="ctr"/>
              <a:r>
                <a:rPr lang="en-US" dirty="0">
                  <a:solidFill>
                    <a:schemeClr val="bg1"/>
                  </a:solidFill>
                </a:rPr>
                <a:t>Ukraine</a:t>
              </a:r>
            </a:p>
            <a:p>
              <a:pPr algn="ctr"/>
              <a:r>
                <a:rPr lang="en-US" dirty="0">
                  <a:solidFill>
                    <a:schemeClr val="bg1"/>
                  </a:solidFill>
                </a:rPr>
                <a:t>Kenya</a:t>
              </a:r>
            </a:p>
            <a:p>
              <a:pPr algn="ctr"/>
              <a:r>
                <a:rPr lang="en-US" dirty="0">
                  <a:solidFill>
                    <a:schemeClr val="bg1"/>
                  </a:solidFill>
                </a:rPr>
                <a:t>Republic of Congo</a:t>
              </a:r>
            </a:p>
          </p:txBody>
        </p:sp>
      </p:grpSp>
      <p:grpSp>
        <p:nvGrpSpPr>
          <p:cNvPr id="44" name="Group 43"/>
          <p:cNvGrpSpPr/>
          <p:nvPr/>
        </p:nvGrpSpPr>
        <p:grpSpPr>
          <a:xfrm>
            <a:off x="5509516" y="1726558"/>
            <a:ext cx="1937657" cy="3574458"/>
            <a:chOff x="560617" y="1741714"/>
            <a:chExt cx="1937657" cy="3574458"/>
          </a:xfrm>
        </p:grpSpPr>
        <p:cxnSp>
          <p:nvCxnSpPr>
            <p:cNvPr id="45" name="Straight Connector 44"/>
            <p:cNvCxnSpPr/>
            <p:nvPr/>
          </p:nvCxnSpPr>
          <p:spPr>
            <a:xfrm>
              <a:off x="1518560" y="2188028"/>
              <a:ext cx="0" cy="16480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1992</a:t>
              </a:r>
            </a:p>
          </p:txBody>
        </p:sp>
        <p:sp>
          <p:nvSpPr>
            <p:cNvPr id="47" name="TextBox 46"/>
            <p:cNvSpPr txBox="1"/>
            <p:nvPr/>
          </p:nvSpPr>
          <p:spPr>
            <a:xfrm>
              <a:off x="560617" y="3838844"/>
              <a:ext cx="1937657" cy="1477328"/>
            </a:xfrm>
            <a:prstGeom prst="rect">
              <a:avLst/>
            </a:prstGeom>
            <a:noFill/>
          </p:spPr>
          <p:txBody>
            <a:bodyPr wrap="square" rtlCol="0">
              <a:spAutoFit/>
            </a:bodyPr>
            <a:lstStyle/>
            <a:p>
              <a:pPr algn="ctr"/>
              <a:r>
                <a:rPr lang="en-US" dirty="0">
                  <a:solidFill>
                    <a:schemeClr val="bg1"/>
                  </a:solidFill>
                </a:rPr>
                <a:t>Mongolia</a:t>
              </a:r>
            </a:p>
            <a:p>
              <a:pPr algn="ctr"/>
              <a:r>
                <a:rPr lang="en-US" dirty="0">
                  <a:solidFill>
                    <a:schemeClr val="bg1"/>
                  </a:solidFill>
                </a:rPr>
                <a:t>Malawi</a:t>
              </a:r>
            </a:p>
            <a:p>
              <a:pPr algn="ctr"/>
              <a:r>
                <a:rPr lang="en-US" dirty="0">
                  <a:solidFill>
                    <a:schemeClr val="bg1"/>
                  </a:solidFill>
                </a:rPr>
                <a:t>Tanzania</a:t>
              </a:r>
            </a:p>
            <a:p>
              <a:pPr algn="ctr"/>
              <a:r>
                <a:rPr lang="en-US" dirty="0">
                  <a:solidFill>
                    <a:schemeClr val="bg1"/>
                  </a:solidFill>
                </a:rPr>
                <a:t>Albania</a:t>
              </a:r>
            </a:p>
            <a:p>
              <a:pPr algn="ctr"/>
              <a:r>
                <a:rPr lang="en-US" dirty="0">
                  <a:solidFill>
                    <a:schemeClr val="bg1"/>
                  </a:solidFill>
                </a:rPr>
                <a:t>Lithuania</a:t>
              </a:r>
            </a:p>
          </p:txBody>
        </p:sp>
      </p:grpSp>
      <p:grpSp>
        <p:nvGrpSpPr>
          <p:cNvPr id="50" name="Group 49"/>
          <p:cNvGrpSpPr/>
          <p:nvPr/>
        </p:nvGrpSpPr>
        <p:grpSpPr>
          <a:xfrm>
            <a:off x="6689939" y="1715535"/>
            <a:ext cx="1937657" cy="4839645"/>
            <a:chOff x="583408" y="1741714"/>
            <a:chExt cx="1937657" cy="4839645"/>
          </a:xfrm>
        </p:grpSpPr>
        <p:cxnSp>
          <p:nvCxnSpPr>
            <p:cNvPr id="51" name="Straight Connector 50"/>
            <p:cNvCxnSpPr/>
            <p:nvPr/>
          </p:nvCxnSpPr>
          <p:spPr>
            <a:xfrm>
              <a:off x="1518559" y="2188028"/>
              <a:ext cx="5796" cy="20726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1993</a:t>
              </a:r>
            </a:p>
          </p:txBody>
        </p:sp>
        <p:sp>
          <p:nvSpPr>
            <p:cNvPr id="53" name="TextBox 52"/>
            <p:cNvSpPr txBox="1"/>
            <p:nvPr/>
          </p:nvSpPr>
          <p:spPr>
            <a:xfrm>
              <a:off x="583408" y="4273035"/>
              <a:ext cx="1937657" cy="2308324"/>
            </a:xfrm>
            <a:prstGeom prst="rect">
              <a:avLst/>
            </a:prstGeom>
            <a:noFill/>
          </p:spPr>
          <p:txBody>
            <a:bodyPr wrap="square" rtlCol="0">
              <a:spAutoFit/>
            </a:bodyPr>
            <a:lstStyle/>
            <a:p>
              <a:pPr algn="ctr"/>
              <a:r>
                <a:rPr lang="en-US" dirty="0">
                  <a:solidFill>
                    <a:schemeClr val="bg1"/>
                  </a:solidFill>
                </a:rPr>
                <a:t>Angola</a:t>
              </a:r>
            </a:p>
            <a:p>
              <a:pPr algn="ctr"/>
              <a:r>
                <a:rPr lang="en-US" dirty="0">
                  <a:solidFill>
                    <a:schemeClr val="bg1"/>
                  </a:solidFill>
                </a:rPr>
                <a:t>Cameroon</a:t>
              </a:r>
            </a:p>
            <a:p>
              <a:pPr algn="ctr"/>
              <a:r>
                <a:rPr lang="en-US" dirty="0">
                  <a:solidFill>
                    <a:schemeClr val="bg1"/>
                  </a:solidFill>
                </a:rPr>
                <a:t>Central African Republic</a:t>
              </a:r>
            </a:p>
            <a:p>
              <a:pPr algn="ctr"/>
              <a:r>
                <a:rPr lang="en-US" dirty="0">
                  <a:solidFill>
                    <a:schemeClr val="bg1"/>
                  </a:solidFill>
                </a:rPr>
                <a:t>Ethiopia</a:t>
              </a:r>
            </a:p>
            <a:p>
              <a:pPr algn="ctr"/>
              <a:r>
                <a:rPr lang="en-US" dirty="0">
                  <a:solidFill>
                    <a:schemeClr val="bg1"/>
                  </a:solidFill>
                </a:rPr>
                <a:t>Madagascar</a:t>
              </a:r>
            </a:p>
            <a:p>
              <a:pPr algn="ctr"/>
              <a:r>
                <a:rPr lang="en-US" dirty="0">
                  <a:solidFill>
                    <a:schemeClr val="bg1"/>
                  </a:solidFill>
                </a:rPr>
                <a:t>Pakistan</a:t>
              </a:r>
            </a:p>
            <a:p>
              <a:pPr algn="ctr"/>
              <a:r>
                <a:rPr lang="en-US" dirty="0">
                  <a:solidFill>
                    <a:schemeClr val="bg1"/>
                  </a:solidFill>
                </a:rPr>
                <a:t>Belarus</a:t>
              </a:r>
            </a:p>
          </p:txBody>
        </p:sp>
      </p:grpSp>
      <p:grpSp>
        <p:nvGrpSpPr>
          <p:cNvPr id="54" name="Group 53"/>
          <p:cNvGrpSpPr/>
          <p:nvPr/>
        </p:nvGrpSpPr>
        <p:grpSpPr>
          <a:xfrm>
            <a:off x="7535605" y="1701051"/>
            <a:ext cx="1937657" cy="1631311"/>
            <a:chOff x="487967" y="1741714"/>
            <a:chExt cx="1937657" cy="1631311"/>
          </a:xfrm>
        </p:grpSpPr>
        <p:cxnSp>
          <p:nvCxnSpPr>
            <p:cNvPr id="55" name="Straight Connector 54"/>
            <p:cNvCxnSpPr/>
            <p:nvPr/>
          </p:nvCxnSpPr>
          <p:spPr>
            <a:xfrm>
              <a:off x="1456795" y="2254196"/>
              <a:ext cx="0" cy="73718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1994</a:t>
              </a:r>
            </a:p>
          </p:txBody>
        </p:sp>
        <p:sp>
          <p:nvSpPr>
            <p:cNvPr id="57" name="TextBox 56"/>
            <p:cNvSpPr txBox="1"/>
            <p:nvPr/>
          </p:nvSpPr>
          <p:spPr>
            <a:xfrm>
              <a:off x="487967" y="3003693"/>
              <a:ext cx="1937657" cy="369332"/>
            </a:xfrm>
            <a:prstGeom prst="rect">
              <a:avLst/>
            </a:prstGeom>
            <a:noFill/>
          </p:spPr>
          <p:txBody>
            <a:bodyPr wrap="square" rtlCol="0">
              <a:spAutoFit/>
            </a:bodyPr>
            <a:lstStyle/>
            <a:p>
              <a:pPr algn="ctr"/>
              <a:r>
                <a:rPr lang="en-US" dirty="0">
                  <a:solidFill>
                    <a:schemeClr val="bg1"/>
                  </a:solidFill>
                </a:rPr>
                <a:t>Cambodia</a:t>
              </a:r>
            </a:p>
          </p:txBody>
        </p:sp>
      </p:grpSp>
      <p:grpSp>
        <p:nvGrpSpPr>
          <p:cNvPr id="58" name="Group 57"/>
          <p:cNvGrpSpPr/>
          <p:nvPr/>
        </p:nvGrpSpPr>
        <p:grpSpPr>
          <a:xfrm>
            <a:off x="8542534" y="1701051"/>
            <a:ext cx="1937657" cy="2466202"/>
            <a:chOff x="605496" y="1741714"/>
            <a:chExt cx="1937657" cy="2466202"/>
          </a:xfrm>
        </p:grpSpPr>
        <p:cxnSp>
          <p:nvCxnSpPr>
            <p:cNvPr id="59" name="Straight Connector 58"/>
            <p:cNvCxnSpPr/>
            <p:nvPr/>
          </p:nvCxnSpPr>
          <p:spPr>
            <a:xfrm flipH="1">
              <a:off x="1508918" y="2228691"/>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1995</a:t>
              </a:r>
            </a:p>
          </p:txBody>
        </p:sp>
        <p:sp>
          <p:nvSpPr>
            <p:cNvPr id="61" name="TextBox 60"/>
            <p:cNvSpPr txBox="1"/>
            <p:nvPr/>
          </p:nvSpPr>
          <p:spPr>
            <a:xfrm>
              <a:off x="605496" y="3561585"/>
              <a:ext cx="1937657" cy="646331"/>
            </a:xfrm>
            <a:prstGeom prst="rect">
              <a:avLst/>
            </a:prstGeom>
            <a:noFill/>
          </p:spPr>
          <p:txBody>
            <a:bodyPr wrap="square" rtlCol="0">
              <a:spAutoFit/>
            </a:bodyPr>
            <a:lstStyle/>
            <a:p>
              <a:pPr algn="ctr"/>
              <a:r>
                <a:rPr lang="en-US" dirty="0">
                  <a:solidFill>
                    <a:schemeClr val="bg1"/>
                  </a:solidFill>
                </a:rPr>
                <a:t>Solomon Island</a:t>
              </a:r>
            </a:p>
            <a:p>
              <a:pPr algn="ctr"/>
              <a:endParaRPr lang="en-US" dirty="0">
                <a:solidFill>
                  <a:schemeClr val="bg1"/>
                </a:solidFill>
              </a:endParaRPr>
            </a:p>
          </p:txBody>
        </p:sp>
      </p:grpSp>
      <p:grpSp>
        <p:nvGrpSpPr>
          <p:cNvPr id="62" name="Group 61"/>
          <p:cNvGrpSpPr/>
          <p:nvPr/>
        </p:nvGrpSpPr>
        <p:grpSpPr>
          <a:xfrm>
            <a:off x="9538966" y="1726558"/>
            <a:ext cx="1937657" cy="1391131"/>
            <a:chOff x="575871" y="1741714"/>
            <a:chExt cx="1937657" cy="1391131"/>
          </a:xfrm>
        </p:grpSpPr>
        <p:cxnSp>
          <p:nvCxnSpPr>
            <p:cNvPr id="63" name="Straight Connector 62"/>
            <p:cNvCxnSpPr/>
            <p:nvPr/>
          </p:nvCxnSpPr>
          <p:spPr>
            <a:xfrm flipH="1">
              <a:off x="1535477" y="2198523"/>
              <a:ext cx="9223" cy="58852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1997</a:t>
              </a:r>
            </a:p>
          </p:txBody>
        </p:sp>
        <p:sp>
          <p:nvSpPr>
            <p:cNvPr id="65" name="TextBox 64"/>
            <p:cNvSpPr txBox="1"/>
            <p:nvPr/>
          </p:nvSpPr>
          <p:spPr>
            <a:xfrm>
              <a:off x="575871" y="2763513"/>
              <a:ext cx="1937657" cy="369332"/>
            </a:xfrm>
            <a:prstGeom prst="rect">
              <a:avLst/>
            </a:prstGeom>
            <a:noFill/>
          </p:spPr>
          <p:txBody>
            <a:bodyPr wrap="square" rtlCol="0">
              <a:spAutoFit/>
            </a:bodyPr>
            <a:lstStyle/>
            <a:p>
              <a:pPr algn="ctr"/>
              <a:r>
                <a:rPr lang="en-US" dirty="0">
                  <a:solidFill>
                    <a:schemeClr val="bg1"/>
                  </a:solidFill>
                </a:rPr>
                <a:t>Moldova</a:t>
              </a:r>
            </a:p>
          </p:txBody>
        </p:sp>
      </p:grpSp>
      <p:grpSp>
        <p:nvGrpSpPr>
          <p:cNvPr id="66" name="Group 65"/>
          <p:cNvGrpSpPr/>
          <p:nvPr/>
        </p:nvGrpSpPr>
        <p:grpSpPr>
          <a:xfrm>
            <a:off x="11056556" y="1726558"/>
            <a:ext cx="936173" cy="2202403"/>
            <a:chOff x="1110341" y="1741714"/>
            <a:chExt cx="936173" cy="2202403"/>
          </a:xfrm>
        </p:grpSpPr>
        <p:cxnSp>
          <p:nvCxnSpPr>
            <p:cNvPr id="67" name="Straight Connector 66"/>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1998</a:t>
              </a:r>
            </a:p>
          </p:txBody>
        </p:sp>
        <p:sp>
          <p:nvSpPr>
            <p:cNvPr id="69" name="TextBox 68"/>
            <p:cNvSpPr txBox="1"/>
            <p:nvPr/>
          </p:nvSpPr>
          <p:spPr>
            <a:xfrm>
              <a:off x="1110341" y="3574785"/>
              <a:ext cx="936173" cy="369332"/>
            </a:xfrm>
            <a:prstGeom prst="rect">
              <a:avLst/>
            </a:prstGeom>
            <a:noFill/>
          </p:spPr>
          <p:txBody>
            <a:bodyPr wrap="square" rtlCol="0">
              <a:spAutoFit/>
            </a:bodyPr>
            <a:lstStyle/>
            <a:p>
              <a:pPr algn="ctr"/>
              <a:r>
                <a:rPr lang="en-US" dirty="0">
                  <a:solidFill>
                    <a:schemeClr val="bg1"/>
                  </a:solidFill>
                </a:rPr>
                <a:t>Benin</a:t>
              </a:r>
            </a:p>
          </p:txBody>
        </p:sp>
      </p:grpSp>
      <p:sp>
        <p:nvSpPr>
          <p:cNvPr id="70" name="Rectangle 69"/>
          <p:cNvSpPr/>
          <p:nvPr/>
        </p:nvSpPr>
        <p:spPr>
          <a:xfrm>
            <a:off x="91254" y="6555641"/>
            <a:ext cx="917239" cy="307777"/>
          </a:xfrm>
          <a:prstGeom prst="rect">
            <a:avLst/>
          </a:prstGeom>
        </p:spPr>
        <p:txBody>
          <a:bodyPr wrap="none">
            <a:spAutoFit/>
          </a:bodyPr>
          <a:lstStyle/>
          <a:p>
            <a:r>
              <a:rPr lang="en-US" sz="1400" dirty="0">
                <a:solidFill>
                  <a:schemeClr val="bg1"/>
                </a:solidFill>
              </a:rPr>
              <a:t>Wikipedia</a:t>
            </a:r>
          </a:p>
        </p:txBody>
      </p:sp>
    </p:spTree>
    <p:extLst>
      <p:ext uri="{BB962C8B-B14F-4D97-AF65-F5344CB8AC3E}">
        <p14:creationId xmlns:p14="http://schemas.microsoft.com/office/powerpoint/2010/main" val="38915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DACD624C-56F5-4A07-87DC-6C16E8661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First Missionaries 1999-2014</a:t>
            </a:r>
          </a:p>
        </p:txBody>
      </p:sp>
      <p:cxnSp>
        <p:nvCxnSpPr>
          <p:cNvPr id="3" name="Straight Connector 2"/>
          <p:cNvCxnSpPr/>
          <p:nvPr/>
        </p:nvCxnSpPr>
        <p:spPr>
          <a:xfrm>
            <a:off x="0" y="2177143"/>
            <a:ext cx="1219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6421" y="1741714"/>
            <a:ext cx="1598854" cy="2220290"/>
            <a:chOff x="-76421" y="1741714"/>
            <a:chExt cx="1598854" cy="2220290"/>
          </a:xfrm>
        </p:grpSpPr>
        <p:cxnSp>
          <p:nvCxnSpPr>
            <p:cNvPr id="9" name="Straight Connector 8"/>
            <p:cNvCxnSpPr/>
            <p:nvPr/>
          </p:nvCxnSpPr>
          <p:spPr>
            <a:xfrm flipH="1">
              <a:off x="598714" y="2188028"/>
              <a:ext cx="10886" cy="8273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0371" y="1741714"/>
              <a:ext cx="838200" cy="369332"/>
            </a:xfrm>
            <a:prstGeom prst="rect">
              <a:avLst/>
            </a:prstGeom>
            <a:noFill/>
          </p:spPr>
          <p:txBody>
            <a:bodyPr wrap="square" rtlCol="0">
              <a:spAutoFit/>
            </a:bodyPr>
            <a:lstStyle/>
            <a:p>
              <a:r>
                <a:rPr lang="en-US" dirty="0">
                  <a:solidFill>
                    <a:schemeClr val="bg1"/>
                  </a:solidFill>
                </a:rPr>
                <a:t>1999</a:t>
              </a:r>
            </a:p>
          </p:txBody>
        </p:sp>
        <p:sp>
          <p:nvSpPr>
            <p:cNvPr id="15" name="TextBox 14"/>
            <p:cNvSpPr txBox="1"/>
            <p:nvPr/>
          </p:nvSpPr>
          <p:spPr>
            <a:xfrm>
              <a:off x="-76421" y="3038674"/>
              <a:ext cx="1598854" cy="923330"/>
            </a:xfrm>
            <a:prstGeom prst="rect">
              <a:avLst/>
            </a:prstGeom>
            <a:noFill/>
          </p:spPr>
          <p:txBody>
            <a:bodyPr wrap="square" rtlCol="0">
              <a:spAutoFit/>
            </a:bodyPr>
            <a:lstStyle/>
            <a:p>
              <a:pPr algn="ctr"/>
              <a:r>
                <a:rPr lang="en-US" dirty="0">
                  <a:solidFill>
                    <a:schemeClr val="bg1"/>
                  </a:solidFill>
                </a:rPr>
                <a:t>Mozambique</a:t>
              </a:r>
            </a:p>
            <a:p>
              <a:pPr algn="ctr"/>
              <a:r>
                <a:rPr lang="en-US" dirty="0">
                  <a:solidFill>
                    <a:schemeClr val="bg1"/>
                  </a:solidFill>
                </a:rPr>
                <a:t>Togo</a:t>
              </a:r>
            </a:p>
            <a:p>
              <a:pPr algn="ctr"/>
              <a:r>
                <a:rPr lang="en-US" dirty="0">
                  <a:solidFill>
                    <a:schemeClr val="bg1"/>
                  </a:solidFill>
                </a:rPr>
                <a:t>Georgia</a:t>
              </a:r>
            </a:p>
          </p:txBody>
        </p:sp>
      </p:grpSp>
      <p:grpSp>
        <p:nvGrpSpPr>
          <p:cNvPr id="20" name="Group 19"/>
          <p:cNvGrpSpPr/>
          <p:nvPr/>
        </p:nvGrpSpPr>
        <p:grpSpPr>
          <a:xfrm>
            <a:off x="1060592" y="1717232"/>
            <a:ext cx="1937657" cy="3030808"/>
            <a:chOff x="538841" y="1741714"/>
            <a:chExt cx="1937657" cy="3030808"/>
          </a:xfrm>
        </p:grpSpPr>
        <p:cxnSp>
          <p:nvCxnSpPr>
            <p:cNvPr id="17" name="Straight Connector 16"/>
            <p:cNvCxnSpPr/>
            <p:nvPr/>
          </p:nvCxnSpPr>
          <p:spPr>
            <a:xfrm flipH="1">
              <a:off x="1504784" y="2188028"/>
              <a:ext cx="13775" cy="183318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2000</a:t>
              </a:r>
            </a:p>
          </p:txBody>
        </p:sp>
        <p:sp>
          <p:nvSpPr>
            <p:cNvPr id="19" name="TextBox 18"/>
            <p:cNvSpPr txBox="1"/>
            <p:nvPr/>
          </p:nvSpPr>
          <p:spPr>
            <a:xfrm>
              <a:off x="538841" y="4126191"/>
              <a:ext cx="1937657" cy="646331"/>
            </a:xfrm>
            <a:prstGeom prst="rect">
              <a:avLst/>
            </a:prstGeom>
            <a:noFill/>
          </p:spPr>
          <p:txBody>
            <a:bodyPr wrap="square" rtlCol="0">
              <a:spAutoFit/>
            </a:bodyPr>
            <a:lstStyle/>
            <a:p>
              <a:pPr algn="ctr"/>
              <a:r>
                <a:rPr lang="en-US" dirty="0">
                  <a:solidFill>
                    <a:schemeClr val="bg1"/>
                  </a:solidFill>
                </a:rPr>
                <a:t>Kazakhstan</a:t>
              </a:r>
            </a:p>
            <a:p>
              <a:pPr algn="ctr"/>
              <a:endParaRPr lang="en-US" dirty="0">
                <a:solidFill>
                  <a:schemeClr val="bg1"/>
                </a:solidFill>
              </a:endParaRPr>
            </a:p>
          </p:txBody>
        </p:sp>
      </p:grpSp>
      <p:grpSp>
        <p:nvGrpSpPr>
          <p:cNvPr id="23" name="Group 22"/>
          <p:cNvGrpSpPr/>
          <p:nvPr/>
        </p:nvGrpSpPr>
        <p:grpSpPr>
          <a:xfrm>
            <a:off x="2223929" y="1752599"/>
            <a:ext cx="1937657" cy="1832872"/>
            <a:chOff x="619482" y="1741714"/>
            <a:chExt cx="1937657" cy="1832872"/>
          </a:xfrm>
        </p:grpSpPr>
        <p:cxnSp>
          <p:nvCxnSpPr>
            <p:cNvPr id="24" name="Straight Connector 23"/>
            <p:cNvCxnSpPr/>
            <p:nvPr/>
          </p:nvCxnSpPr>
          <p:spPr>
            <a:xfrm flipH="1">
              <a:off x="1517555" y="2188028"/>
              <a:ext cx="1005" cy="7293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2006</a:t>
              </a:r>
            </a:p>
          </p:txBody>
        </p:sp>
        <p:sp>
          <p:nvSpPr>
            <p:cNvPr id="27" name="TextBox 26"/>
            <p:cNvSpPr txBox="1"/>
            <p:nvPr/>
          </p:nvSpPr>
          <p:spPr>
            <a:xfrm>
              <a:off x="619482" y="2928255"/>
              <a:ext cx="1937657" cy="646331"/>
            </a:xfrm>
            <a:prstGeom prst="rect">
              <a:avLst/>
            </a:prstGeom>
            <a:noFill/>
          </p:spPr>
          <p:txBody>
            <a:bodyPr wrap="square" rtlCol="0">
              <a:spAutoFit/>
            </a:bodyPr>
            <a:lstStyle/>
            <a:p>
              <a:pPr algn="ctr"/>
              <a:r>
                <a:rPr lang="en-US" dirty="0">
                  <a:solidFill>
                    <a:schemeClr val="bg1"/>
                  </a:solidFill>
                </a:rPr>
                <a:t>Dominica</a:t>
              </a:r>
            </a:p>
            <a:p>
              <a:pPr algn="ctr"/>
              <a:r>
                <a:rPr lang="en-US" dirty="0">
                  <a:solidFill>
                    <a:schemeClr val="bg1"/>
                  </a:solidFill>
                </a:rPr>
                <a:t>Laos</a:t>
              </a:r>
            </a:p>
          </p:txBody>
        </p:sp>
      </p:grpSp>
      <p:grpSp>
        <p:nvGrpSpPr>
          <p:cNvPr id="29" name="Group 28"/>
          <p:cNvGrpSpPr/>
          <p:nvPr/>
        </p:nvGrpSpPr>
        <p:grpSpPr>
          <a:xfrm>
            <a:off x="3332661" y="1713461"/>
            <a:ext cx="1937657" cy="2706343"/>
            <a:chOff x="570125" y="1741714"/>
            <a:chExt cx="1937657" cy="2706343"/>
          </a:xfrm>
        </p:grpSpPr>
        <p:cxnSp>
          <p:nvCxnSpPr>
            <p:cNvPr id="30" name="Straight Connector 29"/>
            <p:cNvCxnSpPr/>
            <p:nvPr/>
          </p:nvCxnSpPr>
          <p:spPr>
            <a:xfrm flipH="1">
              <a:off x="1504245" y="2188028"/>
              <a:ext cx="14314" cy="15324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2008</a:t>
              </a:r>
            </a:p>
          </p:txBody>
        </p:sp>
        <p:sp>
          <p:nvSpPr>
            <p:cNvPr id="32" name="TextBox 31"/>
            <p:cNvSpPr txBox="1"/>
            <p:nvPr/>
          </p:nvSpPr>
          <p:spPr>
            <a:xfrm>
              <a:off x="570125" y="3801726"/>
              <a:ext cx="1937657" cy="646331"/>
            </a:xfrm>
            <a:prstGeom prst="rect">
              <a:avLst/>
            </a:prstGeom>
            <a:noFill/>
          </p:spPr>
          <p:txBody>
            <a:bodyPr wrap="square" rtlCol="0">
              <a:spAutoFit/>
            </a:bodyPr>
            <a:lstStyle/>
            <a:p>
              <a:pPr algn="ctr"/>
              <a:r>
                <a:rPr lang="en-US" dirty="0">
                  <a:solidFill>
                    <a:schemeClr val="bg1"/>
                  </a:solidFill>
                </a:rPr>
                <a:t>Turks and </a:t>
              </a:r>
            </a:p>
            <a:p>
              <a:pPr algn="ctr"/>
              <a:r>
                <a:rPr lang="en-US" dirty="0">
                  <a:solidFill>
                    <a:schemeClr val="bg1"/>
                  </a:solidFill>
                </a:rPr>
                <a:t>Caicos Island</a:t>
              </a:r>
            </a:p>
          </p:txBody>
        </p:sp>
      </p:grpSp>
      <p:grpSp>
        <p:nvGrpSpPr>
          <p:cNvPr id="33" name="Group 32"/>
          <p:cNvGrpSpPr/>
          <p:nvPr/>
        </p:nvGrpSpPr>
        <p:grpSpPr>
          <a:xfrm>
            <a:off x="4126681" y="1752599"/>
            <a:ext cx="2773140" cy="3754753"/>
            <a:chOff x="131986" y="1741714"/>
            <a:chExt cx="2773140" cy="3754753"/>
          </a:xfrm>
        </p:grpSpPr>
        <p:cxnSp>
          <p:nvCxnSpPr>
            <p:cNvPr id="34" name="Straight Connector 33"/>
            <p:cNvCxnSpPr/>
            <p:nvPr/>
          </p:nvCxnSpPr>
          <p:spPr>
            <a:xfrm flipH="1">
              <a:off x="1518556" y="2188028"/>
              <a:ext cx="3" cy="25146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2010</a:t>
              </a:r>
            </a:p>
          </p:txBody>
        </p:sp>
        <p:sp>
          <p:nvSpPr>
            <p:cNvPr id="36" name="TextBox 35"/>
            <p:cNvSpPr txBox="1"/>
            <p:nvPr/>
          </p:nvSpPr>
          <p:spPr>
            <a:xfrm>
              <a:off x="131986" y="4850136"/>
              <a:ext cx="2773140" cy="646331"/>
            </a:xfrm>
            <a:prstGeom prst="rect">
              <a:avLst/>
            </a:prstGeom>
            <a:noFill/>
          </p:spPr>
          <p:txBody>
            <a:bodyPr wrap="square" rtlCol="0">
              <a:spAutoFit/>
            </a:bodyPr>
            <a:lstStyle/>
            <a:p>
              <a:pPr algn="ctr"/>
              <a:r>
                <a:rPr lang="en-US" dirty="0">
                  <a:solidFill>
                    <a:schemeClr val="bg1"/>
                  </a:solidFill>
                </a:rPr>
                <a:t>Burundi</a:t>
              </a:r>
            </a:p>
            <a:p>
              <a:pPr algn="ctr"/>
              <a:endParaRPr lang="en-US" dirty="0">
                <a:solidFill>
                  <a:schemeClr val="bg1"/>
                </a:solidFill>
              </a:endParaRPr>
            </a:p>
          </p:txBody>
        </p:sp>
      </p:grpSp>
      <p:grpSp>
        <p:nvGrpSpPr>
          <p:cNvPr id="40" name="Group 39"/>
          <p:cNvGrpSpPr/>
          <p:nvPr/>
        </p:nvGrpSpPr>
        <p:grpSpPr>
          <a:xfrm>
            <a:off x="5640226" y="1782208"/>
            <a:ext cx="1937657" cy="1561880"/>
            <a:chOff x="581089" y="1741714"/>
            <a:chExt cx="1937657" cy="1561880"/>
          </a:xfrm>
        </p:grpSpPr>
        <p:cxnSp>
          <p:nvCxnSpPr>
            <p:cNvPr id="41" name="Straight Connector 40"/>
            <p:cNvCxnSpPr/>
            <p:nvPr/>
          </p:nvCxnSpPr>
          <p:spPr>
            <a:xfrm>
              <a:off x="1518559" y="2188028"/>
              <a:ext cx="2092" cy="76640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2011</a:t>
              </a:r>
            </a:p>
          </p:txBody>
        </p:sp>
        <p:sp>
          <p:nvSpPr>
            <p:cNvPr id="43" name="TextBox 42"/>
            <p:cNvSpPr txBox="1"/>
            <p:nvPr/>
          </p:nvSpPr>
          <p:spPr>
            <a:xfrm>
              <a:off x="581089" y="2934262"/>
              <a:ext cx="1937657" cy="369332"/>
            </a:xfrm>
            <a:prstGeom prst="rect">
              <a:avLst/>
            </a:prstGeom>
            <a:noFill/>
          </p:spPr>
          <p:txBody>
            <a:bodyPr wrap="square" rtlCol="0">
              <a:spAutoFit/>
            </a:bodyPr>
            <a:lstStyle/>
            <a:p>
              <a:pPr algn="ctr"/>
              <a:r>
                <a:rPr lang="en-US" dirty="0">
                  <a:solidFill>
                    <a:schemeClr val="bg1"/>
                  </a:solidFill>
                </a:rPr>
                <a:t>Kosovo</a:t>
              </a:r>
            </a:p>
          </p:txBody>
        </p:sp>
      </p:grpSp>
      <p:grpSp>
        <p:nvGrpSpPr>
          <p:cNvPr id="44" name="Group 43"/>
          <p:cNvGrpSpPr/>
          <p:nvPr/>
        </p:nvGrpSpPr>
        <p:grpSpPr>
          <a:xfrm>
            <a:off x="6350363" y="1752599"/>
            <a:ext cx="2665926" cy="3298480"/>
            <a:chOff x="95741" y="1741714"/>
            <a:chExt cx="2665926" cy="3298480"/>
          </a:xfrm>
        </p:grpSpPr>
        <p:cxnSp>
          <p:nvCxnSpPr>
            <p:cNvPr id="45" name="Straight Connector 44"/>
            <p:cNvCxnSpPr/>
            <p:nvPr/>
          </p:nvCxnSpPr>
          <p:spPr>
            <a:xfrm>
              <a:off x="1518560" y="2188028"/>
              <a:ext cx="0" cy="16480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2012</a:t>
              </a:r>
            </a:p>
          </p:txBody>
        </p:sp>
        <p:sp>
          <p:nvSpPr>
            <p:cNvPr id="47" name="TextBox 46"/>
            <p:cNvSpPr txBox="1"/>
            <p:nvPr/>
          </p:nvSpPr>
          <p:spPr>
            <a:xfrm>
              <a:off x="95741" y="3839865"/>
              <a:ext cx="2665926" cy="1200329"/>
            </a:xfrm>
            <a:prstGeom prst="rect">
              <a:avLst/>
            </a:prstGeom>
            <a:noFill/>
          </p:spPr>
          <p:txBody>
            <a:bodyPr wrap="square" rtlCol="0">
              <a:spAutoFit/>
            </a:bodyPr>
            <a:lstStyle/>
            <a:p>
              <a:pPr algn="ctr"/>
              <a:r>
                <a:rPr lang="en-US" dirty="0">
                  <a:solidFill>
                    <a:schemeClr val="bg1"/>
                  </a:solidFill>
                </a:rPr>
                <a:t>Republic of Macedonia</a:t>
              </a:r>
            </a:p>
            <a:p>
              <a:pPr algn="ctr"/>
              <a:r>
                <a:rPr lang="en-US" dirty="0">
                  <a:solidFill>
                    <a:schemeClr val="bg1"/>
                  </a:solidFill>
                </a:rPr>
                <a:t>Montenegro</a:t>
              </a:r>
            </a:p>
            <a:p>
              <a:pPr algn="ctr"/>
              <a:r>
                <a:rPr lang="en-US" dirty="0">
                  <a:solidFill>
                    <a:schemeClr val="bg1"/>
                  </a:solidFill>
                </a:rPr>
                <a:t>Bosnia and </a:t>
              </a:r>
            </a:p>
            <a:p>
              <a:pPr algn="ctr"/>
              <a:r>
                <a:rPr lang="en-US" dirty="0">
                  <a:solidFill>
                    <a:schemeClr val="bg1"/>
                  </a:solidFill>
                </a:rPr>
                <a:t>Herzegovina</a:t>
              </a:r>
            </a:p>
          </p:txBody>
        </p:sp>
      </p:grpSp>
      <p:sp>
        <p:nvSpPr>
          <p:cNvPr id="70" name="Rectangle 69"/>
          <p:cNvSpPr/>
          <p:nvPr/>
        </p:nvSpPr>
        <p:spPr>
          <a:xfrm>
            <a:off x="598714" y="5980127"/>
            <a:ext cx="11125200" cy="646331"/>
          </a:xfrm>
          <a:prstGeom prst="rect">
            <a:avLst/>
          </a:prstGeom>
        </p:spPr>
        <p:txBody>
          <a:bodyPr wrap="square">
            <a:spAutoFit/>
          </a:bodyPr>
          <a:lstStyle/>
          <a:p>
            <a:r>
              <a:rPr lang="en-US" b="0" i="0" dirty="0">
                <a:solidFill>
                  <a:schemeClr val="bg1"/>
                </a:solidFill>
                <a:effectLst/>
                <a:latin typeface="Arial" panose="020B0604020202020204" pitchFamily="34" charset="0"/>
              </a:rPr>
              <a:t>LDS missionaries are currently not permitted to preach in a number of countries where they have preached previously, including </a:t>
            </a:r>
            <a:r>
              <a:rPr lang="en-US" b="0" i="0" u="none" strike="noStrike" dirty="0">
                <a:solidFill>
                  <a:schemeClr val="bg1"/>
                </a:solidFill>
                <a:effectLst/>
                <a:latin typeface="Arial" panose="020B0604020202020204" pitchFamily="34" charset="0"/>
              </a:rPr>
              <a:t>Israel</a:t>
            </a:r>
            <a:r>
              <a:rPr lang="en-US" b="0" i="0" dirty="0">
                <a:solidFill>
                  <a:schemeClr val="bg1"/>
                </a:solidFill>
                <a:effectLst/>
                <a:latin typeface="Arial" panose="020B0604020202020204" pitchFamily="34" charset="0"/>
              </a:rPr>
              <a:t>/</a:t>
            </a:r>
            <a:r>
              <a:rPr lang="en-US" b="0" i="0" u="none" strike="noStrike" dirty="0">
                <a:solidFill>
                  <a:schemeClr val="bg1"/>
                </a:solidFill>
                <a:effectLst/>
                <a:latin typeface="Arial" panose="020B0604020202020204" pitchFamily="34" charset="0"/>
              </a:rPr>
              <a:t>Palestine</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Iran</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Laos</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Lebanon</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Syria</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rPr>
              <a:t>Vietnam (2012)</a:t>
            </a:r>
            <a:r>
              <a:rPr lang="en-US" b="0" i="0" dirty="0">
                <a:solidFill>
                  <a:schemeClr val="bg1"/>
                </a:solidFill>
                <a:effectLst/>
                <a:latin typeface="Arial" panose="020B0604020202020204" pitchFamily="34" charset="0"/>
              </a:rPr>
              <a:t>. </a:t>
            </a:r>
            <a:r>
              <a:rPr lang="en-US" sz="1100" b="0" i="0" dirty="0">
                <a:solidFill>
                  <a:schemeClr val="bg1"/>
                </a:solidFill>
                <a:effectLst/>
                <a:latin typeface="Arial" panose="020B0604020202020204" pitchFamily="34" charset="0"/>
              </a:rPr>
              <a:t>Wikipedia</a:t>
            </a:r>
            <a:endParaRPr lang="en-US" sz="1100" dirty="0">
              <a:solidFill>
                <a:schemeClr val="bg1"/>
              </a:solidFill>
            </a:endParaRPr>
          </a:p>
        </p:txBody>
      </p:sp>
      <p:grpSp>
        <p:nvGrpSpPr>
          <p:cNvPr id="4" name="Group 3">
            <a:extLst>
              <a:ext uri="{FF2B5EF4-FFF2-40B4-BE49-F238E27FC236}">
                <a16:creationId xmlns:a16="http://schemas.microsoft.com/office/drawing/2014/main" id="{95A592B7-FBAE-7A9E-B64D-55FAE7E4F5B6}"/>
              </a:ext>
            </a:extLst>
          </p:cNvPr>
          <p:cNvGrpSpPr/>
          <p:nvPr/>
        </p:nvGrpSpPr>
        <p:grpSpPr>
          <a:xfrm>
            <a:off x="8363408" y="1761318"/>
            <a:ext cx="2665926" cy="3021481"/>
            <a:chOff x="95741" y="1741714"/>
            <a:chExt cx="2665926" cy="3021481"/>
          </a:xfrm>
        </p:grpSpPr>
        <p:cxnSp>
          <p:nvCxnSpPr>
            <p:cNvPr id="6" name="Straight Connector 5">
              <a:extLst>
                <a:ext uri="{FF2B5EF4-FFF2-40B4-BE49-F238E27FC236}">
                  <a16:creationId xmlns:a16="http://schemas.microsoft.com/office/drawing/2014/main" id="{770A0924-FC88-19C8-FA09-60C5A839FFDB}"/>
                </a:ext>
              </a:extLst>
            </p:cNvPr>
            <p:cNvCxnSpPr/>
            <p:nvPr/>
          </p:nvCxnSpPr>
          <p:spPr>
            <a:xfrm>
              <a:off x="1518560" y="2188028"/>
              <a:ext cx="0" cy="16480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A13A1C-480A-987E-F10E-448CBFF3A8B4}"/>
                </a:ext>
              </a:extLst>
            </p:cNvPr>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2013</a:t>
              </a:r>
            </a:p>
          </p:txBody>
        </p:sp>
        <p:sp>
          <p:nvSpPr>
            <p:cNvPr id="8" name="TextBox 7">
              <a:extLst>
                <a:ext uri="{FF2B5EF4-FFF2-40B4-BE49-F238E27FC236}">
                  <a16:creationId xmlns:a16="http://schemas.microsoft.com/office/drawing/2014/main" id="{A212FDB8-ED14-7FE0-D4BD-97EE24DC66DC}"/>
                </a:ext>
              </a:extLst>
            </p:cNvPr>
            <p:cNvSpPr txBox="1"/>
            <p:nvPr/>
          </p:nvSpPr>
          <p:spPr>
            <a:xfrm>
              <a:off x="95741" y="3839865"/>
              <a:ext cx="2665926" cy="923330"/>
            </a:xfrm>
            <a:prstGeom prst="rect">
              <a:avLst/>
            </a:prstGeom>
            <a:noFill/>
          </p:spPr>
          <p:txBody>
            <a:bodyPr wrap="square" rtlCol="0">
              <a:spAutoFit/>
            </a:bodyPr>
            <a:lstStyle/>
            <a:p>
              <a:pPr algn="ctr"/>
              <a:r>
                <a:rPr lang="en-US" b="0" i="0" dirty="0">
                  <a:solidFill>
                    <a:schemeClr val="bg1"/>
                  </a:solidFill>
                  <a:effectLst/>
                  <a:latin typeface="Open Sans" panose="020B0606030504020204" pitchFamily="34" charset="0"/>
                </a:rPr>
                <a:t>Juba Branch,</a:t>
              </a:r>
            </a:p>
            <a:p>
              <a:pPr algn="ctr"/>
              <a:r>
                <a:rPr lang="en-US" b="0" i="0" dirty="0">
                  <a:solidFill>
                    <a:schemeClr val="bg1"/>
                  </a:solidFill>
                  <a:effectLst/>
                  <a:latin typeface="Open Sans" panose="020B0606030504020204" pitchFamily="34" charset="0"/>
                </a:rPr>
                <a:t>South Sudan </a:t>
              </a:r>
            </a:p>
            <a:p>
              <a:pPr algn="ctr"/>
              <a:r>
                <a:rPr lang="en-US" b="0" i="0" dirty="0">
                  <a:solidFill>
                    <a:schemeClr val="bg1"/>
                  </a:solidFill>
                  <a:effectLst/>
                  <a:latin typeface="Open Sans" panose="020B0606030504020204" pitchFamily="34" charset="0"/>
                </a:rPr>
                <a:t>(see notes*)</a:t>
              </a:r>
              <a:endParaRPr lang="en-US" dirty="0">
                <a:solidFill>
                  <a:schemeClr val="bg1"/>
                </a:solidFill>
              </a:endParaRPr>
            </a:p>
          </p:txBody>
        </p:sp>
      </p:grpSp>
      <p:grpSp>
        <p:nvGrpSpPr>
          <p:cNvPr id="10" name="Group 9">
            <a:extLst>
              <a:ext uri="{FF2B5EF4-FFF2-40B4-BE49-F238E27FC236}">
                <a16:creationId xmlns:a16="http://schemas.microsoft.com/office/drawing/2014/main" id="{4F517FB7-D364-DD3F-8DA2-B779D2FFBADF}"/>
              </a:ext>
            </a:extLst>
          </p:cNvPr>
          <p:cNvGrpSpPr/>
          <p:nvPr/>
        </p:nvGrpSpPr>
        <p:grpSpPr>
          <a:xfrm>
            <a:off x="10630968" y="1761318"/>
            <a:ext cx="1561032" cy="3360035"/>
            <a:chOff x="645978" y="1741714"/>
            <a:chExt cx="1561032" cy="3360035"/>
          </a:xfrm>
        </p:grpSpPr>
        <p:cxnSp>
          <p:nvCxnSpPr>
            <p:cNvPr id="11" name="Straight Connector 10">
              <a:extLst>
                <a:ext uri="{FF2B5EF4-FFF2-40B4-BE49-F238E27FC236}">
                  <a16:creationId xmlns:a16="http://schemas.microsoft.com/office/drawing/2014/main" id="{D1D21D40-C93B-2826-8CB5-7DC9D0C9A96D}"/>
                </a:ext>
              </a:extLst>
            </p:cNvPr>
            <p:cNvCxnSpPr/>
            <p:nvPr/>
          </p:nvCxnSpPr>
          <p:spPr>
            <a:xfrm>
              <a:off x="1518560" y="2188028"/>
              <a:ext cx="0" cy="16480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FFD6E1-C714-0FEA-FD07-FB503EEED0A8}"/>
                </a:ext>
              </a:extLst>
            </p:cNvPr>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2014</a:t>
              </a:r>
            </a:p>
          </p:txBody>
        </p:sp>
        <p:sp>
          <p:nvSpPr>
            <p:cNvPr id="14" name="TextBox 13">
              <a:extLst>
                <a:ext uri="{FF2B5EF4-FFF2-40B4-BE49-F238E27FC236}">
                  <a16:creationId xmlns:a16="http://schemas.microsoft.com/office/drawing/2014/main" id="{0AAB2197-B42B-9E54-C1D4-6B77A18A2FCD}"/>
                </a:ext>
              </a:extLst>
            </p:cNvPr>
            <p:cNvSpPr txBox="1"/>
            <p:nvPr/>
          </p:nvSpPr>
          <p:spPr>
            <a:xfrm>
              <a:off x="645978" y="3839865"/>
              <a:ext cx="1561032" cy="1261884"/>
            </a:xfrm>
            <a:prstGeom prst="rect">
              <a:avLst/>
            </a:prstGeom>
            <a:noFill/>
          </p:spPr>
          <p:txBody>
            <a:bodyPr wrap="square" rtlCol="0">
              <a:spAutoFit/>
            </a:bodyPr>
            <a:lstStyle/>
            <a:p>
              <a:pPr algn="ct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Burma (Myanmar) </a:t>
              </a:r>
            </a:p>
            <a:p>
              <a:pPr algn="ctr"/>
              <a:r>
                <a:rPr lang="en-US" sz="11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very brief missionary activity occurred </a:t>
              </a:r>
              <a:endPar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Gabon</a:t>
              </a:r>
            </a:p>
          </p:txBody>
        </p:sp>
      </p:grpSp>
    </p:spTree>
    <p:extLst>
      <p:ext uri="{BB962C8B-B14F-4D97-AF65-F5344CB8AC3E}">
        <p14:creationId xmlns:p14="http://schemas.microsoft.com/office/powerpoint/2010/main" val="99158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2A2D12-71D2-471C-9B17-25B4EF43D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Worthy For a Full-time Mission</a:t>
            </a:r>
          </a:p>
        </p:txBody>
      </p:sp>
      <p:sp>
        <p:nvSpPr>
          <p:cNvPr id="10" name="Rectangle 9"/>
          <p:cNvSpPr/>
          <p:nvPr/>
        </p:nvSpPr>
        <p:spPr>
          <a:xfrm>
            <a:off x="210997" y="1043339"/>
            <a:ext cx="5698357" cy="707886"/>
          </a:xfrm>
          <a:prstGeom prst="rect">
            <a:avLst/>
          </a:prstGeom>
        </p:spPr>
        <p:txBody>
          <a:bodyPr wrap="square">
            <a:spAutoFit/>
          </a:bodyPr>
          <a:lstStyle/>
          <a:p>
            <a:r>
              <a:rPr lang="en-US" sz="2000" dirty="0">
                <a:solidFill>
                  <a:schemeClr val="bg1"/>
                </a:solidFill>
              </a:rPr>
              <a:t>Prophets have continued to encourage every worthy, able young man to serve a full-time mission. </a:t>
            </a:r>
          </a:p>
        </p:txBody>
      </p:sp>
      <p:sp>
        <p:nvSpPr>
          <p:cNvPr id="9" name="Rectangle 8"/>
          <p:cNvSpPr/>
          <p:nvPr/>
        </p:nvSpPr>
        <p:spPr>
          <a:xfrm>
            <a:off x="5373109" y="2231087"/>
            <a:ext cx="5406031" cy="707886"/>
          </a:xfrm>
          <a:prstGeom prst="rect">
            <a:avLst/>
          </a:prstGeom>
        </p:spPr>
        <p:txBody>
          <a:bodyPr wrap="square">
            <a:spAutoFit/>
          </a:bodyPr>
          <a:lstStyle/>
          <a:p>
            <a:r>
              <a:rPr lang="en-US" sz="2000" dirty="0">
                <a:solidFill>
                  <a:schemeClr val="bg1"/>
                </a:solidFill>
              </a:rPr>
              <a:t>Prophets have also welcomed young women to serve full-time missions if they desire to do so. </a:t>
            </a:r>
          </a:p>
        </p:txBody>
      </p:sp>
      <p:sp>
        <p:nvSpPr>
          <p:cNvPr id="2" name="Rectangle 1"/>
          <p:cNvSpPr/>
          <p:nvPr/>
        </p:nvSpPr>
        <p:spPr>
          <a:xfrm>
            <a:off x="727755" y="4954617"/>
            <a:ext cx="5181600" cy="1323439"/>
          </a:xfrm>
          <a:prstGeom prst="rect">
            <a:avLst/>
          </a:prstGeom>
        </p:spPr>
        <p:txBody>
          <a:bodyPr wrap="square">
            <a:spAutoFit/>
          </a:bodyPr>
          <a:lstStyle/>
          <a:p>
            <a:r>
              <a:rPr lang="en-US" sz="2000" dirty="0">
                <a:solidFill>
                  <a:schemeClr val="bg1"/>
                </a:solidFill>
              </a:rPr>
              <a:t>In October 2012, President Thomas S. Monson announced a change in missionary age requirements, allowing young men to begin service at age 18 and young women at age 19.</a:t>
            </a:r>
          </a:p>
        </p:txBody>
      </p:sp>
      <p:sp>
        <p:nvSpPr>
          <p:cNvPr id="4" name="Rectangle 3"/>
          <p:cNvSpPr/>
          <p:nvPr/>
        </p:nvSpPr>
        <p:spPr>
          <a:xfrm>
            <a:off x="5909354" y="5948353"/>
            <a:ext cx="6096000" cy="646331"/>
          </a:xfrm>
          <a:prstGeom prst="rect">
            <a:avLst/>
          </a:prstGeom>
        </p:spPr>
        <p:txBody>
          <a:bodyPr>
            <a:spAutoFit/>
          </a:bodyPr>
          <a:lstStyle/>
          <a:p>
            <a:pPr algn="ctr"/>
            <a:r>
              <a:rPr lang="en-US" b="1" i="0" dirty="0">
                <a:solidFill>
                  <a:srgbClr val="FFFF00"/>
                </a:solidFill>
                <a:effectLst/>
                <a:latin typeface="Open Sans"/>
              </a:rPr>
              <a:t>Every young man should prepare to serve a full-time mission and keep himself worthy to serve</a:t>
            </a:r>
            <a:endParaRPr lang="en-US" dirty="0">
              <a:solidFill>
                <a:srgbClr val="FFFF00"/>
              </a:solidFill>
            </a:endParaRPr>
          </a:p>
        </p:txBody>
      </p:sp>
      <p:pic>
        <p:nvPicPr>
          <p:cNvPr id="6" name="Picture 5">
            <a:extLst>
              <a:ext uri="{FF2B5EF4-FFF2-40B4-BE49-F238E27FC236}">
                <a16:creationId xmlns:a16="http://schemas.microsoft.com/office/drawing/2014/main" id="{59142367-1F50-4275-BABB-7337524A2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868" y="3094237"/>
            <a:ext cx="3352800" cy="2590800"/>
          </a:xfrm>
          <a:prstGeom prst="rect">
            <a:avLst/>
          </a:prstGeom>
        </p:spPr>
      </p:pic>
      <p:pic>
        <p:nvPicPr>
          <p:cNvPr id="12" name="Picture 11">
            <a:extLst>
              <a:ext uri="{FF2B5EF4-FFF2-40B4-BE49-F238E27FC236}">
                <a16:creationId xmlns:a16="http://schemas.microsoft.com/office/drawing/2014/main" id="{6E6C527B-E99E-486F-5708-3251FACCE42D}"/>
              </a:ext>
            </a:extLst>
          </p:cNvPr>
          <p:cNvPicPr>
            <a:picLocks noChangeAspect="1"/>
          </p:cNvPicPr>
          <p:nvPr/>
        </p:nvPicPr>
        <p:blipFill>
          <a:blip r:embed="rId4"/>
          <a:stretch>
            <a:fillRect/>
          </a:stretch>
        </p:blipFill>
        <p:spPr>
          <a:xfrm>
            <a:off x="1874853" y="1845200"/>
            <a:ext cx="2887403" cy="3071314"/>
          </a:xfrm>
          <a:prstGeom prst="rect">
            <a:avLst/>
          </a:prstGeom>
        </p:spPr>
      </p:pic>
    </p:spTree>
    <p:extLst>
      <p:ext uri="{BB962C8B-B14F-4D97-AF65-F5344CB8AC3E}">
        <p14:creationId xmlns:p14="http://schemas.microsoft.com/office/powerpoint/2010/main" val="24937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B63F0764-702A-4C05-AC18-F351C5124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Becoming Closer to God</a:t>
            </a:r>
          </a:p>
        </p:txBody>
      </p:sp>
      <p:sp>
        <p:nvSpPr>
          <p:cNvPr id="10" name="Rectangle 9"/>
          <p:cNvSpPr/>
          <p:nvPr/>
        </p:nvSpPr>
        <p:spPr>
          <a:xfrm>
            <a:off x="210997" y="1043339"/>
            <a:ext cx="5698357" cy="1938992"/>
          </a:xfrm>
          <a:prstGeom prst="rect">
            <a:avLst/>
          </a:prstGeom>
        </p:spPr>
        <p:txBody>
          <a:bodyPr wrap="square">
            <a:spAutoFit/>
          </a:bodyPr>
          <a:lstStyle/>
          <a:p>
            <a:r>
              <a:rPr lang="en-US" sz="2000" dirty="0">
                <a:solidFill>
                  <a:schemeClr val="bg1"/>
                </a:solidFill>
              </a:rPr>
              <a:t>“I find that when I get casual in my relationships with divinity and when it seems that no divine ear is listening and no divine voice is speaking, that I am far, far away. If I immerse myself in the scriptures the distance narrows and the spirituality returns” </a:t>
            </a:r>
          </a:p>
          <a:p>
            <a:r>
              <a:rPr lang="en-US" sz="2000" dirty="0">
                <a:solidFill>
                  <a:schemeClr val="bg1"/>
                </a:solidFill>
              </a:rPr>
              <a:t>--President Spencer W. Kimball </a:t>
            </a:r>
          </a:p>
        </p:txBody>
      </p:sp>
      <p:sp>
        <p:nvSpPr>
          <p:cNvPr id="9" name="Rectangle 8"/>
          <p:cNvSpPr/>
          <p:nvPr/>
        </p:nvSpPr>
        <p:spPr>
          <a:xfrm>
            <a:off x="4767082" y="3515805"/>
            <a:ext cx="6424855" cy="1631216"/>
          </a:xfrm>
          <a:prstGeom prst="rect">
            <a:avLst/>
          </a:prstGeom>
        </p:spPr>
        <p:txBody>
          <a:bodyPr wrap="square">
            <a:spAutoFit/>
          </a:bodyPr>
          <a:lstStyle/>
          <a:p>
            <a:r>
              <a:rPr lang="en-US" sz="2000" i="1" dirty="0">
                <a:solidFill>
                  <a:schemeClr val="bg1"/>
                </a:solidFill>
              </a:rPr>
              <a:t>And for this purpose I have commanded you to organize yourselves, even to print my words, the </a:t>
            </a:r>
            <a:r>
              <a:rPr lang="en-US" sz="2000" i="1" dirty="0" err="1">
                <a:solidFill>
                  <a:schemeClr val="bg1"/>
                </a:solidFill>
              </a:rPr>
              <a:t>fulness</a:t>
            </a:r>
            <a:r>
              <a:rPr lang="en-US" sz="2000" i="1" dirty="0">
                <a:solidFill>
                  <a:schemeClr val="bg1"/>
                </a:solidFill>
              </a:rPr>
              <a:t> of my scriptures, the revelations which I have given unto you, and which I shall, hereafter, from time to time give unto you—</a:t>
            </a:r>
          </a:p>
          <a:p>
            <a:r>
              <a:rPr lang="en-US" sz="2000" i="1" dirty="0">
                <a:solidFill>
                  <a:schemeClr val="bg1"/>
                </a:solidFill>
              </a:rPr>
              <a:t>D&amp;C 104:58</a:t>
            </a:r>
          </a:p>
        </p:txBody>
      </p:sp>
      <p:sp>
        <p:nvSpPr>
          <p:cNvPr id="2" name="Rectangle 1"/>
          <p:cNvSpPr/>
          <p:nvPr/>
        </p:nvSpPr>
        <p:spPr>
          <a:xfrm>
            <a:off x="199208" y="5351676"/>
            <a:ext cx="6395582" cy="1323439"/>
          </a:xfrm>
          <a:prstGeom prst="rect">
            <a:avLst/>
          </a:prstGeom>
        </p:spPr>
        <p:txBody>
          <a:bodyPr wrap="square">
            <a:spAutoFit/>
          </a:bodyPr>
          <a:lstStyle/>
          <a:p>
            <a:r>
              <a:rPr lang="en-US" sz="2000" i="1" dirty="0">
                <a:solidFill>
                  <a:schemeClr val="bg1"/>
                </a:solidFill>
              </a:rPr>
              <a:t>For the purpose of building up my church and kingdom on the earth, and to prepare my people for the time when I shall dwell with them, which is nigh at hand..</a:t>
            </a:r>
          </a:p>
          <a:p>
            <a:r>
              <a:rPr lang="en-US" sz="2000" i="1" dirty="0">
                <a:solidFill>
                  <a:schemeClr val="bg1"/>
                </a:solidFill>
              </a:rPr>
              <a:t>D&amp;C 104:59</a:t>
            </a:r>
          </a:p>
        </p:txBody>
      </p:sp>
      <p:grpSp>
        <p:nvGrpSpPr>
          <p:cNvPr id="11" name="Group 10"/>
          <p:cNvGrpSpPr/>
          <p:nvPr/>
        </p:nvGrpSpPr>
        <p:grpSpPr>
          <a:xfrm>
            <a:off x="6681703" y="923330"/>
            <a:ext cx="3507299" cy="2465203"/>
            <a:chOff x="2597905" y="990600"/>
            <a:chExt cx="4280882" cy="3008937"/>
          </a:xfrm>
        </p:grpSpPr>
        <p:grpSp>
          <p:nvGrpSpPr>
            <p:cNvPr id="12" name="Group 11"/>
            <p:cNvGrpSpPr/>
            <p:nvPr/>
          </p:nvGrpSpPr>
          <p:grpSpPr>
            <a:xfrm>
              <a:off x="3810000" y="990600"/>
              <a:ext cx="1881778" cy="2381349"/>
              <a:chOff x="2819400" y="3657600"/>
              <a:chExt cx="1447800" cy="2121932"/>
            </a:xfrm>
          </p:grpSpPr>
          <p:sp>
            <p:nvSpPr>
              <p:cNvPr id="34" name="TextBox 33"/>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35" name="Rectangle 34"/>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C000"/>
                    </a:solidFill>
                    <a:latin typeface="Colonna MT" pitchFamily="82" charset="0"/>
                  </a:rPr>
                  <a:t> Holy Bible</a:t>
                </a:r>
              </a:p>
            </p:txBody>
          </p:sp>
          <p:sp>
            <p:nvSpPr>
              <p:cNvPr id="38" name="Rectangle 37"/>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1664940">
              <a:off x="4920625" y="2018337"/>
              <a:ext cx="1958162" cy="1981200"/>
              <a:chOff x="685801" y="3352800"/>
              <a:chExt cx="1958162" cy="1981200"/>
            </a:xfrm>
          </p:grpSpPr>
          <p:grpSp>
            <p:nvGrpSpPr>
              <p:cNvPr id="24" name="Group 32"/>
              <p:cNvGrpSpPr/>
              <p:nvPr/>
            </p:nvGrpSpPr>
            <p:grpSpPr>
              <a:xfrm>
                <a:off x="685801" y="3352800"/>
                <a:ext cx="1958162" cy="1981200"/>
                <a:chOff x="2494858" y="2667000"/>
                <a:chExt cx="3886200" cy="3931920"/>
              </a:xfrm>
            </p:grpSpPr>
            <p:grpSp>
              <p:nvGrpSpPr>
                <p:cNvPr id="27" name="Group 13"/>
                <p:cNvGrpSpPr/>
                <p:nvPr/>
              </p:nvGrpSpPr>
              <p:grpSpPr>
                <a:xfrm>
                  <a:off x="3048000" y="2667000"/>
                  <a:ext cx="2971800" cy="3931920"/>
                  <a:chOff x="152400" y="152400"/>
                  <a:chExt cx="4953000" cy="6553200"/>
                </a:xfrm>
              </p:grpSpPr>
              <p:sp>
                <p:nvSpPr>
                  <p:cNvPr id="31" name="Rounded Rectangle 30"/>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2494858" y="3544738"/>
                  <a:ext cx="3886200" cy="1341976"/>
                </a:xfrm>
                <a:prstGeom prst="rect">
                  <a:avLst/>
                </a:prstGeom>
                <a:noFill/>
              </p:spPr>
              <p:txBody>
                <a:bodyPr wrap="square" rtlCol="0">
                  <a:spAutoFit/>
                </a:bodyPr>
                <a:lstStyle/>
                <a:p>
                  <a:pPr algn="ctr"/>
                  <a:r>
                    <a:rPr lang="en-US" sz="1000" dirty="0">
                      <a:solidFill>
                        <a:srgbClr val="FFC000"/>
                      </a:solidFill>
                      <a:latin typeface="Californian FB" pitchFamily="18" charset="0"/>
                    </a:rPr>
                    <a:t>Doctrine</a:t>
                  </a:r>
                </a:p>
                <a:p>
                  <a:pPr algn="ctr"/>
                  <a:r>
                    <a:rPr lang="en-US" sz="1000" dirty="0">
                      <a:solidFill>
                        <a:srgbClr val="FFC000"/>
                      </a:solidFill>
                      <a:latin typeface="Californian FB" pitchFamily="18" charset="0"/>
                    </a:rPr>
                    <a:t>And</a:t>
                  </a:r>
                </a:p>
                <a:p>
                  <a:pPr algn="ctr"/>
                  <a:r>
                    <a:rPr lang="en-US" sz="1000" dirty="0">
                      <a:solidFill>
                        <a:srgbClr val="FFC000"/>
                      </a:solidFill>
                      <a:latin typeface="Californian FB" pitchFamily="18" charset="0"/>
                    </a:rPr>
                    <a:t>Covenants</a:t>
                  </a:r>
                </a:p>
              </p:txBody>
            </p:sp>
            <p:sp>
              <p:nvSpPr>
                <p:cNvPr id="29" name="TextBox 28"/>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0" name="Straight Connector 29"/>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rot="20047769">
              <a:off x="2597905" y="1765695"/>
              <a:ext cx="2038882" cy="2040119"/>
              <a:chOff x="2698685" y="2667000"/>
              <a:chExt cx="3886200" cy="3931920"/>
            </a:xfrm>
          </p:grpSpPr>
          <p:grpSp>
            <p:nvGrpSpPr>
              <p:cNvPr id="15" name="Group 13"/>
              <p:cNvGrpSpPr/>
              <p:nvPr/>
            </p:nvGrpSpPr>
            <p:grpSpPr>
              <a:xfrm>
                <a:off x="3048000" y="2667000"/>
                <a:ext cx="2971800" cy="3931920"/>
                <a:chOff x="152400" y="152400"/>
                <a:chExt cx="4953000" cy="6553200"/>
              </a:xfrm>
            </p:grpSpPr>
            <p:sp>
              <p:nvSpPr>
                <p:cNvPr id="21" name="Rounded Rectangle 20"/>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698685" y="3135122"/>
                <a:ext cx="3886200" cy="1665224"/>
              </a:xfrm>
              <a:prstGeom prst="rect">
                <a:avLst/>
              </a:prstGeom>
              <a:noFill/>
            </p:spPr>
            <p:txBody>
              <a:bodyPr wrap="square" rtlCol="0">
                <a:spAutoFit/>
              </a:bodyPr>
              <a:lstStyle/>
              <a:p>
                <a:pPr algn="ctr"/>
                <a:r>
                  <a:rPr lang="en-US" sz="1000" dirty="0">
                    <a:solidFill>
                      <a:srgbClr val="FFC000"/>
                    </a:solidFill>
                    <a:latin typeface="Californian FB" pitchFamily="18" charset="0"/>
                  </a:rPr>
                  <a:t>The </a:t>
                </a:r>
              </a:p>
              <a:p>
                <a:pPr algn="ctr"/>
                <a:r>
                  <a:rPr lang="en-US" sz="1000" dirty="0">
                    <a:solidFill>
                      <a:srgbClr val="FFC000"/>
                    </a:solidFill>
                    <a:latin typeface="Californian FB" pitchFamily="18" charset="0"/>
                  </a:rPr>
                  <a:t>Book</a:t>
                </a:r>
              </a:p>
              <a:p>
                <a:pPr algn="ctr"/>
                <a:r>
                  <a:rPr lang="en-US" sz="1000" dirty="0">
                    <a:solidFill>
                      <a:srgbClr val="FFC000"/>
                    </a:solidFill>
                    <a:latin typeface="Californian FB" pitchFamily="18" charset="0"/>
                  </a:rPr>
                  <a:t> of </a:t>
                </a:r>
              </a:p>
              <a:p>
                <a:pPr algn="ctr"/>
                <a:r>
                  <a:rPr lang="en-US" sz="1000" dirty="0">
                    <a:solidFill>
                      <a:srgbClr val="FFC000"/>
                    </a:solidFill>
                    <a:latin typeface="Californian FB" pitchFamily="18" charset="0"/>
                  </a:rPr>
                  <a:t>Mormon</a:t>
                </a:r>
              </a:p>
            </p:txBody>
          </p:sp>
          <p:sp>
            <p:nvSpPr>
              <p:cNvPr id="17" name="TextBox 16"/>
              <p:cNvSpPr txBox="1"/>
              <p:nvPr/>
            </p:nvSpPr>
            <p:spPr>
              <a:xfrm>
                <a:off x="3124199" y="5164303"/>
                <a:ext cx="2667001" cy="651610"/>
              </a:xfrm>
              <a:prstGeom prst="rect">
                <a:avLst/>
              </a:prstGeom>
              <a:noFill/>
            </p:spPr>
            <p:txBody>
              <a:bodyPr wrap="square" rtlCol="0">
                <a:spAutoFit/>
              </a:bodyPr>
              <a:lstStyle/>
              <a:p>
                <a:pPr algn="ctr"/>
                <a:r>
                  <a:rPr lang="en-US" sz="600" dirty="0">
                    <a:solidFill>
                      <a:srgbClr val="FFC000"/>
                    </a:solidFill>
                    <a:latin typeface="Californian FB" pitchFamily="18" charset="0"/>
                  </a:rPr>
                  <a:t>ANOTHER TESTAMENT </a:t>
                </a:r>
              </a:p>
              <a:p>
                <a:pPr algn="ctr"/>
                <a:r>
                  <a:rPr lang="en-US" sz="600" dirty="0">
                    <a:solidFill>
                      <a:srgbClr val="FFC000"/>
                    </a:solidFill>
                    <a:latin typeface="Californian FB" pitchFamily="18" charset="0"/>
                  </a:rPr>
                  <a:t>OF JESUS CHRIST</a:t>
                </a:r>
              </a:p>
            </p:txBody>
          </p:sp>
          <p:cxnSp>
            <p:nvCxnSpPr>
              <p:cNvPr id="18" name="Straight Connector 17"/>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16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80F3DC-86C3-4A45-BFF3-0A1FC7A03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Extensive Study of the Scriptures</a:t>
            </a:r>
          </a:p>
        </p:txBody>
      </p:sp>
      <p:sp>
        <p:nvSpPr>
          <p:cNvPr id="10" name="Rectangle 9"/>
          <p:cNvSpPr/>
          <p:nvPr/>
        </p:nvSpPr>
        <p:spPr>
          <a:xfrm>
            <a:off x="210997" y="1043339"/>
            <a:ext cx="6276889" cy="2246769"/>
          </a:xfrm>
          <a:prstGeom prst="rect">
            <a:avLst/>
          </a:prstGeom>
        </p:spPr>
        <p:txBody>
          <a:bodyPr wrap="square">
            <a:spAutoFit/>
          </a:bodyPr>
          <a:lstStyle/>
          <a:p>
            <a:r>
              <a:rPr lang="en-US" sz="2000" dirty="0">
                <a:solidFill>
                  <a:schemeClr val="bg1"/>
                </a:solidFill>
              </a:rPr>
              <a:t>Closing words of Hyrum M. Smith and </a:t>
            </a:r>
            <a:r>
              <a:rPr lang="en-US" sz="2000" dirty="0" err="1">
                <a:solidFill>
                  <a:schemeClr val="bg1"/>
                </a:solidFill>
              </a:rPr>
              <a:t>Janne</a:t>
            </a:r>
            <a:r>
              <a:rPr lang="en-US" sz="2000" dirty="0">
                <a:solidFill>
                  <a:schemeClr val="bg1"/>
                </a:solidFill>
              </a:rPr>
              <a:t> M. Sjodahl:</a:t>
            </a:r>
          </a:p>
          <a:p>
            <a:r>
              <a:rPr lang="en-US" sz="2000" dirty="0">
                <a:solidFill>
                  <a:schemeClr val="bg1"/>
                </a:solidFill>
              </a:rPr>
              <a:t>“These Revelations should be read and studied diligently. They show us the road to life eternal; they tell us of the pitfalls on the way, and how to avoid them; they furnish us with light in the darkness; strength in temptations and trials; comfort when we mourn; and hope in ties of despair.”</a:t>
            </a:r>
          </a:p>
        </p:txBody>
      </p:sp>
      <p:sp>
        <p:nvSpPr>
          <p:cNvPr id="9" name="Rectangle 8"/>
          <p:cNvSpPr/>
          <p:nvPr/>
        </p:nvSpPr>
        <p:spPr>
          <a:xfrm>
            <a:off x="5637938" y="2932053"/>
            <a:ext cx="6424855" cy="1015663"/>
          </a:xfrm>
          <a:prstGeom prst="rect">
            <a:avLst/>
          </a:prstGeom>
        </p:spPr>
        <p:txBody>
          <a:bodyPr wrap="square">
            <a:spAutoFit/>
          </a:bodyPr>
          <a:lstStyle/>
          <a:p>
            <a:r>
              <a:rPr lang="en-US" sz="2000" dirty="0">
                <a:solidFill>
                  <a:schemeClr val="bg1"/>
                </a:solidFill>
              </a:rPr>
              <a:t>“They tell us what is needed for the world’s salvation from error and ignorance, from poverty and disease, from strife and war, from sin, death, and damnation.”</a:t>
            </a:r>
          </a:p>
        </p:txBody>
      </p:sp>
      <p:sp>
        <p:nvSpPr>
          <p:cNvPr id="2" name="Rectangle 1"/>
          <p:cNvSpPr/>
          <p:nvPr/>
        </p:nvSpPr>
        <p:spPr>
          <a:xfrm>
            <a:off x="210997" y="4320891"/>
            <a:ext cx="4702948" cy="2246769"/>
          </a:xfrm>
          <a:prstGeom prst="rect">
            <a:avLst/>
          </a:prstGeom>
        </p:spPr>
        <p:txBody>
          <a:bodyPr wrap="square">
            <a:spAutoFit/>
          </a:bodyPr>
          <a:lstStyle/>
          <a:p>
            <a:r>
              <a:rPr lang="en-US" sz="2000" dirty="0">
                <a:solidFill>
                  <a:schemeClr val="bg1"/>
                </a:solidFill>
              </a:rPr>
              <a:t>“They proclaim the advent of the Son of God and point to the signs by which we may know that the establishment of His kingdom is near at hand. They tell us how to live so that we may enjoy citizenship in that kingdom, and exaltation in the presence of God.”</a:t>
            </a:r>
          </a:p>
        </p:txBody>
      </p:sp>
      <p:pic>
        <p:nvPicPr>
          <p:cNvPr id="4" name="Picture 3">
            <a:extLst>
              <a:ext uri="{FF2B5EF4-FFF2-40B4-BE49-F238E27FC236}">
                <a16:creationId xmlns:a16="http://schemas.microsoft.com/office/drawing/2014/main" id="{A15DEC45-67EE-44F3-B26A-20C93295A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945" y="4140795"/>
            <a:ext cx="6686550" cy="2524125"/>
          </a:xfrm>
          <a:prstGeom prst="rect">
            <a:avLst/>
          </a:prstGeom>
        </p:spPr>
      </p:pic>
      <p:pic>
        <p:nvPicPr>
          <p:cNvPr id="7" name="Picture 6">
            <a:extLst>
              <a:ext uri="{FF2B5EF4-FFF2-40B4-BE49-F238E27FC236}">
                <a16:creationId xmlns:a16="http://schemas.microsoft.com/office/drawing/2014/main" id="{B36BBF58-4EFF-48FD-B806-E72A5A0EF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113" y="883797"/>
            <a:ext cx="2688336" cy="2048256"/>
          </a:xfrm>
          <a:prstGeom prst="rect">
            <a:avLst/>
          </a:prstGeom>
        </p:spPr>
      </p:pic>
    </p:spTree>
    <p:extLst>
      <p:ext uri="{BB962C8B-B14F-4D97-AF65-F5344CB8AC3E}">
        <p14:creationId xmlns:p14="http://schemas.microsoft.com/office/powerpoint/2010/main" val="20448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D8AC53-DF9A-4B73-9144-77D980B80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Becoming Familiar With the Scriptures</a:t>
            </a:r>
          </a:p>
        </p:txBody>
      </p:sp>
      <p:sp>
        <p:nvSpPr>
          <p:cNvPr id="10" name="Rectangle 9"/>
          <p:cNvSpPr/>
          <p:nvPr/>
        </p:nvSpPr>
        <p:spPr>
          <a:xfrm>
            <a:off x="210997" y="1043339"/>
            <a:ext cx="6276889" cy="4401205"/>
          </a:xfrm>
          <a:prstGeom prst="rect">
            <a:avLst/>
          </a:prstGeom>
        </p:spPr>
        <p:txBody>
          <a:bodyPr wrap="square">
            <a:spAutoFit/>
          </a:bodyPr>
          <a:lstStyle/>
          <a:p>
            <a:r>
              <a:rPr lang="en-US" sz="2000" dirty="0">
                <a:solidFill>
                  <a:schemeClr val="bg1"/>
                </a:solidFill>
              </a:rPr>
              <a:t>In the early 1970s, Church leaders recognized the need for Church members to become more familiar with the scriptures and to have a standard edition of the Bible for study and teaching. </a:t>
            </a:r>
          </a:p>
          <a:p>
            <a:endParaRPr lang="en-US" sz="2000" dirty="0">
              <a:solidFill>
                <a:schemeClr val="bg1"/>
              </a:solidFill>
            </a:endParaRPr>
          </a:p>
          <a:p>
            <a:r>
              <a:rPr lang="en-US" sz="2000" dirty="0">
                <a:solidFill>
                  <a:schemeClr val="bg1"/>
                </a:solidFill>
              </a:rPr>
              <a:t>In 1979, after years of inspired, diligent efforts, the Church printed an official English LDS edition of the King James Bible. </a:t>
            </a:r>
          </a:p>
          <a:p>
            <a:endParaRPr lang="en-US" sz="2000" dirty="0">
              <a:solidFill>
                <a:schemeClr val="bg1"/>
              </a:solidFill>
            </a:endParaRPr>
          </a:p>
          <a:p>
            <a:r>
              <a:rPr lang="en-US" sz="2000" dirty="0">
                <a:solidFill>
                  <a:schemeClr val="bg1"/>
                </a:solidFill>
              </a:rPr>
              <a:t>This Bible contained extensive study aids not previously available, including expanded footnotes with cross-references and other aids; improved chapter headings; excerpts from the Joseph Smith Translation; the Topical Guide; and the Bible Dictionary. </a:t>
            </a:r>
          </a:p>
        </p:txBody>
      </p:sp>
      <p:sp>
        <p:nvSpPr>
          <p:cNvPr id="3" name="Rectangle 2"/>
          <p:cNvSpPr/>
          <p:nvPr/>
        </p:nvSpPr>
        <p:spPr>
          <a:xfrm>
            <a:off x="6306997" y="4595057"/>
            <a:ext cx="6096000" cy="1938992"/>
          </a:xfrm>
          <a:prstGeom prst="rect">
            <a:avLst/>
          </a:prstGeom>
        </p:spPr>
        <p:txBody>
          <a:bodyPr>
            <a:spAutoFit/>
          </a:bodyPr>
          <a:lstStyle/>
          <a:p>
            <a:r>
              <a:rPr lang="en-US" sz="2000" dirty="0">
                <a:solidFill>
                  <a:schemeClr val="bg1"/>
                </a:solidFill>
              </a:rPr>
              <a:t>In 1981, the Church published a new edition of the English triple combination that included improved footnotes, chapter headings, maps, and an index.</a:t>
            </a:r>
          </a:p>
          <a:p>
            <a:endParaRPr lang="en-US" sz="2000" dirty="0">
              <a:solidFill>
                <a:schemeClr val="bg1"/>
              </a:solidFill>
            </a:endParaRPr>
          </a:p>
          <a:p>
            <a:r>
              <a:rPr lang="en-US" sz="2000" dirty="0">
                <a:solidFill>
                  <a:schemeClr val="bg1"/>
                </a:solidFill>
              </a:rPr>
              <a:t>In 2009, the Church published the LDS edition of the Reina-Valera Bible in Spanish.</a:t>
            </a:r>
          </a:p>
        </p:txBody>
      </p:sp>
      <p:pic>
        <p:nvPicPr>
          <p:cNvPr id="4" name="Picture 3">
            <a:extLst>
              <a:ext uri="{FF2B5EF4-FFF2-40B4-BE49-F238E27FC236}">
                <a16:creationId xmlns:a16="http://schemas.microsoft.com/office/drawing/2014/main" id="{2B8FCCA1-D09C-4A4D-B23B-C8CA4BCF0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140" y="1177945"/>
            <a:ext cx="3621024" cy="2712720"/>
          </a:xfrm>
          <a:prstGeom prst="rect">
            <a:avLst/>
          </a:prstGeom>
        </p:spPr>
      </p:pic>
    </p:spTree>
    <p:extLst>
      <p:ext uri="{BB962C8B-B14F-4D97-AF65-F5344CB8AC3E}">
        <p14:creationId xmlns:p14="http://schemas.microsoft.com/office/powerpoint/2010/main" val="213806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13507A-BE5F-417A-B7E2-2D2C30BE6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Triple Combination --1981</a:t>
            </a:r>
          </a:p>
        </p:txBody>
      </p:sp>
      <p:sp>
        <p:nvSpPr>
          <p:cNvPr id="10" name="Rectangle 9"/>
          <p:cNvSpPr/>
          <p:nvPr/>
        </p:nvSpPr>
        <p:spPr>
          <a:xfrm>
            <a:off x="298083" y="1456996"/>
            <a:ext cx="6276889" cy="3046988"/>
          </a:xfrm>
          <a:prstGeom prst="rect">
            <a:avLst/>
          </a:prstGeom>
        </p:spPr>
        <p:txBody>
          <a:bodyPr wrap="square">
            <a:spAutoFit/>
          </a:bodyPr>
          <a:lstStyle/>
          <a:p>
            <a:pPr fontAlgn="base"/>
            <a:r>
              <a:rPr lang="en-US" sz="2000" dirty="0">
                <a:solidFill>
                  <a:schemeClr val="bg1"/>
                </a:solidFill>
              </a:rPr>
              <a:t>“With the passing of years, these scriptures will produce successive generations of faithful Christians who know the Lord Jesus Christ and are disposed to obey His will.</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 They will develop a gospel scholarship beyond that which their forebears could achieve. They will have the testimony that Jesus is the Christ and be competent to proclaim Him and to defend Him.” </a:t>
            </a:r>
          </a:p>
          <a:p>
            <a:pPr fontAlgn="base"/>
            <a:r>
              <a:rPr lang="en-US" sz="1200" dirty="0">
                <a:solidFill>
                  <a:schemeClr val="bg1"/>
                </a:solidFill>
              </a:rPr>
              <a:t>President Boyd K. Packer </a:t>
            </a:r>
          </a:p>
        </p:txBody>
      </p:sp>
      <p:sp>
        <p:nvSpPr>
          <p:cNvPr id="3" name="Rectangle 2"/>
          <p:cNvSpPr/>
          <p:nvPr/>
        </p:nvSpPr>
        <p:spPr>
          <a:xfrm>
            <a:off x="5076911" y="5298083"/>
            <a:ext cx="6096000" cy="1323439"/>
          </a:xfrm>
          <a:prstGeom prst="rect">
            <a:avLst/>
          </a:prstGeom>
        </p:spPr>
        <p:txBody>
          <a:bodyPr>
            <a:spAutoFit/>
          </a:bodyPr>
          <a:lstStyle/>
          <a:p>
            <a:pPr algn="ctr"/>
            <a:r>
              <a:rPr lang="en-US" sz="4000" b="1" dirty="0">
                <a:solidFill>
                  <a:srgbClr val="FFFF00"/>
                </a:solidFill>
              </a:rPr>
              <a:t>The scriptures testify that Jesus is the Christ.</a:t>
            </a:r>
            <a:r>
              <a:rPr lang="en-US" sz="4000" dirty="0">
                <a:solidFill>
                  <a:srgbClr val="FFFF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111" y="4503984"/>
            <a:ext cx="1528405" cy="1904859"/>
          </a:xfrm>
          <a:prstGeom prst="rect">
            <a:avLst/>
          </a:prstGeom>
        </p:spPr>
      </p:pic>
      <p:pic>
        <p:nvPicPr>
          <p:cNvPr id="6" name="Picture 5">
            <a:extLst>
              <a:ext uri="{FF2B5EF4-FFF2-40B4-BE49-F238E27FC236}">
                <a16:creationId xmlns:a16="http://schemas.microsoft.com/office/drawing/2014/main" id="{9DBB2F61-98C0-4A77-8BF7-FEF954C44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799" y="1103803"/>
            <a:ext cx="3753374" cy="3753374"/>
          </a:xfrm>
          <a:prstGeom prst="rect">
            <a:avLst/>
          </a:prstGeom>
        </p:spPr>
      </p:pic>
    </p:spTree>
    <p:extLst>
      <p:ext uri="{BB962C8B-B14F-4D97-AF65-F5344CB8AC3E}">
        <p14:creationId xmlns:p14="http://schemas.microsoft.com/office/powerpoint/2010/main" val="155740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6E417A-D49D-439D-809E-35B076654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The Growing Number of Temples </a:t>
            </a:r>
          </a:p>
        </p:txBody>
      </p:sp>
      <p:sp>
        <p:nvSpPr>
          <p:cNvPr id="10" name="Rectangle 9"/>
          <p:cNvSpPr/>
          <p:nvPr/>
        </p:nvSpPr>
        <p:spPr>
          <a:xfrm>
            <a:off x="2201791" y="945818"/>
            <a:ext cx="6276889" cy="2123658"/>
          </a:xfrm>
          <a:prstGeom prst="rect">
            <a:avLst/>
          </a:prstGeom>
        </p:spPr>
        <p:txBody>
          <a:bodyPr wrap="square">
            <a:spAutoFit/>
          </a:bodyPr>
          <a:lstStyle/>
          <a:p>
            <a:pPr fontAlgn="base"/>
            <a:r>
              <a:rPr lang="en-US" sz="2000" dirty="0">
                <a:solidFill>
                  <a:schemeClr val="bg1"/>
                </a:solidFill>
              </a:rPr>
              <a:t>“I have a burning desire that a temple be located within reasonable access to Latter-day Saints throughout the world. … The work is moving about as fast as we can go. It is my constant prayer that somehow it might be speeded up so that more of our people might have easier access to a sacred house of the Lord.”</a:t>
            </a:r>
          </a:p>
          <a:p>
            <a:pPr fontAlgn="base"/>
            <a:r>
              <a:rPr lang="en-US" sz="1200" dirty="0">
                <a:solidFill>
                  <a:schemeClr val="bg1"/>
                </a:solidFill>
              </a:rPr>
              <a:t>President Gordon B. Hinckley</a:t>
            </a:r>
          </a:p>
        </p:txBody>
      </p:sp>
      <p:sp>
        <p:nvSpPr>
          <p:cNvPr id="9" name="Rectangle 8"/>
          <p:cNvSpPr/>
          <p:nvPr/>
        </p:nvSpPr>
        <p:spPr>
          <a:xfrm>
            <a:off x="80223" y="3219742"/>
            <a:ext cx="6096000" cy="923330"/>
          </a:xfrm>
          <a:prstGeom prst="rect">
            <a:avLst/>
          </a:prstGeom>
        </p:spPr>
        <p:txBody>
          <a:bodyPr>
            <a:spAutoFit/>
          </a:bodyPr>
          <a:lstStyle/>
          <a:p>
            <a:r>
              <a:rPr lang="en-US" b="0" i="0" dirty="0">
                <a:solidFill>
                  <a:srgbClr val="FFFF00"/>
                </a:solidFill>
                <a:effectLst/>
                <a:latin typeface="Open Sans"/>
              </a:rPr>
              <a:t>How many temples were built in the 143 years between the organization of the church in 1830 and the calling of President Spencer W. Kimball in 1973?</a:t>
            </a:r>
            <a:endParaRPr lang="en-US" dirty="0">
              <a:solidFill>
                <a:srgbClr val="FFFF00"/>
              </a:solidFill>
            </a:endParaRPr>
          </a:p>
        </p:txBody>
      </p:sp>
      <p:sp>
        <p:nvSpPr>
          <p:cNvPr id="11" name="Rectangle 10"/>
          <p:cNvSpPr/>
          <p:nvPr/>
        </p:nvSpPr>
        <p:spPr>
          <a:xfrm>
            <a:off x="156659" y="4707731"/>
            <a:ext cx="6096000" cy="646331"/>
          </a:xfrm>
          <a:prstGeom prst="rect">
            <a:avLst/>
          </a:prstGeom>
        </p:spPr>
        <p:txBody>
          <a:bodyPr>
            <a:spAutoFit/>
          </a:bodyPr>
          <a:lstStyle/>
          <a:p>
            <a:r>
              <a:rPr lang="en-US" b="0" i="0" dirty="0">
                <a:solidFill>
                  <a:srgbClr val="FFFF00"/>
                </a:solidFill>
                <a:effectLst/>
                <a:latin typeface="Open Sans"/>
              </a:rPr>
              <a:t>How many temples were announced or built in the 40 years between 1973 and 2013?</a:t>
            </a:r>
            <a:endParaRPr lang="en-US" dirty="0">
              <a:solidFill>
                <a:srgbClr val="FFFF00"/>
              </a:solidFill>
            </a:endParaRPr>
          </a:p>
        </p:txBody>
      </p:sp>
      <p:sp>
        <p:nvSpPr>
          <p:cNvPr id="12" name="Rectangle 11"/>
          <p:cNvSpPr/>
          <p:nvPr/>
        </p:nvSpPr>
        <p:spPr>
          <a:xfrm>
            <a:off x="2227276" y="5413533"/>
            <a:ext cx="2280217" cy="461665"/>
          </a:xfrm>
          <a:prstGeom prst="rect">
            <a:avLst/>
          </a:prstGeom>
        </p:spPr>
        <p:txBody>
          <a:bodyPr wrap="square">
            <a:spAutoFit/>
          </a:bodyPr>
          <a:lstStyle/>
          <a:p>
            <a:r>
              <a:rPr lang="en-US" sz="2400" b="0" i="0" dirty="0">
                <a:solidFill>
                  <a:srgbClr val="FF0000"/>
                </a:solidFill>
                <a:effectLst/>
                <a:latin typeface="Open Sans"/>
              </a:rPr>
              <a:t>153 temples</a:t>
            </a:r>
            <a:endParaRPr lang="en-US" sz="2400" dirty="0">
              <a:solidFill>
                <a:srgbClr val="FF0000"/>
              </a:solidFill>
            </a:endParaRPr>
          </a:p>
        </p:txBody>
      </p:sp>
      <p:sp>
        <p:nvSpPr>
          <p:cNvPr id="13" name="Rectangle 12"/>
          <p:cNvSpPr/>
          <p:nvPr/>
        </p:nvSpPr>
        <p:spPr>
          <a:xfrm>
            <a:off x="2304962" y="4194569"/>
            <a:ext cx="2280217" cy="461665"/>
          </a:xfrm>
          <a:prstGeom prst="rect">
            <a:avLst/>
          </a:prstGeom>
        </p:spPr>
        <p:txBody>
          <a:bodyPr wrap="square">
            <a:spAutoFit/>
          </a:bodyPr>
          <a:lstStyle/>
          <a:p>
            <a:r>
              <a:rPr lang="en-US" sz="2400" b="0" i="0" dirty="0">
                <a:solidFill>
                  <a:srgbClr val="FF0000"/>
                </a:solidFill>
                <a:effectLst/>
                <a:latin typeface="Open Sans"/>
              </a:rPr>
              <a:t>17 temples</a:t>
            </a:r>
            <a:endParaRPr lang="en-US" sz="240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83" y="936888"/>
            <a:ext cx="1543050" cy="1924050"/>
          </a:xfrm>
          <a:prstGeom prst="rect">
            <a:avLst/>
          </a:prstGeom>
        </p:spPr>
      </p:pic>
      <p:pic>
        <p:nvPicPr>
          <p:cNvPr id="3" name="Picture 2">
            <a:extLst>
              <a:ext uri="{FF2B5EF4-FFF2-40B4-BE49-F238E27FC236}">
                <a16:creationId xmlns:a16="http://schemas.microsoft.com/office/drawing/2014/main" id="{A528E392-5ADB-4955-BDA4-3236275D0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272" y="3525741"/>
            <a:ext cx="2834886" cy="2651990"/>
          </a:xfrm>
          <a:prstGeom prst="rect">
            <a:avLst/>
          </a:prstGeom>
        </p:spPr>
      </p:pic>
      <p:pic>
        <p:nvPicPr>
          <p:cNvPr id="15" name="Picture 14">
            <a:extLst>
              <a:ext uri="{FF2B5EF4-FFF2-40B4-BE49-F238E27FC236}">
                <a16:creationId xmlns:a16="http://schemas.microsoft.com/office/drawing/2014/main" id="{C3D39E33-E627-4D23-9AE7-809A0E9F9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2162" y="4686483"/>
            <a:ext cx="2962656" cy="1908048"/>
          </a:xfrm>
          <a:prstGeom prst="rect">
            <a:avLst/>
          </a:prstGeom>
        </p:spPr>
      </p:pic>
      <p:pic>
        <p:nvPicPr>
          <p:cNvPr id="19" name="Picture 18">
            <a:extLst>
              <a:ext uri="{FF2B5EF4-FFF2-40B4-BE49-F238E27FC236}">
                <a16:creationId xmlns:a16="http://schemas.microsoft.com/office/drawing/2014/main" id="{954309BC-9868-42A0-BE24-3FB679BD3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3896" y="880651"/>
            <a:ext cx="3712786" cy="2548349"/>
          </a:xfrm>
          <a:prstGeom prst="rect">
            <a:avLst/>
          </a:prstGeom>
        </p:spPr>
      </p:pic>
    </p:spTree>
    <p:extLst>
      <p:ext uri="{BB962C8B-B14F-4D97-AF65-F5344CB8AC3E}">
        <p14:creationId xmlns:p14="http://schemas.microsoft.com/office/powerpoint/2010/main" val="71356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A2375-B484-4E94-A67C-8E0EC0393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Temples as of 2024</a:t>
            </a:r>
          </a:p>
        </p:txBody>
      </p:sp>
      <p:sp>
        <p:nvSpPr>
          <p:cNvPr id="2" name="TextBox 1">
            <a:extLst>
              <a:ext uri="{FF2B5EF4-FFF2-40B4-BE49-F238E27FC236}">
                <a16:creationId xmlns:a16="http://schemas.microsoft.com/office/drawing/2014/main" id="{6ECD917C-F69A-40F4-A720-3FC4CFEA0C63}"/>
              </a:ext>
            </a:extLst>
          </p:cNvPr>
          <p:cNvSpPr txBox="1"/>
          <p:nvPr/>
        </p:nvSpPr>
        <p:spPr>
          <a:xfrm>
            <a:off x="-79513" y="6488668"/>
            <a:ext cx="3009014" cy="369332"/>
          </a:xfrm>
          <a:prstGeom prst="rect">
            <a:avLst/>
          </a:prstGeom>
          <a:noFill/>
        </p:spPr>
        <p:txBody>
          <a:bodyPr wrap="square" rtlCol="0">
            <a:spAutoFit/>
          </a:bodyPr>
          <a:lstStyle/>
          <a:p>
            <a:r>
              <a:rPr lang="en-US" dirty="0">
                <a:solidFill>
                  <a:schemeClr val="bg1"/>
                </a:solidFill>
              </a:rPr>
              <a:t>Newsroom</a:t>
            </a:r>
          </a:p>
        </p:txBody>
      </p:sp>
      <p:pic>
        <p:nvPicPr>
          <p:cNvPr id="4" name="Picture 3">
            <a:extLst>
              <a:ext uri="{FF2B5EF4-FFF2-40B4-BE49-F238E27FC236}">
                <a16:creationId xmlns:a16="http://schemas.microsoft.com/office/drawing/2014/main" id="{D9558187-8563-2DA4-D02D-F39547718CB4}"/>
              </a:ext>
            </a:extLst>
          </p:cNvPr>
          <p:cNvPicPr>
            <a:picLocks noChangeAspect="1"/>
          </p:cNvPicPr>
          <p:nvPr/>
        </p:nvPicPr>
        <p:blipFill>
          <a:blip r:embed="rId3"/>
          <a:stretch>
            <a:fillRect/>
          </a:stretch>
        </p:blipFill>
        <p:spPr>
          <a:xfrm>
            <a:off x="162135" y="1129127"/>
            <a:ext cx="5843327" cy="4998838"/>
          </a:xfrm>
          <a:prstGeom prst="rect">
            <a:avLst/>
          </a:prstGeom>
        </p:spPr>
      </p:pic>
      <p:pic>
        <p:nvPicPr>
          <p:cNvPr id="8" name="Picture 7">
            <a:extLst>
              <a:ext uri="{FF2B5EF4-FFF2-40B4-BE49-F238E27FC236}">
                <a16:creationId xmlns:a16="http://schemas.microsoft.com/office/drawing/2014/main" id="{80B68471-4C8B-6514-5041-E4B159CE6B8F}"/>
              </a:ext>
            </a:extLst>
          </p:cNvPr>
          <p:cNvPicPr>
            <a:picLocks noChangeAspect="1"/>
          </p:cNvPicPr>
          <p:nvPr/>
        </p:nvPicPr>
        <p:blipFill>
          <a:blip r:embed="rId4"/>
          <a:stretch>
            <a:fillRect/>
          </a:stretch>
        </p:blipFill>
        <p:spPr>
          <a:xfrm>
            <a:off x="6186539" y="1129127"/>
            <a:ext cx="5630061" cy="5153744"/>
          </a:xfrm>
          <a:prstGeom prst="rect">
            <a:avLst/>
          </a:prstGeom>
        </p:spPr>
      </p:pic>
    </p:spTree>
    <p:extLst>
      <p:ext uri="{BB962C8B-B14F-4D97-AF65-F5344CB8AC3E}">
        <p14:creationId xmlns:p14="http://schemas.microsoft.com/office/powerpoint/2010/main" val="366880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9DAE4-F076-4557-AE97-B77B0CB41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1883218" y="0"/>
            <a:ext cx="8419257" cy="1200329"/>
          </a:xfrm>
          <a:prstGeom prst="rect">
            <a:avLst/>
          </a:prstGeom>
          <a:noFill/>
        </p:spPr>
        <p:txBody>
          <a:bodyPr wrap="square" rtlCol="0">
            <a:spAutoFit/>
          </a:bodyPr>
          <a:lstStyle/>
          <a:p>
            <a:pPr algn="ctr"/>
            <a:r>
              <a:rPr lang="en-US" sz="7200" dirty="0">
                <a:solidFill>
                  <a:srgbClr val="FF0000"/>
                </a:solidFill>
                <a:latin typeface="Berlin Sans FB Demi" panose="020E0802020502020306" pitchFamily="34" charset="0"/>
              </a:rPr>
              <a:t>To Hasten</a:t>
            </a:r>
          </a:p>
        </p:txBody>
      </p:sp>
      <p:sp>
        <p:nvSpPr>
          <p:cNvPr id="2" name="TextBox 1"/>
          <p:cNvSpPr txBox="1"/>
          <p:nvPr/>
        </p:nvSpPr>
        <p:spPr>
          <a:xfrm>
            <a:off x="4833257" y="1027979"/>
            <a:ext cx="2852057" cy="584775"/>
          </a:xfrm>
          <a:prstGeom prst="rect">
            <a:avLst/>
          </a:prstGeom>
          <a:noFill/>
        </p:spPr>
        <p:txBody>
          <a:bodyPr wrap="square" rtlCol="0">
            <a:spAutoFit/>
          </a:bodyPr>
          <a:lstStyle/>
          <a:p>
            <a:r>
              <a:rPr lang="en-US" sz="3200" b="1" dirty="0">
                <a:solidFill>
                  <a:schemeClr val="bg1"/>
                </a:solidFill>
              </a:rPr>
              <a:t>To accelerate </a:t>
            </a:r>
          </a:p>
        </p:txBody>
      </p:sp>
      <p:sp>
        <p:nvSpPr>
          <p:cNvPr id="6" name="Rectangle 5"/>
          <p:cNvSpPr/>
          <p:nvPr/>
        </p:nvSpPr>
        <p:spPr>
          <a:xfrm>
            <a:off x="552319" y="1673872"/>
            <a:ext cx="6881463" cy="1077218"/>
          </a:xfrm>
          <a:prstGeom prst="rect">
            <a:avLst/>
          </a:prstGeom>
        </p:spPr>
        <p:txBody>
          <a:bodyPr wrap="square">
            <a:spAutoFit/>
          </a:bodyPr>
          <a:lstStyle/>
          <a:p>
            <a:r>
              <a:rPr lang="en-US" sz="3200" b="0" i="0" dirty="0">
                <a:solidFill>
                  <a:srgbClr val="FFFF00"/>
                </a:solidFill>
                <a:effectLst/>
                <a:latin typeface="Open Sans"/>
              </a:rPr>
              <a:t>What are some reasons someone might hasten, or accelerate, a task?</a:t>
            </a:r>
            <a:endParaRPr lang="en-US" sz="3200" dirty="0">
              <a:solidFill>
                <a:srgbClr val="FFFF00"/>
              </a:solidFill>
            </a:endParaRPr>
          </a:p>
        </p:txBody>
      </p:sp>
      <p:sp>
        <p:nvSpPr>
          <p:cNvPr id="7" name="Rectangle 6"/>
          <p:cNvSpPr/>
          <p:nvPr/>
        </p:nvSpPr>
        <p:spPr>
          <a:xfrm>
            <a:off x="457200" y="5365589"/>
            <a:ext cx="6096000" cy="954107"/>
          </a:xfrm>
          <a:prstGeom prst="rect">
            <a:avLst/>
          </a:prstGeom>
        </p:spPr>
        <p:txBody>
          <a:bodyPr>
            <a:spAutoFit/>
          </a:bodyPr>
          <a:lstStyle/>
          <a:p>
            <a:r>
              <a:rPr lang="en-US" sz="2800" b="0" i="0" dirty="0">
                <a:solidFill>
                  <a:srgbClr val="FFFF00"/>
                </a:solidFill>
                <a:effectLst/>
                <a:latin typeface="Open Sans"/>
              </a:rPr>
              <a:t>What do you think it means for the Lord to hasten His work?</a:t>
            </a:r>
            <a:endParaRPr lang="en-US" sz="2800" dirty="0">
              <a:solidFill>
                <a:srgbClr val="FFFF00"/>
              </a:solidFill>
            </a:endParaRPr>
          </a:p>
        </p:txBody>
      </p:sp>
      <p:grpSp>
        <p:nvGrpSpPr>
          <p:cNvPr id="24" name="Group 23"/>
          <p:cNvGrpSpPr/>
          <p:nvPr/>
        </p:nvGrpSpPr>
        <p:grpSpPr>
          <a:xfrm>
            <a:off x="6799073" y="2357153"/>
            <a:ext cx="4389457" cy="3218422"/>
            <a:chOff x="6148130" y="1487184"/>
            <a:chExt cx="5149257" cy="3775520"/>
          </a:xfrm>
        </p:grpSpPr>
        <p:sp>
          <p:nvSpPr>
            <p:cNvPr id="25" name="Oval 24"/>
            <p:cNvSpPr/>
            <p:nvPr/>
          </p:nvSpPr>
          <p:spPr>
            <a:xfrm>
              <a:off x="10104524" y="1487184"/>
              <a:ext cx="1027416" cy="10274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427481">
              <a:off x="9053943" y="2493749"/>
              <a:ext cx="2221276" cy="321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990557">
              <a:off x="8705882" y="2096556"/>
              <a:ext cx="980610" cy="33869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8755186">
              <a:off x="10650178" y="2860862"/>
              <a:ext cx="980610" cy="31380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3331815">
              <a:off x="9236369" y="2494149"/>
              <a:ext cx="991578" cy="1240971"/>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3203122">
              <a:off x="8790295" y="3344302"/>
              <a:ext cx="467271" cy="980696"/>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2145031">
              <a:off x="7756795" y="3712285"/>
              <a:ext cx="1174145" cy="307062"/>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4935518">
              <a:off x="8753868" y="4212221"/>
              <a:ext cx="1760498" cy="340467"/>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0800000" flipV="1">
              <a:off x="6677468" y="4388461"/>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0800000" flipV="1">
              <a:off x="6148130" y="3811790"/>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0800000" flipV="1">
              <a:off x="6896244" y="3007363"/>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0800000" flipV="1">
              <a:off x="6376572" y="2435248"/>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0800000" flipV="1">
              <a:off x="7265170" y="1873157"/>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507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2000" fill="hold"/>
                                        <p:tgtEl>
                                          <p:spTgt spid="24"/>
                                        </p:tgtEl>
                                        <p:attrNameLst>
                                          <p:attrName>ppt_x</p:attrName>
                                        </p:attrNameLst>
                                      </p:cBhvr>
                                      <p:tavLst>
                                        <p:tav tm="0">
                                          <p:val>
                                            <p:strVal val="0-#ppt_w/2"/>
                                          </p:val>
                                        </p:tav>
                                        <p:tav tm="100000">
                                          <p:val>
                                            <p:strVal val="#ppt_x"/>
                                          </p:val>
                                        </p:tav>
                                      </p:tavLst>
                                    </p:anim>
                                    <p:anim calcmode="lin" valueType="num">
                                      <p:cBhvr additive="base">
                                        <p:cTn id="10"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1FD384-9555-0D7D-32C8-A99BCCAB9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3" name="TextBox 2">
            <a:extLst>
              <a:ext uri="{FF2B5EF4-FFF2-40B4-BE49-F238E27FC236}">
                <a16:creationId xmlns:a16="http://schemas.microsoft.com/office/drawing/2014/main" id="{4DFF4ADE-CD09-364E-BCE7-08003D70DC1F}"/>
              </a:ext>
            </a:extLst>
          </p:cNvPr>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Temples as of 2024</a:t>
            </a:r>
          </a:p>
        </p:txBody>
      </p:sp>
      <p:pic>
        <p:nvPicPr>
          <p:cNvPr id="5" name="Picture 4">
            <a:extLst>
              <a:ext uri="{FF2B5EF4-FFF2-40B4-BE49-F238E27FC236}">
                <a16:creationId xmlns:a16="http://schemas.microsoft.com/office/drawing/2014/main" id="{572A221D-80B6-78D2-EACD-969C9068D9F8}"/>
              </a:ext>
            </a:extLst>
          </p:cNvPr>
          <p:cNvPicPr>
            <a:picLocks noChangeAspect="1"/>
          </p:cNvPicPr>
          <p:nvPr/>
        </p:nvPicPr>
        <p:blipFill>
          <a:blip r:embed="rId3"/>
          <a:stretch>
            <a:fillRect/>
          </a:stretch>
        </p:blipFill>
        <p:spPr>
          <a:xfrm>
            <a:off x="228679" y="1361777"/>
            <a:ext cx="4953931" cy="5057775"/>
          </a:xfrm>
          <a:prstGeom prst="rect">
            <a:avLst/>
          </a:prstGeom>
        </p:spPr>
      </p:pic>
      <p:pic>
        <p:nvPicPr>
          <p:cNvPr id="7" name="Picture 6">
            <a:extLst>
              <a:ext uri="{FF2B5EF4-FFF2-40B4-BE49-F238E27FC236}">
                <a16:creationId xmlns:a16="http://schemas.microsoft.com/office/drawing/2014/main" id="{AF7C0D55-2D98-1871-660C-CFA50957AF3C}"/>
              </a:ext>
            </a:extLst>
          </p:cNvPr>
          <p:cNvPicPr>
            <a:picLocks noChangeAspect="1"/>
          </p:cNvPicPr>
          <p:nvPr/>
        </p:nvPicPr>
        <p:blipFill>
          <a:blip r:embed="rId4"/>
          <a:stretch>
            <a:fillRect/>
          </a:stretch>
        </p:blipFill>
        <p:spPr>
          <a:xfrm>
            <a:off x="5336705" y="1957044"/>
            <a:ext cx="6774085" cy="4096142"/>
          </a:xfrm>
          <a:prstGeom prst="rect">
            <a:avLst/>
          </a:prstGeom>
        </p:spPr>
      </p:pic>
      <p:sp>
        <p:nvSpPr>
          <p:cNvPr id="8" name="TextBox 7">
            <a:extLst>
              <a:ext uri="{FF2B5EF4-FFF2-40B4-BE49-F238E27FC236}">
                <a16:creationId xmlns:a16="http://schemas.microsoft.com/office/drawing/2014/main" id="{C21DF1F4-1414-C64F-33BD-301BE0846E06}"/>
              </a:ext>
            </a:extLst>
          </p:cNvPr>
          <p:cNvSpPr txBox="1"/>
          <p:nvPr/>
        </p:nvSpPr>
        <p:spPr>
          <a:xfrm>
            <a:off x="-79513" y="6488668"/>
            <a:ext cx="3009014" cy="369332"/>
          </a:xfrm>
          <a:prstGeom prst="rect">
            <a:avLst/>
          </a:prstGeom>
          <a:noFill/>
        </p:spPr>
        <p:txBody>
          <a:bodyPr wrap="square" rtlCol="0">
            <a:spAutoFit/>
          </a:bodyPr>
          <a:lstStyle/>
          <a:p>
            <a:r>
              <a:rPr lang="en-US" dirty="0">
                <a:solidFill>
                  <a:schemeClr val="bg1"/>
                </a:solidFill>
              </a:rPr>
              <a:t>Newsroom</a:t>
            </a:r>
          </a:p>
        </p:txBody>
      </p:sp>
    </p:spTree>
    <p:extLst>
      <p:ext uri="{BB962C8B-B14F-4D97-AF65-F5344CB8AC3E}">
        <p14:creationId xmlns:p14="http://schemas.microsoft.com/office/powerpoint/2010/main" val="375683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F652A5-1220-4009-9170-4DC91BF58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6"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Family Search</a:t>
            </a:r>
          </a:p>
        </p:txBody>
      </p:sp>
      <p:sp>
        <p:nvSpPr>
          <p:cNvPr id="10" name="Rectangle 9"/>
          <p:cNvSpPr/>
          <p:nvPr/>
        </p:nvSpPr>
        <p:spPr>
          <a:xfrm>
            <a:off x="473624" y="1595893"/>
            <a:ext cx="6276889" cy="1323439"/>
          </a:xfrm>
          <a:prstGeom prst="rect">
            <a:avLst/>
          </a:prstGeom>
        </p:spPr>
        <p:txBody>
          <a:bodyPr wrap="square">
            <a:spAutoFit/>
          </a:bodyPr>
          <a:lstStyle/>
          <a:p>
            <a:pPr fontAlgn="base"/>
            <a:r>
              <a:rPr lang="en-US" sz="2000" dirty="0">
                <a:solidFill>
                  <a:schemeClr val="bg1"/>
                </a:solidFill>
              </a:rPr>
              <a:t>“It is no coincidence that </a:t>
            </a:r>
            <a:r>
              <a:rPr lang="en-US" sz="2000" dirty="0" err="1">
                <a:solidFill>
                  <a:schemeClr val="bg1"/>
                </a:solidFill>
              </a:rPr>
              <a:t>FamilySearch</a:t>
            </a:r>
            <a:r>
              <a:rPr lang="en-US" sz="2000" dirty="0">
                <a:solidFill>
                  <a:schemeClr val="bg1"/>
                </a:solidFill>
              </a:rPr>
              <a:t> and other tools have come forth at a time when young people are so familiar with a wide range of information and communication technologies. </a:t>
            </a:r>
            <a:endParaRPr lang="en-US" sz="1200" dirty="0">
              <a:solidFill>
                <a:schemeClr val="bg1"/>
              </a:solidFill>
            </a:endParaRPr>
          </a:p>
        </p:txBody>
      </p:sp>
      <p:sp>
        <p:nvSpPr>
          <p:cNvPr id="19" name="Rectangle 18"/>
          <p:cNvSpPr/>
          <p:nvPr/>
        </p:nvSpPr>
        <p:spPr>
          <a:xfrm>
            <a:off x="6023254" y="4754659"/>
            <a:ext cx="6276889" cy="1815882"/>
          </a:xfrm>
          <a:prstGeom prst="rect">
            <a:avLst/>
          </a:prstGeom>
        </p:spPr>
        <p:txBody>
          <a:bodyPr wrap="square">
            <a:spAutoFit/>
          </a:bodyPr>
          <a:lstStyle/>
          <a:p>
            <a:pPr fontAlgn="base"/>
            <a:r>
              <a:rPr lang="en-US" sz="2000" dirty="0">
                <a:solidFill>
                  <a:schemeClr val="bg1"/>
                </a:solidFill>
              </a:rPr>
              <a:t>“Your fingers have been trained to text and tweet to accelerate and advance the work of the Lord—not just to communicate quickly with your friends. The skills and aptitude evident among many young people today are a preparation to contribute to the work of salvation.” </a:t>
            </a:r>
          </a:p>
          <a:p>
            <a:pPr fontAlgn="base"/>
            <a:r>
              <a:rPr lang="en-US" sz="1200" dirty="0">
                <a:solidFill>
                  <a:schemeClr val="bg1"/>
                </a:solidFill>
              </a:rPr>
              <a:t>Elder David A. Bednar</a:t>
            </a:r>
          </a:p>
        </p:txBody>
      </p:sp>
      <p:pic>
        <p:nvPicPr>
          <p:cNvPr id="3" name="Picture 2">
            <a:extLst>
              <a:ext uri="{FF2B5EF4-FFF2-40B4-BE49-F238E27FC236}">
                <a16:creationId xmlns:a16="http://schemas.microsoft.com/office/drawing/2014/main" id="{C33C17E1-6EFE-4073-8E08-EB56C3B2D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838" y="1198493"/>
            <a:ext cx="4953000" cy="3009900"/>
          </a:xfrm>
          <a:prstGeom prst="rect">
            <a:avLst/>
          </a:prstGeom>
        </p:spPr>
      </p:pic>
      <p:pic>
        <p:nvPicPr>
          <p:cNvPr id="9" name="Picture 8">
            <a:extLst>
              <a:ext uri="{FF2B5EF4-FFF2-40B4-BE49-F238E27FC236}">
                <a16:creationId xmlns:a16="http://schemas.microsoft.com/office/drawing/2014/main" id="{BCAD63A0-7DFF-1D8D-11D0-E89A55E9853E}"/>
              </a:ext>
            </a:extLst>
          </p:cNvPr>
          <p:cNvPicPr>
            <a:picLocks noChangeAspect="1"/>
          </p:cNvPicPr>
          <p:nvPr/>
        </p:nvPicPr>
        <p:blipFill>
          <a:blip r:embed="rId4"/>
          <a:stretch>
            <a:fillRect/>
          </a:stretch>
        </p:blipFill>
        <p:spPr>
          <a:xfrm>
            <a:off x="362222" y="3465598"/>
            <a:ext cx="5352941" cy="2573681"/>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EF161B7D-E80D-AFF1-C3B6-BA587CD14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06" y="92399"/>
            <a:ext cx="1032689" cy="1240292"/>
          </a:xfrm>
          <a:prstGeom prst="rect">
            <a:avLst/>
          </a:prstGeom>
        </p:spPr>
      </p:pic>
    </p:spTree>
    <p:extLst>
      <p:ext uri="{BB962C8B-B14F-4D97-AF65-F5344CB8AC3E}">
        <p14:creationId xmlns:p14="http://schemas.microsoft.com/office/powerpoint/2010/main" val="30672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0F8B02E-68F1-4C8A-B963-F535992DC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Moving the Work Forward</a:t>
            </a:r>
          </a:p>
        </p:txBody>
      </p:sp>
      <p:sp>
        <p:nvSpPr>
          <p:cNvPr id="10" name="Rectangle 9"/>
          <p:cNvSpPr/>
          <p:nvPr/>
        </p:nvSpPr>
        <p:spPr>
          <a:xfrm>
            <a:off x="332110" y="1047122"/>
            <a:ext cx="6276889" cy="3477875"/>
          </a:xfrm>
          <a:prstGeom prst="rect">
            <a:avLst/>
          </a:prstGeom>
        </p:spPr>
        <p:txBody>
          <a:bodyPr wrap="square">
            <a:spAutoFit/>
          </a:bodyPr>
          <a:lstStyle/>
          <a:p>
            <a:pPr fontAlgn="base"/>
            <a:r>
              <a:rPr lang="en-US" sz="2000" dirty="0">
                <a:solidFill>
                  <a:schemeClr val="bg1"/>
                </a:solidFill>
              </a:rPr>
              <a:t>“Brothers and sisters, the Lord is opening the way and making it possible to expand His work throughout the world, and what a blessing it is for all of us—each in his own way—to take part. …</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“Who but the prophets of God could have foreseen the miracle of the rapid expansion of the work of the Lord? Truly, as the Lord foretold in section 88 of the Doctrine and Covenants, He is hastening His work in its time.”</a:t>
            </a:r>
          </a:p>
          <a:p>
            <a:pPr fontAlgn="base"/>
            <a:r>
              <a:rPr lang="en-US" sz="2000" dirty="0">
                <a:solidFill>
                  <a:schemeClr val="bg1"/>
                </a:solidFill>
              </a:rPr>
              <a:t> </a:t>
            </a:r>
            <a:r>
              <a:rPr lang="en-US" sz="1200" dirty="0">
                <a:solidFill>
                  <a:schemeClr val="bg1"/>
                </a:solidFill>
              </a:rPr>
              <a:t>Elder David B. Haight</a:t>
            </a:r>
          </a:p>
        </p:txBody>
      </p:sp>
      <p:grpSp>
        <p:nvGrpSpPr>
          <p:cNvPr id="8" name="Group 7"/>
          <p:cNvGrpSpPr/>
          <p:nvPr/>
        </p:nvGrpSpPr>
        <p:grpSpPr>
          <a:xfrm>
            <a:off x="8633629" y="4218610"/>
            <a:ext cx="2426866" cy="1779418"/>
            <a:chOff x="6148130" y="1487184"/>
            <a:chExt cx="5149257" cy="3775520"/>
          </a:xfrm>
        </p:grpSpPr>
        <p:sp>
          <p:nvSpPr>
            <p:cNvPr id="9" name="Oval 8"/>
            <p:cNvSpPr/>
            <p:nvPr/>
          </p:nvSpPr>
          <p:spPr>
            <a:xfrm>
              <a:off x="10104524" y="1487184"/>
              <a:ext cx="1027416" cy="10274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427481">
              <a:off x="9053943" y="2493749"/>
              <a:ext cx="2221276" cy="321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8990557">
              <a:off x="8705882" y="2096556"/>
              <a:ext cx="980610" cy="33869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8755186">
              <a:off x="10650178" y="2860862"/>
              <a:ext cx="980610" cy="31380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331815">
              <a:off x="9236369" y="2494149"/>
              <a:ext cx="991578" cy="1240971"/>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203122">
              <a:off x="8790295" y="3344302"/>
              <a:ext cx="467271" cy="980696"/>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2145031">
              <a:off x="7756795" y="3712285"/>
              <a:ext cx="1174145" cy="307062"/>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4935518">
              <a:off x="8753868" y="4212221"/>
              <a:ext cx="1760498" cy="340467"/>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0800000" flipV="1">
              <a:off x="6677468" y="4388461"/>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0800000" flipV="1">
              <a:off x="6148130" y="3811790"/>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0800000" flipV="1">
              <a:off x="6896244" y="3007363"/>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0800000" flipV="1">
              <a:off x="6376572" y="2435248"/>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0800000" flipV="1">
              <a:off x="7265170" y="1873157"/>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14274" y="4719801"/>
            <a:ext cx="6096000" cy="830997"/>
          </a:xfrm>
          <a:prstGeom prst="rect">
            <a:avLst/>
          </a:prstGeom>
          <a:ln>
            <a:solidFill>
              <a:srgbClr val="FF0000"/>
            </a:solidFill>
          </a:ln>
        </p:spPr>
        <p:txBody>
          <a:bodyPr>
            <a:spAutoFit/>
          </a:bodyPr>
          <a:lstStyle/>
          <a:p>
            <a:pPr algn="ctr"/>
            <a:r>
              <a:rPr lang="en-US" sz="2400" b="1" i="1" dirty="0">
                <a:solidFill>
                  <a:srgbClr val="FFFF00"/>
                </a:solidFill>
                <a:effectLst/>
                <a:latin typeface="Open Sans"/>
              </a:rPr>
              <a:t>We can be blessed by taking part in the hastening of the Lord’s work</a:t>
            </a:r>
            <a:endParaRPr lang="en-US" sz="2400" dirty="0">
              <a:solidFill>
                <a:srgbClr val="FFFF00"/>
              </a:solidFill>
            </a:endParaRPr>
          </a:p>
        </p:txBody>
      </p:sp>
      <p:pic>
        <p:nvPicPr>
          <p:cNvPr id="29698" name="Picture 2" descr="http://www.ldschurchnewsarchive.com/media/photos/2004/11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720" y="923330"/>
            <a:ext cx="19335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3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0-#ppt_w/2"/>
                                          </p:val>
                                        </p:tav>
                                        <p:tav tm="100000">
                                          <p:val>
                                            <p:strVal val="#ppt_x"/>
                                          </p:val>
                                        </p:tav>
                                      </p:tavLst>
                                    </p:anim>
                                    <p:anim calcmode="lin" valueType="num">
                                      <p:cBhvr additive="base">
                                        <p:cTn id="1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F7EFBF7-C7DE-461F-A674-D66068E6A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4" name="Rectangle 3"/>
          <p:cNvSpPr/>
          <p:nvPr/>
        </p:nvSpPr>
        <p:spPr>
          <a:xfrm>
            <a:off x="0" y="0"/>
            <a:ext cx="12192000" cy="4585871"/>
          </a:xfrm>
          <a:prstGeom prst="rect">
            <a:avLst/>
          </a:prstGeom>
        </p:spPr>
        <p:txBody>
          <a:bodyPr wrap="square">
            <a:spAutoFit/>
          </a:bodyPr>
          <a:lstStyle/>
          <a:p>
            <a:r>
              <a:rPr lang="en-US" sz="1600" b="1" dirty="0">
                <a:solidFill>
                  <a:schemeClr val="bg1"/>
                </a:solidFill>
              </a:rPr>
              <a:t>Sources:</a:t>
            </a:r>
          </a:p>
          <a:p>
            <a:endParaRPr lang="en-US" sz="1600" b="1" dirty="0">
              <a:solidFill>
                <a:schemeClr val="bg1"/>
              </a:solidFill>
            </a:endParaRPr>
          </a:p>
          <a:p>
            <a:r>
              <a:rPr lang="en-US" b="1" dirty="0">
                <a:solidFill>
                  <a:schemeClr val="bg1"/>
                </a:solidFill>
              </a:rPr>
              <a:t>Ministry of Spencer W. Kimball: Expanded Missionary Force</a:t>
            </a:r>
            <a:r>
              <a:rPr lang="en-US" dirty="0">
                <a:solidFill>
                  <a:schemeClr val="bg1"/>
                </a:solidFill>
              </a:rPr>
              <a:t> (1:19)</a:t>
            </a:r>
          </a:p>
          <a:p>
            <a:r>
              <a:rPr lang="en-US" b="1" dirty="0">
                <a:solidFill>
                  <a:schemeClr val="bg1"/>
                </a:solidFill>
              </a:rPr>
              <a:t>President Monson Announces Mission Age Change</a:t>
            </a:r>
            <a:r>
              <a:rPr lang="en-US" dirty="0">
                <a:solidFill>
                  <a:schemeClr val="bg1"/>
                </a:solidFill>
              </a:rPr>
              <a:t> (1:57)</a:t>
            </a:r>
            <a:endParaRPr lang="en-US" sz="1600" b="1" dirty="0">
              <a:solidFill>
                <a:schemeClr val="bg1"/>
              </a:solidFill>
            </a:endParaRPr>
          </a:p>
          <a:p>
            <a:r>
              <a:rPr lang="en-US" sz="1600" b="1" dirty="0">
                <a:solidFill>
                  <a:schemeClr val="bg1"/>
                </a:solidFill>
              </a:rPr>
              <a:t>Family History: An Invitation(2:17)</a:t>
            </a:r>
          </a:p>
          <a:p>
            <a:endParaRPr lang="en-US" sz="1600" b="1" dirty="0">
              <a:solidFill>
                <a:schemeClr val="bg1"/>
              </a:solidFill>
            </a:endParaRPr>
          </a:p>
          <a:p>
            <a:endParaRPr lang="en-US" sz="1600" b="1" dirty="0">
              <a:solidFill>
                <a:schemeClr val="bg1"/>
              </a:solidFill>
            </a:endParaRPr>
          </a:p>
          <a:p>
            <a:r>
              <a:rPr lang="en-US" sz="1600" b="1" dirty="0">
                <a:solidFill>
                  <a:schemeClr val="bg1"/>
                </a:solidFill>
              </a:rPr>
              <a:t>Ministry of Spencer W. Kimball: Expanded Missionary Force (1:19)</a:t>
            </a:r>
          </a:p>
          <a:p>
            <a:r>
              <a:rPr lang="en-US" sz="1600" b="1" i="0" dirty="0">
                <a:solidFill>
                  <a:schemeClr val="bg1"/>
                </a:solidFill>
                <a:effectLst/>
              </a:rPr>
              <a:t>President Spencer W. Kimball (</a:t>
            </a:r>
            <a:r>
              <a:rPr lang="en-US" sz="1600" b="1" i="0" u="none" strike="noStrike" dirty="0">
                <a:solidFill>
                  <a:schemeClr val="bg1"/>
                </a:solidFill>
                <a:effectLst/>
              </a:rPr>
              <a:t>“Always a Convert Church: Some Lessons to Learn and Apply This Year,”</a:t>
            </a:r>
            <a:r>
              <a:rPr lang="en-US" sz="1600" b="1" i="1" dirty="0">
                <a:solidFill>
                  <a:schemeClr val="bg1"/>
                </a:solidFill>
              </a:rPr>
              <a:t> </a:t>
            </a:r>
            <a:r>
              <a:rPr lang="en-US" sz="1600" b="1" i="1" dirty="0">
                <a:solidFill>
                  <a:schemeClr val="bg1"/>
                </a:solidFill>
                <a:effectLst/>
              </a:rPr>
              <a:t>Ensign,</a:t>
            </a:r>
            <a:r>
              <a:rPr lang="en-US" sz="1600" b="1" i="0" dirty="0">
                <a:solidFill>
                  <a:schemeClr val="bg1"/>
                </a:solidFill>
                <a:effectLst/>
              </a:rPr>
              <a:t> Sept. 1975, 3).</a:t>
            </a:r>
          </a:p>
          <a:p>
            <a:r>
              <a:rPr lang="en-US" sz="1600" b="1" dirty="0">
                <a:solidFill>
                  <a:schemeClr val="bg1"/>
                </a:solidFill>
              </a:rPr>
              <a:t>	(“When the World Will Be Converted,”</a:t>
            </a:r>
            <a:r>
              <a:rPr lang="en-US" sz="1600" b="1" i="1" dirty="0">
                <a:solidFill>
                  <a:schemeClr val="bg1"/>
                </a:solidFill>
              </a:rPr>
              <a:t> Ensign,</a:t>
            </a:r>
            <a:r>
              <a:rPr lang="en-US" sz="1600" b="1" dirty="0">
                <a:solidFill>
                  <a:schemeClr val="bg1"/>
                </a:solidFill>
              </a:rPr>
              <a:t> Oct. 1974, 5, 7).</a:t>
            </a:r>
          </a:p>
          <a:p>
            <a:r>
              <a:rPr lang="en-US" sz="1600" b="1" dirty="0">
                <a:solidFill>
                  <a:schemeClr val="bg1"/>
                </a:solidFill>
              </a:rPr>
              <a:t>	” (</a:t>
            </a:r>
            <a:r>
              <a:rPr lang="en-US" sz="1600" b="1" i="1" dirty="0">
                <a:solidFill>
                  <a:schemeClr val="bg1"/>
                </a:solidFill>
              </a:rPr>
              <a:t>The Teachings of Spencer W. Kimball,</a:t>
            </a:r>
            <a:r>
              <a:rPr lang="en-US" sz="1600" b="1" dirty="0">
                <a:solidFill>
                  <a:schemeClr val="bg1"/>
                </a:solidFill>
              </a:rPr>
              <a:t> ed. Edward L. Kimball [1982], 135).</a:t>
            </a:r>
          </a:p>
          <a:p>
            <a:r>
              <a:rPr lang="en-US" sz="1600" b="1" dirty="0">
                <a:solidFill>
                  <a:schemeClr val="bg1"/>
                </a:solidFill>
              </a:rPr>
              <a:t>Bamboo Curtain Photo A SHAN REBEL on the Burma-Thailand border. (Photo by NIC Dunlop/</a:t>
            </a:r>
            <a:r>
              <a:rPr lang="en-US" sz="1600" b="1" dirty="0" err="1">
                <a:solidFill>
                  <a:schemeClr val="bg1"/>
                </a:solidFill>
              </a:rPr>
              <a:t>Panos</a:t>
            </a:r>
            <a:r>
              <a:rPr lang="en-US" sz="1600" b="1" dirty="0">
                <a:solidFill>
                  <a:schemeClr val="bg1"/>
                </a:solidFill>
              </a:rPr>
              <a:t> Pictures)</a:t>
            </a:r>
          </a:p>
          <a:p>
            <a:r>
              <a:rPr lang="en-US" sz="1600" b="1" dirty="0">
                <a:solidFill>
                  <a:schemeClr val="bg1"/>
                </a:solidFill>
              </a:rPr>
              <a:t>President Thomas S. Monson (“Welcome to Conference,”</a:t>
            </a:r>
            <a:r>
              <a:rPr lang="en-US" sz="1600" b="1" i="1" dirty="0">
                <a:solidFill>
                  <a:schemeClr val="bg1"/>
                </a:solidFill>
              </a:rPr>
              <a:t> Ensign</a:t>
            </a:r>
            <a:r>
              <a:rPr lang="en-US" sz="1600" b="1" dirty="0">
                <a:solidFill>
                  <a:schemeClr val="bg1"/>
                </a:solidFill>
              </a:rPr>
              <a:t> or </a:t>
            </a:r>
            <a:r>
              <a:rPr lang="en-US" sz="1600" b="1" i="1" dirty="0">
                <a:solidFill>
                  <a:schemeClr val="bg1"/>
                </a:solidFill>
              </a:rPr>
              <a:t>Liahona, </a:t>
            </a:r>
            <a:r>
              <a:rPr lang="en-US" sz="1600" b="1" dirty="0">
                <a:solidFill>
                  <a:schemeClr val="bg1"/>
                </a:solidFill>
              </a:rPr>
              <a:t>Nov. 2008, 6).</a:t>
            </a:r>
          </a:p>
          <a:p>
            <a:r>
              <a:rPr lang="en-US" sz="1600" b="1" dirty="0">
                <a:solidFill>
                  <a:schemeClr val="bg1"/>
                </a:solidFill>
              </a:rPr>
              <a:t>Presentation by ©http://fashionsbylynda.com/blog/</a:t>
            </a:r>
          </a:p>
          <a:p>
            <a:r>
              <a:rPr lang="en-US" sz="1600" b="1" dirty="0">
                <a:solidFill>
                  <a:schemeClr val="bg1"/>
                </a:solidFill>
              </a:rPr>
              <a:t>President Boyd K. Packer (“Scriptures,”</a:t>
            </a:r>
            <a:r>
              <a:rPr lang="en-US" sz="1600" b="1" i="1" dirty="0">
                <a:solidFill>
                  <a:schemeClr val="bg1"/>
                </a:solidFill>
              </a:rPr>
              <a:t> </a:t>
            </a:r>
            <a:r>
              <a:rPr lang="en-US" sz="1600" b="1" i="1" err="1">
                <a:solidFill>
                  <a:schemeClr val="bg1"/>
                </a:solidFill>
              </a:rPr>
              <a:t>Ensign</a:t>
            </a:r>
            <a:r>
              <a:rPr lang="en-US" sz="1600" b="1" i="1">
                <a:solidFill>
                  <a:schemeClr val="bg1"/>
                </a:solidFill>
              </a:rPr>
              <a:t>, </a:t>
            </a:r>
            <a:r>
              <a:rPr lang="en-US" sz="1600" b="1">
                <a:solidFill>
                  <a:schemeClr val="bg1"/>
                </a:solidFill>
              </a:rPr>
              <a:t>Nov</a:t>
            </a:r>
            <a:r>
              <a:rPr lang="en-US" sz="1600" b="1" dirty="0">
                <a:solidFill>
                  <a:schemeClr val="bg1"/>
                </a:solidFill>
              </a:rPr>
              <a:t>. 1982, 53).</a:t>
            </a:r>
          </a:p>
          <a:p>
            <a:r>
              <a:rPr lang="en-US" sz="1600" b="1" dirty="0">
                <a:solidFill>
                  <a:schemeClr val="bg1"/>
                </a:solidFill>
              </a:rPr>
              <a:t>President Gordon B. Hinckley (“Of Missions, Temples, and Stewardship,”</a:t>
            </a:r>
            <a:r>
              <a:rPr lang="en-US" sz="1600" b="1" i="1" dirty="0">
                <a:solidFill>
                  <a:schemeClr val="bg1"/>
                </a:solidFill>
              </a:rPr>
              <a:t> Ensign,</a:t>
            </a:r>
            <a:r>
              <a:rPr lang="en-US" sz="1600" b="1" dirty="0">
                <a:solidFill>
                  <a:schemeClr val="bg1"/>
                </a:solidFill>
              </a:rPr>
              <a:t> Nov. 1995, 52, 53).</a:t>
            </a:r>
          </a:p>
          <a:p>
            <a:r>
              <a:rPr lang="en-US" sz="1600" b="1" dirty="0">
                <a:solidFill>
                  <a:schemeClr val="bg1"/>
                </a:solidFill>
              </a:rPr>
              <a:t> Elder David B. Haight (“Missionary Work—Our Responsibility,” </a:t>
            </a:r>
            <a:r>
              <a:rPr lang="en-US" sz="1600" b="1" i="1" dirty="0">
                <a:solidFill>
                  <a:schemeClr val="bg1"/>
                </a:solidFill>
              </a:rPr>
              <a:t>Ensign,</a:t>
            </a:r>
            <a:r>
              <a:rPr lang="en-US" sz="1600" b="1" dirty="0">
                <a:solidFill>
                  <a:schemeClr val="bg1"/>
                </a:solidFill>
              </a:rPr>
              <a:t> Nov. 1993, 61, 62).</a:t>
            </a:r>
          </a:p>
          <a:p>
            <a:r>
              <a:rPr lang="en-US" sz="1600" b="1" dirty="0">
                <a:solidFill>
                  <a:schemeClr val="bg1"/>
                </a:solidFill>
              </a:rPr>
              <a:t>Newsroom   https://newsroom.churchofjesuschrist.org/article/see-locations-of-the-churchs-335-temples-across-6-maps-march-2024</a:t>
            </a:r>
          </a:p>
        </p:txBody>
      </p:sp>
      <p:grpSp>
        <p:nvGrpSpPr>
          <p:cNvPr id="9" name="Group 8"/>
          <p:cNvGrpSpPr/>
          <p:nvPr/>
        </p:nvGrpSpPr>
        <p:grpSpPr>
          <a:xfrm>
            <a:off x="6515994" y="297754"/>
            <a:ext cx="833407" cy="1055649"/>
            <a:chOff x="7543800" y="3810000"/>
            <a:chExt cx="1143000" cy="1447800"/>
          </a:xfrm>
        </p:grpSpPr>
        <p:sp>
          <p:nvSpPr>
            <p:cNvPr id="10" name="Trapezoid 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17B0927A-D8C8-4187-8C36-34594D5E3EC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68081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7" y="123839"/>
            <a:ext cx="3907970" cy="5262979"/>
          </a:xfrm>
          <a:prstGeom prst="rect">
            <a:avLst/>
          </a:prstGeom>
        </p:spPr>
        <p:txBody>
          <a:bodyPr wrap="square">
            <a:spAutoFit/>
          </a:bodyPr>
          <a:lstStyle/>
          <a:p>
            <a:r>
              <a:rPr lang="en-US" sz="1600" b="1" i="0" dirty="0">
                <a:effectLst/>
              </a:rPr>
              <a:t>Official LDS Church missionaries have never preached in the following countries and territories:</a:t>
            </a:r>
          </a:p>
          <a:p>
            <a:endParaRPr lang="en-US" sz="1600" b="1" dirty="0"/>
          </a:p>
          <a:p>
            <a:endParaRPr lang="en-US" sz="1600" b="1" i="0" dirty="0">
              <a:effectLst/>
            </a:endParaRPr>
          </a:p>
          <a:p>
            <a:pPr>
              <a:buFont typeface="Arial" panose="020B0604020202020204" pitchFamily="34" charset="0"/>
              <a:buChar char="•"/>
            </a:pPr>
            <a:r>
              <a:rPr lang="en-US" sz="1600" b="0" i="0" u="none" strike="noStrike" dirty="0">
                <a:effectLst/>
              </a:rPr>
              <a:t>Afghanistan</a:t>
            </a:r>
            <a:endParaRPr lang="en-US" sz="1600" b="0" i="0" dirty="0">
              <a:effectLst/>
            </a:endParaRPr>
          </a:p>
          <a:p>
            <a:pPr>
              <a:buFont typeface="Arial" panose="020B0604020202020204" pitchFamily="34" charset="0"/>
              <a:buChar char="•"/>
            </a:pPr>
            <a:r>
              <a:rPr lang="en-US" sz="1600" b="0" i="0" u="none" strike="noStrike" dirty="0">
                <a:effectLst/>
              </a:rPr>
              <a:t>Algeria</a:t>
            </a:r>
            <a:endParaRPr lang="en-US" sz="1600" b="0" i="0" dirty="0">
              <a:effectLst/>
            </a:endParaRPr>
          </a:p>
          <a:p>
            <a:pPr>
              <a:buFont typeface="Arial" panose="020B0604020202020204" pitchFamily="34" charset="0"/>
              <a:buChar char="•"/>
            </a:pPr>
            <a:r>
              <a:rPr lang="en-US" sz="1600" b="0" i="0" u="none" strike="noStrike" dirty="0">
                <a:effectLst/>
              </a:rPr>
              <a:t>Anguilla</a:t>
            </a:r>
            <a:endParaRPr lang="en-US" sz="1600" b="0" i="0" dirty="0">
              <a:effectLst/>
            </a:endParaRPr>
          </a:p>
          <a:p>
            <a:pPr>
              <a:buFont typeface="Arial" panose="020B0604020202020204" pitchFamily="34" charset="0"/>
              <a:buChar char="•"/>
            </a:pPr>
            <a:r>
              <a:rPr lang="en-US" sz="1600" b="0" i="0" u="none" strike="noStrike" dirty="0">
                <a:effectLst/>
              </a:rPr>
              <a:t>Azerbaijan</a:t>
            </a:r>
            <a:endParaRPr lang="en-US" sz="1600" b="0" i="0" dirty="0">
              <a:effectLst/>
            </a:endParaRPr>
          </a:p>
          <a:p>
            <a:pPr>
              <a:buFont typeface="Arial" panose="020B0604020202020204" pitchFamily="34" charset="0"/>
              <a:buChar char="•"/>
            </a:pPr>
            <a:r>
              <a:rPr lang="en-US" sz="1600" b="0" i="0" u="none" strike="noStrike" dirty="0">
                <a:effectLst/>
              </a:rPr>
              <a:t>Bahrain </a:t>
            </a:r>
            <a:endParaRPr lang="en-US" sz="1600" b="0" i="0" dirty="0">
              <a:effectLst/>
            </a:endParaRPr>
          </a:p>
          <a:p>
            <a:pPr>
              <a:buFont typeface="Arial" panose="020B0604020202020204" pitchFamily="34" charset="0"/>
              <a:buChar char="•"/>
            </a:pPr>
            <a:r>
              <a:rPr lang="en-US" sz="1600" b="0" i="0" u="none" strike="noStrike" dirty="0">
                <a:effectLst/>
              </a:rPr>
              <a:t>Bangladesh</a:t>
            </a:r>
            <a:endParaRPr lang="en-US" sz="1600" b="0" i="0" dirty="0">
              <a:effectLst/>
            </a:endParaRPr>
          </a:p>
          <a:p>
            <a:pPr>
              <a:buFont typeface="Arial" panose="020B0604020202020204" pitchFamily="34" charset="0"/>
              <a:buChar char="•"/>
            </a:pPr>
            <a:r>
              <a:rPr lang="en-US" sz="1600" b="0" i="0" u="none" strike="noStrike" dirty="0">
                <a:effectLst/>
              </a:rPr>
              <a:t>Bhutan</a:t>
            </a:r>
            <a:endParaRPr lang="en-US" sz="1600" b="0" i="0" dirty="0">
              <a:effectLst/>
            </a:endParaRPr>
          </a:p>
          <a:p>
            <a:pPr>
              <a:buFont typeface="Arial" panose="020B0604020202020204" pitchFamily="34" charset="0"/>
              <a:buChar char="•"/>
            </a:pPr>
            <a:r>
              <a:rPr lang="en-US" sz="1600" b="0" i="0" u="none" strike="noStrike" dirty="0">
                <a:effectLst/>
              </a:rPr>
              <a:t>British Virgin Islands</a:t>
            </a:r>
            <a:endParaRPr lang="en-US" sz="1600" b="0" i="0" dirty="0">
              <a:effectLst/>
            </a:endParaRPr>
          </a:p>
          <a:p>
            <a:pPr>
              <a:buFont typeface="Arial" panose="020B0604020202020204" pitchFamily="34" charset="0"/>
              <a:buChar char="•"/>
            </a:pPr>
            <a:r>
              <a:rPr lang="en-US" sz="1600" b="0" i="0" u="none" strike="noStrike" dirty="0">
                <a:effectLst/>
              </a:rPr>
              <a:t>Brunei</a:t>
            </a:r>
            <a:endParaRPr lang="en-US" sz="1600" b="0" i="0" dirty="0">
              <a:effectLst/>
            </a:endParaRPr>
          </a:p>
          <a:p>
            <a:pPr>
              <a:buFont typeface="Arial" panose="020B0604020202020204" pitchFamily="34" charset="0"/>
              <a:buChar char="•"/>
            </a:pPr>
            <a:r>
              <a:rPr lang="en-US" sz="1600" b="0" i="0" u="none" strike="noStrike" dirty="0">
                <a:effectLst/>
              </a:rPr>
              <a:t>Burkina Faso</a:t>
            </a:r>
            <a:endParaRPr lang="en-US" sz="1600" b="0" i="0" dirty="0">
              <a:effectLst/>
            </a:endParaRPr>
          </a:p>
          <a:p>
            <a:endParaRPr lang="en-US" sz="1600" b="0" i="0" dirty="0">
              <a:effectLst/>
            </a:endParaRPr>
          </a:p>
          <a:p>
            <a:pPr>
              <a:buFont typeface="Arial" panose="020B0604020202020204" pitchFamily="34" charset="0"/>
              <a:buChar char="•"/>
            </a:pPr>
            <a:r>
              <a:rPr lang="en-US" sz="1600" b="0" i="0" u="none" strike="noStrike" dirty="0">
                <a:effectLst/>
              </a:rPr>
              <a:t>Chad</a:t>
            </a:r>
            <a:endParaRPr lang="en-US" sz="1600" b="0" i="0" dirty="0">
              <a:effectLst/>
            </a:endParaRPr>
          </a:p>
          <a:p>
            <a:pPr>
              <a:buFont typeface="Arial" panose="020B0604020202020204" pitchFamily="34" charset="0"/>
              <a:buChar char="•"/>
            </a:pPr>
            <a:r>
              <a:rPr lang="en-US" sz="1600" b="0" i="0" u="none" strike="noStrike" dirty="0">
                <a:effectLst/>
              </a:rPr>
              <a:t>China</a:t>
            </a:r>
            <a:r>
              <a:rPr lang="en-US" sz="1600" b="0" i="0" dirty="0">
                <a:effectLst/>
              </a:rPr>
              <a:t> (missionaries have preached in Hong Kong, Macau, and Taiwan)</a:t>
            </a:r>
          </a:p>
          <a:p>
            <a:pPr>
              <a:buFont typeface="Arial" panose="020B0604020202020204" pitchFamily="34" charset="0"/>
              <a:buChar char="•"/>
            </a:pPr>
            <a:r>
              <a:rPr lang="en-US" sz="1600" b="0" i="0" u="none" strike="noStrike" dirty="0">
                <a:effectLst/>
              </a:rPr>
              <a:t>Comoros</a:t>
            </a:r>
            <a:endParaRPr lang="en-US" sz="1600" b="0" i="0" dirty="0">
              <a:effectLst/>
            </a:endParaRPr>
          </a:p>
          <a:p>
            <a:pPr>
              <a:buFont typeface="Arial" panose="020B0604020202020204" pitchFamily="34" charset="0"/>
              <a:buChar char="•"/>
            </a:pPr>
            <a:r>
              <a:rPr lang="en-US" sz="1600" b="0" i="0" u="none" strike="noStrike" dirty="0">
                <a:effectLst/>
              </a:rPr>
              <a:t>Cuba</a:t>
            </a:r>
            <a:endParaRPr lang="en-US" sz="1600" b="0" i="0" dirty="0">
              <a:effectLst/>
            </a:endParaRPr>
          </a:p>
        </p:txBody>
      </p:sp>
      <p:sp>
        <p:nvSpPr>
          <p:cNvPr id="3" name="Rectangle 2"/>
          <p:cNvSpPr/>
          <p:nvPr/>
        </p:nvSpPr>
        <p:spPr>
          <a:xfrm>
            <a:off x="4800600" y="123839"/>
            <a:ext cx="1850571" cy="6001643"/>
          </a:xfrm>
          <a:prstGeom prst="rect">
            <a:avLst/>
          </a:prstGeom>
        </p:spPr>
        <p:txBody>
          <a:bodyPr wrap="square">
            <a:spAutoFit/>
          </a:bodyPr>
          <a:lstStyle/>
          <a:p>
            <a:pPr>
              <a:buFont typeface="Arial" panose="020B0604020202020204" pitchFamily="34" charset="0"/>
              <a:buChar char="•"/>
            </a:pPr>
            <a:r>
              <a:rPr lang="en-US" sz="1600" b="0" i="0" u="none" strike="noStrike" dirty="0">
                <a:effectLst/>
              </a:rPr>
              <a:t>Djibouti</a:t>
            </a:r>
            <a:endParaRPr lang="en-US" sz="1600" b="0" i="0" dirty="0">
              <a:effectLst/>
            </a:endParaRPr>
          </a:p>
          <a:p>
            <a:pPr>
              <a:buFont typeface="Arial" panose="020B0604020202020204" pitchFamily="34" charset="0"/>
              <a:buChar char="•"/>
            </a:pPr>
            <a:r>
              <a:rPr lang="en-US" sz="1600" b="0" i="0" u="none" strike="noStrike" dirty="0">
                <a:effectLst/>
              </a:rPr>
              <a:t>East Timor</a:t>
            </a:r>
            <a:endParaRPr lang="en-US" sz="1600" b="0" i="0" dirty="0">
              <a:effectLst/>
            </a:endParaRPr>
          </a:p>
          <a:p>
            <a:pPr>
              <a:buFont typeface="Arial" panose="020B0604020202020204" pitchFamily="34" charset="0"/>
              <a:buChar char="•"/>
            </a:pPr>
            <a:r>
              <a:rPr lang="en-US" sz="1600" b="0" i="0" u="none" strike="noStrike" dirty="0">
                <a:effectLst/>
              </a:rPr>
              <a:t>Egypt</a:t>
            </a:r>
            <a:endParaRPr lang="en-US" sz="1600" b="0" i="0" dirty="0">
              <a:effectLst/>
            </a:endParaRPr>
          </a:p>
          <a:p>
            <a:pPr>
              <a:buFont typeface="Arial" panose="020B0604020202020204" pitchFamily="34" charset="0"/>
              <a:buChar char="•"/>
            </a:pPr>
            <a:r>
              <a:rPr lang="en-US" sz="1600" b="0" i="0" u="none" strike="noStrike" dirty="0">
                <a:effectLst/>
              </a:rPr>
              <a:t>Eritrea</a:t>
            </a:r>
            <a:endParaRPr lang="en-US" sz="1600" b="0" i="0" dirty="0">
              <a:effectLst/>
            </a:endParaRPr>
          </a:p>
          <a:p>
            <a:pPr>
              <a:buFont typeface="Arial" panose="020B0604020202020204" pitchFamily="34" charset="0"/>
              <a:buChar char="•"/>
            </a:pPr>
            <a:r>
              <a:rPr lang="en-US" sz="1600" b="0" i="0" u="none" strike="noStrike" dirty="0">
                <a:effectLst/>
              </a:rPr>
              <a:t>Equatorial Guinea</a:t>
            </a:r>
            <a:endParaRPr lang="en-US" sz="1600" b="0" i="0" dirty="0">
              <a:effectLst/>
            </a:endParaRPr>
          </a:p>
          <a:p>
            <a:pPr>
              <a:buFont typeface="Arial" panose="020B0604020202020204" pitchFamily="34" charset="0"/>
              <a:buChar char="•"/>
            </a:pPr>
            <a:r>
              <a:rPr lang="en-US" sz="1600" b="0" i="0" u="none" strike="noStrike" dirty="0">
                <a:effectLst/>
              </a:rPr>
              <a:t>Falkland Islands</a:t>
            </a:r>
            <a:endParaRPr lang="en-US" sz="1600" b="0" i="0" dirty="0">
              <a:effectLst/>
            </a:endParaRPr>
          </a:p>
          <a:p>
            <a:pPr>
              <a:buFont typeface="Arial" panose="020B0604020202020204" pitchFamily="34" charset="0"/>
              <a:buChar char="•"/>
            </a:pPr>
            <a:r>
              <a:rPr lang="en-US" sz="1600" b="0" i="0" u="none" strike="noStrike" dirty="0">
                <a:effectLst/>
              </a:rPr>
              <a:t>Faroe Islands</a:t>
            </a:r>
            <a:endParaRPr lang="en-US" sz="1600" b="0" i="0" dirty="0">
              <a:effectLst/>
            </a:endParaRPr>
          </a:p>
          <a:p>
            <a:pPr>
              <a:buFont typeface="Arial" panose="020B0604020202020204" pitchFamily="34" charset="0"/>
              <a:buChar char="•"/>
            </a:pPr>
            <a:r>
              <a:rPr lang="en-US" sz="1600" b="0" i="0" u="none" strike="noStrike" dirty="0">
                <a:effectLst/>
              </a:rPr>
              <a:t>Gambia</a:t>
            </a:r>
            <a:endParaRPr lang="en-US" sz="1600" b="0" i="0" dirty="0">
              <a:effectLst/>
            </a:endParaRPr>
          </a:p>
          <a:p>
            <a:pPr>
              <a:buFont typeface="Arial" panose="020B0604020202020204" pitchFamily="34" charset="0"/>
              <a:buChar char="•"/>
            </a:pPr>
            <a:r>
              <a:rPr lang="en-US" sz="1600" b="0" i="0" u="none" strike="noStrike" dirty="0">
                <a:effectLst/>
              </a:rPr>
              <a:t>Greenland</a:t>
            </a:r>
            <a:endParaRPr lang="en-US" sz="1600" b="0" i="0" dirty="0">
              <a:effectLst/>
            </a:endParaRPr>
          </a:p>
          <a:p>
            <a:pPr>
              <a:buFont typeface="Arial" panose="020B0604020202020204" pitchFamily="34" charset="0"/>
              <a:buChar char="•"/>
            </a:pPr>
            <a:r>
              <a:rPr lang="en-US" sz="1600" b="0" i="0" u="none" strike="noStrike" dirty="0">
                <a:effectLst/>
              </a:rPr>
              <a:t>Guinea-Bissau</a:t>
            </a:r>
            <a:endParaRPr lang="en-US" sz="1600" b="0" i="0" dirty="0">
              <a:effectLst/>
            </a:endParaRPr>
          </a:p>
          <a:p>
            <a:pPr>
              <a:buFont typeface="Arial" panose="020B0604020202020204" pitchFamily="34" charset="0"/>
              <a:buChar char="•"/>
            </a:pPr>
            <a:r>
              <a:rPr lang="en-US" sz="1600" b="0" i="0" u="none" strike="noStrike" dirty="0">
                <a:effectLst/>
              </a:rPr>
              <a:t>Iraq</a:t>
            </a:r>
            <a:endParaRPr lang="en-US" sz="1600" b="0" i="0" dirty="0">
              <a:effectLst/>
            </a:endParaRPr>
          </a:p>
          <a:p>
            <a:pPr>
              <a:buFont typeface="Arial" panose="020B0604020202020204" pitchFamily="34" charset="0"/>
              <a:buChar char="•"/>
            </a:pPr>
            <a:r>
              <a:rPr lang="en-US" sz="1600" b="0" i="0" u="none" strike="noStrike" dirty="0">
                <a:effectLst/>
              </a:rPr>
              <a:t>Kuwait</a:t>
            </a:r>
            <a:endParaRPr lang="en-US" sz="1600" b="0" i="0" dirty="0">
              <a:effectLst/>
            </a:endParaRPr>
          </a:p>
          <a:p>
            <a:pPr>
              <a:buFont typeface="Arial" panose="020B0604020202020204" pitchFamily="34" charset="0"/>
              <a:buChar char="•"/>
            </a:pPr>
            <a:r>
              <a:rPr lang="en-US" sz="1600" b="0" i="0" u="none" strike="noStrike" dirty="0">
                <a:effectLst/>
              </a:rPr>
              <a:t>Kyrgyzstan</a:t>
            </a:r>
            <a:endParaRPr lang="en-US" sz="1600" b="0" i="0" dirty="0">
              <a:effectLst/>
            </a:endParaRPr>
          </a:p>
          <a:p>
            <a:pPr>
              <a:buFont typeface="Arial" panose="020B0604020202020204" pitchFamily="34" charset="0"/>
              <a:buChar char="•"/>
            </a:pPr>
            <a:r>
              <a:rPr lang="en-US" sz="1600" b="0" i="0" u="none" strike="noStrike" dirty="0">
                <a:effectLst/>
              </a:rPr>
              <a:t>Libya</a:t>
            </a:r>
            <a:endParaRPr lang="en-US" sz="1600" b="0" i="0" dirty="0">
              <a:effectLst/>
            </a:endParaRPr>
          </a:p>
          <a:p>
            <a:pPr>
              <a:buFont typeface="Arial" panose="020B0604020202020204" pitchFamily="34" charset="0"/>
              <a:buChar char="•"/>
            </a:pPr>
            <a:r>
              <a:rPr lang="en-US" sz="1600" b="0" i="0" u="none" strike="noStrike" dirty="0">
                <a:effectLst/>
              </a:rPr>
              <a:t>Liechtenstein</a:t>
            </a:r>
            <a:endParaRPr lang="en-US" sz="1600" b="0" i="0" dirty="0">
              <a:effectLst/>
            </a:endParaRPr>
          </a:p>
          <a:p>
            <a:pPr>
              <a:buFont typeface="Arial" panose="020B0604020202020204" pitchFamily="34" charset="0"/>
              <a:buChar char="•"/>
            </a:pPr>
            <a:r>
              <a:rPr lang="en-US" sz="1600" b="0" i="0" u="none" strike="noStrike" dirty="0">
                <a:effectLst/>
              </a:rPr>
              <a:t>Maldives</a:t>
            </a:r>
            <a:endParaRPr lang="en-US" sz="1600" b="0" i="0" dirty="0">
              <a:effectLst/>
            </a:endParaRPr>
          </a:p>
          <a:p>
            <a:pPr>
              <a:buFont typeface="Arial" panose="020B0604020202020204" pitchFamily="34" charset="0"/>
              <a:buChar char="•"/>
            </a:pPr>
            <a:r>
              <a:rPr lang="en-US" sz="1600" b="0" i="0" u="none" strike="noStrike" dirty="0">
                <a:effectLst/>
              </a:rPr>
              <a:t>Mali</a:t>
            </a:r>
            <a:endParaRPr lang="en-US" sz="1600" b="0" i="0" dirty="0">
              <a:effectLst/>
            </a:endParaRPr>
          </a:p>
          <a:p>
            <a:pPr>
              <a:buFont typeface="Arial" panose="020B0604020202020204" pitchFamily="34" charset="0"/>
              <a:buChar char="•"/>
            </a:pPr>
            <a:r>
              <a:rPr lang="en-US" sz="1600" b="0" i="0" u="none" strike="noStrike" dirty="0">
                <a:effectLst/>
              </a:rPr>
              <a:t>Mauritania</a:t>
            </a:r>
            <a:endParaRPr lang="en-US" sz="1600" b="0" i="0" dirty="0">
              <a:effectLst/>
            </a:endParaRPr>
          </a:p>
          <a:p>
            <a:pPr>
              <a:buFont typeface="Arial" panose="020B0604020202020204" pitchFamily="34" charset="0"/>
              <a:buChar char="•"/>
            </a:pPr>
            <a:r>
              <a:rPr lang="en-US" sz="1600" b="0" i="0" u="none" strike="noStrike" dirty="0">
                <a:effectLst/>
              </a:rPr>
              <a:t>Monaco</a:t>
            </a:r>
            <a:endParaRPr lang="en-US" sz="1600" b="0" i="0" dirty="0">
              <a:effectLst/>
            </a:endParaRPr>
          </a:p>
          <a:p>
            <a:pPr>
              <a:buFont typeface="Arial" panose="020B0604020202020204" pitchFamily="34" charset="0"/>
              <a:buChar char="•"/>
            </a:pPr>
            <a:r>
              <a:rPr lang="en-US" sz="1600" b="0" i="0" u="none" strike="noStrike" dirty="0">
                <a:effectLst/>
              </a:rPr>
              <a:t>Morocco</a:t>
            </a:r>
            <a:endParaRPr lang="en-US" sz="1600" b="0" i="0" dirty="0">
              <a:effectLst/>
            </a:endParaRPr>
          </a:p>
          <a:p>
            <a:pPr>
              <a:buFont typeface="Arial" panose="020B0604020202020204" pitchFamily="34" charset="0"/>
              <a:buChar char="•"/>
            </a:pPr>
            <a:r>
              <a:rPr lang="en-US" sz="1600" b="0" i="0" u="none" strike="noStrike" dirty="0">
                <a:effectLst/>
              </a:rPr>
              <a:t>Nepal</a:t>
            </a:r>
            <a:endParaRPr lang="en-US" sz="1600" b="0" i="0" dirty="0">
              <a:effectLst/>
            </a:endParaRPr>
          </a:p>
          <a:p>
            <a:pPr>
              <a:buFont typeface="Arial" panose="020B0604020202020204" pitchFamily="34" charset="0"/>
              <a:buChar char="•"/>
            </a:pPr>
            <a:r>
              <a:rPr lang="en-US" sz="1600" b="0" i="0" u="none" strike="noStrike" dirty="0">
                <a:effectLst/>
              </a:rPr>
              <a:t>Niger</a:t>
            </a:r>
            <a:endParaRPr lang="en-US" sz="1600" b="0" i="0" dirty="0">
              <a:effectLst/>
            </a:endParaRPr>
          </a:p>
          <a:p>
            <a:pPr>
              <a:buFont typeface="Arial" panose="020B0604020202020204" pitchFamily="34" charset="0"/>
              <a:buChar char="•"/>
            </a:pPr>
            <a:r>
              <a:rPr lang="en-US" sz="1600" b="0" i="0" u="none" strike="noStrike" dirty="0">
                <a:effectLst/>
              </a:rPr>
              <a:t>Norfolk Island</a:t>
            </a:r>
            <a:endParaRPr lang="en-US" sz="1600" b="0" i="0" dirty="0">
              <a:effectLst/>
            </a:endParaRPr>
          </a:p>
          <a:p>
            <a:pPr>
              <a:buFont typeface="Arial" panose="020B0604020202020204" pitchFamily="34" charset="0"/>
              <a:buChar char="•"/>
            </a:pPr>
            <a:r>
              <a:rPr lang="en-US" sz="1600" b="0" i="0" u="none" strike="noStrike" dirty="0">
                <a:effectLst/>
              </a:rPr>
              <a:t>North Korea</a:t>
            </a:r>
            <a:endParaRPr lang="en-US" sz="1600" b="0" i="0" dirty="0">
              <a:effectLst/>
            </a:endParaRPr>
          </a:p>
        </p:txBody>
      </p:sp>
      <p:sp>
        <p:nvSpPr>
          <p:cNvPr id="4" name="Rectangle 3"/>
          <p:cNvSpPr/>
          <p:nvPr/>
        </p:nvSpPr>
        <p:spPr>
          <a:xfrm>
            <a:off x="8186057" y="862502"/>
            <a:ext cx="2100943" cy="4524315"/>
          </a:xfrm>
          <a:prstGeom prst="rect">
            <a:avLst/>
          </a:prstGeom>
        </p:spPr>
        <p:txBody>
          <a:bodyPr wrap="square">
            <a:spAutoFit/>
          </a:bodyPr>
          <a:lstStyle/>
          <a:p>
            <a:pPr>
              <a:buFont typeface="Arial" panose="020B0604020202020204" pitchFamily="34" charset="0"/>
              <a:buChar char="•"/>
            </a:pPr>
            <a:r>
              <a:rPr lang="en-US" sz="1600" b="0" i="0" u="none" strike="noStrike" dirty="0">
                <a:effectLst/>
              </a:rPr>
              <a:t>Oman</a:t>
            </a:r>
            <a:endParaRPr lang="en-US" sz="1600" b="0" i="0" dirty="0">
              <a:effectLst/>
            </a:endParaRPr>
          </a:p>
          <a:p>
            <a:pPr>
              <a:buFont typeface="Arial" panose="020B0604020202020204" pitchFamily="34" charset="0"/>
              <a:buChar char="•"/>
            </a:pPr>
            <a:r>
              <a:rPr lang="en-US" sz="1600" b="0" i="0" u="none" strike="noStrike" dirty="0">
                <a:effectLst/>
              </a:rPr>
              <a:t>Pitcairn Islands</a:t>
            </a:r>
            <a:endParaRPr lang="en-US" sz="1600" b="0" i="0" dirty="0">
              <a:effectLst/>
            </a:endParaRPr>
          </a:p>
          <a:p>
            <a:pPr>
              <a:buFont typeface="Arial" panose="020B0604020202020204" pitchFamily="34" charset="0"/>
              <a:buChar char="•"/>
            </a:pPr>
            <a:r>
              <a:rPr lang="en-US" sz="1600" b="0" i="0" u="none" strike="noStrike" dirty="0">
                <a:effectLst/>
              </a:rPr>
              <a:t>Qatar</a:t>
            </a:r>
            <a:endParaRPr lang="en-US" sz="1600" b="0" i="0" dirty="0">
              <a:effectLst/>
            </a:endParaRPr>
          </a:p>
          <a:p>
            <a:pPr>
              <a:buFont typeface="Arial" panose="020B0604020202020204" pitchFamily="34" charset="0"/>
              <a:buChar char="•"/>
            </a:pPr>
            <a:r>
              <a:rPr lang="en-US" sz="1600" b="0" i="0" u="none" strike="noStrike" dirty="0">
                <a:effectLst/>
              </a:rPr>
              <a:t>Rwanda</a:t>
            </a:r>
            <a:endParaRPr lang="en-US" sz="1600" b="0" i="0" dirty="0">
              <a:effectLst/>
            </a:endParaRPr>
          </a:p>
          <a:p>
            <a:pPr>
              <a:buFont typeface="Arial" panose="020B0604020202020204" pitchFamily="34" charset="0"/>
              <a:buChar char="•"/>
            </a:pPr>
            <a:r>
              <a:rPr lang="en-US" sz="1600" b="0" i="0" u="none" strike="noStrike" dirty="0">
                <a:effectLst/>
              </a:rPr>
              <a:t>San Marino</a:t>
            </a:r>
            <a:endParaRPr lang="en-US" sz="1600" b="0" i="0" dirty="0">
              <a:effectLst/>
            </a:endParaRPr>
          </a:p>
          <a:p>
            <a:pPr>
              <a:buFont typeface="Arial" panose="020B0604020202020204" pitchFamily="34" charset="0"/>
              <a:buChar char="•"/>
            </a:pPr>
            <a:r>
              <a:rPr lang="en-US" sz="1600" b="0" i="0" u="none" strike="noStrike" dirty="0">
                <a:effectLst/>
              </a:rPr>
              <a:t>Saudi Arabia</a:t>
            </a:r>
            <a:endParaRPr lang="en-US" sz="1600" b="0" i="0" dirty="0">
              <a:effectLst/>
            </a:endParaRPr>
          </a:p>
          <a:p>
            <a:pPr>
              <a:buFont typeface="Arial" panose="020B0604020202020204" pitchFamily="34" charset="0"/>
              <a:buChar char="•"/>
            </a:pPr>
            <a:r>
              <a:rPr lang="en-US" sz="1600" b="0" i="0" u="none" strike="noStrike" dirty="0">
                <a:effectLst/>
              </a:rPr>
              <a:t>Senegal</a:t>
            </a:r>
            <a:endParaRPr lang="en-US" sz="1600" b="0" i="0" dirty="0">
              <a:effectLst/>
            </a:endParaRPr>
          </a:p>
          <a:p>
            <a:pPr>
              <a:buFont typeface="Arial" panose="020B0604020202020204" pitchFamily="34" charset="0"/>
              <a:buChar char="•"/>
            </a:pPr>
            <a:r>
              <a:rPr lang="en-US" sz="1600" b="0" i="0" u="none" strike="noStrike" dirty="0">
                <a:effectLst/>
              </a:rPr>
              <a:t>Seychelles</a:t>
            </a:r>
            <a:endParaRPr lang="en-US" sz="1600" b="0" i="0" dirty="0">
              <a:effectLst/>
            </a:endParaRPr>
          </a:p>
          <a:p>
            <a:pPr>
              <a:buFont typeface="Arial" panose="020B0604020202020204" pitchFamily="34" charset="0"/>
              <a:buChar char="•"/>
            </a:pPr>
            <a:r>
              <a:rPr lang="en-US" sz="1600" b="0" i="0" u="none" strike="noStrike" dirty="0">
                <a:effectLst/>
              </a:rPr>
              <a:t>Somalia</a:t>
            </a:r>
            <a:endParaRPr lang="en-US" sz="1600" b="0" i="0" dirty="0">
              <a:effectLst/>
            </a:endParaRPr>
          </a:p>
          <a:p>
            <a:endParaRPr lang="en-US" sz="1600" b="0" i="0" dirty="0">
              <a:effectLst/>
            </a:endParaRPr>
          </a:p>
          <a:p>
            <a:pPr>
              <a:buFont typeface="Arial" panose="020B0604020202020204" pitchFamily="34" charset="0"/>
              <a:buChar char="•"/>
            </a:pPr>
            <a:r>
              <a:rPr lang="en-US" sz="1600" b="0" i="0" u="none" strike="noStrike" dirty="0">
                <a:effectLst/>
              </a:rPr>
              <a:t>Sudan</a:t>
            </a:r>
            <a:endParaRPr lang="en-US" sz="1600" b="0" i="0" dirty="0">
              <a:effectLst/>
            </a:endParaRPr>
          </a:p>
          <a:p>
            <a:pPr>
              <a:buFont typeface="Arial" panose="020B0604020202020204" pitchFamily="34" charset="0"/>
              <a:buChar char="•"/>
            </a:pPr>
            <a:r>
              <a:rPr lang="en-US" sz="1600" b="0" i="0" u="none" strike="noStrike" dirty="0">
                <a:effectLst/>
              </a:rPr>
              <a:t>Tunisia</a:t>
            </a:r>
            <a:endParaRPr lang="en-US" sz="1600" b="0" i="0" dirty="0">
              <a:effectLst/>
            </a:endParaRPr>
          </a:p>
          <a:p>
            <a:pPr>
              <a:buFont typeface="Arial" panose="020B0604020202020204" pitchFamily="34" charset="0"/>
              <a:buChar char="•"/>
            </a:pPr>
            <a:r>
              <a:rPr lang="en-US" sz="1600" b="0" i="0" u="none" strike="noStrike" dirty="0">
                <a:effectLst/>
              </a:rPr>
              <a:t>Turkmenistan</a:t>
            </a:r>
            <a:endParaRPr lang="en-US" sz="1600" b="0" i="0" dirty="0">
              <a:effectLst/>
            </a:endParaRPr>
          </a:p>
          <a:p>
            <a:pPr>
              <a:buFont typeface="Arial" panose="020B0604020202020204" pitchFamily="34" charset="0"/>
              <a:buChar char="•"/>
            </a:pPr>
            <a:r>
              <a:rPr lang="en-US" sz="1600" b="0" i="0" u="none" strike="noStrike" dirty="0">
                <a:effectLst/>
              </a:rPr>
              <a:t>United Arab Emirates</a:t>
            </a:r>
            <a:endParaRPr lang="en-US" sz="1600" b="0" i="0" dirty="0">
              <a:effectLst/>
            </a:endParaRPr>
          </a:p>
          <a:p>
            <a:pPr>
              <a:buFont typeface="Arial" panose="020B0604020202020204" pitchFamily="34" charset="0"/>
              <a:buChar char="•"/>
            </a:pPr>
            <a:r>
              <a:rPr lang="en-US" sz="1600" b="0" i="0" u="none" strike="noStrike" dirty="0">
                <a:effectLst/>
              </a:rPr>
              <a:t>Uzbekistan</a:t>
            </a:r>
            <a:endParaRPr lang="en-US" sz="1600" b="0" i="0" dirty="0">
              <a:effectLst/>
            </a:endParaRPr>
          </a:p>
          <a:p>
            <a:pPr>
              <a:buFont typeface="Arial" panose="020B0604020202020204" pitchFamily="34" charset="0"/>
              <a:buChar char="•"/>
            </a:pPr>
            <a:r>
              <a:rPr lang="en-US" sz="1600" b="0" i="0" u="none" strike="noStrike" dirty="0">
                <a:effectLst/>
              </a:rPr>
              <a:t>Vatican City</a:t>
            </a:r>
            <a:endParaRPr lang="en-US" sz="1600" b="0" i="0" dirty="0">
              <a:effectLst/>
            </a:endParaRPr>
          </a:p>
          <a:p>
            <a:pPr>
              <a:buFont typeface="Arial" panose="020B0604020202020204" pitchFamily="34" charset="0"/>
              <a:buChar char="•"/>
            </a:pPr>
            <a:r>
              <a:rPr lang="en-US" sz="1600" b="0" i="0" u="none" strike="noStrike" dirty="0">
                <a:effectLst/>
              </a:rPr>
              <a:t>Wallis and Futuna</a:t>
            </a:r>
            <a:endParaRPr lang="en-US" sz="1600" b="0" i="0" dirty="0">
              <a:effectLst/>
            </a:endParaRPr>
          </a:p>
          <a:p>
            <a:pPr>
              <a:buFont typeface="Arial" panose="020B0604020202020204" pitchFamily="34" charset="0"/>
              <a:buChar char="•"/>
            </a:pPr>
            <a:r>
              <a:rPr lang="en-US" sz="1600" b="0" i="0" dirty="0">
                <a:effectLst/>
              </a:rPr>
              <a:t>Yemen</a:t>
            </a:r>
          </a:p>
        </p:txBody>
      </p:sp>
      <p:sp>
        <p:nvSpPr>
          <p:cNvPr id="5" name="Rectangle 4"/>
          <p:cNvSpPr/>
          <p:nvPr/>
        </p:nvSpPr>
        <p:spPr>
          <a:xfrm>
            <a:off x="468086" y="6125482"/>
            <a:ext cx="11125200" cy="646331"/>
          </a:xfrm>
          <a:prstGeom prst="rect">
            <a:avLst/>
          </a:prstGeom>
        </p:spPr>
        <p:txBody>
          <a:bodyPr wrap="square">
            <a:spAutoFit/>
          </a:bodyPr>
          <a:lstStyle/>
          <a:p>
            <a:r>
              <a:rPr lang="en-US" b="0" i="0" dirty="0">
                <a:effectLst/>
                <a:latin typeface="Arial" panose="020B0604020202020204" pitchFamily="34" charset="0"/>
              </a:rPr>
              <a:t>Additionally, LDS missionaries are currently not permitted to preach in a number of countries where they have preached previously, including </a:t>
            </a:r>
            <a:r>
              <a:rPr lang="en-US" b="0" i="0" u="none" strike="noStrike" dirty="0">
                <a:effectLst/>
                <a:latin typeface="Arial" panose="020B0604020202020204" pitchFamily="34" charset="0"/>
              </a:rPr>
              <a:t>Israel</a:t>
            </a:r>
            <a:r>
              <a:rPr lang="en-US" b="0" i="0" dirty="0">
                <a:effectLst/>
                <a:latin typeface="Arial" panose="020B0604020202020204" pitchFamily="34" charset="0"/>
              </a:rPr>
              <a:t>/</a:t>
            </a:r>
            <a:r>
              <a:rPr lang="en-US" b="0" i="0" u="none" strike="noStrike" dirty="0">
                <a:effectLst/>
                <a:latin typeface="Arial" panose="020B0604020202020204" pitchFamily="34" charset="0"/>
              </a:rPr>
              <a:t>Palestine</a:t>
            </a:r>
            <a:r>
              <a:rPr lang="en-US" b="0" i="0" dirty="0">
                <a:effectLst/>
                <a:latin typeface="Arial" panose="020B0604020202020204" pitchFamily="34" charset="0"/>
              </a:rPr>
              <a:t>, </a:t>
            </a:r>
            <a:r>
              <a:rPr lang="en-US" b="0" i="0" u="none" strike="noStrike" dirty="0">
                <a:effectLst/>
                <a:latin typeface="Arial" panose="020B0604020202020204" pitchFamily="34" charset="0"/>
              </a:rPr>
              <a:t>Iran</a:t>
            </a:r>
            <a:r>
              <a:rPr lang="en-US" b="0" i="0" dirty="0">
                <a:effectLst/>
                <a:latin typeface="Arial" panose="020B0604020202020204" pitchFamily="34" charset="0"/>
              </a:rPr>
              <a:t>, </a:t>
            </a:r>
            <a:r>
              <a:rPr lang="en-US" b="0" i="0" u="none" strike="noStrike" dirty="0">
                <a:effectLst/>
                <a:latin typeface="Arial" panose="020B0604020202020204" pitchFamily="34" charset="0"/>
              </a:rPr>
              <a:t>Laos</a:t>
            </a:r>
            <a:r>
              <a:rPr lang="en-US" b="0" i="0" dirty="0">
                <a:effectLst/>
                <a:latin typeface="Arial" panose="020B0604020202020204" pitchFamily="34" charset="0"/>
              </a:rPr>
              <a:t>, </a:t>
            </a:r>
            <a:r>
              <a:rPr lang="en-US" b="0" i="0" u="none" strike="noStrike" dirty="0">
                <a:effectLst/>
                <a:latin typeface="Arial" panose="020B0604020202020204" pitchFamily="34" charset="0"/>
              </a:rPr>
              <a:t>Lebanon</a:t>
            </a:r>
            <a:r>
              <a:rPr lang="en-US" b="0" i="0" dirty="0">
                <a:effectLst/>
                <a:latin typeface="Arial" panose="020B0604020202020204" pitchFamily="34" charset="0"/>
              </a:rPr>
              <a:t>, </a:t>
            </a:r>
            <a:r>
              <a:rPr lang="en-US" b="0" i="0" u="none" strike="noStrike" dirty="0">
                <a:effectLst/>
                <a:latin typeface="Arial" panose="020B0604020202020204" pitchFamily="34" charset="0"/>
              </a:rPr>
              <a:t>Syria</a:t>
            </a:r>
            <a:r>
              <a:rPr lang="en-US" b="0" i="0" dirty="0">
                <a:effectLst/>
                <a:latin typeface="Arial" panose="020B0604020202020204" pitchFamily="34" charset="0"/>
              </a:rPr>
              <a:t>, and </a:t>
            </a:r>
            <a:r>
              <a:rPr lang="en-US" b="0" i="0" u="none" strike="noStrike" dirty="0">
                <a:effectLst/>
                <a:latin typeface="Arial" panose="020B0604020202020204" pitchFamily="34" charset="0"/>
              </a:rPr>
              <a:t>Vietnam</a:t>
            </a:r>
            <a:r>
              <a:rPr lang="en-US" b="0" i="0" dirty="0">
                <a:effectLst/>
                <a:latin typeface="Arial" panose="020B0604020202020204" pitchFamily="34" charset="0"/>
              </a:rPr>
              <a:t>. </a:t>
            </a:r>
            <a:r>
              <a:rPr lang="en-US" sz="1100" b="0" i="0" dirty="0">
                <a:effectLst/>
                <a:latin typeface="Arial" panose="020B0604020202020204" pitchFamily="34" charset="0"/>
              </a:rPr>
              <a:t>Wikipedia</a:t>
            </a:r>
            <a:endParaRPr lang="en-US" sz="1100" dirty="0"/>
          </a:p>
        </p:txBody>
      </p:sp>
      <p:sp>
        <p:nvSpPr>
          <p:cNvPr id="6" name="TextBox 5">
            <a:extLst>
              <a:ext uri="{FF2B5EF4-FFF2-40B4-BE49-F238E27FC236}">
                <a16:creationId xmlns:a16="http://schemas.microsoft.com/office/drawing/2014/main" id="{69DA6034-31BF-4E4B-8985-410FDDE364AE}"/>
              </a:ext>
            </a:extLst>
          </p:cNvPr>
          <p:cNvSpPr txBox="1"/>
          <p:nvPr/>
        </p:nvSpPr>
        <p:spPr>
          <a:xfrm>
            <a:off x="10436087" y="123839"/>
            <a:ext cx="1421296" cy="369332"/>
          </a:xfrm>
          <a:prstGeom prst="rect">
            <a:avLst/>
          </a:prstGeom>
          <a:noFill/>
        </p:spPr>
        <p:txBody>
          <a:bodyPr wrap="square" rtlCol="0">
            <a:spAutoFit/>
          </a:bodyPr>
          <a:lstStyle/>
          <a:p>
            <a:r>
              <a:rPr lang="en-US" dirty="0"/>
              <a:t>2015</a:t>
            </a:r>
          </a:p>
        </p:txBody>
      </p:sp>
    </p:spTree>
    <p:extLst>
      <p:ext uri="{BB962C8B-B14F-4D97-AF65-F5344CB8AC3E}">
        <p14:creationId xmlns:p14="http://schemas.microsoft.com/office/powerpoint/2010/main" val="39119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18374" cy="6924973"/>
          </a:xfrm>
          <a:prstGeom prst="rect">
            <a:avLst/>
          </a:prstGeom>
        </p:spPr>
        <p:txBody>
          <a:bodyPr wrap="square">
            <a:spAutoFit/>
          </a:bodyPr>
          <a:lstStyle/>
          <a:p>
            <a:r>
              <a:rPr lang="en-US" sz="1200" b="1" i="0" dirty="0">
                <a:solidFill>
                  <a:srgbClr val="333333"/>
                </a:solidFill>
                <a:effectLst/>
              </a:rPr>
              <a:t>Spencer Woolley Kimball </a:t>
            </a:r>
            <a:r>
              <a:rPr lang="en-US" sz="1200" b="0" i="0" dirty="0">
                <a:solidFill>
                  <a:srgbClr val="333333"/>
                </a:solidFill>
                <a:effectLst/>
              </a:rPr>
              <a:t>was born on March 28, 1895, the sixth of Andrew and Olive Kimball’s eleven children.</a:t>
            </a:r>
          </a:p>
          <a:p>
            <a:r>
              <a:rPr lang="en-US" sz="1200" dirty="0"/>
              <a:t>They lived on a small farm on the south edge of Thatcher, Arizona.</a:t>
            </a:r>
          </a:p>
          <a:p>
            <a:r>
              <a:rPr lang="en-US" sz="1200" dirty="0"/>
              <a:t>When Spencer was 11, his mother died.</a:t>
            </a:r>
          </a:p>
          <a:p>
            <a:r>
              <a:rPr lang="en-US" sz="1200" dirty="0"/>
              <a:t>During his youth he learned to sing and lead music and was appointed stake chorister at age 15. He also learned to play the piano. Years later, he alternated with Elder Harold B. Lee as accompanist for the weekly meetings of the Quorum of the Twelve Apostles.</a:t>
            </a:r>
          </a:p>
          <a:p>
            <a:r>
              <a:rPr lang="en-US" sz="1200" dirty="0"/>
              <a:t>In addition to his home, school, and Church responsibilities, Spencer worked as a secretary for his father. Andrew wrote many letters, averaging six a day. Spencer took dictation from him and then typed the letters.</a:t>
            </a:r>
          </a:p>
          <a:p>
            <a:r>
              <a:rPr lang="en-US" sz="1200" dirty="0"/>
              <a:t>In 1914, Spencer graduated from Gila Academy, expecting to enter the University of Arizona in the fall. During the graduation exercises, however, Andrew Kimball announced that Spencer was to be called on a mission.</a:t>
            </a:r>
          </a:p>
          <a:p>
            <a:r>
              <a:rPr lang="en-US" sz="1200" dirty="0"/>
              <a:t>In preparation for his mission, Spencer went to work in Globe, Arizona, as a dairy hand.</a:t>
            </a:r>
          </a:p>
          <a:p>
            <a:r>
              <a:rPr lang="en-US" sz="1200" dirty="0"/>
              <a:t>From October 1914 to December 1916, Spencer served as a full-time missionary in the Central States Mission, headquartered in Independence, Missouri. This was the same area where his father, his stepmother, and one of his older brothers had served.</a:t>
            </a:r>
          </a:p>
          <a:p>
            <a:r>
              <a:rPr lang="en-US" sz="1200" dirty="0"/>
              <a:t>In the summer of 1917, about seven months after Spencer Kimball returned home from his mission, he noticed an announcement in the local newspaper. Camilla </a:t>
            </a:r>
            <a:r>
              <a:rPr lang="en-US" sz="1200" dirty="0" err="1"/>
              <a:t>Eyring</a:t>
            </a:r>
            <a:r>
              <a:rPr lang="en-US" sz="1200" dirty="0"/>
              <a:t>, who had moved to the Gila Valley in 1912 with her family, would be teaching home economics at the Gila Academy.</a:t>
            </a:r>
          </a:p>
          <a:p>
            <a:r>
              <a:rPr lang="en-US" sz="1200" dirty="0"/>
              <a:t>After 31 days, Spencer had become a fixture at the </a:t>
            </a:r>
            <a:r>
              <a:rPr lang="en-US" sz="1200" dirty="0" err="1"/>
              <a:t>Eyring</a:t>
            </a:r>
            <a:r>
              <a:rPr lang="en-US" sz="1200" dirty="0"/>
              <a:t> household. The couple decided to marry, but their plans were affected by the ongoing World War I. Spencer was obligated to stay in Thatcher, Arizona, to await possible draft into the army, so they would not be able to make the long trip to a temple in Utah. They were married civilly on November 16, 1917, but looked forward to a temple sealing as soon as possible. That goal was realized the following June in the Salt Lake Temple.</a:t>
            </a:r>
          </a:p>
          <a:p>
            <a:r>
              <a:rPr lang="en-US" sz="1200" dirty="0"/>
              <a:t>Spencer and Camilla eventually had four children: three sons and a daughter (Spencer </a:t>
            </a:r>
            <a:r>
              <a:rPr lang="en-US" sz="1200" dirty="0" err="1"/>
              <a:t>LeVan</a:t>
            </a:r>
            <a:r>
              <a:rPr lang="en-US" sz="1200" dirty="0"/>
              <a:t>, Andrew </a:t>
            </a:r>
            <a:r>
              <a:rPr lang="en-US" sz="1200" dirty="0" err="1"/>
              <a:t>Eyring</a:t>
            </a:r>
            <a:r>
              <a:rPr lang="en-US" sz="1200" dirty="0"/>
              <a:t>, Edward Lawrence, and Olive Beth)</a:t>
            </a:r>
          </a:p>
          <a:p>
            <a:r>
              <a:rPr lang="en-US" sz="1200" dirty="0"/>
              <a:t>Spencer began his professional life as a bank clerk. As the years passed, he moved from banking to life insurance and real estate development. The economic upheaval of the Great Depression (1929–39) hit Spencer’s business interests hard, but the family was able to weather the adversity.</a:t>
            </a:r>
          </a:p>
          <a:p>
            <a:r>
              <a:rPr lang="en-US" sz="1200" dirty="0"/>
              <a:t>Spencer’s father passed away in 1924, after having served as stake president for nearly three decades. When President Heber J. Grant, seventh President of the Church, subsequently reorganized the stake presidency, 29-year-old Spencer was called to serve as second counselor.</a:t>
            </a:r>
          </a:p>
          <a:p>
            <a:r>
              <a:rPr lang="en-US" sz="1200" dirty="0"/>
              <a:t>On July 8, 1943, President J. Reuben Clark Jr. of the First Presidency called Spencer at home. He said that Spencer had been called to fill one of the two vacant seats in the Quorum of the Twelve Apostles. </a:t>
            </a:r>
          </a:p>
          <a:p>
            <a:r>
              <a:rPr lang="en-US" sz="1200" dirty="0"/>
              <a:t>Late in 1956, he felt a hoarseness in his voice. The diagnosis was cancer of the throat. An operation in July 1957 resulted in the removal of one vocal cord and part of another.</a:t>
            </a:r>
          </a:p>
          <a:p>
            <a:r>
              <a:rPr lang="en-US" sz="1200" dirty="0"/>
              <a:t>The night of December 26, 1973, President Harold B. Lee, the 11th President of the Church, died suddenly. Consistent with the order of apostolic succession in the Church, on December 30, 1973, Spencer W. Kimball, as the senior member of the Quorum of the Twelve, became President of The Church of Jesus Christ of Latter-day Saints.</a:t>
            </a:r>
          </a:p>
        </p:txBody>
      </p:sp>
      <p:pic>
        <p:nvPicPr>
          <p:cNvPr id="9218" name="Picture 2" descr="Spencer W. Kimball's family in 18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234043"/>
            <a:ext cx="4286250" cy="2943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70776" y="3177268"/>
            <a:ext cx="4155166" cy="646331"/>
          </a:xfrm>
          <a:prstGeom prst="rect">
            <a:avLst/>
          </a:prstGeom>
        </p:spPr>
        <p:txBody>
          <a:bodyPr wrap="square">
            <a:spAutoFit/>
          </a:bodyPr>
          <a:lstStyle/>
          <a:p>
            <a:r>
              <a:rPr lang="en-US" sz="1200" b="0" i="0" dirty="0">
                <a:solidFill>
                  <a:srgbClr val="333333"/>
                </a:solidFill>
                <a:effectLst/>
                <a:latin typeface="Open Sans"/>
              </a:rPr>
              <a:t>Andrew and Olive Kimball in 1897 with their children ( from left to right): Ruth, Gordon, Alice, Clare, Spencer (on Andrew’s lap), and Delbert.</a:t>
            </a:r>
            <a:endParaRPr lang="en-US" sz="1200" dirty="0"/>
          </a:p>
        </p:txBody>
      </p:sp>
      <p:pic>
        <p:nvPicPr>
          <p:cNvPr id="9222" name="Picture 6" descr="Camilla and Spencer Kimball circa 1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314" y="4004574"/>
            <a:ext cx="3254828" cy="2329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99375" y="6333584"/>
            <a:ext cx="2896499" cy="276999"/>
          </a:xfrm>
          <a:prstGeom prst="rect">
            <a:avLst/>
          </a:prstGeom>
        </p:spPr>
        <p:txBody>
          <a:bodyPr wrap="none">
            <a:spAutoFit/>
          </a:bodyPr>
          <a:lstStyle/>
          <a:p>
            <a:r>
              <a:rPr lang="en-US" sz="1200" b="0" i="0" dirty="0">
                <a:solidFill>
                  <a:srgbClr val="333333"/>
                </a:solidFill>
                <a:effectLst/>
                <a:latin typeface="Open Sans"/>
              </a:rPr>
              <a:t>Camilla </a:t>
            </a:r>
            <a:r>
              <a:rPr lang="en-US" sz="1200" b="0" i="0" dirty="0" err="1">
                <a:solidFill>
                  <a:srgbClr val="333333"/>
                </a:solidFill>
                <a:effectLst/>
                <a:latin typeface="Open Sans"/>
              </a:rPr>
              <a:t>Eyring</a:t>
            </a:r>
            <a:r>
              <a:rPr lang="en-US" sz="1200" b="0" i="0" dirty="0">
                <a:solidFill>
                  <a:srgbClr val="333333"/>
                </a:solidFill>
                <a:effectLst/>
                <a:latin typeface="Open Sans"/>
              </a:rPr>
              <a:t> and Spencer W. Kimball </a:t>
            </a:r>
            <a:endParaRPr lang="en-US" sz="1200" dirty="0"/>
          </a:p>
        </p:txBody>
      </p:sp>
      <p:sp>
        <p:nvSpPr>
          <p:cNvPr id="9" name="Rectangle 8"/>
          <p:cNvSpPr/>
          <p:nvPr/>
        </p:nvSpPr>
        <p:spPr>
          <a:xfrm>
            <a:off x="8584922" y="6610583"/>
            <a:ext cx="3607078" cy="246221"/>
          </a:xfrm>
          <a:prstGeom prst="rect">
            <a:avLst/>
          </a:prstGeom>
        </p:spPr>
        <p:txBody>
          <a:bodyPr wrap="none">
            <a:spAutoFit/>
          </a:bodyPr>
          <a:lstStyle/>
          <a:p>
            <a:r>
              <a:rPr lang="en-US" sz="1000" b="0" i="0" dirty="0">
                <a:solidFill>
                  <a:srgbClr val="333333"/>
                </a:solidFill>
                <a:effectLst/>
                <a:latin typeface="Open Sans"/>
              </a:rPr>
              <a:t>Excerpts from: </a:t>
            </a:r>
            <a:r>
              <a:rPr lang="en-US" sz="1000" b="0" i="1" dirty="0">
                <a:solidFill>
                  <a:srgbClr val="333333"/>
                </a:solidFill>
                <a:effectLst/>
                <a:latin typeface="Open Sans"/>
              </a:rPr>
              <a:t>Teachings of Presidents of The Church 2006</a:t>
            </a:r>
            <a:r>
              <a:rPr lang="en-US" sz="1000" b="0" i="0" dirty="0">
                <a:solidFill>
                  <a:srgbClr val="333333"/>
                </a:solidFill>
                <a:effectLst/>
                <a:latin typeface="Open Sans"/>
              </a:rPr>
              <a:t> </a:t>
            </a:r>
            <a:endParaRPr lang="en-US" sz="1000" dirty="0"/>
          </a:p>
        </p:txBody>
      </p:sp>
    </p:spTree>
    <p:extLst>
      <p:ext uri="{BB962C8B-B14F-4D97-AF65-F5344CB8AC3E}">
        <p14:creationId xmlns:p14="http://schemas.microsoft.com/office/powerpoint/2010/main" val="1661948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049486" cy="2123658"/>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The </a:t>
            </a:r>
            <a:r>
              <a:rPr lang="en-US" sz="1200" b="1" i="0" dirty="0">
                <a:effectLst/>
                <a:latin typeface="Arial" panose="020B0604020202020204" pitchFamily="34" charset="0"/>
              </a:rPr>
              <a:t>Iron Curtain</a:t>
            </a:r>
            <a:r>
              <a:rPr lang="en-US" sz="1200" b="0" i="0" dirty="0">
                <a:effectLst/>
                <a:latin typeface="Arial" panose="020B0604020202020204" pitchFamily="34" charset="0"/>
              </a:rPr>
              <a:t> symbolized the ideological conflict and physical boundary dividing Europe into two separate areas from the end of </a:t>
            </a:r>
            <a:r>
              <a:rPr lang="en-US" sz="1200" b="0" i="0" u="none" strike="noStrike" dirty="0">
                <a:effectLst/>
                <a:latin typeface="Arial" panose="020B0604020202020204" pitchFamily="34" charset="0"/>
              </a:rPr>
              <a:t>World War II</a:t>
            </a:r>
            <a:r>
              <a:rPr lang="en-US" sz="1200" b="0" i="0" dirty="0">
                <a:effectLst/>
                <a:latin typeface="Arial" panose="020B0604020202020204" pitchFamily="34" charset="0"/>
              </a:rPr>
              <a:t> in 1945 until the end of the </a:t>
            </a:r>
            <a:r>
              <a:rPr lang="en-US" sz="1200" b="0" i="0" u="none" strike="noStrike" dirty="0">
                <a:effectLst/>
                <a:latin typeface="Arial" panose="020B0604020202020204" pitchFamily="34" charset="0"/>
              </a:rPr>
              <a:t>Cold War</a:t>
            </a:r>
            <a:r>
              <a:rPr lang="en-US" sz="1200" b="0" i="0" dirty="0">
                <a:effectLst/>
                <a:latin typeface="Arial" panose="020B0604020202020204" pitchFamily="34" charset="0"/>
              </a:rPr>
              <a:t> in 1991. The term symbolized efforts by the </a:t>
            </a:r>
            <a:r>
              <a:rPr lang="en-US" sz="1200" b="0" i="0" u="none" strike="noStrike" dirty="0">
                <a:effectLst/>
                <a:latin typeface="Arial" panose="020B0604020202020204" pitchFamily="34" charset="0"/>
              </a:rPr>
              <a:t>Soviet Union</a:t>
            </a:r>
            <a:r>
              <a:rPr lang="en-US" sz="1200" b="0" i="0" dirty="0">
                <a:effectLst/>
                <a:latin typeface="Arial" panose="020B0604020202020204" pitchFamily="34" charset="0"/>
              </a:rPr>
              <a:t> to block itself and its satellite states from open contact with the west and non-Soviet-controlled areas. On the east side of the Iron Curtain were the countries that were connected to or influenced by the Soviet Union. On either side of the Iron Curtain, states developed their own international economic and military alliances:  Wikipedia</a:t>
            </a:r>
            <a:endParaRPr lang="en-US" sz="1200" dirty="0"/>
          </a:p>
        </p:txBody>
      </p:sp>
      <p:pic>
        <p:nvPicPr>
          <p:cNvPr id="13314" name="Picture 2" descr="http://upload.wikimedia.org/wikipedia/commons/thumb/2/2a/Iron_Curtain_map.svg/220px-Iron_Curtain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6" y="-57359"/>
            <a:ext cx="2095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986" y="2238376"/>
            <a:ext cx="6096000" cy="2862322"/>
          </a:xfrm>
          <a:prstGeom prst="rect">
            <a:avLst/>
          </a:prstGeom>
          <a:ln>
            <a:solidFill>
              <a:schemeClr val="tx1"/>
            </a:solidFill>
          </a:ln>
        </p:spPr>
        <p:txBody>
          <a:bodyPr>
            <a:spAutoFit/>
          </a:bodyPr>
          <a:lstStyle/>
          <a:p>
            <a:r>
              <a:rPr lang="en-US" sz="1200" b="0" i="0" dirty="0">
                <a:effectLst/>
                <a:latin typeface="Arial" panose="020B0604020202020204" pitchFamily="34" charset="0"/>
              </a:rPr>
              <a:t>The </a:t>
            </a:r>
            <a:r>
              <a:rPr lang="en-US" sz="1200" b="1" i="0" dirty="0">
                <a:effectLst/>
                <a:latin typeface="Arial" panose="020B0604020202020204" pitchFamily="34" charset="0"/>
              </a:rPr>
              <a:t>Bamboo Curtain</a:t>
            </a:r>
            <a:r>
              <a:rPr lang="en-US" sz="1200" b="0" i="0" dirty="0">
                <a:effectLst/>
                <a:latin typeface="Arial" panose="020B0604020202020204" pitchFamily="34" charset="0"/>
              </a:rPr>
              <a:t> was a </a:t>
            </a:r>
            <a:r>
              <a:rPr lang="en-US" sz="1200" b="0" i="0" u="none" strike="noStrike" dirty="0">
                <a:effectLst/>
                <a:latin typeface="Arial" panose="020B0604020202020204" pitchFamily="34" charset="0"/>
              </a:rPr>
              <a:t>Cold War</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euphemism</a:t>
            </a:r>
            <a:r>
              <a:rPr lang="en-US" sz="1200" b="0" i="0" dirty="0">
                <a:effectLst/>
                <a:latin typeface="Arial" panose="020B0604020202020204" pitchFamily="34" charset="0"/>
              </a:rPr>
              <a:t> for the political demarcation between the </a:t>
            </a:r>
            <a:r>
              <a:rPr lang="en-US" sz="1200" b="0" i="0" u="none" strike="noStrike" dirty="0">
                <a:effectLst/>
                <a:latin typeface="Arial" panose="020B0604020202020204" pitchFamily="34" charset="0"/>
              </a:rPr>
              <a:t>Communist states</a:t>
            </a:r>
            <a:r>
              <a:rPr lang="en-US" sz="1200" b="0" i="0" dirty="0">
                <a:effectLst/>
                <a:latin typeface="Arial" panose="020B0604020202020204" pitchFamily="34" charset="0"/>
              </a:rPr>
              <a:t> and the </a:t>
            </a:r>
            <a:r>
              <a:rPr lang="en-US" sz="1200" b="0" i="0" u="none" strike="noStrike" dirty="0">
                <a:effectLst/>
                <a:latin typeface="Arial" panose="020B0604020202020204" pitchFamily="34" charset="0"/>
              </a:rPr>
              <a:t>capitalist</a:t>
            </a:r>
            <a:r>
              <a:rPr lang="en-US" sz="1200" b="0" i="0" dirty="0">
                <a:effectLst/>
                <a:latin typeface="Arial" panose="020B0604020202020204" pitchFamily="34" charset="0"/>
              </a:rPr>
              <a:t> and non-communist states of </a:t>
            </a:r>
            <a:r>
              <a:rPr lang="en-US" sz="1200" b="0" i="0" u="none" strike="noStrike" dirty="0">
                <a:effectLst/>
                <a:latin typeface="Arial" panose="020B0604020202020204" pitchFamily="34" charset="0"/>
              </a:rPr>
              <a:t>East Asia</a:t>
            </a:r>
            <a:r>
              <a:rPr lang="en-US" sz="1200" b="0" i="0" dirty="0">
                <a:effectLst/>
                <a:latin typeface="Arial" panose="020B0604020202020204" pitchFamily="34" charset="0"/>
              </a:rPr>
              <a:t>, particularly the </a:t>
            </a:r>
            <a:r>
              <a:rPr lang="en-US" sz="1200" b="0" i="0" u="none" strike="noStrike" dirty="0">
                <a:effectLst/>
                <a:latin typeface="Arial" panose="020B0604020202020204" pitchFamily="34" charset="0"/>
              </a:rPr>
              <a:t>People's Republic of China</a:t>
            </a:r>
            <a:r>
              <a:rPr lang="en-US" sz="1200" b="0" i="0" dirty="0">
                <a:effectLst/>
                <a:latin typeface="Arial" panose="020B0604020202020204" pitchFamily="34" charset="0"/>
              </a:rPr>
              <a:t>. The term was less often applied to the </a:t>
            </a:r>
            <a:r>
              <a:rPr lang="en-US" sz="1200" b="0" i="0" u="none" strike="noStrike" dirty="0">
                <a:effectLst/>
                <a:latin typeface="Arial" panose="020B0604020202020204" pitchFamily="34" charset="0"/>
              </a:rPr>
              <a:t>Korean Demilitarize Zone</a:t>
            </a:r>
            <a:r>
              <a:rPr lang="en-US" sz="1200" b="0" i="0" dirty="0">
                <a:effectLst/>
                <a:latin typeface="Arial" panose="020B0604020202020204" pitchFamily="34" charset="0"/>
              </a:rPr>
              <a:t> dividing </a:t>
            </a:r>
            <a:r>
              <a:rPr lang="en-US" sz="1200" b="0" i="0" u="none" strike="noStrike" dirty="0">
                <a:effectLst/>
                <a:latin typeface="Arial" panose="020B0604020202020204" pitchFamily="34" charset="0"/>
              </a:rPr>
              <a:t>North</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South Korea</a:t>
            </a:r>
            <a:r>
              <a:rPr lang="en-US" sz="1200" b="0" i="0" dirty="0">
                <a:effectLst/>
                <a:latin typeface="Arial" panose="020B0604020202020204" pitchFamily="34" charset="0"/>
              </a:rPr>
              <a:t> and the flexible </a:t>
            </a:r>
            <a:r>
              <a:rPr lang="en-US" sz="1200" b="0" i="0" u="none" strike="noStrike" dirty="0">
                <a:effectLst/>
                <a:latin typeface="Arial" panose="020B0604020202020204" pitchFamily="34" charset="0"/>
              </a:rPr>
              <a:t>Southeast Asia</a:t>
            </a:r>
            <a:r>
              <a:rPr lang="en-US" sz="1200" b="0" i="0" dirty="0">
                <a:effectLst/>
                <a:latin typeface="Arial" panose="020B0604020202020204" pitchFamily="34" charset="0"/>
              </a:rPr>
              <a:t> border between </a:t>
            </a:r>
            <a:r>
              <a:rPr lang="en-US" sz="1200" b="0" i="0" u="none" strike="noStrike" dirty="0">
                <a:effectLst/>
                <a:latin typeface="Arial" panose="020B0604020202020204" pitchFamily="34" charset="0"/>
              </a:rPr>
              <a:t>Communism</a:t>
            </a:r>
            <a:r>
              <a:rPr lang="en-US" sz="1200" b="0" i="0" dirty="0">
                <a:effectLst/>
                <a:latin typeface="Arial" panose="020B0604020202020204" pitchFamily="34" charset="0"/>
              </a:rPr>
              <a:t> and the West (here referring to the forces aligned against Communism during the Cold War).</a:t>
            </a:r>
          </a:p>
          <a:p>
            <a:r>
              <a:rPr lang="en-US" sz="1200" dirty="0"/>
              <a:t>During the Cultural Revolution in China, the Chinese authorities put its sections of the Curtain under a lock-down of sorts, forbidding entry into or passage out of the country without explicit permission from the Chinese government. Many would-be refugees attempting to flee to capitalist countries were prevented from escaping in this manner. Occasional relaxations had led to several waves of influx of refugees into the then-British crown colony of Hong Kong.</a:t>
            </a:r>
          </a:p>
          <a:p>
            <a:r>
              <a:rPr lang="en-US" sz="1200" dirty="0"/>
              <a:t>Today, the demilitarized zone separating North and South Korea is typically described as the DMZ. "Bamboo Curtain" is used most often to refer to the enclosed borders and economy of Burma (though this began to open in 2010). The Bamboo Curtain has since given way to the business model called the bamboo network.</a:t>
            </a:r>
          </a:p>
        </p:txBody>
      </p:sp>
      <p:pic>
        <p:nvPicPr>
          <p:cNvPr id="13316" name="Picture 4" descr="http://upload.wikimedia.org/wikipedia/commons/thumb/0/09/Bamboo_Curtain.svg/220px-Bamboo_Curtai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52" y="5158057"/>
            <a:ext cx="2095500"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47017" y="5100698"/>
            <a:ext cx="3697969" cy="1277273"/>
          </a:xfrm>
          <a:prstGeom prst="rect">
            <a:avLst/>
          </a:prstGeom>
          <a:ln>
            <a:solidFill>
              <a:schemeClr val="tx1"/>
            </a:solidFill>
          </a:ln>
        </p:spPr>
        <p:txBody>
          <a:bodyPr wrap="square">
            <a:spAutoFit/>
          </a:bodyPr>
          <a:lstStyle/>
          <a:p>
            <a:r>
              <a:rPr lang="en-US" sz="1100" b="0" i="0" dirty="0">
                <a:effectLst/>
                <a:latin typeface="Arial" panose="020B0604020202020204" pitchFamily="34" charset="0"/>
              </a:rPr>
              <a:t>The Bamboo Curtain in 1959. The Curtain itself is in black. Note that at the time, </a:t>
            </a:r>
            <a:r>
              <a:rPr lang="en-US" sz="1100" b="0" i="0" u="none" strike="noStrike" dirty="0">
                <a:effectLst/>
                <a:latin typeface="Arial" panose="020B0604020202020204" pitchFamily="34" charset="0"/>
              </a:rPr>
              <a:t>Laos</a:t>
            </a:r>
            <a:r>
              <a:rPr lang="en-US" sz="1100" b="0" i="0" dirty="0">
                <a:effectLst/>
                <a:latin typeface="Arial" panose="020B0604020202020204" pitchFamily="34" charset="0"/>
              </a:rPr>
              <a:t> was allied with the </a:t>
            </a:r>
            <a:r>
              <a:rPr lang="en-US" sz="1100" b="0" i="0" u="none" strike="noStrike" dirty="0">
                <a:effectLst/>
                <a:latin typeface="Arial" panose="020B0604020202020204" pitchFamily="34" charset="0"/>
              </a:rPr>
              <a:t>United States</a:t>
            </a:r>
            <a:r>
              <a:rPr lang="en-US" sz="1100" b="0" i="0" dirty="0">
                <a:effectLst/>
                <a:latin typeface="Arial" panose="020B0604020202020204" pitchFamily="34" charset="0"/>
              </a:rPr>
              <a:t>, as the </a:t>
            </a:r>
            <a:r>
              <a:rPr lang="en-US" sz="1100" b="0" i="0" u="none" strike="noStrike" dirty="0">
                <a:effectLst/>
                <a:latin typeface="Arial" panose="020B0604020202020204" pitchFamily="34" charset="0"/>
              </a:rPr>
              <a:t>Communist</a:t>
            </a:r>
            <a:r>
              <a:rPr lang="en-US" sz="1100" b="0" i="0" dirty="0">
                <a:effectLst/>
                <a:latin typeface="Arial" panose="020B0604020202020204" pitchFamily="34" charset="0"/>
              </a:rPr>
              <a:t> </a:t>
            </a:r>
            <a:r>
              <a:rPr lang="en-US" sz="1100" b="0" i="0" u="none" strike="noStrike" dirty="0" err="1">
                <a:effectLst/>
                <a:latin typeface="Arial" panose="020B0604020202020204" pitchFamily="34" charset="0"/>
              </a:rPr>
              <a:t>Pathet</a:t>
            </a:r>
            <a:r>
              <a:rPr lang="en-US" sz="1100" b="0" i="0" u="none" strike="noStrike" dirty="0">
                <a:effectLst/>
                <a:latin typeface="Arial" panose="020B0604020202020204" pitchFamily="34" charset="0"/>
              </a:rPr>
              <a:t> Lao </a:t>
            </a:r>
            <a:r>
              <a:rPr lang="en-US" sz="1100" b="0" i="0" dirty="0">
                <a:effectLst/>
                <a:latin typeface="Arial" panose="020B0604020202020204" pitchFamily="34" charset="0"/>
              </a:rPr>
              <a:t>did not take over the country until later. Also, </a:t>
            </a:r>
            <a:r>
              <a:rPr lang="en-US" sz="1100" b="0" i="0" u="none" strike="noStrike" dirty="0">
                <a:effectLst/>
                <a:latin typeface="Arial" panose="020B0604020202020204" pitchFamily="34" charset="0"/>
              </a:rPr>
              <a:t>North</a:t>
            </a:r>
            <a:r>
              <a:rPr lang="en-US" sz="1100" b="0" i="0" dirty="0">
                <a:effectLst/>
                <a:latin typeface="Arial" panose="020B0604020202020204" pitchFamily="34" charset="0"/>
              </a:rPr>
              <a:t> and </a:t>
            </a:r>
            <a:r>
              <a:rPr lang="en-US" sz="1100" b="0" i="0" u="none" strike="noStrike" dirty="0">
                <a:effectLst/>
                <a:latin typeface="Arial" panose="020B0604020202020204" pitchFamily="34" charset="0"/>
              </a:rPr>
              <a:t>South Vietnam</a:t>
            </a:r>
            <a:r>
              <a:rPr lang="en-US" sz="1100" b="0" i="0" dirty="0">
                <a:effectLst/>
                <a:latin typeface="Arial" panose="020B0604020202020204" pitchFamily="34" charset="0"/>
              </a:rPr>
              <a:t> had not yet been </a:t>
            </a:r>
            <a:r>
              <a:rPr lang="en-US" sz="1100" b="0" i="0" u="none" strike="noStrike" dirty="0">
                <a:effectLst/>
                <a:latin typeface="Arial" panose="020B0604020202020204" pitchFamily="34" charset="0"/>
              </a:rPr>
              <a:t>united</a:t>
            </a:r>
            <a:r>
              <a:rPr lang="en-US" sz="1100" b="0" i="0" dirty="0">
                <a:effectLst/>
                <a:latin typeface="Arial" panose="020B0604020202020204" pitchFamily="34" charset="0"/>
              </a:rPr>
              <a:t>. The boundaries of the now-independent </a:t>
            </a:r>
            <a:r>
              <a:rPr lang="en-US" sz="1100" b="0" i="0" u="none" strike="noStrike" dirty="0">
                <a:effectLst/>
                <a:latin typeface="Arial" panose="020B0604020202020204" pitchFamily="34" charset="0"/>
              </a:rPr>
              <a:t>former Soviet republics</a:t>
            </a:r>
            <a:r>
              <a:rPr lang="en-US" sz="1100" b="0" i="0" dirty="0">
                <a:effectLst/>
                <a:latin typeface="Arial" panose="020B0604020202020204" pitchFamily="34" charset="0"/>
              </a:rPr>
              <a:t> are anachronistically shown. Wikipedia</a:t>
            </a:r>
            <a:endParaRPr lang="en-US" sz="1100" dirty="0"/>
          </a:p>
        </p:txBody>
      </p:sp>
      <p:sp>
        <p:nvSpPr>
          <p:cNvPr id="5" name="Rectangle 4"/>
          <p:cNvSpPr/>
          <p:nvPr/>
        </p:nvSpPr>
        <p:spPr>
          <a:xfrm>
            <a:off x="6345238" y="0"/>
            <a:ext cx="5846762" cy="3785652"/>
          </a:xfrm>
          <a:prstGeom prst="rect">
            <a:avLst/>
          </a:prstGeom>
        </p:spPr>
        <p:txBody>
          <a:bodyPr wrap="square">
            <a:spAutoFit/>
          </a:bodyPr>
          <a:lstStyle/>
          <a:p>
            <a:r>
              <a:rPr lang="en-US" sz="1200" b="0" i="0" dirty="0">
                <a:solidFill>
                  <a:srgbClr val="333333"/>
                </a:solidFill>
                <a:effectLst/>
                <a:latin typeface="Open Sans"/>
              </a:rPr>
              <a:t>At the end of World War II, in 1945, missionaries once again were sent to areas in the western “zones of occupation” in Germany—what would become the Federal Republic of Germany. But they were not permitted to enter the Russian zone of occupation, the eastern area of Germany that would become the German Democratic Republic (GDR). Members in the eastern branches of the Church would have to provide their own missionary force. So, for the next twenty years, single women and single and married men accepted the call to serve as full-time missionaries within the German Democratic Republic’s borders.</a:t>
            </a:r>
          </a:p>
          <a:p>
            <a:endParaRPr lang="en-US" sz="1200" dirty="0">
              <a:solidFill>
                <a:srgbClr val="333333"/>
              </a:solidFill>
              <a:latin typeface="Open Sans"/>
            </a:endParaRPr>
          </a:p>
          <a:p>
            <a:r>
              <a:rPr lang="en-US" sz="1200" dirty="0"/>
              <a:t>In the mid-1960s, even this internal missionary service was banned by the government. For the next twenty-five years there were no full-time missionaries in eastern Germany. One can easily imagine, then, the joy and excitement that swept through the thirty wards and branches in the German Democratic Republic when the government announced, in late October 1988, that foreign missionaries would once again be allowed to enter areas where they had not served for fifty years.</a:t>
            </a:r>
          </a:p>
          <a:p>
            <a:r>
              <a:rPr lang="en-US" sz="1200" dirty="0"/>
              <a:t>By the first of June 1989, the full-time missionary force had increased to twenty-two.</a:t>
            </a:r>
          </a:p>
          <a:p>
            <a:r>
              <a:rPr lang="en-US" sz="1200" dirty="0"/>
              <a:t>Missionaries arrived in the German Democratic Republic on the last day of March 1989, and their first baptisms were held within a few days. For more information:</a:t>
            </a:r>
          </a:p>
          <a:p>
            <a:r>
              <a:rPr lang="en-US" sz="1200" dirty="0"/>
              <a:t>https://www.lds.org/ensign/1991/06/the-wall-comes-down-the-church-in-eastern-germany-part-2-19891990?lang=eng</a:t>
            </a:r>
          </a:p>
        </p:txBody>
      </p:sp>
      <p:pic>
        <p:nvPicPr>
          <p:cNvPr id="13318" name="Picture 6" descr="http://img.deseretnews.com/images/article/mcontentimage/1360325/13603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603" y="3981510"/>
            <a:ext cx="3048000" cy="2238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44341" y="6219886"/>
            <a:ext cx="5519059" cy="600164"/>
          </a:xfrm>
          <a:prstGeom prst="rect">
            <a:avLst/>
          </a:prstGeom>
        </p:spPr>
        <p:txBody>
          <a:bodyPr wrap="square">
            <a:spAutoFit/>
          </a:bodyPr>
          <a:lstStyle/>
          <a:p>
            <a:r>
              <a:rPr lang="en-US" sz="1100" b="0" i="0" dirty="0">
                <a:effectLst/>
                <a:latin typeface="arial" panose="020B0604020202020204" pitchFamily="34" charset="0"/>
              </a:rPr>
              <a:t>Missionaries in East Germany pose with the state secretary of religious affairs for the German Democratic Republic, Kurt </a:t>
            </a:r>
            <a:r>
              <a:rPr lang="en-US" sz="1100" b="0" i="0" dirty="0" err="1">
                <a:effectLst/>
                <a:latin typeface="arial" panose="020B0604020202020204" pitchFamily="34" charset="0"/>
              </a:rPr>
              <a:t>Lffler</a:t>
            </a:r>
            <a:r>
              <a:rPr lang="en-US" sz="1100" b="0" i="0" dirty="0">
                <a:effectLst/>
                <a:latin typeface="arial" panose="020B0604020202020204" pitchFamily="34" charset="0"/>
              </a:rPr>
              <a:t>, in August 1989</a:t>
            </a:r>
          </a:p>
          <a:p>
            <a:r>
              <a:rPr lang="en-US" sz="1100" dirty="0">
                <a:latin typeface="arial" panose="020B0604020202020204" pitchFamily="34" charset="0"/>
              </a:rPr>
              <a:t>Deseret News</a:t>
            </a:r>
            <a:endParaRPr lang="en-US" sz="1100" dirty="0"/>
          </a:p>
        </p:txBody>
      </p:sp>
    </p:spTree>
    <p:extLst>
      <p:ext uri="{BB962C8B-B14F-4D97-AF65-F5344CB8AC3E}">
        <p14:creationId xmlns:p14="http://schemas.microsoft.com/office/powerpoint/2010/main" val="1526482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958"/>
            <a:ext cx="6096000" cy="3231654"/>
          </a:xfrm>
          <a:prstGeom prst="rect">
            <a:avLst/>
          </a:prstGeom>
        </p:spPr>
        <p:txBody>
          <a:bodyPr>
            <a:spAutoFit/>
          </a:bodyPr>
          <a:lstStyle/>
          <a:p>
            <a:r>
              <a:rPr lang="en-US" sz="1200" b="0" i="0" dirty="0">
                <a:effectLst/>
              </a:rPr>
              <a:t>The Berlin Wall:</a:t>
            </a:r>
          </a:p>
          <a:p>
            <a:r>
              <a:rPr lang="en-US" sz="1200" b="0" i="0" dirty="0">
                <a:effectLst/>
              </a:rPr>
              <a:t>In 1989, </a:t>
            </a:r>
            <a:r>
              <a:rPr lang="en-US" sz="1200" b="0" i="0" u="none" strike="noStrike" dirty="0">
                <a:effectLst/>
              </a:rPr>
              <a:t>a series of radical political changes</a:t>
            </a:r>
            <a:r>
              <a:rPr lang="en-US" sz="1200" b="0" i="0" dirty="0">
                <a:effectLst/>
              </a:rPr>
              <a:t> occurred in the </a:t>
            </a:r>
            <a:r>
              <a:rPr lang="en-US" sz="1200" b="0" i="0" u="none" strike="noStrike" dirty="0">
                <a:effectLst/>
              </a:rPr>
              <a:t>Eastern Bloc</a:t>
            </a:r>
            <a:r>
              <a:rPr lang="en-US" sz="1200" b="0" i="0" dirty="0">
                <a:effectLst/>
              </a:rPr>
              <a:t>, associated with the </a:t>
            </a:r>
            <a:r>
              <a:rPr lang="en-US" sz="1200" b="0" i="0" u="none" strike="noStrike" dirty="0">
                <a:effectLst/>
              </a:rPr>
              <a:t>liberalization</a:t>
            </a:r>
            <a:r>
              <a:rPr lang="en-US" sz="1200" b="0" i="0" dirty="0">
                <a:effectLst/>
              </a:rPr>
              <a:t> of the Eastern Bloc's authoritarian systems and the erosion of political power in the pro-</a:t>
            </a:r>
            <a:r>
              <a:rPr lang="en-US" sz="1200" b="0" i="0" u="none" strike="noStrike" dirty="0">
                <a:effectLst/>
              </a:rPr>
              <a:t>Soviet</a:t>
            </a:r>
            <a:r>
              <a:rPr lang="en-US" sz="1200" b="0" i="0" dirty="0">
                <a:effectLst/>
              </a:rPr>
              <a:t> governments in nearby </a:t>
            </a:r>
            <a:r>
              <a:rPr lang="en-US" sz="1200" b="0" i="0" u="none" strike="noStrike" dirty="0">
                <a:effectLst/>
              </a:rPr>
              <a:t>Poland</a:t>
            </a:r>
            <a:r>
              <a:rPr lang="en-US" sz="1200" b="0" i="0" dirty="0">
                <a:effectLst/>
              </a:rPr>
              <a:t> and </a:t>
            </a:r>
            <a:r>
              <a:rPr lang="en-US" sz="1200" b="0" i="0" u="none" strike="noStrike" dirty="0">
                <a:effectLst/>
              </a:rPr>
              <a:t>Hungary</a:t>
            </a:r>
            <a:r>
              <a:rPr lang="en-US" sz="1200" b="0" i="0" dirty="0">
                <a:effectLst/>
              </a:rPr>
              <a:t>. After several weeks of civil unrest, the East German government announced on 9 November 1989 that all GDR citizens could visit West Germany and West Berlin. Crowds of East Germans crossed and climbed onto the wall, joined by West Germans on the other side in a celebratory atmosphere. Over the next few weeks, euphoric people and souvenir hunters chipped away parts of the wall; the governments later used industrial equipment to remove most of what was left. Contrary to popular belief the wall's actual demolition did not begin until the summer of 1990 and was not completed until 1992.</a:t>
            </a:r>
            <a:r>
              <a:rPr lang="en-US" sz="1200" baseline="30000" dirty="0"/>
              <a:t> </a:t>
            </a:r>
            <a:r>
              <a:rPr lang="en-US" sz="1200" b="0" i="0" dirty="0">
                <a:effectLst/>
              </a:rPr>
              <a:t>The fall of the Berlin Wall paved the way for </a:t>
            </a:r>
            <a:r>
              <a:rPr lang="en-US" sz="1200" b="0" i="0" u="none" strike="noStrike" dirty="0">
                <a:effectLst/>
              </a:rPr>
              <a:t>German reunification</a:t>
            </a:r>
            <a:r>
              <a:rPr lang="en-US" sz="1200" b="0" i="0" dirty="0">
                <a:effectLst/>
              </a:rPr>
              <a:t>, which was formally concluded on 3 October 1990.</a:t>
            </a:r>
          </a:p>
          <a:p>
            <a:r>
              <a:rPr lang="en-US" sz="1200" dirty="0"/>
              <a:t>Hungary effectively disabled its physical border defenses with Austria on 19 August 1989 and, in September, more than 13,000 East German tourists escaped through Hungary to Austria. This set up a chain of events. The Hungarians prevented many more East Germans from crossing the border and returned them to Budapest. These East Germans flooded the West German embassy and refused to return to East Germany.</a:t>
            </a:r>
          </a:p>
        </p:txBody>
      </p:sp>
      <p:pic>
        <p:nvPicPr>
          <p:cNvPr id="15362" name="Picture 2" descr="http://opinioncenter.li/static/d92c520b50a451a5ca83524d0d0e700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6" y="3424812"/>
            <a:ext cx="4754789" cy="316986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religiousleftlaw.typepad.com/.a/6a0120a69a468c970c01b8d08d37f4970c-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9531" y="346651"/>
            <a:ext cx="4430589" cy="30019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73485" y="3557512"/>
            <a:ext cx="6096000" cy="3231654"/>
          </a:xfrm>
          <a:prstGeom prst="rect">
            <a:avLst/>
          </a:prstGeom>
        </p:spPr>
        <p:txBody>
          <a:bodyPr>
            <a:spAutoFit/>
          </a:bodyPr>
          <a:lstStyle/>
          <a:p>
            <a:r>
              <a:rPr lang="en-US" sz="1200" b="1" i="0" dirty="0">
                <a:effectLst/>
                <a:latin typeface="georgia" panose="02040502050405020303" pitchFamily="18" charset="0"/>
              </a:rPr>
              <a:t>(President </a:t>
            </a:r>
            <a:r>
              <a:rPr lang="en-US" sz="1200" b="1" i="0" dirty="0" err="1">
                <a:effectLst/>
                <a:latin typeface="georgia" panose="02040502050405020303" pitchFamily="18" charset="0"/>
              </a:rPr>
              <a:t>Deiter</a:t>
            </a:r>
            <a:r>
              <a:rPr lang="en-US" sz="1200" b="1" i="0" dirty="0">
                <a:effectLst/>
                <a:latin typeface="georgia" panose="02040502050405020303" pitchFamily="18" charset="0"/>
              </a:rPr>
              <a:t> F. Uchtdorf) The fall of the Berlin Wall </a:t>
            </a:r>
            <a:r>
              <a:rPr lang="en-US" sz="1200" b="0" i="0" dirty="0">
                <a:effectLst/>
                <a:latin typeface="georgia" panose="02040502050405020303" pitchFamily="18" charset="0"/>
              </a:rPr>
              <a:t>came as a complete shock 25 years ago today. There were signs of a real thaw in the Cold War, but the wall fell suddenly on Nov. 9, 1989, due to a miscommunication and momentum, not any grand vision.</a:t>
            </a:r>
          </a:p>
          <a:p>
            <a:r>
              <a:rPr lang="en-US" sz="1200" b="0" i="0" dirty="0">
                <a:effectLst/>
                <a:latin typeface="georgia" panose="02040502050405020303" pitchFamily="18" charset="0"/>
              </a:rPr>
              <a:t>President Uchtdorf recalled that day during an hour long interview Wednesday with the Deseret News. The story that emerged was one of a boy and man swept up by the Cold War — a young boy who escaped East Germany and became a West German fighter pilot and church leader with a front-row seat to history.</a:t>
            </a:r>
          </a:p>
          <a:p>
            <a:r>
              <a:rPr lang="en-US" sz="1200" dirty="0"/>
              <a:t>"I always knew that Germany one day would be united again," President Uchtdorf said, "but in my heart and mind I always thought, 'Well, it won't be in my lifetime, and it won't be in the lifetime of my children, but perhaps during the lifetime of my grandchildren or great-grandchildren.' But I knew it would happen, someday.</a:t>
            </a:r>
          </a:p>
          <a:p>
            <a:r>
              <a:rPr lang="en-US" sz="1200" dirty="0"/>
              <a:t>"And then it was there. And then it was there, just like that."</a:t>
            </a:r>
          </a:p>
          <a:p>
            <a:r>
              <a:rPr lang="en-US" sz="1200" dirty="0"/>
              <a:t>The LDS Church and the Berlin Wall: President Uchtdorf recalls escape from East Germany, life with the wall—Deseret News</a:t>
            </a:r>
          </a:p>
          <a:p>
            <a:r>
              <a:rPr lang="en-US" sz="1200" b="0" i="0" dirty="0">
                <a:effectLst/>
                <a:latin typeface="georgia" panose="02040502050405020303" pitchFamily="18" charset="0"/>
              </a:rPr>
              <a:t>http://www.deseretnews.com/article/865615100/The-LDS-Church-and-the-Berlin-Wall-President-Uchtdorf-recalls-escape-from-East-Germany-life-with.html?pg=all</a:t>
            </a:r>
          </a:p>
        </p:txBody>
      </p:sp>
    </p:spTree>
    <p:extLst>
      <p:ext uri="{BB962C8B-B14F-4D97-AF65-F5344CB8AC3E}">
        <p14:creationId xmlns:p14="http://schemas.microsoft.com/office/powerpoint/2010/main" val="228173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9774" y="368871"/>
            <a:ext cx="5102102" cy="369332"/>
          </a:xfrm>
          <a:prstGeom prst="rect">
            <a:avLst/>
          </a:prstGeom>
        </p:spPr>
        <p:txBody>
          <a:bodyPr wrap="none">
            <a:spAutoFit/>
          </a:bodyPr>
          <a:lstStyle/>
          <a:p>
            <a:r>
              <a:rPr lang="en-US" dirty="0"/>
              <a:t>https://www.youtube.com/watch?v=vGN9Mg-KnMY</a:t>
            </a:r>
          </a:p>
        </p:txBody>
      </p:sp>
      <p:sp>
        <p:nvSpPr>
          <p:cNvPr id="18" name="Rectangle 17"/>
          <p:cNvSpPr/>
          <p:nvPr/>
        </p:nvSpPr>
        <p:spPr>
          <a:xfrm>
            <a:off x="394448" y="1062513"/>
            <a:ext cx="5102038" cy="369332"/>
          </a:xfrm>
          <a:prstGeom prst="rect">
            <a:avLst/>
          </a:prstGeom>
        </p:spPr>
        <p:txBody>
          <a:bodyPr wrap="none">
            <a:spAutoFit/>
          </a:bodyPr>
          <a:lstStyle/>
          <a:p>
            <a:r>
              <a:rPr lang="en-US" dirty="0"/>
              <a:t>https://www.youtube.com/watch?v=1MgUCQ2pXnE</a:t>
            </a:r>
          </a:p>
        </p:txBody>
      </p:sp>
      <p:sp>
        <p:nvSpPr>
          <p:cNvPr id="19" name="TextBox 18"/>
          <p:cNvSpPr txBox="1"/>
          <p:nvPr/>
        </p:nvSpPr>
        <p:spPr>
          <a:xfrm>
            <a:off x="167809" y="695129"/>
            <a:ext cx="3080657" cy="369332"/>
          </a:xfrm>
          <a:prstGeom prst="rect">
            <a:avLst/>
          </a:prstGeom>
          <a:noFill/>
        </p:spPr>
        <p:txBody>
          <a:bodyPr wrap="square" rtlCol="0">
            <a:spAutoFit/>
          </a:bodyPr>
          <a:lstStyle/>
          <a:p>
            <a:r>
              <a:rPr lang="en-US" dirty="0"/>
              <a:t>Rome Italy Temple 2:47</a:t>
            </a:r>
          </a:p>
        </p:txBody>
      </p:sp>
      <p:sp>
        <p:nvSpPr>
          <p:cNvPr id="21" name="TextBox 20"/>
          <p:cNvSpPr txBox="1"/>
          <p:nvPr/>
        </p:nvSpPr>
        <p:spPr>
          <a:xfrm>
            <a:off x="167809" y="91872"/>
            <a:ext cx="6178562" cy="646331"/>
          </a:xfrm>
          <a:prstGeom prst="rect">
            <a:avLst/>
          </a:prstGeom>
          <a:noFill/>
        </p:spPr>
        <p:txBody>
          <a:bodyPr wrap="square" rtlCol="0">
            <a:spAutoFit/>
          </a:bodyPr>
          <a:lstStyle/>
          <a:p>
            <a:r>
              <a:rPr lang="en-US" dirty="0"/>
              <a:t>Mormon Temples: A Conversation with a Church Leader (15:46)</a:t>
            </a:r>
          </a:p>
          <a:p>
            <a:endParaRPr lang="en-US" dirty="0"/>
          </a:p>
        </p:txBody>
      </p:sp>
      <p:sp>
        <p:nvSpPr>
          <p:cNvPr id="20" name="Rectangle 19"/>
          <p:cNvSpPr/>
          <p:nvPr/>
        </p:nvSpPr>
        <p:spPr>
          <a:xfrm>
            <a:off x="299774" y="1851312"/>
            <a:ext cx="4905895" cy="369332"/>
          </a:xfrm>
          <a:prstGeom prst="rect">
            <a:avLst/>
          </a:prstGeom>
        </p:spPr>
        <p:txBody>
          <a:bodyPr wrap="none">
            <a:spAutoFit/>
          </a:bodyPr>
          <a:lstStyle/>
          <a:p>
            <a:r>
              <a:rPr lang="en-US" dirty="0"/>
              <a:t>http://www.ldschurchtemples.com/chronological/</a:t>
            </a:r>
          </a:p>
        </p:txBody>
      </p:sp>
      <p:sp>
        <p:nvSpPr>
          <p:cNvPr id="23" name="TextBox 22"/>
          <p:cNvSpPr txBox="1"/>
          <p:nvPr/>
        </p:nvSpPr>
        <p:spPr>
          <a:xfrm>
            <a:off x="167808" y="1428418"/>
            <a:ext cx="4621906" cy="369332"/>
          </a:xfrm>
          <a:prstGeom prst="rect">
            <a:avLst/>
          </a:prstGeom>
          <a:noFill/>
        </p:spPr>
        <p:txBody>
          <a:bodyPr wrap="square" rtlCol="0">
            <a:spAutoFit/>
          </a:bodyPr>
          <a:lstStyle/>
          <a:p>
            <a:r>
              <a:rPr lang="en-US" dirty="0"/>
              <a:t> LDS Temples built chronologically</a:t>
            </a:r>
          </a:p>
        </p:txBody>
      </p:sp>
      <p:sp>
        <p:nvSpPr>
          <p:cNvPr id="24" name="Rectangle 23"/>
          <p:cNvSpPr/>
          <p:nvPr/>
        </p:nvSpPr>
        <p:spPr>
          <a:xfrm>
            <a:off x="200466" y="2630288"/>
            <a:ext cx="6096000" cy="1200329"/>
          </a:xfrm>
          <a:prstGeom prst="rect">
            <a:avLst/>
          </a:prstGeom>
        </p:spPr>
        <p:txBody>
          <a:bodyPr>
            <a:spAutoFit/>
          </a:bodyPr>
          <a:lstStyle/>
          <a:p>
            <a:r>
              <a:rPr lang="en-US" dirty="0"/>
              <a:t>http://www.ldschurchtemples.com/~ldschu5/maps/downloads/TemplesWorldMap.pdf</a:t>
            </a:r>
          </a:p>
          <a:p>
            <a:endParaRPr lang="en-US" dirty="0"/>
          </a:p>
          <a:p>
            <a:r>
              <a:rPr lang="en-US" dirty="0"/>
              <a:t>https://mormontempletrek.com/world-temple-map/</a:t>
            </a:r>
          </a:p>
        </p:txBody>
      </p:sp>
      <p:sp>
        <p:nvSpPr>
          <p:cNvPr id="25" name="TextBox 24"/>
          <p:cNvSpPr txBox="1"/>
          <p:nvPr/>
        </p:nvSpPr>
        <p:spPr>
          <a:xfrm>
            <a:off x="299774" y="2303299"/>
            <a:ext cx="2339423" cy="369332"/>
          </a:xfrm>
          <a:prstGeom prst="rect">
            <a:avLst/>
          </a:prstGeom>
          <a:noFill/>
        </p:spPr>
        <p:txBody>
          <a:bodyPr wrap="none" rtlCol="0">
            <a:spAutoFit/>
          </a:bodyPr>
          <a:lstStyle/>
          <a:p>
            <a:r>
              <a:rPr lang="en-US" dirty="0"/>
              <a:t>Temple handout (Map)</a:t>
            </a:r>
          </a:p>
        </p:txBody>
      </p:sp>
      <p:sp>
        <p:nvSpPr>
          <p:cNvPr id="26" name="Rectangle 25"/>
          <p:cNvSpPr/>
          <p:nvPr/>
        </p:nvSpPr>
        <p:spPr>
          <a:xfrm>
            <a:off x="6913030" y="135756"/>
            <a:ext cx="5197009" cy="3539430"/>
          </a:xfrm>
          <a:prstGeom prst="rect">
            <a:avLst/>
          </a:prstGeom>
          <a:ln>
            <a:solidFill>
              <a:schemeClr val="tx1"/>
            </a:solidFill>
          </a:ln>
        </p:spPr>
        <p:txBody>
          <a:bodyPr wrap="square">
            <a:spAutoFit/>
          </a:bodyPr>
          <a:lstStyle/>
          <a:p>
            <a:pPr fontAlgn="base"/>
            <a:r>
              <a:rPr lang="en-US" sz="1400" b="1" i="0" dirty="0">
                <a:effectLst/>
                <a:latin typeface="Abadi" panose="020B0604020104020204" pitchFamily="34" charset="0"/>
              </a:rPr>
              <a:t>“We must lengthen our stride”</a:t>
            </a:r>
          </a:p>
          <a:p>
            <a:pPr fontAlgn="base"/>
            <a:r>
              <a:rPr lang="en-US" sz="1400" b="0" i="0" dirty="0">
                <a:effectLst/>
                <a:latin typeface="Open Sans"/>
              </a:rPr>
              <a:t>President Spencer W. Kimball taught:</a:t>
            </a:r>
          </a:p>
          <a:p>
            <a:pPr fontAlgn="base"/>
            <a:r>
              <a:rPr lang="en-US" sz="1400" b="0" i="0" dirty="0">
                <a:effectLst/>
                <a:latin typeface="Open Sans"/>
              </a:rPr>
              <a:t>“Do we, too, have something we need to share? Yes! We have the gospel of </a:t>
            </a:r>
            <a:r>
              <a:rPr lang="en-US" sz="1400" b="0" i="0" u="none" strike="noStrike" dirty="0">
                <a:effectLst/>
                <a:latin typeface="Open Sans"/>
              </a:rPr>
              <a:t>Jesus Christ</a:t>
            </a:r>
            <a:r>
              <a:rPr lang="en-US" sz="1400" b="0" i="0" dirty="0">
                <a:effectLst/>
                <a:latin typeface="Open Sans"/>
              </a:rPr>
              <a:t>, the gospel of peace, the gospel of joy. We have truths that can make any person better and more fulfilled, any marriage happier and sweeter, any home more heavenly. We have the priesthood power of God to bless our homes and lives and the lives of others. Yes, it is to ourselves, our homes, our quorums, our classes, our Church assignments that we must carry more energetically those things that we have received. And it is to our nonmember neighbors and associates that we are now asked to also ‘give such as we have.’ The Lord has commanded us to do so. We must lengthen our stride and must do it now” (</a:t>
            </a:r>
            <a:r>
              <a:rPr lang="en-US" sz="1400" b="0" i="0" u="none" strike="noStrike" dirty="0">
                <a:effectLst/>
                <a:latin typeface="Open Sans"/>
              </a:rPr>
              <a:t>“Always a Convert Church: Some Lessons to Learn and Apply This Year,”</a:t>
            </a:r>
            <a:r>
              <a:rPr lang="en-US" sz="1400" b="0" i="1" dirty="0">
                <a:effectLst/>
                <a:latin typeface="Open Sans"/>
              </a:rPr>
              <a:t> Ensign,</a:t>
            </a:r>
            <a:r>
              <a:rPr lang="en-US" sz="1400" b="0" i="0" dirty="0">
                <a:effectLst/>
                <a:latin typeface="Open Sans"/>
              </a:rPr>
              <a:t> Sept. 1975, 3).</a:t>
            </a:r>
          </a:p>
        </p:txBody>
      </p:sp>
      <p:sp>
        <p:nvSpPr>
          <p:cNvPr id="27" name="Rectangle 26"/>
          <p:cNvSpPr/>
          <p:nvPr/>
        </p:nvSpPr>
        <p:spPr>
          <a:xfrm>
            <a:off x="6913030" y="3675256"/>
            <a:ext cx="5197009" cy="3046988"/>
          </a:xfrm>
          <a:prstGeom prst="rect">
            <a:avLst/>
          </a:prstGeom>
          <a:ln>
            <a:solidFill>
              <a:schemeClr val="tx1"/>
            </a:solidFill>
          </a:ln>
        </p:spPr>
        <p:txBody>
          <a:bodyPr wrap="square">
            <a:spAutoFit/>
          </a:bodyPr>
          <a:lstStyle/>
          <a:p>
            <a:pPr fontAlgn="base"/>
            <a:r>
              <a:rPr lang="en-US" sz="1200" b="1" i="0" dirty="0">
                <a:effectLst/>
              </a:rPr>
              <a:t>The Quorums of the Seventy</a:t>
            </a:r>
          </a:p>
          <a:p>
            <a:pPr fontAlgn="base"/>
            <a:r>
              <a:rPr lang="en-US" sz="1200" b="0" i="0" dirty="0">
                <a:effectLst/>
              </a:rPr>
              <a:t>The expansion of the Quorums of the Seventy is evidence that the Lord is hastening His work.</a:t>
            </a:r>
          </a:p>
          <a:p>
            <a:pPr fontAlgn="base"/>
            <a:r>
              <a:rPr lang="en-US" sz="1200" b="0" i="0" dirty="0">
                <a:effectLst/>
              </a:rPr>
              <a:t>In 1976, President Spencer W. Kimball organized the First Quorum of the Seventy, and additional Quorums of the Seventy have been added as the Church has grown. The number of quorums can continue to expand as needed.</a:t>
            </a:r>
          </a:p>
          <a:p>
            <a:pPr fontAlgn="base"/>
            <a:r>
              <a:rPr lang="en-US" sz="1200" b="1" i="0" dirty="0">
                <a:effectLst/>
              </a:rPr>
              <a:t>“[As of 2014] there are … eight Quorums</a:t>
            </a:r>
            <a:r>
              <a:rPr lang="en-US" sz="1200" b="0" i="0" dirty="0">
                <a:effectLst/>
              </a:rPr>
              <a:t> of the Seventy. Each quorum may have up to 70 members. Members of Quorums of the Seventy are often referred to simply as ‘Seventies.’ Seventies are called to proclaim the gospel and build up the Church. They work under the direction of the Quorum of the Twelve Apostles and the Presidency of the Seventy. …</a:t>
            </a:r>
          </a:p>
          <a:p>
            <a:pPr fontAlgn="base"/>
            <a:r>
              <a:rPr lang="en-US" sz="1200" b="0" i="0" dirty="0">
                <a:effectLst/>
              </a:rPr>
              <a:t>“… Members of the First and Second Quorums of the Seventy are considered General Authorities, meaning that they have authority to serve anywhere in the world. Members of the remaining quorums are called Area Seventies, and their authority is limited to the area where they serve” (“Quorums of the Seventy,” </a:t>
            </a:r>
            <a:r>
              <a:rPr lang="en-US" sz="1200" b="0" i="0" u="none" strike="noStrike" dirty="0">
                <a:effectLst/>
              </a:rPr>
              <a:t>LDS.org</a:t>
            </a:r>
            <a:r>
              <a:rPr lang="en-US" sz="1200" b="0" i="0" dirty="0">
                <a:effectLst/>
              </a:rPr>
              <a:t>).</a:t>
            </a:r>
          </a:p>
        </p:txBody>
      </p:sp>
      <p:sp>
        <p:nvSpPr>
          <p:cNvPr id="22" name="TextBox 21"/>
          <p:cNvSpPr txBox="1"/>
          <p:nvPr/>
        </p:nvSpPr>
        <p:spPr>
          <a:xfrm>
            <a:off x="1708137" y="4806139"/>
            <a:ext cx="2691854" cy="1938992"/>
          </a:xfrm>
          <a:prstGeom prst="rect">
            <a:avLst/>
          </a:prstGeom>
          <a:noFill/>
        </p:spPr>
        <p:txBody>
          <a:bodyPr wrap="square" rtlCol="0">
            <a:spAutoFit/>
          </a:bodyPr>
          <a:lstStyle/>
          <a:p>
            <a:pPr algn="ctr"/>
            <a:r>
              <a:rPr lang="en-US" sz="4000" dirty="0"/>
              <a:t>Other interesting sites</a:t>
            </a:r>
          </a:p>
        </p:txBody>
      </p:sp>
      <p:sp>
        <p:nvSpPr>
          <p:cNvPr id="3" name="TextBox 2">
            <a:extLst>
              <a:ext uri="{FF2B5EF4-FFF2-40B4-BE49-F238E27FC236}">
                <a16:creationId xmlns:a16="http://schemas.microsoft.com/office/drawing/2014/main" id="{BBE130C8-79BF-2FDA-014D-7772217D6DB7}"/>
              </a:ext>
            </a:extLst>
          </p:cNvPr>
          <p:cNvSpPr txBox="1"/>
          <p:nvPr/>
        </p:nvSpPr>
        <p:spPr>
          <a:xfrm>
            <a:off x="199042" y="4157606"/>
            <a:ext cx="6097424" cy="646331"/>
          </a:xfrm>
          <a:prstGeom prst="rect">
            <a:avLst/>
          </a:prstGeom>
          <a:noFill/>
        </p:spPr>
        <p:txBody>
          <a:bodyPr wrap="square">
            <a:spAutoFit/>
          </a:bodyPr>
          <a:lstStyle/>
          <a:p>
            <a:r>
              <a:rPr lang="en-US" dirty="0"/>
              <a:t>Note *  https://africasouth.churchofjesuschrist.org/the-first-missionaries-to-serve-missions-from-the-southern-sudan</a:t>
            </a:r>
          </a:p>
        </p:txBody>
      </p:sp>
    </p:spTree>
    <p:extLst>
      <p:ext uri="{BB962C8B-B14F-4D97-AF65-F5344CB8AC3E}">
        <p14:creationId xmlns:p14="http://schemas.microsoft.com/office/powerpoint/2010/main" val="295124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E05C681-6801-40A4-84ED-380874A33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That Time Of Hastening is Now!</a:t>
            </a:r>
          </a:p>
        </p:txBody>
      </p:sp>
      <p:sp>
        <p:nvSpPr>
          <p:cNvPr id="2" name="TextBox 1"/>
          <p:cNvSpPr txBox="1"/>
          <p:nvPr/>
        </p:nvSpPr>
        <p:spPr>
          <a:xfrm>
            <a:off x="653143" y="1351310"/>
            <a:ext cx="3995057" cy="1569660"/>
          </a:xfrm>
          <a:prstGeom prst="rect">
            <a:avLst/>
          </a:prstGeom>
          <a:noFill/>
        </p:spPr>
        <p:txBody>
          <a:bodyPr wrap="square" rtlCol="0">
            <a:spAutoFit/>
          </a:bodyPr>
          <a:lstStyle/>
          <a:p>
            <a:r>
              <a:rPr lang="en-US" sz="3200" b="1" i="1" dirty="0">
                <a:solidFill>
                  <a:schemeClr val="bg1"/>
                </a:solidFill>
              </a:rPr>
              <a:t>We live in a time when the Lord is hastening His work.</a:t>
            </a:r>
            <a:endParaRPr lang="en-US" sz="3200" b="1" dirty="0">
              <a:solidFill>
                <a:schemeClr val="bg1"/>
              </a:solidFill>
            </a:endParaRPr>
          </a:p>
        </p:txBody>
      </p:sp>
      <p:sp>
        <p:nvSpPr>
          <p:cNvPr id="3" name="Rectangle 2"/>
          <p:cNvSpPr/>
          <p:nvPr/>
        </p:nvSpPr>
        <p:spPr>
          <a:xfrm>
            <a:off x="1113016" y="3937969"/>
            <a:ext cx="6821875" cy="1754326"/>
          </a:xfrm>
          <a:prstGeom prst="rect">
            <a:avLst/>
          </a:prstGeom>
        </p:spPr>
        <p:txBody>
          <a:bodyPr wrap="square">
            <a:spAutoFit/>
          </a:bodyPr>
          <a:lstStyle/>
          <a:p>
            <a:r>
              <a:rPr lang="en-US" sz="3600" b="0" i="0" dirty="0">
                <a:solidFill>
                  <a:srgbClr val="FFFF00"/>
                </a:solidFill>
                <a:effectLst/>
                <a:latin typeface="Open Sans"/>
              </a:rPr>
              <a:t>What are some of the ways you have witnessed the Lord hastening His work?</a:t>
            </a:r>
            <a:endParaRPr lang="en-US" sz="3600" dirty="0">
              <a:solidFill>
                <a:srgbClr val="FFFF00"/>
              </a:solidFill>
            </a:endParaRPr>
          </a:p>
        </p:txBody>
      </p:sp>
      <p:grpSp>
        <p:nvGrpSpPr>
          <p:cNvPr id="8" name="Group 7"/>
          <p:cNvGrpSpPr/>
          <p:nvPr/>
        </p:nvGrpSpPr>
        <p:grpSpPr>
          <a:xfrm>
            <a:off x="7369630" y="1304721"/>
            <a:ext cx="2928800" cy="4783510"/>
            <a:chOff x="7369630" y="1304721"/>
            <a:chExt cx="2928800" cy="4783510"/>
          </a:xfrm>
        </p:grpSpPr>
        <p:grpSp>
          <p:nvGrpSpPr>
            <p:cNvPr id="38" name="Group 3"/>
            <p:cNvGrpSpPr/>
            <p:nvPr/>
          </p:nvGrpSpPr>
          <p:grpSpPr>
            <a:xfrm>
              <a:off x="7369630" y="1304721"/>
              <a:ext cx="2928800" cy="4783510"/>
              <a:chOff x="2166243" y="3282133"/>
              <a:chExt cx="3403746" cy="5178693"/>
            </a:xfrm>
          </p:grpSpPr>
          <p:sp>
            <p:nvSpPr>
              <p:cNvPr id="39" name="Heart 4"/>
              <p:cNvSpPr/>
              <p:nvPr/>
            </p:nvSpPr>
            <p:spPr>
              <a:xfrm rot="9139990">
                <a:off x="2166243" y="3282133"/>
                <a:ext cx="1228039" cy="1295400"/>
              </a:xfrm>
              <a:prstGeom prst="hear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5"/>
              <p:cNvSpPr/>
              <p:nvPr/>
            </p:nvSpPr>
            <p:spPr>
              <a:xfrm rot="3739990">
                <a:off x="3301696" y="5582877"/>
                <a:ext cx="1524000" cy="1253930"/>
              </a:xfrm>
              <a:prstGeom prst="flowChartDela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tored Data 6"/>
              <p:cNvSpPr/>
              <p:nvPr/>
            </p:nvSpPr>
            <p:spPr>
              <a:xfrm rot="14539990">
                <a:off x="2345620" y="4498420"/>
                <a:ext cx="2209800" cy="1259493"/>
              </a:xfrm>
              <a:prstGeom prst="flowChartOnlineStorag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tored Data 7"/>
              <p:cNvSpPr/>
              <p:nvPr/>
            </p:nvSpPr>
            <p:spPr>
              <a:xfrm rot="14539990">
                <a:off x="2745699" y="3693844"/>
                <a:ext cx="533401" cy="1262133"/>
              </a:xfrm>
              <a:prstGeom prst="flowChartOnlineStorag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8"/>
              <p:cNvSpPr/>
              <p:nvPr/>
            </p:nvSpPr>
            <p:spPr>
              <a:xfrm rot="21574608">
                <a:off x="4104516" y="7047463"/>
                <a:ext cx="697841" cy="1413363"/>
              </a:xfrm>
              <a:prstGeom prst="moon">
                <a:avLst>
                  <a:gd name="adj" fmla="val 6402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9"/>
              <p:cNvSpPr/>
              <p:nvPr/>
            </p:nvSpPr>
            <p:spPr>
              <a:xfrm rot="5498380">
                <a:off x="3960071" y="6738885"/>
                <a:ext cx="1000135" cy="1180789"/>
              </a:xfrm>
              <a:prstGeom prst="moon">
                <a:avLst>
                  <a:gd name="adj" fmla="val 483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10"/>
              <p:cNvSpPr/>
              <p:nvPr/>
            </p:nvSpPr>
            <p:spPr>
              <a:xfrm rot="5090741">
                <a:off x="4394322" y="6775685"/>
                <a:ext cx="853606" cy="984759"/>
              </a:xfrm>
              <a:prstGeom prst="moon">
                <a:avLst>
                  <a:gd name="adj" fmla="val 6402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11"/>
              <p:cNvSpPr/>
              <p:nvPr/>
            </p:nvSpPr>
            <p:spPr>
              <a:xfrm rot="3724771">
                <a:off x="4276478" y="6418344"/>
                <a:ext cx="574845" cy="847490"/>
              </a:xfrm>
              <a:prstGeom prst="moon">
                <a:avLst>
                  <a:gd name="adj" fmla="val 640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12"/>
              <p:cNvSpPr/>
              <p:nvPr/>
            </p:nvSpPr>
            <p:spPr>
              <a:xfrm rot="7862058">
                <a:off x="4565771" y="7190715"/>
                <a:ext cx="587717" cy="1246314"/>
              </a:xfrm>
              <a:prstGeom prst="moon">
                <a:avLst>
                  <a:gd name="adj" fmla="val 6402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13"/>
              <p:cNvSpPr/>
              <p:nvPr/>
            </p:nvSpPr>
            <p:spPr>
              <a:xfrm rot="1625816">
                <a:off x="3981724" y="6919037"/>
                <a:ext cx="476693" cy="1371339"/>
              </a:xfrm>
              <a:prstGeom prst="moon">
                <a:avLst>
                  <a:gd name="adj" fmla="val 566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4"/>
              <p:cNvSpPr/>
              <p:nvPr/>
            </p:nvSpPr>
            <p:spPr>
              <a:xfrm rot="19596301">
                <a:off x="4093978" y="6888975"/>
                <a:ext cx="717309" cy="3597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15"/>
              <p:cNvSpPr/>
              <p:nvPr/>
            </p:nvSpPr>
            <p:spPr>
              <a:xfrm rot="18759525">
                <a:off x="4201735" y="7395985"/>
                <a:ext cx="544858" cy="3597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6"/>
              <p:cNvSpPr/>
              <p:nvPr/>
            </p:nvSpPr>
            <p:spPr>
              <a:xfrm rot="18759525">
                <a:off x="4147648" y="7101881"/>
                <a:ext cx="760118" cy="3597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tored Data 17"/>
              <p:cNvSpPr/>
              <p:nvPr/>
            </p:nvSpPr>
            <p:spPr>
              <a:xfrm rot="14343928" flipH="1">
                <a:off x="4050887" y="6028533"/>
                <a:ext cx="533400" cy="1219200"/>
              </a:xfrm>
              <a:prstGeom prst="flowChartOnlineStorag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e 18"/>
              <p:cNvSpPr/>
              <p:nvPr/>
            </p:nvSpPr>
            <p:spPr>
              <a:xfrm rot="14294556">
                <a:off x="3977333" y="5902053"/>
                <a:ext cx="1828800" cy="1356512"/>
              </a:xfrm>
              <a:prstGeom prst="pie">
                <a:avLst>
                  <a:gd name="adj1" fmla="val 0"/>
                  <a:gd name="adj2" fmla="val 527817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Pie 19"/>
              <p:cNvSpPr/>
              <p:nvPr/>
            </p:nvSpPr>
            <p:spPr>
              <a:xfrm rot="9020863">
                <a:off x="3184208" y="6206252"/>
                <a:ext cx="1593720" cy="1752600"/>
              </a:xfrm>
              <a:prstGeom prst="pie">
                <a:avLst>
                  <a:gd name="adj1" fmla="val 0"/>
                  <a:gd name="adj2" fmla="val 527817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Oval 20"/>
              <p:cNvSpPr/>
              <p:nvPr/>
            </p:nvSpPr>
            <p:spPr>
              <a:xfrm>
                <a:off x="3004302" y="4744192"/>
                <a:ext cx="1105551" cy="110555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21"/>
              <p:cNvSpPr/>
              <p:nvPr/>
            </p:nvSpPr>
            <p:spPr>
              <a:xfrm rot="7305311">
                <a:off x="4450480" y="6661345"/>
                <a:ext cx="457200" cy="6858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8010811" y="2618403"/>
              <a:ext cx="1072353" cy="1092743"/>
              <a:chOff x="6911993" y="3315227"/>
              <a:chExt cx="1604464" cy="1634972"/>
            </a:xfrm>
          </p:grpSpPr>
          <p:sp>
            <p:nvSpPr>
              <p:cNvPr id="58" name="Chord 57"/>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7123631" y="3315227"/>
                <a:ext cx="1334569" cy="1485372"/>
                <a:chOff x="7123631" y="3315227"/>
                <a:chExt cx="1334569" cy="1485372"/>
              </a:xfrm>
            </p:grpSpPr>
            <p:sp>
              <p:nvSpPr>
                <p:cNvPr id="60" name="Freeform 59"/>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1208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1+#ppt_w/2"/>
                                          </p:val>
                                        </p:tav>
                                        <p:tav tm="100000">
                                          <p:val>
                                            <p:strVal val="#ppt_x"/>
                                          </p:val>
                                        </p:tav>
                                      </p:tavLst>
                                    </p:anim>
                                    <p:anim calcmode="lin" valueType="num">
                                      <p:cBhvr additive="base">
                                        <p:cTn id="1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EA51A9-4AFE-4080-8B96-DBD1EF8C6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Prepare For The Coming of the Lord</a:t>
            </a:r>
          </a:p>
        </p:txBody>
      </p:sp>
      <p:sp>
        <p:nvSpPr>
          <p:cNvPr id="4" name="Rectangle 3"/>
          <p:cNvSpPr/>
          <p:nvPr/>
        </p:nvSpPr>
        <p:spPr>
          <a:xfrm>
            <a:off x="534570" y="1272177"/>
            <a:ext cx="6096000" cy="1631216"/>
          </a:xfrm>
          <a:prstGeom prst="rect">
            <a:avLst/>
          </a:prstGeom>
        </p:spPr>
        <p:txBody>
          <a:bodyPr>
            <a:spAutoFit/>
          </a:bodyPr>
          <a:lstStyle/>
          <a:p>
            <a:r>
              <a:rPr lang="en-US" sz="2000" b="0" i="1" dirty="0">
                <a:solidFill>
                  <a:schemeClr val="bg1"/>
                </a:solidFill>
                <a:effectLst/>
                <a:latin typeface="Palatino"/>
              </a:rPr>
              <a:t>Yea, let the cry go forth among all people: Awake and arise and go forth to meet the Bridegroom; behold and lo, the Bridegroom cometh; go ye out to meet him. Prepare yourselves for the great day of the Lord. D&amp;C 133:10</a:t>
            </a:r>
            <a:endParaRPr lang="en-US" sz="2000" i="1" dirty="0">
              <a:solidFill>
                <a:schemeClr val="bg1"/>
              </a:solidFill>
            </a:endParaRPr>
          </a:p>
        </p:txBody>
      </p:sp>
      <p:sp>
        <p:nvSpPr>
          <p:cNvPr id="32" name="Rectangle 31"/>
          <p:cNvSpPr/>
          <p:nvPr/>
        </p:nvSpPr>
        <p:spPr>
          <a:xfrm>
            <a:off x="1559004" y="3439885"/>
            <a:ext cx="6096000" cy="1754326"/>
          </a:xfrm>
          <a:prstGeom prst="rect">
            <a:avLst/>
          </a:prstGeom>
        </p:spPr>
        <p:txBody>
          <a:bodyPr>
            <a:spAutoFit/>
          </a:bodyPr>
          <a:lstStyle/>
          <a:p>
            <a:pPr algn="ctr"/>
            <a:r>
              <a:rPr lang="en-US" sz="5400" b="0" i="0" dirty="0">
                <a:solidFill>
                  <a:srgbClr val="FFFF00"/>
                </a:solidFill>
                <a:effectLst/>
                <a:latin typeface="Palatino"/>
              </a:rPr>
              <a:t>Who is the Bridegroom?</a:t>
            </a:r>
            <a:endParaRPr lang="en-US" sz="5400" dirty="0">
              <a:solidFill>
                <a:srgbClr val="FFFF00"/>
              </a:solidFill>
            </a:endParaRPr>
          </a:p>
        </p:txBody>
      </p:sp>
      <p:pic>
        <p:nvPicPr>
          <p:cNvPr id="3" name="Picture 2">
            <a:extLst>
              <a:ext uri="{FF2B5EF4-FFF2-40B4-BE49-F238E27FC236}">
                <a16:creationId xmlns:a16="http://schemas.microsoft.com/office/drawing/2014/main" id="{CFA25F5A-F5CC-412A-852E-C41B7EDCD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53" y="1272177"/>
            <a:ext cx="3638353" cy="4963753"/>
          </a:xfrm>
          <a:prstGeom prst="rect">
            <a:avLst/>
          </a:prstGeom>
        </p:spPr>
      </p:pic>
    </p:spTree>
    <p:extLst>
      <p:ext uri="{BB962C8B-B14F-4D97-AF65-F5344CB8AC3E}">
        <p14:creationId xmlns:p14="http://schemas.microsoft.com/office/powerpoint/2010/main" val="13730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CF5144-EA9B-41E9-8723-9248EAAF0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Missionary Work Expands</a:t>
            </a:r>
          </a:p>
        </p:txBody>
      </p:sp>
      <p:sp>
        <p:nvSpPr>
          <p:cNvPr id="4" name="Rectangle 3"/>
          <p:cNvSpPr/>
          <p:nvPr/>
        </p:nvSpPr>
        <p:spPr>
          <a:xfrm>
            <a:off x="911077" y="1377781"/>
            <a:ext cx="5016224" cy="1200329"/>
          </a:xfrm>
          <a:prstGeom prst="rect">
            <a:avLst/>
          </a:prstGeom>
        </p:spPr>
        <p:txBody>
          <a:bodyPr wrap="square">
            <a:spAutoFit/>
          </a:bodyPr>
          <a:lstStyle/>
          <a:p>
            <a:r>
              <a:rPr lang="en-US" sz="2400" dirty="0">
                <a:solidFill>
                  <a:schemeClr val="bg1"/>
                </a:solidFill>
              </a:rPr>
              <a:t>During President Spencer W. Kimball’s service as President of the Church, the Lord hastened His work.</a:t>
            </a:r>
          </a:p>
        </p:txBody>
      </p:sp>
      <p:sp>
        <p:nvSpPr>
          <p:cNvPr id="3" name="Rectangle 2"/>
          <p:cNvSpPr/>
          <p:nvPr/>
        </p:nvSpPr>
        <p:spPr>
          <a:xfrm>
            <a:off x="371188" y="3439884"/>
            <a:ext cx="6542359" cy="1323439"/>
          </a:xfrm>
          <a:prstGeom prst="rect">
            <a:avLst/>
          </a:prstGeom>
        </p:spPr>
        <p:txBody>
          <a:bodyPr wrap="square">
            <a:spAutoFit/>
          </a:bodyPr>
          <a:lstStyle/>
          <a:p>
            <a:r>
              <a:rPr lang="en-US" sz="4000" b="0" i="0" dirty="0">
                <a:solidFill>
                  <a:schemeClr val="bg1"/>
                </a:solidFill>
                <a:effectLst/>
                <a:latin typeface="Open Sans"/>
              </a:rPr>
              <a:t> “We must lengthen our stride and must do it now”</a:t>
            </a:r>
            <a:endParaRPr lang="en-US" sz="4000" dirty="0">
              <a:solidFill>
                <a:schemeClr val="bg1"/>
              </a:solidFill>
            </a:endParaRPr>
          </a:p>
        </p:txBody>
      </p:sp>
      <p:sp>
        <p:nvSpPr>
          <p:cNvPr id="8" name="Rectangle 7"/>
          <p:cNvSpPr/>
          <p:nvPr/>
        </p:nvSpPr>
        <p:spPr>
          <a:xfrm>
            <a:off x="90634" y="6418103"/>
            <a:ext cx="3236848" cy="369332"/>
          </a:xfrm>
          <a:prstGeom prst="rect">
            <a:avLst/>
          </a:prstGeom>
        </p:spPr>
        <p:txBody>
          <a:bodyPr wrap="none">
            <a:spAutoFit/>
          </a:bodyPr>
          <a:lstStyle/>
          <a:p>
            <a:r>
              <a:rPr lang="en-US" b="0" i="0" dirty="0">
                <a:solidFill>
                  <a:schemeClr val="bg1"/>
                </a:solidFill>
                <a:effectLst/>
                <a:latin typeface="Open Sans"/>
              </a:rPr>
              <a:t>President Spencer W. Kimball</a:t>
            </a:r>
            <a:endParaRPr lang="en-US" dirty="0">
              <a:solidFill>
                <a:schemeClr val="bg1"/>
              </a:solidFill>
            </a:endParaRPr>
          </a:p>
        </p:txBody>
      </p:sp>
      <p:pic>
        <p:nvPicPr>
          <p:cNvPr id="7" name="Picture 6">
            <a:extLst>
              <a:ext uri="{FF2B5EF4-FFF2-40B4-BE49-F238E27FC236}">
                <a16:creationId xmlns:a16="http://schemas.microsoft.com/office/drawing/2014/main" id="{8D6519D6-441F-469D-ADA2-84D7AD088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34" y="1269091"/>
            <a:ext cx="3145809" cy="4657748"/>
          </a:xfrm>
          <a:prstGeom prst="rect">
            <a:avLst/>
          </a:prstGeom>
        </p:spPr>
      </p:pic>
    </p:spTree>
    <p:extLst>
      <p:ext uri="{BB962C8B-B14F-4D97-AF65-F5344CB8AC3E}">
        <p14:creationId xmlns:p14="http://schemas.microsoft.com/office/powerpoint/2010/main" val="369088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A438D92-5069-4CF6-B00D-ABBD05022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Prepare To Open and Receive </a:t>
            </a:r>
          </a:p>
        </p:txBody>
      </p:sp>
      <p:sp>
        <p:nvSpPr>
          <p:cNvPr id="8" name="Rectangle 7"/>
          <p:cNvSpPr/>
          <p:nvPr/>
        </p:nvSpPr>
        <p:spPr>
          <a:xfrm>
            <a:off x="90634" y="6418103"/>
            <a:ext cx="3236848" cy="369332"/>
          </a:xfrm>
          <a:prstGeom prst="rect">
            <a:avLst/>
          </a:prstGeom>
        </p:spPr>
        <p:txBody>
          <a:bodyPr wrap="none">
            <a:spAutoFit/>
          </a:bodyPr>
          <a:lstStyle/>
          <a:p>
            <a:r>
              <a:rPr lang="en-US" b="0" i="0" dirty="0">
                <a:solidFill>
                  <a:schemeClr val="bg1"/>
                </a:solidFill>
                <a:effectLst/>
                <a:latin typeface="Open Sans"/>
              </a:rPr>
              <a:t>President Spencer W. Kimball</a:t>
            </a:r>
            <a:endParaRPr lang="en-US" dirty="0">
              <a:solidFill>
                <a:schemeClr val="bg1"/>
              </a:solidFill>
            </a:endParaRPr>
          </a:p>
        </p:txBody>
      </p:sp>
      <p:sp>
        <p:nvSpPr>
          <p:cNvPr id="10" name="Rectangle 9"/>
          <p:cNvSpPr/>
          <p:nvPr/>
        </p:nvSpPr>
        <p:spPr>
          <a:xfrm>
            <a:off x="4268799" y="5626315"/>
            <a:ext cx="7605521" cy="954107"/>
          </a:xfrm>
          <a:prstGeom prst="rect">
            <a:avLst/>
          </a:prstGeom>
        </p:spPr>
        <p:txBody>
          <a:bodyPr wrap="square">
            <a:spAutoFit/>
          </a:bodyPr>
          <a:lstStyle/>
          <a:p>
            <a:r>
              <a:rPr lang="en-US" sz="2800" dirty="0">
                <a:solidFill>
                  <a:schemeClr val="bg1"/>
                </a:solidFill>
              </a:rPr>
              <a:t>However, he also said that the Saints needed to prepare themselves to receive those opportunities.</a:t>
            </a:r>
          </a:p>
        </p:txBody>
      </p:sp>
      <p:grpSp>
        <p:nvGrpSpPr>
          <p:cNvPr id="6" name="Group 5"/>
          <p:cNvGrpSpPr/>
          <p:nvPr/>
        </p:nvGrpSpPr>
        <p:grpSpPr>
          <a:xfrm>
            <a:off x="223105" y="1278739"/>
            <a:ext cx="5790548" cy="2677656"/>
            <a:chOff x="223105" y="1278739"/>
            <a:chExt cx="5790548" cy="2677656"/>
          </a:xfrm>
        </p:grpSpPr>
        <p:sp>
          <p:nvSpPr>
            <p:cNvPr id="4" name="Rectangle 3"/>
            <p:cNvSpPr/>
            <p:nvPr/>
          </p:nvSpPr>
          <p:spPr>
            <a:xfrm>
              <a:off x="1495289" y="1278739"/>
              <a:ext cx="4518364" cy="2677656"/>
            </a:xfrm>
            <a:prstGeom prst="rect">
              <a:avLst/>
            </a:prstGeom>
          </p:spPr>
          <p:txBody>
            <a:bodyPr wrap="square">
              <a:spAutoFit/>
            </a:bodyPr>
            <a:lstStyle/>
            <a:p>
              <a:r>
                <a:rPr lang="en-US" sz="2800" dirty="0">
                  <a:solidFill>
                    <a:schemeClr val="bg1"/>
                  </a:solidFill>
                </a:rPr>
                <a:t>President Spencer W. Kimball told the Saints that the Lord was prepared to open doors for them to share the gospel, including in nations that did not allow missionary work. </a:t>
              </a:r>
            </a:p>
          </p:txBody>
        </p:sp>
        <p:grpSp>
          <p:nvGrpSpPr>
            <p:cNvPr id="11" name="Group 10"/>
            <p:cNvGrpSpPr/>
            <p:nvPr/>
          </p:nvGrpSpPr>
          <p:grpSpPr>
            <a:xfrm>
              <a:off x="223105" y="1493876"/>
              <a:ext cx="1226917" cy="2064190"/>
              <a:chOff x="5042780" y="1321806"/>
              <a:chExt cx="2562131" cy="3666653"/>
            </a:xfrm>
          </p:grpSpPr>
          <p:sp>
            <p:nvSpPr>
              <p:cNvPr id="12" name="Rectangle 11"/>
              <p:cNvSpPr/>
              <p:nvPr/>
            </p:nvSpPr>
            <p:spPr>
              <a:xfrm>
                <a:off x="5042780" y="1321806"/>
                <a:ext cx="2562131" cy="3666653"/>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13" name="Group 12"/>
              <p:cNvGrpSpPr/>
              <p:nvPr/>
            </p:nvGrpSpPr>
            <p:grpSpPr>
              <a:xfrm flipV="1">
                <a:off x="5251010" y="1530036"/>
                <a:ext cx="1032095" cy="1077362"/>
                <a:chOff x="5251010" y="1530036"/>
                <a:chExt cx="1032095" cy="1077362"/>
              </a:xfrm>
            </p:grpSpPr>
            <p:sp>
              <p:nvSpPr>
                <p:cNvPr id="27" name="Parallelogram 26"/>
                <p:cNvSpPr/>
                <p:nvPr/>
              </p:nvSpPr>
              <p:spPr>
                <a:xfrm>
                  <a:off x="5251010" y="1530036"/>
                  <a:ext cx="1032095" cy="107736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8" name="Parallelogram 27"/>
                <p:cNvSpPr/>
                <p:nvPr/>
              </p:nvSpPr>
              <p:spPr>
                <a:xfrm>
                  <a:off x="5350598" y="1646223"/>
                  <a:ext cx="831409" cy="867874"/>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4" name="Group 13"/>
              <p:cNvGrpSpPr/>
              <p:nvPr/>
            </p:nvGrpSpPr>
            <p:grpSpPr>
              <a:xfrm flipH="1" flipV="1">
                <a:off x="6382693" y="1541479"/>
                <a:ext cx="1032095" cy="1077362"/>
                <a:chOff x="5251010" y="1530036"/>
                <a:chExt cx="1032095" cy="1077362"/>
              </a:xfrm>
            </p:grpSpPr>
            <p:sp>
              <p:nvSpPr>
                <p:cNvPr id="25" name="Parallelogram 24"/>
                <p:cNvSpPr/>
                <p:nvPr/>
              </p:nvSpPr>
              <p:spPr>
                <a:xfrm>
                  <a:off x="5251010" y="1530036"/>
                  <a:ext cx="1032095" cy="107736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Parallelogram 25"/>
                <p:cNvSpPr/>
                <p:nvPr/>
              </p:nvSpPr>
              <p:spPr>
                <a:xfrm>
                  <a:off x="5350598" y="1646223"/>
                  <a:ext cx="831409" cy="867874"/>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5" name="Group 14"/>
              <p:cNvGrpSpPr/>
              <p:nvPr/>
            </p:nvGrpSpPr>
            <p:grpSpPr>
              <a:xfrm>
                <a:off x="5249500" y="3714578"/>
                <a:ext cx="1032095" cy="1077362"/>
                <a:chOff x="5251010" y="1530036"/>
                <a:chExt cx="1032095" cy="1077362"/>
              </a:xfrm>
            </p:grpSpPr>
            <p:sp>
              <p:nvSpPr>
                <p:cNvPr id="23" name="Parallelogram 22"/>
                <p:cNvSpPr/>
                <p:nvPr/>
              </p:nvSpPr>
              <p:spPr>
                <a:xfrm>
                  <a:off x="5251010" y="1530036"/>
                  <a:ext cx="1032095" cy="107736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Parallelogram 23"/>
                <p:cNvSpPr/>
                <p:nvPr/>
              </p:nvSpPr>
              <p:spPr>
                <a:xfrm>
                  <a:off x="5350598" y="1646223"/>
                  <a:ext cx="831409" cy="867874"/>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6" name="Group 15"/>
              <p:cNvGrpSpPr/>
              <p:nvPr/>
            </p:nvGrpSpPr>
            <p:grpSpPr>
              <a:xfrm flipH="1">
                <a:off x="6381183" y="3726021"/>
                <a:ext cx="1032095" cy="1077362"/>
                <a:chOff x="5251010" y="1530036"/>
                <a:chExt cx="1032095" cy="1077362"/>
              </a:xfrm>
            </p:grpSpPr>
            <p:sp>
              <p:nvSpPr>
                <p:cNvPr id="21" name="Parallelogram 20"/>
                <p:cNvSpPr/>
                <p:nvPr/>
              </p:nvSpPr>
              <p:spPr>
                <a:xfrm>
                  <a:off x="5251010" y="1530036"/>
                  <a:ext cx="1032095" cy="107736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Parallelogram 21"/>
                <p:cNvSpPr/>
                <p:nvPr/>
              </p:nvSpPr>
              <p:spPr>
                <a:xfrm>
                  <a:off x="5350598" y="1646223"/>
                  <a:ext cx="831409" cy="867874"/>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17" name="Diamond 16"/>
              <p:cNvSpPr/>
              <p:nvPr/>
            </p:nvSpPr>
            <p:spPr>
              <a:xfrm>
                <a:off x="5622202" y="2712142"/>
                <a:ext cx="1475715" cy="854923"/>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Diamond 17"/>
              <p:cNvSpPr/>
              <p:nvPr/>
            </p:nvSpPr>
            <p:spPr>
              <a:xfrm>
                <a:off x="5793462" y="2799120"/>
                <a:ext cx="1175442" cy="680966"/>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Diamond 18"/>
              <p:cNvSpPr/>
              <p:nvPr/>
            </p:nvSpPr>
            <p:spPr>
              <a:xfrm rot="16200000">
                <a:off x="4885305" y="2878574"/>
                <a:ext cx="826248" cy="283896"/>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p:cNvSpPr/>
              <p:nvPr/>
            </p:nvSpPr>
            <p:spPr>
              <a:xfrm>
                <a:off x="5113698" y="2815628"/>
                <a:ext cx="371192" cy="434719"/>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pic>
        <p:nvPicPr>
          <p:cNvPr id="9" name="Picture 8">
            <a:extLst>
              <a:ext uri="{FF2B5EF4-FFF2-40B4-BE49-F238E27FC236}">
                <a16:creationId xmlns:a16="http://schemas.microsoft.com/office/drawing/2014/main" id="{AA2CB3A1-0DC7-408E-A592-6B5D9AFE8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579" y="1116651"/>
            <a:ext cx="3414056" cy="4316342"/>
          </a:xfrm>
          <a:prstGeom prst="rect">
            <a:avLst/>
          </a:prstGeom>
        </p:spPr>
      </p:pic>
    </p:spTree>
    <p:extLst>
      <p:ext uri="{BB962C8B-B14F-4D97-AF65-F5344CB8AC3E}">
        <p14:creationId xmlns:p14="http://schemas.microsoft.com/office/powerpoint/2010/main" val="2958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6FAD7CC-FA5A-4A85-8B70-5BE487D8A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Every Young Man</a:t>
            </a:r>
          </a:p>
        </p:txBody>
      </p:sp>
      <p:sp>
        <p:nvSpPr>
          <p:cNvPr id="8" name="Rectangle 7"/>
          <p:cNvSpPr/>
          <p:nvPr/>
        </p:nvSpPr>
        <p:spPr>
          <a:xfrm>
            <a:off x="90634" y="6418103"/>
            <a:ext cx="3236848" cy="369332"/>
          </a:xfrm>
          <a:prstGeom prst="rect">
            <a:avLst/>
          </a:prstGeom>
        </p:spPr>
        <p:txBody>
          <a:bodyPr wrap="none">
            <a:spAutoFit/>
          </a:bodyPr>
          <a:lstStyle/>
          <a:p>
            <a:r>
              <a:rPr lang="en-US" b="0" i="0" dirty="0">
                <a:solidFill>
                  <a:schemeClr val="bg1"/>
                </a:solidFill>
                <a:effectLst/>
                <a:latin typeface="Open Sans"/>
              </a:rPr>
              <a:t>President Spencer W. Kimball</a:t>
            </a:r>
            <a:endParaRPr lang="en-US" dirty="0">
              <a:solidFill>
                <a:schemeClr val="bg1"/>
              </a:solidFill>
            </a:endParaRPr>
          </a:p>
        </p:txBody>
      </p:sp>
      <p:sp>
        <p:nvSpPr>
          <p:cNvPr id="10" name="Rectangle 9"/>
          <p:cNvSpPr/>
          <p:nvPr/>
        </p:nvSpPr>
        <p:spPr>
          <a:xfrm>
            <a:off x="349513" y="923330"/>
            <a:ext cx="3569344" cy="5016758"/>
          </a:xfrm>
          <a:prstGeom prst="rect">
            <a:avLst/>
          </a:prstGeom>
        </p:spPr>
        <p:txBody>
          <a:bodyPr wrap="square">
            <a:spAutoFit/>
          </a:bodyPr>
          <a:lstStyle/>
          <a:p>
            <a:r>
              <a:rPr lang="en-US" sz="2000" dirty="0">
                <a:solidFill>
                  <a:schemeClr val="bg1"/>
                </a:solidFill>
              </a:rPr>
              <a:t>“I know they have curtains, like iron curtains and bamboo curtains. I know how difficult it is because we have made some efforts. … </a:t>
            </a:r>
          </a:p>
          <a:p>
            <a:endParaRPr lang="en-US" sz="2000" dirty="0">
              <a:solidFill>
                <a:schemeClr val="bg1"/>
              </a:solidFill>
            </a:endParaRPr>
          </a:p>
          <a:p>
            <a:r>
              <a:rPr lang="en-US" sz="2000" dirty="0">
                <a:solidFill>
                  <a:schemeClr val="bg1"/>
                </a:solidFill>
              </a:rPr>
              <a:t>But I can see no good reason why the Lord would open doors that we are not prepared to enter. </a:t>
            </a:r>
          </a:p>
          <a:p>
            <a:endParaRPr lang="en-US" sz="2000" dirty="0">
              <a:solidFill>
                <a:schemeClr val="bg1"/>
              </a:solidFill>
            </a:endParaRPr>
          </a:p>
          <a:p>
            <a:r>
              <a:rPr lang="en-US" sz="2000" dirty="0">
                <a:solidFill>
                  <a:schemeClr val="bg1"/>
                </a:solidFill>
              </a:rPr>
              <a:t>Why should he break down the Iron Curtain or the Bamboo Curtain or any other curtain if we are still unprepared to enter?”</a:t>
            </a:r>
          </a:p>
        </p:txBody>
      </p:sp>
      <p:grpSp>
        <p:nvGrpSpPr>
          <p:cNvPr id="3" name="Group 2"/>
          <p:cNvGrpSpPr/>
          <p:nvPr/>
        </p:nvGrpSpPr>
        <p:grpSpPr>
          <a:xfrm>
            <a:off x="6086336" y="183375"/>
            <a:ext cx="5808528" cy="2503894"/>
            <a:chOff x="6086336" y="183375"/>
            <a:chExt cx="5808528" cy="2503894"/>
          </a:xfrm>
        </p:grpSpPr>
        <p:sp>
          <p:nvSpPr>
            <p:cNvPr id="4" name="Rectangle 3"/>
            <p:cNvSpPr/>
            <p:nvPr/>
          </p:nvSpPr>
          <p:spPr>
            <a:xfrm>
              <a:off x="6086336" y="1056053"/>
              <a:ext cx="4590256" cy="1631216"/>
            </a:xfrm>
            <a:prstGeom prst="rect">
              <a:avLst/>
            </a:prstGeom>
          </p:spPr>
          <p:txBody>
            <a:bodyPr wrap="square">
              <a:spAutoFit/>
            </a:bodyPr>
            <a:lstStyle/>
            <a:p>
              <a:r>
                <a:rPr lang="en-US" sz="2000" dirty="0">
                  <a:solidFill>
                    <a:schemeClr val="bg1"/>
                  </a:solidFill>
                </a:rPr>
                <a:t>President Kimball also testified that if every young man prepared to serve a full-time mission, the Lord would open doors and provide a way for missionary work to go forth to the entire world.  </a:t>
              </a:r>
            </a:p>
          </p:txBody>
        </p:sp>
        <p:grpSp>
          <p:nvGrpSpPr>
            <p:cNvPr id="29" name="Group 28"/>
            <p:cNvGrpSpPr/>
            <p:nvPr/>
          </p:nvGrpSpPr>
          <p:grpSpPr>
            <a:xfrm>
              <a:off x="10645487" y="183375"/>
              <a:ext cx="1249377" cy="2073244"/>
              <a:chOff x="7792152" y="1179667"/>
              <a:chExt cx="1249377" cy="2073244"/>
            </a:xfrm>
          </p:grpSpPr>
          <p:sp>
            <p:nvSpPr>
              <p:cNvPr id="30" name="Rectangle 29"/>
              <p:cNvSpPr/>
              <p:nvPr/>
            </p:nvSpPr>
            <p:spPr>
              <a:xfrm>
                <a:off x="7792152" y="1179667"/>
                <a:ext cx="1249377" cy="2073244"/>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964619" y="2682349"/>
                <a:ext cx="907424" cy="429893"/>
                <a:chOff x="5060887" y="4101220"/>
                <a:chExt cx="2732756" cy="1294645"/>
              </a:xfrm>
            </p:grpSpPr>
            <p:sp>
              <p:nvSpPr>
                <p:cNvPr id="38" name="Hexagon 37"/>
                <p:cNvSpPr/>
                <p:nvPr/>
              </p:nvSpPr>
              <p:spPr>
                <a:xfrm>
                  <a:off x="5060887" y="4101220"/>
                  <a:ext cx="2732756" cy="1294645"/>
                </a:xfrm>
                <a:prstGeom prst="hexagon">
                  <a:avLst>
                    <a:gd name="adj" fmla="val 18007"/>
                    <a:gd name="vf" fmla="val 115470"/>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a:off x="5295312" y="4213341"/>
                  <a:ext cx="2259421" cy="1070402"/>
                </a:xfrm>
                <a:prstGeom prst="hexagon">
                  <a:avLst>
                    <a:gd name="adj" fmla="val 20544"/>
                    <a:gd name="vf" fmla="val 115470"/>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963874" y="1336378"/>
                <a:ext cx="907424" cy="790991"/>
                <a:chOff x="5060887" y="4101220"/>
                <a:chExt cx="2732756" cy="1294645"/>
              </a:xfrm>
            </p:grpSpPr>
            <p:sp>
              <p:nvSpPr>
                <p:cNvPr id="36" name="Hexagon 35"/>
                <p:cNvSpPr/>
                <p:nvPr/>
              </p:nvSpPr>
              <p:spPr>
                <a:xfrm>
                  <a:off x="5060887" y="4101220"/>
                  <a:ext cx="2732756" cy="1294645"/>
                </a:xfrm>
                <a:prstGeom prst="hexagon">
                  <a:avLst>
                    <a:gd name="adj" fmla="val 18007"/>
                    <a:gd name="vf" fmla="val 115470"/>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p:nvSpPr>
              <p:spPr>
                <a:xfrm>
                  <a:off x="5295312" y="4213341"/>
                  <a:ext cx="2259421" cy="1070402"/>
                </a:xfrm>
                <a:prstGeom prst="hexagon">
                  <a:avLst>
                    <a:gd name="adj" fmla="val 20544"/>
                    <a:gd name="vf" fmla="val 115470"/>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rot="16200000" flipH="1">
                <a:off x="8266181" y="1908036"/>
                <a:ext cx="186036" cy="859583"/>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Alternate Process 33"/>
              <p:cNvSpPr/>
              <p:nvPr/>
            </p:nvSpPr>
            <p:spPr>
              <a:xfrm>
                <a:off x="8850434" y="2003723"/>
                <a:ext cx="127014" cy="482171"/>
              </a:xfrm>
              <a:prstGeom prst="flowChartAlternateProcess">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831634" y="2121907"/>
                <a:ext cx="168742" cy="245804"/>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a:extLst>
              <a:ext uri="{FF2B5EF4-FFF2-40B4-BE49-F238E27FC236}">
                <a16:creationId xmlns:a16="http://schemas.microsoft.com/office/drawing/2014/main" id="{C6E5A57A-C4CD-48FC-9D0F-C959DB461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527" y="2719461"/>
            <a:ext cx="3980688" cy="2645664"/>
          </a:xfrm>
          <a:prstGeom prst="rect">
            <a:avLst/>
          </a:prstGeom>
        </p:spPr>
      </p:pic>
      <p:pic>
        <p:nvPicPr>
          <p:cNvPr id="9" name="Picture 8">
            <a:extLst>
              <a:ext uri="{FF2B5EF4-FFF2-40B4-BE49-F238E27FC236}">
                <a16:creationId xmlns:a16="http://schemas.microsoft.com/office/drawing/2014/main" id="{9844DA8E-612E-45B5-BC49-064D6872A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025" y="4184260"/>
            <a:ext cx="3829050" cy="2447925"/>
          </a:xfrm>
          <a:prstGeom prst="rect">
            <a:avLst/>
          </a:prstGeom>
        </p:spPr>
      </p:pic>
    </p:spTree>
    <p:extLst>
      <p:ext uri="{BB962C8B-B14F-4D97-AF65-F5344CB8AC3E}">
        <p14:creationId xmlns:p14="http://schemas.microsoft.com/office/powerpoint/2010/main" val="35816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6DBBC1-E1E0-456C-AF39-8A833CBC7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Increase of Missionaries</a:t>
            </a:r>
          </a:p>
        </p:txBody>
      </p:sp>
      <p:sp>
        <p:nvSpPr>
          <p:cNvPr id="10" name="Rectangle 9"/>
          <p:cNvSpPr/>
          <p:nvPr/>
        </p:nvSpPr>
        <p:spPr>
          <a:xfrm>
            <a:off x="91254" y="923330"/>
            <a:ext cx="4404545" cy="4708981"/>
          </a:xfrm>
          <a:prstGeom prst="rect">
            <a:avLst/>
          </a:prstGeom>
        </p:spPr>
        <p:txBody>
          <a:bodyPr wrap="square">
            <a:spAutoFit/>
          </a:bodyPr>
          <a:lstStyle/>
          <a:p>
            <a:r>
              <a:rPr lang="en-US" sz="2000" dirty="0">
                <a:solidFill>
                  <a:schemeClr val="bg1"/>
                </a:solidFill>
              </a:rPr>
              <a:t>During President Kimball’s administration the number of full-time missionaries increased by more than 50 percent. </a:t>
            </a:r>
          </a:p>
          <a:p>
            <a:endParaRPr lang="en-US" sz="2000" dirty="0">
              <a:solidFill>
                <a:schemeClr val="bg1"/>
              </a:solidFill>
            </a:endParaRPr>
          </a:p>
          <a:p>
            <a:r>
              <a:rPr lang="en-US" sz="2000" dirty="0">
                <a:solidFill>
                  <a:schemeClr val="bg1"/>
                </a:solidFill>
              </a:rPr>
              <a:t>In the late 1980s and early 1990s, the governments of East Germany, nations within the former Soviet Union, and other nations where missionary work had previously been restricted began allowing missionaries to share the gospel in these countries. </a:t>
            </a:r>
          </a:p>
          <a:p>
            <a:endParaRPr lang="en-US" sz="2000" dirty="0">
              <a:solidFill>
                <a:schemeClr val="bg1"/>
              </a:solidFill>
            </a:endParaRPr>
          </a:p>
          <a:p>
            <a:r>
              <a:rPr lang="en-US" sz="2000" dirty="0">
                <a:solidFill>
                  <a:schemeClr val="bg1"/>
                </a:solidFill>
              </a:rPr>
              <a:t>President Kimball’s prophecy was fulfilled.</a:t>
            </a:r>
          </a:p>
        </p:txBody>
      </p:sp>
      <p:sp>
        <p:nvSpPr>
          <p:cNvPr id="6" name="Rectangle 5"/>
          <p:cNvSpPr/>
          <p:nvPr/>
        </p:nvSpPr>
        <p:spPr>
          <a:xfrm>
            <a:off x="6147070" y="6227491"/>
            <a:ext cx="4123886" cy="369332"/>
          </a:xfrm>
          <a:prstGeom prst="rect">
            <a:avLst/>
          </a:prstGeom>
        </p:spPr>
        <p:txBody>
          <a:bodyPr wrap="none">
            <a:spAutoFit/>
          </a:bodyPr>
          <a:lstStyle/>
          <a:p>
            <a:r>
              <a:rPr lang="en-US" dirty="0">
                <a:solidFill>
                  <a:schemeClr val="bg1"/>
                </a:solidFill>
              </a:rPr>
              <a:t>President Kimball served from 1974-1985</a:t>
            </a:r>
          </a:p>
        </p:txBody>
      </p:sp>
      <p:sp>
        <p:nvSpPr>
          <p:cNvPr id="25" name="Rectangle 24"/>
          <p:cNvSpPr/>
          <p:nvPr/>
        </p:nvSpPr>
        <p:spPr>
          <a:xfrm>
            <a:off x="91254" y="6555641"/>
            <a:ext cx="6663042" cy="307777"/>
          </a:xfrm>
          <a:prstGeom prst="rect">
            <a:avLst/>
          </a:prstGeom>
        </p:spPr>
        <p:txBody>
          <a:bodyPr wrap="none">
            <a:spAutoFit/>
          </a:bodyPr>
          <a:lstStyle/>
          <a:p>
            <a:r>
              <a:rPr lang="en-US" sz="1400" dirty="0">
                <a:solidFill>
                  <a:schemeClr val="bg1"/>
                </a:solidFill>
              </a:rPr>
              <a:t>Missionaries in 1975 Sakata Missionaries:  Elders Jacobsen, Okada, Chapman, and </a:t>
            </a:r>
            <a:r>
              <a:rPr lang="en-US" sz="1400" dirty="0" err="1">
                <a:solidFill>
                  <a:schemeClr val="bg1"/>
                </a:solidFill>
              </a:rPr>
              <a:t>Bugg</a:t>
            </a:r>
            <a:endParaRPr lang="en-US" sz="1400" dirty="0">
              <a:solidFill>
                <a:schemeClr val="bg1"/>
              </a:solidFill>
            </a:endParaRPr>
          </a:p>
        </p:txBody>
      </p:sp>
      <p:pic>
        <p:nvPicPr>
          <p:cNvPr id="7" name="Picture 6">
            <a:extLst>
              <a:ext uri="{FF2B5EF4-FFF2-40B4-BE49-F238E27FC236}">
                <a16:creationId xmlns:a16="http://schemas.microsoft.com/office/drawing/2014/main" id="{0E538651-9954-4059-A1CC-C81452EFC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423" y="948576"/>
            <a:ext cx="6754953" cy="5273497"/>
          </a:xfrm>
          <a:prstGeom prst="rect">
            <a:avLst/>
          </a:prstGeom>
        </p:spPr>
      </p:pic>
    </p:spTree>
    <p:extLst>
      <p:ext uri="{BB962C8B-B14F-4D97-AF65-F5344CB8AC3E}">
        <p14:creationId xmlns:p14="http://schemas.microsoft.com/office/powerpoint/2010/main" val="8724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FE7FF4-6288-4445-A1E7-E03BE4C52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Open Countries To Receive the Gospel</a:t>
            </a:r>
          </a:p>
        </p:txBody>
      </p:sp>
      <p:sp>
        <p:nvSpPr>
          <p:cNvPr id="10" name="Rectangle 9"/>
          <p:cNvSpPr/>
          <p:nvPr/>
        </p:nvSpPr>
        <p:spPr>
          <a:xfrm>
            <a:off x="210998" y="1043339"/>
            <a:ext cx="5014146" cy="4401205"/>
          </a:xfrm>
          <a:prstGeom prst="rect">
            <a:avLst/>
          </a:prstGeom>
        </p:spPr>
        <p:txBody>
          <a:bodyPr wrap="square">
            <a:spAutoFit/>
          </a:bodyPr>
          <a:lstStyle/>
          <a:p>
            <a:r>
              <a:rPr lang="en-US" sz="2000" dirty="0">
                <a:solidFill>
                  <a:schemeClr val="bg1"/>
                </a:solidFill>
              </a:rPr>
              <a:t>“There remain … areas of the world where our influence is limited and where we are not allowed to share the gospel freely. </a:t>
            </a:r>
          </a:p>
          <a:p>
            <a:endParaRPr lang="en-US" sz="2000" dirty="0">
              <a:solidFill>
                <a:schemeClr val="bg1"/>
              </a:solidFill>
            </a:endParaRPr>
          </a:p>
          <a:p>
            <a:r>
              <a:rPr lang="en-US" sz="2000" dirty="0">
                <a:solidFill>
                  <a:schemeClr val="bg1"/>
                </a:solidFill>
              </a:rPr>
              <a:t>As did President Spencer W. Kimball over 32 years ago, I urge you to pray for the opening of those areas, that we might share with them the joy of the gospel. </a:t>
            </a:r>
          </a:p>
          <a:p>
            <a:endParaRPr lang="en-US" sz="2000" dirty="0">
              <a:solidFill>
                <a:schemeClr val="bg1"/>
              </a:solidFill>
            </a:endParaRPr>
          </a:p>
          <a:p>
            <a:r>
              <a:rPr lang="en-US" sz="2000" dirty="0">
                <a:solidFill>
                  <a:schemeClr val="bg1"/>
                </a:solidFill>
              </a:rPr>
              <a:t>As we prayed then in response to President Kimball’s pleadings, we saw miracles unfold as country after country, formerly closed to the Church, was opened. Such will transpire again as we pray with faith.”</a:t>
            </a:r>
          </a:p>
        </p:txBody>
      </p:sp>
      <p:sp>
        <p:nvSpPr>
          <p:cNvPr id="25" name="Rectangle 24"/>
          <p:cNvSpPr/>
          <p:nvPr/>
        </p:nvSpPr>
        <p:spPr>
          <a:xfrm>
            <a:off x="91254" y="6555641"/>
            <a:ext cx="2304605" cy="307777"/>
          </a:xfrm>
          <a:prstGeom prst="rect">
            <a:avLst/>
          </a:prstGeom>
        </p:spPr>
        <p:txBody>
          <a:bodyPr wrap="none">
            <a:spAutoFit/>
          </a:bodyPr>
          <a:lstStyle/>
          <a:p>
            <a:r>
              <a:rPr lang="en-US" sz="1400" dirty="0">
                <a:solidFill>
                  <a:schemeClr val="bg1"/>
                </a:solidFill>
              </a:rPr>
              <a:t>President Thomas S. Monson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858" y="5156039"/>
            <a:ext cx="1251422" cy="1553489"/>
          </a:xfrm>
          <a:prstGeom prst="rect">
            <a:avLst/>
          </a:prstGeom>
        </p:spPr>
      </p:pic>
      <p:pic>
        <p:nvPicPr>
          <p:cNvPr id="4" name="Picture 3">
            <a:extLst>
              <a:ext uri="{FF2B5EF4-FFF2-40B4-BE49-F238E27FC236}">
                <a16:creationId xmlns:a16="http://schemas.microsoft.com/office/drawing/2014/main" id="{C8069562-1D4E-4BC8-8A4A-D7E6331F5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705" y="1043339"/>
            <a:ext cx="4407408" cy="2590800"/>
          </a:xfrm>
          <a:prstGeom prst="rect">
            <a:avLst/>
          </a:prstGeom>
        </p:spPr>
      </p:pic>
      <p:pic>
        <p:nvPicPr>
          <p:cNvPr id="7" name="Picture 6">
            <a:extLst>
              <a:ext uri="{FF2B5EF4-FFF2-40B4-BE49-F238E27FC236}">
                <a16:creationId xmlns:a16="http://schemas.microsoft.com/office/drawing/2014/main" id="{42C03B75-5B27-4A01-9DEB-A6D1C0227D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651" y="3926741"/>
            <a:ext cx="4067175" cy="2628900"/>
          </a:xfrm>
          <a:prstGeom prst="rect">
            <a:avLst/>
          </a:prstGeom>
        </p:spPr>
      </p:pic>
    </p:spTree>
    <p:extLst>
      <p:ext uri="{BB962C8B-B14F-4D97-AF65-F5344CB8AC3E}">
        <p14:creationId xmlns:p14="http://schemas.microsoft.com/office/powerpoint/2010/main" val="22824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4542</Words>
  <Application>Microsoft Office PowerPoint</Application>
  <PresentationFormat>Widescreen</PresentationFormat>
  <Paragraphs>374</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Colonna MT</vt:lpstr>
      <vt:lpstr>arial</vt:lpstr>
      <vt:lpstr>Calibri Light</vt:lpstr>
      <vt:lpstr>Berlin Sans FB Demi</vt:lpstr>
      <vt:lpstr>Open Sans</vt:lpstr>
      <vt:lpstr>Abadi</vt:lpstr>
      <vt:lpstr>Palatino</vt:lpstr>
      <vt:lpstr>arial</vt:lpstr>
      <vt:lpstr>Georgia</vt:lpstr>
      <vt:lpstr>Comic Sans MS</vt:lpstr>
      <vt:lpstr>Californian FB</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46</cp:revision>
  <dcterms:created xsi:type="dcterms:W3CDTF">2015-05-04T13:45:25Z</dcterms:created>
  <dcterms:modified xsi:type="dcterms:W3CDTF">2025-01-01T16:25:42Z</dcterms:modified>
</cp:coreProperties>
</file>