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7" r:id="rId5"/>
    <p:sldId id="259" r:id="rId6"/>
    <p:sldId id="262" r:id="rId7"/>
    <p:sldId id="263" r:id="rId8"/>
    <p:sldId id="264" r:id="rId9"/>
    <p:sldId id="261" r:id="rId10"/>
    <p:sldId id="265" r:id="rId11"/>
    <p:sldId id="266" r:id="rId12"/>
    <p:sldId id="268" r:id="rId13"/>
    <p:sldId id="270" r:id="rId14"/>
    <p:sldId id="271" r:id="rId15"/>
    <p:sldId id="257" r:id="rId16"/>
    <p:sldId id="269" r:id="rId17"/>
  </p:sldIdLst>
  <p:sldSz cx="12192000" cy="6858000"/>
  <p:notesSz cx="6858000" cy="9144000"/>
  <p:embeddedFontLst>
    <p:embeddedFont>
      <p:font typeface="Abadi" panose="020B0604020104020204" pitchFamily="34" charset="0"/>
      <p:regular r:id="rId18"/>
    </p:embeddedFont>
    <p:embeddedFont>
      <p:font typeface="Californian FB" panose="0207040306080B030204" pitchFamily="18" charset="0"/>
      <p:regular r:id="rId19"/>
      <p:bold r:id="rId20"/>
      <p:italic r:id="rId21"/>
    </p:embeddedFont>
    <p:embeddedFont>
      <p:font typeface="Century Schoolbook" panose="02040604050505020304"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21C2A6-DCE7-404A-B972-E07297B4DE1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163241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C2A6-DCE7-404A-B972-E07297B4DE1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350371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C2A6-DCE7-404A-B972-E07297B4DE1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187129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C2A6-DCE7-404A-B972-E07297B4DE1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381819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1C2A6-DCE7-404A-B972-E07297B4DE1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214881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1C2A6-DCE7-404A-B972-E07297B4DE1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40866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21C2A6-DCE7-404A-B972-E07297B4DE1E}"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392853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1C2A6-DCE7-404A-B972-E07297B4DE1E}"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257925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C2A6-DCE7-404A-B972-E07297B4DE1E}"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75333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21C2A6-DCE7-404A-B972-E07297B4DE1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148396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21C2A6-DCE7-404A-B972-E07297B4DE1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9C5AD-3999-4D84-B514-DF60BBDCE549}" type="slidenum">
              <a:rPr lang="en-US" smtClean="0"/>
              <a:t>‹#›</a:t>
            </a:fld>
            <a:endParaRPr lang="en-US"/>
          </a:p>
        </p:txBody>
      </p:sp>
    </p:spTree>
    <p:extLst>
      <p:ext uri="{BB962C8B-B14F-4D97-AF65-F5344CB8AC3E}">
        <p14:creationId xmlns:p14="http://schemas.microsoft.com/office/powerpoint/2010/main" val="20772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C2A6-DCE7-404A-B972-E07297B4DE1E}"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9C5AD-3999-4D84-B514-DF60BBDCE549}" type="slidenum">
              <a:rPr lang="en-US" smtClean="0"/>
              <a:t>‹#›</a:t>
            </a:fld>
            <a:endParaRPr lang="en-US"/>
          </a:p>
        </p:txBody>
      </p:sp>
    </p:spTree>
    <p:extLst>
      <p:ext uri="{BB962C8B-B14F-4D97-AF65-F5344CB8AC3E}">
        <p14:creationId xmlns:p14="http://schemas.microsoft.com/office/powerpoint/2010/main" val="43714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F8FA195-0A40-78BA-0188-BBDBCED1F069}"/>
              </a:ext>
            </a:extLst>
          </p:cNvPr>
          <p:cNvGrpSpPr/>
          <p:nvPr/>
        </p:nvGrpSpPr>
        <p:grpSpPr>
          <a:xfrm>
            <a:off x="0" y="0"/>
            <a:ext cx="12192000" cy="6858000"/>
            <a:chOff x="0" y="0"/>
            <a:chExt cx="12192000" cy="6858000"/>
          </a:xfrm>
        </p:grpSpPr>
        <p:pic>
          <p:nvPicPr>
            <p:cNvPr id="12" name="Picture 11">
              <a:extLst>
                <a:ext uri="{FF2B5EF4-FFF2-40B4-BE49-F238E27FC236}">
                  <a16:creationId xmlns:a16="http://schemas.microsoft.com/office/drawing/2014/main" id="{35978DFC-2A96-4F68-AD1E-FB6EE914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50FB7A9-4DDD-C0F3-0A51-E082710CB5B0}"/>
                </a:ext>
              </a:extLst>
            </p:cNvPr>
            <p:cNvPicPr>
              <a:picLocks noChangeAspect="1"/>
            </p:cNvPicPr>
            <p:nvPr/>
          </p:nvPicPr>
          <p:blipFill>
            <a:blip r:embed="rId2">
              <a:extLst>
                <a:ext uri="{28A0092B-C50C-407E-A947-70E740481C1C}">
                  <a14:useLocalDpi xmlns:a14="http://schemas.microsoft.com/office/drawing/2010/main" val="0"/>
                </a:ext>
              </a:extLst>
            </a:blip>
            <a:srcRect t="7361" r="86016" b="82917"/>
            <a:stretch/>
          </p:blipFill>
          <p:spPr>
            <a:xfrm>
              <a:off x="0" y="66675"/>
              <a:ext cx="1704975" cy="666750"/>
            </a:xfrm>
            <a:prstGeom prst="rect">
              <a:avLst/>
            </a:prstGeom>
          </p:spPr>
        </p:pic>
      </p:grpSp>
    </p:spTree>
    <p:extLst>
      <p:ext uri="{BB962C8B-B14F-4D97-AF65-F5344CB8AC3E}">
        <p14:creationId xmlns:p14="http://schemas.microsoft.com/office/powerpoint/2010/main" val="5916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Century Schoolbook" panose="02040604050505020304" pitchFamily="18" charset="0"/>
              </a:rPr>
              <a:t>Organize Yourself-Places of Learning</a:t>
            </a:r>
          </a:p>
        </p:txBody>
      </p:sp>
      <p:sp>
        <p:nvSpPr>
          <p:cNvPr id="2" name="Rectangle 1"/>
          <p:cNvSpPr/>
          <p:nvPr/>
        </p:nvSpPr>
        <p:spPr>
          <a:xfrm>
            <a:off x="268671" y="599702"/>
            <a:ext cx="2821664" cy="2585323"/>
          </a:xfrm>
          <a:prstGeom prst="rect">
            <a:avLst/>
          </a:prstGeom>
        </p:spPr>
        <p:txBody>
          <a:bodyPr wrap="square">
            <a:spAutoFit/>
          </a:bodyPr>
          <a:lstStyle/>
          <a:p>
            <a:r>
              <a:rPr lang="en-US" dirty="0">
                <a:solidFill>
                  <a:schemeClr val="bg1"/>
                </a:solidFill>
              </a:rPr>
              <a:t>The School of the Prophets was patterned after the principles taught in this verse. </a:t>
            </a:r>
          </a:p>
          <a:p>
            <a:endParaRPr lang="en-US" dirty="0">
              <a:solidFill>
                <a:schemeClr val="bg1"/>
              </a:solidFill>
            </a:endParaRPr>
          </a:p>
          <a:p>
            <a:r>
              <a:rPr lang="en-US" dirty="0">
                <a:solidFill>
                  <a:schemeClr val="bg1"/>
                </a:solidFill>
              </a:rPr>
              <a:t>Our homes can be places of prayer, fasting, faith, learning, and order.</a:t>
            </a:r>
          </a:p>
          <a:p>
            <a:r>
              <a:rPr lang="en-US" sz="1200" dirty="0">
                <a:solidFill>
                  <a:schemeClr val="bg1"/>
                </a:solidFill>
              </a:rPr>
              <a:t>Brigham Young</a:t>
            </a:r>
          </a:p>
        </p:txBody>
      </p:sp>
      <p:sp>
        <p:nvSpPr>
          <p:cNvPr id="7" name="Rectangle 6"/>
          <p:cNvSpPr/>
          <p:nvPr/>
        </p:nvSpPr>
        <p:spPr>
          <a:xfrm>
            <a:off x="0" y="6413047"/>
            <a:ext cx="1414170" cy="369332"/>
          </a:xfrm>
          <a:prstGeom prst="rect">
            <a:avLst/>
          </a:prstGeom>
        </p:spPr>
        <p:txBody>
          <a:bodyPr wrap="none">
            <a:spAutoFit/>
          </a:bodyPr>
          <a:lstStyle/>
          <a:p>
            <a:r>
              <a:rPr lang="en-US" dirty="0">
                <a:solidFill>
                  <a:schemeClr val="bg1"/>
                </a:solidFill>
              </a:rPr>
              <a:t>D&amp;C 88: 119 </a:t>
            </a:r>
            <a:endParaRPr lang="en-US" dirty="0"/>
          </a:p>
        </p:txBody>
      </p:sp>
      <p:sp>
        <p:nvSpPr>
          <p:cNvPr id="3" name="Rectangle 2"/>
          <p:cNvSpPr/>
          <p:nvPr/>
        </p:nvSpPr>
        <p:spPr>
          <a:xfrm>
            <a:off x="2803556" y="830997"/>
            <a:ext cx="6720689" cy="1200329"/>
          </a:xfrm>
          <a:prstGeom prst="rect">
            <a:avLst/>
          </a:prstGeom>
        </p:spPr>
        <p:txBody>
          <a:bodyPr wrap="square">
            <a:spAutoFit/>
          </a:bodyPr>
          <a:lstStyle/>
          <a:p>
            <a:pPr algn="ctr"/>
            <a:r>
              <a:rPr lang="en-US" sz="2400" b="0" i="0" dirty="0">
                <a:solidFill>
                  <a:srgbClr val="FFFF00"/>
                </a:solidFill>
                <a:effectLst/>
                <a:latin typeface="Abadi" panose="020B0604020104020204" pitchFamily="34" charset="0"/>
              </a:rPr>
              <a:t>Teaching and learning are eternal principles. </a:t>
            </a:r>
          </a:p>
          <a:p>
            <a:pPr algn="ctr"/>
            <a:r>
              <a:rPr lang="en-US" sz="2400" dirty="0">
                <a:solidFill>
                  <a:srgbClr val="FFFF00"/>
                </a:solidFill>
                <a:latin typeface="Abadi" panose="020B0604020104020204" pitchFamily="34" charset="0"/>
              </a:rPr>
              <a:t>&amp;</a:t>
            </a:r>
          </a:p>
          <a:p>
            <a:pPr algn="ctr"/>
            <a:r>
              <a:rPr lang="en-US" sz="2400" b="0" i="0" dirty="0">
                <a:solidFill>
                  <a:srgbClr val="FFFF00"/>
                </a:solidFill>
                <a:effectLst/>
                <a:latin typeface="Abadi" panose="020B0604020104020204" pitchFamily="34" charset="0"/>
              </a:rPr>
              <a:t>We are all learners and all teachers</a:t>
            </a:r>
            <a:endParaRPr lang="en-US" sz="2400" dirty="0">
              <a:solidFill>
                <a:srgbClr val="FFFF00"/>
              </a:solidFill>
            </a:endParaRPr>
          </a:p>
        </p:txBody>
      </p:sp>
      <p:sp>
        <p:nvSpPr>
          <p:cNvPr id="9" name="Rectangle 8"/>
          <p:cNvSpPr/>
          <p:nvPr/>
        </p:nvSpPr>
        <p:spPr>
          <a:xfrm>
            <a:off x="6645498" y="2097800"/>
            <a:ext cx="4992710" cy="4431983"/>
          </a:xfrm>
          <a:prstGeom prst="rect">
            <a:avLst/>
          </a:prstGeom>
        </p:spPr>
        <p:txBody>
          <a:bodyPr wrap="square">
            <a:spAutoFit/>
          </a:bodyPr>
          <a:lstStyle/>
          <a:p>
            <a:r>
              <a:rPr lang="en-US" b="0" i="0" dirty="0">
                <a:solidFill>
                  <a:schemeClr val="bg1"/>
                </a:solidFill>
                <a:effectLst/>
                <a:latin typeface="Abadi" panose="020B0604020104020204" pitchFamily="34" charset="0"/>
              </a:rPr>
              <a:t>“In the Bible Dictionary we learn, “A temple is literally a house of the Lord. … A place where the Lord may come, it is the most holy of any place of worship on the earth.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Only the home can compare with the temple in sacredness.” Our homes can become holy places where seeds of testimony are first planted in the heart of the “temple of God” (</a:t>
            </a:r>
            <a:r>
              <a:rPr lang="en-US" b="0" i="0" u="none" strike="noStrike" dirty="0">
                <a:solidFill>
                  <a:schemeClr val="bg1"/>
                </a:solidFill>
                <a:effectLst/>
                <a:latin typeface="Abadi" panose="020B0604020104020204" pitchFamily="34" charset="0"/>
              </a:rPr>
              <a:t>1 Corinthians 3:16</a:t>
            </a:r>
            <a:r>
              <a:rPr lang="en-US" b="0" i="0" dirty="0">
                <a:solidFill>
                  <a:schemeClr val="bg1"/>
                </a:solidFill>
                <a:effectLst/>
                <a:latin typeface="Abadi" panose="020B0604020104020204" pitchFamily="34" charset="0"/>
              </a:rPr>
              <a:t>). </a:t>
            </a:r>
          </a:p>
          <a:p>
            <a:endParaRPr lang="en-US" b="0" i="0" dirty="0">
              <a:solidFill>
                <a:schemeClr val="bg1"/>
              </a:solidFill>
              <a:effectLst/>
              <a:latin typeface="Abadi" panose="020B0604020104020204" pitchFamily="34" charset="0"/>
            </a:endParaRPr>
          </a:p>
          <a:p>
            <a:r>
              <a:rPr lang="en-US" b="0" i="0" dirty="0">
                <a:solidFill>
                  <a:schemeClr val="bg1"/>
                </a:solidFill>
                <a:effectLst/>
                <a:latin typeface="Abadi" panose="020B0604020104020204" pitchFamily="34" charset="0"/>
              </a:rPr>
              <a:t>Our homes can be a safe place of learning and can become more holy throughout our lives as we continue to create opportunities to feel and be taught by the Spirit.</a:t>
            </a:r>
          </a:p>
          <a:p>
            <a:r>
              <a:rPr lang="en-US" sz="1200" dirty="0">
                <a:solidFill>
                  <a:schemeClr val="bg1"/>
                </a:solidFill>
              </a:rPr>
              <a:t>Carole M. Stephens</a:t>
            </a:r>
          </a:p>
        </p:txBody>
      </p:sp>
      <p:pic>
        <p:nvPicPr>
          <p:cNvPr id="3078" name="Picture 6" descr="http://www.womenbehindthescenes.com/wp-content/uploads/2013/02/Front-Door-Open-930x930.jpg"/>
          <p:cNvPicPr>
            <a:picLocks noChangeAspect="1" noChangeArrowheads="1"/>
          </p:cNvPicPr>
          <p:nvPr/>
        </p:nvPicPr>
        <p:blipFill rotWithShape="1">
          <a:blip r:embed="rId2">
            <a:extLst>
              <a:ext uri="{28A0092B-C50C-407E-A947-70E740481C1C}">
                <a14:useLocalDpi xmlns:a14="http://schemas.microsoft.com/office/drawing/2010/main" val="0"/>
              </a:ext>
            </a:extLst>
          </a:blip>
          <a:srcRect l="27903" t="10336" r="12342" b="14789"/>
          <a:stretch/>
        </p:blipFill>
        <p:spPr bwMode="auto">
          <a:xfrm>
            <a:off x="3511954" y="2306196"/>
            <a:ext cx="2497577" cy="31295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93.photobucket.com/albums/l68/ShadowMas/Storage/130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00" t="-313" r="31369" b="23148"/>
          <a:stretch/>
        </p:blipFill>
        <p:spPr bwMode="auto">
          <a:xfrm>
            <a:off x="421619" y="3397210"/>
            <a:ext cx="2515767" cy="28036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arole m stephens lds">
            <a:extLst>
              <a:ext uri="{FF2B5EF4-FFF2-40B4-BE49-F238E27FC236}">
                <a16:creationId xmlns:a16="http://schemas.microsoft.com/office/drawing/2014/main" id="{FD1F5D8A-7638-46DD-8A25-EC39F5DE5A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0131" y="207517"/>
            <a:ext cx="960263" cy="12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6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The Knowledge You Already Have</a:t>
            </a:r>
          </a:p>
        </p:txBody>
      </p:sp>
      <p:sp>
        <p:nvSpPr>
          <p:cNvPr id="7" name="Rectangle 6"/>
          <p:cNvSpPr/>
          <p:nvPr/>
        </p:nvSpPr>
        <p:spPr>
          <a:xfrm>
            <a:off x="0" y="6413047"/>
            <a:ext cx="1414170" cy="369332"/>
          </a:xfrm>
          <a:prstGeom prst="rect">
            <a:avLst/>
          </a:prstGeom>
        </p:spPr>
        <p:txBody>
          <a:bodyPr wrap="none">
            <a:spAutoFit/>
          </a:bodyPr>
          <a:lstStyle/>
          <a:p>
            <a:r>
              <a:rPr lang="en-US" dirty="0">
                <a:solidFill>
                  <a:schemeClr val="bg1"/>
                </a:solidFill>
              </a:rPr>
              <a:t>D&amp;C 88: 119 </a:t>
            </a:r>
            <a:endParaRPr lang="en-US" dirty="0"/>
          </a:p>
        </p:txBody>
      </p:sp>
      <p:sp>
        <p:nvSpPr>
          <p:cNvPr id="5" name="Rectangle 4"/>
          <p:cNvSpPr/>
          <p:nvPr/>
        </p:nvSpPr>
        <p:spPr>
          <a:xfrm>
            <a:off x="707085" y="1187763"/>
            <a:ext cx="6096000" cy="1384995"/>
          </a:xfrm>
          <a:prstGeom prst="rect">
            <a:avLst/>
          </a:prstGeom>
        </p:spPr>
        <p:txBody>
          <a:bodyPr>
            <a:spAutoFit/>
          </a:bodyPr>
          <a:lstStyle/>
          <a:p>
            <a:r>
              <a:rPr lang="en-US" b="0" i="0" dirty="0">
                <a:solidFill>
                  <a:schemeClr val="bg1"/>
                </a:solidFill>
                <a:effectLst/>
                <a:latin typeface="Abadi" panose="020B0604020104020204" pitchFamily="34" charset="0"/>
              </a:rPr>
              <a:t>“You were tutored by Him before you came into this life. You learned that our Father had a plan of happiness. … This plan is marked by covenants with [Him]. You learned that the way back home to Him would not be easy”</a:t>
            </a:r>
          </a:p>
          <a:p>
            <a:r>
              <a:rPr lang="en-US" sz="1200" b="0" i="0" dirty="0">
                <a:solidFill>
                  <a:schemeClr val="bg1"/>
                </a:solidFill>
                <a:effectLst/>
                <a:latin typeface="Abadi" panose="020B0604020104020204" pitchFamily="34" charset="0"/>
              </a:rPr>
              <a:t>Henry B. </a:t>
            </a:r>
            <a:r>
              <a:rPr lang="en-US" sz="1200" b="0" i="0" dirty="0" err="1">
                <a:solidFill>
                  <a:schemeClr val="bg1"/>
                </a:solidFill>
                <a:effectLst/>
                <a:latin typeface="Abadi" panose="020B0604020104020204" pitchFamily="34" charset="0"/>
              </a:rPr>
              <a:t>Eyring</a:t>
            </a:r>
            <a:endParaRPr lang="en-US" sz="1200" dirty="0">
              <a:solidFill>
                <a:schemeClr val="bg1"/>
              </a:solidFill>
            </a:endParaRPr>
          </a:p>
        </p:txBody>
      </p:sp>
      <p:pic>
        <p:nvPicPr>
          <p:cNvPr id="3" name="Picture 2">
            <a:extLst>
              <a:ext uri="{FF2B5EF4-FFF2-40B4-BE49-F238E27FC236}">
                <a16:creationId xmlns:a16="http://schemas.microsoft.com/office/drawing/2014/main" id="{FED359E6-5891-4930-A40D-5589D94C1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45" y="4314520"/>
            <a:ext cx="1408176" cy="1755648"/>
          </a:xfrm>
          <a:prstGeom prst="rect">
            <a:avLst/>
          </a:prstGeom>
        </p:spPr>
      </p:pic>
      <p:pic>
        <p:nvPicPr>
          <p:cNvPr id="10" name="Picture 9">
            <a:extLst>
              <a:ext uri="{FF2B5EF4-FFF2-40B4-BE49-F238E27FC236}">
                <a16:creationId xmlns:a16="http://schemas.microsoft.com/office/drawing/2014/main" id="{28FA380D-39B4-2BC9-D9A8-450114881015}"/>
              </a:ext>
            </a:extLst>
          </p:cNvPr>
          <p:cNvPicPr>
            <a:picLocks noChangeAspect="1"/>
          </p:cNvPicPr>
          <p:nvPr/>
        </p:nvPicPr>
        <p:blipFill>
          <a:blip r:embed="rId3"/>
          <a:stretch>
            <a:fillRect/>
          </a:stretch>
        </p:blipFill>
        <p:spPr>
          <a:xfrm>
            <a:off x="5117129" y="2566935"/>
            <a:ext cx="6323269" cy="3846112"/>
          </a:xfrm>
          <a:prstGeom prst="rect">
            <a:avLst/>
          </a:prstGeom>
        </p:spPr>
      </p:pic>
    </p:spTree>
    <p:extLst>
      <p:ext uri="{BB962C8B-B14F-4D97-AF65-F5344CB8AC3E}">
        <p14:creationId xmlns:p14="http://schemas.microsoft.com/office/powerpoint/2010/main" val="72879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What Are We To Do?</a:t>
            </a:r>
          </a:p>
        </p:txBody>
      </p:sp>
      <p:sp>
        <p:nvSpPr>
          <p:cNvPr id="7" name="Rectangle 6"/>
          <p:cNvSpPr/>
          <p:nvPr/>
        </p:nvSpPr>
        <p:spPr>
          <a:xfrm>
            <a:off x="0" y="6413047"/>
            <a:ext cx="1835759" cy="369332"/>
          </a:xfrm>
          <a:prstGeom prst="rect">
            <a:avLst/>
          </a:prstGeom>
        </p:spPr>
        <p:txBody>
          <a:bodyPr wrap="none">
            <a:spAutoFit/>
          </a:bodyPr>
          <a:lstStyle/>
          <a:p>
            <a:r>
              <a:rPr lang="en-US" dirty="0">
                <a:solidFill>
                  <a:schemeClr val="bg1"/>
                </a:solidFill>
              </a:rPr>
              <a:t>D&amp;C 88: 119-126 </a:t>
            </a:r>
            <a:endParaRPr lang="en-US" dirty="0"/>
          </a:p>
        </p:txBody>
      </p:sp>
      <p:grpSp>
        <p:nvGrpSpPr>
          <p:cNvPr id="3" name="Group 2"/>
          <p:cNvGrpSpPr/>
          <p:nvPr/>
        </p:nvGrpSpPr>
        <p:grpSpPr>
          <a:xfrm>
            <a:off x="198084" y="1095887"/>
            <a:ext cx="1794002" cy="2070524"/>
            <a:chOff x="198084" y="1095887"/>
            <a:chExt cx="1794002" cy="2070524"/>
          </a:xfrm>
        </p:grpSpPr>
        <p:sp>
          <p:nvSpPr>
            <p:cNvPr id="2" name="Rectangle 1"/>
            <p:cNvSpPr/>
            <p:nvPr/>
          </p:nvSpPr>
          <p:spPr>
            <a:xfrm>
              <a:off x="198084" y="1095887"/>
              <a:ext cx="1794002" cy="369332"/>
            </a:xfrm>
            <a:prstGeom prst="rect">
              <a:avLst/>
            </a:prstGeom>
          </p:spPr>
          <p:txBody>
            <a:bodyPr wrap="square">
              <a:spAutoFit/>
            </a:bodyPr>
            <a:lstStyle/>
            <a:p>
              <a:pPr algn="ctr"/>
              <a:r>
                <a:rPr lang="en-US" dirty="0">
                  <a:solidFill>
                    <a:schemeClr val="bg1"/>
                  </a:solidFill>
                </a:rPr>
                <a:t>Organize</a:t>
              </a:r>
              <a:endParaRPr lang="en-US" sz="1200" dirty="0">
                <a:solidFill>
                  <a:schemeClr val="bg1"/>
                </a:solidFill>
              </a:endParaRPr>
            </a:p>
          </p:txBody>
        </p:sp>
        <p:pic>
          <p:nvPicPr>
            <p:cNvPr id="1026" name="Picture 2" descr="http://millerorganizing.com/blog/wp-content/uploads/2010/03/organized-paper-clips-revis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19" y="1788974"/>
              <a:ext cx="1426340" cy="1377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498168" y="1265274"/>
            <a:ext cx="2316152" cy="2132554"/>
            <a:chOff x="2399170" y="926275"/>
            <a:chExt cx="2316152" cy="2132554"/>
          </a:xfrm>
        </p:grpSpPr>
        <p:sp>
          <p:nvSpPr>
            <p:cNvPr id="8" name="Rectangle 7"/>
            <p:cNvSpPr/>
            <p:nvPr/>
          </p:nvSpPr>
          <p:spPr>
            <a:xfrm>
              <a:off x="2574959" y="926275"/>
              <a:ext cx="2080789" cy="646331"/>
            </a:xfrm>
            <a:prstGeom prst="rect">
              <a:avLst/>
            </a:prstGeom>
          </p:spPr>
          <p:txBody>
            <a:bodyPr wrap="square">
              <a:spAutoFit/>
            </a:bodyPr>
            <a:lstStyle/>
            <a:p>
              <a:r>
                <a:rPr lang="en-US" dirty="0">
                  <a:solidFill>
                    <a:schemeClr val="bg1"/>
                  </a:solidFill>
                </a:rPr>
                <a:t>Do all things in the name of the Lord</a:t>
              </a:r>
              <a:endParaRPr lang="en-US" sz="1200" dirty="0">
                <a:solidFill>
                  <a:schemeClr val="bg1"/>
                </a:solidFill>
              </a:endParaRPr>
            </a:p>
          </p:txBody>
        </p:sp>
        <p:pic>
          <p:nvPicPr>
            <p:cNvPr id="1028" name="Picture 4" descr="http://3.bp.blogspot.com/-TM6jTlI28IY/UQVRr1AhVpI/AAAAAAAACXo/_E01FJnLYgQ/s1600/the_names_of_god_by_eagleknight-d2z4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170" y="1611234"/>
              <a:ext cx="2316152" cy="14475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5715000" y="905113"/>
            <a:ext cx="2719814" cy="2924901"/>
            <a:chOff x="5715000" y="905113"/>
            <a:chExt cx="2719814" cy="2924901"/>
          </a:xfrm>
        </p:grpSpPr>
        <p:sp>
          <p:nvSpPr>
            <p:cNvPr id="10" name="Rectangle 9"/>
            <p:cNvSpPr/>
            <p:nvPr/>
          </p:nvSpPr>
          <p:spPr>
            <a:xfrm>
              <a:off x="5715000" y="905113"/>
              <a:ext cx="2719814" cy="923330"/>
            </a:xfrm>
            <a:prstGeom prst="rect">
              <a:avLst/>
            </a:prstGeom>
          </p:spPr>
          <p:txBody>
            <a:bodyPr wrap="square">
              <a:spAutoFit/>
            </a:bodyPr>
            <a:lstStyle/>
            <a:p>
              <a:r>
                <a:rPr lang="en-US" dirty="0">
                  <a:solidFill>
                    <a:schemeClr val="bg1"/>
                  </a:solidFill>
                </a:rPr>
                <a:t>Avoid Light speeches, loud laughter, and cease lustful thoughts</a:t>
              </a:r>
              <a:endParaRPr lang="en-US" sz="1200" dirty="0">
                <a:solidFill>
                  <a:schemeClr val="bg1"/>
                </a:solidFill>
              </a:endParaRPr>
            </a:p>
          </p:txBody>
        </p:sp>
        <p:pic>
          <p:nvPicPr>
            <p:cNvPr id="1030" name="Picture 6" descr="http://img0036.popscreencdn.com/132033849_button-pin-badge-wizard-of-oz-wicked-witch-face-ab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113" y="1622482"/>
              <a:ext cx="2207532" cy="22075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8962661" y="942109"/>
            <a:ext cx="2453603" cy="2315299"/>
            <a:chOff x="8962661" y="942109"/>
            <a:chExt cx="2453603" cy="2315299"/>
          </a:xfrm>
        </p:grpSpPr>
        <p:sp>
          <p:nvSpPr>
            <p:cNvPr id="11" name="Rectangle 10"/>
            <p:cNvSpPr/>
            <p:nvPr/>
          </p:nvSpPr>
          <p:spPr>
            <a:xfrm>
              <a:off x="9097223" y="942109"/>
              <a:ext cx="2236206" cy="646331"/>
            </a:xfrm>
            <a:prstGeom prst="rect">
              <a:avLst/>
            </a:prstGeom>
          </p:spPr>
          <p:txBody>
            <a:bodyPr wrap="square">
              <a:spAutoFit/>
            </a:bodyPr>
            <a:lstStyle/>
            <a:p>
              <a:r>
                <a:rPr lang="en-US" dirty="0">
                  <a:solidFill>
                    <a:schemeClr val="bg1"/>
                  </a:solidFill>
                </a:rPr>
                <a:t>Listening is just as important as teaching</a:t>
              </a:r>
              <a:endParaRPr lang="en-US" sz="1200" dirty="0">
                <a:solidFill>
                  <a:schemeClr val="bg1"/>
                </a:solidFill>
              </a:endParaRPr>
            </a:p>
          </p:txBody>
        </p:sp>
        <p:pic>
          <p:nvPicPr>
            <p:cNvPr id="1032" name="Picture 8" descr="https://www.lds.org/youth/bc/youth/learn/images/AV120106_cah573-450x2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2661" y="1839770"/>
              <a:ext cx="2453603" cy="14176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62290" y="3518113"/>
            <a:ext cx="2461241" cy="2795654"/>
            <a:chOff x="962290" y="3518113"/>
            <a:chExt cx="2461241" cy="2795654"/>
          </a:xfrm>
        </p:grpSpPr>
        <p:sp>
          <p:nvSpPr>
            <p:cNvPr id="12" name="Rectangle 11"/>
            <p:cNvSpPr/>
            <p:nvPr/>
          </p:nvSpPr>
          <p:spPr>
            <a:xfrm>
              <a:off x="962290" y="3518113"/>
              <a:ext cx="2461241" cy="923330"/>
            </a:xfrm>
            <a:prstGeom prst="rect">
              <a:avLst/>
            </a:prstGeom>
          </p:spPr>
          <p:txBody>
            <a:bodyPr wrap="square">
              <a:spAutoFit/>
            </a:bodyPr>
            <a:lstStyle/>
            <a:p>
              <a:pPr algn="ctr"/>
              <a:r>
                <a:rPr lang="en-US" dirty="0">
                  <a:solidFill>
                    <a:schemeClr val="bg1"/>
                  </a:solidFill>
                </a:rPr>
                <a:t>Love one another and help sustain one another </a:t>
              </a:r>
              <a:endParaRPr lang="en-US" sz="1200" dirty="0">
                <a:solidFill>
                  <a:schemeClr val="bg1"/>
                </a:solidFill>
              </a:endParaRPr>
            </a:p>
          </p:txBody>
        </p:sp>
        <p:pic>
          <p:nvPicPr>
            <p:cNvPr id="1034" name="Picture 10" descr="http://marintheatre.org/images/uploads/general/woman-girls-mormon-missionari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2490" y="4425096"/>
              <a:ext cx="2360839" cy="18886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182382" y="4008209"/>
            <a:ext cx="1913618" cy="2305558"/>
            <a:chOff x="4644011" y="4085718"/>
            <a:chExt cx="1913618" cy="2305558"/>
          </a:xfrm>
        </p:grpSpPr>
        <p:sp>
          <p:nvSpPr>
            <p:cNvPr id="13" name="Rectangle 12"/>
            <p:cNvSpPr/>
            <p:nvPr/>
          </p:nvSpPr>
          <p:spPr>
            <a:xfrm>
              <a:off x="4644012" y="4085718"/>
              <a:ext cx="1913617" cy="646331"/>
            </a:xfrm>
            <a:prstGeom prst="rect">
              <a:avLst/>
            </a:prstGeom>
          </p:spPr>
          <p:txBody>
            <a:bodyPr wrap="square">
              <a:spAutoFit/>
            </a:bodyPr>
            <a:lstStyle/>
            <a:p>
              <a:r>
                <a:rPr lang="en-US" dirty="0">
                  <a:solidFill>
                    <a:schemeClr val="bg1"/>
                  </a:solidFill>
                </a:rPr>
                <a:t>Get the rest you need, physically</a:t>
              </a:r>
              <a:endParaRPr lang="en-US" sz="1200" dirty="0">
                <a:solidFill>
                  <a:schemeClr val="bg1"/>
                </a:solidFill>
              </a:endParaRPr>
            </a:p>
          </p:txBody>
        </p:sp>
        <p:pic>
          <p:nvPicPr>
            <p:cNvPr id="1036" name="Picture 12" descr="http://www.steps.org.au/img/uploads/Rest-NEWSTART.jpg"/>
            <p:cNvPicPr>
              <a:picLocks noChangeAspect="1" noChangeArrowheads="1"/>
            </p:cNvPicPr>
            <p:nvPr/>
          </p:nvPicPr>
          <p:blipFill rotWithShape="1">
            <a:blip r:embed="rId7">
              <a:extLst>
                <a:ext uri="{28A0092B-C50C-407E-A947-70E740481C1C}">
                  <a14:useLocalDpi xmlns:a14="http://schemas.microsoft.com/office/drawing/2010/main" val="0"/>
                </a:ext>
              </a:extLst>
            </a:blip>
            <a:srcRect t="19177" r="11730" b="7970"/>
            <a:stretch/>
          </p:blipFill>
          <p:spPr bwMode="auto">
            <a:xfrm>
              <a:off x="4644011" y="4831149"/>
              <a:ext cx="1713245" cy="15601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911725" y="4240430"/>
            <a:ext cx="1741879" cy="2357283"/>
            <a:chOff x="6911725" y="4240430"/>
            <a:chExt cx="1741879" cy="2357283"/>
          </a:xfrm>
        </p:grpSpPr>
        <p:sp>
          <p:nvSpPr>
            <p:cNvPr id="14" name="Rectangle 13"/>
            <p:cNvSpPr/>
            <p:nvPr/>
          </p:nvSpPr>
          <p:spPr>
            <a:xfrm>
              <a:off x="7074907" y="4240430"/>
              <a:ext cx="1437722" cy="369332"/>
            </a:xfrm>
            <a:prstGeom prst="rect">
              <a:avLst/>
            </a:prstGeom>
          </p:spPr>
          <p:txBody>
            <a:bodyPr wrap="square">
              <a:spAutoFit/>
            </a:bodyPr>
            <a:lstStyle/>
            <a:p>
              <a:r>
                <a:rPr lang="en-US" dirty="0">
                  <a:solidFill>
                    <a:schemeClr val="bg1"/>
                  </a:solidFill>
                </a:rPr>
                <a:t>Have Charity</a:t>
              </a:r>
              <a:endParaRPr lang="en-US" sz="1200" dirty="0">
                <a:solidFill>
                  <a:schemeClr val="bg1"/>
                </a:solidFill>
              </a:endParaRPr>
            </a:p>
          </p:txBody>
        </p:sp>
        <p:pic>
          <p:nvPicPr>
            <p:cNvPr id="1038" name="Picture 14" descr="http://mylifeinzion.files.wordpress.com/2012/11/mormonhelpinghand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88" b="26683"/>
            <a:stretch/>
          </p:blipFill>
          <p:spPr bwMode="auto">
            <a:xfrm>
              <a:off x="6911725" y="4793108"/>
              <a:ext cx="1741879" cy="18046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9544023" y="4146708"/>
            <a:ext cx="1616581" cy="2526659"/>
            <a:chOff x="9544023" y="4146708"/>
            <a:chExt cx="1616581" cy="2526659"/>
          </a:xfrm>
        </p:grpSpPr>
        <p:sp>
          <p:nvSpPr>
            <p:cNvPr id="15" name="Rectangle 14"/>
            <p:cNvSpPr/>
            <p:nvPr/>
          </p:nvSpPr>
          <p:spPr>
            <a:xfrm>
              <a:off x="9688825" y="4146708"/>
              <a:ext cx="1326979" cy="369332"/>
            </a:xfrm>
            <a:prstGeom prst="rect">
              <a:avLst/>
            </a:prstGeom>
          </p:spPr>
          <p:txBody>
            <a:bodyPr wrap="square">
              <a:spAutoFit/>
            </a:bodyPr>
            <a:lstStyle/>
            <a:p>
              <a:r>
                <a:rPr lang="en-US" dirty="0">
                  <a:solidFill>
                    <a:schemeClr val="bg1"/>
                  </a:solidFill>
                </a:rPr>
                <a:t>Pray Always</a:t>
              </a:r>
              <a:endParaRPr lang="en-US" sz="1200" dirty="0">
                <a:solidFill>
                  <a:schemeClr val="bg1"/>
                </a:solidFill>
              </a:endParaRPr>
            </a:p>
          </p:txBody>
        </p:sp>
        <p:pic>
          <p:nvPicPr>
            <p:cNvPr id="1040" name="Picture 16" descr="https://www.lds.org/scriptures/bc/scriptures/bofm/enos/1/images/enos-praying-0001305-full.jpg?download=tr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44023" y="4516040"/>
              <a:ext cx="1616581" cy="21573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27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Order of the School of Prophets</a:t>
            </a:r>
          </a:p>
        </p:txBody>
      </p:sp>
      <p:sp>
        <p:nvSpPr>
          <p:cNvPr id="7" name="Rectangle 6"/>
          <p:cNvSpPr/>
          <p:nvPr/>
        </p:nvSpPr>
        <p:spPr>
          <a:xfrm>
            <a:off x="0" y="6413047"/>
            <a:ext cx="1835759" cy="369332"/>
          </a:xfrm>
          <a:prstGeom prst="rect">
            <a:avLst/>
          </a:prstGeom>
        </p:spPr>
        <p:txBody>
          <a:bodyPr wrap="none">
            <a:spAutoFit/>
          </a:bodyPr>
          <a:lstStyle/>
          <a:p>
            <a:r>
              <a:rPr lang="en-US" dirty="0">
                <a:solidFill>
                  <a:schemeClr val="bg1"/>
                </a:solidFill>
              </a:rPr>
              <a:t>D&amp;C 88: 127-136 </a:t>
            </a:r>
            <a:endParaRPr lang="en-US" dirty="0"/>
          </a:p>
        </p:txBody>
      </p:sp>
      <p:sp>
        <p:nvSpPr>
          <p:cNvPr id="8" name="TextBox 7"/>
          <p:cNvSpPr txBox="1"/>
          <p:nvPr/>
        </p:nvSpPr>
        <p:spPr>
          <a:xfrm>
            <a:off x="283028" y="874472"/>
            <a:ext cx="3960676" cy="1200329"/>
          </a:xfrm>
          <a:prstGeom prst="rect">
            <a:avLst/>
          </a:prstGeom>
          <a:noFill/>
        </p:spPr>
        <p:txBody>
          <a:bodyPr wrap="square" rtlCol="0">
            <a:spAutoFit/>
          </a:bodyPr>
          <a:lstStyle/>
          <a:p>
            <a:r>
              <a:rPr lang="en-US" dirty="0">
                <a:solidFill>
                  <a:srgbClr val="FFFF00"/>
                </a:solidFill>
              </a:rPr>
              <a:t>While the temple was under construction, the School of the Prophets met in the upper room of Newel K. Whitney’s store in Kirtland.</a:t>
            </a:r>
          </a:p>
        </p:txBody>
      </p:sp>
      <p:sp>
        <p:nvSpPr>
          <p:cNvPr id="2" name="Rectangle 1"/>
          <p:cNvSpPr/>
          <p:nvPr/>
        </p:nvSpPr>
        <p:spPr>
          <a:xfrm>
            <a:off x="5072742" y="1301152"/>
            <a:ext cx="6096000" cy="923330"/>
          </a:xfrm>
          <a:prstGeom prst="rect">
            <a:avLst/>
          </a:prstGeom>
        </p:spPr>
        <p:txBody>
          <a:bodyPr>
            <a:spAutoFit/>
          </a:bodyPr>
          <a:lstStyle/>
          <a:p>
            <a:r>
              <a:rPr lang="en-US" dirty="0">
                <a:solidFill>
                  <a:schemeClr val="bg1"/>
                </a:solidFill>
                <a:latin typeface="Abadi" panose="020B0604020104020204" pitchFamily="34" charset="0"/>
              </a:rPr>
              <a:t>Edify one another--The Lord expected the members of the School of the Prophets to establish good relationships with each other as they learned together. </a:t>
            </a:r>
            <a:endParaRPr lang="en-US" dirty="0">
              <a:solidFill>
                <a:schemeClr val="bg1"/>
              </a:solidFill>
            </a:endParaRPr>
          </a:p>
        </p:txBody>
      </p:sp>
      <p:sp>
        <p:nvSpPr>
          <p:cNvPr id="9" name="Rectangle 8"/>
          <p:cNvSpPr/>
          <p:nvPr/>
        </p:nvSpPr>
        <p:spPr>
          <a:xfrm>
            <a:off x="4460345" y="2851293"/>
            <a:ext cx="2760793" cy="646331"/>
          </a:xfrm>
          <a:prstGeom prst="rect">
            <a:avLst/>
          </a:prstGeom>
        </p:spPr>
        <p:txBody>
          <a:bodyPr wrap="square">
            <a:spAutoFit/>
          </a:bodyPr>
          <a:lstStyle/>
          <a:p>
            <a:r>
              <a:rPr lang="en-US" dirty="0">
                <a:solidFill>
                  <a:schemeClr val="bg1"/>
                </a:solidFill>
                <a:latin typeface="Abadi" panose="020B0604020104020204" pitchFamily="34" charset="0"/>
              </a:rPr>
              <a:t>Salutation of a teacher—greet as they enter</a:t>
            </a:r>
            <a:endParaRPr lang="en-US" dirty="0">
              <a:solidFill>
                <a:schemeClr val="bg1"/>
              </a:solidFill>
            </a:endParaRPr>
          </a:p>
        </p:txBody>
      </p:sp>
      <p:sp>
        <p:nvSpPr>
          <p:cNvPr id="3" name="Rectangle 2"/>
          <p:cNvSpPr/>
          <p:nvPr/>
        </p:nvSpPr>
        <p:spPr>
          <a:xfrm>
            <a:off x="917879" y="4497439"/>
            <a:ext cx="6096000" cy="646331"/>
          </a:xfrm>
          <a:prstGeom prst="rect">
            <a:avLst/>
          </a:prstGeom>
        </p:spPr>
        <p:txBody>
          <a:bodyPr>
            <a:spAutoFit/>
          </a:bodyPr>
          <a:lstStyle/>
          <a:p>
            <a:r>
              <a:rPr lang="en-US" dirty="0">
                <a:solidFill>
                  <a:schemeClr val="bg1"/>
                </a:solidFill>
                <a:latin typeface="Abadi" panose="020B0604020104020204" pitchFamily="34" charset="0"/>
              </a:rPr>
              <a:t>A promise--The school would become a sanctuary where the Spirit could edify them.</a:t>
            </a:r>
            <a:endParaRPr lang="en-US" dirty="0">
              <a:solidFill>
                <a:schemeClr val="bg1"/>
              </a:solidFill>
            </a:endParaRPr>
          </a:p>
        </p:txBody>
      </p:sp>
      <p:sp>
        <p:nvSpPr>
          <p:cNvPr id="10" name="Rectangle 9"/>
          <p:cNvSpPr/>
          <p:nvPr/>
        </p:nvSpPr>
        <p:spPr>
          <a:xfrm>
            <a:off x="5606143" y="5316743"/>
            <a:ext cx="6096000" cy="923330"/>
          </a:xfrm>
          <a:prstGeom prst="rect">
            <a:avLst/>
          </a:prstGeom>
        </p:spPr>
        <p:txBody>
          <a:bodyPr>
            <a:spAutoFit/>
          </a:bodyPr>
          <a:lstStyle/>
          <a:p>
            <a:r>
              <a:rPr lang="en-US" dirty="0">
                <a:solidFill>
                  <a:schemeClr val="bg1"/>
                </a:solidFill>
                <a:latin typeface="Abadi" panose="020B0604020104020204" pitchFamily="34" charset="0"/>
              </a:rPr>
              <a:t> Fellowship: If we show friendship and love to each other, then we can invite the Spirit as we study the gospel together.</a:t>
            </a:r>
            <a:endParaRPr lang="en-US" dirty="0">
              <a:solidFill>
                <a:schemeClr val="bg1"/>
              </a:solidFill>
            </a:endParaRPr>
          </a:p>
        </p:txBody>
      </p:sp>
      <p:pic>
        <p:nvPicPr>
          <p:cNvPr id="5122" name="Picture 2" descr="http://www.skepticink.com/lateraltruth/files/2014/05/rane-kirtland-temple_M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18" y="2134809"/>
            <a:ext cx="2813050" cy="19782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hiladelphiamormontemple.com/files/2012/11/mormon-tithing3.jpg"/>
          <p:cNvPicPr>
            <a:picLocks noChangeAspect="1" noChangeArrowheads="1"/>
          </p:cNvPicPr>
          <p:nvPr/>
        </p:nvPicPr>
        <p:blipFill rotWithShape="1">
          <a:blip r:embed="rId3">
            <a:extLst>
              <a:ext uri="{28A0092B-C50C-407E-A947-70E740481C1C}">
                <a14:useLocalDpi xmlns:a14="http://schemas.microsoft.com/office/drawing/2010/main" val="0"/>
              </a:ext>
            </a:extLst>
          </a:blip>
          <a:srcRect r="6871" b="24107"/>
          <a:stretch/>
        </p:blipFill>
        <p:spPr bwMode="auto">
          <a:xfrm>
            <a:off x="7428398" y="2396659"/>
            <a:ext cx="3377493" cy="22019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ldsliving.com/images/stories/general/126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429" y="5019808"/>
            <a:ext cx="1667478" cy="166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13047"/>
            <a:ext cx="3901068" cy="369332"/>
          </a:xfrm>
          <a:prstGeom prst="rect">
            <a:avLst/>
          </a:prstGeom>
        </p:spPr>
        <p:txBody>
          <a:bodyPr wrap="none">
            <a:spAutoFit/>
          </a:bodyPr>
          <a:lstStyle/>
          <a:p>
            <a:r>
              <a:rPr lang="en-US" dirty="0">
                <a:solidFill>
                  <a:schemeClr val="bg1"/>
                </a:solidFill>
              </a:rPr>
              <a:t>D&amp;C 88: 139-141  McConkie and </a:t>
            </a:r>
            <a:r>
              <a:rPr lang="en-US" dirty="0" err="1">
                <a:solidFill>
                  <a:schemeClr val="bg1"/>
                </a:solidFill>
              </a:rPr>
              <a:t>Ostler</a:t>
            </a:r>
            <a:r>
              <a:rPr lang="en-US" dirty="0">
                <a:solidFill>
                  <a:schemeClr val="bg1"/>
                </a:solidFill>
              </a:rPr>
              <a:t> </a:t>
            </a:r>
            <a:endParaRPr lang="en-US" dirty="0"/>
          </a:p>
        </p:txBody>
      </p:sp>
      <p:sp>
        <p:nvSpPr>
          <p:cNvPr id="10" name="Rectangle 9"/>
          <p:cNvSpPr/>
          <p:nvPr/>
        </p:nvSpPr>
        <p:spPr>
          <a:xfrm>
            <a:off x="195943" y="253544"/>
            <a:ext cx="8904514" cy="1384995"/>
          </a:xfrm>
          <a:prstGeom prst="rect">
            <a:avLst/>
          </a:prstGeom>
        </p:spPr>
        <p:txBody>
          <a:bodyPr wrap="square">
            <a:spAutoFit/>
          </a:bodyPr>
          <a:lstStyle/>
          <a:p>
            <a:r>
              <a:rPr lang="en-US" sz="2800" dirty="0">
                <a:solidFill>
                  <a:schemeClr val="bg1"/>
                </a:solidFill>
                <a:latin typeface="Abadi" panose="020B0604020104020204" pitchFamily="34" charset="0"/>
              </a:rPr>
              <a:t>Washing and Anointing was Instituted by the Savior with the Twelve at the Last Supper is identified as an ordinance.</a:t>
            </a:r>
          </a:p>
        </p:txBody>
      </p:sp>
      <p:sp>
        <p:nvSpPr>
          <p:cNvPr id="13" name="Rectangle 12"/>
          <p:cNvSpPr/>
          <p:nvPr/>
        </p:nvSpPr>
        <p:spPr>
          <a:xfrm>
            <a:off x="4648200" y="5028052"/>
            <a:ext cx="7347857" cy="1384995"/>
          </a:xfrm>
          <a:prstGeom prst="rect">
            <a:avLst/>
          </a:prstGeom>
        </p:spPr>
        <p:txBody>
          <a:bodyPr wrap="square">
            <a:spAutoFit/>
          </a:bodyPr>
          <a:lstStyle/>
          <a:p>
            <a:r>
              <a:rPr lang="en-US" sz="2800" dirty="0">
                <a:solidFill>
                  <a:schemeClr val="bg1"/>
                </a:solidFill>
                <a:latin typeface="Abadi" panose="020B0604020104020204" pitchFamily="34" charset="0"/>
              </a:rPr>
              <a:t>All ordinances are done under the direction of those who have been given the keys or presidency over them.</a:t>
            </a:r>
          </a:p>
        </p:txBody>
      </p:sp>
      <p:pic>
        <p:nvPicPr>
          <p:cNvPr id="7170" name="Picture 2" descr="https://www.lds.org/scriptures/bc/scriptures/nt/john/13/images/055-055-JesusWashingTheApostlesFeet-full.jpg?download=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4302" y="1447451"/>
            <a:ext cx="5312229" cy="35181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6097B22-A934-4096-BF23-F66039DB9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78"/>
          <a:stretch/>
        </p:blipFill>
        <p:spPr>
          <a:xfrm>
            <a:off x="10333972" y="137786"/>
            <a:ext cx="1506505" cy="909044"/>
          </a:xfrm>
          <a:prstGeom prst="rect">
            <a:avLst/>
          </a:prstGeom>
        </p:spPr>
      </p:pic>
    </p:spTree>
    <p:extLst>
      <p:ext uri="{BB962C8B-B14F-4D97-AF65-F5344CB8AC3E}">
        <p14:creationId xmlns:p14="http://schemas.microsoft.com/office/powerpoint/2010/main" val="29736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5802" y="99588"/>
            <a:ext cx="11923414"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dirty="0">
                <a:solidFill>
                  <a:schemeClr val="bg1"/>
                </a:solidFill>
              </a:rPr>
              <a:t>School of the Prophets (1:21)</a:t>
            </a:r>
          </a:p>
          <a:p>
            <a:r>
              <a:rPr lang="en-US" b="1" dirty="0">
                <a:solidFill>
                  <a:schemeClr val="bg1"/>
                </a:solidFill>
              </a:rPr>
              <a:t>We Come Together &amp; Unite As One</a:t>
            </a:r>
            <a:r>
              <a:rPr lang="en-US" dirty="0">
                <a:solidFill>
                  <a:schemeClr val="bg1"/>
                </a:solidFill>
              </a:rPr>
              <a:t> (6:19)</a:t>
            </a:r>
          </a:p>
          <a:p>
            <a:endParaRPr lang="en-US" dirty="0">
              <a:solidFill>
                <a:schemeClr val="bg1"/>
              </a:solidFill>
            </a:endParaRPr>
          </a:p>
          <a:p>
            <a:r>
              <a:rPr lang="en-US" dirty="0">
                <a:solidFill>
                  <a:schemeClr val="bg1"/>
                </a:solidFill>
              </a:rPr>
              <a:t>Brigham Young (In 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 567.)</a:t>
            </a:r>
          </a:p>
          <a:p>
            <a:r>
              <a:rPr lang="en-US" dirty="0">
                <a:solidFill>
                  <a:schemeClr val="bg1"/>
                </a:solidFill>
              </a:rPr>
              <a:t>Elder David A. Bednar(“Seek Learning by Faith,”</a:t>
            </a:r>
            <a:r>
              <a:rPr lang="en-US" i="1" dirty="0">
                <a:solidFill>
                  <a:schemeClr val="bg1"/>
                </a:solidFill>
              </a:rPr>
              <a:t> Ensign,</a:t>
            </a:r>
            <a:r>
              <a:rPr lang="en-US" dirty="0">
                <a:solidFill>
                  <a:schemeClr val="bg1"/>
                </a:solidFill>
              </a:rPr>
              <a:t> Sept. 2007, 64).</a:t>
            </a:r>
          </a:p>
          <a:p>
            <a:r>
              <a:rPr lang="en-US" i="1" dirty="0">
                <a:solidFill>
                  <a:schemeClr val="bg1"/>
                </a:solidFill>
              </a:rPr>
              <a:t>Book of Mormon Student Manual  </a:t>
            </a:r>
            <a:r>
              <a:rPr lang="en-US" dirty="0">
                <a:solidFill>
                  <a:schemeClr val="bg1"/>
                </a:solidFill>
              </a:rPr>
              <a:t>Religion 121-122 pg. 300</a:t>
            </a:r>
            <a:endParaRPr lang="en-US" i="1" dirty="0">
              <a:solidFill>
                <a:schemeClr val="bg1"/>
              </a:solidFill>
            </a:endParaRPr>
          </a:p>
          <a:p>
            <a:pPr fontAlgn="base"/>
            <a:r>
              <a:rPr lang="en-US" i="1" dirty="0">
                <a:solidFill>
                  <a:schemeClr val="bg1"/>
                </a:solidFill>
              </a:rPr>
              <a:t>Homes Can Be Holy Places of Gospel Learning</a:t>
            </a:r>
          </a:p>
          <a:p>
            <a:pPr fontAlgn="base"/>
            <a:r>
              <a:rPr lang="en-US" dirty="0">
                <a:solidFill>
                  <a:schemeClr val="bg1"/>
                </a:solidFill>
              </a:rPr>
              <a:t>Contributed By Carole M. Stephens, Relief Society general presidency</a:t>
            </a:r>
          </a:p>
          <a:p>
            <a:pPr fontAlgn="base"/>
            <a:r>
              <a:rPr lang="en-US" sz="1800">
                <a:solidFill>
                  <a:schemeClr val="bg1"/>
                </a:solidFill>
              </a:rPr>
              <a:t>Presentation by ©http://fashionsbylynda.com/blog/</a:t>
            </a:r>
          </a:p>
          <a:p>
            <a:pPr fontAlgn="base"/>
            <a:r>
              <a:rPr lang="en-US" cap="all">
                <a:solidFill>
                  <a:schemeClr val="bg1"/>
                </a:solidFill>
              </a:rPr>
              <a:t>18 </a:t>
            </a:r>
            <a:r>
              <a:rPr lang="en-US" cap="all" dirty="0">
                <a:solidFill>
                  <a:schemeClr val="bg1"/>
                </a:solidFill>
              </a:rPr>
              <a:t>NOVEMBER 2014 Mormon Newsroom</a:t>
            </a:r>
            <a:endParaRPr lang="en-US" dirty="0">
              <a:solidFill>
                <a:schemeClr val="bg1"/>
              </a:solidFill>
            </a:endParaRPr>
          </a:p>
          <a:p>
            <a:r>
              <a:rPr lang="en-US" b="0" i="0" dirty="0">
                <a:solidFill>
                  <a:schemeClr val="bg1"/>
                </a:solidFill>
                <a:effectLst/>
              </a:rPr>
              <a:t>Henry B. Eyring, “</a:t>
            </a:r>
            <a:r>
              <a:rPr lang="en-US" b="0" i="0" u="none" strike="noStrike" dirty="0">
                <a:solidFill>
                  <a:schemeClr val="bg1"/>
                </a:solidFill>
                <a:effectLst/>
              </a:rPr>
              <a:t>Daughters in the Covenant</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May 2014</a:t>
            </a:r>
            <a:endParaRPr lang="en-US" dirty="0">
              <a:solidFill>
                <a:schemeClr val="bg1"/>
              </a:solidFill>
            </a:endParaRPr>
          </a:p>
          <a:p>
            <a:r>
              <a:rPr lang="en-US" dirty="0">
                <a:solidFill>
                  <a:schemeClr val="bg1"/>
                </a:solidFill>
              </a:rPr>
              <a:t>Joseph Fielding McConkie and Craig J. Ostler </a:t>
            </a:r>
            <a:r>
              <a:rPr lang="en-US" i="1" dirty="0">
                <a:solidFill>
                  <a:schemeClr val="bg1"/>
                </a:solidFill>
              </a:rPr>
              <a:t>Revelations of the Restoration </a:t>
            </a:r>
            <a:r>
              <a:rPr lang="en-US" dirty="0">
                <a:solidFill>
                  <a:schemeClr val="bg1"/>
                </a:solidFill>
              </a:rPr>
              <a:t>pg. 650</a:t>
            </a:r>
          </a:p>
        </p:txBody>
      </p:sp>
      <p:grpSp>
        <p:nvGrpSpPr>
          <p:cNvPr id="6" name="Group 5"/>
          <p:cNvGrpSpPr/>
          <p:nvPr/>
        </p:nvGrpSpPr>
        <p:grpSpPr>
          <a:xfrm>
            <a:off x="4294752" y="502722"/>
            <a:ext cx="730489" cy="92528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32688645-4A79-4831-A61F-0C83A95DCD35}"/>
              </a:ext>
            </a:extLst>
          </p:cNvPr>
          <p:cNvSpPr>
            <a:spLocks noGrp="1"/>
          </p:cNvSpPr>
          <p:nvPr/>
        </p:nvSpPr>
        <p:spPr>
          <a:xfrm>
            <a:off x="72399" y="643498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25619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140065"/>
            <a:ext cx="6052457" cy="6740307"/>
          </a:xfrm>
          <a:prstGeom prst="rect">
            <a:avLst/>
          </a:prstGeom>
        </p:spPr>
        <p:txBody>
          <a:bodyPr wrap="square">
            <a:spAutoFit/>
          </a:bodyPr>
          <a:lstStyle/>
          <a:p>
            <a:r>
              <a:rPr lang="en-US" sz="1200" b="1" dirty="0"/>
              <a:t>Laughter:</a:t>
            </a:r>
          </a:p>
          <a:p>
            <a:r>
              <a:rPr lang="en-US" sz="1200" dirty="0"/>
              <a:t>“Joyful </a:t>
            </a:r>
            <a:r>
              <a:rPr lang="en-US" sz="1200" i="1" dirty="0"/>
              <a:t>laughter</a:t>
            </a:r>
            <a:r>
              <a:rPr lang="en-US" sz="1200" dirty="0"/>
              <a:t> meets with divine approval, and when properly engaged in, it is wholesome and edifying. Incident to the normal experiences of mortality, there is ‘A time to weep, and a time to laugh.’ (Eccles. 3:4.)</a:t>
            </a:r>
          </a:p>
          <a:p>
            <a:endParaRPr lang="en-US" sz="1200" dirty="0"/>
          </a:p>
          <a:p>
            <a:pPr fontAlgn="base"/>
            <a:r>
              <a:rPr lang="en-US" sz="1200" dirty="0"/>
              <a:t>Though laughter at the appropriate time is not sin, it must be governed. President Brigham Young said: “I like to be pleased myself; I like to be filled with joy, but if I cannot be filled with joy and gladness that is full of meat and marrow, or, in other words, full of meaning and sense, I would rather retain my gravity.</a:t>
            </a:r>
          </a:p>
          <a:p>
            <a:pPr fontAlgn="base"/>
            <a:r>
              <a:rPr lang="en-US" sz="1200" dirty="0"/>
              <a:t>“There is but one step between life and death, between faithfulness and apostasy, between the sublime and the ridiculous. …</a:t>
            </a:r>
          </a:p>
          <a:p>
            <a:pPr fontAlgn="base"/>
            <a:r>
              <a:rPr lang="en-US" sz="1200" dirty="0"/>
              <a:t>“Never give way to vain laughter.” (In </a:t>
            </a:r>
            <a:r>
              <a:rPr lang="en-US" sz="1200" i="1" dirty="0"/>
              <a:t>Journal of Discourses,</a:t>
            </a:r>
            <a:r>
              <a:rPr lang="en-US" sz="1200" dirty="0"/>
              <a:t> 9:290.)</a:t>
            </a:r>
          </a:p>
          <a:p>
            <a:pPr fontAlgn="base"/>
            <a:r>
              <a:rPr lang="en-US" sz="1200" dirty="0"/>
              <a:t>President Joseph F. Smith taught: “The Lord has called upon us to be a sober-minded people, not given to much laughter, frivolity and light-mindedness, but to consider thoughtfully and thoroughly the things of his kingdom that we may be prepared in all things to understand the glorious truths of the gospel, and be prepared for blessings to come. …</a:t>
            </a:r>
          </a:p>
          <a:p>
            <a:pPr fontAlgn="base"/>
            <a:r>
              <a:rPr lang="en-US" sz="1200" dirty="0"/>
              <a:t>“… I believe that it is necessary for the Saints to have amusement, but it must be of the proper kind. I do not believe the Lord intends and desires that we should pull a long face and look sanctimonious and hypocritical. I think he expects us to be happy and of a cheerful countenance, but he does not expect of us the indulgence in boisterous and unseemly conduct and the seeking after the vain and foolish things which amuse and entertain the world. He has commanded us to the contrary for our own good and eternal welfare.” (In Conference Report, Oct. 1916, p. 70.)</a:t>
            </a:r>
          </a:p>
          <a:p>
            <a:pPr fontAlgn="base"/>
            <a:endParaRPr lang="en-US" sz="1200" dirty="0"/>
          </a:p>
          <a:p>
            <a:pPr fontAlgn="base"/>
            <a:r>
              <a:rPr lang="en-US" sz="1200" b="1" dirty="0"/>
              <a:t>The Prophet Joseph Smith said</a:t>
            </a:r>
            <a:r>
              <a:rPr lang="en-US" sz="1200" dirty="0"/>
              <a:t>: “The things of God are of deep import; and time, and experience, and careful and ponderous and solemn thoughts can only find them out. Thy mind, O man! if thou wilt lead a soul unto salvation, must stretch as high as the utmost heavens, and search unto and contemplate the darkest abyss, and the broad expanse of eternity—thou must commune with God. How much more dignified and noble are the thoughts of God, than the vain imaginations of the human heart! None but fools will trifle with the souls of men.</a:t>
            </a:r>
          </a:p>
          <a:p>
            <a:pPr fontAlgn="base"/>
            <a:r>
              <a:rPr lang="en-US" sz="1200" dirty="0"/>
              <a:t>“How vain and trifling have been our spirits, our conferences, our councils, our meetings, our private as well as public conversations—too low, too mean, too vulgar, too condescending for the dignified characters of the called and chosen of God, according to the purposes of his will, from before the foundation of the world!” (</a:t>
            </a:r>
            <a:r>
              <a:rPr lang="en-US" sz="1200" i="1" dirty="0"/>
              <a:t>Teachings,</a:t>
            </a:r>
            <a:r>
              <a:rPr lang="en-US" sz="1200" dirty="0"/>
              <a:t> p. 137.)</a:t>
            </a:r>
          </a:p>
          <a:p>
            <a:pPr fontAlgn="base"/>
            <a:endParaRPr lang="en-US" sz="1200" dirty="0"/>
          </a:p>
          <a:p>
            <a:r>
              <a:rPr lang="en-US" sz="1200" dirty="0"/>
              <a:t> </a:t>
            </a:r>
          </a:p>
        </p:txBody>
      </p:sp>
      <p:sp>
        <p:nvSpPr>
          <p:cNvPr id="3" name="Rectangle 2"/>
          <p:cNvSpPr/>
          <p:nvPr/>
        </p:nvSpPr>
        <p:spPr>
          <a:xfrm>
            <a:off x="6204856" y="140065"/>
            <a:ext cx="4953001" cy="5632311"/>
          </a:xfrm>
          <a:prstGeom prst="rect">
            <a:avLst/>
          </a:prstGeom>
        </p:spPr>
        <p:txBody>
          <a:bodyPr wrap="square">
            <a:spAutoFit/>
          </a:bodyPr>
          <a:lstStyle/>
          <a:p>
            <a:pPr fontAlgn="base"/>
            <a:r>
              <a:rPr lang="en-US" sz="1200" b="1" dirty="0"/>
              <a:t>With regard to laughter, </a:t>
            </a:r>
            <a:r>
              <a:rPr lang="en-US" sz="1200" dirty="0"/>
              <a:t>President Gordon B. Hinckley taught:</a:t>
            </a:r>
          </a:p>
          <a:p>
            <a:pPr fontAlgn="base"/>
            <a:r>
              <a:rPr lang="en-US" sz="1200" dirty="0"/>
              <a:t>“You can have a good time. Of course you can! We want you to have fun. We want you to enjoy life. … We want you to be robust and cheerful, to sing and dance, to laugh and be happy.</a:t>
            </a:r>
          </a:p>
          <a:p>
            <a:pPr fontAlgn="base"/>
            <a:r>
              <a:rPr lang="en-US" sz="1200" dirty="0"/>
              <a:t>“But in so doing, be humble and be prayerful, and the smiles of heaven will fall upon you” (“A Prophet’s Counsel and Prayer for Youth,”</a:t>
            </a:r>
            <a:r>
              <a:rPr lang="en-US" sz="1200" i="1" dirty="0"/>
              <a:t> Ensign,</a:t>
            </a:r>
            <a:r>
              <a:rPr lang="en-US" sz="1200" dirty="0"/>
              <a:t> Jan. 2001, 11).</a:t>
            </a:r>
          </a:p>
          <a:p>
            <a:pPr fontAlgn="base"/>
            <a:endParaRPr lang="en-US" sz="1200" b="1" i="0" dirty="0">
              <a:effectLst/>
            </a:endParaRPr>
          </a:p>
          <a:p>
            <a:pPr fontAlgn="base"/>
            <a:r>
              <a:rPr lang="en-US" sz="1200" b="1" dirty="0"/>
              <a:t>Washing and Anointing:</a:t>
            </a:r>
          </a:p>
          <a:p>
            <a:pPr fontAlgn="base"/>
            <a:r>
              <a:rPr lang="en-US" sz="1200" dirty="0"/>
              <a:t>As brethren who held the priesthood joined the School of the Prophets, they were received by the ordinance of washing of feet, which was to be done by the Prophet, following the example of Jesus Christ described in John 13. Regarding this ordinance, Elder Bruce R. McConkie of the Quorum of the Twelve Apostles taught:</a:t>
            </a:r>
          </a:p>
          <a:p>
            <a:pPr fontAlgn="base"/>
            <a:r>
              <a:rPr lang="en-US" sz="1200" dirty="0"/>
              <a:t>“Washing of feet is a gospel ordinance; it is a holy and sacred rite, one performed by the saints in the seclusion of their temple sanctuaries. It is not done before the world or for worldly people. For his day and dispensation Jesus instituted it in the upper room at the time of the Last Supper.</a:t>
            </a:r>
          </a:p>
          <a:p>
            <a:pPr fontAlgn="base"/>
            <a:r>
              <a:rPr lang="en-US" sz="1200" dirty="0"/>
              <a:t>“‘Our Lord did two things in the performance of this ordinance: 1. He fulfilled the old law given to Moses; and 2. He instituted a sacred ordinance which should be performed by legal administrators among his true disciples from that day forward.</a:t>
            </a:r>
          </a:p>
          <a:p>
            <a:pPr fontAlgn="base"/>
            <a:r>
              <a:rPr lang="en-US" sz="1200" dirty="0"/>
              <a:t>“‘As part of the restoration of all things, the ordinance of washing of feet has been restored in the dispensation of the </a:t>
            </a:r>
            <a:r>
              <a:rPr lang="en-US" sz="1200" dirty="0" err="1"/>
              <a:t>fulness</a:t>
            </a:r>
            <a:r>
              <a:rPr lang="en-US" sz="1200" dirty="0"/>
              <a:t> of times. …</a:t>
            </a:r>
          </a:p>
          <a:p>
            <a:pPr fontAlgn="base"/>
            <a:r>
              <a:rPr lang="en-US" sz="1200" dirty="0"/>
              <a:t>“‘The knowledge relative to the washing of feet has been revealed step by step in this day until a full knowledge is now incorporated in the revealed ordinances of the Lord’s house’ (</a:t>
            </a:r>
            <a:r>
              <a:rPr lang="en-US" sz="1200" i="1" dirty="0"/>
              <a:t>Mormon Doctrine,</a:t>
            </a:r>
            <a:r>
              <a:rPr lang="en-US" sz="1200" dirty="0"/>
              <a:t>[2nd ed. (1966), 829, 831])” (</a:t>
            </a:r>
            <a:r>
              <a:rPr lang="en-US" sz="1200" i="1" dirty="0"/>
              <a:t>Doctrinal New Testament Commentary,</a:t>
            </a:r>
            <a:r>
              <a:rPr lang="en-US" sz="1200" dirty="0"/>
              <a:t> 3 vols. [1966–73], 1:708, 710).</a:t>
            </a:r>
          </a:p>
          <a:p>
            <a:pPr fontAlgn="base"/>
            <a:endParaRPr lang="en-US" sz="1200" b="0" i="0" dirty="0">
              <a:effectLst/>
            </a:endParaRPr>
          </a:p>
        </p:txBody>
      </p:sp>
      <p:sp>
        <p:nvSpPr>
          <p:cNvPr id="4" name="Rectangle 3"/>
          <p:cNvSpPr/>
          <p:nvPr/>
        </p:nvSpPr>
        <p:spPr>
          <a:xfrm>
            <a:off x="0" y="0"/>
            <a:ext cx="6204856" cy="4386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374609"/>
            <a:ext cx="6204856" cy="2483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04856" y="-12333"/>
            <a:ext cx="5987144" cy="1547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04856" y="1534887"/>
            <a:ext cx="5987144" cy="5323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22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6994" y="578926"/>
            <a:ext cx="2960483" cy="954107"/>
          </a:xfrm>
          <a:prstGeom prst="rect">
            <a:avLst/>
          </a:prstGeom>
          <a:noFill/>
        </p:spPr>
        <p:txBody>
          <a:bodyPr wrap="square" rtlCol="0">
            <a:spAutoFit/>
          </a:bodyPr>
          <a:lstStyle/>
          <a:p>
            <a:r>
              <a:rPr lang="en-US" sz="2800" dirty="0">
                <a:solidFill>
                  <a:srgbClr val="FFFF00"/>
                </a:solidFill>
              </a:rPr>
              <a:t>January 1833 Kirtland, Ohio</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Background</a:t>
            </a:r>
          </a:p>
        </p:txBody>
      </p:sp>
      <p:sp>
        <p:nvSpPr>
          <p:cNvPr id="2" name="Rectangle 1"/>
          <p:cNvSpPr/>
          <p:nvPr/>
        </p:nvSpPr>
        <p:spPr>
          <a:xfrm>
            <a:off x="419477" y="1807715"/>
            <a:ext cx="6096000" cy="1200329"/>
          </a:xfrm>
          <a:prstGeom prst="rect">
            <a:avLst/>
          </a:prstGeom>
        </p:spPr>
        <p:txBody>
          <a:bodyPr>
            <a:spAutoFit/>
          </a:bodyPr>
          <a:lstStyle/>
          <a:p>
            <a:r>
              <a:rPr lang="en-US" dirty="0">
                <a:solidFill>
                  <a:schemeClr val="bg1"/>
                </a:solidFill>
                <a:latin typeface="Abadi" panose="020B0604020104020204" pitchFamily="34" charset="0"/>
              </a:rPr>
              <a:t>A</a:t>
            </a:r>
            <a:r>
              <a:rPr lang="en-US" b="0" i="0" dirty="0">
                <a:solidFill>
                  <a:schemeClr val="bg1"/>
                </a:solidFill>
                <a:effectLst/>
                <a:latin typeface="Abadi" panose="020B0604020104020204" pitchFamily="34" charset="0"/>
              </a:rPr>
              <a:t> group of priesthood holders followed the Lord’s command to meet together in what was called the School of the Prophets to prepare themselves to preach the gospel throughout earth. </a:t>
            </a:r>
            <a:endParaRPr lang="en-US" dirty="0">
              <a:solidFill>
                <a:schemeClr val="bg1"/>
              </a:solidFill>
            </a:endParaRPr>
          </a:p>
        </p:txBody>
      </p:sp>
      <p:sp>
        <p:nvSpPr>
          <p:cNvPr id="3" name="Rectangle 2"/>
          <p:cNvSpPr/>
          <p:nvPr/>
        </p:nvSpPr>
        <p:spPr>
          <a:xfrm>
            <a:off x="5908895" y="5000427"/>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As they met, the Lord taught these brethren how to be edified, or uplifted, through the Spirit as they learned together. </a:t>
            </a:r>
            <a:endParaRPr lang="en-US" dirty="0"/>
          </a:p>
        </p:txBody>
      </p:sp>
      <p:pic>
        <p:nvPicPr>
          <p:cNvPr id="8196" name="Picture 4" descr="https://encrypted-tbn2.gstatic.com/images?q=tbn:ANd9GcRjvtMFcfXXLTg8veYm1rtWFzuYyswPhRG0vmau0J9heIZpd1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02" y="3598366"/>
            <a:ext cx="3596062" cy="269357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4/42/NK_Whitney_Sto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811" y="1259466"/>
            <a:ext cx="4660168" cy="349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4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7941" y="1028343"/>
            <a:ext cx="2960483" cy="2585323"/>
          </a:xfrm>
          <a:prstGeom prst="rect">
            <a:avLst/>
          </a:prstGeom>
          <a:noFill/>
        </p:spPr>
        <p:txBody>
          <a:bodyPr wrap="square" rtlCol="0">
            <a:spAutoFit/>
          </a:bodyPr>
          <a:lstStyle/>
          <a:p>
            <a:r>
              <a:rPr lang="en-US" b="1" dirty="0">
                <a:solidFill>
                  <a:schemeClr val="bg1"/>
                </a:solidFill>
              </a:rPr>
              <a:t>The School of the Prophets founded by the Lord was organized in February 1833. </a:t>
            </a:r>
          </a:p>
          <a:p>
            <a:endParaRPr lang="en-US" b="1" dirty="0">
              <a:solidFill>
                <a:schemeClr val="bg1"/>
              </a:solidFill>
            </a:endParaRPr>
          </a:p>
          <a:p>
            <a:r>
              <a:rPr lang="en-US" b="1" dirty="0">
                <a:solidFill>
                  <a:schemeClr val="bg1"/>
                </a:solidFill>
              </a:rPr>
              <a:t>“Those who attended ‘had many manifestations of the presence of the Spirit of the Lord,’ including speaking in foreign tongues.”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Seek Learning</a:t>
            </a:r>
          </a:p>
        </p:txBody>
      </p:sp>
      <p:sp>
        <p:nvSpPr>
          <p:cNvPr id="3" name="Rectangle 2"/>
          <p:cNvSpPr/>
          <p:nvPr/>
        </p:nvSpPr>
        <p:spPr>
          <a:xfrm>
            <a:off x="4830023" y="1489938"/>
            <a:ext cx="6497909" cy="1384995"/>
          </a:xfrm>
          <a:prstGeom prst="rect">
            <a:avLst/>
          </a:prstGeom>
        </p:spPr>
        <p:txBody>
          <a:bodyPr wrap="square">
            <a:spAutoFit/>
          </a:bodyPr>
          <a:lstStyle/>
          <a:p>
            <a:r>
              <a:rPr lang="en-US" sz="2800" dirty="0">
                <a:solidFill>
                  <a:srgbClr val="FFFF00"/>
                </a:solidFill>
                <a:latin typeface="Abadi" panose="020B0604020104020204" pitchFamily="34" charset="0"/>
              </a:rPr>
              <a:t>Teach one another—words of wisdom</a:t>
            </a:r>
          </a:p>
          <a:p>
            <a:endParaRPr lang="en-US" sz="2800" dirty="0">
              <a:solidFill>
                <a:srgbClr val="FFFF00"/>
              </a:solidFill>
              <a:latin typeface="Abadi" panose="020B0604020104020204" pitchFamily="34" charset="0"/>
            </a:endParaRPr>
          </a:p>
          <a:p>
            <a:r>
              <a:rPr lang="en-US" sz="2800" dirty="0">
                <a:solidFill>
                  <a:srgbClr val="FFFF00"/>
                </a:solidFill>
                <a:latin typeface="Abadi" panose="020B0604020104020204" pitchFamily="34" charset="0"/>
              </a:rPr>
              <a:t>Teach out of the best books</a:t>
            </a:r>
          </a:p>
        </p:txBody>
      </p:sp>
      <p:sp>
        <p:nvSpPr>
          <p:cNvPr id="7" name="TextBox 6"/>
          <p:cNvSpPr txBox="1"/>
          <p:nvPr/>
        </p:nvSpPr>
        <p:spPr>
          <a:xfrm>
            <a:off x="0" y="6488668"/>
            <a:ext cx="5279571" cy="369332"/>
          </a:xfrm>
          <a:prstGeom prst="rect">
            <a:avLst/>
          </a:prstGeom>
          <a:noFill/>
        </p:spPr>
        <p:txBody>
          <a:bodyPr wrap="square" rtlCol="0">
            <a:spAutoFit/>
          </a:bodyPr>
          <a:lstStyle/>
          <a:p>
            <a:r>
              <a:rPr lang="en-US" dirty="0">
                <a:solidFill>
                  <a:schemeClr val="bg1"/>
                </a:solidFill>
              </a:rPr>
              <a:t>D&amp;C 88:118, 127  Smith and Sjodahl</a:t>
            </a:r>
          </a:p>
        </p:txBody>
      </p:sp>
      <p:pic>
        <p:nvPicPr>
          <p:cNvPr id="9218" name="Picture 2" descr="http://ak.picdn.net/shutterstock/videos/1134769/preview/stock-footage-stack-of-books-with-alpha-chan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848" y="3714621"/>
            <a:ext cx="4411085" cy="24702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3.bp.blogspot.com/-ylh2UPc6NmM/UYK9U1pDP-I/AAAAAAAAAcM/xuwoLwOCzZs/s1600/Book+of+Mormon+18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824" y="4022467"/>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0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500"/>
                                        <p:tgtEl>
                                          <p:spTgt spid="9220"/>
                                        </p:tgtEl>
                                      </p:cBhvr>
                                    </p:animEffect>
                                  </p:childTnLst>
                                </p:cTn>
                              </p:par>
                              <p:par>
                                <p:cTn id="11" presetID="10"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Doctrinal Mastery</a:t>
            </a:r>
          </a:p>
        </p:txBody>
      </p:sp>
      <p:sp>
        <p:nvSpPr>
          <p:cNvPr id="9" name="Rectangle 8"/>
          <p:cNvSpPr/>
          <p:nvPr/>
        </p:nvSpPr>
        <p:spPr>
          <a:xfrm>
            <a:off x="5100118" y="1459824"/>
            <a:ext cx="6096000" cy="3970318"/>
          </a:xfrm>
          <a:prstGeom prst="rect">
            <a:avLst/>
          </a:prstGeom>
        </p:spPr>
        <p:txBody>
          <a:bodyPr>
            <a:spAutoFit/>
          </a:bodyPr>
          <a:lstStyle/>
          <a:p>
            <a:r>
              <a:rPr lang="en-US" sz="3600" dirty="0">
                <a:solidFill>
                  <a:schemeClr val="bg1"/>
                </a:solidFill>
              </a:rPr>
              <a:t>And as all have not faith, seek ye diligently and teach one another words of wisdom; yea, seek ye out of the best books words of wisdom; seek learning, even by study and also by faith.</a:t>
            </a:r>
          </a:p>
        </p:txBody>
      </p:sp>
      <p:grpSp>
        <p:nvGrpSpPr>
          <p:cNvPr id="8" name="Group 7"/>
          <p:cNvGrpSpPr/>
          <p:nvPr/>
        </p:nvGrpSpPr>
        <p:grpSpPr>
          <a:xfrm>
            <a:off x="707085" y="1983463"/>
            <a:ext cx="2286000" cy="2667000"/>
            <a:chOff x="2646084" y="2667000"/>
            <a:chExt cx="3886200" cy="3931920"/>
          </a:xfrm>
        </p:grpSpPr>
        <p:grpSp>
          <p:nvGrpSpPr>
            <p:cNvPr id="10" name="Group 13"/>
            <p:cNvGrpSpPr/>
            <p:nvPr/>
          </p:nvGrpSpPr>
          <p:grpSpPr>
            <a:xfrm>
              <a:off x="3048000" y="2667000"/>
              <a:ext cx="2971800" cy="3931920"/>
              <a:chOff x="152400" y="152400"/>
              <a:chExt cx="4953000" cy="6553200"/>
            </a:xfrm>
          </p:grpSpPr>
          <p:sp>
            <p:nvSpPr>
              <p:cNvPr id="14" name="Rounded Rectangle 13"/>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88:118</a:t>
              </a:r>
            </a:p>
          </p:txBody>
        </p:sp>
        <p:sp>
          <p:nvSpPr>
            <p:cNvPr id="12" name="TextBox 11"/>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3" name="Straight Connector 1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ight Arrow 4"/>
          <p:cNvSpPr/>
          <p:nvPr/>
        </p:nvSpPr>
        <p:spPr>
          <a:xfrm>
            <a:off x="3046873" y="2767875"/>
            <a:ext cx="1648400" cy="108773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7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Study By Faith</a:t>
            </a:r>
          </a:p>
        </p:txBody>
      </p:sp>
      <p:sp>
        <p:nvSpPr>
          <p:cNvPr id="3" name="Rectangle 2"/>
          <p:cNvSpPr/>
          <p:nvPr/>
        </p:nvSpPr>
        <p:spPr>
          <a:xfrm>
            <a:off x="264706" y="1044476"/>
            <a:ext cx="5118225" cy="646331"/>
          </a:xfrm>
          <a:prstGeom prst="rect">
            <a:avLst/>
          </a:prstGeom>
        </p:spPr>
        <p:txBody>
          <a:bodyPr wrap="square">
            <a:spAutoFit/>
          </a:bodyPr>
          <a:lstStyle/>
          <a:p>
            <a:pPr fontAlgn="base"/>
            <a:r>
              <a:rPr lang="en-US" dirty="0">
                <a:solidFill>
                  <a:schemeClr val="bg1"/>
                </a:solidFill>
              </a:rPr>
              <a:t>“Learning by faith requires spiritual, mental, and physical exertion and not just passive reception. …</a:t>
            </a:r>
          </a:p>
        </p:txBody>
      </p:sp>
      <p:sp>
        <p:nvSpPr>
          <p:cNvPr id="7" name="Rectangle 6"/>
          <p:cNvSpPr/>
          <p:nvPr/>
        </p:nvSpPr>
        <p:spPr>
          <a:xfrm>
            <a:off x="6855199" y="2551837"/>
            <a:ext cx="4724400" cy="1754326"/>
          </a:xfrm>
          <a:prstGeom prst="rect">
            <a:avLst/>
          </a:prstGeom>
        </p:spPr>
        <p:txBody>
          <a:bodyPr wrap="square">
            <a:spAutoFit/>
          </a:bodyPr>
          <a:lstStyle/>
          <a:p>
            <a:pPr fontAlgn="base"/>
            <a:r>
              <a:rPr lang="en-US" dirty="0">
                <a:solidFill>
                  <a:schemeClr val="bg1"/>
                </a:solidFill>
              </a:rPr>
              <a:t>“… Learning by faith cannot be transferred from an instructor to a student through a lecture, a demonstration, or an experiential exercise; rather, a student must exercise faith and act in order to obtain the knowledge for himself or herself” Elder David A. Bednar</a:t>
            </a:r>
          </a:p>
        </p:txBody>
      </p:sp>
      <p:sp>
        <p:nvSpPr>
          <p:cNvPr id="8" name="Rectangle 7"/>
          <p:cNvSpPr/>
          <p:nvPr/>
        </p:nvSpPr>
        <p:spPr>
          <a:xfrm>
            <a:off x="0" y="6488668"/>
            <a:ext cx="6096000" cy="369332"/>
          </a:xfrm>
          <a:prstGeom prst="rect">
            <a:avLst/>
          </a:prstGeom>
        </p:spPr>
        <p:txBody>
          <a:bodyPr>
            <a:spAutoFit/>
          </a:bodyPr>
          <a:lstStyle/>
          <a:p>
            <a:r>
              <a:rPr lang="en-US" dirty="0">
                <a:solidFill>
                  <a:schemeClr val="bg1"/>
                </a:solidFill>
              </a:rPr>
              <a:t>D&amp;C 88:118</a:t>
            </a:r>
          </a:p>
        </p:txBody>
      </p:sp>
      <p:sp>
        <p:nvSpPr>
          <p:cNvPr id="9" name="Rectangle 8"/>
          <p:cNvSpPr/>
          <p:nvPr/>
        </p:nvSpPr>
        <p:spPr>
          <a:xfrm>
            <a:off x="5170714" y="4919008"/>
            <a:ext cx="3736818" cy="1569660"/>
          </a:xfrm>
          <a:prstGeom prst="rect">
            <a:avLst/>
          </a:prstGeom>
        </p:spPr>
        <p:txBody>
          <a:bodyPr wrap="square">
            <a:spAutoFit/>
          </a:bodyPr>
          <a:lstStyle/>
          <a:p>
            <a:pPr fontAlgn="base"/>
            <a:r>
              <a:rPr lang="en-US" sz="3200" dirty="0">
                <a:solidFill>
                  <a:srgbClr val="FFFF00"/>
                </a:solidFill>
              </a:rPr>
              <a:t>We learn as we exercise our faith through obedience</a:t>
            </a:r>
          </a:p>
        </p:txBody>
      </p:sp>
      <p:grpSp>
        <p:nvGrpSpPr>
          <p:cNvPr id="2" name="Group 1"/>
          <p:cNvGrpSpPr/>
          <p:nvPr/>
        </p:nvGrpSpPr>
        <p:grpSpPr>
          <a:xfrm>
            <a:off x="877764" y="2218796"/>
            <a:ext cx="4260293" cy="3102407"/>
            <a:chOff x="1122638" y="1803581"/>
            <a:chExt cx="4260293" cy="3102407"/>
          </a:xfrm>
        </p:grpSpPr>
        <p:pic>
          <p:nvPicPr>
            <p:cNvPr id="10244" name="Picture 4" descr="http://mormonbible.org/files/2013/03/scripture-study-mor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38" y="1803581"/>
              <a:ext cx="3850723" cy="30805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52722" y="4628989"/>
              <a:ext cx="1830209" cy="276999"/>
            </a:xfrm>
            <a:prstGeom prst="rect">
              <a:avLst/>
            </a:prstGeom>
          </p:spPr>
          <p:txBody>
            <a:bodyPr wrap="square">
              <a:spAutoFit/>
            </a:bodyPr>
            <a:lstStyle/>
            <a:p>
              <a:pPr fontAlgn="base"/>
              <a:r>
                <a:rPr lang="en-US" sz="1200" dirty="0">
                  <a:solidFill>
                    <a:schemeClr val="bg1"/>
                  </a:solidFill>
                </a:rPr>
                <a:t>Doc Christensen</a:t>
              </a:r>
            </a:p>
          </p:txBody>
        </p:sp>
      </p:grpSp>
      <p:pic>
        <p:nvPicPr>
          <p:cNvPr id="11" name="Picture 10">
            <a:extLst>
              <a:ext uri="{FF2B5EF4-FFF2-40B4-BE49-F238E27FC236}">
                <a16:creationId xmlns:a16="http://schemas.microsoft.com/office/drawing/2014/main" id="{AE42CD83-F46D-4856-B552-53B73CA93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3860" y="362916"/>
            <a:ext cx="1084055" cy="1363119"/>
          </a:xfrm>
          <a:prstGeom prst="rect">
            <a:avLst/>
          </a:prstGeom>
        </p:spPr>
      </p:pic>
    </p:spTree>
    <p:extLst>
      <p:ext uri="{BB962C8B-B14F-4D97-AF65-F5344CB8AC3E}">
        <p14:creationId xmlns:p14="http://schemas.microsoft.com/office/powerpoint/2010/main" val="12594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How Can I Increase My Faith?</a:t>
            </a:r>
          </a:p>
        </p:txBody>
      </p:sp>
      <p:sp>
        <p:nvSpPr>
          <p:cNvPr id="3" name="Rectangle 2"/>
          <p:cNvSpPr/>
          <p:nvPr/>
        </p:nvSpPr>
        <p:spPr>
          <a:xfrm>
            <a:off x="4375087" y="1469775"/>
            <a:ext cx="5118225" cy="1200329"/>
          </a:xfrm>
          <a:prstGeom prst="rect">
            <a:avLst/>
          </a:prstGeom>
        </p:spPr>
        <p:txBody>
          <a:bodyPr wrap="square">
            <a:spAutoFit/>
          </a:bodyPr>
          <a:lstStyle/>
          <a:p>
            <a:pPr fontAlgn="base"/>
            <a:r>
              <a:rPr lang="en-US" dirty="0">
                <a:solidFill>
                  <a:schemeClr val="bg1"/>
                </a:solidFill>
              </a:rPr>
              <a:t>A young woman regularly reads the scriptures, but she rarely pauses to think about what she is reading. She does not feel that reading the scriptures benefits her very much.</a:t>
            </a:r>
          </a:p>
        </p:txBody>
      </p:sp>
      <p:sp>
        <p:nvSpPr>
          <p:cNvPr id="7" name="Rectangle 6"/>
          <p:cNvSpPr/>
          <p:nvPr/>
        </p:nvSpPr>
        <p:spPr>
          <a:xfrm>
            <a:off x="6031979" y="3007564"/>
            <a:ext cx="3480841" cy="2031325"/>
          </a:xfrm>
          <a:prstGeom prst="rect">
            <a:avLst/>
          </a:prstGeom>
        </p:spPr>
        <p:txBody>
          <a:bodyPr wrap="square">
            <a:spAutoFit/>
          </a:bodyPr>
          <a:lstStyle/>
          <a:p>
            <a:pPr fontAlgn="base"/>
            <a:r>
              <a:rPr lang="en-US" dirty="0">
                <a:solidFill>
                  <a:schemeClr val="bg1"/>
                </a:solidFill>
              </a:rPr>
              <a:t>A young man attends his Church meetings and enjoys participating in class discussions. Sometimes he feels prompted to make changes in his life based on what he learns, but he usually does not act on those promptings.</a:t>
            </a:r>
          </a:p>
        </p:txBody>
      </p:sp>
      <p:sp>
        <p:nvSpPr>
          <p:cNvPr id="8" name="Rectangle 7"/>
          <p:cNvSpPr/>
          <p:nvPr/>
        </p:nvSpPr>
        <p:spPr>
          <a:xfrm>
            <a:off x="0" y="6488668"/>
            <a:ext cx="6096000" cy="369332"/>
          </a:xfrm>
          <a:prstGeom prst="rect">
            <a:avLst/>
          </a:prstGeom>
        </p:spPr>
        <p:txBody>
          <a:bodyPr>
            <a:spAutoFit/>
          </a:bodyPr>
          <a:lstStyle/>
          <a:p>
            <a:r>
              <a:rPr lang="en-US" dirty="0">
                <a:solidFill>
                  <a:schemeClr val="bg1"/>
                </a:solidFill>
              </a:rPr>
              <a:t>D&amp;C 88:118</a:t>
            </a:r>
          </a:p>
        </p:txBody>
      </p:sp>
      <p:grpSp>
        <p:nvGrpSpPr>
          <p:cNvPr id="10" name="Group 9"/>
          <p:cNvGrpSpPr/>
          <p:nvPr/>
        </p:nvGrpSpPr>
        <p:grpSpPr>
          <a:xfrm>
            <a:off x="685800" y="9144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48335" y="2337492"/>
              <a:ext cx="1905000" cy="1323439"/>
            </a:xfrm>
            <a:prstGeom prst="rect">
              <a:avLst/>
            </a:prstGeom>
          </p:spPr>
          <p:txBody>
            <a:bodyPr wrap="square">
              <a:spAutoFit/>
            </a:bodyPr>
            <a:lstStyle/>
            <a:p>
              <a:pPr algn="ctr"/>
              <a:r>
                <a:rPr lang="en-US" sz="1600" b="1" i="0" dirty="0">
                  <a:solidFill>
                    <a:srgbClr val="53575B"/>
                  </a:solidFill>
                  <a:effectLst/>
                </a:rPr>
                <a:t>If we diligently seek to learn through study and faith, our faith in Jesus Christ will increase.</a:t>
              </a:r>
              <a:endParaRPr lang="en-US" sz="1600" dirty="0">
                <a:solidFill>
                  <a:schemeClr val="bg1"/>
                </a:solidFill>
              </a:endParaRPr>
            </a:p>
          </p:txBody>
        </p:sp>
      </p:grpSp>
      <p:sp>
        <p:nvSpPr>
          <p:cNvPr id="2" name="Rectangle 1"/>
          <p:cNvSpPr/>
          <p:nvPr/>
        </p:nvSpPr>
        <p:spPr>
          <a:xfrm>
            <a:off x="4007224" y="5307309"/>
            <a:ext cx="6096000" cy="1200329"/>
          </a:xfrm>
          <a:prstGeom prst="rect">
            <a:avLst/>
          </a:prstGeom>
        </p:spPr>
        <p:txBody>
          <a:bodyPr>
            <a:spAutoFit/>
          </a:bodyPr>
          <a:lstStyle/>
          <a:p>
            <a:r>
              <a:rPr lang="en-US" sz="2400" b="0" i="0" dirty="0">
                <a:solidFill>
                  <a:srgbClr val="FFFF00"/>
                </a:solidFill>
                <a:effectLst/>
                <a:latin typeface="Abadi" panose="020B0604020104020204" pitchFamily="34" charset="0"/>
              </a:rPr>
              <a:t>In order to increase our faith in Jesus Christ, we must be willing to sacrifice our time and talents to learn of Him</a:t>
            </a:r>
            <a:endParaRPr lang="en-US" sz="2400" dirty="0">
              <a:solidFill>
                <a:srgbClr val="FFFF00"/>
              </a:solidFill>
            </a:endParaRPr>
          </a:p>
        </p:txBody>
      </p:sp>
      <p:pic>
        <p:nvPicPr>
          <p:cNvPr id="38" name="Picture 37">
            <a:extLst>
              <a:ext uri="{FF2B5EF4-FFF2-40B4-BE49-F238E27FC236}">
                <a16:creationId xmlns:a16="http://schemas.microsoft.com/office/drawing/2014/main" id="{BF2FD9E8-AD31-2D5A-1D09-3D0B2C55F5DA}"/>
              </a:ext>
            </a:extLst>
          </p:cNvPr>
          <p:cNvPicPr>
            <a:picLocks noChangeAspect="1"/>
          </p:cNvPicPr>
          <p:nvPr/>
        </p:nvPicPr>
        <p:blipFill>
          <a:blip r:embed="rId2"/>
          <a:stretch>
            <a:fillRect/>
          </a:stretch>
        </p:blipFill>
        <p:spPr>
          <a:xfrm>
            <a:off x="9877335" y="1828799"/>
            <a:ext cx="1276528" cy="3148452"/>
          </a:xfrm>
          <a:prstGeom prst="rect">
            <a:avLst/>
          </a:prstGeom>
        </p:spPr>
      </p:pic>
      <p:pic>
        <p:nvPicPr>
          <p:cNvPr id="40" name="Picture 39">
            <a:extLst>
              <a:ext uri="{FF2B5EF4-FFF2-40B4-BE49-F238E27FC236}">
                <a16:creationId xmlns:a16="http://schemas.microsoft.com/office/drawing/2014/main" id="{11D502B7-D9C6-9DE8-F77E-0C9174252424}"/>
              </a:ext>
            </a:extLst>
          </p:cNvPr>
          <p:cNvPicPr>
            <a:picLocks noChangeAspect="1"/>
          </p:cNvPicPr>
          <p:nvPr/>
        </p:nvPicPr>
        <p:blipFill>
          <a:blip r:embed="rId3"/>
          <a:srcRect t="1549" b="1681"/>
          <a:stretch/>
        </p:blipFill>
        <p:spPr>
          <a:xfrm>
            <a:off x="3802780" y="2829807"/>
            <a:ext cx="2000599" cy="2454942"/>
          </a:xfrm>
          <a:prstGeom prst="rect">
            <a:avLst/>
          </a:prstGeom>
        </p:spPr>
      </p:pic>
    </p:spTree>
    <p:extLst>
      <p:ext uri="{BB962C8B-B14F-4D97-AF65-F5344CB8AC3E}">
        <p14:creationId xmlns:p14="http://schemas.microsoft.com/office/powerpoint/2010/main" val="334525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40"/>
                                        </p:tgtEl>
                                      </p:cBhvr>
                                    </p:animEffect>
                                    <p:set>
                                      <p:cBhvr>
                                        <p:cTn id="11" dur="1" fill="hold">
                                          <p:stCondLst>
                                            <p:cond delay="499"/>
                                          </p:stCondLst>
                                        </p:cTn>
                                        <p:tgtEl>
                                          <p:spTgt spid="4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Planting the Seed</a:t>
            </a:r>
          </a:p>
        </p:txBody>
      </p:sp>
      <p:sp>
        <p:nvSpPr>
          <p:cNvPr id="8" name="Rectangle 7"/>
          <p:cNvSpPr/>
          <p:nvPr/>
        </p:nvSpPr>
        <p:spPr>
          <a:xfrm>
            <a:off x="0" y="6488668"/>
            <a:ext cx="6096000" cy="369332"/>
          </a:xfrm>
          <a:prstGeom prst="rect">
            <a:avLst/>
          </a:prstGeom>
        </p:spPr>
        <p:txBody>
          <a:bodyPr>
            <a:spAutoFit/>
          </a:bodyPr>
          <a:lstStyle/>
          <a:p>
            <a:r>
              <a:rPr lang="en-US" dirty="0">
                <a:solidFill>
                  <a:schemeClr val="bg1"/>
                </a:solidFill>
              </a:rPr>
              <a:t>Alma 32:28-43 Student Manual</a:t>
            </a:r>
          </a:p>
        </p:txBody>
      </p:sp>
      <p:sp>
        <p:nvSpPr>
          <p:cNvPr id="31" name="TextBox 30"/>
          <p:cNvSpPr txBox="1"/>
          <p:nvPr/>
        </p:nvSpPr>
        <p:spPr>
          <a:xfrm>
            <a:off x="551217" y="1256586"/>
            <a:ext cx="8077200" cy="3170099"/>
          </a:xfrm>
          <a:prstGeom prst="rect">
            <a:avLst/>
          </a:prstGeom>
          <a:noFill/>
        </p:spPr>
        <p:txBody>
          <a:bodyPr wrap="square" rtlCol="0">
            <a:spAutoFit/>
          </a:bodyPr>
          <a:lstStyle/>
          <a:p>
            <a:pPr marL="457200" indent="-457200"/>
            <a:r>
              <a:rPr lang="en-US" sz="2000" dirty="0">
                <a:solidFill>
                  <a:schemeClr val="bg1"/>
                </a:solidFill>
              </a:rPr>
              <a:t>	1. Compare the word of God unto a seed (vs. 28)</a:t>
            </a:r>
          </a:p>
          <a:p>
            <a:pPr marL="457200" indent="-457200"/>
            <a:endParaRPr lang="en-US" sz="2000" dirty="0">
              <a:solidFill>
                <a:schemeClr val="bg1"/>
              </a:solidFill>
            </a:endParaRPr>
          </a:p>
          <a:p>
            <a:pPr marL="457200" indent="-457200"/>
            <a:r>
              <a:rPr lang="en-US" sz="2000" dirty="0">
                <a:solidFill>
                  <a:schemeClr val="bg1"/>
                </a:solidFill>
              </a:rPr>
              <a:t>	2. Plant the seed in your heart, not just in your head (vs. 28)</a:t>
            </a:r>
          </a:p>
          <a:p>
            <a:pPr marL="457200" indent="-457200"/>
            <a:endParaRPr lang="en-US" sz="2000" dirty="0">
              <a:solidFill>
                <a:schemeClr val="bg1"/>
              </a:solidFill>
            </a:endParaRPr>
          </a:p>
          <a:p>
            <a:pPr marL="457200" indent="-457200"/>
            <a:r>
              <a:rPr lang="en-US" sz="2000" dirty="0">
                <a:solidFill>
                  <a:schemeClr val="bg1"/>
                </a:solidFill>
              </a:rPr>
              <a:t>	3. Neither cast it out by unbelief nor resist the Spirit of the Lord which accompanies it (vs. 38)</a:t>
            </a:r>
          </a:p>
          <a:p>
            <a:pPr marL="457200" indent="-457200"/>
            <a:endParaRPr lang="en-US" sz="2000" dirty="0">
              <a:solidFill>
                <a:schemeClr val="bg1"/>
              </a:solidFill>
            </a:endParaRPr>
          </a:p>
          <a:p>
            <a:pPr marL="457200" indent="-457200"/>
            <a:r>
              <a:rPr lang="en-US" sz="2000" dirty="0">
                <a:solidFill>
                  <a:schemeClr val="bg1"/>
                </a:solidFill>
              </a:rPr>
              <a:t>	4. If it begins to swell within you and enlarges your soul and enlightens your understanding, it is good: if it does not, it is bad and should be cast away.</a:t>
            </a:r>
          </a:p>
        </p:txBody>
      </p:sp>
      <p:pic>
        <p:nvPicPr>
          <p:cNvPr id="44" name="Picture 2" descr="http://ppugardens.org/yahoo_site_admin/assets/images/95389-034-4B5C4DBC.47110245_std.jpg"/>
          <p:cNvPicPr>
            <a:picLocks noChangeAspect="1" noChangeArrowheads="1"/>
          </p:cNvPicPr>
          <p:nvPr/>
        </p:nvPicPr>
        <p:blipFill>
          <a:blip r:embed="rId2" cstate="print"/>
          <a:srcRect l="1910" t="8000"/>
          <a:stretch>
            <a:fillRect/>
          </a:stretch>
        </p:blipFill>
        <p:spPr bwMode="auto">
          <a:xfrm>
            <a:off x="3720684" y="4314524"/>
            <a:ext cx="3007001" cy="2019300"/>
          </a:xfrm>
          <a:prstGeom prst="rect">
            <a:avLst/>
          </a:prstGeom>
          <a:noFill/>
        </p:spPr>
      </p:pic>
      <p:pic>
        <p:nvPicPr>
          <p:cNvPr id="6146" name="Picture 2" descr="http://tilm.org/wp-content/uploads/2014/11/scattered-se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057" y="1015663"/>
            <a:ext cx="2440016" cy="18218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livelovegod.files.wordpress.com/2013/12/look-inside-your-heart-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910" y="3119590"/>
            <a:ext cx="1946918" cy="238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entury Schoolbook" panose="02040604050505020304" pitchFamily="18" charset="0"/>
              </a:rPr>
              <a:t>Seeing It Grow</a:t>
            </a:r>
          </a:p>
        </p:txBody>
      </p:sp>
      <p:sp>
        <p:nvSpPr>
          <p:cNvPr id="8" name="Rectangle 7"/>
          <p:cNvSpPr/>
          <p:nvPr/>
        </p:nvSpPr>
        <p:spPr>
          <a:xfrm>
            <a:off x="0" y="6488668"/>
            <a:ext cx="6096000" cy="369332"/>
          </a:xfrm>
          <a:prstGeom prst="rect">
            <a:avLst/>
          </a:prstGeom>
        </p:spPr>
        <p:txBody>
          <a:bodyPr>
            <a:spAutoFit/>
          </a:bodyPr>
          <a:lstStyle/>
          <a:p>
            <a:r>
              <a:rPr lang="en-US" dirty="0">
                <a:solidFill>
                  <a:schemeClr val="bg1"/>
                </a:solidFill>
              </a:rPr>
              <a:t>Alma 32:28-43 Student Manual</a:t>
            </a:r>
          </a:p>
        </p:txBody>
      </p:sp>
      <p:sp>
        <p:nvSpPr>
          <p:cNvPr id="7" name="TextBox 6"/>
          <p:cNvSpPr txBox="1"/>
          <p:nvPr/>
        </p:nvSpPr>
        <p:spPr>
          <a:xfrm>
            <a:off x="-432885" y="1015663"/>
            <a:ext cx="7791628" cy="5632311"/>
          </a:xfrm>
          <a:prstGeom prst="rect">
            <a:avLst/>
          </a:prstGeom>
          <a:noFill/>
        </p:spPr>
        <p:txBody>
          <a:bodyPr wrap="square" rtlCol="0">
            <a:spAutoFit/>
          </a:bodyPr>
          <a:lstStyle/>
          <a:p>
            <a:pPr marL="914400" lvl="1" indent="-457200">
              <a:buAutoNum type="arabicPeriod"/>
            </a:pPr>
            <a:r>
              <a:rPr lang="en-US" sz="2000" dirty="0">
                <a:solidFill>
                  <a:schemeClr val="bg1"/>
                </a:solidFill>
              </a:rPr>
              <a:t>Your faith is now dormant and your knowledge is perfect in one </a:t>
            </a:r>
          </a:p>
          <a:p>
            <a:pPr marL="914400" lvl="1" indent="-457200"/>
            <a:r>
              <a:rPr lang="en-US" sz="2000" dirty="0">
                <a:solidFill>
                  <a:schemeClr val="bg1"/>
                </a:solidFill>
              </a:rPr>
              <a:t>	thing: the fact that the seed was good or bad (vss. 33-35)</a:t>
            </a:r>
          </a:p>
          <a:p>
            <a:pPr marL="914400" lvl="1" indent="-457200">
              <a:buAutoNum type="arabicPeriod"/>
            </a:pPr>
            <a:endParaRPr lang="en-US" sz="2000" dirty="0">
              <a:solidFill>
                <a:schemeClr val="bg1"/>
              </a:solidFill>
            </a:endParaRPr>
          </a:p>
          <a:p>
            <a:pPr marL="914400" lvl="1" indent="-457200"/>
            <a:r>
              <a:rPr lang="en-US" sz="2000" dirty="0">
                <a:solidFill>
                  <a:schemeClr val="bg1"/>
                </a:solidFill>
              </a:rPr>
              <a:t>2.	If the seed is good and begins to grow, additional nourishment and care will cause the seed to become a tree which brings forth fruit (added knowledge of the truth of other things). (vss. 36-37)</a:t>
            </a:r>
          </a:p>
          <a:p>
            <a:pPr marL="914400" lvl="1" indent="-457200">
              <a:buAutoNum type="arabicPeriod"/>
            </a:pPr>
            <a:endParaRPr lang="en-US" sz="2000" dirty="0">
              <a:solidFill>
                <a:schemeClr val="bg1"/>
              </a:solidFill>
            </a:endParaRPr>
          </a:p>
          <a:p>
            <a:pPr marL="914400" lvl="1" indent="-457200"/>
            <a:r>
              <a:rPr lang="en-US" sz="2000" dirty="0">
                <a:solidFill>
                  <a:schemeClr val="bg1"/>
                </a:solidFill>
              </a:rPr>
              <a:t>3.	If the seed or the tree is neglected, it will wither; but this does not mean that the seed was not good. It means that one’s spiritual ground is barren and unproductive. In other words, the experiment did not fail; you failed the experiment! (vss. 38-40)</a:t>
            </a:r>
          </a:p>
          <a:p>
            <a:pPr marL="914400" lvl="1" indent="-457200">
              <a:buAutoNum type="arabicPeriod"/>
            </a:pPr>
            <a:endParaRPr lang="en-US" sz="2000" dirty="0">
              <a:solidFill>
                <a:schemeClr val="bg1"/>
              </a:solidFill>
            </a:endParaRPr>
          </a:p>
          <a:p>
            <a:pPr marL="914400" lvl="1" indent="-457200">
              <a:buAutoNum type="arabicPeriod" startAt="4"/>
            </a:pPr>
            <a:r>
              <a:rPr lang="en-US" sz="2000" dirty="0">
                <a:solidFill>
                  <a:schemeClr val="bg1"/>
                </a:solidFill>
              </a:rPr>
              <a:t>On the other hand, diligence, patience, and a continuance of faith will cause the tree to spring up “unto everlasting life” (vs. 41) and enable you to “pluck the fruit thereof, which is most precious,…sweet above all that is sweet,…white above all that is white,…pure above all that is pure” (vs. 42)</a:t>
            </a:r>
          </a:p>
          <a:p>
            <a:pPr marL="914400" lvl="1" indent="-457200"/>
            <a:r>
              <a:rPr lang="en-US" sz="2000" dirty="0">
                <a:solidFill>
                  <a:schemeClr val="bg1"/>
                </a:solidFill>
              </a:rPr>
              <a:t>							</a:t>
            </a:r>
            <a:endParaRPr lang="en-US" sz="1400" dirty="0">
              <a:solidFill>
                <a:schemeClr val="bg1"/>
              </a:solidFill>
            </a:endParaRPr>
          </a:p>
        </p:txBody>
      </p:sp>
      <p:pic>
        <p:nvPicPr>
          <p:cNvPr id="12290" name="Picture 2" descr="http://patverducci.com/wp-content/uploads/2014/05/sprouting-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264" y="1222492"/>
            <a:ext cx="3933278" cy="20214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972" r="21025" b="958"/>
          <a:stretch/>
        </p:blipFill>
        <p:spPr>
          <a:xfrm rot="5400000">
            <a:off x="7987458" y="3056352"/>
            <a:ext cx="3038890" cy="382574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866" r="21024" b="52074"/>
          <a:stretch/>
        </p:blipFill>
        <p:spPr>
          <a:xfrm rot="5400000">
            <a:off x="8961053" y="4046383"/>
            <a:ext cx="3044438" cy="1851231"/>
          </a:xfrm>
          <a:prstGeom prst="rect">
            <a:avLst/>
          </a:prstGeom>
        </p:spPr>
      </p:pic>
    </p:spTree>
    <p:extLst>
      <p:ext uri="{BB962C8B-B14F-4D97-AF65-F5344CB8AC3E}">
        <p14:creationId xmlns:p14="http://schemas.microsoft.com/office/powerpoint/2010/main" val="368676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entury Schoolbook" panose="02040604050505020304" pitchFamily="18" charset="0"/>
              </a:rPr>
              <a:t>To Prepare To Go Out Into The World</a:t>
            </a:r>
          </a:p>
        </p:txBody>
      </p:sp>
      <p:sp>
        <p:nvSpPr>
          <p:cNvPr id="2" name="Rectangle 1"/>
          <p:cNvSpPr/>
          <p:nvPr/>
        </p:nvSpPr>
        <p:spPr>
          <a:xfrm>
            <a:off x="202193" y="1210186"/>
            <a:ext cx="6096000" cy="1477328"/>
          </a:xfrm>
          <a:prstGeom prst="rect">
            <a:avLst/>
          </a:prstGeom>
        </p:spPr>
        <p:txBody>
          <a:bodyPr>
            <a:spAutoFit/>
          </a:bodyPr>
          <a:lstStyle/>
          <a:p>
            <a:r>
              <a:rPr lang="en-US" dirty="0">
                <a:solidFill>
                  <a:schemeClr val="bg1"/>
                </a:solidFill>
              </a:rPr>
              <a:t>“The members of that school were but few at first, and the Prophet commenced to teach them in doctrine to prepare them to go out into the world to preach the gospel unto all people, and gather the select from the four quarters of the Earth, as the prophets anciently have spoken. </a:t>
            </a:r>
          </a:p>
        </p:txBody>
      </p:sp>
      <p:sp>
        <p:nvSpPr>
          <p:cNvPr id="7" name="Rectangle 6"/>
          <p:cNvSpPr/>
          <p:nvPr/>
        </p:nvSpPr>
        <p:spPr>
          <a:xfrm>
            <a:off x="0" y="6413047"/>
            <a:ext cx="2820387" cy="369332"/>
          </a:xfrm>
          <a:prstGeom prst="rect">
            <a:avLst/>
          </a:prstGeom>
        </p:spPr>
        <p:txBody>
          <a:bodyPr wrap="none">
            <a:spAutoFit/>
          </a:bodyPr>
          <a:lstStyle/>
          <a:p>
            <a:r>
              <a:rPr lang="en-US" dirty="0">
                <a:solidFill>
                  <a:schemeClr val="bg1"/>
                </a:solidFill>
              </a:rPr>
              <a:t>D&amp;C 88: 119 Brigham Young</a:t>
            </a:r>
            <a:endParaRPr lang="en-US" dirty="0"/>
          </a:p>
        </p:txBody>
      </p:sp>
      <p:sp>
        <p:nvSpPr>
          <p:cNvPr id="8" name="Rectangle 7"/>
          <p:cNvSpPr/>
          <p:nvPr/>
        </p:nvSpPr>
        <p:spPr>
          <a:xfrm>
            <a:off x="5640774" y="3930815"/>
            <a:ext cx="6096000" cy="2031325"/>
          </a:xfrm>
          <a:prstGeom prst="rect">
            <a:avLst/>
          </a:prstGeom>
        </p:spPr>
        <p:txBody>
          <a:bodyPr>
            <a:spAutoFit/>
          </a:bodyPr>
          <a:lstStyle/>
          <a:p>
            <a:r>
              <a:rPr lang="en-US" dirty="0">
                <a:solidFill>
                  <a:schemeClr val="bg1"/>
                </a:solidFill>
              </a:rPr>
              <a:t>“While this instruction prepared the Elders to administer in word and doctrine, it did not supply the teachings necessary to govern their private, or temporal, lives; it did not say whether they should be merchants, farmers, mechanics, or money-changers. The Prophet began to instruct them how to live, that they might be better prepared to perform the great work they were called to accomplish.”</a:t>
            </a:r>
          </a:p>
        </p:txBody>
      </p:sp>
      <p:pic>
        <p:nvPicPr>
          <p:cNvPr id="2052" name="Picture 4" descr="https://encrypted-tbn2.gstatic.com/images?q=tbn:ANd9GcRjvgZ_-5eMYvkD7vD92bP7FNSL3fOEN79wc7YPxJ6mDL28oDV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68" y="3066703"/>
            <a:ext cx="4273838" cy="28337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ds.net/wp-content/uploads/2014/11/joseph-smith-organizes-restored-church-of-jesus-christ.jpg"/>
          <p:cNvPicPr>
            <a:picLocks noChangeAspect="1" noChangeArrowheads="1"/>
          </p:cNvPicPr>
          <p:nvPr/>
        </p:nvPicPr>
        <p:blipFill rotWithShape="1">
          <a:blip r:embed="rId3">
            <a:extLst>
              <a:ext uri="{28A0092B-C50C-407E-A947-70E740481C1C}">
                <a14:useLocalDpi xmlns:a14="http://schemas.microsoft.com/office/drawing/2010/main" val="0"/>
              </a:ext>
            </a:extLst>
          </a:blip>
          <a:srcRect r="13309" b="33495"/>
          <a:stretch/>
        </p:blipFill>
        <p:spPr bwMode="auto">
          <a:xfrm>
            <a:off x="5994904" y="980778"/>
            <a:ext cx="5525036" cy="273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DB44F2A-9A3B-43F2-9154-C7324EB70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7052" y="5726175"/>
            <a:ext cx="609600" cy="871538"/>
          </a:xfrm>
          <a:prstGeom prst="rect">
            <a:avLst/>
          </a:prstGeom>
        </p:spPr>
      </p:pic>
    </p:spTree>
    <p:extLst>
      <p:ext uri="{BB962C8B-B14F-4D97-AF65-F5344CB8AC3E}">
        <p14:creationId xmlns:p14="http://schemas.microsoft.com/office/powerpoint/2010/main" val="427005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2372</Words>
  <Application>Microsoft Office PowerPoint</Application>
  <PresentationFormat>Widescreen</PresentationFormat>
  <Paragraphs>129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Abadi</vt:lpstr>
      <vt:lpstr>Calibri Light</vt:lpstr>
      <vt:lpstr>Californian FB</vt:lpstr>
      <vt:lpstr>Century Schoolbook</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34</cp:revision>
  <dcterms:created xsi:type="dcterms:W3CDTF">2014-12-14T14:42:57Z</dcterms:created>
  <dcterms:modified xsi:type="dcterms:W3CDTF">2025-01-01T16:27:27Z</dcterms:modified>
</cp:coreProperties>
</file>